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diagrams/layout1.xml" ContentType="application/vnd.openxmlformats-officedocument.drawingml.diagramLayout+xml"/>
  <Override PartName="/ppt/charts/chart3.xml" ContentType="application/vnd.openxmlformats-officedocument.drawingml.chart+xml"/>
  <Override PartName="/ppt/charts/style5.xml" ContentType="application/vnd.ms-office.chartstyl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Default Extension="emf" ContentType="image/x-emf"/>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wdp" ContentType="image/vnd.ms-photo"/>
  <Override PartName="/ppt/charts/colors1.xml" ContentType="application/vnd.ms-office.chartcolorstyle+xml"/>
  <Override PartName="/ppt/slideLayouts/slideLayout10.xml" ContentType="application/vnd.openxmlformats-officedocument.presentationml.slideLayout+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ommentAuthors.xml" ContentType="application/vnd.openxmlformats-officedocument.presentationml.commentAuthors+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charts/style3.xml" ContentType="application/vnd.ms-office.chartstyl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9" r:id="rId5"/>
  </p:sldMasterIdLst>
  <p:notesMasterIdLst>
    <p:notesMasterId r:id="rId67"/>
  </p:notesMasterIdLst>
  <p:handoutMasterIdLst>
    <p:handoutMasterId r:id="rId68"/>
  </p:handoutMasterIdLst>
  <p:sldIdLst>
    <p:sldId id="549" r:id="rId6"/>
    <p:sldId id="474" r:id="rId7"/>
    <p:sldId id="259" r:id="rId8"/>
    <p:sldId id="260" r:id="rId9"/>
    <p:sldId id="262" r:id="rId10"/>
    <p:sldId id="590" r:id="rId11"/>
    <p:sldId id="311" r:id="rId12"/>
    <p:sldId id="321" r:id="rId13"/>
    <p:sldId id="433" r:id="rId14"/>
    <p:sldId id="591" r:id="rId15"/>
    <p:sldId id="592" r:id="rId16"/>
    <p:sldId id="324" r:id="rId17"/>
    <p:sldId id="594" r:id="rId18"/>
    <p:sldId id="595" r:id="rId19"/>
    <p:sldId id="656" r:id="rId20"/>
    <p:sldId id="596" r:id="rId21"/>
    <p:sldId id="597" r:id="rId22"/>
    <p:sldId id="598" r:id="rId23"/>
    <p:sldId id="629" r:id="rId24"/>
    <p:sldId id="599" r:id="rId25"/>
    <p:sldId id="601" r:id="rId26"/>
    <p:sldId id="602" r:id="rId27"/>
    <p:sldId id="603" r:id="rId28"/>
    <p:sldId id="604" r:id="rId29"/>
    <p:sldId id="605" r:id="rId30"/>
    <p:sldId id="606" r:id="rId31"/>
    <p:sldId id="607" r:id="rId32"/>
    <p:sldId id="655" r:id="rId33"/>
    <p:sldId id="608" r:id="rId34"/>
    <p:sldId id="609" r:id="rId35"/>
    <p:sldId id="610" r:id="rId36"/>
    <p:sldId id="611" r:id="rId37"/>
    <p:sldId id="612" r:id="rId38"/>
    <p:sldId id="613" r:id="rId39"/>
    <p:sldId id="614" r:id="rId40"/>
    <p:sldId id="631" r:id="rId41"/>
    <p:sldId id="632" r:id="rId42"/>
    <p:sldId id="633" r:id="rId43"/>
    <p:sldId id="634" r:id="rId44"/>
    <p:sldId id="635" r:id="rId45"/>
    <p:sldId id="615" r:id="rId46"/>
    <p:sldId id="636" r:id="rId47"/>
    <p:sldId id="654" r:id="rId48"/>
    <p:sldId id="637" r:id="rId49"/>
    <p:sldId id="638" r:id="rId50"/>
    <p:sldId id="639" r:id="rId51"/>
    <p:sldId id="640" r:id="rId52"/>
    <p:sldId id="641" r:id="rId53"/>
    <p:sldId id="642" r:id="rId54"/>
    <p:sldId id="643" r:id="rId55"/>
    <p:sldId id="644" r:id="rId56"/>
    <p:sldId id="645" r:id="rId57"/>
    <p:sldId id="646" r:id="rId58"/>
    <p:sldId id="647" r:id="rId59"/>
    <p:sldId id="648" r:id="rId60"/>
    <p:sldId id="649" r:id="rId61"/>
    <p:sldId id="650" r:id="rId62"/>
    <p:sldId id="651" r:id="rId63"/>
    <p:sldId id="652" r:id="rId64"/>
    <p:sldId id="653" r:id="rId65"/>
    <p:sldId id="628" r:id="rId66"/>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57" userDrawn="1">
          <p15:clr>
            <a:srgbClr val="A4A3A4"/>
          </p15:clr>
        </p15:guide>
        <p15:guide id="2" pos="2143" userDrawn="1">
          <p15:clr>
            <a:srgbClr val="A4A3A4"/>
          </p15:clr>
        </p15:guide>
        <p15:guide id="3" orient="horz" pos="3138" userDrawn="1">
          <p15:clr>
            <a:srgbClr val="A4A3A4"/>
          </p15:clr>
        </p15:guide>
        <p15:guide id="4" pos="2123" userDrawn="1">
          <p15:clr>
            <a:srgbClr val="A4A3A4"/>
          </p15:clr>
        </p15:guide>
        <p15:guide id="5" orient="horz" pos="3128" userDrawn="1">
          <p15:clr>
            <a:srgbClr val="A4A3A4"/>
          </p15:clr>
        </p15:guide>
        <p15:guide id="6" orient="horz" pos="3108" userDrawn="1">
          <p15:clr>
            <a:srgbClr val="A4A3A4"/>
          </p15:clr>
        </p15:guide>
        <p15:guide id="7" pos="2141" userDrawn="1">
          <p15:clr>
            <a:srgbClr val="A4A3A4"/>
          </p15:clr>
        </p15:guide>
        <p15:guide id="8"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mel Mbizvo" initials="CM"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6B37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473" autoAdjust="0"/>
    <p:restoredTop sz="94676" autoAdjust="0"/>
  </p:normalViewPr>
  <p:slideViewPr>
    <p:cSldViewPr>
      <p:cViewPr varScale="1">
        <p:scale>
          <a:sx n="76" d="100"/>
          <a:sy n="76" d="100"/>
        </p:scale>
        <p:origin x="-2016"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8" d="100"/>
          <a:sy n="48" d="100"/>
        </p:scale>
        <p:origin x="-2804" y="-76"/>
      </p:cViewPr>
      <p:guideLst>
        <p:guide orient="horz" pos="3157"/>
        <p:guide orient="horz" pos="3138"/>
        <p:guide orient="horz" pos="3128"/>
        <p:guide orient="horz" pos="3108"/>
        <p:guide pos="2143"/>
        <p:guide pos="2123"/>
        <p:guide pos="2141"/>
        <p:guide pos="2122"/>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oleObject" Target="file:///C:\Users\sitholel\Documents\SANBI\Financial%20Management\Budgets\201920\Highlevel%20Budget%20201920%20MTEF.xlsx" TargetMode="External"/><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sitholel\Documents\SANBI\Financial%20Management\Budgets\201920\Highlevel%20Budget%20201920%20MTEF.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sitholel\Documents\SANBI\Financial%20Management\Budgets\201920\Highlevel%20Budget%20201920%20MTEF.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Users\sitholel\Documents\SANBI\Financial%20Management\Budgets\201920\Highlevel%20Budget%20201920%20MTEF.xlsx" TargetMode="Externa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oleObject" Target="file:///C:\Users\sitholel\Documents\SANBI\Financial%20Management\Budgets\201920\Highlevel%20Budget%20201920%20MTEF.xlsx" TargetMode="External"/><Relationship Id="rId1" Type="http://schemas.openxmlformats.org/officeDocument/2006/relationships/themeOverride" Target="../theme/themeOverride2.xml"/><Relationship Id="rId4"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pieChart>
        <c:varyColors val="1"/>
        <c:ser>
          <c:idx val="0"/>
          <c:order val="0"/>
          <c:explosion val="8"/>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95A7-41F9-839B-541BACF76DE0}"/>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95A7-41F9-839B-541BACF76DE0}"/>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95A7-41F9-839B-541BACF76DE0}"/>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95A7-41F9-839B-541BACF76DE0}"/>
              </c:ext>
            </c:extLst>
          </c:dPt>
          <c:dLbls>
            <c:dLbl>
              <c:idx val="0"/>
              <c:layout>
                <c:manualLayout>
                  <c:x val="-0.16932410851926044"/>
                  <c:y val="-0.11967401335107089"/>
                </c:manualLayout>
              </c:layout>
              <c:showCatName val="1"/>
              <c:showPercent val="1"/>
              <c:extLst xmlns:c16r2="http://schemas.microsoft.com/office/drawing/2015/06/chart">
                <c:ext xmlns:c16="http://schemas.microsoft.com/office/drawing/2014/chart" uri="{C3380CC4-5D6E-409C-BE32-E72D297353CC}">
                  <c16:uniqueId val="{00000001-95A7-41F9-839B-541BACF76DE0}"/>
                </c:ext>
                <c:ext xmlns:c15="http://schemas.microsoft.com/office/drawing/2012/chart" uri="{CE6537A1-D6FC-4f65-9D91-7224C49458BB}"/>
              </c:extLst>
            </c:dLbl>
            <c:dLbl>
              <c:idx val="1"/>
              <c:layout>
                <c:manualLayout>
                  <c:x val="0.14775918250546943"/>
                  <c:y val="-3.3178729371158488E-3"/>
                </c:manualLayout>
              </c:layout>
              <c:showCatName val="1"/>
              <c:showPercent val="1"/>
              <c:extLst xmlns:c16r2="http://schemas.microsoft.com/office/drawing/2015/06/chart">
                <c:ext xmlns:c16="http://schemas.microsoft.com/office/drawing/2014/chart" uri="{C3380CC4-5D6E-409C-BE32-E72D297353CC}">
                  <c16:uniqueId val="{00000003-95A7-41F9-839B-541BACF76DE0}"/>
                </c:ext>
                <c:ext xmlns:c15="http://schemas.microsoft.com/office/drawing/2012/chart" uri="{CE6537A1-D6FC-4f65-9D91-7224C49458BB}"/>
              </c:extLst>
            </c:dLbl>
            <c:dLbl>
              <c:idx val="2"/>
              <c:layout>
                <c:manualLayout>
                  <c:x val="9.1975827171662215E-3"/>
                  <c:y val="-6.6448543247162595E-3"/>
                </c:manualLayout>
              </c:layout>
              <c:showCatName val="1"/>
              <c:showPercent val="1"/>
              <c:extLst xmlns:c16r2="http://schemas.microsoft.com/office/drawing/2015/06/chart">
                <c:ext xmlns:c16="http://schemas.microsoft.com/office/drawing/2014/chart" uri="{C3380CC4-5D6E-409C-BE32-E72D297353CC}">
                  <c16:uniqueId val="{00000005-95A7-41F9-839B-541BACF76DE0}"/>
                </c:ext>
                <c:ext xmlns:c15="http://schemas.microsoft.com/office/drawing/2012/chart" uri="{CE6537A1-D6FC-4f65-9D91-7224C49458BB}"/>
              </c:extLst>
            </c:dLbl>
            <c:dLbl>
              <c:idx val="3"/>
              <c:layout>
                <c:manualLayout>
                  <c:x val="4.1006554827241422E-2"/>
                  <c:y val="5.4557767890685692E-2"/>
                </c:manualLayout>
              </c:layout>
              <c:showCatName val="1"/>
              <c:showPercent val="1"/>
              <c:extLst xmlns:c16r2="http://schemas.microsoft.com/office/drawing/2015/06/chart">
                <c:ext xmlns:c16="http://schemas.microsoft.com/office/drawing/2014/chart" uri="{C3380CC4-5D6E-409C-BE32-E72D297353CC}">
                  <c16:uniqueId val="{00000007-95A7-41F9-839B-541BACF76DE0}"/>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Presentation!$B$4:$B$7</c:f>
              <c:strCache>
                <c:ptCount val="4"/>
                <c:pt idx="0">
                  <c:v>Operational MTEF</c:v>
                </c:pt>
                <c:pt idx="1">
                  <c:v>Infrastructure MTEF</c:v>
                </c:pt>
                <c:pt idx="2">
                  <c:v>Projects Income</c:v>
                </c:pt>
                <c:pt idx="3">
                  <c:v>Internally Generated Income*</c:v>
                </c:pt>
              </c:strCache>
            </c:strRef>
          </c:cat>
          <c:val>
            <c:numRef>
              <c:f>Presentation!$C$4:$C$7</c:f>
              <c:numCache>
                <c:formatCode>#,##0</c:formatCode>
                <c:ptCount val="4"/>
                <c:pt idx="0" formatCode="_ * #\ ##0_ ;_ * \-#\ ##0_ ;_ * &quot;-&quot;??_ ;_ @_ ">
                  <c:v>423850.99965447752</c:v>
                </c:pt>
                <c:pt idx="1">
                  <c:v>70180</c:v>
                </c:pt>
                <c:pt idx="2">
                  <c:v>119173.56669390778</c:v>
                </c:pt>
                <c:pt idx="3">
                  <c:v>190727.16808432492</c:v>
                </c:pt>
              </c:numCache>
            </c:numRef>
          </c:val>
          <c:extLst xmlns:c16r2="http://schemas.microsoft.com/office/drawing/2015/06/chart">
            <c:ext xmlns:c16="http://schemas.microsoft.com/office/drawing/2014/chart" uri="{C3380CC4-5D6E-409C-BE32-E72D297353CC}">
              <c16:uniqueId val="{00000008-95A7-41F9-839B-541BACF76DE0}"/>
            </c:ext>
          </c:extLst>
        </c:ser>
        <c:dLbls/>
        <c:firstSliceAng val="0"/>
      </c:pieChart>
      <c:spPr>
        <a:noFill/>
        <a:ln>
          <a:noFill/>
        </a:ln>
        <a:effectLst/>
      </c:spPr>
    </c:plotArea>
    <c:plotVisOnly val="1"/>
    <c:dispBlanksAs val="zero"/>
  </c:chart>
  <c:spPr>
    <a:noFill/>
    <a:ln>
      <a:noFill/>
    </a:ln>
    <a:effectLst/>
  </c:spPr>
  <c:txPr>
    <a:bodyPr/>
    <a:lstStyle/>
    <a:p>
      <a:pPr>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hart>
    <c:autoTitleDeleted val="1"/>
    <c:plotArea>
      <c:layout/>
      <c:doughnutChart>
        <c:varyColors val="1"/>
        <c:ser>
          <c:idx val="0"/>
          <c:order val="0"/>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AAD1-4C83-985E-4EB85EFD9265}"/>
              </c:ext>
            </c:extLst>
          </c:dPt>
          <c:dPt>
            <c:idx val="1"/>
            <c:spPr>
              <a:solidFill>
                <a:srgbClr val="FFFF00"/>
              </a:solidFill>
              <a:ln w="19050">
                <a:solidFill>
                  <a:schemeClr val="lt1"/>
                </a:solidFill>
              </a:ln>
              <a:effectLst/>
            </c:spPr>
            <c:extLst xmlns:c16r2="http://schemas.microsoft.com/office/drawing/2015/06/chart">
              <c:ext xmlns:c16="http://schemas.microsoft.com/office/drawing/2014/chart" uri="{C3380CC4-5D6E-409C-BE32-E72D297353CC}">
                <c16:uniqueId val="{00000003-AAD1-4C83-985E-4EB85EFD9265}"/>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AAD1-4C83-985E-4EB85EFD9265}"/>
              </c:ext>
            </c:extLst>
          </c:dPt>
          <c:dPt>
            <c:idx val="3"/>
            <c:spPr>
              <a:solidFill>
                <a:srgbClr val="FFC000"/>
              </a:solidFill>
              <a:ln w="19050">
                <a:solidFill>
                  <a:schemeClr val="lt1"/>
                </a:solidFill>
              </a:ln>
              <a:effectLst/>
            </c:spPr>
            <c:extLst xmlns:c16r2="http://schemas.microsoft.com/office/drawing/2015/06/chart">
              <c:ext xmlns:c16="http://schemas.microsoft.com/office/drawing/2014/chart" uri="{C3380CC4-5D6E-409C-BE32-E72D297353CC}">
                <c16:uniqueId val="{00000007-AAD1-4C83-985E-4EB85EFD9265}"/>
              </c:ext>
            </c:extLst>
          </c:dPt>
          <c:dLbls>
            <c:dLbl>
              <c:idx val="0"/>
              <c:layout>
                <c:manualLayout>
                  <c:x val="0.12302960399846213"/>
                  <c:y val="-0.12938372488934291"/>
                </c:manualLayout>
              </c:layout>
              <c:showCatName val="1"/>
              <c:showPercent val="1"/>
              <c:extLst xmlns:c16r2="http://schemas.microsoft.com/office/drawing/2015/06/chart">
                <c:ext xmlns:c16="http://schemas.microsoft.com/office/drawing/2014/chart" uri="{C3380CC4-5D6E-409C-BE32-E72D297353CC}">
                  <c16:uniqueId val="{00000001-AAD1-4C83-985E-4EB85EFD9265}"/>
                </c:ext>
                <c:ext xmlns:c15="http://schemas.microsoft.com/office/drawing/2012/chart" uri="{CE6537A1-D6FC-4f65-9D91-7224C49458BB}">
                  <c15:layout>
                    <c:manualLayout>
                      <c:w val="0.25747789311803154"/>
                      <c:h val="0.31971399387129718"/>
                    </c:manualLayout>
                  </c15:layout>
                </c:ext>
              </c:extLst>
            </c:dLbl>
            <c:dLbl>
              <c:idx val="2"/>
              <c:layout>
                <c:manualLayout>
                  <c:x val="-5.3702224696122215E-2"/>
                  <c:y val="-2.1993663340651708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CatName val="1"/>
              <c:showPercent val="1"/>
              <c:extLst xmlns:c16r2="http://schemas.microsoft.com/office/drawing/2015/06/chart">
                <c:ext xmlns:c16="http://schemas.microsoft.com/office/drawing/2014/chart" uri="{C3380CC4-5D6E-409C-BE32-E72D297353CC}">
                  <c16:uniqueId val="{00000005-AAD1-4C83-985E-4EB85EFD9265}"/>
                </c:ext>
                <c:ext xmlns:c15="http://schemas.microsoft.com/office/drawing/2012/chart" uri="{CE6537A1-D6FC-4f65-9D91-7224C49458BB}">
                  <c15:layout>
                    <c:manualLayout>
                      <c:w val="0.42602834378946552"/>
                      <c:h val="0.30609459972417791"/>
                    </c:manualLayout>
                  </c15:layout>
                </c:ext>
              </c:extLst>
            </c:dLbl>
            <c:dLbl>
              <c:idx val="3"/>
              <c:layout>
                <c:manualLayout>
                  <c:x val="3.844675124951871E-3"/>
                  <c:y val="-8.1716036772216546E-2"/>
                </c:manualLayout>
              </c:layout>
              <c:showCatName val="1"/>
              <c:showPercent val="1"/>
              <c:extLst xmlns:c16r2="http://schemas.microsoft.com/office/drawing/2015/06/chart">
                <c:ext xmlns:c16="http://schemas.microsoft.com/office/drawing/2014/chart" uri="{C3380CC4-5D6E-409C-BE32-E72D297353CC}">
                  <c16:uniqueId val="{00000007-AAD1-4C83-985E-4EB85EFD9265}"/>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Presentation!$B$13:$B$16</c:f>
              <c:strCache>
                <c:ptCount val="4"/>
                <c:pt idx="0">
                  <c:v>Employees</c:v>
                </c:pt>
                <c:pt idx="1">
                  <c:v>Opex</c:v>
                </c:pt>
                <c:pt idx="2">
                  <c:v>Infrastructure</c:v>
                </c:pt>
                <c:pt idx="3">
                  <c:v>Projects</c:v>
                </c:pt>
              </c:strCache>
            </c:strRef>
          </c:cat>
          <c:val>
            <c:numRef>
              <c:f>Presentation!$C$13:$C$16</c:f>
              <c:numCache>
                <c:formatCode>#,##0</c:formatCode>
                <c:ptCount val="4"/>
                <c:pt idx="0">
                  <c:v>418348.1718639133</c:v>
                </c:pt>
                <c:pt idx="1">
                  <c:v>196229.99558627137</c:v>
                </c:pt>
                <c:pt idx="2">
                  <c:v>70180</c:v>
                </c:pt>
                <c:pt idx="3">
                  <c:v>119173.56669390778</c:v>
                </c:pt>
              </c:numCache>
            </c:numRef>
          </c:val>
          <c:extLst xmlns:c16r2="http://schemas.microsoft.com/office/drawing/2015/06/chart">
            <c:ext xmlns:c16="http://schemas.microsoft.com/office/drawing/2014/chart" uri="{C3380CC4-5D6E-409C-BE32-E72D297353CC}">
              <c16:uniqueId val="{00000008-AAD1-4C83-985E-4EB85EFD9265}"/>
            </c:ext>
          </c:extLst>
        </c:ser>
        <c:dLbls/>
        <c:firstSliceAng val="0"/>
        <c:holeSize val="75"/>
      </c:doughnut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autoTitleDeleted val="1"/>
    <c:plotArea>
      <c:layout/>
      <c:doughnutChart>
        <c:varyColors val="1"/>
        <c:ser>
          <c:idx val="0"/>
          <c:order val="0"/>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2C8D-49F4-AA78-C2E87C0E604B}"/>
              </c:ext>
            </c:extLst>
          </c:dPt>
          <c:dPt>
            <c:idx val="1"/>
            <c:spPr>
              <a:solidFill>
                <a:srgbClr val="FFFF00"/>
              </a:solidFill>
              <a:ln w="19050">
                <a:solidFill>
                  <a:schemeClr val="lt1"/>
                </a:solidFill>
              </a:ln>
              <a:effectLst/>
            </c:spPr>
            <c:extLst xmlns:c16r2="http://schemas.microsoft.com/office/drawing/2015/06/chart">
              <c:ext xmlns:c16="http://schemas.microsoft.com/office/drawing/2014/chart" uri="{C3380CC4-5D6E-409C-BE32-E72D297353CC}">
                <c16:uniqueId val="{00000003-2C8D-49F4-AA78-C2E87C0E604B}"/>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2C8D-49F4-AA78-C2E87C0E604B}"/>
              </c:ext>
            </c:extLst>
          </c:dPt>
          <c:dPt>
            <c:idx val="3"/>
            <c:spPr>
              <a:solidFill>
                <a:srgbClr val="FFC000"/>
              </a:solidFill>
              <a:ln w="19050">
                <a:solidFill>
                  <a:schemeClr val="lt1"/>
                </a:solidFill>
              </a:ln>
              <a:effectLst/>
            </c:spPr>
            <c:extLst xmlns:c16r2="http://schemas.microsoft.com/office/drawing/2015/06/chart">
              <c:ext xmlns:c16="http://schemas.microsoft.com/office/drawing/2014/chart" uri="{C3380CC4-5D6E-409C-BE32-E72D297353CC}">
                <c16:uniqueId val="{00000007-2C8D-49F4-AA78-C2E87C0E604B}"/>
              </c:ext>
            </c:extLst>
          </c:dPt>
          <c:dPt>
            <c:idx val="4"/>
            <c:spPr>
              <a:solidFill>
                <a:srgbClr val="FF00FF"/>
              </a:solidFill>
              <a:ln w="19050">
                <a:solidFill>
                  <a:schemeClr val="lt1"/>
                </a:solidFill>
              </a:ln>
              <a:effectLst/>
            </c:spPr>
            <c:extLst xmlns:c16r2="http://schemas.microsoft.com/office/drawing/2015/06/chart">
              <c:ext xmlns:c16="http://schemas.microsoft.com/office/drawing/2014/chart" uri="{C3380CC4-5D6E-409C-BE32-E72D297353CC}">
                <c16:uniqueId val="{00000009-2C8D-49F4-AA78-C2E87C0E604B}"/>
              </c:ext>
            </c:extLst>
          </c:dPt>
          <c:dLbls>
            <c:dLbl>
              <c:idx val="0"/>
              <c:layout>
                <c:manualLayout>
                  <c:x val="0.10416666666666669"/>
                  <c:y val="-5.7175528873642079E-2"/>
                </c:manualLayout>
              </c:layout>
              <c:showCatName val="1"/>
              <c:showPercent val="1"/>
              <c:extLst xmlns:c16r2="http://schemas.microsoft.com/office/drawing/2015/06/chart">
                <c:ext xmlns:c16="http://schemas.microsoft.com/office/drawing/2014/chart" uri="{C3380CC4-5D6E-409C-BE32-E72D297353CC}">
                  <c16:uniqueId val="{00000001-2C8D-49F4-AA78-C2E87C0E604B}"/>
                </c:ext>
                <c:ext xmlns:c15="http://schemas.microsoft.com/office/drawing/2012/chart" uri="{CE6537A1-D6FC-4f65-9D91-7224C49458BB}"/>
              </c:extLst>
            </c:dLbl>
            <c:dLbl>
              <c:idx val="2"/>
              <c:layout>
                <c:manualLayout>
                  <c:x val="-9.7222222222222238E-2"/>
                  <c:y val="4.574042309891363E-2"/>
                </c:manualLayout>
              </c:layout>
              <c:showCatName val="1"/>
              <c:showPercent val="1"/>
              <c:extLst xmlns:c16r2="http://schemas.microsoft.com/office/drawing/2015/06/chart">
                <c:ext xmlns:c16="http://schemas.microsoft.com/office/drawing/2014/chart" uri="{C3380CC4-5D6E-409C-BE32-E72D297353CC}">
                  <c16:uniqueId val="{00000005-2C8D-49F4-AA78-C2E87C0E604B}"/>
                </c:ext>
                <c:ext xmlns:c15="http://schemas.microsoft.com/office/drawing/2012/chart" uri="{CE6537A1-D6FC-4f65-9D91-7224C49458BB}"/>
              </c:extLst>
            </c:dLbl>
            <c:dLbl>
              <c:idx val="3"/>
              <c:layout>
                <c:manualLayout>
                  <c:x val="-0.15277777777777785"/>
                  <c:y val="-5.7175528873642092E-2"/>
                </c:manualLayout>
              </c:layout>
              <c:showCatName val="1"/>
              <c:showPercent val="1"/>
              <c:extLst xmlns:c16r2="http://schemas.microsoft.com/office/drawing/2015/06/chart">
                <c:ext xmlns:c16="http://schemas.microsoft.com/office/drawing/2014/chart" uri="{C3380CC4-5D6E-409C-BE32-E72D297353CC}">
                  <c16:uniqueId val="{00000007-2C8D-49F4-AA78-C2E87C0E604B}"/>
                </c:ext>
                <c:ext xmlns:c15="http://schemas.microsoft.com/office/drawing/2012/chart" uri="{CE6537A1-D6FC-4f65-9D91-7224C49458BB}"/>
              </c:extLst>
            </c:dLbl>
            <c:dLbl>
              <c:idx val="4"/>
              <c:layout>
                <c:manualLayout>
                  <c:x val="3.4722222222222168E-2"/>
                  <c:y val="-8.0045740423098921E-2"/>
                </c:manualLayout>
              </c:layout>
              <c:showCatName val="1"/>
              <c:showPercent val="1"/>
              <c:extLst xmlns:c16r2="http://schemas.microsoft.com/office/drawing/2015/06/chart">
                <c:ext xmlns:c16="http://schemas.microsoft.com/office/drawing/2014/chart" uri="{C3380CC4-5D6E-409C-BE32-E72D297353CC}">
                  <c16:uniqueId val="{00000009-2C8D-49F4-AA78-C2E87C0E604B}"/>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Presentation!$B$21:$B$25</c:f>
              <c:strCache>
                <c:ptCount val="5"/>
                <c:pt idx="0">
                  <c:v>National Botanical Gardens</c:v>
                </c:pt>
                <c:pt idx="1">
                  <c:v>National Zoological Gardens</c:v>
                </c:pt>
                <c:pt idx="2">
                  <c:v>Research, Policy &amp; Knowledge Management</c:v>
                </c:pt>
                <c:pt idx="3">
                  <c:v>Administration</c:v>
                </c:pt>
                <c:pt idx="4">
                  <c:v>Group* </c:v>
                </c:pt>
              </c:strCache>
            </c:strRef>
          </c:cat>
          <c:val>
            <c:numRef>
              <c:f>Presentation!$C$21:$C$25</c:f>
              <c:numCache>
                <c:formatCode>#,##0</c:formatCode>
                <c:ptCount val="5"/>
                <c:pt idx="0">
                  <c:v>138244.11789427741</c:v>
                </c:pt>
                <c:pt idx="1">
                  <c:v>111486</c:v>
                </c:pt>
                <c:pt idx="2">
                  <c:v>98966.469623616678</c:v>
                </c:pt>
                <c:pt idx="3">
                  <c:v>64364.849649132972</c:v>
                </c:pt>
                <c:pt idx="4">
                  <c:v>5286.7346968861293</c:v>
                </c:pt>
              </c:numCache>
            </c:numRef>
          </c:val>
          <c:extLst xmlns:c16r2="http://schemas.microsoft.com/office/drawing/2015/06/chart">
            <c:ext xmlns:c16="http://schemas.microsoft.com/office/drawing/2014/chart" uri="{C3380CC4-5D6E-409C-BE32-E72D297353CC}">
              <c16:uniqueId val="{0000000A-2C8D-49F4-AA78-C2E87C0E604B}"/>
            </c:ext>
          </c:extLst>
        </c:ser>
        <c:dLbls/>
        <c:firstSliceAng val="0"/>
        <c:holeSize val="75"/>
      </c:doughnut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ser>
          <c:idx val="0"/>
          <c:order val="0"/>
          <c:dPt>
            <c:idx val="0"/>
            <c:spPr>
              <a:solidFill>
                <a:srgbClr val="FFC000"/>
              </a:solidFill>
              <a:ln w="19050">
                <a:solidFill>
                  <a:schemeClr val="lt1"/>
                </a:solidFill>
              </a:ln>
              <a:effectLst/>
            </c:spPr>
            <c:extLst xmlns:c16r2="http://schemas.microsoft.com/office/drawing/2015/06/chart">
              <c:ext xmlns:c16="http://schemas.microsoft.com/office/drawing/2014/chart" uri="{C3380CC4-5D6E-409C-BE32-E72D297353CC}">
                <c16:uniqueId val="{00000001-4654-4634-BC40-57B209BB262A}"/>
              </c:ext>
            </c:extLst>
          </c:dPt>
          <c:dPt>
            <c:idx val="1"/>
            <c:spPr>
              <a:solidFill>
                <a:srgbClr val="00B0F0"/>
              </a:solidFill>
              <a:ln w="19050">
                <a:solidFill>
                  <a:schemeClr val="lt1"/>
                </a:solidFill>
              </a:ln>
              <a:effectLst/>
            </c:spPr>
            <c:extLst xmlns:c16r2="http://schemas.microsoft.com/office/drawing/2015/06/chart">
              <c:ext xmlns:c16="http://schemas.microsoft.com/office/drawing/2014/chart" uri="{C3380CC4-5D6E-409C-BE32-E72D297353CC}">
                <c16:uniqueId val="{00000003-4654-4634-BC40-57B209BB262A}"/>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4654-4634-BC40-57B209BB262A}"/>
              </c:ext>
            </c:extLst>
          </c:dPt>
          <c:dPt>
            <c:idx val="3"/>
            <c:spPr>
              <a:solidFill>
                <a:srgbClr val="FFFF00"/>
              </a:solidFill>
              <a:ln w="19050">
                <a:solidFill>
                  <a:schemeClr val="lt1"/>
                </a:solidFill>
              </a:ln>
              <a:effectLst/>
            </c:spPr>
            <c:extLst xmlns:c16r2="http://schemas.microsoft.com/office/drawing/2015/06/chart">
              <c:ext xmlns:c16="http://schemas.microsoft.com/office/drawing/2014/chart" uri="{C3380CC4-5D6E-409C-BE32-E72D297353CC}">
                <c16:uniqueId val="{00000007-4654-4634-BC40-57B209BB262A}"/>
              </c:ext>
            </c:extLst>
          </c:dPt>
          <c:dPt>
            <c:idx val="4"/>
            <c:spPr>
              <a:solidFill>
                <a:srgbClr val="FF00FF"/>
              </a:solidFill>
              <a:ln w="19050">
                <a:solidFill>
                  <a:schemeClr val="lt1"/>
                </a:solidFill>
              </a:ln>
              <a:effectLst/>
            </c:spPr>
            <c:extLst xmlns:c16r2="http://schemas.microsoft.com/office/drawing/2015/06/chart">
              <c:ext xmlns:c16="http://schemas.microsoft.com/office/drawing/2014/chart" uri="{C3380CC4-5D6E-409C-BE32-E72D297353CC}">
                <c16:uniqueId val="{00000009-4654-4634-BC40-57B209BB262A}"/>
              </c:ext>
            </c:extLst>
          </c:dPt>
          <c:dLbls>
            <c:dLbl>
              <c:idx val="2"/>
              <c:layout>
                <c:manualLayout>
                  <c:x val="0.10662499918309734"/>
                  <c:y val="-2.9785174332481575E-2"/>
                </c:manualLayout>
              </c:layout>
              <c:showCatName val="1"/>
              <c:showPercent val="1"/>
              <c:extLst xmlns:c16r2="http://schemas.microsoft.com/office/drawing/2015/06/chart">
                <c:ext xmlns:c16="http://schemas.microsoft.com/office/drawing/2014/chart" uri="{C3380CC4-5D6E-409C-BE32-E72D297353CC}">
                  <c16:uniqueId val="{00000005-4654-4634-BC40-57B209BB262A}"/>
                </c:ext>
                <c:ext xmlns:c15="http://schemas.microsoft.com/office/drawing/2012/chart" uri="{CE6537A1-D6FC-4f65-9D91-7224C49458BB}">
                  <c15:layout>
                    <c:manualLayout>
                      <c:w val="0.26330897874092424"/>
                      <c:h val="0.38782872504906862"/>
                    </c:manualLayout>
                  </c15:layout>
                </c:ext>
              </c:extLst>
            </c:dLbl>
            <c:dLbl>
              <c:idx val="3"/>
              <c:layout>
                <c:manualLayout>
                  <c:x val="8.8833130741464469E-2"/>
                  <c:y val="0.10636404982779692"/>
                </c:manualLayout>
              </c:layout>
              <c:showCatName val="1"/>
              <c:showPercent val="1"/>
              <c:extLst xmlns:c16r2="http://schemas.microsoft.com/office/drawing/2015/06/chart">
                <c:ext xmlns:c16="http://schemas.microsoft.com/office/drawing/2014/chart" uri="{C3380CC4-5D6E-409C-BE32-E72D297353CC}">
                  <c16:uniqueId val="{00000007-4654-4634-BC40-57B209BB262A}"/>
                </c:ext>
                <c:ext xmlns:c15="http://schemas.microsoft.com/office/drawing/2012/chart" uri="{CE6537A1-D6FC-4f65-9D91-7224C49458BB}"/>
              </c:extLst>
            </c:dLbl>
            <c:dLbl>
              <c:idx val="4"/>
              <c:layout>
                <c:manualLayout>
                  <c:x val="2.568723300896851E-2"/>
                  <c:y val="2.204616153760694E-2"/>
                </c:manualLayout>
              </c:layout>
              <c:showCatName val="1"/>
              <c:showPercent val="1"/>
              <c:extLst xmlns:c16r2="http://schemas.microsoft.com/office/drawing/2015/06/chart">
                <c:ext xmlns:c16="http://schemas.microsoft.com/office/drawing/2014/chart" uri="{C3380CC4-5D6E-409C-BE32-E72D297353CC}">
                  <c16:uniqueId val="{00000009-4654-4634-BC40-57B209BB262A}"/>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Presentation!$B$30:$B$34</c:f>
              <c:strCache>
                <c:ptCount val="5"/>
                <c:pt idx="0">
                  <c:v>National Botanical Gardens</c:v>
                </c:pt>
                <c:pt idx="1">
                  <c:v>National Zoological Gardens</c:v>
                </c:pt>
                <c:pt idx="2">
                  <c:v>Research, Policy &amp; Knowledge Management</c:v>
                </c:pt>
                <c:pt idx="3">
                  <c:v>Administration</c:v>
                </c:pt>
                <c:pt idx="4">
                  <c:v>Group</c:v>
                </c:pt>
              </c:strCache>
            </c:strRef>
          </c:cat>
          <c:val>
            <c:numRef>
              <c:f>Presentation!$C$30:$C$34</c:f>
              <c:numCache>
                <c:formatCode>#,##0</c:formatCode>
                <c:ptCount val="5"/>
                <c:pt idx="0">
                  <c:v>23572.183104831518</c:v>
                </c:pt>
                <c:pt idx="1">
                  <c:v>59327</c:v>
                </c:pt>
                <c:pt idx="2">
                  <c:v>68772.277481439873</c:v>
                </c:pt>
                <c:pt idx="3">
                  <c:v>31077.936000000005</c:v>
                </c:pt>
                <c:pt idx="4">
                  <c:v>13480.599</c:v>
                </c:pt>
              </c:numCache>
            </c:numRef>
          </c:val>
          <c:extLst xmlns:c16r2="http://schemas.microsoft.com/office/drawing/2015/06/chart">
            <c:ext xmlns:c16="http://schemas.microsoft.com/office/drawing/2014/chart" uri="{C3380CC4-5D6E-409C-BE32-E72D297353CC}">
              <c16:uniqueId val="{0000000A-4654-4634-BC40-57B209BB262A}"/>
            </c:ext>
          </c:extLst>
        </c:ser>
        <c:dLbls/>
        <c:firstSliceAng val="0"/>
      </c:pie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pieChart>
        <c:varyColors val="1"/>
        <c:ser>
          <c:idx val="0"/>
          <c:order val="0"/>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7E50-4DC8-AEBF-DBF968253A9E}"/>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7E50-4DC8-AEBF-DBF968253A9E}"/>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7E50-4DC8-AEBF-DBF968253A9E}"/>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7E50-4DC8-AEBF-DBF968253A9E}"/>
              </c:ext>
            </c:extLst>
          </c:dPt>
          <c:dPt>
            <c:idx val="4"/>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7E50-4DC8-AEBF-DBF968253A9E}"/>
              </c:ext>
            </c:extLst>
          </c:dPt>
          <c:dLbls>
            <c:dLbl>
              <c:idx val="0"/>
              <c:layout>
                <c:manualLayout>
                  <c:x val="-2.0064142587903396E-2"/>
                  <c:y val="4.7182903136275336E-2"/>
                </c:manualLayout>
              </c:layout>
              <c:showCatName val="1"/>
              <c:showPercent val="1"/>
              <c:extLst xmlns:c16r2="http://schemas.microsoft.com/office/drawing/2015/06/chart">
                <c:ext xmlns:c16="http://schemas.microsoft.com/office/drawing/2014/chart" uri="{C3380CC4-5D6E-409C-BE32-E72D297353CC}">
                  <c16:uniqueId val="{00000001-7E50-4DC8-AEBF-DBF968253A9E}"/>
                </c:ext>
                <c:ext xmlns:c15="http://schemas.microsoft.com/office/drawing/2012/chart" uri="{CE6537A1-D6FC-4f65-9D91-7224C49458BB}"/>
              </c:extLst>
            </c:dLbl>
            <c:dLbl>
              <c:idx val="1"/>
              <c:layout>
                <c:manualLayout>
                  <c:x val="-2.0893891567518821E-2"/>
                  <c:y val="-0.13667700363432922"/>
                </c:manualLayout>
              </c:layout>
              <c:showCatName val="1"/>
              <c:showPercent val="1"/>
              <c:extLst xmlns:c16r2="http://schemas.microsoft.com/office/drawing/2015/06/chart">
                <c:ext xmlns:c16="http://schemas.microsoft.com/office/drawing/2014/chart" uri="{C3380CC4-5D6E-409C-BE32-E72D297353CC}">
                  <c16:uniqueId val="{00000003-7E50-4DC8-AEBF-DBF968253A9E}"/>
                </c:ext>
                <c:ext xmlns:c15="http://schemas.microsoft.com/office/drawing/2012/chart" uri="{CE6537A1-D6FC-4f65-9D91-7224C49458BB}"/>
              </c:extLst>
            </c:dLbl>
            <c:dLbl>
              <c:idx val="2"/>
              <c:layout>
                <c:manualLayout>
                  <c:x val="7.6862129568605664E-2"/>
                  <c:y val="-4.8515126283652503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CatName val="1"/>
              <c:showPercent val="1"/>
              <c:extLst xmlns:c16r2="http://schemas.microsoft.com/office/drawing/2015/06/chart">
                <c:ext xmlns:c16="http://schemas.microsoft.com/office/drawing/2014/chart" uri="{C3380CC4-5D6E-409C-BE32-E72D297353CC}">
                  <c16:uniqueId val="{00000005-7E50-4DC8-AEBF-DBF968253A9E}"/>
                </c:ext>
                <c:ext xmlns:c15="http://schemas.microsoft.com/office/drawing/2012/chart" uri="{CE6537A1-D6FC-4f65-9D91-7224C49458BB}">
                  <c15:layout>
                    <c:manualLayout>
                      <c:w val="0.29390602055800291"/>
                      <c:h val="0.37696364140993616"/>
                    </c:manualLayout>
                  </c15:layout>
                </c:ext>
              </c:extLst>
            </c:dLbl>
            <c:dLbl>
              <c:idx val="4"/>
              <c:layout>
                <c:manualLayout>
                  <c:x val="3.1582375200941396E-3"/>
                  <c:y val="0"/>
                </c:manualLayout>
              </c:layout>
              <c:showCatName val="1"/>
              <c:showPercent val="1"/>
              <c:extLst xmlns:c16r2="http://schemas.microsoft.com/office/drawing/2015/06/chart">
                <c:ext xmlns:c16="http://schemas.microsoft.com/office/drawing/2014/chart" uri="{C3380CC4-5D6E-409C-BE32-E72D297353CC}">
                  <c16:uniqueId val="{00000009-7E50-4DC8-AEBF-DBF968253A9E}"/>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Presentation!$B$39:$B$43</c:f>
              <c:strCache>
                <c:ptCount val="5"/>
                <c:pt idx="0">
                  <c:v>National Botanical Gardens</c:v>
                </c:pt>
                <c:pt idx="1">
                  <c:v>National Zoological Gardens</c:v>
                </c:pt>
                <c:pt idx="2">
                  <c:v>Research, Policy &amp; Knowledge Management</c:v>
                </c:pt>
                <c:pt idx="3">
                  <c:v>Administration</c:v>
                </c:pt>
                <c:pt idx="4">
                  <c:v>Group</c:v>
                </c:pt>
              </c:strCache>
            </c:strRef>
          </c:cat>
          <c:val>
            <c:numRef>
              <c:f>Presentation!$C$39:$C$43</c:f>
              <c:numCache>
                <c:formatCode>#,##0</c:formatCode>
                <c:ptCount val="5"/>
                <c:pt idx="0">
                  <c:v>196611.42328772668</c:v>
                </c:pt>
                <c:pt idx="1">
                  <c:v>182592</c:v>
                </c:pt>
                <c:pt idx="2">
                  <c:v>284487.1917989644</c:v>
                </c:pt>
                <c:pt idx="3">
                  <c:v>102442.78564913297</c:v>
                </c:pt>
                <c:pt idx="4">
                  <c:v>37798.333696886133</c:v>
                </c:pt>
              </c:numCache>
            </c:numRef>
          </c:val>
          <c:extLst xmlns:c16r2="http://schemas.microsoft.com/office/drawing/2015/06/chart">
            <c:ext xmlns:c16="http://schemas.microsoft.com/office/drawing/2014/chart" uri="{C3380CC4-5D6E-409C-BE32-E72D297353CC}">
              <c16:uniqueId val="{0000000A-7E50-4DC8-AEBF-DBF968253A9E}"/>
            </c:ext>
          </c:extLst>
        </c:ser>
        <c:dLbls/>
        <c:firstSliceAng val="0"/>
      </c:pieChart>
      <c:spPr>
        <a:noFill/>
        <a:ln>
          <a:noFill/>
        </a:ln>
        <a:effectLst/>
      </c:spPr>
    </c:plotArea>
    <c:plotVisOnly val="1"/>
    <c:dispBlanksAs val="zero"/>
  </c:chart>
  <c:spPr>
    <a:noFill/>
    <a:ln>
      <a:noFill/>
    </a:ln>
    <a:effectLst/>
  </c:spPr>
  <c:txPr>
    <a:bodyPr/>
    <a:lstStyle/>
    <a:p>
      <a:pPr>
        <a:defRPr/>
      </a:pPr>
      <a:endParaRPr lang="en-US"/>
    </a:p>
  </c:txPr>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89C95B-384D-49F0-A7AA-0E499FB4DA2A}"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ZA"/>
        </a:p>
      </dgm:t>
    </dgm:pt>
    <dgm:pt modelId="{7399D5C7-6E86-4934-B62E-99677693B983}">
      <dgm:prSet phldrT="[Text]" custT="1"/>
      <dgm:spPr>
        <a:solidFill>
          <a:schemeClr val="accent3">
            <a:lumMod val="40000"/>
            <a:lumOff val="60000"/>
          </a:schemeClr>
        </a:solidFill>
      </dgm:spPr>
      <dgm:t>
        <a:bodyPr/>
        <a:lstStyle/>
        <a:p>
          <a:r>
            <a:rPr lang="en-ZA" sz="2000" b="1" dirty="0" smtClean="0">
              <a:solidFill>
                <a:schemeClr val="tx1">
                  <a:lumMod val="65000"/>
                  <a:lumOff val="35000"/>
                </a:schemeClr>
              </a:solidFill>
              <a:latin typeface="Arial" panose="020B0604020202020204" pitchFamily="34" charset="0"/>
              <a:cs typeface="Arial" panose="020B0604020202020204" pitchFamily="34" charset="0"/>
            </a:rPr>
            <a:t>SDGs</a:t>
          </a:r>
          <a:endParaRPr lang="en-ZA" sz="2000" b="1" dirty="0">
            <a:solidFill>
              <a:schemeClr val="tx1">
                <a:lumMod val="65000"/>
                <a:lumOff val="35000"/>
              </a:schemeClr>
            </a:solidFill>
            <a:latin typeface="Arial" panose="020B0604020202020204" pitchFamily="34" charset="0"/>
            <a:cs typeface="Arial" panose="020B0604020202020204" pitchFamily="34" charset="0"/>
          </a:endParaRPr>
        </a:p>
      </dgm:t>
    </dgm:pt>
    <dgm:pt modelId="{8C643454-B7EA-4D33-8D96-767607823313}" type="parTrans" cxnId="{4BAFBDEF-4D73-4B1B-8CE9-9C09C0ACC42C}">
      <dgm:prSet/>
      <dgm:spPr/>
      <dgm:t>
        <a:bodyPr/>
        <a:lstStyle/>
        <a:p>
          <a:endParaRPr lang="en-ZA"/>
        </a:p>
      </dgm:t>
    </dgm:pt>
    <dgm:pt modelId="{0CB17B70-DF1F-4537-8F8F-F488EF3AF9EA}" type="sibTrans" cxnId="{4BAFBDEF-4D73-4B1B-8CE9-9C09C0ACC42C}">
      <dgm:prSet/>
      <dgm:spPr/>
      <dgm:t>
        <a:bodyPr/>
        <a:lstStyle/>
        <a:p>
          <a:endParaRPr lang="en-ZA"/>
        </a:p>
      </dgm:t>
    </dgm:pt>
    <dgm:pt modelId="{8651D909-AE8F-458F-92E1-1246F45CF369}">
      <dgm:prSet phldrT="[Text]" custT="1"/>
      <dgm:spPr>
        <a:solidFill>
          <a:schemeClr val="accent3">
            <a:lumMod val="60000"/>
            <a:lumOff val="40000"/>
          </a:schemeClr>
        </a:solidFill>
      </dgm:spPr>
      <dgm:t>
        <a:bodyPr/>
        <a:lstStyle/>
        <a:p>
          <a:r>
            <a:rPr lang="en-ZA" sz="2000" b="1" dirty="0" smtClean="0">
              <a:solidFill>
                <a:schemeClr val="tx1">
                  <a:lumMod val="65000"/>
                  <a:lumOff val="35000"/>
                </a:schemeClr>
              </a:solidFill>
              <a:latin typeface="Arial" panose="020B0604020202020204" pitchFamily="34" charset="0"/>
              <a:cs typeface="Arial" panose="020B0604020202020204" pitchFamily="34" charset="0"/>
            </a:rPr>
            <a:t>MTSF</a:t>
          </a:r>
          <a:endParaRPr lang="en-ZA" sz="2000" b="1" dirty="0">
            <a:solidFill>
              <a:schemeClr val="tx1">
                <a:lumMod val="65000"/>
                <a:lumOff val="35000"/>
              </a:schemeClr>
            </a:solidFill>
            <a:latin typeface="Arial" panose="020B0604020202020204" pitchFamily="34" charset="0"/>
            <a:cs typeface="Arial" panose="020B0604020202020204" pitchFamily="34" charset="0"/>
          </a:endParaRPr>
        </a:p>
      </dgm:t>
    </dgm:pt>
    <dgm:pt modelId="{8B3500D3-C314-48BF-AAF2-1E6E7918CA5F}" type="parTrans" cxnId="{99E259C5-97FC-4CB6-B3E3-9109A4C3836D}">
      <dgm:prSet/>
      <dgm:spPr/>
      <dgm:t>
        <a:bodyPr/>
        <a:lstStyle/>
        <a:p>
          <a:endParaRPr lang="en-ZA"/>
        </a:p>
      </dgm:t>
    </dgm:pt>
    <dgm:pt modelId="{A44FB805-93FB-4B96-9A7B-D8BF99EF1CF3}" type="sibTrans" cxnId="{99E259C5-97FC-4CB6-B3E3-9109A4C3836D}">
      <dgm:prSet/>
      <dgm:spPr/>
      <dgm:t>
        <a:bodyPr/>
        <a:lstStyle/>
        <a:p>
          <a:endParaRPr lang="en-ZA"/>
        </a:p>
      </dgm:t>
    </dgm:pt>
    <dgm:pt modelId="{0CEB822D-C89B-419A-AC3D-5B4F5D37C8B1}">
      <dgm:prSet phldrT="[Text]" custT="1"/>
      <dgm:spPr>
        <a:solidFill>
          <a:schemeClr val="accent6">
            <a:lumMod val="60000"/>
            <a:lumOff val="40000"/>
          </a:schemeClr>
        </a:solidFill>
      </dgm:spPr>
      <dgm:t>
        <a:bodyPr/>
        <a:lstStyle/>
        <a:p>
          <a:r>
            <a:rPr lang="en-ZA" sz="1800" b="1" dirty="0" smtClean="0">
              <a:solidFill>
                <a:schemeClr val="tx1">
                  <a:lumMod val="65000"/>
                  <a:lumOff val="35000"/>
                </a:schemeClr>
              </a:solidFill>
              <a:latin typeface="Arial" panose="020B0604020202020204" pitchFamily="34" charset="0"/>
              <a:cs typeface="Arial" panose="020B0604020202020204" pitchFamily="34" charset="0"/>
            </a:rPr>
            <a:t>DEA Outcomes</a:t>
          </a:r>
          <a:endParaRPr lang="en-ZA" sz="1800" b="1" dirty="0">
            <a:solidFill>
              <a:schemeClr val="tx1">
                <a:lumMod val="65000"/>
                <a:lumOff val="35000"/>
              </a:schemeClr>
            </a:solidFill>
            <a:latin typeface="Arial" panose="020B0604020202020204" pitchFamily="34" charset="0"/>
            <a:cs typeface="Arial" panose="020B0604020202020204" pitchFamily="34" charset="0"/>
          </a:endParaRPr>
        </a:p>
      </dgm:t>
    </dgm:pt>
    <dgm:pt modelId="{B591AB4F-62BC-4571-90FC-29DA9E851191}" type="parTrans" cxnId="{CC9D6EF5-3126-4615-A989-B73368365D0D}">
      <dgm:prSet/>
      <dgm:spPr/>
      <dgm:t>
        <a:bodyPr/>
        <a:lstStyle/>
        <a:p>
          <a:endParaRPr lang="en-ZA"/>
        </a:p>
      </dgm:t>
    </dgm:pt>
    <dgm:pt modelId="{92C21673-3BB3-4B6E-90C3-E4FE5D72EC9A}" type="sibTrans" cxnId="{CC9D6EF5-3126-4615-A989-B73368365D0D}">
      <dgm:prSet/>
      <dgm:spPr/>
      <dgm:t>
        <a:bodyPr/>
        <a:lstStyle/>
        <a:p>
          <a:endParaRPr lang="en-ZA"/>
        </a:p>
      </dgm:t>
    </dgm:pt>
    <dgm:pt modelId="{2BB0D8C1-E1C3-47DB-A1C9-0BC32B6C35CD}">
      <dgm:prSet phldrT="[Text]" custT="1"/>
      <dgm:spPr>
        <a:solidFill>
          <a:schemeClr val="accent4">
            <a:lumMod val="40000"/>
            <a:lumOff val="60000"/>
          </a:schemeClr>
        </a:solidFill>
      </dgm:spPr>
      <dgm:t>
        <a:bodyPr/>
        <a:lstStyle/>
        <a:p>
          <a:r>
            <a:rPr lang="en-ZA" sz="1600" b="1" dirty="0" smtClean="0">
              <a:solidFill>
                <a:schemeClr val="tx1">
                  <a:lumMod val="65000"/>
                  <a:lumOff val="35000"/>
                </a:schemeClr>
              </a:solidFill>
              <a:latin typeface="Arial" panose="020B0604020202020204" pitchFamily="34" charset="0"/>
              <a:cs typeface="Arial" panose="020B0604020202020204" pitchFamily="34" charset="0"/>
            </a:rPr>
            <a:t>SANBI </a:t>
          </a:r>
          <a:r>
            <a:rPr lang="en-ZA" sz="1600" b="1" dirty="0" err="1" smtClean="0">
              <a:solidFill>
                <a:schemeClr val="tx1">
                  <a:lumMod val="65000"/>
                  <a:lumOff val="35000"/>
                </a:schemeClr>
              </a:solidFill>
              <a:latin typeface="Arial" panose="020B0604020202020204" pitchFamily="34" charset="0"/>
              <a:cs typeface="Arial" panose="020B0604020202020204" pitchFamily="34" charset="0"/>
            </a:rPr>
            <a:t>Prog’s</a:t>
          </a:r>
          <a:endParaRPr lang="en-ZA" sz="1600" b="1" dirty="0">
            <a:solidFill>
              <a:schemeClr val="tx1">
                <a:lumMod val="65000"/>
                <a:lumOff val="35000"/>
              </a:schemeClr>
            </a:solidFill>
            <a:latin typeface="Arial" panose="020B0604020202020204" pitchFamily="34" charset="0"/>
            <a:cs typeface="Arial" panose="020B0604020202020204" pitchFamily="34" charset="0"/>
          </a:endParaRPr>
        </a:p>
      </dgm:t>
    </dgm:pt>
    <dgm:pt modelId="{0CADC735-2BE5-4ABF-B979-86B371BFCF03}" type="parTrans" cxnId="{0709FD35-A0A0-4209-8C3B-6326FED32A06}">
      <dgm:prSet/>
      <dgm:spPr/>
      <dgm:t>
        <a:bodyPr/>
        <a:lstStyle/>
        <a:p>
          <a:endParaRPr lang="en-ZA"/>
        </a:p>
      </dgm:t>
    </dgm:pt>
    <dgm:pt modelId="{1C9004ED-C82B-4872-A48E-D6D21F9AC80B}" type="sibTrans" cxnId="{0709FD35-A0A0-4209-8C3B-6326FED32A06}">
      <dgm:prSet/>
      <dgm:spPr/>
      <dgm:t>
        <a:bodyPr/>
        <a:lstStyle/>
        <a:p>
          <a:endParaRPr lang="en-ZA"/>
        </a:p>
      </dgm:t>
    </dgm:pt>
    <dgm:pt modelId="{C789E314-04F7-4AFB-B80D-4FB973584F20}">
      <dgm:prSet custT="1"/>
      <dgm:spPr>
        <a:solidFill>
          <a:schemeClr val="accent4">
            <a:lumMod val="40000"/>
            <a:lumOff val="60000"/>
          </a:schemeClr>
        </a:solidFill>
      </dgm:spPr>
      <dgm:t>
        <a:bodyPr/>
        <a:lstStyle/>
        <a:p>
          <a:r>
            <a:rPr lang="en-ZA" sz="2000" b="1" dirty="0" smtClean="0">
              <a:solidFill>
                <a:schemeClr val="tx1">
                  <a:lumMod val="65000"/>
                  <a:lumOff val="35000"/>
                </a:schemeClr>
              </a:solidFill>
              <a:latin typeface="Arial" panose="020B0604020202020204" pitchFamily="34" charset="0"/>
              <a:cs typeface="Arial" panose="020B0604020202020204" pitchFamily="34" charset="0"/>
            </a:rPr>
            <a:t>NDP</a:t>
          </a:r>
          <a:endParaRPr lang="en-ZA" sz="2000" b="1" dirty="0">
            <a:solidFill>
              <a:schemeClr val="tx1">
                <a:lumMod val="65000"/>
                <a:lumOff val="35000"/>
              </a:schemeClr>
            </a:solidFill>
            <a:latin typeface="Arial" panose="020B0604020202020204" pitchFamily="34" charset="0"/>
            <a:cs typeface="Arial" panose="020B0604020202020204" pitchFamily="34" charset="0"/>
          </a:endParaRPr>
        </a:p>
      </dgm:t>
    </dgm:pt>
    <dgm:pt modelId="{58D5AA94-0B4B-4206-B88D-1224D68AC536}" type="parTrans" cxnId="{67D86F25-BE96-413D-AC2A-7FD36E2D05DC}">
      <dgm:prSet/>
      <dgm:spPr/>
      <dgm:t>
        <a:bodyPr/>
        <a:lstStyle/>
        <a:p>
          <a:endParaRPr lang="en-ZA"/>
        </a:p>
      </dgm:t>
    </dgm:pt>
    <dgm:pt modelId="{F64742A1-4D72-4E77-9599-AA9C7933F948}" type="sibTrans" cxnId="{67D86F25-BE96-413D-AC2A-7FD36E2D05DC}">
      <dgm:prSet/>
      <dgm:spPr/>
      <dgm:t>
        <a:bodyPr/>
        <a:lstStyle/>
        <a:p>
          <a:endParaRPr lang="en-ZA"/>
        </a:p>
      </dgm:t>
    </dgm:pt>
    <dgm:pt modelId="{25394893-2EF3-4782-B6CC-5347A5DBA90E}">
      <dgm:prSet custT="1"/>
      <dgm:spPr>
        <a:solidFill>
          <a:schemeClr val="accent6">
            <a:lumMod val="40000"/>
            <a:lumOff val="60000"/>
          </a:schemeClr>
        </a:solidFill>
      </dgm:spPr>
      <dgm:t>
        <a:bodyPr/>
        <a:lstStyle/>
        <a:p>
          <a:r>
            <a:rPr lang="en-ZA" sz="1800" b="1" dirty="0" smtClean="0">
              <a:solidFill>
                <a:schemeClr val="tx1">
                  <a:lumMod val="65000"/>
                  <a:lumOff val="35000"/>
                </a:schemeClr>
              </a:solidFill>
              <a:latin typeface="Arial" panose="020B0604020202020204" pitchFamily="34" charset="0"/>
              <a:cs typeface="Arial" panose="020B0604020202020204" pitchFamily="34" charset="0"/>
            </a:rPr>
            <a:t>International agreements</a:t>
          </a:r>
          <a:endParaRPr lang="en-ZA" sz="1800" b="1" dirty="0">
            <a:solidFill>
              <a:schemeClr val="tx1">
                <a:lumMod val="65000"/>
                <a:lumOff val="35000"/>
              </a:schemeClr>
            </a:solidFill>
            <a:latin typeface="Arial" panose="020B0604020202020204" pitchFamily="34" charset="0"/>
            <a:cs typeface="Arial" panose="020B0604020202020204" pitchFamily="34" charset="0"/>
          </a:endParaRPr>
        </a:p>
      </dgm:t>
    </dgm:pt>
    <dgm:pt modelId="{D66972F9-5D39-46AA-BFF2-C9D7676FD25A}" type="parTrans" cxnId="{A85244CE-0D2E-452F-8A43-AA58E6408910}">
      <dgm:prSet/>
      <dgm:spPr/>
      <dgm:t>
        <a:bodyPr/>
        <a:lstStyle/>
        <a:p>
          <a:endParaRPr lang="en-ZA"/>
        </a:p>
      </dgm:t>
    </dgm:pt>
    <dgm:pt modelId="{1BB88391-5A90-4710-9925-9601706988DF}" type="sibTrans" cxnId="{A85244CE-0D2E-452F-8A43-AA58E6408910}">
      <dgm:prSet/>
      <dgm:spPr/>
      <dgm:t>
        <a:bodyPr/>
        <a:lstStyle/>
        <a:p>
          <a:endParaRPr lang="en-ZA"/>
        </a:p>
      </dgm:t>
    </dgm:pt>
    <dgm:pt modelId="{2E007E16-401D-4736-9CFA-39D0A32E28A2}" type="pres">
      <dgm:prSet presAssocID="{2689C95B-384D-49F0-A7AA-0E499FB4DA2A}" presName="Name0" presStyleCnt="0">
        <dgm:presLayoutVars>
          <dgm:chMax val="7"/>
          <dgm:resizeHandles val="exact"/>
        </dgm:presLayoutVars>
      </dgm:prSet>
      <dgm:spPr/>
      <dgm:t>
        <a:bodyPr/>
        <a:lstStyle/>
        <a:p>
          <a:endParaRPr lang="en-ZA"/>
        </a:p>
      </dgm:t>
    </dgm:pt>
    <dgm:pt modelId="{BD61B2A6-CDC9-4843-93D5-98787890958F}" type="pres">
      <dgm:prSet presAssocID="{2689C95B-384D-49F0-A7AA-0E499FB4DA2A}" presName="comp1" presStyleCnt="0"/>
      <dgm:spPr/>
    </dgm:pt>
    <dgm:pt modelId="{D980C5C0-410E-4C4E-9535-DC16D9391799}" type="pres">
      <dgm:prSet presAssocID="{2689C95B-384D-49F0-A7AA-0E499FB4DA2A}" presName="circle1" presStyleLbl="node1" presStyleIdx="0" presStyleCnt="6" custLinFactNeighborX="-1034" custLinFactNeighborY="312"/>
      <dgm:spPr/>
      <dgm:t>
        <a:bodyPr/>
        <a:lstStyle/>
        <a:p>
          <a:endParaRPr lang="en-ZA"/>
        </a:p>
      </dgm:t>
    </dgm:pt>
    <dgm:pt modelId="{F79ED466-DB9A-4349-8496-34EDC47FE002}" type="pres">
      <dgm:prSet presAssocID="{2689C95B-384D-49F0-A7AA-0E499FB4DA2A}" presName="c1text" presStyleLbl="node1" presStyleIdx="0" presStyleCnt="6">
        <dgm:presLayoutVars>
          <dgm:bulletEnabled val="1"/>
        </dgm:presLayoutVars>
      </dgm:prSet>
      <dgm:spPr/>
      <dgm:t>
        <a:bodyPr/>
        <a:lstStyle/>
        <a:p>
          <a:endParaRPr lang="en-ZA"/>
        </a:p>
      </dgm:t>
    </dgm:pt>
    <dgm:pt modelId="{6BEAF47D-4BBA-4AA9-82AD-B1B02B28E55A}" type="pres">
      <dgm:prSet presAssocID="{2689C95B-384D-49F0-A7AA-0E499FB4DA2A}" presName="comp2" presStyleCnt="0"/>
      <dgm:spPr/>
    </dgm:pt>
    <dgm:pt modelId="{0D29ED54-60F8-4736-9D2D-601366E9971B}" type="pres">
      <dgm:prSet presAssocID="{2689C95B-384D-49F0-A7AA-0E499FB4DA2A}" presName="circle2" presStyleLbl="node1" presStyleIdx="1" presStyleCnt="6" custLinFactNeighborX="12" custLinFactNeighborY="-526"/>
      <dgm:spPr/>
      <dgm:t>
        <a:bodyPr/>
        <a:lstStyle/>
        <a:p>
          <a:endParaRPr lang="en-ZA"/>
        </a:p>
      </dgm:t>
    </dgm:pt>
    <dgm:pt modelId="{C2C46FE9-BDFF-400A-A683-8F7FAE9503BF}" type="pres">
      <dgm:prSet presAssocID="{2689C95B-384D-49F0-A7AA-0E499FB4DA2A}" presName="c2text" presStyleLbl="node1" presStyleIdx="1" presStyleCnt="6">
        <dgm:presLayoutVars>
          <dgm:bulletEnabled val="1"/>
        </dgm:presLayoutVars>
      </dgm:prSet>
      <dgm:spPr/>
      <dgm:t>
        <a:bodyPr/>
        <a:lstStyle/>
        <a:p>
          <a:endParaRPr lang="en-ZA"/>
        </a:p>
      </dgm:t>
    </dgm:pt>
    <dgm:pt modelId="{08C2D588-A2E4-4CE6-BB0A-A60034A89F51}" type="pres">
      <dgm:prSet presAssocID="{2689C95B-384D-49F0-A7AA-0E499FB4DA2A}" presName="comp3" presStyleCnt="0"/>
      <dgm:spPr/>
    </dgm:pt>
    <dgm:pt modelId="{5E5E11D2-EAF3-4116-B5FF-D422B544F2C9}" type="pres">
      <dgm:prSet presAssocID="{2689C95B-384D-49F0-A7AA-0E499FB4DA2A}" presName="circle3" presStyleLbl="node1" presStyleIdx="2" presStyleCnt="6" custLinFactNeighborX="-224" custLinFactNeighborY="-1761"/>
      <dgm:spPr/>
      <dgm:t>
        <a:bodyPr/>
        <a:lstStyle/>
        <a:p>
          <a:endParaRPr lang="en-ZA"/>
        </a:p>
      </dgm:t>
    </dgm:pt>
    <dgm:pt modelId="{B5C42C29-A149-4A3E-AE4D-C226A960051F}" type="pres">
      <dgm:prSet presAssocID="{2689C95B-384D-49F0-A7AA-0E499FB4DA2A}" presName="c3text" presStyleLbl="node1" presStyleIdx="2" presStyleCnt="6">
        <dgm:presLayoutVars>
          <dgm:bulletEnabled val="1"/>
        </dgm:presLayoutVars>
      </dgm:prSet>
      <dgm:spPr/>
      <dgm:t>
        <a:bodyPr/>
        <a:lstStyle/>
        <a:p>
          <a:endParaRPr lang="en-ZA"/>
        </a:p>
      </dgm:t>
    </dgm:pt>
    <dgm:pt modelId="{A970932B-998A-42F8-8D16-576493FC3718}" type="pres">
      <dgm:prSet presAssocID="{2689C95B-384D-49F0-A7AA-0E499FB4DA2A}" presName="comp4" presStyleCnt="0"/>
      <dgm:spPr/>
    </dgm:pt>
    <dgm:pt modelId="{E8A34093-2B56-4068-98B4-66E9170168C3}" type="pres">
      <dgm:prSet presAssocID="{2689C95B-384D-49F0-A7AA-0E499FB4DA2A}" presName="circle4" presStyleLbl="node1" presStyleIdx="3" presStyleCnt="6"/>
      <dgm:spPr/>
      <dgm:t>
        <a:bodyPr/>
        <a:lstStyle/>
        <a:p>
          <a:endParaRPr lang="en-ZA"/>
        </a:p>
      </dgm:t>
    </dgm:pt>
    <dgm:pt modelId="{7892E0BD-6AB2-4E92-9F5E-985C4AE3CA26}" type="pres">
      <dgm:prSet presAssocID="{2689C95B-384D-49F0-A7AA-0E499FB4DA2A}" presName="c4text" presStyleLbl="node1" presStyleIdx="3" presStyleCnt="6">
        <dgm:presLayoutVars>
          <dgm:bulletEnabled val="1"/>
        </dgm:presLayoutVars>
      </dgm:prSet>
      <dgm:spPr/>
      <dgm:t>
        <a:bodyPr/>
        <a:lstStyle/>
        <a:p>
          <a:endParaRPr lang="en-ZA"/>
        </a:p>
      </dgm:t>
    </dgm:pt>
    <dgm:pt modelId="{D4B91F2E-37A1-42E4-9212-8DF1B2AFB46A}" type="pres">
      <dgm:prSet presAssocID="{2689C95B-384D-49F0-A7AA-0E499FB4DA2A}" presName="comp5" presStyleCnt="0"/>
      <dgm:spPr/>
    </dgm:pt>
    <dgm:pt modelId="{808561E1-063D-4407-B3FE-A3613CE70B78}" type="pres">
      <dgm:prSet presAssocID="{2689C95B-384D-49F0-A7AA-0E499FB4DA2A}" presName="circle5" presStyleLbl="node1" presStyleIdx="4" presStyleCnt="6" custScaleX="107472"/>
      <dgm:spPr/>
      <dgm:t>
        <a:bodyPr/>
        <a:lstStyle/>
        <a:p>
          <a:endParaRPr lang="en-ZA"/>
        </a:p>
      </dgm:t>
    </dgm:pt>
    <dgm:pt modelId="{B7D40551-954B-4905-9C76-1E4BCDDE6E1F}" type="pres">
      <dgm:prSet presAssocID="{2689C95B-384D-49F0-A7AA-0E499FB4DA2A}" presName="c5text" presStyleLbl="node1" presStyleIdx="4" presStyleCnt="6">
        <dgm:presLayoutVars>
          <dgm:bulletEnabled val="1"/>
        </dgm:presLayoutVars>
      </dgm:prSet>
      <dgm:spPr/>
      <dgm:t>
        <a:bodyPr/>
        <a:lstStyle/>
        <a:p>
          <a:endParaRPr lang="en-ZA"/>
        </a:p>
      </dgm:t>
    </dgm:pt>
    <dgm:pt modelId="{053D2AA1-8AD0-4FB3-90FE-690E328BCA38}" type="pres">
      <dgm:prSet presAssocID="{2689C95B-384D-49F0-A7AA-0E499FB4DA2A}" presName="comp6" presStyleCnt="0"/>
      <dgm:spPr/>
    </dgm:pt>
    <dgm:pt modelId="{187C5BBD-45E1-4479-95CE-CBA06F3E5484}" type="pres">
      <dgm:prSet presAssocID="{2689C95B-384D-49F0-A7AA-0E499FB4DA2A}" presName="circle6" presStyleLbl="node1" presStyleIdx="5" presStyleCnt="6" custScaleX="124227"/>
      <dgm:spPr/>
      <dgm:t>
        <a:bodyPr/>
        <a:lstStyle/>
        <a:p>
          <a:endParaRPr lang="en-ZA"/>
        </a:p>
      </dgm:t>
    </dgm:pt>
    <dgm:pt modelId="{7ED03692-A954-4A4A-9A5C-2F44ED8F8EF7}" type="pres">
      <dgm:prSet presAssocID="{2689C95B-384D-49F0-A7AA-0E499FB4DA2A}" presName="c6text" presStyleLbl="node1" presStyleIdx="5" presStyleCnt="6">
        <dgm:presLayoutVars>
          <dgm:bulletEnabled val="1"/>
        </dgm:presLayoutVars>
      </dgm:prSet>
      <dgm:spPr/>
      <dgm:t>
        <a:bodyPr/>
        <a:lstStyle/>
        <a:p>
          <a:endParaRPr lang="en-ZA"/>
        </a:p>
      </dgm:t>
    </dgm:pt>
  </dgm:ptLst>
  <dgm:cxnLst>
    <dgm:cxn modelId="{67D86F25-BE96-413D-AC2A-7FD36E2D05DC}" srcId="{2689C95B-384D-49F0-A7AA-0E499FB4DA2A}" destId="{C789E314-04F7-4AFB-B80D-4FB973584F20}" srcOrd="2" destOrd="0" parTransId="{58D5AA94-0B4B-4206-B88D-1224D68AC536}" sibTransId="{F64742A1-4D72-4E77-9599-AA9C7933F948}"/>
    <dgm:cxn modelId="{FCE25F87-7D24-4C7A-A08F-457EB4D6B7A8}" type="presOf" srcId="{2689C95B-384D-49F0-A7AA-0E499FB4DA2A}" destId="{2E007E16-401D-4736-9CFA-39D0A32E28A2}" srcOrd="0" destOrd="0" presId="urn:microsoft.com/office/officeart/2005/8/layout/venn2"/>
    <dgm:cxn modelId="{4BAFBDEF-4D73-4B1B-8CE9-9C09C0ACC42C}" srcId="{2689C95B-384D-49F0-A7AA-0E499FB4DA2A}" destId="{7399D5C7-6E86-4934-B62E-99677693B983}" srcOrd="0" destOrd="0" parTransId="{8C643454-B7EA-4D33-8D96-767607823313}" sibTransId="{0CB17B70-DF1F-4537-8F8F-F488EF3AF9EA}"/>
    <dgm:cxn modelId="{3B320004-86A6-465B-A5CC-5B034C6A8F99}" type="presOf" srcId="{8651D909-AE8F-458F-92E1-1246F45CF369}" destId="{E8A34093-2B56-4068-98B4-66E9170168C3}" srcOrd="0" destOrd="0" presId="urn:microsoft.com/office/officeart/2005/8/layout/venn2"/>
    <dgm:cxn modelId="{A85244CE-0D2E-452F-8A43-AA58E6408910}" srcId="{2689C95B-384D-49F0-A7AA-0E499FB4DA2A}" destId="{25394893-2EF3-4782-B6CC-5347A5DBA90E}" srcOrd="1" destOrd="0" parTransId="{D66972F9-5D39-46AA-BFF2-C9D7676FD25A}" sibTransId="{1BB88391-5A90-4710-9925-9601706988DF}"/>
    <dgm:cxn modelId="{20C53AFC-E54C-4F20-B3A6-E4060598FFB6}" type="presOf" srcId="{8651D909-AE8F-458F-92E1-1246F45CF369}" destId="{7892E0BD-6AB2-4E92-9F5E-985C4AE3CA26}" srcOrd="1" destOrd="0" presId="urn:microsoft.com/office/officeart/2005/8/layout/venn2"/>
    <dgm:cxn modelId="{995670B9-FE7C-4A5C-9A1A-73FEDF5FE99E}" type="presOf" srcId="{7399D5C7-6E86-4934-B62E-99677693B983}" destId="{F79ED466-DB9A-4349-8496-34EDC47FE002}" srcOrd="1" destOrd="0" presId="urn:microsoft.com/office/officeart/2005/8/layout/venn2"/>
    <dgm:cxn modelId="{CC9D6EF5-3126-4615-A989-B73368365D0D}" srcId="{2689C95B-384D-49F0-A7AA-0E499FB4DA2A}" destId="{0CEB822D-C89B-419A-AC3D-5B4F5D37C8B1}" srcOrd="4" destOrd="0" parTransId="{B591AB4F-62BC-4571-90FC-29DA9E851191}" sibTransId="{92C21673-3BB3-4B6E-90C3-E4FE5D72EC9A}"/>
    <dgm:cxn modelId="{3AE5ACD7-CC98-4079-B8C4-930E64832FF3}" type="presOf" srcId="{2BB0D8C1-E1C3-47DB-A1C9-0BC32B6C35CD}" destId="{187C5BBD-45E1-4479-95CE-CBA06F3E5484}" srcOrd="0" destOrd="0" presId="urn:microsoft.com/office/officeart/2005/8/layout/venn2"/>
    <dgm:cxn modelId="{99E259C5-97FC-4CB6-B3E3-9109A4C3836D}" srcId="{2689C95B-384D-49F0-A7AA-0E499FB4DA2A}" destId="{8651D909-AE8F-458F-92E1-1246F45CF369}" srcOrd="3" destOrd="0" parTransId="{8B3500D3-C314-48BF-AAF2-1E6E7918CA5F}" sibTransId="{A44FB805-93FB-4B96-9A7B-D8BF99EF1CF3}"/>
    <dgm:cxn modelId="{CF599013-8E61-491A-ACDD-EE9E8F9E738E}" type="presOf" srcId="{7399D5C7-6E86-4934-B62E-99677693B983}" destId="{D980C5C0-410E-4C4E-9535-DC16D9391799}" srcOrd="0" destOrd="0" presId="urn:microsoft.com/office/officeart/2005/8/layout/venn2"/>
    <dgm:cxn modelId="{3C6181A4-E7F2-4C42-8453-FC73553DC758}" type="presOf" srcId="{25394893-2EF3-4782-B6CC-5347A5DBA90E}" destId="{0D29ED54-60F8-4736-9D2D-601366E9971B}" srcOrd="0" destOrd="0" presId="urn:microsoft.com/office/officeart/2005/8/layout/venn2"/>
    <dgm:cxn modelId="{04DDE40F-4DDC-4DBF-A61C-201C5A4748DE}" type="presOf" srcId="{0CEB822D-C89B-419A-AC3D-5B4F5D37C8B1}" destId="{808561E1-063D-4407-B3FE-A3613CE70B78}" srcOrd="0" destOrd="0" presId="urn:microsoft.com/office/officeart/2005/8/layout/venn2"/>
    <dgm:cxn modelId="{0709FD35-A0A0-4209-8C3B-6326FED32A06}" srcId="{2689C95B-384D-49F0-A7AA-0E499FB4DA2A}" destId="{2BB0D8C1-E1C3-47DB-A1C9-0BC32B6C35CD}" srcOrd="5" destOrd="0" parTransId="{0CADC735-2BE5-4ABF-B979-86B371BFCF03}" sibTransId="{1C9004ED-C82B-4872-A48E-D6D21F9AC80B}"/>
    <dgm:cxn modelId="{524B1D6E-7D50-498A-8CA8-C0AD5D1039E6}" type="presOf" srcId="{C789E314-04F7-4AFB-B80D-4FB973584F20}" destId="{5E5E11D2-EAF3-4116-B5FF-D422B544F2C9}" srcOrd="0" destOrd="0" presId="urn:microsoft.com/office/officeart/2005/8/layout/venn2"/>
    <dgm:cxn modelId="{73D7511C-380A-47A9-9A76-175BD11F0226}" type="presOf" srcId="{25394893-2EF3-4782-B6CC-5347A5DBA90E}" destId="{C2C46FE9-BDFF-400A-A683-8F7FAE9503BF}" srcOrd="1" destOrd="0" presId="urn:microsoft.com/office/officeart/2005/8/layout/venn2"/>
    <dgm:cxn modelId="{EAC48CFF-E3FB-4FE6-8D07-554D4F5EE3D7}" type="presOf" srcId="{2BB0D8C1-E1C3-47DB-A1C9-0BC32B6C35CD}" destId="{7ED03692-A954-4A4A-9A5C-2F44ED8F8EF7}" srcOrd="1" destOrd="0" presId="urn:microsoft.com/office/officeart/2005/8/layout/venn2"/>
    <dgm:cxn modelId="{DB4C3717-DC52-46BA-9A32-6A3DFC7BA0F4}" type="presOf" srcId="{C789E314-04F7-4AFB-B80D-4FB973584F20}" destId="{B5C42C29-A149-4A3E-AE4D-C226A960051F}" srcOrd="1" destOrd="0" presId="urn:microsoft.com/office/officeart/2005/8/layout/venn2"/>
    <dgm:cxn modelId="{6BCC41C1-1757-4852-8B27-5FE5A0D1AA23}" type="presOf" srcId="{0CEB822D-C89B-419A-AC3D-5B4F5D37C8B1}" destId="{B7D40551-954B-4905-9C76-1E4BCDDE6E1F}" srcOrd="1" destOrd="0" presId="urn:microsoft.com/office/officeart/2005/8/layout/venn2"/>
    <dgm:cxn modelId="{A0290038-C4AF-4B49-8BAE-0D431DB0644A}" type="presParOf" srcId="{2E007E16-401D-4736-9CFA-39D0A32E28A2}" destId="{BD61B2A6-CDC9-4843-93D5-98787890958F}" srcOrd="0" destOrd="0" presId="urn:microsoft.com/office/officeart/2005/8/layout/venn2"/>
    <dgm:cxn modelId="{16FD4BB2-553E-487E-AF05-7DC53F18CDA9}" type="presParOf" srcId="{BD61B2A6-CDC9-4843-93D5-98787890958F}" destId="{D980C5C0-410E-4C4E-9535-DC16D9391799}" srcOrd="0" destOrd="0" presId="urn:microsoft.com/office/officeart/2005/8/layout/venn2"/>
    <dgm:cxn modelId="{2271C7E8-77DE-49B6-AC3A-127B025D14EA}" type="presParOf" srcId="{BD61B2A6-CDC9-4843-93D5-98787890958F}" destId="{F79ED466-DB9A-4349-8496-34EDC47FE002}" srcOrd="1" destOrd="0" presId="urn:microsoft.com/office/officeart/2005/8/layout/venn2"/>
    <dgm:cxn modelId="{2397CAE4-B214-4AAF-96AC-1A73A60B6D3A}" type="presParOf" srcId="{2E007E16-401D-4736-9CFA-39D0A32E28A2}" destId="{6BEAF47D-4BBA-4AA9-82AD-B1B02B28E55A}" srcOrd="1" destOrd="0" presId="urn:microsoft.com/office/officeart/2005/8/layout/venn2"/>
    <dgm:cxn modelId="{E5E1FB57-898A-4016-A871-CFD52E44B225}" type="presParOf" srcId="{6BEAF47D-4BBA-4AA9-82AD-B1B02B28E55A}" destId="{0D29ED54-60F8-4736-9D2D-601366E9971B}" srcOrd="0" destOrd="0" presId="urn:microsoft.com/office/officeart/2005/8/layout/venn2"/>
    <dgm:cxn modelId="{A5059F00-2C03-4079-AD14-2D7A345BE39D}" type="presParOf" srcId="{6BEAF47D-4BBA-4AA9-82AD-B1B02B28E55A}" destId="{C2C46FE9-BDFF-400A-A683-8F7FAE9503BF}" srcOrd="1" destOrd="0" presId="urn:microsoft.com/office/officeart/2005/8/layout/venn2"/>
    <dgm:cxn modelId="{CAA71F6F-56F9-4242-AC78-C78B81F27706}" type="presParOf" srcId="{2E007E16-401D-4736-9CFA-39D0A32E28A2}" destId="{08C2D588-A2E4-4CE6-BB0A-A60034A89F51}" srcOrd="2" destOrd="0" presId="urn:microsoft.com/office/officeart/2005/8/layout/venn2"/>
    <dgm:cxn modelId="{2AE37228-966D-48B0-A552-5B897435B903}" type="presParOf" srcId="{08C2D588-A2E4-4CE6-BB0A-A60034A89F51}" destId="{5E5E11D2-EAF3-4116-B5FF-D422B544F2C9}" srcOrd="0" destOrd="0" presId="urn:microsoft.com/office/officeart/2005/8/layout/venn2"/>
    <dgm:cxn modelId="{40AD52DF-B783-4062-BBE5-9DD37DC91C3B}" type="presParOf" srcId="{08C2D588-A2E4-4CE6-BB0A-A60034A89F51}" destId="{B5C42C29-A149-4A3E-AE4D-C226A960051F}" srcOrd="1" destOrd="0" presId="urn:microsoft.com/office/officeart/2005/8/layout/venn2"/>
    <dgm:cxn modelId="{121F3D9B-82FD-45A6-819F-E89D9DBDC7FD}" type="presParOf" srcId="{2E007E16-401D-4736-9CFA-39D0A32E28A2}" destId="{A970932B-998A-42F8-8D16-576493FC3718}" srcOrd="3" destOrd="0" presId="urn:microsoft.com/office/officeart/2005/8/layout/venn2"/>
    <dgm:cxn modelId="{2CBDF91E-5EA7-42DD-AD12-71E22EC684E8}" type="presParOf" srcId="{A970932B-998A-42F8-8D16-576493FC3718}" destId="{E8A34093-2B56-4068-98B4-66E9170168C3}" srcOrd="0" destOrd="0" presId="urn:microsoft.com/office/officeart/2005/8/layout/venn2"/>
    <dgm:cxn modelId="{2A91F2D4-8937-42AC-80C6-D242F1398517}" type="presParOf" srcId="{A970932B-998A-42F8-8D16-576493FC3718}" destId="{7892E0BD-6AB2-4E92-9F5E-985C4AE3CA26}" srcOrd="1" destOrd="0" presId="urn:microsoft.com/office/officeart/2005/8/layout/venn2"/>
    <dgm:cxn modelId="{4A3C1C58-1159-4739-8749-B62E452D9A9E}" type="presParOf" srcId="{2E007E16-401D-4736-9CFA-39D0A32E28A2}" destId="{D4B91F2E-37A1-42E4-9212-8DF1B2AFB46A}" srcOrd="4" destOrd="0" presId="urn:microsoft.com/office/officeart/2005/8/layout/venn2"/>
    <dgm:cxn modelId="{D7BA45B3-E094-4884-9D6E-60D29EAD7BA0}" type="presParOf" srcId="{D4B91F2E-37A1-42E4-9212-8DF1B2AFB46A}" destId="{808561E1-063D-4407-B3FE-A3613CE70B78}" srcOrd="0" destOrd="0" presId="urn:microsoft.com/office/officeart/2005/8/layout/venn2"/>
    <dgm:cxn modelId="{58DAF8C5-E5E7-4C4E-94E4-B5EC5922363D}" type="presParOf" srcId="{D4B91F2E-37A1-42E4-9212-8DF1B2AFB46A}" destId="{B7D40551-954B-4905-9C76-1E4BCDDE6E1F}" srcOrd="1" destOrd="0" presId="urn:microsoft.com/office/officeart/2005/8/layout/venn2"/>
    <dgm:cxn modelId="{7C813488-2E9F-4D39-B96B-8D0A8DE13F62}" type="presParOf" srcId="{2E007E16-401D-4736-9CFA-39D0A32E28A2}" destId="{053D2AA1-8AD0-4FB3-90FE-690E328BCA38}" srcOrd="5" destOrd="0" presId="urn:microsoft.com/office/officeart/2005/8/layout/venn2"/>
    <dgm:cxn modelId="{BD10E95B-B0C6-4AF2-B5E3-60E12758F556}" type="presParOf" srcId="{053D2AA1-8AD0-4FB3-90FE-690E328BCA38}" destId="{187C5BBD-45E1-4479-95CE-CBA06F3E5484}" srcOrd="0" destOrd="0" presId="urn:microsoft.com/office/officeart/2005/8/layout/venn2"/>
    <dgm:cxn modelId="{5EA26B06-19C7-4E79-B6E8-A1EB321217B4}" type="presParOf" srcId="{053D2AA1-8AD0-4FB3-90FE-690E328BCA38}" destId="{7ED03692-A954-4A4A-9A5C-2F44ED8F8EF7}" srcOrd="1" destOrd="0" presId="urn:microsoft.com/office/officeart/2005/8/layout/ven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6"/>
            <a:ext cx="2918830" cy="492842"/>
          </a:xfrm>
          <a:prstGeom prst="rect">
            <a:avLst/>
          </a:prstGeom>
        </p:spPr>
        <p:txBody>
          <a:bodyPr vert="horz" lIns="89763" tIns="44881" rIns="89763" bIns="44881" rtlCol="0"/>
          <a:lstStyle>
            <a:lvl1pPr algn="l">
              <a:defRPr sz="1200"/>
            </a:lvl1pPr>
          </a:lstStyle>
          <a:p>
            <a:endParaRPr lang="en-ZA"/>
          </a:p>
        </p:txBody>
      </p:sp>
      <p:sp>
        <p:nvSpPr>
          <p:cNvPr id="3" name="Date Placeholder 2"/>
          <p:cNvSpPr>
            <a:spLocks noGrp="1"/>
          </p:cNvSpPr>
          <p:nvPr>
            <p:ph type="dt" sz="quarter" idx="1"/>
          </p:nvPr>
        </p:nvSpPr>
        <p:spPr>
          <a:xfrm>
            <a:off x="3815378" y="6"/>
            <a:ext cx="2918830" cy="492842"/>
          </a:xfrm>
          <a:prstGeom prst="rect">
            <a:avLst/>
          </a:prstGeom>
        </p:spPr>
        <p:txBody>
          <a:bodyPr vert="horz" lIns="89763" tIns="44881" rIns="89763" bIns="44881" rtlCol="0"/>
          <a:lstStyle>
            <a:lvl1pPr algn="r">
              <a:defRPr sz="1200"/>
            </a:lvl1pPr>
          </a:lstStyle>
          <a:p>
            <a:fld id="{9B622CFB-DAB4-480F-A279-FE959EA43FFD}" type="datetimeFigureOut">
              <a:rPr lang="en-ZA" smtClean="0"/>
              <a:pPr/>
              <a:t>2019/08/28</a:t>
            </a:fld>
            <a:endParaRPr lang="en-ZA"/>
          </a:p>
        </p:txBody>
      </p:sp>
      <p:sp>
        <p:nvSpPr>
          <p:cNvPr id="4" name="Footer Placeholder 3"/>
          <p:cNvSpPr>
            <a:spLocks noGrp="1"/>
          </p:cNvSpPr>
          <p:nvPr>
            <p:ph type="ftr" sz="quarter" idx="2"/>
          </p:nvPr>
        </p:nvSpPr>
        <p:spPr>
          <a:xfrm>
            <a:off x="3" y="9371908"/>
            <a:ext cx="2918830" cy="492842"/>
          </a:xfrm>
          <a:prstGeom prst="rect">
            <a:avLst/>
          </a:prstGeom>
        </p:spPr>
        <p:txBody>
          <a:bodyPr vert="horz" lIns="89763" tIns="44881" rIns="89763" bIns="44881" rtlCol="0" anchor="b"/>
          <a:lstStyle>
            <a:lvl1pPr algn="l">
              <a:defRPr sz="1200"/>
            </a:lvl1pPr>
          </a:lstStyle>
          <a:p>
            <a:endParaRPr lang="en-ZA"/>
          </a:p>
        </p:txBody>
      </p:sp>
      <p:sp>
        <p:nvSpPr>
          <p:cNvPr id="5" name="Slide Number Placeholder 4"/>
          <p:cNvSpPr>
            <a:spLocks noGrp="1"/>
          </p:cNvSpPr>
          <p:nvPr>
            <p:ph type="sldNum" sz="quarter" idx="3"/>
          </p:nvPr>
        </p:nvSpPr>
        <p:spPr>
          <a:xfrm>
            <a:off x="3815378" y="9371908"/>
            <a:ext cx="2918830" cy="492842"/>
          </a:xfrm>
          <a:prstGeom prst="rect">
            <a:avLst/>
          </a:prstGeom>
        </p:spPr>
        <p:txBody>
          <a:bodyPr vert="horz" lIns="89763" tIns="44881" rIns="89763" bIns="44881" rtlCol="0" anchor="b"/>
          <a:lstStyle>
            <a:lvl1pPr algn="r">
              <a:defRPr sz="1200"/>
            </a:lvl1pPr>
          </a:lstStyle>
          <a:p>
            <a:fld id="{D7F11A13-DA02-4B70-AB62-B2A58B6C56E8}" type="slidenum">
              <a:rPr lang="en-ZA" smtClean="0"/>
              <a:pPr/>
              <a:t>‹#›</a:t>
            </a:fld>
            <a:endParaRPr lang="en-ZA"/>
          </a:p>
        </p:txBody>
      </p:sp>
    </p:spTree>
    <p:extLst>
      <p:ext uri="{BB962C8B-B14F-4D97-AF65-F5344CB8AC3E}">
        <p14:creationId xmlns:p14="http://schemas.microsoft.com/office/powerpoint/2010/main" xmlns="" val="38899541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6"/>
            <a:ext cx="2918830" cy="492842"/>
          </a:xfrm>
          <a:prstGeom prst="rect">
            <a:avLst/>
          </a:prstGeom>
        </p:spPr>
        <p:txBody>
          <a:bodyPr vert="horz" lIns="89763" tIns="44881" rIns="89763" bIns="44881" rtlCol="0"/>
          <a:lstStyle>
            <a:lvl1pPr algn="l">
              <a:defRPr sz="1200"/>
            </a:lvl1pPr>
          </a:lstStyle>
          <a:p>
            <a:endParaRPr lang="en-ZA"/>
          </a:p>
        </p:txBody>
      </p:sp>
      <p:sp>
        <p:nvSpPr>
          <p:cNvPr id="3" name="Date Placeholder 2"/>
          <p:cNvSpPr>
            <a:spLocks noGrp="1"/>
          </p:cNvSpPr>
          <p:nvPr>
            <p:ph type="dt" idx="1"/>
          </p:nvPr>
        </p:nvSpPr>
        <p:spPr>
          <a:xfrm>
            <a:off x="3815378" y="6"/>
            <a:ext cx="2918830" cy="492842"/>
          </a:xfrm>
          <a:prstGeom prst="rect">
            <a:avLst/>
          </a:prstGeom>
        </p:spPr>
        <p:txBody>
          <a:bodyPr vert="horz" lIns="89763" tIns="44881" rIns="89763" bIns="44881" rtlCol="0"/>
          <a:lstStyle>
            <a:lvl1pPr algn="r">
              <a:defRPr sz="1200"/>
            </a:lvl1pPr>
          </a:lstStyle>
          <a:p>
            <a:fld id="{209631FF-9763-4B06-BAC1-2039CCC0F81B}" type="datetimeFigureOut">
              <a:rPr lang="en-ZA" smtClean="0"/>
              <a:pPr/>
              <a:t>2019/08/28</a:t>
            </a:fld>
            <a:endParaRPr lang="en-ZA"/>
          </a:p>
        </p:txBody>
      </p:sp>
      <p:sp>
        <p:nvSpPr>
          <p:cNvPr id="4" name="Slide Image Placeholder 3"/>
          <p:cNvSpPr>
            <a:spLocks noGrp="1" noRot="1" noChangeAspect="1"/>
          </p:cNvSpPr>
          <p:nvPr>
            <p:ph type="sldImg" idx="2"/>
          </p:nvPr>
        </p:nvSpPr>
        <p:spPr>
          <a:xfrm>
            <a:off x="903288" y="739775"/>
            <a:ext cx="4929187" cy="3697288"/>
          </a:xfrm>
          <a:prstGeom prst="rect">
            <a:avLst/>
          </a:prstGeom>
          <a:noFill/>
          <a:ln w="12700">
            <a:solidFill>
              <a:prstClr val="black"/>
            </a:solidFill>
          </a:ln>
        </p:spPr>
        <p:txBody>
          <a:bodyPr vert="horz" lIns="89763" tIns="44881" rIns="89763" bIns="44881" rtlCol="0" anchor="ctr"/>
          <a:lstStyle/>
          <a:p>
            <a:endParaRPr lang="en-ZA"/>
          </a:p>
        </p:txBody>
      </p:sp>
      <p:sp>
        <p:nvSpPr>
          <p:cNvPr id="5" name="Notes Placeholder 4"/>
          <p:cNvSpPr>
            <a:spLocks noGrp="1"/>
          </p:cNvSpPr>
          <p:nvPr>
            <p:ph type="body" sz="quarter" idx="3"/>
          </p:nvPr>
        </p:nvSpPr>
        <p:spPr>
          <a:xfrm>
            <a:off x="673578" y="4686739"/>
            <a:ext cx="5388610" cy="4440312"/>
          </a:xfrm>
          <a:prstGeom prst="rect">
            <a:avLst/>
          </a:prstGeom>
        </p:spPr>
        <p:txBody>
          <a:bodyPr vert="horz" lIns="89763" tIns="44881" rIns="89763" bIns="4488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3" y="9371908"/>
            <a:ext cx="2918830" cy="492842"/>
          </a:xfrm>
          <a:prstGeom prst="rect">
            <a:avLst/>
          </a:prstGeom>
        </p:spPr>
        <p:txBody>
          <a:bodyPr vert="horz" lIns="89763" tIns="44881" rIns="89763" bIns="44881" rtlCol="0" anchor="b"/>
          <a:lstStyle>
            <a:lvl1pPr algn="l">
              <a:defRPr sz="1200"/>
            </a:lvl1pPr>
          </a:lstStyle>
          <a:p>
            <a:endParaRPr lang="en-ZA"/>
          </a:p>
        </p:txBody>
      </p:sp>
      <p:sp>
        <p:nvSpPr>
          <p:cNvPr id="7" name="Slide Number Placeholder 6"/>
          <p:cNvSpPr>
            <a:spLocks noGrp="1"/>
          </p:cNvSpPr>
          <p:nvPr>
            <p:ph type="sldNum" sz="quarter" idx="5"/>
          </p:nvPr>
        </p:nvSpPr>
        <p:spPr>
          <a:xfrm>
            <a:off x="3815378" y="9371908"/>
            <a:ext cx="2918830" cy="492842"/>
          </a:xfrm>
          <a:prstGeom prst="rect">
            <a:avLst/>
          </a:prstGeom>
        </p:spPr>
        <p:txBody>
          <a:bodyPr vert="horz" lIns="89763" tIns="44881" rIns="89763" bIns="44881" rtlCol="0" anchor="b"/>
          <a:lstStyle>
            <a:lvl1pPr algn="r">
              <a:defRPr sz="1200"/>
            </a:lvl1pPr>
          </a:lstStyle>
          <a:p>
            <a:fld id="{4A6F2437-1DAA-4136-BD79-F4B6E034322C}" type="slidenum">
              <a:rPr lang="en-ZA" smtClean="0"/>
              <a:pPr/>
              <a:t>‹#›</a:t>
            </a:fld>
            <a:endParaRPr lang="en-ZA"/>
          </a:p>
        </p:txBody>
      </p:sp>
    </p:spTree>
    <p:extLst>
      <p:ext uri="{BB962C8B-B14F-4D97-AF65-F5344CB8AC3E}">
        <p14:creationId xmlns:p14="http://schemas.microsoft.com/office/powerpoint/2010/main" xmlns="" val="1488898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xmlns="" val="3463455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A6F2437-1DAA-4136-BD79-F4B6E034322C}" type="slidenum">
              <a:rPr lang="en-ZA" smtClean="0"/>
              <a:pPr/>
              <a:t>31</a:t>
            </a:fld>
            <a:endParaRPr lang="en-ZA"/>
          </a:p>
        </p:txBody>
      </p:sp>
    </p:spTree>
    <p:extLst>
      <p:ext uri="{BB962C8B-B14F-4D97-AF65-F5344CB8AC3E}">
        <p14:creationId xmlns:p14="http://schemas.microsoft.com/office/powerpoint/2010/main" xmlns="" val="27085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4449D3EF-61F3-4A5E-BF46-7BB5A2D75B56}" type="datetime1">
              <a:rPr lang="en-ZA" smtClean="0">
                <a:solidFill>
                  <a:prstClr val="black">
                    <a:tint val="75000"/>
                  </a:prstClr>
                </a:solidFill>
              </a:rPr>
              <a:pPr/>
              <a:t>2019/08/28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329102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CCF6D776-ECB7-44AD-8450-A995B967DCEA}" type="datetime1">
              <a:rPr lang="en-ZA" smtClean="0">
                <a:solidFill>
                  <a:prstClr val="black">
                    <a:tint val="75000"/>
                  </a:prstClr>
                </a:solidFill>
              </a:rPr>
              <a:pPr/>
              <a:t>2019/08/28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551690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D86779F2-C330-4611-AB40-918FED957CAB}" type="datetime1">
              <a:rPr lang="en-ZA" smtClean="0">
                <a:solidFill>
                  <a:prstClr val="black">
                    <a:tint val="75000"/>
                  </a:prstClr>
                </a:solidFill>
              </a:rPr>
              <a:pPr/>
              <a:t>2019/08/28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995076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5_Title Slide">
    <p:spTree>
      <p:nvGrpSpPr>
        <p:cNvPr id="1" name=""/>
        <p:cNvGrpSpPr/>
        <p:nvPr/>
      </p:nvGrpSpPr>
      <p:grpSpPr>
        <a:xfrm>
          <a:off x="0" y="0"/>
          <a:ext cx="0" cy="0"/>
          <a:chOff x="0" y="0"/>
          <a:chExt cx="0" cy="0"/>
        </a:xfrm>
      </p:grpSpPr>
      <p:sp>
        <p:nvSpPr>
          <p:cNvPr id="2" name="Rectangle 1"/>
          <p:cNvSpPr/>
          <p:nvPr userDrawn="1"/>
        </p:nvSpPr>
        <p:spPr>
          <a:xfrm>
            <a:off x="0" y="-27384"/>
            <a:ext cx="9144000" cy="576064"/>
          </a:xfrm>
          <a:prstGeom prst="rect">
            <a:avLst/>
          </a:prstGeom>
          <a:gradFill flip="none" rotWithShape="1">
            <a:gsLst>
              <a:gs pos="0">
                <a:srgbClr val="FFC000"/>
              </a:gs>
              <a:gs pos="20000">
                <a:schemeClr val="accent1">
                  <a:tint val="44500"/>
                  <a:satMod val="160000"/>
                </a:schemeClr>
              </a:gs>
              <a:gs pos="100000">
                <a:schemeClr val="accent1">
                  <a:lumMod val="7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9" name="Picture 2"/>
          <p:cNvPicPr>
            <a:picLocks noChangeAspect="1" noChangeArrowheads="1"/>
          </p:cNvPicPr>
          <p:nvPr/>
        </p:nvPicPr>
        <p:blipFill rotWithShape="1">
          <a:blip r:embed="rId2" cstate="screen">
            <a:extLst>
              <a:ext uri="{28A0092B-C50C-407E-A947-70E740481C1C}">
                <a14:useLocalDpi xmlns:a14="http://schemas.microsoft.com/office/drawing/2010/main" xmlns=""/>
              </a:ext>
            </a:extLst>
          </a:blip>
          <a:srcRect/>
          <a:stretch/>
        </p:blipFill>
        <p:spPr bwMode="auto">
          <a:xfrm>
            <a:off x="1005161" y="109456"/>
            <a:ext cx="2054671" cy="3966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xmlns=""/>
              </a:ext>
            </a:extLst>
          </a:blip>
          <a:srcRect/>
          <a:stretch/>
        </p:blipFill>
        <p:spPr>
          <a:xfrm>
            <a:off x="7136127" y="56221"/>
            <a:ext cx="1974287" cy="408854"/>
          </a:xfrm>
          <a:prstGeom prst="rect">
            <a:avLst/>
          </a:prstGeom>
        </p:spPr>
      </p:pic>
      <p:pic>
        <p:nvPicPr>
          <p:cNvPr id="10" name="Picture 2"/>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107695" y="109456"/>
            <a:ext cx="863906" cy="5288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itle 1"/>
          <p:cNvSpPr>
            <a:spLocks noGrp="1"/>
          </p:cNvSpPr>
          <p:nvPr>
            <p:ph type="title"/>
          </p:nvPr>
        </p:nvSpPr>
        <p:spPr>
          <a:xfrm>
            <a:off x="457200" y="465869"/>
            <a:ext cx="8229600" cy="850106"/>
          </a:xfrm>
        </p:spPr>
        <p:txBody>
          <a:bodyPr>
            <a:normAutofit/>
          </a:bodyPr>
          <a:lstStyle>
            <a:lvl1pPr>
              <a:defRPr sz="3600" i="0">
                <a:solidFill>
                  <a:schemeClr val="accent1">
                    <a:lumMod val="50000"/>
                  </a:schemeClr>
                </a:solidFill>
                <a:latin typeface="Candara" pitchFamily="34" charset="0"/>
              </a:defRPr>
            </a:lvl1pPr>
          </a:lstStyle>
          <a:p>
            <a:r>
              <a:rPr lang="en-US" dirty="0" smtClean="0"/>
              <a:t>Click to edit Master title style</a:t>
            </a:r>
            <a:endParaRPr lang="en-ZA" dirty="0"/>
          </a:p>
        </p:txBody>
      </p:sp>
      <p:cxnSp>
        <p:nvCxnSpPr>
          <p:cNvPr id="5" name="Straight Connector 4"/>
          <p:cNvCxnSpPr/>
          <p:nvPr userDrawn="1"/>
        </p:nvCxnSpPr>
        <p:spPr>
          <a:xfrm>
            <a:off x="467544" y="1196752"/>
            <a:ext cx="820891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4703964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6_Title Slide">
    <p:spTree>
      <p:nvGrpSpPr>
        <p:cNvPr id="1" name=""/>
        <p:cNvGrpSpPr/>
        <p:nvPr/>
      </p:nvGrpSpPr>
      <p:grpSpPr>
        <a:xfrm>
          <a:off x="0" y="0"/>
          <a:ext cx="0" cy="0"/>
          <a:chOff x="0" y="0"/>
          <a:chExt cx="0" cy="0"/>
        </a:xfrm>
      </p:grpSpPr>
      <p:sp>
        <p:nvSpPr>
          <p:cNvPr id="2" name="Rectangle 1"/>
          <p:cNvSpPr/>
          <p:nvPr userDrawn="1"/>
        </p:nvSpPr>
        <p:spPr>
          <a:xfrm>
            <a:off x="0" y="-27384"/>
            <a:ext cx="9144000" cy="576064"/>
          </a:xfrm>
          <a:prstGeom prst="rect">
            <a:avLst/>
          </a:prstGeom>
          <a:gradFill flip="none" rotWithShape="1">
            <a:gsLst>
              <a:gs pos="0">
                <a:srgbClr val="FFC000"/>
              </a:gs>
              <a:gs pos="20000">
                <a:schemeClr val="accent1">
                  <a:tint val="44500"/>
                  <a:satMod val="160000"/>
                </a:schemeClr>
              </a:gs>
              <a:gs pos="100000">
                <a:schemeClr val="accent1">
                  <a:lumMod val="7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9" name="Picture 2"/>
          <p:cNvPicPr>
            <a:picLocks noChangeAspect="1" noChangeArrowheads="1"/>
          </p:cNvPicPr>
          <p:nvPr/>
        </p:nvPicPr>
        <p:blipFill rotWithShape="1">
          <a:blip r:embed="rId2" cstate="screen">
            <a:extLst>
              <a:ext uri="{28A0092B-C50C-407E-A947-70E740481C1C}">
                <a14:useLocalDpi xmlns:a14="http://schemas.microsoft.com/office/drawing/2010/main" xmlns=""/>
              </a:ext>
            </a:extLst>
          </a:blip>
          <a:srcRect/>
          <a:stretch/>
        </p:blipFill>
        <p:spPr bwMode="auto">
          <a:xfrm>
            <a:off x="1005161" y="109456"/>
            <a:ext cx="2054671" cy="3966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xmlns=""/>
              </a:ext>
            </a:extLst>
          </a:blip>
          <a:srcRect/>
          <a:stretch/>
        </p:blipFill>
        <p:spPr>
          <a:xfrm>
            <a:off x="7136127" y="56221"/>
            <a:ext cx="1974287" cy="408854"/>
          </a:xfrm>
          <a:prstGeom prst="rect">
            <a:avLst/>
          </a:prstGeom>
        </p:spPr>
      </p:pic>
      <p:pic>
        <p:nvPicPr>
          <p:cNvPr id="10" name="Picture 2"/>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107695" y="109456"/>
            <a:ext cx="863906" cy="5288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itle 1"/>
          <p:cNvSpPr>
            <a:spLocks noGrp="1"/>
          </p:cNvSpPr>
          <p:nvPr>
            <p:ph type="title"/>
          </p:nvPr>
        </p:nvSpPr>
        <p:spPr>
          <a:xfrm>
            <a:off x="457200" y="465869"/>
            <a:ext cx="8229600" cy="850106"/>
          </a:xfrm>
        </p:spPr>
        <p:txBody>
          <a:bodyPr>
            <a:normAutofit/>
          </a:bodyPr>
          <a:lstStyle>
            <a:lvl1pPr>
              <a:defRPr sz="3600" i="0">
                <a:solidFill>
                  <a:schemeClr val="accent1">
                    <a:lumMod val="50000"/>
                  </a:schemeClr>
                </a:solidFill>
                <a:latin typeface="Candara" pitchFamily="34" charset="0"/>
              </a:defRPr>
            </a:lvl1pPr>
          </a:lstStyle>
          <a:p>
            <a:r>
              <a:rPr lang="en-US" dirty="0" smtClean="0"/>
              <a:t>Click to edit Master title style</a:t>
            </a:r>
            <a:endParaRPr lang="en-ZA" dirty="0"/>
          </a:p>
        </p:txBody>
      </p:sp>
      <p:cxnSp>
        <p:nvCxnSpPr>
          <p:cNvPr id="5" name="Straight Connector 4"/>
          <p:cNvCxnSpPr/>
          <p:nvPr userDrawn="1"/>
        </p:nvCxnSpPr>
        <p:spPr>
          <a:xfrm>
            <a:off x="467544" y="1196752"/>
            <a:ext cx="820891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2476398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sp>
        <p:nvSpPr>
          <p:cNvPr id="2" name="Rectangle 1"/>
          <p:cNvSpPr/>
          <p:nvPr userDrawn="1"/>
        </p:nvSpPr>
        <p:spPr>
          <a:xfrm>
            <a:off x="0" y="-27384"/>
            <a:ext cx="9144000" cy="576064"/>
          </a:xfrm>
          <a:prstGeom prst="rect">
            <a:avLst/>
          </a:prstGeom>
          <a:gradFill flip="none" rotWithShape="1">
            <a:gsLst>
              <a:gs pos="0">
                <a:srgbClr val="FFC000"/>
              </a:gs>
              <a:gs pos="20000">
                <a:schemeClr val="accent1">
                  <a:tint val="44500"/>
                  <a:satMod val="160000"/>
                </a:schemeClr>
              </a:gs>
              <a:gs pos="100000">
                <a:schemeClr val="accent1">
                  <a:lumMod val="7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9" name="Picture 2"/>
          <p:cNvPicPr>
            <a:picLocks noChangeAspect="1" noChangeArrowheads="1"/>
          </p:cNvPicPr>
          <p:nvPr/>
        </p:nvPicPr>
        <p:blipFill rotWithShape="1">
          <a:blip r:embed="rId2" cstate="screen">
            <a:extLst>
              <a:ext uri="{28A0092B-C50C-407E-A947-70E740481C1C}">
                <a14:useLocalDpi xmlns:a14="http://schemas.microsoft.com/office/drawing/2010/main" xmlns=""/>
              </a:ext>
            </a:extLst>
          </a:blip>
          <a:srcRect/>
          <a:stretch/>
        </p:blipFill>
        <p:spPr bwMode="auto">
          <a:xfrm>
            <a:off x="1005161" y="109456"/>
            <a:ext cx="2054671" cy="3966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xmlns=""/>
              </a:ext>
            </a:extLst>
          </a:blip>
          <a:srcRect/>
          <a:stretch/>
        </p:blipFill>
        <p:spPr>
          <a:xfrm>
            <a:off x="7136127" y="56221"/>
            <a:ext cx="1974287" cy="408854"/>
          </a:xfrm>
          <a:prstGeom prst="rect">
            <a:avLst/>
          </a:prstGeom>
        </p:spPr>
      </p:pic>
      <p:pic>
        <p:nvPicPr>
          <p:cNvPr id="10" name="Picture 2"/>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107695" y="109456"/>
            <a:ext cx="863906" cy="5288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itle 1"/>
          <p:cNvSpPr>
            <a:spLocks noGrp="1"/>
          </p:cNvSpPr>
          <p:nvPr>
            <p:ph type="title"/>
          </p:nvPr>
        </p:nvSpPr>
        <p:spPr>
          <a:xfrm>
            <a:off x="457200" y="465869"/>
            <a:ext cx="8229600" cy="850106"/>
          </a:xfrm>
        </p:spPr>
        <p:txBody>
          <a:bodyPr>
            <a:normAutofit/>
          </a:bodyPr>
          <a:lstStyle>
            <a:lvl1pPr>
              <a:defRPr sz="3600" i="0">
                <a:solidFill>
                  <a:schemeClr val="accent1">
                    <a:lumMod val="50000"/>
                  </a:schemeClr>
                </a:solidFill>
                <a:latin typeface="Candara" pitchFamily="34" charset="0"/>
              </a:defRPr>
            </a:lvl1pPr>
          </a:lstStyle>
          <a:p>
            <a:r>
              <a:rPr lang="en-US" dirty="0" smtClean="0"/>
              <a:t>Click to edit Master title style</a:t>
            </a:r>
            <a:endParaRPr lang="en-ZA" dirty="0"/>
          </a:p>
        </p:txBody>
      </p:sp>
      <p:cxnSp>
        <p:nvCxnSpPr>
          <p:cNvPr id="5" name="Straight Connector 4"/>
          <p:cNvCxnSpPr/>
          <p:nvPr userDrawn="1"/>
        </p:nvCxnSpPr>
        <p:spPr>
          <a:xfrm>
            <a:off x="467544" y="1196752"/>
            <a:ext cx="820891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3595411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8_Title Slide">
    <p:spTree>
      <p:nvGrpSpPr>
        <p:cNvPr id="1" name=""/>
        <p:cNvGrpSpPr/>
        <p:nvPr/>
      </p:nvGrpSpPr>
      <p:grpSpPr>
        <a:xfrm>
          <a:off x="0" y="0"/>
          <a:ext cx="0" cy="0"/>
          <a:chOff x="0" y="0"/>
          <a:chExt cx="0" cy="0"/>
        </a:xfrm>
      </p:grpSpPr>
      <p:sp>
        <p:nvSpPr>
          <p:cNvPr id="2" name="Rectangle 1"/>
          <p:cNvSpPr/>
          <p:nvPr userDrawn="1"/>
        </p:nvSpPr>
        <p:spPr>
          <a:xfrm>
            <a:off x="0" y="-27384"/>
            <a:ext cx="9144000" cy="576064"/>
          </a:xfrm>
          <a:prstGeom prst="rect">
            <a:avLst/>
          </a:prstGeom>
          <a:gradFill flip="none" rotWithShape="1">
            <a:gsLst>
              <a:gs pos="0">
                <a:srgbClr val="FFC000"/>
              </a:gs>
              <a:gs pos="20000">
                <a:schemeClr val="accent1">
                  <a:tint val="44500"/>
                  <a:satMod val="160000"/>
                </a:schemeClr>
              </a:gs>
              <a:gs pos="100000">
                <a:schemeClr val="accent1">
                  <a:lumMod val="7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9" name="Picture 2"/>
          <p:cNvPicPr>
            <a:picLocks noChangeAspect="1" noChangeArrowheads="1"/>
          </p:cNvPicPr>
          <p:nvPr/>
        </p:nvPicPr>
        <p:blipFill rotWithShape="1">
          <a:blip r:embed="rId2" cstate="screen">
            <a:extLst>
              <a:ext uri="{28A0092B-C50C-407E-A947-70E740481C1C}">
                <a14:useLocalDpi xmlns:a14="http://schemas.microsoft.com/office/drawing/2010/main" xmlns=""/>
              </a:ext>
            </a:extLst>
          </a:blip>
          <a:srcRect/>
          <a:stretch/>
        </p:blipFill>
        <p:spPr bwMode="auto">
          <a:xfrm>
            <a:off x="1005161" y="109456"/>
            <a:ext cx="2054671" cy="3966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xmlns=""/>
              </a:ext>
            </a:extLst>
          </a:blip>
          <a:srcRect/>
          <a:stretch/>
        </p:blipFill>
        <p:spPr>
          <a:xfrm>
            <a:off x="7136127" y="56221"/>
            <a:ext cx="1974287" cy="408854"/>
          </a:xfrm>
          <a:prstGeom prst="rect">
            <a:avLst/>
          </a:prstGeom>
        </p:spPr>
      </p:pic>
      <p:pic>
        <p:nvPicPr>
          <p:cNvPr id="10" name="Picture 2"/>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107695" y="109456"/>
            <a:ext cx="863906" cy="5288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itle 1"/>
          <p:cNvSpPr>
            <a:spLocks noGrp="1"/>
          </p:cNvSpPr>
          <p:nvPr>
            <p:ph type="title"/>
          </p:nvPr>
        </p:nvSpPr>
        <p:spPr>
          <a:xfrm>
            <a:off x="457200" y="465869"/>
            <a:ext cx="8229600" cy="850106"/>
          </a:xfrm>
        </p:spPr>
        <p:txBody>
          <a:bodyPr>
            <a:normAutofit/>
          </a:bodyPr>
          <a:lstStyle>
            <a:lvl1pPr>
              <a:defRPr sz="3600" i="0">
                <a:solidFill>
                  <a:schemeClr val="accent1">
                    <a:lumMod val="50000"/>
                  </a:schemeClr>
                </a:solidFill>
                <a:latin typeface="Candara" pitchFamily="34" charset="0"/>
              </a:defRPr>
            </a:lvl1pPr>
          </a:lstStyle>
          <a:p>
            <a:r>
              <a:rPr lang="en-US" dirty="0" smtClean="0"/>
              <a:t>Click to edit Master title style</a:t>
            </a:r>
            <a:endParaRPr lang="en-ZA" dirty="0"/>
          </a:p>
        </p:txBody>
      </p:sp>
      <p:cxnSp>
        <p:nvCxnSpPr>
          <p:cNvPr id="5" name="Straight Connector 4"/>
          <p:cNvCxnSpPr/>
          <p:nvPr userDrawn="1"/>
        </p:nvCxnSpPr>
        <p:spPr>
          <a:xfrm>
            <a:off x="467544" y="1196752"/>
            <a:ext cx="820891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0006401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0_Title Slide">
    <p:spTree>
      <p:nvGrpSpPr>
        <p:cNvPr id="1" name=""/>
        <p:cNvGrpSpPr/>
        <p:nvPr/>
      </p:nvGrpSpPr>
      <p:grpSpPr>
        <a:xfrm>
          <a:off x="0" y="0"/>
          <a:ext cx="0" cy="0"/>
          <a:chOff x="0" y="0"/>
          <a:chExt cx="0" cy="0"/>
        </a:xfrm>
      </p:grpSpPr>
      <p:sp>
        <p:nvSpPr>
          <p:cNvPr id="2" name="Rectangle 1"/>
          <p:cNvSpPr/>
          <p:nvPr userDrawn="1"/>
        </p:nvSpPr>
        <p:spPr>
          <a:xfrm>
            <a:off x="0" y="-27384"/>
            <a:ext cx="9144000" cy="576064"/>
          </a:xfrm>
          <a:prstGeom prst="rect">
            <a:avLst/>
          </a:prstGeom>
          <a:gradFill flip="none" rotWithShape="1">
            <a:gsLst>
              <a:gs pos="0">
                <a:srgbClr val="FFC000"/>
              </a:gs>
              <a:gs pos="20000">
                <a:schemeClr val="accent1">
                  <a:tint val="44500"/>
                  <a:satMod val="160000"/>
                </a:schemeClr>
              </a:gs>
              <a:gs pos="100000">
                <a:schemeClr val="accent1">
                  <a:lumMod val="7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9" name="Picture 2"/>
          <p:cNvPicPr>
            <a:picLocks noChangeAspect="1" noChangeArrowheads="1"/>
          </p:cNvPicPr>
          <p:nvPr/>
        </p:nvPicPr>
        <p:blipFill rotWithShape="1">
          <a:blip r:embed="rId2" cstate="screen">
            <a:extLst>
              <a:ext uri="{28A0092B-C50C-407E-A947-70E740481C1C}">
                <a14:useLocalDpi xmlns:a14="http://schemas.microsoft.com/office/drawing/2010/main" xmlns=""/>
              </a:ext>
            </a:extLst>
          </a:blip>
          <a:srcRect/>
          <a:stretch/>
        </p:blipFill>
        <p:spPr bwMode="auto">
          <a:xfrm>
            <a:off x="1005161" y="109456"/>
            <a:ext cx="2054671" cy="3966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xmlns=""/>
              </a:ext>
            </a:extLst>
          </a:blip>
          <a:srcRect/>
          <a:stretch/>
        </p:blipFill>
        <p:spPr>
          <a:xfrm>
            <a:off x="7136127" y="56221"/>
            <a:ext cx="1974287" cy="408854"/>
          </a:xfrm>
          <a:prstGeom prst="rect">
            <a:avLst/>
          </a:prstGeom>
        </p:spPr>
      </p:pic>
      <p:pic>
        <p:nvPicPr>
          <p:cNvPr id="10" name="Picture 2"/>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107695" y="109456"/>
            <a:ext cx="863906" cy="5288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itle 1"/>
          <p:cNvSpPr>
            <a:spLocks noGrp="1"/>
          </p:cNvSpPr>
          <p:nvPr>
            <p:ph type="title"/>
          </p:nvPr>
        </p:nvSpPr>
        <p:spPr>
          <a:xfrm>
            <a:off x="457200" y="465869"/>
            <a:ext cx="8229600" cy="850106"/>
          </a:xfrm>
        </p:spPr>
        <p:txBody>
          <a:bodyPr>
            <a:normAutofit/>
          </a:bodyPr>
          <a:lstStyle>
            <a:lvl1pPr>
              <a:defRPr sz="3600" i="0">
                <a:solidFill>
                  <a:schemeClr val="accent1">
                    <a:lumMod val="50000"/>
                  </a:schemeClr>
                </a:solidFill>
                <a:latin typeface="Candara" pitchFamily="34" charset="0"/>
              </a:defRPr>
            </a:lvl1pPr>
          </a:lstStyle>
          <a:p>
            <a:r>
              <a:rPr lang="en-US" dirty="0" smtClean="0"/>
              <a:t>Click to edit Master title style</a:t>
            </a:r>
            <a:endParaRPr lang="en-ZA" dirty="0"/>
          </a:p>
        </p:txBody>
      </p:sp>
      <p:cxnSp>
        <p:nvCxnSpPr>
          <p:cNvPr id="5" name="Straight Connector 4"/>
          <p:cNvCxnSpPr/>
          <p:nvPr userDrawn="1"/>
        </p:nvCxnSpPr>
        <p:spPr>
          <a:xfrm>
            <a:off x="467544" y="1196752"/>
            <a:ext cx="820891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0616247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1_Title Slide">
    <p:spTree>
      <p:nvGrpSpPr>
        <p:cNvPr id="1" name=""/>
        <p:cNvGrpSpPr/>
        <p:nvPr/>
      </p:nvGrpSpPr>
      <p:grpSpPr>
        <a:xfrm>
          <a:off x="0" y="0"/>
          <a:ext cx="0" cy="0"/>
          <a:chOff x="0" y="0"/>
          <a:chExt cx="0" cy="0"/>
        </a:xfrm>
      </p:grpSpPr>
      <p:sp>
        <p:nvSpPr>
          <p:cNvPr id="2" name="Rectangle 1"/>
          <p:cNvSpPr/>
          <p:nvPr userDrawn="1"/>
        </p:nvSpPr>
        <p:spPr>
          <a:xfrm>
            <a:off x="0" y="-27384"/>
            <a:ext cx="9144000" cy="576064"/>
          </a:xfrm>
          <a:prstGeom prst="rect">
            <a:avLst/>
          </a:prstGeom>
          <a:gradFill flip="none" rotWithShape="1">
            <a:gsLst>
              <a:gs pos="0">
                <a:srgbClr val="FFC000"/>
              </a:gs>
              <a:gs pos="20000">
                <a:schemeClr val="accent1">
                  <a:tint val="44500"/>
                  <a:satMod val="160000"/>
                </a:schemeClr>
              </a:gs>
              <a:gs pos="100000">
                <a:schemeClr val="accent1">
                  <a:lumMod val="7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9" name="Picture 2"/>
          <p:cNvPicPr>
            <a:picLocks noChangeAspect="1" noChangeArrowheads="1"/>
          </p:cNvPicPr>
          <p:nvPr/>
        </p:nvPicPr>
        <p:blipFill rotWithShape="1">
          <a:blip r:embed="rId2" cstate="screen">
            <a:extLst>
              <a:ext uri="{28A0092B-C50C-407E-A947-70E740481C1C}">
                <a14:useLocalDpi xmlns:a14="http://schemas.microsoft.com/office/drawing/2010/main" xmlns=""/>
              </a:ext>
            </a:extLst>
          </a:blip>
          <a:srcRect/>
          <a:stretch/>
        </p:blipFill>
        <p:spPr bwMode="auto">
          <a:xfrm>
            <a:off x="1005161" y="109456"/>
            <a:ext cx="2054671" cy="3966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xmlns=""/>
              </a:ext>
            </a:extLst>
          </a:blip>
          <a:srcRect/>
          <a:stretch/>
        </p:blipFill>
        <p:spPr>
          <a:xfrm>
            <a:off x="7136127" y="56221"/>
            <a:ext cx="1974287" cy="408854"/>
          </a:xfrm>
          <a:prstGeom prst="rect">
            <a:avLst/>
          </a:prstGeom>
        </p:spPr>
      </p:pic>
      <p:pic>
        <p:nvPicPr>
          <p:cNvPr id="10" name="Picture 2"/>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107695" y="109456"/>
            <a:ext cx="863906" cy="5288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itle 1"/>
          <p:cNvSpPr>
            <a:spLocks noGrp="1"/>
          </p:cNvSpPr>
          <p:nvPr>
            <p:ph type="title"/>
          </p:nvPr>
        </p:nvSpPr>
        <p:spPr>
          <a:xfrm>
            <a:off x="457200" y="465869"/>
            <a:ext cx="8229600" cy="850106"/>
          </a:xfrm>
        </p:spPr>
        <p:txBody>
          <a:bodyPr>
            <a:normAutofit/>
          </a:bodyPr>
          <a:lstStyle>
            <a:lvl1pPr>
              <a:defRPr sz="3600" i="0">
                <a:solidFill>
                  <a:schemeClr val="accent1">
                    <a:lumMod val="50000"/>
                  </a:schemeClr>
                </a:solidFill>
                <a:latin typeface="Candara" pitchFamily="34" charset="0"/>
              </a:defRPr>
            </a:lvl1pPr>
          </a:lstStyle>
          <a:p>
            <a:r>
              <a:rPr lang="en-US" dirty="0" smtClean="0"/>
              <a:t>Click to edit Master title style</a:t>
            </a:r>
            <a:endParaRPr lang="en-ZA" dirty="0"/>
          </a:p>
        </p:txBody>
      </p:sp>
      <p:cxnSp>
        <p:nvCxnSpPr>
          <p:cNvPr id="5" name="Straight Connector 4"/>
          <p:cNvCxnSpPr/>
          <p:nvPr userDrawn="1"/>
        </p:nvCxnSpPr>
        <p:spPr>
          <a:xfrm>
            <a:off x="467544" y="1196752"/>
            <a:ext cx="820891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1954191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2_Title Slide">
    <p:spTree>
      <p:nvGrpSpPr>
        <p:cNvPr id="1" name=""/>
        <p:cNvGrpSpPr/>
        <p:nvPr/>
      </p:nvGrpSpPr>
      <p:grpSpPr>
        <a:xfrm>
          <a:off x="0" y="0"/>
          <a:ext cx="0" cy="0"/>
          <a:chOff x="0" y="0"/>
          <a:chExt cx="0" cy="0"/>
        </a:xfrm>
      </p:grpSpPr>
      <p:sp>
        <p:nvSpPr>
          <p:cNvPr id="2" name="Rectangle 1"/>
          <p:cNvSpPr/>
          <p:nvPr userDrawn="1"/>
        </p:nvSpPr>
        <p:spPr>
          <a:xfrm>
            <a:off x="0" y="-27384"/>
            <a:ext cx="9144000" cy="576064"/>
          </a:xfrm>
          <a:prstGeom prst="rect">
            <a:avLst/>
          </a:prstGeom>
          <a:gradFill flip="none" rotWithShape="1">
            <a:gsLst>
              <a:gs pos="0">
                <a:srgbClr val="FFC000"/>
              </a:gs>
              <a:gs pos="20000">
                <a:schemeClr val="accent1">
                  <a:tint val="44500"/>
                  <a:satMod val="160000"/>
                </a:schemeClr>
              </a:gs>
              <a:gs pos="100000">
                <a:schemeClr val="accent1">
                  <a:lumMod val="7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9" name="Picture 2"/>
          <p:cNvPicPr>
            <a:picLocks noChangeAspect="1" noChangeArrowheads="1"/>
          </p:cNvPicPr>
          <p:nvPr/>
        </p:nvPicPr>
        <p:blipFill rotWithShape="1">
          <a:blip r:embed="rId2" cstate="screen">
            <a:extLst>
              <a:ext uri="{28A0092B-C50C-407E-A947-70E740481C1C}">
                <a14:useLocalDpi xmlns:a14="http://schemas.microsoft.com/office/drawing/2010/main" xmlns=""/>
              </a:ext>
            </a:extLst>
          </a:blip>
          <a:srcRect/>
          <a:stretch/>
        </p:blipFill>
        <p:spPr bwMode="auto">
          <a:xfrm>
            <a:off x="1005161" y="109456"/>
            <a:ext cx="2054671" cy="3966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xmlns=""/>
              </a:ext>
            </a:extLst>
          </a:blip>
          <a:srcRect/>
          <a:stretch/>
        </p:blipFill>
        <p:spPr>
          <a:xfrm>
            <a:off x="7136127" y="56221"/>
            <a:ext cx="1974287" cy="408854"/>
          </a:xfrm>
          <a:prstGeom prst="rect">
            <a:avLst/>
          </a:prstGeom>
        </p:spPr>
      </p:pic>
      <p:pic>
        <p:nvPicPr>
          <p:cNvPr id="10" name="Picture 2"/>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107695" y="109456"/>
            <a:ext cx="863906" cy="5288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itle 1"/>
          <p:cNvSpPr>
            <a:spLocks noGrp="1"/>
          </p:cNvSpPr>
          <p:nvPr>
            <p:ph type="title"/>
          </p:nvPr>
        </p:nvSpPr>
        <p:spPr>
          <a:xfrm>
            <a:off x="457200" y="465869"/>
            <a:ext cx="8229600" cy="850106"/>
          </a:xfrm>
        </p:spPr>
        <p:txBody>
          <a:bodyPr>
            <a:normAutofit/>
          </a:bodyPr>
          <a:lstStyle>
            <a:lvl1pPr>
              <a:defRPr sz="3600" i="0">
                <a:solidFill>
                  <a:schemeClr val="accent1">
                    <a:lumMod val="50000"/>
                  </a:schemeClr>
                </a:solidFill>
                <a:latin typeface="Candara" pitchFamily="34" charset="0"/>
              </a:defRPr>
            </a:lvl1pPr>
          </a:lstStyle>
          <a:p>
            <a:r>
              <a:rPr lang="en-US" dirty="0" smtClean="0"/>
              <a:t>Click to edit Master title style</a:t>
            </a:r>
            <a:endParaRPr lang="en-ZA" dirty="0"/>
          </a:p>
        </p:txBody>
      </p:sp>
      <p:cxnSp>
        <p:nvCxnSpPr>
          <p:cNvPr id="5" name="Straight Connector 4"/>
          <p:cNvCxnSpPr/>
          <p:nvPr userDrawn="1"/>
        </p:nvCxnSpPr>
        <p:spPr>
          <a:xfrm>
            <a:off x="467544" y="1196752"/>
            <a:ext cx="820891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8582471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3_Title Slide">
    <p:spTree>
      <p:nvGrpSpPr>
        <p:cNvPr id="1" name=""/>
        <p:cNvGrpSpPr/>
        <p:nvPr/>
      </p:nvGrpSpPr>
      <p:grpSpPr>
        <a:xfrm>
          <a:off x="0" y="0"/>
          <a:ext cx="0" cy="0"/>
          <a:chOff x="0" y="0"/>
          <a:chExt cx="0" cy="0"/>
        </a:xfrm>
      </p:grpSpPr>
      <p:sp>
        <p:nvSpPr>
          <p:cNvPr id="2" name="Rectangle 1"/>
          <p:cNvSpPr/>
          <p:nvPr userDrawn="1"/>
        </p:nvSpPr>
        <p:spPr>
          <a:xfrm>
            <a:off x="0" y="-27384"/>
            <a:ext cx="9144000" cy="576064"/>
          </a:xfrm>
          <a:prstGeom prst="rect">
            <a:avLst/>
          </a:prstGeom>
          <a:gradFill flip="none" rotWithShape="1">
            <a:gsLst>
              <a:gs pos="0">
                <a:srgbClr val="FFC000"/>
              </a:gs>
              <a:gs pos="20000">
                <a:schemeClr val="accent1">
                  <a:tint val="44500"/>
                  <a:satMod val="160000"/>
                </a:schemeClr>
              </a:gs>
              <a:gs pos="100000">
                <a:schemeClr val="accent1">
                  <a:lumMod val="7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9" name="Picture 2"/>
          <p:cNvPicPr>
            <a:picLocks noChangeAspect="1" noChangeArrowheads="1"/>
          </p:cNvPicPr>
          <p:nvPr/>
        </p:nvPicPr>
        <p:blipFill rotWithShape="1">
          <a:blip r:embed="rId2" cstate="screen">
            <a:extLst>
              <a:ext uri="{28A0092B-C50C-407E-A947-70E740481C1C}">
                <a14:useLocalDpi xmlns:a14="http://schemas.microsoft.com/office/drawing/2010/main" xmlns=""/>
              </a:ext>
            </a:extLst>
          </a:blip>
          <a:srcRect/>
          <a:stretch/>
        </p:blipFill>
        <p:spPr bwMode="auto">
          <a:xfrm>
            <a:off x="1005161" y="109456"/>
            <a:ext cx="2054671" cy="3966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xmlns=""/>
              </a:ext>
            </a:extLst>
          </a:blip>
          <a:srcRect/>
          <a:stretch/>
        </p:blipFill>
        <p:spPr>
          <a:xfrm>
            <a:off x="7136127" y="56221"/>
            <a:ext cx="1974287" cy="408854"/>
          </a:xfrm>
          <a:prstGeom prst="rect">
            <a:avLst/>
          </a:prstGeom>
        </p:spPr>
      </p:pic>
      <p:pic>
        <p:nvPicPr>
          <p:cNvPr id="10" name="Picture 2"/>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107695" y="109456"/>
            <a:ext cx="863906" cy="5288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itle 1"/>
          <p:cNvSpPr>
            <a:spLocks noGrp="1"/>
          </p:cNvSpPr>
          <p:nvPr>
            <p:ph type="title"/>
          </p:nvPr>
        </p:nvSpPr>
        <p:spPr>
          <a:xfrm>
            <a:off x="457200" y="465869"/>
            <a:ext cx="8229600" cy="850106"/>
          </a:xfrm>
        </p:spPr>
        <p:txBody>
          <a:bodyPr>
            <a:normAutofit/>
          </a:bodyPr>
          <a:lstStyle>
            <a:lvl1pPr>
              <a:defRPr sz="3600" i="0">
                <a:solidFill>
                  <a:schemeClr val="accent1">
                    <a:lumMod val="50000"/>
                  </a:schemeClr>
                </a:solidFill>
                <a:latin typeface="Candara" pitchFamily="34" charset="0"/>
              </a:defRPr>
            </a:lvl1pPr>
          </a:lstStyle>
          <a:p>
            <a:r>
              <a:rPr lang="en-US" dirty="0" smtClean="0"/>
              <a:t>Click to edit Master title style</a:t>
            </a:r>
            <a:endParaRPr lang="en-ZA" dirty="0"/>
          </a:p>
        </p:txBody>
      </p:sp>
      <p:cxnSp>
        <p:nvCxnSpPr>
          <p:cNvPr id="5" name="Straight Connector 4"/>
          <p:cNvCxnSpPr/>
          <p:nvPr userDrawn="1"/>
        </p:nvCxnSpPr>
        <p:spPr>
          <a:xfrm>
            <a:off x="467544" y="1196752"/>
            <a:ext cx="820891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580396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EEF8E925-AA2A-45BF-9877-3A56DAF36D80}" type="datetime1">
              <a:rPr lang="en-ZA" smtClean="0">
                <a:solidFill>
                  <a:prstClr val="black">
                    <a:tint val="75000"/>
                  </a:prstClr>
                </a:solidFill>
              </a:rPr>
              <a:pPr/>
              <a:t>2019/08/28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461953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4_Title Slide">
    <p:spTree>
      <p:nvGrpSpPr>
        <p:cNvPr id="1" name=""/>
        <p:cNvGrpSpPr/>
        <p:nvPr/>
      </p:nvGrpSpPr>
      <p:grpSpPr>
        <a:xfrm>
          <a:off x="0" y="0"/>
          <a:ext cx="0" cy="0"/>
          <a:chOff x="0" y="0"/>
          <a:chExt cx="0" cy="0"/>
        </a:xfrm>
      </p:grpSpPr>
      <p:sp>
        <p:nvSpPr>
          <p:cNvPr id="2" name="Rectangle 1"/>
          <p:cNvSpPr/>
          <p:nvPr userDrawn="1"/>
        </p:nvSpPr>
        <p:spPr>
          <a:xfrm>
            <a:off x="0" y="-27384"/>
            <a:ext cx="9144000" cy="576064"/>
          </a:xfrm>
          <a:prstGeom prst="rect">
            <a:avLst/>
          </a:prstGeom>
          <a:gradFill flip="none" rotWithShape="1">
            <a:gsLst>
              <a:gs pos="0">
                <a:srgbClr val="FFC000"/>
              </a:gs>
              <a:gs pos="20000">
                <a:schemeClr val="accent1">
                  <a:tint val="44500"/>
                  <a:satMod val="160000"/>
                </a:schemeClr>
              </a:gs>
              <a:gs pos="100000">
                <a:schemeClr val="accent1">
                  <a:lumMod val="7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9" name="Picture 2"/>
          <p:cNvPicPr>
            <a:picLocks noChangeAspect="1" noChangeArrowheads="1"/>
          </p:cNvPicPr>
          <p:nvPr/>
        </p:nvPicPr>
        <p:blipFill rotWithShape="1">
          <a:blip r:embed="rId2" cstate="screen">
            <a:extLst>
              <a:ext uri="{28A0092B-C50C-407E-A947-70E740481C1C}">
                <a14:useLocalDpi xmlns:a14="http://schemas.microsoft.com/office/drawing/2010/main" xmlns=""/>
              </a:ext>
            </a:extLst>
          </a:blip>
          <a:srcRect/>
          <a:stretch/>
        </p:blipFill>
        <p:spPr bwMode="auto">
          <a:xfrm>
            <a:off x="1005161" y="109456"/>
            <a:ext cx="2054671" cy="3966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xmlns=""/>
              </a:ext>
            </a:extLst>
          </a:blip>
          <a:srcRect/>
          <a:stretch/>
        </p:blipFill>
        <p:spPr>
          <a:xfrm>
            <a:off x="7136127" y="56221"/>
            <a:ext cx="1974287" cy="408854"/>
          </a:xfrm>
          <a:prstGeom prst="rect">
            <a:avLst/>
          </a:prstGeom>
        </p:spPr>
      </p:pic>
      <p:pic>
        <p:nvPicPr>
          <p:cNvPr id="10" name="Picture 2"/>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107695" y="109456"/>
            <a:ext cx="863906" cy="5288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itle 1"/>
          <p:cNvSpPr>
            <a:spLocks noGrp="1"/>
          </p:cNvSpPr>
          <p:nvPr>
            <p:ph type="title"/>
          </p:nvPr>
        </p:nvSpPr>
        <p:spPr>
          <a:xfrm>
            <a:off x="457200" y="465869"/>
            <a:ext cx="8229600" cy="850106"/>
          </a:xfrm>
        </p:spPr>
        <p:txBody>
          <a:bodyPr>
            <a:normAutofit/>
          </a:bodyPr>
          <a:lstStyle>
            <a:lvl1pPr>
              <a:defRPr sz="3600" i="0">
                <a:solidFill>
                  <a:schemeClr val="accent1">
                    <a:lumMod val="50000"/>
                  </a:schemeClr>
                </a:solidFill>
                <a:latin typeface="Candara" pitchFamily="34" charset="0"/>
              </a:defRPr>
            </a:lvl1pPr>
          </a:lstStyle>
          <a:p>
            <a:r>
              <a:rPr lang="en-US" dirty="0" smtClean="0"/>
              <a:t>Click to edit Master title style</a:t>
            </a:r>
            <a:endParaRPr lang="en-ZA" dirty="0"/>
          </a:p>
        </p:txBody>
      </p:sp>
      <p:cxnSp>
        <p:nvCxnSpPr>
          <p:cNvPr id="5" name="Straight Connector 4"/>
          <p:cNvCxnSpPr/>
          <p:nvPr userDrawn="1"/>
        </p:nvCxnSpPr>
        <p:spPr>
          <a:xfrm>
            <a:off x="467544" y="1196752"/>
            <a:ext cx="820891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7936044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5_Title Slide">
    <p:spTree>
      <p:nvGrpSpPr>
        <p:cNvPr id="1" name=""/>
        <p:cNvGrpSpPr/>
        <p:nvPr/>
      </p:nvGrpSpPr>
      <p:grpSpPr>
        <a:xfrm>
          <a:off x="0" y="0"/>
          <a:ext cx="0" cy="0"/>
          <a:chOff x="0" y="0"/>
          <a:chExt cx="0" cy="0"/>
        </a:xfrm>
      </p:grpSpPr>
      <p:sp>
        <p:nvSpPr>
          <p:cNvPr id="2" name="Rectangle 1"/>
          <p:cNvSpPr/>
          <p:nvPr userDrawn="1"/>
        </p:nvSpPr>
        <p:spPr>
          <a:xfrm>
            <a:off x="0" y="-27384"/>
            <a:ext cx="9144000" cy="576064"/>
          </a:xfrm>
          <a:prstGeom prst="rect">
            <a:avLst/>
          </a:prstGeom>
          <a:gradFill flip="none" rotWithShape="1">
            <a:gsLst>
              <a:gs pos="0">
                <a:srgbClr val="FFC000"/>
              </a:gs>
              <a:gs pos="20000">
                <a:schemeClr val="accent1">
                  <a:tint val="44500"/>
                  <a:satMod val="160000"/>
                </a:schemeClr>
              </a:gs>
              <a:gs pos="100000">
                <a:schemeClr val="accent1">
                  <a:lumMod val="7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9" name="Picture 2"/>
          <p:cNvPicPr>
            <a:picLocks noChangeAspect="1" noChangeArrowheads="1"/>
          </p:cNvPicPr>
          <p:nvPr/>
        </p:nvPicPr>
        <p:blipFill rotWithShape="1">
          <a:blip r:embed="rId2" cstate="screen">
            <a:extLst>
              <a:ext uri="{28A0092B-C50C-407E-A947-70E740481C1C}">
                <a14:useLocalDpi xmlns:a14="http://schemas.microsoft.com/office/drawing/2010/main" xmlns=""/>
              </a:ext>
            </a:extLst>
          </a:blip>
          <a:srcRect/>
          <a:stretch/>
        </p:blipFill>
        <p:spPr bwMode="auto">
          <a:xfrm>
            <a:off x="1005161" y="109456"/>
            <a:ext cx="2054671" cy="3966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xmlns=""/>
              </a:ext>
            </a:extLst>
          </a:blip>
          <a:srcRect/>
          <a:stretch/>
        </p:blipFill>
        <p:spPr>
          <a:xfrm>
            <a:off x="7136127" y="56221"/>
            <a:ext cx="1974287" cy="408854"/>
          </a:xfrm>
          <a:prstGeom prst="rect">
            <a:avLst/>
          </a:prstGeom>
        </p:spPr>
      </p:pic>
      <p:pic>
        <p:nvPicPr>
          <p:cNvPr id="10" name="Picture 2"/>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107695" y="109456"/>
            <a:ext cx="863906" cy="5288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itle 1"/>
          <p:cNvSpPr>
            <a:spLocks noGrp="1"/>
          </p:cNvSpPr>
          <p:nvPr>
            <p:ph type="title"/>
          </p:nvPr>
        </p:nvSpPr>
        <p:spPr>
          <a:xfrm>
            <a:off x="457200" y="465869"/>
            <a:ext cx="8229600" cy="850106"/>
          </a:xfrm>
        </p:spPr>
        <p:txBody>
          <a:bodyPr>
            <a:normAutofit/>
          </a:bodyPr>
          <a:lstStyle>
            <a:lvl1pPr>
              <a:defRPr sz="3600" i="0">
                <a:solidFill>
                  <a:schemeClr val="accent1">
                    <a:lumMod val="50000"/>
                  </a:schemeClr>
                </a:solidFill>
                <a:latin typeface="Candara" pitchFamily="34" charset="0"/>
              </a:defRPr>
            </a:lvl1pPr>
          </a:lstStyle>
          <a:p>
            <a:r>
              <a:rPr lang="en-US" dirty="0" smtClean="0"/>
              <a:t>Click to edit Master title style</a:t>
            </a:r>
            <a:endParaRPr lang="en-ZA" dirty="0"/>
          </a:p>
        </p:txBody>
      </p:sp>
      <p:cxnSp>
        <p:nvCxnSpPr>
          <p:cNvPr id="5" name="Straight Connector 4"/>
          <p:cNvCxnSpPr/>
          <p:nvPr userDrawn="1"/>
        </p:nvCxnSpPr>
        <p:spPr>
          <a:xfrm>
            <a:off x="467544" y="1196752"/>
            <a:ext cx="820891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5749435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
        <p:nvSpPr>
          <p:cNvPr id="2" name="Rectangle 1"/>
          <p:cNvSpPr/>
          <p:nvPr userDrawn="1"/>
        </p:nvSpPr>
        <p:spPr>
          <a:xfrm>
            <a:off x="0" y="-27384"/>
            <a:ext cx="9144000" cy="576064"/>
          </a:xfrm>
          <a:prstGeom prst="rect">
            <a:avLst/>
          </a:prstGeom>
          <a:gradFill flip="none" rotWithShape="1">
            <a:gsLst>
              <a:gs pos="0">
                <a:srgbClr val="FFC000"/>
              </a:gs>
              <a:gs pos="20000">
                <a:schemeClr val="accent1">
                  <a:tint val="44500"/>
                  <a:satMod val="160000"/>
                </a:schemeClr>
              </a:gs>
              <a:gs pos="100000">
                <a:schemeClr val="accent1">
                  <a:lumMod val="7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9" name="Picture 2"/>
          <p:cNvPicPr>
            <a:picLocks noChangeAspect="1" noChangeArrowheads="1"/>
          </p:cNvPicPr>
          <p:nvPr/>
        </p:nvPicPr>
        <p:blipFill rotWithShape="1">
          <a:blip r:embed="rId2" cstate="screen">
            <a:extLst>
              <a:ext uri="{28A0092B-C50C-407E-A947-70E740481C1C}">
                <a14:useLocalDpi xmlns:a14="http://schemas.microsoft.com/office/drawing/2010/main" xmlns=""/>
              </a:ext>
            </a:extLst>
          </a:blip>
          <a:srcRect/>
          <a:stretch/>
        </p:blipFill>
        <p:spPr bwMode="auto">
          <a:xfrm>
            <a:off x="1005161" y="109456"/>
            <a:ext cx="2054671" cy="3966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xmlns=""/>
              </a:ext>
            </a:extLst>
          </a:blip>
          <a:srcRect/>
          <a:stretch/>
        </p:blipFill>
        <p:spPr>
          <a:xfrm>
            <a:off x="7136127" y="56221"/>
            <a:ext cx="1974287" cy="408854"/>
          </a:xfrm>
          <a:prstGeom prst="rect">
            <a:avLst/>
          </a:prstGeom>
        </p:spPr>
      </p:pic>
      <p:pic>
        <p:nvPicPr>
          <p:cNvPr id="10" name="Picture 2"/>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107695" y="109456"/>
            <a:ext cx="863906" cy="5288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itle 1"/>
          <p:cNvSpPr>
            <a:spLocks noGrp="1"/>
          </p:cNvSpPr>
          <p:nvPr>
            <p:ph type="title"/>
          </p:nvPr>
        </p:nvSpPr>
        <p:spPr>
          <a:xfrm>
            <a:off x="457200" y="465869"/>
            <a:ext cx="8229600" cy="850106"/>
          </a:xfrm>
        </p:spPr>
        <p:txBody>
          <a:bodyPr>
            <a:normAutofit/>
          </a:bodyPr>
          <a:lstStyle>
            <a:lvl1pPr>
              <a:defRPr sz="3600" i="0">
                <a:solidFill>
                  <a:schemeClr val="accent1">
                    <a:lumMod val="50000"/>
                  </a:schemeClr>
                </a:solidFill>
                <a:latin typeface="Candara" pitchFamily="34" charset="0"/>
              </a:defRPr>
            </a:lvl1pPr>
          </a:lstStyle>
          <a:p>
            <a:r>
              <a:rPr lang="en-US" dirty="0" smtClean="0"/>
              <a:t>Click to edit Master title style</a:t>
            </a:r>
            <a:endParaRPr lang="en-ZA" dirty="0"/>
          </a:p>
        </p:txBody>
      </p:sp>
      <p:cxnSp>
        <p:nvCxnSpPr>
          <p:cNvPr id="5" name="Straight Connector 4"/>
          <p:cNvCxnSpPr/>
          <p:nvPr userDrawn="1"/>
        </p:nvCxnSpPr>
        <p:spPr>
          <a:xfrm>
            <a:off x="467544" y="1196752"/>
            <a:ext cx="820891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2388255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2" name="Rectangle 1"/>
          <p:cNvSpPr/>
          <p:nvPr userDrawn="1"/>
        </p:nvSpPr>
        <p:spPr>
          <a:xfrm>
            <a:off x="0" y="-27384"/>
            <a:ext cx="9144000" cy="576064"/>
          </a:xfrm>
          <a:prstGeom prst="rect">
            <a:avLst/>
          </a:prstGeom>
          <a:gradFill flip="none" rotWithShape="1">
            <a:gsLst>
              <a:gs pos="0">
                <a:srgbClr val="FFC000"/>
              </a:gs>
              <a:gs pos="20000">
                <a:schemeClr val="accent1">
                  <a:tint val="44500"/>
                  <a:satMod val="160000"/>
                </a:schemeClr>
              </a:gs>
              <a:gs pos="100000">
                <a:schemeClr val="accent1">
                  <a:lumMod val="7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9" name="Picture 2"/>
          <p:cNvPicPr>
            <a:picLocks noChangeAspect="1" noChangeArrowheads="1"/>
          </p:cNvPicPr>
          <p:nvPr/>
        </p:nvPicPr>
        <p:blipFill rotWithShape="1">
          <a:blip r:embed="rId2" cstate="screen">
            <a:extLst>
              <a:ext uri="{28A0092B-C50C-407E-A947-70E740481C1C}">
                <a14:useLocalDpi xmlns:a14="http://schemas.microsoft.com/office/drawing/2010/main" xmlns=""/>
              </a:ext>
            </a:extLst>
          </a:blip>
          <a:srcRect/>
          <a:stretch/>
        </p:blipFill>
        <p:spPr bwMode="auto">
          <a:xfrm>
            <a:off x="1005161" y="109456"/>
            <a:ext cx="2054671" cy="3966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xmlns=""/>
              </a:ext>
            </a:extLst>
          </a:blip>
          <a:srcRect/>
          <a:stretch/>
        </p:blipFill>
        <p:spPr>
          <a:xfrm>
            <a:off x="7136127" y="56221"/>
            <a:ext cx="1974287" cy="408854"/>
          </a:xfrm>
          <a:prstGeom prst="rect">
            <a:avLst/>
          </a:prstGeom>
        </p:spPr>
      </p:pic>
      <p:pic>
        <p:nvPicPr>
          <p:cNvPr id="10" name="Picture 2"/>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107695" y="109456"/>
            <a:ext cx="863906" cy="5288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itle 1"/>
          <p:cNvSpPr>
            <a:spLocks noGrp="1"/>
          </p:cNvSpPr>
          <p:nvPr>
            <p:ph type="title"/>
          </p:nvPr>
        </p:nvSpPr>
        <p:spPr>
          <a:xfrm>
            <a:off x="457200" y="465869"/>
            <a:ext cx="8229600" cy="850106"/>
          </a:xfrm>
        </p:spPr>
        <p:txBody>
          <a:bodyPr>
            <a:normAutofit/>
          </a:bodyPr>
          <a:lstStyle>
            <a:lvl1pPr>
              <a:defRPr sz="3600" i="0">
                <a:solidFill>
                  <a:schemeClr val="accent1">
                    <a:lumMod val="50000"/>
                  </a:schemeClr>
                </a:solidFill>
                <a:latin typeface="Candara" pitchFamily="34" charset="0"/>
              </a:defRPr>
            </a:lvl1pPr>
          </a:lstStyle>
          <a:p>
            <a:r>
              <a:rPr lang="en-US" dirty="0" smtClean="0"/>
              <a:t>Click to edit Master title style</a:t>
            </a:r>
            <a:endParaRPr lang="en-ZA" dirty="0"/>
          </a:p>
        </p:txBody>
      </p:sp>
      <p:cxnSp>
        <p:nvCxnSpPr>
          <p:cNvPr id="5" name="Straight Connector 4"/>
          <p:cNvCxnSpPr/>
          <p:nvPr userDrawn="1"/>
        </p:nvCxnSpPr>
        <p:spPr>
          <a:xfrm>
            <a:off x="467544" y="1196752"/>
            <a:ext cx="820891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7293102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6_Title Slide">
    <p:spTree>
      <p:nvGrpSpPr>
        <p:cNvPr id="1" name=""/>
        <p:cNvGrpSpPr/>
        <p:nvPr/>
      </p:nvGrpSpPr>
      <p:grpSpPr>
        <a:xfrm>
          <a:off x="0" y="0"/>
          <a:ext cx="0" cy="0"/>
          <a:chOff x="0" y="0"/>
          <a:chExt cx="0" cy="0"/>
        </a:xfrm>
      </p:grpSpPr>
      <p:sp>
        <p:nvSpPr>
          <p:cNvPr id="2" name="Rectangle 1"/>
          <p:cNvSpPr/>
          <p:nvPr userDrawn="1"/>
        </p:nvSpPr>
        <p:spPr>
          <a:xfrm>
            <a:off x="0" y="-27384"/>
            <a:ext cx="9144000" cy="576064"/>
          </a:xfrm>
          <a:prstGeom prst="rect">
            <a:avLst/>
          </a:prstGeom>
          <a:gradFill flip="none" rotWithShape="1">
            <a:gsLst>
              <a:gs pos="0">
                <a:srgbClr val="FFC000"/>
              </a:gs>
              <a:gs pos="20000">
                <a:schemeClr val="accent1">
                  <a:tint val="44500"/>
                  <a:satMod val="160000"/>
                </a:schemeClr>
              </a:gs>
              <a:gs pos="100000">
                <a:schemeClr val="accent1">
                  <a:lumMod val="7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9" name="Picture 2"/>
          <p:cNvPicPr>
            <a:picLocks noChangeAspect="1" noChangeArrowheads="1"/>
          </p:cNvPicPr>
          <p:nvPr/>
        </p:nvPicPr>
        <p:blipFill rotWithShape="1">
          <a:blip r:embed="rId2" cstate="screen">
            <a:extLst>
              <a:ext uri="{28A0092B-C50C-407E-A947-70E740481C1C}">
                <a14:useLocalDpi xmlns:a14="http://schemas.microsoft.com/office/drawing/2010/main" xmlns=""/>
              </a:ext>
            </a:extLst>
          </a:blip>
          <a:srcRect/>
          <a:stretch/>
        </p:blipFill>
        <p:spPr bwMode="auto">
          <a:xfrm>
            <a:off x="1005161" y="109456"/>
            <a:ext cx="2054671" cy="3966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xmlns=""/>
              </a:ext>
            </a:extLst>
          </a:blip>
          <a:srcRect/>
          <a:stretch/>
        </p:blipFill>
        <p:spPr>
          <a:xfrm>
            <a:off x="7136127" y="56221"/>
            <a:ext cx="1974287" cy="408854"/>
          </a:xfrm>
          <a:prstGeom prst="rect">
            <a:avLst/>
          </a:prstGeom>
        </p:spPr>
      </p:pic>
      <p:pic>
        <p:nvPicPr>
          <p:cNvPr id="10" name="Picture 2"/>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107695" y="109456"/>
            <a:ext cx="863906" cy="5288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itle 1"/>
          <p:cNvSpPr>
            <a:spLocks noGrp="1"/>
          </p:cNvSpPr>
          <p:nvPr>
            <p:ph type="title"/>
          </p:nvPr>
        </p:nvSpPr>
        <p:spPr>
          <a:xfrm>
            <a:off x="457200" y="465869"/>
            <a:ext cx="8229600" cy="850106"/>
          </a:xfrm>
        </p:spPr>
        <p:txBody>
          <a:bodyPr>
            <a:normAutofit/>
          </a:bodyPr>
          <a:lstStyle>
            <a:lvl1pPr>
              <a:defRPr sz="3600" i="0">
                <a:solidFill>
                  <a:schemeClr val="accent1">
                    <a:lumMod val="50000"/>
                  </a:schemeClr>
                </a:solidFill>
                <a:latin typeface="Candara" pitchFamily="34" charset="0"/>
              </a:defRPr>
            </a:lvl1pPr>
          </a:lstStyle>
          <a:p>
            <a:r>
              <a:rPr lang="en-US" dirty="0" smtClean="0"/>
              <a:t>Click to edit Master title style</a:t>
            </a:r>
            <a:endParaRPr lang="en-ZA" dirty="0"/>
          </a:p>
        </p:txBody>
      </p:sp>
      <p:cxnSp>
        <p:nvCxnSpPr>
          <p:cNvPr id="5" name="Straight Connector 4"/>
          <p:cNvCxnSpPr/>
          <p:nvPr userDrawn="1"/>
        </p:nvCxnSpPr>
        <p:spPr>
          <a:xfrm>
            <a:off x="467544" y="1196752"/>
            <a:ext cx="820891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6431320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455EFE42-8943-4429-B73A-712D1B4D150E}" type="datetimeFigureOut">
              <a:rPr lang="en-ZA" smtClean="0">
                <a:solidFill>
                  <a:prstClr val="black">
                    <a:tint val="75000"/>
                  </a:prstClr>
                </a:solidFill>
              </a:rPr>
              <a:pPr/>
              <a:t>2019/08/28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2487326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55EFE42-8943-4429-B73A-712D1B4D150E}" type="datetimeFigureOut">
              <a:rPr lang="en-ZA" smtClean="0">
                <a:solidFill>
                  <a:prstClr val="black">
                    <a:tint val="75000"/>
                  </a:prstClr>
                </a:solidFill>
              </a:rPr>
              <a:pPr/>
              <a:t>2019/08/28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1781746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5EFE42-8943-4429-B73A-712D1B4D150E}" type="datetimeFigureOut">
              <a:rPr lang="en-ZA" smtClean="0">
                <a:solidFill>
                  <a:prstClr val="black">
                    <a:tint val="75000"/>
                  </a:prstClr>
                </a:solidFill>
              </a:rPr>
              <a:pPr/>
              <a:t>2019/08/28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9968913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455EFE42-8943-4429-B73A-712D1B4D150E}" type="datetimeFigureOut">
              <a:rPr lang="en-ZA" smtClean="0">
                <a:solidFill>
                  <a:prstClr val="black">
                    <a:tint val="75000"/>
                  </a:prstClr>
                </a:solidFill>
              </a:rPr>
              <a:pPr/>
              <a:t>2019/08/28</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2079738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455EFE42-8943-4429-B73A-712D1B4D150E}" type="datetimeFigureOut">
              <a:rPr lang="en-ZA" smtClean="0">
                <a:solidFill>
                  <a:prstClr val="black">
                    <a:tint val="75000"/>
                  </a:prstClr>
                </a:solidFill>
              </a:rPr>
              <a:pPr/>
              <a:t>2019/08/28</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697032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C65361-0267-4B6B-B02A-76D24F85A2D7}" type="datetime1">
              <a:rPr lang="en-ZA" smtClean="0">
                <a:solidFill>
                  <a:prstClr val="black">
                    <a:tint val="75000"/>
                  </a:prstClr>
                </a:solidFill>
              </a:rPr>
              <a:pPr/>
              <a:t>2019/08/28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1458209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455EFE42-8943-4429-B73A-712D1B4D150E}" type="datetimeFigureOut">
              <a:rPr lang="en-ZA" smtClean="0">
                <a:solidFill>
                  <a:prstClr val="black">
                    <a:tint val="75000"/>
                  </a:prstClr>
                </a:solidFill>
              </a:rPr>
              <a:pPr/>
              <a:t>2019/08/28</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1493386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5EFE42-8943-4429-B73A-712D1B4D150E}" type="datetimeFigureOut">
              <a:rPr lang="en-ZA" smtClean="0">
                <a:solidFill>
                  <a:prstClr val="black">
                    <a:tint val="75000"/>
                  </a:prstClr>
                </a:solidFill>
              </a:rPr>
              <a:pPr/>
              <a:t>2019/08/28</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1652733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5EFE42-8943-4429-B73A-712D1B4D150E}" type="datetimeFigureOut">
              <a:rPr lang="en-ZA" smtClean="0">
                <a:solidFill>
                  <a:prstClr val="black">
                    <a:tint val="75000"/>
                  </a:prstClr>
                </a:solidFill>
              </a:rPr>
              <a:pPr/>
              <a:t>2019/08/28</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7811605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5EFE42-8943-4429-B73A-712D1B4D150E}" type="datetimeFigureOut">
              <a:rPr lang="en-ZA" smtClean="0">
                <a:solidFill>
                  <a:prstClr val="black">
                    <a:tint val="75000"/>
                  </a:prstClr>
                </a:solidFill>
              </a:rPr>
              <a:pPr/>
              <a:t>2019/08/28</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5863278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55EFE42-8943-4429-B73A-712D1B4D150E}" type="datetimeFigureOut">
              <a:rPr lang="en-ZA" smtClean="0">
                <a:solidFill>
                  <a:prstClr val="black">
                    <a:tint val="75000"/>
                  </a:prstClr>
                </a:solidFill>
              </a:rPr>
              <a:pPr/>
              <a:t>2019/08/28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2947108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55EFE42-8943-4429-B73A-712D1B4D150E}" type="datetimeFigureOut">
              <a:rPr lang="en-ZA" smtClean="0">
                <a:solidFill>
                  <a:prstClr val="black">
                    <a:tint val="75000"/>
                  </a:prstClr>
                </a:solidFill>
              </a:rPr>
              <a:pPr/>
              <a:t>2019/08/28</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561774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6C774D41-BB3B-4815-A0D9-D7524FCD1D83}" type="datetime1">
              <a:rPr lang="en-ZA" smtClean="0">
                <a:solidFill>
                  <a:prstClr val="black">
                    <a:tint val="75000"/>
                  </a:prstClr>
                </a:solidFill>
              </a:rPr>
              <a:pPr/>
              <a:t>2019/08/28</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934761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23421C75-68F2-4305-AA69-C401F1FE5CA9}" type="datetime1">
              <a:rPr lang="en-ZA" smtClean="0">
                <a:solidFill>
                  <a:prstClr val="black">
                    <a:tint val="75000"/>
                  </a:prstClr>
                </a:solidFill>
              </a:rPr>
              <a:pPr/>
              <a:t>2019/08/28</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699140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93631C27-A477-4A72-BE1D-F7BB9AEFE4B1}" type="datetime1">
              <a:rPr lang="en-ZA" smtClean="0">
                <a:solidFill>
                  <a:prstClr val="black">
                    <a:tint val="75000"/>
                  </a:prstClr>
                </a:solidFill>
              </a:rPr>
              <a:pPr/>
              <a:t>2019/08/28</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749631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440A49-8003-4A17-8D84-5A08A39F9FBB}" type="datetime1">
              <a:rPr lang="en-ZA" smtClean="0">
                <a:solidFill>
                  <a:prstClr val="black">
                    <a:tint val="75000"/>
                  </a:prstClr>
                </a:solidFill>
              </a:rPr>
              <a:pPr/>
              <a:t>2019/08/28</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429559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0A95C7-2CBA-4B2D-8270-21D76313CE55}" type="datetime1">
              <a:rPr lang="en-ZA" smtClean="0">
                <a:solidFill>
                  <a:prstClr val="black">
                    <a:tint val="75000"/>
                  </a:prstClr>
                </a:solidFill>
              </a:rPr>
              <a:pPr/>
              <a:t>2019/08/28</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087966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D3C1C5-E0A1-43A4-B55B-6D3478526FD1}" type="datetime1">
              <a:rPr lang="en-ZA" smtClean="0">
                <a:solidFill>
                  <a:prstClr val="black">
                    <a:tint val="75000"/>
                  </a:prstClr>
                </a:solidFill>
              </a:rPr>
              <a:pPr/>
              <a:t>2019/08/28</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D45B1029-6F76-46CD-B1CE-A789D61370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328017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5.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918990-BBE5-4336-85FD-868316717B18}" type="datetime1">
              <a:rPr lang="en-ZA" smtClean="0">
                <a:solidFill>
                  <a:prstClr val="black">
                    <a:tint val="75000"/>
                  </a:prstClr>
                </a:solidFill>
              </a:rPr>
              <a:pPr/>
              <a:t>2019/08/28</a:t>
            </a:fld>
            <a:endParaRPr lang="en-Z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B1029-6F76-46CD-B1CE-A789D61370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5520345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5EFE42-8943-4429-B73A-712D1B4D150E}" type="datetimeFigureOut">
              <a:rPr lang="en-ZA" smtClean="0">
                <a:solidFill>
                  <a:prstClr val="black">
                    <a:tint val="75000"/>
                  </a:prstClr>
                </a:solidFill>
              </a:rPr>
              <a:pPr/>
              <a:t>2019/08/28</a:t>
            </a:fld>
            <a:endParaRPr lang="en-Z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B1029-6F76-46CD-B1CE-A789D61370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71712315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5" Type="http://schemas.openxmlformats.org/officeDocument/2006/relationships/image" Target="../media/image3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2.jpeg"/><Relationship Id="rId7" Type="http://schemas.openxmlformats.org/officeDocument/2006/relationships/hyperlink" Target="http://www.greenmatter.co.za/index.php?option=com_community&amp;view=photos&amp;task=photo&amp;userid=408&amp;albumid=7&amp;Itemi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7.png"/><Relationship Id="rId5" Type="http://schemas.openxmlformats.org/officeDocument/2006/relationships/hyperlink" Target="http://www.greenmatter.co.za/index.php?option=com_content&amp;view=category&amp;layout=blog&amp;id=39&amp;Itemid=744" TargetMode="External"/><Relationship Id="rId10" Type="http://schemas.openxmlformats.org/officeDocument/2006/relationships/hyperlink" Target="http://www.greenmatter.co.za/index.php?option=com_content&amp;view=article&amp;id=55&amp;Itemid=898" TargetMode="External"/><Relationship Id="rId4" Type="http://schemas.openxmlformats.org/officeDocument/2006/relationships/image" Target="../media/image43.jpeg"/><Relationship Id="rId9" Type="http://schemas.openxmlformats.org/officeDocument/2006/relationships/image" Target="../media/image4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www.google.co.za/url?sa=i&amp;rct=j&amp;q=&amp;esrc=s&amp;source=images&amp;cd=&amp;ved=0ahUKEwj1kY-vgLjSAhWD1hoKHSmQBA8QjRwIBw&amp;url=http://www.jobmail.co.za/blog/risk-management-jobs-a-systematic-career-choice/&amp;psig=AFQjCNF8T4d--j24krXmgDPiganSFfjpEw&amp;ust=1488550342993866"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0000" y="2492896"/>
            <a:ext cx="6984776" cy="2592288"/>
          </a:xfrm>
        </p:spPr>
        <p:txBody>
          <a:bodyPr lIns="72000" tIns="0" rIns="0" bIns="0" anchor="t">
            <a:normAutofit fontScale="90000"/>
          </a:bodyPr>
          <a:lstStyle/>
          <a:p>
            <a:r>
              <a:rPr lang="en-ZA" sz="3000" b="1" dirty="0" smtClean="0">
                <a:latin typeface="Arial Black" panose="020B0A04020102020204" pitchFamily="34" charset="0"/>
                <a:cs typeface="Arial" panose="020B0604020202020204" pitchFamily="34" charset="0"/>
              </a:rPr>
              <a:t/>
            </a:r>
            <a:br>
              <a:rPr lang="en-ZA" sz="3000" b="1" dirty="0" smtClean="0">
                <a:latin typeface="Arial Black" panose="020B0A04020102020204" pitchFamily="34" charset="0"/>
                <a:cs typeface="Arial" panose="020B0604020202020204" pitchFamily="34" charset="0"/>
              </a:rPr>
            </a:br>
            <a:r>
              <a:rPr lang="en-ZA" sz="2400" b="1" dirty="0" smtClean="0">
                <a:latin typeface="Arial Black" panose="020B0A04020102020204" pitchFamily="34" charset="0"/>
                <a:cs typeface="Arial" panose="020B0604020202020204" pitchFamily="34" charset="0"/>
              </a:rPr>
              <a:t>ANNUAL </a:t>
            </a:r>
            <a:r>
              <a:rPr lang="en-ZA" sz="2400" b="1" dirty="0">
                <a:latin typeface="Arial Black" panose="020B0A04020102020204" pitchFamily="34" charset="0"/>
                <a:cs typeface="Arial" panose="020B0604020202020204" pitchFamily="34" charset="0"/>
              </a:rPr>
              <a:t>PERFORMANCE PLAN </a:t>
            </a:r>
            <a:r>
              <a:rPr lang="en-ZA" sz="2400" b="1" dirty="0" smtClean="0">
                <a:latin typeface="Arial Black" panose="020B0A04020102020204" pitchFamily="34" charset="0"/>
                <a:cs typeface="Arial" panose="020B0604020202020204" pitchFamily="34" charset="0"/>
              </a:rPr>
              <a:t>2019/2020 </a:t>
            </a:r>
            <a:r>
              <a:rPr lang="en-ZA" sz="2400" b="1" dirty="0">
                <a:latin typeface="Arial Black" panose="020B0A04020102020204" pitchFamily="34" charset="0"/>
                <a:cs typeface="Arial" panose="020B0604020202020204" pitchFamily="34" charset="0"/>
              </a:rPr>
              <a:t/>
            </a:r>
            <a:br>
              <a:rPr lang="en-ZA" sz="2400" b="1" dirty="0">
                <a:latin typeface="Arial Black" panose="020B0A04020102020204" pitchFamily="34" charset="0"/>
                <a:cs typeface="Arial" panose="020B0604020202020204" pitchFamily="34" charset="0"/>
              </a:rPr>
            </a:br>
            <a:r>
              <a:rPr lang="en-ZA" sz="2400" b="1" dirty="0">
                <a:latin typeface="Arial Black" panose="020B0A04020102020204" pitchFamily="34" charset="0"/>
                <a:cs typeface="Arial" panose="020B0604020202020204" pitchFamily="34" charset="0"/>
              </a:rPr>
              <a:t/>
            </a:r>
            <a:br>
              <a:rPr lang="en-ZA" sz="2400" b="1" dirty="0">
                <a:latin typeface="Arial Black" panose="020B0A04020102020204" pitchFamily="34" charset="0"/>
                <a:cs typeface="Arial" panose="020B0604020202020204" pitchFamily="34" charset="0"/>
              </a:rPr>
            </a:br>
            <a:r>
              <a:rPr lang="en-ZA" sz="2400" b="1" dirty="0">
                <a:solidFill>
                  <a:srgbClr val="0000FF"/>
                </a:solidFill>
                <a:latin typeface="Arial" panose="020B0604020202020204" pitchFamily="34" charset="0"/>
                <a:cs typeface="Arial" panose="020B0604020202020204" pitchFamily="34" charset="0"/>
              </a:rPr>
              <a:t>PORTFOLIO COMMITTEE ON ENVIRONMENT, FORESTRY AND FISHERIES (PCEFF) </a:t>
            </a:r>
            <a:br>
              <a:rPr lang="en-ZA" sz="2400" b="1" dirty="0">
                <a:solidFill>
                  <a:srgbClr val="0000FF"/>
                </a:solidFill>
                <a:latin typeface="Arial" panose="020B0604020202020204" pitchFamily="34" charset="0"/>
                <a:cs typeface="Arial" panose="020B0604020202020204" pitchFamily="34" charset="0"/>
              </a:rPr>
            </a:br>
            <a:r>
              <a:rPr lang="en-ZA" sz="2400" b="1" dirty="0" smtClean="0">
                <a:solidFill>
                  <a:srgbClr val="0000FF"/>
                </a:solidFill>
                <a:latin typeface="Arial" panose="020B0604020202020204" pitchFamily="34" charset="0"/>
                <a:cs typeface="Arial" panose="020B0604020202020204" pitchFamily="34" charset="0"/>
              </a:rPr>
              <a:t>27 AUGUST </a:t>
            </a:r>
            <a:r>
              <a:rPr lang="en-ZA" sz="2400" b="1" dirty="0">
                <a:solidFill>
                  <a:srgbClr val="0000FF"/>
                </a:solidFill>
                <a:latin typeface="Arial" panose="020B0604020202020204" pitchFamily="34" charset="0"/>
                <a:cs typeface="Arial" panose="020B0604020202020204" pitchFamily="34" charset="0"/>
              </a:rPr>
              <a:t>2019</a:t>
            </a:r>
          </a:p>
        </p:txBody>
      </p:sp>
      <p:sp>
        <p:nvSpPr>
          <p:cNvPr id="4" name="Subtitle 2"/>
          <p:cNvSpPr txBox="1">
            <a:spLocks/>
          </p:cNvSpPr>
          <p:nvPr/>
        </p:nvSpPr>
        <p:spPr>
          <a:xfrm>
            <a:off x="467544" y="5373216"/>
            <a:ext cx="7092320" cy="1080120"/>
          </a:xfrm>
          <a:prstGeom prst="rect">
            <a:avLst/>
          </a:prstGeom>
        </p:spPr>
        <p:txBody>
          <a:bodyPr vert="horz" lIns="0" tIns="0" rIns="0" bIns="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ZA" sz="2000" b="1" dirty="0" smtClean="0">
                <a:solidFill>
                  <a:prstClr val="black"/>
                </a:solidFill>
                <a:latin typeface="Arial" panose="020B0604020202020204" pitchFamily="34" charset="0"/>
                <a:cs typeface="Arial" panose="020B0604020202020204" pitchFamily="34" charset="0"/>
              </a:rPr>
              <a:t>Ms Carmel Mbizvo</a:t>
            </a:r>
          </a:p>
          <a:p>
            <a:r>
              <a:rPr lang="en-ZA" sz="2000" b="1" dirty="0" smtClean="0">
                <a:solidFill>
                  <a:prstClr val="black"/>
                </a:solidFill>
                <a:latin typeface="Arial" panose="020B0604020202020204" pitchFamily="34" charset="0"/>
                <a:cs typeface="Arial" panose="020B0604020202020204" pitchFamily="34" charset="0"/>
              </a:rPr>
              <a:t>Acting Chief Executive Officer</a:t>
            </a:r>
            <a:endParaRPr lang="en-ZA" sz="20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8457999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38E3AC-312B-48F3-9673-B817F8085BF8}" type="slidenum">
              <a:rPr lang="en-ZA" smtClean="0">
                <a:solidFill>
                  <a:prstClr val="black">
                    <a:tint val="75000"/>
                  </a:prstClr>
                </a:solidFill>
              </a:rPr>
              <a:pPr/>
              <a:t>10</a:t>
            </a:fld>
            <a:endParaRPr lang="en-ZA">
              <a:solidFill>
                <a:prstClr val="black">
                  <a:tint val="75000"/>
                </a:prstClr>
              </a:solidFill>
            </a:endParaRPr>
          </a:p>
        </p:txBody>
      </p:sp>
      <p:sp>
        <p:nvSpPr>
          <p:cNvPr id="6" name="Title 5"/>
          <p:cNvSpPr>
            <a:spLocks noGrp="1"/>
          </p:cNvSpPr>
          <p:nvPr>
            <p:ph type="title" idx="4294967295"/>
          </p:nvPr>
        </p:nvSpPr>
        <p:spPr>
          <a:xfrm>
            <a:off x="0" y="274638"/>
            <a:ext cx="9144000" cy="1143000"/>
          </a:xfrm>
        </p:spPr>
        <p:txBody>
          <a:bodyPr>
            <a:normAutofit/>
          </a:bodyPr>
          <a:lstStyle/>
          <a:p>
            <a:r>
              <a:rPr lang="en-US" sz="3200" b="1" i="1" dirty="0"/>
              <a:t>SANBI’s High-level </a:t>
            </a:r>
            <a:r>
              <a:rPr lang="en-US" sz="3200" b="1" i="1" dirty="0" err="1"/>
              <a:t>Organisational</a:t>
            </a:r>
            <a:r>
              <a:rPr lang="en-US" sz="3200" b="1" i="1" dirty="0"/>
              <a:t> Structure</a:t>
            </a:r>
            <a:endParaRPr lang="en-ZA" sz="3200" dirty="0"/>
          </a:p>
        </p:txBody>
      </p:sp>
      <p:sp>
        <p:nvSpPr>
          <p:cNvPr id="7" name="Content Placeholder 6"/>
          <p:cNvSpPr>
            <a:spLocks noGrp="1"/>
          </p:cNvSpPr>
          <p:nvPr>
            <p:ph idx="4294967295"/>
          </p:nvPr>
        </p:nvSpPr>
        <p:spPr>
          <a:xfrm>
            <a:off x="0" y="1332724"/>
            <a:ext cx="9036496" cy="4832580"/>
          </a:xfrm>
        </p:spPr>
        <p:txBody>
          <a:bodyPr/>
          <a:lstStyle/>
          <a:p>
            <a:pPr marL="0" indent="0" algn="ctr">
              <a:lnSpc>
                <a:spcPct val="115000"/>
              </a:lnSpc>
              <a:spcAft>
                <a:spcPts val="1000"/>
              </a:spcAft>
              <a:buNone/>
            </a:pPr>
            <a:r>
              <a:rPr lang="en-US" b="1" dirty="0" smtClean="0">
                <a:latin typeface="Arial Narrow" panose="020B0606020202030204" pitchFamily="34" charset="0"/>
                <a:ea typeface="Calibri" panose="020F0502020204030204" pitchFamily="34" charset="0"/>
                <a:cs typeface="Times New Roman" panose="02020603050405020304" pitchFamily="18" charset="0"/>
              </a:rPr>
              <a:t> </a:t>
            </a:r>
            <a:endParaRPr lang="en-ZA" sz="1200" dirty="0">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17" name="Rounded Rectangle 16"/>
          <p:cNvSpPr/>
          <p:nvPr/>
        </p:nvSpPr>
        <p:spPr>
          <a:xfrm>
            <a:off x="1475656" y="1477572"/>
            <a:ext cx="709228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Minister of Environmental Affairs </a:t>
            </a:r>
            <a:endParaRPr lang="en-ZA" dirty="0"/>
          </a:p>
        </p:txBody>
      </p:sp>
      <p:sp>
        <p:nvSpPr>
          <p:cNvPr id="18" name="Rounded Rectangle 17"/>
          <p:cNvSpPr/>
          <p:nvPr/>
        </p:nvSpPr>
        <p:spPr>
          <a:xfrm>
            <a:off x="2221252" y="2222942"/>
            <a:ext cx="561662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SANBI Board</a:t>
            </a:r>
            <a:endParaRPr lang="en-ZA" dirty="0"/>
          </a:p>
          <a:p>
            <a:pPr algn="ctr"/>
            <a:endParaRPr lang="en-ZA" dirty="0"/>
          </a:p>
        </p:txBody>
      </p:sp>
      <p:sp>
        <p:nvSpPr>
          <p:cNvPr id="19" name="Rounded Rectangle 18"/>
          <p:cNvSpPr/>
          <p:nvPr/>
        </p:nvSpPr>
        <p:spPr>
          <a:xfrm>
            <a:off x="2518935" y="2791488"/>
            <a:ext cx="511256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Chief Executive Officer</a:t>
            </a:r>
            <a:endParaRPr lang="en-ZA" dirty="0"/>
          </a:p>
        </p:txBody>
      </p:sp>
      <p:sp>
        <p:nvSpPr>
          <p:cNvPr id="20" name="Rounded Rectangle 19"/>
          <p:cNvSpPr/>
          <p:nvPr/>
        </p:nvSpPr>
        <p:spPr>
          <a:xfrm>
            <a:off x="2789548" y="3367552"/>
            <a:ext cx="4464496" cy="1315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Executive Committee (EXCO)</a:t>
            </a:r>
            <a:endParaRPr lang="en-ZA" dirty="0"/>
          </a:p>
          <a:p>
            <a:pPr algn="ctr"/>
            <a:r>
              <a:rPr lang="en-US" dirty="0"/>
              <a:t>Head of Branch</a:t>
            </a:r>
            <a:endParaRPr lang="en-ZA" dirty="0"/>
          </a:p>
          <a:p>
            <a:pPr algn="ctr"/>
            <a:r>
              <a:rPr lang="en-US" dirty="0"/>
              <a:t>Chief Financial Officer</a:t>
            </a:r>
            <a:endParaRPr lang="en-ZA" dirty="0"/>
          </a:p>
          <a:p>
            <a:pPr algn="ctr"/>
            <a:r>
              <a:rPr lang="en-US" dirty="0"/>
              <a:t>Chief Corporate Officer</a:t>
            </a:r>
            <a:endParaRPr lang="en-ZA" dirty="0"/>
          </a:p>
          <a:p>
            <a:pPr algn="ctr"/>
            <a:r>
              <a:rPr lang="en-US" dirty="0"/>
              <a:t>Chief Directors</a:t>
            </a:r>
            <a:endParaRPr lang="en-ZA" dirty="0"/>
          </a:p>
        </p:txBody>
      </p:sp>
      <p:sp>
        <p:nvSpPr>
          <p:cNvPr id="21" name="Rounded Rectangle 20"/>
          <p:cNvSpPr/>
          <p:nvPr/>
        </p:nvSpPr>
        <p:spPr>
          <a:xfrm>
            <a:off x="3445388" y="4683006"/>
            <a:ext cx="3168352" cy="4727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Management </a:t>
            </a:r>
            <a:r>
              <a:rPr lang="en-US" b="1" dirty="0" smtClean="0"/>
              <a:t>Committee</a:t>
            </a:r>
            <a:endParaRPr lang="en-ZA" dirty="0"/>
          </a:p>
          <a:p>
            <a:pPr algn="ctr"/>
            <a:r>
              <a:rPr lang="en-US" dirty="0" smtClean="0"/>
              <a:t>Directors </a:t>
            </a:r>
            <a:endParaRPr lang="en-ZA" dirty="0"/>
          </a:p>
        </p:txBody>
      </p:sp>
    </p:spTree>
    <p:extLst>
      <p:ext uri="{BB962C8B-B14F-4D97-AF65-F5344CB8AC3E}">
        <p14:creationId xmlns:p14="http://schemas.microsoft.com/office/powerpoint/2010/main" xmlns="" val="225972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b="1" dirty="0" smtClean="0">
                <a:solidFill>
                  <a:srgbClr val="00B050"/>
                </a:solidFill>
              </a:rPr>
              <a:t>SANBI’s Strategic </a:t>
            </a:r>
            <a:r>
              <a:rPr lang="en-GB" b="1" dirty="0">
                <a:solidFill>
                  <a:srgbClr val="00B050"/>
                </a:solidFill>
              </a:rPr>
              <a:t>Goal </a:t>
            </a:r>
            <a:r>
              <a:rPr lang="en-GB" dirty="0">
                <a:solidFill>
                  <a:srgbClr val="00B050"/>
                </a:solidFill>
              </a:rPr>
              <a:t> </a:t>
            </a:r>
            <a:endParaRPr lang="en-ZA" dirty="0">
              <a:solidFill>
                <a:srgbClr val="00B050"/>
              </a:solidFill>
            </a:endParaRPr>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284984"/>
            <a:ext cx="8928992" cy="28083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Rectangle 2"/>
          <p:cNvSpPr/>
          <p:nvPr/>
        </p:nvSpPr>
        <p:spPr>
          <a:xfrm>
            <a:off x="1187624" y="1497085"/>
            <a:ext cx="7200800" cy="1200329"/>
          </a:xfrm>
          <a:prstGeom prst="rect">
            <a:avLst/>
          </a:prstGeom>
        </p:spPr>
        <p:txBody>
          <a:bodyPr wrap="square">
            <a:spAutoFit/>
          </a:bodyPr>
          <a:lstStyle/>
          <a:p>
            <a:r>
              <a:rPr lang="en-ZA" dirty="0">
                <a:latin typeface="Arial Narrow" panose="020B0606020202030204" pitchFamily="34" charset="0"/>
                <a:ea typeface="Calibri" panose="020F0502020204030204" pitchFamily="34" charset="0"/>
                <a:cs typeface="Times New Roman" panose="02020603050405020304" pitchFamily="18" charset="0"/>
              </a:rPr>
              <a:t>SANBI contributes to South Africa’s sustainable development by facilitating access to biodiversity data, generating information and knowledge, building capacity, providing policy advice, showcasing and conserving biodiversity in its national botanical and zoological gardens</a:t>
            </a:r>
            <a:endParaRPr lang="en-ZA" dirty="0"/>
          </a:p>
        </p:txBody>
      </p:sp>
    </p:spTree>
    <p:extLst>
      <p:ext uri="{BB962C8B-B14F-4D97-AF65-F5344CB8AC3E}">
        <p14:creationId xmlns:p14="http://schemas.microsoft.com/office/powerpoint/2010/main" xmlns="" val="1685452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165463"/>
            <a:ext cx="8781607" cy="566057"/>
          </a:xfrm>
          <a:solidFill>
            <a:srgbClr val="CCFFCC"/>
          </a:solidFill>
          <a:ln/>
        </p:spPr>
        <p:style>
          <a:lnRef idx="1">
            <a:schemeClr val="accent3"/>
          </a:lnRef>
          <a:fillRef idx="2">
            <a:schemeClr val="accent3"/>
          </a:fillRef>
          <a:effectRef idx="1">
            <a:schemeClr val="accent3"/>
          </a:effectRef>
          <a:fontRef idx="minor">
            <a:schemeClr val="dk1"/>
          </a:fontRef>
        </p:style>
        <p:txBody>
          <a:bodyPr>
            <a:noAutofit/>
          </a:bodyPr>
          <a:lstStyle/>
          <a:p>
            <a:r>
              <a:rPr lang="en-ZA" sz="2400" b="1" dirty="0" smtClean="0">
                <a:solidFill>
                  <a:srgbClr val="00B050"/>
                </a:solidFill>
                <a:latin typeface="Arial Black" panose="020B0A04020102020204" pitchFamily="34" charset="0"/>
                <a:cs typeface="Arial" panose="020B0604020202020204" pitchFamily="34" charset="0"/>
              </a:rPr>
              <a:t>SANBI’s Programmes</a:t>
            </a:r>
            <a:endParaRPr lang="en-ZA" sz="2400" b="1" dirty="0">
              <a:solidFill>
                <a:srgbClr val="00B050"/>
              </a:solidFill>
              <a:latin typeface="Arial Black" panose="020B0A040201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45B1029-6F76-46CD-B1CE-A789D6137003}" type="slidenum">
              <a:rPr lang="en-ZA" smtClean="0">
                <a:solidFill>
                  <a:prstClr val="black">
                    <a:tint val="75000"/>
                  </a:prstClr>
                </a:solidFill>
              </a:rPr>
              <a:pPr/>
              <a:t>12</a:t>
            </a:fld>
            <a:endParaRPr lang="en-ZA">
              <a:solidFill>
                <a:prstClr val="black">
                  <a:tint val="75000"/>
                </a:prstClr>
              </a:solidFill>
            </a:endParaRPr>
          </a:p>
        </p:txBody>
      </p:sp>
      <p:sp>
        <p:nvSpPr>
          <p:cNvPr id="4" name="Rectangle 3"/>
          <p:cNvSpPr/>
          <p:nvPr/>
        </p:nvSpPr>
        <p:spPr>
          <a:xfrm>
            <a:off x="174171" y="793463"/>
            <a:ext cx="8853615" cy="582967"/>
          </a:xfrm>
          <a:prstGeom prst="rect">
            <a:avLst/>
          </a:prstGeom>
          <a:solidFill>
            <a:schemeClr val="accent6">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endParaRPr lang="en-ZA" dirty="0" smtClean="0">
              <a:solidFill>
                <a:prstClr val="white"/>
              </a:solidFill>
            </a:endParaRPr>
          </a:p>
          <a:p>
            <a:r>
              <a:rPr lang="en-ZA" sz="1900" b="1" dirty="0" smtClean="0">
                <a:solidFill>
                  <a:prstClr val="black"/>
                </a:solidFill>
                <a:latin typeface="Arial" panose="020B0604020202020204" pitchFamily="34" charset="0"/>
                <a:cs typeface="Arial" panose="020B0604020202020204" pitchFamily="34" charset="0"/>
              </a:rPr>
              <a:t>1:  </a:t>
            </a:r>
            <a:r>
              <a:rPr lang="en-ZA" sz="1900" b="1" dirty="0" smtClean="0">
                <a:solidFill>
                  <a:schemeClr val="tx1"/>
                </a:solidFill>
                <a:latin typeface="Arial" panose="020B0604020202020204" pitchFamily="34" charset="0"/>
                <a:cs typeface="Arial" panose="020B0604020202020204" pitchFamily="34" charset="0"/>
              </a:rPr>
              <a:t>Render effective and efficient corporate services</a:t>
            </a:r>
          </a:p>
          <a:p>
            <a:r>
              <a:rPr lang="en-ZA" sz="2000" dirty="0" smtClean="0">
                <a:solidFill>
                  <a:schemeClr val="tx1"/>
                </a:solidFill>
                <a:latin typeface="Candara" panose="020E0502030303020204" pitchFamily="34" charset="0"/>
              </a:rPr>
              <a:t> </a:t>
            </a:r>
            <a:endParaRPr lang="en-ZA" sz="2000" dirty="0">
              <a:solidFill>
                <a:schemeClr val="tx1"/>
              </a:solidFill>
              <a:latin typeface="Candara" panose="020E0502030303020204" pitchFamily="34" charset="0"/>
            </a:endParaRPr>
          </a:p>
        </p:txBody>
      </p:sp>
      <p:sp>
        <p:nvSpPr>
          <p:cNvPr id="5" name="Rectangle 4"/>
          <p:cNvSpPr/>
          <p:nvPr/>
        </p:nvSpPr>
        <p:spPr>
          <a:xfrm>
            <a:off x="199788" y="1444464"/>
            <a:ext cx="8844906" cy="756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ZA" sz="1900" b="1" dirty="0" smtClean="0">
                <a:solidFill>
                  <a:prstClr val="black"/>
                </a:solidFill>
                <a:latin typeface="Arial" panose="020B0604020202020204" pitchFamily="34" charset="0"/>
                <a:cs typeface="Arial" panose="020B0604020202020204" pitchFamily="34" charset="0"/>
              </a:rPr>
              <a:t>2: </a:t>
            </a:r>
            <a:r>
              <a:rPr lang="en-ZA" sz="1900" b="1" dirty="0" smtClean="0">
                <a:solidFill>
                  <a:schemeClr val="tx1"/>
                </a:solidFill>
                <a:latin typeface="Arial" panose="020B0604020202020204" pitchFamily="34" charset="0"/>
                <a:cs typeface="Arial" panose="020B0604020202020204" pitchFamily="34" charset="0"/>
              </a:rPr>
              <a:t> Manage and unlock benefits of the network of National Botanical</a:t>
            </a:r>
          </a:p>
          <a:p>
            <a:r>
              <a:rPr lang="en-ZA" sz="1900" b="1" dirty="0" smtClean="0">
                <a:solidFill>
                  <a:schemeClr val="tx1"/>
                </a:solidFill>
                <a:latin typeface="Arial" panose="020B0604020202020204" pitchFamily="34" charset="0"/>
                <a:cs typeface="Arial" panose="020B0604020202020204" pitchFamily="34" charset="0"/>
              </a:rPr>
              <a:t>     Gardens as windows into South Africa’s biodiversity</a:t>
            </a:r>
            <a:endParaRPr lang="en-ZA" sz="1900" b="1"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168132" y="2247437"/>
            <a:ext cx="8844905" cy="756000"/>
          </a:xfrm>
          <a:prstGeom prst="rect">
            <a:avLst/>
          </a:prstGeom>
          <a:solidFill>
            <a:srgbClr val="CCFFCC"/>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ZA" sz="1600" dirty="0" smtClean="0">
              <a:solidFill>
                <a:prstClr val="black"/>
              </a:solidFill>
              <a:latin typeface="Arial Black" panose="020B0A04020102020204" pitchFamily="34" charset="0"/>
            </a:endParaRPr>
          </a:p>
          <a:p>
            <a:pPr defTabSz="355600"/>
            <a:r>
              <a:rPr lang="en-ZA" sz="1900" b="1" dirty="0" smtClean="0">
                <a:solidFill>
                  <a:prstClr val="black"/>
                </a:solidFill>
                <a:latin typeface="Arial" panose="020B0604020202020204" pitchFamily="34" charset="0"/>
                <a:cs typeface="Arial" panose="020B0604020202020204" pitchFamily="34" charset="0"/>
              </a:rPr>
              <a:t>3:  </a:t>
            </a:r>
            <a:r>
              <a:rPr lang="en-US" sz="2000" b="1" dirty="0"/>
              <a:t>Develop </a:t>
            </a:r>
            <a:r>
              <a:rPr lang="en-US" sz="2000" b="1" dirty="0" smtClean="0"/>
              <a:t>f</a:t>
            </a:r>
            <a:r>
              <a:rPr lang="en-ZA" sz="2000" b="1" dirty="0" err="1" smtClean="0"/>
              <a:t>oundational</a:t>
            </a:r>
            <a:r>
              <a:rPr lang="en-ZA" sz="2000" b="1" dirty="0" smtClean="0"/>
              <a:t> </a:t>
            </a:r>
            <a:r>
              <a:rPr lang="en-ZA" sz="2000" b="1" dirty="0"/>
              <a:t>biodiversity information through describing and classifying </a:t>
            </a:r>
            <a:r>
              <a:rPr lang="en-ZA" sz="2000" b="1" dirty="0" smtClean="0"/>
              <a:t>species </a:t>
            </a:r>
            <a:r>
              <a:rPr lang="en-ZA" sz="2000" b="1" dirty="0"/>
              <a:t>and ecosystems in South Africa </a:t>
            </a:r>
            <a:endParaRPr lang="en-ZA" sz="1900" b="1" dirty="0">
              <a:solidFill>
                <a:schemeClr val="tx1"/>
              </a:solidFill>
              <a:latin typeface="Arial" panose="020B0604020202020204" pitchFamily="34" charset="0"/>
              <a:cs typeface="Arial" panose="020B0604020202020204" pitchFamily="34" charset="0"/>
            </a:endParaRPr>
          </a:p>
          <a:p>
            <a:pPr algn="ctr"/>
            <a:r>
              <a:rPr lang="en-ZA" sz="2000" dirty="0" smtClean="0">
                <a:solidFill>
                  <a:prstClr val="black"/>
                </a:solidFill>
                <a:latin typeface="Arial" panose="020B0604020202020204" pitchFamily="34" charset="0"/>
                <a:cs typeface="Arial" panose="020B0604020202020204" pitchFamily="34" charset="0"/>
              </a:rPr>
              <a:t> </a:t>
            </a:r>
          </a:p>
        </p:txBody>
      </p:sp>
      <p:sp>
        <p:nvSpPr>
          <p:cNvPr id="7" name="Rectangle 6"/>
          <p:cNvSpPr/>
          <p:nvPr/>
        </p:nvSpPr>
        <p:spPr>
          <a:xfrm>
            <a:off x="226795" y="3071471"/>
            <a:ext cx="8844904" cy="756000"/>
          </a:xfrm>
          <a:prstGeom prst="rect">
            <a:avLst/>
          </a:prstGeom>
          <a:solidFill>
            <a:schemeClr val="accent6">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defTabSz="271463"/>
            <a:r>
              <a:rPr lang="en-ZA" sz="1900" b="1" dirty="0" smtClean="0">
                <a:solidFill>
                  <a:prstClr val="black"/>
                </a:solidFill>
                <a:latin typeface="Arial" panose="020B0604020202020204" pitchFamily="34" charset="0"/>
                <a:cs typeface="Arial" panose="020B0604020202020204" pitchFamily="34" charset="0"/>
              </a:rPr>
              <a:t>4: </a:t>
            </a:r>
            <a:r>
              <a:rPr lang="en-US" sz="2000" b="1" dirty="0"/>
              <a:t>Assess, monitor and report on the state of biodiversity and increase  </a:t>
            </a:r>
            <a:r>
              <a:rPr lang="en-US" sz="2000" b="1" dirty="0" smtClean="0"/>
              <a:t>	knowledge 	for </a:t>
            </a:r>
            <a:r>
              <a:rPr lang="en-US" sz="2000" b="1" dirty="0"/>
              <a:t>decision making </a:t>
            </a:r>
            <a:endParaRPr lang="en-ZA" sz="1900" b="1" dirty="0">
              <a:solidFill>
                <a:schemeClr val="tx1"/>
              </a:solidFill>
              <a:latin typeface="Arial" panose="020B0604020202020204" pitchFamily="34" charset="0"/>
              <a:cs typeface="Arial" panose="020B0604020202020204" pitchFamily="34" charset="0"/>
            </a:endParaRPr>
          </a:p>
        </p:txBody>
      </p:sp>
      <p:sp>
        <p:nvSpPr>
          <p:cNvPr id="8" name="Rectangle 7"/>
          <p:cNvSpPr/>
          <p:nvPr/>
        </p:nvSpPr>
        <p:spPr>
          <a:xfrm>
            <a:off x="226795" y="3895505"/>
            <a:ext cx="8844904" cy="756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defTabSz="271463"/>
            <a:r>
              <a:rPr lang="en-ZA" sz="1900" b="1" dirty="0" smtClean="0">
                <a:solidFill>
                  <a:prstClr val="black"/>
                </a:solidFill>
                <a:latin typeface="Arial" panose="020B0604020202020204" pitchFamily="34" charset="0"/>
                <a:cs typeface="Arial" panose="020B0604020202020204" pitchFamily="34" charset="0"/>
              </a:rPr>
              <a:t>5: </a:t>
            </a:r>
            <a:r>
              <a:rPr lang="en-ZA" sz="2000" b="1" dirty="0"/>
              <a:t>Provide biodiversity policy advice and access to biodiversity information, and </a:t>
            </a:r>
            <a:r>
              <a:rPr lang="en-ZA" sz="2000" b="1" dirty="0" smtClean="0"/>
              <a:t>	support </a:t>
            </a:r>
            <a:r>
              <a:rPr lang="en-ZA" sz="2000" b="1" dirty="0"/>
              <a:t>climate resilience</a:t>
            </a:r>
            <a:endParaRPr lang="en-ZA" sz="1900" b="1" dirty="0">
              <a:solidFill>
                <a:schemeClr val="tx1"/>
              </a:solidFill>
              <a:latin typeface="Arial" panose="020B0604020202020204" pitchFamily="34" charset="0"/>
              <a:cs typeface="Arial" panose="020B0604020202020204" pitchFamily="34" charset="0"/>
            </a:endParaRPr>
          </a:p>
        </p:txBody>
      </p:sp>
      <p:sp>
        <p:nvSpPr>
          <p:cNvPr id="9" name="Rectangle 8"/>
          <p:cNvSpPr/>
          <p:nvPr/>
        </p:nvSpPr>
        <p:spPr>
          <a:xfrm>
            <a:off x="182882" y="4678609"/>
            <a:ext cx="8830155" cy="756000"/>
          </a:xfrm>
          <a:prstGeom prst="rect">
            <a:avLst/>
          </a:prstGeom>
          <a:solidFill>
            <a:srgbClr val="CCFFCC"/>
          </a:solidFill>
          <a:ln/>
        </p:spPr>
        <p:style>
          <a:lnRef idx="1">
            <a:schemeClr val="accent4"/>
          </a:lnRef>
          <a:fillRef idx="2">
            <a:schemeClr val="accent4"/>
          </a:fillRef>
          <a:effectRef idx="1">
            <a:schemeClr val="accent4"/>
          </a:effectRef>
          <a:fontRef idx="minor">
            <a:schemeClr val="dk1"/>
          </a:fontRef>
        </p:style>
        <p:txBody>
          <a:bodyPr rtlCol="0" anchor="ctr"/>
          <a:lstStyle/>
          <a:p>
            <a:pPr defTabSz="271463"/>
            <a:r>
              <a:rPr lang="en-ZA" sz="1900" b="1" dirty="0" smtClean="0">
                <a:solidFill>
                  <a:prstClr val="black"/>
                </a:solidFill>
                <a:latin typeface="Arial" panose="020B0604020202020204" pitchFamily="34" charset="0"/>
                <a:cs typeface="Arial" panose="020B0604020202020204" pitchFamily="34" charset="0"/>
              </a:rPr>
              <a:t>6: </a:t>
            </a:r>
            <a:r>
              <a:rPr lang="en-US" sz="2000" b="1" dirty="0"/>
              <a:t>Provide human capital development, education and awareness in response </a:t>
            </a:r>
            <a:r>
              <a:rPr lang="en-US" sz="2000" b="1" dirty="0" smtClean="0"/>
              <a:t>to    SANBI’s </a:t>
            </a:r>
            <a:r>
              <a:rPr lang="en-US" sz="2000" b="1" dirty="0"/>
              <a:t>mandate</a:t>
            </a:r>
            <a:endParaRPr lang="en-ZA" sz="1900" b="1" dirty="0">
              <a:solidFill>
                <a:schemeClr val="tx1"/>
              </a:solidFill>
              <a:latin typeface="Arial" panose="020B0604020202020204" pitchFamily="34" charset="0"/>
              <a:cs typeface="Arial" panose="020B0604020202020204" pitchFamily="34" charset="0"/>
            </a:endParaRPr>
          </a:p>
        </p:txBody>
      </p:sp>
      <p:sp>
        <p:nvSpPr>
          <p:cNvPr id="10" name="TextBox 9"/>
          <p:cNvSpPr txBox="1"/>
          <p:nvPr/>
        </p:nvSpPr>
        <p:spPr>
          <a:xfrm>
            <a:off x="168132" y="5461713"/>
            <a:ext cx="8876562" cy="707886"/>
          </a:xfrm>
          <a:prstGeom prst="rect">
            <a:avLst/>
          </a:prstGeom>
          <a:solidFill>
            <a:schemeClr val="accent6">
              <a:lumMod val="60000"/>
              <a:lumOff val="40000"/>
            </a:schemeClr>
          </a:solidFill>
        </p:spPr>
        <p:txBody>
          <a:bodyPr wrap="square" rtlCol="0">
            <a:spAutoFit/>
          </a:bodyPr>
          <a:lstStyle/>
          <a:p>
            <a:pPr defTabSz="271463"/>
            <a:r>
              <a:rPr lang="en-US" b="1" dirty="0" smtClean="0"/>
              <a:t>7:  </a:t>
            </a:r>
            <a:r>
              <a:rPr lang="en-US" sz="2000" b="1" dirty="0" smtClean="0"/>
              <a:t>Manage </a:t>
            </a:r>
            <a:r>
              <a:rPr lang="en-US" sz="2000" b="1" dirty="0"/>
              <a:t>and unlock the biodiversity conservation contributions and benefits of the </a:t>
            </a:r>
            <a:r>
              <a:rPr lang="en-US" sz="2000" b="1" dirty="0" smtClean="0"/>
              <a:t>National </a:t>
            </a:r>
            <a:r>
              <a:rPr lang="en-US" sz="2000" b="1" dirty="0"/>
              <a:t>Zoological Gardens</a:t>
            </a:r>
            <a:endParaRPr lang="en-ZA"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33698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67544" y="116632"/>
            <a:ext cx="8229600" cy="477836"/>
          </a:xfrm>
        </p:spPr>
        <p:txBody>
          <a:bodyPr>
            <a:noAutofit/>
          </a:bodyPr>
          <a:lstStyle/>
          <a:p>
            <a:pPr algn="l"/>
            <a:r>
              <a:rPr lang="en-ZA" sz="1600" b="1" dirty="0" smtClean="0">
                <a:latin typeface="Arial Black" panose="020B0A04020102020204" pitchFamily="34" charset="0"/>
              </a:rPr>
              <a:t/>
            </a:r>
            <a:br>
              <a:rPr lang="en-ZA" sz="1600" b="1" dirty="0" smtClean="0">
                <a:latin typeface="Arial Black" panose="020B0A04020102020204" pitchFamily="34" charset="0"/>
              </a:rPr>
            </a:br>
            <a:r>
              <a:rPr lang="en-ZA" sz="1600" b="1" dirty="0" smtClean="0">
                <a:latin typeface="Arial Black" panose="020B0A04020102020204" pitchFamily="34" charset="0"/>
              </a:rPr>
              <a:t>PROGRAMME </a:t>
            </a:r>
            <a:r>
              <a:rPr lang="en-ZA" sz="1600" b="1" dirty="0">
                <a:latin typeface="Arial Black" panose="020B0A04020102020204" pitchFamily="34" charset="0"/>
              </a:rPr>
              <a:t>1 </a:t>
            </a:r>
            <a:r>
              <a:rPr lang="en-ZA" sz="1600" b="1" dirty="0" smtClean="0">
                <a:latin typeface="Arial Black" panose="020B0A04020102020204" pitchFamily="34" charset="0"/>
              </a:rPr>
              <a:t>: ADMINISTRATION</a:t>
            </a:r>
            <a:r>
              <a:rPr lang="en-ZA" sz="2000" b="1" dirty="0"/>
              <a:t/>
            </a:r>
            <a:br>
              <a:rPr lang="en-ZA" sz="2000" b="1" dirty="0"/>
            </a:br>
            <a:endParaRPr lang="en-ZA" sz="2000" b="1" dirty="0"/>
          </a:p>
        </p:txBody>
      </p:sp>
      <p:graphicFrame>
        <p:nvGraphicFramePr>
          <p:cNvPr id="4" name="Group 121"/>
          <p:cNvGraphicFramePr>
            <a:graphicFrameLocks noGrp="1"/>
          </p:cNvGraphicFramePr>
          <p:nvPr>
            <p:ph idx="1"/>
            <p:extLst>
              <p:ext uri="{D42A27DB-BD31-4B8C-83A1-F6EECF244321}">
                <p14:modId xmlns:p14="http://schemas.microsoft.com/office/powerpoint/2010/main" xmlns="" val="3928283229"/>
              </p:ext>
            </p:extLst>
          </p:nvPr>
        </p:nvGraphicFramePr>
        <p:xfrm>
          <a:off x="245660" y="686193"/>
          <a:ext cx="8502804" cy="4686954"/>
        </p:xfrm>
        <a:graphic>
          <a:graphicData uri="http://schemas.openxmlformats.org/drawingml/2006/table">
            <a:tbl>
              <a:tblPr/>
              <a:tblGrid>
                <a:gridCol w="2718109">
                  <a:extLst>
                    <a:ext uri="{9D8B030D-6E8A-4147-A177-3AD203B41FA5}">
                      <a16:colId xmlns="" xmlns:a16="http://schemas.microsoft.com/office/drawing/2014/main" val="20000"/>
                    </a:ext>
                  </a:extLst>
                </a:gridCol>
                <a:gridCol w="1986311">
                  <a:extLst>
                    <a:ext uri="{9D8B030D-6E8A-4147-A177-3AD203B41FA5}">
                      <a16:colId xmlns="" xmlns:a16="http://schemas.microsoft.com/office/drawing/2014/main" val="20001"/>
                    </a:ext>
                  </a:extLst>
                </a:gridCol>
                <a:gridCol w="1899192">
                  <a:extLst>
                    <a:ext uri="{9D8B030D-6E8A-4147-A177-3AD203B41FA5}">
                      <a16:colId xmlns="" xmlns:a16="http://schemas.microsoft.com/office/drawing/2014/main" val="20002"/>
                    </a:ext>
                  </a:extLst>
                </a:gridCol>
                <a:gridCol w="1899192">
                  <a:extLst>
                    <a:ext uri="{9D8B030D-6E8A-4147-A177-3AD203B41FA5}">
                      <a16:colId xmlns="" xmlns:a16="http://schemas.microsoft.com/office/drawing/2014/main" val="20003"/>
                    </a:ext>
                  </a:extLst>
                </a:gridCol>
              </a:tblGrid>
              <a:tr h="32374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kern="1200" dirty="0" smtClean="0">
                          <a:solidFill>
                            <a:schemeClr val="dk1"/>
                          </a:solidFill>
                          <a:effectLst/>
                          <a:latin typeface="+mn-lt"/>
                          <a:ea typeface="+mn-ea"/>
                          <a:cs typeface="+mn-cs"/>
                        </a:rPr>
                        <a:t>1.1: </a:t>
                      </a:r>
                      <a:r>
                        <a:rPr lang="en-ZA" sz="1600" b="1" i="0" u="none" strike="noStrike" kern="1200" baseline="0" dirty="0" smtClean="0">
                          <a:solidFill>
                            <a:schemeClr val="dk1"/>
                          </a:solidFill>
                          <a:latin typeface="+mn-lt"/>
                          <a:ea typeface="+mn-ea"/>
                          <a:cs typeface="+mn-cs"/>
                        </a:rPr>
                        <a:t>SANBI is positioned as an employer of choice in the biodiversity sector</a:t>
                      </a:r>
                      <a:endParaRPr lang="en-ZA" sz="1600" dirty="0" smtClean="0">
                        <a:latin typeface="+mn-lt"/>
                        <a:cs typeface="Arial" panose="020B0604020202020204" pitchFamily="34"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dirty="0" smtClean="0">
                        <a:latin typeface="+mn-lt"/>
                        <a:cs typeface="Arial" panose="020B0604020202020204" pitchFamily="34"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0"/>
                  </a:ext>
                </a:extLst>
              </a:tr>
              <a:tr h="5049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Baseline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2017/18</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2019/20 target </a:t>
                      </a:r>
                    </a:p>
                    <a:p>
                      <a:pPr algn="ctr">
                        <a:lnSpc>
                          <a:spcPct val="115000"/>
                        </a:lnSpc>
                        <a:spcAft>
                          <a:spcPts val="0"/>
                        </a:spcAft>
                      </a:pP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ZA" sz="1400" b="1" dirty="0" smtClean="0">
                          <a:solidFill>
                            <a:srgbClr val="FFFFFF"/>
                          </a:solidFill>
                          <a:latin typeface="Arial Narrow"/>
                          <a:ea typeface="Arial Narrow"/>
                          <a:cs typeface="Arial Narrow"/>
                          <a:sym typeface="Arial Narrow"/>
                        </a:rPr>
                        <a:t>5 year  target</a:t>
                      </a:r>
                    </a:p>
                    <a:p>
                      <a:pPr marL="0" marR="0" lvl="0" indent="0" algn="ctr" defTabSz="914400" rtl="0" eaLnBrk="1" fontAlgn="auto" latinLnBrk="0" hangingPunct="1">
                        <a:lnSpc>
                          <a:spcPct val="115000"/>
                        </a:lnSpc>
                        <a:spcBef>
                          <a:spcPts val="0"/>
                        </a:spcBef>
                        <a:spcAft>
                          <a:spcPts val="0"/>
                        </a:spcAft>
                        <a:buClrTx/>
                        <a:buSzTx/>
                        <a:buFontTx/>
                        <a:buNone/>
                        <a:tabLst/>
                        <a:defRPr/>
                      </a:pPr>
                      <a:r>
                        <a:rPr lang="en-ZA" sz="1400" b="1" dirty="0" smtClean="0">
                          <a:solidFill>
                            <a:srgbClr val="FFFFFF"/>
                          </a:solidFill>
                          <a:latin typeface="Arial Narrow"/>
                          <a:ea typeface="Arial Narrow"/>
                          <a:cs typeface="Arial Narrow"/>
                          <a:sym typeface="Arial Narrow"/>
                        </a:rPr>
                        <a:t> 2023/24</a:t>
                      </a:r>
                    </a:p>
                    <a:p>
                      <a:pPr algn="ctr">
                        <a:lnSpc>
                          <a:spcPct val="115000"/>
                        </a:lnSpc>
                        <a:spcAft>
                          <a:spcPts val="0"/>
                        </a:spcAft>
                      </a:pP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1"/>
                  </a:ext>
                </a:extLst>
              </a:tr>
              <a:tr h="339386">
                <a:tc>
                  <a:txBody>
                    <a:bodyPr/>
                    <a:lstStyle/>
                    <a:p>
                      <a:pPr>
                        <a:lnSpc>
                          <a:spcPct val="115000"/>
                        </a:lnSpc>
                        <a:spcAft>
                          <a:spcPts val="0"/>
                        </a:spcAft>
                      </a:pPr>
                      <a:r>
                        <a:rPr lang="en-US" sz="1400" b="1" kern="1200" dirty="0" smtClean="0">
                          <a:solidFill>
                            <a:schemeClr val="tx1"/>
                          </a:solidFill>
                          <a:effectLst/>
                          <a:latin typeface="Arial Narrow" panose="020B0606020202030204" pitchFamily="34" charset="0"/>
                          <a:ea typeface="+mn-ea"/>
                          <a:cs typeface="+mn-cs"/>
                        </a:rPr>
                        <a:t>Percentage of payroll allocated and spent on staff development </a:t>
                      </a:r>
                      <a:endParaRPr lang="en-ZA" sz="1400" dirty="0">
                        <a:effectLst/>
                        <a:latin typeface="Arial Narrow" panose="020B0606020202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400" kern="1200" dirty="0" smtClean="0">
                          <a:solidFill>
                            <a:schemeClr val="tx1"/>
                          </a:solidFill>
                          <a:effectLst/>
                          <a:latin typeface="Arial Narrow" panose="020B0606020202030204" pitchFamily="34" charset="0"/>
                          <a:ea typeface="+mn-ea"/>
                          <a:cs typeface="+mn-cs"/>
                        </a:rPr>
                        <a:t>1% of payroll allocated and spent on staff development. </a:t>
                      </a:r>
                    </a:p>
                    <a:p>
                      <a:pPr algn="just">
                        <a:lnSpc>
                          <a:spcPct val="100000"/>
                        </a:lnSpc>
                        <a:spcAft>
                          <a:spcPts val="0"/>
                        </a:spcAft>
                      </a:pPr>
                      <a:endParaRPr lang="en-ZA" sz="1400" b="0" i="0" u="none" strike="noStrike" kern="1200" baseline="0" dirty="0" smtClean="0">
                        <a:solidFill>
                          <a:schemeClr val="tx1"/>
                        </a:solidFill>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Arial Narrow" panose="020B0606020202030204" pitchFamily="34" charset="0"/>
                          <a:ea typeface="+mn-ea"/>
                          <a:cs typeface="+mn-cs"/>
                        </a:rPr>
                        <a:t>1% of payroll allocated and spent on staff development.</a:t>
                      </a:r>
                      <a:endParaRPr lang="en-ZA" sz="1400" kern="1200" dirty="0" smtClean="0">
                        <a:solidFill>
                          <a:schemeClr val="tx1"/>
                        </a:solidFill>
                        <a:effectLst/>
                        <a:latin typeface="Arial Narrow" panose="020B0606020202030204" pitchFamily="34" charset="0"/>
                        <a:ea typeface="+mn-ea"/>
                        <a:cs typeface="+mn-cs"/>
                      </a:endParaRPr>
                    </a:p>
                    <a:p>
                      <a:endParaRPr lang="en-ZA" sz="1400" b="0" dirty="0">
                        <a:effectLst/>
                        <a:latin typeface="Arial Narrow" panose="020B0606020202030204" pitchFamily="34" charset="0"/>
                        <a:ea typeface="Times New Roman"/>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400" kern="1200" dirty="0" smtClean="0">
                          <a:solidFill>
                            <a:schemeClr val="tx1"/>
                          </a:solidFill>
                          <a:effectLst/>
                          <a:latin typeface="+mn-lt"/>
                          <a:ea typeface="+mn-ea"/>
                          <a:cs typeface="+mn-cs"/>
                        </a:rPr>
                        <a:t>1% of payroll spent on staff development</a:t>
                      </a:r>
                      <a:endParaRPr lang="en-ZA" sz="1400" b="0" dirty="0">
                        <a:effectLst/>
                        <a:latin typeface="Arial Narrow" panose="020B0606020202030204" pitchFamily="34" charset="0"/>
                        <a:ea typeface="Times New Roman"/>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339386">
                <a:tc rowSpan="4">
                  <a:txBody>
                    <a:bodyPr/>
                    <a:lstStyle/>
                    <a:p>
                      <a:r>
                        <a:rPr lang="en-ZA" sz="1400" b="1" kern="1200" dirty="0" smtClean="0">
                          <a:solidFill>
                            <a:schemeClr val="tx1"/>
                          </a:solidFill>
                          <a:effectLst/>
                          <a:latin typeface="Arial Narrow" panose="020B0606020202030204" pitchFamily="34" charset="0"/>
                          <a:ea typeface="+mn-ea"/>
                          <a:cs typeface="+mn-cs"/>
                        </a:rPr>
                        <a:t>Percentage compliance to the Employment Equity </a:t>
                      </a:r>
                      <a:r>
                        <a:rPr lang="en-US" sz="1400" b="1" kern="1200" dirty="0" smtClean="0">
                          <a:solidFill>
                            <a:schemeClr val="tx1"/>
                          </a:solidFill>
                          <a:effectLst/>
                          <a:latin typeface="Arial Narrow" panose="020B0606020202030204" pitchFamily="34" charset="0"/>
                          <a:ea typeface="+mn-ea"/>
                          <a:cs typeface="+mn-cs"/>
                        </a:rPr>
                        <a:t>targets </a:t>
                      </a:r>
                      <a:endParaRPr lang="en-ZA" sz="1400" b="1" dirty="0" smtClean="0">
                        <a:effectLst/>
                        <a:latin typeface="Arial Narrow" panose="020B0606020202030204" pitchFamily="34" charset="0"/>
                        <a:ea typeface="Calibri"/>
                        <a:cs typeface="Arial"/>
                      </a:endParaRPr>
                    </a:p>
                    <a:p>
                      <a:pPr>
                        <a:lnSpc>
                          <a:spcPct val="115000"/>
                        </a:lnSpc>
                        <a:spcAft>
                          <a:spcPts val="1000"/>
                        </a:spcAft>
                      </a:pPr>
                      <a:endParaRPr lang="en-ZA" sz="1400" dirty="0">
                        <a:effectLst/>
                        <a:latin typeface="Arial Narrow" panose="020B0606020202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ZA" sz="1400" dirty="0">
                          <a:solidFill>
                            <a:srgbClr val="000000"/>
                          </a:solidFill>
                          <a:effectLst/>
                          <a:latin typeface="Arial Narrow" panose="020B0606020202030204" pitchFamily="34" charset="0"/>
                          <a:ea typeface="Calibri" panose="020F0502020204030204" pitchFamily="34" charset="0"/>
                        </a:rPr>
                        <a:t>43.77% female staff on permanent and contract employment. </a:t>
                      </a:r>
                    </a:p>
                    <a:p>
                      <a:pPr>
                        <a:spcAft>
                          <a:spcPts val="0"/>
                        </a:spcAft>
                      </a:pPr>
                      <a:r>
                        <a:rPr lang="en-US" sz="1400" dirty="0">
                          <a:effectLst/>
                          <a:latin typeface="Arial Narrow" panose="020B0606020202030204" pitchFamily="34" charset="0"/>
                        </a:rPr>
                        <a:t> </a:t>
                      </a:r>
                      <a:endParaRPr lang="en-ZA" sz="1400" dirty="0">
                        <a:effectLst/>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400" kern="1200" dirty="0" smtClean="0">
                          <a:solidFill>
                            <a:schemeClr val="tx1"/>
                          </a:solidFill>
                          <a:effectLst/>
                          <a:latin typeface="Arial Narrow" panose="020B0606020202030204" pitchFamily="34" charset="0"/>
                          <a:ea typeface="+mn-ea"/>
                          <a:cs typeface="+mn-cs"/>
                        </a:rPr>
                        <a:t>47% female staff in  full-time employment.</a:t>
                      </a:r>
                      <a:endParaRPr lang="en-ZA" sz="1400" dirty="0">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400" kern="1200" dirty="0" smtClean="0">
                          <a:solidFill>
                            <a:schemeClr val="tx1"/>
                          </a:solidFill>
                          <a:effectLst/>
                          <a:latin typeface="Arial Narrow" panose="020B0606020202030204" pitchFamily="34" charset="0"/>
                          <a:ea typeface="+mn-ea"/>
                          <a:cs typeface="+mn-cs"/>
                        </a:rPr>
                        <a:t>50% female staff in full-time employment</a:t>
                      </a:r>
                      <a:endParaRPr lang="en-ZA" sz="1400" dirty="0">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305992">
                <a:tc vMerge="1">
                  <a:txBody>
                    <a:bodyPr/>
                    <a:lstStyle/>
                    <a:p>
                      <a:pPr>
                        <a:lnSpc>
                          <a:spcPct val="115000"/>
                        </a:lnSpc>
                        <a:spcAft>
                          <a:spcPts val="1000"/>
                        </a:spcAft>
                      </a:pPr>
                      <a:endParaRPr lang="en-ZA"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ZA" sz="1400" dirty="0">
                          <a:solidFill>
                            <a:srgbClr val="000000"/>
                          </a:solidFill>
                          <a:effectLst/>
                          <a:latin typeface="Arial Narrow" panose="020B0606020202030204" pitchFamily="34" charset="0"/>
                          <a:ea typeface="Calibri" panose="020F0502020204030204" pitchFamily="34" charset="0"/>
                        </a:rPr>
                        <a:t>59% of female staff in top and senior management. </a:t>
                      </a:r>
                    </a:p>
                    <a:p>
                      <a:pPr>
                        <a:spcAft>
                          <a:spcPts val="0"/>
                        </a:spcAft>
                      </a:pPr>
                      <a:r>
                        <a:rPr lang="en-ZA" sz="1400" dirty="0">
                          <a:solidFill>
                            <a:srgbClr val="000000"/>
                          </a:solidFill>
                          <a:effectLst/>
                          <a:latin typeface="Arial Narrow" panose="020B0606020202030204" pitchFamily="34" charset="0"/>
                          <a:ea typeface="Calibri" panose="020F050202020403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400" kern="1200" dirty="0" smtClean="0">
                          <a:solidFill>
                            <a:schemeClr val="tx1"/>
                          </a:solidFill>
                          <a:effectLst/>
                          <a:latin typeface="Arial Narrow" panose="020B0606020202030204" pitchFamily="34" charset="0"/>
                          <a:ea typeface="+mn-ea"/>
                          <a:cs typeface="+mn-cs"/>
                        </a:rPr>
                        <a:t>50% female staff in top and senior management.</a:t>
                      </a:r>
                      <a:endParaRPr lang="en-US" sz="1400" kern="1200" dirty="0" smtClean="0">
                        <a:effectLst/>
                        <a:latin typeface="Arial Narrow" panose="020B0606020202030204" pitchFamily="34" charset="0"/>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400" kern="1200" dirty="0" smtClean="0">
                          <a:solidFill>
                            <a:schemeClr val="tx1"/>
                          </a:solidFill>
                          <a:effectLst/>
                          <a:latin typeface="Arial Narrow" panose="020B0606020202030204" pitchFamily="34" charset="0"/>
                          <a:ea typeface="+mn-ea"/>
                          <a:cs typeface="+mn-cs"/>
                        </a:rPr>
                        <a:t>50% female staff in top and senior management </a:t>
                      </a:r>
                      <a:endParaRPr lang="en-US" sz="1400" kern="1200" dirty="0" smtClean="0">
                        <a:effectLst/>
                        <a:latin typeface="Arial Narrow" panose="020B0606020202030204" pitchFamily="34" charset="0"/>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339386">
                <a:tc vMerge="1">
                  <a:txBody>
                    <a:bodyPr/>
                    <a:lstStyle/>
                    <a:p>
                      <a:pPr>
                        <a:lnSpc>
                          <a:spcPct val="115000"/>
                        </a:lnSpc>
                        <a:spcAft>
                          <a:spcPts val="1000"/>
                        </a:spcAft>
                      </a:pPr>
                      <a:endParaRPr lang="en-ZA"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ZA" sz="1400" dirty="0">
                          <a:solidFill>
                            <a:srgbClr val="000000"/>
                          </a:solidFill>
                          <a:effectLst/>
                          <a:latin typeface="Arial Narrow" panose="020B0606020202030204" pitchFamily="34" charset="0"/>
                          <a:ea typeface="Calibri" panose="020F0502020204030204" pitchFamily="34" charset="0"/>
                        </a:rPr>
                        <a:t>86% black staff on permanent and contract employment.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400" kern="1200" dirty="0" smtClean="0">
                          <a:solidFill>
                            <a:schemeClr val="tx1"/>
                          </a:solidFill>
                          <a:effectLst/>
                          <a:latin typeface="Arial Narrow" panose="020B0606020202030204" pitchFamily="34" charset="0"/>
                          <a:ea typeface="+mn-ea"/>
                          <a:cs typeface="+mn-cs"/>
                        </a:rPr>
                        <a:t>90% black staff in  full-time employment. </a:t>
                      </a:r>
                      <a:endParaRPr lang="en-ZA" sz="1400" dirty="0">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400" kern="1200" dirty="0" smtClean="0">
                          <a:solidFill>
                            <a:schemeClr val="tx1"/>
                          </a:solidFill>
                          <a:effectLst/>
                          <a:latin typeface="Arial Narrow" panose="020B0606020202030204" pitchFamily="34" charset="0"/>
                          <a:ea typeface="+mn-ea"/>
                          <a:cs typeface="+mn-cs"/>
                        </a:rPr>
                        <a:t>90% black staff in full-time employment</a:t>
                      </a:r>
                      <a:endParaRPr lang="en-ZA" sz="1400" dirty="0">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339386">
                <a:tc vMerge="1">
                  <a:txBody>
                    <a:bodyPr/>
                    <a:lstStyle/>
                    <a:p>
                      <a:pPr>
                        <a:lnSpc>
                          <a:spcPct val="115000"/>
                        </a:lnSpc>
                        <a:spcAft>
                          <a:spcPts val="1000"/>
                        </a:spcAft>
                      </a:pPr>
                      <a:endParaRPr lang="en-ZA"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ZA" sz="1400" dirty="0">
                          <a:solidFill>
                            <a:srgbClr val="000000"/>
                          </a:solidFill>
                          <a:effectLst/>
                          <a:latin typeface="Arial Narrow" panose="020B0606020202030204" pitchFamily="34" charset="0"/>
                          <a:ea typeface="Calibri" panose="020F0502020204030204" pitchFamily="34" charset="0"/>
                        </a:rPr>
                        <a:t>3% People with disabilities on permanent and contract employment.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400" kern="1200" dirty="0" smtClean="0">
                          <a:solidFill>
                            <a:schemeClr val="tx1"/>
                          </a:solidFill>
                          <a:effectLst/>
                          <a:latin typeface="Arial Narrow" panose="020B0606020202030204" pitchFamily="34" charset="0"/>
                          <a:ea typeface="+mn-ea"/>
                          <a:cs typeface="+mn-cs"/>
                        </a:rPr>
                        <a:t>2% People with disabilities in full-time employment</a:t>
                      </a:r>
                      <a:endParaRPr lang="en-ZA" sz="1400" dirty="0">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400" kern="1200" dirty="0" smtClean="0">
                          <a:solidFill>
                            <a:schemeClr val="tx1"/>
                          </a:solidFill>
                          <a:effectLst/>
                          <a:latin typeface="Arial Narrow" panose="020B0606020202030204" pitchFamily="34" charset="0"/>
                          <a:ea typeface="+mn-ea"/>
                          <a:cs typeface="+mn-cs"/>
                        </a:rPr>
                        <a:t>2% people with disabilities in full-time employment</a:t>
                      </a:r>
                      <a:endParaRPr lang="en-ZA" sz="1400" dirty="0">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13</a:t>
            </a:fld>
            <a:endParaRPr lang="en-US">
              <a:solidFill>
                <a:prstClr val="black">
                  <a:tint val="75000"/>
                </a:prstClr>
              </a:solidFill>
            </a:endParaRPr>
          </a:p>
        </p:txBody>
      </p:sp>
    </p:spTree>
    <p:extLst>
      <p:ext uri="{BB962C8B-B14F-4D97-AF65-F5344CB8AC3E}">
        <p14:creationId xmlns:p14="http://schemas.microsoft.com/office/powerpoint/2010/main" xmlns="" val="1834965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67544" y="116632"/>
            <a:ext cx="8229600" cy="477836"/>
          </a:xfrm>
        </p:spPr>
        <p:txBody>
          <a:bodyPr>
            <a:noAutofit/>
          </a:bodyPr>
          <a:lstStyle/>
          <a:p>
            <a:pPr algn="l"/>
            <a:r>
              <a:rPr lang="en-ZA" sz="1600" b="1" dirty="0" smtClean="0">
                <a:latin typeface="Arial Black" panose="020B0A04020102020204" pitchFamily="34" charset="0"/>
              </a:rPr>
              <a:t/>
            </a:r>
            <a:br>
              <a:rPr lang="en-ZA" sz="1600" b="1" dirty="0" smtClean="0">
                <a:latin typeface="Arial Black" panose="020B0A04020102020204" pitchFamily="34" charset="0"/>
              </a:rPr>
            </a:br>
            <a:r>
              <a:rPr lang="en-ZA" sz="1600" b="1" dirty="0" smtClean="0">
                <a:latin typeface="Arial Black" panose="020B0A04020102020204" pitchFamily="34" charset="0"/>
              </a:rPr>
              <a:t>PROGRAMME </a:t>
            </a:r>
            <a:r>
              <a:rPr lang="en-ZA" sz="1600" b="1" dirty="0">
                <a:latin typeface="Arial Black" panose="020B0A04020102020204" pitchFamily="34" charset="0"/>
              </a:rPr>
              <a:t>1 : </a:t>
            </a:r>
            <a:r>
              <a:rPr lang="en-ZA" sz="1600" b="1" dirty="0" smtClean="0">
                <a:latin typeface="Arial Black" panose="020B0A04020102020204" pitchFamily="34" charset="0"/>
              </a:rPr>
              <a:t>ADMINISTRATION (cont.)</a:t>
            </a:r>
            <a:r>
              <a:rPr lang="en-ZA" sz="2000" b="1" dirty="0"/>
              <a:t/>
            </a:r>
            <a:br>
              <a:rPr lang="en-ZA" sz="2000" b="1" dirty="0"/>
            </a:br>
            <a:endParaRPr lang="en-ZA" sz="2000" b="1" dirty="0"/>
          </a:p>
        </p:txBody>
      </p:sp>
      <p:graphicFrame>
        <p:nvGraphicFramePr>
          <p:cNvPr id="4" name="Group 121"/>
          <p:cNvGraphicFramePr>
            <a:graphicFrameLocks noGrp="1"/>
          </p:cNvGraphicFramePr>
          <p:nvPr>
            <p:ph idx="1"/>
            <p:extLst>
              <p:ext uri="{D42A27DB-BD31-4B8C-83A1-F6EECF244321}">
                <p14:modId xmlns:p14="http://schemas.microsoft.com/office/powerpoint/2010/main" xmlns="" val="1014713855"/>
              </p:ext>
            </p:extLst>
          </p:nvPr>
        </p:nvGraphicFramePr>
        <p:xfrm>
          <a:off x="294938" y="594468"/>
          <a:ext cx="8574812" cy="4163598"/>
        </p:xfrm>
        <a:graphic>
          <a:graphicData uri="http://schemas.openxmlformats.org/drawingml/2006/table">
            <a:tbl>
              <a:tblPr/>
              <a:tblGrid>
                <a:gridCol w="2769117">
                  <a:extLst>
                    <a:ext uri="{9D8B030D-6E8A-4147-A177-3AD203B41FA5}">
                      <a16:colId xmlns="" xmlns:a16="http://schemas.microsoft.com/office/drawing/2014/main" val="20000"/>
                    </a:ext>
                  </a:extLst>
                </a:gridCol>
                <a:gridCol w="1824647">
                  <a:extLst>
                    <a:ext uri="{9D8B030D-6E8A-4147-A177-3AD203B41FA5}">
                      <a16:colId xmlns="" xmlns:a16="http://schemas.microsoft.com/office/drawing/2014/main" val="20001"/>
                    </a:ext>
                  </a:extLst>
                </a:gridCol>
                <a:gridCol w="1990524">
                  <a:extLst>
                    <a:ext uri="{9D8B030D-6E8A-4147-A177-3AD203B41FA5}">
                      <a16:colId xmlns="" xmlns:a16="http://schemas.microsoft.com/office/drawing/2014/main" val="20002"/>
                    </a:ext>
                  </a:extLst>
                </a:gridCol>
                <a:gridCol w="1990524">
                  <a:extLst>
                    <a:ext uri="{9D8B030D-6E8A-4147-A177-3AD203B41FA5}">
                      <a16:colId xmlns="" xmlns:a16="http://schemas.microsoft.com/office/drawing/2014/main" val="20003"/>
                    </a:ext>
                  </a:extLst>
                </a:gridCol>
              </a:tblGrid>
              <a:tr h="504930">
                <a:tc gridSpan="4">
                  <a:txBody>
                    <a:bodyPr/>
                    <a:lstStyle/>
                    <a:p>
                      <a:r>
                        <a:rPr lang="en-ZA" sz="1600" b="1" dirty="0" smtClean="0">
                          <a:latin typeface="+mn-lt"/>
                          <a:cs typeface="Arial" panose="020B0604020202020204" pitchFamily="34" charset="0"/>
                        </a:rPr>
                        <a:t>1.2: </a:t>
                      </a:r>
                      <a:r>
                        <a:rPr lang="en-US" sz="1800" b="1" kern="1200" dirty="0" smtClean="0">
                          <a:solidFill>
                            <a:schemeClr val="tx1"/>
                          </a:solidFill>
                          <a:effectLst/>
                          <a:latin typeface="+mn-lt"/>
                          <a:ea typeface="+mn-ea"/>
                          <a:cs typeface="+mn-cs"/>
                        </a:rPr>
                        <a:t>Implement an effective, efficient and transparent supply chain and financial management system as regulated by PFMA</a:t>
                      </a:r>
                      <a:endParaRPr lang="en-ZA" sz="1600" b="1" dirty="0" smtClean="0">
                        <a:latin typeface="+mn-lt"/>
                        <a:cs typeface="Arial" panose="020B0604020202020204" pitchFamily="34"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sz="1600" b="1" dirty="0" smtClean="0">
                        <a:latin typeface="+mn-lt"/>
                        <a:cs typeface="Arial" panose="020B0604020202020204" pitchFamily="34"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0"/>
                  </a:ext>
                </a:extLst>
              </a:tr>
              <a:tr h="6571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normalizeH="0" baseline="0" dirty="0" smtClean="0">
                          <a:ln>
                            <a:noFill/>
                          </a:ln>
                          <a:solidFill>
                            <a:schemeClr val="bg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600" b="1" i="0" u="none" strike="noStrike" kern="1200" cap="none" normalizeH="0" baseline="0" dirty="0" smtClean="0">
                          <a:ln>
                            <a:noFill/>
                          </a:ln>
                          <a:solidFill>
                            <a:schemeClr val="bg1"/>
                          </a:solidFill>
                          <a:effectLst/>
                          <a:latin typeface="Arial Narrow" pitchFamily="34" charset="0"/>
                          <a:ea typeface="+mn-ea"/>
                          <a:cs typeface="Arial" pitchFamily="34" charset="0"/>
                        </a:rPr>
                        <a:t>Baseline </a:t>
                      </a:r>
                    </a:p>
                    <a:p>
                      <a:pPr algn="ctr">
                        <a:lnSpc>
                          <a:spcPct val="115000"/>
                        </a:lnSpc>
                        <a:spcAft>
                          <a:spcPts val="0"/>
                        </a:spcAft>
                      </a:pPr>
                      <a:r>
                        <a:rPr kumimoji="0" lang="en-ZA" sz="1600" b="1" i="0" u="none" strike="noStrike" kern="1200" cap="none" normalizeH="0" baseline="0" dirty="0" smtClean="0">
                          <a:ln>
                            <a:noFill/>
                          </a:ln>
                          <a:solidFill>
                            <a:schemeClr val="bg1"/>
                          </a:solidFill>
                          <a:effectLst/>
                          <a:latin typeface="Arial Narrow" pitchFamily="34" charset="0"/>
                          <a:ea typeface="+mn-ea"/>
                          <a:cs typeface="Arial" pitchFamily="34" charset="0"/>
                        </a:rPr>
                        <a:t>2017/18</a:t>
                      </a:r>
                      <a:endParaRPr kumimoji="0" lang="en-ZA" sz="16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600" b="1" i="0" u="none" strike="noStrike" kern="1200" cap="none" normalizeH="0" baseline="0" dirty="0" smtClean="0">
                          <a:ln>
                            <a:noFill/>
                          </a:ln>
                          <a:solidFill>
                            <a:schemeClr val="bg1"/>
                          </a:solidFill>
                          <a:effectLst/>
                          <a:latin typeface="Arial Narrow" pitchFamily="34" charset="0"/>
                          <a:ea typeface="+mn-ea"/>
                          <a:cs typeface="Arial" pitchFamily="34" charset="0"/>
                        </a:rPr>
                        <a:t>Annual target </a:t>
                      </a:r>
                    </a:p>
                    <a:p>
                      <a:pPr algn="ctr">
                        <a:lnSpc>
                          <a:spcPct val="115000"/>
                        </a:lnSpc>
                        <a:spcAft>
                          <a:spcPts val="0"/>
                        </a:spcAft>
                      </a:pPr>
                      <a:r>
                        <a:rPr kumimoji="0" lang="en-ZA" sz="1600" b="1" i="0" u="none" strike="noStrike" kern="1200" cap="none" normalizeH="0" baseline="0" dirty="0" smtClean="0">
                          <a:ln>
                            <a:noFill/>
                          </a:ln>
                          <a:solidFill>
                            <a:schemeClr val="bg1"/>
                          </a:solidFill>
                          <a:effectLst/>
                          <a:latin typeface="Arial Narrow" pitchFamily="34" charset="0"/>
                          <a:ea typeface="+mn-ea"/>
                          <a:cs typeface="Arial" pitchFamily="34" charset="0"/>
                        </a:rPr>
                        <a:t>2019/20</a:t>
                      </a:r>
                      <a:endParaRPr kumimoji="0" lang="en-ZA" sz="16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ZA" sz="1600" b="1" dirty="0" smtClean="0">
                          <a:solidFill>
                            <a:srgbClr val="FFFFFF"/>
                          </a:solidFill>
                          <a:latin typeface="Arial Narrow"/>
                          <a:ea typeface="Arial Narrow"/>
                          <a:cs typeface="Arial Narrow"/>
                          <a:sym typeface="Arial Narrow"/>
                        </a:rPr>
                        <a:t>5 year  target</a:t>
                      </a:r>
                    </a:p>
                    <a:p>
                      <a:pPr marL="0" marR="0" lvl="0" indent="0" algn="ctr" defTabSz="914400" rtl="0" eaLnBrk="1" fontAlgn="auto" latinLnBrk="0" hangingPunct="1">
                        <a:lnSpc>
                          <a:spcPct val="115000"/>
                        </a:lnSpc>
                        <a:spcBef>
                          <a:spcPts val="0"/>
                        </a:spcBef>
                        <a:spcAft>
                          <a:spcPts val="0"/>
                        </a:spcAft>
                        <a:buClrTx/>
                        <a:buSzTx/>
                        <a:buFontTx/>
                        <a:buNone/>
                        <a:tabLst/>
                        <a:defRPr/>
                      </a:pPr>
                      <a:r>
                        <a:rPr lang="en-ZA" sz="1600" b="1" dirty="0" smtClean="0">
                          <a:solidFill>
                            <a:srgbClr val="FFFFFF"/>
                          </a:solidFill>
                          <a:latin typeface="Arial Narrow"/>
                          <a:ea typeface="Arial Narrow"/>
                          <a:cs typeface="Arial Narrow"/>
                          <a:sym typeface="Arial Narrow"/>
                        </a:rPr>
                        <a:t> 2023/24</a:t>
                      </a:r>
                    </a:p>
                    <a:p>
                      <a:pPr algn="ctr">
                        <a:lnSpc>
                          <a:spcPct val="115000"/>
                        </a:lnSpc>
                        <a:spcAft>
                          <a:spcPts val="0"/>
                        </a:spcAft>
                      </a:pPr>
                      <a:endParaRPr kumimoji="0" lang="en-ZA" sz="16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1"/>
                  </a:ext>
                </a:extLst>
              </a:tr>
              <a:tr h="504930">
                <a:tc>
                  <a:txBody>
                    <a:bodyPr/>
                    <a:lstStyle/>
                    <a:p>
                      <a:r>
                        <a:rPr lang="en-ZA" sz="1600" b="1" kern="1200" dirty="0" smtClean="0">
                          <a:solidFill>
                            <a:schemeClr val="tx1"/>
                          </a:solidFill>
                          <a:effectLst/>
                          <a:latin typeface="Arial Narrow" panose="020B0606020202030204" pitchFamily="34" charset="0"/>
                          <a:ea typeface="+mn-ea"/>
                          <a:cs typeface="+mn-cs"/>
                        </a:rPr>
                        <a:t>GRAP and PFMA compliant annual financial statements</a:t>
                      </a:r>
                      <a:endParaRPr lang="en-ZA" sz="1600" kern="1200" dirty="0">
                        <a:solidFill>
                          <a:schemeClr val="tx1"/>
                        </a:solidFill>
                        <a:effectLst/>
                        <a:latin typeface="Arial Narrow" panose="020B0606020202030204" pitchFamily="34" charset="0"/>
                        <a:ea typeface="+mn-ea"/>
                        <a:cs typeface="+mn-cs"/>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200" dirty="0" smtClean="0">
                          <a:solidFill>
                            <a:schemeClr val="tx1"/>
                          </a:solidFill>
                          <a:effectLst/>
                          <a:latin typeface="+mn-lt"/>
                          <a:ea typeface="+mn-ea"/>
                          <a:cs typeface="+mn-cs"/>
                        </a:rPr>
                        <a:t>Qualified Annual Financial Statements </a:t>
                      </a:r>
                    </a:p>
                    <a:p>
                      <a:pPr algn="l">
                        <a:lnSpc>
                          <a:spcPct val="100000"/>
                        </a:lnSpc>
                        <a:spcAft>
                          <a:spcPts val="0"/>
                        </a:spcAft>
                      </a:pPr>
                      <a:endParaRPr kumimoji="0" lang="en-ZA" sz="16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600" kern="1200" dirty="0" smtClean="0">
                          <a:solidFill>
                            <a:schemeClr val="tx1"/>
                          </a:solidFill>
                          <a:effectLst/>
                          <a:latin typeface="+mn-lt"/>
                          <a:ea typeface="+mn-ea"/>
                          <a:cs typeface="+mn-cs"/>
                        </a:rPr>
                        <a:t>Unqualified external audit opinion</a:t>
                      </a:r>
                      <a:endParaRPr lang="en-ZA" sz="1600" b="0" i="0" u="none" strike="noStrike" kern="1200" baseline="0" dirty="0" smtClean="0">
                        <a:solidFill>
                          <a:schemeClr val="dk1"/>
                        </a:solidFill>
                        <a:latin typeface="Arial Narrow" panose="020B060602020203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200" dirty="0" smtClean="0">
                          <a:solidFill>
                            <a:schemeClr val="tx1"/>
                          </a:solidFill>
                          <a:effectLst/>
                          <a:latin typeface="Arial Narrow" panose="020B0606020202030204" pitchFamily="34" charset="0"/>
                          <a:ea typeface="+mn-ea"/>
                          <a:cs typeface="+mn-cs"/>
                        </a:rPr>
                        <a:t>Unqualified external audit opinion</a:t>
                      </a:r>
                    </a:p>
                    <a:p>
                      <a:endParaRPr lang="en-ZA" sz="1600" b="0" i="0" u="none" strike="noStrike" kern="1200" baseline="0" dirty="0" smtClean="0">
                        <a:solidFill>
                          <a:schemeClr val="dk1"/>
                        </a:solidFill>
                        <a:latin typeface="Arial Narrow" panose="020B060602020203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20802">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latin typeface="+mn-lt"/>
                          <a:cs typeface="Arial" panose="020B0604020202020204" pitchFamily="34" charset="0"/>
                        </a:rPr>
                        <a:t>1.3: </a:t>
                      </a:r>
                      <a:r>
                        <a:rPr lang="en-ZA" sz="1600" b="1" i="0" u="none" strike="noStrike" kern="1200" baseline="0" dirty="0" smtClean="0">
                          <a:solidFill>
                            <a:schemeClr val="dk1"/>
                          </a:solidFill>
                          <a:latin typeface="+mn-lt"/>
                          <a:ea typeface="+mn-ea"/>
                          <a:cs typeface="+mn-cs"/>
                        </a:rPr>
                        <a:t>Improved financial sustainability of the Institute </a:t>
                      </a:r>
                      <a:endParaRPr lang="en-ZA" sz="1600" b="1" dirty="0" smtClean="0">
                        <a:latin typeface="+mn-lt"/>
                        <a:cs typeface="Arial" panose="020B0604020202020204" pitchFamily="34" charset="0"/>
                      </a:endParaRPr>
                    </a:p>
                    <a:p>
                      <a:endParaRPr lang="en-ZA" sz="1600" b="1" dirty="0">
                        <a:effectLst/>
                        <a:latin typeface="Arial Narrow" panose="020B0606020202030204" pitchFamily="34" charset="0"/>
                        <a:ea typeface="Times New Roman"/>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sz="100" b="1" dirty="0">
                        <a:effectLst/>
                        <a:latin typeface="Arial Narrow" panose="020B0606020202030204" pitchFamily="34" charset="0"/>
                        <a:ea typeface="Times New Roman"/>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3"/>
                  </a:ext>
                </a:extLst>
              </a:tr>
              <a:tr h="673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kern="1200" dirty="0" smtClean="0">
                          <a:solidFill>
                            <a:schemeClr val="tx1"/>
                          </a:solidFill>
                          <a:effectLst/>
                          <a:latin typeface="+mn-lt"/>
                          <a:ea typeface="+mn-ea"/>
                          <a:cs typeface="+mn-cs"/>
                        </a:rPr>
                        <a:t>Percentage increase of own income generated </a:t>
                      </a:r>
                      <a:endParaRPr lang="en-ZA" sz="1600" kern="1200" dirty="0" smtClean="0">
                        <a:solidFill>
                          <a:schemeClr val="tx1"/>
                        </a:solidFill>
                        <a:effectLst/>
                        <a:latin typeface="+mn-lt"/>
                        <a:ea typeface="+mn-ea"/>
                        <a:cs typeface="+mn-cs"/>
                      </a:endParaRPr>
                    </a:p>
                    <a:p>
                      <a:endParaRPr lang="en-ZA" sz="1600" b="1" i="0" u="none" strike="noStrike" kern="1200" baseline="0" dirty="0" smtClean="0">
                        <a:solidFill>
                          <a:schemeClr val="tx1"/>
                        </a:solidFill>
                        <a:latin typeface="Arial Narrow" panose="020B0606020202030204" pitchFamily="34" charset="0"/>
                        <a:ea typeface="+mn-ea"/>
                        <a:cs typeface="+mn-cs"/>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600" kern="1200" dirty="0" smtClean="0">
                          <a:solidFill>
                            <a:schemeClr val="tx1"/>
                          </a:solidFill>
                          <a:effectLst/>
                          <a:latin typeface="+mn-lt"/>
                          <a:ea typeface="+mn-ea"/>
                          <a:cs typeface="+mn-cs"/>
                        </a:rPr>
                        <a:t>2% increase on own income in plant sales, rental, admissions and other income. </a:t>
                      </a:r>
                      <a:endParaRPr lang="en-ZA" sz="1600" dirty="0" smtClean="0">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600" kern="1200" dirty="0" smtClean="0">
                          <a:solidFill>
                            <a:schemeClr val="tx1"/>
                          </a:solidFill>
                          <a:effectLst/>
                          <a:latin typeface="+mn-lt"/>
                          <a:ea typeface="+mn-ea"/>
                          <a:cs typeface="+mn-cs"/>
                        </a:rPr>
                        <a:t>4% year-on-year increase on own income generated</a:t>
                      </a:r>
                      <a:endParaRPr lang="en-ZA" sz="1600" b="0" i="0" u="none" strike="noStrike" kern="1200" baseline="0" dirty="0" smtClean="0">
                        <a:solidFill>
                          <a:schemeClr val="dk1"/>
                        </a:solidFill>
                        <a:latin typeface="Arial Narrow" panose="020B060602020203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600" kern="1200" dirty="0" smtClean="0">
                          <a:solidFill>
                            <a:schemeClr val="tx1"/>
                          </a:solidFill>
                          <a:effectLst/>
                          <a:latin typeface="Arial Narrow" panose="020B0606020202030204" pitchFamily="34" charset="0"/>
                          <a:ea typeface="+mn-ea"/>
                          <a:cs typeface="+mn-cs"/>
                        </a:rPr>
                        <a:t>15%  increase in income generated</a:t>
                      </a:r>
                      <a:endParaRPr lang="en-ZA" sz="1600" b="0" i="0" u="none" strike="noStrike" kern="1200" baseline="0" dirty="0" smtClean="0">
                        <a:solidFill>
                          <a:schemeClr val="dk1"/>
                        </a:solidFill>
                        <a:latin typeface="Arial Narrow" panose="020B060602020203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14</a:t>
            </a:fld>
            <a:endParaRPr lang="en-US">
              <a:solidFill>
                <a:prstClr val="black">
                  <a:tint val="75000"/>
                </a:prstClr>
              </a:solidFill>
            </a:endParaRPr>
          </a:p>
        </p:txBody>
      </p:sp>
    </p:spTree>
    <p:extLst>
      <p:ext uri="{BB962C8B-B14F-4D97-AF65-F5344CB8AC3E}">
        <p14:creationId xmlns:p14="http://schemas.microsoft.com/office/powerpoint/2010/main" xmlns="" val="1182453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67544" y="116632"/>
            <a:ext cx="8229600" cy="477836"/>
          </a:xfrm>
        </p:spPr>
        <p:txBody>
          <a:bodyPr>
            <a:noAutofit/>
          </a:bodyPr>
          <a:lstStyle/>
          <a:p>
            <a:pPr algn="l"/>
            <a:r>
              <a:rPr lang="en-ZA" sz="1600" b="1" dirty="0" smtClean="0">
                <a:latin typeface="Arial Black" panose="020B0A04020102020204" pitchFamily="34" charset="0"/>
              </a:rPr>
              <a:t/>
            </a:r>
            <a:br>
              <a:rPr lang="en-ZA" sz="1600" b="1" dirty="0" smtClean="0">
                <a:latin typeface="Arial Black" panose="020B0A04020102020204" pitchFamily="34" charset="0"/>
              </a:rPr>
            </a:br>
            <a:r>
              <a:rPr lang="en-ZA" sz="1600" b="1" dirty="0" smtClean="0">
                <a:latin typeface="Arial Black" panose="020B0A04020102020204" pitchFamily="34" charset="0"/>
              </a:rPr>
              <a:t>PROGRAMME </a:t>
            </a:r>
            <a:r>
              <a:rPr lang="en-ZA" sz="1600" b="1" dirty="0">
                <a:latin typeface="Arial Black" panose="020B0A04020102020204" pitchFamily="34" charset="0"/>
              </a:rPr>
              <a:t>1 : </a:t>
            </a:r>
            <a:r>
              <a:rPr lang="en-ZA" sz="1600" b="1" dirty="0" smtClean="0">
                <a:latin typeface="Arial Black" panose="020B0A04020102020204" pitchFamily="34" charset="0"/>
              </a:rPr>
              <a:t>ADMINISTRATION (cont.)</a:t>
            </a:r>
            <a:r>
              <a:rPr lang="en-ZA" sz="2000" b="1" dirty="0"/>
              <a:t/>
            </a:r>
            <a:br>
              <a:rPr lang="en-ZA" sz="2000" b="1" dirty="0"/>
            </a:br>
            <a:endParaRPr lang="en-ZA" sz="2000" b="1" dirty="0"/>
          </a:p>
        </p:txBody>
      </p:sp>
      <p:graphicFrame>
        <p:nvGraphicFramePr>
          <p:cNvPr id="4" name="Group 121"/>
          <p:cNvGraphicFramePr>
            <a:graphicFrameLocks noGrp="1"/>
          </p:cNvGraphicFramePr>
          <p:nvPr>
            <p:ph idx="1"/>
            <p:extLst>
              <p:ext uri="{D42A27DB-BD31-4B8C-83A1-F6EECF244321}">
                <p14:modId xmlns:p14="http://schemas.microsoft.com/office/powerpoint/2010/main" xmlns="" val="299478959"/>
              </p:ext>
            </p:extLst>
          </p:nvPr>
        </p:nvGraphicFramePr>
        <p:xfrm>
          <a:off x="179512" y="594468"/>
          <a:ext cx="8574812" cy="5172972"/>
        </p:xfrm>
        <a:graphic>
          <a:graphicData uri="http://schemas.openxmlformats.org/drawingml/2006/table">
            <a:tbl>
              <a:tblPr/>
              <a:tblGrid>
                <a:gridCol w="2769117">
                  <a:extLst>
                    <a:ext uri="{9D8B030D-6E8A-4147-A177-3AD203B41FA5}">
                      <a16:colId xmlns="" xmlns:a16="http://schemas.microsoft.com/office/drawing/2014/main" val="20000"/>
                    </a:ext>
                  </a:extLst>
                </a:gridCol>
                <a:gridCol w="1824647">
                  <a:extLst>
                    <a:ext uri="{9D8B030D-6E8A-4147-A177-3AD203B41FA5}">
                      <a16:colId xmlns="" xmlns:a16="http://schemas.microsoft.com/office/drawing/2014/main" val="20001"/>
                    </a:ext>
                  </a:extLst>
                </a:gridCol>
                <a:gridCol w="1990524">
                  <a:extLst>
                    <a:ext uri="{9D8B030D-6E8A-4147-A177-3AD203B41FA5}">
                      <a16:colId xmlns="" xmlns:a16="http://schemas.microsoft.com/office/drawing/2014/main" val="20002"/>
                    </a:ext>
                  </a:extLst>
                </a:gridCol>
                <a:gridCol w="1990524">
                  <a:extLst>
                    <a:ext uri="{9D8B030D-6E8A-4147-A177-3AD203B41FA5}">
                      <a16:colId xmlns="" xmlns:a16="http://schemas.microsoft.com/office/drawing/2014/main" val="20003"/>
                    </a:ext>
                  </a:extLst>
                </a:gridCol>
              </a:tblGrid>
              <a:tr h="504930">
                <a:tc gridSpan="4">
                  <a:txBody>
                    <a:bodyPr/>
                    <a:lstStyle/>
                    <a:p>
                      <a:r>
                        <a:rPr lang="en-ZA" sz="1600" b="1" dirty="0" smtClean="0"/>
                        <a:t>1.4:</a:t>
                      </a:r>
                      <a:r>
                        <a:rPr lang="en-ZA" sz="1600" b="1" baseline="0" dirty="0" smtClean="0"/>
                        <a:t> Effective corporate services rendered to achieve the  mandate of SANBI</a:t>
                      </a:r>
                      <a:endParaRPr lang="en-ZA" sz="1600" b="1" dirty="0"/>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sz="1600" b="1" dirty="0"/>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0"/>
                  </a:ext>
                </a:extLst>
              </a:tr>
              <a:tr h="6571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Baseline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2017/18</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2019/20</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ZA" sz="1400" b="1" dirty="0" smtClean="0">
                          <a:solidFill>
                            <a:srgbClr val="FFFFFF"/>
                          </a:solidFill>
                          <a:latin typeface="Arial Narrow"/>
                          <a:ea typeface="Arial Narrow"/>
                          <a:cs typeface="Arial Narrow"/>
                          <a:sym typeface="Arial Narrow"/>
                        </a:rPr>
                        <a:t>5 year  target</a:t>
                      </a:r>
                    </a:p>
                    <a:p>
                      <a:pPr marL="0" marR="0" lvl="0" indent="0" algn="ctr" defTabSz="914400" rtl="0" eaLnBrk="1" fontAlgn="auto" latinLnBrk="0" hangingPunct="1">
                        <a:lnSpc>
                          <a:spcPct val="115000"/>
                        </a:lnSpc>
                        <a:spcBef>
                          <a:spcPts val="0"/>
                        </a:spcBef>
                        <a:spcAft>
                          <a:spcPts val="0"/>
                        </a:spcAft>
                        <a:buClrTx/>
                        <a:buSzTx/>
                        <a:buFontTx/>
                        <a:buNone/>
                        <a:tabLst/>
                        <a:defRPr/>
                      </a:pPr>
                      <a:r>
                        <a:rPr lang="en-ZA" sz="1400" b="1" dirty="0" smtClean="0">
                          <a:solidFill>
                            <a:srgbClr val="FFFFFF"/>
                          </a:solidFill>
                          <a:latin typeface="Arial Narrow"/>
                          <a:ea typeface="Arial Narrow"/>
                          <a:cs typeface="Arial Narrow"/>
                          <a:sym typeface="Arial Narrow"/>
                        </a:rPr>
                        <a:t> 2023/24</a:t>
                      </a:r>
                    </a:p>
                    <a:p>
                      <a:pPr algn="ctr">
                        <a:lnSpc>
                          <a:spcPct val="115000"/>
                        </a:lnSpc>
                        <a:spcAft>
                          <a:spcPts val="0"/>
                        </a:spcAft>
                      </a:pP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1"/>
                  </a:ext>
                </a:extLst>
              </a:tr>
              <a:tr h="673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tx1"/>
                          </a:solidFill>
                          <a:effectLst/>
                          <a:latin typeface="Arial Narrow" panose="020B0606020202030204" pitchFamily="34" charset="0"/>
                          <a:ea typeface="+mn-ea"/>
                          <a:cs typeface="+mn-cs"/>
                        </a:rPr>
                        <a:t>Percentage availability/uptime of ICT systems for internal and external customers</a:t>
                      </a:r>
                      <a:endParaRPr lang="en-ZA" sz="1400" kern="1200" dirty="0" smtClean="0">
                        <a:solidFill>
                          <a:schemeClr val="tx1"/>
                        </a:solidFill>
                        <a:effectLst/>
                        <a:latin typeface="Arial Narrow" panose="020B0606020202030204" pitchFamily="34" charset="0"/>
                        <a:ea typeface="+mn-ea"/>
                        <a:cs typeface="+mn-cs"/>
                      </a:endParaRPr>
                    </a:p>
                    <a:p>
                      <a:endParaRPr lang="en-ZA" sz="1400" b="1" i="0" u="none" strike="noStrike" kern="1200" baseline="0" dirty="0" smtClean="0">
                        <a:solidFill>
                          <a:schemeClr val="dk1"/>
                        </a:solidFill>
                        <a:latin typeface="Arial Narrow" panose="020B0606020202030204" pitchFamily="34" charset="0"/>
                        <a:ea typeface="+mn-ea"/>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00000"/>
                        </a:lnSpc>
                        <a:spcAft>
                          <a:spcPts val="0"/>
                        </a:spcAft>
                      </a:pPr>
                      <a:r>
                        <a:rPr lang="en-US" sz="1400" kern="1200" dirty="0" smtClean="0">
                          <a:solidFill>
                            <a:schemeClr val="tx1"/>
                          </a:solidFill>
                          <a:effectLst/>
                          <a:latin typeface="Arial Narrow" panose="020B0606020202030204" pitchFamily="34" charset="0"/>
                          <a:ea typeface="+mn-ea"/>
                          <a:cs typeface="+mn-cs"/>
                        </a:rPr>
                        <a:t>90% of ICT network and business services are available for internal and external customer. </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400" kern="1200" dirty="0" smtClean="0">
                          <a:solidFill>
                            <a:schemeClr val="tx1"/>
                          </a:solidFill>
                          <a:effectLst/>
                          <a:latin typeface="Arial Narrow" panose="020B0606020202030204" pitchFamily="34" charset="0"/>
                          <a:ea typeface="+mn-ea"/>
                          <a:cs typeface="+mn-cs"/>
                        </a:rPr>
                        <a:t>90% of ICT uptime for internal and external customers.</a:t>
                      </a:r>
                      <a:endParaRPr lang="en-ZA" sz="1400" b="0" i="0" u="none" strike="noStrike" kern="1200" baseline="0" dirty="0" smtClean="0">
                        <a:solidFill>
                          <a:schemeClr val="dk1"/>
                        </a:solidFill>
                        <a:latin typeface="Arial Narrow" panose="020B060602020203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400" kern="1200" dirty="0" smtClean="0">
                          <a:solidFill>
                            <a:schemeClr val="tx1"/>
                          </a:solidFill>
                          <a:effectLst/>
                          <a:latin typeface="Arial Narrow" panose="020B0606020202030204" pitchFamily="34" charset="0"/>
                          <a:ea typeface="+mn-ea"/>
                          <a:cs typeface="+mn-cs"/>
                        </a:rPr>
                        <a:t>90% availability/uptime of ICT systems for internal and external customers</a:t>
                      </a:r>
                      <a:endParaRPr lang="en-ZA" sz="1400" b="0" i="0" u="none" strike="noStrike" kern="1200" baseline="0" dirty="0" smtClean="0">
                        <a:solidFill>
                          <a:schemeClr val="dk1"/>
                        </a:solidFill>
                        <a:latin typeface="Arial Narrow" panose="020B060602020203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673240">
                <a:tc>
                  <a:txBody>
                    <a:bodyPr/>
                    <a:lstStyle/>
                    <a:p>
                      <a:pPr>
                        <a:spcAft>
                          <a:spcPts val="0"/>
                        </a:spcAft>
                      </a:pPr>
                      <a:r>
                        <a:rPr lang="en-ZA" sz="1400" b="1" dirty="0">
                          <a:solidFill>
                            <a:srgbClr val="000000"/>
                          </a:solidFill>
                          <a:effectLst/>
                          <a:latin typeface="Arial Narrow" panose="020B0606020202030204" pitchFamily="34" charset="0"/>
                          <a:ea typeface="Calibri" panose="020F0502020204030204" pitchFamily="34" charset="0"/>
                        </a:rPr>
                        <a:t>Percentage of planned risk mitigation actions implemented </a:t>
                      </a:r>
                      <a:endParaRPr lang="en-ZA" sz="1400" dirty="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ZA" sz="1400" kern="1200" dirty="0" smtClean="0">
                          <a:solidFill>
                            <a:schemeClr val="tx1"/>
                          </a:solidFill>
                          <a:effectLst/>
                          <a:latin typeface="Arial Narrow" panose="020B0606020202030204" pitchFamily="34" charset="0"/>
                          <a:ea typeface="+mn-ea"/>
                          <a:cs typeface="+mn-cs"/>
                        </a:rPr>
                        <a:t>100% of risk action plans/ </a:t>
                      </a:r>
                    </a:p>
                    <a:p>
                      <a:r>
                        <a:rPr lang="en-US" sz="1400" kern="1200" dirty="0" smtClean="0">
                          <a:solidFill>
                            <a:schemeClr val="tx1"/>
                          </a:solidFill>
                          <a:effectLst/>
                          <a:latin typeface="Arial Narrow" panose="020B0606020202030204" pitchFamily="34" charset="0"/>
                          <a:ea typeface="+mn-ea"/>
                          <a:cs typeface="+mn-cs"/>
                        </a:rPr>
                        <a:t>mitigation plans implemented </a:t>
                      </a:r>
                      <a:endParaRPr lang="en-ZA" sz="1400" dirty="0">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400" kern="1200" dirty="0" smtClean="0">
                          <a:solidFill>
                            <a:schemeClr val="tx1"/>
                          </a:solidFill>
                          <a:effectLst/>
                          <a:latin typeface="Arial Narrow" panose="020B0606020202030204" pitchFamily="34" charset="0"/>
                          <a:ea typeface="+mn-ea"/>
                          <a:cs typeface="+mn-cs"/>
                        </a:rPr>
                        <a:t>100% of risk action plans/ mitigation plans implemented.</a:t>
                      </a:r>
                      <a:endParaRPr lang="en-ZA" sz="1400" b="0" i="0" u="none" strike="noStrike" kern="1200" baseline="0" dirty="0" smtClean="0">
                        <a:solidFill>
                          <a:schemeClr val="dk1"/>
                        </a:solidFill>
                        <a:latin typeface="Arial Narrow" panose="020B060602020203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400" kern="1200" dirty="0" smtClean="0">
                          <a:solidFill>
                            <a:schemeClr val="tx1"/>
                          </a:solidFill>
                          <a:effectLst/>
                          <a:latin typeface="Arial Narrow" panose="020B0606020202030204" pitchFamily="34" charset="0"/>
                          <a:ea typeface="+mn-ea"/>
                          <a:cs typeface="+mn-cs"/>
                        </a:rPr>
                        <a:t>All Strategic risks mitigated and monitored according to the risk management framework and policy</a:t>
                      </a:r>
                      <a:endParaRPr lang="en-ZA" sz="1400" b="0" i="0" u="none" strike="noStrike" kern="1200" baseline="0" dirty="0" smtClean="0">
                        <a:solidFill>
                          <a:schemeClr val="dk1"/>
                        </a:solidFill>
                        <a:latin typeface="Arial Narrow" panose="020B060602020203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15147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tx1"/>
                          </a:solidFill>
                          <a:effectLst/>
                          <a:latin typeface="Arial Narrow" panose="020B0606020202030204" pitchFamily="34" charset="0"/>
                          <a:ea typeface="+mn-ea"/>
                          <a:cs typeface="+mn-cs"/>
                        </a:rPr>
                        <a:t>Percentage compliance with key legislative and Corporate Governance requirements </a:t>
                      </a:r>
                      <a:endParaRPr lang="en-ZA" sz="1400" kern="1200" dirty="0" smtClean="0">
                        <a:solidFill>
                          <a:schemeClr val="tx1"/>
                        </a:solidFill>
                        <a:effectLst/>
                        <a:latin typeface="Arial Narrow" panose="020B060602020203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400" b="1" dirty="0" smtClean="0">
                        <a:effectLst/>
                        <a:latin typeface="Arial Narrow" panose="020B0606020202030204" pitchFamily="34" charset="0"/>
                        <a:ea typeface="Times New Roman"/>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400" kern="1200" dirty="0" smtClean="0">
                          <a:solidFill>
                            <a:schemeClr val="tx1"/>
                          </a:solidFill>
                          <a:effectLst/>
                          <a:latin typeface="Arial Narrow" panose="020B0606020202030204" pitchFamily="34" charset="0"/>
                          <a:ea typeface="+mn-ea"/>
                          <a:cs typeface="+mn-cs"/>
                        </a:rPr>
                        <a:t>100% compliance. Quarterly Performance report is monitored against the approved APP including PFMA, Cash and ENE reports on a quarterly basis by DEA according to specified time frames set out by the Department. </a:t>
                      </a:r>
                      <a:endParaRPr lang="en-ZA" sz="1400" dirty="0">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400" kern="1200" dirty="0" smtClean="0">
                          <a:solidFill>
                            <a:schemeClr val="tx1"/>
                          </a:solidFill>
                          <a:effectLst/>
                          <a:latin typeface="Arial Narrow" panose="020B0606020202030204" pitchFamily="34" charset="0"/>
                          <a:ea typeface="+mn-ea"/>
                          <a:cs typeface="+mn-cs"/>
                        </a:rPr>
                        <a:t>100% compliance as per the compliance schedule. </a:t>
                      </a:r>
                      <a:endParaRPr lang="en-ZA" sz="1400" b="0" i="0" u="none" strike="noStrike" kern="1200" baseline="0" dirty="0" smtClean="0">
                        <a:solidFill>
                          <a:schemeClr val="dk1"/>
                        </a:solidFill>
                        <a:latin typeface="Arial Narrow" panose="020B060602020203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400" kern="1200" dirty="0" smtClean="0">
                          <a:solidFill>
                            <a:schemeClr val="tx1"/>
                          </a:solidFill>
                          <a:effectLst/>
                          <a:latin typeface="+mn-lt"/>
                          <a:ea typeface="+mn-ea"/>
                          <a:cs typeface="+mn-cs"/>
                        </a:rPr>
                        <a:t>Compliance with all relevant Acts and SANBI/DEA protocol through implementation of Compliance Framework</a:t>
                      </a:r>
                      <a:endParaRPr lang="en-ZA" sz="1400" b="0" i="0" u="none" strike="noStrike" kern="1200" baseline="0" dirty="0" smtClean="0">
                        <a:solidFill>
                          <a:schemeClr val="dk1"/>
                        </a:solidFill>
                        <a:latin typeface="Arial Narrow" panose="020B060602020203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15</a:t>
            </a:fld>
            <a:endParaRPr lang="en-US">
              <a:solidFill>
                <a:prstClr val="black">
                  <a:tint val="75000"/>
                </a:prstClr>
              </a:solidFill>
            </a:endParaRPr>
          </a:p>
        </p:txBody>
      </p:sp>
    </p:spTree>
    <p:extLst>
      <p:ext uri="{BB962C8B-B14F-4D97-AF65-F5344CB8AC3E}">
        <p14:creationId xmlns:p14="http://schemas.microsoft.com/office/powerpoint/2010/main" xmlns="" val="20382411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67544" y="116632"/>
            <a:ext cx="8229600" cy="477836"/>
          </a:xfrm>
        </p:spPr>
        <p:txBody>
          <a:bodyPr>
            <a:noAutofit/>
          </a:bodyPr>
          <a:lstStyle/>
          <a:p>
            <a:pPr algn="l"/>
            <a:r>
              <a:rPr lang="en-ZA" sz="1600" b="1" dirty="0" smtClean="0">
                <a:latin typeface="Arial Black" panose="020B0A04020102020204" pitchFamily="34" charset="0"/>
              </a:rPr>
              <a:t/>
            </a:r>
            <a:br>
              <a:rPr lang="en-ZA" sz="1600" b="1" dirty="0" smtClean="0">
                <a:latin typeface="Arial Black" panose="020B0A04020102020204" pitchFamily="34" charset="0"/>
              </a:rPr>
            </a:br>
            <a:r>
              <a:rPr lang="en-ZA" sz="1600" b="1" dirty="0" smtClean="0">
                <a:latin typeface="Arial Black" panose="020B0A04020102020204" pitchFamily="34" charset="0"/>
              </a:rPr>
              <a:t>PROGRAMME 1 : ADMINISTRATION(cont.)</a:t>
            </a:r>
            <a:r>
              <a:rPr lang="en-ZA" sz="2000" b="1" dirty="0"/>
              <a:t/>
            </a:r>
            <a:br>
              <a:rPr lang="en-ZA" sz="2000" b="1" dirty="0"/>
            </a:br>
            <a:endParaRPr lang="en-ZA" sz="2000" b="1" dirty="0"/>
          </a:p>
        </p:txBody>
      </p:sp>
      <p:graphicFrame>
        <p:nvGraphicFramePr>
          <p:cNvPr id="4" name="Group 121"/>
          <p:cNvGraphicFramePr>
            <a:graphicFrameLocks noGrp="1"/>
          </p:cNvGraphicFramePr>
          <p:nvPr>
            <p:ph idx="1"/>
            <p:extLst>
              <p:ext uri="{D42A27DB-BD31-4B8C-83A1-F6EECF244321}">
                <p14:modId xmlns:p14="http://schemas.microsoft.com/office/powerpoint/2010/main" xmlns="" val="3254677083"/>
              </p:ext>
            </p:extLst>
          </p:nvPr>
        </p:nvGraphicFramePr>
        <p:xfrm>
          <a:off x="179512" y="908720"/>
          <a:ext cx="8646820" cy="4359672"/>
        </p:xfrm>
        <a:graphic>
          <a:graphicData uri="http://schemas.openxmlformats.org/drawingml/2006/table">
            <a:tbl>
              <a:tblPr/>
              <a:tblGrid>
                <a:gridCol w="2764147">
                  <a:extLst>
                    <a:ext uri="{9D8B030D-6E8A-4147-A177-3AD203B41FA5}">
                      <a16:colId xmlns="" xmlns:a16="http://schemas.microsoft.com/office/drawing/2014/main" val="20000"/>
                    </a:ext>
                  </a:extLst>
                </a:gridCol>
                <a:gridCol w="2019953">
                  <a:extLst>
                    <a:ext uri="{9D8B030D-6E8A-4147-A177-3AD203B41FA5}">
                      <a16:colId xmlns="" xmlns:a16="http://schemas.microsoft.com/office/drawing/2014/main" val="20001"/>
                    </a:ext>
                  </a:extLst>
                </a:gridCol>
                <a:gridCol w="1931360">
                  <a:extLst>
                    <a:ext uri="{9D8B030D-6E8A-4147-A177-3AD203B41FA5}">
                      <a16:colId xmlns="" xmlns:a16="http://schemas.microsoft.com/office/drawing/2014/main" val="20002"/>
                    </a:ext>
                  </a:extLst>
                </a:gridCol>
                <a:gridCol w="1931360">
                  <a:extLst>
                    <a:ext uri="{9D8B030D-6E8A-4147-A177-3AD203B41FA5}">
                      <a16:colId xmlns="" xmlns:a16="http://schemas.microsoft.com/office/drawing/2014/main" val="20003"/>
                    </a:ext>
                  </a:extLst>
                </a:gridCol>
              </a:tblGrid>
              <a:tr h="323742">
                <a:tc gridSpan="4">
                  <a:txBody>
                    <a:bodyPr/>
                    <a:lstStyle/>
                    <a:p>
                      <a:r>
                        <a:rPr lang="en-ZA" sz="1600" b="1" dirty="0" smtClean="0">
                          <a:latin typeface="+mn-lt"/>
                          <a:cs typeface="Arial" panose="020B0604020202020204" pitchFamily="34" charset="0"/>
                        </a:rPr>
                        <a:t>1.5:  </a:t>
                      </a:r>
                      <a:r>
                        <a:rPr lang="en-US" sz="1800" b="1" kern="1200" dirty="0" smtClean="0">
                          <a:solidFill>
                            <a:schemeClr val="tx1"/>
                          </a:solidFill>
                          <a:effectLst/>
                          <a:latin typeface="+mn-lt"/>
                          <a:ea typeface="+mn-ea"/>
                          <a:cs typeface="+mn-cs"/>
                        </a:rPr>
                        <a:t>Building a compelling brand to position SANBI as a leading biodiversity institution</a:t>
                      </a:r>
                      <a:endParaRPr lang="en-ZA" sz="1600" b="1" dirty="0" smtClean="0">
                        <a:latin typeface="+mn-lt"/>
                        <a:cs typeface="Arial" panose="020B0604020202020204" pitchFamily="34"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sz="1600" b="1" dirty="0" smtClean="0">
                        <a:latin typeface="+mn-lt"/>
                        <a:cs typeface="Arial" panose="020B0604020202020204" pitchFamily="34"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0"/>
                  </a:ext>
                </a:extLst>
              </a:tr>
              <a:tr h="324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Baseline</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2017/18 </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2019/20</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ZA" sz="1400" b="1" dirty="0" smtClean="0">
                          <a:solidFill>
                            <a:srgbClr val="FFFFFF"/>
                          </a:solidFill>
                          <a:latin typeface="Arial Narrow"/>
                          <a:ea typeface="Arial Narrow"/>
                          <a:cs typeface="Arial Narrow"/>
                          <a:sym typeface="Arial Narrow"/>
                        </a:rPr>
                        <a:t>5 year  target</a:t>
                      </a:r>
                    </a:p>
                    <a:p>
                      <a:pPr marL="0" marR="0" lvl="0" indent="0" algn="ctr" defTabSz="914400" rtl="0" eaLnBrk="1" fontAlgn="auto" latinLnBrk="0" hangingPunct="1">
                        <a:lnSpc>
                          <a:spcPct val="115000"/>
                        </a:lnSpc>
                        <a:spcBef>
                          <a:spcPts val="0"/>
                        </a:spcBef>
                        <a:spcAft>
                          <a:spcPts val="0"/>
                        </a:spcAft>
                        <a:buClrTx/>
                        <a:buSzTx/>
                        <a:buFontTx/>
                        <a:buNone/>
                        <a:tabLst/>
                        <a:defRPr/>
                      </a:pPr>
                      <a:r>
                        <a:rPr lang="en-ZA" sz="1400" b="1" dirty="0" smtClean="0">
                          <a:solidFill>
                            <a:srgbClr val="FFFFFF"/>
                          </a:solidFill>
                          <a:latin typeface="Arial Narrow"/>
                          <a:ea typeface="Arial Narrow"/>
                          <a:cs typeface="Arial Narrow"/>
                          <a:sym typeface="Arial Narrow"/>
                        </a:rPr>
                        <a:t> 2023/24</a:t>
                      </a:r>
                    </a:p>
                    <a:p>
                      <a:pPr algn="ctr">
                        <a:lnSpc>
                          <a:spcPct val="115000"/>
                        </a:lnSpc>
                        <a:spcAft>
                          <a:spcPts val="0"/>
                        </a:spcAft>
                      </a:pPr>
                      <a:endPar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endParaRPr>
                    </a:p>
                    <a:p>
                      <a:pPr algn="ctr">
                        <a:lnSpc>
                          <a:spcPct val="115000"/>
                        </a:lnSpc>
                        <a:spcAft>
                          <a:spcPts val="0"/>
                        </a:spcAft>
                      </a:pP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1"/>
                  </a:ext>
                </a:extLst>
              </a:tr>
              <a:tr h="1018158">
                <a:tc>
                  <a:txBody>
                    <a:bodyPr/>
                    <a:lstStyle/>
                    <a:p>
                      <a:r>
                        <a:rPr lang="en-ZA" sz="1400" b="1" kern="1200" dirty="0" smtClean="0">
                          <a:solidFill>
                            <a:schemeClr val="tx1"/>
                          </a:solidFill>
                          <a:effectLst/>
                          <a:latin typeface="Arial Narrow" panose="020B0606020202030204" pitchFamily="34" charset="0"/>
                          <a:ea typeface="+mn-ea"/>
                          <a:cs typeface="+mn-cs"/>
                        </a:rPr>
                        <a:t>Number of marketing and</a:t>
                      </a:r>
                      <a:r>
                        <a:rPr lang="en-US" sz="1400" b="1" kern="1200" dirty="0" smtClean="0">
                          <a:solidFill>
                            <a:schemeClr val="tx1"/>
                          </a:solidFill>
                          <a:effectLst/>
                          <a:latin typeface="Arial Narrow" panose="020B0606020202030204" pitchFamily="34" charset="0"/>
                          <a:ea typeface="+mn-ea"/>
                          <a:cs typeface="+mn-cs"/>
                        </a:rPr>
                        <a:t> brand </a:t>
                      </a:r>
                      <a:r>
                        <a:rPr lang="en-ZA" sz="1400" b="1" kern="1200" dirty="0" smtClean="0">
                          <a:solidFill>
                            <a:schemeClr val="tx1"/>
                          </a:solidFill>
                          <a:effectLst/>
                          <a:latin typeface="Arial Narrow" panose="020B0606020202030204" pitchFamily="34" charset="0"/>
                          <a:ea typeface="+mn-ea"/>
                          <a:cs typeface="+mn-cs"/>
                        </a:rPr>
                        <a:t>communication </a:t>
                      </a:r>
                      <a:r>
                        <a:rPr lang="en-ZA" sz="1400" b="1" kern="1200" baseline="0" dirty="0" smtClean="0">
                          <a:solidFill>
                            <a:schemeClr val="tx1"/>
                          </a:solidFill>
                          <a:effectLst/>
                          <a:latin typeface="Arial Narrow" panose="020B0606020202030204" pitchFamily="34" charset="0"/>
                          <a:ea typeface="+mn-ea"/>
                          <a:cs typeface="+mn-cs"/>
                        </a:rPr>
                        <a:t> platforms and </a:t>
                      </a:r>
                      <a:r>
                        <a:rPr lang="en-ZA" sz="1400" b="1" kern="1200" dirty="0" smtClean="0">
                          <a:solidFill>
                            <a:schemeClr val="tx1"/>
                          </a:solidFill>
                          <a:effectLst/>
                          <a:latin typeface="Arial Narrow" panose="020B0606020202030204" pitchFamily="34" charset="0"/>
                          <a:ea typeface="+mn-ea"/>
                          <a:cs typeface="+mn-cs"/>
                        </a:rPr>
                        <a:t>initiatives identified and utilised for SANBI marketing and promotion.</a:t>
                      </a:r>
                      <a:endParaRPr lang="en-ZA" sz="1400" b="1" dirty="0" smtClean="0">
                        <a:effectLst/>
                        <a:latin typeface="Arial Narrow" panose="020B0606020202030204" pitchFamily="34" charset="0"/>
                        <a:ea typeface="Times New Roman"/>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400" kern="1200" dirty="0" smtClean="0">
                          <a:solidFill>
                            <a:schemeClr val="tx1"/>
                          </a:solidFill>
                          <a:effectLst/>
                          <a:latin typeface="Arial Narrow" panose="020B0606020202030204" pitchFamily="34" charset="0"/>
                          <a:ea typeface="+mn-ea"/>
                          <a:cs typeface="+mn-cs"/>
                        </a:rPr>
                        <a:t>44 marketing activities arranged</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Arial Narrow" panose="020B0606020202030204" pitchFamily="34" charset="0"/>
                          <a:ea typeface="+mn-ea"/>
                          <a:cs typeface="+mn-cs"/>
                        </a:rPr>
                        <a:t>20 marketing platforms</a:t>
                      </a:r>
                      <a:endParaRPr lang="en-ZA" sz="1400" kern="1200" dirty="0" smtClean="0">
                        <a:solidFill>
                          <a:schemeClr val="tx1"/>
                        </a:solidFill>
                        <a:effectLst/>
                        <a:latin typeface="Arial Narrow" panose="020B0606020202030204" pitchFamily="34" charset="0"/>
                        <a:ea typeface="+mn-ea"/>
                        <a:cs typeface="+mn-cs"/>
                      </a:endParaRPr>
                    </a:p>
                    <a:p>
                      <a:endParaRPr lang="en-ZA" sz="1400" b="0" i="0" u="none" strike="noStrike" kern="1200" baseline="0" dirty="0" smtClean="0">
                        <a:solidFill>
                          <a:schemeClr val="dk1"/>
                        </a:solidFill>
                        <a:latin typeface="Arial Narrow" panose="020B060602020203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400" kern="1200" dirty="0" smtClean="0">
                          <a:solidFill>
                            <a:schemeClr val="tx1"/>
                          </a:solidFill>
                          <a:effectLst/>
                          <a:latin typeface="Arial Narrow" panose="020B0606020202030204" pitchFamily="34" charset="0"/>
                          <a:ea typeface="+mn-ea"/>
                          <a:cs typeface="+mn-cs"/>
                        </a:rPr>
                        <a:t>20 marketing platforms</a:t>
                      </a:r>
                      <a:endParaRPr lang="en-ZA" sz="1400" b="0" i="0" u="none" strike="noStrike" kern="1200" baseline="0" dirty="0" smtClean="0">
                        <a:solidFill>
                          <a:schemeClr val="dk1"/>
                        </a:solidFill>
                        <a:latin typeface="Arial Narrow" panose="020B060602020203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018158">
                <a:tc>
                  <a:txBody>
                    <a:bodyPr/>
                    <a:lstStyle/>
                    <a:p>
                      <a:pPr>
                        <a:spcAft>
                          <a:spcPts val="0"/>
                        </a:spcAft>
                      </a:pPr>
                      <a:r>
                        <a:rPr lang="en-ZA" sz="1400" b="1" dirty="0">
                          <a:solidFill>
                            <a:srgbClr val="000000"/>
                          </a:solidFill>
                          <a:effectLst/>
                          <a:latin typeface="Arial Narrow" panose="020B0606020202030204" pitchFamily="34" charset="0"/>
                          <a:ea typeface="Calibri" panose="020F0502020204030204" pitchFamily="34" charset="0"/>
                        </a:rPr>
                        <a:t>Rand value of Advertising Value Equivalent (AVE) (Cumulative target)</a:t>
                      </a:r>
                      <a:endParaRPr lang="en-ZA" sz="1400" dirty="0">
                        <a:solidFill>
                          <a:srgbClr val="000000"/>
                        </a:solidFill>
                        <a:effectLst/>
                        <a:latin typeface="Arial Narrow" panose="020B0606020202030204" pitchFamily="34" charset="0"/>
                        <a:ea typeface="Calibri" panose="020F0502020204030204" pitchFamily="34" charset="0"/>
                      </a:endParaRPr>
                    </a:p>
                    <a:p>
                      <a:pPr>
                        <a:spcAft>
                          <a:spcPts val="0"/>
                        </a:spcAft>
                      </a:pPr>
                      <a:r>
                        <a:rPr lang="en-ZA" sz="1400" b="1" dirty="0">
                          <a:solidFill>
                            <a:srgbClr val="000000"/>
                          </a:solidFill>
                          <a:effectLst/>
                          <a:latin typeface="Arial Narrow" panose="020B0606020202030204" pitchFamily="34" charset="0"/>
                          <a:ea typeface="Calibri" panose="020F0502020204030204" pitchFamily="34" charset="0"/>
                        </a:rPr>
                        <a:t> </a:t>
                      </a:r>
                      <a:endParaRPr lang="en-ZA" sz="1400" dirty="0">
                        <a:solidFill>
                          <a:srgbClr val="000000"/>
                        </a:solidFill>
                        <a:effectLst/>
                        <a:latin typeface="Arial Narrow" panose="020B0606020202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400" dirty="0">
                          <a:solidFill>
                            <a:srgbClr val="000000"/>
                          </a:solidFill>
                          <a:effectLst/>
                          <a:latin typeface="Arial Narrow" panose="020B0606020202030204" pitchFamily="34" charset="0"/>
                          <a:ea typeface="Calibri" panose="020F0502020204030204" pitchFamily="34" charset="0"/>
                        </a:rPr>
                        <a:t>Advertising value equivalent of R20 m</a:t>
                      </a:r>
                      <a:endParaRPr lang="en-ZA" sz="1400" dirty="0">
                        <a:solidFill>
                          <a:srgbClr val="000000"/>
                        </a:solidFill>
                        <a:effectLst/>
                        <a:latin typeface="Arial Narrow" panose="020B0606020202030204" pitchFamily="34" charset="0"/>
                        <a:ea typeface="Calibri" panose="020F0502020204030204" pitchFamily="34" charset="0"/>
                      </a:endParaRPr>
                    </a:p>
                    <a:p>
                      <a:pPr>
                        <a:spcAft>
                          <a:spcPts val="0"/>
                        </a:spcAft>
                      </a:pPr>
                      <a:r>
                        <a:rPr lang="en-ZA" sz="1400" dirty="0">
                          <a:solidFill>
                            <a:srgbClr val="000000"/>
                          </a:solidFill>
                          <a:effectLst/>
                          <a:latin typeface="Arial Narrow" panose="020B0606020202030204" pitchFamily="34" charset="0"/>
                          <a:ea typeface="Calibri" panose="020F050202020403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ZA" sz="1400" dirty="0">
                          <a:solidFill>
                            <a:srgbClr val="000000"/>
                          </a:solidFill>
                          <a:effectLst/>
                          <a:latin typeface="Arial Narrow" panose="020B0606020202030204" pitchFamily="34" charset="0"/>
                          <a:ea typeface="Calibri" panose="020F0502020204030204" pitchFamily="34" charset="0"/>
                        </a:rPr>
                        <a:t>R35 m AVE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400" kern="1200" dirty="0" smtClean="0">
                          <a:solidFill>
                            <a:schemeClr val="tx1"/>
                          </a:solidFill>
                          <a:effectLst/>
                          <a:latin typeface="Arial Narrow" panose="020B0606020202030204" pitchFamily="34" charset="0"/>
                          <a:ea typeface="+mn-ea"/>
                          <a:cs typeface="+mn-cs"/>
                        </a:rPr>
                        <a:t>R60 m AVE</a:t>
                      </a:r>
                      <a:endParaRPr lang="en-ZA" sz="1400" dirty="0">
                        <a:solidFill>
                          <a:srgbClr val="000000"/>
                        </a:solidFill>
                        <a:effectLst/>
                        <a:latin typeface="Arial Narrow" panose="020B0606020202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1018158">
                <a:tc>
                  <a:txBody>
                    <a:bodyPr/>
                    <a:lstStyle/>
                    <a:p>
                      <a:pPr>
                        <a:spcAft>
                          <a:spcPts val="0"/>
                        </a:spcAft>
                      </a:pPr>
                      <a:r>
                        <a:rPr lang="en-ZA" sz="1400" b="1"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Percentage result of stakeholder satisfaction survey</a:t>
                      </a:r>
                      <a:endParaRPr lang="en-ZA" sz="1400" dirty="0">
                        <a:solidFill>
                          <a:srgbClr val="000000"/>
                        </a:solidFill>
                        <a:effectLst/>
                        <a:latin typeface="Arial Narrow" panose="020B0606020202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400" dirty="0">
                          <a:solidFill>
                            <a:srgbClr val="000000"/>
                          </a:solidFill>
                          <a:effectLst/>
                          <a:latin typeface="Arial Narrow" panose="020B0606020202030204" pitchFamily="34" charset="0"/>
                          <a:ea typeface="Calibri" panose="020F0502020204030204" pitchFamily="34" charset="0"/>
                        </a:rPr>
                        <a:t>New</a:t>
                      </a:r>
                      <a:endParaRPr lang="en-ZA" sz="1400" dirty="0">
                        <a:solidFill>
                          <a:srgbClr val="000000"/>
                        </a:solidFill>
                        <a:effectLst/>
                        <a:latin typeface="Arial Narrow" panose="020B0606020202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ZA" sz="1400" dirty="0">
                          <a:solidFill>
                            <a:srgbClr val="000000"/>
                          </a:solidFill>
                          <a:effectLst/>
                          <a:latin typeface="Arial Narrow" panose="020B0606020202030204" pitchFamily="34" charset="0"/>
                          <a:ea typeface="Calibri" panose="020F0502020204030204" pitchFamily="34" charset="0"/>
                        </a:rPr>
                        <a:t>Overall stakeholder satisfaction rating of 55%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kern="1200" dirty="0" smtClean="0">
                          <a:solidFill>
                            <a:schemeClr val="tx1"/>
                          </a:solidFill>
                          <a:effectLst/>
                          <a:latin typeface="Arial Narrow" panose="020B0606020202030204" pitchFamily="34" charset="0"/>
                          <a:ea typeface="+mn-ea"/>
                          <a:cs typeface="+mn-cs"/>
                        </a:rPr>
                        <a:t>Overall stakeholder satisfaction rating of 60%</a:t>
                      </a:r>
                      <a:endParaRPr lang="en-ZA" sz="1200" dirty="0">
                        <a:solidFill>
                          <a:srgbClr val="000000"/>
                        </a:solidFill>
                        <a:effectLst/>
                        <a:latin typeface="Arial Narrow" panose="020B0606020202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16</a:t>
            </a:fld>
            <a:endParaRPr lang="en-US">
              <a:solidFill>
                <a:prstClr val="black">
                  <a:tint val="75000"/>
                </a:prstClr>
              </a:solidFill>
            </a:endParaRPr>
          </a:p>
        </p:txBody>
      </p:sp>
    </p:spTree>
    <p:extLst>
      <p:ext uri="{BB962C8B-B14F-4D97-AF65-F5344CB8AC3E}">
        <p14:creationId xmlns:p14="http://schemas.microsoft.com/office/powerpoint/2010/main" xmlns="" val="20853912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Strelitzias in flower, Main Lawn, Kirstenbosch in winter-spring"/>
          <p:cNvPicPr>
            <a:picLocks noChangeAspect="1" noChangeArrowheads="1"/>
          </p:cNvPicPr>
          <p:nvPr/>
        </p:nvPicPr>
        <p:blipFill>
          <a:blip r:embed="rId2" cstate="email"/>
          <a:srcRect/>
          <a:stretch>
            <a:fillRect/>
          </a:stretch>
        </p:blipFill>
        <p:spPr bwMode="auto">
          <a:xfrm>
            <a:off x="0" y="4792505"/>
            <a:ext cx="3048000" cy="2065495"/>
          </a:xfrm>
          <a:prstGeom prst="rect">
            <a:avLst/>
          </a:prstGeom>
          <a:noFill/>
        </p:spPr>
      </p:pic>
      <p:pic>
        <p:nvPicPr>
          <p:cNvPr id="76804" name="Picture 4" descr="Walter Sisulu aerial view"/>
          <p:cNvPicPr>
            <a:picLocks noChangeAspect="1" noChangeArrowheads="1"/>
          </p:cNvPicPr>
          <p:nvPr/>
        </p:nvPicPr>
        <p:blipFill>
          <a:blip r:embed="rId3" cstate="email"/>
          <a:srcRect/>
          <a:stretch>
            <a:fillRect/>
          </a:stretch>
        </p:blipFill>
        <p:spPr bwMode="auto">
          <a:xfrm>
            <a:off x="3048000" y="4800600"/>
            <a:ext cx="2209800" cy="2057400"/>
          </a:xfrm>
          <a:prstGeom prst="rect">
            <a:avLst/>
          </a:prstGeom>
          <a:noFill/>
        </p:spPr>
      </p:pic>
      <p:pic>
        <p:nvPicPr>
          <p:cNvPr id="76806" name="Picture 6" descr="Free State NBG"/>
          <p:cNvPicPr>
            <a:picLocks noChangeAspect="1" noChangeArrowheads="1"/>
          </p:cNvPicPr>
          <p:nvPr/>
        </p:nvPicPr>
        <p:blipFill>
          <a:blip r:embed="rId4" cstate="email"/>
          <a:srcRect/>
          <a:stretch>
            <a:fillRect/>
          </a:stretch>
        </p:blipFill>
        <p:spPr bwMode="auto">
          <a:xfrm>
            <a:off x="5257801" y="4748346"/>
            <a:ext cx="3886200" cy="2109654"/>
          </a:xfrm>
          <a:prstGeom prst="rect">
            <a:avLst/>
          </a:prstGeom>
          <a:noFill/>
        </p:spPr>
      </p:pic>
      <p:pic>
        <p:nvPicPr>
          <p:cNvPr id="76808" name="Picture 8" descr="View over Garden from Fynbos Trail"/>
          <p:cNvPicPr>
            <a:picLocks noChangeAspect="1" noChangeArrowheads="1"/>
          </p:cNvPicPr>
          <p:nvPr/>
        </p:nvPicPr>
        <p:blipFill>
          <a:blip r:embed="rId5" cstate="email"/>
          <a:srcRect/>
          <a:stretch>
            <a:fillRect/>
          </a:stretch>
        </p:blipFill>
        <p:spPr bwMode="auto">
          <a:xfrm>
            <a:off x="6567921" y="3048000"/>
            <a:ext cx="2576079" cy="1943101"/>
          </a:xfrm>
          <a:prstGeom prst="rect">
            <a:avLst/>
          </a:prstGeom>
          <a:noFill/>
        </p:spPr>
      </p:pic>
      <p:pic>
        <p:nvPicPr>
          <p:cNvPr id="76810" name="Picture 10" descr="Richtersveld section of the Karoo Desert NBG"/>
          <p:cNvPicPr>
            <a:picLocks noChangeAspect="1" noChangeArrowheads="1"/>
          </p:cNvPicPr>
          <p:nvPr/>
        </p:nvPicPr>
        <p:blipFill>
          <a:blip r:embed="rId6" cstate="email"/>
          <a:srcRect/>
          <a:stretch>
            <a:fillRect/>
          </a:stretch>
        </p:blipFill>
        <p:spPr bwMode="auto">
          <a:xfrm>
            <a:off x="0" y="2971800"/>
            <a:ext cx="2999072" cy="1876425"/>
          </a:xfrm>
          <a:prstGeom prst="rect">
            <a:avLst/>
          </a:prstGeom>
          <a:noFill/>
        </p:spPr>
      </p:pic>
      <p:pic>
        <p:nvPicPr>
          <p:cNvPr id="76812" name="Picture 12" descr="Autumn in the Plane_Avenue"/>
          <p:cNvPicPr>
            <a:picLocks noChangeAspect="1" noChangeArrowheads="1"/>
          </p:cNvPicPr>
          <p:nvPr/>
        </p:nvPicPr>
        <p:blipFill>
          <a:blip r:embed="rId7" cstate="email"/>
          <a:srcRect/>
          <a:stretch>
            <a:fillRect/>
          </a:stretch>
        </p:blipFill>
        <p:spPr bwMode="auto">
          <a:xfrm>
            <a:off x="13636" y="1018962"/>
            <a:ext cx="2971800" cy="1986860"/>
          </a:xfrm>
          <a:prstGeom prst="rect">
            <a:avLst/>
          </a:prstGeom>
          <a:noFill/>
        </p:spPr>
      </p:pic>
      <p:pic>
        <p:nvPicPr>
          <p:cNvPr id="76814" name="Picture 14" descr="Scorpion"/>
          <p:cNvPicPr>
            <a:picLocks noChangeAspect="1" noChangeArrowheads="1"/>
          </p:cNvPicPr>
          <p:nvPr/>
        </p:nvPicPr>
        <p:blipFill>
          <a:blip r:embed="rId8" cstate="email"/>
          <a:srcRect/>
          <a:stretch>
            <a:fillRect/>
          </a:stretch>
        </p:blipFill>
        <p:spPr bwMode="auto">
          <a:xfrm>
            <a:off x="4953000" y="0"/>
            <a:ext cx="1238250" cy="1866901"/>
          </a:xfrm>
          <a:prstGeom prst="rect">
            <a:avLst/>
          </a:prstGeom>
          <a:noFill/>
        </p:spPr>
      </p:pic>
      <p:pic>
        <p:nvPicPr>
          <p:cNvPr id="76816" name="Picture 16" descr="Hippopotamus"/>
          <p:cNvPicPr>
            <a:picLocks noChangeAspect="1" noChangeArrowheads="1"/>
          </p:cNvPicPr>
          <p:nvPr/>
        </p:nvPicPr>
        <p:blipFill>
          <a:blip r:embed="rId9" cstate="email"/>
          <a:srcRect/>
          <a:stretch>
            <a:fillRect/>
          </a:stretch>
        </p:blipFill>
        <p:spPr bwMode="auto">
          <a:xfrm>
            <a:off x="6997065" y="1371600"/>
            <a:ext cx="2146935" cy="1866900"/>
          </a:xfrm>
          <a:prstGeom prst="rect">
            <a:avLst/>
          </a:prstGeom>
          <a:noFill/>
        </p:spPr>
      </p:pic>
      <p:pic>
        <p:nvPicPr>
          <p:cNvPr id="76818" name="Picture 18" descr="Butterflies"/>
          <p:cNvPicPr>
            <a:picLocks noChangeAspect="1" noChangeArrowheads="1"/>
          </p:cNvPicPr>
          <p:nvPr/>
        </p:nvPicPr>
        <p:blipFill>
          <a:blip r:embed="rId10" cstate="email"/>
          <a:srcRect/>
          <a:stretch>
            <a:fillRect/>
          </a:stretch>
        </p:blipFill>
        <p:spPr bwMode="auto">
          <a:xfrm>
            <a:off x="6096000" y="0"/>
            <a:ext cx="3048000" cy="1565753"/>
          </a:xfrm>
          <a:prstGeom prst="rect">
            <a:avLst/>
          </a:prstGeom>
          <a:noFill/>
        </p:spPr>
      </p:pic>
      <p:pic>
        <p:nvPicPr>
          <p:cNvPr id="76820" name="Picture 20" descr="Frog in the wetland"/>
          <p:cNvPicPr>
            <a:picLocks noChangeAspect="1" noChangeArrowheads="1"/>
          </p:cNvPicPr>
          <p:nvPr/>
        </p:nvPicPr>
        <p:blipFill>
          <a:blip r:embed="rId11" cstate="print"/>
          <a:srcRect/>
          <a:stretch>
            <a:fillRect/>
          </a:stretch>
        </p:blipFill>
        <p:spPr bwMode="auto">
          <a:xfrm>
            <a:off x="2819400" y="0"/>
            <a:ext cx="2180420" cy="1447800"/>
          </a:xfrm>
          <a:prstGeom prst="rect">
            <a:avLst/>
          </a:prstGeom>
          <a:noFill/>
        </p:spPr>
      </p:pic>
      <p:pic>
        <p:nvPicPr>
          <p:cNvPr id="76822" name="Picture 22" descr="http://www.sanbi.org/templates/home/images/garden-map.jpg"/>
          <p:cNvPicPr>
            <a:picLocks noChangeAspect="1" noChangeArrowheads="1"/>
          </p:cNvPicPr>
          <p:nvPr/>
        </p:nvPicPr>
        <p:blipFill>
          <a:blip r:embed="rId12" cstate="email"/>
          <a:srcRect/>
          <a:stretch>
            <a:fillRect/>
          </a:stretch>
        </p:blipFill>
        <p:spPr bwMode="auto">
          <a:xfrm>
            <a:off x="3124200" y="2133600"/>
            <a:ext cx="2524881" cy="1905000"/>
          </a:xfrm>
          <a:prstGeom prst="rect">
            <a:avLst/>
          </a:prstGeom>
          <a:noFill/>
        </p:spPr>
      </p:pic>
      <p:pic>
        <p:nvPicPr>
          <p:cNvPr id="76824" name="Picture 24" descr="Dassies are often seen"/>
          <p:cNvPicPr>
            <a:picLocks noChangeAspect="1" noChangeArrowheads="1"/>
          </p:cNvPicPr>
          <p:nvPr/>
        </p:nvPicPr>
        <p:blipFill>
          <a:blip r:embed="rId13" cstate="email"/>
          <a:srcRect/>
          <a:stretch>
            <a:fillRect/>
          </a:stretch>
        </p:blipFill>
        <p:spPr bwMode="auto">
          <a:xfrm>
            <a:off x="0" y="0"/>
            <a:ext cx="1371600" cy="1045029"/>
          </a:xfrm>
          <a:prstGeom prst="rect">
            <a:avLst/>
          </a:prstGeom>
          <a:noFill/>
        </p:spPr>
      </p:pic>
      <p:pic>
        <p:nvPicPr>
          <p:cNvPr id="76826" name="Picture 26" descr="Sugarbird on Protea repens"/>
          <p:cNvPicPr>
            <a:picLocks noChangeAspect="1" noChangeArrowheads="1"/>
          </p:cNvPicPr>
          <p:nvPr/>
        </p:nvPicPr>
        <p:blipFill>
          <a:blip r:embed="rId14" cstate="email"/>
          <a:srcRect/>
          <a:stretch>
            <a:fillRect/>
          </a:stretch>
        </p:blipFill>
        <p:spPr bwMode="auto">
          <a:xfrm>
            <a:off x="5791200" y="1676400"/>
            <a:ext cx="1483632" cy="3048000"/>
          </a:xfrm>
          <a:prstGeom prst="rect">
            <a:avLst/>
          </a:prstGeom>
          <a:noFill/>
        </p:spPr>
      </p:pic>
      <p:pic>
        <p:nvPicPr>
          <p:cNvPr id="76828" name="Picture 28" descr="Grysbok"/>
          <p:cNvPicPr>
            <a:picLocks noChangeAspect="1" noChangeArrowheads="1"/>
          </p:cNvPicPr>
          <p:nvPr/>
        </p:nvPicPr>
        <p:blipFill>
          <a:blip r:embed="rId15" cstate="email"/>
          <a:srcRect/>
          <a:stretch>
            <a:fillRect/>
          </a:stretch>
        </p:blipFill>
        <p:spPr bwMode="auto">
          <a:xfrm>
            <a:off x="1371600" y="0"/>
            <a:ext cx="1438275" cy="1315377"/>
          </a:xfrm>
          <a:prstGeom prst="rect">
            <a:avLst/>
          </a:prstGeom>
          <a:noFill/>
        </p:spPr>
      </p:pic>
      <p:sp>
        <p:nvSpPr>
          <p:cNvPr id="18" name="TextBox 17"/>
          <p:cNvSpPr txBox="1"/>
          <p:nvPr/>
        </p:nvSpPr>
        <p:spPr>
          <a:xfrm>
            <a:off x="3124200" y="4114800"/>
            <a:ext cx="2667000" cy="369332"/>
          </a:xfrm>
          <a:prstGeom prst="rect">
            <a:avLst/>
          </a:prstGeom>
          <a:noFill/>
        </p:spPr>
        <p:txBody>
          <a:bodyPr wrap="square" rtlCol="0">
            <a:spAutoFit/>
          </a:bodyPr>
          <a:lstStyle/>
          <a:p>
            <a:r>
              <a:rPr lang="en-US" dirty="0" smtClean="0"/>
              <a:t>Windows to biodiversity</a:t>
            </a:r>
            <a:endParaRPr lang="en-US" dirty="0"/>
          </a:p>
        </p:txBody>
      </p:sp>
    </p:spTree>
    <p:extLst>
      <p:ext uri="{BB962C8B-B14F-4D97-AF65-F5344CB8AC3E}">
        <p14:creationId xmlns:p14="http://schemas.microsoft.com/office/powerpoint/2010/main" xmlns="" val="17160328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23528" y="116632"/>
            <a:ext cx="8373616" cy="477836"/>
          </a:xfrm>
        </p:spPr>
        <p:txBody>
          <a:bodyPr>
            <a:noAutofit/>
          </a:bodyPr>
          <a:lstStyle/>
          <a:p>
            <a:pPr algn="l"/>
            <a:r>
              <a:rPr lang="en-ZA" sz="1600" b="1" dirty="0" smtClean="0">
                <a:latin typeface="Arial Black" panose="020B0A04020102020204" pitchFamily="34" charset="0"/>
              </a:rPr>
              <a:t/>
            </a:r>
            <a:br>
              <a:rPr lang="en-ZA" sz="1600" b="1" dirty="0" smtClean="0">
                <a:latin typeface="Arial Black" panose="020B0A04020102020204" pitchFamily="34" charset="0"/>
              </a:rPr>
            </a:br>
            <a:r>
              <a:rPr lang="en-ZA" sz="1600" b="1" dirty="0" smtClean="0">
                <a:latin typeface="Arial Black" panose="020B0A04020102020204" pitchFamily="34" charset="0"/>
              </a:rPr>
              <a:t>PROGRAMME</a:t>
            </a:r>
            <a:r>
              <a:rPr lang="en-US" sz="1600" b="1" dirty="0" smtClean="0">
                <a:latin typeface="Arial Black" panose="020B0A04020102020204" pitchFamily="34" charset="0"/>
              </a:rPr>
              <a:t> 2: National Botanical Gardens</a:t>
            </a:r>
            <a:r>
              <a:rPr lang="en-ZA" sz="1600" b="1" dirty="0" smtClean="0">
                <a:latin typeface="Arial Black" panose="020B0A04020102020204" pitchFamily="34" charset="0"/>
              </a:rPr>
              <a:t/>
            </a:r>
            <a:br>
              <a:rPr lang="en-ZA" sz="1600" b="1" dirty="0" smtClean="0">
                <a:latin typeface="Arial Black" panose="020B0A04020102020204" pitchFamily="34" charset="0"/>
              </a:rPr>
            </a:br>
            <a:endParaRPr lang="en-ZA" sz="1600" b="1" dirty="0"/>
          </a:p>
        </p:txBody>
      </p:sp>
      <p:graphicFrame>
        <p:nvGraphicFramePr>
          <p:cNvPr id="4" name="Group 121"/>
          <p:cNvGraphicFramePr>
            <a:graphicFrameLocks noGrp="1"/>
          </p:cNvGraphicFramePr>
          <p:nvPr>
            <p:ph idx="1"/>
            <p:extLst>
              <p:ext uri="{D42A27DB-BD31-4B8C-83A1-F6EECF244321}">
                <p14:modId xmlns:p14="http://schemas.microsoft.com/office/powerpoint/2010/main" xmlns="" val="3765580376"/>
              </p:ext>
            </p:extLst>
          </p:nvPr>
        </p:nvGraphicFramePr>
        <p:xfrm>
          <a:off x="179512" y="836713"/>
          <a:ext cx="8712967" cy="3997452"/>
        </p:xfrm>
        <a:graphic>
          <a:graphicData uri="http://schemas.openxmlformats.org/drawingml/2006/table">
            <a:tbl>
              <a:tblPr/>
              <a:tblGrid>
                <a:gridCol w="2518279">
                  <a:extLst>
                    <a:ext uri="{9D8B030D-6E8A-4147-A177-3AD203B41FA5}">
                      <a16:colId xmlns="" xmlns:a16="http://schemas.microsoft.com/office/drawing/2014/main" val="20000"/>
                    </a:ext>
                  </a:extLst>
                </a:gridCol>
                <a:gridCol w="2511316">
                  <a:extLst>
                    <a:ext uri="{9D8B030D-6E8A-4147-A177-3AD203B41FA5}">
                      <a16:colId xmlns="" xmlns:a16="http://schemas.microsoft.com/office/drawing/2014/main" val="20001"/>
                    </a:ext>
                  </a:extLst>
                </a:gridCol>
                <a:gridCol w="1841686">
                  <a:extLst>
                    <a:ext uri="{9D8B030D-6E8A-4147-A177-3AD203B41FA5}">
                      <a16:colId xmlns="" xmlns:a16="http://schemas.microsoft.com/office/drawing/2014/main" val="20002"/>
                    </a:ext>
                  </a:extLst>
                </a:gridCol>
                <a:gridCol w="1841686">
                  <a:extLst>
                    <a:ext uri="{9D8B030D-6E8A-4147-A177-3AD203B41FA5}">
                      <a16:colId xmlns="" xmlns:a16="http://schemas.microsoft.com/office/drawing/2014/main" val="20003"/>
                    </a:ext>
                  </a:extLst>
                </a:gridCol>
              </a:tblGrid>
              <a:tr h="484945">
                <a:tc gridSpan="4">
                  <a:txBody>
                    <a:bodyPr/>
                    <a:lstStyle/>
                    <a:p>
                      <a:r>
                        <a:rPr lang="en-ZA" sz="1600" b="1" dirty="0" smtClean="0">
                          <a:latin typeface="+mn-lt"/>
                          <a:cs typeface="Arial" panose="020B0604020202020204" pitchFamily="34" charset="0"/>
                        </a:rPr>
                        <a:t>2.1: </a:t>
                      </a:r>
                      <a:r>
                        <a:rPr lang="en-US" sz="1600" b="1" kern="1200" dirty="0" smtClean="0">
                          <a:solidFill>
                            <a:schemeClr val="tx1"/>
                          </a:solidFill>
                          <a:effectLst/>
                          <a:latin typeface="Arial Narrow" panose="020B0606020202030204" pitchFamily="34" charset="0"/>
                          <a:ea typeface="+mn-ea"/>
                          <a:cs typeface="+mn-cs"/>
                        </a:rPr>
                        <a:t>A network of National Botanical Gardens are managed and maintained in order to </a:t>
                      </a:r>
                      <a:r>
                        <a:rPr lang="en-US" sz="1600" b="1" kern="1200" dirty="0" err="1" smtClean="0">
                          <a:solidFill>
                            <a:schemeClr val="tx1"/>
                          </a:solidFill>
                          <a:effectLst/>
                          <a:latin typeface="Arial Narrow" panose="020B0606020202030204" pitchFamily="34" charset="0"/>
                          <a:ea typeface="+mn-ea"/>
                          <a:cs typeface="+mn-cs"/>
                        </a:rPr>
                        <a:t>realise</a:t>
                      </a:r>
                      <a:r>
                        <a:rPr lang="en-US" sz="1600" b="1" kern="1200" dirty="0" smtClean="0">
                          <a:solidFill>
                            <a:schemeClr val="tx1"/>
                          </a:solidFill>
                          <a:effectLst/>
                          <a:latin typeface="Arial Narrow" panose="020B0606020202030204" pitchFamily="34" charset="0"/>
                          <a:ea typeface="+mn-ea"/>
                          <a:cs typeface="+mn-cs"/>
                        </a:rPr>
                        <a:t> benefits to SANBI, civil society and other relevant stakeholders</a:t>
                      </a:r>
                      <a:endParaRPr lang="en-ZA" sz="1600" b="0" dirty="0" smtClean="0">
                        <a:effectLst/>
                        <a:latin typeface="Arial Narrow" panose="020B0606020202030204" pitchFamily="34" charset="0"/>
                        <a:ea typeface="Times New Roman"/>
                        <a:cs typeface="Arial" panose="020B0604020202020204" pitchFamily="34"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sz="1200" b="0" dirty="0" smtClean="0">
                        <a:effectLst/>
                        <a:latin typeface="Arial Narrow" panose="020B0606020202030204" pitchFamily="34" charset="0"/>
                        <a:ea typeface="Times New Roman"/>
                        <a:cs typeface="Arial" panose="020B0604020202020204" pitchFamily="34"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0"/>
                  </a:ext>
                </a:extLst>
              </a:tr>
              <a:tr h="5576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Baseline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2017/18</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2019/20</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ZA" sz="1400" b="1" dirty="0" smtClean="0">
                          <a:solidFill>
                            <a:srgbClr val="FFFFFF"/>
                          </a:solidFill>
                          <a:latin typeface="Arial Narrow"/>
                          <a:ea typeface="Arial Narrow"/>
                          <a:cs typeface="Arial Narrow"/>
                          <a:sym typeface="Arial Narrow"/>
                        </a:rPr>
                        <a:t>5 year  target</a:t>
                      </a:r>
                    </a:p>
                    <a:p>
                      <a:pPr marL="0" marR="0" lvl="0" indent="0" algn="ctr" defTabSz="914400" rtl="0" eaLnBrk="1" fontAlgn="auto" latinLnBrk="0" hangingPunct="1">
                        <a:lnSpc>
                          <a:spcPct val="115000"/>
                        </a:lnSpc>
                        <a:spcBef>
                          <a:spcPts val="0"/>
                        </a:spcBef>
                        <a:spcAft>
                          <a:spcPts val="0"/>
                        </a:spcAft>
                        <a:buClrTx/>
                        <a:buSzTx/>
                        <a:buFontTx/>
                        <a:buNone/>
                        <a:tabLst/>
                        <a:defRPr/>
                      </a:pPr>
                      <a:r>
                        <a:rPr lang="en-ZA" sz="1400" b="1" dirty="0" smtClean="0">
                          <a:solidFill>
                            <a:srgbClr val="FFFFFF"/>
                          </a:solidFill>
                          <a:latin typeface="Arial Narrow"/>
                          <a:ea typeface="Arial Narrow"/>
                          <a:cs typeface="Arial Narrow"/>
                          <a:sym typeface="Arial Narrow"/>
                        </a:rPr>
                        <a:t> 2023/24</a:t>
                      </a:r>
                    </a:p>
                    <a:p>
                      <a:pPr algn="ctr">
                        <a:lnSpc>
                          <a:spcPct val="115000"/>
                        </a:lnSpc>
                        <a:spcAft>
                          <a:spcPts val="0"/>
                        </a:spcAft>
                      </a:pP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1"/>
                  </a:ext>
                </a:extLst>
              </a:tr>
              <a:tr h="1261623">
                <a:tc>
                  <a:txBody>
                    <a:bodyPr/>
                    <a:lstStyle/>
                    <a:p>
                      <a:pPr algn="just"/>
                      <a:r>
                        <a:rPr lang="en-ZA" sz="1400" b="1" kern="1200" dirty="0" smtClean="0">
                          <a:solidFill>
                            <a:schemeClr val="tx1"/>
                          </a:solidFill>
                          <a:effectLst/>
                          <a:latin typeface="Arial Narrow" panose="020B0606020202030204" pitchFamily="34" charset="0"/>
                          <a:ea typeface="+mn-ea"/>
                          <a:cs typeface="+mn-cs"/>
                        </a:rPr>
                        <a:t>Number of indigenous plant species added to the living collections of SANBI’s NBGs and/or the Millennium Seed Bank Partnership (MSBP) </a:t>
                      </a:r>
                      <a:endParaRPr lang="en-ZA" sz="1400" kern="1200" dirty="0">
                        <a:solidFill>
                          <a:schemeClr val="tx1"/>
                        </a:solidFill>
                        <a:effectLst/>
                        <a:latin typeface="Arial Narrow" panose="020B0606020202030204" pitchFamily="34" charset="0"/>
                        <a:ea typeface="+mn-ea"/>
                        <a:cs typeface="+mn-cs"/>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ZA" sz="1400" kern="1200" dirty="0" smtClean="0">
                          <a:solidFill>
                            <a:schemeClr val="tx1"/>
                          </a:solidFill>
                          <a:effectLst/>
                          <a:latin typeface="Arial Narrow" panose="020B0606020202030204" pitchFamily="34" charset="0"/>
                          <a:ea typeface="+mn-ea"/>
                          <a:cs typeface="+mn-cs"/>
                        </a:rPr>
                        <a:t>20 indigenous plant species added to the living collections of the combined network of NBGs and/or the Millennium Seed Bank Partnership per annum</a:t>
                      </a:r>
                    </a:p>
                    <a:p>
                      <a:r>
                        <a:rPr lang="en-ZA" sz="1400" kern="1200" dirty="0" smtClean="0">
                          <a:solidFill>
                            <a:schemeClr val="tx1"/>
                          </a:solidFill>
                          <a:effectLst/>
                          <a:latin typeface="Arial Narrow" panose="020B0606020202030204" pitchFamily="34" charset="0"/>
                          <a:ea typeface="+mn-ea"/>
                          <a:cs typeface="+mn-cs"/>
                        </a:rPr>
                        <a:t> </a:t>
                      </a:r>
                    </a:p>
                    <a:p>
                      <a:r>
                        <a:rPr lang="en-US" sz="1400" kern="1200" dirty="0" smtClean="0">
                          <a:solidFill>
                            <a:schemeClr val="tx1"/>
                          </a:solidFill>
                          <a:effectLst/>
                          <a:latin typeface="Arial Narrow" panose="020B0606020202030204" pitchFamily="34" charset="0"/>
                          <a:ea typeface="+mn-ea"/>
                          <a:cs typeface="+mn-cs"/>
                        </a:rPr>
                        <a:t>Signed </a:t>
                      </a:r>
                      <a:r>
                        <a:rPr lang="en-US" sz="1400" kern="1200" dirty="0" err="1" smtClean="0">
                          <a:solidFill>
                            <a:schemeClr val="tx1"/>
                          </a:solidFill>
                          <a:effectLst/>
                          <a:latin typeface="Arial Narrow" panose="020B0606020202030204" pitchFamily="34" charset="0"/>
                          <a:ea typeface="+mn-ea"/>
                          <a:cs typeface="+mn-cs"/>
                        </a:rPr>
                        <a:t>MoA</a:t>
                      </a:r>
                      <a:r>
                        <a:rPr lang="en-US" sz="1400" kern="1200" dirty="0" smtClean="0">
                          <a:solidFill>
                            <a:schemeClr val="tx1"/>
                          </a:solidFill>
                          <a:effectLst/>
                          <a:latin typeface="Arial Narrow" panose="020B0606020202030204" pitchFamily="34" charset="0"/>
                          <a:ea typeface="+mn-ea"/>
                          <a:cs typeface="+mn-cs"/>
                        </a:rPr>
                        <a:t> with the Royal Botanic Gardens, Kew’s (UK) international MSBP (2011 to 2015; extended to March 2019) which contributes towards the implementation of specific targets (particularly Target 8) of the GSPC</a:t>
                      </a:r>
                      <a:endParaRPr lang="en-ZA" sz="1400" b="0" i="0" u="none" strike="noStrike" kern="1200" baseline="0" dirty="0" smtClean="0">
                        <a:solidFill>
                          <a:schemeClr val="tx1"/>
                        </a:solidFill>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400" kern="1200" dirty="0" smtClean="0">
                          <a:solidFill>
                            <a:schemeClr val="tx1"/>
                          </a:solidFill>
                          <a:effectLst/>
                          <a:latin typeface="Arial Narrow" panose="020B0606020202030204" pitchFamily="34" charset="0"/>
                          <a:ea typeface="+mn-ea"/>
                          <a:cs typeface="+mn-cs"/>
                        </a:rPr>
                        <a:t>20 indigenous plant species added to the living collections of the combined network of NBGs and/or the Millennium Seed Bank Partnership </a:t>
                      </a:r>
                      <a:endParaRPr lang="en-ZA" sz="1400" kern="1200" dirty="0">
                        <a:solidFill>
                          <a:schemeClr val="tx1"/>
                        </a:solidFill>
                        <a:effectLst/>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400" kern="1200" dirty="0" smtClean="0">
                          <a:solidFill>
                            <a:schemeClr val="tx1"/>
                          </a:solidFill>
                          <a:effectLst/>
                          <a:latin typeface="Arial Narrow" panose="020B0606020202030204" pitchFamily="34" charset="0"/>
                          <a:ea typeface="+mn-ea"/>
                          <a:cs typeface="+mn-cs"/>
                        </a:rPr>
                        <a:t>At least 100 indigenous South African plant species incorporated into the living collections represented in SANBI’s network of NBGs and/or Millennium Seed Bank Partnership</a:t>
                      </a:r>
                      <a:endParaRPr lang="en-ZA" sz="1400" kern="1200" dirty="0">
                        <a:solidFill>
                          <a:schemeClr val="tx1"/>
                        </a:solidFill>
                        <a:effectLst/>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18</a:t>
            </a:fld>
            <a:endParaRPr lang="en-US">
              <a:solidFill>
                <a:prstClr val="black">
                  <a:tint val="75000"/>
                </a:prstClr>
              </a:solidFill>
            </a:endParaRPr>
          </a:p>
        </p:txBody>
      </p:sp>
    </p:spTree>
    <p:extLst>
      <p:ext uri="{BB962C8B-B14F-4D97-AF65-F5344CB8AC3E}">
        <p14:creationId xmlns:p14="http://schemas.microsoft.com/office/powerpoint/2010/main" xmlns="" val="35495489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13184" y="132140"/>
            <a:ext cx="8373616" cy="560555"/>
          </a:xfrm>
        </p:spPr>
        <p:txBody>
          <a:bodyPr>
            <a:noAutofit/>
          </a:bodyPr>
          <a:lstStyle/>
          <a:p>
            <a:pPr algn="l"/>
            <a:r>
              <a:rPr lang="en-ZA" sz="1600" b="1" dirty="0" smtClean="0">
                <a:latin typeface="Arial Black" panose="020B0A04020102020204" pitchFamily="34" charset="0"/>
              </a:rPr>
              <a:t/>
            </a:r>
            <a:br>
              <a:rPr lang="en-ZA" sz="1600" b="1" dirty="0" smtClean="0">
                <a:latin typeface="Arial Black" panose="020B0A04020102020204" pitchFamily="34" charset="0"/>
              </a:rPr>
            </a:br>
            <a:r>
              <a:rPr lang="en-ZA" sz="1600" b="1" dirty="0" smtClean="0">
                <a:latin typeface="Arial Black" panose="020B0A04020102020204" pitchFamily="34" charset="0"/>
              </a:rPr>
              <a:t>PROGRAMME</a:t>
            </a:r>
            <a:r>
              <a:rPr lang="en-US" sz="1600" b="1" dirty="0" smtClean="0">
                <a:latin typeface="Arial Black" panose="020B0A04020102020204" pitchFamily="34" charset="0"/>
              </a:rPr>
              <a:t> 2:</a:t>
            </a:r>
            <a:r>
              <a:rPr lang="en-ZA" sz="1600" b="1" dirty="0" smtClean="0">
                <a:latin typeface="Arial Black" panose="020B0A04020102020204" pitchFamily="34" charset="0"/>
              </a:rPr>
              <a:t> National Botanical Gardens (cont.)</a:t>
            </a:r>
            <a:br>
              <a:rPr lang="en-ZA" sz="1600" b="1" dirty="0" smtClean="0">
                <a:latin typeface="Arial Black" panose="020B0A04020102020204" pitchFamily="34" charset="0"/>
              </a:rPr>
            </a:br>
            <a:endParaRPr lang="en-ZA" sz="1600" b="1" dirty="0"/>
          </a:p>
        </p:txBody>
      </p:sp>
      <p:graphicFrame>
        <p:nvGraphicFramePr>
          <p:cNvPr id="4" name="Group 121"/>
          <p:cNvGraphicFramePr>
            <a:graphicFrameLocks noGrp="1"/>
          </p:cNvGraphicFramePr>
          <p:nvPr>
            <p:ph idx="1"/>
            <p:extLst>
              <p:ext uri="{D42A27DB-BD31-4B8C-83A1-F6EECF244321}">
                <p14:modId xmlns:p14="http://schemas.microsoft.com/office/powerpoint/2010/main" xmlns="" val="2316048302"/>
              </p:ext>
            </p:extLst>
          </p:nvPr>
        </p:nvGraphicFramePr>
        <p:xfrm>
          <a:off x="179512" y="548680"/>
          <a:ext cx="8712967" cy="5612892"/>
        </p:xfrm>
        <a:graphic>
          <a:graphicData uri="http://schemas.openxmlformats.org/drawingml/2006/table">
            <a:tbl>
              <a:tblPr/>
              <a:tblGrid>
                <a:gridCol w="2518279">
                  <a:extLst>
                    <a:ext uri="{9D8B030D-6E8A-4147-A177-3AD203B41FA5}">
                      <a16:colId xmlns="" xmlns:a16="http://schemas.microsoft.com/office/drawing/2014/main" val="20000"/>
                    </a:ext>
                  </a:extLst>
                </a:gridCol>
                <a:gridCol w="2511316">
                  <a:extLst>
                    <a:ext uri="{9D8B030D-6E8A-4147-A177-3AD203B41FA5}">
                      <a16:colId xmlns="" xmlns:a16="http://schemas.microsoft.com/office/drawing/2014/main" val="20001"/>
                    </a:ext>
                  </a:extLst>
                </a:gridCol>
                <a:gridCol w="1841686">
                  <a:extLst>
                    <a:ext uri="{9D8B030D-6E8A-4147-A177-3AD203B41FA5}">
                      <a16:colId xmlns="" xmlns:a16="http://schemas.microsoft.com/office/drawing/2014/main" val="20002"/>
                    </a:ext>
                  </a:extLst>
                </a:gridCol>
                <a:gridCol w="1841686">
                  <a:extLst>
                    <a:ext uri="{9D8B030D-6E8A-4147-A177-3AD203B41FA5}">
                      <a16:colId xmlns="" xmlns:a16="http://schemas.microsoft.com/office/drawing/2014/main" val="20003"/>
                    </a:ext>
                  </a:extLst>
                </a:gridCol>
              </a:tblGrid>
              <a:tr h="484945">
                <a:tc gridSpan="4">
                  <a:txBody>
                    <a:bodyPr/>
                    <a:lstStyle/>
                    <a:p>
                      <a:r>
                        <a:rPr lang="en-ZA" sz="1600" b="1" dirty="0" smtClean="0">
                          <a:latin typeface="+mn-lt"/>
                          <a:cs typeface="Arial" panose="020B0604020202020204" pitchFamily="34" charset="0"/>
                        </a:rPr>
                        <a:t>2.1: </a:t>
                      </a:r>
                      <a:r>
                        <a:rPr lang="en-US" sz="1600" b="1" kern="1200" dirty="0" smtClean="0">
                          <a:solidFill>
                            <a:schemeClr val="tx1"/>
                          </a:solidFill>
                          <a:effectLst/>
                          <a:latin typeface="Arial Narrow" panose="020B0606020202030204" pitchFamily="34" charset="0"/>
                          <a:ea typeface="+mn-ea"/>
                          <a:cs typeface="+mn-cs"/>
                        </a:rPr>
                        <a:t>A network of National Botanical Gardens are managed and maintained in order to </a:t>
                      </a:r>
                      <a:r>
                        <a:rPr lang="en-US" sz="1600" b="1" kern="1200" dirty="0" err="1" smtClean="0">
                          <a:solidFill>
                            <a:schemeClr val="tx1"/>
                          </a:solidFill>
                          <a:effectLst/>
                          <a:latin typeface="Arial Narrow" panose="020B0606020202030204" pitchFamily="34" charset="0"/>
                          <a:ea typeface="+mn-ea"/>
                          <a:cs typeface="+mn-cs"/>
                        </a:rPr>
                        <a:t>realise</a:t>
                      </a:r>
                      <a:r>
                        <a:rPr lang="en-US" sz="1600" b="1" kern="1200" dirty="0" smtClean="0">
                          <a:solidFill>
                            <a:schemeClr val="tx1"/>
                          </a:solidFill>
                          <a:effectLst/>
                          <a:latin typeface="Arial Narrow" panose="020B0606020202030204" pitchFamily="34" charset="0"/>
                          <a:ea typeface="+mn-ea"/>
                          <a:cs typeface="+mn-cs"/>
                        </a:rPr>
                        <a:t> benefits to SANBI, civil society and other relevant stakeholders</a:t>
                      </a:r>
                      <a:endParaRPr lang="en-ZA" sz="1600" b="0" dirty="0" smtClean="0">
                        <a:effectLst/>
                        <a:latin typeface="Arial Narrow" panose="020B0606020202030204" pitchFamily="34" charset="0"/>
                        <a:ea typeface="Times New Roman"/>
                        <a:cs typeface="Arial" panose="020B0604020202020204" pitchFamily="34"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sz="1200" b="0" dirty="0" smtClean="0">
                        <a:effectLst/>
                        <a:latin typeface="Arial Narrow" panose="020B0606020202030204" pitchFamily="34" charset="0"/>
                        <a:ea typeface="Times New Roman"/>
                        <a:cs typeface="Arial" panose="020B0604020202020204" pitchFamily="34"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0"/>
                  </a:ext>
                </a:extLst>
              </a:tr>
              <a:tr h="5576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Baseline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2017/18</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2019/20</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ZA" sz="1400" b="1" dirty="0" smtClean="0">
                          <a:solidFill>
                            <a:srgbClr val="FFFFFF"/>
                          </a:solidFill>
                          <a:latin typeface="Arial Narrow"/>
                          <a:ea typeface="Arial Narrow"/>
                          <a:cs typeface="Arial Narrow"/>
                          <a:sym typeface="Arial Narrow"/>
                        </a:rPr>
                        <a:t>5 year  target</a:t>
                      </a:r>
                    </a:p>
                    <a:p>
                      <a:pPr marL="0" marR="0" lvl="0" indent="0" algn="ctr" defTabSz="914400" rtl="0" eaLnBrk="1" fontAlgn="auto" latinLnBrk="0" hangingPunct="1">
                        <a:lnSpc>
                          <a:spcPct val="115000"/>
                        </a:lnSpc>
                        <a:spcBef>
                          <a:spcPts val="0"/>
                        </a:spcBef>
                        <a:spcAft>
                          <a:spcPts val="0"/>
                        </a:spcAft>
                        <a:buClrTx/>
                        <a:buSzTx/>
                        <a:buFontTx/>
                        <a:buNone/>
                        <a:tabLst/>
                        <a:defRPr/>
                      </a:pPr>
                      <a:r>
                        <a:rPr lang="en-ZA" sz="1400" b="1" dirty="0" smtClean="0">
                          <a:solidFill>
                            <a:srgbClr val="FFFFFF"/>
                          </a:solidFill>
                          <a:latin typeface="Arial Narrow"/>
                          <a:ea typeface="Arial Narrow"/>
                          <a:cs typeface="Arial Narrow"/>
                          <a:sym typeface="Arial Narrow"/>
                        </a:rPr>
                        <a:t> 2023/24</a:t>
                      </a:r>
                    </a:p>
                    <a:p>
                      <a:pPr algn="ctr">
                        <a:lnSpc>
                          <a:spcPct val="115000"/>
                        </a:lnSpc>
                        <a:spcAft>
                          <a:spcPts val="0"/>
                        </a:spcAft>
                      </a:pP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1"/>
                  </a:ext>
                </a:extLst>
              </a:tr>
              <a:tr h="2016224">
                <a:tc row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b="1" kern="1200" dirty="0" smtClean="0">
                          <a:solidFill>
                            <a:schemeClr val="tx1"/>
                          </a:solidFill>
                          <a:effectLst/>
                          <a:latin typeface="Arial Narrow" panose="020B0606020202030204" pitchFamily="34" charset="0"/>
                          <a:ea typeface="+mn-ea"/>
                          <a:cs typeface="+mn-cs"/>
                        </a:rPr>
                        <a:t>Number of new NBGs established and operational </a:t>
                      </a:r>
                      <a:endParaRPr lang="en-ZA" sz="1200" kern="1200" dirty="0" smtClean="0">
                        <a:solidFill>
                          <a:schemeClr val="tx1"/>
                        </a:solidFill>
                        <a:effectLst/>
                        <a:latin typeface="Arial Narrow" panose="020B0606020202030204" pitchFamily="34" charset="0"/>
                        <a:ea typeface="+mn-ea"/>
                        <a:cs typeface="+mn-cs"/>
                      </a:endParaRPr>
                    </a:p>
                    <a:p>
                      <a:pPr algn="just"/>
                      <a:endParaRPr lang="en-ZA" sz="1200" kern="1200" dirty="0">
                        <a:solidFill>
                          <a:schemeClr val="tx1"/>
                        </a:solidFill>
                        <a:effectLst/>
                        <a:latin typeface="Arial Narrow" panose="020B0606020202030204" pitchFamily="34" charset="0"/>
                        <a:ea typeface="+mn-ea"/>
                        <a:cs typeface="+mn-cs"/>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ZA" sz="1200" kern="1200" dirty="0" smtClean="0">
                          <a:solidFill>
                            <a:schemeClr val="tx1"/>
                          </a:solidFill>
                          <a:effectLst/>
                          <a:latin typeface="Arial Narrow" panose="020B0606020202030204" pitchFamily="34" charset="0"/>
                          <a:ea typeface="+mn-ea"/>
                          <a:cs typeface="+mn-cs"/>
                        </a:rPr>
                        <a:t>Thohoyandou (Limpopo)</a:t>
                      </a:r>
                    </a:p>
                    <a:p>
                      <a:r>
                        <a:rPr lang="en-ZA" sz="1200" kern="1200" dirty="0" smtClean="0">
                          <a:solidFill>
                            <a:schemeClr val="tx1"/>
                          </a:solidFill>
                          <a:effectLst/>
                          <a:latin typeface="Arial Narrow" panose="020B0606020202030204" pitchFamily="34" charset="0"/>
                          <a:ea typeface="+mn-ea"/>
                          <a:cs typeface="+mn-cs"/>
                        </a:rPr>
                        <a:t>Implementation plan developed for the upgrade and improvement of existing buildings in the Garden (Plan) </a:t>
                      </a:r>
                    </a:p>
                    <a:p>
                      <a:r>
                        <a:rPr lang="en-ZA" sz="1200" kern="1200" dirty="0" smtClean="0">
                          <a:solidFill>
                            <a:schemeClr val="tx1"/>
                          </a:solidFill>
                          <a:effectLst/>
                          <a:latin typeface="Arial Narrow" panose="020B0606020202030204" pitchFamily="34" charset="0"/>
                          <a:ea typeface="+mn-ea"/>
                          <a:cs typeface="+mn-cs"/>
                        </a:rPr>
                        <a:t> </a:t>
                      </a:r>
                    </a:p>
                    <a:p>
                      <a:r>
                        <a:rPr lang="en-US" sz="1200" kern="1200" dirty="0" smtClean="0">
                          <a:solidFill>
                            <a:schemeClr val="tx1"/>
                          </a:solidFill>
                          <a:effectLst/>
                          <a:latin typeface="Arial Narrow" panose="020B0606020202030204" pitchFamily="34" charset="0"/>
                          <a:ea typeface="+mn-ea"/>
                          <a:cs typeface="+mn-cs"/>
                        </a:rPr>
                        <a:t>Landscape design plan for the cultivated portion of the garden approved by SANBI for implementation </a:t>
                      </a:r>
                      <a:endParaRPr lang="en-ZA" sz="1200" dirty="0" smtClean="0">
                        <a:effectLst/>
                        <a:latin typeface="Arial Narrow" panose="020B0606020202030204" pitchFamily="34" charset="0"/>
                      </a:endParaRPr>
                    </a:p>
                    <a:p>
                      <a:r>
                        <a:rPr lang="en-US" sz="1200" kern="1200" dirty="0" smtClean="0">
                          <a:solidFill>
                            <a:schemeClr val="tx1"/>
                          </a:solidFill>
                          <a:effectLst/>
                          <a:latin typeface="Arial Narrow" panose="020B0606020202030204" pitchFamily="34" charset="0"/>
                          <a:ea typeface="+mn-ea"/>
                          <a:cs typeface="+mn-cs"/>
                        </a:rPr>
                        <a:t> </a:t>
                      </a:r>
                      <a:endParaRPr lang="en-ZA" sz="1200" dirty="0" smtClean="0">
                        <a:effectLst/>
                        <a:latin typeface="Arial Narrow" panose="020B0606020202030204" pitchFamily="34" charset="0"/>
                      </a:endParaRPr>
                    </a:p>
                    <a:p>
                      <a:r>
                        <a:rPr lang="en-US" sz="1200" kern="1200" dirty="0" smtClean="0">
                          <a:solidFill>
                            <a:schemeClr val="tx1"/>
                          </a:solidFill>
                          <a:effectLst/>
                          <a:latin typeface="Arial Narrow" panose="020B0606020202030204" pitchFamily="34" charset="0"/>
                          <a:ea typeface="+mn-ea"/>
                          <a:cs typeface="+mn-cs"/>
                        </a:rPr>
                        <a:t>Signed </a:t>
                      </a:r>
                      <a:r>
                        <a:rPr lang="en-US" sz="1200" kern="1200" dirty="0" err="1" smtClean="0">
                          <a:solidFill>
                            <a:schemeClr val="tx1"/>
                          </a:solidFill>
                          <a:effectLst/>
                          <a:latin typeface="Arial Narrow" panose="020B0606020202030204" pitchFamily="34" charset="0"/>
                          <a:ea typeface="+mn-ea"/>
                          <a:cs typeface="+mn-cs"/>
                        </a:rPr>
                        <a:t>MoA</a:t>
                      </a:r>
                      <a:r>
                        <a:rPr lang="en-US" sz="1200" kern="1200" dirty="0" smtClean="0">
                          <a:solidFill>
                            <a:schemeClr val="tx1"/>
                          </a:solidFill>
                          <a:effectLst/>
                          <a:latin typeface="Arial Narrow" panose="020B0606020202030204" pitchFamily="34" charset="0"/>
                          <a:ea typeface="+mn-ea"/>
                          <a:cs typeface="+mn-cs"/>
                        </a:rPr>
                        <a:t> and Services Agreement between SANBI and LEDET for the management by SANBI of the Thohoyandou Botanical Garden in the Limpopo Province. </a:t>
                      </a:r>
                      <a:endParaRPr lang="en-ZA" sz="1200" dirty="0" smtClean="0">
                        <a:effectLst/>
                        <a:latin typeface="Arial Narrow" panose="020B0606020202030204" pitchFamily="34" charset="0"/>
                      </a:endParaRPr>
                    </a:p>
                    <a:p>
                      <a:r>
                        <a:rPr lang="en-US" sz="1200" kern="1200" dirty="0" smtClean="0">
                          <a:solidFill>
                            <a:schemeClr val="tx1"/>
                          </a:solidFill>
                          <a:effectLst/>
                          <a:latin typeface="Arial Narrow" panose="020B0606020202030204" pitchFamily="34" charset="0"/>
                          <a:ea typeface="+mn-ea"/>
                          <a:cs typeface="+mn-cs"/>
                        </a:rPr>
                        <a:t> </a:t>
                      </a:r>
                      <a:endParaRPr lang="en-ZA" sz="1200" dirty="0" smtClean="0">
                        <a:effectLst/>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ZA" sz="1200" kern="1200" dirty="0" smtClean="0">
                          <a:solidFill>
                            <a:schemeClr val="tx1"/>
                          </a:solidFill>
                          <a:effectLst/>
                          <a:latin typeface="Arial Narrow" panose="020B0606020202030204" pitchFamily="34" charset="0"/>
                          <a:ea typeface="+mn-ea"/>
                          <a:cs typeface="+mn-cs"/>
                        </a:rPr>
                        <a:t>Basic Assessment Report (BAR) compiled for the planned infrastructural developments in the Thohoyandou Botanical Garden </a:t>
                      </a:r>
                    </a:p>
                    <a:p>
                      <a:r>
                        <a:rPr lang="en-ZA" sz="1200" kern="1200" dirty="0" smtClean="0">
                          <a:solidFill>
                            <a:schemeClr val="tx1"/>
                          </a:solidFill>
                          <a:effectLst/>
                          <a:latin typeface="Arial Narrow" panose="020B0606020202030204" pitchFamily="34" charset="0"/>
                          <a:ea typeface="+mn-ea"/>
                          <a:cs typeface="+mn-cs"/>
                        </a:rPr>
                        <a:t> </a:t>
                      </a:r>
                    </a:p>
                    <a:p>
                      <a:endParaRPr lang="en-ZA" sz="1200" kern="1200" dirty="0">
                        <a:solidFill>
                          <a:schemeClr val="tx1"/>
                        </a:solidFill>
                        <a:effectLst/>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200" kern="1200" dirty="0" smtClean="0">
                          <a:solidFill>
                            <a:schemeClr val="tx1"/>
                          </a:solidFill>
                          <a:effectLst/>
                          <a:latin typeface="Arial Narrow" panose="020B0606020202030204" pitchFamily="34" charset="0"/>
                          <a:ea typeface="+mn-ea"/>
                          <a:cs typeface="+mn-cs"/>
                        </a:rPr>
                        <a:t>Landscape design implemented for the cultivated portion of the Thohoyandou Botanical Garden </a:t>
                      </a:r>
                      <a:endParaRPr lang="en-ZA" sz="1200" dirty="0" smtClean="0">
                        <a:effectLst/>
                        <a:latin typeface="Arial Narrow" panose="020B0606020202030204" pitchFamily="34" charset="0"/>
                      </a:endParaRPr>
                    </a:p>
                    <a:p>
                      <a:r>
                        <a:rPr lang="en-US" sz="1200" kern="1200" dirty="0" smtClean="0">
                          <a:solidFill>
                            <a:schemeClr val="tx1"/>
                          </a:solidFill>
                          <a:effectLst/>
                          <a:latin typeface="Arial Narrow" panose="020B0606020202030204" pitchFamily="34" charset="0"/>
                          <a:ea typeface="+mn-ea"/>
                          <a:cs typeface="+mn-cs"/>
                        </a:rPr>
                        <a:t> </a:t>
                      </a:r>
                      <a:endParaRPr lang="en-ZA" sz="1200" dirty="0" smtClean="0">
                        <a:effectLst/>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883247">
                <a:tc vMerge="1">
                  <a:txBody>
                    <a:bodyPr/>
                    <a:lstStyle/>
                    <a:p>
                      <a:pPr algn="just"/>
                      <a:endParaRPr lang="en-ZA" sz="1200" kern="1200" dirty="0">
                        <a:solidFill>
                          <a:schemeClr val="tx1"/>
                        </a:solidFill>
                        <a:effectLst/>
                        <a:latin typeface="Arial Narrow" panose="020B0606020202030204" pitchFamily="34" charset="0"/>
                        <a:ea typeface="+mn-ea"/>
                        <a:cs typeface="+mn-cs"/>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200" kern="1200" dirty="0" err="1" smtClean="0">
                          <a:solidFill>
                            <a:schemeClr val="tx1"/>
                          </a:solidFill>
                          <a:effectLst/>
                          <a:latin typeface="Arial Narrow" panose="020B0606020202030204" pitchFamily="34" charset="0"/>
                          <a:ea typeface="+mn-ea"/>
                          <a:cs typeface="+mn-cs"/>
                        </a:rPr>
                        <a:t>Kwelera</a:t>
                      </a:r>
                      <a:r>
                        <a:rPr lang="en-US" sz="1200" kern="1200" dirty="0" smtClean="0">
                          <a:solidFill>
                            <a:schemeClr val="tx1"/>
                          </a:solidFill>
                          <a:effectLst/>
                          <a:latin typeface="Arial Narrow" panose="020B0606020202030204" pitchFamily="34" charset="0"/>
                          <a:ea typeface="+mn-ea"/>
                          <a:cs typeface="+mn-cs"/>
                        </a:rPr>
                        <a:t> (Eastern Cape)</a:t>
                      </a:r>
                      <a:endParaRPr lang="en-ZA" sz="1200" dirty="0" smtClean="0">
                        <a:effectLst/>
                        <a:latin typeface="Arial Narrow" panose="020B0606020202030204" pitchFamily="34" charset="0"/>
                      </a:endParaRPr>
                    </a:p>
                    <a:p>
                      <a:r>
                        <a:rPr lang="en-US" sz="1200" kern="1200" dirty="0" smtClean="0">
                          <a:solidFill>
                            <a:schemeClr val="tx1"/>
                          </a:solidFill>
                          <a:effectLst/>
                          <a:latin typeface="Arial Narrow" panose="020B0606020202030204" pitchFamily="34" charset="0"/>
                          <a:ea typeface="+mn-ea"/>
                          <a:cs typeface="+mn-cs"/>
                        </a:rPr>
                        <a:t>Four (4) management plans for the 160ha natural portion of the Garden </a:t>
                      </a:r>
                      <a:r>
                        <a:rPr lang="en-US" sz="1200" kern="1200" dirty="0" err="1" smtClean="0">
                          <a:solidFill>
                            <a:schemeClr val="tx1"/>
                          </a:solidFill>
                          <a:effectLst/>
                          <a:latin typeface="Arial Narrow" panose="020B0606020202030204" pitchFamily="34" charset="0"/>
                          <a:ea typeface="+mn-ea"/>
                          <a:cs typeface="+mn-cs"/>
                        </a:rPr>
                        <a:t>finalised</a:t>
                      </a:r>
                      <a:r>
                        <a:rPr lang="en-US" sz="1200" kern="1200" dirty="0" smtClean="0">
                          <a:solidFill>
                            <a:schemeClr val="tx1"/>
                          </a:solidFill>
                          <a:effectLst/>
                          <a:latin typeface="Arial Narrow" panose="020B0606020202030204" pitchFamily="34" charset="0"/>
                          <a:ea typeface="+mn-ea"/>
                          <a:cs typeface="+mn-cs"/>
                        </a:rPr>
                        <a:t> and approved by the joint SANBI/ECPTA Steering Committee </a:t>
                      </a:r>
                      <a:endParaRPr lang="en-ZA" sz="1200" dirty="0" smtClean="0">
                        <a:effectLst/>
                        <a:latin typeface="Arial Narrow" panose="020B0606020202030204" pitchFamily="34" charset="0"/>
                      </a:endParaRPr>
                    </a:p>
                    <a:p>
                      <a:r>
                        <a:rPr lang="en-US" sz="1200" kern="1200" dirty="0" smtClean="0">
                          <a:solidFill>
                            <a:schemeClr val="tx1"/>
                          </a:solidFill>
                          <a:effectLst/>
                          <a:latin typeface="Arial Narrow" panose="020B0606020202030204" pitchFamily="34" charset="0"/>
                          <a:ea typeface="+mn-ea"/>
                          <a:cs typeface="+mn-cs"/>
                        </a:rPr>
                        <a:t> </a:t>
                      </a:r>
                      <a:endParaRPr lang="en-ZA" sz="1200" dirty="0" smtClean="0">
                        <a:effectLst/>
                        <a:latin typeface="Arial Narrow" panose="020B0606020202030204" pitchFamily="34" charset="0"/>
                      </a:endParaRPr>
                    </a:p>
                    <a:p>
                      <a:r>
                        <a:rPr lang="en-US" sz="1200" kern="1200" dirty="0" smtClean="0">
                          <a:solidFill>
                            <a:schemeClr val="tx1"/>
                          </a:solidFill>
                          <a:effectLst/>
                          <a:latin typeface="Arial Narrow" panose="020B0606020202030204" pitchFamily="34" charset="0"/>
                          <a:ea typeface="+mn-ea"/>
                          <a:cs typeface="+mn-cs"/>
                        </a:rPr>
                        <a:t>Landscape design plan for the cultivated portion of the garden approved by SANBI for implementation</a:t>
                      </a:r>
                      <a:endParaRPr lang="en-ZA" sz="1200" b="0" i="0" u="none" strike="noStrike" kern="1200" baseline="0" dirty="0" smtClean="0">
                        <a:solidFill>
                          <a:schemeClr val="tx1"/>
                        </a:solidFill>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Narrow" panose="020B0606020202030204" pitchFamily="34" charset="0"/>
                          <a:ea typeface="+mn-ea"/>
                          <a:cs typeface="+mn-cs"/>
                        </a:rPr>
                        <a:t>Planned boundary fence for 10 ha portion of the </a:t>
                      </a:r>
                      <a:r>
                        <a:rPr lang="en-ZA" sz="1200" kern="1200" dirty="0" err="1" smtClean="0">
                          <a:solidFill>
                            <a:schemeClr val="tx1"/>
                          </a:solidFill>
                          <a:effectLst/>
                          <a:latin typeface="Arial Narrow" panose="020B0606020202030204" pitchFamily="34" charset="0"/>
                          <a:ea typeface="+mn-ea"/>
                          <a:cs typeface="+mn-cs"/>
                        </a:rPr>
                        <a:t>Kwelera</a:t>
                      </a:r>
                      <a:r>
                        <a:rPr lang="en-ZA" sz="1200" kern="1200" dirty="0" smtClean="0">
                          <a:solidFill>
                            <a:schemeClr val="tx1"/>
                          </a:solidFill>
                          <a:effectLst/>
                          <a:latin typeface="Arial Narrow" panose="020B0606020202030204" pitchFamily="34" charset="0"/>
                          <a:ea typeface="+mn-ea"/>
                          <a:cs typeface="+mn-cs"/>
                        </a:rPr>
                        <a:t> NBG completed </a:t>
                      </a:r>
                    </a:p>
                    <a:p>
                      <a:endParaRPr lang="en-ZA" sz="1200" kern="1200" dirty="0">
                        <a:solidFill>
                          <a:schemeClr val="tx1"/>
                        </a:solidFill>
                        <a:effectLst/>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Narrow" panose="020B0606020202030204" pitchFamily="34" charset="0"/>
                          <a:ea typeface="+mn-ea"/>
                          <a:cs typeface="+mn-cs"/>
                        </a:rPr>
                        <a:t>Landscape design implemented for the cultivated portion of the </a:t>
                      </a:r>
                      <a:r>
                        <a:rPr lang="en-ZA" sz="1200" kern="1200" dirty="0" err="1" smtClean="0">
                          <a:solidFill>
                            <a:schemeClr val="tx1"/>
                          </a:solidFill>
                          <a:effectLst/>
                          <a:latin typeface="Arial Narrow" panose="020B0606020202030204" pitchFamily="34" charset="0"/>
                          <a:ea typeface="+mn-ea"/>
                          <a:cs typeface="+mn-cs"/>
                        </a:rPr>
                        <a:t>Kwelera</a:t>
                      </a:r>
                      <a:r>
                        <a:rPr lang="en-ZA" sz="1200" kern="1200" dirty="0" smtClean="0">
                          <a:solidFill>
                            <a:schemeClr val="tx1"/>
                          </a:solidFill>
                          <a:effectLst/>
                          <a:latin typeface="Arial Narrow" panose="020B0606020202030204" pitchFamily="34" charset="0"/>
                          <a:ea typeface="+mn-ea"/>
                          <a:cs typeface="+mn-cs"/>
                        </a:rPr>
                        <a:t> National Botanical Garden</a:t>
                      </a:r>
                    </a:p>
                    <a:p>
                      <a:endParaRPr lang="en-ZA" sz="1200" kern="1200" dirty="0">
                        <a:solidFill>
                          <a:schemeClr val="tx1"/>
                        </a:solidFill>
                        <a:effectLst/>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19</a:t>
            </a:fld>
            <a:endParaRPr lang="en-US">
              <a:solidFill>
                <a:prstClr val="black">
                  <a:tint val="75000"/>
                </a:prstClr>
              </a:solidFill>
            </a:endParaRPr>
          </a:p>
        </p:txBody>
      </p:sp>
    </p:spTree>
    <p:extLst>
      <p:ext uri="{BB962C8B-B14F-4D97-AF65-F5344CB8AC3E}">
        <p14:creationId xmlns:p14="http://schemas.microsoft.com/office/powerpoint/2010/main" xmlns="" val="254959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a:solidFill>
            <a:schemeClr val="bg1"/>
          </a:solidFill>
        </p:spPr>
        <p:style>
          <a:lnRef idx="1">
            <a:schemeClr val="accent3"/>
          </a:lnRef>
          <a:fillRef idx="2">
            <a:schemeClr val="accent3"/>
          </a:fillRef>
          <a:effectRef idx="1">
            <a:schemeClr val="accent3"/>
          </a:effectRef>
          <a:fontRef idx="minor">
            <a:schemeClr val="dk1"/>
          </a:fontRef>
        </p:style>
        <p:txBody>
          <a:bodyPr/>
          <a:lstStyle/>
          <a:p>
            <a:r>
              <a:rPr lang="en-ZA" b="1" dirty="0" smtClean="0">
                <a:solidFill>
                  <a:srgbClr val="00B050"/>
                </a:solidFill>
              </a:rPr>
              <a:t>SANBI DELEGATION</a:t>
            </a:r>
            <a:endParaRPr lang="en-ZA" b="1" dirty="0">
              <a:solidFill>
                <a:srgbClr val="00B050"/>
              </a:solidFill>
            </a:endParaRPr>
          </a:p>
        </p:txBody>
      </p:sp>
      <p:sp>
        <p:nvSpPr>
          <p:cNvPr id="2" name="Slide Number Placeholder 1"/>
          <p:cNvSpPr>
            <a:spLocks noGrp="1"/>
          </p:cNvSpPr>
          <p:nvPr>
            <p:ph type="sldNum" sz="quarter" idx="12"/>
          </p:nvPr>
        </p:nvSpPr>
        <p:spPr/>
        <p:txBody>
          <a:bodyPr/>
          <a:lstStyle/>
          <a:p>
            <a:fld id="{D45B1029-6F76-46CD-B1CE-A789D6137003}" type="slidenum">
              <a:rPr lang="en-ZA" smtClean="0">
                <a:solidFill>
                  <a:prstClr val="black">
                    <a:tint val="75000"/>
                  </a:prstClr>
                </a:solidFill>
              </a:rPr>
              <a:pPr/>
              <a:t>2</a:t>
            </a:fld>
            <a:endParaRPr lang="en-ZA" dirty="0">
              <a:solidFill>
                <a:prstClr val="black">
                  <a:tint val="75000"/>
                </a:prstClr>
              </a:solidFill>
            </a:endParaRPr>
          </a:p>
        </p:txBody>
      </p:sp>
      <p:sp>
        <p:nvSpPr>
          <p:cNvPr id="7" name="Content Placeholder 2"/>
          <p:cNvSpPr>
            <a:spLocks noGrp="1"/>
          </p:cNvSpPr>
          <p:nvPr>
            <p:ph idx="1"/>
          </p:nvPr>
        </p:nvSpPr>
        <p:spPr>
          <a:xfrm>
            <a:off x="457200" y="1600200"/>
            <a:ext cx="8229600" cy="4287253"/>
          </a:xfrm>
        </p:spPr>
        <p:txBody>
          <a:bodyPr>
            <a:normAutofit/>
          </a:bodyPr>
          <a:lstStyle/>
          <a:p>
            <a:pPr marL="0" indent="0">
              <a:spcAft>
                <a:spcPts val="600"/>
              </a:spcAft>
              <a:buNone/>
            </a:pPr>
            <a:endParaRPr lang="en-ZA" sz="800" b="1" dirty="0" smtClean="0"/>
          </a:p>
          <a:p>
            <a:pPr>
              <a:spcAft>
                <a:spcPts val="600"/>
              </a:spcAft>
            </a:pPr>
            <a:r>
              <a:rPr lang="en-ZA" sz="2800" b="1" dirty="0" smtClean="0"/>
              <a:t>Mrs Beryl Ferguson, SANBI Board Member </a:t>
            </a:r>
          </a:p>
          <a:p>
            <a:pPr>
              <a:spcAft>
                <a:spcPts val="600"/>
              </a:spcAft>
            </a:pPr>
            <a:r>
              <a:rPr lang="en-ZA" sz="2800" b="1" dirty="0" smtClean="0"/>
              <a:t>Ms Carmel Mbizvo, Acting Chief Executive Officer</a:t>
            </a:r>
          </a:p>
          <a:p>
            <a:pPr>
              <a:spcAft>
                <a:spcPts val="600"/>
              </a:spcAft>
            </a:pPr>
            <a:r>
              <a:rPr lang="en-ZA" sz="2800" b="1" dirty="0" smtClean="0"/>
              <a:t>Ms Lorato Sithole, Chief Financial Officer</a:t>
            </a:r>
          </a:p>
          <a:p>
            <a:pPr>
              <a:spcAft>
                <a:spcPts val="600"/>
              </a:spcAft>
            </a:pPr>
            <a:r>
              <a:rPr lang="en-ZA" sz="2800" b="1" dirty="0" smtClean="0"/>
              <a:t>Mr Thompson Mutshinyalo, Acting Managing Director: NZG</a:t>
            </a:r>
          </a:p>
          <a:p>
            <a:pPr>
              <a:spcAft>
                <a:spcPts val="600"/>
              </a:spcAft>
            </a:pPr>
            <a:r>
              <a:rPr lang="en-ZA" sz="2800" b="1" dirty="0" smtClean="0"/>
              <a:t>Ms Portia Mpolaise, Acting Chief Corporate Officer</a:t>
            </a:r>
          </a:p>
          <a:p>
            <a:pPr marL="0" indent="0">
              <a:buNone/>
            </a:pPr>
            <a:endParaRPr lang="en-ZA" sz="2800" b="1" dirty="0" smtClean="0"/>
          </a:p>
          <a:p>
            <a:endParaRPr lang="en-ZA" sz="1800" b="1" dirty="0" smtClean="0"/>
          </a:p>
          <a:p>
            <a:pPr marL="0" indent="0">
              <a:buNone/>
            </a:pPr>
            <a:endParaRPr lang="en-ZA" sz="1400" b="1" dirty="0" smtClean="0"/>
          </a:p>
        </p:txBody>
      </p:sp>
    </p:spTree>
    <p:extLst>
      <p:ext uri="{BB962C8B-B14F-4D97-AF65-F5344CB8AC3E}">
        <p14:creationId xmlns:p14="http://schemas.microsoft.com/office/powerpoint/2010/main" xmlns="" val="328892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1000"/>
                                        <p:tgtEl>
                                          <p:spTgt spid="7">
                                            <p:txEl>
                                              <p:pRg st="1" end="1"/>
                                            </p:txEl>
                                          </p:spTgt>
                                        </p:tgtEl>
                                      </p:cBhvr>
                                    </p:animEffect>
                                    <p:anim calcmode="lin" valueType="num">
                                      <p:cBhvr>
                                        <p:cTn id="1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1000"/>
                                        <p:tgtEl>
                                          <p:spTgt spid="7">
                                            <p:txEl>
                                              <p:pRg st="2" end="2"/>
                                            </p:txEl>
                                          </p:spTgt>
                                        </p:tgtEl>
                                      </p:cBhvr>
                                    </p:animEffect>
                                    <p:anim calcmode="lin" valueType="num">
                                      <p:cBhvr>
                                        <p:cTn id="21"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1000"/>
                                        <p:tgtEl>
                                          <p:spTgt spid="7">
                                            <p:txEl>
                                              <p:pRg st="3" end="3"/>
                                            </p:txEl>
                                          </p:spTgt>
                                        </p:tgtEl>
                                      </p:cBhvr>
                                    </p:animEffect>
                                    <p:anim calcmode="lin" valueType="num">
                                      <p:cBhvr>
                                        <p:cTn id="2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xEl>
                                              <p:pRg st="4" end="4"/>
                                            </p:txEl>
                                          </p:spTgt>
                                        </p:tgtEl>
                                        <p:attrNameLst>
                                          <p:attrName>style.visibility</p:attrName>
                                        </p:attrNameLst>
                                      </p:cBhvr>
                                      <p:to>
                                        <p:strVal val="visible"/>
                                      </p:to>
                                    </p:set>
                                    <p:animEffect transition="in" filter="fade">
                                      <p:cBhvr>
                                        <p:cTn id="34" dur="1000"/>
                                        <p:tgtEl>
                                          <p:spTgt spid="7">
                                            <p:txEl>
                                              <p:pRg st="4" end="4"/>
                                            </p:txEl>
                                          </p:spTgt>
                                        </p:tgtEl>
                                      </p:cBhvr>
                                    </p:animEffect>
                                    <p:anim calcmode="lin" valueType="num">
                                      <p:cBhvr>
                                        <p:cTn id="3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animEffect transition="in" filter="fade">
                                      <p:cBhvr>
                                        <p:cTn id="41" dur="1000"/>
                                        <p:tgtEl>
                                          <p:spTgt spid="7">
                                            <p:txEl>
                                              <p:pRg st="5" end="5"/>
                                            </p:txEl>
                                          </p:spTgt>
                                        </p:tgtEl>
                                      </p:cBhvr>
                                    </p:animEffect>
                                    <p:anim calcmode="lin" valueType="num">
                                      <p:cBhvr>
                                        <p:cTn id="42"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23528" y="116632"/>
            <a:ext cx="8373616" cy="477836"/>
          </a:xfrm>
        </p:spPr>
        <p:txBody>
          <a:bodyPr>
            <a:noAutofit/>
          </a:bodyPr>
          <a:lstStyle/>
          <a:p>
            <a:pPr algn="l"/>
            <a:r>
              <a:rPr lang="en-ZA" sz="1600" b="1" dirty="0" smtClean="0">
                <a:latin typeface="Arial Black" panose="020B0A04020102020204" pitchFamily="34" charset="0"/>
              </a:rPr>
              <a:t/>
            </a:r>
            <a:br>
              <a:rPr lang="en-ZA" sz="1600" b="1" dirty="0" smtClean="0">
                <a:latin typeface="Arial Black" panose="020B0A04020102020204" pitchFamily="34" charset="0"/>
              </a:rPr>
            </a:br>
            <a:r>
              <a:rPr lang="en-ZA" sz="1600" b="1" dirty="0">
                <a:latin typeface="Arial Black" panose="020B0A04020102020204" pitchFamily="34" charset="0"/>
              </a:rPr>
              <a:t>PROGRAMME</a:t>
            </a:r>
            <a:r>
              <a:rPr lang="en-US" sz="1600" b="1" dirty="0">
                <a:latin typeface="Arial Black" panose="020B0A04020102020204" pitchFamily="34" charset="0"/>
              </a:rPr>
              <a:t> 2</a:t>
            </a:r>
            <a:r>
              <a:rPr lang="en-US" sz="1600" b="1" dirty="0" smtClean="0">
                <a:latin typeface="Arial Black" panose="020B0A04020102020204" pitchFamily="34" charset="0"/>
              </a:rPr>
              <a:t>:</a:t>
            </a:r>
            <a:r>
              <a:rPr lang="en-ZA" sz="1600" b="1" dirty="0" smtClean="0">
                <a:latin typeface="Arial Black" panose="020B0A04020102020204" pitchFamily="34" charset="0"/>
              </a:rPr>
              <a:t> National Botanical Gardens  (cont.)</a:t>
            </a:r>
            <a:r>
              <a:rPr lang="en-ZA" sz="1600" b="1" dirty="0">
                <a:latin typeface="Arial Black" panose="020B0A04020102020204" pitchFamily="34" charset="0"/>
              </a:rPr>
              <a:t/>
            </a:r>
            <a:br>
              <a:rPr lang="en-ZA" sz="1600" b="1" dirty="0">
                <a:latin typeface="Arial Black" panose="020B0A04020102020204" pitchFamily="34" charset="0"/>
              </a:rPr>
            </a:br>
            <a:endParaRPr lang="en-ZA" sz="1600" b="1" dirty="0"/>
          </a:p>
        </p:txBody>
      </p:sp>
      <p:graphicFrame>
        <p:nvGraphicFramePr>
          <p:cNvPr id="4" name="Group 121"/>
          <p:cNvGraphicFramePr>
            <a:graphicFrameLocks noGrp="1"/>
          </p:cNvGraphicFramePr>
          <p:nvPr>
            <p:ph idx="1"/>
            <p:extLst>
              <p:ext uri="{D42A27DB-BD31-4B8C-83A1-F6EECF244321}">
                <p14:modId xmlns:p14="http://schemas.microsoft.com/office/powerpoint/2010/main" xmlns="" val="2272907827"/>
              </p:ext>
            </p:extLst>
          </p:nvPr>
        </p:nvGraphicFramePr>
        <p:xfrm>
          <a:off x="245660" y="686193"/>
          <a:ext cx="8718829" cy="2272807"/>
        </p:xfrm>
        <a:graphic>
          <a:graphicData uri="http://schemas.openxmlformats.org/drawingml/2006/table">
            <a:tbl>
              <a:tblPr/>
              <a:tblGrid>
                <a:gridCol w="2313036">
                  <a:extLst>
                    <a:ext uri="{9D8B030D-6E8A-4147-A177-3AD203B41FA5}">
                      <a16:colId xmlns="" xmlns:a16="http://schemas.microsoft.com/office/drawing/2014/main" val="20000"/>
                    </a:ext>
                  </a:extLst>
                </a:gridCol>
                <a:gridCol w="2818549">
                  <a:extLst>
                    <a:ext uri="{9D8B030D-6E8A-4147-A177-3AD203B41FA5}">
                      <a16:colId xmlns="" xmlns:a16="http://schemas.microsoft.com/office/drawing/2014/main" val="20001"/>
                    </a:ext>
                  </a:extLst>
                </a:gridCol>
                <a:gridCol w="1793622">
                  <a:extLst>
                    <a:ext uri="{9D8B030D-6E8A-4147-A177-3AD203B41FA5}">
                      <a16:colId xmlns="" xmlns:a16="http://schemas.microsoft.com/office/drawing/2014/main" val="20002"/>
                    </a:ext>
                  </a:extLst>
                </a:gridCol>
                <a:gridCol w="1793622">
                  <a:extLst>
                    <a:ext uri="{9D8B030D-6E8A-4147-A177-3AD203B41FA5}">
                      <a16:colId xmlns="" xmlns:a16="http://schemas.microsoft.com/office/drawing/2014/main" val="20003"/>
                    </a:ext>
                  </a:extLst>
                </a:gridCol>
              </a:tblGrid>
              <a:tr h="32374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dirty="0" smtClean="0">
                          <a:latin typeface="+mn-lt"/>
                          <a:cs typeface="Arial" panose="020B0604020202020204" pitchFamily="34" charset="0"/>
                        </a:rPr>
                        <a:t>2.1: </a:t>
                      </a:r>
                      <a:r>
                        <a:rPr lang="en-ZA" sz="1600" b="1" i="0" u="none" strike="noStrike" kern="1200" baseline="0" dirty="0" smtClean="0">
                          <a:solidFill>
                            <a:schemeClr val="tx1"/>
                          </a:solidFill>
                          <a:latin typeface="+mn-lt"/>
                          <a:ea typeface="+mn-ea"/>
                          <a:cs typeface="+mn-cs"/>
                        </a:rPr>
                        <a:t>A network of National Botanical Gardens are managed and maintained in order to realise benefits to SANBI, Civil society and stakeholders</a:t>
                      </a:r>
                      <a:r>
                        <a:rPr lang="en-ZA" sz="1400" b="0" i="0" u="none" strike="noStrike" kern="1200" baseline="0" dirty="0" smtClean="0">
                          <a:solidFill>
                            <a:schemeClr val="tx1"/>
                          </a:solidFill>
                          <a:effectLst/>
                          <a:latin typeface="+mn-lt"/>
                          <a:ea typeface="+mn-ea"/>
                          <a:cs typeface="Arial" panose="020B0604020202020204" pitchFamily="34" charset="0"/>
                        </a:rPr>
                        <a:t> </a:t>
                      </a:r>
                      <a:r>
                        <a:rPr lang="en-ZA" sz="1600" b="1" i="0" u="none" strike="noStrike" kern="1200" baseline="0" dirty="0" smtClean="0">
                          <a:solidFill>
                            <a:schemeClr val="dk1"/>
                          </a:solidFill>
                          <a:latin typeface="+mn-lt"/>
                          <a:ea typeface="+mn-ea"/>
                          <a:cs typeface="+mn-cs"/>
                        </a:rPr>
                        <a:t>(cont.)</a:t>
                      </a:r>
                      <a:endParaRPr lang="en-ZA" sz="1600" b="0" dirty="0" smtClean="0">
                        <a:effectLst/>
                        <a:latin typeface="+mn-lt"/>
                        <a:ea typeface="Times New Roman"/>
                        <a:cs typeface="Arial" panose="020B0604020202020204" pitchFamily="34"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b="0" dirty="0" smtClean="0">
                        <a:effectLst/>
                        <a:latin typeface="+mn-lt"/>
                        <a:ea typeface="Times New Roman"/>
                        <a:cs typeface="Arial" panose="020B0604020202020204" pitchFamily="34"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0"/>
                  </a:ext>
                </a:extLst>
              </a:tr>
              <a:tr h="5049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Baseline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2017/18</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2019/20</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ZA" sz="1400" b="1" dirty="0" smtClean="0">
                          <a:solidFill>
                            <a:srgbClr val="FFFFFF"/>
                          </a:solidFill>
                          <a:latin typeface="Arial Narrow"/>
                          <a:ea typeface="Arial Narrow"/>
                          <a:cs typeface="Arial Narrow"/>
                          <a:sym typeface="Arial Narrow"/>
                        </a:rPr>
                        <a:t>5 year  target</a:t>
                      </a:r>
                    </a:p>
                    <a:p>
                      <a:pPr marL="0" marR="0" lvl="0" indent="0" algn="ctr" defTabSz="914400" rtl="0" eaLnBrk="1" fontAlgn="auto" latinLnBrk="0" hangingPunct="1">
                        <a:lnSpc>
                          <a:spcPct val="115000"/>
                        </a:lnSpc>
                        <a:spcBef>
                          <a:spcPts val="0"/>
                        </a:spcBef>
                        <a:spcAft>
                          <a:spcPts val="0"/>
                        </a:spcAft>
                        <a:buClrTx/>
                        <a:buSzTx/>
                        <a:buFontTx/>
                        <a:buNone/>
                        <a:tabLst/>
                        <a:defRPr/>
                      </a:pPr>
                      <a:r>
                        <a:rPr lang="en-ZA" sz="1400" b="1" dirty="0" smtClean="0">
                          <a:solidFill>
                            <a:srgbClr val="FFFFFF"/>
                          </a:solidFill>
                          <a:latin typeface="Arial Narrow"/>
                          <a:ea typeface="Arial Narrow"/>
                          <a:cs typeface="Arial Narrow"/>
                          <a:sym typeface="Arial Narrow"/>
                        </a:rPr>
                        <a:t> 2023/24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1"/>
                  </a:ext>
                </a:extLst>
              </a:tr>
              <a:tr h="678772">
                <a:tc>
                  <a:txBody>
                    <a:bodyPr/>
                    <a:lstStyle/>
                    <a:p>
                      <a:r>
                        <a:rPr lang="en-ZA" sz="1400" b="1" kern="1200" dirty="0" smtClean="0">
                          <a:solidFill>
                            <a:schemeClr val="tx1"/>
                          </a:solidFill>
                          <a:effectLst/>
                          <a:latin typeface="Arial Narrow" panose="020B0606020202030204" pitchFamily="34" charset="0"/>
                          <a:ea typeface="+mn-ea"/>
                          <a:cs typeface="+mn-cs"/>
                        </a:rPr>
                        <a:t>Number of maintenance, development and capital infrastructure projects completed across SANBI’s NBGs</a:t>
                      </a:r>
                      <a:endParaRPr lang="en-ZA" sz="1400" kern="1200" dirty="0">
                        <a:solidFill>
                          <a:schemeClr val="tx1"/>
                        </a:solidFill>
                        <a:effectLst/>
                        <a:latin typeface="Arial Narrow" panose="020B0606020202030204" pitchFamily="34" charset="0"/>
                        <a:ea typeface="+mn-ea"/>
                        <a:cs typeface="+mn-cs"/>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400" kern="1200" dirty="0" smtClean="0">
                          <a:solidFill>
                            <a:schemeClr val="tx1"/>
                          </a:solidFill>
                          <a:effectLst/>
                          <a:latin typeface="Arial Narrow" panose="020B0606020202030204" pitchFamily="34" charset="0"/>
                          <a:ea typeface="+mn-ea"/>
                          <a:cs typeface="+mn-cs"/>
                        </a:rPr>
                        <a:t>45 maintenance/ development projects and 2 SANBI capital infrastructure projects completed annually. </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tabLst>
                          <a:tab pos="180340" algn="l"/>
                          <a:tab pos="540385" algn="l"/>
                        </a:tabLst>
                      </a:pPr>
                      <a:r>
                        <a:rPr lang="en-US" sz="1400" kern="1200" dirty="0" smtClean="0">
                          <a:solidFill>
                            <a:schemeClr val="tx1"/>
                          </a:solidFill>
                          <a:effectLst/>
                          <a:latin typeface="Arial Narrow" panose="020B0606020202030204" pitchFamily="34" charset="0"/>
                          <a:ea typeface="+mn-ea"/>
                          <a:cs typeface="+mn-cs"/>
                        </a:rPr>
                        <a:t>45 maintenance/ development projects and 2 SANBI capital infrastructure projects completed</a:t>
                      </a:r>
                      <a:endParaRPr lang="en-ZA" sz="1400" dirty="0">
                        <a:solidFill>
                          <a:srgbClr val="000000"/>
                        </a:solidFill>
                        <a:effectLst/>
                        <a:latin typeface="Arial Narrow" panose="020B0606020202030204" pitchFamily="34" charset="0"/>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tabLst>
                          <a:tab pos="180340" algn="l"/>
                          <a:tab pos="540385" algn="l"/>
                        </a:tabLst>
                      </a:pPr>
                      <a:r>
                        <a:rPr lang="en-US" sz="1400" kern="1200" dirty="0" smtClean="0">
                          <a:solidFill>
                            <a:schemeClr val="tx1"/>
                          </a:solidFill>
                          <a:effectLst/>
                          <a:latin typeface="Arial Narrow" panose="020B0606020202030204" pitchFamily="34" charset="0"/>
                          <a:ea typeface="+mn-ea"/>
                          <a:cs typeface="+mn-cs"/>
                        </a:rPr>
                        <a:t>225 maintenance and/or development projects and 10 SANBI capital infrastructure projects completed in SANBI’s NBGs</a:t>
                      </a:r>
                      <a:endParaRPr lang="en-ZA" sz="1400" dirty="0">
                        <a:solidFill>
                          <a:srgbClr val="000000"/>
                        </a:solidFill>
                        <a:effectLst/>
                        <a:latin typeface="Arial Narrow" panose="020B0606020202030204" pitchFamily="34" charset="0"/>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20</a:t>
            </a:fld>
            <a:endParaRPr lang="en-US" dirty="0">
              <a:solidFill>
                <a:prstClr val="black">
                  <a:tint val="75000"/>
                </a:prstClr>
              </a:solidFill>
            </a:endParaRPr>
          </a:p>
        </p:txBody>
      </p:sp>
      <p:graphicFrame>
        <p:nvGraphicFramePr>
          <p:cNvPr id="5" name="Group 121"/>
          <p:cNvGraphicFramePr>
            <a:graphicFrameLocks/>
          </p:cNvGraphicFramePr>
          <p:nvPr>
            <p:extLst>
              <p:ext uri="{D42A27DB-BD31-4B8C-83A1-F6EECF244321}">
                <p14:modId xmlns:p14="http://schemas.microsoft.com/office/powerpoint/2010/main" xmlns="" val="3089514374"/>
              </p:ext>
            </p:extLst>
          </p:nvPr>
        </p:nvGraphicFramePr>
        <p:xfrm>
          <a:off x="284516" y="2996952"/>
          <a:ext cx="8718829" cy="2351532"/>
        </p:xfrm>
        <a:graphic>
          <a:graphicData uri="http://schemas.openxmlformats.org/drawingml/2006/table">
            <a:tbl>
              <a:tblPr/>
              <a:tblGrid>
                <a:gridCol w="2313036">
                  <a:extLst>
                    <a:ext uri="{9D8B030D-6E8A-4147-A177-3AD203B41FA5}">
                      <a16:colId xmlns="" xmlns:a16="http://schemas.microsoft.com/office/drawing/2014/main" val="20000"/>
                    </a:ext>
                  </a:extLst>
                </a:gridCol>
                <a:gridCol w="2818549">
                  <a:extLst>
                    <a:ext uri="{9D8B030D-6E8A-4147-A177-3AD203B41FA5}">
                      <a16:colId xmlns="" xmlns:a16="http://schemas.microsoft.com/office/drawing/2014/main" val="20001"/>
                    </a:ext>
                  </a:extLst>
                </a:gridCol>
                <a:gridCol w="1793622">
                  <a:extLst>
                    <a:ext uri="{9D8B030D-6E8A-4147-A177-3AD203B41FA5}">
                      <a16:colId xmlns="" xmlns:a16="http://schemas.microsoft.com/office/drawing/2014/main" val="20002"/>
                    </a:ext>
                  </a:extLst>
                </a:gridCol>
                <a:gridCol w="1793622">
                  <a:extLst>
                    <a:ext uri="{9D8B030D-6E8A-4147-A177-3AD203B41FA5}">
                      <a16:colId xmlns="" xmlns:a16="http://schemas.microsoft.com/office/drawing/2014/main" val="20003"/>
                    </a:ext>
                  </a:extLst>
                </a:gridCol>
              </a:tblGrid>
              <a:tr h="176289">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dirty="0" smtClean="0">
                          <a:latin typeface="+mn-lt"/>
                          <a:cs typeface="Arial" panose="020B0604020202020204" pitchFamily="34" charset="0"/>
                        </a:rPr>
                        <a:t>2.2:</a:t>
                      </a:r>
                      <a:r>
                        <a:rPr lang="en-US" sz="1800" b="1" kern="1200" dirty="0" smtClean="0">
                          <a:solidFill>
                            <a:schemeClr val="tx1"/>
                          </a:solidFill>
                          <a:effectLst/>
                          <a:latin typeface="+mn-lt"/>
                          <a:ea typeface="+mn-ea"/>
                          <a:cs typeface="+mn-cs"/>
                        </a:rPr>
                        <a:t>Nature-based tourism and recreational activities are strengthened in all National Botanical Gardens in order to contribute to and support SANBI’s sustainability</a:t>
                      </a:r>
                      <a:r>
                        <a:rPr lang="en-ZA" sz="1600" b="1" dirty="0" smtClean="0">
                          <a:latin typeface="+mn-lt"/>
                          <a:cs typeface="Arial" panose="020B0604020202020204" pitchFamily="34" charset="0"/>
                        </a:rPr>
                        <a:t> </a:t>
                      </a:r>
                      <a:r>
                        <a:rPr lang="en-ZA" sz="1600" b="1" i="0" u="none" strike="noStrike" kern="1200" baseline="0" dirty="0" smtClean="0">
                          <a:solidFill>
                            <a:schemeClr val="dk1"/>
                          </a:solidFill>
                          <a:latin typeface="+mn-lt"/>
                          <a:ea typeface="+mn-ea"/>
                          <a:cs typeface="+mn-cs"/>
                        </a:rPr>
                        <a:t>(cont.)</a:t>
                      </a:r>
                      <a:endParaRPr lang="en-ZA" sz="1600" b="0" dirty="0" smtClean="0">
                        <a:effectLst/>
                        <a:latin typeface="+mn-lt"/>
                        <a:ea typeface="Times New Roman"/>
                        <a:cs typeface="Arial" panose="020B0604020202020204" pitchFamily="34"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b="0" dirty="0" smtClean="0">
                        <a:effectLst/>
                        <a:latin typeface="+mn-lt"/>
                        <a:ea typeface="Times New Roman"/>
                        <a:cs typeface="Arial" panose="020B0604020202020204" pitchFamily="34"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0"/>
                  </a:ext>
                </a:extLst>
              </a:tr>
              <a:tr h="5049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Baseline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2017/18</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2019/20</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ZA" sz="1400" b="1" dirty="0" smtClean="0">
                          <a:solidFill>
                            <a:srgbClr val="FFFFFF"/>
                          </a:solidFill>
                          <a:latin typeface="Arial Narrow"/>
                          <a:ea typeface="Arial Narrow"/>
                          <a:cs typeface="Arial Narrow"/>
                          <a:sym typeface="Arial Narrow"/>
                        </a:rPr>
                        <a:t>5 year  target</a:t>
                      </a:r>
                    </a:p>
                    <a:p>
                      <a:pPr marL="0" marR="0" lvl="0" indent="0" algn="ctr" defTabSz="914400" rtl="0" eaLnBrk="1" fontAlgn="auto" latinLnBrk="0" hangingPunct="1">
                        <a:lnSpc>
                          <a:spcPct val="115000"/>
                        </a:lnSpc>
                        <a:spcBef>
                          <a:spcPts val="0"/>
                        </a:spcBef>
                        <a:spcAft>
                          <a:spcPts val="0"/>
                        </a:spcAft>
                        <a:buClrTx/>
                        <a:buSzTx/>
                        <a:buFontTx/>
                        <a:buNone/>
                        <a:tabLst/>
                        <a:defRPr/>
                      </a:pPr>
                      <a:r>
                        <a:rPr lang="en-ZA" sz="1400" b="1" dirty="0" smtClean="0">
                          <a:solidFill>
                            <a:srgbClr val="FFFFFF"/>
                          </a:solidFill>
                          <a:latin typeface="Arial Narrow"/>
                          <a:ea typeface="Arial Narrow"/>
                          <a:cs typeface="Arial Narrow"/>
                          <a:sym typeface="Arial Narrow"/>
                        </a:rPr>
                        <a:t> 2023/24</a:t>
                      </a:r>
                    </a:p>
                    <a:p>
                      <a:pPr algn="ctr">
                        <a:lnSpc>
                          <a:spcPct val="115000"/>
                        </a:lnSpc>
                        <a:spcAft>
                          <a:spcPts val="0"/>
                        </a:spcAft>
                      </a:pP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1"/>
                  </a:ext>
                </a:extLst>
              </a:tr>
              <a:tr h="6787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tx1"/>
                          </a:solidFill>
                          <a:effectLst/>
                          <a:latin typeface="Arial Narrow" panose="020B0606020202030204" pitchFamily="34" charset="0"/>
                          <a:ea typeface="+mn-ea"/>
                          <a:cs typeface="+mn-cs"/>
                        </a:rPr>
                        <a:t>Percentage visitor numbers increased </a:t>
                      </a:r>
                      <a:endParaRPr lang="en-ZA" sz="1400" kern="1200" dirty="0" smtClean="0">
                        <a:solidFill>
                          <a:schemeClr val="tx1"/>
                        </a:solidFill>
                        <a:effectLst/>
                        <a:latin typeface="Arial Narrow" panose="020B0606020202030204" pitchFamily="34" charset="0"/>
                        <a:ea typeface="+mn-ea"/>
                        <a:cs typeface="+mn-cs"/>
                      </a:endParaRPr>
                    </a:p>
                    <a:p>
                      <a:endParaRPr lang="en-ZA" sz="1400" kern="1200" dirty="0">
                        <a:solidFill>
                          <a:schemeClr val="tx1"/>
                        </a:solidFill>
                        <a:effectLst/>
                        <a:latin typeface="Arial Narrow" panose="020B0606020202030204" pitchFamily="34" charset="0"/>
                        <a:ea typeface="+mn-ea"/>
                        <a:cs typeface="+mn-cs"/>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smtClean="0">
                          <a:solidFill>
                            <a:schemeClr val="tx1"/>
                          </a:solidFill>
                          <a:effectLst/>
                          <a:latin typeface="Arial Narrow" panose="020B0606020202030204" pitchFamily="34" charset="0"/>
                          <a:ea typeface="+mn-ea"/>
                          <a:cs typeface="+mn-cs"/>
                        </a:rPr>
                        <a:t>1,222,816 verifiable visitors received in 2017/18 across SANBI NBGs</a:t>
                      </a:r>
                    </a:p>
                    <a:p>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tabLst>
                          <a:tab pos="180340" algn="l"/>
                          <a:tab pos="540385" algn="l"/>
                        </a:tabLst>
                      </a:pPr>
                      <a:r>
                        <a:rPr lang="en-US" sz="1400" kern="1200" dirty="0" smtClean="0">
                          <a:solidFill>
                            <a:schemeClr val="tx1"/>
                          </a:solidFill>
                          <a:effectLst/>
                          <a:latin typeface="Arial Narrow" panose="020B0606020202030204" pitchFamily="34" charset="0"/>
                          <a:ea typeface="+mn-ea"/>
                          <a:cs typeface="+mn-cs"/>
                        </a:rPr>
                        <a:t>Minimum of 5% annual increase in visitor numbers </a:t>
                      </a:r>
                      <a:endParaRPr lang="en-ZA" sz="1400" dirty="0">
                        <a:solidFill>
                          <a:srgbClr val="000000"/>
                        </a:solidFill>
                        <a:effectLst/>
                        <a:latin typeface="Arial Narrow" panose="020B0606020202030204" pitchFamily="34" charset="0"/>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tabLst>
                          <a:tab pos="180340" algn="l"/>
                          <a:tab pos="540385" algn="l"/>
                        </a:tabLst>
                      </a:pPr>
                      <a:r>
                        <a:rPr lang="en-US" sz="1400" kern="1200" dirty="0" smtClean="0">
                          <a:solidFill>
                            <a:schemeClr val="tx1"/>
                          </a:solidFill>
                          <a:effectLst/>
                          <a:latin typeface="Arial Narrow" panose="020B0606020202030204" pitchFamily="34" charset="0"/>
                          <a:ea typeface="+mn-ea"/>
                          <a:cs typeface="+mn-cs"/>
                        </a:rPr>
                        <a:t>25% cumulative increase in visitor numbers from verifiable baseline in 2017/18 received by NBGs</a:t>
                      </a:r>
                      <a:endParaRPr lang="en-ZA" sz="1400" dirty="0">
                        <a:solidFill>
                          <a:srgbClr val="000000"/>
                        </a:solidFill>
                        <a:effectLst/>
                        <a:latin typeface="Arial Narrow" panose="020B0606020202030204" pitchFamily="34" charset="0"/>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xmlns="" val="25991278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srcRect/>
          <a:stretch>
            <a:fillRect/>
          </a:stretch>
        </p:blipFill>
        <p:spPr bwMode="auto">
          <a:xfrm>
            <a:off x="0" y="664925"/>
            <a:ext cx="2763992" cy="3657600"/>
          </a:xfrm>
          <a:prstGeom prst="rect">
            <a:avLst/>
          </a:prstGeom>
          <a:noFill/>
          <a:ln w="9525">
            <a:noFill/>
            <a:miter lim="800000"/>
            <a:headEnd/>
            <a:tailEnd/>
          </a:ln>
        </p:spPr>
      </p:pic>
      <p:pic>
        <p:nvPicPr>
          <p:cNvPr id="68610" name="Picture 2"/>
          <p:cNvPicPr>
            <a:picLocks noChangeAspect="1" noChangeArrowheads="1"/>
          </p:cNvPicPr>
          <p:nvPr/>
        </p:nvPicPr>
        <p:blipFill>
          <a:blip r:embed="rId3" cstate="email"/>
          <a:srcRect/>
          <a:stretch>
            <a:fillRect/>
          </a:stretch>
        </p:blipFill>
        <p:spPr bwMode="auto">
          <a:xfrm>
            <a:off x="6232881" y="0"/>
            <a:ext cx="2911119" cy="4038600"/>
          </a:xfrm>
          <a:prstGeom prst="rect">
            <a:avLst/>
          </a:prstGeom>
          <a:noFill/>
          <a:ln w="9525">
            <a:noFill/>
            <a:miter lim="800000"/>
            <a:headEnd/>
            <a:tailEnd/>
          </a:ln>
        </p:spPr>
      </p:pic>
      <p:pic>
        <p:nvPicPr>
          <p:cNvPr id="68611" name="Picture 3"/>
          <p:cNvPicPr>
            <a:picLocks noChangeAspect="1" noChangeArrowheads="1"/>
          </p:cNvPicPr>
          <p:nvPr/>
        </p:nvPicPr>
        <p:blipFill>
          <a:blip r:embed="rId4" cstate="email"/>
          <a:srcRect/>
          <a:stretch>
            <a:fillRect/>
          </a:stretch>
        </p:blipFill>
        <p:spPr bwMode="auto">
          <a:xfrm>
            <a:off x="323528" y="3295120"/>
            <a:ext cx="2590800" cy="3562880"/>
          </a:xfrm>
          <a:prstGeom prst="rect">
            <a:avLst/>
          </a:prstGeom>
          <a:noFill/>
          <a:ln w="9525">
            <a:noFill/>
            <a:miter lim="800000"/>
            <a:headEnd/>
            <a:tailEnd/>
          </a:ln>
        </p:spPr>
      </p:pic>
      <p:pic>
        <p:nvPicPr>
          <p:cNvPr id="68612" name="Picture 4"/>
          <p:cNvPicPr>
            <a:picLocks noChangeAspect="1" noChangeArrowheads="1"/>
          </p:cNvPicPr>
          <p:nvPr/>
        </p:nvPicPr>
        <p:blipFill>
          <a:blip r:embed="rId5" cstate="email"/>
          <a:srcRect/>
          <a:stretch>
            <a:fillRect/>
          </a:stretch>
        </p:blipFill>
        <p:spPr bwMode="auto">
          <a:xfrm>
            <a:off x="5793122" y="2705275"/>
            <a:ext cx="2934904" cy="4036093"/>
          </a:xfrm>
          <a:prstGeom prst="rect">
            <a:avLst/>
          </a:prstGeom>
          <a:noFill/>
          <a:ln w="9525">
            <a:noFill/>
            <a:miter lim="800000"/>
            <a:headEnd/>
            <a:tailEnd/>
          </a:ln>
        </p:spPr>
      </p:pic>
      <p:pic>
        <p:nvPicPr>
          <p:cNvPr id="68613" name="Picture 5"/>
          <p:cNvPicPr>
            <a:picLocks noChangeAspect="1" noChangeArrowheads="1"/>
          </p:cNvPicPr>
          <p:nvPr/>
        </p:nvPicPr>
        <p:blipFill>
          <a:blip r:embed="rId6" cstate="email"/>
          <a:srcRect/>
          <a:stretch>
            <a:fillRect/>
          </a:stretch>
        </p:blipFill>
        <p:spPr bwMode="auto">
          <a:xfrm>
            <a:off x="3251806" y="3138983"/>
            <a:ext cx="2196248" cy="3428999"/>
          </a:xfrm>
          <a:prstGeom prst="rect">
            <a:avLst/>
          </a:prstGeom>
          <a:noFill/>
          <a:ln w="9525">
            <a:noFill/>
            <a:miter lim="800000"/>
            <a:headEnd/>
            <a:tailEnd/>
          </a:ln>
        </p:spPr>
      </p:pic>
      <p:sp>
        <p:nvSpPr>
          <p:cNvPr id="2" name="Rectangle 1"/>
          <p:cNvSpPr/>
          <p:nvPr/>
        </p:nvSpPr>
        <p:spPr>
          <a:xfrm>
            <a:off x="2843808" y="908720"/>
            <a:ext cx="3276987" cy="461665"/>
          </a:xfrm>
          <a:prstGeom prst="rect">
            <a:avLst/>
          </a:prstGeom>
        </p:spPr>
        <p:txBody>
          <a:bodyPr wrap="none">
            <a:spAutoFit/>
          </a:bodyPr>
          <a:lstStyle/>
          <a:p>
            <a:r>
              <a:rPr lang="en-ZA" sz="2400" b="1" dirty="0" smtClean="0"/>
              <a:t>S</a:t>
            </a:r>
            <a:r>
              <a:rPr lang="en-ZA" sz="2400" b="1" dirty="0" smtClean="0">
                <a:cs typeface="Arial" panose="020B0604020202020204" pitchFamily="34" charset="0"/>
              </a:rPr>
              <a:t>cience-based </a:t>
            </a:r>
            <a:r>
              <a:rPr lang="en-ZA" sz="2400" b="1" dirty="0">
                <a:cs typeface="Arial" panose="020B0604020202020204" pitchFamily="34" charset="0"/>
              </a:rPr>
              <a:t>evidence </a:t>
            </a:r>
            <a:endParaRPr lang="en-ZA" sz="2400" dirty="0"/>
          </a:p>
        </p:txBody>
      </p:sp>
    </p:spTree>
    <p:extLst>
      <p:ext uri="{BB962C8B-B14F-4D97-AF65-F5344CB8AC3E}">
        <p14:creationId xmlns:p14="http://schemas.microsoft.com/office/powerpoint/2010/main" xmlns="" val="19523402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23528" y="0"/>
            <a:ext cx="8820472" cy="620688"/>
          </a:xfrm>
        </p:spPr>
        <p:txBody>
          <a:bodyPr>
            <a:noAutofit/>
          </a:bodyPr>
          <a:lstStyle/>
          <a:p>
            <a:pPr algn="l"/>
            <a:r>
              <a:rPr lang="en-ZA" sz="1600" b="1" dirty="0">
                <a:latin typeface="Arial Black" panose="020B0A04020102020204" pitchFamily="34" charset="0"/>
                <a:cs typeface="Arial" panose="020B0604020202020204" pitchFamily="34" charset="0"/>
              </a:rPr>
              <a:t>PROGRAMME 3: </a:t>
            </a:r>
            <a:r>
              <a:rPr lang="en-ZA" sz="1600" b="1" dirty="0" smtClean="0">
                <a:latin typeface="Arial Black" panose="020B0A04020102020204" pitchFamily="34" charset="0"/>
              </a:rPr>
              <a:t>Foundational Biodiversity Science</a:t>
            </a:r>
            <a:endParaRPr lang="en-ZA" sz="1600" b="1" dirty="0">
              <a:latin typeface="Arial Black" panose="020B0A04020102020204" pitchFamily="34" charset="0"/>
              <a:cs typeface="Arial" panose="020B0604020202020204" pitchFamily="34" charset="0"/>
            </a:endParaRPr>
          </a:p>
        </p:txBody>
      </p:sp>
      <p:graphicFrame>
        <p:nvGraphicFramePr>
          <p:cNvPr id="4" name="Group 121"/>
          <p:cNvGraphicFramePr>
            <a:graphicFrameLocks noGrp="1"/>
          </p:cNvGraphicFramePr>
          <p:nvPr>
            <p:ph idx="1"/>
            <p:extLst>
              <p:ext uri="{D42A27DB-BD31-4B8C-83A1-F6EECF244321}">
                <p14:modId xmlns:p14="http://schemas.microsoft.com/office/powerpoint/2010/main" xmlns="" val="1802053832"/>
              </p:ext>
            </p:extLst>
          </p:nvPr>
        </p:nvGraphicFramePr>
        <p:xfrm>
          <a:off x="251520" y="764704"/>
          <a:ext cx="8712969" cy="4912441"/>
        </p:xfrm>
        <a:graphic>
          <a:graphicData uri="http://schemas.openxmlformats.org/drawingml/2006/table">
            <a:tbl>
              <a:tblPr/>
              <a:tblGrid>
                <a:gridCol w="2516591">
                  <a:extLst>
                    <a:ext uri="{9D8B030D-6E8A-4147-A177-3AD203B41FA5}">
                      <a16:colId xmlns="" xmlns:a16="http://schemas.microsoft.com/office/drawing/2014/main" val="20000"/>
                    </a:ext>
                  </a:extLst>
                </a:gridCol>
                <a:gridCol w="2304108">
                  <a:extLst>
                    <a:ext uri="{9D8B030D-6E8A-4147-A177-3AD203B41FA5}">
                      <a16:colId xmlns="" xmlns:a16="http://schemas.microsoft.com/office/drawing/2014/main" val="20001"/>
                    </a:ext>
                  </a:extLst>
                </a:gridCol>
                <a:gridCol w="1946135">
                  <a:extLst>
                    <a:ext uri="{9D8B030D-6E8A-4147-A177-3AD203B41FA5}">
                      <a16:colId xmlns="" xmlns:a16="http://schemas.microsoft.com/office/drawing/2014/main" val="20002"/>
                    </a:ext>
                  </a:extLst>
                </a:gridCol>
                <a:gridCol w="1946135">
                  <a:extLst>
                    <a:ext uri="{9D8B030D-6E8A-4147-A177-3AD203B41FA5}">
                      <a16:colId xmlns="" xmlns:a16="http://schemas.microsoft.com/office/drawing/2014/main" val="20003"/>
                    </a:ext>
                  </a:extLst>
                </a:gridCol>
              </a:tblGrid>
              <a:tr h="47663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dirty="0" smtClean="0">
                          <a:latin typeface="+mn-lt"/>
                          <a:cs typeface="Arial" panose="020B0604020202020204" pitchFamily="34" charset="0"/>
                        </a:rPr>
                        <a:t>3.1: </a:t>
                      </a:r>
                      <a:r>
                        <a:rPr lang="en-US" sz="1800" b="1" kern="1200" dirty="0" smtClean="0">
                          <a:solidFill>
                            <a:schemeClr val="tx1"/>
                          </a:solidFill>
                          <a:effectLst/>
                          <a:latin typeface="+mn-lt"/>
                          <a:ea typeface="+mn-ea"/>
                          <a:cs typeface="+mn-cs"/>
                        </a:rPr>
                        <a:t>Foundational biodiversity information is developed through describing and classifying species and ecosystems in South Africa </a:t>
                      </a:r>
                      <a:endParaRPr lang="en-ZA" sz="1600" b="1" dirty="0" smtClean="0">
                        <a:latin typeface="+mn-lt"/>
                        <a:cs typeface="Arial" panose="020B0604020202020204" pitchFamily="34"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b="1" dirty="0" smtClean="0">
                        <a:latin typeface="+mn-lt"/>
                        <a:cs typeface="Arial" panose="020B0604020202020204" pitchFamily="34"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0"/>
                  </a:ext>
                </a:extLst>
              </a:tr>
              <a:tr h="6754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Baseline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2017/18</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2019/20</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ZA" sz="1400" b="1" dirty="0" smtClean="0">
                          <a:solidFill>
                            <a:srgbClr val="FFFFFF"/>
                          </a:solidFill>
                          <a:latin typeface="Arial Narrow"/>
                          <a:ea typeface="Arial Narrow"/>
                          <a:cs typeface="Arial Narrow"/>
                          <a:sym typeface="Arial Narrow"/>
                        </a:rPr>
                        <a:t>5 year  target</a:t>
                      </a:r>
                    </a:p>
                    <a:p>
                      <a:pPr marL="0" marR="0" lvl="0" indent="0" algn="ctr" defTabSz="914400" rtl="0" eaLnBrk="1" fontAlgn="auto" latinLnBrk="0" hangingPunct="1">
                        <a:lnSpc>
                          <a:spcPct val="115000"/>
                        </a:lnSpc>
                        <a:spcBef>
                          <a:spcPts val="0"/>
                        </a:spcBef>
                        <a:spcAft>
                          <a:spcPts val="0"/>
                        </a:spcAft>
                        <a:buClrTx/>
                        <a:buSzTx/>
                        <a:buFontTx/>
                        <a:buNone/>
                        <a:tabLst/>
                        <a:defRPr/>
                      </a:pPr>
                      <a:r>
                        <a:rPr lang="en-ZA" sz="1400" b="1" dirty="0" smtClean="0">
                          <a:solidFill>
                            <a:srgbClr val="FFFFFF"/>
                          </a:solidFill>
                          <a:latin typeface="Arial Narrow"/>
                          <a:ea typeface="Arial Narrow"/>
                          <a:cs typeface="Arial Narrow"/>
                          <a:sym typeface="Arial Narrow"/>
                        </a:rPr>
                        <a:t> 2023/24</a:t>
                      </a:r>
                    </a:p>
                    <a:p>
                      <a:pPr algn="ctr">
                        <a:lnSpc>
                          <a:spcPct val="115000"/>
                        </a:lnSpc>
                        <a:spcAft>
                          <a:spcPts val="0"/>
                        </a:spcAft>
                      </a:pP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1"/>
                  </a:ext>
                </a:extLst>
              </a:tr>
              <a:tr h="718789">
                <a:tc>
                  <a:txBody>
                    <a:bodyPr/>
                    <a:lstStyle/>
                    <a:p>
                      <a:pPr>
                        <a:spcAft>
                          <a:spcPts val="0"/>
                        </a:spcAft>
                      </a:pPr>
                      <a:r>
                        <a:rPr lang="en-ZA" sz="1400" b="1" dirty="0">
                          <a:effectLst/>
                          <a:latin typeface="Arial Narrow" panose="020B0606020202030204" pitchFamily="34" charset="0"/>
                          <a:ea typeface="Calibri" panose="020F0502020204030204" pitchFamily="34" charset="0"/>
                          <a:cs typeface="Times New Roman" panose="02020603050405020304" pitchFamily="18" charset="0"/>
                        </a:rPr>
                        <a:t>Number of plant and animal species for which descriptive and classification information has been compiled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ZA" sz="1400" b="1" dirty="0">
                          <a:effectLst/>
                          <a:latin typeface="Arial Narrow" panose="020B060602020203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ZA" sz="1400" dirty="0">
                          <a:solidFill>
                            <a:srgbClr val="000000"/>
                          </a:solidFill>
                          <a:effectLst/>
                          <a:latin typeface="Arial Narrow" panose="020B0606020202030204" pitchFamily="34" charset="0"/>
                          <a:ea typeface="Calibri" panose="020F0502020204030204" pitchFamily="34" charset="0"/>
                        </a:rPr>
                        <a:t>Information on 4,422 South African plant and 1,040 animal species compiled </a:t>
                      </a:r>
                      <a:endParaRPr lang="en-ZA" sz="1400" dirty="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ZA" sz="1400" dirty="0">
                          <a:effectLst/>
                          <a:latin typeface="Arial Narrow" panose="020B0606020202030204" pitchFamily="34" charset="0"/>
                          <a:ea typeface="Calibri" panose="020F0502020204030204" pitchFamily="34" charset="0"/>
                          <a:cs typeface="Times New Roman" panose="02020603050405020304" pitchFamily="18" charset="0"/>
                        </a:rPr>
                        <a:t>Information on 3,200 South African species compiled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ZA" sz="1400" dirty="0">
                          <a:effectLst/>
                          <a:latin typeface="Arial Narrow" panose="020B0606020202030204" pitchFamily="34" charset="0"/>
                          <a:ea typeface="Calibri" panose="020F0502020204030204" pitchFamily="34" charset="0"/>
                          <a:cs typeface="Arial" panose="020B0604020202020204" pitchFamily="34"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400" kern="1200" dirty="0" smtClean="0">
                          <a:solidFill>
                            <a:schemeClr val="tx1"/>
                          </a:solidFill>
                          <a:effectLst/>
                          <a:latin typeface="Arial Narrow" panose="020B0606020202030204" pitchFamily="34" charset="0"/>
                          <a:ea typeface="+mn-ea"/>
                          <a:cs typeface="+mn-cs"/>
                        </a:rPr>
                        <a:t>e-Flora (constituting species descriptions and classification information) completed and launched</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067389">
                <a:tc>
                  <a:txBody>
                    <a:bodyPr/>
                    <a:lstStyle/>
                    <a:p>
                      <a:pPr>
                        <a:spcAft>
                          <a:spcPts val="0"/>
                        </a:spcAft>
                      </a:pPr>
                      <a:r>
                        <a:rPr lang="en-ZA" sz="1400" b="1" dirty="0">
                          <a:effectLst/>
                          <a:latin typeface="Arial Narrow" panose="020B0606020202030204" pitchFamily="34" charset="0"/>
                          <a:ea typeface="Calibri" panose="020F0502020204030204" pitchFamily="34" charset="0"/>
                          <a:cs typeface="Times New Roman" panose="02020603050405020304" pitchFamily="18" charset="0"/>
                        </a:rPr>
                        <a:t>Number of version releases for ecosystem classifications and maps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ZA" sz="1400" b="1" dirty="0">
                          <a:effectLst/>
                          <a:latin typeface="Arial Narrow" panose="020B060602020203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ZA" sz="1400" dirty="0">
                          <a:solidFill>
                            <a:srgbClr val="000000"/>
                          </a:solidFill>
                          <a:effectLst/>
                          <a:latin typeface="Arial Narrow" panose="020B0606020202030204" pitchFamily="34" charset="0"/>
                          <a:ea typeface="Calibri" panose="020F0502020204030204" pitchFamily="34" charset="0"/>
                        </a:rPr>
                        <a:t>4 Ecosystem classification and maps released as part of the NBA development (with version numbers) </a:t>
                      </a:r>
                      <a:endParaRPr lang="en-ZA" sz="1400" dirty="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ZA" sz="1400" dirty="0">
                          <a:effectLst/>
                          <a:latin typeface="Arial Narrow" panose="020B0606020202030204" pitchFamily="34" charset="0"/>
                          <a:ea typeface="Calibri" panose="020F0502020204030204" pitchFamily="34" charset="0"/>
                          <a:cs typeface="Times New Roman" panose="02020603050405020304" pitchFamily="18" charset="0"/>
                        </a:rPr>
                        <a:t>1 version release for an ecosystem classification and map (terrestrial)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ZA" sz="1400" dirty="0">
                          <a:effectLst/>
                          <a:latin typeface="Arial Narrow" panose="020B0606020202030204" pitchFamily="34" charset="0"/>
                          <a:ea typeface="Calibri" panose="020F0502020204030204" pitchFamily="34" charset="0"/>
                          <a:cs typeface="Arial" panose="020B0604020202020204" pitchFamily="34"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ZA" sz="1400" kern="1200" dirty="0" smtClean="0">
                          <a:solidFill>
                            <a:schemeClr val="tx1"/>
                          </a:solidFill>
                          <a:effectLst/>
                          <a:latin typeface="Arial Narrow" panose="020B0606020202030204" pitchFamily="34" charset="0"/>
                          <a:ea typeface="+mn-ea"/>
                          <a:cs typeface="+mn-cs"/>
                        </a:rPr>
                        <a:t>8 Version releases for the combination of terrestrial, marine, estuarine and inland aquatic ecosystems</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929835">
                <a:tc>
                  <a:txBody>
                    <a:bodyPr/>
                    <a:lstStyle/>
                    <a:p>
                      <a:pPr>
                        <a:spcAft>
                          <a:spcPts val="0"/>
                        </a:spcAft>
                      </a:pPr>
                      <a:r>
                        <a:rPr lang="en-ZA" sz="1400" b="1" dirty="0">
                          <a:effectLst/>
                          <a:latin typeface="Arial Narrow" panose="020B0606020202030204" pitchFamily="34" charset="0"/>
                          <a:ea typeface="Calibri" panose="020F0502020204030204" pitchFamily="34" charset="0"/>
                          <a:cs typeface="Times New Roman" panose="02020603050405020304" pitchFamily="18" charset="0"/>
                        </a:rPr>
                        <a:t>Number of quality controlled records for plant specimens in SANBI’s herbaria, and for animal specimens in museums or based on observations, added to databases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ZA" sz="1400" b="1" dirty="0">
                          <a:effectLst/>
                          <a:latin typeface="Arial Narrow" panose="020B060602020203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ZA" sz="1400" dirty="0">
                          <a:solidFill>
                            <a:srgbClr val="000000"/>
                          </a:solidFill>
                          <a:effectLst/>
                          <a:latin typeface="Arial Narrow" panose="020B0606020202030204" pitchFamily="34" charset="0"/>
                          <a:ea typeface="Calibri" panose="020F0502020204030204" pitchFamily="34" charset="0"/>
                        </a:rPr>
                        <a:t>21,000 records added to plant database; 35,000 records added to animal database. </a:t>
                      </a:r>
                      <a:endParaRPr lang="en-ZA" sz="1400" dirty="0">
                        <a:solidFill>
                          <a:srgbClr val="000000"/>
                        </a:solidFill>
                        <a:effectLst/>
                        <a:latin typeface="Arial" panose="020B0604020202020204" pitchFamily="34" charset="0"/>
                        <a:ea typeface="Calibri" panose="020F0502020204030204" pitchFamily="34" charset="0"/>
                      </a:endParaRPr>
                    </a:p>
                    <a:p>
                      <a:pPr>
                        <a:spcAft>
                          <a:spcPts val="0"/>
                        </a:spcAft>
                      </a:pPr>
                      <a:r>
                        <a:rPr lang="en-US" sz="1400" dirty="0">
                          <a:effectLst/>
                          <a:latin typeface="Arial Narrow" panose="020B0606020202030204" pitchFamily="34" charset="0"/>
                        </a:rPr>
                        <a:t> </a:t>
                      </a:r>
                      <a:endParaRPr lang="en-ZA" sz="1400" dirty="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ZA" sz="1400" dirty="0">
                          <a:effectLst/>
                          <a:latin typeface="Arial Narrow" panose="020B0606020202030204" pitchFamily="34" charset="0"/>
                          <a:ea typeface="Calibri" panose="020F0502020204030204" pitchFamily="34" charset="0"/>
                          <a:cs typeface="Times New Roman" panose="02020603050405020304" pitchFamily="18" charset="0"/>
                        </a:rPr>
                        <a:t>56,000 biodiversity records added to the database.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ZA" sz="1400" dirty="0">
                          <a:effectLst/>
                          <a:latin typeface="Arial Narrow" panose="020B0606020202030204" pitchFamily="34" charset="0"/>
                          <a:ea typeface="Calibri" panose="020F0502020204030204" pitchFamily="34" charset="0"/>
                          <a:cs typeface="Arial" panose="020B0604020202020204" pitchFamily="34"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400" kern="1200" dirty="0" smtClean="0">
                          <a:solidFill>
                            <a:schemeClr val="tx1"/>
                          </a:solidFill>
                          <a:effectLst/>
                          <a:latin typeface="Arial Narrow" panose="020B0606020202030204" pitchFamily="34" charset="0"/>
                          <a:ea typeface="+mn-ea"/>
                          <a:cs typeface="+mn-cs"/>
                        </a:rPr>
                        <a:t>280,000 biodiversity records added to database</a:t>
                      </a:r>
                    </a:p>
                    <a:p>
                      <a:pPr>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22</a:t>
            </a:fld>
            <a:endParaRPr lang="en-US">
              <a:solidFill>
                <a:prstClr val="black">
                  <a:tint val="75000"/>
                </a:prstClr>
              </a:solidFill>
            </a:endParaRPr>
          </a:p>
        </p:txBody>
      </p:sp>
    </p:spTree>
    <p:extLst>
      <p:ext uri="{BB962C8B-B14F-4D97-AF65-F5344CB8AC3E}">
        <p14:creationId xmlns:p14="http://schemas.microsoft.com/office/powerpoint/2010/main" xmlns="" val="2238068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BGIS website homepage"/>
          <p:cNvPicPr>
            <a:picLocks noChangeAspect="1" noChangeArrowheads="1"/>
          </p:cNvPicPr>
          <p:nvPr/>
        </p:nvPicPr>
        <p:blipFill>
          <a:blip r:embed="rId2" cstate="email"/>
          <a:srcRect/>
          <a:stretch>
            <a:fillRect/>
          </a:stretch>
        </p:blipFill>
        <p:spPr bwMode="auto">
          <a:xfrm>
            <a:off x="103114" y="5086828"/>
            <a:ext cx="2247900" cy="1712168"/>
          </a:xfrm>
          <a:prstGeom prst="rect">
            <a:avLst/>
          </a:prstGeom>
          <a:noFill/>
        </p:spPr>
      </p:pic>
      <p:pic>
        <p:nvPicPr>
          <p:cNvPr id="69649" name="Picture 17"/>
          <p:cNvPicPr>
            <a:picLocks noChangeAspect="1" noChangeArrowheads="1"/>
          </p:cNvPicPr>
          <p:nvPr/>
        </p:nvPicPr>
        <p:blipFill>
          <a:blip r:embed="rId3" cstate="email"/>
          <a:srcRect/>
          <a:stretch>
            <a:fillRect/>
          </a:stretch>
        </p:blipFill>
        <p:spPr bwMode="auto">
          <a:xfrm>
            <a:off x="0" y="1995101"/>
            <a:ext cx="2796444" cy="3124200"/>
          </a:xfrm>
          <a:prstGeom prst="rect">
            <a:avLst/>
          </a:prstGeom>
          <a:noFill/>
          <a:ln w="9525">
            <a:noFill/>
            <a:miter lim="800000"/>
            <a:headEnd/>
            <a:tailEnd/>
          </a:ln>
        </p:spPr>
      </p:pic>
      <p:sp>
        <p:nvSpPr>
          <p:cNvPr id="3" name="Rectangle 2"/>
          <p:cNvSpPr/>
          <p:nvPr/>
        </p:nvSpPr>
        <p:spPr>
          <a:xfrm>
            <a:off x="117566" y="819835"/>
            <a:ext cx="8632616" cy="369332"/>
          </a:xfrm>
          <a:prstGeom prst="rect">
            <a:avLst/>
          </a:prstGeom>
        </p:spPr>
        <p:txBody>
          <a:bodyPr wrap="square">
            <a:spAutoFit/>
          </a:bodyPr>
          <a:lstStyle/>
          <a:p>
            <a:r>
              <a:rPr lang="en-ZA" b="1" dirty="0" smtClean="0"/>
              <a:t>Access </a:t>
            </a:r>
            <a:r>
              <a:rPr lang="en-ZA" b="1" dirty="0"/>
              <a:t>to biodiversity information </a:t>
            </a:r>
          </a:p>
        </p:txBody>
      </p:sp>
      <p:pic>
        <p:nvPicPr>
          <p:cNvPr id="7" name="Picture 6"/>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2619697" y="1341257"/>
            <a:ext cx="6130485" cy="3965528"/>
          </a:xfrm>
          <a:prstGeom prst="rect">
            <a:avLst/>
          </a:prstGeom>
        </p:spPr>
      </p:pic>
      <p:sp>
        <p:nvSpPr>
          <p:cNvPr id="8" name="TextBox 7"/>
          <p:cNvSpPr txBox="1"/>
          <p:nvPr/>
        </p:nvSpPr>
        <p:spPr>
          <a:xfrm>
            <a:off x="899592" y="5661248"/>
            <a:ext cx="7909867" cy="646331"/>
          </a:xfrm>
          <a:prstGeom prst="rect">
            <a:avLst/>
          </a:prstGeom>
          <a:solidFill>
            <a:schemeClr val="bg2">
              <a:lumMod val="90000"/>
            </a:schemeClr>
          </a:solidFill>
        </p:spPr>
        <p:txBody>
          <a:bodyPr wrap="square" rtlCol="0">
            <a:spAutoFit/>
          </a:bodyPr>
          <a:lstStyle/>
          <a:p>
            <a:pPr algn="ctr"/>
            <a:r>
              <a:rPr lang="en-ZA" i="1" dirty="0" smtClean="0">
                <a:latin typeface="Arial" panose="020B0604020202020204" pitchFamily="34" charset="0"/>
                <a:cs typeface="Arial" panose="020B0604020202020204" pitchFamily="34" charset="0"/>
              </a:rPr>
              <a:t>Since 2004, SANBI has produced 2700 articles, including 1115 peer reviewed papers, 81 books, and &gt;1000 popular articles</a:t>
            </a:r>
            <a:endParaRPr lang="en-ZA"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0572394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23528" y="116632"/>
            <a:ext cx="8373616" cy="477836"/>
          </a:xfrm>
        </p:spPr>
        <p:txBody>
          <a:bodyPr>
            <a:noAutofit/>
          </a:bodyPr>
          <a:lstStyle/>
          <a:p>
            <a:pPr algn="l"/>
            <a:r>
              <a:rPr lang="en-ZA" sz="1600" b="1" dirty="0" smtClean="0">
                <a:latin typeface="Arial Black" panose="020B0A04020102020204" pitchFamily="34" charset="0"/>
              </a:rPr>
              <a:t/>
            </a:r>
            <a:br>
              <a:rPr lang="en-ZA" sz="1600" b="1" dirty="0" smtClean="0">
                <a:latin typeface="Arial Black" panose="020B0A04020102020204" pitchFamily="34" charset="0"/>
              </a:rPr>
            </a:br>
            <a:endParaRPr lang="en-ZA" sz="1600" b="1" dirty="0"/>
          </a:p>
        </p:txBody>
      </p:sp>
      <p:graphicFrame>
        <p:nvGraphicFramePr>
          <p:cNvPr id="4" name="Group 121"/>
          <p:cNvGraphicFramePr>
            <a:graphicFrameLocks noGrp="1"/>
          </p:cNvGraphicFramePr>
          <p:nvPr>
            <p:ph idx="1"/>
            <p:extLst>
              <p:ext uri="{D42A27DB-BD31-4B8C-83A1-F6EECF244321}">
                <p14:modId xmlns:p14="http://schemas.microsoft.com/office/powerpoint/2010/main" xmlns="" val="2435507090"/>
              </p:ext>
            </p:extLst>
          </p:nvPr>
        </p:nvGraphicFramePr>
        <p:xfrm>
          <a:off x="251520" y="1196752"/>
          <a:ext cx="8712968" cy="4716913"/>
        </p:xfrm>
        <a:graphic>
          <a:graphicData uri="http://schemas.openxmlformats.org/drawingml/2006/table">
            <a:tbl>
              <a:tblPr/>
              <a:tblGrid>
                <a:gridCol w="2788362">
                  <a:extLst>
                    <a:ext uri="{9D8B030D-6E8A-4147-A177-3AD203B41FA5}">
                      <a16:colId xmlns="" xmlns:a16="http://schemas.microsoft.com/office/drawing/2014/main" val="20000"/>
                    </a:ext>
                  </a:extLst>
                </a:gridCol>
                <a:gridCol w="2031578">
                  <a:extLst>
                    <a:ext uri="{9D8B030D-6E8A-4147-A177-3AD203B41FA5}">
                      <a16:colId xmlns="" xmlns:a16="http://schemas.microsoft.com/office/drawing/2014/main" val="20001"/>
                    </a:ext>
                  </a:extLst>
                </a:gridCol>
                <a:gridCol w="1946514">
                  <a:extLst>
                    <a:ext uri="{9D8B030D-6E8A-4147-A177-3AD203B41FA5}">
                      <a16:colId xmlns="" xmlns:a16="http://schemas.microsoft.com/office/drawing/2014/main" val="20002"/>
                    </a:ext>
                  </a:extLst>
                </a:gridCol>
                <a:gridCol w="1946514">
                  <a:extLst>
                    <a:ext uri="{9D8B030D-6E8A-4147-A177-3AD203B41FA5}">
                      <a16:colId xmlns="" xmlns:a16="http://schemas.microsoft.com/office/drawing/2014/main" val="20003"/>
                    </a:ext>
                  </a:extLst>
                </a:gridCol>
              </a:tblGrid>
              <a:tr h="56706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dirty="0" smtClean="0">
                          <a:latin typeface="+mn-lt"/>
                          <a:cs typeface="Arial" panose="020B0604020202020204" pitchFamily="34" charset="0"/>
                        </a:rPr>
                        <a:t>4.1: </a:t>
                      </a:r>
                      <a:r>
                        <a:rPr lang="en-ZA" sz="1600" b="1" i="0" u="none" strike="noStrike" kern="1200" baseline="0" dirty="0" smtClean="0">
                          <a:solidFill>
                            <a:schemeClr val="dk1"/>
                          </a:solidFill>
                          <a:latin typeface="+mn-lt"/>
                          <a:ea typeface="+mn-ea"/>
                          <a:cs typeface="+mn-cs"/>
                        </a:rPr>
                        <a:t>New biodiversity knowledge created for decision making</a:t>
                      </a:r>
                      <a:endParaRPr lang="en-ZA" sz="1600" b="1" dirty="0" smtClean="0">
                        <a:latin typeface="+mn-lt"/>
                        <a:cs typeface="Arial" panose="020B0604020202020204" pitchFamily="34"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b="1" dirty="0" smtClean="0">
                        <a:latin typeface="+mn-lt"/>
                        <a:cs typeface="Arial" panose="020B0604020202020204" pitchFamily="34"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0"/>
                  </a:ext>
                </a:extLst>
              </a:tr>
              <a:tr h="5850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Baseline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2017/18</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2019/20</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ZA" sz="1400" b="1" dirty="0" smtClean="0">
                          <a:solidFill>
                            <a:srgbClr val="FFFFFF"/>
                          </a:solidFill>
                          <a:latin typeface="Arial Narrow"/>
                          <a:ea typeface="Arial Narrow"/>
                          <a:cs typeface="Arial Narrow"/>
                          <a:sym typeface="Arial Narrow"/>
                        </a:rPr>
                        <a:t>5 year  target</a:t>
                      </a:r>
                    </a:p>
                    <a:p>
                      <a:pPr marL="0" marR="0" lvl="0" indent="0" algn="ctr" defTabSz="914400" rtl="0" eaLnBrk="1" fontAlgn="auto" latinLnBrk="0" hangingPunct="1">
                        <a:lnSpc>
                          <a:spcPct val="115000"/>
                        </a:lnSpc>
                        <a:spcBef>
                          <a:spcPts val="0"/>
                        </a:spcBef>
                        <a:spcAft>
                          <a:spcPts val="0"/>
                        </a:spcAft>
                        <a:buClrTx/>
                        <a:buSzTx/>
                        <a:buFontTx/>
                        <a:buNone/>
                        <a:tabLst/>
                        <a:defRPr/>
                      </a:pPr>
                      <a:r>
                        <a:rPr lang="en-ZA" sz="1400" b="1" dirty="0" smtClean="0">
                          <a:solidFill>
                            <a:srgbClr val="FFFFFF"/>
                          </a:solidFill>
                          <a:latin typeface="Arial Narrow"/>
                          <a:ea typeface="Arial Narrow"/>
                          <a:cs typeface="Arial Narrow"/>
                          <a:sym typeface="Arial Narrow"/>
                        </a:rPr>
                        <a:t> 2023/24</a:t>
                      </a:r>
                    </a:p>
                    <a:p>
                      <a:pPr algn="ctr">
                        <a:lnSpc>
                          <a:spcPct val="115000"/>
                        </a:lnSpc>
                        <a:spcAft>
                          <a:spcPts val="0"/>
                        </a:spcAft>
                      </a:pP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1"/>
                  </a:ext>
                </a:extLst>
              </a:tr>
              <a:tr h="576064">
                <a:tc>
                  <a:txBody>
                    <a:bodyPr/>
                    <a:lstStyle/>
                    <a:p>
                      <a:pPr>
                        <a:spcAft>
                          <a:spcPts val="0"/>
                        </a:spcAft>
                      </a:pPr>
                      <a:r>
                        <a:rPr lang="en-ZA" sz="1400" b="1" dirty="0">
                          <a:effectLst/>
                          <a:latin typeface="Arial Narrow" panose="020B0606020202030204" pitchFamily="34" charset="0"/>
                          <a:ea typeface="Calibri" panose="020F0502020204030204" pitchFamily="34" charset="0"/>
                          <a:cs typeface="Times New Roman" panose="02020603050405020304" pitchFamily="18" charset="0"/>
                        </a:rPr>
                        <a:t>Number of research papers published in journals accredited by the </a:t>
                      </a:r>
                      <a:r>
                        <a:rPr lang="en-ZA" sz="1400" b="1" dirty="0" smtClean="0">
                          <a:effectLst/>
                          <a:latin typeface="Arial Narrow" panose="020B0606020202030204" pitchFamily="34" charset="0"/>
                          <a:ea typeface="Calibri" panose="020F0502020204030204" pitchFamily="34" charset="0"/>
                          <a:cs typeface="Times New Roman" panose="02020603050405020304" pitchFamily="18" charset="0"/>
                        </a:rPr>
                        <a:t>Department </a:t>
                      </a:r>
                      <a:r>
                        <a:rPr lang="en-ZA" sz="1400" b="1" dirty="0">
                          <a:effectLst/>
                          <a:latin typeface="Arial Narrow" panose="020B0606020202030204" pitchFamily="34" charset="0"/>
                          <a:ea typeface="Calibri" panose="020F0502020204030204" pitchFamily="34" charset="0"/>
                          <a:cs typeface="Times New Roman" panose="02020603050405020304" pitchFamily="18" charset="0"/>
                        </a:rPr>
                        <a:t>of Higher Education (DHET)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ZA" sz="1400">
                          <a:solidFill>
                            <a:srgbClr val="000000"/>
                          </a:solidFill>
                          <a:effectLst/>
                          <a:latin typeface="Arial Narrow" panose="020B0606020202030204" pitchFamily="34" charset="0"/>
                          <a:ea typeface="Calibri" panose="020F0502020204030204" pitchFamily="34" charset="0"/>
                        </a:rPr>
                        <a:t>85 additional publications </a:t>
                      </a:r>
                      <a:endParaRPr lang="en-ZA" sz="1400">
                        <a:solidFill>
                          <a:srgbClr val="000000"/>
                        </a:solidFill>
                        <a:effectLst/>
                        <a:latin typeface="Arial" panose="020B0604020202020204" pitchFamily="34" charset="0"/>
                        <a:ea typeface="Calibri" panose="020F0502020204030204" pitchFamily="34" charset="0"/>
                      </a:endParaRPr>
                    </a:p>
                    <a:p>
                      <a:pPr>
                        <a:spcAft>
                          <a:spcPts val="0"/>
                        </a:spcAft>
                      </a:pPr>
                      <a:r>
                        <a:rPr lang="en-US" sz="1400">
                          <a:effectLst/>
                          <a:latin typeface="Arial Narrow" panose="020B0606020202030204" pitchFamily="34" charset="0"/>
                        </a:rPr>
                        <a:t> </a:t>
                      </a:r>
                      <a:endParaRPr lang="en-ZA" sz="140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ZA" sz="1400" dirty="0">
                          <a:effectLst/>
                          <a:latin typeface="Arial Narrow" panose="020B0606020202030204" pitchFamily="34" charset="0"/>
                          <a:ea typeface="Calibri" panose="020F0502020204030204" pitchFamily="34" charset="0"/>
                          <a:cs typeface="Times New Roman" panose="02020603050405020304" pitchFamily="18" charset="0"/>
                        </a:rPr>
                        <a:t>85 papers published in DHET accredited journals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spcAft>
                          <a:spcPts val="0"/>
                        </a:spcAft>
                      </a:pPr>
                      <a:r>
                        <a:rPr lang="en-ZA" sz="1400">
                          <a:solidFill>
                            <a:srgbClr val="000000"/>
                          </a:solidFill>
                          <a:effectLst/>
                          <a:latin typeface="Arial Narrow" panose="020B0606020202030204" pitchFamily="34" charset="0"/>
                          <a:cs typeface="Arial" panose="020B0604020202020204" pitchFamily="34" charset="0"/>
                        </a:rPr>
                        <a:t>425 papers published  in DHET accredited journals</a:t>
                      </a:r>
                      <a:endParaRPr lang="en-ZA" sz="140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576064">
                <a:tc>
                  <a:txBody>
                    <a:bodyPr/>
                    <a:lstStyle/>
                    <a:p>
                      <a:pPr>
                        <a:spcAft>
                          <a:spcPts val="0"/>
                        </a:spcAft>
                      </a:pPr>
                      <a:r>
                        <a:rPr lang="en-ZA" sz="1400" b="1" dirty="0">
                          <a:effectLst/>
                          <a:latin typeface="Arial Narrow" panose="020B0606020202030204" pitchFamily="34" charset="0"/>
                          <a:ea typeface="Calibri" panose="020F0502020204030204" pitchFamily="34" charset="0"/>
                          <a:cs typeface="Times New Roman" panose="02020603050405020304" pitchFamily="18" charset="0"/>
                        </a:rPr>
                        <a:t>Number of Invasive Species project plans developed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ZA" sz="1400" b="1" dirty="0">
                          <a:effectLst/>
                          <a:latin typeface="Arial Narrow" panose="020B060602020203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ZA" sz="1400" dirty="0">
                          <a:solidFill>
                            <a:srgbClr val="000000"/>
                          </a:solidFill>
                          <a:effectLst/>
                          <a:latin typeface="Arial Narrow" panose="020B0606020202030204" pitchFamily="34" charset="0"/>
                          <a:ea typeface="Calibri" panose="020F0502020204030204" pitchFamily="34" charset="0"/>
                        </a:rPr>
                        <a:t>None (new indicator)</a:t>
                      </a:r>
                      <a:endParaRPr lang="en-ZA" sz="1400" dirty="0">
                        <a:solidFill>
                          <a:srgbClr val="000000"/>
                        </a:solidFill>
                        <a:effectLst/>
                        <a:latin typeface="Arial" panose="020B0604020202020204" pitchFamily="34" charset="0"/>
                        <a:ea typeface="Calibri" panose="020F0502020204030204" pitchFamily="34" charset="0"/>
                      </a:endParaRPr>
                    </a:p>
                    <a:p>
                      <a:pPr>
                        <a:spcAft>
                          <a:spcPts val="0"/>
                        </a:spcAft>
                      </a:pPr>
                      <a:r>
                        <a:rPr lang="en-US" sz="1400" dirty="0">
                          <a:effectLst/>
                          <a:latin typeface="Arial Narrow" panose="020B0606020202030204" pitchFamily="34" charset="0"/>
                        </a:rPr>
                        <a:t> </a:t>
                      </a:r>
                      <a:endParaRPr lang="en-ZA" sz="1400" dirty="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ZA" sz="1400" dirty="0">
                          <a:effectLst/>
                          <a:latin typeface="Arial Narrow" panose="020B0606020202030204" pitchFamily="34" charset="0"/>
                          <a:ea typeface="Calibri" panose="020F0502020204030204" pitchFamily="34" charset="0"/>
                          <a:cs typeface="Times New Roman" panose="02020603050405020304" pitchFamily="18" charset="0"/>
                        </a:rPr>
                        <a:t>45  invasive species project plans (plans submitted)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ZA" sz="1400" dirty="0">
                          <a:effectLst/>
                          <a:latin typeface="Arial Narrow" panose="020B0606020202030204" pitchFamily="34" charset="0"/>
                          <a:ea typeface="Calibri" panose="020F0502020204030204" pitchFamily="34" charset="0"/>
                          <a:cs typeface="Arial" panose="020B0604020202020204" pitchFamily="34"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spcAft>
                          <a:spcPts val="0"/>
                        </a:spcAft>
                      </a:pPr>
                      <a:r>
                        <a:rPr lang="en-ZA" sz="1400">
                          <a:solidFill>
                            <a:srgbClr val="000000"/>
                          </a:solidFill>
                          <a:effectLst/>
                          <a:latin typeface="Arial Narrow" panose="020B0606020202030204" pitchFamily="34" charset="0"/>
                          <a:cs typeface="Arial" panose="020B0604020202020204" pitchFamily="34" charset="0"/>
                        </a:rPr>
                        <a:t>175  invasive  species project plans </a:t>
                      </a:r>
                      <a:endParaRPr lang="en-ZA" sz="140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576064">
                <a:tc>
                  <a:txBody>
                    <a:bodyPr/>
                    <a:lstStyle/>
                    <a:p>
                      <a:pPr>
                        <a:spcAft>
                          <a:spcPts val="0"/>
                        </a:spcAft>
                      </a:pPr>
                      <a:r>
                        <a:rPr lang="en-ZA" sz="1400" b="1">
                          <a:effectLst/>
                          <a:latin typeface="Arial Narrow" panose="020B0606020202030204" pitchFamily="34" charset="0"/>
                          <a:ea typeface="Calibri" panose="020F0502020204030204" pitchFamily="34" charset="0"/>
                          <a:cs typeface="Times New Roman" panose="02020603050405020304" pitchFamily="18" charset="0"/>
                        </a:rPr>
                        <a:t>Number of risk analyses conducted for invasive species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ZA" sz="1400" dirty="0">
                          <a:solidFill>
                            <a:srgbClr val="000000"/>
                          </a:solidFill>
                          <a:effectLst/>
                          <a:latin typeface="Arial Narrow" panose="020B0606020202030204" pitchFamily="34" charset="0"/>
                          <a:ea typeface="Calibri" panose="020F0502020204030204" pitchFamily="34" charset="0"/>
                        </a:rPr>
                        <a:t>None (new indicator)</a:t>
                      </a:r>
                      <a:endParaRPr lang="en-ZA" sz="1400" dirty="0">
                        <a:solidFill>
                          <a:srgbClr val="000000"/>
                        </a:solidFill>
                        <a:effectLst/>
                        <a:latin typeface="Arial" panose="020B0604020202020204" pitchFamily="34" charset="0"/>
                        <a:ea typeface="Calibri" panose="020F0502020204030204" pitchFamily="34" charset="0"/>
                      </a:endParaRPr>
                    </a:p>
                    <a:p>
                      <a:pPr>
                        <a:spcAft>
                          <a:spcPts val="0"/>
                        </a:spcAft>
                      </a:pPr>
                      <a:r>
                        <a:rPr lang="en-US" sz="1400" dirty="0">
                          <a:effectLst/>
                          <a:latin typeface="Arial Narrow" panose="020B0606020202030204" pitchFamily="34" charset="0"/>
                        </a:rPr>
                        <a:t> </a:t>
                      </a:r>
                      <a:endParaRPr lang="en-ZA" sz="1400" dirty="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ZA" sz="1400" dirty="0">
                          <a:effectLst/>
                          <a:latin typeface="Arial Narrow" panose="020B0606020202030204" pitchFamily="34" charset="0"/>
                          <a:ea typeface="Calibri" panose="020F0502020204030204" pitchFamily="34" charset="0"/>
                          <a:cs typeface="Times New Roman" panose="02020603050405020304" pitchFamily="18" charset="0"/>
                        </a:rPr>
                        <a:t>70 risk analyses for  invasive species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ZA" sz="1400" dirty="0">
                          <a:effectLst/>
                          <a:latin typeface="Arial Narrow" panose="020B0606020202030204" pitchFamily="34" charset="0"/>
                          <a:ea typeface="Calibri" panose="020F0502020204030204" pitchFamily="34" charset="0"/>
                          <a:cs typeface="Arial" panose="020B0604020202020204" pitchFamily="34"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spcAft>
                          <a:spcPts val="0"/>
                        </a:spcAft>
                      </a:pPr>
                      <a:r>
                        <a:rPr lang="en-ZA" sz="1400">
                          <a:solidFill>
                            <a:srgbClr val="000000"/>
                          </a:solidFill>
                          <a:effectLst/>
                          <a:latin typeface="Arial Narrow" panose="020B0606020202030204" pitchFamily="34" charset="0"/>
                          <a:cs typeface="Arial" panose="020B0604020202020204" pitchFamily="34" charset="0"/>
                        </a:rPr>
                        <a:t>581 Risk Analyses for Invasive alien species </a:t>
                      </a:r>
                      <a:endParaRPr lang="en-ZA" sz="140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576064">
                <a:tc>
                  <a:txBody>
                    <a:bodyPr/>
                    <a:lstStyle/>
                    <a:p>
                      <a:pPr>
                        <a:spcAft>
                          <a:spcPts val="0"/>
                        </a:spcAft>
                      </a:pPr>
                      <a:r>
                        <a:rPr lang="en-ZA" sz="1400" b="1" dirty="0">
                          <a:effectLst/>
                          <a:latin typeface="Arial Narrow" panose="020B0606020202030204" pitchFamily="34" charset="0"/>
                          <a:ea typeface="Calibri" panose="020F0502020204030204" pitchFamily="34" charset="0"/>
                          <a:cs typeface="Times New Roman" panose="02020603050405020304" pitchFamily="18" charset="0"/>
                        </a:rPr>
                        <a:t>Number of cooperative research networks established to generate knowledge linked to SANBI ‘s mandate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ZA" sz="1400" b="1" dirty="0">
                          <a:effectLst/>
                          <a:latin typeface="Arial Narrow" panose="020B060602020203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ZA" sz="1400" dirty="0">
                          <a:solidFill>
                            <a:srgbClr val="000000"/>
                          </a:solidFill>
                          <a:effectLst/>
                          <a:latin typeface="Arial Narrow" panose="020B0606020202030204" pitchFamily="34" charset="0"/>
                          <a:ea typeface="Calibri" panose="020F0502020204030204" pitchFamily="34" charset="0"/>
                        </a:rPr>
                        <a:t>2 networks operational (</a:t>
                      </a:r>
                      <a:r>
                        <a:rPr lang="en-ZA" sz="1400" dirty="0" err="1">
                          <a:solidFill>
                            <a:srgbClr val="000000"/>
                          </a:solidFill>
                          <a:effectLst/>
                          <a:latin typeface="Arial Narrow" panose="020B0606020202030204" pitchFamily="34" charset="0"/>
                          <a:ea typeface="Calibri" panose="020F0502020204030204" pitchFamily="34" charset="0"/>
                        </a:rPr>
                        <a:t>BioGAPS</a:t>
                      </a:r>
                      <a:r>
                        <a:rPr lang="en-ZA" sz="1400" dirty="0">
                          <a:solidFill>
                            <a:srgbClr val="000000"/>
                          </a:solidFill>
                          <a:effectLst/>
                          <a:latin typeface="Arial Narrow" panose="020B0606020202030204" pitchFamily="34" charset="0"/>
                          <a:ea typeface="Calibri" panose="020F0502020204030204" pitchFamily="34" charset="0"/>
                        </a:rPr>
                        <a:t> &amp; Deep Secrets) and one new one established (wildlife economy) </a:t>
                      </a:r>
                      <a:endParaRPr lang="en-ZA" sz="1400" dirty="0">
                        <a:solidFill>
                          <a:srgbClr val="000000"/>
                        </a:solidFill>
                        <a:effectLst/>
                        <a:latin typeface="Arial" panose="020B0604020202020204" pitchFamily="34" charset="0"/>
                        <a:ea typeface="Calibri" panose="020F0502020204030204" pitchFamily="34" charset="0"/>
                      </a:endParaRPr>
                    </a:p>
                    <a:p>
                      <a:pPr>
                        <a:spcAft>
                          <a:spcPts val="0"/>
                        </a:spcAft>
                      </a:pPr>
                      <a:r>
                        <a:rPr lang="en-US" sz="1400" dirty="0">
                          <a:effectLst/>
                          <a:latin typeface="Arial Narrow" panose="020B0606020202030204" pitchFamily="34" charset="0"/>
                        </a:rPr>
                        <a:t> </a:t>
                      </a:r>
                      <a:endParaRPr lang="en-ZA" sz="1400" dirty="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ZA" sz="1400" dirty="0">
                          <a:effectLst/>
                          <a:latin typeface="Arial Narrow" panose="020B0606020202030204" pitchFamily="34" charset="0"/>
                          <a:ea typeface="Calibri" panose="020F0502020204030204" pitchFamily="34" charset="0"/>
                          <a:cs typeface="Times New Roman" panose="02020603050405020304" pitchFamily="18" charset="0"/>
                        </a:rPr>
                        <a:t>2 cooperative research networks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ZA" sz="1400" dirty="0">
                          <a:effectLst/>
                          <a:latin typeface="Arial Narrow" panose="020B0606020202030204" pitchFamily="34" charset="0"/>
                          <a:ea typeface="Calibri" panose="020F0502020204030204" pitchFamily="34" charset="0"/>
                          <a:cs typeface="Arial" panose="020B0604020202020204" pitchFamily="34" charset="0"/>
                        </a:rPr>
                        <a:t>(marine, biodiversity economy)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ZA" sz="1400" dirty="0">
                          <a:solidFill>
                            <a:srgbClr val="000000"/>
                          </a:solidFill>
                          <a:effectLst/>
                          <a:latin typeface="Arial Narrow" panose="020B0606020202030204" pitchFamily="34" charset="0"/>
                          <a:cs typeface="Arial" panose="020B0604020202020204" pitchFamily="34" charset="0"/>
                        </a:rPr>
                        <a:t>4 cooperative research networks (biodiversity economy, marine, freshwater, biological invasions)</a:t>
                      </a:r>
                      <a:endParaRPr lang="en-ZA" sz="1400" dirty="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24</a:t>
            </a:fld>
            <a:endParaRPr lang="en-US">
              <a:solidFill>
                <a:prstClr val="black">
                  <a:tint val="75000"/>
                </a:prstClr>
              </a:solidFill>
            </a:endParaRPr>
          </a:p>
        </p:txBody>
      </p:sp>
      <p:sp>
        <p:nvSpPr>
          <p:cNvPr id="5" name="Rectangle 4"/>
          <p:cNvSpPr/>
          <p:nvPr/>
        </p:nvSpPr>
        <p:spPr>
          <a:xfrm>
            <a:off x="189492" y="116632"/>
            <a:ext cx="8784976" cy="1092607"/>
          </a:xfrm>
          <a:prstGeom prst="rect">
            <a:avLst/>
          </a:prstGeom>
        </p:spPr>
        <p:txBody>
          <a:bodyPr wrap="square">
            <a:spAutoFit/>
          </a:bodyPr>
          <a:lstStyle/>
          <a:p>
            <a:endParaRPr lang="en-ZA" sz="1600" b="1" dirty="0" smtClean="0">
              <a:latin typeface="Arial Black" panose="020B0A04020102020204" pitchFamily="34" charset="0"/>
              <a:cs typeface="Arial" panose="020B0604020202020204" pitchFamily="34" charset="0"/>
            </a:endParaRPr>
          </a:p>
          <a:p>
            <a:r>
              <a:rPr lang="en-ZA" sz="1700" b="1" dirty="0" smtClean="0">
                <a:latin typeface="Arial Black" panose="020B0A04020102020204" pitchFamily="34" charset="0"/>
                <a:cs typeface="Arial" panose="020B0604020202020204" pitchFamily="34" charset="0"/>
              </a:rPr>
              <a:t>PROGRAMME </a:t>
            </a:r>
            <a:r>
              <a:rPr lang="en-ZA" sz="1700" b="1" dirty="0">
                <a:latin typeface="Arial Black" panose="020B0A04020102020204" pitchFamily="34" charset="0"/>
                <a:cs typeface="Arial" panose="020B0604020202020204" pitchFamily="34" charset="0"/>
              </a:rPr>
              <a:t>4</a:t>
            </a:r>
            <a:r>
              <a:rPr lang="en-ZA" sz="1700" b="1" dirty="0" smtClean="0">
                <a:latin typeface="Arial Black" panose="020B0A04020102020204" pitchFamily="34" charset="0"/>
                <a:cs typeface="Arial" panose="020B0604020202020204" pitchFamily="34" charset="0"/>
              </a:rPr>
              <a:t>: </a:t>
            </a:r>
            <a:r>
              <a:rPr lang="en-US" sz="1700" b="1" dirty="0" smtClean="0">
                <a:latin typeface="Arial Black" panose="020B0A04020102020204" pitchFamily="34" charset="0"/>
              </a:rPr>
              <a:t>Biodiversity Assessment And Knowledge Generation</a:t>
            </a:r>
            <a:endParaRPr lang="en-ZA" sz="1700" b="1" dirty="0" smtClean="0">
              <a:latin typeface="Arial Black" panose="020B0A04020102020204" pitchFamily="34" charset="0"/>
            </a:endParaRPr>
          </a:p>
          <a:p>
            <a:endParaRPr lang="en-ZA" sz="1600" b="1" dirty="0">
              <a:latin typeface="Arial Black" panose="020B0A04020102020204" pitchFamily="34" charset="0"/>
              <a:cs typeface="Arial" panose="020B0604020202020204" pitchFamily="34" charset="0"/>
            </a:endParaRPr>
          </a:p>
          <a:p>
            <a:endParaRPr lang="en-ZA" sz="1600" b="1"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xmlns="" val="7203098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23528" y="79486"/>
            <a:ext cx="8373616" cy="477836"/>
          </a:xfrm>
        </p:spPr>
        <p:txBody>
          <a:bodyPr>
            <a:noAutofit/>
          </a:bodyPr>
          <a:lstStyle/>
          <a:p>
            <a:pPr algn="l"/>
            <a:r>
              <a:rPr lang="en-ZA" sz="1600" b="1" dirty="0" smtClean="0">
                <a:latin typeface="Arial Black" panose="020B0A04020102020204" pitchFamily="34" charset="0"/>
              </a:rPr>
              <a:t/>
            </a:r>
            <a:br>
              <a:rPr lang="en-ZA" sz="1600" b="1" dirty="0" smtClean="0">
                <a:latin typeface="Arial Black" panose="020B0A04020102020204" pitchFamily="34" charset="0"/>
              </a:rPr>
            </a:br>
            <a:endParaRPr lang="en-ZA" sz="1600" b="1" dirty="0"/>
          </a:p>
        </p:txBody>
      </p:sp>
      <p:graphicFrame>
        <p:nvGraphicFramePr>
          <p:cNvPr id="4" name="Group 121"/>
          <p:cNvGraphicFramePr>
            <a:graphicFrameLocks noGrp="1"/>
          </p:cNvGraphicFramePr>
          <p:nvPr>
            <p:ph idx="1"/>
            <p:extLst>
              <p:ext uri="{D42A27DB-BD31-4B8C-83A1-F6EECF244321}">
                <p14:modId xmlns:p14="http://schemas.microsoft.com/office/powerpoint/2010/main" xmlns="" val="4064978065"/>
              </p:ext>
            </p:extLst>
          </p:nvPr>
        </p:nvGraphicFramePr>
        <p:xfrm>
          <a:off x="251520" y="1240016"/>
          <a:ext cx="8712968" cy="3767692"/>
        </p:xfrm>
        <a:graphic>
          <a:graphicData uri="http://schemas.openxmlformats.org/drawingml/2006/table">
            <a:tbl>
              <a:tblPr/>
              <a:tblGrid>
                <a:gridCol w="2788362">
                  <a:extLst>
                    <a:ext uri="{9D8B030D-6E8A-4147-A177-3AD203B41FA5}">
                      <a16:colId xmlns="" xmlns:a16="http://schemas.microsoft.com/office/drawing/2014/main" val="20000"/>
                    </a:ext>
                  </a:extLst>
                </a:gridCol>
                <a:gridCol w="2031578">
                  <a:extLst>
                    <a:ext uri="{9D8B030D-6E8A-4147-A177-3AD203B41FA5}">
                      <a16:colId xmlns="" xmlns:a16="http://schemas.microsoft.com/office/drawing/2014/main" val="20001"/>
                    </a:ext>
                  </a:extLst>
                </a:gridCol>
                <a:gridCol w="1946514">
                  <a:extLst>
                    <a:ext uri="{9D8B030D-6E8A-4147-A177-3AD203B41FA5}">
                      <a16:colId xmlns="" xmlns:a16="http://schemas.microsoft.com/office/drawing/2014/main" val="20002"/>
                    </a:ext>
                  </a:extLst>
                </a:gridCol>
                <a:gridCol w="1946514">
                  <a:extLst>
                    <a:ext uri="{9D8B030D-6E8A-4147-A177-3AD203B41FA5}">
                      <a16:colId xmlns="" xmlns:a16="http://schemas.microsoft.com/office/drawing/2014/main" val="20003"/>
                    </a:ext>
                  </a:extLst>
                </a:gridCol>
              </a:tblGrid>
              <a:tr h="471280">
                <a:tc gridSpan="4">
                  <a:txBody>
                    <a:bodyPr/>
                    <a:lstStyle/>
                    <a:p>
                      <a:r>
                        <a:rPr lang="en-ZA" sz="1600" b="1" dirty="0" smtClean="0">
                          <a:latin typeface="+mn-lt"/>
                          <a:cs typeface="Arial" panose="020B0604020202020204" pitchFamily="34" charset="0"/>
                        </a:rPr>
                        <a:t>4.2: </a:t>
                      </a:r>
                      <a:r>
                        <a:rPr lang="en-GB" sz="1800" b="1" kern="1200" dirty="0" smtClean="0">
                          <a:solidFill>
                            <a:schemeClr val="tx1"/>
                          </a:solidFill>
                          <a:effectLst/>
                          <a:latin typeface="+mn-lt"/>
                          <a:ea typeface="+mn-ea"/>
                          <a:cs typeface="+mn-cs"/>
                        </a:rPr>
                        <a:t>The State of Biodiversity is assessed and reported on a regular basis</a:t>
                      </a:r>
                      <a:endParaRPr lang="en-ZA" sz="1600" b="1" dirty="0" smtClean="0">
                        <a:latin typeface="+mn-lt"/>
                        <a:cs typeface="Arial" panose="020B0604020202020204" pitchFamily="34"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sz="1600" b="1" dirty="0" smtClean="0">
                        <a:latin typeface="+mn-lt"/>
                        <a:cs typeface="Arial" panose="020B0604020202020204" pitchFamily="34"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0"/>
                  </a:ext>
                </a:extLst>
              </a:tr>
              <a:tr h="4528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Baseline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2017/18</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2019/20</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ZA" sz="1400" b="1" dirty="0" smtClean="0">
                          <a:solidFill>
                            <a:srgbClr val="FFFFFF"/>
                          </a:solidFill>
                          <a:latin typeface="Arial Narrow"/>
                          <a:ea typeface="Arial Narrow"/>
                          <a:cs typeface="Arial Narrow"/>
                          <a:sym typeface="Arial Narrow"/>
                        </a:rPr>
                        <a:t>5 year  target</a:t>
                      </a:r>
                    </a:p>
                    <a:p>
                      <a:pPr marL="0" marR="0" lvl="0" indent="0" algn="ctr" defTabSz="914400" rtl="0" eaLnBrk="1" fontAlgn="auto" latinLnBrk="0" hangingPunct="1">
                        <a:lnSpc>
                          <a:spcPct val="115000"/>
                        </a:lnSpc>
                        <a:spcBef>
                          <a:spcPts val="0"/>
                        </a:spcBef>
                        <a:spcAft>
                          <a:spcPts val="0"/>
                        </a:spcAft>
                        <a:buClrTx/>
                        <a:buSzTx/>
                        <a:buFontTx/>
                        <a:buNone/>
                        <a:tabLst/>
                        <a:defRPr/>
                      </a:pPr>
                      <a:r>
                        <a:rPr lang="en-ZA" sz="1400" b="1" dirty="0" smtClean="0">
                          <a:solidFill>
                            <a:srgbClr val="FFFFFF"/>
                          </a:solidFill>
                          <a:latin typeface="Arial Narrow"/>
                          <a:ea typeface="Arial Narrow"/>
                          <a:cs typeface="Arial Narrow"/>
                          <a:sym typeface="Arial Narrow"/>
                        </a:rPr>
                        <a:t> 2023/24</a:t>
                      </a:r>
                    </a:p>
                    <a:p>
                      <a:pPr algn="ctr">
                        <a:lnSpc>
                          <a:spcPct val="115000"/>
                        </a:lnSpc>
                        <a:spcAft>
                          <a:spcPts val="0"/>
                        </a:spcAft>
                      </a:pP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1"/>
                  </a:ext>
                </a:extLst>
              </a:tr>
              <a:tr h="1397855">
                <a:tc>
                  <a:txBody>
                    <a:bodyPr/>
                    <a:lstStyle/>
                    <a:p>
                      <a:pPr>
                        <a:spcAft>
                          <a:spcPts val="0"/>
                        </a:spcAft>
                      </a:pPr>
                      <a:r>
                        <a:rPr lang="en-ZA" sz="1400" b="1" dirty="0">
                          <a:effectLst/>
                          <a:latin typeface="Arial Narrow" panose="020B0606020202030204" pitchFamily="34" charset="0"/>
                          <a:ea typeface="Calibri" panose="020F0502020204030204" pitchFamily="34" charset="0"/>
                          <a:cs typeface="Times New Roman" panose="02020603050405020304" pitchFamily="18" charset="0"/>
                        </a:rPr>
                        <a:t>Number of national biodiversity syntheses or assessments produced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ZA" sz="1400" b="1" dirty="0">
                          <a:effectLst/>
                          <a:latin typeface="Arial Narrow" panose="020B060602020203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ZA" sz="1400" kern="1200" dirty="0" smtClean="0">
                          <a:solidFill>
                            <a:schemeClr val="tx1"/>
                          </a:solidFill>
                          <a:effectLst/>
                          <a:latin typeface="Arial Narrow" panose="020B0606020202030204" pitchFamily="34" charset="0"/>
                          <a:ea typeface="+mn-ea"/>
                          <a:cs typeface="+mn-cs"/>
                        </a:rPr>
                        <a:t>1 assessment completed (National Status Report on Biological Invasions) </a:t>
                      </a:r>
                    </a:p>
                    <a:p>
                      <a:r>
                        <a:rPr lang="en-ZA" sz="1400" kern="1200" dirty="0" smtClean="0">
                          <a:solidFill>
                            <a:schemeClr val="tx1"/>
                          </a:solidFill>
                          <a:effectLst/>
                          <a:latin typeface="Arial Narrow" panose="020B0606020202030204" pitchFamily="34" charset="0"/>
                          <a:ea typeface="+mn-ea"/>
                          <a:cs typeface="+mn-cs"/>
                        </a:rPr>
                        <a:t> </a:t>
                      </a:r>
                    </a:p>
                    <a:p>
                      <a:r>
                        <a:rPr lang="en-US" sz="1400" kern="1200" dirty="0" smtClean="0">
                          <a:solidFill>
                            <a:schemeClr val="tx1"/>
                          </a:solidFill>
                          <a:effectLst/>
                          <a:latin typeface="Arial Narrow" panose="020B0606020202030204" pitchFamily="34" charset="0"/>
                          <a:ea typeface="+mn-ea"/>
                          <a:cs typeface="+mn-cs"/>
                        </a:rPr>
                        <a:t>3 assessments meet annual progress targets (reports for NBA, GMOs and Red Lists) </a:t>
                      </a:r>
                      <a:endParaRPr lang="en-ZA" sz="1400" dirty="0" smtClean="0">
                        <a:effectLst/>
                        <a:latin typeface="Arial Narrow" panose="020B0606020202030204" pitchFamily="34" charset="0"/>
                      </a:endParaRPr>
                    </a:p>
                    <a:p>
                      <a:endParaRPr lang="en-ZA" sz="1400" b="0" i="0" u="none" strike="noStrike" kern="1200" baseline="0" dirty="0" smtClean="0">
                        <a:solidFill>
                          <a:schemeClr val="tx1"/>
                        </a:solidFill>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ZA" sz="1400" dirty="0">
                          <a:effectLst/>
                          <a:latin typeface="Arial Narrow" panose="020B0606020202030204" pitchFamily="34" charset="0"/>
                          <a:ea typeface="Calibri" panose="020F0502020204030204" pitchFamily="34" charset="0"/>
                          <a:cs typeface="Times New Roman" panose="02020603050405020304" pitchFamily="18" charset="0"/>
                        </a:rPr>
                        <a:t>1 assessment completed and report compiled ( GMOs)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ZA" sz="1400" dirty="0">
                          <a:effectLst/>
                          <a:latin typeface="Arial Narrow" panose="020B0606020202030204" pitchFamily="34" charset="0"/>
                          <a:ea typeface="Calibri" panose="020F0502020204030204" pitchFamily="34" charset="0"/>
                          <a:cs typeface="Arial" panose="020B0604020202020204" pitchFamily="34"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spcAft>
                          <a:spcPts val="0"/>
                        </a:spcAft>
                      </a:pPr>
                      <a:r>
                        <a:rPr lang="en-ZA" sz="1400" dirty="0">
                          <a:solidFill>
                            <a:srgbClr val="000000"/>
                          </a:solidFill>
                          <a:effectLst/>
                          <a:latin typeface="Arial Narrow" panose="020B0606020202030204" pitchFamily="34" charset="0"/>
                          <a:cs typeface="Arial" panose="020B0604020202020204" pitchFamily="34" charset="0"/>
                        </a:rPr>
                        <a:t>5 national assessments completed and reports compiled  (NBA, Invasions x 2, GMOs, sustainable use)</a:t>
                      </a:r>
                      <a:endParaRPr lang="en-ZA" sz="1400" dirty="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648072">
                <a:tc>
                  <a:txBody>
                    <a:bodyPr/>
                    <a:lstStyle/>
                    <a:p>
                      <a:pPr>
                        <a:spcAft>
                          <a:spcPts val="0"/>
                        </a:spcAft>
                      </a:pPr>
                      <a:r>
                        <a:rPr lang="en-ZA" sz="1400" b="1" dirty="0">
                          <a:effectLst/>
                          <a:latin typeface="Arial Narrow" panose="020B0606020202030204" pitchFamily="34" charset="0"/>
                          <a:ea typeface="Calibri" panose="020F0502020204030204" pitchFamily="34" charset="0"/>
                          <a:cs typeface="Times New Roman" panose="02020603050405020304" pitchFamily="18" charset="0"/>
                        </a:rPr>
                        <a:t>Number of annual updates of species to support NEMBA regulations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ZA" sz="1400" dirty="0">
                          <a:effectLst/>
                          <a:latin typeface="Arial Narrow" panose="020B060602020203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ZA" sz="1400" kern="1200" dirty="0" smtClean="0">
                          <a:solidFill>
                            <a:schemeClr val="tx1"/>
                          </a:solidFill>
                          <a:effectLst/>
                          <a:latin typeface="Arial Narrow" panose="020B0606020202030204" pitchFamily="34" charset="0"/>
                          <a:ea typeface="+mn-ea"/>
                          <a:cs typeface="+mn-cs"/>
                        </a:rPr>
                        <a:t>1 update for </a:t>
                      </a:r>
                    </a:p>
                    <a:p>
                      <a:r>
                        <a:rPr lang="en-US" sz="1400" kern="1200" dirty="0" smtClean="0">
                          <a:solidFill>
                            <a:schemeClr val="tx1"/>
                          </a:solidFill>
                          <a:effectLst/>
                          <a:latin typeface="Arial Narrow" panose="020B0606020202030204" pitchFamily="34" charset="0"/>
                          <a:ea typeface="+mn-ea"/>
                          <a:cs typeface="+mn-cs"/>
                        </a:rPr>
                        <a:t>Non-Detriment Findings for the Scientific authority </a:t>
                      </a:r>
                      <a:endParaRPr lang="en-ZA" sz="1400" b="0" i="0" u="none" strike="noStrike" kern="1200" baseline="0" dirty="0" smtClean="0">
                        <a:solidFill>
                          <a:schemeClr val="tx1"/>
                        </a:solidFill>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ZA" sz="1400" dirty="0">
                          <a:effectLst/>
                          <a:latin typeface="Arial Narrow" panose="020B0606020202030204" pitchFamily="34" charset="0"/>
                          <a:ea typeface="Calibri" panose="020F0502020204030204" pitchFamily="34" charset="0"/>
                          <a:cs typeface="Times New Roman" panose="02020603050405020304" pitchFamily="18" charset="0"/>
                        </a:rPr>
                        <a:t>1 update for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ZA" sz="1400" dirty="0">
                          <a:effectLst/>
                          <a:latin typeface="Arial Narrow" panose="020B0606020202030204" pitchFamily="34" charset="0"/>
                          <a:ea typeface="Calibri" panose="020F0502020204030204" pitchFamily="34" charset="0"/>
                          <a:cs typeface="Times New Roman" panose="02020603050405020304" pitchFamily="18" charset="0"/>
                        </a:rPr>
                        <a:t>Non-Detriment Findings for the Scientific Authority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spcAft>
                          <a:spcPts val="0"/>
                        </a:spcAft>
                      </a:pPr>
                      <a:r>
                        <a:rPr lang="en-ZA" sz="1400" dirty="0">
                          <a:solidFill>
                            <a:srgbClr val="000000"/>
                          </a:solidFill>
                          <a:effectLst/>
                          <a:latin typeface="Arial Narrow" panose="020B0606020202030204" pitchFamily="34" charset="0"/>
                          <a:cs typeface="Arial" panose="020B0604020202020204" pitchFamily="34" charset="0"/>
                        </a:rPr>
                        <a:t>5 annual updates (one per year) for Non Detriment Findings for the Scientific Authority</a:t>
                      </a:r>
                      <a:endParaRPr lang="en-ZA" sz="1400" dirty="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25</a:t>
            </a:fld>
            <a:endParaRPr lang="en-US">
              <a:solidFill>
                <a:prstClr val="black">
                  <a:tint val="75000"/>
                </a:prstClr>
              </a:solidFill>
            </a:endParaRPr>
          </a:p>
        </p:txBody>
      </p:sp>
      <p:sp>
        <p:nvSpPr>
          <p:cNvPr id="5" name="Rectangle 4"/>
          <p:cNvSpPr/>
          <p:nvPr/>
        </p:nvSpPr>
        <p:spPr>
          <a:xfrm>
            <a:off x="179512" y="116632"/>
            <a:ext cx="8784976" cy="1123384"/>
          </a:xfrm>
          <a:prstGeom prst="rect">
            <a:avLst/>
          </a:prstGeom>
        </p:spPr>
        <p:txBody>
          <a:bodyPr wrap="square">
            <a:spAutoFit/>
          </a:bodyPr>
          <a:lstStyle/>
          <a:p>
            <a:endParaRPr lang="en-ZA" sz="1600" b="1" dirty="0" smtClean="0">
              <a:latin typeface="Arial Black" panose="020B0A04020102020204" pitchFamily="34" charset="0"/>
              <a:cs typeface="Arial" panose="020B0604020202020204" pitchFamily="34" charset="0"/>
            </a:endParaRPr>
          </a:p>
          <a:p>
            <a:r>
              <a:rPr lang="en-ZA" sz="1700" b="1" dirty="0" smtClean="0">
                <a:latin typeface="Arial Black" panose="020B0A04020102020204" pitchFamily="34" charset="0"/>
                <a:cs typeface="Arial" panose="020B0604020202020204" pitchFamily="34" charset="0"/>
              </a:rPr>
              <a:t>PROGRAMME </a:t>
            </a:r>
            <a:r>
              <a:rPr lang="en-ZA" sz="1700" b="1" dirty="0">
                <a:latin typeface="Arial Black" panose="020B0A04020102020204" pitchFamily="34" charset="0"/>
                <a:cs typeface="Arial" panose="020B0604020202020204" pitchFamily="34" charset="0"/>
              </a:rPr>
              <a:t>4</a:t>
            </a:r>
            <a:r>
              <a:rPr lang="en-ZA" sz="1700" b="1" dirty="0" smtClean="0">
                <a:latin typeface="Arial Black" panose="020B0A04020102020204" pitchFamily="34" charset="0"/>
                <a:cs typeface="Arial" panose="020B0604020202020204" pitchFamily="34" charset="0"/>
              </a:rPr>
              <a:t>: </a:t>
            </a:r>
            <a:r>
              <a:rPr lang="en-US" sz="1700" b="1" dirty="0" smtClean="0">
                <a:latin typeface="Arial Black" panose="020B0A04020102020204" pitchFamily="34" charset="0"/>
              </a:rPr>
              <a:t>Biodiversity Assessment And Knowledge Generation</a:t>
            </a:r>
            <a:r>
              <a:rPr lang="en-ZA" sz="1700" b="1" dirty="0" smtClean="0">
                <a:latin typeface="Arial Black" panose="020B0A04020102020204" pitchFamily="34" charset="0"/>
              </a:rPr>
              <a:t> (cont.)</a:t>
            </a:r>
          </a:p>
          <a:p>
            <a:endParaRPr lang="en-ZA" sz="1700" b="1"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xmlns="" val="20432305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a:spLocks noGrp="1"/>
          </p:cNvSpPr>
          <p:nvPr>
            <p:ph type="title"/>
          </p:nvPr>
        </p:nvSpPr>
        <p:spPr>
          <a:xfrm>
            <a:off x="457200" y="274638"/>
            <a:ext cx="8229600" cy="344993"/>
          </a:xfrm>
        </p:spPr>
        <p:txBody>
          <a:bodyPr>
            <a:normAutofit fontScale="90000"/>
          </a:bodyPr>
          <a:lstStyle/>
          <a:p>
            <a:pPr algn="l"/>
            <a:r>
              <a:rPr lang="en-ZA" sz="2800" b="1" dirty="0" smtClean="0"/>
              <a:t>Provide </a:t>
            </a:r>
            <a:r>
              <a:rPr lang="en-ZA" sz="2800" b="1" dirty="0"/>
              <a:t>policy tools </a:t>
            </a:r>
            <a:r>
              <a:rPr lang="en-ZA" sz="2800" b="1" dirty="0" smtClean="0"/>
              <a:t>and advice </a:t>
            </a:r>
            <a:endParaRPr lang="en-ZA" sz="2800" dirty="0">
              <a:solidFill>
                <a:srgbClr val="7030A0"/>
              </a:solidFill>
            </a:endParaRP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41473" y="1124744"/>
            <a:ext cx="2050607" cy="49857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1"/>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251520" y="1124744"/>
            <a:ext cx="2601769" cy="36724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37365" y="1124744"/>
            <a:ext cx="3063613" cy="36724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360029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23528" y="116632"/>
            <a:ext cx="8373616" cy="477836"/>
          </a:xfrm>
        </p:spPr>
        <p:txBody>
          <a:bodyPr>
            <a:noAutofit/>
          </a:bodyPr>
          <a:lstStyle/>
          <a:p>
            <a:pPr algn="l"/>
            <a:r>
              <a:rPr lang="en-ZA" sz="1600" b="1" dirty="0" smtClean="0">
                <a:latin typeface="Arial Black" panose="020B0A04020102020204" pitchFamily="34" charset="0"/>
              </a:rPr>
              <a:t/>
            </a:r>
            <a:br>
              <a:rPr lang="en-ZA" sz="1600" b="1" dirty="0" smtClean="0">
                <a:latin typeface="Arial Black" panose="020B0A04020102020204" pitchFamily="34" charset="0"/>
              </a:rPr>
            </a:br>
            <a:endParaRPr lang="en-ZA" sz="1600" b="1" dirty="0"/>
          </a:p>
        </p:txBody>
      </p:sp>
      <p:graphicFrame>
        <p:nvGraphicFramePr>
          <p:cNvPr id="4" name="Group 121"/>
          <p:cNvGraphicFramePr>
            <a:graphicFrameLocks noGrp="1"/>
          </p:cNvGraphicFramePr>
          <p:nvPr>
            <p:ph idx="1"/>
            <p:extLst>
              <p:ext uri="{D42A27DB-BD31-4B8C-83A1-F6EECF244321}">
                <p14:modId xmlns:p14="http://schemas.microsoft.com/office/powerpoint/2010/main" xmlns="" val="1615319119"/>
              </p:ext>
            </p:extLst>
          </p:nvPr>
        </p:nvGraphicFramePr>
        <p:xfrm>
          <a:off x="251520" y="701407"/>
          <a:ext cx="8712968" cy="3272028"/>
        </p:xfrm>
        <a:graphic>
          <a:graphicData uri="http://schemas.openxmlformats.org/drawingml/2006/table">
            <a:tbl>
              <a:tblPr/>
              <a:tblGrid>
                <a:gridCol w="2181045">
                  <a:extLst>
                    <a:ext uri="{9D8B030D-6E8A-4147-A177-3AD203B41FA5}">
                      <a16:colId xmlns="" xmlns:a16="http://schemas.microsoft.com/office/drawing/2014/main" val="20000"/>
                    </a:ext>
                  </a:extLst>
                </a:gridCol>
                <a:gridCol w="2639653">
                  <a:extLst>
                    <a:ext uri="{9D8B030D-6E8A-4147-A177-3AD203B41FA5}">
                      <a16:colId xmlns="" xmlns:a16="http://schemas.microsoft.com/office/drawing/2014/main" val="20001"/>
                    </a:ext>
                  </a:extLst>
                </a:gridCol>
                <a:gridCol w="1946135">
                  <a:extLst>
                    <a:ext uri="{9D8B030D-6E8A-4147-A177-3AD203B41FA5}">
                      <a16:colId xmlns="" xmlns:a16="http://schemas.microsoft.com/office/drawing/2014/main" val="20002"/>
                    </a:ext>
                  </a:extLst>
                </a:gridCol>
                <a:gridCol w="1946135">
                  <a:extLst>
                    <a:ext uri="{9D8B030D-6E8A-4147-A177-3AD203B41FA5}">
                      <a16:colId xmlns="" xmlns:a16="http://schemas.microsoft.com/office/drawing/2014/main" val="20003"/>
                    </a:ext>
                  </a:extLst>
                </a:gridCol>
              </a:tblGrid>
              <a:tr h="271682">
                <a:tc gridSpan="4">
                  <a:txBody>
                    <a:bodyPr/>
                    <a:lstStyle/>
                    <a:p>
                      <a:r>
                        <a:rPr lang="en-ZA" sz="1600" b="1" kern="1200" dirty="0" smtClean="0">
                          <a:solidFill>
                            <a:schemeClr val="dk1"/>
                          </a:solidFill>
                          <a:effectLst/>
                          <a:latin typeface="+mn-lt"/>
                          <a:ea typeface="+mn-ea"/>
                          <a:cs typeface="+mn-cs"/>
                        </a:rPr>
                        <a:t>5.1: </a:t>
                      </a:r>
                      <a:r>
                        <a:rPr lang="en-US" sz="1800" b="1" kern="1200" dirty="0" smtClean="0">
                          <a:solidFill>
                            <a:schemeClr val="tx1"/>
                          </a:solidFill>
                          <a:effectLst/>
                          <a:latin typeface="+mn-lt"/>
                          <a:ea typeface="+mn-ea"/>
                          <a:cs typeface="+mn-cs"/>
                        </a:rPr>
                        <a:t>Tools to support management and conservation of biodiversity developed and applied </a:t>
                      </a:r>
                      <a:endParaRPr lang="en-ZA" sz="1100" dirty="0" smtClean="0">
                        <a:latin typeface="+mn-lt"/>
                        <a:cs typeface="Arial" panose="020B0604020202020204" pitchFamily="34"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sz="1100" dirty="0" smtClean="0">
                        <a:latin typeface="+mn-lt"/>
                        <a:cs typeface="Arial" panose="020B0604020202020204" pitchFamily="34"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0"/>
                  </a:ext>
                </a:extLst>
              </a:tr>
              <a:tr h="3650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Baseline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2017/18</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2019/20</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ZA" sz="1400" b="1" dirty="0" smtClean="0">
                          <a:solidFill>
                            <a:srgbClr val="FFFFFF"/>
                          </a:solidFill>
                          <a:latin typeface="Arial Narrow"/>
                          <a:ea typeface="Arial Narrow"/>
                          <a:cs typeface="Arial Narrow"/>
                          <a:sym typeface="Arial Narrow"/>
                        </a:rPr>
                        <a:t>5 year  target</a:t>
                      </a:r>
                    </a:p>
                    <a:p>
                      <a:pPr marL="0" marR="0" lvl="0" indent="0" algn="ctr" defTabSz="914400" rtl="0" eaLnBrk="1" fontAlgn="auto" latinLnBrk="0" hangingPunct="1">
                        <a:lnSpc>
                          <a:spcPct val="115000"/>
                        </a:lnSpc>
                        <a:spcBef>
                          <a:spcPts val="0"/>
                        </a:spcBef>
                        <a:spcAft>
                          <a:spcPts val="0"/>
                        </a:spcAft>
                        <a:buClrTx/>
                        <a:buSzTx/>
                        <a:buFontTx/>
                        <a:buNone/>
                        <a:tabLst/>
                        <a:defRPr/>
                      </a:pPr>
                      <a:r>
                        <a:rPr lang="en-ZA" sz="1400" b="1" dirty="0" smtClean="0">
                          <a:solidFill>
                            <a:srgbClr val="FFFFFF"/>
                          </a:solidFill>
                          <a:latin typeface="Arial Narrow"/>
                          <a:ea typeface="Arial Narrow"/>
                          <a:cs typeface="Arial Narrow"/>
                          <a:sym typeface="Arial Narrow"/>
                        </a:rPr>
                        <a:t> 2023/24</a:t>
                      </a:r>
                    </a:p>
                    <a:p>
                      <a:pPr algn="ctr">
                        <a:lnSpc>
                          <a:spcPct val="115000"/>
                        </a:lnSpc>
                        <a:spcAft>
                          <a:spcPts val="0"/>
                        </a:spcAft>
                      </a:pP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1"/>
                  </a:ext>
                </a:extLst>
              </a:tr>
              <a:tr h="713230">
                <a:tc rowSpan="2">
                  <a:txBody>
                    <a:bodyPr/>
                    <a:lstStyle/>
                    <a:p>
                      <a:pPr>
                        <a:spcAft>
                          <a:spcPts val="0"/>
                        </a:spcAft>
                      </a:pPr>
                      <a:r>
                        <a:rPr lang="en-ZA" sz="1400" b="1" dirty="0">
                          <a:effectLst/>
                          <a:latin typeface="Arial Narrow" panose="020B0606020202030204" pitchFamily="34" charset="0"/>
                          <a:ea typeface="Calibri" panose="020F0502020204030204" pitchFamily="34" charset="0"/>
                          <a:cs typeface="Times New Roman" panose="02020603050405020304" pitchFamily="18" charset="0"/>
                        </a:rPr>
                        <a:t>Number of tools and knowledge resources developed to support mainstreaming of biodiversity assets and ecological infrastructure in production sectors and natural resource management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ZA" sz="1400" dirty="0">
                          <a:effectLst/>
                          <a:latin typeface="Arial Narrow" panose="020B060602020203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15000"/>
                        </a:lnSpc>
                        <a:spcAft>
                          <a:spcPts val="0"/>
                        </a:spcAft>
                      </a:pPr>
                      <a:r>
                        <a:rPr lang="en-US" sz="1400">
                          <a:effectLst/>
                          <a:latin typeface="Arial Narrow" panose="020B0606020202030204" pitchFamily="34" charset="0"/>
                          <a:ea typeface="Calibri" panose="020F0502020204030204" pitchFamily="34" charset="0"/>
                          <a:cs typeface="Times New Roman" panose="02020603050405020304" pitchFamily="18" charset="0"/>
                        </a:rPr>
                        <a:t>2 tools produced: an environmental decision support tool and an online user tool for South African species information and Red Lists.</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ZA" sz="1400" dirty="0">
                          <a:effectLst/>
                          <a:latin typeface="Arial Narrow" panose="020B0606020202030204" pitchFamily="34" charset="0"/>
                          <a:ea typeface="Calibri" panose="020F0502020204030204" pitchFamily="34" charset="0"/>
                          <a:cs typeface="Times New Roman" panose="02020603050405020304" pitchFamily="18" charset="0"/>
                        </a:rPr>
                        <a:t>2 decision support tools developed.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ZA" sz="1400" dirty="0">
                          <a:effectLst/>
                          <a:latin typeface="Arial Narrow" panose="020B060602020203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ZA" sz="1400" dirty="0">
                          <a:effectLst/>
                          <a:latin typeface="Arial Narrow" panose="020B0606020202030204" pitchFamily="34" charset="0"/>
                          <a:ea typeface="Calibri" panose="020F0502020204030204" pitchFamily="34" charset="0"/>
                          <a:cs typeface="Arial" panose="020B0604020202020204" pitchFamily="34"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a:spcAft>
                          <a:spcPts val="0"/>
                        </a:spcAft>
                      </a:pPr>
                      <a:r>
                        <a:rPr lang="en-US" sz="1400" kern="1200" dirty="0" smtClean="0">
                          <a:solidFill>
                            <a:schemeClr val="tx1"/>
                          </a:solidFill>
                          <a:effectLst/>
                          <a:latin typeface="Arial Narrow" panose="020B0606020202030204" pitchFamily="34" charset="0"/>
                          <a:ea typeface="+mn-ea"/>
                          <a:cs typeface="+mn-cs"/>
                        </a:rPr>
                        <a:t>10 tools and 15 knowledge resources developed.</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056543">
                <a:tc vMerge="1">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ZA" sz="1400" dirty="0">
                          <a:solidFill>
                            <a:srgbClr val="000000"/>
                          </a:solidFill>
                          <a:effectLst/>
                          <a:latin typeface="Arial Narrow" panose="020B0606020202030204" pitchFamily="34" charset="0"/>
                          <a:ea typeface="Calibri" panose="020F0502020204030204" pitchFamily="34" charset="0"/>
                        </a:rPr>
                        <a:t>3 knowledge resources developed and disseminated: Technical Guideline for Maps of Critical Biodiversity Areas; guidance note on financial and legal aspects of biodiversity offsets; and case studies on biodiversity offsets.</a:t>
                      </a:r>
                      <a:endParaRPr lang="en-ZA" sz="1400" dirty="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ZA" sz="1400" dirty="0">
                          <a:effectLst/>
                          <a:latin typeface="Arial Narrow" panose="020B0606020202030204" pitchFamily="34" charset="0"/>
                          <a:ea typeface="Calibri" panose="020F0502020204030204" pitchFamily="34" charset="0"/>
                          <a:cs typeface="Times New Roman" panose="02020603050405020304" pitchFamily="18" charset="0"/>
                        </a:rPr>
                        <a:t>3 knowledge resources to support biodiversity mainstreaming developed and disseminated.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ZA" sz="1400" dirty="0">
                          <a:effectLst/>
                          <a:latin typeface="Arial Narrow" panose="020B0606020202030204" pitchFamily="34" charset="0"/>
                          <a:ea typeface="Calibri" panose="020F0502020204030204" pitchFamily="34" charset="0"/>
                          <a:cs typeface="Arial" panose="020B0604020202020204" pitchFamily="34"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ZA" sz="1400" dirty="0">
                          <a:effectLst/>
                          <a:latin typeface="Arial Narrow" panose="020B0606020202030204" pitchFamily="34" charset="0"/>
                          <a:ea typeface="Calibri" panose="020F0502020204030204" pitchFamily="34" charset="0"/>
                          <a:cs typeface="Arial" panose="020B0604020202020204" pitchFamily="34"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27</a:t>
            </a:fld>
            <a:endParaRPr lang="en-US">
              <a:solidFill>
                <a:prstClr val="black">
                  <a:tint val="75000"/>
                </a:prstClr>
              </a:solidFill>
            </a:endParaRPr>
          </a:p>
        </p:txBody>
      </p:sp>
      <p:sp>
        <p:nvSpPr>
          <p:cNvPr id="3" name="Rectangle 2"/>
          <p:cNvSpPr/>
          <p:nvPr/>
        </p:nvSpPr>
        <p:spPr>
          <a:xfrm>
            <a:off x="179512" y="116632"/>
            <a:ext cx="8712968" cy="584775"/>
          </a:xfrm>
          <a:prstGeom prst="rect">
            <a:avLst/>
          </a:prstGeom>
        </p:spPr>
        <p:txBody>
          <a:bodyPr wrap="square">
            <a:spAutoFit/>
          </a:bodyPr>
          <a:lstStyle/>
          <a:p>
            <a:r>
              <a:rPr lang="en-ZA" sz="1600" b="1" dirty="0" smtClean="0">
                <a:latin typeface="Arial Black" panose="020B0A04020102020204" pitchFamily="34" charset="0"/>
              </a:rPr>
              <a:t>PROGRAMME</a:t>
            </a:r>
            <a:r>
              <a:rPr lang="en-US" sz="1600" b="1" dirty="0" smtClean="0">
                <a:latin typeface="Arial Black" panose="020B0A04020102020204" pitchFamily="34" charset="0"/>
              </a:rPr>
              <a:t> 5: </a:t>
            </a:r>
            <a:r>
              <a:rPr lang="en-ZA" sz="1600" b="1" dirty="0" smtClean="0">
                <a:latin typeface="Arial Black" panose="020B0A04020102020204" pitchFamily="34" charset="0"/>
              </a:rPr>
              <a:t>Biodiversity Policy Advice, Climate Resilience and Access to Information</a:t>
            </a:r>
            <a:endParaRPr lang="en-ZA" sz="1600" b="1"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xmlns="" val="15392002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23528" y="116632"/>
            <a:ext cx="8373616" cy="477836"/>
          </a:xfrm>
        </p:spPr>
        <p:txBody>
          <a:bodyPr>
            <a:noAutofit/>
          </a:bodyPr>
          <a:lstStyle/>
          <a:p>
            <a:pPr algn="l"/>
            <a:r>
              <a:rPr lang="en-ZA" sz="1600" b="1" dirty="0" smtClean="0">
                <a:latin typeface="Arial Black" panose="020B0A04020102020204" pitchFamily="34" charset="0"/>
              </a:rPr>
              <a:t/>
            </a:r>
            <a:br>
              <a:rPr lang="en-ZA" sz="1600" b="1" dirty="0" smtClean="0">
                <a:latin typeface="Arial Black" panose="020B0A04020102020204" pitchFamily="34" charset="0"/>
              </a:rPr>
            </a:br>
            <a:endParaRPr lang="en-ZA" sz="1600" b="1" dirty="0"/>
          </a:p>
        </p:txBody>
      </p:sp>
      <p:graphicFrame>
        <p:nvGraphicFramePr>
          <p:cNvPr id="4" name="Group 121"/>
          <p:cNvGraphicFramePr>
            <a:graphicFrameLocks noGrp="1"/>
          </p:cNvGraphicFramePr>
          <p:nvPr>
            <p:ph idx="1"/>
            <p:extLst>
              <p:ext uri="{D42A27DB-BD31-4B8C-83A1-F6EECF244321}">
                <p14:modId xmlns:p14="http://schemas.microsoft.com/office/powerpoint/2010/main" xmlns="" val="762426244"/>
              </p:ext>
            </p:extLst>
          </p:nvPr>
        </p:nvGraphicFramePr>
        <p:xfrm>
          <a:off x="251520" y="701407"/>
          <a:ext cx="8712968" cy="5125212"/>
        </p:xfrm>
        <a:graphic>
          <a:graphicData uri="http://schemas.openxmlformats.org/drawingml/2006/table">
            <a:tbl>
              <a:tblPr/>
              <a:tblGrid>
                <a:gridCol w="2181045">
                  <a:extLst>
                    <a:ext uri="{9D8B030D-6E8A-4147-A177-3AD203B41FA5}">
                      <a16:colId xmlns="" xmlns:a16="http://schemas.microsoft.com/office/drawing/2014/main" val="20000"/>
                    </a:ext>
                  </a:extLst>
                </a:gridCol>
                <a:gridCol w="2639653">
                  <a:extLst>
                    <a:ext uri="{9D8B030D-6E8A-4147-A177-3AD203B41FA5}">
                      <a16:colId xmlns="" xmlns:a16="http://schemas.microsoft.com/office/drawing/2014/main" val="20001"/>
                    </a:ext>
                  </a:extLst>
                </a:gridCol>
                <a:gridCol w="1946135">
                  <a:extLst>
                    <a:ext uri="{9D8B030D-6E8A-4147-A177-3AD203B41FA5}">
                      <a16:colId xmlns="" xmlns:a16="http://schemas.microsoft.com/office/drawing/2014/main" val="20002"/>
                    </a:ext>
                  </a:extLst>
                </a:gridCol>
                <a:gridCol w="1946135">
                  <a:extLst>
                    <a:ext uri="{9D8B030D-6E8A-4147-A177-3AD203B41FA5}">
                      <a16:colId xmlns="" xmlns:a16="http://schemas.microsoft.com/office/drawing/2014/main" val="20003"/>
                    </a:ext>
                  </a:extLst>
                </a:gridCol>
              </a:tblGrid>
              <a:tr h="271682">
                <a:tc gridSpan="4">
                  <a:txBody>
                    <a:bodyPr/>
                    <a:lstStyle/>
                    <a:p>
                      <a:r>
                        <a:rPr lang="en-ZA" sz="1600" b="1" kern="1200" dirty="0" smtClean="0">
                          <a:solidFill>
                            <a:schemeClr val="dk1"/>
                          </a:solidFill>
                          <a:effectLst/>
                          <a:latin typeface="+mn-lt"/>
                          <a:ea typeface="+mn-ea"/>
                          <a:cs typeface="+mn-cs"/>
                        </a:rPr>
                        <a:t>5.1: </a:t>
                      </a:r>
                      <a:r>
                        <a:rPr lang="en-US" sz="1800" b="1" kern="1200" dirty="0" smtClean="0">
                          <a:solidFill>
                            <a:schemeClr val="tx1"/>
                          </a:solidFill>
                          <a:effectLst/>
                          <a:latin typeface="+mn-lt"/>
                          <a:ea typeface="+mn-ea"/>
                          <a:cs typeface="+mn-cs"/>
                        </a:rPr>
                        <a:t>Tools to support management and conservation of biodiversity developed and applied(continue) </a:t>
                      </a:r>
                      <a:endParaRPr lang="en-ZA" sz="1100" dirty="0" smtClean="0">
                        <a:latin typeface="+mn-lt"/>
                        <a:cs typeface="Arial" panose="020B0604020202020204" pitchFamily="34"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sz="1100" dirty="0" smtClean="0">
                        <a:latin typeface="+mn-lt"/>
                        <a:cs typeface="Arial" panose="020B0604020202020204" pitchFamily="34"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0"/>
                  </a:ext>
                </a:extLst>
              </a:tr>
              <a:tr h="3650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Baseline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2017/18</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2019/20</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ZA" sz="1400" b="1" dirty="0" smtClean="0">
                          <a:solidFill>
                            <a:srgbClr val="FFFFFF"/>
                          </a:solidFill>
                          <a:latin typeface="Arial Narrow"/>
                          <a:ea typeface="Arial Narrow"/>
                          <a:cs typeface="Arial Narrow"/>
                          <a:sym typeface="Arial Narrow"/>
                        </a:rPr>
                        <a:t>5 year  target</a:t>
                      </a:r>
                    </a:p>
                    <a:p>
                      <a:pPr marL="0" marR="0" lvl="0" indent="0" algn="ctr" defTabSz="914400" rtl="0" eaLnBrk="1" fontAlgn="auto" latinLnBrk="0" hangingPunct="1">
                        <a:lnSpc>
                          <a:spcPct val="115000"/>
                        </a:lnSpc>
                        <a:spcBef>
                          <a:spcPts val="0"/>
                        </a:spcBef>
                        <a:spcAft>
                          <a:spcPts val="0"/>
                        </a:spcAft>
                        <a:buClrTx/>
                        <a:buSzTx/>
                        <a:buFontTx/>
                        <a:buNone/>
                        <a:tabLst/>
                        <a:defRPr/>
                      </a:pPr>
                      <a:r>
                        <a:rPr lang="en-ZA" sz="1400" b="1" dirty="0" smtClean="0">
                          <a:solidFill>
                            <a:srgbClr val="FFFFFF"/>
                          </a:solidFill>
                          <a:latin typeface="Arial Narrow"/>
                          <a:ea typeface="Arial Narrow"/>
                          <a:cs typeface="Arial Narrow"/>
                          <a:sym typeface="Arial Narrow"/>
                        </a:rPr>
                        <a:t> 2023/24</a:t>
                      </a:r>
                    </a:p>
                    <a:p>
                      <a:pPr algn="ctr">
                        <a:lnSpc>
                          <a:spcPct val="115000"/>
                        </a:lnSpc>
                        <a:spcAft>
                          <a:spcPts val="0"/>
                        </a:spcAft>
                      </a:pP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1"/>
                  </a:ext>
                </a:extLst>
              </a:tr>
              <a:tr h="845234">
                <a:tc rowSpan="3">
                  <a:txBody>
                    <a:bodyPr/>
                    <a:lstStyle/>
                    <a:p>
                      <a:pPr>
                        <a:spcAft>
                          <a:spcPts val="0"/>
                        </a:spcAft>
                      </a:pPr>
                      <a:r>
                        <a:rPr lang="en-ZA" sz="1400" b="1" dirty="0">
                          <a:effectLst/>
                          <a:latin typeface="Arial Narrow" panose="020B0606020202030204" pitchFamily="34" charset="0"/>
                          <a:ea typeface="Calibri" panose="020F0502020204030204" pitchFamily="34" charset="0"/>
                          <a:cs typeface="Times New Roman" panose="02020603050405020304" pitchFamily="18" charset="0"/>
                        </a:rPr>
                        <a:t>Number of coordination or learning mechanisms convened to share lessons and build capacity among provincial, municipal or other relevant decision makers.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ZA" sz="1400" dirty="0">
                          <a:effectLst/>
                          <a:latin typeface="Arial Narrow" panose="020B060602020203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ZA" sz="1400" dirty="0">
                          <a:solidFill>
                            <a:srgbClr val="000000"/>
                          </a:solidFill>
                          <a:effectLst/>
                          <a:latin typeface="Arial Narrow" panose="020B0606020202030204" pitchFamily="34" charset="0"/>
                          <a:ea typeface="Calibri" panose="020F0502020204030204" pitchFamily="34" charset="0"/>
                        </a:rPr>
                        <a:t>4 learning or coordination events convened: Biodiversity Planning Forum; Freshwater Ecosystem Network; joint BIM/FBIP Forum; and National Biodiversity Stewardship Conference.</a:t>
                      </a:r>
                      <a:endParaRPr lang="en-ZA" sz="1400" dirty="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ZA" sz="1400" dirty="0">
                          <a:effectLst/>
                          <a:latin typeface="Arial Narrow" panose="020B0606020202030204" pitchFamily="34" charset="0"/>
                          <a:ea typeface="Calibri" panose="020F0502020204030204" pitchFamily="34" charset="0"/>
                          <a:cs typeface="Times New Roman" panose="02020603050405020304" pitchFamily="18" charset="0"/>
                        </a:rPr>
                        <a:t>4 learning or coordination events convened for provincial, municipal or other relevant decision makers.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a:spcAft>
                          <a:spcPts val="0"/>
                        </a:spcAft>
                      </a:pPr>
                      <a:r>
                        <a:rPr lang="en-US" sz="1400" kern="1200" dirty="0" smtClean="0">
                          <a:solidFill>
                            <a:schemeClr val="tx1"/>
                          </a:solidFill>
                          <a:effectLst/>
                          <a:latin typeface="+mn-lt"/>
                          <a:ea typeface="+mn-ea"/>
                          <a:cs typeface="+mn-cs"/>
                        </a:rPr>
                        <a:t>40 training, learning or co-ordination mechanisms convened for provincial, municipal or other relevant decision makers and 10 coordination mechanism convened, in collaboration with DEA, to support the implementation of the </a:t>
                      </a:r>
                      <a:r>
                        <a:rPr lang="en-US" sz="1400" kern="1200" dirty="0" err="1" smtClean="0">
                          <a:solidFill>
                            <a:schemeClr val="tx1"/>
                          </a:solidFill>
                          <a:effectLst/>
                          <a:latin typeface="+mn-lt"/>
                          <a:ea typeface="+mn-ea"/>
                          <a:cs typeface="+mn-cs"/>
                        </a:rPr>
                        <a:t>EbA</a:t>
                      </a:r>
                      <a:r>
                        <a:rPr lang="en-US" sz="1400" kern="1200" dirty="0" smtClean="0">
                          <a:solidFill>
                            <a:schemeClr val="tx1"/>
                          </a:solidFill>
                          <a:effectLst/>
                          <a:latin typeface="+mn-lt"/>
                          <a:ea typeface="+mn-ea"/>
                          <a:cs typeface="+mn-cs"/>
                        </a:rPr>
                        <a:t> strategy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1056543">
                <a:tc vMerge="1">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ZA" sz="1400" dirty="0">
                          <a:solidFill>
                            <a:srgbClr val="000000"/>
                          </a:solidFill>
                          <a:effectLst/>
                          <a:latin typeface="Arial Narrow" panose="020B0606020202030204" pitchFamily="34" charset="0"/>
                          <a:ea typeface="Calibri" panose="020F0502020204030204" pitchFamily="34" charset="0"/>
                        </a:rPr>
                        <a:t>3 training sessions convened:</a:t>
                      </a:r>
                      <a:r>
                        <a:rPr lang="en-ZA" sz="1400" dirty="0">
                          <a:solidFill>
                            <a:srgbClr val="000000"/>
                          </a:solidFill>
                          <a:effectLst/>
                          <a:latin typeface="Arial" panose="020B0604020202020204" pitchFamily="34" charset="0"/>
                          <a:ea typeface="Calibri" panose="020F0502020204030204" pitchFamily="34" charset="0"/>
                        </a:rPr>
                        <a:t> </a:t>
                      </a:r>
                      <a:r>
                        <a:rPr lang="en-ZA" sz="1400" dirty="0">
                          <a:solidFill>
                            <a:srgbClr val="000000"/>
                          </a:solidFill>
                          <a:effectLst/>
                          <a:latin typeface="Arial Narrow" panose="020B0606020202030204" pitchFamily="34" charset="0"/>
                          <a:ea typeface="Calibri" panose="020F0502020204030204" pitchFamily="34" charset="0"/>
                        </a:rPr>
                        <a:t>Biodiversity GIS (BGIS) website; biodiversity </a:t>
                      </a:r>
                      <a:r>
                        <a:rPr lang="en-ZA" sz="1400" dirty="0" err="1">
                          <a:solidFill>
                            <a:srgbClr val="000000"/>
                          </a:solidFill>
                          <a:effectLst/>
                          <a:latin typeface="Arial Narrow" panose="020B0606020202030204" pitchFamily="34" charset="0"/>
                          <a:ea typeface="Calibri" panose="020F0502020204030204" pitchFamily="34" charset="0"/>
                        </a:rPr>
                        <a:t>georeferencing</a:t>
                      </a:r>
                      <a:r>
                        <a:rPr lang="en-ZA" sz="1400" dirty="0">
                          <a:solidFill>
                            <a:srgbClr val="000000"/>
                          </a:solidFill>
                          <a:effectLst/>
                          <a:latin typeface="Arial Narrow" panose="020B0606020202030204" pitchFamily="34" charset="0"/>
                          <a:ea typeface="Calibri" panose="020F0502020204030204" pitchFamily="34" charset="0"/>
                        </a:rPr>
                        <a:t>; and biodiversity offsets.  </a:t>
                      </a:r>
                      <a:endParaRPr lang="en-ZA" sz="1400" dirty="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ZA" sz="1400" dirty="0">
                          <a:effectLst/>
                          <a:latin typeface="Arial Narrow" panose="020B0606020202030204" pitchFamily="34" charset="0"/>
                          <a:ea typeface="Calibri" panose="020F0502020204030204" pitchFamily="34" charset="0"/>
                          <a:cs typeface="Times New Roman" panose="02020603050405020304" pitchFamily="18" charset="0"/>
                        </a:rPr>
                        <a:t>4 training sessions convened for provincial, municipal or other relevant decision makers.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ZA" sz="1400" dirty="0">
                          <a:effectLst/>
                          <a:latin typeface="Arial Narrow" panose="020B0606020202030204" pitchFamily="34" charset="0"/>
                          <a:ea typeface="Calibri" panose="020F0502020204030204" pitchFamily="34" charset="0"/>
                          <a:cs typeface="Arial" panose="020B0604020202020204" pitchFamily="34"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ZA" sz="1400" dirty="0">
                          <a:effectLst/>
                          <a:latin typeface="Arial Narrow" panose="020B0606020202030204" pitchFamily="34" charset="0"/>
                          <a:ea typeface="Calibri" panose="020F0502020204030204" pitchFamily="34" charset="0"/>
                          <a:cs typeface="Arial" panose="020B0604020202020204" pitchFamily="34"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1056543">
                <a:tc vMerge="1">
                  <a:txBody>
                    <a:bodyPr/>
                    <a:lstStyle/>
                    <a:p>
                      <a:pPr>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ZA" sz="1400" dirty="0">
                          <a:solidFill>
                            <a:srgbClr val="000000"/>
                          </a:solidFill>
                          <a:effectLst/>
                          <a:latin typeface="Arial Narrow" panose="020B0606020202030204" pitchFamily="34" charset="0"/>
                          <a:ea typeface="Calibri" panose="020F0502020204030204" pitchFamily="34" charset="0"/>
                        </a:rPr>
                        <a:t>Let’s Respond Toolkit identified as biodiversity sector tool into which Climate Change Adaptation will be mainstreamed.</a:t>
                      </a:r>
                      <a:endParaRPr lang="en-ZA" sz="1400" dirty="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ZA" sz="1400" dirty="0">
                          <a:effectLst/>
                          <a:latin typeface="Arial Narrow" panose="020B0606020202030204" pitchFamily="34" charset="0"/>
                          <a:ea typeface="Calibri" panose="020F0502020204030204" pitchFamily="34" charset="0"/>
                          <a:cs typeface="Times New Roman" panose="02020603050405020304" pitchFamily="18" charset="0"/>
                        </a:rPr>
                        <a:t>2 coordination mechanism convened, in collaboration with DEA, to support the implementation of the </a:t>
                      </a:r>
                      <a:r>
                        <a:rPr lang="en-ZA" sz="1400" dirty="0" err="1">
                          <a:effectLst/>
                          <a:latin typeface="Arial Narrow" panose="020B0606020202030204" pitchFamily="34" charset="0"/>
                          <a:ea typeface="Calibri" panose="020F0502020204030204" pitchFamily="34" charset="0"/>
                          <a:cs typeface="Times New Roman" panose="02020603050405020304" pitchFamily="18" charset="0"/>
                        </a:rPr>
                        <a:t>EbA</a:t>
                      </a:r>
                      <a:r>
                        <a:rPr lang="en-ZA" sz="1400" dirty="0">
                          <a:effectLst/>
                          <a:latin typeface="Arial Narrow" panose="020B0606020202030204" pitchFamily="34" charset="0"/>
                          <a:ea typeface="Calibri" panose="020F0502020204030204" pitchFamily="34" charset="0"/>
                          <a:cs typeface="Times New Roman" panose="02020603050405020304" pitchFamily="18" charset="0"/>
                        </a:rPr>
                        <a:t> strategy.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ZA" sz="1400" i="1" dirty="0">
                          <a:effectLst/>
                          <a:latin typeface="Arial Narrow" panose="020B060602020203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28</a:t>
            </a:fld>
            <a:endParaRPr lang="en-US">
              <a:solidFill>
                <a:prstClr val="black">
                  <a:tint val="75000"/>
                </a:prstClr>
              </a:solidFill>
            </a:endParaRPr>
          </a:p>
        </p:txBody>
      </p:sp>
      <p:sp>
        <p:nvSpPr>
          <p:cNvPr id="3" name="Rectangle 2"/>
          <p:cNvSpPr/>
          <p:nvPr/>
        </p:nvSpPr>
        <p:spPr>
          <a:xfrm>
            <a:off x="179512" y="116632"/>
            <a:ext cx="8712968" cy="584775"/>
          </a:xfrm>
          <a:prstGeom prst="rect">
            <a:avLst/>
          </a:prstGeom>
        </p:spPr>
        <p:txBody>
          <a:bodyPr wrap="square">
            <a:spAutoFit/>
          </a:bodyPr>
          <a:lstStyle/>
          <a:p>
            <a:r>
              <a:rPr lang="en-ZA" sz="1600" b="1" dirty="0" smtClean="0">
                <a:latin typeface="Arial Black" panose="020B0A04020102020204" pitchFamily="34" charset="0"/>
              </a:rPr>
              <a:t>PROGRAMME</a:t>
            </a:r>
            <a:r>
              <a:rPr lang="en-US" sz="1600" b="1" dirty="0" smtClean="0">
                <a:latin typeface="Arial Black" panose="020B0A04020102020204" pitchFamily="34" charset="0"/>
              </a:rPr>
              <a:t> 5: </a:t>
            </a:r>
            <a:r>
              <a:rPr lang="en-ZA" sz="1600" b="1" dirty="0" smtClean="0">
                <a:latin typeface="Arial Black" panose="020B0A04020102020204" pitchFamily="34" charset="0"/>
              </a:rPr>
              <a:t>Biodiversity Policy Advice, Climate Resilience and Access to Information</a:t>
            </a:r>
            <a:endParaRPr lang="en-ZA" sz="1600" b="1"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xmlns="" val="42455620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23528" y="116632"/>
            <a:ext cx="8373616" cy="477836"/>
          </a:xfrm>
        </p:spPr>
        <p:txBody>
          <a:bodyPr>
            <a:noAutofit/>
          </a:bodyPr>
          <a:lstStyle/>
          <a:p>
            <a:pPr algn="l"/>
            <a:r>
              <a:rPr lang="en-ZA" sz="1600" b="1" dirty="0" smtClean="0">
                <a:latin typeface="Arial Black" panose="020B0A04020102020204" pitchFamily="34" charset="0"/>
              </a:rPr>
              <a:t/>
            </a:r>
            <a:br>
              <a:rPr lang="en-ZA" sz="1600" b="1" dirty="0" smtClean="0">
                <a:latin typeface="Arial Black" panose="020B0A04020102020204" pitchFamily="34" charset="0"/>
              </a:rPr>
            </a:br>
            <a:endParaRPr lang="en-ZA" sz="1600" b="1" dirty="0"/>
          </a:p>
        </p:txBody>
      </p:sp>
      <p:graphicFrame>
        <p:nvGraphicFramePr>
          <p:cNvPr id="4" name="Group 121"/>
          <p:cNvGraphicFramePr>
            <a:graphicFrameLocks noGrp="1"/>
          </p:cNvGraphicFramePr>
          <p:nvPr>
            <p:ph idx="1"/>
            <p:extLst>
              <p:ext uri="{D42A27DB-BD31-4B8C-83A1-F6EECF244321}">
                <p14:modId xmlns:p14="http://schemas.microsoft.com/office/powerpoint/2010/main" xmlns="" val="4291753021"/>
              </p:ext>
            </p:extLst>
          </p:nvPr>
        </p:nvGraphicFramePr>
        <p:xfrm>
          <a:off x="66713" y="626175"/>
          <a:ext cx="8640961" cy="5672458"/>
        </p:xfrm>
        <a:graphic>
          <a:graphicData uri="http://schemas.openxmlformats.org/drawingml/2006/table">
            <a:tbl>
              <a:tblPr/>
              <a:tblGrid>
                <a:gridCol w="2345047">
                  <a:extLst>
                    <a:ext uri="{9D8B030D-6E8A-4147-A177-3AD203B41FA5}">
                      <a16:colId xmlns="" xmlns:a16="http://schemas.microsoft.com/office/drawing/2014/main" val="20000"/>
                    </a:ext>
                  </a:extLst>
                </a:gridCol>
                <a:gridCol w="2880320">
                  <a:extLst>
                    <a:ext uri="{9D8B030D-6E8A-4147-A177-3AD203B41FA5}">
                      <a16:colId xmlns="" xmlns:a16="http://schemas.microsoft.com/office/drawing/2014/main" val="863276269"/>
                    </a:ext>
                  </a:extLst>
                </a:gridCol>
                <a:gridCol w="1485543">
                  <a:extLst>
                    <a:ext uri="{9D8B030D-6E8A-4147-A177-3AD203B41FA5}">
                      <a16:colId xmlns="" xmlns:a16="http://schemas.microsoft.com/office/drawing/2014/main" val="3506340975"/>
                    </a:ext>
                  </a:extLst>
                </a:gridCol>
                <a:gridCol w="1930051">
                  <a:extLst>
                    <a:ext uri="{9D8B030D-6E8A-4147-A177-3AD203B41FA5}">
                      <a16:colId xmlns="" xmlns:a16="http://schemas.microsoft.com/office/drawing/2014/main" val="20004"/>
                    </a:ext>
                  </a:extLst>
                </a:gridCol>
              </a:tblGrid>
              <a:tr h="433924">
                <a:tc gridSpan="4">
                  <a:txBody>
                    <a:bodyPr/>
                    <a:lstStyle/>
                    <a:p>
                      <a:r>
                        <a:rPr lang="en-ZA" sz="1600" b="1" dirty="0" smtClean="0">
                          <a:latin typeface="+mn-lt"/>
                          <a:cs typeface="Arial" panose="020B0604020202020204" pitchFamily="34" charset="0"/>
                        </a:rPr>
                        <a:t>5.2: </a:t>
                      </a:r>
                      <a:r>
                        <a:rPr lang="en-US" sz="1800" b="1" kern="1200" dirty="0" smtClean="0">
                          <a:solidFill>
                            <a:schemeClr val="tx1"/>
                          </a:solidFill>
                          <a:effectLst/>
                          <a:latin typeface="+mn-lt"/>
                          <a:ea typeface="+mn-ea"/>
                          <a:cs typeface="+mn-cs"/>
                        </a:rPr>
                        <a:t>Access to biodiversity data, information and knowledge provided </a:t>
                      </a:r>
                      <a:endParaRPr lang="en-ZA" sz="1400" b="1" dirty="0" smtClean="0">
                        <a:latin typeface="+mn-lt"/>
                        <a:cs typeface="Arial" panose="020B0604020202020204" pitchFamily="34"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US"/>
                    </a:p>
                  </a:txBody>
                  <a:tcPr/>
                </a:tc>
                <a:tc hMerge="1">
                  <a:txBody>
                    <a:bodyPr/>
                    <a:lstStyle/>
                    <a:p>
                      <a:endParaRPr lang="en-US"/>
                    </a:p>
                  </a:txBody>
                  <a:tcPr/>
                </a:tc>
                <a:tc hMerge="1">
                  <a:txBody>
                    <a:bodyPr/>
                    <a:lstStyle/>
                    <a:p>
                      <a:endParaRPr lang="en-ZA" sz="1400" b="1" dirty="0" smtClean="0">
                        <a:latin typeface="+mn-lt"/>
                        <a:cs typeface="Arial" panose="020B0604020202020204" pitchFamily="34"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0"/>
                  </a:ext>
                </a:extLst>
              </a:tr>
              <a:tr h="6888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Baseline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2017/18</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2019/20</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ZA" sz="1400" b="1" dirty="0" smtClean="0">
                          <a:solidFill>
                            <a:srgbClr val="FFFFFF"/>
                          </a:solidFill>
                          <a:latin typeface="Arial Narrow"/>
                          <a:ea typeface="Arial Narrow"/>
                          <a:cs typeface="Arial Narrow"/>
                          <a:sym typeface="Arial Narrow"/>
                        </a:rPr>
                        <a:t>5 year  target</a:t>
                      </a:r>
                    </a:p>
                    <a:p>
                      <a:pPr marL="0" marR="0" lvl="0" indent="0" algn="ctr" defTabSz="914400" rtl="0" eaLnBrk="1" fontAlgn="auto" latinLnBrk="0" hangingPunct="1">
                        <a:lnSpc>
                          <a:spcPct val="115000"/>
                        </a:lnSpc>
                        <a:spcBef>
                          <a:spcPts val="0"/>
                        </a:spcBef>
                        <a:spcAft>
                          <a:spcPts val="0"/>
                        </a:spcAft>
                        <a:buClrTx/>
                        <a:buSzTx/>
                        <a:buFontTx/>
                        <a:buNone/>
                        <a:tabLst/>
                        <a:defRPr/>
                      </a:pPr>
                      <a:r>
                        <a:rPr lang="en-ZA" sz="1400" b="1" dirty="0" smtClean="0">
                          <a:solidFill>
                            <a:srgbClr val="FFFFFF"/>
                          </a:solidFill>
                          <a:latin typeface="Arial Narrow"/>
                          <a:ea typeface="Arial Narrow"/>
                          <a:cs typeface="Arial Narrow"/>
                          <a:sym typeface="Arial Narrow"/>
                        </a:rPr>
                        <a:t> 2023/24</a:t>
                      </a:r>
                    </a:p>
                    <a:p>
                      <a:pPr algn="ctr">
                        <a:lnSpc>
                          <a:spcPct val="115000"/>
                        </a:lnSpc>
                        <a:spcAft>
                          <a:spcPts val="0"/>
                        </a:spcAft>
                      </a:pP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1"/>
                  </a:ext>
                </a:extLst>
              </a:tr>
              <a:tr h="7687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tx1"/>
                          </a:solidFill>
                          <a:effectLst/>
                          <a:latin typeface="Arial Narrow" panose="020B0606020202030204" pitchFamily="34" charset="0"/>
                          <a:ea typeface="+mn-ea"/>
                          <a:cs typeface="+mn-cs"/>
                        </a:rPr>
                        <a:t>Number of biodiversity records published </a:t>
                      </a:r>
                      <a:endParaRPr lang="en-ZA" sz="1400" kern="1200" dirty="0" smtClean="0">
                        <a:solidFill>
                          <a:schemeClr val="tx1"/>
                        </a:solidFill>
                        <a:effectLst/>
                        <a:latin typeface="Arial Narrow" panose="020B0606020202030204" pitchFamily="34" charset="0"/>
                        <a:ea typeface="+mn-ea"/>
                        <a:cs typeface="+mn-cs"/>
                      </a:endParaRPr>
                    </a:p>
                    <a:p>
                      <a:endParaRPr lang="en-ZA" sz="1400" b="1" dirty="0" smtClean="0">
                        <a:effectLst/>
                        <a:latin typeface="Arial Narrow" panose="020B0606020202030204" pitchFamily="34" charset="0"/>
                        <a:ea typeface="Times New Roman"/>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smtClean="0">
                          <a:solidFill>
                            <a:schemeClr val="tx1"/>
                          </a:solidFill>
                          <a:effectLst/>
                          <a:latin typeface="+mn-lt"/>
                          <a:ea typeface="+mn-ea"/>
                          <a:cs typeface="+mn-cs"/>
                        </a:rPr>
                        <a:t>58,000 biodiversity records published.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400" kern="1200" dirty="0" smtClean="0">
                        <a:solidFill>
                          <a:schemeClr val="tx1"/>
                        </a:solidFill>
                        <a:effectLst/>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smtClean="0">
                          <a:solidFill>
                            <a:schemeClr val="tx1"/>
                          </a:solidFill>
                          <a:effectLst/>
                          <a:latin typeface="Arial Narrow" panose="020B0606020202030204" pitchFamily="34" charset="0"/>
                          <a:ea typeface="+mn-ea"/>
                          <a:cs typeface="+mn-cs"/>
                        </a:rPr>
                        <a:t>59,400 biodiversity data records published. </a:t>
                      </a:r>
                    </a:p>
                    <a:p>
                      <a:endParaRPr lang="en-ZA" sz="1400" b="0" dirty="0" smtClean="0">
                        <a:effectLst/>
                        <a:latin typeface="Arial Narrow" panose="020B0606020202030204" pitchFamily="34" charset="0"/>
                        <a:ea typeface="Times New Roman"/>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400" kern="1200" dirty="0" smtClean="0">
                          <a:solidFill>
                            <a:schemeClr val="tx1"/>
                          </a:solidFill>
                          <a:effectLst/>
                          <a:latin typeface="Arial Narrow" panose="020B0606020202030204" pitchFamily="34" charset="0"/>
                          <a:ea typeface="+mn-ea"/>
                          <a:cs typeface="+mn-cs"/>
                        </a:rPr>
                        <a:t>An increase of 297,000 biodiversity data records published</a:t>
                      </a:r>
                      <a:r>
                        <a:rPr lang="en-US" sz="1800" kern="1200" dirty="0" smtClean="0">
                          <a:solidFill>
                            <a:schemeClr val="tx1"/>
                          </a:solidFill>
                          <a:effectLst/>
                          <a:latin typeface="+mn-lt"/>
                          <a:ea typeface="+mn-ea"/>
                          <a:cs typeface="+mn-cs"/>
                        </a:rPr>
                        <a:t>.</a:t>
                      </a:r>
                      <a:endParaRPr lang="en-ZA" sz="1400" b="0" dirty="0" smtClean="0">
                        <a:effectLst/>
                        <a:latin typeface="Arial Narrow" panose="020B0606020202030204" pitchFamily="34" charset="0"/>
                        <a:ea typeface="Times New Roman"/>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7908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dirty="0" smtClean="0">
                          <a:latin typeface="+mn-lt"/>
                          <a:cs typeface="Arial" panose="020B0604020202020204" pitchFamily="34" charset="0"/>
                        </a:rPr>
                        <a:t>5.3: </a:t>
                      </a:r>
                      <a:r>
                        <a:rPr lang="en-US" sz="1800" b="1" kern="1200" dirty="0" smtClean="0">
                          <a:solidFill>
                            <a:schemeClr val="tx1"/>
                          </a:solidFill>
                          <a:effectLst/>
                          <a:latin typeface="+mn-lt"/>
                          <a:ea typeface="+mn-ea"/>
                          <a:cs typeface="+mn-cs"/>
                        </a:rPr>
                        <a:t>Scientific advice to support national and international policy processes provided </a:t>
                      </a:r>
                      <a:endParaRPr lang="en-ZA" sz="1600" b="1" dirty="0" smtClean="0">
                        <a:latin typeface="+mn-lt"/>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US"/>
                    </a:p>
                  </a:txBody>
                  <a:tcPr/>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b="1" dirty="0" smtClean="0">
                        <a:latin typeface="+mn-lt"/>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3"/>
                  </a:ext>
                </a:extLst>
              </a:tr>
              <a:tr h="3159513">
                <a:tc>
                  <a:txBody>
                    <a:bodyPr/>
                    <a:lstStyle/>
                    <a:p>
                      <a:r>
                        <a:rPr lang="en-ZA" sz="1300" b="1" kern="1200" dirty="0" smtClean="0">
                          <a:solidFill>
                            <a:schemeClr val="tx1"/>
                          </a:solidFill>
                          <a:effectLst/>
                          <a:latin typeface="Arial Narrow" panose="020B0606020202030204" pitchFamily="34" charset="0"/>
                          <a:ea typeface="+mn-ea"/>
                          <a:cs typeface="+mn-cs"/>
                        </a:rPr>
                        <a:t>Percentage  of policy requests from DEA and other organs of state responded to within timeframe stipulated in the request</a:t>
                      </a:r>
                      <a:endParaRPr lang="en-ZA" sz="1300" b="1" dirty="0" smtClean="0">
                        <a:effectLst/>
                        <a:latin typeface="Arial Narrow" panose="020B0606020202030204" pitchFamily="34" charset="0"/>
                        <a:ea typeface="Times New Roman"/>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kern="1200" dirty="0" smtClean="0">
                          <a:solidFill>
                            <a:schemeClr val="tx1"/>
                          </a:solidFill>
                          <a:effectLst/>
                          <a:latin typeface="Arial Narrow" panose="020B0606020202030204" pitchFamily="34" charset="0"/>
                          <a:ea typeface="+mn-ea"/>
                          <a:cs typeface="+mn-cs"/>
                        </a:rPr>
                        <a:t>100% of relevant written requests from DEA and other organs of state responded to within timeframe stipulated: Draft Biodiversity Offsets Policy; IPBES regional assessment for Africa and IPBES land degradation and restoration assessment; draft Regulations of Agricultural Holdings Bill; second draft of NBF; draft Vhembe District Bioregional Plan; proposed national guideline on minimum information requirements for preparing EIAs for mining activities; proposed draft alien and invasive species regulations &amp; proposed draft amendments to alien and invasive species lists; and proposal for </a:t>
                      </a:r>
                      <a:r>
                        <a:rPr lang="en-ZA" sz="1300" kern="1200" dirty="0" smtClean="0">
                          <a:solidFill>
                            <a:schemeClr val="tx1"/>
                          </a:solidFill>
                          <a:effectLst/>
                          <a:latin typeface="Arial Narrow" panose="020B0606020202030204" pitchFamily="34" charset="0"/>
                          <a:ea typeface="+mn-ea"/>
                          <a:cs typeface="+mn-cs"/>
                        </a:rPr>
                        <a:t>establishment of a single Catchment Management Agency.</a:t>
                      </a:r>
                    </a:p>
                    <a:p>
                      <a:endParaRPr lang="en-ZA" sz="1300" kern="1200" dirty="0" smtClean="0">
                        <a:solidFill>
                          <a:schemeClr val="tx1"/>
                        </a:solidFill>
                        <a:effectLst/>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kern="1200" dirty="0" smtClean="0">
                          <a:solidFill>
                            <a:schemeClr val="tx1"/>
                          </a:solidFill>
                          <a:effectLst/>
                          <a:latin typeface="Arial Narrow" panose="020B0606020202030204" pitchFamily="34" charset="0"/>
                          <a:ea typeface="+mn-ea"/>
                          <a:cs typeface="+mn-cs"/>
                        </a:rPr>
                        <a:t>100% of relevant written requests from DEA and other organs of state responded to within timeframe stipulated.</a:t>
                      </a:r>
                      <a:endParaRPr lang="en-ZA" sz="1300" kern="1200" dirty="0" smtClean="0">
                        <a:solidFill>
                          <a:schemeClr val="tx1"/>
                        </a:solidFill>
                        <a:effectLst/>
                        <a:latin typeface="Arial Narrow" panose="020B0606020202030204" pitchFamily="34" charset="0"/>
                        <a:ea typeface="+mn-ea"/>
                        <a:cs typeface="+mn-cs"/>
                      </a:endParaRPr>
                    </a:p>
                    <a:p>
                      <a:endParaRPr lang="en-ZA" sz="1300" b="0" dirty="0" smtClean="0">
                        <a:effectLst/>
                        <a:latin typeface="Arial Narrow" panose="020B0606020202030204" pitchFamily="34" charset="0"/>
                        <a:ea typeface="Times New Roman"/>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300" kern="1200" dirty="0" smtClean="0">
                          <a:solidFill>
                            <a:schemeClr val="tx1"/>
                          </a:solidFill>
                          <a:effectLst/>
                          <a:latin typeface="Arial Narrow" panose="020B0606020202030204" pitchFamily="34" charset="0"/>
                          <a:ea typeface="+mn-ea"/>
                          <a:cs typeface="+mn-cs"/>
                        </a:rPr>
                        <a:t>100% of relevant written requests from DEA and other organs of state responded to within timeframe stipulated.</a:t>
                      </a:r>
                      <a:endParaRPr lang="en-ZA" sz="1300" b="0" dirty="0" smtClean="0">
                        <a:effectLst/>
                        <a:latin typeface="Arial Narrow" panose="020B0606020202030204" pitchFamily="34" charset="0"/>
                        <a:ea typeface="Times New Roman"/>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29</a:t>
            </a:fld>
            <a:endParaRPr lang="en-US">
              <a:solidFill>
                <a:prstClr val="black">
                  <a:tint val="75000"/>
                </a:prstClr>
              </a:solidFill>
            </a:endParaRPr>
          </a:p>
        </p:txBody>
      </p:sp>
      <p:sp>
        <p:nvSpPr>
          <p:cNvPr id="3" name="Rectangle 2"/>
          <p:cNvSpPr/>
          <p:nvPr/>
        </p:nvSpPr>
        <p:spPr>
          <a:xfrm>
            <a:off x="179512" y="116632"/>
            <a:ext cx="8712968" cy="584775"/>
          </a:xfrm>
          <a:prstGeom prst="rect">
            <a:avLst/>
          </a:prstGeom>
        </p:spPr>
        <p:txBody>
          <a:bodyPr wrap="square">
            <a:spAutoFit/>
          </a:bodyPr>
          <a:lstStyle/>
          <a:p>
            <a:r>
              <a:rPr lang="en-ZA" sz="1600" b="1" dirty="0">
                <a:latin typeface="Arial Black" panose="020B0A04020102020204" pitchFamily="34" charset="0"/>
              </a:rPr>
              <a:t>PROGRAMME</a:t>
            </a:r>
            <a:r>
              <a:rPr lang="en-US" sz="1600" b="1" dirty="0">
                <a:latin typeface="Arial Black" panose="020B0A04020102020204" pitchFamily="34" charset="0"/>
              </a:rPr>
              <a:t> </a:t>
            </a:r>
            <a:r>
              <a:rPr lang="en-US" sz="1600" b="1" dirty="0" smtClean="0">
                <a:latin typeface="Arial Black" panose="020B0A04020102020204" pitchFamily="34" charset="0"/>
              </a:rPr>
              <a:t>5: </a:t>
            </a:r>
            <a:r>
              <a:rPr lang="en-ZA" sz="1600" b="1" dirty="0" smtClean="0">
                <a:latin typeface="Arial Black" panose="020B0A04020102020204" pitchFamily="34" charset="0"/>
              </a:rPr>
              <a:t>Biodiversity Policy Advice, Climate Resilience and Access to Information</a:t>
            </a:r>
            <a:r>
              <a:rPr lang="en-US" sz="1600" b="1" dirty="0" smtClean="0">
                <a:latin typeface="Arial Black" panose="020B0A04020102020204" pitchFamily="34" charset="0"/>
              </a:rPr>
              <a:t> </a:t>
            </a:r>
            <a:r>
              <a:rPr lang="en-ZA" sz="1600" b="1" dirty="0" smtClean="0">
                <a:latin typeface="Arial Black" panose="020B0A04020102020204" pitchFamily="34" charset="0"/>
              </a:rPr>
              <a:t> (cont.)</a:t>
            </a:r>
            <a:endParaRPr lang="en-ZA" sz="1600" b="1"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xmlns="" val="2658847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flipV="1">
            <a:off x="0" y="360000"/>
            <a:ext cx="9144000" cy="639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 name="Title 1"/>
          <p:cNvSpPr>
            <a:spLocks noGrp="1"/>
          </p:cNvSpPr>
          <p:nvPr>
            <p:ph type="ctrTitle"/>
          </p:nvPr>
        </p:nvSpPr>
        <p:spPr>
          <a:xfrm>
            <a:off x="360000" y="359999"/>
            <a:ext cx="8388464" cy="639688"/>
          </a:xfrm>
        </p:spPr>
        <p:txBody>
          <a:bodyPr lIns="0" tIns="0" rIns="0" bIns="0" anchor="ctr">
            <a:normAutofit/>
          </a:bodyPr>
          <a:lstStyle/>
          <a:p>
            <a:r>
              <a:rPr lang="en-ZA" sz="3200" dirty="0" smtClean="0">
                <a:solidFill>
                  <a:srgbClr val="00B050"/>
                </a:solidFill>
                <a:latin typeface="Arial Black" panose="020B0A04020102020204" pitchFamily="34" charset="0"/>
                <a:cs typeface="Arial" panose="020B0604020202020204" pitchFamily="34" charset="0"/>
              </a:rPr>
              <a:t>PRESENTATION OUTLINE</a:t>
            </a:r>
            <a:endParaRPr lang="en-ZA" sz="3200" dirty="0">
              <a:solidFill>
                <a:srgbClr val="00B050"/>
              </a:solidFill>
              <a:latin typeface="Arial Black" panose="020B0A04020102020204" pitchFamily="34" charset="0"/>
              <a:cs typeface="Arial" panose="020B0604020202020204" pitchFamily="34" charset="0"/>
            </a:endParaRPr>
          </a:p>
        </p:txBody>
      </p:sp>
      <p:sp>
        <p:nvSpPr>
          <p:cNvPr id="3" name="Subtitle 2"/>
          <p:cNvSpPr>
            <a:spLocks noGrp="1"/>
          </p:cNvSpPr>
          <p:nvPr>
            <p:ph type="subTitle" idx="1"/>
          </p:nvPr>
        </p:nvSpPr>
        <p:spPr>
          <a:xfrm>
            <a:off x="377768" y="1196752"/>
            <a:ext cx="8658728" cy="4752528"/>
          </a:xfrm>
        </p:spPr>
        <p:txBody>
          <a:bodyPr lIns="0" tIns="0" rIns="0" bIns="0">
            <a:normAutofit fontScale="25000" lnSpcReduction="20000"/>
          </a:bodyPr>
          <a:lstStyle/>
          <a:p>
            <a:pPr marL="285750" indent="-285750" algn="l">
              <a:spcBef>
                <a:spcPts val="600"/>
              </a:spcBef>
              <a:spcAft>
                <a:spcPts val="600"/>
              </a:spcAft>
              <a:buFont typeface="Arial" panose="020B0604020202020204" pitchFamily="34" charset="0"/>
              <a:buChar char="•"/>
            </a:pPr>
            <a:r>
              <a:rPr lang="en-ZA" sz="6000" b="1" dirty="0">
                <a:solidFill>
                  <a:schemeClr val="tx1">
                    <a:lumMod val="95000"/>
                    <a:lumOff val="5000"/>
                  </a:schemeClr>
                </a:solidFill>
                <a:latin typeface="Arial" panose="020B0604020202020204" pitchFamily="34" charset="0"/>
                <a:cs typeface="Arial" panose="020B0604020202020204" pitchFamily="34" charset="0"/>
              </a:rPr>
              <a:t>SANBI background and key information</a:t>
            </a:r>
          </a:p>
          <a:p>
            <a:pPr marL="285750" indent="-285750" algn="l">
              <a:spcBef>
                <a:spcPts val="600"/>
              </a:spcBef>
              <a:spcAft>
                <a:spcPts val="600"/>
              </a:spcAft>
              <a:buFont typeface="Arial" panose="020B0604020202020204" pitchFamily="34" charset="0"/>
              <a:buChar char="•"/>
            </a:pPr>
            <a:r>
              <a:rPr lang="en-ZA" sz="6000" b="1" dirty="0">
                <a:solidFill>
                  <a:schemeClr val="tx1">
                    <a:lumMod val="95000"/>
                    <a:lumOff val="5000"/>
                  </a:schemeClr>
                </a:solidFill>
                <a:latin typeface="Arial" panose="020B0604020202020204" pitchFamily="34" charset="0"/>
                <a:cs typeface="Arial" panose="020B0604020202020204" pitchFamily="34" charset="0"/>
              </a:rPr>
              <a:t>Legislative, policy </a:t>
            </a:r>
            <a:r>
              <a:rPr lang="en-ZA" sz="6000" b="1" dirty="0" smtClean="0">
                <a:solidFill>
                  <a:schemeClr val="tx1">
                    <a:lumMod val="95000"/>
                    <a:lumOff val="5000"/>
                  </a:schemeClr>
                </a:solidFill>
                <a:latin typeface="Arial" panose="020B0604020202020204" pitchFamily="34" charset="0"/>
                <a:cs typeface="Arial" panose="020B0604020202020204" pitchFamily="34" charset="0"/>
              </a:rPr>
              <a:t>and </a:t>
            </a:r>
            <a:r>
              <a:rPr lang="en-ZA" sz="6000" b="1" dirty="0">
                <a:solidFill>
                  <a:schemeClr val="tx1">
                    <a:lumMod val="95000"/>
                    <a:lumOff val="5000"/>
                  </a:schemeClr>
                </a:solidFill>
                <a:latin typeface="Arial" panose="020B0604020202020204" pitchFamily="34" charset="0"/>
                <a:cs typeface="Arial" panose="020B0604020202020204" pitchFamily="34" charset="0"/>
              </a:rPr>
              <a:t>mandate </a:t>
            </a:r>
          </a:p>
          <a:p>
            <a:pPr marL="285750" indent="-285750" algn="l">
              <a:spcBef>
                <a:spcPts val="600"/>
              </a:spcBef>
              <a:spcAft>
                <a:spcPts val="600"/>
              </a:spcAft>
              <a:buFont typeface="Arial" panose="020B0604020202020204" pitchFamily="34" charset="0"/>
              <a:buChar char="•"/>
            </a:pPr>
            <a:r>
              <a:rPr lang="en-ZA" sz="6000" b="1" dirty="0">
                <a:solidFill>
                  <a:schemeClr val="tx1">
                    <a:lumMod val="95000"/>
                    <a:lumOff val="5000"/>
                  </a:schemeClr>
                </a:solidFill>
                <a:latin typeface="Arial" panose="020B0604020202020204" pitchFamily="34" charset="0"/>
                <a:cs typeface="Arial" panose="020B0604020202020204" pitchFamily="34" charset="0"/>
              </a:rPr>
              <a:t>SANBI’s role in brief</a:t>
            </a:r>
          </a:p>
          <a:p>
            <a:pPr marL="285750" indent="-285750" algn="l">
              <a:spcBef>
                <a:spcPts val="600"/>
              </a:spcBef>
              <a:spcAft>
                <a:spcPts val="600"/>
              </a:spcAft>
              <a:buFont typeface="Arial" panose="020B0604020202020204" pitchFamily="34" charset="0"/>
              <a:buChar char="•"/>
            </a:pPr>
            <a:r>
              <a:rPr lang="en-ZA" sz="6000" b="1" dirty="0">
                <a:solidFill>
                  <a:schemeClr val="tx1">
                    <a:lumMod val="95000"/>
                    <a:lumOff val="5000"/>
                  </a:schemeClr>
                </a:solidFill>
                <a:latin typeface="Arial" panose="020B0604020202020204" pitchFamily="34" charset="0"/>
                <a:cs typeface="Arial" panose="020B0604020202020204" pitchFamily="34" charset="0"/>
              </a:rPr>
              <a:t>Mission, Vision </a:t>
            </a:r>
            <a:r>
              <a:rPr lang="en-ZA" sz="6000" b="1" dirty="0" smtClean="0">
                <a:solidFill>
                  <a:schemeClr val="tx1">
                    <a:lumMod val="95000"/>
                    <a:lumOff val="5000"/>
                  </a:schemeClr>
                </a:solidFill>
                <a:latin typeface="Arial" panose="020B0604020202020204" pitchFamily="34" charset="0"/>
                <a:cs typeface="Arial" panose="020B0604020202020204" pitchFamily="34" charset="0"/>
              </a:rPr>
              <a:t>and </a:t>
            </a:r>
            <a:r>
              <a:rPr lang="en-ZA" sz="6000" b="1" dirty="0">
                <a:solidFill>
                  <a:schemeClr val="tx1">
                    <a:lumMod val="95000"/>
                    <a:lumOff val="5000"/>
                  </a:schemeClr>
                </a:solidFill>
                <a:latin typeface="Arial" panose="020B0604020202020204" pitchFamily="34" charset="0"/>
                <a:cs typeface="Arial" panose="020B0604020202020204" pitchFamily="34" charset="0"/>
              </a:rPr>
              <a:t>Goal</a:t>
            </a:r>
          </a:p>
          <a:p>
            <a:pPr marL="285750" indent="-285750" algn="l">
              <a:spcBef>
                <a:spcPts val="600"/>
              </a:spcBef>
              <a:spcAft>
                <a:spcPts val="600"/>
              </a:spcAft>
              <a:buFont typeface="Arial" panose="020B0604020202020204" pitchFamily="34" charset="0"/>
              <a:buChar char="•"/>
            </a:pPr>
            <a:r>
              <a:rPr lang="en-ZA" sz="6000" b="1" dirty="0">
                <a:solidFill>
                  <a:schemeClr val="tx1">
                    <a:lumMod val="95000"/>
                    <a:lumOff val="5000"/>
                  </a:schemeClr>
                </a:solidFill>
                <a:latin typeface="Arial" panose="020B0604020202020204" pitchFamily="34" charset="0"/>
                <a:cs typeface="Arial" panose="020B0604020202020204" pitchFamily="34" charset="0"/>
              </a:rPr>
              <a:t>High-level Structure</a:t>
            </a:r>
          </a:p>
          <a:p>
            <a:pPr marL="285750" indent="-285750" algn="l">
              <a:spcBef>
                <a:spcPts val="600"/>
              </a:spcBef>
              <a:spcAft>
                <a:spcPts val="600"/>
              </a:spcAft>
              <a:buFont typeface="Arial" panose="020B0604020202020204" pitchFamily="34" charset="0"/>
              <a:buChar char="•"/>
            </a:pPr>
            <a:r>
              <a:rPr lang="en-ZA" sz="6000" b="1" dirty="0">
                <a:solidFill>
                  <a:schemeClr val="tx1">
                    <a:lumMod val="95000"/>
                    <a:lumOff val="5000"/>
                  </a:schemeClr>
                </a:solidFill>
                <a:latin typeface="Arial" panose="020B0604020202020204" pitchFamily="34" charset="0"/>
                <a:cs typeface="Arial" panose="020B0604020202020204" pitchFamily="34" charset="0"/>
              </a:rPr>
              <a:t>SANBI’s Programmes (CSP </a:t>
            </a:r>
            <a:r>
              <a:rPr lang="en-ZA" sz="6000" b="1" dirty="0" smtClean="0">
                <a:solidFill>
                  <a:schemeClr val="tx1"/>
                </a:solidFill>
                <a:latin typeface="Arial" panose="020B0604020202020204" pitchFamily="34" charset="0"/>
                <a:cs typeface="Arial" panose="020B0604020202020204" pitchFamily="34" charset="0"/>
              </a:rPr>
              <a:t>2019 - 2024 </a:t>
            </a:r>
            <a:r>
              <a:rPr lang="en-ZA" sz="6000" b="1" dirty="0">
                <a:solidFill>
                  <a:schemeClr val="tx1">
                    <a:lumMod val="95000"/>
                    <a:lumOff val="5000"/>
                  </a:schemeClr>
                </a:solidFill>
                <a:latin typeface="Arial" panose="020B0604020202020204" pitchFamily="34" charset="0"/>
                <a:cs typeface="Arial" panose="020B0604020202020204" pitchFamily="34" charset="0"/>
              </a:rPr>
              <a:t>and APP </a:t>
            </a:r>
            <a:r>
              <a:rPr lang="en-ZA" sz="6000" b="1" dirty="0" smtClean="0">
                <a:solidFill>
                  <a:schemeClr val="tx1">
                    <a:lumMod val="95000"/>
                    <a:lumOff val="5000"/>
                  </a:schemeClr>
                </a:solidFill>
                <a:latin typeface="Arial" panose="020B0604020202020204" pitchFamily="34" charset="0"/>
                <a:cs typeface="Arial" panose="020B0604020202020204" pitchFamily="34" charset="0"/>
              </a:rPr>
              <a:t>2019/20) </a:t>
            </a:r>
            <a:endParaRPr lang="en-ZA" sz="6000" b="1" dirty="0">
              <a:solidFill>
                <a:schemeClr val="tx1">
                  <a:lumMod val="95000"/>
                  <a:lumOff val="5000"/>
                </a:schemeClr>
              </a:solidFill>
              <a:latin typeface="Arial" panose="020B0604020202020204" pitchFamily="34" charset="0"/>
              <a:cs typeface="Arial" panose="020B0604020202020204" pitchFamily="34" charset="0"/>
            </a:endParaRPr>
          </a:p>
          <a:p>
            <a:pPr marL="285750" indent="-285750" algn="l">
              <a:spcBef>
                <a:spcPts val="600"/>
              </a:spcBef>
              <a:spcAft>
                <a:spcPts val="600"/>
              </a:spcAft>
              <a:buFont typeface="Arial" panose="020B0604020202020204" pitchFamily="34" charset="0"/>
              <a:buChar char="•"/>
            </a:pPr>
            <a:r>
              <a:rPr lang="en-ZA" sz="6000" b="1" dirty="0">
                <a:solidFill>
                  <a:schemeClr val="tx1">
                    <a:lumMod val="95000"/>
                    <a:lumOff val="5000"/>
                  </a:schemeClr>
                </a:solidFill>
                <a:latin typeface="Arial" panose="020B0604020202020204" pitchFamily="34" charset="0"/>
                <a:cs typeface="Arial" panose="020B0604020202020204" pitchFamily="34" charset="0"/>
              </a:rPr>
              <a:t>Strategic Objectives, Performance Indicators and Targets</a:t>
            </a:r>
          </a:p>
          <a:p>
            <a:pPr marL="285750" indent="-285750" algn="l">
              <a:spcBef>
                <a:spcPts val="600"/>
              </a:spcBef>
              <a:spcAft>
                <a:spcPts val="600"/>
              </a:spcAft>
              <a:buFont typeface="Arial" panose="020B0604020202020204" pitchFamily="34" charset="0"/>
              <a:buChar char="•"/>
            </a:pPr>
            <a:r>
              <a:rPr lang="en-ZA" sz="6000" b="1" dirty="0">
                <a:solidFill>
                  <a:schemeClr val="tx1">
                    <a:lumMod val="95000"/>
                    <a:lumOff val="5000"/>
                  </a:schemeClr>
                </a:solidFill>
                <a:latin typeface="Arial" panose="020B0604020202020204" pitchFamily="34" charset="0"/>
                <a:cs typeface="Arial" panose="020B0604020202020204" pitchFamily="34" charset="0"/>
              </a:rPr>
              <a:t>Budget Estimates </a:t>
            </a:r>
            <a:r>
              <a:rPr lang="en-ZA" sz="6000" b="1" dirty="0" smtClean="0">
                <a:solidFill>
                  <a:schemeClr val="tx1">
                    <a:lumMod val="95000"/>
                    <a:lumOff val="5000"/>
                  </a:schemeClr>
                </a:solidFill>
                <a:latin typeface="Arial" panose="020B0604020202020204" pitchFamily="34" charset="0"/>
                <a:cs typeface="Arial" panose="020B0604020202020204" pitchFamily="34" charset="0"/>
              </a:rPr>
              <a:t>2019/20</a:t>
            </a:r>
            <a:endParaRPr lang="en-ZA" sz="6000" b="1" dirty="0">
              <a:solidFill>
                <a:schemeClr val="tx1">
                  <a:lumMod val="95000"/>
                  <a:lumOff val="5000"/>
                </a:schemeClr>
              </a:solidFill>
              <a:latin typeface="Arial" panose="020B0604020202020204" pitchFamily="34" charset="0"/>
              <a:cs typeface="Arial" panose="020B0604020202020204" pitchFamily="34" charset="0"/>
            </a:endParaRPr>
          </a:p>
          <a:p>
            <a:pPr marL="285750" indent="-285750" algn="l">
              <a:spcBef>
                <a:spcPts val="600"/>
              </a:spcBef>
              <a:spcAft>
                <a:spcPts val="600"/>
              </a:spcAft>
              <a:buFont typeface="Arial" panose="020B0604020202020204" pitchFamily="34" charset="0"/>
              <a:buChar char="•"/>
            </a:pPr>
            <a:r>
              <a:rPr lang="en-ZA" sz="6000" b="1" dirty="0">
                <a:solidFill>
                  <a:schemeClr val="tx1">
                    <a:lumMod val="95000"/>
                    <a:lumOff val="5000"/>
                  </a:schemeClr>
                </a:solidFill>
                <a:latin typeface="Arial" panose="020B0604020202020204" pitchFamily="34" charset="0"/>
                <a:cs typeface="Arial" panose="020B0604020202020204" pitchFamily="34" charset="0"/>
              </a:rPr>
              <a:t>Key Strategic Risks and Mitigation Plan </a:t>
            </a:r>
            <a:r>
              <a:rPr lang="en-ZA" sz="6000" b="1" dirty="0" smtClean="0">
                <a:solidFill>
                  <a:schemeClr val="tx1">
                    <a:lumMod val="95000"/>
                    <a:lumOff val="5000"/>
                  </a:schemeClr>
                </a:solidFill>
                <a:latin typeface="Arial" panose="020B0604020202020204" pitchFamily="34" charset="0"/>
                <a:cs typeface="Arial" panose="020B0604020202020204" pitchFamily="34" charset="0"/>
              </a:rPr>
              <a:t>2019/20</a:t>
            </a:r>
            <a:endParaRPr lang="en-ZA" sz="6000" b="1" dirty="0">
              <a:solidFill>
                <a:schemeClr val="tx1">
                  <a:lumMod val="95000"/>
                  <a:lumOff val="5000"/>
                </a:schemeClr>
              </a:solidFill>
              <a:latin typeface="Arial" panose="020B0604020202020204" pitchFamily="34" charset="0"/>
              <a:cs typeface="Arial" panose="020B0604020202020204" pitchFamily="34" charset="0"/>
            </a:endParaRPr>
          </a:p>
          <a:p>
            <a:pPr algn="l">
              <a:spcBef>
                <a:spcPts val="1200"/>
              </a:spcBef>
              <a:spcAft>
                <a:spcPts val="1200"/>
              </a:spcAft>
            </a:pPr>
            <a:endParaRPr lang="en-ZA" sz="5500" b="1" dirty="0" smtClean="0">
              <a:solidFill>
                <a:schemeClr val="tx1">
                  <a:lumMod val="95000"/>
                  <a:lumOff val="5000"/>
                </a:schemeClr>
              </a:solidFill>
              <a:latin typeface="Arial" panose="020B0604020202020204" pitchFamily="34" charset="0"/>
              <a:cs typeface="Arial" panose="020B0604020202020204" pitchFamily="34" charset="0"/>
            </a:endParaRPr>
          </a:p>
          <a:p>
            <a:pPr algn="l">
              <a:spcBef>
                <a:spcPts val="600"/>
              </a:spcBef>
              <a:spcAft>
                <a:spcPts val="600"/>
              </a:spcAft>
            </a:pPr>
            <a:endParaRPr lang="en-ZA" sz="5500" b="1" dirty="0" smtClean="0">
              <a:solidFill>
                <a:schemeClr val="tx1">
                  <a:lumMod val="95000"/>
                  <a:lumOff val="5000"/>
                </a:schemeClr>
              </a:solidFill>
              <a:latin typeface="Arial" panose="020B0604020202020204" pitchFamily="34" charset="0"/>
              <a:cs typeface="Arial" panose="020B0604020202020204" pitchFamily="34" charset="0"/>
            </a:endParaRPr>
          </a:p>
          <a:p>
            <a:pPr marL="285750" indent="-285750" algn="l">
              <a:spcBef>
                <a:spcPts val="600"/>
              </a:spcBef>
              <a:spcAft>
                <a:spcPts val="600"/>
              </a:spcAft>
              <a:buFont typeface="Arial" panose="020B0604020202020204" pitchFamily="34" charset="0"/>
              <a:buChar char="•"/>
            </a:pPr>
            <a:endParaRPr lang="en-ZA" sz="5500" b="1" dirty="0" smtClean="0">
              <a:solidFill>
                <a:schemeClr val="tx1">
                  <a:lumMod val="95000"/>
                  <a:lumOff val="5000"/>
                </a:schemeClr>
              </a:solidFill>
              <a:latin typeface="Arial" panose="020B0604020202020204" pitchFamily="34" charset="0"/>
              <a:cs typeface="Arial" panose="020B0604020202020204" pitchFamily="34" charset="0"/>
            </a:endParaRPr>
          </a:p>
          <a:p>
            <a:pPr marL="285750" indent="-285750" algn="l">
              <a:spcBef>
                <a:spcPts val="600"/>
              </a:spcBef>
              <a:spcAft>
                <a:spcPts val="600"/>
              </a:spcAft>
              <a:buFont typeface="Arial" panose="020B0604020202020204" pitchFamily="34" charset="0"/>
              <a:buChar char="•"/>
            </a:pPr>
            <a:endParaRPr lang="en-ZA" sz="5500" b="1" dirty="0" smtClean="0">
              <a:solidFill>
                <a:schemeClr val="tx1">
                  <a:lumMod val="95000"/>
                  <a:lumOff val="5000"/>
                </a:schemeClr>
              </a:solidFill>
              <a:latin typeface="Arial" panose="020B0604020202020204" pitchFamily="34" charset="0"/>
              <a:cs typeface="Arial" panose="020B0604020202020204" pitchFamily="34" charset="0"/>
            </a:endParaRPr>
          </a:p>
          <a:p>
            <a:pPr algn="l">
              <a:spcBef>
                <a:spcPts val="200"/>
              </a:spcBef>
              <a:spcAft>
                <a:spcPts val="600"/>
              </a:spcAft>
            </a:pPr>
            <a:r>
              <a:rPr lang="en-US" sz="2900" dirty="0">
                <a:latin typeface="Arial" panose="020B0604020202020204" pitchFamily="34" charset="0"/>
                <a:cs typeface="Arial" panose="020B0604020202020204" pitchFamily="34" charset="0"/>
              </a:rPr>
              <a:t/>
            </a:r>
            <a:br>
              <a:rPr lang="en-US" sz="2900" dirty="0">
                <a:latin typeface="Arial" panose="020B0604020202020204" pitchFamily="34" charset="0"/>
                <a:cs typeface="Arial" panose="020B0604020202020204" pitchFamily="34" charset="0"/>
              </a:rPr>
            </a:br>
            <a:endParaRPr lang="en-ZA" sz="2900" dirty="0">
              <a:solidFill>
                <a:schemeClr val="tx1">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5701644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23528" y="116632"/>
            <a:ext cx="8373616" cy="477836"/>
          </a:xfrm>
        </p:spPr>
        <p:txBody>
          <a:bodyPr>
            <a:noAutofit/>
          </a:bodyPr>
          <a:lstStyle/>
          <a:p>
            <a:pPr algn="l"/>
            <a:r>
              <a:rPr lang="en-ZA" sz="1600" b="1" dirty="0" smtClean="0">
                <a:latin typeface="Arial Black" panose="020B0A04020102020204" pitchFamily="34" charset="0"/>
              </a:rPr>
              <a:t/>
            </a:r>
            <a:br>
              <a:rPr lang="en-ZA" sz="1600" b="1" dirty="0" smtClean="0">
                <a:latin typeface="Arial Black" panose="020B0A04020102020204" pitchFamily="34" charset="0"/>
              </a:rPr>
            </a:br>
            <a:endParaRPr lang="en-ZA" sz="1600" b="1" dirty="0"/>
          </a:p>
        </p:txBody>
      </p:sp>
      <p:graphicFrame>
        <p:nvGraphicFramePr>
          <p:cNvPr id="4" name="Group 121"/>
          <p:cNvGraphicFramePr>
            <a:graphicFrameLocks noGrp="1"/>
          </p:cNvGraphicFramePr>
          <p:nvPr>
            <p:ph idx="1"/>
            <p:extLst>
              <p:ext uri="{D42A27DB-BD31-4B8C-83A1-F6EECF244321}">
                <p14:modId xmlns:p14="http://schemas.microsoft.com/office/powerpoint/2010/main" xmlns="" val="2777315641"/>
              </p:ext>
            </p:extLst>
          </p:nvPr>
        </p:nvGraphicFramePr>
        <p:xfrm>
          <a:off x="251519" y="1340768"/>
          <a:ext cx="8712969" cy="2756916"/>
        </p:xfrm>
        <a:graphic>
          <a:graphicData uri="http://schemas.openxmlformats.org/drawingml/2006/table">
            <a:tbl>
              <a:tblPr/>
              <a:tblGrid>
                <a:gridCol w="2797803">
                  <a:extLst>
                    <a:ext uri="{9D8B030D-6E8A-4147-A177-3AD203B41FA5}">
                      <a16:colId xmlns="" xmlns:a16="http://schemas.microsoft.com/office/drawing/2014/main" val="20000"/>
                    </a:ext>
                  </a:extLst>
                </a:gridCol>
                <a:gridCol w="2306950">
                  <a:extLst>
                    <a:ext uri="{9D8B030D-6E8A-4147-A177-3AD203B41FA5}">
                      <a16:colId xmlns="" xmlns:a16="http://schemas.microsoft.com/office/drawing/2014/main" val="20001"/>
                    </a:ext>
                  </a:extLst>
                </a:gridCol>
                <a:gridCol w="1804108">
                  <a:extLst>
                    <a:ext uri="{9D8B030D-6E8A-4147-A177-3AD203B41FA5}">
                      <a16:colId xmlns="" xmlns:a16="http://schemas.microsoft.com/office/drawing/2014/main" val="20002"/>
                    </a:ext>
                  </a:extLst>
                </a:gridCol>
                <a:gridCol w="1804108">
                  <a:extLst>
                    <a:ext uri="{9D8B030D-6E8A-4147-A177-3AD203B41FA5}">
                      <a16:colId xmlns="" xmlns:a16="http://schemas.microsoft.com/office/drawing/2014/main" val="20003"/>
                    </a:ext>
                  </a:extLst>
                </a:gridCol>
              </a:tblGrid>
              <a:tr h="323742">
                <a:tc gridSpan="4">
                  <a:txBody>
                    <a:bodyPr/>
                    <a:lstStyle/>
                    <a:p>
                      <a:r>
                        <a:rPr lang="en-ZA" sz="1600" b="1" dirty="0" smtClean="0">
                          <a:latin typeface="+mn-lt"/>
                          <a:cs typeface="Arial" panose="020B0604020202020204" pitchFamily="34" charset="0"/>
                        </a:rPr>
                        <a:t>5.4: </a:t>
                      </a:r>
                      <a:r>
                        <a:rPr lang="en-ZA" sz="1800" b="1" kern="1200" dirty="0" smtClean="0">
                          <a:solidFill>
                            <a:schemeClr val="tx1"/>
                          </a:solidFill>
                          <a:effectLst/>
                          <a:latin typeface="+mn-lt"/>
                          <a:ea typeface="+mn-ea"/>
                          <a:cs typeface="+mn-cs"/>
                        </a:rPr>
                        <a:t>An effective national accredited entity of global climate funds builds resilience and provides national and international policy support </a:t>
                      </a:r>
                      <a:endParaRPr lang="en-ZA" sz="1600" b="1" dirty="0" smtClean="0">
                        <a:latin typeface="+mn-lt"/>
                        <a:cs typeface="Arial" panose="020B0604020202020204" pitchFamily="34"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sz="1600" b="1" dirty="0" smtClean="0">
                        <a:latin typeface="+mn-lt"/>
                        <a:cs typeface="Arial" panose="020B0604020202020204" pitchFamily="34"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0"/>
                  </a:ext>
                </a:extLst>
              </a:tr>
              <a:tr h="526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Baseline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2017/18</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2019/20</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ZA" sz="1400" b="1" dirty="0" smtClean="0">
                          <a:solidFill>
                            <a:srgbClr val="FFFFFF"/>
                          </a:solidFill>
                          <a:latin typeface="Arial Narrow"/>
                          <a:ea typeface="Arial Narrow"/>
                          <a:cs typeface="Arial Narrow"/>
                          <a:sym typeface="Arial Narrow"/>
                        </a:rPr>
                        <a:t>5 year  target</a:t>
                      </a:r>
                    </a:p>
                    <a:p>
                      <a:pPr marL="0" marR="0" lvl="0" indent="0" algn="ctr" defTabSz="914400" rtl="0" eaLnBrk="1" fontAlgn="auto" latinLnBrk="0" hangingPunct="1">
                        <a:lnSpc>
                          <a:spcPct val="115000"/>
                        </a:lnSpc>
                        <a:spcBef>
                          <a:spcPts val="0"/>
                        </a:spcBef>
                        <a:spcAft>
                          <a:spcPts val="0"/>
                        </a:spcAft>
                        <a:buClrTx/>
                        <a:buSzTx/>
                        <a:buFontTx/>
                        <a:buNone/>
                        <a:tabLst/>
                        <a:defRPr/>
                      </a:pPr>
                      <a:r>
                        <a:rPr lang="en-ZA" sz="1400" b="1" dirty="0" smtClean="0">
                          <a:solidFill>
                            <a:srgbClr val="FFFFFF"/>
                          </a:solidFill>
                          <a:latin typeface="Arial Narrow"/>
                          <a:ea typeface="Arial Narrow"/>
                          <a:cs typeface="Arial Narrow"/>
                          <a:sym typeface="Arial Narrow"/>
                        </a:rPr>
                        <a:t> 2023/24</a:t>
                      </a:r>
                    </a:p>
                    <a:p>
                      <a:pPr algn="ctr">
                        <a:lnSpc>
                          <a:spcPct val="115000"/>
                        </a:lnSpc>
                        <a:spcAft>
                          <a:spcPts val="0"/>
                        </a:spcAft>
                      </a:pP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1"/>
                  </a:ext>
                </a:extLst>
              </a:tr>
              <a:tr h="576064">
                <a:tc>
                  <a:txBody>
                    <a:bodyPr/>
                    <a:lstStyle/>
                    <a:p>
                      <a:pPr>
                        <a:lnSpc>
                          <a:spcPct val="115000"/>
                        </a:lnSpc>
                        <a:spcAft>
                          <a:spcPts val="0"/>
                        </a:spcAft>
                        <a:tabLst>
                          <a:tab pos="21590" algn="l"/>
                        </a:tabLst>
                      </a:pPr>
                      <a:r>
                        <a:rPr lang="en-US" sz="1600" b="1" kern="1200" dirty="0" smtClean="0">
                          <a:solidFill>
                            <a:schemeClr val="tx1"/>
                          </a:solidFill>
                          <a:effectLst/>
                          <a:latin typeface="Arial Narrow" panose="020B0606020202030204" pitchFamily="34" charset="0"/>
                          <a:ea typeface="+mn-ea"/>
                          <a:cs typeface="+mn-cs"/>
                        </a:rPr>
                        <a:t>Number and value of Adaptation Fund and Green Climate Fund projects approved for implementation</a:t>
                      </a:r>
                      <a:endParaRPr lang="en-ZA"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600" kern="1200" dirty="0" smtClean="0">
                          <a:solidFill>
                            <a:schemeClr val="tx1"/>
                          </a:solidFill>
                          <a:effectLst/>
                          <a:latin typeface="Arial Narrow" panose="020B0606020202030204" pitchFamily="34" charset="0"/>
                          <a:ea typeface="+mn-ea"/>
                          <a:cs typeface="+mn-cs"/>
                        </a:rPr>
                        <a:t>2 Adaptation Fund projects with a value of USD 10 million approved for implementation.</a:t>
                      </a:r>
                      <a:endParaRPr lang="en-ZA" sz="1600" kern="1200" dirty="0" smtClean="0">
                        <a:solidFill>
                          <a:schemeClr val="tx1"/>
                        </a:solidFill>
                        <a:effectLst/>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15000"/>
                        </a:lnSpc>
                        <a:spcAft>
                          <a:spcPts val="0"/>
                        </a:spcAft>
                      </a:pPr>
                      <a:r>
                        <a:rPr lang="en-US" sz="1600" kern="1200" dirty="0" smtClean="0">
                          <a:solidFill>
                            <a:schemeClr val="tx1"/>
                          </a:solidFill>
                          <a:effectLst/>
                          <a:latin typeface="Arial Narrow" panose="020B0606020202030204" pitchFamily="34" charset="0"/>
                          <a:ea typeface="+mn-ea"/>
                          <a:cs typeface="+mn-cs"/>
                        </a:rPr>
                        <a:t>2 first stage proposals with a total value of at least USD 20 million submitted to the GCF for consideration. </a:t>
                      </a:r>
                      <a:endParaRPr lang="en-ZA" sz="1600" dirty="0">
                        <a:effectLst/>
                        <a:latin typeface="Arial Narrow" panose="020B0606020202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400" kern="1200" dirty="0" smtClean="0">
                          <a:solidFill>
                            <a:schemeClr val="tx1"/>
                          </a:solidFill>
                          <a:effectLst/>
                          <a:latin typeface="Arial Narrow" panose="020B0606020202030204" pitchFamily="34" charset="0"/>
                          <a:ea typeface="+mn-ea"/>
                          <a:cs typeface="+mn-cs"/>
                        </a:rPr>
                        <a:t>3 Green Climate Fund projects with a value of at least USD 30 million approved for implementation.</a:t>
                      </a:r>
                      <a:endParaRPr lang="en-ZA" sz="1400" dirty="0" smtClean="0">
                        <a:effectLst/>
                        <a:latin typeface="Arial Narrow" panose="020B0606020202030204" pitchFamily="34" charset="0"/>
                      </a:endParaRPr>
                    </a:p>
                    <a:p>
                      <a:pPr>
                        <a:lnSpc>
                          <a:spcPct val="115000"/>
                        </a:lnSpc>
                        <a:spcAft>
                          <a:spcPts val="0"/>
                        </a:spcAft>
                      </a:pPr>
                      <a:endParaRPr lang="en-ZA" sz="1400" dirty="0">
                        <a:effectLst/>
                        <a:latin typeface="Arial Narrow" panose="020B0606020202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30</a:t>
            </a:fld>
            <a:endParaRPr lang="en-US">
              <a:solidFill>
                <a:prstClr val="black">
                  <a:tint val="75000"/>
                </a:prstClr>
              </a:solidFill>
            </a:endParaRPr>
          </a:p>
        </p:txBody>
      </p:sp>
      <p:sp>
        <p:nvSpPr>
          <p:cNvPr id="3" name="Rectangle 2"/>
          <p:cNvSpPr/>
          <p:nvPr/>
        </p:nvSpPr>
        <p:spPr>
          <a:xfrm>
            <a:off x="251520" y="260648"/>
            <a:ext cx="8712968" cy="1077218"/>
          </a:xfrm>
          <a:prstGeom prst="rect">
            <a:avLst/>
          </a:prstGeom>
        </p:spPr>
        <p:txBody>
          <a:bodyPr wrap="square">
            <a:spAutoFit/>
          </a:bodyPr>
          <a:lstStyle/>
          <a:p>
            <a:r>
              <a:rPr lang="en-ZA" sz="1600" b="1" dirty="0">
                <a:latin typeface="Arial Black" panose="020B0A04020102020204" pitchFamily="34" charset="0"/>
              </a:rPr>
              <a:t>PROGRAMME</a:t>
            </a:r>
            <a:r>
              <a:rPr lang="en-US" sz="1600" b="1" dirty="0">
                <a:latin typeface="Arial Black" panose="020B0A04020102020204" pitchFamily="34" charset="0"/>
              </a:rPr>
              <a:t> 5</a:t>
            </a:r>
            <a:r>
              <a:rPr lang="en-US" sz="1600" b="1" dirty="0" smtClean="0">
                <a:latin typeface="Arial Black" panose="020B0A04020102020204" pitchFamily="34" charset="0"/>
              </a:rPr>
              <a:t>: </a:t>
            </a:r>
            <a:r>
              <a:rPr lang="en-ZA" sz="1600" b="1" dirty="0" smtClean="0">
                <a:latin typeface="Arial Black" panose="020B0A04020102020204" pitchFamily="34" charset="0"/>
              </a:rPr>
              <a:t>Provide Biodiversity Policy Advice and Access to Biodiversity Information and Support for Climate Change Adaptation (cont.)</a:t>
            </a:r>
          </a:p>
          <a:p>
            <a:endParaRPr lang="en-ZA" sz="1600" b="1" dirty="0">
              <a:latin typeface="Arial Black" panose="020B0A04020102020204" pitchFamily="34" charset="0"/>
              <a:cs typeface="Arial" panose="020B0604020202020204" pitchFamily="34" charset="0"/>
            </a:endParaRPr>
          </a:p>
          <a:p>
            <a:endParaRPr lang="en-ZA" sz="1600" b="1"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xmlns="" val="9526835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RalepeliL\Pictures\Picture\WETLAND-EVENT-KAROO-NBG-BEST-PIC.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560" y="836712"/>
            <a:ext cx="3384376" cy="2088232"/>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L:\Biodiversity day 2015_PMB_KZN\School presentations\IMG_7239.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38678" y="836712"/>
            <a:ext cx="3456819" cy="2023929"/>
          </a:xfrm>
          <a:prstGeom prst="rect">
            <a:avLst/>
          </a:prstGeom>
          <a:noFill/>
          <a:ln>
            <a:noFill/>
          </a:ln>
        </p:spPr>
      </p:pic>
      <p:pic>
        <p:nvPicPr>
          <p:cNvPr id="6" name="Picture 5" descr="GreenCareers">
            <a:hlinkClick r:id="rId5"/>
          </p:cNvPr>
          <p:cNvPicPr>
            <a:picLocks noChangeAspect="1" noChangeArrowheads="1"/>
          </p:cNvPicPr>
          <p:nvPr/>
        </p:nvPicPr>
        <p:blipFill>
          <a:blip r:embed="rId6" cstate="print">
            <a:extLst>
              <a:ext uri="{28A0092B-C50C-407E-A947-70E740481C1C}">
                <a14:useLocalDpi xmlns:a14="http://schemas.microsoft.com/office/drawing/2010/main" xmlns=""/>
              </a:ext>
            </a:extLst>
          </a:blip>
          <a:srcRect/>
          <a:stretch>
            <a:fillRect/>
          </a:stretch>
        </p:blipFill>
        <p:spPr bwMode="auto">
          <a:xfrm>
            <a:off x="107504" y="5385398"/>
            <a:ext cx="2902268" cy="932498"/>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9" descr="GreenMatter Fellowship">
            <a:hlinkClick r:id="rId7"/>
          </p:cNvPr>
          <p:cNvPicPr>
            <a:picLocks noChangeAspect="1" noChangeArrowheads="1"/>
          </p:cNvPicPr>
          <p:nvPr/>
        </p:nvPicPr>
        <p:blipFill>
          <a:blip r:embed="rId8" cstate="print">
            <a:extLst>
              <a:ext uri="{28A0092B-C50C-407E-A947-70E740481C1C}">
                <a14:useLocalDpi xmlns:a14="http://schemas.microsoft.com/office/drawing/2010/main" xmlns=""/>
              </a:ext>
            </a:extLst>
          </a:blip>
          <a:srcRect/>
          <a:stretch>
            <a:fillRect/>
          </a:stretch>
        </p:blipFill>
        <p:spPr bwMode="auto">
          <a:xfrm rot="5400000">
            <a:off x="4081188" y="5120250"/>
            <a:ext cx="1197645" cy="1197648"/>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p:cNvPicPr>
            <a:picLocks noChangeAspect="1"/>
          </p:cNvPicPr>
          <p:nvPr/>
        </p:nvPicPr>
        <p:blipFill>
          <a:blip r:embed="rId9" cstate="screen">
            <a:extLst>
              <a:ext uri="{28A0092B-C50C-407E-A947-70E740481C1C}">
                <a14:useLocalDpi xmlns:a14="http://schemas.microsoft.com/office/drawing/2010/main" xmlns=""/>
              </a:ext>
            </a:extLst>
          </a:blip>
          <a:stretch>
            <a:fillRect/>
          </a:stretch>
        </p:blipFill>
        <p:spPr>
          <a:xfrm>
            <a:off x="3131840" y="2860641"/>
            <a:ext cx="3096343" cy="1936511"/>
          </a:xfrm>
          <a:prstGeom prst="rect">
            <a:avLst/>
          </a:prstGeom>
          <a:ln>
            <a:noFill/>
          </a:ln>
          <a:effectLst>
            <a:outerShdw blurRad="292100" dist="139700" dir="2700000" algn="tl" rotWithShape="0">
              <a:srgbClr val="333333">
                <a:alpha val="65000"/>
              </a:srgbClr>
            </a:outerShdw>
          </a:effectLst>
        </p:spPr>
      </p:pic>
      <p:pic>
        <p:nvPicPr>
          <p:cNvPr id="9" name="Picture 7" descr="bt fellowship">
            <a:hlinkClick r:id="rId10"/>
          </p:cNvPr>
          <p:cNvPicPr>
            <a:picLocks noChangeAspect="1" noChangeArrowheads="1"/>
          </p:cNvPicPr>
          <p:nvPr/>
        </p:nvPicPr>
        <p:blipFill>
          <a:blip r:embed="rId11" cstate="print">
            <a:extLst>
              <a:ext uri="{28A0092B-C50C-407E-A947-70E740481C1C}">
                <a14:useLocalDpi xmlns:a14="http://schemas.microsoft.com/office/drawing/2010/main" xmlns=""/>
              </a:ext>
            </a:extLst>
          </a:blip>
          <a:srcRect/>
          <a:stretch>
            <a:fillRect/>
          </a:stretch>
        </p:blipFill>
        <p:spPr bwMode="auto">
          <a:xfrm>
            <a:off x="6467087" y="5470171"/>
            <a:ext cx="2638425" cy="8477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492729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23528" y="116632"/>
            <a:ext cx="8373616" cy="477836"/>
          </a:xfrm>
        </p:spPr>
        <p:txBody>
          <a:bodyPr>
            <a:noAutofit/>
          </a:bodyPr>
          <a:lstStyle/>
          <a:p>
            <a:pPr algn="l"/>
            <a:r>
              <a:rPr lang="en-ZA" sz="1600" b="1" dirty="0" smtClean="0">
                <a:latin typeface="Arial Black" panose="020B0A04020102020204" pitchFamily="34" charset="0"/>
              </a:rPr>
              <a:t/>
            </a:r>
            <a:br>
              <a:rPr lang="en-ZA" sz="1600" b="1" dirty="0" smtClean="0">
                <a:latin typeface="Arial Black" panose="020B0A04020102020204" pitchFamily="34" charset="0"/>
              </a:rPr>
            </a:br>
            <a:endParaRPr lang="en-ZA" sz="1600" b="1" dirty="0"/>
          </a:p>
        </p:txBody>
      </p:sp>
      <p:graphicFrame>
        <p:nvGraphicFramePr>
          <p:cNvPr id="4" name="Group 121"/>
          <p:cNvGraphicFramePr>
            <a:graphicFrameLocks noGrp="1"/>
          </p:cNvGraphicFramePr>
          <p:nvPr>
            <p:ph idx="1"/>
            <p:extLst>
              <p:ext uri="{D42A27DB-BD31-4B8C-83A1-F6EECF244321}">
                <p14:modId xmlns:p14="http://schemas.microsoft.com/office/powerpoint/2010/main" xmlns="" val="21347969"/>
              </p:ext>
            </p:extLst>
          </p:nvPr>
        </p:nvGraphicFramePr>
        <p:xfrm>
          <a:off x="227073" y="836712"/>
          <a:ext cx="8737415" cy="3502467"/>
        </p:xfrm>
        <a:graphic>
          <a:graphicData uri="http://schemas.openxmlformats.org/drawingml/2006/table">
            <a:tbl>
              <a:tblPr/>
              <a:tblGrid>
                <a:gridCol w="2630136">
                  <a:extLst>
                    <a:ext uri="{9D8B030D-6E8A-4147-A177-3AD203B41FA5}">
                      <a16:colId xmlns="" xmlns:a16="http://schemas.microsoft.com/office/drawing/2014/main" val="20000"/>
                    </a:ext>
                  </a:extLst>
                </a:gridCol>
                <a:gridCol w="1922023">
                  <a:extLst>
                    <a:ext uri="{9D8B030D-6E8A-4147-A177-3AD203B41FA5}">
                      <a16:colId xmlns="" xmlns:a16="http://schemas.microsoft.com/office/drawing/2014/main" val="20001"/>
                    </a:ext>
                  </a:extLst>
                </a:gridCol>
                <a:gridCol w="2092628">
                  <a:extLst>
                    <a:ext uri="{9D8B030D-6E8A-4147-A177-3AD203B41FA5}">
                      <a16:colId xmlns="" xmlns:a16="http://schemas.microsoft.com/office/drawing/2014/main" val="20002"/>
                    </a:ext>
                  </a:extLst>
                </a:gridCol>
                <a:gridCol w="2092628">
                  <a:extLst>
                    <a:ext uri="{9D8B030D-6E8A-4147-A177-3AD203B41FA5}">
                      <a16:colId xmlns="" xmlns:a16="http://schemas.microsoft.com/office/drawing/2014/main" val="20003"/>
                    </a:ext>
                  </a:extLst>
                </a:gridCol>
              </a:tblGrid>
              <a:tr h="323742">
                <a:tc gridSpan="4">
                  <a:txBody>
                    <a:bodyPr/>
                    <a:lstStyle/>
                    <a:p>
                      <a:r>
                        <a:rPr lang="en-US" sz="1600" b="1" kern="1200" dirty="0" smtClean="0">
                          <a:solidFill>
                            <a:schemeClr val="dk1"/>
                          </a:solidFill>
                          <a:effectLst/>
                          <a:latin typeface="+mn-lt"/>
                          <a:ea typeface="+mn-ea"/>
                          <a:cs typeface="+mn-cs"/>
                        </a:rPr>
                        <a:t>6.1: </a:t>
                      </a:r>
                      <a:r>
                        <a:rPr lang="en-US" sz="1800" b="1" kern="1200" dirty="0" smtClean="0">
                          <a:solidFill>
                            <a:schemeClr val="tx1"/>
                          </a:solidFill>
                          <a:effectLst/>
                          <a:latin typeface="+mn-lt"/>
                          <a:ea typeface="+mn-ea"/>
                          <a:cs typeface="+mn-cs"/>
                        </a:rPr>
                        <a:t>A transformed and suitably skilled workforce for the biodiversity sector is developed </a:t>
                      </a:r>
                      <a:endParaRPr lang="en-ZA" sz="1400" dirty="0" smtClean="0">
                        <a:latin typeface="Arial" panose="020B0604020202020204" pitchFamily="34" charset="0"/>
                        <a:cs typeface="Arial" panose="020B0604020202020204" pitchFamily="34"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sz="1400" dirty="0" smtClean="0">
                        <a:latin typeface="Arial" panose="020B0604020202020204" pitchFamily="34" charset="0"/>
                        <a:cs typeface="Arial" panose="020B0604020202020204" pitchFamily="34"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0"/>
                  </a:ext>
                </a:extLst>
              </a:tr>
              <a:tr h="526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Baseline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2017/18</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2019/20</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ZA" sz="1400" b="1" dirty="0" smtClean="0">
                          <a:solidFill>
                            <a:srgbClr val="FFFFFF"/>
                          </a:solidFill>
                          <a:latin typeface="Arial Narrow"/>
                          <a:ea typeface="Arial Narrow"/>
                          <a:cs typeface="Arial Narrow"/>
                          <a:sym typeface="Arial Narrow"/>
                        </a:rPr>
                        <a:t>5 year  target</a:t>
                      </a:r>
                    </a:p>
                    <a:p>
                      <a:pPr marL="0" marR="0" lvl="0" indent="0" algn="ctr" defTabSz="914400" rtl="0" eaLnBrk="1" fontAlgn="auto" latinLnBrk="0" hangingPunct="1">
                        <a:lnSpc>
                          <a:spcPct val="115000"/>
                        </a:lnSpc>
                        <a:spcBef>
                          <a:spcPts val="0"/>
                        </a:spcBef>
                        <a:spcAft>
                          <a:spcPts val="0"/>
                        </a:spcAft>
                        <a:buClrTx/>
                        <a:buSzTx/>
                        <a:buFontTx/>
                        <a:buNone/>
                        <a:tabLst/>
                        <a:defRPr/>
                      </a:pPr>
                      <a:r>
                        <a:rPr lang="en-ZA" sz="1400" b="1" dirty="0" smtClean="0">
                          <a:solidFill>
                            <a:srgbClr val="FFFFFF"/>
                          </a:solidFill>
                          <a:latin typeface="Arial Narrow"/>
                          <a:ea typeface="Arial Narrow"/>
                          <a:cs typeface="Arial Narrow"/>
                          <a:sym typeface="Arial Narrow"/>
                        </a:rPr>
                        <a:t> 2023/24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1"/>
                  </a:ext>
                </a:extLst>
              </a:tr>
              <a:tr h="576064">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1" kern="1200" dirty="0" smtClean="0">
                          <a:solidFill>
                            <a:schemeClr val="tx1"/>
                          </a:solidFill>
                          <a:effectLst/>
                          <a:latin typeface="Arial Narrow" panose="020B0606020202030204" pitchFamily="34" charset="0"/>
                          <a:ea typeface="+mn-ea"/>
                          <a:cs typeface="+mn-cs"/>
                        </a:rPr>
                        <a:t>Number of HCD interventions implemented in SANBI for black biodiversity professionals</a:t>
                      </a:r>
                      <a:endParaRPr lang="en-ZA" sz="1400" kern="1200" dirty="0" smtClean="0">
                        <a:solidFill>
                          <a:schemeClr val="tx1"/>
                        </a:solidFill>
                        <a:effectLst/>
                        <a:latin typeface="Arial Narrow" panose="020B0606020202030204" pitchFamily="34" charset="0"/>
                        <a:ea typeface="+mn-ea"/>
                        <a:cs typeface="+mn-cs"/>
                      </a:endParaRPr>
                    </a:p>
                    <a:p>
                      <a:pPr>
                        <a:lnSpc>
                          <a:spcPct val="115000"/>
                        </a:lnSpc>
                        <a:spcAft>
                          <a:spcPts val="0"/>
                        </a:spcAft>
                      </a:pPr>
                      <a:endParaRPr lang="en-ZA" sz="1400" dirty="0">
                        <a:effectLst/>
                        <a:latin typeface="Arial Narrow" panose="020B0606020202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ZA" sz="1400">
                          <a:solidFill>
                            <a:srgbClr val="000000"/>
                          </a:solidFill>
                          <a:effectLst/>
                          <a:latin typeface="Arial Narrow" panose="020B0606020202030204" pitchFamily="34" charset="0"/>
                          <a:ea typeface="Calibri" panose="020F0502020204030204" pitchFamily="34" charset="0"/>
                        </a:rPr>
                        <a:t>73 black biodiversity professionals participate in structured internships and postgraduate studentships </a:t>
                      </a:r>
                      <a:endParaRPr lang="en-ZA" sz="1400">
                        <a:solidFill>
                          <a:srgbClr val="000000"/>
                        </a:solidFill>
                        <a:effectLst/>
                        <a:latin typeface="Arial" panose="020B0604020202020204" pitchFamily="34" charset="0"/>
                        <a:ea typeface="Calibri" panose="020F0502020204030204" pitchFamily="34" charset="0"/>
                      </a:endParaRPr>
                    </a:p>
                    <a:p>
                      <a:pPr>
                        <a:spcAft>
                          <a:spcPts val="0"/>
                        </a:spcAft>
                      </a:pPr>
                      <a:r>
                        <a:rPr lang="en-US" sz="1400">
                          <a:effectLst/>
                          <a:latin typeface="Arial Narrow" panose="020B0606020202030204" pitchFamily="34" charset="0"/>
                        </a:rPr>
                        <a:t> </a:t>
                      </a:r>
                      <a:endParaRPr lang="en-ZA" sz="140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ZA" sz="1400" kern="1200" dirty="0" smtClean="0">
                          <a:solidFill>
                            <a:schemeClr val="tx1"/>
                          </a:solidFill>
                          <a:effectLst/>
                          <a:latin typeface="Arial Narrow" panose="020B0606020202030204" pitchFamily="34" charset="0"/>
                          <a:ea typeface="+mn-ea"/>
                          <a:cs typeface="+mn-cs"/>
                        </a:rPr>
                        <a:t>24 WIL student placements</a:t>
                      </a:r>
                    </a:p>
                    <a:p>
                      <a:r>
                        <a:rPr lang="en-ZA" sz="1400" kern="1200" dirty="0" smtClean="0">
                          <a:solidFill>
                            <a:schemeClr val="tx1"/>
                          </a:solidFill>
                          <a:effectLst/>
                          <a:latin typeface="Arial Narrow" panose="020B0606020202030204" pitchFamily="34" charset="0"/>
                          <a:ea typeface="+mn-ea"/>
                          <a:cs typeface="+mn-cs"/>
                        </a:rPr>
                        <a:t>72 interns and </a:t>
                      </a:r>
                      <a:r>
                        <a:rPr lang="en-ZA" sz="1400" kern="1200" dirty="0" err="1" smtClean="0">
                          <a:solidFill>
                            <a:schemeClr val="tx1"/>
                          </a:solidFill>
                          <a:effectLst/>
                          <a:latin typeface="Arial Narrow" panose="020B0606020202030204" pitchFamily="34" charset="0"/>
                          <a:ea typeface="+mn-ea"/>
                          <a:cs typeface="+mn-cs"/>
                        </a:rPr>
                        <a:t>Groen</a:t>
                      </a:r>
                      <a:r>
                        <a:rPr lang="en-ZA" sz="1400" kern="1200" dirty="0" smtClean="0">
                          <a:solidFill>
                            <a:schemeClr val="tx1"/>
                          </a:solidFill>
                          <a:effectLst/>
                          <a:latin typeface="Arial Narrow" panose="020B0606020202030204" pitchFamily="34" charset="0"/>
                          <a:ea typeface="+mn-ea"/>
                          <a:cs typeface="+mn-cs"/>
                        </a:rPr>
                        <a:t> Sebenza pioneers hosted</a:t>
                      </a:r>
                    </a:p>
                    <a:p>
                      <a:r>
                        <a:rPr lang="en-ZA" sz="1400" kern="1200" dirty="0" smtClean="0">
                          <a:solidFill>
                            <a:schemeClr val="tx1"/>
                          </a:solidFill>
                          <a:effectLst/>
                          <a:latin typeface="Arial Narrow" panose="020B0606020202030204" pitchFamily="34" charset="0"/>
                          <a:ea typeface="+mn-ea"/>
                          <a:cs typeface="+mn-cs"/>
                        </a:rPr>
                        <a:t>19 Honours, Masters and Doctoral  degrees completed</a:t>
                      </a:r>
                    </a:p>
                    <a:p>
                      <a:r>
                        <a:rPr lang="en-US" sz="1400" kern="1200" dirty="0" smtClean="0">
                          <a:solidFill>
                            <a:schemeClr val="tx1"/>
                          </a:solidFill>
                          <a:effectLst/>
                          <a:latin typeface="Arial Narrow" panose="020B0606020202030204" pitchFamily="34" charset="0"/>
                          <a:ea typeface="+mn-ea"/>
                          <a:cs typeface="+mn-cs"/>
                        </a:rPr>
                        <a:t>25 postgraduate student bursaries awarded</a:t>
                      </a:r>
                      <a:endParaRPr lang="en-ZA" sz="1400" b="0" dirty="0" smtClean="0">
                        <a:effectLst/>
                        <a:latin typeface="Arial Narrow" panose="020B0606020202030204" pitchFamily="34" charset="0"/>
                        <a:ea typeface="Times New Roman"/>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ZA" sz="1400" dirty="0" smtClean="0">
                          <a:solidFill>
                            <a:srgbClr val="000000"/>
                          </a:solidFill>
                          <a:effectLst/>
                          <a:latin typeface="Arial Narrow" panose="020B0606020202030204" pitchFamily="34" charset="0"/>
                          <a:ea typeface="Calibri" panose="020F0502020204030204" pitchFamily="34" charset="0"/>
                        </a:rPr>
                        <a:t>140 </a:t>
                      </a:r>
                      <a:r>
                        <a:rPr lang="en-ZA" sz="1400" dirty="0">
                          <a:solidFill>
                            <a:srgbClr val="000000"/>
                          </a:solidFill>
                          <a:effectLst/>
                          <a:latin typeface="Arial Narrow" panose="020B0606020202030204" pitchFamily="34" charset="0"/>
                          <a:ea typeface="Calibri" panose="020F0502020204030204" pitchFamily="34" charset="0"/>
                        </a:rPr>
                        <a:t>WIL student placements</a:t>
                      </a:r>
                    </a:p>
                    <a:p>
                      <a:pPr>
                        <a:spcAft>
                          <a:spcPts val="0"/>
                        </a:spcAft>
                      </a:pPr>
                      <a:r>
                        <a:rPr lang="en-ZA" sz="1400" dirty="0" smtClean="0">
                          <a:solidFill>
                            <a:srgbClr val="000000"/>
                          </a:solidFill>
                          <a:effectLst/>
                          <a:latin typeface="Arial Narrow" panose="020B0606020202030204" pitchFamily="34" charset="0"/>
                          <a:ea typeface="Calibri" panose="020F0502020204030204" pitchFamily="34" charset="0"/>
                        </a:rPr>
                        <a:t>250 </a:t>
                      </a:r>
                      <a:r>
                        <a:rPr lang="en-ZA" sz="1400" dirty="0">
                          <a:solidFill>
                            <a:srgbClr val="000000"/>
                          </a:solidFill>
                          <a:effectLst/>
                          <a:latin typeface="Arial Narrow" panose="020B0606020202030204" pitchFamily="34" charset="0"/>
                          <a:ea typeface="Calibri" panose="020F0502020204030204" pitchFamily="34" charset="0"/>
                        </a:rPr>
                        <a:t>interns and </a:t>
                      </a:r>
                      <a:r>
                        <a:rPr lang="en-ZA" sz="1400" dirty="0" err="1">
                          <a:solidFill>
                            <a:srgbClr val="000000"/>
                          </a:solidFill>
                          <a:effectLst/>
                          <a:latin typeface="Arial Narrow" panose="020B0606020202030204" pitchFamily="34" charset="0"/>
                          <a:ea typeface="Calibri" panose="020F0502020204030204" pitchFamily="34" charset="0"/>
                        </a:rPr>
                        <a:t>Groen</a:t>
                      </a:r>
                      <a:r>
                        <a:rPr lang="en-ZA" sz="1400" dirty="0">
                          <a:solidFill>
                            <a:srgbClr val="000000"/>
                          </a:solidFill>
                          <a:effectLst/>
                          <a:latin typeface="Arial Narrow" panose="020B0606020202030204" pitchFamily="34" charset="0"/>
                          <a:ea typeface="Calibri" panose="020F0502020204030204" pitchFamily="34" charset="0"/>
                        </a:rPr>
                        <a:t> </a:t>
                      </a:r>
                      <a:r>
                        <a:rPr lang="en-ZA" sz="1400" dirty="0" err="1">
                          <a:solidFill>
                            <a:srgbClr val="000000"/>
                          </a:solidFill>
                          <a:effectLst/>
                          <a:latin typeface="Arial Narrow" panose="020B0606020202030204" pitchFamily="34" charset="0"/>
                          <a:ea typeface="Calibri" panose="020F0502020204030204" pitchFamily="34" charset="0"/>
                        </a:rPr>
                        <a:t>Sebenza</a:t>
                      </a:r>
                      <a:r>
                        <a:rPr lang="en-ZA" sz="1400" dirty="0">
                          <a:solidFill>
                            <a:srgbClr val="000000"/>
                          </a:solidFill>
                          <a:effectLst/>
                          <a:latin typeface="Arial Narrow" panose="020B0606020202030204" pitchFamily="34" charset="0"/>
                          <a:ea typeface="Calibri" panose="020F0502020204030204" pitchFamily="34" charset="0"/>
                        </a:rPr>
                        <a:t> pioneer placements</a:t>
                      </a:r>
                    </a:p>
                    <a:p>
                      <a:pPr>
                        <a:spcAft>
                          <a:spcPts val="0"/>
                        </a:spcAft>
                      </a:pPr>
                      <a:r>
                        <a:rPr lang="en-ZA" sz="1400" dirty="0" smtClean="0">
                          <a:solidFill>
                            <a:srgbClr val="000000"/>
                          </a:solidFill>
                          <a:effectLst/>
                          <a:latin typeface="Arial Narrow" panose="020B0606020202030204" pitchFamily="34" charset="0"/>
                          <a:ea typeface="Calibri" panose="020F0502020204030204" pitchFamily="34" charset="0"/>
                        </a:rPr>
                        <a:t>80</a:t>
                      </a:r>
                      <a:r>
                        <a:rPr lang="en-ZA" sz="1400" baseline="0" dirty="0" smtClean="0">
                          <a:solidFill>
                            <a:srgbClr val="000000"/>
                          </a:solidFill>
                          <a:effectLst/>
                          <a:latin typeface="Arial Narrow" panose="020B0606020202030204" pitchFamily="34" charset="0"/>
                          <a:ea typeface="Calibri" panose="020F0502020204030204" pitchFamily="34" charset="0"/>
                        </a:rPr>
                        <a:t> post graduate degrees completed</a:t>
                      </a:r>
                    </a:p>
                    <a:p>
                      <a:pPr>
                        <a:spcAft>
                          <a:spcPts val="0"/>
                        </a:spcAft>
                      </a:pPr>
                      <a:r>
                        <a:rPr lang="en-ZA" sz="1400" dirty="0" smtClean="0">
                          <a:solidFill>
                            <a:srgbClr val="000000"/>
                          </a:solidFill>
                          <a:effectLst/>
                          <a:latin typeface="Arial Narrow" panose="020B0606020202030204" pitchFamily="34" charset="0"/>
                          <a:ea typeface="Calibri" panose="020F0502020204030204" pitchFamily="34" charset="0"/>
                        </a:rPr>
                        <a:t>130 postgraduate student bursaries </a:t>
                      </a:r>
                      <a:r>
                        <a:rPr lang="en-ZA" sz="1400" dirty="0">
                          <a:solidFill>
                            <a:srgbClr val="000000"/>
                          </a:solidFill>
                          <a:effectLst/>
                          <a:latin typeface="Arial Narrow" panose="020B0606020202030204" pitchFamily="34" charset="0"/>
                          <a:ea typeface="Calibri" panose="020F0502020204030204" pitchFamily="34" charset="0"/>
                        </a:rPr>
                        <a:t>awarded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576064">
                <a:tc>
                  <a:txBody>
                    <a:bodyPr/>
                    <a:lstStyle/>
                    <a:p>
                      <a:r>
                        <a:rPr lang="en-US" sz="1400" b="1" kern="1200" dirty="0" smtClean="0">
                          <a:solidFill>
                            <a:schemeClr val="tx1"/>
                          </a:solidFill>
                          <a:effectLst/>
                          <a:latin typeface="Arial Narrow" panose="020B0606020202030204" pitchFamily="34" charset="0"/>
                          <a:ea typeface="+mn-ea"/>
                          <a:cs typeface="+mn-cs"/>
                        </a:rPr>
                        <a:t>Number of universities participating in the University Biodiversity Careers </a:t>
                      </a:r>
                      <a:r>
                        <a:rPr lang="en-US" sz="1400" b="1" kern="1200" dirty="0" err="1" smtClean="0">
                          <a:solidFill>
                            <a:schemeClr val="tx1"/>
                          </a:solidFill>
                          <a:effectLst/>
                          <a:latin typeface="Arial Narrow" panose="020B0606020202030204" pitchFamily="34" charset="0"/>
                          <a:ea typeface="+mn-ea"/>
                          <a:cs typeface="+mn-cs"/>
                        </a:rPr>
                        <a:t>Programme</a:t>
                      </a:r>
                      <a:r>
                        <a:rPr lang="en-US" sz="1400" b="1" kern="1200" dirty="0" smtClean="0">
                          <a:solidFill>
                            <a:schemeClr val="tx1"/>
                          </a:solidFill>
                          <a:effectLst/>
                          <a:latin typeface="Arial Narrow" panose="020B0606020202030204" pitchFamily="34" charset="0"/>
                          <a:ea typeface="+mn-ea"/>
                          <a:cs typeface="+mn-cs"/>
                        </a:rPr>
                        <a:t> aimed at attracting young people in to the biodiversity sector</a:t>
                      </a:r>
                      <a:endParaRPr lang="en-ZA" sz="1400" b="1" dirty="0" smtClean="0">
                        <a:effectLst/>
                        <a:latin typeface="Arial Narrow" panose="020B0606020202030204" pitchFamily="34" charset="0"/>
                        <a:ea typeface="Times New Roman"/>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400" dirty="0">
                          <a:effectLst/>
                          <a:latin typeface="Arial Narrow" panose="020B0606020202030204" pitchFamily="34" charset="0"/>
                        </a:rPr>
                        <a:t>15 universities</a:t>
                      </a:r>
                      <a:endParaRPr lang="en-ZA" sz="1400" dirty="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400" kern="1200" dirty="0" smtClean="0">
                          <a:solidFill>
                            <a:schemeClr val="tx1"/>
                          </a:solidFill>
                          <a:effectLst/>
                          <a:latin typeface="Arial Narrow" panose="020B0606020202030204" pitchFamily="34" charset="0"/>
                          <a:ea typeface="+mn-ea"/>
                          <a:cs typeface="+mn-cs"/>
                        </a:rPr>
                        <a:t>15 universities</a:t>
                      </a:r>
                      <a:endParaRPr lang="en-ZA" sz="1400" b="0" dirty="0" smtClean="0">
                        <a:effectLst/>
                        <a:latin typeface="Arial Narrow" panose="020B0606020202030204" pitchFamily="34" charset="0"/>
                        <a:ea typeface="Times New Roman"/>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ZA" sz="1400" spc="10" dirty="0" smtClean="0">
                          <a:solidFill>
                            <a:srgbClr val="000000"/>
                          </a:solidFill>
                          <a:effectLst/>
                          <a:latin typeface="Arial Narrow" panose="020B0606020202030204" pitchFamily="34" charset="0"/>
                          <a:ea typeface="Calibri" panose="020F0502020204030204" pitchFamily="34" charset="0"/>
                        </a:rPr>
                        <a:t>23 </a:t>
                      </a:r>
                      <a:r>
                        <a:rPr lang="en-ZA" sz="1400" dirty="0">
                          <a:solidFill>
                            <a:srgbClr val="000000"/>
                          </a:solidFill>
                          <a:effectLst/>
                          <a:latin typeface="Arial Narrow" panose="020B0606020202030204" pitchFamily="34" charset="0"/>
                          <a:ea typeface="Calibri" panose="020F0502020204030204" pitchFamily="34" charset="0"/>
                        </a:rPr>
                        <a:t>universities participate in University Biodiversity Careers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32</a:t>
            </a:fld>
            <a:endParaRPr lang="en-US">
              <a:solidFill>
                <a:prstClr val="black">
                  <a:tint val="75000"/>
                </a:prstClr>
              </a:solidFill>
            </a:endParaRPr>
          </a:p>
        </p:txBody>
      </p:sp>
      <p:sp>
        <p:nvSpPr>
          <p:cNvPr id="3" name="Rectangle 2"/>
          <p:cNvSpPr/>
          <p:nvPr/>
        </p:nvSpPr>
        <p:spPr>
          <a:xfrm>
            <a:off x="251520" y="135793"/>
            <a:ext cx="8712968" cy="830997"/>
          </a:xfrm>
          <a:prstGeom prst="rect">
            <a:avLst/>
          </a:prstGeom>
        </p:spPr>
        <p:txBody>
          <a:bodyPr wrap="square">
            <a:spAutoFit/>
          </a:bodyPr>
          <a:lstStyle/>
          <a:p>
            <a:r>
              <a:rPr lang="en-ZA" sz="1600" b="1" dirty="0">
                <a:latin typeface="Arial Black" panose="020B0A04020102020204" pitchFamily="34" charset="0"/>
              </a:rPr>
              <a:t>PROGRAMME</a:t>
            </a:r>
            <a:r>
              <a:rPr lang="en-US" sz="1600" b="1" dirty="0">
                <a:latin typeface="Arial Black" panose="020B0A04020102020204" pitchFamily="34" charset="0"/>
              </a:rPr>
              <a:t> 6</a:t>
            </a:r>
            <a:r>
              <a:rPr lang="en-US" sz="1600" b="1" dirty="0" smtClean="0">
                <a:latin typeface="Arial Black" panose="020B0A04020102020204" pitchFamily="34" charset="0"/>
              </a:rPr>
              <a:t>: </a:t>
            </a:r>
            <a:r>
              <a:rPr lang="en-ZA" sz="1600" b="1" dirty="0" smtClean="0">
                <a:latin typeface="Arial Black" panose="020B0A04020102020204" pitchFamily="34" charset="0"/>
              </a:rPr>
              <a:t>Biodiversity </a:t>
            </a:r>
            <a:r>
              <a:rPr lang="en-US" sz="1600" b="1" dirty="0" smtClean="0">
                <a:latin typeface="Arial Black" panose="020B0A04020102020204" pitchFamily="34" charset="0"/>
              </a:rPr>
              <a:t>Human Capital Development and Education</a:t>
            </a:r>
            <a:endParaRPr lang="en-ZA" sz="1600" dirty="0">
              <a:latin typeface="Arial Black" panose="020B0A04020102020204" pitchFamily="34" charset="0"/>
            </a:endParaRPr>
          </a:p>
          <a:p>
            <a:r>
              <a:rPr lang="en-ZA" sz="1600" b="1" i="1" dirty="0"/>
              <a:t> </a:t>
            </a:r>
            <a:endParaRPr lang="en-ZA" sz="1600" dirty="0"/>
          </a:p>
          <a:p>
            <a:endParaRPr lang="en-ZA" sz="1600" b="1"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xmlns="" val="11371764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21"/>
          <p:cNvGraphicFramePr>
            <a:graphicFrameLocks noGrp="1"/>
          </p:cNvGraphicFramePr>
          <p:nvPr>
            <p:ph idx="1"/>
            <p:extLst>
              <p:ext uri="{D42A27DB-BD31-4B8C-83A1-F6EECF244321}">
                <p14:modId xmlns:p14="http://schemas.microsoft.com/office/powerpoint/2010/main" xmlns="" val="3831041791"/>
              </p:ext>
            </p:extLst>
          </p:nvPr>
        </p:nvGraphicFramePr>
        <p:xfrm>
          <a:off x="251520" y="908720"/>
          <a:ext cx="8640961" cy="3488806"/>
        </p:xfrm>
        <a:graphic>
          <a:graphicData uri="http://schemas.openxmlformats.org/drawingml/2006/table">
            <a:tbl>
              <a:tblPr/>
              <a:tblGrid>
                <a:gridCol w="2762274">
                  <a:extLst>
                    <a:ext uri="{9D8B030D-6E8A-4147-A177-3AD203B41FA5}">
                      <a16:colId xmlns="" xmlns:a16="http://schemas.microsoft.com/office/drawing/2014/main" val="20000"/>
                    </a:ext>
                  </a:extLst>
                </a:gridCol>
                <a:gridCol w="2018585">
                  <a:extLst>
                    <a:ext uri="{9D8B030D-6E8A-4147-A177-3AD203B41FA5}">
                      <a16:colId xmlns="" xmlns:a16="http://schemas.microsoft.com/office/drawing/2014/main" val="20001"/>
                    </a:ext>
                  </a:extLst>
                </a:gridCol>
                <a:gridCol w="1930051">
                  <a:extLst>
                    <a:ext uri="{9D8B030D-6E8A-4147-A177-3AD203B41FA5}">
                      <a16:colId xmlns="" xmlns:a16="http://schemas.microsoft.com/office/drawing/2014/main" val="20002"/>
                    </a:ext>
                  </a:extLst>
                </a:gridCol>
                <a:gridCol w="1930051">
                  <a:extLst>
                    <a:ext uri="{9D8B030D-6E8A-4147-A177-3AD203B41FA5}">
                      <a16:colId xmlns="" xmlns:a16="http://schemas.microsoft.com/office/drawing/2014/main" val="20003"/>
                    </a:ext>
                  </a:extLst>
                </a:gridCol>
              </a:tblGrid>
              <a:tr h="32374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dirty="0" smtClean="0">
                          <a:latin typeface="+mn-lt"/>
                          <a:cs typeface="Arial" panose="020B0604020202020204" pitchFamily="34" charset="0"/>
                        </a:rPr>
                        <a:t>6.2: </a:t>
                      </a:r>
                      <a:r>
                        <a:rPr lang="en-US" sz="1800" b="1" kern="1200" dirty="0" smtClean="0">
                          <a:solidFill>
                            <a:schemeClr val="tx1"/>
                          </a:solidFill>
                          <a:effectLst/>
                          <a:latin typeface="+mn-lt"/>
                          <a:ea typeface="+mn-ea"/>
                          <a:cs typeface="+mn-cs"/>
                        </a:rPr>
                        <a:t>All national botanical gardens are promoted and used as platforms for biodiversity awareness, education and recreation. </a:t>
                      </a:r>
                      <a:endParaRPr lang="en-ZA" sz="1600" b="1" dirty="0" smtClean="0">
                        <a:latin typeface="+mn-lt"/>
                        <a:cs typeface="Arial" panose="020B0604020202020204" pitchFamily="34"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b="1" dirty="0" smtClean="0">
                        <a:latin typeface="+mn-lt"/>
                        <a:cs typeface="Arial" panose="020B0604020202020204" pitchFamily="34"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0"/>
                  </a:ext>
                </a:extLst>
              </a:tr>
              <a:tr h="540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Baseline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2017/18</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2019/20</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ZA" sz="1400" b="1" dirty="0" smtClean="0">
                          <a:solidFill>
                            <a:srgbClr val="FFFFFF"/>
                          </a:solidFill>
                          <a:latin typeface="Arial Narrow"/>
                          <a:ea typeface="Arial Narrow"/>
                          <a:cs typeface="Arial Narrow"/>
                          <a:sym typeface="Arial Narrow"/>
                        </a:rPr>
                        <a:t>5 year  target</a:t>
                      </a:r>
                    </a:p>
                    <a:p>
                      <a:pPr marL="0" marR="0" lvl="0" indent="0" algn="ctr" defTabSz="914400" rtl="0" eaLnBrk="1" fontAlgn="auto" latinLnBrk="0" hangingPunct="1">
                        <a:lnSpc>
                          <a:spcPct val="115000"/>
                        </a:lnSpc>
                        <a:spcBef>
                          <a:spcPts val="0"/>
                        </a:spcBef>
                        <a:spcAft>
                          <a:spcPts val="0"/>
                        </a:spcAft>
                        <a:buClrTx/>
                        <a:buSzTx/>
                        <a:buFontTx/>
                        <a:buNone/>
                        <a:tabLst/>
                        <a:defRPr/>
                      </a:pPr>
                      <a:r>
                        <a:rPr lang="en-ZA" sz="1400" b="1" dirty="0" smtClean="0">
                          <a:solidFill>
                            <a:srgbClr val="FFFFFF"/>
                          </a:solidFill>
                          <a:latin typeface="Arial Narrow"/>
                          <a:ea typeface="Arial Narrow"/>
                          <a:cs typeface="Arial Narrow"/>
                          <a:sym typeface="Arial Narrow"/>
                        </a:rPr>
                        <a:t> 2023/24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1"/>
                  </a:ext>
                </a:extLst>
              </a:tr>
              <a:tr h="576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tx1"/>
                          </a:solidFill>
                          <a:effectLst/>
                          <a:latin typeface="Arial Narrow" panose="020B0606020202030204" pitchFamily="34" charset="0"/>
                          <a:ea typeface="+mn-ea"/>
                          <a:cs typeface="+mn-cs"/>
                        </a:rPr>
                        <a:t>Number of beneficiaries participating in ‘Kids in Gardens’ Programme to promote biodiversity awareness, education and recreation</a:t>
                      </a:r>
                      <a:endParaRPr lang="en-ZA" sz="1400" kern="1200" dirty="0" smtClean="0">
                        <a:solidFill>
                          <a:schemeClr val="tx1"/>
                        </a:solidFill>
                        <a:effectLst/>
                        <a:latin typeface="Arial Narrow" panose="020B0606020202030204" pitchFamily="34" charset="0"/>
                        <a:ea typeface="+mn-ea"/>
                        <a:cs typeface="+mn-cs"/>
                      </a:endParaRPr>
                    </a:p>
                    <a:p>
                      <a:endParaRPr lang="en-ZA" sz="1400" dirty="0">
                        <a:effectLst/>
                        <a:latin typeface="Arial Narrow" panose="020B060602020203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smtClean="0">
                          <a:solidFill>
                            <a:schemeClr val="tx1"/>
                          </a:solidFill>
                          <a:effectLst/>
                          <a:latin typeface="Arial Narrow" panose="020B0606020202030204" pitchFamily="34" charset="0"/>
                          <a:ea typeface="+mn-ea"/>
                          <a:cs typeface="+mn-cs"/>
                        </a:rPr>
                        <a:t>44,856 beneficiaries of garden and school-based have been reached. </a:t>
                      </a:r>
                    </a:p>
                    <a:p>
                      <a:endParaRPr lang="en-ZA" sz="1400" kern="1200" dirty="0">
                        <a:solidFill>
                          <a:schemeClr val="tx1"/>
                        </a:solidFill>
                        <a:effectLst/>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400" kern="1200" dirty="0" smtClean="0">
                          <a:solidFill>
                            <a:schemeClr val="tx1"/>
                          </a:solidFill>
                          <a:effectLst/>
                          <a:latin typeface="Arial Narrow" panose="020B0606020202030204" pitchFamily="34" charset="0"/>
                          <a:ea typeface="+mn-ea"/>
                          <a:cs typeface="+mn-cs"/>
                        </a:rPr>
                        <a:t>56,000 beneficiaries participated in ‘Kids in Gardens’ Programme </a:t>
                      </a:r>
                    </a:p>
                    <a:p>
                      <a:pPr>
                        <a:lnSpc>
                          <a:spcPct val="115000"/>
                        </a:lnSpc>
                        <a:spcAft>
                          <a:spcPts val="0"/>
                        </a:spcAft>
                      </a:pP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15000"/>
                        </a:lnSpc>
                        <a:spcAft>
                          <a:spcPts val="0"/>
                        </a:spcAft>
                      </a:pPr>
                      <a:r>
                        <a:rPr lang="en-US" sz="1400" kern="1200" dirty="0" smtClean="0">
                          <a:solidFill>
                            <a:schemeClr val="tx1"/>
                          </a:solidFill>
                          <a:effectLst/>
                          <a:latin typeface="Arial Narrow" panose="020B0606020202030204" pitchFamily="34" charset="0"/>
                          <a:ea typeface="+mn-ea"/>
                          <a:cs typeface="+mn-cs"/>
                        </a:rPr>
                        <a:t>64,000 beneficiaries participating in ‘Kids in Gardens’</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388102">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dirty="0" smtClean="0">
                          <a:latin typeface="Arial Narrow" panose="020B0606020202030204" pitchFamily="34" charset="0"/>
                          <a:cs typeface="Arial" panose="020B0604020202020204" pitchFamily="34" charset="0"/>
                        </a:rPr>
                        <a:t>6.3: </a:t>
                      </a:r>
                      <a:r>
                        <a:rPr lang="en-US" sz="1800" b="1" kern="1200" dirty="0" smtClean="0">
                          <a:solidFill>
                            <a:schemeClr val="tx1"/>
                          </a:solidFill>
                          <a:effectLst/>
                          <a:latin typeface="Arial Narrow" panose="020B0606020202030204" pitchFamily="34" charset="0"/>
                          <a:ea typeface="+mn-ea"/>
                          <a:cs typeface="+mn-cs"/>
                        </a:rPr>
                        <a:t>Civil society is engaged to contribute to science, monitoring and biodiversity conservation.</a:t>
                      </a:r>
                      <a:endParaRPr lang="en-ZA" sz="1800" b="1" dirty="0" smtClean="0">
                        <a:latin typeface="Arial Narrow" panose="020B0606020202030204" pitchFamily="34" charset="0"/>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sz="1200" kern="1200" dirty="0">
                        <a:solidFill>
                          <a:schemeClr val="tx1"/>
                        </a:solidFill>
                        <a:effectLst/>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dirty="0" smtClean="0">
                        <a:effectLst/>
                        <a:latin typeface="Arial Narrow" panose="020B0606020202030204" pitchFamily="34" charset="0"/>
                        <a:ea typeface="Times New Roman"/>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400" b="1" dirty="0" smtClean="0">
                        <a:latin typeface="Arial Narrow" panose="020B0606020202030204" pitchFamily="34" charset="0"/>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3"/>
                  </a:ext>
                </a:extLst>
              </a:tr>
              <a:tr h="576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tx1"/>
                          </a:solidFill>
                          <a:effectLst/>
                          <a:latin typeface="Arial Narrow" panose="020B0606020202030204" pitchFamily="34" charset="0"/>
                          <a:ea typeface="+mn-ea"/>
                          <a:cs typeface="+mn-cs"/>
                        </a:rPr>
                        <a:t>Number of citizen science  platforms implemented</a:t>
                      </a:r>
                      <a:endParaRPr lang="en-ZA" sz="1400" kern="1200" dirty="0" smtClean="0">
                        <a:solidFill>
                          <a:schemeClr val="tx1"/>
                        </a:solidFill>
                        <a:effectLst/>
                        <a:latin typeface="Arial Narrow" panose="020B0606020202030204" pitchFamily="34" charset="0"/>
                        <a:ea typeface="+mn-ea"/>
                        <a:cs typeface="+mn-cs"/>
                      </a:endParaRPr>
                    </a:p>
                    <a:p>
                      <a:endParaRPr lang="en-ZA" sz="1400" b="1" dirty="0" smtClean="0">
                        <a:effectLst/>
                        <a:latin typeface="Arial Narrow" panose="020B0606020202030204" pitchFamily="34" charset="0"/>
                        <a:ea typeface="Times New Roman"/>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400" b="1" dirty="0" smtClean="0">
                        <a:effectLst/>
                        <a:latin typeface="Arial Narrow" panose="020B0606020202030204" pitchFamily="34" charset="0"/>
                        <a:ea typeface="Times New Roman"/>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ZA" sz="1400" kern="1200" dirty="0" smtClean="0">
                          <a:solidFill>
                            <a:schemeClr val="tx1"/>
                          </a:solidFill>
                          <a:effectLst/>
                          <a:latin typeface="Arial Narrow" panose="020B0606020202030204" pitchFamily="34" charset="0"/>
                          <a:ea typeface="+mn-ea"/>
                          <a:cs typeface="+mn-cs"/>
                        </a:rPr>
                        <a:t>2 existing platforms maintained. </a:t>
                      </a:r>
                    </a:p>
                    <a:p>
                      <a:r>
                        <a:rPr lang="en-US" sz="1400" kern="1200" dirty="0" smtClean="0">
                          <a:solidFill>
                            <a:schemeClr val="tx1"/>
                          </a:solidFill>
                          <a:effectLst/>
                          <a:latin typeface="Arial Narrow" panose="020B0606020202030204" pitchFamily="34" charset="0"/>
                          <a:ea typeface="+mn-ea"/>
                          <a:cs typeface="+mn-cs"/>
                        </a:rPr>
                        <a:t>Scoping report for one Youth Citizen Science Platform </a:t>
                      </a:r>
                      <a:endParaRPr lang="en-ZA" sz="1400" kern="1200" dirty="0">
                        <a:solidFill>
                          <a:schemeClr val="tx1"/>
                        </a:solidFill>
                        <a:effectLst/>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ZA" sz="1400" kern="1200" dirty="0" smtClean="0">
                          <a:solidFill>
                            <a:schemeClr val="tx1"/>
                          </a:solidFill>
                          <a:effectLst/>
                          <a:latin typeface="Arial Narrow" panose="020B0606020202030204" pitchFamily="34" charset="0"/>
                          <a:ea typeface="+mn-ea"/>
                          <a:cs typeface="+mn-cs"/>
                        </a:rPr>
                        <a:t>3 citizen science platforms  </a:t>
                      </a:r>
                    </a:p>
                    <a:p>
                      <a:r>
                        <a:rPr lang="en-US" sz="1400" kern="1200" dirty="0" smtClean="0">
                          <a:solidFill>
                            <a:schemeClr val="tx1"/>
                          </a:solidFill>
                          <a:effectLst/>
                          <a:latin typeface="Arial Narrow" panose="020B0606020202030204" pitchFamily="34" charset="0"/>
                          <a:ea typeface="+mn-ea"/>
                          <a:cs typeface="+mn-cs"/>
                        </a:rPr>
                        <a:t>(CREW, </a:t>
                      </a:r>
                      <a:r>
                        <a:rPr lang="en-US" sz="1400" kern="1200" dirty="0" err="1" smtClean="0">
                          <a:solidFill>
                            <a:schemeClr val="tx1"/>
                          </a:solidFill>
                          <a:effectLst/>
                          <a:latin typeface="Arial Narrow" panose="020B0606020202030204" pitchFamily="34" charset="0"/>
                          <a:ea typeface="+mn-ea"/>
                          <a:cs typeface="+mn-cs"/>
                        </a:rPr>
                        <a:t>iNaturalist</a:t>
                      </a:r>
                      <a:r>
                        <a:rPr lang="en-US" sz="1400" kern="1200" dirty="0" smtClean="0">
                          <a:solidFill>
                            <a:schemeClr val="tx1"/>
                          </a:solidFill>
                          <a:effectLst/>
                          <a:latin typeface="Arial Narrow" panose="020B0606020202030204" pitchFamily="34" charset="0"/>
                          <a:ea typeface="+mn-ea"/>
                          <a:cs typeface="+mn-cs"/>
                        </a:rPr>
                        <a:t>, Bird atlas)</a:t>
                      </a:r>
                      <a:endParaRPr lang="en-ZA" sz="1400" b="0" i="0" u="none" strike="noStrike" kern="1200" baseline="0" dirty="0" smtClean="0">
                        <a:solidFill>
                          <a:schemeClr val="tx1"/>
                        </a:solidFill>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400" kern="1200" dirty="0" smtClean="0">
                          <a:solidFill>
                            <a:schemeClr val="tx1"/>
                          </a:solidFill>
                          <a:effectLst/>
                          <a:latin typeface="Arial Narrow" panose="020B0606020202030204" pitchFamily="34" charset="0"/>
                          <a:ea typeface="+mn-ea"/>
                          <a:cs typeface="+mn-cs"/>
                        </a:rPr>
                        <a:t>4 citizen science platforms (CREW, </a:t>
                      </a:r>
                      <a:r>
                        <a:rPr lang="en-US" sz="1400" kern="1200" dirty="0" err="1" smtClean="0">
                          <a:solidFill>
                            <a:schemeClr val="tx1"/>
                          </a:solidFill>
                          <a:effectLst/>
                          <a:latin typeface="Arial Narrow" panose="020B0606020202030204" pitchFamily="34" charset="0"/>
                          <a:ea typeface="+mn-ea"/>
                          <a:cs typeface="+mn-cs"/>
                        </a:rPr>
                        <a:t>iNaturalist</a:t>
                      </a:r>
                      <a:r>
                        <a:rPr lang="en-US" sz="1400" kern="1200" dirty="0" smtClean="0">
                          <a:solidFill>
                            <a:schemeClr val="tx1"/>
                          </a:solidFill>
                          <a:effectLst/>
                          <a:latin typeface="Arial Narrow" panose="020B0606020202030204" pitchFamily="34" charset="0"/>
                          <a:ea typeface="+mn-ea"/>
                          <a:cs typeface="+mn-cs"/>
                        </a:rPr>
                        <a:t>, Bird Atlas, Rural Youth) </a:t>
                      </a:r>
                      <a:endParaRPr lang="en-ZA" sz="1400" b="0" i="0" u="none" strike="noStrike" kern="1200" baseline="0" dirty="0" smtClean="0">
                        <a:solidFill>
                          <a:schemeClr val="tx1"/>
                        </a:solidFill>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33</a:t>
            </a:fld>
            <a:endParaRPr lang="en-US">
              <a:solidFill>
                <a:prstClr val="black">
                  <a:tint val="75000"/>
                </a:prstClr>
              </a:solidFill>
            </a:endParaRPr>
          </a:p>
        </p:txBody>
      </p:sp>
      <p:sp>
        <p:nvSpPr>
          <p:cNvPr id="5" name="Rectangle 4"/>
          <p:cNvSpPr/>
          <p:nvPr/>
        </p:nvSpPr>
        <p:spPr>
          <a:xfrm>
            <a:off x="107504" y="116632"/>
            <a:ext cx="8928992" cy="584775"/>
          </a:xfrm>
          <a:prstGeom prst="rect">
            <a:avLst/>
          </a:prstGeom>
        </p:spPr>
        <p:txBody>
          <a:bodyPr wrap="square">
            <a:spAutoFit/>
          </a:bodyPr>
          <a:lstStyle/>
          <a:p>
            <a:r>
              <a:rPr lang="en-ZA" sz="1600" b="1" dirty="0">
                <a:latin typeface="Arial Black" panose="020B0A04020102020204" pitchFamily="34" charset="0"/>
              </a:rPr>
              <a:t>PROGRAMME</a:t>
            </a:r>
            <a:r>
              <a:rPr lang="en-US" sz="1600" b="1" dirty="0">
                <a:latin typeface="Arial Black" panose="020B0A04020102020204" pitchFamily="34" charset="0"/>
              </a:rPr>
              <a:t> 6</a:t>
            </a:r>
            <a:r>
              <a:rPr lang="en-US" sz="1600" b="1" dirty="0" smtClean="0">
                <a:latin typeface="Arial Black" panose="020B0A04020102020204" pitchFamily="34" charset="0"/>
              </a:rPr>
              <a:t>: </a:t>
            </a:r>
            <a:r>
              <a:rPr lang="en-ZA" sz="1600" b="1" dirty="0" smtClean="0">
                <a:latin typeface="Arial Black" panose="020B0A04020102020204" pitchFamily="34" charset="0"/>
              </a:rPr>
              <a:t>Biodiversity </a:t>
            </a:r>
            <a:r>
              <a:rPr lang="en-US" sz="1600" b="1" dirty="0" smtClean="0">
                <a:latin typeface="Arial Black" panose="020B0A04020102020204" pitchFamily="34" charset="0"/>
              </a:rPr>
              <a:t>Human Capital Development and Education </a:t>
            </a:r>
            <a:r>
              <a:rPr lang="en-ZA" sz="1600" b="1" dirty="0" smtClean="0">
                <a:latin typeface="Arial Black" panose="020B0A04020102020204" pitchFamily="34" charset="0"/>
              </a:rPr>
              <a:t>(cont.)</a:t>
            </a:r>
            <a:endParaRPr lang="en-ZA" sz="1600" b="1"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xmlns="" val="41263991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21"/>
          <p:cNvGraphicFramePr>
            <a:graphicFrameLocks noGrp="1"/>
          </p:cNvGraphicFramePr>
          <p:nvPr>
            <p:ph idx="1"/>
            <p:extLst>
              <p:ext uri="{D42A27DB-BD31-4B8C-83A1-F6EECF244321}">
                <p14:modId xmlns:p14="http://schemas.microsoft.com/office/powerpoint/2010/main" xmlns="" val="3433450897"/>
              </p:ext>
            </p:extLst>
          </p:nvPr>
        </p:nvGraphicFramePr>
        <p:xfrm>
          <a:off x="40993" y="423833"/>
          <a:ext cx="8640961" cy="5792484"/>
        </p:xfrm>
        <a:graphic>
          <a:graphicData uri="http://schemas.openxmlformats.org/drawingml/2006/table">
            <a:tbl>
              <a:tblPr/>
              <a:tblGrid>
                <a:gridCol w="2762274">
                  <a:extLst>
                    <a:ext uri="{9D8B030D-6E8A-4147-A177-3AD203B41FA5}">
                      <a16:colId xmlns="" xmlns:a16="http://schemas.microsoft.com/office/drawing/2014/main" val="20000"/>
                    </a:ext>
                  </a:extLst>
                </a:gridCol>
                <a:gridCol w="2018585">
                  <a:extLst>
                    <a:ext uri="{9D8B030D-6E8A-4147-A177-3AD203B41FA5}">
                      <a16:colId xmlns="" xmlns:a16="http://schemas.microsoft.com/office/drawing/2014/main" val="20001"/>
                    </a:ext>
                  </a:extLst>
                </a:gridCol>
                <a:gridCol w="1930051">
                  <a:extLst>
                    <a:ext uri="{9D8B030D-6E8A-4147-A177-3AD203B41FA5}">
                      <a16:colId xmlns="" xmlns:a16="http://schemas.microsoft.com/office/drawing/2014/main" val="20002"/>
                    </a:ext>
                  </a:extLst>
                </a:gridCol>
                <a:gridCol w="1930051">
                  <a:extLst>
                    <a:ext uri="{9D8B030D-6E8A-4147-A177-3AD203B41FA5}">
                      <a16:colId xmlns="" xmlns:a16="http://schemas.microsoft.com/office/drawing/2014/main" val="20003"/>
                    </a:ext>
                  </a:extLst>
                </a:gridCol>
              </a:tblGrid>
              <a:tr h="535114">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dirty="0" smtClean="0">
                          <a:latin typeface="+mn-lt"/>
                          <a:cs typeface="Arial" panose="020B0604020202020204" pitchFamily="34" charset="0"/>
                        </a:rPr>
                        <a:t>7.1: </a:t>
                      </a:r>
                      <a:r>
                        <a:rPr lang="en-US" sz="1800" b="1" kern="1200" dirty="0" smtClean="0">
                          <a:solidFill>
                            <a:schemeClr val="tx1"/>
                          </a:solidFill>
                          <a:effectLst/>
                          <a:latin typeface="+mn-lt"/>
                          <a:ea typeface="+mn-ea"/>
                          <a:cs typeface="+mn-cs"/>
                        </a:rPr>
                        <a:t>Build a </a:t>
                      </a:r>
                      <a:r>
                        <a:rPr lang="en-US" sz="1800" b="1" kern="1200" dirty="0" err="1" smtClean="0">
                          <a:solidFill>
                            <a:schemeClr val="tx1"/>
                          </a:solidFill>
                          <a:effectLst/>
                          <a:latin typeface="+mn-lt"/>
                          <a:ea typeface="+mn-ea"/>
                          <a:cs typeface="+mn-cs"/>
                        </a:rPr>
                        <a:t>centre</a:t>
                      </a:r>
                      <a:r>
                        <a:rPr lang="en-US" sz="1800" b="1" kern="1200" dirty="0" smtClean="0">
                          <a:solidFill>
                            <a:schemeClr val="tx1"/>
                          </a:solidFill>
                          <a:effectLst/>
                          <a:latin typeface="+mn-lt"/>
                          <a:ea typeface="+mn-ea"/>
                          <a:cs typeface="+mn-cs"/>
                        </a:rPr>
                        <a:t> of research/training excellence and an authoritative source of scientific information on the biodiversity of wild animals and their ecosystems </a:t>
                      </a:r>
                      <a:endParaRPr lang="en-ZA" sz="1400" b="1" dirty="0" smtClean="0">
                        <a:latin typeface="+mn-lt"/>
                        <a:cs typeface="Arial" panose="020B0604020202020204" pitchFamily="34"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a:p>
                  </a:txBody>
                  <a:tcPr/>
                </a:tc>
                <a:tc hMerge="1">
                  <a:txBody>
                    <a:bodyPr/>
                    <a:lstStyle/>
                    <a:p>
                      <a:endParaRPr lang="en-ZA"/>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400" b="1" dirty="0" smtClean="0">
                        <a:latin typeface="+mn-lt"/>
                        <a:cs typeface="Arial" panose="020B0604020202020204" pitchFamily="34"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0"/>
                  </a:ext>
                </a:extLst>
              </a:tr>
              <a:tr h="494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bg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Baseline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2016/17</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bg1"/>
                          </a:solidFill>
                          <a:effectLst/>
                          <a:latin typeface="Arial Narrow" pitchFamily="34" charset="0"/>
                          <a:ea typeface="+mn-ea"/>
                          <a:cs typeface="Arial" pitchFamily="34" charset="0"/>
                        </a:rPr>
                        <a:t>2019/20</a:t>
                      </a:r>
                      <a:endParaRPr kumimoji="0" lang="en-ZA" sz="1400" b="1" i="0" u="none" strike="noStrike" kern="1200" cap="none" normalizeH="0" baseline="0" dirty="0">
                        <a:ln>
                          <a:noFill/>
                        </a:ln>
                        <a:solidFill>
                          <a:schemeClr val="bg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ZA" sz="1400" b="1" dirty="0" smtClean="0">
                          <a:solidFill>
                            <a:srgbClr val="FFFFFF"/>
                          </a:solidFill>
                          <a:latin typeface="Arial Narrow"/>
                          <a:ea typeface="Arial Narrow"/>
                          <a:cs typeface="Arial Narrow"/>
                          <a:sym typeface="Arial Narrow"/>
                        </a:rPr>
                        <a:t>5 year  target</a:t>
                      </a:r>
                    </a:p>
                    <a:p>
                      <a:pPr marL="0" marR="0" lvl="0" indent="0" algn="ctr" defTabSz="914400" rtl="0" eaLnBrk="1" fontAlgn="auto" latinLnBrk="0" hangingPunct="1">
                        <a:lnSpc>
                          <a:spcPct val="115000"/>
                        </a:lnSpc>
                        <a:spcBef>
                          <a:spcPts val="0"/>
                        </a:spcBef>
                        <a:spcAft>
                          <a:spcPts val="0"/>
                        </a:spcAft>
                        <a:buClrTx/>
                        <a:buSzTx/>
                        <a:buFontTx/>
                        <a:buNone/>
                        <a:tabLst/>
                        <a:defRPr/>
                      </a:pPr>
                      <a:r>
                        <a:rPr lang="en-ZA" sz="1400" b="1" dirty="0" smtClean="0">
                          <a:solidFill>
                            <a:srgbClr val="FFFFFF"/>
                          </a:solidFill>
                          <a:latin typeface="Arial Narrow"/>
                          <a:ea typeface="Arial Narrow"/>
                          <a:cs typeface="Arial Narrow"/>
                          <a:sym typeface="Arial Narrow"/>
                        </a:rPr>
                        <a:t> 2023/24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1"/>
                  </a:ext>
                </a:extLst>
              </a:tr>
              <a:tr h="11753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tx1"/>
                          </a:solidFill>
                          <a:effectLst/>
                          <a:latin typeface="Arial Narrow" panose="020B0606020202030204" pitchFamily="34" charset="0"/>
                          <a:ea typeface="+mn-ea"/>
                          <a:cs typeface="+mn-cs"/>
                        </a:rPr>
                        <a:t>Number of research papers published in journals accredited by the </a:t>
                      </a:r>
                      <a:r>
                        <a:rPr lang="en-ZA" sz="1400" b="1" kern="1200" dirty="0" err="1" smtClean="0">
                          <a:solidFill>
                            <a:schemeClr val="tx1"/>
                          </a:solidFill>
                          <a:effectLst/>
                          <a:latin typeface="Arial Narrow" panose="020B0606020202030204" pitchFamily="34" charset="0"/>
                          <a:ea typeface="+mn-ea"/>
                          <a:cs typeface="+mn-cs"/>
                        </a:rPr>
                        <a:t>Dept</a:t>
                      </a:r>
                      <a:r>
                        <a:rPr lang="en-ZA" sz="1400" b="1" kern="1200" dirty="0" smtClean="0">
                          <a:solidFill>
                            <a:schemeClr val="tx1"/>
                          </a:solidFill>
                          <a:effectLst/>
                          <a:latin typeface="Arial Narrow" panose="020B0606020202030204" pitchFamily="34" charset="0"/>
                          <a:ea typeface="+mn-ea"/>
                          <a:cs typeface="+mn-cs"/>
                        </a:rPr>
                        <a:t> of Higher Education (DPHE) </a:t>
                      </a:r>
                      <a:endParaRPr lang="en-ZA" sz="1400" kern="1200" dirty="0" smtClean="0">
                        <a:solidFill>
                          <a:schemeClr val="tx1"/>
                        </a:solidFill>
                        <a:effectLst/>
                        <a:latin typeface="Arial Narrow" panose="020B0606020202030204" pitchFamily="34" charset="0"/>
                        <a:ea typeface="+mn-ea"/>
                        <a:cs typeface="+mn-cs"/>
                      </a:endParaRPr>
                    </a:p>
                    <a:p>
                      <a:endParaRPr lang="en-ZA" sz="1400" dirty="0">
                        <a:effectLst/>
                        <a:latin typeface="Arial Narrow" panose="020B060602020203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400" kern="1200" dirty="0" smtClean="0">
                          <a:solidFill>
                            <a:schemeClr val="tx1"/>
                          </a:solidFill>
                          <a:effectLst/>
                          <a:latin typeface="Arial Narrow" panose="020B0606020202030204" pitchFamily="34" charset="0"/>
                          <a:ea typeface="+mn-ea"/>
                          <a:cs typeface="+mn-cs"/>
                        </a:rPr>
                        <a:t>31 research papers</a:t>
                      </a:r>
                      <a:endParaRPr lang="en-ZA" sz="1400" kern="1200" dirty="0">
                        <a:solidFill>
                          <a:schemeClr val="tx1"/>
                        </a:solidFill>
                        <a:effectLst/>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15000"/>
                        </a:lnSpc>
                        <a:spcAft>
                          <a:spcPts val="0"/>
                        </a:spcAft>
                      </a:pPr>
                      <a:r>
                        <a:rPr lang="en-US" sz="1400" kern="1200" dirty="0" smtClean="0">
                          <a:solidFill>
                            <a:schemeClr val="tx1"/>
                          </a:solidFill>
                          <a:effectLst/>
                          <a:latin typeface="Arial Narrow" panose="020B0606020202030204" pitchFamily="34" charset="0"/>
                          <a:ea typeface="+mn-ea"/>
                          <a:cs typeface="+mn-cs"/>
                        </a:rPr>
                        <a:t>30 research papers and journals accredited by DPHE</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400" kern="1200" dirty="0" smtClean="0">
                          <a:solidFill>
                            <a:schemeClr val="tx1"/>
                          </a:solidFill>
                          <a:effectLst/>
                          <a:latin typeface="Arial Narrow" panose="020B0606020202030204" pitchFamily="34" charset="0"/>
                          <a:ea typeface="+mn-ea"/>
                          <a:cs typeface="+mn-cs"/>
                        </a:rPr>
                        <a:t>30 research papers published in journals accredited by the </a:t>
                      </a:r>
                      <a:r>
                        <a:rPr lang="en-ZA" sz="1400" kern="1200" dirty="0" err="1" smtClean="0">
                          <a:solidFill>
                            <a:schemeClr val="tx1"/>
                          </a:solidFill>
                          <a:effectLst/>
                          <a:latin typeface="Arial Narrow" panose="020B0606020202030204" pitchFamily="34" charset="0"/>
                          <a:ea typeface="+mn-ea"/>
                          <a:cs typeface="+mn-cs"/>
                        </a:rPr>
                        <a:t>Dept</a:t>
                      </a:r>
                      <a:r>
                        <a:rPr lang="en-ZA" sz="1400" kern="1200" dirty="0" smtClean="0">
                          <a:solidFill>
                            <a:schemeClr val="tx1"/>
                          </a:solidFill>
                          <a:effectLst/>
                          <a:latin typeface="Arial Narrow" panose="020B0606020202030204" pitchFamily="34" charset="0"/>
                          <a:ea typeface="+mn-ea"/>
                          <a:cs typeface="+mn-cs"/>
                        </a:rPr>
                        <a:t> of Higher Education </a:t>
                      </a:r>
                    </a:p>
                    <a:p>
                      <a:pPr>
                        <a:lnSpc>
                          <a:spcPct val="115000"/>
                        </a:lnSpc>
                        <a:spcAft>
                          <a:spcPts val="0"/>
                        </a:spcAft>
                      </a:pP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564872">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latin typeface="+mn-lt"/>
                          <a:cs typeface="Arial" panose="020B0604020202020204" pitchFamily="34" charset="0"/>
                        </a:rPr>
                        <a:t>7.2: </a:t>
                      </a:r>
                      <a:r>
                        <a:rPr lang="en-ZA" sz="1600" b="1" kern="1200" dirty="0" smtClean="0">
                          <a:solidFill>
                            <a:schemeClr val="tx1"/>
                          </a:solidFill>
                          <a:effectLst/>
                          <a:latin typeface="+mn-lt"/>
                          <a:ea typeface="+mn-ea"/>
                          <a:cs typeface="+mn-cs"/>
                        </a:rPr>
                        <a:t>Create a dynamic platform for engaging the public on the </a:t>
                      </a:r>
                      <a:r>
                        <a:rPr lang="en-ZA" sz="1600" b="1" i="1" kern="1200" dirty="0" smtClean="0">
                          <a:solidFill>
                            <a:schemeClr val="tx1"/>
                          </a:solidFill>
                          <a:effectLst/>
                          <a:latin typeface="+mn-lt"/>
                          <a:ea typeface="+mn-ea"/>
                          <a:cs typeface="+mn-cs"/>
                        </a:rPr>
                        <a:t>Science of Life (awareness, education &amp; communication)</a:t>
                      </a:r>
                      <a:endParaRPr lang="en-ZA" sz="1400" b="1" dirty="0" smtClean="0">
                        <a:latin typeface="+mn-lt"/>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sz="1200" kern="1200" dirty="0">
                        <a:solidFill>
                          <a:schemeClr val="tx1"/>
                        </a:solidFill>
                        <a:effectLst/>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dirty="0" smtClean="0">
                        <a:effectLst/>
                        <a:latin typeface="Arial Narrow" panose="020B0606020202030204" pitchFamily="34" charset="0"/>
                        <a:ea typeface="Times New Roman"/>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400" b="1" dirty="0" smtClean="0">
                        <a:latin typeface="+mn-lt"/>
                        <a:cs typeface="Arial" panose="020B0604020202020204" pitchFamily="34"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3"/>
                  </a:ext>
                </a:extLst>
              </a:tr>
              <a:tr h="827755">
                <a:tc>
                  <a:txBody>
                    <a:bodyPr/>
                    <a:lstStyle/>
                    <a:p>
                      <a:pPr>
                        <a:spcAft>
                          <a:spcPts val="0"/>
                        </a:spcAft>
                      </a:pPr>
                      <a:r>
                        <a:rPr lang="en-ZA" sz="1400" b="1" dirty="0">
                          <a:solidFill>
                            <a:srgbClr val="000000"/>
                          </a:solidFill>
                          <a:effectLst/>
                          <a:latin typeface="Arial Narrow" panose="020B0606020202030204" pitchFamily="34" charset="0"/>
                          <a:ea typeface="Calibri" panose="020F0502020204030204" pitchFamily="34" charset="0"/>
                        </a:rPr>
                        <a:t>Number of general visitors reached through visits to the NZG </a:t>
                      </a:r>
                      <a:endParaRPr lang="en-ZA" sz="1400" dirty="0">
                        <a:solidFill>
                          <a:srgbClr val="000000"/>
                        </a:solidFill>
                        <a:effectLst/>
                        <a:latin typeface="Arial" panose="020B0604020202020204" pitchFamily="34" charset="0"/>
                        <a:ea typeface="Calibri" panose="020F0502020204030204" pitchFamily="34" charset="0"/>
                      </a:endParaRPr>
                    </a:p>
                    <a:p>
                      <a:pPr>
                        <a:spcAft>
                          <a:spcPts val="0"/>
                        </a:spcAft>
                      </a:pPr>
                      <a:r>
                        <a:rPr lang="en-ZA" sz="1400" b="1" dirty="0">
                          <a:solidFill>
                            <a:srgbClr val="000000"/>
                          </a:solidFill>
                          <a:effectLst/>
                          <a:latin typeface="Arial Narrow" panose="020B0606020202030204" pitchFamily="34" charset="0"/>
                          <a:ea typeface="Calibri" panose="020F0502020204030204" pitchFamily="34" charset="0"/>
                        </a:rPr>
                        <a:t> </a:t>
                      </a:r>
                      <a:endParaRPr lang="en-ZA" sz="1400" dirty="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400" dirty="0">
                          <a:effectLst/>
                          <a:latin typeface="Arial Narrow" panose="020B0606020202030204" pitchFamily="34" charset="0"/>
                        </a:rPr>
                        <a:t>362,871 general visitors</a:t>
                      </a:r>
                      <a:endParaRPr lang="en-ZA" sz="1400" dirty="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15000"/>
                        </a:lnSpc>
                        <a:spcAft>
                          <a:spcPts val="1000"/>
                        </a:spcAft>
                      </a:pPr>
                      <a:r>
                        <a:rPr lang="en-US" sz="1400" dirty="0">
                          <a:effectLst/>
                          <a:latin typeface="Arial Narrow" panose="020B0606020202030204" pitchFamily="34" charset="0"/>
                          <a:ea typeface="Calibri" panose="020F0502020204030204" pitchFamily="34" charset="0"/>
                          <a:cs typeface="Arial" panose="020B0604020202020204" pitchFamily="34" charset="0"/>
                        </a:rPr>
                        <a:t>454,000 general visitors to Zoo</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ZA" sz="1400" kern="1200" dirty="0" smtClean="0">
                          <a:solidFill>
                            <a:schemeClr val="tx1"/>
                          </a:solidFill>
                          <a:effectLst/>
                          <a:latin typeface="Arial Narrow" panose="020B0606020202030204" pitchFamily="34" charset="0"/>
                          <a:ea typeface="+mn-ea"/>
                          <a:cs typeface="+mn-cs"/>
                        </a:rPr>
                        <a:t>476,000 general visitors to the NZG </a:t>
                      </a:r>
                    </a:p>
                    <a:p>
                      <a:pPr>
                        <a:lnSpc>
                          <a:spcPct val="115000"/>
                        </a:lnSpc>
                        <a:spcAft>
                          <a:spcPts val="100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1067070">
                <a:tc>
                  <a:txBody>
                    <a:bodyPr/>
                    <a:lstStyle/>
                    <a:p>
                      <a:pPr>
                        <a:spcAft>
                          <a:spcPts val="0"/>
                        </a:spcAft>
                      </a:pPr>
                      <a:r>
                        <a:rPr lang="en-ZA" sz="1400" b="1" dirty="0">
                          <a:solidFill>
                            <a:srgbClr val="000000"/>
                          </a:solidFill>
                          <a:effectLst/>
                          <a:latin typeface="Arial Narrow" panose="020B0606020202030204" pitchFamily="34" charset="0"/>
                          <a:ea typeface="Calibri" panose="020F0502020204030204" pitchFamily="34" charset="0"/>
                        </a:rPr>
                        <a:t>Number of learners reached through visits to/by the NZG</a:t>
                      </a:r>
                      <a:endParaRPr lang="en-ZA" sz="1400" dirty="0">
                        <a:solidFill>
                          <a:srgbClr val="000000"/>
                        </a:solidFill>
                        <a:effectLst/>
                        <a:latin typeface="Arial" panose="020B0604020202020204" pitchFamily="34" charset="0"/>
                        <a:ea typeface="Calibri" panose="020F0502020204030204" pitchFamily="34" charset="0"/>
                      </a:endParaRPr>
                    </a:p>
                    <a:p>
                      <a:pPr>
                        <a:spcAft>
                          <a:spcPts val="0"/>
                        </a:spcAft>
                      </a:pPr>
                      <a:r>
                        <a:rPr lang="en-ZA" sz="1400" b="1" dirty="0">
                          <a:solidFill>
                            <a:srgbClr val="000000"/>
                          </a:solidFill>
                          <a:effectLst/>
                          <a:latin typeface="Arial Narrow" panose="020B0606020202030204" pitchFamily="34" charset="0"/>
                          <a:ea typeface="Calibri" panose="020F0502020204030204" pitchFamily="34" charset="0"/>
                        </a:rPr>
                        <a:t> </a:t>
                      </a:r>
                      <a:endParaRPr lang="en-ZA" sz="1400" dirty="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400" dirty="0">
                          <a:effectLst/>
                          <a:latin typeface="Arial Narrow" panose="020B0606020202030204" pitchFamily="34" charset="0"/>
                        </a:rPr>
                        <a:t>160,000 learners</a:t>
                      </a:r>
                      <a:endParaRPr lang="en-ZA" sz="1400" dirty="0">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15000"/>
                        </a:lnSpc>
                        <a:spcAft>
                          <a:spcPts val="1000"/>
                        </a:spcAft>
                      </a:pPr>
                      <a:r>
                        <a:rPr lang="en-GB" sz="1400" dirty="0">
                          <a:effectLst/>
                          <a:latin typeface="Arial Narrow" panose="020B0606020202030204" pitchFamily="34" charset="0"/>
                          <a:ea typeface="Calibri" panose="020F0502020204030204" pitchFamily="34" charset="0"/>
                          <a:cs typeface="Arial" panose="020B0604020202020204" pitchFamily="34" charset="0"/>
                        </a:rPr>
                        <a:t>160,000 learners reached through Zoo visits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ZA" sz="1400" kern="1200" dirty="0" smtClean="0">
                          <a:solidFill>
                            <a:schemeClr val="tx1"/>
                          </a:solidFill>
                          <a:effectLst/>
                          <a:latin typeface="Arial Narrow" panose="020B0606020202030204" pitchFamily="34" charset="0"/>
                          <a:ea typeface="+mn-ea"/>
                          <a:cs typeface="+mn-cs"/>
                        </a:rPr>
                        <a:t>160,000 learners reached through visits to/by the NZG </a:t>
                      </a:r>
                    </a:p>
                    <a:p>
                      <a:pPr>
                        <a:lnSpc>
                          <a:spcPct val="115000"/>
                        </a:lnSpc>
                        <a:spcAft>
                          <a:spcPts val="100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307576">
                <a:tc gridSpan="4">
                  <a:txBody>
                    <a:bodyPr/>
                    <a:lstStyle/>
                    <a:p>
                      <a:r>
                        <a:rPr lang="en-ZA" sz="1600" b="1" dirty="0" smtClean="0">
                          <a:effectLst/>
                          <a:latin typeface="+mn-lt"/>
                          <a:ea typeface="Times New Roman" panose="02020603050405020304" pitchFamily="18" charset="0"/>
                        </a:rPr>
                        <a:t>7.3: </a:t>
                      </a:r>
                      <a:r>
                        <a:rPr lang="en-ZA" sz="1600" b="1" kern="1200" dirty="0" smtClean="0">
                          <a:solidFill>
                            <a:schemeClr val="tx1"/>
                          </a:solidFill>
                          <a:effectLst/>
                          <a:latin typeface="+mn-lt"/>
                          <a:ea typeface="+mn-ea"/>
                          <a:cs typeface="+mn-cs"/>
                        </a:rPr>
                        <a:t>Develop  a zoological garden with a conservation focus</a:t>
                      </a:r>
                      <a:endParaRPr lang="en-ZA" sz="1600" b="1"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ZA" sz="1200" kern="1200" dirty="0">
                        <a:solidFill>
                          <a:schemeClr val="tx1"/>
                        </a:solidFill>
                        <a:effectLst/>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a:lnSpc>
                          <a:spcPct val="115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ZA" sz="1600" b="1" dirty="0">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06"/>
                  </a:ext>
                </a:extLst>
              </a:tr>
              <a:tr h="69676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tx1"/>
                          </a:solidFill>
                          <a:effectLst/>
                          <a:latin typeface="Arial Narrow" panose="020B0606020202030204" pitchFamily="34" charset="0"/>
                          <a:ea typeface="+mn-ea"/>
                          <a:cs typeface="+mn-cs"/>
                        </a:rPr>
                        <a:t>Number of studbooks published under PAAZA </a:t>
                      </a:r>
                      <a:endParaRPr lang="en-ZA" sz="1400" kern="1200" dirty="0" smtClean="0">
                        <a:solidFill>
                          <a:schemeClr val="tx1"/>
                        </a:solidFill>
                        <a:effectLst/>
                        <a:latin typeface="Arial Narrow" panose="020B0606020202030204" pitchFamily="34" charset="0"/>
                        <a:ea typeface="+mn-ea"/>
                        <a:cs typeface="+mn-cs"/>
                      </a:endParaRPr>
                    </a:p>
                    <a:p>
                      <a:pPr algn="just"/>
                      <a:endParaRPr lang="en-ZA" sz="1400" dirty="0">
                        <a:effectLst/>
                        <a:latin typeface="Arial Narrow" panose="020B060602020203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r>
                        <a:rPr lang="en-US" sz="1400" kern="1200" dirty="0" smtClean="0">
                          <a:solidFill>
                            <a:schemeClr val="tx1"/>
                          </a:solidFill>
                          <a:effectLst/>
                          <a:latin typeface="Arial Narrow" panose="020B0606020202030204" pitchFamily="34" charset="0"/>
                          <a:ea typeface="+mn-ea"/>
                          <a:cs typeface="+mn-cs"/>
                        </a:rPr>
                        <a:t>5 studbooks published</a:t>
                      </a:r>
                      <a:endParaRPr lang="en-ZA" sz="1400" kern="1200" dirty="0">
                        <a:solidFill>
                          <a:schemeClr val="tx1"/>
                        </a:solidFill>
                        <a:effectLst/>
                        <a:latin typeface="Arial Narrow" panose="020B0606020202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en-US" sz="1400" kern="1200" dirty="0" smtClean="0">
                          <a:solidFill>
                            <a:schemeClr val="tx1"/>
                          </a:solidFill>
                          <a:effectLst/>
                          <a:latin typeface="Arial Narrow" panose="020B0606020202030204" pitchFamily="34" charset="0"/>
                          <a:ea typeface="+mn-ea"/>
                          <a:cs typeface="+mn-cs"/>
                        </a:rPr>
                        <a:t>5 studbooks published</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ZA" sz="1400" kern="1200" dirty="0" smtClean="0">
                          <a:solidFill>
                            <a:schemeClr val="tx1"/>
                          </a:solidFill>
                          <a:effectLst/>
                          <a:latin typeface="Arial Narrow" panose="020B0606020202030204" pitchFamily="34" charset="0"/>
                          <a:ea typeface="+mn-ea"/>
                          <a:cs typeface="+mn-cs"/>
                        </a:rPr>
                        <a:t>5 studbooks published under PAAZA </a:t>
                      </a:r>
                    </a:p>
                    <a:p>
                      <a:pPr algn="just">
                        <a:lnSpc>
                          <a:spcPct val="115000"/>
                        </a:lnSpc>
                        <a:spcAft>
                          <a:spcPts val="0"/>
                        </a:spcAft>
                      </a:pP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bl>
          </a:graphicData>
        </a:graphic>
      </p:graphicFrame>
      <p:sp>
        <p:nvSpPr>
          <p:cNvPr id="2" name="Slide Number Placeholder 1"/>
          <p:cNvSpPr>
            <a:spLocks noGrp="1"/>
          </p:cNvSpPr>
          <p:nvPr>
            <p:ph type="sldNum" sz="quarter" idx="12"/>
          </p:nvPr>
        </p:nvSpPr>
        <p:spPr/>
        <p:txBody>
          <a:bodyPr/>
          <a:lstStyle/>
          <a:p>
            <a:pPr>
              <a:defRPr/>
            </a:pPr>
            <a:fld id="{9C457303-9F10-4D8F-8D76-077531F17F12}" type="slidenum">
              <a:rPr lang="en-US" smtClean="0">
                <a:solidFill>
                  <a:prstClr val="black">
                    <a:tint val="75000"/>
                  </a:prstClr>
                </a:solidFill>
              </a:rPr>
              <a:pPr>
                <a:defRPr/>
              </a:pPr>
              <a:t>34</a:t>
            </a:fld>
            <a:endParaRPr lang="en-US">
              <a:solidFill>
                <a:prstClr val="black">
                  <a:tint val="75000"/>
                </a:prstClr>
              </a:solidFill>
            </a:endParaRPr>
          </a:p>
        </p:txBody>
      </p:sp>
      <p:sp>
        <p:nvSpPr>
          <p:cNvPr id="5" name="Rectangle 4"/>
          <p:cNvSpPr/>
          <p:nvPr/>
        </p:nvSpPr>
        <p:spPr>
          <a:xfrm>
            <a:off x="107504" y="116632"/>
            <a:ext cx="8928992" cy="584775"/>
          </a:xfrm>
          <a:prstGeom prst="rect">
            <a:avLst/>
          </a:prstGeom>
        </p:spPr>
        <p:txBody>
          <a:bodyPr wrap="square">
            <a:spAutoFit/>
          </a:bodyPr>
          <a:lstStyle/>
          <a:p>
            <a:r>
              <a:rPr lang="en-ZA" sz="1600" b="1" dirty="0">
                <a:latin typeface="Arial Black" panose="020B0A04020102020204" pitchFamily="34" charset="0"/>
              </a:rPr>
              <a:t>PROGRAMME</a:t>
            </a:r>
            <a:r>
              <a:rPr lang="en-US" sz="1600" b="1" dirty="0">
                <a:latin typeface="Arial Black" panose="020B0A04020102020204" pitchFamily="34" charset="0"/>
              </a:rPr>
              <a:t> </a:t>
            </a:r>
            <a:r>
              <a:rPr lang="en-US" sz="1600" b="1" dirty="0" smtClean="0">
                <a:latin typeface="Arial Black" panose="020B0A04020102020204" pitchFamily="34" charset="0"/>
              </a:rPr>
              <a:t>7: National Zoological Gardens </a:t>
            </a:r>
            <a:endParaRPr lang="en-ZA" sz="1600" dirty="0" smtClean="0">
              <a:latin typeface="Arial Black" panose="020B0A04020102020204" pitchFamily="34" charset="0"/>
            </a:endParaRPr>
          </a:p>
          <a:p>
            <a:endParaRPr lang="en-ZA" sz="1600" b="1"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xmlns="" val="1458020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5536" y="116632"/>
            <a:ext cx="8229600" cy="970708"/>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ZA" b="1" dirty="0" smtClean="0">
              <a:solidFill>
                <a:srgbClr val="00B050"/>
              </a:solidFill>
              <a:latin typeface="Arial Black" panose="020B0A04020102020204" pitchFamily="34" charset="0"/>
            </a:endParaRPr>
          </a:p>
          <a:p>
            <a:endParaRPr lang="en-ZA" b="1" dirty="0">
              <a:solidFill>
                <a:srgbClr val="00B050"/>
              </a:solidFill>
              <a:latin typeface="Arial Black" panose="020B0A04020102020204" pitchFamily="34" charset="0"/>
            </a:endParaRPr>
          </a:p>
          <a:p>
            <a:endParaRPr lang="en-ZA" sz="12800" b="1" dirty="0" smtClean="0">
              <a:solidFill>
                <a:srgbClr val="00B050"/>
              </a:solidFill>
              <a:latin typeface="Arial Black" panose="020B0A04020102020204" pitchFamily="34" charset="0"/>
            </a:endParaRPr>
          </a:p>
          <a:p>
            <a:endParaRPr lang="en-ZA" sz="12800" b="1" dirty="0" smtClean="0">
              <a:solidFill>
                <a:srgbClr val="00B050"/>
              </a:solidFill>
              <a:latin typeface="Arial Black" panose="020B0A04020102020204" pitchFamily="34" charset="0"/>
            </a:endParaRPr>
          </a:p>
          <a:p>
            <a:r>
              <a:rPr lang="en-ZA" sz="12800" b="1" dirty="0" smtClean="0">
                <a:solidFill>
                  <a:srgbClr val="00B050"/>
                </a:solidFill>
                <a:latin typeface="Arial Black" panose="020B0A04020102020204" pitchFamily="34" charset="0"/>
              </a:rPr>
              <a:t>BUDGET ESTIMATES OVERVIEW </a:t>
            </a:r>
          </a:p>
          <a:p>
            <a:r>
              <a:rPr lang="en-ZA" sz="12800" b="1" dirty="0" smtClean="0">
                <a:solidFill>
                  <a:srgbClr val="00B050"/>
                </a:solidFill>
                <a:latin typeface="Arial Black" panose="020B0A04020102020204" pitchFamily="34" charset="0"/>
              </a:rPr>
              <a:t>2019/20</a:t>
            </a:r>
          </a:p>
          <a:p>
            <a:endParaRPr lang="en-ZA" sz="12800" b="1" dirty="0">
              <a:solidFill>
                <a:srgbClr val="00B050"/>
              </a:solidFill>
              <a:latin typeface="Arial Black" panose="020B0A04020102020204" pitchFamily="34" charset="0"/>
            </a:endParaRPr>
          </a:p>
          <a:p>
            <a:endParaRPr lang="en-ZA" sz="12800" b="1" dirty="0" smtClean="0">
              <a:solidFill>
                <a:srgbClr val="00B050"/>
              </a:solidFill>
              <a:latin typeface="Arial Black" panose="020B0A04020102020204" pitchFamily="34" charset="0"/>
            </a:endParaRPr>
          </a:p>
          <a:p>
            <a:endParaRPr lang="en-ZA"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1196752"/>
            <a:ext cx="8352928" cy="47525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439654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188640"/>
            <a:ext cx="8229600" cy="850106"/>
          </a:xfrm>
        </p:spPr>
        <p:txBody>
          <a:bodyPr>
            <a:noAutofit/>
          </a:bodyPr>
          <a:lstStyle/>
          <a:p>
            <a:r>
              <a:rPr lang="en-ZA" sz="3600" b="1" dirty="0" smtClean="0">
                <a:solidFill>
                  <a:srgbClr val="00B050"/>
                </a:solidFill>
                <a:latin typeface="Arial Black" panose="020B0A04020102020204" pitchFamily="34" charset="0"/>
              </a:rPr>
              <a:t>Budget Estimates Overview</a:t>
            </a:r>
            <a:endParaRPr lang="en-ZA" sz="3600" dirty="0"/>
          </a:p>
        </p:txBody>
      </p:sp>
      <p:sp>
        <p:nvSpPr>
          <p:cNvPr id="5" name="TextBox 4"/>
          <p:cNvSpPr txBox="1"/>
          <p:nvPr/>
        </p:nvSpPr>
        <p:spPr>
          <a:xfrm>
            <a:off x="539552" y="5373216"/>
            <a:ext cx="7272808" cy="646331"/>
          </a:xfrm>
          <a:prstGeom prst="rect">
            <a:avLst/>
          </a:prstGeom>
          <a:noFill/>
        </p:spPr>
        <p:txBody>
          <a:bodyPr wrap="square" rtlCol="0">
            <a:spAutoFit/>
          </a:bodyPr>
          <a:lstStyle/>
          <a:p>
            <a:r>
              <a:rPr lang="en-ZA" b="1" dirty="0" smtClean="0"/>
              <a:t>* Internally generated income: Primarily gate admission fees, venue hire and rental of premises. </a:t>
            </a:r>
            <a:endParaRPr lang="en-ZA" b="1" dirty="0"/>
          </a:p>
        </p:txBody>
      </p:sp>
      <p:graphicFrame>
        <p:nvGraphicFramePr>
          <p:cNvPr id="3" name="Content Placeholder 2"/>
          <p:cNvGraphicFramePr>
            <a:graphicFrameLocks noGrp="1"/>
          </p:cNvGraphicFramePr>
          <p:nvPr>
            <p:ph idx="1"/>
            <p:extLst/>
          </p:nvPr>
        </p:nvGraphicFramePr>
        <p:xfrm>
          <a:off x="683568" y="1830834"/>
          <a:ext cx="3816424" cy="2968518"/>
        </p:xfrm>
        <a:graphic>
          <a:graphicData uri="http://schemas.openxmlformats.org/drawingml/2006/table">
            <a:tbl>
              <a:tblPr/>
              <a:tblGrid>
                <a:gridCol w="2422401">
                  <a:extLst>
                    <a:ext uri="{9D8B030D-6E8A-4147-A177-3AD203B41FA5}">
                      <a16:colId xmlns="" xmlns:a16="http://schemas.microsoft.com/office/drawing/2014/main" val="20000"/>
                    </a:ext>
                  </a:extLst>
                </a:gridCol>
                <a:gridCol w="1394023">
                  <a:extLst>
                    <a:ext uri="{9D8B030D-6E8A-4147-A177-3AD203B41FA5}">
                      <a16:colId xmlns="" xmlns:a16="http://schemas.microsoft.com/office/drawing/2014/main" val="20001"/>
                    </a:ext>
                  </a:extLst>
                </a:gridCol>
              </a:tblGrid>
              <a:tr h="413473">
                <a:tc>
                  <a:txBody>
                    <a:bodyPr/>
                    <a:lstStyle/>
                    <a:p>
                      <a:pPr algn="l" rtl="0" fontAlgn="t"/>
                      <a:r>
                        <a:rPr lang="en-ZA" sz="1600" b="0" i="0" u="none" strike="noStrike" dirty="0">
                          <a:solidFill>
                            <a:srgbClr val="000000"/>
                          </a:solidFill>
                          <a:effectLst/>
                          <a:latin typeface="Arial" panose="020B0604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600" b="1" i="0" u="none" strike="noStrike">
                          <a:solidFill>
                            <a:srgbClr val="000000"/>
                          </a:solidFill>
                          <a:effectLst/>
                          <a:latin typeface="Calibri" panose="020F0502020204030204" pitchFamily="34" charset="0"/>
                        </a:rPr>
                        <a:t>R’000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413473">
                <a:tc>
                  <a:txBody>
                    <a:bodyPr/>
                    <a:lstStyle/>
                    <a:p>
                      <a:pPr algn="l" rtl="0" fontAlgn="ctr"/>
                      <a:r>
                        <a:rPr lang="en-ZA" sz="1600" b="1" i="0" u="none" strike="noStrike">
                          <a:solidFill>
                            <a:srgbClr val="000000"/>
                          </a:solidFill>
                          <a:effectLst/>
                          <a:latin typeface="Calibri" panose="020F0502020204030204" pitchFamily="34" charset="0"/>
                        </a:rPr>
                        <a:t>Operational MTEF</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600" b="1" i="0" u="none" strike="noStrike" dirty="0">
                          <a:solidFill>
                            <a:srgbClr val="000000"/>
                          </a:solidFill>
                          <a:effectLst/>
                          <a:latin typeface="Calibri" panose="020F0502020204030204" pitchFamily="34" charset="0"/>
                        </a:rPr>
                        <a:t>           </a:t>
                      </a:r>
                      <a:r>
                        <a:rPr lang="en-ZA" sz="1600" b="1" i="0" u="none" strike="noStrike" dirty="0" smtClean="0">
                          <a:solidFill>
                            <a:srgbClr val="000000"/>
                          </a:solidFill>
                          <a:effectLst/>
                          <a:latin typeface="Calibri" panose="020F0502020204030204" pitchFamily="34" charset="0"/>
                        </a:rPr>
                        <a:t>  </a:t>
                      </a:r>
                      <a:r>
                        <a:rPr lang="en-ZA" sz="1600" b="1" i="0" u="none" strike="noStrike" dirty="0">
                          <a:solidFill>
                            <a:srgbClr val="000000"/>
                          </a:solidFill>
                          <a:effectLst/>
                          <a:latin typeface="Calibri" panose="020F0502020204030204" pitchFamily="34" charset="0"/>
                        </a:rPr>
                        <a:t>423 851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413473">
                <a:tc>
                  <a:txBody>
                    <a:bodyPr/>
                    <a:lstStyle/>
                    <a:p>
                      <a:pPr algn="l" rtl="0" fontAlgn="ctr"/>
                      <a:r>
                        <a:rPr lang="en-ZA" sz="1600" b="1" i="0" u="none" strike="noStrike" dirty="0">
                          <a:solidFill>
                            <a:srgbClr val="000000"/>
                          </a:solidFill>
                          <a:effectLst/>
                          <a:latin typeface="Calibri" panose="020F0502020204030204" pitchFamily="34" charset="0"/>
                        </a:rPr>
                        <a:t>Infrastructure MTEF</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600" b="1" i="0" u="none" strike="noStrike" dirty="0">
                          <a:solidFill>
                            <a:srgbClr val="000000"/>
                          </a:solidFill>
                          <a:effectLst/>
                          <a:latin typeface="Calibri" panose="020F0502020204030204" pitchFamily="34" charset="0"/>
                        </a:rPr>
                        <a:t>70 180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13473">
                <a:tc>
                  <a:txBody>
                    <a:bodyPr/>
                    <a:lstStyle/>
                    <a:p>
                      <a:pPr algn="just" rtl="0" fontAlgn="ctr"/>
                      <a:r>
                        <a:rPr lang="en-ZA" sz="1600" b="1" i="0" u="none" strike="noStrike" dirty="0">
                          <a:solidFill>
                            <a:srgbClr val="000000"/>
                          </a:solidFill>
                          <a:effectLst/>
                          <a:latin typeface="Calibri" panose="020F0502020204030204" pitchFamily="34" charset="0"/>
                        </a:rPr>
                        <a:t>Projects Income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600" b="1" i="0" u="none" strike="noStrike" dirty="0">
                          <a:solidFill>
                            <a:srgbClr val="000000"/>
                          </a:solidFill>
                          <a:effectLst/>
                          <a:latin typeface="Calibri" panose="020F0502020204030204" pitchFamily="34" charset="0"/>
                        </a:rPr>
                        <a:t>119 </a:t>
                      </a:r>
                      <a:r>
                        <a:rPr lang="en-ZA" sz="1600" b="1" i="0" u="none" strike="noStrike" dirty="0" smtClean="0">
                          <a:solidFill>
                            <a:srgbClr val="000000"/>
                          </a:solidFill>
                          <a:effectLst/>
                          <a:latin typeface="Calibri" panose="020F0502020204030204" pitchFamily="34" charset="0"/>
                        </a:rPr>
                        <a:t>174 </a:t>
                      </a:r>
                      <a:endParaRPr lang="en-ZA" sz="1600" b="1"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413473">
                <a:tc>
                  <a:txBody>
                    <a:bodyPr/>
                    <a:lstStyle/>
                    <a:p>
                      <a:pPr algn="l" rtl="0" fontAlgn="ctr"/>
                      <a:r>
                        <a:rPr lang="en-ZA" sz="1600" b="1" i="0" u="none" strike="noStrike" dirty="0">
                          <a:solidFill>
                            <a:srgbClr val="000000"/>
                          </a:solidFill>
                          <a:effectLst/>
                          <a:latin typeface="Calibri" panose="020F0502020204030204" pitchFamily="34" charset="0"/>
                        </a:rPr>
                        <a:t>Internally Generated Income*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600" b="1" i="0" u="none" strike="noStrike">
                          <a:solidFill>
                            <a:srgbClr val="000000"/>
                          </a:solidFill>
                          <a:effectLst/>
                          <a:latin typeface="Calibri" panose="020F0502020204030204" pitchFamily="34" charset="0"/>
                        </a:rPr>
                        <a:t>190 727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413473">
                <a:tc>
                  <a:txBody>
                    <a:bodyPr/>
                    <a:lstStyle/>
                    <a:p>
                      <a:pPr algn="just" rtl="0" fontAlgn="ctr"/>
                      <a:r>
                        <a:rPr lang="en-ZA" sz="1600" b="1" i="0" u="none" strike="noStrike">
                          <a:solidFill>
                            <a:srgbClr val="000000"/>
                          </a:solidFill>
                          <a:effectLst/>
                          <a:latin typeface="Calibri" panose="020F0502020204030204" pitchFamily="34" charset="0"/>
                        </a:rPr>
                        <a:t>Expenses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600" b="1" i="0" u="none" strike="noStrike">
                          <a:solidFill>
                            <a:srgbClr val="000000"/>
                          </a:solidFill>
                          <a:effectLst/>
                          <a:latin typeface="Calibri" panose="020F0502020204030204" pitchFamily="34" charset="0"/>
                        </a:rPr>
                        <a:t>-803 932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413473">
                <a:tc>
                  <a:txBody>
                    <a:bodyPr/>
                    <a:lstStyle/>
                    <a:p>
                      <a:pPr algn="just" rtl="0" fontAlgn="ctr"/>
                      <a:r>
                        <a:rPr lang="en-ZA" sz="1600" b="1" i="0" u="none" strike="noStrike">
                          <a:solidFill>
                            <a:srgbClr val="000000"/>
                          </a:solidFill>
                          <a:effectLst/>
                          <a:latin typeface="Calibri" panose="020F0502020204030204" pitchFamily="34" charset="0"/>
                        </a:rPr>
                        <a:t>Surplus/ (Deficit)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ZA" sz="1600" b="1" i="0" u="none" strike="noStrike" dirty="0">
                          <a:solidFill>
                            <a:srgbClr val="000000"/>
                          </a:solidFill>
                          <a:effectLst/>
                          <a:latin typeface="Calibri" panose="020F0502020204030204" pitchFamily="34" charset="0"/>
                        </a:rPr>
                        <a:t>NIL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graphicFrame>
        <p:nvGraphicFramePr>
          <p:cNvPr id="8" name="Chart 7"/>
          <p:cNvGraphicFramePr>
            <a:graphicFrameLocks/>
          </p:cNvGraphicFramePr>
          <p:nvPr>
            <p:extLst/>
          </p:nvPr>
        </p:nvGraphicFramePr>
        <p:xfrm>
          <a:off x="5004048" y="1830834"/>
          <a:ext cx="3600400" cy="29679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8214071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188640"/>
            <a:ext cx="8229600" cy="850106"/>
          </a:xfrm>
        </p:spPr>
        <p:txBody>
          <a:bodyPr>
            <a:noAutofit/>
          </a:bodyPr>
          <a:lstStyle/>
          <a:p>
            <a:r>
              <a:rPr lang="en-ZA" sz="3600" b="1" dirty="0" smtClean="0">
                <a:solidFill>
                  <a:srgbClr val="00B050"/>
                </a:solidFill>
                <a:latin typeface="Arial Black" panose="020B0A04020102020204" pitchFamily="34" charset="0"/>
              </a:rPr>
              <a:t>Budget </a:t>
            </a:r>
            <a:r>
              <a:rPr lang="en-ZA" sz="3600" b="1" dirty="0">
                <a:solidFill>
                  <a:srgbClr val="00B050"/>
                </a:solidFill>
                <a:latin typeface="Arial Black" panose="020B0A04020102020204" pitchFamily="34" charset="0"/>
              </a:rPr>
              <a:t>Estimates</a:t>
            </a:r>
            <a:br>
              <a:rPr lang="en-ZA" sz="3600" b="1" dirty="0">
                <a:solidFill>
                  <a:srgbClr val="00B050"/>
                </a:solidFill>
                <a:latin typeface="Arial Black" panose="020B0A04020102020204" pitchFamily="34" charset="0"/>
              </a:rPr>
            </a:br>
            <a:r>
              <a:rPr lang="en-ZA" sz="3600" b="1" dirty="0" smtClean="0">
                <a:solidFill>
                  <a:srgbClr val="00B050"/>
                </a:solidFill>
                <a:latin typeface="Arial Black" panose="020B0A04020102020204" pitchFamily="34" charset="0"/>
              </a:rPr>
              <a:t>Spending Allocations</a:t>
            </a:r>
            <a:endParaRPr lang="en-ZA" sz="3600" dirty="0"/>
          </a:p>
        </p:txBody>
      </p:sp>
      <p:pic>
        <p:nvPicPr>
          <p:cNvPr id="6" name="Content Placeholder 5"/>
          <p:cNvPicPr>
            <a:picLocks noGrp="1" noChangeAspect="1"/>
          </p:cNvPicPr>
          <p:nvPr>
            <p:ph idx="1"/>
          </p:nvPr>
        </p:nvPicPr>
        <p:blipFill>
          <a:blip r:embed="rId2" cstate="print"/>
          <a:stretch>
            <a:fillRect/>
          </a:stretch>
        </p:blipFill>
        <p:spPr>
          <a:xfrm>
            <a:off x="395536" y="1848255"/>
            <a:ext cx="4065901" cy="2232248"/>
          </a:xfrm>
          <a:prstGeom prst="rect">
            <a:avLst/>
          </a:prstGeom>
        </p:spPr>
      </p:pic>
      <p:graphicFrame>
        <p:nvGraphicFramePr>
          <p:cNvPr id="9" name="Chart 8"/>
          <p:cNvGraphicFramePr>
            <a:graphicFrameLocks/>
          </p:cNvGraphicFramePr>
          <p:nvPr>
            <p:extLst/>
          </p:nvPr>
        </p:nvGraphicFramePr>
        <p:xfrm>
          <a:off x="4860032" y="2031881"/>
          <a:ext cx="3528392" cy="26212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4055289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188640"/>
            <a:ext cx="8229600" cy="850106"/>
          </a:xfrm>
        </p:spPr>
        <p:txBody>
          <a:bodyPr>
            <a:noAutofit/>
          </a:bodyPr>
          <a:lstStyle/>
          <a:p>
            <a:r>
              <a:rPr lang="en-ZA" sz="3600" b="1" dirty="0" smtClean="0">
                <a:solidFill>
                  <a:srgbClr val="00B050"/>
                </a:solidFill>
                <a:latin typeface="Arial Black" panose="020B0A04020102020204" pitchFamily="34" charset="0"/>
              </a:rPr>
              <a:t>Budget Estimates</a:t>
            </a:r>
            <a:r>
              <a:rPr lang="en-ZA" sz="3600" b="1" dirty="0">
                <a:solidFill>
                  <a:srgbClr val="00B050"/>
                </a:solidFill>
                <a:latin typeface="Arial Black" panose="020B0A04020102020204" pitchFamily="34" charset="0"/>
              </a:rPr>
              <a:t/>
            </a:r>
            <a:br>
              <a:rPr lang="en-ZA" sz="3600" b="1" dirty="0">
                <a:solidFill>
                  <a:srgbClr val="00B050"/>
                </a:solidFill>
                <a:latin typeface="Arial Black" panose="020B0A04020102020204" pitchFamily="34" charset="0"/>
              </a:rPr>
            </a:br>
            <a:r>
              <a:rPr lang="en-ZA" sz="3600" b="1" dirty="0" smtClean="0">
                <a:solidFill>
                  <a:srgbClr val="00B050"/>
                </a:solidFill>
                <a:latin typeface="Arial Black" panose="020B0A04020102020204" pitchFamily="34" charset="0"/>
              </a:rPr>
              <a:t>Employee Costs</a:t>
            </a:r>
            <a:endParaRPr lang="en-ZA" sz="3600" dirty="0"/>
          </a:p>
        </p:txBody>
      </p:sp>
      <p:sp>
        <p:nvSpPr>
          <p:cNvPr id="6" name="TextBox 5"/>
          <p:cNvSpPr txBox="1"/>
          <p:nvPr/>
        </p:nvSpPr>
        <p:spPr>
          <a:xfrm>
            <a:off x="539552" y="5373216"/>
            <a:ext cx="7272808" cy="729430"/>
          </a:xfrm>
          <a:prstGeom prst="rect">
            <a:avLst/>
          </a:prstGeom>
          <a:noFill/>
        </p:spPr>
        <p:txBody>
          <a:bodyPr wrap="square" rtlCol="0">
            <a:spAutoFit/>
          </a:bodyPr>
          <a:lstStyle/>
          <a:p>
            <a:pPr>
              <a:lnSpc>
                <a:spcPct val="115000"/>
              </a:lnSpc>
            </a:pPr>
            <a:r>
              <a:rPr lang="en-ZA" b="1" dirty="0" smtClean="0"/>
              <a:t>* Group: Long service and merit awards, notch increases, career ladder, job evaluations and p</a:t>
            </a:r>
            <a:r>
              <a:rPr lang="en-ZA" b="1" dirty="0" smtClean="0">
                <a:ea typeface="Calibri"/>
                <a:cs typeface="Times New Roman"/>
              </a:rPr>
              <a:t>erformance bonus </a:t>
            </a:r>
            <a:r>
              <a:rPr lang="en-ZA" b="1" dirty="0">
                <a:ea typeface="Calibri"/>
                <a:cs typeface="Times New Roman"/>
              </a:rPr>
              <a:t>(capped at 1.5% of </a:t>
            </a:r>
            <a:r>
              <a:rPr lang="en-ZA" b="1" dirty="0" smtClean="0">
                <a:ea typeface="Calibri"/>
                <a:cs typeface="Times New Roman"/>
              </a:rPr>
              <a:t>employee costs)</a:t>
            </a:r>
            <a:endParaRPr lang="en-ZA" b="1" dirty="0">
              <a:ea typeface="Calibri"/>
              <a:cs typeface="Times New Roman"/>
            </a:endParaRPr>
          </a:p>
        </p:txBody>
      </p:sp>
      <p:pic>
        <p:nvPicPr>
          <p:cNvPr id="9" name="Picture 8"/>
          <p:cNvPicPr>
            <a:picLocks noChangeAspect="1"/>
          </p:cNvPicPr>
          <p:nvPr/>
        </p:nvPicPr>
        <p:blipFill>
          <a:blip r:embed="rId2" cstate="print"/>
          <a:stretch>
            <a:fillRect/>
          </a:stretch>
        </p:blipFill>
        <p:spPr>
          <a:xfrm>
            <a:off x="467544" y="1607278"/>
            <a:ext cx="3691170" cy="3045857"/>
          </a:xfrm>
          <a:prstGeom prst="rect">
            <a:avLst/>
          </a:prstGeom>
        </p:spPr>
      </p:pic>
      <p:graphicFrame>
        <p:nvGraphicFramePr>
          <p:cNvPr id="10" name="Chart 9"/>
          <p:cNvGraphicFramePr>
            <a:graphicFrameLocks/>
          </p:cNvGraphicFramePr>
          <p:nvPr>
            <p:extLst/>
          </p:nvPr>
        </p:nvGraphicFramePr>
        <p:xfrm>
          <a:off x="4427984" y="1690958"/>
          <a:ext cx="4320480" cy="33942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9368607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188640"/>
            <a:ext cx="8229600" cy="850106"/>
          </a:xfrm>
        </p:spPr>
        <p:txBody>
          <a:bodyPr>
            <a:noAutofit/>
          </a:bodyPr>
          <a:lstStyle/>
          <a:p>
            <a:r>
              <a:rPr lang="en-ZA" sz="3600" b="1" dirty="0" smtClean="0">
                <a:solidFill>
                  <a:srgbClr val="00B050"/>
                </a:solidFill>
                <a:latin typeface="Arial Black" panose="020B0A04020102020204" pitchFamily="34" charset="0"/>
              </a:rPr>
              <a:t>Budget Estimates </a:t>
            </a:r>
            <a:br>
              <a:rPr lang="en-ZA" sz="3600" b="1" dirty="0" smtClean="0">
                <a:solidFill>
                  <a:srgbClr val="00B050"/>
                </a:solidFill>
                <a:latin typeface="Arial Black" panose="020B0A04020102020204" pitchFamily="34" charset="0"/>
              </a:rPr>
            </a:br>
            <a:r>
              <a:rPr lang="en-ZA" sz="3600" b="1" dirty="0" smtClean="0">
                <a:solidFill>
                  <a:srgbClr val="00B050"/>
                </a:solidFill>
                <a:latin typeface="Arial Black" panose="020B0A04020102020204" pitchFamily="34" charset="0"/>
              </a:rPr>
              <a:t>Operating Expenditure</a:t>
            </a:r>
            <a:endParaRPr lang="en-ZA" sz="3600" dirty="0"/>
          </a:p>
        </p:txBody>
      </p:sp>
      <p:sp>
        <p:nvSpPr>
          <p:cNvPr id="3" name="TextBox 2"/>
          <p:cNvSpPr txBox="1"/>
          <p:nvPr/>
        </p:nvSpPr>
        <p:spPr>
          <a:xfrm>
            <a:off x="539552" y="5373216"/>
            <a:ext cx="7272808" cy="369332"/>
          </a:xfrm>
          <a:prstGeom prst="rect">
            <a:avLst/>
          </a:prstGeom>
          <a:noFill/>
        </p:spPr>
        <p:txBody>
          <a:bodyPr wrap="square" rtlCol="0">
            <a:spAutoFit/>
          </a:bodyPr>
          <a:lstStyle/>
          <a:p>
            <a:r>
              <a:rPr lang="en-ZA" b="1" dirty="0" smtClean="0"/>
              <a:t>* Group costs: Insurance and Audit Expenses</a:t>
            </a:r>
            <a:endParaRPr lang="en-ZA" b="1" dirty="0"/>
          </a:p>
        </p:txBody>
      </p:sp>
      <p:pic>
        <p:nvPicPr>
          <p:cNvPr id="6" name="Picture 5"/>
          <p:cNvPicPr>
            <a:picLocks noChangeAspect="1"/>
          </p:cNvPicPr>
          <p:nvPr/>
        </p:nvPicPr>
        <p:blipFill>
          <a:blip r:embed="rId2" cstate="print"/>
          <a:stretch>
            <a:fillRect/>
          </a:stretch>
        </p:blipFill>
        <p:spPr>
          <a:xfrm>
            <a:off x="539552" y="1569854"/>
            <a:ext cx="4197384" cy="2651234"/>
          </a:xfrm>
          <a:prstGeom prst="rect">
            <a:avLst/>
          </a:prstGeom>
        </p:spPr>
      </p:pic>
      <p:graphicFrame>
        <p:nvGraphicFramePr>
          <p:cNvPr id="9" name="Chart 8"/>
          <p:cNvGraphicFramePr>
            <a:graphicFrameLocks/>
          </p:cNvGraphicFramePr>
          <p:nvPr>
            <p:extLst/>
          </p:nvPr>
        </p:nvGraphicFramePr>
        <p:xfrm>
          <a:off x="4860032" y="1772816"/>
          <a:ext cx="3672408" cy="34563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4085397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395536" y="1124744"/>
            <a:ext cx="8229600" cy="1512167"/>
          </a:xfrm>
        </p:spPr>
        <p:txBody>
          <a:bodyPr>
            <a:normAutofit fontScale="82500" lnSpcReduction="20000"/>
          </a:bodyPr>
          <a:lstStyle/>
          <a:p>
            <a:pPr marL="0" indent="0" algn="ctr">
              <a:buNone/>
            </a:pPr>
            <a:r>
              <a:rPr lang="en-ZA" sz="3600" b="1" dirty="0" smtClean="0">
                <a:solidFill>
                  <a:srgbClr val="7030A0"/>
                </a:solidFill>
                <a:latin typeface="Arial" panose="020B0604020202020204" pitchFamily="34" charset="0"/>
                <a:cs typeface="Arial" panose="020B0604020202020204" pitchFamily="34" charset="0"/>
              </a:rPr>
              <a:t/>
            </a:r>
            <a:br>
              <a:rPr lang="en-ZA" sz="3600" b="1" dirty="0" smtClean="0">
                <a:solidFill>
                  <a:srgbClr val="7030A0"/>
                </a:solidFill>
                <a:latin typeface="Arial" panose="020B0604020202020204" pitchFamily="34" charset="0"/>
                <a:cs typeface="Arial" panose="020B0604020202020204" pitchFamily="34" charset="0"/>
              </a:rPr>
            </a:br>
            <a:r>
              <a:rPr lang="en-ZA" sz="3600" b="1" dirty="0" smtClean="0">
                <a:solidFill>
                  <a:srgbClr val="7030A0"/>
                </a:solidFill>
                <a:latin typeface="Arial" panose="020B0604020202020204" pitchFamily="34" charset="0"/>
                <a:cs typeface="Arial" panose="020B0604020202020204" pitchFamily="34" charset="0"/>
              </a:rPr>
              <a:t> </a:t>
            </a:r>
            <a:r>
              <a:rPr lang="en-ZA" sz="3400" dirty="0" smtClean="0">
                <a:solidFill>
                  <a:srgbClr val="7030A0"/>
                </a:solidFill>
                <a:latin typeface="Arial Black" panose="020B0A04020102020204" pitchFamily="34" charset="0"/>
                <a:cs typeface="Arial" panose="020B0604020202020204" pitchFamily="34" charset="0"/>
              </a:rPr>
              <a:t>SANBI Vision</a:t>
            </a:r>
            <a:br>
              <a:rPr lang="en-ZA" sz="3400" dirty="0" smtClean="0">
                <a:solidFill>
                  <a:srgbClr val="7030A0"/>
                </a:solidFill>
                <a:latin typeface="Arial Black" panose="020B0A04020102020204" pitchFamily="34" charset="0"/>
                <a:cs typeface="Arial" panose="020B0604020202020204" pitchFamily="34" charset="0"/>
              </a:rPr>
            </a:br>
            <a:r>
              <a:rPr lang="en-ZA" sz="2700" b="1" dirty="0" smtClean="0">
                <a:latin typeface="Arial" panose="020B0604020202020204" pitchFamily="34" charset="0"/>
                <a:cs typeface="Arial" panose="020B0604020202020204" pitchFamily="34" charset="0"/>
              </a:rPr>
              <a:t>Biodiversity </a:t>
            </a:r>
            <a:r>
              <a:rPr lang="en-ZA" sz="2700" b="1" dirty="0">
                <a:latin typeface="Arial" panose="020B0604020202020204" pitchFamily="34" charset="0"/>
                <a:cs typeface="Arial" panose="020B0604020202020204" pitchFamily="34" charset="0"/>
              </a:rPr>
              <a:t>richness for all South Africans</a:t>
            </a:r>
            <a:r>
              <a:rPr lang="en-ZA" b="1" dirty="0">
                <a:latin typeface="Arial" panose="020B0604020202020204" pitchFamily="34" charset="0"/>
                <a:cs typeface="Arial" panose="020B0604020202020204" pitchFamily="34" charset="0"/>
              </a:rPr>
              <a:t/>
            </a:r>
            <a:br>
              <a:rPr lang="en-ZA" b="1" dirty="0">
                <a:latin typeface="Arial" panose="020B0604020202020204" pitchFamily="34" charset="0"/>
                <a:cs typeface="Arial" panose="020B0604020202020204" pitchFamily="34" charset="0"/>
              </a:rPr>
            </a:br>
            <a:endParaRPr lang="en-ZA" b="1"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2564903"/>
            <a:ext cx="7852329" cy="15119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17" descr="Kerry-divegear"/>
          <p:cNvPicPr>
            <a:picLocks noChangeAspect="1" noChangeArrowheads="1"/>
          </p:cNvPicPr>
          <p:nvPr/>
        </p:nvPicPr>
        <p:blipFill>
          <a:blip r:embed="rId3" cstate="email">
            <a:extLst>
              <a:ext uri="{BEBA8EAE-BF5A-486C-A8C5-ECC9F3942E4B}">
                <a14:imgProps xmlns:a14="http://schemas.microsoft.com/office/drawing/2010/main" xmlns="">
                  <a14:imgLayer r:embed="rId4">
                    <a14:imgEffect>
                      <a14:sharpenSoften amount="25000"/>
                    </a14:imgEffect>
                    <a14:imgEffect>
                      <a14:brightnessContrast contrast="40000"/>
                    </a14:imgEffect>
                  </a14:imgLayer>
                </a14:imgProps>
              </a:ext>
            </a:extLst>
          </a:blip>
          <a:srcRect/>
          <a:stretch>
            <a:fillRect/>
          </a:stretch>
        </p:blipFill>
        <p:spPr bwMode="auto">
          <a:xfrm>
            <a:off x="179512" y="4589540"/>
            <a:ext cx="1736725" cy="1584406"/>
          </a:xfrm>
          <a:prstGeom prst="rect">
            <a:avLst/>
          </a:prstGeom>
          <a:noFill/>
          <a:ln w="9525">
            <a:solidFill>
              <a:schemeClr val="bg1"/>
            </a:solidFill>
            <a:miter lim="800000"/>
            <a:headEnd/>
            <a:tailEnd/>
          </a:ln>
        </p:spPr>
      </p:pic>
      <p:pic>
        <p:nvPicPr>
          <p:cNvPr id="7" name="Picture 6" descr="Crowned Crane-head2.jpg"/>
          <p:cNvPicPr>
            <a:picLocks noChangeAspect="1"/>
          </p:cNvPicPr>
          <p:nvPr/>
        </p:nvPicPr>
        <p:blipFill>
          <a:blip r:embed="rId5" cstate="email"/>
          <a:stretch>
            <a:fillRect/>
          </a:stretch>
        </p:blipFill>
        <p:spPr>
          <a:xfrm>
            <a:off x="2195736" y="4593167"/>
            <a:ext cx="1596702" cy="1596855"/>
          </a:xfrm>
          <a:prstGeom prst="rect">
            <a:avLst/>
          </a:prstGeom>
        </p:spPr>
      </p:pic>
      <p:pic>
        <p:nvPicPr>
          <p:cNvPr id="8" name="Picture 2"/>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4067944" y="4599920"/>
            <a:ext cx="1522937" cy="16209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3"/>
          <p:cNvPicPr>
            <a:picLocks noChangeAspect="1"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5796136" y="4599920"/>
            <a:ext cx="1406280" cy="16397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7" descr="muthimarket1"/>
          <p:cNvPicPr>
            <a:picLocks noChangeAspect="1" noChangeArrowheads="1"/>
          </p:cNvPicPr>
          <p:nvPr/>
        </p:nvPicPr>
        <p:blipFill>
          <a:blip r:embed="rId8" cstate="email"/>
          <a:srcRect/>
          <a:stretch>
            <a:fillRect/>
          </a:stretch>
        </p:blipFill>
        <p:spPr bwMode="auto">
          <a:xfrm>
            <a:off x="7452320" y="4608220"/>
            <a:ext cx="1512168" cy="1658353"/>
          </a:xfrm>
          <a:prstGeom prst="rect">
            <a:avLst/>
          </a:prstGeom>
          <a:noFill/>
          <a:ln w="9525">
            <a:solidFill>
              <a:schemeClr val="bg1"/>
            </a:solidFill>
            <a:miter lim="800000"/>
            <a:headEnd/>
            <a:tailEnd/>
          </a:ln>
        </p:spPr>
      </p:pic>
    </p:spTree>
    <p:extLst>
      <p:ext uri="{BB962C8B-B14F-4D97-AF65-F5344CB8AC3E}">
        <p14:creationId xmlns:p14="http://schemas.microsoft.com/office/powerpoint/2010/main" xmlns="" val="29682737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188640"/>
            <a:ext cx="8229600" cy="850106"/>
          </a:xfrm>
        </p:spPr>
        <p:txBody>
          <a:bodyPr>
            <a:noAutofit/>
          </a:bodyPr>
          <a:lstStyle/>
          <a:p>
            <a:r>
              <a:rPr lang="en-ZA" sz="3600" b="1" dirty="0" smtClean="0">
                <a:solidFill>
                  <a:srgbClr val="00B050"/>
                </a:solidFill>
                <a:latin typeface="Arial Black" panose="020B0A04020102020204" pitchFamily="34" charset="0"/>
              </a:rPr>
              <a:t>Budget Estimates </a:t>
            </a:r>
            <a:br>
              <a:rPr lang="en-ZA" sz="3600" b="1" dirty="0" smtClean="0">
                <a:solidFill>
                  <a:srgbClr val="00B050"/>
                </a:solidFill>
                <a:latin typeface="Arial Black" panose="020B0A04020102020204" pitchFamily="34" charset="0"/>
              </a:rPr>
            </a:br>
            <a:r>
              <a:rPr lang="en-ZA" sz="3600" b="1" dirty="0" smtClean="0">
                <a:solidFill>
                  <a:srgbClr val="00B050"/>
                </a:solidFill>
                <a:latin typeface="Arial Black" panose="020B0A04020102020204" pitchFamily="34" charset="0"/>
              </a:rPr>
              <a:t>Overall Spending</a:t>
            </a:r>
            <a:endParaRPr lang="en-ZA" sz="3600" dirty="0"/>
          </a:p>
        </p:txBody>
      </p:sp>
      <p:sp>
        <p:nvSpPr>
          <p:cNvPr id="3" name="TextBox 2"/>
          <p:cNvSpPr txBox="1"/>
          <p:nvPr/>
        </p:nvSpPr>
        <p:spPr>
          <a:xfrm>
            <a:off x="486465" y="5251701"/>
            <a:ext cx="7272808" cy="923330"/>
          </a:xfrm>
          <a:prstGeom prst="rect">
            <a:avLst/>
          </a:prstGeom>
          <a:noFill/>
        </p:spPr>
        <p:txBody>
          <a:bodyPr wrap="square" rtlCol="0">
            <a:spAutoFit/>
          </a:bodyPr>
          <a:lstStyle/>
          <a:p>
            <a:r>
              <a:rPr lang="en-ZA" b="1" dirty="0" smtClean="0"/>
              <a:t>* Group costs: </a:t>
            </a:r>
            <a:r>
              <a:rPr lang="en-ZA" b="1" dirty="0"/>
              <a:t>Long service and merit awards, notch increases, career ladder, job evaluations and p</a:t>
            </a:r>
            <a:r>
              <a:rPr lang="en-ZA" b="1" dirty="0">
                <a:ea typeface="Calibri"/>
                <a:cs typeface="Times New Roman"/>
              </a:rPr>
              <a:t>erformance bonus (capped at 1.5% of employee costs</a:t>
            </a:r>
            <a:r>
              <a:rPr lang="en-ZA" b="1" dirty="0" smtClean="0">
                <a:ea typeface="Calibri"/>
                <a:cs typeface="Times New Roman"/>
              </a:rPr>
              <a:t>), insurance, </a:t>
            </a:r>
            <a:r>
              <a:rPr lang="en-ZA" b="1" dirty="0" smtClean="0"/>
              <a:t>audit expenses</a:t>
            </a:r>
            <a:endParaRPr lang="en-ZA" b="1" dirty="0"/>
          </a:p>
        </p:txBody>
      </p:sp>
      <p:pic>
        <p:nvPicPr>
          <p:cNvPr id="6" name="Picture 5"/>
          <p:cNvPicPr>
            <a:picLocks noChangeAspect="1"/>
          </p:cNvPicPr>
          <p:nvPr/>
        </p:nvPicPr>
        <p:blipFill>
          <a:blip r:embed="rId2" cstate="print"/>
          <a:stretch>
            <a:fillRect/>
          </a:stretch>
        </p:blipFill>
        <p:spPr>
          <a:xfrm>
            <a:off x="471259" y="1628800"/>
            <a:ext cx="4223804" cy="2952328"/>
          </a:xfrm>
          <a:prstGeom prst="rect">
            <a:avLst/>
          </a:prstGeom>
        </p:spPr>
      </p:pic>
      <p:graphicFrame>
        <p:nvGraphicFramePr>
          <p:cNvPr id="7" name="Chart 6"/>
          <p:cNvGraphicFramePr>
            <a:graphicFrameLocks/>
          </p:cNvGraphicFramePr>
          <p:nvPr>
            <p:extLst/>
          </p:nvPr>
        </p:nvGraphicFramePr>
        <p:xfrm>
          <a:off x="5076056" y="1556792"/>
          <a:ext cx="3528392" cy="36004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6982730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1520" y="260648"/>
            <a:ext cx="8229600" cy="936104"/>
          </a:xfrm>
        </p:spPr>
        <p:txBody>
          <a:bodyPr>
            <a:noAutofit/>
          </a:bodyPr>
          <a:lstStyle/>
          <a:p>
            <a:r>
              <a:rPr lang="en-ZA" sz="3200" b="1" dirty="0" smtClean="0">
                <a:solidFill>
                  <a:srgbClr val="00B050"/>
                </a:solidFill>
                <a:latin typeface="Arial Black" panose="020B0A04020102020204" pitchFamily="34" charset="0"/>
              </a:rPr>
              <a:t>Strategic Risks &amp; Mitigation Plan</a:t>
            </a:r>
            <a:endParaRPr lang="en-ZA" sz="3200" dirty="0"/>
          </a:p>
        </p:txBody>
      </p:sp>
      <p:pic>
        <p:nvPicPr>
          <p:cNvPr id="4098" name="Picture 2" descr="Image result for risk management">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1340768"/>
            <a:ext cx="8496944" cy="44644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206284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260648"/>
            <a:ext cx="9144000" cy="864096"/>
          </a:xfrm>
        </p:spPr>
        <p:txBody>
          <a:bodyPr>
            <a:noAutofit/>
          </a:bodyPr>
          <a:lstStyle/>
          <a:p>
            <a:pPr algn="l"/>
            <a:r>
              <a:rPr lang="en-ZA" sz="1800" b="1" dirty="0" smtClean="0">
                <a:latin typeface="Calibri" panose="020F0502020204030204" pitchFamily="34" charset="0"/>
                <a:cs typeface="Calibri" panose="020F0502020204030204" pitchFamily="34" charset="0"/>
              </a:rPr>
              <a:t>PROGRAMME 1</a:t>
            </a:r>
            <a:r>
              <a:rPr lang="en-ZA" sz="1800" b="1" dirty="0">
                <a:latin typeface="Calibri" panose="020F0502020204030204" pitchFamily="34" charset="0"/>
                <a:cs typeface="Calibri" panose="020F0502020204030204" pitchFamily="34" charset="0"/>
              </a:rPr>
              <a:t>: </a:t>
            </a:r>
            <a:r>
              <a:rPr lang="en-ZA" sz="1800" b="1" dirty="0" smtClean="0">
                <a:latin typeface="Calibri" panose="020F0502020204030204" pitchFamily="34" charset="0"/>
                <a:cs typeface="Calibri" panose="020F0502020204030204" pitchFamily="34" charset="0"/>
              </a:rPr>
              <a:t>ADMINISTRATION</a:t>
            </a:r>
            <a:r>
              <a:rPr lang="en-ZA" sz="1800" dirty="0">
                <a:latin typeface="Calibri" panose="020F0502020204030204" pitchFamily="34" charset="0"/>
                <a:cs typeface="Calibri" panose="020F0502020204030204" pitchFamily="34" charset="0"/>
              </a:rPr>
              <a:t/>
            </a:r>
            <a:br>
              <a:rPr lang="en-ZA" sz="1800" dirty="0">
                <a:latin typeface="Calibri" panose="020F0502020204030204" pitchFamily="34" charset="0"/>
                <a:cs typeface="Calibri" panose="020F0502020204030204" pitchFamily="34" charset="0"/>
              </a:rPr>
            </a:br>
            <a:endParaRPr lang="en-ZA" sz="1800" dirty="0">
              <a:latin typeface="Calibri" panose="020F0502020204030204" pitchFamily="34" charset="0"/>
              <a:cs typeface="Calibri" panose="020F0502020204030204" pitchFamily="34" charset="0"/>
            </a:endParaRPr>
          </a:p>
        </p:txBody>
      </p:sp>
      <p:graphicFrame>
        <p:nvGraphicFramePr>
          <p:cNvPr id="8" name="Content Placeholder 3"/>
          <p:cNvGraphicFramePr>
            <a:graphicFrameLocks noGrp="1"/>
          </p:cNvGraphicFramePr>
          <p:nvPr>
            <p:ph idx="1"/>
            <p:extLst>
              <p:ext uri="{D42A27DB-BD31-4B8C-83A1-F6EECF244321}">
                <p14:modId xmlns:p14="http://schemas.microsoft.com/office/powerpoint/2010/main" xmlns="" val="1636380161"/>
              </p:ext>
            </p:extLst>
          </p:nvPr>
        </p:nvGraphicFramePr>
        <p:xfrm>
          <a:off x="0" y="692696"/>
          <a:ext cx="9144000" cy="3816423"/>
        </p:xfrm>
        <a:graphic>
          <a:graphicData uri="http://schemas.openxmlformats.org/drawingml/2006/table">
            <a:tbl>
              <a:tblPr firstRow="1" firstCol="1" lastRow="1" lastCol="1" bandRow="1" bandCol="1">
                <a:tableStyleId>{5C22544A-7EE6-4342-B048-85BDC9FD1C3A}</a:tableStyleId>
              </a:tblPr>
              <a:tblGrid>
                <a:gridCol w="1499016">
                  <a:extLst>
                    <a:ext uri="{9D8B030D-6E8A-4147-A177-3AD203B41FA5}">
                      <a16:colId xmlns="" xmlns:a16="http://schemas.microsoft.com/office/drawing/2014/main" val="20000"/>
                    </a:ext>
                  </a:extLst>
                </a:gridCol>
                <a:gridCol w="2201463">
                  <a:extLst>
                    <a:ext uri="{9D8B030D-6E8A-4147-A177-3AD203B41FA5}">
                      <a16:colId xmlns="" xmlns:a16="http://schemas.microsoft.com/office/drawing/2014/main" val="20001"/>
                    </a:ext>
                  </a:extLst>
                </a:gridCol>
                <a:gridCol w="2023649">
                  <a:extLst>
                    <a:ext uri="{9D8B030D-6E8A-4147-A177-3AD203B41FA5}">
                      <a16:colId xmlns="" xmlns:a16="http://schemas.microsoft.com/office/drawing/2014/main" val="20002"/>
                    </a:ext>
                  </a:extLst>
                </a:gridCol>
                <a:gridCol w="3419872">
                  <a:extLst>
                    <a:ext uri="{9D8B030D-6E8A-4147-A177-3AD203B41FA5}">
                      <a16:colId xmlns="" xmlns:a16="http://schemas.microsoft.com/office/drawing/2014/main" val="20003"/>
                    </a:ext>
                  </a:extLst>
                </a:gridCol>
              </a:tblGrid>
              <a:tr h="1114175">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STRATEGIC OBJECTIVES </a:t>
                      </a:r>
                      <a:endParaRPr lang="en-ZA" sz="1200" dirty="0">
                        <a:solidFill>
                          <a:schemeClr val="tx1"/>
                        </a:solidFill>
                        <a:effectLst/>
                        <a:latin typeface="Arial Black" panose="020B0A04020102020204" pitchFamily="34" charset="0"/>
                        <a:ea typeface="Calibri"/>
                        <a:cs typeface="Times New Roman"/>
                      </a:endParaRPr>
                    </a:p>
                  </a:txBody>
                  <a:tcPr marL="64298" marR="64298" marT="0" marB="0">
                    <a:solidFill>
                      <a:srgbClr val="00B050"/>
                    </a:solidFill>
                  </a:tcPr>
                </a:tc>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STRATEGIC RISK </a:t>
                      </a:r>
                      <a:endParaRPr lang="en-ZA" sz="1200" dirty="0">
                        <a:solidFill>
                          <a:schemeClr val="tx1"/>
                        </a:solidFill>
                        <a:effectLst/>
                        <a:latin typeface="Arial Black" panose="020B0A04020102020204" pitchFamily="34" charset="0"/>
                        <a:ea typeface="Calibri"/>
                        <a:cs typeface="Times New Roman"/>
                      </a:endParaRPr>
                    </a:p>
                  </a:txBody>
                  <a:tcPr marL="64298" marR="64298" marT="0" marB="0">
                    <a:solidFill>
                      <a:srgbClr val="00B050"/>
                    </a:solidFill>
                  </a:tcPr>
                </a:tc>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RISK CONSEQUENCE </a:t>
                      </a:r>
                      <a:endParaRPr lang="en-ZA" sz="1200" dirty="0">
                        <a:solidFill>
                          <a:schemeClr val="tx1"/>
                        </a:solidFill>
                        <a:effectLst/>
                        <a:latin typeface="Arial Black" panose="020B0A04020102020204" pitchFamily="34" charset="0"/>
                        <a:ea typeface="Calibri"/>
                        <a:cs typeface="Times New Roman"/>
                      </a:endParaRPr>
                    </a:p>
                  </a:txBody>
                  <a:tcPr marL="64298" marR="64298" marT="0" marB="0">
                    <a:solidFill>
                      <a:srgbClr val="00B050"/>
                    </a:solidFill>
                  </a:tcPr>
                </a:tc>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MITIGATION PLAN </a:t>
                      </a:r>
                      <a:endParaRPr lang="en-ZA" sz="1200" dirty="0">
                        <a:solidFill>
                          <a:schemeClr val="tx1"/>
                        </a:solidFill>
                        <a:effectLst/>
                        <a:latin typeface="Arial Black" panose="020B0A04020102020204" pitchFamily="34" charset="0"/>
                        <a:ea typeface="Calibri"/>
                        <a:cs typeface="Times New Roman"/>
                      </a:endParaRPr>
                    </a:p>
                  </a:txBody>
                  <a:tcPr marL="64298" marR="64298" marT="0" marB="0">
                    <a:solidFill>
                      <a:srgbClr val="00B050"/>
                    </a:solidFill>
                  </a:tcPr>
                </a:tc>
                <a:extLst>
                  <a:ext uri="{0D108BD9-81ED-4DB2-BD59-A6C34878D82A}">
                    <a16:rowId xmlns="" xmlns:a16="http://schemas.microsoft.com/office/drawing/2014/main" val="10000"/>
                  </a:ext>
                </a:extLst>
              </a:tr>
              <a:tr h="1228294">
                <a:tc rowSpan="2">
                  <a:txBody>
                    <a:bodyPr/>
                    <a:lstStyle/>
                    <a:p>
                      <a:pPr algn="just" fontAlgn="ctr">
                        <a:lnSpc>
                          <a:spcPct val="115000"/>
                        </a:lnSpc>
                        <a:spcAft>
                          <a:spcPts val="0"/>
                        </a:spcAft>
                      </a:pPr>
                      <a:r>
                        <a:rPr lang="en-US" sz="1100" dirty="0">
                          <a:solidFill>
                            <a:schemeClr val="tx1"/>
                          </a:solidFill>
                          <a:effectLst/>
                          <a:latin typeface="Arial Black" panose="020B0A04020102020204" pitchFamily="34" charset="0"/>
                        </a:rPr>
                        <a:t>SO 1.1</a:t>
                      </a:r>
                      <a:endParaRPr lang="en-ZA" sz="1100" dirty="0">
                        <a:solidFill>
                          <a:schemeClr val="tx1"/>
                        </a:solidFill>
                        <a:effectLst/>
                        <a:latin typeface="Arial Black" panose="020B0A04020102020204" pitchFamily="34" charset="0"/>
                        <a:ea typeface="Calibri"/>
                        <a:cs typeface="Times New Roman"/>
                      </a:endParaRPr>
                    </a:p>
                  </a:txBody>
                  <a:tcPr marL="64298" marR="64298" marT="0" marB="0">
                    <a:solidFill>
                      <a:schemeClr val="accent3">
                        <a:lumMod val="60000"/>
                        <a:lumOff val="40000"/>
                      </a:schemeClr>
                    </a:solidFill>
                  </a:tcPr>
                </a:tc>
                <a:tc>
                  <a:txBody>
                    <a:bodyPr/>
                    <a:lstStyle/>
                    <a:p>
                      <a:pPr algn="just" fontAlgn="ctr">
                        <a:lnSpc>
                          <a:spcPct val="115000"/>
                        </a:lnSpc>
                        <a:spcAft>
                          <a:spcPts val="0"/>
                        </a:spcAft>
                      </a:pPr>
                      <a:r>
                        <a:rPr lang="en-US" sz="1200" b="1" dirty="0">
                          <a:effectLst/>
                          <a:latin typeface="Arial Narrow" panose="020B0606020202030204" pitchFamily="34" charset="0"/>
                          <a:ea typeface="Calibri" panose="020F0502020204030204" pitchFamily="34" charset="0"/>
                          <a:cs typeface="Times New Roman" panose="02020603050405020304" pitchFamily="18" charset="0"/>
                        </a:rPr>
                        <a:t>Inability to attract and retain critical skills, shortage of science based skills.</a:t>
                      </a:r>
                      <a:r>
                        <a:rPr lang="en-GB" sz="1200" b="1" dirty="0">
                          <a:effectLst/>
                          <a:latin typeface="Arial Narrow" panose="020B0606020202030204" pitchFamily="34" charset="0"/>
                          <a:ea typeface="Calibri" panose="020F0502020204030204" pitchFamily="34" charset="0"/>
                          <a:cs typeface="Arial" panose="020B0604020202020204" pitchFamily="34" charset="0"/>
                        </a:rPr>
                        <a:t> </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just">
                        <a:lnSpc>
                          <a:spcPct val="115000"/>
                        </a:lnSpc>
                        <a:spcAft>
                          <a:spcPts val="1200"/>
                        </a:spcAft>
                      </a:pPr>
                      <a:r>
                        <a:rPr lang="en-US" sz="1200" dirty="0">
                          <a:effectLst/>
                          <a:latin typeface="Arial Narrow" panose="020B0606020202030204" pitchFamily="34" charset="0"/>
                          <a:ea typeface="Calibri" panose="020F0502020204030204" pitchFamily="34" charset="0"/>
                          <a:cs typeface="Times New Roman" panose="02020603050405020304" pitchFamily="18" charset="0"/>
                        </a:rPr>
                        <a:t>Inability to contribute to the achievement of the mandate of </a:t>
                      </a: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SANBI.</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just" fontAlgn="ctr">
                        <a:spcAft>
                          <a:spcPts val="0"/>
                        </a:spcAft>
                      </a:pPr>
                      <a:r>
                        <a:rPr lang="en-US" sz="1200" b="0" dirty="0">
                          <a:solidFill>
                            <a:schemeClr val="tx1"/>
                          </a:solidFill>
                          <a:effectLst/>
                          <a:latin typeface="Arial Narrow" panose="020B0606020202030204" pitchFamily="34" charset="0"/>
                          <a:cs typeface="Arial" panose="020B0604020202020204" pitchFamily="34" charset="0"/>
                        </a:rPr>
                        <a:t>Implementing the following policies on an ongoing basis:  Employee attraction and retention, Learning and Development, further studies part-time, Internship and post-graduate studentship, SANBI Fellows network and career </a:t>
                      </a:r>
                      <a:r>
                        <a:rPr lang="en-US" sz="1200" b="0" dirty="0" smtClean="0">
                          <a:solidFill>
                            <a:schemeClr val="tx1"/>
                          </a:solidFill>
                          <a:effectLst/>
                          <a:latin typeface="Arial Narrow" panose="020B0606020202030204" pitchFamily="34" charset="0"/>
                          <a:cs typeface="Arial" panose="020B0604020202020204" pitchFamily="34" charset="0"/>
                        </a:rPr>
                        <a:t>ladders.</a:t>
                      </a:r>
                    </a:p>
                    <a:p>
                      <a:pPr algn="just" fontAlgn="ctr">
                        <a:spcAft>
                          <a:spcPts val="0"/>
                        </a:spcAft>
                      </a:pPr>
                      <a:endParaRPr lang="en-ZA" sz="1200" b="0" dirty="0">
                        <a:solidFill>
                          <a:schemeClr val="tx1"/>
                        </a:solidFill>
                        <a:effectLst/>
                        <a:latin typeface="Calibri" panose="020F0502020204030204" pitchFamily="34" charset="0"/>
                      </a:endParaRPr>
                    </a:p>
                  </a:txBody>
                  <a:tcPr marL="68580" marR="68580" marT="0" marB="0">
                    <a:solidFill>
                      <a:schemeClr val="accent3">
                        <a:lumMod val="60000"/>
                        <a:lumOff val="40000"/>
                      </a:schemeClr>
                    </a:solidFill>
                  </a:tcPr>
                </a:tc>
                <a:extLst>
                  <a:ext uri="{0D108BD9-81ED-4DB2-BD59-A6C34878D82A}">
                    <a16:rowId xmlns="" xmlns:a16="http://schemas.microsoft.com/office/drawing/2014/main" val="10001"/>
                  </a:ext>
                </a:extLst>
              </a:tr>
              <a:tr h="1473954">
                <a:tc vMerge="1">
                  <a:txBody>
                    <a:bodyPr/>
                    <a:lstStyle/>
                    <a:p>
                      <a:pPr algn="just" fontAlgn="ctr">
                        <a:lnSpc>
                          <a:spcPct val="115000"/>
                        </a:lnSpc>
                        <a:spcAft>
                          <a:spcPts val="0"/>
                        </a:spcAft>
                      </a:pPr>
                      <a:endParaRPr lang="en-ZA" sz="1400" dirty="0">
                        <a:solidFill>
                          <a:schemeClr val="tx1"/>
                        </a:solidFill>
                        <a:effectLst/>
                        <a:latin typeface="Arial Black" panose="020B0A04020102020204" pitchFamily="34" charset="0"/>
                        <a:ea typeface="Calibri"/>
                        <a:cs typeface="Times New Roman"/>
                      </a:endParaRPr>
                    </a:p>
                  </a:txBody>
                  <a:tcPr marL="64298" marR="64298" marT="0" marB="0">
                    <a:solidFill>
                      <a:schemeClr val="accent3">
                        <a:lumMod val="60000"/>
                        <a:lumOff val="40000"/>
                      </a:schemeClr>
                    </a:solidFill>
                  </a:tcPr>
                </a:tc>
                <a:tc>
                  <a:txBody>
                    <a:bodyPr/>
                    <a:lstStyle/>
                    <a:p>
                      <a:pPr algn="just" fontAlgn="ctr">
                        <a:lnSpc>
                          <a:spcPct val="115000"/>
                        </a:lnSpc>
                        <a:spcAft>
                          <a:spcPts val="0"/>
                        </a:spcAft>
                      </a:pPr>
                      <a:r>
                        <a:rPr lang="en-US"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Low staff morale and negative employment relations.  </a:t>
                      </a:r>
                      <a:endParaRPr lang="en-Z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just" fontAlgn="ctr">
                        <a:spcAft>
                          <a:spcPts val="0"/>
                        </a:spcAft>
                      </a:pPr>
                      <a:r>
                        <a:rPr lang="en-US" sz="1200" dirty="0">
                          <a:solidFill>
                            <a:schemeClr val="tx1"/>
                          </a:solidFill>
                          <a:effectLst/>
                          <a:latin typeface="Arial Narrow" panose="020B0606020202030204" pitchFamily="34" charset="0"/>
                        </a:rPr>
                        <a:t>Resistance in the implementation of Department of Environmental </a:t>
                      </a:r>
                      <a:r>
                        <a:rPr lang="en-US" sz="1200" dirty="0" smtClean="0">
                          <a:solidFill>
                            <a:schemeClr val="tx1"/>
                          </a:solidFill>
                          <a:effectLst/>
                          <a:latin typeface="Arial Narrow" panose="020B0606020202030204" pitchFamily="34" charset="0"/>
                        </a:rPr>
                        <a:t>Forestry and Fisheries </a:t>
                      </a:r>
                      <a:r>
                        <a:rPr lang="en-US" sz="1200" dirty="0">
                          <a:solidFill>
                            <a:schemeClr val="tx1"/>
                          </a:solidFill>
                          <a:effectLst/>
                          <a:latin typeface="Arial Narrow" panose="020B0606020202030204" pitchFamily="34" charset="0"/>
                        </a:rPr>
                        <a:t>(</a:t>
                      </a:r>
                      <a:r>
                        <a:rPr lang="en-US" sz="1200" dirty="0" smtClean="0">
                          <a:solidFill>
                            <a:schemeClr val="tx1"/>
                          </a:solidFill>
                          <a:effectLst/>
                          <a:latin typeface="Arial Narrow" panose="020B0606020202030204" pitchFamily="34" charset="0"/>
                        </a:rPr>
                        <a:t>DEFF) </a:t>
                      </a:r>
                      <a:r>
                        <a:rPr lang="en-US" sz="1200" dirty="0">
                          <a:solidFill>
                            <a:schemeClr val="tx1"/>
                          </a:solidFill>
                          <a:effectLst/>
                          <a:latin typeface="Arial Narrow" panose="020B0606020202030204" pitchFamily="34" charset="0"/>
                        </a:rPr>
                        <a:t>Pay </a:t>
                      </a:r>
                      <a:r>
                        <a:rPr lang="en-US" sz="1200" dirty="0" smtClean="0">
                          <a:solidFill>
                            <a:schemeClr val="tx1"/>
                          </a:solidFill>
                          <a:effectLst/>
                          <a:latin typeface="Arial Narrow" panose="020B0606020202030204" pitchFamily="34" charset="0"/>
                        </a:rPr>
                        <a:t>Scale.</a:t>
                      </a:r>
                    </a:p>
                    <a:p>
                      <a:pPr algn="just" fontAlgn="ctr">
                        <a:spcAft>
                          <a:spcPts val="0"/>
                        </a:spcAft>
                      </a:pPr>
                      <a:endParaRPr lang="en-ZA" sz="1200" dirty="0">
                        <a:solidFill>
                          <a:schemeClr val="tx1"/>
                        </a:solidFill>
                        <a:effectLst/>
                        <a:latin typeface="Calibri" panose="020F0502020204030204" pitchFamily="34" charset="0"/>
                      </a:endParaRPr>
                    </a:p>
                  </a:txBody>
                  <a:tcPr marL="68580" marR="68580" marT="0" marB="0">
                    <a:solidFill>
                      <a:schemeClr val="accent3">
                        <a:lumMod val="60000"/>
                        <a:lumOff val="40000"/>
                      </a:schemeClr>
                    </a:solidFill>
                  </a:tcPr>
                </a:tc>
                <a:tc>
                  <a:txBody>
                    <a:bodyPr/>
                    <a:lstStyle/>
                    <a:p>
                      <a:pPr algn="just" fontAlgn="ctr">
                        <a:spcAft>
                          <a:spcPts val="0"/>
                        </a:spcAft>
                      </a:pPr>
                      <a:r>
                        <a:rPr lang="en-GB" sz="1200" b="0" dirty="0">
                          <a:solidFill>
                            <a:schemeClr val="tx1"/>
                          </a:solidFill>
                          <a:effectLst/>
                          <a:latin typeface="Arial Narrow" panose="020B0606020202030204" pitchFamily="34" charset="0"/>
                        </a:rPr>
                        <a:t>Consultation internally within </a:t>
                      </a:r>
                      <a:r>
                        <a:rPr lang="en-GB" sz="1200" b="0" dirty="0" smtClean="0">
                          <a:solidFill>
                            <a:schemeClr val="tx1"/>
                          </a:solidFill>
                          <a:effectLst/>
                          <a:latin typeface="Arial Narrow" panose="020B0606020202030204" pitchFamily="34" charset="0"/>
                        </a:rPr>
                        <a:t>SANBI.</a:t>
                      </a:r>
                      <a:endParaRPr lang="en-ZA" sz="1200" b="0" dirty="0">
                        <a:solidFill>
                          <a:schemeClr val="tx1"/>
                        </a:solidFill>
                        <a:effectLst/>
                        <a:latin typeface="Calibri" panose="020F0502020204030204" pitchFamily="34" charset="0"/>
                      </a:endParaRPr>
                    </a:p>
                  </a:txBody>
                  <a:tcPr marL="68580" marR="68580" marT="0" marB="0">
                    <a:solidFill>
                      <a:schemeClr val="accent3">
                        <a:lumMod val="60000"/>
                        <a:lumOff val="40000"/>
                      </a:schemeClr>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xmlns="" val="3303750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51520" y="260648"/>
            <a:ext cx="8229600" cy="432048"/>
          </a:xfrm>
        </p:spPr>
        <p:txBody>
          <a:bodyPr>
            <a:noAutofit/>
          </a:bodyPr>
          <a:lstStyle/>
          <a:p>
            <a:pPr algn="l"/>
            <a:r>
              <a:rPr lang="en-ZA" sz="1800" b="1" dirty="0" smtClean="0">
                <a:latin typeface="Calibri" panose="020F0502020204030204" pitchFamily="34" charset="0"/>
                <a:cs typeface="Calibri" panose="020F0502020204030204" pitchFamily="34" charset="0"/>
              </a:rPr>
              <a:t>PROGRAMME 1</a:t>
            </a:r>
            <a:r>
              <a:rPr lang="en-ZA" sz="1800" b="1" dirty="0">
                <a:latin typeface="Calibri" panose="020F0502020204030204" pitchFamily="34" charset="0"/>
                <a:cs typeface="Calibri" panose="020F0502020204030204" pitchFamily="34" charset="0"/>
              </a:rPr>
              <a:t>: </a:t>
            </a:r>
            <a:r>
              <a:rPr lang="en-ZA" sz="1800" b="1" dirty="0" smtClean="0">
                <a:latin typeface="Calibri" panose="020F0502020204030204" pitchFamily="34" charset="0"/>
                <a:cs typeface="Calibri" panose="020F0502020204030204" pitchFamily="34" charset="0"/>
              </a:rPr>
              <a:t>ADMINISTRATION(Continues)</a:t>
            </a:r>
            <a:r>
              <a:rPr lang="en-ZA" sz="1800" dirty="0">
                <a:latin typeface="Calibri" panose="020F0502020204030204" pitchFamily="34" charset="0"/>
                <a:cs typeface="Calibri" panose="020F0502020204030204" pitchFamily="34" charset="0"/>
              </a:rPr>
              <a:t/>
            </a:r>
            <a:br>
              <a:rPr lang="en-ZA" sz="1800" dirty="0">
                <a:latin typeface="Calibri" panose="020F0502020204030204" pitchFamily="34" charset="0"/>
                <a:cs typeface="Calibri" panose="020F0502020204030204" pitchFamily="34" charset="0"/>
              </a:rPr>
            </a:br>
            <a:endParaRPr lang="en-ZA" sz="1800" dirty="0">
              <a:latin typeface="Calibri" panose="020F0502020204030204" pitchFamily="34" charset="0"/>
              <a:cs typeface="Calibri" panose="020F0502020204030204" pitchFamily="34" charset="0"/>
            </a:endParaRPr>
          </a:p>
        </p:txBody>
      </p:sp>
      <p:graphicFrame>
        <p:nvGraphicFramePr>
          <p:cNvPr id="8" name="Content Placeholder 3"/>
          <p:cNvGraphicFramePr>
            <a:graphicFrameLocks noGrp="1"/>
          </p:cNvGraphicFramePr>
          <p:nvPr>
            <p:ph idx="1"/>
            <p:extLst>
              <p:ext uri="{D42A27DB-BD31-4B8C-83A1-F6EECF244321}">
                <p14:modId xmlns:p14="http://schemas.microsoft.com/office/powerpoint/2010/main" xmlns="" val="293907358"/>
              </p:ext>
            </p:extLst>
          </p:nvPr>
        </p:nvGraphicFramePr>
        <p:xfrm>
          <a:off x="0" y="722093"/>
          <a:ext cx="9144000" cy="5317826"/>
        </p:xfrm>
        <a:graphic>
          <a:graphicData uri="http://schemas.openxmlformats.org/drawingml/2006/table">
            <a:tbl>
              <a:tblPr firstRow="1" firstCol="1" lastRow="1" lastCol="1" bandRow="1" bandCol="1">
                <a:tableStyleId>{5C22544A-7EE6-4342-B048-85BDC9FD1C3A}</a:tableStyleId>
              </a:tblPr>
              <a:tblGrid>
                <a:gridCol w="1499016">
                  <a:extLst>
                    <a:ext uri="{9D8B030D-6E8A-4147-A177-3AD203B41FA5}">
                      <a16:colId xmlns="" xmlns:a16="http://schemas.microsoft.com/office/drawing/2014/main" val="20000"/>
                    </a:ext>
                  </a:extLst>
                </a:gridCol>
                <a:gridCol w="2201463">
                  <a:extLst>
                    <a:ext uri="{9D8B030D-6E8A-4147-A177-3AD203B41FA5}">
                      <a16:colId xmlns="" xmlns:a16="http://schemas.microsoft.com/office/drawing/2014/main" val="20001"/>
                    </a:ext>
                  </a:extLst>
                </a:gridCol>
                <a:gridCol w="1759442">
                  <a:extLst>
                    <a:ext uri="{9D8B030D-6E8A-4147-A177-3AD203B41FA5}">
                      <a16:colId xmlns="" xmlns:a16="http://schemas.microsoft.com/office/drawing/2014/main" val="20002"/>
                    </a:ext>
                  </a:extLst>
                </a:gridCol>
                <a:gridCol w="3684079">
                  <a:extLst>
                    <a:ext uri="{9D8B030D-6E8A-4147-A177-3AD203B41FA5}">
                      <a16:colId xmlns="" xmlns:a16="http://schemas.microsoft.com/office/drawing/2014/main" val="20003"/>
                    </a:ext>
                  </a:extLst>
                </a:gridCol>
              </a:tblGrid>
              <a:tr h="883748">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STRATEGIC OBJECTIVES </a:t>
                      </a:r>
                      <a:endParaRPr lang="en-ZA" sz="1200" dirty="0">
                        <a:solidFill>
                          <a:schemeClr val="tx1"/>
                        </a:solidFill>
                        <a:effectLst/>
                        <a:latin typeface="Arial Black" panose="020B0A04020102020204" pitchFamily="34" charset="0"/>
                        <a:ea typeface="Calibri"/>
                        <a:cs typeface="Times New Roman"/>
                      </a:endParaRPr>
                    </a:p>
                  </a:txBody>
                  <a:tcPr marL="64298" marR="64298" marT="0" marB="0">
                    <a:solidFill>
                      <a:srgbClr val="00B050"/>
                    </a:solidFill>
                  </a:tcPr>
                </a:tc>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STRATEGIC RISK </a:t>
                      </a:r>
                      <a:endParaRPr lang="en-ZA" sz="1200" dirty="0">
                        <a:solidFill>
                          <a:schemeClr val="tx1"/>
                        </a:solidFill>
                        <a:effectLst/>
                        <a:latin typeface="Arial Black" panose="020B0A04020102020204" pitchFamily="34" charset="0"/>
                        <a:ea typeface="Calibri"/>
                        <a:cs typeface="Times New Roman"/>
                      </a:endParaRPr>
                    </a:p>
                  </a:txBody>
                  <a:tcPr marL="64298" marR="64298" marT="0" marB="0">
                    <a:solidFill>
                      <a:srgbClr val="00B050"/>
                    </a:solidFill>
                  </a:tcPr>
                </a:tc>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RISK CONSEQUENCE </a:t>
                      </a:r>
                      <a:endParaRPr lang="en-ZA" sz="1200" dirty="0">
                        <a:solidFill>
                          <a:schemeClr val="tx1"/>
                        </a:solidFill>
                        <a:effectLst/>
                        <a:latin typeface="Arial Black" panose="020B0A04020102020204" pitchFamily="34" charset="0"/>
                        <a:ea typeface="Calibri"/>
                        <a:cs typeface="Times New Roman"/>
                      </a:endParaRPr>
                    </a:p>
                  </a:txBody>
                  <a:tcPr marL="64298" marR="64298" marT="0" marB="0">
                    <a:solidFill>
                      <a:srgbClr val="00B050"/>
                    </a:solidFill>
                  </a:tcPr>
                </a:tc>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MITIGATION PLAN </a:t>
                      </a:r>
                      <a:endParaRPr lang="en-ZA" sz="1200" dirty="0">
                        <a:solidFill>
                          <a:schemeClr val="tx1"/>
                        </a:solidFill>
                        <a:effectLst/>
                        <a:latin typeface="Arial Black" panose="020B0A04020102020204" pitchFamily="34" charset="0"/>
                        <a:ea typeface="Calibri"/>
                        <a:cs typeface="Times New Roman"/>
                      </a:endParaRPr>
                    </a:p>
                  </a:txBody>
                  <a:tcPr marL="64298" marR="64298" marT="0" marB="0">
                    <a:solidFill>
                      <a:srgbClr val="00B050"/>
                    </a:solidFill>
                  </a:tcPr>
                </a:tc>
                <a:extLst>
                  <a:ext uri="{0D108BD9-81ED-4DB2-BD59-A6C34878D82A}">
                    <a16:rowId xmlns="" xmlns:a16="http://schemas.microsoft.com/office/drawing/2014/main" val="10000"/>
                  </a:ext>
                </a:extLst>
              </a:tr>
              <a:tr h="2947714">
                <a:tc rowSpan="2">
                  <a:txBody>
                    <a:bodyPr/>
                    <a:lstStyle/>
                    <a:p>
                      <a:pPr fontAlgn="ctr">
                        <a:lnSpc>
                          <a:spcPct val="115000"/>
                        </a:lnSpc>
                        <a:spcAft>
                          <a:spcPts val="0"/>
                        </a:spcAft>
                      </a:pPr>
                      <a:r>
                        <a:rPr lang="en-GB" sz="1100" dirty="0">
                          <a:solidFill>
                            <a:schemeClr val="tx1"/>
                          </a:solidFill>
                          <a:effectLst/>
                          <a:latin typeface="Arial Black" panose="020B0A04020102020204" pitchFamily="34" charset="0"/>
                        </a:rPr>
                        <a:t>SO 1.2</a:t>
                      </a:r>
                      <a:endParaRPr lang="en-ZA" sz="1100" dirty="0">
                        <a:solidFill>
                          <a:schemeClr val="tx1"/>
                        </a:solidFill>
                        <a:effectLst/>
                        <a:latin typeface="Arial Black" panose="020B0A04020102020204" pitchFamily="34" charset="0"/>
                        <a:ea typeface="Calibri"/>
                        <a:cs typeface="Times New Roman"/>
                      </a:endParaRPr>
                    </a:p>
                  </a:txBody>
                  <a:tcPr marL="64298" marR="64298" marT="0" marB="0">
                    <a:solidFill>
                      <a:schemeClr val="accent3">
                        <a:lumMod val="60000"/>
                        <a:lumOff val="40000"/>
                      </a:schemeClr>
                    </a:solidFill>
                  </a:tcPr>
                </a:tc>
                <a:tc>
                  <a:txBody>
                    <a:bodyPr/>
                    <a:lstStyle/>
                    <a:p>
                      <a:pPr algn="l">
                        <a:spcAft>
                          <a:spcPts val="0"/>
                        </a:spcAft>
                      </a:pPr>
                      <a:r>
                        <a:rPr lang="en-ZA" sz="1100" b="1" dirty="0">
                          <a:solidFill>
                            <a:srgbClr val="000000"/>
                          </a:solidFill>
                          <a:effectLst/>
                          <a:latin typeface="Arial Narrow" panose="020B0606020202030204" pitchFamily="34" charset="0"/>
                          <a:ea typeface="Calibri" panose="020F0502020204030204" pitchFamily="34" charset="0"/>
                        </a:rPr>
                        <a:t>Non-compliance with GRAP and procurement legislation requirements</a:t>
                      </a:r>
                      <a:endParaRPr lang="en-ZA" sz="1100" b="1" dirty="0">
                        <a:solidFill>
                          <a:srgbClr val="000000"/>
                        </a:solidFill>
                        <a:effectLst/>
                        <a:latin typeface="Arial" panose="020B0604020202020204" pitchFamily="34" charset="0"/>
                        <a:ea typeface="Calibri" panose="020F0502020204030204" pitchFamily="34" charset="0"/>
                      </a:endParaRPr>
                    </a:p>
                    <a:p>
                      <a:pPr algn="just" fontAlgn="ctr">
                        <a:lnSpc>
                          <a:spcPct val="115000"/>
                        </a:lnSpc>
                        <a:spcAft>
                          <a:spcPts val="0"/>
                        </a:spcAft>
                      </a:pPr>
                      <a:r>
                        <a:rPr lang="en-ZA" sz="1100" b="1" dirty="0">
                          <a:effectLst/>
                          <a:latin typeface="Arial Narrow" panose="020B0606020202030204" pitchFamily="34" charset="0"/>
                          <a:ea typeface="Calibri" panose="020F0502020204030204" pitchFamily="34" charset="0"/>
                          <a:cs typeface="Times New Roman" panose="02020603050405020304" pitchFamily="18" charset="0"/>
                        </a:rPr>
                        <a:t> </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just" fontAlgn="ctr">
                        <a:lnSpc>
                          <a:spcPct val="115000"/>
                        </a:lnSpc>
                        <a:spcAft>
                          <a:spcPts val="0"/>
                        </a:spcAft>
                      </a:pPr>
                      <a:r>
                        <a:rPr lang="en-GB" sz="1100" dirty="0">
                          <a:effectLst/>
                          <a:latin typeface="Arial Narrow" panose="020B0606020202030204" pitchFamily="34" charset="0"/>
                          <a:ea typeface="Calibri" panose="020F0502020204030204" pitchFamily="34" charset="0"/>
                          <a:cs typeface="Times New Roman" panose="02020603050405020304" pitchFamily="18" charset="0"/>
                        </a:rPr>
                        <a:t>Qualified audit opinion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ctr">
                        <a:lnSpc>
                          <a:spcPct val="115000"/>
                        </a:lnSpc>
                        <a:spcAft>
                          <a:spcPts val="0"/>
                        </a:spcAft>
                      </a:pPr>
                      <a:r>
                        <a:rPr lang="en-GB" sz="1100" dirty="0">
                          <a:effectLst/>
                          <a:latin typeface="Arial Narrow" panose="020B0606020202030204" pitchFamily="34" charset="0"/>
                          <a:ea typeface="Calibri" panose="020F0502020204030204" pitchFamily="34" charset="0"/>
                          <a:cs typeface="Times New Roman" panose="02020603050405020304" pitchFamily="18" charset="0"/>
                        </a:rPr>
                        <a:t>Ineffective internal controls systems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Ineffective legal contract review</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Poor internal contract review/tracking</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Lack of expenditure management on contracts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Ineffective demand management and procurement planning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Insufficient professional advice for specialised procurement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Inefficient contract management </a:t>
                      </a:r>
                      <a:r>
                        <a:rPr lang="en-US" sz="1100" dirty="0" smtClean="0">
                          <a:effectLst/>
                          <a:latin typeface="Arial Narrow" panose="020B0606020202030204" pitchFamily="34" charset="0"/>
                          <a:ea typeface="Calibri" panose="020F0502020204030204" pitchFamily="34" charset="0"/>
                          <a:cs typeface="Arial" panose="020B0604020202020204" pitchFamily="34" charset="0"/>
                        </a:rPr>
                        <a:t>system.</a:t>
                      </a:r>
                    </a:p>
                    <a:p>
                      <a:pPr algn="just">
                        <a:lnSpc>
                          <a:spcPct val="115000"/>
                        </a:lnSpc>
                        <a:spcAft>
                          <a:spcPts val="0"/>
                        </a:spcAft>
                      </a:pPr>
                      <a:endParaRPr lang="en-US" sz="1100" dirty="0" smtClean="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solidFill>
                      <a:schemeClr val="accent3">
                        <a:lumMod val="60000"/>
                        <a:lumOff val="40000"/>
                      </a:schemeClr>
                    </a:solidFill>
                  </a:tcPr>
                </a:tc>
                <a:tc>
                  <a:txBody>
                    <a:bodyPr/>
                    <a:lstStyle/>
                    <a:p>
                      <a:pPr algn="just" fontAlgn="ctr">
                        <a:spcAft>
                          <a:spcPts val="0"/>
                        </a:spcAft>
                      </a:pPr>
                      <a:r>
                        <a:rPr lang="en-GB" sz="1200" b="0" dirty="0">
                          <a:solidFill>
                            <a:schemeClr val="tx1"/>
                          </a:solidFill>
                          <a:effectLst/>
                          <a:latin typeface="Arial Narrow" panose="020B0606020202030204" pitchFamily="34" charset="0"/>
                        </a:rPr>
                        <a:t>Review of all  policies and practices to align to GRAP and </a:t>
                      </a:r>
                      <a:r>
                        <a:rPr lang="en-GB" sz="1200" b="0" dirty="0" smtClean="0">
                          <a:solidFill>
                            <a:schemeClr val="tx1"/>
                          </a:solidFill>
                          <a:effectLst/>
                          <a:latin typeface="Arial Narrow" panose="020B0606020202030204" pitchFamily="34" charset="0"/>
                        </a:rPr>
                        <a:t>PFMA;</a:t>
                      </a:r>
                      <a:endParaRPr lang="en-ZA" sz="1200" b="0" dirty="0">
                        <a:solidFill>
                          <a:schemeClr val="tx1"/>
                        </a:solidFill>
                        <a:effectLst/>
                        <a:latin typeface="Calibri" panose="020F0502020204030204" pitchFamily="34" charset="0"/>
                      </a:endParaRPr>
                    </a:p>
                    <a:p>
                      <a:pPr algn="just" fontAlgn="ctr">
                        <a:spcAft>
                          <a:spcPts val="0"/>
                        </a:spcAft>
                      </a:pPr>
                      <a:r>
                        <a:rPr lang="en-GB" sz="1200" b="0" dirty="0">
                          <a:solidFill>
                            <a:schemeClr val="tx1"/>
                          </a:solidFill>
                          <a:effectLst/>
                          <a:latin typeface="Arial Narrow" panose="020B0606020202030204" pitchFamily="34" charset="0"/>
                        </a:rPr>
                        <a:t>Regular training provided to SCM and Procurement </a:t>
                      </a:r>
                      <a:r>
                        <a:rPr lang="en-GB" sz="1200" b="0" dirty="0" smtClean="0">
                          <a:solidFill>
                            <a:schemeClr val="tx1"/>
                          </a:solidFill>
                          <a:effectLst/>
                          <a:latin typeface="Arial Narrow" panose="020B0606020202030204" pitchFamily="34" charset="0"/>
                        </a:rPr>
                        <a:t>Committees;</a:t>
                      </a:r>
                      <a:endParaRPr lang="en-ZA" sz="1200" b="0" dirty="0">
                        <a:solidFill>
                          <a:schemeClr val="tx1"/>
                        </a:solidFill>
                        <a:effectLst/>
                        <a:latin typeface="Calibri" panose="020F0502020204030204" pitchFamily="34" charset="0"/>
                      </a:endParaRPr>
                    </a:p>
                    <a:p>
                      <a:pPr algn="just">
                        <a:lnSpc>
                          <a:spcPct val="115000"/>
                        </a:lnSpc>
                        <a:spcAft>
                          <a:spcPts val="0"/>
                        </a:spcAft>
                      </a:pPr>
                      <a:r>
                        <a:rPr lang="en-ZA" sz="1200" b="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Annual legal review; annual contract performance appraisals; SOPs; contract management register (electronic and manual); SLA </a:t>
                      </a:r>
                      <a:r>
                        <a:rPr lang="en-ZA" sz="1200" b="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reviews;</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Monthly review of compliance of all procurement activities; revised effective and efficient procurement (iQual) system; SCM </a:t>
                      </a:r>
                      <a:r>
                        <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work-study </a:t>
                      </a: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to determine required human capacity; compliance review of demand management and procurement plans; risk management review of procurement </a:t>
                      </a:r>
                      <a:r>
                        <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activities.</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200" b="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a:t>
                      </a:r>
                      <a:endParaRPr lang="en-ZA" sz="1200" b="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ctr">
                        <a:spcAft>
                          <a:spcPts val="0"/>
                        </a:spcAft>
                      </a:pPr>
                      <a:r>
                        <a:rPr lang="en-US" sz="1100" dirty="0">
                          <a:effectLst/>
                          <a:latin typeface="Arial Narrow" panose="020B0606020202030204" pitchFamily="34" charset="0"/>
                          <a:cs typeface="Arial" panose="020B0604020202020204" pitchFamily="34" charset="0"/>
                        </a:rPr>
                        <a:t> </a:t>
                      </a:r>
                      <a:endParaRPr lang="en-ZA" sz="1100" dirty="0">
                        <a:effectLst/>
                        <a:latin typeface="Calibri" panose="020F0502020204030204" pitchFamily="34" charset="0"/>
                      </a:endParaRPr>
                    </a:p>
                  </a:txBody>
                  <a:tcPr marL="68580" marR="68580" marT="0" marB="0">
                    <a:solidFill>
                      <a:schemeClr val="accent3">
                        <a:lumMod val="60000"/>
                        <a:lumOff val="40000"/>
                      </a:schemeClr>
                    </a:solidFill>
                  </a:tcPr>
                </a:tc>
                <a:extLst>
                  <a:ext uri="{0D108BD9-81ED-4DB2-BD59-A6C34878D82A}">
                    <a16:rowId xmlns="" xmlns:a16="http://schemas.microsoft.com/office/drawing/2014/main" val="10001"/>
                  </a:ext>
                </a:extLst>
              </a:tr>
              <a:tr h="1285918">
                <a:tc vMerge="1">
                  <a:txBody>
                    <a:bodyPr/>
                    <a:lstStyle/>
                    <a:p>
                      <a:pPr fontAlgn="ctr">
                        <a:lnSpc>
                          <a:spcPct val="115000"/>
                        </a:lnSpc>
                        <a:spcAft>
                          <a:spcPts val="0"/>
                        </a:spcAft>
                      </a:pPr>
                      <a:endParaRPr lang="en-ZA" sz="1400" dirty="0">
                        <a:solidFill>
                          <a:schemeClr val="tx1"/>
                        </a:solidFill>
                        <a:effectLst/>
                        <a:latin typeface="Arial Black" panose="020B0A04020102020204" pitchFamily="34" charset="0"/>
                        <a:ea typeface="Calibri"/>
                        <a:cs typeface="Times New Roman"/>
                      </a:endParaRPr>
                    </a:p>
                  </a:txBody>
                  <a:tcPr marL="64298" marR="64298" marT="0" marB="0">
                    <a:solidFill>
                      <a:schemeClr val="accent3">
                        <a:lumMod val="60000"/>
                        <a:lumOff val="40000"/>
                      </a:schemeClr>
                    </a:solidFill>
                  </a:tcPr>
                </a:tc>
                <a:tc>
                  <a:txBody>
                    <a:bodyPr/>
                    <a:lstStyle/>
                    <a:p>
                      <a:pPr algn="l">
                        <a:lnSpc>
                          <a:spcPct val="115000"/>
                        </a:lnSpc>
                        <a:spcAft>
                          <a:spcPts val="0"/>
                        </a:spcAft>
                      </a:pPr>
                      <a:r>
                        <a:rPr lang="en-US" sz="11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Loss of assets due to ineffective asset management system resulting in poor on return on investment</a:t>
                      </a:r>
                      <a:endParaRPr lang="en-ZA"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en-ZA" sz="1100" b="1" dirty="0">
                          <a:solidFill>
                            <a:schemeClr val="tx1"/>
                          </a:solidFill>
                          <a:effectLst/>
                          <a:highlight>
                            <a:srgbClr val="FFFF00"/>
                          </a:highlight>
                          <a:latin typeface="Arial Narrow" panose="020B0606020202030204" pitchFamily="34" charset="0"/>
                          <a:ea typeface="Calibri" panose="020F0502020204030204" pitchFamily="34" charset="0"/>
                        </a:rPr>
                        <a:t> </a:t>
                      </a:r>
                      <a:endParaRPr lang="en-ZA" sz="1100" b="1" dirty="0">
                        <a:solidFill>
                          <a:schemeClr val="tx1"/>
                        </a:solidFill>
                        <a:effectLst/>
                        <a:latin typeface="Arial" panose="020B0604020202020204" pitchFamily="34" charset="0"/>
                        <a:ea typeface="Calibri" panose="020F0502020204030204" pitchFamily="34" charset="0"/>
                      </a:endParaRPr>
                    </a:p>
                  </a:txBody>
                  <a:tcPr marL="68580" marR="68580" marT="0" marB="0">
                    <a:solidFill>
                      <a:schemeClr val="accent3">
                        <a:lumMod val="60000"/>
                        <a:lumOff val="40000"/>
                      </a:schemeClr>
                    </a:solidFill>
                  </a:tcPr>
                </a:tc>
                <a:tc>
                  <a:txBody>
                    <a:bodyPr/>
                    <a:lstStyle/>
                    <a:p>
                      <a:pPr algn="just">
                        <a:lnSpc>
                          <a:spcPct val="115000"/>
                        </a:lnSpc>
                        <a:spcAft>
                          <a:spcPts val="0"/>
                        </a:spcAft>
                      </a:pPr>
                      <a:r>
                        <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Non-compliance with the asset management policy; Ineffective asset management system; inadequate security systems; inadequate human capacity in the asset management </a:t>
                      </a:r>
                      <a:r>
                        <a:rPr lang="en-US" sz="11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unit.</a:t>
                      </a:r>
                    </a:p>
                    <a:p>
                      <a:pPr algn="just">
                        <a:lnSpc>
                          <a:spcPct val="115000"/>
                        </a:lnSpc>
                        <a:spcAft>
                          <a:spcPts val="0"/>
                        </a:spcAft>
                      </a:pP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just">
                        <a:lnSpc>
                          <a:spcPct val="115000"/>
                        </a:lnSpc>
                        <a:spcAft>
                          <a:spcPts val="0"/>
                        </a:spcAft>
                      </a:pPr>
                      <a:r>
                        <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Implementation of the ARC approved asset management turnaround </a:t>
                      </a:r>
                      <a:r>
                        <a:rPr lang="en-US" sz="11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plan.</a:t>
                      </a:r>
                      <a:endParaRPr lang="en-ZA"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fontAlgn="ctr">
                        <a:spcAft>
                          <a:spcPts val="0"/>
                        </a:spcAft>
                      </a:pPr>
                      <a:r>
                        <a:rPr lang="en-GB" sz="1100" b="0" dirty="0">
                          <a:solidFill>
                            <a:schemeClr val="tx1"/>
                          </a:solidFill>
                          <a:effectLst/>
                          <a:latin typeface="Arial Narrow" panose="020B0606020202030204" pitchFamily="34" charset="0"/>
                        </a:rPr>
                        <a:t> </a:t>
                      </a:r>
                      <a:endParaRPr lang="en-ZA" sz="1100" b="0" dirty="0">
                        <a:solidFill>
                          <a:schemeClr val="tx1"/>
                        </a:solidFill>
                        <a:effectLst/>
                        <a:latin typeface="Calibri" panose="020F0502020204030204" pitchFamily="34" charset="0"/>
                      </a:endParaRPr>
                    </a:p>
                  </a:txBody>
                  <a:tcPr marL="68580" marR="68580" marT="0" marB="0">
                    <a:solidFill>
                      <a:schemeClr val="accent3">
                        <a:lumMod val="60000"/>
                        <a:lumOff val="40000"/>
                      </a:schemeClr>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xmlns="" val="41544632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5B1029-6F76-46CD-B1CE-A789D6137003}" type="slidenum">
              <a:rPr lang="en-ZA" smtClean="0">
                <a:solidFill>
                  <a:prstClr val="black">
                    <a:tint val="75000"/>
                  </a:prstClr>
                </a:solidFill>
              </a:rPr>
              <a:pPr/>
              <a:t>44</a:t>
            </a:fld>
            <a:endParaRPr lang="en-ZA" dirty="0">
              <a:solidFill>
                <a:prstClr val="black">
                  <a:tint val="75000"/>
                </a:prst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4160761379"/>
              </p:ext>
            </p:extLst>
          </p:nvPr>
        </p:nvGraphicFramePr>
        <p:xfrm>
          <a:off x="-1" y="1218041"/>
          <a:ext cx="9133471" cy="576064"/>
        </p:xfrm>
        <a:graphic>
          <a:graphicData uri="http://schemas.openxmlformats.org/drawingml/2006/table">
            <a:tbl>
              <a:tblPr firstRow="1" firstCol="1" lastRow="1" lastCol="1" bandRow="1" bandCol="1">
                <a:tableStyleId>{5C22544A-7EE6-4342-B048-85BDC9FD1C3A}</a:tableStyleId>
              </a:tblPr>
              <a:tblGrid>
                <a:gridCol w="1497290">
                  <a:extLst>
                    <a:ext uri="{9D8B030D-6E8A-4147-A177-3AD203B41FA5}">
                      <a16:colId xmlns="" xmlns:a16="http://schemas.microsoft.com/office/drawing/2014/main" val="20000"/>
                    </a:ext>
                  </a:extLst>
                </a:gridCol>
                <a:gridCol w="2198928">
                  <a:extLst>
                    <a:ext uri="{9D8B030D-6E8A-4147-A177-3AD203B41FA5}">
                      <a16:colId xmlns="" xmlns:a16="http://schemas.microsoft.com/office/drawing/2014/main" val="20001"/>
                    </a:ext>
                  </a:extLst>
                </a:gridCol>
                <a:gridCol w="1757416">
                  <a:extLst>
                    <a:ext uri="{9D8B030D-6E8A-4147-A177-3AD203B41FA5}">
                      <a16:colId xmlns="" xmlns:a16="http://schemas.microsoft.com/office/drawing/2014/main" val="20002"/>
                    </a:ext>
                  </a:extLst>
                </a:gridCol>
                <a:gridCol w="3679837">
                  <a:extLst>
                    <a:ext uri="{9D8B030D-6E8A-4147-A177-3AD203B41FA5}">
                      <a16:colId xmlns="" xmlns:a16="http://schemas.microsoft.com/office/drawing/2014/main" val="20003"/>
                    </a:ext>
                  </a:extLst>
                </a:gridCol>
              </a:tblGrid>
              <a:tr h="576064">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STRATEGIC OBJECTIVES </a:t>
                      </a:r>
                      <a:endParaRPr lang="en-ZA" sz="1200" dirty="0">
                        <a:solidFill>
                          <a:schemeClr val="tx1"/>
                        </a:solidFill>
                        <a:effectLst/>
                        <a:latin typeface="Arial Black" panose="020B0A04020102020204" pitchFamily="34" charset="0"/>
                        <a:ea typeface="Calibri"/>
                        <a:cs typeface="Times New Roman"/>
                      </a:endParaRPr>
                    </a:p>
                  </a:txBody>
                  <a:tcPr marL="64298" marR="64298" marT="0" marB="0">
                    <a:solidFill>
                      <a:srgbClr val="00B050"/>
                    </a:solidFill>
                  </a:tcPr>
                </a:tc>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STRATEGIC RISK </a:t>
                      </a:r>
                      <a:endParaRPr lang="en-ZA" sz="1200" dirty="0">
                        <a:solidFill>
                          <a:schemeClr val="tx1"/>
                        </a:solidFill>
                        <a:effectLst/>
                        <a:latin typeface="Arial Black" panose="020B0A04020102020204" pitchFamily="34" charset="0"/>
                        <a:ea typeface="Calibri"/>
                        <a:cs typeface="Times New Roman"/>
                      </a:endParaRPr>
                    </a:p>
                  </a:txBody>
                  <a:tcPr marL="64298" marR="64298" marT="0" marB="0">
                    <a:solidFill>
                      <a:srgbClr val="00B050"/>
                    </a:solidFill>
                  </a:tcPr>
                </a:tc>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RISK CONSEQUENCE </a:t>
                      </a:r>
                      <a:endParaRPr lang="en-ZA" sz="1200" dirty="0">
                        <a:solidFill>
                          <a:schemeClr val="tx1"/>
                        </a:solidFill>
                        <a:effectLst/>
                        <a:latin typeface="Arial Black" panose="020B0A04020102020204" pitchFamily="34" charset="0"/>
                        <a:ea typeface="Calibri"/>
                        <a:cs typeface="Times New Roman"/>
                      </a:endParaRPr>
                    </a:p>
                  </a:txBody>
                  <a:tcPr marL="64298" marR="64298" marT="0" marB="0">
                    <a:solidFill>
                      <a:srgbClr val="00B050"/>
                    </a:solidFill>
                  </a:tcPr>
                </a:tc>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MITIGATION PLAN </a:t>
                      </a:r>
                      <a:endParaRPr lang="en-ZA" sz="1200" dirty="0">
                        <a:solidFill>
                          <a:schemeClr val="tx1"/>
                        </a:solidFill>
                        <a:effectLst/>
                        <a:latin typeface="Arial Black" panose="020B0A04020102020204" pitchFamily="34" charset="0"/>
                        <a:ea typeface="Calibri"/>
                        <a:cs typeface="Times New Roman"/>
                      </a:endParaRPr>
                    </a:p>
                  </a:txBody>
                  <a:tcPr marL="64298" marR="64298" marT="0" marB="0">
                    <a:solidFill>
                      <a:srgbClr val="00B050"/>
                    </a:solidFill>
                  </a:tcPr>
                </a:tc>
                <a:extLst>
                  <a:ext uri="{0D108BD9-81ED-4DB2-BD59-A6C34878D82A}">
                    <a16:rowId xmlns="" xmlns:a16="http://schemas.microsoft.com/office/drawing/2014/main"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2820042846"/>
              </p:ext>
            </p:extLst>
          </p:nvPr>
        </p:nvGraphicFramePr>
        <p:xfrm>
          <a:off x="-36512" y="1794105"/>
          <a:ext cx="9169982" cy="3575304"/>
        </p:xfrm>
        <a:graphic>
          <a:graphicData uri="http://schemas.openxmlformats.org/drawingml/2006/table">
            <a:tbl>
              <a:tblPr firstRow="1" firstCol="1" lastRow="1" lastCol="1" bandRow="1" bandCol="1">
                <a:tableStyleId>{5C22544A-7EE6-4342-B048-85BDC9FD1C3A}</a:tableStyleId>
              </a:tblPr>
              <a:tblGrid>
                <a:gridCol w="1645654">
                  <a:extLst>
                    <a:ext uri="{9D8B030D-6E8A-4147-A177-3AD203B41FA5}">
                      <a16:colId xmlns="" xmlns:a16="http://schemas.microsoft.com/office/drawing/2014/main" val="20000"/>
                    </a:ext>
                  </a:extLst>
                </a:gridCol>
                <a:gridCol w="2088232">
                  <a:extLst>
                    <a:ext uri="{9D8B030D-6E8A-4147-A177-3AD203B41FA5}">
                      <a16:colId xmlns="" xmlns:a16="http://schemas.microsoft.com/office/drawing/2014/main" val="20001"/>
                    </a:ext>
                  </a:extLst>
                </a:gridCol>
                <a:gridCol w="1800200">
                  <a:extLst>
                    <a:ext uri="{9D8B030D-6E8A-4147-A177-3AD203B41FA5}">
                      <a16:colId xmlns="" xmlns:a16="http://schemas.microsoft.com/office/drawing/2014/main" val="20002"/>
                    </a:ext>
                  </a:extLst>
                </a:gridCol>
                <a:gridCol w="3635896">
                  <a:extLst>
                    <a:ext uri="{9D8B030D-6E8A-4147-A177-3AD203B41FA5}">
                      <a16:colId xmlns="" xmlns:a16="http://schemas.microsoft.com/office/drawing/2014/main" val="20003"/>
                    </a:ext>
                  </a:extLst>
                </a:gridCol>
              </a:tblGrid>
              <a:tr h="2520280">
                <a:tc>
                  <a:txBody>
                    <a:bodyPr/>
                    <a:lstStyle/>
                    <a:p>
                      <a:pPr fontAlgn="ctr">
                        <a:lnSpc>
                          <a:spcPct val="115000"/>
                        </a:lnSpc>
                        <a:spcAft>
                          <a:spcPts val="0"/>
                        </a:spcAft>
                      </a:pPr>
                      <a:r>
                        <a:rPr lang="en-ZA" sz="1600" dirty="0" smtClean="0">
                          <a:solidFill>
                            <a:schemeClr val="tx1"/>
                          </a:solidFill>
                          <a:effectLst/>
                          <a:latin typeface="+mn-lt"/>
                          <a:ea typeface="Calibri"/>
                          <a:cs typeface="Times New Roman"/>
                        </a:rPr>
                        <a:t>SO 1.2</a:t>
                      </a:r>
                      <a:endParaRPr lang="en-ZA" sz="1600" dirty="0">
                        <a:solidFill>
                          <a:schemeClr val="tx1"/>
                        </a:solidFill>
                        <a:effectLst/>
                        <a:latin typeface="+mn-lt"/>
                        <a:ea typeface="Calibri"/>
                        <a:cs typeface="Times New Roman"/>
                      </a:endParaRPr>
                    </a:p>
                  </a:txBody>
                  <a:tcPr marL="64298" marR="64298" marT="0" marB="0">
                    <a:solidFill>
                      <a:schemeClr val="accent3">
                        <a:lumMod val="60000"/>
                        <a:lumOff val="40000"/>
                      </a:schemeClr>
                    </a:solidFill>
                  </a:tcPr>
                </a:tc>
                <a:tc>
                  <a:txBody>
                    <a:bodyPr/>
                    <a:lstStyle/>
                    <a:p>
                      <a:pPr algn="l">
                        <a:lnSpc>
                          <a:spcPct val="115000"/>
                        </a:lnSpc>
                        <a:spcAft>
                          <a:spcPts val="0"/>
                        </a:spcAft>
                      </a:pPr>
                      <a:r>
                        <a:rPr lang="en-US"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Ineffective and inefficient procurement management system and inadequate human capacity resulting in failure to execute operational requirements</a:t>
                      </a:r>
                      <a:endParaRPr lang="en-Z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US"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Z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just">
                        <a:lnSpc>
                          <a:spcPct val="115000"/>
                        </a:lnSpc>
                        <a:spcAft>
                          <a:spcPts val="0"/>
                        </a:spcAft>
                      </a:pP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Constantly changing regulatory environment  Limited pool of service providers geographically Insufficient human capacity in the SCM unit Ineffective internal communication between SCM and various campuses </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Inefficient contract management </a:t>
                      </a:r>
                      <a:r>
                        <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system.</a:t>
                      </a:r>
                    </a:p>
                    <a:p>
                      <a:pPr algn="just">
                        <a:lnSpc>
                          <a:spcPct val="115000"/>
                        </a:lnSpc>
                        <a:spcAft>
                          <a:spcPts val="0"/>
                        </a:spcAft>
                      </a:pPr>
                      <a:endPar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just">
                        <a:lnSpc>
                          <a:spcPct val="115000"/>
                        </a:lnSpc>
                        <a:spcAft>
                          <a:spcPts val="0"/>
                        </a:spcAft>
                      </a:pP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Improve communication between SCM officials and gardens administrative personnel, improve response time for </a:t>
                      </a:r>
                      <a:r>
                        <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RFQs’ </a:t>
                      </a: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and Tenders, more frequent BSC and BAC </a:t>
                      </a:r>
                      <a:r>
                        <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meetings.</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extLst>
                  <a:ext uri="{0D108BD9-81ED-4DB2-BD59-A6C34878D82A}">
                    <a16:rowId xmlns="" xmlns:a16="http://schemas.microsoft.com/office/drawing/2014/main" val="10000"/>
                  </a:ext>
                </a:extLst>
              </a:tr>
            </a:tbl>
          </a:graphicData>
        </a:graphic>
      </p:graphicFrame>
      <p:sp>
        <p:nvSpPr>
          <p:cNvPr id="3" name="Rectangle 2"/>
          <p:cNvSpPr/>
          <p:nvPr/>
        </p:nvSpPr>
        <p:spPr>
          <a:xfrm>
            <a:off x="-36512" y="333180"/>
            <a:ext cx="6589712" cy="646331"/>
          </a:xfrm>
          <a:prstGeom prst="rect">
            <a:avLst/>
          </a:prstGeom>
        </p:spPr>
        <p:txBody>
          <a:bodyPr wrap="square">
            <a:spAutoFit/>
          </a:bodyPr>
          <a:lstStyle/>
          <a:p>
            <a:r>
              <a:rPr lang="en-ZA" b="1" dirty="0">
                <a:latin typeface="Calibri" panose="020F0502020204030204" pitchFamily="34" charset="0"/>
                <a:cs typeface="Calibri" panose="020F0502020204030204" pitchFamily="34" charset="0"/>
              </a:rPr>
              <a:t>PROGRAMME 1: ADMINISTRATION (CONTINUE)</a:t>
            </a:r>
            <a:r>
              <a:rPr lang="en-ZA" sz="1600" dirty="0"/>
              <a:t/>
            </a:r>
            <a:br>
              <a:rPr lang="en-ZA" sz="1600" dirty="0"/>
            </a:br>
            <a:endParaRPr lang="en-ZA" dirty="0"/>
          </a:p>
        </p:txBody>
      </p:sp>
    </p:spTree>
    <p:extLst>
      <p:ext uri="{BB962C8B-B14F-4D97-AF65-F5344CB8AC3E}">
        <p14:creationId xmlns:p14="http://schemas.microsoft.com/office/powerpoint/2010/main" xmlns="" val="16008734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07504" y="0"/>
            <a:ext cx="8229600" cy="764704"/>
          </a:xfrm>
        </p:spPr>
        <p:txBody>
          <a:bodyPr>
            <a:noAutofit/>
          </a:bodyPr>
          <a:lstStyle/>
          <a:p>
            <a:pPr algn="l"/>
            <a:r>
              <a:rPr lang="en-ZA" sz="1800" b="1" dirty="0" smtClean="0">
                <a:latin typeface="Calibri" panose="020F0502020204030204" pitchFamily="34" charset="0"/>
                <a:cs typeface="Calibri" panose="020F0502020204030204" pitchFamily="34" charset="0"/>
              </a:rPr>
              <a:t>PROGRAMME 1</a:t>
            </a:r>
            <a:r>
              <a:rPr lang="en-ZA" sz="1800" b="1" dirty="0">
                <a:latin typeface="Calibri" panose="020F0502020204030204" pitchFamily="34" charset="0"/>
                <a:cs typeface="Calibri" panose="020F0502020204030204" pitchFamily="34" charset="0"/>
              </a:rPr>
              <a:t>: </a:t>
            </a:r>
            <a:r>
              <a:rPr lang="en-ZA" sz="1800" b="1" dirty="0" smtClean="0">
                <a:latin typeface="Calibri" panose="020F0502020204030204" pitchFamily="34" charset="0"/>
                <a:cs typeface="Calibri" panose="020F0502020204030204" pitchFamily="34" charset="0"/>
              </a:rPr>
              <a:t>ADMINISTRATION (CONTINUE)</a:t>
            </a:r>
            <a:r>
              <a:rPr lang="en-ZA" sz="1600" dirty="0"/>
              <a:t/>
            </a:r>
            <a:br>
              <a:rPr lang="en-ZA" sz="1600" dirty="0"/>
            </a:br>
            <a:endParaRPr lang="en-ZA" sz="1600" dirty="0">
              <a:latin typeface="Arial Narrow" panose="020B0606020202030204" pitchFamily="34" charset="0"/>
            </a:endParaRPr>
          </a:p>
        </p:txBody>
      </p:sp>
      <p:graphicFrame>
        <p:nvGraphicFramePr>
          <p:cNvPr id="8" name="Content Placeholder 3"/>
          <p:cNvGraphicFramePr>
            <a:graphicFrameLocks noGrp="1"/>
          </p:cNvGraphicFramePr>
          <p:nvPr>
            <p:ph idx="1"/>
            <p:extLst>
              <p:ext uri="{D42A27DB-BD31-4B8C-83A1-F6EECF244321}">
                <p14:modId xmlns:p14="http://schemas.microsoft.com/office/powerpoint/2010/main" xmlns="" val="1089102617"/>
              </p:ext>
            </p:extLst>
          </p:nvPr>
        </p:nvGraphicFramePr>
        <p:xfrm>
          <a:off x="0" y="836712"/>
          <a:ext cx="9144000" cy="4334256"/>
        </p:xfrm>
        <a:graphic>
          <a:graphicData uri="http://schemas.openxmlformats.org/drawingml/2006/table">
            <a:tbl>
              <a:tblPr firstRow="1" firstCol="1" lastRow="1" lastCol="1" bandRow="1" bandCol="1">
                <a:tableStyleId>{5C22544A-7EE6-4342-B048-85BDC9FD1C3A}</a:tableStyleId>
              </a:tblPr>
              <a:tblGrid>
                <a:gridCol w="1259632">
                  <a:extLst>
                    <a:ext uri="{9D8B030D-6E8A-4147-A177-3AD203B41FA5}">
                      <a16:colId xmlns="" xmlns:a16="http://schemas.microsoft.com/office/drawing/2014/main" val="20000"/>
                    </a:ext>
                  </a:extLst>
                </a:gridCol>
                <a:gridCol w="2440849">
                  <a:extLst>
                    <a:ext uri="{9D8B030D-6E8A-4147-A177-3AD203B41FA5}">
                      <a16:colId xmlns="" xmlns:a16="http://schemas.microsoft.com/office/drawing/2014/main" val="20001"/>
                    </a:ext>
                  </a:extLst>
                </a:gridCol>
                <a:gridCol w="2023647">
                  <a:extLst>
                    <a:ext uri="{9D8B030D-6E8A-4147-A177-3AD203B41FA5}">
                      <a16:colId xmlns="" xmlns:a16="http://schemas.microsoft.com/office/drawing/2014/main" val="20002"/>
                    </a:ext>
                  </a:extLst>
                </a:gridCol>
                <a:gridCol w="3419872">
                  <a:extLst>
                    <a:ext uri="{9D8B030D-6E8A-4147-A177-3AD203B41FA5}">
                      <a16:colId xmlns="" xmlns:a16="http://schemas.microsoft.com/office/drawing/2014/main" val="20003"/>
                    </a:ext>
                  </a:extLst>
                </a:gridCol>
              </a:tblGrid>
              <a:tr h="347707">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STRATEGIC OBJECTIVES </a:t>
                      </a:r>
                      <a:endParaRPr lang="en-ZA" sz="1200" dirty="0">
                        <a:solidFill>
                          <a:schemeClr val="tx1"/>
                        </a:solidFill>
                        <a:effectLst/>
                        <a:latin typeface="Arial Black" panose="020B0A04020102020204" pitchFamily="34" charset="0"/>
                        <a:ea typeface="Calibri"/>
                        <a:cs typeface="Times New Roman"/>
                      </a:endParaRPr>
                    </a:p>
                  </a:txBody>
                  <a:tcPr marL="64298" marR="64298" marT="0" marB="0">
                    <a:solidFill>
                      <a:srgbClr val="00B050"/>
                    </a:solidFill>
                  </a:tcPr>
                </a:tc>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STRATEGIC RISK </a:t>
                      </a:r>
                      <a:endParaRPr lang="en-ZA" sz="1200" dirty="0">
                        <a:solidFill>
                          <a:schemeClr val="tx1"/>
                        </a:solidFill>
                        <a:effectLst/>
                        <a:latin typeface="Arial Black" panose="020B0A04020102020204" pitchFamily="34" charset="0"/>
                        <a:ea typeface="Calibri"/>
                        <a:cs typeface="Times New Roman"/>
                      </a:endParaRPr>
                    </a:p>
                  </a:txBody>
                  <a:tcPr marL="64298" marR="64298" marT="0" marB="0">
                    <a:solidFill>
                      <a:srgbClr val="00B050"/>
                    </a:solidFill>
                  </a:tcPr>
                </a:tc>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RISK CONSEQUENCE </a:t>
                      </a:r>
                      <a:endParaRPr lang="en-ZA" sz="1200" dirty="0">
                        <a:solidFill>
                          <a:schemeClr val="tx1"/>
                        </a:solidFill>
                        <a:effectLst/>
                        <a:latin typeface="Arial Black" panose="020B0A04020102020204" pitchFamily="34" charset="0"/>
                        <a:ea typeface="Calibri"/>
                        <a:cs typeface="Times New Roman"/>
                      </a:endParaRPr>
                    </a:p>
                  </a:txBody>
                  <a:tcPr marL="64298" marR="64298" marT="0" marB="0">
                    <a:solidFill>
                      <a:srgbClr val="00B050"/>
                    </a:solidFill>
                  </a:tcPr>
                </a:tc>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MITIGATION PLAN </a:t>
                      </a:r>
                      <a:endParaRPr lang="en-ZA" sz="1200" dirty="0">
                        <a:solidFill>
                          <a:schemeClr val="tx1"/>
                        </a:solidFill>
                        <a:effectLst/>
                        <a:latin typeface="Arial Black" panose="020B0A04020102020204" pitchFamily="34" charset="0"/>
                        <a:ea typeface="Calibri"/>
                        <a:cs typeface="Times New Roman"/>
                      </a:endParaRPr>
                    </a:p>
                  </a:txBody>
                  <a:tcPr marL="64298" marR="64298" marT="0" marB="0">
                    <a:solidFill>
                      <a:srgbClr val="00B050"/>
                    </a:solidFill>
                  </a:tcPr>
                </a:tc>
                <a:extLst>
                  <a:ext uri="{0D108BD9-81ED-4DB2-BD59-A6C34878D82A}">
                    <a16:rowId xmlns="" xmlns:a16="http://schemas.microsoft.com/office/drawing/2014/main" val="10000"/>
                  </a:ext>
                </a:extLst>
              </a:tr>
              <a:tr h="3756749">
                <a:tc>
                  <a:txBody>
                    <a:bodyPr/>
                    <a:lstStyle/>
                    <a:p>
                      <a:pPr fontAlgn="ctr">
                        <a:lnSpc>
                          <a:spcPct val="115000"/>
                        </a:lnSpc>
                        <a:spcAft>
                          <a:spcPts val="0"/>
                        </a:spcAft>
                      </a:pPr>
                      <a:r>
                        <a:rPr lang="en-GB" sz="1200" dirty="0">
                          <a:solidFill>
                            <a:schemeClr val="tx1"/>
                          </a:solidFill>
                          <a:effectLst/>
                          <a:latin typeface="Arial Narrow" panose="020B0606020202030204" pitchFamily="34" charset="0"/>
                        </a:rPr>
                        <a:t>SO 1.3</a:t>
                      </a:r>
                      <a:endParaRPr lang="en-ZA" sz="1200" dirty="0">
                        <a:solidFill>
                          <a:schemeClr val="tx1"/>
                        </a:solidFill>
                        <a:effectLst/>
                        <a:latin typeface="Arial Narrow" panose="020B0606020202030204" pitchFamily="34" charset="0"/>
                        <a:ea typeface="Calibri"/>
                        <a:cs typeface="Times New Roman"/>
                      </a:endParaRPr>
                    </a:p>
                  </a:txBody>
                  <a:tcPr marL="64298" marR="64298" marT="0" marB="0">
                    <a:solidFill>
                      <a:schemeClr val="accent3">
                        <a:lumMod val="60000"/>
                        <a:lumOff val="40000"/>
                      </a:schemeClr>
                    </a:solidFill>
                  </a:tcPr>
                </a:tc>
                <a:tc>
                  <a:txBody>
                    <a:bodyPr/>
                    <a:lstStyle/>
                    <a:p>
                      <a:pPr algn="l">
                        <a:lnSpc>
                          <a:spcPct val="115000"/>
                        </a:lnSpc>
                        <a:spcAft>
                          <a:spcPts val="0"/>
                        </a:spcAft>
                      </a:pPr>
                      <a:r>
                        <a:rPr lang="en-ZA"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Revenue growth lagging behind costs growth resulting in limited initiatives to grow own revenue resulting in inability to meet all operational requirements</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p>
                      <a:pPr algn="just" fontAlgn="ctr">
                        <a:lnSpc>
                          <a:spcPct val="115000"/>
                        </a:lnSpc>
                        <a:spcAft>
                          <a:spcPts val="0"/>
                        </a:spcAft>
                      </a:pPr>
                      <a:r>
                        <a:rPr lang="en-GB" sz="1200" dirty="0">
                          <a:effectLst/>
                          <a:latin typeface="Arial Narrow" panose="020B0606020202030204" pitchFamily="34" charset="0"/>
                          <a:ea typeface="Calibri" panose="020F0502020204030204" pitchFamily="34" charset="0"/>
                          <a:cs typeface="Arial" panose="020B0604020202020204" pitchFamily="34" charset="0"/>
                        </a:rPr>
                        <a:t> </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just" fontAlgn="ctr">
                        <a:spcAft>
                          <a:spcPts val="0"/>
                        </a:spcAft>
                      </a:pPr>
                      <a:r>
                        <a:rPr lang="en-US" sz="1200" b="0" dirty="0">
                          <a:solidFill>
                            <a:schemeClr val="tx1"/>
                          </a:solidFill>
                          <a:effectLst/>
                          <a:latin typeface="Arial Narrow" panose="020B0606020202030204" pitchFamily="34" charset="0"/>
                          <a:cs typeface="Arial" panose="020B0604020202020204" pitchFamily="34" charset="0"/>
                        </a:rPr>
                        <a:t>Inability to implement SANBI </a:t>
                      </a:r>
                      <a:r>
                        <a:rPr lang="en-US" sz="1200" b="0" dirty="0" smtClean="0">
                          <a:solidFill>
                            <a:schemeClr val="tx1"/>
                          </a:solidFill>
                          <a:effectLst/>
                          <a:latin typeface="Arial Narrow" panose="020B0606020202030204" pitchFamily="34" charset="0"/>
                          <a:cs typeface="Arial" panose="020B0604020202020204" pitchFamily="34" charset="0"/>
                        </a:rPr>
                        <a:t>mandate;</a:t>
                      </a:r>
                      <a:endParaRPr lang="en-ZA" sz="1200" b="0" dirty="0">
                        <a:solidFill>
                          <a:schemeClr val="tx1"/>
                        </a:solidFill>
                        <a:effectLst/>
                        <a:latin typeface="Arial Narrow" panose="020B0606020202030204" pitchFamily="34" charset="0"/>
                      </a:endParaRPr>
                    </a:p>
                    <a:p>
                      <a:pPr algn="just">
                        <a:lnSpc>
                          <a:spcPct val="115000"/>
                        </a:lnSpc>
                        <a:spcAft>
                          <a:spcPts val="0"/>
                        </a:spcAft>
                      </a:pP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Lack of new initiatives and developments attracting customers; aging infrastructure;  gardens maintenance budgets being severely cut; MTEF budget cuts and cost containment pressures resulting in severe cuts in some areas such as marketing against competing </a:t>
                      </a:r>
                      <a:r>
                        <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legislative/compliance;</a:t>
                      </a:r>
                    </a:p>
                    <a:p>
                      <a:pPr algn="just">
                        <a:lnSpc>
                          <a:spcPct val="115000"/>
                        </a:lnSpc>
                        <a:spcAft>
                          <a:spcPts val="0"/>
                        </a:spcAft>
                      </a:pPr>
                      <a:r>
                        <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Pressures </a:t>
                      </a: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(e.g. OHSA); high unemployment rate and decreasing personal disposable income leading to a reduction in garden entrance </a:t>
                      </a:r>
                      <a:r>
                        <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fees.</a:t>
                      </a:r>
                      <a:endParaRPr lang="en-ZA"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 </a:t>
                      </a:r>
                    </a:p>
                    <a:p>
                      <a:pPr algn="just" fontAlgn="ctr">
                        <a:spcAft>
                          <a:spcPts val="0"/>
                        </a:spcAft>
                      </a:pPr>
                      <a:r>
                        <a:rPr lang="en-US" sz="1200" dirty="0">
                          <a:effectLst/>
                          <a:latin typeface="Arial Narrow" panose="020B0606020202030204" pitchFamily="34" charset="0"/>
                          <a:cs typeface="Arial" panose="020B0604020202020204" pitchFamily="34" charset="0"/>
                        </a:rPr>
                        <a:t> </a:t>
                      </a:r>
                      <a:endParaRPr lang="en-ZA" sz="1200" dirty="0">
                        <a:effectLst/>
                        <a:latin typeface="Arial Narrow" panose="020B0606020202030204" pitchFamily="34" charset="0"/>
                      </a:endParaRPr>
                    </a:p>
                  </a:txBody>
                  <a:tcPr marL="68580" marR="68580" marT="0" marB="0">
                    <a:solidFill>
                      <a:schemeClr val="accent3">
                        <a:lumMod val="60000"/>
                        <a:lumOff val="40000"/>
                      </a:schemeClr>
                    </a:solidFill>
                  </a:tcPr>
                </a:tc>
                <a:tc>
                  <a:txBody>
                    <a:bodyPr/>
                    <a:lstStyle/>
                    <a:p>
                      <a:pPr algn="l">
                        <a:spcAft>
                          <a:spcPts val="0"/>
                        </a:spcAft>
                      </a:pPr>
                      <a:r>
                        <a:rPr lang="en-ZA" sz="1200" b="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Infrastructure plans to install more green technology thus saving operational costs; annual revenue generation plan </a:t>
                      </a:r>
                      <a:r>
                        <a:rPr lang="en-ZA"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Review adequacy of MTEF funding </a:t>
                      </a:r>
                      <a:r>
                        <a:rPr lang="en-ZA"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annually;</a:t>
                      </a:r>
                      <a:endParaRPr lang="en-ZA"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fontAlgn="ctr">
                        <a:spcAft>
                          <a:spcPts val="0"/>
                        </a:spcAft>
                      </a:pPr>
                      <a:r>
                        <a:rPr lang="en-US" sz="1200" b="0" dirty="0">
                          <a:solidFill>
                            <a:schemeClr val="tx1"/>
                          </a:solidFill>
                          <a:effectLst/>
                          <a:latin typeface="Arial Narrow" panose="020B0606020202030204" pitchFamily="34" charset="0"/>
                          <a:cs typeface="Arial" panose="020B0604020202020204" pitchFamily="34" charset="0"/>
                        </a:rPr>
                        <a:t>Submit proposal for donor funding whenever an opportunity </a:t>
                      </a:r>
                      <a:r>
                        <a:rPr lang="en-US" sz="1200" b="0" dirty="0" smtClean="0">
                          <a:solidFill>
                            <a:schemeClr val="tx1"/>
                          </a:solidFill>
                          <a:effectLst/>
                          <a:latin typeface="Arial Narrow" panose="020B0606020202030204" pitchFamily="34" charset="0"/>
                          <a:cs typeface="Arial" panose="020B0604020202020204" pitchFamily="34" charset="0"/>
                        </a:rPr>
                        <a:t>arises;</a:t>
                      </a:r>
                      <a:endParaRPr lang="en-ZA" sz="1200" b="0" dirty="0">
                        <a:solidFill>
                          <a:schemeClr val="tx1"/>
                        </a:solidFill>
                        <a:effectLst/>
                        <a:latin typeface="Arial Narrow" panose="020B0606020202030204" pitchFamily="34" charset="0"/>
                      </a:endParaRPr>
                    </a:p>
                    <a:p>
                      <a:pPr algn="just">
                        <a:lnSpc>
                          <a:spcPct val="115000"/>
                        </a:lnSpc>
                        <a:spcAft>
                          <a:spcPts val="0"/>
                        </a:spcAft>
                      </a:pP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Quarterly monitoring of the implementation of the financial sustainability plan; monthly review of budgeted own income against </a:t>
                      </a:r>
                      <a:r>
                        <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actuals.</a:t>
                      </a:r>
                      <a:endParaRPr lang="en-ZA"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fontAlgn="ctr">
                        <a:spcAft>
                          <a:spcPts val="0"/>
                        </a:spcAft>
                      </a:pPr>
                      <a:r>
                        <a:rPr lang="en-US" sz="1200" dirty="0">
                          <a:solidFill>
                            <a:schemeClr val="tx1"/>
                          </a:solidFill>
                          <a:effectLst/>
                          <a:latin typeface="Arial Narrow" panose="020B0606020202030204" pitchFamily="34" charset="0"/>
                          <a:cs typeface="Arial" panose="020B0604020202020204" pitchFamily="34" charset="0"/>
                        </a:rPr>
                        <a:t> </a:t>
                      </a:r>
                      <a:endParaRPr lang="en-ZA" sz="1200" dirty="0">
                        <a:solidFill>
                          <a:schemeClr val="tx1"/>
                        </a:solidFill>
                        <a:effectLst/>
                        <a:latin typeface="Arial Narrow" panose="020B0606020202030204" pitchFamily="34" charset="0"/>
                      </a:endParaRPr>
                    </a:p>
                  </a:txBody>
                  <a:tcPr marL="68580" marR="68580" marT="0" marB="0">
                    <a:solidFill>
                      <a:schemeClr val="accent3">
                        <a:lumMod val="60000"/>
                        <a:lumOff val="40000"/>
                      </a:schemeClr>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xmlns="" val="9633365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9700" y="260649"/>
            <a:ext cx="8229600" cy="432048"/>
          </a:xfrm>
        </p:spPr>
        <p:txBody>
          <a:bodyPr>
            <a:noAutofit/>
          </a:bodyPr>
          <a:lstStyle/>
          <a:p>
            <a:pPr algn="l"/>
            <a:r>
              <a:rPr lang="en-ZA" sz="1600" b="1" dirty="0" smtClean="0">
                <a:latin typeface="Calibri" panose="020F0502020204030204" pitchFamily="34" charset="0"/>
                <a:cs typeface="Calibri" panose="020F0502020204030204" pitchFamily="34" charset="0"/>
              </a:rPr>
              <a:t>PROGRAMME 1</a:t>
            </a:r>
            <a:r>
              <a:rPr lang="en-ZA" sz="1600" b="1" dirty="0">
                <a:latin typeface="Calibri" panose="020F0502020204030204" pitchFamily="34" charset="0"/>
                <a:cs typeface="Calibri" panose="020F0502020204030204" pitchFamily="34" charset="0"/>
              </a:rPr>
              <a:t>: </a:t>
            </a:r>
            <a:r>
              <a:rPr lang="en-ZA" sz="1600" b="1" dirty="0" smtClean="0">
                <a:latin typeface="Calibri" panose="020F0502020204030204" pitchFamily="34" charset="0"/>
                <a:cs typeface="Calibri" panose="020F0502020204030204" pitchFamily="34" charset="0"/>
              </a:rPr>
              <a:t>ADMINISTRATION (CONTINUE)</a:t>
            </a:r>
            <a:r>
              <a:rPr lang="en-ZA" sz="1600" dirty="0">
                <a:latin typeface="Calibri" panose="020F0502020204030204" pitchFamily="34" charset="0"/>
                <a:cs typeface="Calibri" panose="020F0502020204030204" pitchFamily="34" charset="0"/>
              </a:rPr>
              <a:t/>
            </a:r>
            <a:br>
              <a:rPr lang="en-ZA" sz="1600" dirty="0">
                <a:latin typeface="Calibri" panose="020F0502020204030204" pitchFamily="34" charset="0"/>
                <a:cs typeface="Calibri" panose="020F0502020204030204" pitchFamily="34" charset="0"/>
              </a:rPr>
            </a:br>
            <a:endParaRPr lang="en-ZA" sz="1600" dirty="0">
              <a:latin typeface="Calibri" panose="020F0502020204030204" pitchFamily="34" charset="0"/>
              <a:cs typeface="Calibri" panose="020F0502020204030204" pitchFamily="34" charset="0"/>
            </a:endParaRPr>
          </a:p>
        </p:txBody>
      </p:sp>
      <p:graphicFrame>
        <p:nvGraphicFramePr>
          <p:cNvPr id="8" name="Content Placeholder 3"/>
          <p:cNvGraphicFramePr>
            <a:graphicFrameLocks noGrp="1"/>
          </p:cNvGraphicFramePr>
          <p:nvPr>
            <p:ph idx="1"/>
            <p:extLst>
              <p:ext uri="{D42A27DB-BD31-4B8C-83A1-F6EECF244321}">
                <p14:modId xmlns:p14="http://schemas.microsoft.com/office/powerpoint/2010/main" xmlns="" val="3330493030"/>
              </p:ext>
            </p:extLst>
          </p:nvPr>
        </p:nvGraphicFramePr>
        <p:xfrm>
          <a:off x="0" y="476673"/>
          <a:ext cx="9144000" cy="5838106"/>
        </p:xfrm>
        <a:graphic>
          <a:graphicData uri="http://schemas.openxmlformats.org/drawingml/2006/table">
            <a:tbl>
              <a:tblPr firstRow="1" firstCol="1" lastRow="1" lastCol="1" bandRow="1" bandCol="1">
                <a:tableStyleId>{5C22544A-7EE6-4342-B048-85BDC9FD1C3A}</a:tableStyleId>
              </a:tblPr>
              <a:tblGrid>
                <a:gridCol w="1259632">
                  <a:extLst>
                    <a:ext uri="{9D8B030D-6E8A-4147-A177-3AD203B41FA5}">
                      <a16:colId xmlns="" xmlns:a16="http://schemas.microsoft.com/office/drawing/2014/main" val="20000"/>
                    </a:ext>
                  </a:extLst>
                </a:gridCol>
                <a:gridCol w="2440849">
                  <a:extLst>
                    <a:ext uri="{9D8B030D-6E8A-4147-A177-3AD203B41FA5}">
                      <a16:colId xmlns="" xmlns:a16="http://schemas.microsoft.com/office/drawing/2014/main" val="20001"/>
                    </a:ext>
                  </a:extLst>
                </a:gridCol>
                <a:gridCol w="2887743">
                  <a:extLst>
                    <a:ext uri="{9D8B030D-6E8A-4147-A177-3AD203B41FA5}">
                      <a16:colId xmlns="" xmlns:a16="http://schemas.microsoft.com/office/drawing/2014/main" val="20002"/>
                    </a:ext>
                  </a:extLst>
                </a:gridCol>
                <a:gridCol w="2555776">
                  <a:extLst>
                    <a:ext uri="{9D8B030D-6E8A-4147-A177-3AD203B41FA5}">
                      <a16:colId xmlns="" xmlns:a16="http://schemas.microsoft.com/office/drawing/2014/main" val="20003"/>
                    </a:ext>
                  </a:extLst>
                </a:gridCol>
              </a:tblGrid>
              <a:tr h="588754">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STRATEGIC OBJECTIVES </a:t>
                      </a:r>
                      <a:endParaRPr lang="en-ZA" sz="1200" dirty="0">
                        <a:solidFill>
                          <a:schemeClr val="tx1"/>
                        </a:solidFill>
                        <a:effectLst/>
                        <a:latin typeface="Arial Black" panose="020B0A04020102020204" pitchFamily="34" charset="0"/>
                        <a:ea typeface="Calibri"/>
                        <a:cs typeface="Times New Roman"/>
                      </a:endParaRPr>
                    </a:p>
                  </a:txBody>
                  <a:tcPr marL="64298" marR="64298" marT="0" marB="0">
                    <a:solidFill>
                      <a:srgbClr val="00B050"/>
                    </a:solidFill>
                  </a:tcPr>
                </a:tc>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STRATEGIC RISK </a:t>
                      </a:r>
                      <a:endParaRPr lang="en-ZA" sz="1200" dirty="0">
                        <a:solidFill>
                          <a:schemeClr val="tx1"/>
                        </a:solidFill>
                        <a:effectLst/>
                        <a:latin typeface="Arial Black" panose="020B0A04020102020204" pitchFamily="34" charset="0"/>
                        <a:ea typeface="Calibri"/>
                        <a:cs typeface="Times New Roman"/>
                      </a:endParaRPr>
                    </a:p>
                  </a:txBody>
                  <a:tcPr marL="64298" marR="64298" marT="0" marB="0">
                    <a:solidFill>
                      <a:srgbClr val="00B050"/>
                    </a:solidFill>
                  </a:tcPr>
                </a:tc>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RISK CONSEQUENCE </a:t>
                      </a:r>
                      <a:endParaRPr lang="en-ZA" sz="1200" dirty="0">
                        <a:solidFill>
                          <a:schemeClr val="tx1"/>
                        </a:solidFill>
                        <a:effectLst/>
                        <a:latin typeface="Arial Black" panose="020B0A04020102020204" pitchFamily="34" charset="0"/>
                        <a:ea typeface="Calibri"/>
                        <a:cs typeface="Times New Roman"/>
                      </a:endParaRPr>
                    </a:p>
                  </a:txBody>
                  <a:tcPr marL="64298" marR="64298" marT="0" marB="0">
                    <a:solidFill>
                      <a:srgbClr val="00B050"/>
                    </a:solidFill>
                  </a:tcPr>
                </a:tc>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MITIGATION PLAN </a:t>
                      </a:r>
                      <a:endParaRPr lang="en-ZA" sz="1200" dirty="0">
                        <a:solidFill>
                          <a:schemeClr val="tx1"/>
                        </a:solidFill>
                        <a:effectLst/>
                        <a:latin typeface="Arial Black" panose="020B0A04020102020204" pitchFamily="34" charset="0"/>
                        <a:ea typeface="Calibri"/>
                        <a:cs typeface="Times New Roman"/>
                      </a:endParaRPr>
                    </a:p>
                  </a:txBody>
                  <a:tcPr marL="64298" marR="64298" marT="0" marB="0">
                    <a:solidFill>
                      <a:srgbClr val="00B050"/>
                    </a:solidFill>
                  </a:tcPr>
                </a:tc>
                <a:extLst>
                  <a:ext uri="{0D108BD9-81ED-4DB2-BD59-A6C34878D82A}">
                    <a16:rowId xmlns="" xmlns:a16="http://schemas.microsoft.com/office/drawing/2014/main" val="10000"/>
                  </a:ext>
                </a:extLst>
              </a:tr>
              <a:tr h="516839">
                <a:tc rowSpan="5">
                  <a:txBody>
                    <a:bodyPr/>
                    <a:lstStyle/>
                    <a:p>
                      <a:pPr>
                        <a:lnSpc>
                          <a:spcPct val="115000"/>
                        </a:lnSpc>
                        <a:spcAft>
                          <a:spcPts val="0"/>
                        </a:spcAft>
                      </a:pPr>
                      <a:r>
                        <a:rPr lang="en-US" sz="1400" dirty="0">
                          <a:solidFill>
                            <a:schemeClr val="tx1"/>
                          </a:solidFill>
                          <a:effectLst/>
                          <a:latin typeface="Arial Narrow" panose="020B0606020202030204" pitchFamily="34" charset="0"/>
                        </a:rPr>
                        <a:t>SO 1.4 </a:t>
                      </a:r>
                      <a:endParaRPr lang="en-ZA" sz="1400" dirty="0">
                        <a:solidFill>
                          <a:schemeClr val="tx1"/>
                        </a:solidFill>
                        <a:effectLst/>
                        <a:latin typeface="Arial Narrow" panose="020B0606020202030204" pitchFamily="34" charset="0"/>
                        <a:ea typeface="Calibri"/>
                        <a:cs typeface="Times New Roman"/>
                      </a:endParaRPr>
                    </a:p>
                  </a:txBody>
                  <a:tcPr marL="64298" marR="64298" marT="0" marB="0">
                    <a:solidFill>
                      <a:schemeClr val="accent3">
                        <a:lumMod val="60000"/>
                        <a:lumOff val="40000"/>
                      </a:schemeClr>
                    </a:solidFill>
                  </a:tcPr>
                </a:tc>
                <a:tc>
                  <a:txBody>
                    <a:bodyPr/>
                    <a:lstStyle/>
                    <a:p>
                      <a:pPr algn="just" fontAlgn="ctr">
                        <a:lnSpc>
                          <a:spcPct val="115000"/>
                        </a:lnSpc>
                        <a:spcAft>
                          <a:spcPts val="0"/>
                        </a:spcAft>
                      </a:pPr>
                      <a:r>
                        <a:rPr lang="en-US"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Cyber attack / crime</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fontAlgn="ctr">
                        <a:lnSpc>
                          <a:spcPct val="115000"/>
                        </a:lnSpc>
                        <a:spcAft>
                          <a:spcPts val="0"/>
                        </a:spcAft>
                      </a:pPr>
                      <a:r>
                        <a:rPr lang="en-US"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114300" marR="114300" marT="0" marB="0">
                    <a:solidFill>
                      <a:schemeClr val="accent3">
                        <a:lumMod val="60000"/>
                        <a:lumOff val="40000"/>
                      </a:schemeClr>
                    </a:solidFill>
                  </a:tcPr>
                </a:tc>
                <a:tc rowSpan="5">
                  <a:txBody>
                    <a:bodyPr/>
                    <a:lstStyle/>
                    <a:p>
                      <a:pPr algn="l" fontAlgn="ctr">
                        <a:lnSpc>
                          <a:spcPct val="115000"/>
                        </a:lnSpc>
                        <a:spcAft>
                          <a:spcPts val="0"/>
                        </a:spcAft>
                      </a:pPr>
                      <a:r>
                        <a:rPr lang="en-US" sz="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Inability to support strategic business processes and ICT infrastructure</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US"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Several isolated databases</a:t>
                      </a:r>
                      <a:br>
                        <a:rPr lang="en-US"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br>
                      <a:r>
                        <a:rPr lang="en-US"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Inadequate IT infrastructure (e.g. servers, network storage, etc.)</a:t>
                      </a:r>
                      <a:br>
                        <a:rPr lang="en-US"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br>
                      <a:r>
                        <a:rPr lang="en-US"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Inadequate back-up capacity and procedures</a:t>
                      </a:r>
                      <a:br>
                        <a:rPr lang="en-US"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br>
                      <a:r>
                        <a:rPr lang="en-US"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Inadequate data management controls and procedures (e.g. too little human capacity to manage systems, insufficient segregation of duties, untrained users who cause problems</a:t>
                      </a:r>
                      <a:r>
                        <a:rPr lang="en-US"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a:t>
                      </a:r>
                    </a:p>
                    <a:p>
                      <a:pPr marL="0" marR="0" lvl="0" indent="0" algn="just" defTabSz="914400" rtl="0" eaLnBrk="1" fontAlgn="auto" latinLnBrk="0" hangingPunct="1">
                        <a:lnSpc>
                          <a:spcPct val="115000"/>
                        </a:lnSpc>
                        <a:spcBef>
                          <a:spcPts val="0"/>
                        </a:spcBef>
                        <a:spcAft>
                          <a:spcPts val="0"/>
                        </a:spcAft>
                        <a:buClrTx/>
                        <a:buSzTx/>
                        <a:buFontTx/>
                        <a:buNone/>
                        <a:tabLst/>
                        <a:defRPr/>
                      </a:pPr>
                      <a:r>
                        <a:rPr lang="en-US"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a:r>
                      <a:br>
                        <a:rPr lang="en-US"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br>
                      <a:r>
                        <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Scope of service provider contracts was designed for needs of Corporate Services and not biodiversity information systems support. Current IT service provider is unable to provide adequate user support for biodiversity information management systems.</a:t>
                      </a:r>
                      <a:endParaRPr lang="en-ZA"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l">
                        <a:lnSpc>
                          <a:spcPct val="115000"/>
                        </a:lnSpc>
                        <a:spcAft>
                          <a:spcPts val="0"/>
                        </a:spcAft>
                      </a:pP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114300" marR="114300" marT="0" marB="0">
                    <a:solidFill>
                      <a:schemeClr val="accent3">
                        <a:lumMod val="60000"/>
                        <a:lumOff val="40000"/>
                      </a:schemeClr>
                    </a:solidFill>
                  </a:tcPr>
                </a:tc>
                <a:tc rowSpan="2">
                  <a:txBody>
                    <a:bodyPr/>
                    <a:lstStyle/>
                    <a:p>
                      <a:pPr algn="just" fontAlgn="ctr">
                        <a:spcAft>
                          <a:spcPts val="0"/>
                        </a:spcAft>
                      </a:pPr>
                      <a:r>
                        <a:rPr lang="en-US" sz="1200" b="0" dirty="0">
                          <a:solidFill>
                            <a:schemeClr val="tx1"/>
                          </a:solidFill>
                          <a:effectLst/>
                          <a:latin typeface="Arial Narrow" panose="020B0606020202030204" pitchFamily="34" charset="0"/>
                          <a:cs typeface="Arial" panose="020B0604020202020204" pitchFamily="34" charset="0"/>
                        </a:rPr>
                        <a:t>Implement internal patching and lifecycle </a:t>
                      </a:r>
                      <a:r>
                        <a:rPr lang="en-US" sz="1200" b="0" dirty="0" smtClean="0">
                          <a:solidFill>
                            <a:schemeClr val="tx1"/>
                          </a:solidFill>
                          <a:effectLst/>
                          <a:latin typeface="Arial Narrow" panose="020B0606020202030204" pitchFamily="34" charset="0"/>
                          <a:cs typeface="Arial" panose="020B0604020202020204" pitchFamily="34" charset="0"/>
                        </a:rPr>
                        <a:t>policy; </a:t>
                      </a:r>
                      <a:endParaRPr lang="en-ZA" sz="1200" b="0" dirty="0">
                        <a:solidFill>
                          <a:schemeClr val="tx1"/>
                        </a:solidFill>
                        <a:effectLst/>
                        <a:latin typeface="Arial Narrow" panose="020B0606020202030204" pitchFamily="34" charset="0"/>
                      </a:endParaRPr>
                    </a:p>
                    <a:p>
                      <a:pPr algn="just" fontAlgn="ctr">
                        <a:spcAft>
                          <a:spcPts val="0"/>
                        </a:spcAft>
                      </a:pPr>
                      <a:r>
                        <a:rPr lang="en-US" sz="1200" b="0" dirty="0">
                          <a:solidFill>
                            <a:schemeClr val="tx1"/>
                          </a:solidFill>
                          <a:effectLst/>
                          <a:latin typeface="Arial Narrow" panose="020B0606020202030204" pitchFamily="34" charset="0"/>
                          <a:cs typeface="Arial" panose="020B0604020202020204" pitchFamily="34" charset="0"/>
                        </a:rPr>
                        <a:t>All servers to be regularly evaluated and patched Microsoft Patch to be </a:t>
                      </a:r>
                      <a:r>
                        <a:rPr lang="en-US" sz="1200" b="0" dirty="0" smtClean="0">
                          <a:solidFill>
                            <a:schemeClr val="tx1"/>
                          </a:solidFill>
                          <a:effectLst/>
                          <a:latin typeface="Arial Narrow" panose="020B0606020202030204" pitchFamily="34" charset="0"/>
                          <a:cs typeface="Arial" panose="020B0604020202020204" pitchFamily="34" charset="0"/>
                        </a:rPr>
                        <a:t>installed</a:t>
                      </a:r>
                      <a:r>
                        <a:rPr lang="en-US" sz="1200" b="0" baseline="0" dirty="0" smtClean="0">
                          <a:solidFill>
                            <a:schemeClr val="tx1"/>
                          </a:solidFill>
                          <a:effectLst/>
                          <a:latin typeface="Arial Narrow" panose="020B0606020202030204" pitchFamily="34" charset="0"/>
                          <a:cs typeface="Arial" panose="020B0604020202020204" pitchFamily="34" charset="0"/>
                        </a:rPr>
                        <a:t> and</a:t>
                      </a:r>
                      <a:endParaRPr lang="en-ZA" sz="1200" b="0" dirty="0">
                        <a:solidFill>
                          <a:schemeClr val="tx1"/>
                        </a:solidFill>
                        <a:effectLst/>
                        <a:latin typeface="Arial Narrow" panose="020B0606020202030204" pitchFamily="34" charset="0"/>
                      </a:endParaRPr>
                    </a:p>
                    <a:p>
                      <a:pPr algn="just" fontAlgn="ctr">
                        <a:spcAft>
                          <a:spcPts val="0"/>
                        </a:spcAft>
                      </a:pPr>
                      <a:r>
                        <a:rPr lang="en-US" sz="1200" b="0" dirty="0">
                          <a:solidFill>
                            <a:schemeClr val="tx1"/>
                          </a:solidFill>
                          <a:effectLst/>
                          <a:latin typeface="Arial Narrow" panose="020B0606020202030204" pitchFamily="34" charset="0"/>
                          <a:cs typeface="Arial" panose="020B0604020202020204" pitchFamily="34" charset="0"/>
                        </a:rPr>
                        <a:t>Regular penetration testing to conducted </a:t>
                      </a:r>
                      <a:r>
                        <a:rPr lang="en-US" sz="1200" b="0" dirty="0" smtClean="0">
                          <a:solidFill>
                            <a:schemeClr val="tx1"/>
                          </a:solidFill>
                          <a:effectLst/>
                          <a:latin typeface="Arial Narrow" panose="020B0606020202030204" pitchFamily="34" charset="0"/>
                          <a:cs typeface="Arial" panose="020B0604020202020204" pitchFamily="34" charset="0"/>
                        </a:rPr>
                        <a:t>.</a:t>
                      </a:r>
                    </a:p>
                    <a:p>
                      <a:pPr algn="just" fontAlgn="ctr">
                        <a:spcAft>
                          <a:spcPts val="0"/>
                        </a:spcAft>
                      </a:pPr>
                      <a:endParaRPr lang="en-ZA" sz="1200" b="0" dirty="0">
                        <a:solidFill>
                          <a:schemeClr val="tx1"/>
                        </a:solidFill>
                        <a:effectLst/>
                        <a:latin typeface="Arial Narrow" panose="020B0606020202030204" pitchFamily="34" charset="0"/>
                      </a:endParaRPr>
                    </a:p>
                  </a:txBody>
                  <a:tcPr marL="68580" marR="68580" marT="0" marB="0">
                    <a:solidFill>
                      <a:schemeClr val="accent3">
                        <a:lumMod val="60000"/>
                        <a:lumOff val="40000"/>
                      </a:schemeClr>
                    </a:solidFill>
                  </a:tcPr>
                </a:tc>
                <a:extLst>
                  <a:ext uri="{0D108BD9-81ED-4DB2-BD59-A6C34878D82A}">
                    <a16:rowId xmlns="" xmlns:a16="http://schemas.microsoft.com/office/drawing/2014/main" val="10001"/>
                  </a:ext>
                </a:extLst>
              </a:tr>
              <a:tr h="527685">
                <a:tc vMerge="1">
                  <a:txBody>
                    <a:bodyPr/>
                    <a:lstStyle/>
                    <a:p>
                      <a:endParaRPr lang="en-ZA"/>
                    </a:p>
                  </a:txBody>
                  <a:tcPr/>
                </a:tc>
                <a:tc rowSpan="2">
                  <a:txBody>
                    <a:bodyPr/>
                    <a:lstStyle/>
                    <a:p>
                      <a:pPr algn="just">
                        <a:lnSpc>
                          <a:spcPct val="115000"/>
                        </a:lnSpc>
                        <a:spcAft>
                          <a:spcPts val="0"/>
                        </a:spcAft>
                      </a:pPr>
                      <a:r>
                        <a:rPr lang="en-US"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Ineffective information and Knowledge Management System resulting in data insecurity and challenges in accessing information </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fontAlgn="ctr">
                        <a:lnSpc>
                          <a:spcPct val="115000"/>
                        </a:lnSpc>
                        <a:spcAft>
                          <a:spcPts val="0"/>
                        </a:spcAft>
                      </a:pPr>
                      <a:r>
                        <a:rPr lang="en-US"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vMerge="1">
                  <a:txBody>
                    <a:bodyPr/>
                    <a:lstStyle/>
                    <a:p>
                      <a:endParaRPr lang="en-ZA"/>
                    </a:p>
                  </a:txBody>
                  <a:tcPr/>
                </a:tc>
                <a:tc vMerge="1">
                  <a:txBody>
                    <a:bodyPr/>
                    <a:lstStyle/>
                    <a:p>
                      <a:endParaRPr lang="en-ZA"/>
                    </a:p>
                  </a:txBody>
                  <a:tcPr/>
                </a:tc>
                <a:extLst>
                  <a:ext uri="{0D108BD9-81ED-4DB2-BD59-A6C34878D82A}">
                    <a16:rowId xmlns="" xmlns:a16="http://schemas.microsoft.com/office/drawing/2014/main" val="10002"/>
                  </a:ext>
                </a:extLst>
              </a:tr>
              <a:tr h="698439">
                <a:tc vMerge="1">
                  <a:txBody>
                    <a:bodyPr/>
                    <a:lstStyle/>
                    <a:p>
                      <a:pPr>
                        <a:lnSpc>
                          <a:spcPct val="115000"/>
                        </a:lnSpc>
                        <a:spcAft>
                          <a:spcPts val="0"/>
                        </a:spcAft>
                      </a:pPr>
                      <a:endParaRPr lang="en-ZA" sz="1400" dirty="0">
                        <a:solidFill>
                          <a:schemeClr val="tx1"/>
                        </a:solidFill>
                        <a:effectLst/>
                        <a:latin typeface="Arial Black" panose="020B0A04020102020204" pitchFamily="34" charset="0"/>
                        <a:ea typeface="Calibri"/>
                        <a:cs typeface="Times New Roman"/>
                      </a:endParaRPr>
                    </a:p>
                  </a:txBody>
                  <a:tcPr marL="64298" marR="64298" marT="0" marB="0">
                    <a:solidFill>
                      <a:schemeClr val="accent3">
                        <a:lumMod val="60000"/>
                        <a:lumOff val="40000"/>
                      </a:schemeClr>
                    </a:solidFill>
                  </a:tcPr>
                </a:tc>
                <a:tc vMerge="1">
                  <a:txBody>
                    <a:bodyPr/>
                    <a:lstStyle/>
                    <a:p>
                      <a:pPr algn="just">
                        <a:lnSpc>
                          <a:spcPct val="115000"/>
                        </a:lnSpc>
                        <a:spcAft>
                          <a:spcPts val="0"/>
                        </a:spcAft>
                      </a:pP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vMerge="1">
                  <a:txBody>
                    <a:bodyPr/>
                    <a:lstStyle/>
                    <a:p>
                      <a:pPr algn="l" fontAlgn="ctr">
                        <a:lnSpc>
                          <a:spcPct val="115000"/>
                        </a:lnSpc>
                        <a:spcAft>
                          <a:spcPts val="0"/>
                        </a:spcAft>
                      </a:pPr>
                      <a:endParaRPr lang="en-ZA" sz="900" b="1" i="0" dirty="0">
                        <a:effectLst/>
                        <a:latin typeface="Calibri"/>
                        <a:ea typeface="Calibri"/>
                        <a:cs typeface="Times New Roman"/>
                      </a:endParaRPr>
                    </a:p>
                  </a:txBody>
                  <a:tcPr marL="64298" marR="64298" marT="0" marB="0">
                    <a:solidFill>
                      <a:schemeClr val="accent3">
                        <a:lumMod val="60000"/>
                        <a:lumOff val="40000"/>
                      </a:schemeClr>
                    </a:solidFill>
                  </a:tcPr>
                </a:tc>
                <a:tc rowSpan="2">
                  <a:txBody>
                    <a:bodyPr/>
                    <a:lstStyle/>
                    <a:p>
                      <a:pPr algn="just" fontAlgn="ctr">
                        <a:spcAft>
                          <a:spcPts val="0"/>
                        </a:spcAft>
                      </a:pPr>
                      <a:r>
                        <a:rPr lang="en-US" sz="1200" b="0" dirty="0">
                          <a:solidFill>
                            <a:schemeClr val="tx1"/>
                          </a:solidFill>
                          <a:effectLst/>
                          <a:latin typeface="Arial Narrow" panose="020B0606020202030204" pitchFamily="34" charset="0"/>
                          <a:cs typeface="Arial" panose="020B0604020202020204" pitchFamily="34" charset="0"/>
                        </a:rPr>
                        <a:t>Maintain systems uptime at 90% </a:t>
                      </a:r>
                      <a:r>
                        <a:rPr lang="en-US" sz="1200" b="0" dirty="0" smtClean="0">
                          <a:solidFill>
                            <a:schemeClr val="tx1"/>
                          </a:solidFill>
                          <a:effectLst/>
                          <a:latin typeface="Arial Narrow" panose="020B0606020202030204" pitchFamily="34" charset="0"/>
                          <a:cs typeface="Arial" panose="020B0604020202020204" pitchFamily="34" charset="0"/>
                        </a:rPr>
                        <a:t>overall;</a:t>
                      </a:r>
                      <a:endParaRPr lang="en-ZA" sz="1200" b="0" dirty="0">
                        <a:solidFill>
                          <a:schemeClr val="tx1"/>
                        </a:solidFill>
                        <a:effectLst/>
                        <a:latin typeface="Arial Narrow" panose="020B0606020202030204" pitchFamily="34" charset="0"/>
                      </a:endParaRPr>
                    </a:p>
                    <a:p>
                      <a:pPr algn="just" fontAlgn="ctr">
                        <a:spcAft>
                          <a:spcPts val="0"/>
                        </a:spcAft>
                      </a:pPr>
                      <a:r>
                        <a:rPr lang="en-US" sz="1200" b="0" dirty="0">
                          <a:solidFill>
                            <a:schemeClr val="tx1"/>
                          </a:solidFill>
                          <a:effectLst/>
                          <a:latin typeface="Arial Narrow" panose="020B0606020202030204" pitchFamily="34" charset="0"/>
                          <a:cs typeface="Arial" panose="020B0604020202020204" pitchFamily="34" charset="0"/>
                        </a:rPr>
                        <a:t>Implement automatic system monitoring device that alerts ICT Division real-time of any application </a:t>
                      </a:r>
                      <a:r>
                        <a:rPr lang="en-US" sz="1200" b="0" dirty="0" smtClean="0">
                          <a:solidFill>
                            <a:schemeClr val="tx1"/>
                          </a:solidFill>
                          <a:effectLst/>
                          <a:latin typeface="Arial Narrow" panose="020B0606020202030204" pitchFamily="34" charset="0"/>
                          <a:cs typeface="Arial" panose="020B0604020202020204" pitchFamily="34" charset="0"/>
                        </a:rPr>
                        <a:t>downtime; </a:t>
                      </a:r>
                      <a:endParaRPr lang="en-ZA" sz="1200" b="0" dirty="0">
                        <a:solidFill>
                          <a:schemeClr val="tx1"/>
                        </a:solidFill>
                        <a:effectLst/>
                        <a:latin typeface="Arial Narrow" panose="020B0606020202030204" pitchFamily="34" charset="0"/>
                      </a:endParaRPr>
                    </a:p>
                    <a:p>
                      <a:pPr algn="just" fontAlgn="ctr">
                        <a:spcAft>
                          <a:spcPts val="0"/>
                        </a:spcAft>
                      </a:pPr>
                      <a:r>
                        <a:rPr lang="en-US" sz="1200" b="0" dirty="0">
                          <a:solidFill>
                            <a:schemeClr val="tx1"/>
                          </a:solidFill>
                          <a:effectLst/>
                          <a:latin typeface="Arial Narrow" panose="020B0606020202030204" pitchFamily="34" charset="0"/>
                          <a:cs typeface="Arial" panose="020B0604020202020204" pitchFamily="34" charset="0"/>
                        </a:rPr>
                        <a:t>Expand scope of terms of reference for IT support service </a:t>
                      </a:r>
                      <a:r>
                        <a:rPr lang="en-US" sz="1200" b="0" dirty="0" smtClean="0">
                          <a:solidFill>
                            <a:schemeClr val="tx1"/>
                          </a:solidFill>
                          <a:effectLst/>
                          <a:latin typeface="Arial Narrow" panose="020B0606020202030204" pitchFamily="34" charset="0"/>
                          <a:cs typeface="Arial" panose="020B0604020202020204" pitchFamily="34" charset="0"/>
                        </a:rPr>
                        <a:t>provider;</a:t>
                      </a:r>
                      <a:endParaRPr lang="en-ZA" sz="1200" b="0" dirty="0">
                        <a:solidFill>
                          <a:schemeClr val="tx1"/>
                        </a:solidFill>
                        <a:effectLst/>
                        <a:latin typeface="Arial Narrow" panose="020B0606020202030204" pitchFamily="34" charset="0"/>
                      </a:endParaRPr>
                    </a:p>
                    <a:p>
                      <a:pPr algn="just" fontAlgn="ctr">
                        <a:spcAft>
                          <a:spcPts val="0"/>
                        </a:spcAft>
                      </a:pPr>
                      <a:r>
                        <a:rPr lang="en-US" sz="1200" b="0" dirty="0">
                          <a:solidFill>
                            <a:schemeClr val="tx1"/>
                          </a:solidFill>
                          <a:effectLst/>
                          <a:latin typeface="Arial Narrow" panose="020B0606020202030204" pitchFamily="34" charset="0"/>
                          <a:cs typeface="Arial" panose="020B0604020202020204" pitchFamily="34" charset="0"/>
                        </a:rPr>
                        <a:t>Engage 3rd party service providers on SLA </a:t>
                      </a:r>
                      <a:r>
                        <a:rPr lang="en-US" sz="1200" b="0" dirty="0" smtClean="0">
                          <a:solidFill>
                            <a:schemeClr val="tx1"/>
                          </a:solidFill>
                          <a:effectLst/>
                          <a:latin typeface="Arial Narrow" panose="020B0606020202030204" pitchFamily="34" charset="0"/>
                          <a:cs typeface="Arial" panose="020B0604020202020204" pitchFamily="34" charset="0"/>
                        </a:rPr>
                        <a:t>issues;</a:t>
                      </a:r>
                      <a:r>
                        <a:rPr lang="en-US" sz="1200" b="0" baseline="0" dirty="0" smtClean="0">
                          <a:solidFill>
                            <a:schemeClr val="tx1"/>
                          </a:solidFill>
                          <a:effectLst/>
                          <a:latin typeface="Arial Narrow" panose="020B0606020202030204" pitchFamily="34" charset="0"/>
                          <a:cs typeface="Arial" panose="020B0604020202020204" pitchFamily="34" charset="0"/>
                        </a:rPr>
                        <a:t> and</a:t>
                      </a:r>
                      <a:r>
                        <a:rPr lang="en-US" sz="1200" b="0" dirty="0" smtClean="0">
                          <a:solidFill>
                            <a:schemeClr val="tx1"/>
                          </a:solidFill>
                          <a:effectLst/>
                          <a:latin typeface="Arial Narrow" panose="020B0606020202030204" pitchFamily="34" charset="0"/>
                          <a:cs typeface="Arial" panose="020B0604020202020204" pitchFamily="34" charset="0"/>
                        </a:rPr>
                        <a:t> </a:t>
                      </a:r>
                      <a:endParaRPr lang="en-ZA" sz="1200" b="0" dirty="0">
                        <a:solidFill>
                          <a:schemeClr val="tx1"/>
                        </a:solidFill>
                        <a:effectLst/>
                        <a:latin typeface="Arial Narrow" panose="020B0606020202030204" pitchFamily="34" charset="0"/>
                      </a:endParaRPr>
                    </a:p>
                    <a:p>
                      <a:pPr algn="just" fontAlgn="ctr">
                        <a:spcAft>
                          <a:spcPts val="0"/>
                        </a:spcAft>
                      </a:pPr>
                      <a:r>
                        <a:rPr lang="en-US" sz="1200" b="0" dirty="0">
                          <a:solidFill>
                            <a:schemeClr val="tx1"/>
                          </a:solidFill>
                          <a:effectLst/>
                          <a:latin typeface="Arial Narrow" panose="020B0606020202030204" pitchFamily="34" charset="0"/>
                          <a:cs typeface="Arial" panose="020B0604020202020204" pitchFamily="34" charset="0"/>
                        </a:rPr>
                        <a:t>Installation of </a:t>
                      </a:r>
                      <a:r>
                        <a:rPr lang="en-US" sz="1200" b="0" dirty="0" smtClean="0">
                          <a:solidFill>
                            <a:schemeClr val="tx1"/>
                          </a:solidFill>
                          <a:effectLst/>
                          <a:latin typeface="Arial Narrow" panose="020B0606020202030204" pitchFamily="34" charset="0"/>
                          <a:cs typeface="Arial" panose="020B0604020202020204" pitchFamily="34" charset="0"/>
                        </a:rPr>
                        <a:t>Fiber </a:t>
                      </a:r>
                      <a:r>
                        <a:rPr lang="en-US" sz="1200" b="0" dirty="0">
                          <a:solidFill>
                            <a:schemeClr val="tx1"/>
                          </a:solidFill>
                          <a:effectLst/>
                          <a:latin typeface="Arial Narrow" panose="020B0606020202030204" pitchFamily="34" charset="0"/>
                          <a:cs typeface="Arial" panose="020B0604020202020204" pitchFamily="34" charset="0"/>
                        </a:rPr>
                        <a:t>Optic Cable across the </a:t>
                      </a:r>
                      <a:r>
                        <a:rPr lang="en-US" sz="1200" b="0" dirty="0" smtClean="0">
                          <a:solidFill>
                            <a:schemeClr val="tx1"/>
                          </a:solidFill>
                          <a:effectLst/>
                          <a:latin typeface="Arial Narrow" panose="020B0606020202030204" pitchFamily="34" charset="0"/>
                          <a:cs typeface="Arial" panose="020B0604020202020204" pitchFamily="34" charset="0"/>
                        </a:rPr>
                        <a:t>Centers </a:t>
                      </a:r>
                      <a:r>
                        <a:rPr lang="en-US" sz="1200" b="0" dirty="0">
                          <a:solidFill>
                            <a:schemeClr val="tx1"/>
                          </a:solidFill>
                          <a:effectLst/>
                          <a:latin typeface="Arial Narrow" panose="020B0606020202030204" pitchFamily="34" charset="0"/>
                          <a:cs typeface="Arial" panose="020B0604020202020204" pitchFamily="34" charset="0"/>
                        </a:rPr>
                        <a:t>to enhance bandwidth.</a:t>
                      </a:r>
                      <a:endParaRPr lang="en-ZA" sz="1200" b="0" dirty="0">
                        <a:solidFill>
                          <a:schemeClr val="tx1"/>
                        </a:solidFill>
                        <a:effectLst/>
                        <a:latin typeface="Arial Narrow" panose="020B0606020202030204" pitchFamily="34" charset="0"/>
                      </a:endParaRPr>
                    </a:p>
                    <a:p>
                      <a:pPr marL="457200" algn="just" fontAlgn="ctr">
                        <a:spcAft>
                          <a:spcPts val="0"/>
                        </a:spcAft>
                      </a:pPr>
                      <a:r>
                        <a:rPr lang="en-US" sz="1200" dirty="0">
                          <a:solidFill>
                            <a:schemeClr val="tx1"/>
                          </a:solidFill>
                          <a:effectLst/>
                          <a:latin typeface="Arial Narrow" panose="020B0606020202030204" pitchFamily="34" charset="0"/>
                          <a:cs typeface="Arial" panose="020B0604020202020204" pitchFamily="34" charset="0"/>
                        </a:rPr>
                        <a:t> </a:t>
                      </a:r>
                      <a:endParaRPr lang="en-ZA" sz="1200" dirty="0">
                        <a:solidFill>
                          <a:schemeClr val="tx1"/>
                        </a:solidFill>
                        <a:effectLst/>
                        <a:latin typeface="Arial Narrow" panose="020B0606020202030204" pitchFamily="34" charset="0"/>
                      </a:endParaRPr>
                    </a:p>
                  </a:txBody>
                  <a:tcPr marL="68580" marR="68580" marT="0" marB="0">
                    <a:solidFill>
                      <a:schemeClr val="accent3">
                        <a:lumMod val="60000"/>
                        <a:lumOff val="40000"/>
                      </a:schemeClr>
                    </a:solidFill>
                  </a:tcPr>
                </a:tc>
                <a:extLst>
                  <a:ext uri="{0D108BD9-81ED-4DB2-BD59-A6C34878D82A}">
                    <a16:rowId xmlns="" xmlns:a16="http://schemas.microsoft.com/office/drawing/2014/main" val="10003"/>
                  </a:ext>
                </a:extLst>
              </a:tr>
              <a:tr h="1216522">
                <a:tc vMerge="1">
                  <a:txBody>
                    <a:bodyPr/>
                    <a:lstStyle/>
                    <a:p>
                      <a:endParaRPr lang="en-ZA"/>
                    </a:p>
                  </a:txBody>
                  <a:tcPr/>
                </a:tc>
                <a:tc rowSpan="2">
                  <a:txBody>
                    <a:bodyPr/>
                    <a:lstStyle/>
                    <a:p>
                      <a:pPr algn="just" fontAlgn="ctr">
                        <a:lnSpc>
                          <a:spcPct val="115000"/>
                        </a:lnSpc>
                        <a:spcAft>
                          <a:spcPts val="0"/>
                        </a:spcAft>
                      </a:pPr>
                      <a:r>
                        <a:rPr lang="en-US"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Ineffective corporate and IT governance. </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vMerge="1">
                  <a:txBody>
                    <a:bodyPr/>
                    <a:lstStyle/>
                    <a:p>
                      <a:endParaRPr lang="en-ZA"/>
                    </a:p>
                  </a:txBody>
                  <a:tcPr/>
                </a:tc>
                <a:tc vMerge="1">
                  <a:txBody>
                    <a:bodyPr/>
                    <a:lstStyle/>
                    <a:p>
                      <a:endParaRPr lang="en-ZA"/>
                    </a:p>
                  </a:txBody>
                  <a:tcPr/>
                </a:tc>
                <a:extLst>
                  <a:ext uri="{0D108BD9-81ED-4DB2-BD59-A6C34878D82A}">
                    <a16:rowId xmlns="" xmlns:a16="http://schemas.microsoft.com/office/drawing/2014/main" val="10004"/>
                  </a:ext>
                </a:extLst>
              </a:tr>
              <a:tr h="2140392">
                <a:tc vMerge="1">
                  <a:txBody>
                    <a:bodyPr/>
                    <a:lstStyle/>
                    <a:p>
                      <a:pPr>
                        <a:lnSpc>
                          <a:spcPct val="115000"/>
                        </a:lnSpc>
                        <a:spcAft>
                          <a:spcPts val="0"/>
                        </a:spcAft>
                      </a:pPr>
                      <a:endParaRPr lang="en-ZA" sz="1400" dirty="0">
                        <a:solidFill>
                          <a:schemeClr val="tx1"/>
                        </a:solidFill>
                        <a:effectLst/>
                        <a:latin typeface="Arial Black" panose="020B0A04020102020204" pitchFamily="34" charset="0"/>
                        <a:ea typeface="Calibri"/>
                        <a:cs typeface="Times New Roman"/>
                      </a:endParaRPr>
                    </a:p>
                  </a:txBody>
                  <a:tcPr marL="64298" marR="64298" marT="0" marB="0">
                    <a:solidFill>
                      <a:schemeClr val="accent3">
                        <a:lumMod val="60000"/>
                        <a:lumOff val="40000"/>
                      </a:schemeClr>
                    </a:solidFill>
                  </a:tcPr>
                </a:tc>
                <a:tc vMerge="1">
                  <a:txBody>
                    <a:bodyPr/>
                    <a:lstStyle/>
                    <a:p>
                      <a:pPr algn="just" fontAlgn="ctr">
                        <a:lnSpc>
                          <a:spcPct val="115000"/>
                        </a:lnSpc>
                        <a:spcAft>
                          <a:spcPts val="0"/>
                        </a:spcAft>
                      </a:pP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vMerge="1">
                  <a:txBody>
                    <a:bodyPr/>
                    <a:lstStyle/>
                    <a:p>
                      <a:pPr algn="l" fontAlgn="ctr">
                        <a:lnSpc>
                          <a:spcPct val="115000"/>
                        </a:lnSpc>
                        <a:spcAft>
                          <a:spcPts val="0"/>
                        </a:spcAft>
                      </a:pPr>
                      <a:endParaRPr lang="en-ZA" sz="900" b="1" i="0" dirty="0">
                        <a:effectLst/>
                        <a:latin typeface="Calibri"/>
                        <a:ea typeface="Calibri"/>
                        <a:cs typeface="Times New Roman"/>
                      </a:endParaRPr>
                    </a:p>
                  </a:txBody>
                  <a:tcPr marL="64298" marR="64298" marT="0" marB="0">
                    <a:solidFill>
                      <a:schemeClr val="accent3">
                        <a:lumMod val="60000"/>
                        <a:lumOff val="40000"/>
                      </a:schemeClr>
                    </a:solidFill>
                  </a:tcPr>
                </a:tc>
                <a:tc>
                  <a:txBody>
                    <a:bodyPr/>
                    <a:lstStyle/>
                    <a:p>
                      <a:pPr algn="just" fontAlgn="ctr">
                        <a:spcAft>
                          <a:spcPts val="0"/>
                        </a:spcAft>
                      </a:pPr>
                      <a:r>
                        <a:rPr lang="en-US" sz="1200" b="0" dirty="0">
                          <a:solidFill>
                            <a:schemeClr val="tx1"/>
                          </a:solidFill>
                          <a:effectLst/>
                          <a:latin typeface="Arial Narrow" panose="020B0606020202030204" pitchFamily="34" charset="0"/>
                          <a:cs typeface="Arial" panose="020B0604020202020204" pitchFamily="34" charset="0"/>
                        </a:rPr>
                        <a:t>Board and sub-committees, EXCO </a:t>
                      </a:r>
                      <a:r>
                        <a:rPr lang="en-US" sz="1200" b="0" dirty="0" smtClean="0">
                          <a:solidFill>
                            <a:schemeClr val="tx1"/>
                          </a:solidFill>
                          <a:effectLst/>
                          <a:latin typeface="Arial Narrow" panose="020B0606020202030204" pitchFamily="34" charset="0"/>
                          <a:cs typeface="Arial" panose="020B0604020202020204" pitchFamily="34" charset="0"/>
                        </a:rPr>
                        <a:t>oversight;</a:t>
                      </a:r>
                      <a:endParaRPr lang="en-ZA" sz="1200" b="0" dirty="0">
                        <a:solidFill>
                          <a:schemeClr val="tx1"/>
                        </a:solidFill>
                        <a:effectLst/>
                        <a:latin typeface="Arial Narrow" panose="020B0606020202030204" pitchFamily="34" charset="0"/>
                      </a:endParaRPr>
                    </a:p>
                    <a:p>
                      <a:pPr algn="just" fontAlgn="ctr">
                        <a:spcAft>
                          <a:spcPts val="0"/>
                        </a:spcAft>
                      </a:pPr>
                      <a:r>
                        <a:rPr lang="en-US" sz="1200" b="0" dirty="0">
                          <a:solidFill>
                            <a:schemeClr val="tx1"/>
                          </a:solidFill>
                          <a:effectLst/>
                          <a:latin typeface="Arial Narrow" panose="020B0606020202030204" pitchFamily="34" charset="0"/>
                          <a:cs typeface="Arial" panose="020B0604020202020204" pitchFamily="34" charset="0"/>
                        </a:rPr>
                        <a:t>Reports submission to DEA/National Treasury &amp; PCEA, governance self-assessment </a:t>
                      </a:r>
                      <a:r>
                        <a:rPr lang="en-US" sz="1200" b="0" dirty="0" smtClean="0">
                          <a:solidFill>
                            <a:schemeClr val="tx1"/>
                          </a:solidFill>
                          <a:effectLst/>
                          <a:latin typeface="Arial Narrow" panose="020B0606020202030204" pitchFamily="34" charset="0"/>
                          <a:cs typeface="Arial" panose="020B0604020202020204" pitchFamily="34" charset="0"/>
                        </a:rPr>
                        <a:t>checklists; </a:t>
                      </a:r>
                      <a:endParaRPr lang="en-ZA" sz="1200" b="0" dirty="0">
                        <a:solidFill>
                          <a:schemeClr val="tx1"/>
                        </a:solidFill>
                        <a:effectLst/>
                        <a:latin typeface="Arial Narrow" panose="020B0606020202030204" pitchFamily="34" charset="0"/>
                      </a:endParaRPr>
                    </a:p>
                    <a:p>
                      <a:pPr algn="just" fontAlgn="ctr">
                        <a:spcAft>
                          <a:spcPts val="0"/>
                        </a:spcAft>
                      </a:pPr>
                      <a:r>
                        <a:rPr lang="en-US" sz="1200" b="0" dirty="0">
                          <a:solidFill>
                            <a:schemeClr val="tx1"/>
                          </a:solidFill>
                          <a:effectLst/>
                          <a:latin typeface="Arial Narrow" panose="020B0606020202030204" pitchFamily="34" charset="0"/>
                          <a:cs typeface="Arial" panose="020B0604020202020204" pitchFamily="34" charset="0"/>
                        </a:rPr>
                        <a:t>ICT Steering Committee, IT policies, IT audits, ICT framework implementation </a:t>
                      </a:r>
                      <a:r>
                        <a:rPr lang="en-US" sz="1200" b="0" dirty="0" smtClean="0">
                          <a:solidFill>
                            <a:schemeClr val="tx1"/>
                          </a:solidFill>
                          <a:effectLst/>
                          <a:latin typeface="Arial Narrow" panose="020B0606020202030204" pitchFamily="34" charset="0"/>
                          <a:cs typeface="Arial" panose="020B0604020202020204" pitchFamily="34" charset="0"/>
                        </a:rPr>
                        <a:t>plan;</a:t>
                      </a:r>
                      <a:r>
                        <a:rPr lang="en-US" sz="1200" b="0" baseline="0" dirty="0" smtClean="0">
                          <a:solidFill>
                            <a:schemeClr val="tx1"/>
                          </a:solidFill>
                          <a:effectLst/>
                          <a:latin typeface="Arial Narrow" panose="020B0606020202030204" pitchFamily="34" charset="0"/>
                          <a:cs typeface="Arial" panose="020B0604020202020204" pitchFamily="34" charset="0"/>
                        </a:rPr>
                        <a:t> and</a:t>
                      </a:r>
                      <a:endParaRPr lang="en-ZA" sz="1200" b="0" dirty="0">
                        <a:solidFill>
                          <a:schemeClr val="tx1"/>
                        </a:solidFill>
                        <a:effectLst/>
                        <a:latin typeface="Arial Narrow" panose="020B0606020202030204" pitchFamily="34" charset="0"/>
                      </a:endParaRPr>
                    </a:p>
                    <a:p>
                      <a:pPr algn="just" fontAlgn="ctr">
                        <a:spcAft>
                          <a:spcPts val="0"/>
                        </a:spcAft>
                      </a:pPr>
                      <a:r>
                        <a:rPr lang="en-US" sz="1200" b="0" dirty="0">
                          <a:solidFill>
                            <a:schemeClr val="tx1"/>
                          </a:solidFill>
                          <a:effectLst/>
                          <a:latin typeface="Arial Narrow" panose="020B0606020202030204" pitchFamily="34" charset="0"/>
                          <a:cs typeface="Arial" panose="020B0604020202020204" pitchFamily="34" charset="0"/>
                        </a:rPr>
                        <a:t>Reporting to Audit and Risk Committee, EXCO and Board on IT </a:t>
                      </a:r>
                      <a:r>
                        <a:rPr lang="en-US" sz="1200" b="0" dirty="0" smtClean="0">
                          <a:solidFill>
                            <a:schemeClr val="tx1"/>
                          </a:solidFill>
                          <a:effectLst/>
                          <a:latin typeface="Arial Narrow" panose="020B0606020202030204" pitchFamily="34" charset="0"/>
                          <a:cs typeface="Arial" panose="020B0604020202020204" pitchFamily="34" charset="0"/>
                        </a:rPr>
                        <a:t>matters.</a:t>
                      </a:r>
                      <a:endParaRPr lang="en-ZA" sz="1200" b="0" dirty="0">
                        <a:solidFill>
                          <a:schemeClr val="tx1"/>
                        </a:solidFill>
                        <a:effectLst/>
                        <a:latin typeface="Arial Narrow" panose="020B0606020202030204" pitchFamily="34" charset="0"/>
                      </a:endParaRPr>
                    </a:p>
                  </a:txBody>
                  <a:tcPr marL="68580" marR="68580" marT="0" marB="0">
                    <a:solidFill>
                      <a:schemeClr val="accent3">
                        <a:lumMod val="60000"/>
                        <a:lumOff val="40000"/>
                      </a:schemeClr>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xmlns="" val="18196857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5B1029-6F76-46CD-B1CE-A789D6137003}" type="slidenum">
              <a:rPr lang="en-ZA" smtClean="0">
                <a:solidFill>
                  <a:prstClr val="black">
                    <a:tint val="75000"/>
                  </a:prstClr>
                </a:solidFill>
              </a:rPr>
              <a:pPr/>
              <a:t>47</a:t>
            </a:fld>
            <a:endParaRPr lang="en-ZA"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1889906400"/>
              </p:ext>
            </p:extLst>
          </p:nvPr>
        </p:nvGraphicFramePr>
        <p:xfrm>
          <a:off x="35496" y="692696"/>
          <a:ext cx="9108504" cy="420624"/>
        </p:xfrm>
        <a:graphic>
          <a:graphicData uri="http://schemas.openxmlformats.org/drawingml/2006/table">
            <a:tbl>
              <a:tblPr firstRow="1" firstCol="1" lastRow="1" lastCol="1" bandRow="1" bandCol="1">
                <a:tableStyleId>{5C22544A-7EE6-4342-B048-85BDC9FD1C3A}</a:tableStyleId>
              </a:tblPr>
              <a:tblGrid>
                <a:gridCol w="1519136">
                  <a:extLst>
                    <a:ext uri="{9D8B030D-6E8A-4147-A177-3AD203B41FA5}">
                      <a16:colId xmlns="" xmlns:a16="http://schemas.microsoft.com/office/drawing/2014/main" val="20000"/>
                    </a:ext>
                  </a:extLst>
                </a:gridCol>
                <a:gridCol w="2359299">
                  <a:extLst>
                    <a:ext uri="{9D8B030D-6E8A-4147-A177-3AD203B41FA5}">
                      <a16:colId xmlns="" xmlns:a16="http://schemas.microsoft.com/office/drawing/2014/main" val="20001"/>
                    </a:ext>
                  </a:extLst>
                </a:gridCol>
                <a:gridCol w="1809815">
                  <a:extLst>
                    <a:ext uri="{9D8B030D-6E8A-4147-A177-3AD203B41FA5}">
                      <a16:colId xmlns="" xmlns:a16="http://schemas.microsoft.com/office/drawing/2014/main" val="20002"/>
                    </a:ext>
                  </a:extLst>
                </a:gridCol>
                <a:gridCol w="3420254">
                  <a:extLst>
                    <a:ext uri="{9D8B030D-6E8A-4147-A177-3AD203B41FA5}">
                      <a16:colId xmlns="" xmlns:a16="http://schemas.microsoft.com/office/drawing/2014/main" val="20003"/>
                    </a:ext>
                  </a:extLst>
                </a:gridCol>
              </a:tblGrid>
              <a:tr h="391094">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STRATEGIC OBJECTIVES </a:t>
                      </a:r>
                      <a:endParaRPr lang="en-ZA" sz="1200" dirty="0">
                        <a:solidFill>
                          <a:schemeClr val="tx1"/>
                        </a:solidFill>
                        <a:effectLst/>
                        <a:latin typeface="Arial Black" panose="020B0A04020102020204" pitchFamily="34" charset="0"/>
                        <a:ea typeface="Calibri"/>
                        <a:cs typeface="Times New Roman"/>
                      </a:endParaRPr>
                    </a:p>
                  </a:txBody>
                  <a:tcPr marL="64298" marR="64298" marT="0" marB="0">
                    <a:solidFill>
                      <a:srgbClr val="00B050"/>
                    </a:solidFill>
                  </a:tcPr>
                </a:tc>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STRATEGIC RISK </a:t>
                      </a:r>
                      <a:endParaRPr lang="en-ZA" sz="1200" dirty="0">
                        <a:solidFill>
                          <a:schemeClr val="tx1"/>
                        </a:solidFill>
                        <a:effectLst/>
                        <a:latin typeface="Arial Black" panose="020B0A04020102020204" pitchFamily="34" charset="0"/>
                        <a:ea typeface="Calibri"/>
                        <a:cs typeface="Times New Roman"/>
                      </a:endParaRPr>
                    </a:p>
                  </a:txBody>
                  <a:tcPr marL="64298" marR="64298" marT="0" marB="0">
                    <a:solidFill>
                      <a:srgbClr val="00B050"/>
                    </a:solidFill>
                  </a:tcPr>
                </a:tc>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RISK CONSEQUENCE </a:t>
                      </a:r>
                      <a:endParaRPr lang="en-ZA" sz="1200" dirty="0">
                        <a:solidFill>
                          <a:schemeClr val="tx1"/>
                        </a:solidFill>
                        <a:effectLst/>
                        <a:latin typeface="Arial Black" panose="020B0A04020102020204" pitchFamily="34" charset="0"/>
                        <a:ea typeface="Calibri"/>
                        <a:cs typeface="Times New Roman"/>
                      </a:endParaRPr>
                    </a:p>
                  </a:txBody>
                  <a:tcPr marL="64298" marR="64298" marT="0" marB="0">
                    <a:solidFill>
                      <a:srgbClr val="00B050"/>
                    </a:solidFill>
                  </a:tcPr>
                </a:tc>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MITIGATION PLAN </a:t>
                      </a:r>
                      <a:endParaRPr lang="en-ZA" sz="1200" dirty="0">
                        <a:solidFill>
                          <a:schemeClr val="tx1"/>
                        </a:solidFill>
                        <a:effectLst/>
                        <a:latin typeface="Arial Black" panose="020B0A04020102020204" pitchFamily="34" charset="0"/>
                        <a:ea typeface="Calibri"/>
                        <a:cs typeface="Times New Roman"/>
                      </a:endParaRPr>
                    </a:p>
                  </a:txBody>
                  <a:tcPr marL="64298" marR="64298" marT="0" marB="0">
                    <a:solidFill>
                      <a:srgbClr val="00B050"/>
                    </a:solidFill>
                  </a:tcPr>
                </a:tc>
                <a:extLst>
                  <a:ext uri="{0D108BD9-81ED-4DB2-BD59-A6C34878D82A}">
                    <a16:rowId xmlns=""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4222850038"/>
              </p:ext>
            </p:extLst>
          </p:nvPr>
        </p:nvGraphicFramePr>
        <p:xfrm>
          <a:off x="0" y="1124743"/>
          <a:ext cx="9144000" cy="2734056"/>
        </p:xfrm>
        <a:graphic>
          <a:graphicData uri="http://schemas.openxmlformats.org/drawingml/2006/table">
            <a:tbl>
              <a:tblPr firstRow="1" firstCol="1" lastRow="1" lastCol="1" bandRow="1" bandCol="1">
                <a:tableStyleId>{5C22544A-7EE6-4342-B048-85BDC9FD1C3A}</a:tableStyleId>
              </a:tblPr>
              <a:tblGrid>
                <a:gridCol w="1547664">
                  <a:extLst>
                    <a:ext uri="{9D8B030D-6E8A-4147-A177-3AD203B41FA5}">
                      <a16:colId xmlns="" xmlns:a16="http://schemas.microsoft.com/office/drawing/2014/main" val="20000"/>
                    </a:ext>
                  </a:extLst>
                </a:gridCol>
                <a:gridCol w="2376264">
                  <a:extLst>
                    <a:ext uri="{9D8B030D-6E8A-4147-A177-3AD203B41FA5}">
                      <a16:colId xmlns="" xmlns:a16="http://schemas.microsoft.com/office/drawing/2014/main" val="20001"/>
                    </a:ext>
                  </a:extLst>
                </a:gridCol>
                <a:gridCol w="1800200">
                  <a:extLst>
                    <a:ext uri="{9D8B030D-6E8A-4147-A177-3AD203B41FA5}">
                      <a16:colId xmlns="" xmlns:a16="http://schemas.microsoft.com/office/drawing/2014/main" val="20002"/>
                    </a:ext>
                  </a:extLst>
                </a:gridCol>
                <a:gridCol w="3419872">
                  <a:extLst>
                    <a:ext uri="{9D8B030D-6E8A-4147-A177-3AD203B41FA5}">
                      <a16:colId xmlns="" xmlns:a16="http://schemas.microsoft.com/office/drawing/2014/main" val="20003"/>
                    </a:ext>
                  </a:extLst>
                </a:gridCol>
              </a:tblGrid>
              <a:tr h="1839814">
                <a:tc>
                  <a:txBody>
                    <a:bodyPr/>
                    <a:lstStyle/>
                    <a:p>
                      <a:pPr fontAlgn="ctr">
                        <a:lnSpc>
                          <a:spcPct val="115000"/>
                        </a:lnSpc>
                        <a:spcAft>
                          <a:spcPts val="0"/>
                        </a:spcAft>
                      </a:pPr>
                      <a:r>
                        <a:rPr lang="en-ZA" sz="1600" dirty="0" smtClean="0">
                          <a:solidFill>
                            <a:schemeClr val="tx1"/>
                          </a:solidFill>
                          <a:effectLst/>
                          <a:latin typeface="+mn-lt"/>
                          <a:ea typeface="Calibri"/>
                          <a:cs typeface="Times New Roman"/>
                        </a:rPr>
                        <a:t>SO 1.4</a:t>
                      </a:r>
                      <a:endParaRPr lang="en-ZA" sz="1600" dirty="0">
                        <a:solidFill>
                          <a:schemeClr val="tx1"/>
                        </a:solidFill>
                        <a:effectLst/>
                        <a:latin typeface="+mn-lt"/>
                        <a:ea typeface="Calibri"/>
                        <a:cs typeface="Times New Roman"/>
                      </a:endParaRPr>
                    </a:p>
                  </a:txBody>
                  <a:tcPr marL="64298" marR="64298" marT="0" marB="0">
                    <a:solidFill>
                      <a:schemeClr val="accent3">
                        <a:lumMod val="60000"/>
                        <a:lumOff val="40000"/>
                      </a:schemeClr>
                    </a:solidFill>
                  </a:tcPr>
                </a:tc>
                <a:tc>
                  <a:txBody>
                    <a:bodyPr/>
                    <a:lstStyle/>
                    <a:p>
                      <a:pPr algn="just">
                        <a:lnSpc>
                          <a:spcPct val="115000"/>
                        </a:lnSpc>
                        <a:spcAft>
                          <a:spcPts val="0"/>
                        </a:spcAft>
                      </a:pPr>
                      <a:r>
                        <a:rPr lang="en-US"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Ineffective Disaster Recovery Plan(DRP)  resulting in inability to implement Business Continuity Plan for critical business systems</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just">
                        <a:lnSpc>
                          <a:spcPct val="115000"/>
                        </a:lnSpc>
                        <a:spcAft>
                          <a:spcPts val="0"/>
                        </a:spcAft>
                      </a:pPr>
                      <a:r>
                        <a:rPr lang="en-US"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Misalignment between DRP and BCP</a:t>
                      </a:r>
                      <a:br>
                        <a:rPr lang="en-US"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br>
                      <a:r>
                        <a:rPr lang="en-US"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inadequate ICT infrastructure.</a:t>
                      </a:r>
                    </a:p>
                    <a:p>
                      <a:pPr algn="just">
                        <a:lnSpc>
                          <a:spcPct val="115000"/>
                        </a:lnSpc>
                        <a:spcAft>
                          <a:spcPts val="0"/>
                        </a:spcAft>
                      </a:pPr>
                      <a:endParaRPr lang="en-US"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n-US"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n-US"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n-US"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n-US"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n-US"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n-US"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n-US"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n-ZA"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just">
                        <a:lnSpc>
                          <a:spcPct val="115000"/>
                        </a:lnSpc>
                        <a:spcAft>
                          <a:spcPts val="0"/>
                        </a:spcAft>
                      </a:pPr>
                      <a:r>
                        <a:rPr lang="en-US"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Ensure alignment between DRP and BCP</a:t>
                      </a:r>
                      <a:endParaRPr lang="en-ZA"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fontAlgn="ctr">
                        <a:spcAft>
                          <a:spcPts val="0"/>
                        </a:spcAft>
                      </a:pPr>
                      <a:r>
                        <a:rPr lang="en-US" sz="1200" b="1" dirty="0" smtClean="0">
                          <a:solidFill>
                            <a:schemeClr val="tx1"/>
                          </a:solidFill>
                          <a:effectLst/>
                          <a:latin typeface="Arial Narrow" panose="020B0606020202030204" pitchFamily="34" charset="0"/>
                          <a:cs typeface="Arial" panose="020B0604020202020204" pitchFamily="34" charset="0"/>
                        </a:rPr>
                        <a:t> </a:t>
                      </a:r>
                      <a:endParaRPr lang="en-ZA" sz="1200" b="1" dirty="0" smtClean="0">
                        <a:solidFill>
                          <a:schemeClr val="tx1"/>
                        </a:solidFill>
                        <a:effectLst/>
                        <a:latin typeface="Arial Narrow" panose="020B0606020202030204" pitchFamily="34" charset="0"/>
                      </a:endParaRPr>
                    </a:p>
                    <a:p>
                      <a:pPr marL="28575" algn="just" fontAlgn="ctr">
                        <a:spcAft>
                          <a:spcPts val="0"/>
                        </a:spcAft>
                      </a:pPr>
                      <a:r>
                        <a:rPr lang="en-US" sz="1200" b="1" dirty="0">
                          <a:solidFill>
                            <a:schemeClr val="tx1"/>
                          </a:solidFill>
                          <a:effectLst/>
                          <a:latin typeface="Arial Narrow" panose="020B0606020202030204" pitchFamily="34" charset="0"/>
                          <a:cs typeface="Arial" panose="020B0604020202020204" pitchFamily="34" charset="0"/>
                        </a:rPr>
                        <a:t> </a:t>
                      </a:r>
                      <a:endParaRPr lang="en-ZA" sz="1200" b="1" dirty="0">
                        <a:solidFill>
                          <a:schemeClr val="tx1"/>
                        </a:solidFill>
                        <a:effectLst/>
                        <a:latin typeface="Arial Narrow" panose="020B0606020202030204" pitchFamily="34" charset="0"/>
                      </a:endParaRPr>
                    </a:p>
                  </a:txBody>
                  <a:tcPr marL="68580" marR="68580" marT="0" marB="0">
                    <a:solidFill>
                      <a:schemeClr val="accent3">
                        <a:lumMod val="60000"/>
                        <a:lumOff val="40000"/>
                      </a:schemeClr>
                    </a:solidFill>
                  </a:tcPr>
                </a:tc>
                <a:extLst>
                  <a:ext uri="{0D108BD9-81ED-4DB2-BD59-A6C34878D82A}">
                    <a16:rowId xmlns="" xmlns:a16="http://schemas.microsoft.com/office/drawing/2014/main" val="10000"/>
                  </a:ext>
                </a:extLst>
              </a:tr>
            </a:tbl>
          </a:graphicData>
        </a:graphic>
      </p:graphicFrame>
      <p:sp>
        <p:nvSpPr>
          <p:cNvPr id="4" name="Rectangle 3"/>
          <p:cNvSpPr/>
          <p:nvPr/>
        </p:nvSpPr>
        <p:spPr>
          <a:xfrm>
            <a:off x="70424" y="69348"/>
            <a:ext cx="9128773" cy="646331"/>
          </a:xfrm>
          <a:prstGeom prst="rect">
            <a:avLst/>
          </a:prstGeom>
        </p:spPr>
        <p:txBody>
          <a:bodyPr wrap="square">
            <a:spAutoFit/>
          </a:bodyPr>
          <a:lstStyle/>
          <a:p>
            <a:r>
              <a:rPr lang="en-ZA" b="1" dirty="0">
                <a:latin typeface="Calibri" panose="020F0502020204030204" pitchFamily="34" charset="0"/>
                <a:cs typeface="Calibri" panose="020F0502020204030204" pitchFamily="34" charset="0"/>
              </a:rPr>
              <a:t>PROGRAMME 1: ADMINISTRATION (CONTINUE)</a:t>
            </a:r>
            <a:r>
              <a:rPr lang="en-ZA" sz="1600" dirty="0"/>
              <a:t/>
            </a:r>
            <a:br>
              <a:rPr lang="en-ZA" sz="1600" dirty="0"/>
            </a:br>
            <a:endParaRPr lang="en-ZA" dirty="0"/>
          </a:p>
        </p:txBody>
      </p:sp>
    </p:spTree>
    <p:extLst>
      <p:ext uri="{BB962C8B-B14F-4D97-AF65-F5344CB8AC3E}">
        <p14:creationId xmlns:p14="http://schemas.microsoft.com/office/powerpoint/2010/main" xmlns="" val="19064497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07504" y="219818"/>
            <a:ext cx="8229600" cy="432048"/>
          </a:xfrm>
        </p:spPr>
        <p:txBody>
          <a:bodyPr>
            <a:noAutofit/>
          </a:bodyPr>
          <a:lstStyle/>
          <a:p>
            <a:pPr algn="l"/>
            <a:r>
              <a:rPr lang="en-ZA" sz="1600" b="1" dirty="0" smtClean="0"/>
              <a:t>PROGRAMME 1</a:t>
            </a:r>
            <a:r>
              <a:rPr lang="en-ZA" sz="1600" b="1" dirty="0"/>
              <a:t>: </a:t>
            </a:r>
            <a:r>
              <a:rPr lang="en-ZA" sz="1600" b="1" dirty="0" smtClean="0"/>
              <a:t>ADMINISTRATION (CONTINUE)</a:t>
            </a:r>
            <a:r>
              <a:rPr lang="en-ZA" sz="1600" dirty="0"/>
              <a:t/>
            </a:r>
            <a:br>
              <a:rPr lang="en-ZA" sz="1600" dirty="0"/>
            </a:br>
            <a:endParaRPr lang="en-ZA" sz="1600" dirty="0">
              <a:latin typeface="Arial Narrow" panose="020B0606020202030204" pitchFamily="34" charset="0"/>
            </a:endParaRPr>
          </a:p>
        </p:txBody>
      </p:sp>
      <p:graphicFrame>
        <p:nvGraphicFramePr>
          <p:cNvPr id="8" name="Content Placeholder 3"/>
          <p:cNvGraphicFramePr>
            <a:graphicFrameLocks noGrp="1"/>
          </p:cNvGraphicFramePr>
          <p:nvPr>
            <p:ph idx="1"/>
            <p:extLst/>
          </p:nvPr>
        </p:nvGraphicFramePr>
        <p:xfrm>
          <a:off x="0" y="620689"/>
          <a:ext cx="9144000" cy="5614375"/>
        </p:xfrm>
        <a:graphic>
          <a:graphicData uri="http://schemas.openxmlformats.org/drawingml/2006/table">
            <a:tbl>
              <a:tblPr firstRow="1" firstCol="1" lastRow="1" lastCol="1" bandRow="1" bandCol="1">
                <a:tableStyleId>{5C22544A-7EE6-4342-B048-85BDC9FD1C3A}</a:tableStyleId>
              </a:tblPr>
              <a:tblGrid>
                <a:gridCol w="1499017">
                  <a:extLst>
                    <a:ext uri="{9D8B030D-6E8A-4147-A177-3AD203B41FA5}">
                      <a16:colId xmlns="" xmlns:a16="http://schemas.microsoft.com/office/drawing/2014/main" val="20000"/>
                    </a:ext>
                  </a:extLst>
                </a:gridCol>
                <a:gridCol w="2201465">
                  <a:extLst>
                    <a:ext uri="{9D8B030D-6E8A-4147-A177-3AD203B41FA5}">
                      <a16:colId xmlns="" xmlns:a16="http://schemas.microsoft.com/office/drawing/2014/main" val="20001"/>
                    </a:ext>
                  </a:extLst>
                </a:gridCol>
                <a:gridCol w="1759441">
                  <a:extLst>
                    <a:ext uri="{9D8B030D-6E8A-4147-A177-3AD203B41FA5}">
                      <a16:colId xmlns="" xmlns:a16="http://schemas.microsoft.com/office/drawing/2014/main" val="20002"/>
                    </a:ext>
                  </a:extLst>
                </a:gridCol>
                <a:gridCol w="3684077">
                  <a:extLst>
                    <a:ext uri="{9D8B030D-6E8A-4147-A177-3AD203B41FA5}">
                      <a16:colId xmlns="" xmlns:a16="http://schemas.microsoft.com/office/drawing/2014/main" val="20003"/>
                    </a:ext>
                  </a:extLst>
                </a:gridCol>
              </a:tblGrid>
              <a:tr h="239048">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STRATEGIC OBJECTIVES </a:t>
                      </a:r>
                      <a:endParaRPr lang="en-ZA" sz="1200" dirty="0">
                        <a:solidFill>
                          <a:schemeClr val="tx1"/>
                        </a:solidFill>
                        <a:effectLst/>
                        <a:latin typeface="Arial Black" panose="020B0A04020102020204" pitchFamily="34" charset="0"/>
                        <a:ea typeface="Calibri"/>
                        <a:cs typeface="Times New Roman"/>
                      </a:endParaRPr>
                    </a:p>
                  </a:txBody>
                  <a:tcPr marL="64298" marR="64298" marT="0" marB="0">
                    <a:solidFill>
                      <a:srgbClr val="00B050"/>
                    </a:solidFill>
                  </a:tcPr>
                </a:tc>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STRATEGIC RISK </a:t>
                      </a:r>
                      <a:endParaRPr lang="en-ZA" sz="1200" dirty="0">
                        <a:solidFill>
                          <a:schemeClr val="tx1"/>
                        </a:solidFill>
                        <a:effectLst/>
                        <a:latin typeface="Arial Black" panose="020B0A04020102020204" pitchFamily="34" charset="0"/>
                        <a:ea typeface="Calibri"/>
                        <a:cs typeface="Times New Roman"/>
                      </a:endParaRPr>
                    </a:p>
                  </a:txBody>
                  <a:tcPr marL="64298" marR="64298" marT="0" marB="0">
                    <a:solidFill>
                      <a:srgbClr val="00B050"/>
                    </a:solidFill>
                  </a:tcPr>
                </a:tc>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RISK CONSEQUENCE </a:t>
                      </a:r>
                      <a:endParaRPr lang="en-ZA" sz="1200" dirty="0">
                        <a:solidFill>
                          <a:schemeClr val="tx1"/>
                        </a:solidFill>
                        <a:effectLst/>
                        <a:latin typeface="Arial Black" panose="020B0A04020102020204" pitchFamily="34" charset="0"/>
                        <a:ea typeface="Calibri"/>
                        <a:cs typeface="Times New Roman"/>
                      </a:endParaRPr>
                    </a:p>
                  </a:txBody>
                  <a:tcPr marL="64298" marR="64298" marT="0" marB="0">
                    <a:solidFill>
                      <a:srgbClr val="00B050"/>
                    </a:solidFill>
                  </a:tcPr>
                </a:tc>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MITIGATION PLAN </a:t>
                      </a:r>
                      <a:endParaRPr lang="en-ZA" sz="1200" dirty="0">
                        <a:solidFill>
                          <a:schemeClr val="tx1"/>
                        </a:solidFill>
                        <a:effectLst/>
                        <a:latin typeface="Arial Black" panose="020B0A04020102020204" pitchFamily="34" charset="0"/>
                        <a:ea typeface="Calibri"/>
                        <a:cs typeface="Times New Roman"/>
                      </a:endParaRPr>
                    </a:p>
                  </a:txBody>
                  <a:tcPr marL="64298" marR="64298" marT="0" marB="0">
                    <a:solidFill>
                      <a:srgbClr val="00B050"/>
                    </a:solidFill>
                  </a:tcPr>
                </a:tc>
                <a:extLst>
                  <a:ext uri="{0D108BD9-81ED-4DB2-BD59-A6C34878D82A}">
                    <a16:rowId xmlns="" xmlns:a16="http://schemas.microsoft.com/office/drawing/2014/main" val="10000"/>
                  </a:ext>
                </a:extLst>
              </a:tr>
              <a:tr h="2459695">
                <a:tc rowSpan="2">
                  <a:txBody>
                    <a:bodyPr/>
                    <a:lstStyle/>
                    <a:p>
                      <a:pPr fontAlgn="ctr">
                        <a:lnSpc>
                          <a:spcPct val="115000"/>
                        </a:lnSpc>
                        <a:spcAft>
                          <a:spcPts val="0"/>
                        </a:spcAft>
                      </a:pPr>
                      <a:r>
                        <a:rPr lang="en-GB" sz="1400" dirty="0">
                          <a:solidFill>
                            <a:schemeClr val="tx1"/>
                          </a:solidFill>
                          <a:effectLst/>
                          <a:latin typeface="Arial Narrow" panose="020B0606020202030204" pitchFamily="34" charset="0"/>
                        </a:rPr>
                        <a:t>SO </a:t>
                      </a:r>
                      <a:r>
                        <a:rPr lang="en-GB" sz="1400" dirty="0" smtClean="0">
                          <a:solidFill>
                            <a:schemeClr val="tx1"/>
                          </a:solidFill>
                          <a:effectLst/>
                          <a:latin typeface="Arial Narrow" panose="020B0606020202030204" pitchFamily="34" charset="0"/>
                        </a:rPr>
                        <a:t>1.5</a:t>
                      </a:r>
                      <a:endParaRPr lang="en-ZA" sz="1400" dirty="0">
                        <a:solidFill>
                          <a:schemeClr val="tx1"/>
                        </a:solidFill>
                        <a:effectLst/>
                        <a:latin typeface="Arial Narrow" panose="020B0606020202030204" pitchFamily="34" charset="0"/>
                        <a:ea typeface="Calibri"/>
                        <a:cs typeface="Times New Roman"/>
                      </a:endParaRPr>
                    </a:p>
                  </a:txBody>
                  <a:tcPr marL="64298" marR="64298" marT="0" marB="0">
                    <a:solidFill>
                      <a:schemeClr val="accent3">
                        <a:lumMod val="60000"/>
                        <a:lumOff val="40000"/>
                      </a:schemeClr>
                    </a:solidFill>
                  </a:tcPr>
                </a:tc>
                <a:tc>
                  <a:txBody>
                    <a:bodyPr/>
                    <a:lstStyle/>
                    <a:p>
                      <a:pPr algn="just" fontAlgn="ctr">
                        <a:lnSpc>
                          <a:spcPct val="115000"/>
                        </a:lnSpc>
                        <a:spcAft>
                          <a:spcPts val="0"/>
                        </a:spcAft>
                      </a:pPr>
                      <a:r>
                        <a:rPr lang="en-GB" sz="12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Negative media reporting due to visitors poor hospitality experience and  safety concerns in the NBGs and NZG may lead to a negative perception of the organisation which may culminate into a reduced footfall into the facilities and  reputational risk</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fontAlgn="ctr">
                        <a:lnSpc>
                          <a:spcPct val="115000"/>
                        </a:lnSpc>
                        <a:spcAft>
                          <a:spcPts val="0"/>
                        </a:spcAft>
                      </a:pPr>
                      <a:r>
                        <a:rPr lang="en-GB" sz="1200" b="1" u="none" strike="noStrike"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 </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fontAlgn="ctr">
                        <a:lnSpc>
                          <a:spcPct val="115000"/>
                        </a:lnSpc>
                        <a:spcAft>
                          <a:spcPts val="0"/>
                        </a:spcAft>
                      </a:pPr>
                      <a:r>
                        <a:rPr lang="en-GB" sz="1200" b="1" u="none" strike="noStrike"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 </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fontAlgn="ctr">
                        <a:lnSpc>
                          <a:spcPct val="115000"/>
                        </a:lnSpc>
                        <a:spcAft>
                          <a:spcPts val="0"/>
                        </a:spcAft>
                      </a:pPr>
                      <a:r>
                        <a:rPr lang="en-GB" sz="1200" b="1" u="none" strike="noStrike"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 </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just" fontAlgn="ctr">
                        <a:lnSpc>
                          <a:spcPct val="115000"/>
                        </a:lnSpc>
                        <a:spcAft>
                          <a:spcPts val="0"/>
                        </a:spcAft>
                      </a:pPr>
                      <a:r>
                        <a:rPr lang="en-US" sz="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Negative media reporting</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fontAlgn="ctr">
                        <a:lnSpc>
                          <a:spcPct val="115000"/>
                        </a:lnSpc>
                        <a:spcAft>
                          <a:spcPts val="0"/>
                        </a:spcAft>
                      </a:pPr>
                      <a:r>
                        <a:rPr lang="en-US" sz="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Lack of clear communication (internal and external)</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fontAlgn="ctr">
                        <a:lnSpc>
                          <a:spcPct val="115000"/>
                        </a:lnSpc>
                        <a:spcAft>
                          <a:spcPts val="0"/>
                        </a:spcAft>
                      </a:pPr>
                      <a:r>
                        <a:rPr lang="en-US" sz="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Perceived negative public perception</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fontAlgn="ctr">
                        <a:lnSpc>
                          <a:spcPct val="115000"/>
                        </a:lnSpc>
                        <a:spcAft>
                          <a:spcPts val="0"/>
                        </a:spcAft>
                      </a:pPr>
                      <a:r>
                        <a:rPr lang="en-US" sz="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Poor branding</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fontAlgn="ctr">
                        <a:lnSpc>
                          <a:spcPct val="115000"/>
                        </a:lnSpc>
                        <a:spcAft>
                          <a:spcPts val="0"/>
                        </a:spcAft>
                      </a:pPr>
                      <a:r>
                        <a:rPr lang="en-US" sz="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Misrepresentation by staff</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fontAlgn="ctr">
                        <a:lnSpc>
                          <a:spcPct val="115000"/>
                        </a:lnSpc>
                        <a:spcAft>
                          <a:spcPts val="0"/>
                        </a:spcAft>
                      </a:pPr>
                      <a:r>
                        <a:rPr lang="en-US" sz="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Drop in visitor numbers resulting in drop of own income</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fontAlgn="ctr">
                        <a:lnSpc>
                          <a:spcPct val="115000"/>
                        </a:lnSpc>
                        <a:spcAft>
                          <a:spcPts val="0"/>
                        </a:spcAft>
                      </a:pPr>
                      <a:r>
                        <a:rPr lang="en-US" sz="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SANBI invisibility</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just" fontAlgn="ctr">
                        <a:spcAft>
                          <a:spcPts val="0"/>
                        </a:spcAft>
                      </a:pPr>
                      <a:r>
                        <a:rPr lang="en-US" sz="1200" b="0" dirty="0">
                          <a:solidFill>
                            <a:schemeClr val="tx1"/>
                          </a:solidFill>
                          <a:effectLst/>
                          <a:latin typeface="Arial Narrow" panose="020B0606020202030204" pitchFamily="34" charset="0"/>
                          <a:cs typeface="Arial" panose="020B0604020202020204" pitchFamily="34" charset="0"/>
                        </a:rPr>
                        <a:t>Monitor implementation of approved social media and communication </a:t>
                      </a:r>
                      <a:r>
                        <a:rPr lang="en-US" sz="1200" b="0" dirty="0" smtClean="0">
                          <a:solidFill>
                            <a:schemeClr val="tx1"/>
                          </a:solidFill>
                          <a:effectLst/>
                          <a:latin typeface="Arial Narrow" panose="020B0606020202030204" pitchFamily="34" charset="0"/>
                          <a:cs typeface="Arial" panose="020B0604020202020204" pitchFamily="34" charset="0"/>
                        </a:rPr>
                        <a:t>policy;</a:t>
                      </a:r>
                      <a:endParaRPr lang="en-ZA" sz="1200" b="0" dirty="0">
                        <a:solidFill>
                          <a:schemeClr val="tx1"/>
                        </a:solidFill>
                        <a:effectLst/>
                        <a:latin typeface="Arial Narrow" panose="020B0606020202030204" pitchFamily="34" charset="0"/>
                      </a:endParaRPr>
                    </a:p>
                    <a:p>
                      <a:pPr algn="just" fontAlgn="ctr">
                        <a:spcAft>
                          <a:spcPts val="0"/>
                        </a:spcAft>
                      </a:pPr>
                      <a:r>
                        <a:rPr lang="en-US" sz="1200" b="0" dirty="0">
                          <a:solidFill>
                            <a:schemeClr val="tx1"/>
                          </a:solidFill>
                          <a:effectLst/>
                          <a:latin typeface="Arial Narrow" panose="020B0606020202030204" pitchFamily="34" charset="0"/>
                          <a:cs typeface="Arial" panose="020B0604020202020204" pitchFamily="34" charset="0"/>
                        </a:rPr>
                        <a:t>Build strong media </a:t>
                      </a:r>
                      <a:r>
                        <a:rPr lang="en-US" sz="1200" b="0" dirty="0" smtClean="0">
                          <a:solidFill>
                            <a:schemeClr val="tx1"/>
                          </a:solidFill>
                          <a:effectLst/>
                          <a:latin typeface="Arial Narrow" panose="020B0606020202030204" pitchFamily="34" charset="0"/>
                          <a:cs typeface="Arial" panose="020B0604020202020204" pitchFamily="34" charset="0"/>
                        </a:rPr>
                        <a:t>relations;</a:t>
                      </a:r>
                      <a:endParaRPr lang="en-ZA" sz="1200" b="0" dirty="0">
                        <a:solidFill>
                          <a:schemeClr val="tx1"/>
                        </a:solidFill>
                        <a:effectLst/>
                        <a:latin typeface="Arial Narrow" panose="020B0606020202030204" pitchFamily="34" charset="0"/>
                      </a:endParaRPr>
                    </a:p>
                    <a:p>
                      <a:pPr algn="just" fontAlgn="ctr">
                        <a:spcAft>
                          <a:spcPts val="0"/>
                        </a:spcAft>
                      </a:pPr>
                      <a:r>
                        <a:rPr lang="en-US" sz="1200" b="0" dirty="0">
                          <a:solidFill>
                            <a:schemeClr val="tx1"/>
                          </a:solidFill>
                          <a:effectLst/>
                          <a:latin typeface="Arial Narrow" panose="020B0606020202030204" pitchFamily="34" charset="0"/>
                          <a:cs typeface="Arial" panose="020B0604020202020204" pitchFamily="34" charset="0"/>
                        </a:rPr>
                        <a:t>Update staff through intranet, email, CEOs letter and staff </a:t>
                      </a:r>
                      <a:r>
                        <a:rPr lang="en-US" sz="1200" b="0" dirty="0" smtClean="0">
                          <a:solidFill>
                            <a:schemeClr val="tx1"/>
                          </a:solidFill>
                          <a:effectLst/>
                          <a:latin typeface="Arial Narrow" panose="020B0606020202030204" pitchFamily="34" charset="0"/>
                          <a:cs typeface="Arial" panose="020B0604020202020204" pitchFamily="34" charset="0"/>
                        </a:rPr>
                        <a:t>newsletter;</a:t>
                      </a:r>
                      <a:endParaRPr lang="en-ZA" sz="1200" b="0" dirty="0">
                        <a:solidFill>
                          <a:schemeClr val="tx1"/>
                        </a:solidFill>
                        <a:effectLst/>
                        <a:latin typeface="Arial Narrow" panose="020B0606020202030204" pitchFamily="34" charset="0"/>
                      </a:endParaRPr>
                    </a:p>
                    <a:p>
                      <a:pPr algn="just" fontAlgn="ctr">
                        <a:spcAft>
                          <a:spcPts val="0"/>
                        </a:spcAft>
                      </a:pPr>
                      <a:r>
                        <a:rPr lang="en-US" sz="1200" b="0" dirty="0">
                          <a:solidFill>
                            <a:schemeClr val="tx1"/>
                          </a:solidFill>
                          <a:effectLst/>
                          <a:latin typeface="Arial Narrow" panose="020B0606020202030204" pitchFamily="34" charset="0"/>
                          <a:cs typeface="Arial" panose="020B0604020202020204" pitchFamily="34" charset="0"/>
                        </a:rPr>
                        <a:t>Brand SANBI material as per  SANBI Brand CI </a:t>
                      </a:r>
                      <a:r>
                        <a:rPr lang="en-US" sz="1200" b="0" dirty="0" smtClean="0">
                          <a:solidFill>
                            <a:schemeClr val="tx1"/>
                          </a:solidFill>
                          <a:effectLst/>
                          <a:latin typeface="Arial Narrow" panose="020B0606020202030204" pitchFamily="34" charset="0"/>
                          <a:cs typeface="Arial" panose="020B0604020202020204" pitchFamily="34" charset="0"/>
                        </a:rPr>
                        <a:t>;</a:t>
                      </a:r>
                      <a:endParaRPr lang="en-ZA" sz="1200" b="0" dirty="0">
                        <a:solidFill>
                          <a:schemeClr val="tx1"/>
                        </a:solidFill>
                        <a:effectLst/>
                        <a:latin typeface="Arial Narrow" panose="020B0606020202030204" pitchFamily="34" charset="0"/>
                      </a:endParaRPr>
                    </a:p>
                    <a:p>
                      <a:pPr algn="just" fontAlgn="ctr">
                        <a:spcAft>
                          <a:spcPts val="0"/>
                        </a:spcAft>
                      </a:pPr>
                      <a:r>
                        <a:rPr lang="en-US" sz="1200" b="0" dirty="0">
                          <a:solidFill>
                            <a:schemeClr val="tx1"/>
                          </a:solidFill>
                          <a:effectLst/>
                          <a:latin typeface="Arial Narrow" panose="020B0606020202030204" pitchFamily="34" charset="0"/>
                          <a:cs typeface="Arial" panose="020B0604020202020204" pitchFamily="34" charset="0"/>
                        </a:rPr>
                        <a:t>Partner with key stakeholders for brand association </a:t>
                      </a:r>
                      <a:r>
                        <a:rPr lang="en-US" sz="1200" b="0" dirty="0" smtClean="0">
                          <a:solidFill>
                            <a:schemeClr val="tx1"/>
                          </a:solidFill>
                          <a:effectLst/>
                          <a:latin typeface="Arial Narrow" panose="020B0606020202030204" pitchFamily="34" charset="0"/>
                          <a:cs typeface="Arial" panose="020B0604020202020204" pitchFamily="34" charset="0"/>
                        </a:rPr>
                        <a:t>;</a:t>
                      </a:r>
                      <a:endParaRPr lang="en-ZA" sz="1200" b="0" dirty="0">
                        <a:solidFill>
                          <a:schemeClr val="tx1"/>
                        </a:solidFill>
                        <a:effectLst/>
                        <a:latin typeface="Arial Narrow" panose="020B0606020202030204" pitchFamily="34" charset="0"/>
                      </a:endParaRPr>
                    </a:p>
                    <a:p>
                      <a:pPr algn="just" fontAlgn="ctr">
                        <a:spcAft>
                          <a:spcPts val="0"/>
                        </a:spcAft>
                      </a:pPr>
                      <a:r>
                        <a:rPr lang="en-US" sz="1200" b="0" dirty="0">
                          <a:solidFill>
                            <a:schemeClr val="tx1"/>
                          </a:solidFill>
                          <a:effectLst/>
                          <a:latin typeface="Arial Narrow" panose="020B0606020202030204" pitchFamily="34" charset="0"/>
                          <a:cs typeface="Arial" panose="020B0604020202020204" pitchFamily="34" charset="0"/>
                        </a:rPr>
                        <a:t>Conduct media monitoring to monitor news reporting on SANBI</a:t>
                      </a:r>
                      <a:endParaRPr lang="en-ZA" sz="1200" b="0" dirty="0">
                        <a:solidFill>
                          <a:schemeClr val="tx1"/>
                        </a:solidFill>
                        <a:effectLst/>
                        <a:latin typeface="Arial Narrow" panose="020B0606020202030204" pitchFamily="34" charset="0"/>
                      </a:endParaRPr>
                    </a:p>
                    <a:p>
                      <a:pPr algn="just" fontAlgn="ctr">
                        <a:spcAft>
                          <a:spcPts val="0"/>
                        </a:spcAft>
                      </a:pPr>
                      <a:r>
                        <a:rPr lang="en-US" sz="1200" b="0" dirty="0">
                          <a:solidFill>
                            <a:schemeClr val="tx1"/>
                          </a:solidFill>
                          <a:effectLst/>
                          <a:latin typeface="Arial Narrow" panose="020B0606020202030204" pitchFamily="34" charset="0"/>
                          <a:cs typeface="Arial" panose="020B0604020202020204" pitchFamily="34" charset="0"/>
                        </a:rPr>
                        <a:t>Conduct surveys on customer </a:t>
                      </a:r>
                      <a:r>
                        <a:rPr lang="en-US" sz="1200" b="0" dirty="0" smtClean="0">
                          <a:solidFill>
                            <a:schemeClr val="tx1"/>
                          </a:solidFill>
                          <a:effectLst/>
                          <a:latin typeface="Arial Narrow" panose="020B0606020202030204" pitchFamily="34" charset="0"/>
                          <a:cs typeface="Arial" panose="020B0604020202020204" pitchFamily="34" charset="0"/>
                        </a:rPr>
                        <a:t>satisfaction;</a:t>
                      </a:r>
                      <a:endParaRPr lang="en-ZA" sz="1200" b="0" dirty="0">
                        <a:solidFill>
                          <a:schemeClr val="tx1"/>
                        </a:solidFill>
                        <a:effectLst/>
                        <a:latin typeface="Arial Narrow" panose="020B0606020202030204" pitchFamily="34" charset="0"/>
                      </a:endParaRPr>
                    </a:p>
                    <a:p>
                      <a:pPr algn="just" fontAlgn="ctr">
                        <a:spcAft>
                          <a:spcPts val="0"/>
                        </a:spcAft>
                      </a:pPr>
                      <a:r>
                        <a:rPr lang="en-US" sz="1200" b="0" dirty="0">
                          <a:solidFill>
                            <a:schemeClr val="tx1"/>
                          </a:solidFill>
                          <a:effectLst/>
                          <a:latin typeface="Arial Narrow" panose="020B0606020202030204" pitchFamily="34" charset="0"/>
                          <a:cs typeface="Arial" panose="020B0604020202020204" pitchFamily="34" charset="0"/>
                        </a:rPr>
                        <a:t>Attend interviews on radio and </a:t>
                      </a:r>
                      <a:r>
                        <a:rPr lang="en-US" sz="1200" b="0" dirty="0" smtClean="0">
                          <a:solidFill>
                            <a:schemeClr val="tx1"/>
                          </a:solidFill>
                          <a:effectLst/>
                          <a:latin typeface="Arial Narrow" panose="020B0606020202030204" pitchFamily="34" charset="0"/>
                          <a:cs typeface="Arial" panose="020B0604020202020204" pitchFamily="34" charset="0"/>
                        </a:rPr>
                        <a:t>television; and</a:t>
                      </a:r>
                      <a:endParaRPr lang="en-ZA" sz="1200" b="0" dirty="0">
                        <a:solidFill>
                          <a:schemeClr val="tx1"/>
                        </a:solidFill>
                        <a:effectLst/>
                        <a:latin typeface="Arial Narrow" panose="020B0606020202030204" pitchFamily="34" charset="0"/>
                      </a:endParaRPr>
                    </a:p>
                    <a:p>
                      <a:pPr algn="just" fontAlgn="ctr">
                        <a:spcAft>
                          <a:spcPts val="0"/>
                        </a:spcAft>
                      </a:pPr>
                      <a:r>
                        <a:rPr lang="en-US" sz="1200" b="0" dirty="0">
                          <a:solidFill>
                            <a:schemeClr val="tx1"/>
                          </a:solidFill>
                          <a:effectLst/>
                          <a:latin typeface="Arial Narrow" panose="020B0606020202030204" pitchFamily="34" charset="0"/>
                          <a:cs typeface="Arial" panose="020B0604020202020204" pitchFamily="34" charset="0"/>
                        </a:rPr>
                        <a:t>Plan activations for SANBI awareness and </a:t>
                      </a:r>
                      <a:r>
                        <a:rPr lang="en-US" sz="1200" b="0" dirty="0" smtClean="0">
                          <a:solidFill>
                            <a:schemeClr val="tx1"/>
                          </a:solidFill>
                          <a:effectLst/>
                          <a:latin typeface="Arial Narrow" panose="020B0606020202030204" pitchFamily="34" charset="0"/>
                          <a:cs typeface="Arial" panose="020B0604020202020204" pitchFamily="34" charset="0"/>
                        </a:rPr>
                        <a:t>visibility.</a:t>
                      </a:r>
                      <a:endParaRPr lang="en-ZA" sz="1200" b="0" dirty="0">
                        <a:solidFill>
                          <a:schemeClr val="tx1"/>
                        </a:solidFill>
                        <a:effectLst/>
                        <a:latin typeface="Arial Narrow" panose="020B0606020202030204" pitchFamily="34" charset="0"/>
                      </a:endParaRPr>
                    </a:p>
                  </a:txBody>
                  <a:tcPr marL="68580" marR="68580" marT="0" marB="0">
                    <a:solidFill>
                      <a:schemeClr val="accent3">
                        <a:lumMod val="60000"/>
                        <a:lumOff val="40000"/>
                      </a:schemeClr>
                    </a:solidFill>
                  </a:tcPr>
                </a:tc>
                <a:extLst>
                  <a:ext uri="{0D108BD9-81ED-4DB2-BD59-A6C34878D82A}">
                    <a16:rowId xmlns="" xmlns:a16="http://schemas.microsoft.com/office/drawing/2014/main" val="10001"/>
                  </a:ext>
                </a:extLst>
              </a:tr>
              <a:tr h="1129104">
                <a:tc vMerge="1">
                  <a:txBody>
                    <a:bodyPr/>
                    <a:lstStyle/>
                    <a:p>
                      <a:pPr fontAlgn="ctr">
                        <a:lnSpc>
                          <a:spcPct val="115000"/>
                        </a:lnSpc>
                        <a:spcAft>
                          <a:spcPts val="0"/>
                        </a:spcAft>
                      </a:pPr>
                      <a:endParaRPr lang="en-ZA" sz="1400" dirty="0">
                        <a:solidFill>
                          <a:schemeClr val="tx1"/>
                        </a:solidFill>
                        <a:effectLst/>
                        <a:latin typeface="Arial Narrow" panose="020B0606020202030204" pitchFamily="34" charset="0"/>
                        <a:ea typeface="Calibri"/>
                        <a:cs typeface="Times New Roman"/>
                      </a:endParaRPr>
                    </a:p>
                  </a:txBody>
                  <a:tcPr marL="64298" marR="64298" marT="0" marB="0">
                    <a:solidFill>
                      <a:schemeClr val="accent3">
                        <a:lumMod val="60000"/>
                        <a:lumOff val="40000"/>
                      </a:schemeClr>
                    </a:solidFill>
                  </a:tcPr>
                </a:tc>
                <a:tc>
                  <a:txBody>
                    <a:bodyPr/>
                    <a:lstStyle/>
                    <a:p>
                      <a:pPr algn="l">
                        <a:lnSpc>
                          <a:spcPct val="115000"/>
                        </a:lnSpc>
                        <a:spcAft>
                          <a:spcPts val="0"/>
                        </a:spcAft>
                      </a:pPr>
                      <a:r>
                        <a:rPr lang="en-US"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Poor  engagement with stakeholders due to lack of a communication protocol between SANBI and stakeholders resulting in stakeholder interest and expectations not being met</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fontAlgn="ctr">
                        <a:lnSpc>
                          <a:spcPct val="115000"/>
                        </a:lnSpc>
                        <a:spcAft>
                          <a:spcPts val="0"/>
                        </a:spcAft>
                      </a:pPr>
                      <a:r>
                        <a:rPr lang="en-GB" sz="12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 </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lnSpc>
                          <a:spcPct val="115000"/>
                        </a:lnSpc>
                        <a:spcAft>
                          <a:spcPts val="0"/>
                        </a:spcAft>
                      </a:pP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Poor service delivery to stakeholders</a:t>
                      </a:r>
                      <a:b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b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Poor strategic engagement with organised labour.</a:t>
                      </a:r>
                      <a:b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b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Inadequate engagement with stakeholders</a:t>
                      </a:r>
                      <a:endParaRPr lang="en-ZA"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fontAlgn="ctr">
                        <a:lnSpc>
                          <a:spcPct val="115000"/>
                        </a:lnSpc>
                        <a:spcAft>
                          <a:spcPts val="0"/>
                        </a:spcAft>
                      </a:pPr>
                      <a:r>
                        <a:rPr lang="en-US" sz="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 </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lnSpc>
                          <a:spcPct val="115000"/>
                        </a:lnSpc>
                        <a:spcAft>
                          <a:spcPts val="0"/>
                        </a:spcAft>
                      </a:pP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Implement the Stakeholder Engagement Framework</a:t>
                      </a:r>
                      <a:b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b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Implement SANBI Communication strategy</a:t>
                      </a:r>
                      <a:b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b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Engage and conclude contracts, MoUs, agreements </a:t>
                      </a:r>
                      <a:r>
                        <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etc. </a:t>
                      </a: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with identified key stakeholders</a:t>
                      </a:r>
                      <a:b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b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Develop and implement key Stakeholder Engagement Matrix</a:t>
                      </a:r>
                      <a:b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b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Implement and monitor implementation of Integrated Marketing and Corporate Communication Strategy</a:t>
                      </a:r>
                      <a:b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b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Implement and monitor implementation of Stakeholder engagement </a:t>
                      </a:r>
                      <a:r>
                        <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plan.</a:t>
                      </a:r>
                    </a:p>
                    <a:p>
                      <a:pPr algn="just">
                        <a:lnSpc>
                          <a:spcPct val="115000"/>
                        </a:lnSpc>
                        <a:spcAft>
                          <a:spcPts val="0"/>
                        </a:spcAft>
                      </a:pPr>
                      <a:endPar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n-ZA"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xmlns="" val="20024507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5B1029-6F76-46CD-B1CE-A789D6137003}" type="slidenum">
              <a:rPr lang="en-ZA" smtClean="0">
                <a:solidFill>
                  <a:prstClr val="black">
                    <a:tint val="75000"/>
                  </a:prstClr>
                </a:solidFill>
              </a:rPr>
              <a:pPr/>
              <a:t>49</a:t>
            </a:fld>
            <a:endParaRPr lang="en-ZA"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2075806479"/>
              </p:ext>
            </p:extLst>
          </p:nvPr>
        </p:nvGraphicFramePr>
        <p:xfrm>
          <a:off x="323527" y="1210320"/>
          <a:ext cx="8837853" cy="2506712"/>
        </p:xfrm>
        <a:graphic>
          <a:graphicData uri="http://schemas.openxmlformats.org/drawingml/2006/table">
            <a:tbl>
              <a:tblPr firstRow="1" firstCol="1" lastRow="1" lastCol="1" bandRow="1" bandCol="1">
                <a:tableStyleId>{5C22544A-7EE6-4342-B048-85BDC9FD1C3A}</a:tableStyleId>
              </a:tblPr>
              <a:tblGrid>
                <a:gridCol w="1377171">
                  <a:extLst>
                    <a:ext uri="{9D8B030D-6E8A-4147-A177-3AD203B41FA5}">
                      <a16:colId xmlns="" xmlns:a16="http://schemas.microsoft.com/office/drawing/2014/main" val="20000"/>
                    </a:ext>
                  </a:extLst>
                </a:gridCol>
                <a:gridCol w="2259388">
                  <a:extLst>
                    <a:ext uri="{9D8B030D-6E8A-4147-A177-3AD203B41FA5}">
                      <a16:colId xmlns="" xmlns:a16="http://schemas.microsoft.com/office/drawing/2014/main" val="20001"/>
                    </a:ext>
                  </a:extLst>
                </a:gridCol>
                <a:gridCol w="1617533">
                  <a:extLst>
                    <a:ext uri="{9D8B030D-6E8A-4147-A177-3AD203B41FA5}">
                      <a16:colId xmlns="" xmlns:a16="http://schemas.microsoft.com/office/drawing/2014/main" val="20002"/>
                    </a:ext>
                  </a:extLst>
                </a:gridCol>
                <a:gridCol w="3583761">
                  <a:extLst>
                    <a:ext uri="{9D8B030D-6E8A-4147-A177-3AD203B41FA5}">
                      <a16:colId xmlns="" xmlns:a16="http://schemas.microsoft.com/office/drawing/2014/main" val="20003"/>
                    </a:ext>
                  </a:extLst>
                </a:gridCol>
              </a:tblGrid>
              <a:tr h="2506712">
                <a:tc>
                  <a:txBody>
                    <a:bodyPr/>
                    <a:lstStyle/>
                    <a:p>
                      <a:pPr fontAlgn="ctr">
                        <a:lnSpc>
                          <a:spcPct val="115000"/>
                        </a:lnSpc>
                        <a:spcAft>
                          <a:spcPts val="0"/>
                        </a:spcAft>
                      </a:pPr>
                      <a:r>
                        <a:rPr lang="en-ZA" sz="1600" dirty="0" smtClean="0">
                          <a:solidFill>
                            <a:schemeClr val="tx1"/>
                          </a:solidFill>
                          <a:effectLst/>
                          <a:latin typeface="+mn-lt"/>
                          <a:ea typeface="Calibri"/>
                          <a:cs typeface="Times New Roman"/>
                        </a:rPr>
                        <a:t>SO 1.5</a:t>
                      </a:r>
                      <a:endParaRPr lang="en-ZA" sz="1600" dirty="0">
                        <a:solidFill>
                          <a:schemeClr val="tx1"/>
                        </a:solidFill>
                        <a:effectLst/>
                        <a:latin typeface="+mn-lt"/>
                        <a:ea typeface="Calibri"/>
                        <a:cs typeface="Times New Roman"/>
                      </a:endParaRPr>
                    </a:p>
                  </a:txBody>
                  <a:tcPr marL="64298" marR="64298" marT="0" marB="0">
                    <a:solidFill>
                      <a:schemeClr val="accent3">
                        <a:lumMod val="60000"/>
                        <a:lumOff val="40000"/>
                      </a:schemeClr>
                    </a:solidFill>
                  </a:tcPr>
                </a:tc>
                <a:tc>
                  <a:txBody>
                    <a:bodyPr/>
                    <a:lstStyle/>
                    <a:p>
                      <a:pPr algn="just">
                        <a:lnSpc>
                          <a:spcPct val="115000"/>
                        </a:lnSpc>
                        <a:spcAft>
                          <a:spcPts val="0"/>
                        </a:spcAft>
                      </a:pPr>
                      <a:r>
                        <a:rPr lang="en-US"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Inadequate information control which may lead to ineffective Integrated Marketing, Corporate Communication and Stakeholder Relations Strategy</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fontAlgn="ctr">
                        <a:lnSpc>
                          <a:spcPct val="115000"/>
                        </a:lnSpc>
                        <a:spcAft>
                          <a:spcPts val="0"/>
                        </a:spcAft>
                      </a:pPr>
                      <a:r>
                        <a:rPr lang="en-US"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lnSpc>
                          <a:spcPct val="115000"/>
                        </a:lnSpc>
                        <a:spcAft>
                          <a:spcPts val="0"/>
                        </a:spcAft>
                      </a:pP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Failure to communicate</a:t>
                      </a:r>
                      <a:b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b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Unclear communication roles</a:t>
                      </a:r>
                      <a:b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b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Inconsistent messaging</a:t>
                      </a:r>
                      <a:b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b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Lack of proper internal communication</a:t>
                      </a:r>
                      <a:b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b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Unauthorised use of trademarks</a:t>
                      </a:r>
                      <a:b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b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Misuse and mismanagement of communication tools</a:t>
                      </a:r>
                      <a:endParaRPr lang="en-ZA"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a:lnSpc>
                          <a:spcPct val="115000"/>
                        </a:lnSpc>
                        <a:spcAft>
                          <a:spcPts val="0"/>
                        </a:spcAft>
                      </a:pP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Implement and monitor implementation of Integrated Marketing and Corporate Communication </a:t>
                      </a:r>
                      <a:r>
                        <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Strategy;</a:t>
                      </a: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a:r>
                      <a:b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b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Implement and monitor implementation of Communication </a:t>
                      </a:r>
                      <a:r>
                        <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Policy;</a:t>
                      </a: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a:r>
                      <a:b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b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Distribution of CEO staff letter, Staff Newsletter, Intranet and Website </a:t>
                      </a:r>
                      <a:r>
                        <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Update;</a:t>
                      </a: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a:r>
                      <a:b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b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Enforce and monitor application of the </a:t>
                      </a:r>
                      <a:r>
                        <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logo; and</a:t>
                      </a: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a:r>
                      <a:b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b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Implement and monitor use of the social media </a:t>
                      </a:r>
                      <a:r>
                        <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policy.</a:t>
                      </a:r>
                      <a:endParaRPr lang="en-ZA"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fontAlgn="ctr">
                        <a:spcAft>
                          <a:spcPts val="0"/>
                        </a:spcAft>
                      </a:pPr>
                      <a:r>
                        <a:rPr lang="en-US" sz="1200" b="0" dirty="0">
                          <a:solidFill>
                            <a:schemeClr val="tx1"/>
                          </a:solidFill>
                          <a:effectLst/>
                          <a:latin typeface="Arial Narrow" panose="020B0606020202030204" pitchFamily="34" charset="0"/>
                        </a:rPr>
                        <a:t> </a:t>
                      </a:r>
                      <a:endParaRPr lang="en-ZA" sz="1200" b="0" dirty="0">
                        <a:solidFill>
                          <a:schemeClr val="tx1"/>
                        </a:solidFill>
                        <a:effectLst/>
                        <a:latin typeface="Arial Narrow" panose="020B0606020202030204" pitchFamily="34" charset="0"/>
                      </a:endParaRPr>
                    </a:p>
                  </a:txBody>
                  <a:tcPr marL="68580" marR="68580" marT="0" marB="0">
                    <a:solidFill>
                      <a:schemeClr val="accent3">
                        <a:lumMod val="60000"/>
                        <a:lumOff val="40000"/>
                      </a:schemeClr>
                    </a:solidFill>
                  </a:tcPr>
                </a:tc>
                <a:extLst>
                  <a:ext uri="{0D108BD9-81ED-4DB2-BD59-A6C34878D82A}">
                    <a16:rowId xmlns="" xmlns:a16="http://schemas.microsoft.com/office/drawing/2014/main" val="1000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xmlns="" val="1614284899"/>
              </p:ext>
            </p:extLst>
          </p:nvPr>
        </p:nvGraphicFramePr>
        <p:xfrm>
          <a:off x="323527" y="603456"/>
          <a:ext cx="8856985" cy="605581"/>
        </p:xfrm>
        <a:graphic>
          <a:graphicData uri="http://schemas.openxmlformats.org/drawingml/2006/table">
            <a:tbl>
              <a:tblPr firstRow="1" firstCol="1" lastRow="1" lastCol="1" bandRow="1" bandCol="1">
                <a:tableStyleId>{5C22544A-7EE6-4342-B048-85BDC9FD1C3A}</a:tableStyleId>
              </a:tblPr>
              <a:tblGrid>
                <a:gridCol w="1296145">
                  <a:extLst>
                    <a:ext uri="{9D8B030D-6E8A-4147-A177-3AD203B41FA5}">
                      <a16:colId xmlns="" xmlns:a16="http://schemas.microsoft.com/office/drawing/2014/main" val="20000"/>
                    </a:ext>
                  </a:extLst>
                </a:gridCol>
                <a:gridCol w="2234888">
                  <a:extLst>
                    <a:ext uri="{9D8B030D-6E8A-4147-A177-3AD203B41FA5}">
                      <a16:colId xmlns="" xmlns:a16="http://schemas.microsoft.com/office/drawing/2014/main" val="20001"/>
                    </a:ext>
                  </a:extLst>
                </a:gridCol>
                <a:gridCol w="1777481">
                  <a:extLst>
                    <a:ext uri="{9D8B030D-6E8A-4147-A177-3AD203B41FA5}">
                      <a16:colId xmlns="" xmlns:a16="http://schemas.microsoft.com/office/drawing/2014/main" val="20002"/>
                    </a:ext>
                  </a:extLst>
                </a:gridCol>
                <a:gridCol w="3548471">
                  <a:extLst>
                    <a:ext uri="{9D8B030D-6E8A-4147-A177-3AD203B41FA5}">
                      <a16:colId xmlns="" xmlns:a16="http://schemas.microsoft.com/office/drawing/2014/main" val="20003"/>
                    </a:ext>
                  </a:extLst>
                </a:gridCol>
              </a:tblGrid>
              <a:tr h="605581">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STRATEGIC OBJECTIVES </a:t>
                      </a:r>
                      <a:endParaRPr lang="en-ZA" sz="1200" dirty="0">
                        <a:solidFill>
                          <a:schemeClr val="tx1"/>
                        </a:solidFill>
                        <a:effectLst/>
                        <a:latin typeface="Arial Black" panose="020B0A04020102020204" pitchFamily="34" charset="0"/>
                        <a:ea typeface="Calibri"/>
                        <a:cs typeface="Times New Roman"/>
                      </a:endParaRPr>
                    </a:p>
                  </a:txBody>
                  <a:tcPr marL="64298" marR="64298" marT="0" marB="0">
                    <a:solidFill>
                      <a:srgbClr val="00B050"/>
                    </a:solidFill>
                  </a:tcPr>
                </a:tc>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STRATEGIC RISK </a:t>
                      </a:r>
                      <a:endParaRPr lang="en-ZA" sz="1200" dirty="0">
                        <a:solidFill>
                          <a:schemeClr val="tx1"/>
                        </a:solidFill>
                        <a:effectLst/>
                        <a:latin typeface="Arial Black" panose="020B0A04020102020204" pitchFamily="34" charset="0"/>
                        <a:ea typeface="Calibri"/>
                        <a:cs typeface="Times New Roman"/>
                      </a:endParaRPr>
                    </a:p>
                  </a:txBody>
                  <a:tcPr marL="64298" marR="64298" marT="0" marB="0">
                    <a:solidFill>
                      <a:srgbClr val="00B050"/>
                    </a:solidFill>
                  </a:tcPr>
                </a:tc>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RISK CONSEQUENCE </a:t>
                      </a:r>
                      <a:endParaRPr lang="en-ZA" sz="1200" dirty="0">
                        <a:solidFill>
                          <a:schemeClr val="tx1"/>
                        </a:solidFill>
                        <a:effectLst/>
                        <a:latin typeface="Arial Black" panose="020B0A04020102020204" pitchFamily="34" charset="0"/>
                        <a:ea typeface="Calibri"/>
                        <a:cs typeface="Times New Roman"/>
                      </a:endParaRPr>
                    </a:p>
                  </a:txBody>
                  <a:tcPr marL="64298" marR="64298" marT="0" marB="0">
                    <a:solidFill>
                      <a:srgbClr val="00B050"/>
                    </a:solidFill>
                  </a:tcPr>
                </a:tc>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MITIGATION PLAN </a:t>
                      </a:r>
                      <a:endParaRPr lang="en-ZA" sz="1200" dirty="0">
                        <a:solidFill>
                          <a:schemeClr val="tx1"/>
                        </a:solidFill>
                        <a:effectLst/>
                        <a:latin typeface="Arial Black" panose="020B0A04020102020204" pitchFamily="34" charset="0"/>
                        <a:ea typeface="Calibri"/>
                        <a:cs typeface="Times New Roman"/>
                      </a:endParaRPr>
                    </a:p>
                  </a:txBody>
                  <a:tcPr marL="64298" marR="64298" marT="0" marB="0">
                    <a:solidFill>
                      <a:srgbClr val="00B050"/>
                    </a:solidFill>
                  </a:tcPr>
                </a:tc>
                <a:extLst>
                  <a:ext uri="{0D108BD9-81ED-4DB2-BD59-A6C34878D82A}">
                    <a16:rowId xmlns="" xmlns:a16="http://schemas.microsoft.com/office/drawing/2014/main" val="10000"/>
                  </a:ext>
                </a:extLst>
              </a:tr>
            </a:tbl>
          </a:graphicData>
        </a:graphic>
      </p:graphicFrame>
      <p:sp>
        <p:nvSpPr>
          <p:cNvPr id="5" name="Rectangle 4"/>
          <p:cNvSpPr/>
          <p:nvPr/>
        </p:nvSpPr>
        <p:spPr>
          <a:xfrm>
            <a:off x="323527" y="3086"/>
            <a:ext cx="8837853" cy="646331"/>
          </a:xfrm>
          <a:prstGeom prst="rect">
            <a:avLst/>
          </a:prstGeom>
        </p:spPr>
        <p:txBody>
          <a:bodyPr wrap="square">
            <a:spAutoFit/>
          </a:bodyPr>
          <a:lstStyle/>
          <a:p>
            <a:r>
              <a:rPr lang="en-ZA" b="1" dirty="0"/>
              <a:t>PROGRAMME 1: ADMINISTRATION (CONTINUE)</a:t>
            </a:r>
            <a:r>
              <a:rPr lang="en-ZA" dirty="0"/>
              <a:t/>
            </a:r>
            <a:br>
              <a:rPr lang="en-ZA" dirty="0"/>
            </a:br>
            <a:endParaRPr lang="en-ZA" dirty="0"/>
          </a:p>
        </p:txBody>
      </p:sp>
    </p:spTree>
    <p:extLst>
      <p:ext uri="{BB962C8B-B14F-4D97-AF65-F5344CB8AC3E}">
        <p14:creationId xmlns:p14="http://schemas.microsoft.com/office/powerpoint/2010/main" xmlns="" val="82312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2879575603"/>
              </p:ext>
            </p:extLst>
          </p:nvPr>
        </p:nvGraphicFramePr>
        <p:xfrm>
          <a:off x="395537" y="65108"/>
          <a:ext cx="8424935" cy="6101400"/>
        </p:xfrm>
        <a:graphic>
          <a:graphicData uri="http://schemas.openxmlformats.org/drawingml/2006/table">
            <a:tbl>
              <a:tblPr firstRow="1" bandRow="1">
                <a:tableStyleId>{F5AB1C69-6EDB-4FF4-983F-18BD219EF322}</a:tableStyleId>
              </a:tblPr>
              <a:tblGrid>
                <a:gridCol w="6209899">
                  <a:extLst>
                    <a:ext uri="{9D8B030D-6E8A-4147-A177-3AD203B41FA5}">
                      <a16:colId xmlns="" xmlns:a16="http://schemas.microsoft.com/office/drawing/2014/main" val="20000"/>
                    </a:ext>
                  </a:extLst>
                </a:gridCol>
                <a:gridCol w="2215036">
                  <a:extLst>
                    <a:ext uri="{9D8B030D-6E8A-4147-A177-3AD203B41FA5}">
                      <a16:colId xmlns="" xmlns:a16="http://schemas.microsoft.com/office/drawing/2014/main" val="20001"/>
                    </a:ext>
                  </a:extLst>
                </a:gridCol>
              </a:tblGrid>
              <a:tr h="66705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1200" dirty="0" smtClean="0">
                        <a:solidFill>
                          <a:schemeClr val="bg1"/>
                        </a:solidFill>
                        <a:latin typeface="Arial Black" panose="020B0A040201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ZA" sz="2000" dirty="0" smtClean="0">
                          <a:solidFill>
                            <a:schemeClr val="bg1"/>
                          </a:solidFill>
                          <a:latin typeface="Arial Black" panose="020B0A04020102020204" pitchFamily="34" charset="0"/>
                          <a:cs typeface="Arial" panose="020B0604020202020204" pitchFamily="34" charset="0"/>
                        </a:rPr>
                        <a:t>POLICY and LEGAL FRAMEWORK (source of mandate)</a:t>
                      </a:r>
                      <a:endParaRPr lang="en-ZA" sz="2000" dirty="0">
                        <a:solidFill>
                          <a:schemeClr val="bg1"/>
                        </a:solidFill>
                        <a:latin typeface="Arial Black" panose="020B0A04020102020204" pitchFamily="34" charset="0"/>
                        <a:cs typeface="Arial" panose="020B0604020202020204" pitchFamily="34" charset="0"/>
                      </a:endParaRPr>
                    </a:p>
                  </a:txBody>
                  <a:tcPr>
                    <a:solidFill>
                      <a:srgbClr val="43B767"/>
                    </a:solidFill>
                  </a:tcPr>
                </a:tc>
                <a:tc hMerge="1">
                  <a:txBody>
                    <a:bodyPr/>
                    <a:lstStyle/>
                    <a:p>
                      <a:endParaRPr lang="en-ZA" dirty="0"/>
                    </a:p>
                  </a:txBody>
                  <a:tcPr/>
                </a:tc>
                <a:extLst>
                  <a:ext uri="{0D108BD9-81ED-4DB2-BD59-A6C34878D82A}">
                    <a16:rowId xmlns="" xmlns:a16="http://schemas.microsoft.com/office/drawing/2014/main" val="10000"/>
                  </a:ext>
                </a:extLst>
              </a:tr>
              <a:tr h="823510">
                <a:tc>
                  <a:txBody>
                    <a:bodyPr/>
                    <a:lstStyle/>
                    <a:p>
                      <a:r>
                        <a:rPr lang="en-ZA" sz="1800" b="0" dirty="0" smtClean="0">
                          <a:latin typeface="Arial" panose="020B0604020202020204" pitchFamily="34" charset="0"/>
                          <a:cs typeface="Arial" panose="020B0604020202020204" pitchFamily="34" charset="0"/>
                        </a:rPr>
                        <a:t>National Environmental Management:</a:t>
                      </a:r>
                      <a:r>
                        <a:rPr lang="en-ZA" sz="1800" b="0" baseline="0" dirty="0" smtClean="0">
                          <a:latin typeface="Arial" panose="020B0604020202020204" pitchFamily="34" charset="0"/>
                          <a:cs typeface="Arial" panose="020B0604020202020204" pitchFamily="34" charset="0"/>
                        </a:rPr>
                        <a:t> Biodiversity Act NEMBA (Act No 10 of 2004)</a:t>
                      </a:r>
                      <a:endParaRPr lang="en-ZA" sz="1800" b="0" dirty="0">
                        <a:latin typeface="Arial" panose="020B0604020202020204" pitchFamily="34" charset="0"/>
                        <a:cs typeface="Arial" panose="020B0604020202020204" pitchFamily="34" charset="0"/>
                      </a:endParaRPr>
                    </a:p>
                  </a:txBody>
                  <a:tcPr>
                    <a:solidFill>
                      <a:srgbClr val="93D599"/>
                    </a:solidFill>
                  </a:tcPr>
                </a:tc>
                <a:tc>
                  <a:txBody>
                    <a:bodyPr/>
                    <a:lstStyle/>
                    <a:p>
                      <a:pPr algn="ctr"/>
                      <a:r>
                        <a:rPr lang="en-ZA" sz="1800" b="0" dirty="0" smtClean="0">
                          <a:latin typeface="Arial" panose="020B0604020202020204" pitchFamily="34" charset="0"/>
                          <a:cs typeface="Arial" panose="020B0604020202020204" pitchFamily="34" charset="0"/>
                        </a:rPr>
                        <a:t>Gazetted</a:t>
                      </a:r>
                      <a:endParaRPr lang="en-ZA" sz="1800" b="0" dirty="0">
                        <a:latin typeface="Arial" panose="020B0604020202020204" pitchFamily="34" charset="0"/>
                        <a:cs typeface="Arial" panose="020B0604020202020204" pitchFamily="34" charset="0"/>
                      </a:endParaRPr>
                    </a:p>
                  </a:txBody>
                  <a:tcPr>
                    <a:solidFill>
                      <a:srgbClr val="93D599"/>
                    </a:solidFill>
                  </a:tcPr>
                </a:tc>
                <a:extLst>
                  <a:ext uri="{0D108BD9-81ED-4DB2-BD59-A6C34878D82A}">
                    <a16:rowId xmlns="" xmlns:a16="http://schemas.microsoft.com/office/drawing/2014/main" val="10001"/>
                  </a:ext>
                </a:extLst>
              </a:tr>
              <a:tr h="1297260">
                <a:tc>
                  <a:txBody>
                    <a:bodyPr/>
                    <a:lstStyle/>
                    <a:p>
                      <a:r>
                        <a:rPr lang="en-ZA" sz="1800" dirty="0" smtClean="0">
                          <a:latin typeface="Arial" panose="020B0604020202020204" pitchFamily="34" charset="0"/>
                          <a:cs typeface="Arial" panose="020B0604020202020204" pitchFamily="34" charset="0"/>
                        </a:rPr>
                        <a:t>SANBI role in NEMBA</a:t>
                      </a:r>
                      <a:r>
                        <a:rPr lang="en-ZA" sz="1800" baseline="0" dirty="0" smtClean="0">
                          <a:latin typeface="Arial" panose="020B0604020202020204" pitchFamily="34" charset="0"/>
                          <a:cs typeface="Arial" panose="020B0604020202020204" pitchFamily="34" charset="0"/>
                        </a:rPr>
                        <a:t> </a:t>
                      </a:r>
                      <a:r>
                        <a:rPr lang="en-ZA" sz="1800" dirty="0" smtClean="0">
                          <a:latin typeface="Arial" panose="020B0604020202020204" pitchFamily="34" charset="0"/>
                          <a:cs typeface="Arial" panose="020B0604020202020204" pitchFamily="34" charset="0"/>
                        </a:rPr>
                        <a:t>Regulations:</a:t>
                      </a:r>
                    </a:p>
                    <a:p>
                      <a:r>
                        <a:rPr lang="en-ZA" sz="1800" dirty="0" smtClean="0">
                          <a:latin typeface="Arial" panose="020B0604020202020204" pitchFamily="34" charset="0"/>
                          <a:cs typeface="Arial" panose="020B0604020202020204" pitchFamily="34" charset="0"/>
                        </a:rPr>
                        <a:t>Threatened or Protected</a:t>
                      </a:r>
                      <a:r>
                        <a:rPr lang="en-ZA" sz="1800" baseline="0" dirty="0" smtClean="0">
                          <a:latin typeface="Arial" panose="020B0604020202020204" pitchFamily="34" charset="0"/>
                          <a:cs typeface="Arial" panose="020B0604020202020204" pitchFamily="34" charset="0"/>
                        </a:rPr>
                        <a:t> Species; </a:t>
                      </a:r>
                    </a:p>
                    <a:p>
                      <a:r>
                        <a:rPr lang="en-ZA" sz="1800" baseline="0" dirty="0" smtClean="0">
                          <a:latin typeface="Arial" panose="020B0604020202020204" pitchFamily="34" charset="0"/>
                          <a:cs typeface="Arial" panose="020B0604020202020204" pitchFamily="34" charset="0"/>
                        </a:rPr>
                        <a:t>CITES including the National Scientific Authority; Alien and Invasive Species </a:t>
                      </a:r>
                      <a:endParaRPr lang="en-ZA" sz="1800" dirty="0">
                        <a:latin typeface="Arial" panose="020B0604020202020204" pitchFamily="34" charset="0"/>
                        <a:cs typeface="Arial" panose="020B0604020202020204" pitchFamily="34" charset="0"/>
                      </a:endParaRPr>
                    </a:p>
                  </a:txBody>
                  <a:tcPr/>
                </a:tc>
                <a:tc>
                  <a:txBody>
                    <a:bodyPr/>
                    <a:lstStyle/>
                    <a:p>
                      <a:pPr algn="ctr"/>
                      <a:r>
                        <a:rPr lang="en-ZA" sz="1800" dirty="0" smtClean="0">
                          <a:latin typeface="Arial" panose="020B0604020202020204" pitchFamily="34" charset="0"/>
                          <a:cs typeface="Arial" panose="020B0604020202020204" pitchFamily="34" charset="0"/>
                        </a:rPr>
                        <a:t>Gazetted</a:t>
                      </a:r>
                      <a:endParaRPr lang="en-ZA" sz="18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2"/>
                  </a:ext>
                </a:extLst>
              </a:tr>
              <a:tr h="12104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dirty="0" smtClean="0">
                          <a:latin typeface="Arial" panose="020B0604020202020204" pitchFamily="34" charset="0"/>
                          <a:cs typeface="Arial" panose="020B0604020202020204" pitchFamily="34" charset="0"/>
                        </a:rPr>
                        <a:t>Obligations in the National Biodiversity Framework (NBF) -the five year plan from Cabinet approved 20 year vision</a:t>
                      </a:r>
                      <a:r>
                        <a:rPr lang="en-ZA" sz="1800" baseline="0" dirty="0" smtClean="0">
                          <a:latin typeface="Arial" panose="020B0604020202020204" pitchFamily="34" charset="0"/>
                          <a:cs typeface="Arial" panose="020B0604020202020204" pitchFamily="34" charset="0"/>
                        </a:rPr>
                        <a:t> the </a:t>
                      </a:r>
                      <a:r>
                        <a:rPr lang="en-ZA" sz="1800" dirty="0" smtClean="0">
                          <a:latin typeface="Arial" panose="020B0604020202020204" pitchFamily="34" charset="0"/>
                          <a:cs typeface="Arial" panose="020B0604020202020204" pitchFamily="34" charset="0"/>
                        </a:rPr>
                        <a:t>National Biodiversity Strategic Action Plan (NBSAP)</a:t>
                      </a:r>
                      <a:endParaRPr lang="en-ZA" sz="1800" dirty="0">
                        <a:latin typeface="Arial" panose="020B0604020202020204" pitchFamily="34" charset="0"/>
                        <a:cs typeface="Arial" panose="020B0604020202020204" pitchFamily="34" charset="0"/>
                      </a:endParaRPr>
                    </a:p>
                  </a:txBody>
                  <a:tcPr>
                    <a:solidFill>
                      <a:srgbClr val="B7E3B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dirty="0" smtClean="0">
                          <a:latin typeface="Arial" panose="020B0604020202020204" pitchFamily="34" charset="0"/>
                          <a:cs typeface="Arial" panose="020B0604020202020204" pitchFamily="34" charset="0"/>
                        </a:rPr>
                        <a:t>Gazetted</a:t>
                      </a:r>
                    </a:p>
                    <a:p>
                      <a:pPr algn="ctr"/>
                      <a:endParaRPr lang="en-ZA" sz="1800" dirty="0">
                        <a:latin typeface="Arial" panose="020B0604020202020204" pitchFamily="34" charset="0"/>
                        <a:cs typeface="Arial" panose="020B0604020202020204" pitchFamily="34" charset="0"/>
                      </a:endParaRPr>
                    </a:p>
                  </a:txBody>
                  <a:tcPr>
                    <a:solidFill>
                      <a:srgbClr val="B7E3BB"/>
                    </a:solidFill>
                  </a:tcPr>
                </a:tc>
                <a:extLst>
                  <a:ext uri="{0D108BD9-81ED-4DB2-BD59-A6C34878D82A}">
                    <a16:rowId xmlns="" xmlns:a16="http://schemas.microsoft.com/office/drawing/2014/main" val="10003"/>
                  </a:ext>
                </a:extLst>
              </a:tr>
              <a:tr h="8103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dirty="0" smtClean="0">
                          <a:latin typeface="Arial" panose="020B0604020202020204" pitchFamily="34" charset="0"/>
                          <a:cs typeface="Arial" panose="020B0604020202020204" pitchFamily="34" charset="0"/>
                        </a:rPr>
                        <a:t>Obligations in Minister’s Delivery Agreement – in </a:t>
                      </a:r>
                      <a:r>
                        <a:rPr lang="en-ZA" sz="1800" kern="1200" dirty="0" smtClean="0">
                          <a:solidFill>
                            <a:schemeClr val="dk1"/>
                          </a:solidFill>
                          <a:latin typeface="Arial" panose="020B0604020202020204" pitchFamily="34" charset="0"/>
                          <a:ea typeface="+mn-ea"/>
                          <a:cs typeface="Arial" panose="020B0604020202020204" pitchFamily="34" charset="0"/>
                        </a:rPr>
                        <a:t>Outcome 10 / in the MTSF targets</a:t>
                      </a:r>
                      <a:endParaRPr lang="en-ZA" sz="1800" kern="1200" dirty="0">
                        <a:solidFill>
                          <a:schemeClr val="dk1"/>
                        </a:solidFill>
                        <a:latin typeface="Arial" panose="020B0604020202020204" pitchFamily="34" charset="0"/>
                        <a:ea typeface="+mn-ea"/>
                        <a:cs typeface="Arial" panose="020B0604020202020204" pitchFamily="34" charset="0"/>
                      </a:endParaRPr>
                    </a:p>
                  </a:txBody>
                  <a:tcPr>
                    <a:solidFill>
                      <a:schemeClr val="accent3">
                        <a:lumMod val="20000"/>
                        <a:lumOff val="80000"/>
                      </a:schemeClr>
                    </a:solidFill>
                  </a:tcPr>
                </a:tc>
                <a:tc>
                  <a:txBody>
                    <a:bodyPr/>
                    <a:lstStyle/>
                    <a:p>
                      <a:pPr marL="0" algn="ctr" defTabSz="914400" rtl="0" eaLnBrk="1" latinLnBrk="0" hangingPunct="1"/>
                      <a:r>
                        <a:rPr lang="en-ZA" sz="1800" kern="1200" dirty="0" smtClean="0">
                          <a:solidFill>
                            <a:schemeClr val="dk1"/>
                          </a:solidFill>
                          <a:latin typeface="Arial" panose="020B0604020202020204" pitchFamily="34" charset="0"/>
                          <a:ea typeface="+mn-ea"/>
                          <a:cs typeface="Arial" panose="020B0604020202020204" pitchFamily="34" charset="0"/>
                        </a:rPr>
                        <a:t>Published / Parliamentary approved</a:t>
                      </a:r>
                      <a:endParaRPr lang="en-ZA" sz="1800" kern="1200" dirty="0">
                        <a:solidFill>
                          <a:schemeClr val="dk1"/>
                        </a:solidFill>
                        <a:latin typeface="Arial" panose="020B0604020202020204" pitchFamily="34" charset="0"/>
                        <a:ea typeface="+mn-ea"/>
                        <a:cs typeface="Arial" panose="020B0604020202020204" pitchFamily="34" charset="0"/>
                      </a:endParaRPr>
                    </a:p>
                  </a:txBody>
                  <a:tcPr>
                    <a:solidFill>
                      <a:schemeClr val="accent3">
                        <a:lumMod val="20000"/>
                        <a:lumOff val="80000"/>
                      </a:schemeClr>
                    </a:solidFill>
                  </a:tcPr>
                </a:tc>
                <a:extLst>
                  <a:ext uri="{0D108BD9-81ED-4DB2-BD59-A6C34878D82A}">
                    <a16:rowId xmlns="" xmlns:a16="http://schemas.microsoft.com/office/drawing/2014/main" val="10004"/>
                  </a:ext>
                </a:extLst>
              </a:tr>
              <a:tr h="1116598">
                <a:tc>
                  <a:txBody>
                    <a:bodyPr/>
                    <a:lstStyle/>
                    <a:p>
                      <a:pPr marL="0" algn="l" defTabSz="914400" rtl="0" eaLnBrk="1" latinLnBrk="0" hangingPunct="1"/>
                      <a:r>
                        <a:rPr lang="en-ZA" sz="1800" kern="1200" dirty="0" smtClean="0">
                          <a:solidFill>
                            <a:schemeClr val="dk1"/>
                          </a:solidFill>
                          <a:latin typeface="Arial" panose="020B0604020202020204" pitchFamily="34" charset="0"/>
                          <a:ea typeface="+mn-ea"/>
                          <a:cs typeface="Arial" panose="020B0604020202020204" pitchFamily="34" charset="0"/>
                        </a:rPr>
                        <a:t>The Climate Change Response White</a:t>
                      </a:r>
                      <a:r>
                        <a:rPr lang="en-ZA" sz="1800" kern="1200" baseline="0" dirty="0" smtClean="0">
                          <a:solidFill>
                            <a:schemeClr val="dk1"/>
                          </a:solidFill>
                          <a:latin typeface="Arial" panose="020B0604020202020204" pitchFamily="34" charset="0"/>
                          <a:ea typeface="+mn-ea"/>
                          <a:cs typeface="Arial" panose="020B0604020202020204" pitchFamily="34" charset="0"/>
                        </a:rPr>
                        <a:t> Paper – SANBI role in delivering Long Term Adaptation Scenarios for the bio-natural resources / designated National Implementing Entity (NIE) for the Global Adaptation Fund</a:t>
                      </a:r>
                      <a:endParaRPr lang="en-ZA" sz="1800" kern="1200" dirty="0">
                        <a:solidFill>
                          <a:schemeClr val="dk1"/>
                        </a:solidFill>
                        <a:latin typeface="Arial" panose="020B0604020202020204" pitchFamily="34" charset="0"/>
                        <a:ea typeface="+mn-ea"/>
                        <a:cs typeface="Arial" panose="020B0604020202020204" pitchFamily="34" charset="0"/>
                      </a:endParaRPr>
                    </a:p>
                  </a:txBody>
                  <a:tcPr>
                    <a:solidFill>
                      <a:schemeClr val="accent3">
                        <a:lumMod val="20000"/>
                        <a:lumOff val="80000"/>
                      </a:schemeClr>
                    </a:solidFill>
                  </a:tcPr>
                </a:tc>
                <a:tc>
                  <a:txBody>
                    <a:bodyPr/>
                    <a:lstStyle/>
                    <a:p>
                      <a:pPr marL="0" algn="ctr" defTabSz="914400" rtl="0" eaLnBrk="1" latinLnBrk="0" hangingPunct="1"/>
                      <a:r>
                        <a:rPr lang="en-ZA" sz="1800" kern="1200" dirty="0" smtClean="0">
                          <a:solidFill>
                            <a:schemeClr val="dk1"/>
                          </a:solidFill>
                          <a:latin typeface="Arial" panose="020B0604020202020204" pitchFamily="34" charset="0"/>
                          <a:ea typeface="+mn-ea"/>
                          <a:cs typeface="Arial" panose="020B0604020202020204" pitchFamily="34" charset="0"/>
                        </a:rPr>
                        <a:t>Published/ Ministerial approved</a:t>
                      </a:r>
                      <a:endParaRPr lang="en-ZA" sz="1800" kern="1200" dirty="0">
                        <a:solidFill>
                          <a:schemeClr val="dk1"/>
                        </a:solidFill>
                        <a:latin typeface="Arial" panose="020B0604020202020204" pitchFamily="34" charset="0"/>
                        <a:ea typeface="+mn-ea"/>
                        <a:cs typeface="Arial" panose="020B0604020202020204" pitchFamily="34" charset="0"/>
                      </a:endParaRPr>
                    </a:p>
                  </a:txBody>
                  <a:tcPr>
                    <a:solidFill>
                      <a:schemeClr val="accent3">
                        <a:lumMod val="20000"/>
                        <a:lumOff val="80000"/>
                      </a:schemeClr>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xmlns="" val="18528651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1520" y="260648"/>
            <a:ext cx="8229600"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 b="1" dirty="0" smtClean="0"/>
              <a:t>				</a:t>
            </a:r>
            <a:endParaRPr lang="en-ZA" sz="1600" dirty="0">
              <a:latin typeface="Arial Narrow" panose="020B0606020202030204" pitchFamily="34" charset="0"/>
            </a:endParaRPr>
          </a:p>
        </p:txBody>
      </p:sp>
      <p:sp>
        <p:nvSpPr>
          <p:cNvPr id="5" name="Rectangle 4"/>
          <p:cNvSpPr/>
          <p:nvPr/>
        </p:nvSpPr>
        <p:spPr>
          <a:xfrm>
            <a:off x="58670" y="0"/>
            <a:ext cx="9085330" cy="369332"/>
          </a:xfrm>
          <a:prstGeom prst="rect">
            <a:avLst/>
          </a:prstGeom>
        </p:spPr>
        <p:txBody>
          <a:bodyPr wrap="square">
            <a:spAutoFit/>
          </a:bodyPr>
          <a:lstStyle/>
          <a:p>
            <a:r>
              <a:rPr lang="en-US" b="1" dirty="0"/>
              <a:t>PROGRAMME </a:t>
            </a:r>
            <a:r>
              <a:rPr lang="en-US" b="1" dirty="0" smtClean="0"/>
              <a:t>2:NATIONAL BOTANICAL GARDENS </a:t>
            </a:r>
            <a:endParaRPr lang="en-ZA" dirty="0"/>
          </a:p>
        </p:txBody>
      </p:sp>
      <p:graphicFrame>
        <p:nvGraphicFramePr>
          <p:cNvPr id="6" name="Table 5"/>
          <p:cNvGraphicFramePr>
            <a:graphicFrameLocks noGrp="1"/>
          </p:cNvGraphicFramePr>
          <p:nvPr>
            <p:extLst/>
          </p:nvPr>
        </p:nvGraphicFramePr>
        <p:xfrm>
          <a:off x="1" y="548681"/>
          <a:ext cx="9110896" cy="5660898"/>
        </p:xfrm>
        <a:graphic>
          <a:graphicData uri="http://schemas.openxmlformats.org/drawingml/2006/table">
            <a:tbl>
              <a:tblPr firstRow="1" firstCol="1" lastRow="1" lastCol="1" bandRow="1" bandCol="1">
                <a:tableStyleId>{5C22544A-7EE6-4342-B048-85BDC9FD1C3A}</a:tableStyleId>
              </a:tblPr>
              <a:tblGrid>
                <a:gridCol w="1499459">
                  <a:extLst>
                    <a:ext uri="{9D8B030D-6E8A-4147-A177-3AD203B41FA5}">
                      <a16:colId xmlns="" xmlns:a16="http://schemas.microsoft.com/office/drawing/2014/main" val="20000"/>
                    </a:ext>
                  </a:extLst>
                </a:gridCol>
                <a:gridCol w="2034739">
                  <a:extLst>
                    <a:ext uri="{9D8B030D-6E8A-4147-A177-3AD203B41FA5}">
                      <a16:colId xmlns="" xmlns:a16="http://schemas.microsoft.com/office/drawing/2014/main" val="20001"/>
                    </a:ext>
                  </a:extLst>
                </a:gridCol>
                <a:gridCol w="2260824">
                  <a:extLst>
                    <a:ext uri="{9D8B030D-6E8A-4147-A177-3AD203B41FA5}">
                      <a16:colId xmlns="" xmlns:a16="http://schemas.microsoft.com/office/drawing/2014/main" val="20002"/>
                    </a:ext>
                  </a:extLst>
                </a:gridCol>
                <a:gridCol w="3315874">
                  <a:extLst>
                    <a:ext uri="{9D8B030D-6E8A-4147-A177-3AD203B41FA5}">
                      <a16:colId xmlns="" xmlns:a16="http://schemas.microsoft.com/office/drawing/2014/main" val="20003"/>
                    </a:ext>
                  </a:extLst>
                </a:gridCol>
              </a:tblGrid>
              <a:tr h="414034">
                <a:tc>
                  <a:txBody>
                    <a:bodyPr/>
                    <a:lstStyle/>
                    <a:p>
                      <a:pPr algn="l">
                        <a:lnSpc>
                          <a:spcPct val="115000"/>
                        </a:lnSpc>
                        <a:spcAft>
                          <a:spcPts val="0"/>
                        </a:spcAft>
                      </a:pPr>
                      <a:r>
                        <a:rPr lang="en-US" sz="1200" dirty="0">
                          <a:solidFill>
                            <a:schemeClr val="tx1"/>
                          </a:solidFill>
                          <a:effectLst/>
                          <a:latin typeface="Arial Black" panose="020B0A04020102020204" pitchFamily="34" charset="0"/>
                        </a:rPr>
                        <a:t>STRATEGIC OBJECTIVES </a:t>
                      </a:r>
                      <a:endParaRPr lang="en-ZA" sz="1200" dirty="0">
                        <a:solidFill>
                          <a:schemeClr val="tx1"/>
                        </a:solidFill>
                        <a:effectLst/>
                        <a:latin typeface="Arial Black" panose="020B0A04020102020204" pitchFamily="34" charset="0"/>
                        <a:ea typeface="Calibri"/>
                        <a:cs typeface="Times New Roman"/>
                      </a:endParaRPr>
                    </a:p>
                  </a:txBody>
                  <a:tcPr marL="64298" marR="64298" marT="0" marB="0">
                    <a:solidFill>
                      <a:srgbClr val="00B050"/>
                    </a:solidFill>
                  </a:tcPr>
                </a:tc>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STRATEGIC RISK </a:t>
                      </a:r>
                      <a:endParaRPr lang="en-ZA" sz="1200" dirty="0">
                        <a:solidFill>
                          <a:schemeClr val="tx1"/>
                        </a:solidFill>
                        <a:effectLst/>
                        <a:latin typeface="Arial Black" panose="020B0A04020102020204" pitchFamily="34" charset="0"/>
                        <a:ea typeface="Calibri"/>
                        <a:cs typeface="Times New Roman"/>
                      </a:endParaRPr>
                    </a:p>
                  </a:txBody>
                  <a:tcPr marL="64298" marR="64298" marT="0" marB="0">
                    <a:solidFill>
                      <a:srgbClr val="00B050"/>
                    </a:solidFill>
                  </a:tcPr>
                </a:tc>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RISK CONSEQUENCE </a:t>
                      </a:r>
                      <a:endParaRPr lang="en-ZA" sz="1200" dirty="0">
                        <a:solidFill>
                          <a:schemeClr val="tx1"/>
                        </a:solidFill>
                        <a:effectLst/>
                        <a:latin typeface="Arial Black" panose="020B0A04020102020204" pitchFamily="34" charset="0"/>
                        <a:ea typeface="Calibri"/>
                        <a:cs typeface="Times New Roman"/>
                      </a:endParaRPr>
                    </a:p>
                  </a:txBody>
                  <a:tcPr marL="64298" marR="64298" marT="0" marB="0">
                    <a:solidFill>
                      <a:srgbClr val="00B050"/>
                    </a:solidFill>
                  </a:tcPr>
                </a:tc>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MITIGATION PLAN </a:t>
                      </a:r>
                      <a:endParaRPr lang="en-ZA" sz="1200" dirty="0">
                        <a:solidFill>
                          <a:schemeClr val="tx1"/>
                        </a:solidFill>
                        <a:effectLst/>
                        <a:latin typeface="Arial Black" panose="020B0A04020102020204" pitchFamily="34" charset="0"/>
                        <a:ea typeface="Calibri"/>
                        <a:cs typeface="Times New Roman"/>
                      </a:endParaRPr>
                    </a:p>
                  </a:txBody>
                  <a:tcPr marL="64298" marR="64298" marT="0" marB="0">
                    <a:solidFill>
                      <a:srgbClr val="00B050"/>
                    </a:solidFill>
                  </a:tcPr>
                </a:tc>
                <a:extLst>
                  <a:ext uri="{0D108BD9-81ED-4DB2-BD59-A6C34878D82A}">
                    <a16:rowId xmlns="" xmlns:a16="http://schemas.microsoft.com/office/drawing/2014/main" val="10000"/>
                  </a:ext>
                </a:extLst>
              </a:tr>
              <a:tr h="2870650">
                <a:tc rowSpan="3">
                  <a:txBody>
                    <a:bodyPr/>
                    <a:lstStyle/>
                    <a:p>
                      <a:pPr algn="l" fontAlgn="ctr">
                        <a:lnSpc>
                          <a:spcPct val="115000"/>
                        </a:lnSpc>
                        <a:spcAft>
                          <a:spcPts val="0"/>
                        </a:spcAft>
                      </a:pPr>
                      <a:r>
                        <a:rPr lang="en-US" sz="1400" dirty="0">
                          <a:solidFill>
                            <a:schemeClr val="tx1"/>
                          </a:solidFill>
                          <a:effectLst/>
                          <a:latin typeface="Arial Black" panose="020B0A04020102020204" pitchFamily="34" charset="0"/>
                        </a:rPr>
                        <a:t>SO 2.1</a:t>
                      </a:r>
                      <a:endParaRPr lang="en-ZA" sz="1400" dirty="0">
                        <a:solidFill>
                          <a:schemeClr val="tx1"/>
                        </a:solidFill>
                        <a:effectLst/>
                        <a:latin typeface="Arial Black" panose="020B0A04020102020204" pitchFamily="34" charset="0"/>
                        <a:ea typeface="Calibri"/>
                        <a:cs typeface="Times New Roman"/>
                      </a:endParaRPr>
                    </a:p>
                  </a:txBody>
                  <a:tcPr marL="64298" marR="64298" marT="0" marB="0">
                    <a:solidFill>
                      <a:schemeClr val="accent3">
                        <a:lumMod val="60000"/>
                        <a:lumOff val="40000"/>
                      </a:schemeClr>
                    </a:solidFill>
                  </a:tcPr>
                </a:tc>
                <a:tc>
                  <a:txBody>
                    <a:bodyPr/>
                    <a:lstStyle/>
                    <a:p>
                      <a:pPr fontAlgn="ctr">
                        <a:lnSpc>
                          <a:spcPct val="115000"/>
                        </a:lnSpc>
                        <a:spcAft>
                          <a:spcPts val="0"/>
                        </a:spcAft>
                      </a:pPr>
                      <a:r>
                        <a:rPr lang="en-US"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Inability to implement the National Gardens Expansion Strategy (2016 to 2030)</a:t>
                      </a:r>
                      <a:endParaRPr lang="en-Z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just">
                        <a:lnSpc>
                          <a:spcPct val="115000"/>
                        </a:lnSpc>
                        <a:spcAft>
                          <a:spcPts val="1000"/>
                        </a:spcAft>
                      </a:pPr>
                      <a:r>
                        <a:rPr lang="en-US"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SANBI is expected to establish and develop two new gardens, one in each of the Eastern Cape and Limpopo Provinces. Additional project funds have been allocated and committed to SANBI by DEA through their infrastructure grants to establish and develop these two new gardens, but there is a risk that sufficient personnel and operating funds are not available in the long term to ensure these new gardens are adequately maintained and resourced and able to generate income. </a:t>
                      </a:r>
                      <a:endParaRPr lang="en-Z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just" fontAlgn="ctr">
                        <a:spcAft>
                          <a:spcPts val="0"/>
                        </a:spcAft>
                      </a:pPr>
                      <a:r>
                        <a:rPr lang="en-US" sz="1200" b="0" dirty="0">
                          <a:solidFill>
                            <a:schemeClr val="tx1"/>
                          </a:solidFill>
                          <a:effectLst/>
                          <a:latin typeface="Arial Narrow" panose="020B0606020202030204" pitchFamily="34" charset="0"/>
                        </a:rPr>
                        <a:t>It is critical that the DEA’s gardens expansion project funds (including dedicated EPIP funds) are allocated annually to support the establishment of new </a:t>
                      </a:r>
                      <a:r>
                        <a:rPr lang="en-US" sz="1200" b="0" dirty="0">
                          <a:solidFill>
                            <a:schemeClr val="tx1"/>
                          </a:solidFill>
                          <a:effectLst/>
                          <a:latin typeface="Arial Narrow" panose="020B0606020202030204" pitchFamily="34" charset="0"/>
                          <a:ea typeface="Arial Unicode MS" panose="020B0604020202020204" pitchFamily="34" charset="-128"/>
                          <a:cs typeface="Arial" panose="020B0604020202020204" pitchFamily="34" charset="0"/>
                        </a:rPr>
                        <a:t>NBGs</a:t>
                      </a:r>
                      <a:r>
                        <a:rPr lang="en-US" sz="1200" b="0" dirty="0">
                          <a:solidFill>
                            <a:schemeClr val="tx1"/>
                          </a:solidFill>
                          <a:effectLst/>
                          <a:latin typeface="Arial Narrow" panose="020B0606020202030204" pitchFamily="34" charset="0"/>
                        </a:rPr>
                        <a:t> in the Eastern Cape and Limpopo Provinces.</a:t>
                      </a:r>
                      <a:endParaRPr lang="en-ZA" sz="1200" b="0" dirty="0">
                        <a:solidFill>
                          <a:schemeClr val="tx1"/>
                        </a:solidFill>
                        <a:effectLst/>
                        <a:latin typeface="Calibri" panose="020F0502020204030204" pitchFamily="34" charset="0"/>
                      </a:endParaRPr>
                    </a:p>
                  </a:txBody>
                  <a:tcPr marL="68580" marR="68580" marT="0" marB="0">
                    <a:solidFill>
                      <a:schemeClr val="accent3">
                        <a:lumMod val="60000"/>
                        <a:lumOff val="40000"/>
                      </a:schemeClr>
                    </a:solidFill>
                  </a:tcPr>
                </a:tc>
                <a:extLst>
                  <a:ext uri="{0D108BD9-81ED-4DB2-BD59-A6C34878D82A}">
                    <a16:rowId xmlns="" xmlns:a16="http://schemas.microsoft.com/office/drawing/2014/main" val="10001"/>
                  </a:ext>
                </a:extLst>
              </a:tr>
              <a:tr h="2070166">
                <a:tc vMerge="1">
                  <a:txBody>
                    <a:bodyPr/>
                    <a:lstStyle/>
                    <a:p>
                      <a:pPr fontAlgn="ctr">
                        <a:lnSpc>
                          <a:spcPct val="115000"/>
                        </a:lnSpc>
                        <a:spcAft>
                          <a:spcPts val="0"/>
                        </a:spcAft>
                      </a:pPr>
                      <a:endParaRPr lang="en-ZA" sz="1400" dirty="0">
                        <a:solidFill>
                          <a:schemeClr val="tx1"/>
                        </a:solidFill>
                        <a:effectLst/>
                        <a:latin typeface="Arial Black" panose="020B0A04020102020204" pitchFamily="34" charset="0"/>
                        <a:ea typeface="Calibri"/>
                        <a:cs typeface="Times New Roman"/>
                      </a:endParaRPr>
                    </a:p>
                  </a:txBody>
                  <a:tcPr marL="64298" marR="64298" marT="0" marB="0">
                    <a:solidFill>
                      <a:schemeClr val="accent3">
                        <a:lumMod val="60000"/>
                        <a:lumOff val="40000"/>
                      </a:schemeClr>
                    </a:solidFill>
                  </a:tcPr>
                </a:tc>
                <a:tc>
                  <a:txBody>
                    <a:bodyPr/>
                    <a:lstStyle/>
                    <a:p>
                      <a:pPr fontAlgn="ctr">
                        <a:lnSpc>
                          <a:spcPct val="115000"/>
                        </a:lnSpc>
                        <a:spcAft>
                          <a:spcPts val="0"/>
                        </a:spcAft>
                      </a:pPr>
                      <a:r>
                        <a:rPr lang="en-US"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Lack of sufficient resources to manage the existing network of </a:t>
                      </a:r>
                      <a:r>
                        <a:rPr lang="en-US" sz="1200" b="1" dirty="0">
                          <a:solidFill>
                            <a:schemeClr val="tx1"/>
                          </a:solidFill>
                          <a:effectLst/>
                          <a:latin typeface="Arial Narrow" panose="020B0606020202030204" pitchFamily="34" charset="0"/>
                          <a:ea typeface="Arial Unicode MS" panose="020B0604020202020204" pitchFamily="34" charset="-128"/>
                          <a:cs typeface="Arial" panose="020B0604020202020204" pitchFamily="34" charset="0"/>
                        </a:rPr>
                        <a:t>NBGs</a:t>
                      </a:r>
                      <a:r>
                        <a:rPr lang="en-US"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and their associated living collections</a:t>
                      </a:r>
                      <a:endParaRPr lang="en-Z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fontAlgn="ctr">
                        <a:lnSpc>
                          <a:spcPct val="115000"/>
                        </a:lnSpc>
                        <a:spcAft>
                          <a:spcPts val="0"/>
                        </a:spcAft>
                      </a:pPr>
                      <a:r>
                        <a:rPr lang="en-GB" sz="12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 </a:t>
                      </a:r>
                      <a:endParaRPr lang="en-Z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13970" algn="just" fontAlgn="ctr">
                        <a:lnSpc>
                          <a:spcPct val="115000"/>
                        </a:lnSpc>
                        <a:spcAft>
                          <a:spcPts val="0"/>
                        </a:spcAft>
                      </a:pPr>
                      <a:r>
                        <a:rPr lang="en-US"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With current funding constraints, the inability to fill key vacant and new posts in SANBI’s network of </a:t>
                      </a:r>
                      <a:r>
                        <a:rPr lang="en-US" sz="1200" dirty="0">
                          <a:solidFill>
                            <a:schemeClr val="tx1"/>
                          </a:solidFill>
                          <a:effectLst/>
                          <a:latin typeface="Arial Narrow" panose="020B0606020202030204" pitchFamily="34" charset="0"/>
                          <a:ea typeface="Arial Unicode MS" panose="020B0604020202020204" pitchFamily="34" charset="-128"/>
                          <a:cs typeface="Arial" panose="020B0604020202020204" pitchFamily="34" charset="0"/>
                        </a:rPr>
                        <a:t>NBGs</a:t>
                      </a:r>
                      <a:r>
                        <a:rPr lang="en-US"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the risks to SANBI’s ability to manage these gardens optimally, with fewer human and financial resources available, to an acceptable international standard, are possible</a:t>
                      </a:r>
                      <a:r>
                        <a:rPr lang="en-US"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a:t>
                      </a:r>
                    </a:p>
                    <a:p>
                      <a:pPr marL="13970" algn="just" fontAlgn="ctr">
                        <a:lnSpc>
                          <a:spcPct val="115000"/>
                        </a:lnSpc>
                        <a:spcAft>
                          <a:spcPts val="0"/>
                        </a:spcAft>
                      </a:pPr>
                      <a:endParaRPr lang="en-ZA"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3970" algn="just" fontAlgn="ctr">
                        <a:lnSpc>
                          <a:spcPct val="115000"/>
                        </a:lnSpc>
                        <a:spcAft>
                          <a:spcPts val="0"/>
                        </a:spcAft>
                      </a:pPr>
                      <a:endParaRPr lang="en-Z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just" fontAlgn="ctr">
                        <a:spcAft>
                          <a:spcPts val="0"/>
                        </a:spcAft>
                      </a:pPr>
                      <a:r>
                        <a:rPr lang="en-US" sz="1200" b="0" dirty="0" smtClean="0">
                          <a:solidFill>
                            <a:schemeClr val="tx1"/>
                          </a:solidFill>
                          <a:effectLst/>
                          <a:latin typeface="Arial Narrow" panose="020B0606020202030204" pitchFamily="34" charset="0"/>
                        </a:rPr>
                        <a:t>DEFF’s </a:t>
                      </a:r>
                      <a:r>
                        <a:rPr lang="en-US" sz="1200" b="0" dirty="0">
                          <a:solidFill>
                            <a:schemeClr val="tx1"/>
                          </a:solidFill>
                          <a:effectLst/>
                          <a:latin typeface="Arial Narrow" panose="020B0606020202030204" pitchFamily="34" charset="0"/>
                        </a:rPr>
                        <a:t>allocation of funding to SANBI’s existing and new NBGs is required in order to ensure the maintenance of high standards and enable them to meet their required own income targets. SANBI’s strategic relationship with the Millennium Seed Bank Partnership, will need to be supported by SANBI in terms of resources made available to undertake essential field work and maintain the gardens’ living plant collections.</a:t>
                      </a:r>
                      <a:endParaRPr lang="en-ZA" sz="1200" b="0" dirty="0">
                        <a:solidFill>
                          <a:schemeClr val="tx1"/>
                        </a:solidFill>
                        <a:effectLst/>
                        <a:latin typeface="Calibri" panose="020F0502020204030204" pitchFamily="34" charset="0"/>
                      </a:endParaRPr>
                    </a:p>
                    <a:p>
                      <a:pPr algn="just" fontAlgn="ctr">
                        <a:spcAft>
                          <a:spcPts val="0"/>
                        </a:spcAft>
                      </a:pPr>
                      <a:r>
                        <a:rPr lang="en-US" sz="1200" b="0" dirty="0">
                          <a:solidFill>
                            <a:schemeClr val="tx1"/>
                          </a:solidFill>
                          <a:effectLst/>
                          <a:latin typeface="Arial Narrow" panose="020B0606020202030204" pitchFamily="34" charset="0"/>
                          <a:cs typeface="Arial" panose="020B0604020202020204" pitchFamily="34" charset="0"/>
                        </a:rPr>
                        <a:t> </a:t>
                      </a:r>
                      <a:endParaRPr lang="en-ZA" sz="1200" b="0" dirty="0">
                        <a:solidFill>
                          <a:schemeClr val="tx1"/>
                        </a:solidFill>
                        <a:effectLst/>
                        <a:latin typeface="Calibri" panose="020F0502020204030204" pitchFamily="34" charset="0"/>
                      </a:endParaRPr>
                    </a:p>
                  </a:txBody>
                  <a:tcPr marL="68580" marR="68580" marT="0" marB="0">
                    <a:solidFill>
                      <a:schemeClr val="accent3">
                        <a:lumMod val="60000"/>
                        <a:lumOff val="40000"/>
                      </a:schemeClr>
                    </a:solidFill>
                  </a:tcPr>
                </a:tc>
                <a:extLst>
                  <a:ext uri="{0D108BD9-81ED-4DB2-BD59-A6C34878D82A}">
                    <a16:rowId xmlns="" xmlns:a16="http://schemas.microsoft.com/office/drawing/2014/main" val="10002"/>
                  </a:ext>
                </a:extLst>
              </a:tr>
              <a:tr h="189765">
                <a:tc vMerge="1">
                  <a:txBody>
                    <a:bodyPr/>
                    <a:lstStyle/>
                    <a:p>
                      <a:pPr fontAlgn="ctr">
                        <a:lnSpc>
                          <a:spcPct val="115000"/>
                        </a:lnSpc>
                        <a:spcAft>
                          <a:spcPts val="0"/>
                        </a:spcAft>
                      </a:pPr>
                      <a:endParaRPr lang="en-ZA" sz="1400" dirty="0">
                        <a:solidFill>
                          <a:schemeClr val="tx1"/>
                        </a:solidFill>
                        <a:effectLst/>
                        <a:latin typeface="Arial Black" panose="020B0A04020102020204" pitchFamily="34" charset="0"/>
                        <a:ea typeface="Calibri"/>
                        <a:cs typeface="Times New Roman"/>
                      </a:endParaRPr>
                    </a:p>
                  </a:txBody>
                  <a:tcPr marL="64298" marR="64298" marT="0" marB="0">
                    <a:solidFill>
                      <a:schemeClr val="accent3">
                        <a:lumMod val="60000"/>
                        <a:lumOff val="40000"/>
                      </a:schemeClr>
                    </a:solidFill>
                  </a:tcPr>
                </a:tc>
                <a:tc gridSpan="3">
                  <a:txBody>
                    <a:bodyPr/>
                    <a:lstStyle/>
                    <a:p>
                      <a:pPr algn="just">
                        <a:lnSpc>
                          <a:spcPct val="115000"/>
                        </a:lnSpc>
                        <a:spcAft>
                          <a:spcPts val="0"/>
                        </a:spcAft>
                      </a:pP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hMerge="1">
                  <a:txBody>
                    <a:bodyPr/>
                    <a:lstStyle/>
                    <a:p>
                      <a:pPr algn="just">
                        <a:lnSpc>
                          <a:spcPct val="115000"/>
                        </a:lnSpc>
                        <a:spcAft>
                          <a:spcPts val="0"/>
                        </a:spcAft>
                      </a:pP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hMerge="1">
                  <a:txBody>
                    <a:bodyPr/>
                    <a:lstStyle/>
                    <a:p>
                      <a:pPr algn="just">
                        <a:lnSpc>
                          <a:spcPct val="115000"/>
                        </a:lnSpc>
                        <a:spcAft>
                          <a:spcPts val="0"/>
                        </a:spcAft>
                      </a:pPr>
                      <a:endParaRPr lang="en-ZA"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xmlns="" val="41125085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5B1029-6F76-46CD-B1CE-A789D6137003}" type="slidenum">
              <a:rPr lang="en-ZA" smtClean="0">
                <a:solidFill>
                  <a:prstClr val="black">
                    <a:tint val="75000"/>
                  </a:prstClr>
                </a:solidFill>
              </a:rPr>
              <a:pPr/>
              <a:t>51</a:t>
            </a:fld>
            <a:endParaRPr lang="en-ZA" dirty="0">
              <a:solidFill>
                <a:prstClr val="black">
                  <a:tint val="75000"/>
                </a:prst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3941493036"/>
              </p:ext>
            </p:extLst>
          </p:nvPr>
        </p:nvGraphicFramePr>
        <p:xfrm>
          <a:off x="0" y="476673"/>
          <a:ext cx="9144001" cy="598803"/>
        </p:xfrm>
        <a:graphic>
          <a:graphicData uri="http://schemas.openxmlformats.org/drawingml/2006/table">
            <a:tbl>
              <a:tblPr firstRow="1" firstCol="1" lastRow="1" lastCol="1" bandRow="1" bandCol="1">
                <a:tableStyleId>{5C22544A-7EE6-4342-B048-85BDC9FD1C3A}</a:tableStyleId>
              </a:tblPr>
              <a:tblGrid>
                <a:gridCol w="1504907">
                  <a:extLst>
                    <a:ext uri="{9D8B030D-6E8A-4147-A177-3AD203B41FA5}">
                      <a16:colId xmlns="" xmlns:a16="http://schemas.microsoft.com/office/drawing/2014/main" val="20000"/>
                    </a:ext>
                  </a:extLst>
                </a:gridCol>
                <a:gridCol w="2042134">
                  <a:extLst>
                    <a:ext uri="{9D8B030D-6E8A-4147-A177-3AD203B41FA5}">
                      <a16:colId xmlns="" xmlns:a16="http://schemas.microsoft.com/office/drawing/2014/main" val="20001"/>
                    </a:ext>
                  </a:extLst>
                </a:gridCol>
                <a:gridCol w="2269038">
                  <a:extLst>
                    <a:ext uri="{9D8B030D-6E8A-4147-A177-3AD203B41FA5}">
                      <a16:colId xmlns="" xmlns:a16="http://schemas.microsoft.com/office/drawing/2014/main" val="20002"/>
                    </a:ext>
                  </a:extLst>
                </a:gridCol>
                <a:gridCol w="3327922">
                  <a:extLst>
                    <a:ext uri="{9D8B030D-6E8A-4147-A177-3AD203B41FA5}">
                      <a16:colId xmlns="" xmlns:a16="http://schemas.microsoft.com/office/drawing/2014/main" val="20003"/>
                    </a:ext>
                  </a:extLst>
                </a:gridCol>
              </a:tblGrid>
              <a:tr h="598803">
                <a:tc>
                  <a:txBody>
                    <a:bodyPr/>
                    <a:lstStyle/>
                    <a:p>
                      <a:pPr algn="l">
                        <a:lnSpc>
                          <a:spcPct val="115000"/>
                        </a:lnSpc>
                        <a:spcAft>
                          <a:spcPts val="0"/>
                        </a:spcAft>
                      </a:pPr>
                      <a:r>
                        <a:rPr lang="en-US" sz="1200" dirty="0">
                          <a:solidFill>
                            <a:schemeClr val="tx1"/>
                          </a:solidFill>
                          <a:effectLst/>
                          <a:latin typeface="Arial Black" panose="020B0A04020102020204" pitchFamily="34" charset="0"/>
                        </a:rPr>
                        <a:t>STRATEGIC OBJECTIVES </a:t>
                      </a:r>
                      <a:endParaRPr lang="en-ZA" sz="1200" dirty="0">
                        <a:solidFill>
                          <a:schemeClr val="tx1"/>
                        </a:solidFill>
                        <a:effectLst/>
                        <a:latin typeface="Arial Black" panose="020B0A04020102020204" pitchFamily="34" charset="0"/>
                        <a:ea typeface="Calibri"/>
                        <a:cs typeface="Times New Roman"/>
                      </a:endParaRPr>
                    </a:p>
                  </a:txBody>
                  <a:tcPr marL="64298" marR="64298" marT="0" marB="0">
                    <a:solidFill>
                      <a:srgbClr val="00B050"/>
                    </a:solidFill>
                  </a:tcPr>
                </a:tc>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STRATEGIC RISK </a:t>
                      </a:r>
                      <a:endParaRPr lang="en-ZA" sz="1200" dirty="0">
                        <a:solidFill>
                          <a:schemeClr val="tx1"/>
                        </a:solidFill>
                        <a:effectLst/>
                        <a:latin typeface="Arial Black" panose="020B0A04020102020204" pitchFamily="34" charset="0"/>
                        <a:ea typeface="Calibri"/>
                        <a:cs typeface="Times New Roman"/>
                      </a:endParaRPr>
                    </a:p>
                  </a:txBody>
                  <a:tcPr marL="64298" marR="64298" marT="0" marB="0">
                    <a:solidFill>
                      <a:srgbClr val="00B050"/>
                    </a:solidFill>
                  </a:tcPr>
                </a:tc>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RISK CONSEQUENCE </a:t>
                      </a:r>
                      <a:endParaRPr lang="en-ZA" sz="1200" dirty="0">
                        <a:solidFill>
                          <a:schemeClr val="tx1"/>
                        </a:solidFill>
                        <a:effectLst/>
                        <a:latin typeface="Arial Black" panose="020B0A04020102020204" pitchFamily="34" charset="0"/>
                        <a:ea typeface="Calibri"/>
                        <a:cs typeface="Times New Roman"/>
                      </a:endParaRPr>
                    </a:p>
                  </a:txBody>
                  <a:tcPr marL="64298" marR="64298" marT="0" marB="0">
                    <a:solidFill>
                      <a:srgbClr val="00B050"/>
                    </a:solidFill>
                  </a:tcPr>
                </a:tc>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MITIGATION PLAN </a:t>
                      </a:r>
                      <a:endParaRPr lang="en-ZA" sz="1200" dirty="0">
                        <a:solidFill>
                          <a:schemeClr val="tx1"/>
                        </a:solidFill>
                        <a:effectLst/>
                        <a:latin typeface="Arial Black" panose="020B0A04020102020204" pitchFamily="34" charset="0"/>
                        <a:ea typeface="Calibri"/>
                        <a:cs typeface="Times New Roman"/>
                      </a:endParaRPr>
                    </a:p>
                  </a:txBody>
                  <a:tcPr marL="64298" marR="64298" marT="0" marB="0">
                    <a:solidFill>
                      <a:srgbClr val="00B050"/>
                    </a:solidFill>
                  </a:tcPr>
                </a:tc>
                <a:extLst>
                  <a:ext uri="{0D108BD9-81ED-4DB2-BD59-A6C34878D82A}">
                    <a16:rowId xmlns=""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2681440711"/>
              </p:ext>
            </p:extLst>
          </p:nvPr>
        </p:nvGraphicFramePr>
        <p:xfrm>
          <a:off x="-12311" y="1007171"/>
          <a:ext cx="9144000" cy="5316174"/>
        </p:xfrm>
        <a:graphic>
          <a:graphicData uri="http://schemas.openxmlformats.org/drawingml/2006/table">
            <a:tbl>
              <a:tblPr firstRow="1" firstCol="1" lastRow="1" lastCol="1" bandRow="1" bandCol="1">
                <a:tableStyleId>{5C22544A-7EE6-4342-B048-85BDC9FD1C3A}</a:tableStyleId>
              </a:tblPr>
              <a:tblGrid>
                <a:gridCol w="1424877">
                  <a:extLst>
                    <a:ext uri="{9D8B030D-6E8A-4147-A177-3AD203B41FA5}">
                      <a16:colId xmlns="" xmlns:a16="http://schemas.microsoft.com/office/drawing/2014/main" val="20000"/>
                    </a:ext>
                  </a:extLst>
                </a:gridCol>
                <a:gridCol w="2139011">
                  <a:extLst>
                    <a:ext uri="{9D8B030D-6E8A-4147-A177-3AD203B41FA5}">
                      <a16:colId xmlns="" xmlns:a16="http://schemas.microsoft.com/office/drawing/2014/main" val="20001"/>
                    </a:ext>
                  </a:extLst>
                </a:gridCol>
                <a:gridCol w="2232248">
                  <a:extLst>
                    <a:ext uri="{9D8B030D-6E8A-4147-A177-3AD203B41FA5}">
                      <a16:colId xmlns="" xmlns:a16="http://schemas.microsoft.com/office/drawing/2014/main" val="20002"/>
                    </a:ext>
                  </a:extLst>
                </a:gridCol>
                <a:gridCol w="3347864">
                  <a:extLst>
                    <a:ext uri="{9D8B030D-6E8A-4147-A177-3AD203B41FA5}">
                      <a16:colId xmlns="" xmlns:a16="http://schemas.microsoft.com/office/drawing/2014/main" val="20003"/>
                    </a:ext>
                  </a:extLst>
                </a:gridCol>
              </a:tblGrid>
              <a:tr h="1320246">
                <a:tc>
                  <a:txBody>
                    <a:bodyPr/>
                    <a:lstStyle/>
                    <a:p>
                      <a:pPr fontAlgn="ctr">
                        <a:lnSpc>
                          <a:spcPct val="115000"/>
                        </a:lnSpc>
                        <a:spcAft>
                          <a:spcPts val="0"/>
                        </a:spcAft>
                      </a:pPr>
                      <a:r>
                        <a:rPr lang="en-ZA" sz="1600" dirty="0" smtClean="0">
                          <a:solidFill>
                            <a:schemeClr val="tx1"/>
                          </a:solidFill>
                          <a:effectLst/>
                          <a:latin typeface="+mn-lt"/>
                          <a:ea typeface="Calibri"/>
                          <a:cs typeface="Times New Roman"/>
                        </a:rPr>
                        <a:t>SO 2.1</a:t>
                      </a:r>
                      <a:endParaRPr lang="en-ZA" sz="1600" dirty="0">
                        <a:solidFill>
                          <a:schemeClr val="tx1"/>
                        </a:solidFill>
                        <a:effectLst/>
                        <a:latin typeface="+mn-lt"/>
                        <a:ea typeface="Calibri"/>
                        <a:cs typeface="Times New Roman"/>
                      </a:endParaRPr>
                    </a:p>
                  </a:txBody>
                  <a:tcPr marL="64298" marR="64298" marT="0" marB="0">
                    <a:solidFill>
                      <a:schemeClr val="accent3">
                        <a:lumMod val="60000"/>
                        <a:lumOff val="40000"/>
                      </a:schemeClr>
                    </a:solidFill>
                  </a:tcPr>
                </a:tc>
                <a:tc>
                  <a:txBody>
                    <a:bodyPr/>
                    <a:lstStyle/>
                    <a:p>
                      <a:pPr>
                        <a:lnSpc>
                          <a:spcPct val="115000"/>
                        </a:lnSpc>
                        <a:spcAft>
                          <a:spcPts val="0"/>
                        </a:spcAft>
                      </a:pPr>
                      <a:r>
                        <a:rPr lang="en-US"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Underutilisation of existing Garden based infrastructure which weakens SANBI's potential to generate income resulting in poor visitor experience/ </a:t>
                      </a:r>
                      <a:r>
                        <a:rPr lang="en-US"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attraction</a:t>
                      </a:r>
                      <a:endParaRPr lang="en-Z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just">
                        <a:lnSpc>
                          <a:spcPct val="115000"/>
                        </a:lnSpc>
                        <a:spcAft>
                          <a:spcPts val="0"/>
                        </a:spcAft>
                      </a:pPr>
                      <a:r>
                        <a:rPr lang="en-US"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Poor management and maintenance of existing infrastructure due to insufficient funding or inability to source suitable tenants</a:t>
                      </a:r>
                      <a:endParaRPr lang="en-Z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fontAlgn="ctr">
                        <a:spcAft>
                          <a:spcPts val="0"/>
                        </a:spcAft>
                      </a:pPr>
                      <a:r>
                        <a:rPr lang="en-US" sz="1200" dirty="0">
                          <a:solidFill>
                            <a:schemeClr val="tx1"/>
                          </a:solidFill>
                          <a:effectLst/>
                          <a:latin typeface="Arial Narrow" panose="020B0606020202030204" pitchFamily="34" charset="0"/>
                        </a:rPr>
                        <a:t> </a:t>
                      </a:r>
                      <a:endParaRPr lang="en-ZA" sz="1200" dirty="0">
                        <a:solidFill>
                          <a:schemeClr val="tx1"/>
                        </a:solidFill>
                        <a:effectLst/>
                        <a:latin typeface="Calibri" panose="020F0502020204030204" pitchFamily="34" charset="0"/>
                      </a:endParaRPr>
                    </a:p>
                  </a:txBody>
                  <a:tcPr marL="68580" marR="68580" marT="0" marB="0">
                    <a:solidFill>
                      <a:schemeClr val="accent3">
                        <a:lumMod val="60000"/>
                        <a:lumOff val="40000"/>
                      </a:schemeClr>
                    </a:solidFill>
                  </a:tcPr>
                </a:tc>
                <a:tc>
                  <a:txBody>
                    <a:bodyPr/>
                    <a:lstStyle/>
                    <a:p>
                      <a:pPr algn="just">
                        <a:lnSpc>
                          <a:spcPct val="115000"/>
                        </a:lnSpc>
                        <a:spcAft>
                          <a:spcPts val="0"/>
                        </a:spcAft>
                      </a:pP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Consider need for additional internal </a:t>
                      </a:r>
                      <a:r>
                        <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commercialization </a:t>
                      </a: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capacity in SANBI to manage tenants and source additional own income through commercial operations; improved SCM systems and processes to enable implementation of planned building maintenance projects</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extLst>
                  <a:ext uri="{0D108BD9-81ED-4DB2-BD59-A6C34878D82A}">
                    <a16:rowId xmlns="" xmlns:a16="http://schemas.microsoft.com/office/drawing/2014/main" val="10000"/>
                  </a:ext>
                </a:extLst>
              </a:tr>
              <a:tr h="3646153">
                <a:tc>
                  <a:txBody>
                    <a:bodyPr/>
                    <a:lstStyle/>
                    <a:p>
                      <a:pPr fontAlgn="ctr">
                        <a:lnSpc>
                          <a:spcPct val="115000"/>
                        </a:lnSpc>
                        <a:spcAft>
                          <a:spcPts val="0"/>
                        </a:spcAft>
                      </a:pPr>
                      <a:endParaRPr lang="en-ZA" sz="1600" dirty="0">
                        <a:solidFill>
                          <a:schemeClr val="tx1"/>
                        </a:solidFill>
                        <a:effectLst/>
                        <a:latin typeface="+mn-lt"/>
                        <a:ea typeface="Calibri"/>
                        <a:cs typeface="Times New Roman"/>
                      </a:endParaRPr>
                    </a:p>
                  </a:txBody>
                  <a:tcPr marL="64298" marR="64298" marT="0" marB="0">
                    <a:solidFill>
                      <a:schemeClr val="accent3">
                        <a:lumMod val="60000"/>
                        <a:lumOff val="40000"/>
                      </a:schemeClr>
                    </a:solidFill>
                  </a:tcPr>
                </a:tc>
                <a:tc>
                  <a:txBody>
                    <a:bodyPr/>
                    <a:lstStyle/>
                    <a:p>
                      <a:pPr>
                        <a:lnSpc>
                          <a:spcPct val="115000"/>
                        </a:lnSpc>
                        <a:spcAft>
                          <a:spcPts val="0"/>
                        </a:spcAft>
                      </a:pPr>
                      <a:r>
                        <a:rPr lang="en-US"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Loss of diversity in living collections due to impact of climate change, invasive alien species or over </a:t>
                      </a:r>
                      <a:r>
                        <a:rPr lang="en-US" sz="1200" dirty="0" err="1"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utilisation</a:t>
                      </a:r>
                      <a:r>
                        <a:rPr lang="en-US"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of National Botanical Gardens (NBGs) for commercial uses/events, resulting in landscape degradation </a:t>
                      </a:r>
                      <a:endParaRPr lang="en-Z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just">
                        <a:lnSpc>
                          <a:spcPct val="115000"/>
                        </a:lnSpc>
                        <a:spcAft>
                          <a:spcPts val="0"/>
                        </a:spcAft>
                      </a:pP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Floods, fire, invasive species and drought, pests and diseases. No dedicated SANBI-developed Garden Records Database used to monitor living collections in NBGs.</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Z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just">
                        <a:lnSpc>
                          <a:spcPct val="115000"/>
                        </a:lnSpc>
                        <a:spcAft>
                          <a:spcPts val="0"/>
                        </a:spcAft>
                      </a:pP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Monitoring of living collections; sourcing support from strategic partners (local municipalities, FPAs, FABI, Working for Water, Working for Wetlands, Working on Fire; international botanical garden associations) for maintenance and conservation of living collections; dedicated and functional Garden Records Database to be developed within SANBI (BIM) for use by gardens to monitor living </a:t>
                      </a:r>
                      <a:r>
                        <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collections.</a:t>
                      </a:r>
                    </a:p>
                    <a:p>
                      <a:pPr algn="just">
                        <a:lnSpc>
                          <a:spcPct val="115000"/>
                        </a:lnSpc>
                        <a:spcAft>
                          <a:spcPts val="0"/>
                        </a:spcAft>
                      </a:pPr>
                      <a:endPar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extLst>
                  <a:ext uri="{0D108BD9-81ED-4DB2-BD59-A6C34878D82A}">
                    <a16:rowId xmlns="" xmlns:a16="http://schemas.microsoft.com/office/drawing/2014/main" val="10001"/>
                  </a:ext>
                </a:extLst>
              </a:tr>
            </a:tbl>
          </a:graphicData>
        </a:graphic>
      </p:graphicFrame>
      <p:sp>
        <p:nvSpPr>
          <p:cNvPr id="5" name="Title 1"/>
          <p:cNvSpPr txBox="1">
            <a:spLocks/>
          </p:cNvSpPr>
          <p:nvPr/>
        </p:nvSpPr>
        <p:spPr>
          <a:xfrm>
            <a:off x="251520" y="260648"/>
            <a:ext cx="8229600"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 b="1" dirty="0" smtClean="0"/>
              <a:t>				</a:t>
            </a:r>
            <a:endParaRPr lang="en-ZA" sz="1600" dirty="0">
              <a:latin typeface="Arial Narrow" panose="020B0606020202030204" pitchFamily="34" charset="0"/>
            </a:endParaRPr>
          </a:p>
        </p:txBody>
      </p:sp>
      <p:sp>
        <p:nvSpPr>
          <p:cNvPr id="7" name="Rectangle 6"/>
          <p:cNvSpPr/>
          <p:nvPr/>
        </p:nvSpPr>
        <p:spPr>
          <a:xfrm>
            <a:off x="-37006" y="0"/>
            <a:ext cx="9085330" cy="369332"/>
          </a:xfrm>
          <a:prstGeom prst="rect">
            <a:avLst/>
          </a:prstGeom>
        </p:spPr>
        <p:txBody>
          <a:bodyPr wrap="square">
            <a:spAutoFit/>
          </a:bodyPr>
          <a:lstStyle/>
          <a:p>
            <a:r>
              <a:rPr lang="en-US" b="1" dirty="0"/>
              <a:t>PROGRAMME </a:t>
            </a:r>
            <a:r>
              <a:rPr lang="en-US" b="1" dirty="0" smtClean="0"/>
              <a:t>2:NATIONAL BOTANICAL GARDENS(Continues) </a:t>
            </a:r>
            <a:endParaRPr lang="en-ZA" dirty="0"/>
          </a:p>
        </p:txBody>
      </p:sp>
    </p:spTree>
    <p:extLst>
      <p:ext uri="{BB962C8B-B14F-4D97-AF65-F5344CB8AC3E}">
        <p14:creationId xmlns:p14="http://schemas.microsoft.com/office/powerpoint/2010/main" xmlns="" val="18843969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1520" y="260648"/>
            <a:ext cx="8229600"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ZA" sz="1600" dirty="0">
              <a:latin typeface="Arial Narrow" panose="020B0606020202030204" pitchFamily="34" charset="0"/>
            </a:endParaRPr>
          </a:p>
        </p:txBody>
      </p:sp>
      <p:sp>
        <p:nvSpPr>
          <p:cNvPr id="5" name="Rectangle 4"/>
          <p:cNvSpPr/>
          <p:nvPr/>
        </p:nvSpPr>
        <p:spPr>
          <a:xfrm>
            <a:off x="179512" y="116632"/>
            <a:ext cx="8424936" cy="369332"/>
          </a:xfrm>
          <a:prstGeom prst="rect">
            <a:avLst/>
          </a:prstGeom>
        </p:spPr>
        <p:txBody>
          <a:bodyPr wrap="square">
            <a:spAutoFit/>
          </a:bodyPr>
          <a:lstStyle/>
          <a:p>
            <a:r>
              <a:rPr lang="en-US" b="1" dirty="0"/>
              <a:t>PROGRAMME 2. </a:t>
            </a:r>
            <a:r>
              <a:rPr lang="en-US" b="1" dirty="0" smtClean="0"/>
              <a:t> </a:t>
            </a:r>
            <a:r>
              <a:rPr lang="en-US" b="1" dirty="0"/>
              <a:t>NATIONAL BOTANICAL </a:t>
            </a:r>
            <a:r>
              <a:rPr lang="en-US" b="1" dirty="0" smtClean="0"/>
              <a:t>GARDENS(CONTINUE)</a:t>
            </a:r>
            <a:endParaRPr lang="en-ZA" dirty="0"/>
          </a:p>
        </p:txBody>
      </p:sp>
      <p:graphicFrame>
        <p:nvGraphicFramePr>
          <p:cNvPr id="6" name="Table 5"/>
          <p:cNvGraphicFramePr>
            <a:graphicFrameLocks noGrp="1"/>
          </p:cNvGraphicFramePr>
          <p:nvPr>
            <p:extLst/>
          </p:nvPr>
        </p:nvGraphicFramePr>
        <p:xfrm>
          <a:off x="1" y="720247"/>
          <a:ext cx="9143999" cy="5531017"/>
        </p:xfrm>
        <a:graphic>
          <a:graphicData uri="http://schemas.openxmlformats.org/drawingml/2006/table">
            <a:tbl>
              <a:tblPr firstRow="1" firstCol="1" lastRow="1" lastCol="1" bandRow="1" bandCol="1">
                <a:tableStyleId>{5C22544A-7EE6-4342-B048-85BDC9FD1C3A}</a:tableStyleId>
              </a:tblPr>
              <a:tblGrid>
                <a:gridCol w="1424877">
                  <a:extLst>
                    <a:ext uri="{9D8B030D-6E8A-4147-A177-3AD203B41FA5}">
                      <a16:colId xmlns="" xmlns:a16="http://schemas.microsoft.com/office/drawing/2014/main" val="20000"/>
                    </a:ext>
                  </a:extLst>
                </a:gridCol>
                <a:gridCol w="2063528">
                  <a:extLst>
                    <a:ext uri="{9D8B030D-6E8A-4147-A177-3AD203B41FA5}">
                      <a16:colId xmlns="" xmlns:a16="http://schemas.microsoft.com/office/drawing/2014/main" val="20001"/>
                    </a:ext>
                  </a:extLst>
                </a:gridCol>
                <a:gridCol w="2292808">
                  <a:extLst>
                    <a:ext uri="{9D8B030D-6E8A-4147-A177-3AD203B41FA5}">
                      <a16:colId xmlns="" xmlns:a16="http://schemas.microsoft.com/office/drawing/2014/main" val="20002"/>
                    </a:ext>
                  </a:extLst>
                </a:gridCol>
                <a:gridCol w="3362786">
                  <a:extLst>
                    <a:ext uri="{9D8B030D-6E8A-4147-A177-3AD203B41FA5}">
                      <a16:colId xmlns="" xmlns:a16="http://schemas.microsoft.com/office/drawing/2014/main" val="20003"/>
                    </a:ext>
                  </a:extLst>
                </a:gridCol>
              </a:tblGrid>
              <a:tr h="586145">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STRATEGIC OBJECTIVES </a:t>
                      </a:r>
                      <a:endParaRPr lang="en-ZA" sz="1200" dirty="0">
                        <a:solidFill>
                          <a:schemeClr val="tx1"/>
                        </a:solidFill>
                        <a:effectLst/>
                        <a:latin typeface="Arial Black" panose="020B0A04020102020204" pitchFamily="34" charset="0"/>
                        <a:ea typeface="Calibri"/>
                        <a:cs typeface="Times New Roman"/>
                      </a:endParaRPr>
                    </a:p>
                  </a:txBody>
                  <a:tcPr marL="64298" marR="64298" marT="0" marB="0">
                    <a:solidFill>
                      <a:srgbClr val="00B050"/>
                    </a:solidFill>
                  </a:tcPr>
                </a:tc>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STRATEGIC RISK </a:t>
                      </a:r>
                      <a:endParaRPr lang="en-ZA" sz="1200" dirty="0">
                        <a:solidFill>
                          <a:schemeClr val="tx1"/>
                        </a:solidFill>
                        <a:effectLst/>
                        <a:latin typeface="Arial Black" panose="020B0A04020102020204" pitchFamily="34" charset="0"/>
                        <a:ea typeface="Calibri"/>
                        <a:cs typeface="Times New Roman"/>
                      </a:endParaRPr>
                    </a:p>
                  </a:txBody>
                  <a:tcPr marL="64298" marR="64298" marT="0" marB="0">
                    <a:solidFill>
                      <a:srgbClr val="00B050"/>
                    </a:solidFill>
                  </a:tcPr>
                </a:tc>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RISK CONSEQUENCE </a:t>
                      </a:r>
                      <a:endParaRPr lang="en-ZA" sz="1200" dirty="0">
                        <a:solidFill>
                          <a:schemeClr val="tx1"/>
                        </a:solidFill>
                        <a:effectLst/>
                        <a:latin typeface="Arial Black" panose="020B0A04020102020204" pitchFamily="34" charset="0"/>
                        <a:ea typeface="Calibri"/>
                        <a:cs typeface="Times New Roman"/>
                      </a:endParaRPr>
                    </a:p>
                  </a:txBody>
                  <a:tcPr marL="64298" marR="64298" marT="0" marB="0">
                    <a:solidFill>
                      <a:srgbClr val="00B050"/>
                    </a:solidFill>
                  </a:tcPr>
                </a:tc>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MITIGATION PLAN </a:t>
                      </a:r>
                      <a:endParaRPr lang="en-ZA" sz="1200" dirty="0">
                        <a:solidFill>
                          <a:schemeClr val="tx1"/>
                        </a:solidFill>
                        <a:effectLst/>
                        <a:latin typeface="Arial Black" panose="020B0A04020102020204" pitchFamily="34" charset="0"/>
                        <a:ea typeface="Calibri"/>
                        <a:cs typeface="Times New Roman"/>
                      </a:endParaRPr>
                    </a:p>
                  </a:txBody>
                  <a:tcPr marL="64298" marR="64298" marT="0" marB="0">
                    <a:solidFill>
                      <a:srgbClr val="00B050"/>
                    </a:solidFill>
                  </a:tcPr>
                </a:tc>
                <a:extLst>
                  <a:ext uri="{0D108BD9-81ED-4DB2-BD59-A6C34878D82A}">
                    <a16:rowId xmlns="" xmlns:a16="http://schemas.microsoft.com/office/drawing/2014/main" val="10000"/>
                  </a:ext>
                </a:extLst>
              </a:tr>
              <a:tr h="4858912">
                <a:tc>
                  <a:txBody>
                    <a:bodyPr/>
                    <a:lstStyle/>
                    <a:p>
                      <a:pPr fontAlgn="ctr">
                        <a:lnSpc>
                          <a:spcPct val="115000"/>
                        </a:lnSpc>
                        <a:spcAft>
                          <a:spcPts val="0"/>
                        </a:spcAft>
                      </a:pPr>
                      <a:r>
                        <a:rPr lang="en-US" sz="1200" dirty="0">
                          <a:solidFill>
                            <a:schemeClr val="tx1"/>
                          </a:solidFill>
                          <a:effectLst/>
                          <a:latin typeface="Arial Narrow" panose="020B0606020202030204" pitchFamily="34" charset="0"/>
                        </a:rPr>
                        <a:t>SO 2.2</a:t>
                      </a:r>
                      <a:endParaRPr lang="en-ZA" sz="1200" dirty="0">
                        <a:solidFill>
                          <a:schemeClr val="tx1"/>
                        </a:solidFill>
                        <a:effectLst/>
                        <a:latin typeface="Arial Narrow" panose="020B0606020202030204" pitchFamily="34" charset="0"/>
                        <a:ea typeface="Calibri"/>
                        <a:cs typeface="Times New Roman"/>
                      </a:endParaRPr>
                    </a:p>
                  </a:txBody>
                  <a:tcPr marL="64298" marR="64298" marT="0" marB="0">
                    <a:solidFill>
                      <a:schemeClr val="accent3">
                        <a:lumMod val="60000"/>
                        <a:lumOff val="40000"/>
                      </a:schemeClr>
                    </a:solidFill>
                  </a:tcPr>
                </a:tc>
                <a:tc>
                  <a:txBody>
                    <a:bodyPr/>
                    <a:lstStyle/>
                    <a:p>
                      <a:pPr fontAlgn="ctr">
                        <a:lnSpc>
                          <a:spcPct val="115000"/>
                        </a:lnSpc>
                        <a:spcAft>
                          <a:spcPts val="0"/>
                        </a:spcAft>
                      </a:pPr>
                      <a:r>
                        <a:rPr lang="en-US"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Lack of sufficient business skills amongst Curators</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just" fontAlgn="ctr">
                        <a:spcAft>
                          <a:spcPts val="0"/>
                        </a:spcAft>
                      </a:pPr>
                      <a:r>
                        <a:rPr lang="en-US" sz="1200" b="0" dirty="0">
                          <a:solidFill>
                            <a:schemeClr val="tx1"/>
                          </a:solidFill>
                          <a:effectLst/>
                          <a:latin typeface="Arial Narrow" panose="020B0606020202030204" pitchFamily="34" charset="0"/>
                        </a:rPr>
                        <a:t>Inability to generate additional income and have fully functional outsourced commercial tenants within their estates.</a:t>
                      </a:r>
                      <a:endParaRPr lang="en-ZA" sz="1200" b="0" dirty="0">
                        <a:solidFill>
                          <a:schemeClr val="tx1"/>
                        </a:solidFill>
                        <a:effectLst/>
                        <a:latin typeface="Arial Narrow" panose="020B0606020202030204" pitchFamily="34" charset="0"/>
                      </a:endParaRPr>
                    </a:p>
                    <a:p>
                      <a:pPr algn="just" fontAlgn="ctr">
                        <a:spcAft>
                          <a:spcPts val="0"/>
                        </a:spcAft>
                      </a:pPr>
                      <a:r>
                        <a:rPr lang="en-US" sz="1200" b="0" dirty="0">
                          <a:solidFill>
                            <a:schemeClr val="tx1"/>
                          </a:solidFill>
                          <a:effectLst/>
                          <a:latin typeface="Arial Narrow" panose="020B0606020202030204" pitchFamily="34" charset="0"/>
                          <a:cs typeface="Arial" panose="020B0604020202020204" pitchFamily="34" charset="0"/>
                        </a:rPr>
                        <a:t> </a:t>
                      </a:r>
                      <a:endParaRPr lang="en-ZA" sz="1200" b="0" dirty="0">
                        <a:solidFill>
                          <a:schemeClr val="tx1"/>
                        </a:solidFill>
                        <a:effectLst/>
                        <a:latin typeface="Arial Narrow" panose="020B0606020202030204" pitchFamily="34" charset="0"/>
                      </a:endParaRPr>
                    </a:p>
                  </a:txBody>
                  <a:tcPr marL="68580" marR="68580" marT="0" marB="0">
                    <a:solidFill>
                      <a:schemeClr val="accent3">
                        <a:lumMod val="60000"/>
                        <a:lumOff val="40000"/>
                      </a:schemeClr>
                    </a:solidFill>
                  </a:tcPr>
                </a:tc>
                <a:tc>
                  <a:txBody>
                    <a:bodyPr/>
                    <a:lstStyle/>
                    <a:p>
                      <a:pPr marL="342900" lvl="0" indent="-342900" algn="just">
                        <a:lnSpc>
                          <a:spcPct val="115000"/>
                        </a:lnSpc>
                        <a:spcAft>
                          <a:spcPts val="1000"/>
                        </a:spcAft>
                        <a:buFont typeface="+mj-lt"/>
                        <a:buAutoNum type="romanLcPeriod"/>
                      </a:pP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Sharing of skills and implementation of relevant business skills training previously provided to the Curators, and new training opportunities provided for managers, will improve their ability to effectively manage their gardens as nature-based tourism facilities and commercial enterprises</a:t>
                      </a:r>
                      <a:r>
                        <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a:t>
                      </a:r>
                    </a:p>
                    <a:p>
                      <a:pPr marL="342900" lvl="0" indent="-342900" algn="just">
                        <a:lnSpc>
                          <a:spcPct val="115000"/>
                        </a:lnSpc>
                        <a:spcAft>
                          <a:spcPts val="1000"/>
                        </a:spcAft>
                        <a:buFont typeface="+mj-lt"/>
                        <a:buAutoNum type="romanLcPeriod"/>
                      </a:pPr>
                      <a:endPar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romanLcPeriod"/>
                      </a:pPr>
                      <a:endPar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romanLcPeriod"/>
                      </a:pPr>
                      <a:endPar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romanLcPeriod"/>
                      </a:pPr>
                      <a:endPar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romanLcPeriod"/>
                      </a:pPr>
                      <a:endPar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romanLcPeriod"/>
                      </a:pPr>
                      <a:endPar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romanLcPeriod"/>
                      </a:pPr>
                      <a:endPar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romanLcPeriod"/>
                      </a:pPr>
                      <a:endPar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romanLcPeriod"/>
                      </a:pPr>
                      <a:endPar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romanLcPeriod"/>
                      </a:pPr>
                      <a:endParaRPr lang="en-ZA"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marL="28575" algn="just" fontAlgn="ctr">
                        <a:spcAft>
                          <a:spcPts val="0"/>
                        </a:spcAft>
                      </a:pPr>
                      <a:r>
                        <a:rPr lang="en-US" sz="1200" b="0" dirty="0">
                          <a:solidFill>
                            <a:schemeClr val="tx1"/>
                          </a:solidFill>
                          <a:effectLst/>
                          <a:latin typeface="Arial Narrow" panose="020B0606020202030204" pitchFamily="34" charset="0"/>
                          <a:cs typeface="Arial" panose="020B0604020202020204" pitchFamily="34" charset="0"/>
                        </a:rPr>
                        <a:t> </a:t>
                      </a:r>
                      <a:endParaRPr lang="en-ZA" sz="1200" b="0" dirty="0">
                        <a:solidFill>
                          <a:schemeClr val="tx1"/>
                        </a:solidFill>
                        <a:effectLst/>
                        <a:latin typeface="Arial Narrow" panose="020B0606020202030204" pitchFamily="34" charset="0"/>
                      </a:endParaRPr>
                    </a:p>
                  </a:txBody>
                  <a:tcPr marL="68580" marR="68580" marT="0" marB="0">
                    <a:solidFill>
                      <a:schemeClr val="accent3">
                        <a:lumMod val="60000"/>
                        <a:lumOff val="40000"/>
                      </a:schemeClr>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xmlns="" val="22351218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16632"/>
            <a:ext cx="8424936" cy="507831"/>
          </a:xfrm>
          <a:prstGeom prst="rect">
            <a:avLst/>
          </a:prstGeom>
        </p:spPr>
        <p:txBody>
          <a:bodyPr wrap="square">
            <a:spAutoFit/>
          </a:bodyPr>
          <a:lstStyle/>
          <a:p>
            <a:r>
              <a:rPr lang="en-ZA" b="1" dirty="0"/>
              <a:t>PROGRAMME 3: </a:t>
            </a:r>
            <a:r>
              <a:rPr lang="en-ZA" b="1" dirty="0" smtClean="0"/>
              <a:t>FOUNDATIONAL BIODIVERSITY INFORMATION  </a:t>
            </a:r>
            <a:endParaRPr lang="en-ZA" dirty="0"/>
          </a:p>
          <a:p>
            <a:endParaRPr lang="en-ZA" sz="800" dirty="0"/>
          </a:p>
        </p:txBody>
      </p:sp>
      <p:graphicFrame>
        <p:nvGraphicFramePr>
          <p:cNvPr id="5" name="Table 4"/>
          <p:cNvGraphicFramePr>
            <a:graphicFrameLocks noGrp="1"/>
          </p:cNvGraphicFramePr>
          <p:nvPr>
            <p:extLst/>
          </p:nvPr>
        </p:nvGraphicFramePr>
        <p:xfrm>
          <a:off x="4700" y="624462"/>
          <a:ext cx="9139301" cy="5540841"/>
        </p:xfrm>
        <a:graphic>
          <a:graphicData uri="http://schemas.openxmlformats.org/drawingml/2006/table">
            <a:tbl>
              <a:tblPr firstRow="1" firstCol="1" lastRow="1" lastCol="1" bandRow="1" bandCol="1">
                <a:tableStyleId>{5C22544A-7EE6-4342-B048-85BDC9FD1C3A}</a:tableStyleId>
              </a:tblPr>
              <a:tblGrid>
                <a:gridCol w="1370895">
                  <a:extLst>
                    <a:ext uri="{9D8B030D-6E8A-4147-A177-3AD203B41FA5}">
                      <a16:colId xmlns="" xmlns:a16="http://schemas.microsoft.com/office/drawing/2014/main" val="20000"/>
                    </a:ext>
                  </a:extLst>
                </a:gridCol>
                <a:gridCol w="2817951">
                  <a:extLst>
                    <a:ext uri="{9D8B030D-6E8A-4147-A177-3AD203B41FA5}">
                      <a16:colId xmlns="" xmlns:a16="http://schemas.microsoft.com/office/drawing/2014/main" val="20001"/>
                    </a:ext>
                  </a:extLst>
                </a:gridCol>
                <a:gridCol w="2132504">
                  <a:extLst>
                    <a:ext uri="{9D8B030D-6E8A-4147-A177-3AD203B41FA5}">
                      <a16:colId xmlns="" xmlns:a16="http://schemas.microsoft.com/office/drawing/2014/main" val="20002"/>
                    </a:ext>
                  </a:extLst>
                </a:gridCol>
                <a:gridCol w="2817951">
                  <a:extLst>
                    <a:ext uri="{9D8B030D-6E8A-4147-A177-3AD203B41FA5}">
                      <a16:colId xmlns="" xmlns:a16="http://schemas.microsoft.com/office/drawing/2014/main" val="20003"/>
                    </a:ext>
                  </a:extLst>
                </a:gridCol>
              </a:tblGrid>
              <a:tr h="428723">
                <a:tc>
                  <a:txBody>
                    <a:bodyPr/>
                    <a:lstStyle/>
                    <a:p>
                      <a:pPr algn="just">
                        <a:lnSpc>
                          <a:spcPct val="115000"/>
                        </a:lnSpc>
                        <a:spcAft>
                          <a:spcPts val="0"/>
                        </a:spcAft>
                      </a:pPr>
                      <a:r>
                        <a:rPr lang="en-US" sz="1200" b="1" dirty="0">
                          <a:solidFill>
                            <a:schemeClr val="tx1"/>
                          </a:solidFill>
                          <a:effectLst/>
                          <a:latin typeface="Arial Black" panose="020B0A04020102020204" pitchFamily="34" charset="0"/>
                        </a:rPr>
                        <a:t>STRATEGIC OBJECTIVES </a:t>
                      </a:r>
                      <a:endParaRPr lang="en-ZA" sz="1200" b="1" dirty="0">
                        <a:solidFill>
                          <a:schemeClr val="tx1"/>
                        </a:solidFill>
                        <a:effectLst/>
                        <a:latin typeface="Arial Black" panose="020B0A04020102020204" pitchFamily="34" charset="0"/>
                        <a:ea typeface="Calibri"/>
                        <a:cs typeface="Times New Roman"/>
                      </a:endParaRPr>
                    </a:p>
                  </a:txBody>
                  <a:tcPr marL="49511" marR="49511" marT="0" marB="0">
                    <a:solidFill>
                      <a:srgbClr val="00B050"/>
                    </a:solidFill>
                  </a:tcPr>
                </a:tc>
                <a:tc>
                  <a:txBody>
                    <a:bodyPr/>
                    <a:lstStyle/>
                    <a:p>
                      <a:pPr algn="just">
                        <a:lnSpc>
                          <a:spcPct val="115000"/>
                        </a:lnSpc>
                        <a:spcAft>
                          <a:spcPts val="0"/>
                        </a:spcAft>
                      </a:pPr>
                      <a:r>
                        <a:rPr lang="en-US" sz="1200" b="1" dirty="0">
                          <a:solidFill>
                            <a:schemeClr val="tx1"/>
                          </a:solidFill>
                          <a:effectLst/>
                          <a:latin typeface="Arial Black" panose="020B0A04020102020204" pitchFamily="34" charset="0"/>
                        </a:rPr>
                        <a:t>STRATEGIC RISK </a:t>
                      </a:r>
                      <a:endParaRPr lang="en-ZA" sz="1200" b="1" dirty="0">
                        <a:solidFill>
                          <a:schemeClr val="tx1"/>
                        </a:solidFill>
                        <a:effectLst/>
                        <a:latin typeface="Arial Black" panose="020B0A04020102020204" pitchFamily="34" charset="0"/>
                        <a:ea typeface="Calibri"/>
                        <a:cs typeface="Times New Roman"/>
                      </a:endParaRPr>
                    </a:p>
                  </a:txBody>
                  <a:tcPr marL="49511" marR="49511" marT="0" marB="0">
                    <a:solidFill>
                      <a:srgbClr val="00B050"/>
                    </a:solidFill>
                  </a:tcPr>
                </a:tc>
                <a:tc>
                  <a:txBody>
                    <a:bodyPr/>
                    <a:lstStyle/>
                    <a:p>
                      <a:pPr algn="just">
                        <a:lnSpc>
                          <a:spcPct val="115000"/>
                        </a:lnSpc>
                        <a:spcAft>
                          <a:spcPts val="0"/>
                        </a:spcAft>
                      </a:pPr>
                      <a:r>
                        <a:rPr lang="en-US" sz="1200" b="1" dirty="0">
                          <a:solidFill>
                            <a:schemeClr val="tx1"/>
                          </a:solidFill>
                          <a:effectLst/>
                          <a:latin typeface="Arial Black" panose="020B0A04020102020204" pitchFamily="34" charset="0"/>
                        </a:rPr>
                        <a:t>RISK CONSEQUENCE </a:t>
                      </a:r>
                      <a:endParaRPr lang="en-ZA" sz="1200" b="1" dirty="0">
                        <a:solidFill>
                          <a:schemeClr val="tx1"/>
                        </a:solidFill>
                        <a:effectLst/>
                        <a:latin typeface="Arial Black" panose="020B0A04020102020204" pitchFamily="34" charset="0"/>
                        <a:ea typeface="Calibri"/>
                        <a:cs typeface="Times New Roman"/>
                      </a:endParaRPr>
                    </a:p>
                  </a:txBody>
                  <a:tcPr marL="49511" marR="49511" marT="0" marB="0">
                    <a:solidFill>
                      <a:srgbClr val="00B050"/>
                    </a:solidFill>
                  </a:tcPr>
                </a:tc>
                <a:tc>
                  <a:txBody>
                    <a:bodyPr/>
                    <a:lstStyle/>
                    <a:p>
                      <a:pPr algn="just">
                        <a:lnSpc>
                          <a:spcPct val="115000"/>
                        </a:lnSpc>
                        <a:spcAft>
                          <a:spcPts val="0"/>
                        </a:spcAft>
                      </a:pPr>
                      <a:r>
                        <a:rPr lang="en-US" sz="1200" b="1" dirty="0">
                          <a:solidFill>
                            <a:schemeClr val="tx1"/>
                          </a:solidFill>
                          <a:effectLst/>
                          <a:latin typeface="Arial Black" panose="020B0A04020102020204" pitchFamily="34" charset="0"/>
                        </a:rPr>
                        <a:t>MITIGATION PLAN </a:t>
                      </a:r>
                      <a:endParaRPr lang="en-ZA" sz="1200" b="1" dirty="0">
                        <a:solidFill>
                          <a:schemeClr val="tx1"/>
                        </a:solidFill>
                        <a:effectLst/>
                        <a:latin typeface="Arial Black" panose="020B0A04020102020204" pitchFamily="34" charset="0"/>
                        <a:ea typeface="Calibri"/>
                        <a:cs typeface="Times New Roman"/>
                      </a:endParaRPr>
                    </a:p>
                  </a:txBody>
                  <a:tcPr marL="49511" marR="49511" marT="0" marB="0">
                    <a:solidFill>
                      <a:srgbClr val="00B050"/>
                    </a:solidFill>
                  </a:tcPr>
                </a:tc>
                <a:extLst>
                  <a:ext uri="{0D108BD9-81ED-4DB2-BD59-A6C34878D82A}">
                    <a16:rowId xmlns="" xmlns:a16="http://schemas.microsoft.com/office/drawing/2014/main" val="10000"/>
                  </a:ext>
                </a:extLst>
              </a:tr>
              <a:tr h="3061705">
                <a:tc>
                  <a:txBody>
                    <a:bodyPr/>
                    <a:lstStyle/>
                    <a:p>
                      <a:pPr algn="just" fontAlgn="ctr">
                        <a:lnSpc>
                          <a:spcPct val="115000"/>
                        </a:lnSpc>
                        <a:spcAft>
                          <a:spcPts val="0"/>
                        </a:spcAft>
                      </a:pPr>
                      <a:r>
                        <a:rPr lang="en-ZA" sz="1400" b="1" dirty="0">
                          <a:solidFill>
                            <a:schemeClr val="tx1"/>
                          </a:solidFill>
                          <a:effectLst/>
                          <a:latin typeface="Arial Black" panose="020B0A04020102020204" pitchFamily="34" charset="0"/>
                        </a:rPr>
                        <a:t>SO 3.1</a:t>
                      </a:r>
                      <a:endParaRPr lang="en-ZA" sz="1400" b="1" dirty="0">
                        <a:solidFill>
                          <a:schemeClr val="tx1"/>
                        </a:solidFill>
                        <a:effectLst/>
                        <a:latin typeface="Arial Black" panose="020B0A04020102020204" pitchFamily="34" charset="0"/>
                        <a:ea typeface="Calibri"/>
                        <a:cs typeface="Times New Roman"/>
                      </a:endParaRPr>
                    </a:p>
                  </a:txBody>
                  <a:tcPr marL="49511" marR="49511" marT="0" marB="0">
                    <a:solidFill>
                      <a:schemeClr val="accent3">
                        <a:lumMod val="60000"/>
                        <a:lumOff val="40000"/>
                      </a:schemeClr>
                    </a:solidFill>
                  </a:tcPr>
                </a:tc>
                <a:tc>
                  <a:txBody>
                    <a:bodyPr/>
                    <a:lstStyle/>
                    <a:p>
                      <a:pPr algn="just" fontAlgn="ctr">
                        <a:lnSpc>
                          <a:spcPct val="115000"/>
                        </a:lnSpc>
                        <a:spcAft>
                          <a:spcPts val="0"/>
                        </a:spcAft>
                      </a:pP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Inability to attract and retain critical skills. </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fontAlgn="ctr">
                        <a:lnSpc>
                          <a:spcPct val="115000"/>
                        </a:lnSpc>
                        <a:spcAft>
                          <a:spcPts val="0"/>
                        </a:spcAft>
                      </a:pP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Shortage of professional staff in key areas of the SANBI mandate, especially relating to research and data management, and ecosystem mapping and classification (particularly for freshwater ecosystems).</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fontAlgn="ctr">
                        <a:lnSpc>
                          <a:spcPct val="115000"/>
                        </a:lnSpc>
                        <a:spcAft>
                          <a:spcPts val="0"/>
                        </a:spcAft>
                      </a:pPr>
                      <a:r>
                        <a:rPr lang="en-GB" sz="1200" b="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 </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just" fontAlgn="ctr">
                        <a:spcAft>
                          <a:spcPts val="0"/>
                        </a:spcAft>
                      </a:pPr>
                      <a:r>
                        <a:rPr lang="en-US" sz="1200" dirty="0">
                          <a:solidFill>
                            <a:schemeClr val="tx1"/>
                          </a:solidFill>
                          <a:effectLst/>
                          <a:latin typeface="Arial Narrow" panose="020B0606020202030204" pitchFamily="34" charset="0"/>
                          <a:cs typeface="Arial" panose="020B0604020202020204" pitchFamily="34" charset="0"/>
                        </a:rPr>
                        <a:t>Skills and competency erosion and non-delivery on core SANBI </a:t>
                      </a:r>
                      <a:r>
                        <a:rPr lang="en-US" sz="1200" dirty="0" smtClean="0">
                          <a:solidFill>
                            <a:schemeClr val="tx1"/>
                          </a:solidFill>
                          <a:effectLst/>
                          <a:latin typeface="Arial Narrow" panose="020B0606020202030204" pitchFamily="34" charset="0"/>
                          <a:cs typeface="Arial" panose="020B0604020202020204" pitchFamily="34" charset="0"/>
                        </a:rPr>
                        <a:t>mandate.</a:t>
                      </a:r>
                      <a:endParaRPr lang="en-ZA" sz="1200" dirty="0">
                        <a:solidFill>
                          <a:schemeClr val="tx1"/>
                        </a:solidFill>
                        <a:effectLst/>
                        <a:latin typeface="Calibri" panose="020F0502020204030204" pitchFamily="34" charset="0"/>
                      </a:endParaRPr>
                    </a:p>
                  </a:txBody>
                  <a:tcPr marL="68580" marR="68580" marT="0" marB="0">
                    <a:solidFill>
                      <a:schemeClr val="accent3">
                        <a:lumMod val="60000"/>
                        <a:lumOff val="40000"/>
                      </a:schemeClr>
                    </a:solidFill>
                  </a:tcPr>
                </a:tc>
                <a:tc>
                  <a:txBody>
                    <a:bodyPr/>
                    <a:lstStyle/>
                    <a:p>
                      <a:pPr algn="just" fontAlgn="ctr">
                        <a:spcAft>
                          <a:spcPts val="0"/>
                        </a:spcAft>
                      </a:pPr>
                      <a:r>
                        <a:rPr lang="en-US" sz="1200" b="0" dirty="0">
                          <a:solidFill>
                            <a:schemeClr val="tx1"/>
                          </a:solidFill>
                          <a:effectLst/>
                          <a:latin typeface="Arial Narrow" panose="020B0606020202030204" pitchFamily="34" charset="0"/>
                        </a:rPr>
                        <a:t>Development of more formal networks with partner organisations, skilling young scientists from designated groups to fill some of these key roles, and outsourcing some functions where funding permits.</a:t>
                      </a:r>
                      <a:endParaRPr lang="en-ZA" sz="1200" b="0" dirty="0">
                        <a:solidFill>
                          <a:schemeClr val="tx1"/>
                        </a:solidFill>
                        <a:effectLst/>
                        <a:latin typeface="Calibri" panose="020F0502020204030204" pitchFamily="34" charset="0"/>
                      </a:endParaRPr>
                    </a:p>
                    <a:p>
                      <a:pPr>
                        <a:lnSpc>
                          <a:spcPct val="115000"/>
                        </a:lnSpc>
                        <a:spcAft>
                          <a:spcPts val="0"/>
                        </a:spcAft>
                      </a:pP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Identify funding opportunities within DEA and funders.</a:t>
                      </a:r>
                      <a:b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b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Develop an internal HCD Strategy to enhance the talent and skills pipeline within the Institute</a:t>
                      </a:r>
                      <a:b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b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Enhance the talent and skills pipeline within the </a:t>
                      </a:r>
                      <a:r>
                        <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Institute.</a:t>
                      </a: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a:r>
                      <a:b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b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Establish partnership with higher education </a:t>
                      </a:r>
                      <a:r>
                        <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institutions.</a:t>
                      </a: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a:r>
                      <a:b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b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Implement the Biodiversity Human Capital Development </a:t>
                      </a:r>
                      <a:r>
                        <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Strategy.</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extLst>
                  <a:ext uri="{0D108BD9-81ED-4DB2-BD59-A6C34878D82A}">
                    <a16:rowId xmlns="" xmlns:a16="http://schemas.microsoft.com/office/drawing/2014/main" val="10001"/>
                  </a:ext>
                </a:extLst>
              </a:tr>
              <a:tr h="2050413">
                <a:tc>
                  <a:txBody>
                    <a:bodyPr/>
                    <a:lstStyle/>
                    <a:p>
                      <a:pPr algn="just" fontAlgn="ctr">
                        <a:lnSpc>
                          <a:spcPct val="115000"/>
                        </a:lnSpc>
                        <a:spcAft>
                          <a:spcPts val="0"/>
                        </a:spcAft>
                      </a:pPr>
                      <a:r>
                        <a:rPr lang="en-ZA" sz="1400" b="1" dirty="0">
                          <a:solidFill>
                            <a:schemeClr val="tx1"/>
                          </a:solidFill>
                          <a:effectLst/>
                          <a:latin typeface="Arial Black" panose="020B0A04020102020204" pitchFamily="34" charset="0"/>
                        </a:rPr>
                        <a:t>SO 3.1</a:t>
                      </a:r>
                      <a:endParaRPr lang="en-ZA" sz="1400" b="1" dirty="0">
                        <a:solidFill>
                          <a:schemeClr val="tx1"/>
                        </a:solidFill>
                        <a:effectLst/>
                        <a:latin typeface="Arial Black" panose="020B0A04020102020204" pitchFamily="34" charset="0"/>
                        <a:ea typeface="Calibri"/>
                        <a:cs typeface="Times New Roman"/>
                      </a:endParaRPr>
                    </a:p>
                  </a:txBody>
                  <a:tcPr marL="49511" marR="49511" marT="0" marB="0">
                    <a:solidFill>
                      <a:schemeClr val="accent3">
                        <a:lumMod val="60000"/>
                        <a:lumOff val="40000"/>
                      </a:schemeClr>
                    </a:solidFill>
                  </a:tcPr>
                </a:tc>
                <a:tc>
                  <a:txBody>
                    <a:bodyPr/>
                    <a:lstStyle/>
                    <a:p>
                      <a:pPr algn="just" fontAlgn="ctr">
                        <a:lnSpc>
                          <a:spcPct val="115000"/>
                        </a:lnSpc>
                        <a:spcAft>
                          <a:spcPts val="0"/>
                        </a:spcAft>
                      </a:pP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Limited funding available for expansion of mandate to include animals. </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fontAlgn="ctr">
                        <a:lnSpc>
                          <a:spcPct val="115000"/>
                        </a:lnSpc>
                        <a:spcAft>
                          <a:spcPts val="0"/>
                        </a:spcAft>
                      </a:pP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fontAlgn="ctr">
                        <a:lnSpc>
                          <a:spcPct val="115000"/>
                        </a:lnSpc>
                        <a:spcAft>
                          <a:spcPts val="0"/>
                        </a:spcAft>
                      </a:pPr>
                      <a:r>
                        <a:rPr lang="en-US" sz="1200" b="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Non-delivery on the zoological biodiversity biosystematics </a:t>
                      </a:r>
                      <a:r>
                        <a:rPr lang="en-US" sz="1200" b="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mandate.</a:t>
                      </a:r>
                    </a:p>
                    <a:p>
                      <a:pPr fontAlgn="ctr">
                        <a:lnSpc>
                          <a:spcPct val="115000"/>
                        </a:lnSpc>
                        <a:spcAft>
                          <a:spcPts val="0"/>
                        </a:spcAft>
                      </a:pP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just" fontAlgn="ctr">
                        <a:spcAft>
                          <a:spcPts val="0"/>
                        </a:spcAft>
                      </a:pPr>
                      <a:r>
                        <a:rPr lang="en-US" sz="1200" b="0" dirty="0">
                          <a:solidFill>
                            <a:schemeClr val="tx1"/>
                          </a:solidFill>
                          <a:effectLst/>
                          <a:latin typeface="Arial Narrow" panose="020B0606020202030204" pitchFamily="34" charset="0"/>
                        </a:rPr>
                        <a:t>Applying for funding through various external sources, and by harnessing the resources of other organisations. </a:t>
                      </a:r>
                      <a:endParaRPr lang="en-US" sz="1200" b="0" dirty="0" smtClean="0">
                        <a:solidFill>
                          <a:schemeClr val="tx1"/>
                        </a:solidFill>
                        <a:effectLst/>
                        <a:latin typeface="Arial Narrow" panose="020B0606020202030204" pitchFamily="34" charset="0"/>
                      </a:endParaRPr>
                    </a:p>
                    <a:p>
                      <a:pPr algn="just" fontAlgn="ctr">
                        <a:spcAft>
                          <a:spcPts val="0"/>
                        </a:spcAft>
                      </a:pPr>
                      <a:endParaRPr lang="en-US" sz="1200" b="0" dirty="0" smtClean="0">
                        <a:solidFill>
                          <a:schemeClr val="tx1"/>
                        </a:solidFill>
                        <a:effectLst/>
                        <a:latin typeface="Arial Narrow" panose="020B0606020202030204" pitchFamily="34" charset="0"/>
                      </a:endParaRPr>
                    </a:p>
                    <a:p>
                      <a:pPr algn="just" fontAlgn="ctr">
                        <a:spcAft>
                          <a:spcPts val="0"/>
                        </a:spcAft>
                      </a:pPr>
                      <a:endParaRPr lang="en-US" sz="1200" b="0" dirty="0" smtClean="0">
                        <a:solidFill>
                          <a:schemeClr val="tx1"/>
                        </a:solidFill>
                        <a:effectLst/>
                        <a:latin typeface="Arial Narrow" panose="020B0606020202030204" pitchFamily="34" charset="0"/>
                      </a:endParaRPr>
                    </a:p>
                    <a:p>
                      <a:pPr algn="just" fontAlgn="ctr">
                        <a:spcAft>
                          <a:spcPts val="0"/>
                        </a:spcAft>
                      </a:pPr>
                      <a:endParaRPr lang="en-US" sz="1200" b="0" dirty="0" smtClean="0">
                        <a:solidFill>
                          <a:schemeClr val="tx1"/>
                        </a:solidFill>
                        <a:effectLst/>
                        <a:latin typeface="Arial Narrow" panose="020B0606020202030204" pitchFamily="34" charset="0"/>
                      </a:endParaRPr>
                    </a:p>
                    <a:p>
                      <a:pPr algn="just" fontAlgn="ctr">
                        <a:spcAft>
                          <a:spcPts val="0"/>
                        </a:spcAft>
                      </a:pPr>
                      <a:endParaRPr lang="en-US" sz="1200" b="0" dirty="0" smtClean="0">
                        <a:solidFill>
                          <a:schemeClr val="tx1"/>
                        </a:solidFill>
                        <a:effectLst/>
                        <a:latin typeface="Arial Narrow" panose="020B0606020202030204" pitchFamily="34" charset="0"/>
                      </a:endParaRPr>
                    </a:p>
                    <a:p>
                      <a:pPr algn="just" fontAlgn="ctr">
                        <a:spcAft>
                          <a:spcPts val="0"/>
                        </a:spcAft>
                      </a:pPr>
                      <a:endParaRPr lang="en-US" sz="1200" b="0" dirty="0" smtClean="0">
                        <a:solidFill>
                          <a:schemeClr val="tx1"/>
                        </a:solidFill>
                        <a:effectLst/>
                        <a:latin typeface="Arial Narrow" panose="020B0606020202030204" pitchFamily="34" charset="0"/>
                      </a:endParaRPr>
                    </a:p>
                    <a:p>
                      <a:pPr algn="just" fontAlgn="ctr">
                        <a:spcAft>
                          <a:spcPts val="0"/>
                        </a:spcAft>
                      </a:pPr>
                      <a:endParaRPr lang="en-US" sz="1200" b="0" dirty="0" smtClean="0">
                        <a:solidFill>
                          <a:schemeClr val="tx1"/>
                        </a:solidFill>
                        <a:effectLst/>
                        <a:latin typeface="Arial Narrow" panose="020B0606020202030204" pitchFamily="34" charset="0"/>
                      </a:endParaRPr>
                    </a:p>
                    <a:p>
                      <a:pPr algn="just" fontAlgn="ctr">
                        <a:spcAft>
                          <a:spcPts val="0"/>
                        </a:spcAft>
                      </a:pPr>
                      <a:endParaRPr lang="en-ZA" sz="1200" b="0" dirty="0">
                        <a:solidFill>
                          <a:schemeClr val="tx1"/>
                        </a:solidFill>
                        <a:effectLst/>
                        <a:latin typeface="Calibri" panose="020F0502020204030204" pitchFamily="34" charset="0"/>
                      </a:endParaRPr>
                    </a:p>
                    <a:p>
                      <a:pPr algn="just" fontAlgn="ctr">
                        <a:spcAft>
                          <a:spcPts val="0"/>
                        </a:spcAft>
                      </a:pPr>
                      <a:r>
                        <a:rPr lang="en-US" sz="1200" b="0" dirty="0">
                          <a:solidFill>
                            <a:schemeClr val="tx1"/>
                          </a:solidFill>
                          <a:effectLst/>
                          <a:latin typeface="Arial Narrow" panose="020B0606020202030204" pitchFamily="34" charset="0"/>
                        </a:rPr>
                        <a:t> </a:t>
                      </a:r>
                      <a:endParaRPr lang="en-ZA" sz="1200" b="0" dirty="0">
                        <a:solidFill>
                          <a:schemeClr val="tx1"/>
                        </a:solidFill>
                        <a:effectLst/>
                        <a:latin typeface="Calibri" panose="020F0502020204030204" pitchFamily="34" charset="0"/>
                      </a:endParaRPr>
                    </a:p>
                  </a:txBody>
                  <a:tcPr marL="68580" marR="68580" marT="0" marB="0">
                    <a:solidFill>
                      <a:schemeClr val="accent3">
                        <a:lumMod val="60000"/>
                        <a:lumOff val="40000"/>
                      </a:schemeClr>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xmlns="" val="11814675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5B1029-6F76-46CD-B1CE-A789D6137003}" type="slidenum">
              <a:rPr lang="en-ZA" smtClean="0">
                <a:solidFill>
                  <a:prstClr val="black">
                    <a:tint val="75000"/>
                  </a:prstClr>
                </a:solidFill>
              </a:rPr>
              <a:pPr/>
              <a:t>54</a:t>
            </a:fld>
            <a:endParaRPr lang="en-ZA"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2821441952"/>
              </p:ext>
            </p:extLst>
          </p:nvPr>
        </p:nvGraphicFramePr>
        <p:xfrm>
          <a:off x="1" y="812842"/>
          <a:ext cx="9144000" cy="5393944"/>
        </p:xfrm>
        <a:graphic>
          <a:graphicData uri="http://schemas.openxmlformats.org/drawingml/2006/table">
            <a:tbl>
              <a:tblPr firstRow="1" firstCol="1" lastRow="1" lastCol="1" bandRow="1" bandCol="1">
                <a:tableStyleId>{5C22544A-7EE6-4342-B048-85BDC9FD1C3A}</a:tableStyleId>
              </a:tblPr>
              <a:tblGrid>
                <a:gridCol w="1371600">
                  <a:extLst>
                    <a:ext uri="{9D8B030D-6E8A-4147-A177-3AD203B41FA5}">
                      <a16:colId xmlns="" xmlns:a16="http://schemas.microsoft.com/office/drawing/2014/main" val="20000"/>
                    </a:ext>
                  </a:extLst>
                </a:gridCol>
                <a:gridCol w="2819400">
                  <a:extLst>
                    <a:ext uri="{9D8B030D-6E8A-4147-A177-3AD203B41FA5}">
                      <a16:colId xmlns="" xmlns:a16="http://schemas.microsoft.com/office/drawing/2014/main" val="20001"/>
                    </a:ext>
                  </a:extLst>
                </a:gridCol>
                <a:gridCol w="2155184">
                  <a:extLst>
                    <a:ext uri="{9D8B030D-6E8A-4147-A177-3AD203B41FA5}">
                      <a16:colId xmlns="" xmlns:a16="http://schemas.microsoft.com/office/drawing/2014/main" val="20002"/>
                    </a:ext>
                  </a:extLst>
                </a:gridCol>
                <a:gridCol w="2797816">
                  <a:extLst>
                    <a:ext uri="{9D8B030D-6E8A-4147-A177-3AD203B41FA5}">
                      <a16:colId xmlns="" xmlns:a16="http://schemas.microsoft.com/office/drawing/2014/main" val="20003"/>
                    </a:ext>
                  </a:extLst>
                </a:gridCol>
              </a:tblGrid>
              <a:tr h="1222640">
                <a:tc>
                  <a:txBody>
                    <a:bodyPr/>
                    <a:lstStyle/>
                    <a:p>
                      <a:pPr algn="just" fontAlgn="ctr">
                        <a:lnSpc>
                          <a:spcPct val="115000"/>
                        </a:lnSpc>
                        <a:spcAft>
                          <a:spcPts val="0"/>
                        </a:spcAft>
                      </a:pPr>
                      <a:r>
                        <a:rPr lang="en-ZA" sz="1400" b="1" dirty="0">
                          <a:solidFill>
                            <a:schemeClr val="tx1"/>
                          </a:solidFill>
                          <a:effectLst/>
                          <a:latin typeface="Arial Black" panose="020B0A04020102020204" pitchFamily="34" charset="0"/>
                        </a:rPr>
                        <a:t>SO 3.1</a:t>
                      </a:r>
                      <a:endParaRPr lang="en-ZA" sz="1400" b="1" dirty="0">
                        <a:solidFill>
                          <a:schemeClr val="tx1"/>
                        </a:solidFill>
                        <a:effectLst/>
                        <a:latin typeface="Arial Black" panose="020B0A04020102020204" pitchFamily="34" charset="0"/>
                        <a:ea typeface="Calibri"/>
                        <a:cs typeface="Times New Roman"/>
                      </a:endParaRPr>
                    </a:p>
                  </a:txBody>
                  <a:tcPr marL="49511" marR="49511" marT="0" marB="0">
                    <a:solidFill>
                      <a:schemeClr val="accent3">
                        <a:lumMod val="60000"/>
                        <a:lumOff val="40000"/>
                      </a:schemeClr>
                    </a:solidFill>
                  </a:tcPr>
                </a:tc>
                <a:tc>
                  <a:txBody>
                    <a:bodyPr/>
                    <a:lstStyle/>
                    <a:p>
                      <a:pPr algn="just" fontAlgn="ctr">
                        <a:lnSpc>
                          <a:spcPct val="115000"/>
                        </a:lnSpc>
                        <a:spcAft>
                          <a:spcPts val="0"/>
                        </a:spcAft>
                      </a:pP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Over reliance  on partner organisations and external funding resulting in delays in transfer of funds from DST and non – delivery by grant recipients</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fontAlgn="ctr">
                        <a:lnSpc>
                          <a:spcPct val="115000"/>
                        </a:lnSpc>
                        <a:spcAft>
                          <a:spcPts val="0"/>
                        </a:spcAft>
                      </a:pP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fontAlgn="ctr">
                        <a:spcAft>
                          <a:spcPts val="0"/>
                        </a:spcAft>
                      </a:pPr>
                      <a:r>
                        <a:rPr lang="en-US" sz="1200" dirty="0">
                          <a:solidFill>
                            <a:schemeClr val="tx1"/>
                          </a:solidFill>
                          <a:effectLst/>
                          <a:latin typeface="Arial Narrow" panose="020B0606020202030204" pitchFamily="34" charset="0"/>
                        </a:rPr>
                        <a:t>Non-availability of foundational biodiversity data</a:t>
                      </a:r>
                      <a:endParaRPr lang="en-ZA" sz="1200" dirty="0">
                        <a:solidFill>
                          <a:schemeClr val="tx1"/>
                        </a:solidFill>
                        <a:effectLst/>
                        <a:latin typeface="Calibri" panose="020F0502020204030204" pitchFamily="34" charset="0"/>
                      </a:endParaRPr>
                    </a:p>
                  </a:txBody>
                  <a:tcPr marL="68580" marR="68580" marT="0" marB="0">
                    <a:solidFill>
                      <a:schemeClr val="accent3">
                        <a:lumMod val="60000"/>
                        <a:lumOff val="40000"/>
                      </a:schemeClr>
                    </a:solidFill>
                  </a:tcPr>
                </a:tc>
                <a:tc>
                  <a:txBody>
                    <a:bodyPr/>
                    <a:lstStyle/>
                    <a:p>
                      <a:pPr algn="just">
                        <a:lnSpc>
                          <a:spcPct val="115000"/>
                        </a:lnSpc>
                        <a:spcAft>
                          <a:spcPts val="1000"/>
                        </a:spcAft>
                      </a:pP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Ongoing engagement with DST and NRF (which disperses the grants), and regular engagement and communication with grant holders so that the value of the data and its use is understood.</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extLst>
                  <a:ext uri="{0D108BD9-81ED-4DB2-BD59-A6C34878D82A}">
                    <a16:rowId xmlns="" xmlns:a16="http://schemas.microsoft.com/office/drawing/2014/main" val="10000"/>
                  </a:ext>
                </a:extLst>
              </a:tr>
              <a:tr h="3560713">
                <a:tc>
                  <a:txBody>
                    <a:bodyPr/>
                    <a:lstStyle/>
                    <a:p>
                      <a:pPr algn="just" fontAlgn="ctr">
                        <a:lnSpc>
                          <a:spcPct val="115000"/>
                        </a:lnSpc>
                        <a:spcAft>
                          <a:spcPts val="0"/>
                        </a:spcAft>
                      </a:pPr>
                      <a:r>
                        <a:rPr lang="en-ZA" sz="1400" b="1" dirty="0">
                          <a:solidFill>
                            <a:schemeClr val="tx1"/>
                          </a:solidFill>
                          <a:effectLst/>
                          <a:latin typeface="Arial Black" panose="020B0A04020102020204" pitchFamily="34" charset="0"/>
                        </a:rPr>
                        <a:t>SO 3.1 </a:t>
                      </a:r>
                      <a:endParaRPr lang="en-ZA" sz="1400" b="1" dirty="0">
                        <a:solidFill>
                          <a:schemeClr val="tx1"/>
                        </a:solidFill>
                        <a:effectLst/>
                        <a:latin typeface="Arial Black" panose="020B0A04020102020204" pitchFamily="34" charset="0"/>
                        <a:ea typeface="Calibri"/>
                        <a:cs typeface="Times New Roman"/>
                      </a:endParaRPr>
                    </a:p>
                  </a:txBody>
                  <a:tcPr marL="49511" marR="49511" marT="0" marB="0">
                    <a:solidFill>
                      <a:schemeClr val="accent3">
                        <a:lumMod val="60000"/>
                        <a:lumOff val="40000"/>
                      </a:schemeClr>
                    </a:solidFill>
                  </a:tcPr>
                </a:tc>
                <a:tc>
                  <a:txBody>
                    <a:bodyPr/>
                    <a:lstStyle/>
                    <a:p>
                      <a:pPr algn="just">
                        <a:lnSpc>
                          <a:spcPct val="115000"/>
                        </a:lnSpc>
                        <a:spcAft>
                          <a:spcPts val="0"/>
                        </a:spcAft>
                      </a:pP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Hazards to reference collections (herbaria, museums, biobanks) in-house and with partners resulting in loss of biodiversity assets and related </a:t>
                      </a:r>
                      <a:r>
                        <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information</a:t>
                      </a:r>
                    </a:p>
                    <a:p>
                      <a:pPr algn="just" fontAlgn="ctr">
                        <a:lnSpc>
                          <a:spcPct val="115000"/>
                        </a:lnSpc>
                        <a:spcAft>
                          <a:spcPts val="0"/>
                        </a:spcAft>
                      </a:pP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fontAlgn="ctr">
                        <a:spcAft>
                          <a:spcPts val="0"/>
                        </a:spcAft>
                      </a:pPr>
                      <a:r>
                        <a:rPr lang="en-US" sz="1200" b="0" dirty="0">
                          <a:solidFill>
                            <a:schemeClr val="tx1"/>
                          </a:solidFill>
                          <a:effectLst/>
                          <a:latin typeface="Arial Narrow" panose="020B0606020202030204" pitchFamily="34" charset="0"/>
                          <a:cs typeface="Arial" panose="020B0604020202020204" pitchFamily="34" charset="0"/>
                        </a:rPr>
                        <a:t>Physical deterioration and destruction of specimens</a:t>
                      </a:r>
                      <a:endParaRPr lang="en-ZA" sz="1200" b="0" dirty="0">
                        <a:solidFill>
                          <a:schemeClr val="tx1"/>
                        </a:solidFill>
                        <a:effectLst/>
                        <a:latin typeface="Calibri" panose="020F0502020204030204" pitchFamily="34" charset="0"/>
                      </a:endParaRPr>
                    </a:p>
                  </a:txBody>
                  <a:tcPr marL="68580" marR="68580" marT="0" marB="0">
                    <a:solidFill>
                      <a:schemeClr val="accent3">
                        <a:lumMod val="60000"/>
                        <a:lumOff val="40000"/>
                      </a:schemeClr>
                    </a:solidFill>
                  </a:tcPr>
                </a:tc>
                <a:tc>
                  <a:txBody>
                    <a:bodyPr/>
                    <a:lstStyle/>
                    <a:p>
                      <a:pPr algn="just">
                        <a:lnSpc>
                          <a:spcPct val="115000"/>
                        </a:lnSpc>
                        <a:spcAft>
                          <a:spcPts val="0"/>
                        </a:spcAft>
                      </a:pP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Installation of climate control systems where these do not exist; improved physical security measures; controlled access to collections; improved signage on handling of collections; develop and implement maintenance plan for collections</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fontAlgn="ctr">
                        <a:spcAft>
                          <a:spcPts val="0"/>
                        </a:spcAft>
                      </a:pPr>
                      <a:r>
                        <a:rPr lang="en-US" sz="1200" b="0" dirty="0">
                          <a:solidFill>
                            <a:schemeClr val="tx1"/>
                          </a:solidFill>
                          <a:effectLst/>
                          <a:latin typeface="Arial Narrow" panose="020B0606020202030204" pitchFamily="34" charset="0"/>
                          <a:cs typeface="Arial" panose="020B0604020202020204" pitchFamily="34" charset="0"/>
                        </a:rPr>
                        <a:t> </a:t>
                      </a:r>
                      <a:endParaRPr lang="en-US" sz="1200" b="0" dirty="0" smtClean="0">
                        <a:solidFill>
                          <a:schemeClr val="tx1"/>
                        </a:solidFill>
                        <a:effectLst/>
                        <a:latin typeface="Arial Narrow" panose="020B0606020202030204" pitchFamily="34" charset="0"/>
                        <a:cs typeface="Arial" panose="020B0604020202020204" pitchFamily="34" charset="0"/>
                      </a:endParaRPr>
                    </a:p>
                    <a:p>
                      <a:pPr algn="just" fontAlgn="ctr">
                        <a:spcAft>
                          <a:spcPts val="0"/>
                        </a:spcAft>
                      </a:pPr>
                      <a:endParaRPr lang="en-US" sz="1200" b="0" dirty="0" smtClean="0">
                        <a:solidFill>
                          <a:schemeClr val="tx1"/>
                        </a:solidFill>
                        <a:effectLst/>
                        <a:latin typeface="Arial Narrow" panose="020B0606020202030204" pitchFamily="34" charset="0"/>
                        <a:cs typeface="Arial" panose="020B0604020202020204" pitchFamily="34" charset="0"/>
                      </a:endParaRPr>
                    </a:p>
                    <a:p>
                      <a:pPr algn="just" fontAlgn="ctr">
                        <a:spcAft>
                          <a:spcPts val="0"/>
                        </a:spcAft>
                      </a:pPr>
                      <a:endParaRPr lang="en-US" sz="1200" b="0" dirty="0" smtClean="0">
                        <a:solidFill>
                          <a:schemeClr val="tx1"/>
                        </a:solidFill>
                        <a:effectLst/>
                        <a:latin typeface="Arial Narrow" panose="020B0606020202030204" pitchFamily="34" charset="0"/>
                        <a:cs typeface="Arial" panose="020B0604020202020204" pitchFamily="34" charset="0"/>
                      </a:endParaRPr>
                    </a:p>
                    <a:p>
                      <a:pPr algn="just" fontAlgn="ctr">
                        <a:spcAft>
                          <a:spcPts val="0"/>
                        </a:spcAft>
                      </a:pPr>
                      <a:endParaRPr lang="en-US" sz="1200" b="0" dirty="0" smtClean="0">
                        <a:solidFill>
                          <a:schemeClr val="tx1"/>
                        </a:solidFill>
                        <a:effectLst/>
                        <a:latin typeface="Arial Narrow" panose="020B0606020202030204" pitchFamily="34" charset="0"/>
                        <a:cs typeface="Arial" panose="020B0604020202020204" pitchFamily="34" charset="0"/>
                      </a:endParaRPr>
                    </a:p>
                    <a:p>
                      <a:pPr algn="just" fontAlgn="ctr">
                        <a:spcAft>
                          <a:spcPts val="0"/>
                        </a:spcAft>
                      </a:pPr>
                      <a:endParaRPr lang="en-US" sz="1200" b="0" dirty="0" smtClean="0">
                        <a:solidFill>
                          <a:schemeClr val="tx1"/>
                        </a:solidFill>
                        <a:effectLst/>
                        <a:latin typeface="Arial Narrow" panose="020B0606020202030204" pitchFamily="34" charset="0"/>
                        <a:cs typeface="Arial" panose="020B0604020202020204" pitchFamily="34" charset="0"/>
                      </a:endParaRPr>
                    </a:p>
                    <a:p>
                      <a:pPr algn="just" fontAlgn="ctr">
                        <a:spcAft>
                          <a:spcPts val="0"/>
                        </a:spcAft>
                      </a:pPr>
                      <a:endParaRPr lang="en-US" sz="1200" b="0" dirty="0" smtClean="0">
                        <a:solidFill>
                          <a:schemeClr val="tx1"/>
                        </a:solidFill>
                        <a:effectLst/>
                        <a:latin typeface="Arial Narrow" panose="020B0606020202030204" pitchFamily="34" charset="0"/>
                        <a:cs typeface="Arial" panose="020B0604020202020204" pitchFamily="34" charset="0"/>
                      </a:endParaRPr>
                    </a:p>
                    <a:p>
                      <a:pPr algn="just" fontAlgn="ctr">
                        <a:spcAft>
                          <a:spcPts val="0"/>
                        </a:spcAft>
                      </a:pPr>
                      <a:endParaRPr lang="en-US" sz="1200" b="0" dirty="0" smtClean="0">
                        <a:solidFill>
                          <a:schemeClr val="tx1"/>
                        </a:solidFill>
                        <a:effectLst/>
                        <a:latin typeface="Arial Narrow" panose="020B0606020202030204" pitchFamily="34" charset="0"/>
                        <a:cs typeface="Arial" panose="020B0604020202020204" pitchFamily="34" charset="0"/>
                      </a:endParaRPr>
                    </a:p>
                    <a:p>
                      <a:pPr algn="just" fontAlgn="ctr">
                        <a:spcAft>
                          <a:spcPts val="0"/>
                        </a:spcAft>
                      </a:pPr>
                      <a:endParaRPr lang="en-US" sz="1200" b="0" dirty="0" smtClean="0">
                        <a:solidFill>
                          <a:schemeClr val="tx1"/>
                        </a:solidFill>
                        <a:effectLst/>
                        <a:latin typeface="Arial Narrow" panose="020B0606020202030204" pitchFamily="34" charset="0"/>
                        <a:cs typeface="Arial" panose="020B0604020202020204" pitchFamily="34" charset="0"/>
                      </a:endParaRPr>
                    </a:p>
                    <a:p>
                      <a:pPr algn="just" fontAlgn="ctr">
                        <a:spcAft>
                          <a:spcPts val="0"/>
                        </a:spcAft>
                      </a:pPr>
                      <a:endParaRPr lang="en-US" sz="1200" b="0" dirty="0" smtClean="0">
                        <a:solidFill>
                          <a:schemeClr val="tx1"/>
                        </a:solidFill>
                        <a:effectLst/>
                        <a:latin typeface="Arial Narrow" panose="020B0606020202030204" pitchFamily="34" charset="0"/>
                        <a:cs typeface="Arial" panose="020B0604020202020204" pitchFamily="34" charset="0"/>
                      </a:endParaRPr>
                    </a:p>
                    <a:p>
                      <a:pPr algn="just" fontAlgn="ctr">
                        <a:spcAft>
                          <a:spcPts val="0"/>
                        </a:spcAft>
                      </a:pPr>
                      <a:endParaRPr lang="en-US" sz="1200" b="0" dirty="0" smtClean="0">
                        <a:solidFill>
                          <a:schemeClr val="tx1"/>
                        </a:solidFill>
                        <a:effectLst/>
                        <a:latin typeface="Arial Narrow" panose="020B0606020202030204" pitchFamily="34" charset="0"/>
                        <a:cs typeface="Arial" panose="020B0604020202020204" pitchFamily="34" charset="0"/>
                      </a:endParaRPr>
                    </a:p>
                    <a:p>
                      <a:pPr algn="just" fontAlgn="ctr">
                        <a:spcAft>
                          <a:spcPts val="0"/>
                        </a:spcAft>
                      </a:pPr>
                      <a:endParaRPr lang="en-US" sz="1200" b="0" dirty="0" smtClean="0">
                        <a:solidFill>
                          <a:schemeClr val="tx1"/>
                        </a:solidFill>
                        <a:effectLst/>
                        <a:latin typeface="Arial Narrow" panose="020B0606020202030204" pitchFamily="34" charset="0"/>
                        <a:cs typeface="Arial" panose="020B0604020202020204" pitchFamily="34" charset="0"/>
                      </a:endParaRPr>
                    </a:p>
                    <a:p>
                      <a:pPr algn="just" fontAlgn="ctr">
                        <a:spcAft>
                          <a:spcPts val="0"/>
                        </a:spcAft>
                      </a:pPr>
                      <a:endParaRPr lang="en-US" sz="1200" b="0" dirty="0" smtClean="0">
                        <a:solidFill>
                          <a:schemeClr val="tx1"/>
                        </a:solidFill>
                        <a:effectLst/>
                        <a:latin typeface="Arial Narrow" panose="020B0606020202030204" pitchFamily="34" charset="0"/>
                        <a:cs typeface="Arial" panose="020B0604020202020204" pitchFamily="34" charset="0"/>
                      </a:endParaRPr>
                    </a:p>
                    <a:p>
                      <a:pPr algn="just" fontAlgn="ctr">
                        <a:spcAft>
                          <a:spcPts val="0"/>
                        </a:spcAft>
                      </a:pPr>
                      <a:endParaRPr lang="en-US" sz="1200" b="0" dirty="0" smtClean="0">
                        <a:solidFill>
                          <a:schemeClr val="tx1"/>
                        </a:solidFill>
                        <a:effectLst/>
                        <a:latin typeface="Arial Narrow" panose="020B0606020202030204" pitchFamily="34" charset="0"/>
                        <a:cs typeface="Arial" panose="020B0604020202020204" pitchFamily="34" charset="0"/>
                      </a:endParaRPr>
                    </a:p>
                    <a:p>
                      <a:pPr algn="just" fontAlgn="ctr">
                        <a:spcAft>
                          <a:spcPts val="0"/>
                        </a:spcAft>
                      </a:pPr>
                      <a:endParaRPr lang="en-US" sz="1200" b="0" dirty="0" smtClean="0">
                        <a:solidFill>
                          <a:schemeClr val="tx1"/>
                        </a:solidFill>
                        <a:effectLst/>
                        <a:latin typeface="Arial Narrow" panose="020B0606020202030204" pitchFamily="34" charset="0"/>
                        <a:cs typeface="Arial" panose="020B0604020202020204" pitchFamily="34" charset="0"/>
                      </a:endParaRPr>
                    </a:p>
                    <a:p>
                      <a:pPr algn="just" fontAlgn="ctr">
                        <a:spcAft>
                          <a:spcPts val="0"/>
                        </a:spcAft>
                      </a:pPr>
                      <a:endParaRPr lang="en-ZA" sz="1200" b="0" dirty="0">
                        <a:solidFill>
                          <a:schemeClr val="tx1"/>
                        </a:solidFill>
                        <a:effectLst/>
                        <a:latin typeface="Calibri" panose="020F0502020204030204" pitchFamily="34" charset="0"/>
                      </a:endParaRPr>
                    </a:p>
                  </a:txBody>
                  <a:tcPr marL="68580" marR="68580" marT="0" marB="0">
                    <a:solidFill>
                      <a:schemeClr val="accent3">
                        <a:lumMod val="60000"/>
                        <a:lumOff val="40000"/>
                      </a:schemeClr>
                    </a:solidFill>
                  </a:tcPr>
                </a:tc>
                <a:extLst>
                  <a:ext uri="{0D108BD9-81ED-4DB2-BD59-A6C34878D82A}">
                    <a16:rowId xmlns="" xmlns:a16="http://schemas.microsoft.com/office/drawing/2014/main" val="10001"/>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xmlns="" val="3569182778"/>
              </p:ext>
            </p:extLst>
          </p:nvPr>
        </p:nvGraphicFramePr>
        <p:xfrm>
          <a:off x="1" y="404664"/>
          <a:ext cx="9144000" cy="420624"/>
        </p:xfrm>
        <a:graphic>
          <a:graphicData uri="http://schemas.openxmlformats.org/drawingml/2006/table">
            <a:tbl>
              <a:tblPr firstRow="1" firstCol="1" lastRow="1" lastCol="1" bandRow="1" bandCol="1">
                <a:tableStyleId>{5C22544A-7EE6-4342-B048-85BDC9FD1C3A}</a:tableStyleId>
              </a:tblPr>
              <a:tblGrid>
                <a:gridCol w="1424877">
                  <a:extLst>
                    <a:ext uri="{9D8B030D-6E8A-4147-A177-3AD203B41FA5}">
                      <a16:colId xmlns="" xmlns:a16="http://schemas.microsoft.com/office/drawing/2014/main" val="20000"/>
                    </a:ext>
                  </a:extLst>
                </a:gridCol>
                <a:gridCol w="2723671">
                  <a:extLst>
                    <a:ext uri="{9D8B030D-6E8A-4147-A177-3AD203B41FA5}">
                      <a16:colId xmlns="" xmlns:a16="http://schemas.microsoft.com/office/drawing/2014/main" val="20001"/>
                    </a:ext>
                  </a:extLst>
                </a:gridCol>
                <a:gridCol w="2194530">
                  <a:extLst>
                    <a:ext uri="{9D8B030D-6E8A-4147-A177-3AD203B41FA5}">
                      <a16:colId xmlns="" xmlns:a16="http://schemas.microsoft.com/office/drawing/2014/main" val="20002"/>
                    </a:ext>
                  </a:extLst>
                </a:gridCol>
                <a:gridCol w="2800922">
                  <a:extLst>
                    <a:ext uri="{9D8B030D-6E8A-4147-A177-3AD203B41FA5}">
                      <a16:colId xmlns="" xmlns:a16="http://schemas.microsoft.com/office/drawing/2014/main" val="20003"/>
                    </a:ext>
                  </a:extLst>
                </a:gridCol>
              </a:tblGrid>
              <a:tr h="336170">
                <a:tc>
                  <a:txBody>
                    <a:bodyPr/>
                    <a:lstStyle/>
                    <a:p>
                      <a:pPr algn="just">
                        <a:lnSpc>
                          <a:spcPct val="115000"/>
                        </a:lnSpc>
                        <a:spcAft>
                          <a:spcPts val="0"/>
                        </a:spcAft>
                      </a:pPr>
                      <a:r>
                        <a:rPr lang="en-US" sz="1200" dirty="0" smtClean="0">
                          <a:solidFill>
                            <a:schemeClr val="tx1"/>
                          </a:solidFill>
                          <a:effectLst/>
                          <a:latin typeface="Arial Black" panose="020B0A04020102020204" pitchFamily="34" charset="0"/>
                        </a:rPr>
                        <a:t>STRATEGIC OBJECTIVES </a:t>
                      </a:r>
                      <a:endParaRPr lang="en-ZA" sz="1200" dirty="0">
                        <a:solidFill>
                          <a:schemeClr val="tx1"/>
                        </a:solidFill>
                        <a:effectLst/>
                        <a:latin typeface="Arial Black" panose="020B0A04020102020204" pitchFamily="34" charset="0"/>
                        <a:ea typeface="Calibri"/>
                        <a:cs typeface="Times New Roman"/>
                      </a:endParaRPr>
                    </a:p>
                  </a:txBody>
                  <a:tcPr marL="64298" marR="64298" marT="0" marB="0">
                    <a:solidFill>
                      <a:srgbClr val="00B050"/>
                    </a:solidFill>
                  </a:tcPr>
                </a:tc>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STRATEGIC RISK </a:t>
                      </a:r>
                      <a:endParaRPr lang="en-ZA" sz="1200" dirty="0">
                        <a:solidFill>
                          <a:schemeClr val="tx1"/>
                        </a:solidFill>
                        <a:effectLst/>
                        <a:latin typeface="Arial Black" panose="020B0A04020102020204" pitchFamily="34" charset="0"/>
                        <a:ea typeface="Calibri"/>
                        <a:cs typeface="Times New Roman"/>
                      </a:endParaRPr>
                    </a:p>
                  </a:txBody>
                  <a:tcPr marL="64298" marR="64298" marT="0" marB="0">
                    <a:solidFill>
                      <a:srgbClr val="00B050"/>
                    </a:solidFill>
                  </a:tcPr>
                </a:tc>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RISK CONSEQUENCE </a:t>
                      </a:r>
                      <a:endParaRPr lang="en-ZA" sz="1200" dirty="0">
                        <a:solidFill>
                          <a:schemeClr val="tx1"/>
                        </a:solidFill>
                        <a:effectLst/>
                        <a:latin typeface="Arial Black" panose="020B0A04020102020204" pitchFamily="34" charset="0"/>
                        <a:ea typeface="Calibri"/>
                        <a:cs typeface="Times New Roman"/>
                      </a:endParaRPr>
                    </a:p>
                  </a:txBody>
                  <a:tcPr marL="64298" marR="64298" marT="0" marB="0">
                    <a:solidFill>
                      <a:srgbClr val="00B050"/>
                    </a:solidFill>
                  </a:tcPr>
                </a:tc>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MITIGATION PLAN </a:t>
                      </a:r>
                      <a:endParaRPr lang="en-ZA" sz="1200" dirty="0">
                        <a:solidFill>
                          <a:schemeClr val="tx1"/>
                        </a:solidFill>
                        <a:effectLst/>
                        <a:latin typeface="Arial Black" panose="020B0A04020102020204" pitchFamily="34" charset="0"/>
                        <a:ea typeface="Calibri"/>
                        <a:cs typeface="Times New Roman"/>
                      </a:endParaRPr>
                    </a:p>
                  </a:txBody>
                  <a:tcPr marL="64298" marR="64298" marT="0" marB="0">
                    <a:solidFill>
                      <a:srgbClr val="00B050"/>
                    </a:solidFill>
                  </a:tcPr>
                </a:tc>
                <a:extLst>
                  <a:ext uri="{0D108BD9-81ED-4DB2-BD59-A6C34878D82A}">
                    <a16:rowId xmlns="" xmlns:a16="http://schemas.microsoft.com/office/drawing/2014/main" val="10000"/>
                  </a:ext>
                </a:extLst>
              </a:tr>
            </a:tbl>
          </a:graphicData>
        </a:graphic>
      </p:graphicFrame>
      <p:sp>
        <p:nvSpPr>
          <p:cNvPr id="5" name="Rectangle 4"/>
          <p:cNvSpPr/>
          <p:nvPr/>
        </p:nvSpPr>
        <p:spPr>
          <a:xfrm>
            <a:off x="12088" y="33575"/>
            <a:ext cx="8424936" cy="507831"/>
          </a:xfrm>
          <a:prstGeom prst="rect">
            <a:avLst/>
          </a:prstGeom>
        </p:spPr>
        <p:txBody>
          <a:bodyPr wrap="square">
            <a:spAutoFit/>
          </a:bodyPr>
          <a:lstStyle/>
          <a:p>
            <a:r>
              <a:rPr lang="en-ZA" b="1" dirty="0"/>
              <a:t>PROGRAMME 3: </a:t>
            </a:r>
            <a:r>
              <a:rPr lang="en-ZA" b="1" dirty="0" smtClean="0"/>
              <a:t>FOUNDATIONAL BIODIVERSITY INFORMATION(continues)  </a:t>
            </a:r>
            <a:endParaRPr lang="en-ZA" dirty="0"/>
          </a:p>
          <a:p>
            <a:endParaRPr lang="en-ZA" sz="800" dirty="0"/>
          </a:p>
        </p:txBody>
      </p:sp>
    </p:spTree>
    <p:extLst>
      <p:ext uri="{BB962C8B-B14F-4D97-AF65-F5344CB8AC3E}">
        <p14:creationId xmlns:p14="http://schemas.microsoft.com/office/powerpoint/2010/main" xmlns="" val="24581178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16632"/>
            <a:ext cx="8424936" cy="584775"/>
          </a:xfrm>
          <a:prstGeom prst="rect">
            <a:avLst/>
          </a:prstGeom>
        </p:spPr>
        <p:txBody>
          <a:bodyPr wrap="square">
            <a:spAutoFit/>
          </a:bodyPr>
          <a:lstStyle/>
          <a:p>
            <a:r>
              <a:rPr lang="en-ZA" b="1" dirty="0"/>
              <a:t>PROGRAMME 4: </a:t>
            </a:r>
            <a:r>
              <a:rPr lang="en-US" b="1" dirty="0"/>
              <a:t>BIODIVERSITY ASSESSMENT AND KNOWLEDGE GENERATION </a:t>
            </a:r>
            <a:endParaRPr lang="en-ZA" dirty="0"/>
          </a:p>
          <a:p>
            <a:endParaRPr lang="en-ZA" sz="1400" b="1" dirty="0"/>
          </a:p>
        </p:txBody>
      </p:sp>
      <p:graphicFrame>
        <p:nvGraphicFramePr>
          <p:cNvPr id="5" name="Table 4"/>
          <p:cNvGraphicFramePr>
            <a:graphicFrameLocks noGrp="1"/>
          </p:cNvGraphicFramePr>
          <p:nvPr>
            <p:extLst/>
          </p:nvPr>
        </p:nvGraphicFramePr>
        <p:xfrm>
          <a:off x="-36512" y="692696"/>
          <a:ext cx="9180512" cy="5472607"/>
        </p:xfrm>
        <a:graphic>
          <a:graphicData uri="http://schemas.openxmlformats.org/drawingml/2006/table">
            <a:tbl>
              <a:tblPr firstRow="1" firstCol="1" lastRow="1" lastCol="1" bandRow="1" bandCol="1">
                <a:tableStyleId>{5C22544A-7EE6-4342-B048-85BDC9FD1C3A}</a:tableStyleId>
              </a:tblPr>
              <a:tblGrid>
                <a:gridCol w="1549488">
                  <a:extLst>
                    <a:ext uri="{9D8B030D-6E8A-4147-A177-3AD203B41FA5}">
                      <a16:colId xmlns="" xmlns:a16="http://schemas.microsoft.com/office/drawing/2014/main" val="20000"/>
                    </a:ext>
                  </a:extLst>
                </a:gridCol>
                <a:gridCol w="2074453">
                  <a:extLst>
                    <a:ext uri="{9D8B030D-6E8A-4147-A177-3AD203B41FA5}">
                      <a16:colId xmlns="" xmlns:a16="http://schemas.microsoft.com/office/drawing/2014/main" val="20001"/>
                    </a:ext>
                  </a:extLst>
                </a:gridCol>
                <a:gridCol w="2370804">
                  <a:extLst>
                    <a:ext uri="{9D8B030D-6E8A-4147-A177-3AD203B41FA5}">
                      <a16:colId xmlns="" xmlns:a16="http://schemas.microsoft.com/office/drawing/2014/main" val="20002"/>
                    </a:ext>
                  </a:extLst>
                </a:gridCol>
                <a:gridCol w="3185767">
                  <a:extLst>
                    <a:ext uri="{9D8B030D-6E8A-4147-A177-3AD203B41FA5}">
                      <a16:colId xmlns="" xmlns:a16="http://schemas.microsoft.com/office/drawing/2014/main" val="20003"/>
                    </a:ext>
                  </a:extLst>
                </a:gridCol>
              </a:tblGrid>
              <a:tr h="450586">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STRATEGIC OBJECTIVES </a:t>
                      </a:r>
                      <a:endParaRPr lang="en-ZA" sz="1200" dirty="0">
                        <a:solidFill>
                          <a:schemeClr val="tx1"/>
                        </a:solidFill>
                        <a:effectLst/>
                        <a:latin typeface="Arial Black" panose="020B0A04020102020204" pitchFamily="34" charset="0"/>
                        <a:ea typeface="Calibri"/>
                        <a:cs typeface="Times New Roman"/>
                      </a:endParaRPr>
                    </a:p>
                  </a:txBody>
                  <a:tcPr marL="49814" marR="49814" marT="0" marB="0">
                    <a:solidFill>
                      <a:srgbClr val="00B050"/>
                    </a:solidFill>
                  </a:tcPr>
                </a:tc>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STRATEGIC RISK </a:t>
                      </a:r>
                      <a:endParaRPr lang="en-ZA" sz="1200" dirty="0">
                        <a:solidFill>
                          <a:schemeClr val="tx1"/>
                        </a:solidFill>
                        <a:effectLst/>
                        <a:latin typeface="Arial Black" panose="020B0A04020102020204" pitchFamily="34" charset="0"/>
                        <a:ea typeface="Calibri"/>
                        <a:cs typeface="Times New Roman"/>
                      </a:endParaRPr>
                    </a:p>
                  </a:txBody>
                  <a:tcPr marL="49814" marR="49814" marT="0" marB="0">
                    <a:solidFill>
                      <a:srgbClr val="00B050"/>
                    </a:solidFill>
                  </a:tcPr>
                </a:tc>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RISK CONSEQUENCE </a:t>
                      </a:r>
                      <a:endParaRPr lang="en-ZA" sz="1200" dirty="0">
                        <a:solidFill>
                          <a:schemeClr val="tx1"/>
                        </a:solidFill>
                        <a:effectLst/>
                        <a:latin typeface="Arial Black" panose="020B0A04020102020204" pitchFamily="34" charset="0"/>
                        <a:ea typeface="Calibri"/>
                        <a:cs typeface="Times New Roman"/>
                      </a:endParaRPr>
                    </a:p>
                  </a:txBody>
                  <a:tcPr marL="49814" marR="49814" marT="0" marB="0">
                    <a:solidFill>
                      <a:srgbClr val="00B050"/>
                    </a:solidFill>
                  </a:tcPr>
                </a:tc>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MITIGATION PLAN </a:t>
                      </a:r>
                      <a:endParaRPr lang="en-ZA" sz="1200" dirty="0">
                        <a:solidFill>
                          <a:schemeClr val="tx1"/>
                        </a:solidFill>
                        <a:effectLst/>
                        <a:latin typeface="Arial Black" panose="020B0A04020102020204" pitchFamily="34" charset="0"/>
                        <a:ea typeface="Calibri"/>
                        <a:cs typeface="Times New Roman"/>
                      </a:endParaRPr>
                    </a:p>
                  </a:txBody>
                  <a:tcPr marL="49814" marR="49814" marT="0" marB="0">
                    <a:solidFill>
                      <a:srgbClr val="00B050"/>
                    </a:solidFill>
                  </a:tcPr>
                </a:tc>
                <a:extLst>
                  <a:ext uri="{0D108BD9-81ED-4DB2-BD59-A6C34878D82A}">
                    <a16:rowId xmlns="" xmlns:a16="http://schemas.microsoft.com/office/drawing/2014/main" val="10000"/>
                  </a:ext>
                </a:extLst>
              </a:tr>
              <a:tr h="2750316">
                <a:tc>
                  <a:txBody>
                    <a:bodyPr/>
                    <a:lstStyle/>
                    <a:p>
                      <a:pPr marL="0" algn="l">
                        <a:lnSpc>
                          <a:spcPct val="150000"/>
                        </a:lnSpc>
                        <a:spcBef>
                          <a:spcPts val="0"/>
                        </a:spcBef>
                        <a:spcAft>
                          <a:spcPts val="0"/>
                        </a:spcAft>
                      </a:pPr>
                      <a:r>
                        <a:rPr lang="en-GB" sz="1400" b="1" dirty="0">
                          <a:solidFill>
                            <a:schemeClr val="tx1"/>
                          </a:solidFill>
                          <a:effectLst/>
                          <a:latin typeface="Arial Black" panose="020B0A04020102020204" pitchFamily="34" charset="0"/>
                        </a:rPr>
                        <a:t>SO 4.1, 4.2</a:t>
                      </a:r>
                      <a:endParaRPr lang="en-ZA" sz="1400" b="1" dirty="0">
                        <a:solidFill>
                          <a:schemeClr val="tx1"/>
                        </a:solidFill>
                        <a:effectLst/>
                        <a:latin typeface="Arial Black" panose="020B0A04020102020204" pitchFamily="34" charset="0"/>
                        <a:ea typeface="Times New Roman"/>
                        <a:cs typeface="Times New Roman"/>
                      </a:endParaRPr>
                    </a:p>
                  </a:txBody>
                  <a:tcPr marL="49814" marR="49814" marT="0" marB="0">
                    <a:solidFill>
                      <a:schemeClr val="accent3">
                        <a:lumMod val="60000"/>
                        <a:lumOff val="40000"/>
                      </a:schemeClr>
                    </a:solidFill>
                  </a:tcPr>
                </a:tc>
                <a:tc>
                  <a:txBody>
                    <a:bodyPr/>
                    <a:lstStyle/>
                    <a:p>
                      <a:pPr algn="just">
                        <a:lnSpc>
                          <a:spcPct val="115000"/>
                        </a:lnSpc>
                        <a:spcAft>
                          <a:spcPts val="1000"/>
                        </a:spcAft>
                      </a:pPr>
                      <a:r>
                        <a:rPr lang="en-US" sz="11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Inability to attract and retain critical skills.                         The breadth of work required under Programme 4 to fulfill SANBI’s mandate means that there is an ongoing challenge to ensure sufficient capacity and depth to cover different science areas, to provide robust analytical skills and to provide continuity in the event of staff turnover. </a:t>
                      </a:r>
                      <a:endParaRPr lang="en-ZA" sz="11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11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ZA" sz="11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11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ZA" sz="11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just">
                        <a:lnSpc>
                          <a:spcPct val="115000"/>
                        </a:lnSpc>
                        <a:spcAft>
                          <a:spcPts val="1000"/>
                        </a:spcAft>
                      </a:pPr>
                      <a:r>
                        <a:rPr lang="en-US" sz="1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SANBI may be unable to provide robust evidence and support in key areas. Areas where capacity is lacking in order to improve evidence for decision making are: impacts of GMOs, assessments of plants in trade, the biodiversity economy, assessments of freshwater ecosystems, high level science policy issues and statistical expertise.</a:t>
                      </a:r>
                      <a:endParaRPr lang="en-ZA" sz="1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just">
                        <a:lnSpc>
                          <a:spcPct val="115000"/>
                        </a:lnSpc>
                        <a:spcAft>
                          <a:spcPts val="1000"/>
                        </a:spcAft>
                      </a:pPr>
                      <a:r>
                        <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Fill vacant posts to address some skills (statistical ecology; high level science policy issues). These posts to be filled by Q2</a:t>
                      </a:r>
                      <a:endParaRPr lang="en-ZA"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Structure existing posts to better address gaps, specifically issues such as plants in trade and the biodiversity economy.</a:t>
                      </a:r>
                      <a:endParaRPr lang="en-ZA"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Development of more formal networks with partner organisations particularly for impacts of GMOs, freshwater assessments and the biodiversity economy.</a:t>
                      </a:r>
                      <a:endParaRPr lang="en-ZA"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Development of project proposals to obtain additional funds and to improve skills in key areas. Proposals related to the biodiversity economy to be submitted by Q3</a:t>
                      </a:r>
                      <a:endParaRPr lang="en-ZA"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extLst>
                  <a:ext uri="{0D108BD9-81ED-4DB2-BD59-A6C34878D82A}">
                    <a16:rowId xmlns="" xmlns:a16="http://schemas.microsoft.com/office/drawing/2014/main" val="10001"/>
                  </a:ext>
                </a:extLst>
              </a:tr>
              <a:tr h="2271705">
                <a:tc>
                  <a:txBody>
                    <a:bodyPr/>
                    <a:lstStyle/>
                    <a:p>
                      <a:pPr marL="0" algn="l">
                        <a:lnSpc>
                          <a:spcPct val="150000"/>
                        </a:lnSpc>
                        <a:spcBef>
                          <a:spcPts val="0"/>
                        </a:spcBef>
                        <a:spcAft>
                          <a:spcPts val="0"/>
                        </a:spcAft>
                      </a:pPr>
                      <a:r>
                        <a:rPr lang="en-GB" sz="1400" b="1" dirty="0">
                          <a:solidFill>
                            <a:schemeClr val="tx1"/>
                          </a:solidFill>
                          <a:effectLst/>
                          <a:latin typeface="Arial Black" panose="020B0A04020102020204" pitchFamily="34" charset="0"/>
                        </a:rPr>
                        <a:t>SO 4.1, 4.2 </a:t>
                      </a:r>
                      <a:endParaRPr lang="en-ZA" sz="1400" b="1" dirty="0">
                        <a:solidFill>
                          <a:schemeClr val="tx1"/>
                        </a:solidFill>
                        <a:effectLst/>
                        <a:latin typeface="Arial Black" panose="020B0A04020102020204" pitchFamily="34" charset="0"/>
                        <a:ea typeface="Times New Roman"/>
                        <a:cs typeface="Times New Roman"/>
                      </a:endParaRPr>
                    </a:p>
                  </a:txBody>
                  <a:tcPr marL="49814" marR="49814" marT="0" marB="0">
                    <a:solidFill>
                      <a:schemeClr val="accent3">
                        <a:lumMod val="60000"/>
                        <a:lumOff val="40000"/>
                      </a:schemeClr>
                    </a:solidFill>
                  </a:tcPr>
                </a:tc>
                <a:tc>
                  <a:txBody>
                    <a:bodyPr/>
                    <a:lstStyle/>
                    <a:p>
                      <a:pPr algn="just">
                        <a:lnSpc>
                          <a:spcPct val="115000"/>
                        </a:lnSpc>
                        <a:spcAft>
                          <a:spcPts val="1000"/>
                        </a:spcAft>
                      </a:pPr>
                      <a:r>
                        <a:rPr lang="en-US" sz="11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Capacity of the Network of Partners to fulfill SANBI’s mandate in respect of deliverables under Programme 4. Key deliverables such as the National Biodiversity Assessment and National Status Report on Biological Invasions rely on voluntary  inputs from other organizations where target dates may not be included in their annual plans</a:t>
                      </a:r>
                      <a:endParaRPr lang="en-ZA" sz="11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just">
                        <a:lnSpc>
                          <a:spcPct val="115000"/>
                        </a:lnSpc>
                        <a:spcAft>
                          <a:spcPts val="1000"/>
                        </a:spcAft>
                      </a:pPr>
                      <a:r>
                        <a:rPr lang="en-US" sz="1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SANBI’s ability to deliver key projects on time could be compromised, especially if budget cuts mean that there are no financial contracts in place to manage deliverables. </a:t>
                      </a:r>
                      <a:endParaRPr lang="en-ZA" sz="1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1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The quality of products can be compromised if inputs from other organisations has to be left out of analyses and assessments.</a:t>
                      </a:r>
                      <a:endParaRPr lang="en-ZA" sz="1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just">
                        <a:lnSpc>
                          <a:spcPct val="115000"/>
                        </a:lnSpc>
                        <a:spcAft>
                          <a:spcPts val="1000"/>
                        </a:spcAft>
                      </a:pPr>
                      <a:r>
                        <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Review the outputs that are required from the managed network in order for SANBI to meet its targets (Q1).</a:t>
                      </a:r>
                      <a:endParaRPr lang="en-ZA"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Identify key organisations where partner agreements need to be developed or amended.</a:t>
                      </a:r>
                      <a:endParaRPr lang="en-ZA"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Formalize agreements with identified partners to ensure the delivery of these outputs.</a:t>
                      </a:r>
                      <a:endParaRPr lang="en-ZA"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Submit budget proposals for areas where funding is essential to obtain key data and expertis</a:t>
                      </a:r>
                      <a:r>
                        <a:rPr lang="en-US" sz="1100" b="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e</a:t>
                      </a:r>
                      <a:endParaRPr lang="en-ZA"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xmlns="" val="32996407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5B1029-6F76-46CD-B1CE-A789D6137003}" type="slidenum">
              <a:rPr lang="en-ZA" smtClean="0">
                <a:solidFill>
                  <a:prstClr val="black">
                    <a:tint val="75000"/>
                  </a:prstClr>
                </a:solidFill>
              </a:rPr>
              <a:pPr/>
              <a:t>56</a:t>
            </a:fld>
            <a:endParaRPr lang="en-ZA" dirty="0">
              <a:solidFill>
                <a:prstClr val="black">
                  <a:tint val="75000"/>
                </a:prstClr>
              </a:solidFill>
            </a:endParaRPr>
          </a:p>
        </p:txBody>
      </p:sp>
      <p:graphicFrame>
        <p:nvGraphicFramePr>
          <p:cNvPr id="3" name="Table 2"/>
          <p:cNvGraphicFramePr>
            <a:graphicFrameLocks noGrp="1"/>
          </p:cNvGraphicFramePr>
          <p:nvPr>
            <p:extLst/>
          </p:nvPr>
        </p:nvGraphicFramePr>
        <p:xfrm>
          <a:off x="457200" y="2348880"/>
          <a:ext cx="8229600" cy="1944216"/>
        </p:xfrm>
        <a:graphic>
          <a:graphicData uri="http://schemas.openxmlformats.org/drawingml/2006/table">
            <a:tbl>
              <a:tblPr firstRow="1" firstCol="1" lastRow="1" lastCol="1" bandRow="1" bandCol="1">
                <a:tableStyleId>{5C22544A-7EE6-4342-B048-85BDC9FD1C3A}</a:tableStyleId>
              </a:tblPr>
              <a:tblGrid>
                <a:gridCol w="1388993">
                  <a:extLst>
                    <a:ext uri="{9D8B030D-6E8A-4147-A177-3AD203B41FA5}">
                      <a16:colId xmlns="" xmlns:a16="http://schemas.microsoft.com/office/drawing/2014/main" val="20000"/>
                    </a:ext>
                  </a:extLst>
                </a:gridCol>
                <a:gridCol w="1859582">
                  <a:extLst>
                    <a:ext uri="{9D8B030D-6E8A-4147-A177-3AD203B41FA5}">
                      <a16:colId xmlns="" xmlns:a16="http://schemas.microsoft.com/office/drawing/2014/main" val="20001"/>
                    </a:ext>
                  </a:extLst>
                </a:gridCol>
                <a:gridCol w="2125238">
                  <a:extLst>
                    <a:ext uri="{9D8B030D-6E8A-4147-A177-3AD203B41FA5}">
                      <a16:colId xmlns="" xmlns:a16="http://schemas.microsoft.com/office/drawing/2014/main" val="20002"/>
                    </a:ext>
                  </a:extLst>
                </a:gridCol>
                <a:gridCol w="2855787">
                  <a:extLst>
                    <a:ext uri="{9D8B030D-6E8A-4147-A177-3AD203B41FA5}">
                      <a16:colId xmlns="" xmlns:a16="http://schemas.microsoft.com/office/drawing/2014/main" val="20003"/>
                    </a:ext>
                  </a:extLst>
                </a:gridCol>
              </a:tblGrid>
              <a:tr h="1944216">
                <a:tc>
                  <a:txBody>
                    <a:bodyPr/>
                    <a:lstStyle/>
                    <a:p>
                      <a:pPr marL="0" algn="l">
                        <a:lnSpc>
                          <a:spcPct val="150000"/>
                        </a:lnSpc>
                        <a:spcBef>
                          <a:spcPts val="0"/>
                        </a:spcBef>
                        <a:spcAft>
                          <a:spcPts val="0"/>
                        </a:spcAft>
                      </a:pPr>
                      <a:r>
                        <a:rPr lang="en-GB" sz="1400" b="1" dirty="0">
                          <a:solidFill>
                            <a:schemeClr val="tx1"/>
                          </a:solidFill>
                          <a:effectLst/>
                          <a:latin typeface="Arial Black" panose="020B0A04020102020204" pitchFamily="34" charset="0"/>
                        </a:rPr>
                        <a:t>SO 4.1, 4.2</a:t>
                      </a:r>
                      <a:endParaRPr lang="en-ZA" sz="1400" b="1" dirty="0">
                        <a:solidFill>
                          <a:schemeClr val="tx1"/>
                        </a:solidFill>
                        <a:effectLst/>
                        <a:latin typeface="Arial Black" panose="020B0A04020102020204" pitchFamily="34" charset="0"/>
                        <a:ea typeface="Times New Roman"/>
                        <a:cs typeface="Times New Roman"/>
                      </a:endParaRPr>
                    </a:p>
                  </a:txBody>
                  <a:tcPr marL="49814" marR="49814" marT="0" marB="0">
                    <a:solidFill>
                      <a:schemeClr val="accent3">
                        <a:lumMod val="60000"/>
                        <a:lumOff val="40000"/>
                      </a:schemeClr>
                    </a:solidFill>
                  </a:tcPr>
                </a:tc>
                <a:tc>
                  <a:txBody>
                    <a:bodyPr/>
                    <a:lstStyle/>
                    <a:p>
                      <a:pPr algn="just">
                        <a:lnSpc>
                          <a:spcPct val="115000"/>
                        </a:lnSpc>
                        <a:spcAft>
                          <a:spcPts val="1000"/>
                        </a:spcAft>
                      </a:pPr>
                      <a:r>
                        <a:rPr lang="en-US" sz="11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Dependence on short term funding for key areas of the SANBI’s mandate. </a:t>
                      </a:r>
                      <a:endParaRPr lang="en-ZA" sz="11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just">
                        <a:lnSpc>
                          <a:spcPct val="115000"/>
                        </a:lnSpc>
                        <a:spcAft>
                          <a:spcPts val="1000"/>
                        </a:spcAft>
                      </a:pPr>
                      <a:r>
                        <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Reliance on project funding to deliver core mandate functions means that certain deliverables are at risk if funding is not available. Project funding is also typically short term and this presents problems with developing and retaining core skills and competencies.</a:t>
                      </a:r>
                      <a:endParaRPr lang="en-ZA"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11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 </a:t>
                      </a:r>
                      <a:endParaRPr lang="en-ZA" sz="1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just">
                        <a:lnSpc>
                          <a:spcPct val="115000"/>
                        </a:lnSpc>
                        <a:spcAft>
                          <a:spcPts val="1000"/>
                        </a:spcAft>
                      </a:pPr>
                      <a:r>
                        <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Identify risks associated with the current set of donor funded projects.</a:t>
                      </a:r>
                      <a:endParaRPr lang="en-ZA"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Identify funding opportunities to ensure continuance of key projects.</a:t>
                      </a:r>
                      <a:endParaRPr lang="en-ZA"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Motivate for core SANBI funding for those critical areas where donor funding is not appropriate.</a:t>
                      </a:r>
                      <a:endParaRPr lang="en-ZA"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extLst>
                  <a:ext uri="{0D108BD9-81ED-4DB2-BD59-A6C34878D82A}">
                    <a16:rowId xmlns="" xmlns:a16="http://schemas.microsoft.com/office/drawing/2014/main" val="10000"/>
                  </a:ext>
                </a:extLst>
              </a:tr>
            </a:tbl>
          </a:graphicData>
        </a:graphic>
      </p:graphicFrame>
      <p:sp>
        <p:nvSpPr>
          <p:cNvPr id="4" name="Rectangle 3"/>
          <p:cNvSpPr/>
          <p:nvPr/>
        </p:nvSpPr>
        <p:spPr>
          <a:xfrm>
            <a:off x="0" y="285626"/>
            <a:ext cx="9144000" cy="584775"/>
          </a:xfrm>
          <a:prstGeom prst="rect">
            <a:avLst/>
          </a:prstGeom>
        </p:spPr>
        <p:txBody>
          <a:bodyPr wrap="square">
            <a:spAutoFit/>
          </a:bodyPr>
          <a:lstStyle/>
          <a:p>
            <a:r>
              <a:rPr lang="en-ZA" b="1" dirty="0"/>
              <a:t>PROGRAMME 4: </a:t>
            </a:r>
            <a:r>
              <a:rPr lang="en-US" b="1" dirty="0"/>
              <a:t>BIODIVERSITY ASSESSMENT AND KNOWLEDGE GENERATION </a:t>
            </a:r>
            <a:endParaRPr lang="en-ZA" dirty="0"/>
          </a:p>
          <a:p>
            <a:endParaRPr lang="en-ZA" sz="1400" b="1" dirty="0"/>
          </a:p>
        </p:txBody>
      </p:sp>
      <p:graphicFrame>
        <p:nvGraphicFramePr>
          <p:cNvPr id="5" name="Table 4"/>
          <p:cNvGraphicFramePr>
            <a:graphicFrameLocks noGrp="1"/>
          </p:cNvGraphicFramePr>
          <p:nvPr>
            <p:extLst/>
          </p:nvPr>
        </p:nvGraphicFramePr>
        <p:xfrm>
          <a:off x="0" y="980728"/>
          <a:ext cx="9144000" cy="5184576"/>
        </p:xfrm>
        <a:graphic>
          <a:graphicData uri="http://schemas.openxmlformats.org/drawingml/2006/table">
            <a:tbl>
              <a:tblPr firstRow="1" firstCol="1" lastRow="1" lastCol="1" bandRow="1" bandCol="1">
                <a:tableStyleId>{5C22544A-7EE6-4342-B048-85BDC9FD1C3A}</a:tableStyleId>
              </a:tblPr>
              <a:tblGrid>
                <a:gridCol w="1543325">
                  <a:extLst>
                    <a:ext uri="{9D8B030D-6E8A-4147-A177-3AD203B41FA5}">
                      <a16:colId xmlns="" xmlns:a16="http://schemas.microsoft.com/office/drawing/2014/main" val="20000"/>
                    </a:ext>
                  </a:extLst>
                </a:gridCol>
                <a:gridCol w="2066203">
                  <a:extLst>
                    <a:ext uri="{9D8B030D-6E8A-4147-A177-3AD203B41FA5}">
                      <a16:colId xmlns="" xmlns:a16="http://schemas.microsoft.com/office/drawing/2014/main" val="20001"/>
                    </a:ext>
                  </a:extLst>
                </a:gridCol>
                <a:gridCol w="2361375">
                  <a:extLst>
                    <a:ext uri="{9D8B030D-6E8A-4147-A177-3AD203B41FA5}">
                      <a16:colId xmlns="" xmlns:a16="http://schemas.microsoft.com/office/drawing/2014/main" val="20002"/>
                    </a:ext>
                  </a:extLst>
                </a:gridCol>
                <a:gridCol w="3173097">
                  <a:extLst>
                    <a:ext uri="{9D8B030D-6E8A-4147-A177-3AD203B41FA5}">
                      <a16:colId xmlns="" xmlns:a16="http://schemas.microsoft.com/office/drawing/2014/main" val="20003"/>
                    </a:ext>
                  </a:extLst>
                </a:gridCol>
              </a:tblGrid>
              <a:tr h="928103">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STRATEGIC OBJECTIVES </a:t>
                      </a:r>
                      <a:endParaRPr lang="en-ZA" sz="1200" dirty="0">
                        <a:solidFill>
                          <a:schemeClr val="tx1"/>
                        </a:solidFill>
                        <a:effectLst/>
                        <a:latin typeface="Arial Black" panose="020B0A04020102020204" pitchFamily="34" charset="0"/>
                        <a:ea typeface="Calibri"/>
                        <a:cs typeface="Times New Roman"/>
                      </a:endParaRPr>
                    </a:p>
                  </a:txBody>
                  <a:tcPr marL="49814" marR="49814" marT="0" marB="0">
                    <a:solidFill>
                      <a:srgbClr val="00B050"/>
                    </a:solidFill>
                  </a:tcPr>
                </a:tc>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STRATEGIC RISK </a:t>
                      </a:r>
                      <a:endParaRPr lang="en-ZA" sz="1200" dirty="0">
                        <a:solidFill>
                          <a:schemeClr val="tx1"/>
                        </a:solidFill>
                        <a:effectLst/>
                        <a:latin typeface="Arial Black" panose="020B0A04020102020204" pitchFamily="34" charset="0"/>
                        <a:ea typeface="Calibri"/>
                        <a:cs typeface="Times New Roman"/>
                      </a:endParaRPr>
                    </a:p>
                  </a:txBody>
                  <a:tcPr marL="49814" marR="49814" marT="0" marB="0">
                    <a:solidFill>
                      <a:srgbClr val="00B050"/>
                    </a:solidFill>
                  </a:tcPr>
                </a:tc>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RISK CONSEQUENCE </a:t>
                      </a:r>
                      <a:endParaRPr lang="en-ZA" sz="1200" dirty="0">
                        <a:solidFill>
                          <a:schemeClr val="tx1"/>
                        </a:solidFill>
                        <a:effectLst/>
                        <a:latin typeface="Arial Black" panose="020B0A04020102020204" pitchFamily="34" charset="0"/>
                        <a:ea typeface="Calibri"/>
                        <a:cs typeface="Times New Roman"/>
                      </a:endParaRPr>
                    </a:p>
                  </a:txBody>
                  <a:tcPr marL="49814" marR="49814" marT="0" marB="0">
                    <a:solidFill>
                      <a:srgbClr val="00B050"/>
                    </a:solidFill>
                  </a:tcPr>
                </a:tc>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MITIGATION PLAN </a:t>
                      </a:r>
                      <a:endParaRPr lang="en-ZA" sz="1200" dirty="0">
                        <a:solidFill>
                          <a:schemeClr val="tx1"/>
                        </a:solidFill>
                        <a:effectLst/>
                        <a:latin typeface="Arial Black" panose="020B0A04020102020204" pitchFamily="34" charset="0"/>
                        <a:ea typeface="Calibri"/>
                        <a:cs typeface="Times New Roman"/>
                      </a:endParaRPr>
                    </a:p>
                  </a:txBody>
                  <a:tcPr marL="49814" marR="49814" marT="0" marB="0">
                    <a:solidFill>
                      <a:srgbClr val="00B050"/>
                    </a:solidFill>
                  </a:tcPr>
                </a:tc>
                <a:extLst>
                  <a:ext uri="{0D108BD9-81ED-4DB2-BD59-A6C34878D82A}">
                    <a16:rowId xmlns="" xmlns:a16="http://schemas.microsoft.com/office/drawing/2014/main" val="10000"/>
                  </a:ext>
                </a:extLst>
              </a:tr>
              <a:tr h="4256473">
                <a:tc>
                  <a:txBody>
                    <a:bodyPr/>
                    <a:lstStyle/>
                    <a:p>
                      <a:pPr marL="0" algn="l">
                        <a:lnSpc>
                          <a:spcPct val="150000"/>
                        </a:lnSpc>
                        <a:spcBef>
                          <a:spcPts val="0"/>
                        </a:spcBef>
                        <a:spcAft>
                          <a:spcPts val="0"/>
                        </a:spcAft>
                      </a:pPr>
                      <a:r>
                        <a:rPr lang="en-GB" sz="1400" b="1" dirty="0">
                          <a:solidFill>
                            <a:schemeClr val="tx1"/>
                          </a:solidFill>
                          <a:effectLst/>
                          <a:latin typeface="Arial Black" panose="020B0A04020102020204" pitchFamily="34" charset="0"/>
                        </a:rPr>
                        <a:t>SO 4.1, 4.2</a:t>
                      </a:r>
                      <a:endParaRPr lang="en-ZA" sz="1400" b="1" dirty="0">
                        <a:solidFill>
                          <a:schemeClr val="tx1"/>
                        </a:solidFill>
                        <a:effectLst/>
                        <a:latin typeface="Arial Black" panose="020B0A04020102020204" pitchFamily="34" charset="0"/>
                        <a:ea typeface="Times New Roman"/>
                        <a:cs typeface="Times New Roman"/>
                      </a:endParaRPr>
                    </a:p>
                  </a:txBody>
                  <a:tcPr marL="49814" marR="49814" marT="0" marB="0">
                    <a:solidFill>
                      <a:schemeClr val="accent3">
                        <a:lumMod val="60000"/>
                        <a:lumOff val="40000"/>
                      </a:schemeClr>
                    </a:solidFill>
                  </a:tcPr>
                </a:tc>
                <a:tc>
                  <a:txBody>
                    <a:bodyPr/>
                    <a:lstStyle/>
                    <a:p>
                      <a:pPr algn="just">
                        <a:lnSpc>
                          <a:spcPct val="115000"/>
                        </a:lnSpc>
                        <a:spcAft>
                          <a:spcPts val="1000"/>
                        </a:spcAft>
                      </a:pPr>
                      <a:r>
                        <a:rPr lang="en-US" sz="11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Dependence on short term funding for key areas of the SANBI’s mandate. </a:t>
                      </a:r>
                      <a:endParaRPr lang="en-ZA" sz="11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just">
                        <a:lnSpc>
                          <a:spcPct val="115000"/>
                        </a:lnSpc>
                        <a:spcAft>
                          <a:spcPts val="1000"/>
                        </a:spcAft>
                      </a:pPr>
                      <a:r>
                        <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Reliance on project funding to deliver core mandate functions means that certain deliverables are at risk if funding is not available. Project funding is also typically short term and this presents problems with developing and retaining core skills and competencies.</a:t>
                      </a:r>
                      <a:endParaRPr lang="en-ZA"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11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 </a:t>
                      </a:r>
                      <a:endParaRPr lang="en-ZA" sz="1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just">
                        <a:lnSpc>
                          <a:spcPct val="115000"/>
                        </a:lnSpc>
                        <a:spcAft>
                          <a:spcPts val="1000"/>
                        </a:spcAft>
                      </a:pPr>
                      <a:r>
                        <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Identify risks associated with the current set of donor funded projects.</a:t>
                      </a:r>
                      <a:endParaRPr lang="en-ZA"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Identify funding opportunities to ensure continuance of key projects.</a:t>
                      </a:r>
                      <a:endParaRPr lang="en-ZA"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Motivate for core SANBI funding for those critical areas where donor funding is not appropriate.</a:t>
                      </a:r>
                      <a:endParaRPr lang="en-ZA" sz="11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xmlns="" val="7628583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16632"/>
            <a:ext cx="8424936" cy="646331"/>
          </a:xfrm>
          <a:prstGeom prst="rect">
            <a:avLst/>
          </a:prstGeom>
        </p:spPr>
        <p:txBody>
          <a:bodyPr wrap="square">
            <a:spAutoFit/>
          </a:bodyPr>
          <a:lstStyle/>
          <a:p>
            <a:r>
              <a:rPr lang="en-ZA" b="1" dirty="0"/>
              <a:t>PROGRAMME 5: </a:t>
            </a:r>
            <a:r>
              <a:rPr lang="en-US" b="1" dirty="0"/>
              <a:t>BIODIVERSITY POLICY ADVICE, CLIMATE RESILIENCE AND ACCESS TO INFORMATION</a:t>
            </a:r>
            <a:endParaRPr lang="en-ZA" b="1" dirty="0"/>
          </a:p>
        </p:txBody>
      </p:sp>
      <p:graphicFrame>
        <p:nvGraphicFramePr>
          <p:cNvPr id="5" name="Table 4"/>
          <p:cNvGraphicFramePr>
            <a:graphicFrameLocks noGrp="1"/>
          </p:cNvGraphicFramePr>
          <p:nvPr>
            <p:extLst>
              <p:ext uri="{D42A27DB-BD31-4B8C-83A1-F6EECF244321}">
                <p14:modId xmlns:p14="http://schemas.microsoft.com/office/powerpoint/2010/main" xmlns="" val="1496415149"/>
              </p:ext>
            </p:extLst>
          </p:nvPr>
        </p:nvGraphicFramePr>
        <p:xfrm>
          <a:off x="0" y="836713"/>
          <a:ext cx="9144000" cy="5381476"/>
        </p:xfrm>
        <a:graphic>
          <a:graphicData uri="http://schemas.openxmlformats.org/drawingml/2006/table">
            <a:tbl>
              <a:tblPr firstRow="1" firstCol="1" lastRow="1" lastCol="1" bandRow="1" bandCol="1">
                <a:tableStyleId>{5C22544A-7EE6-4342-B048-85BDC9FD1C3A}</a:tableStyleId>
              </a:tblPr>
              <a:tblGrid>
                <a:gridCol w="1586974">
                  <a:extLst>
                    <a:ext uri="{9D8B030D-6E8A-4147-A177-3AD203B41FA5}">
                      <a16:colId xmlns="" xmlns:a16="http://schemas.microsoft.com/office/drawing/2014/main" val="20000"/>
                    </a:ext>
                  </a:extLst>
                </a:gridCol>
                <a:gridCol w="1738116">
                  <a:extLst>
                    <a:ext uri="{9D8B030D-6E8A-4147-A177-3AD203B41FA5}">
                      <a16:colId xmlns="" xmlns:a16="http://schemas.microsoft.com/office/drawing/2014/main" val="20001"/>
                    </a:ext>
                  </a:extLst>
                </a:gridCol>
                <a:gridCol w="2975102">
                  <a:extLst>
                    <a:ext uri="{9D8B030D-6E8A-4147-A177-3AD203B41FA5}">
                      <a16:colId xmlns="" xmlns:a16="http://schemas.microsoft.com/office/drawing/2014/main" val="20002"/>
                    </a:ext>
                  </a:extLst>
                </a:gridCol>
                <a:gridCol w="2843808">
                  <a:extLst>
                    <a:ext uri="{9D8B030D-6E8A-4147-A177-3AD203B41FA5}">
                      <a16:colId xmlns="" xmlns:a16="http://schemas.microsoft.com/office/drawing/2014/main" val="20003"/>
                    </a:ext>
                  </a:extLst>
                </a:gridCol>
              </a:tblGrid>
              <a:tr h="412330">
                <a:tc>
                  <a:txBody>
                    <a:bodyPr/>
                    <a:lstStyle/>
                    <a:p>
                      <a:pPr algn="just">
                        <a:lnSpc>
                          <a:spcPct val="115000"/>
                        </a:lnSpc>
                        <a:spcAft>
                          <a:spcPts val="0"/>
                        </a:spcAft>
                      </a:pPr>
                      <a:r>
                        <a:rPr lang="en-US" sz="1200" b="1" dirty="0">
                          <a:solidFill>
                            <a:schemeClr val="tx1"/>
                          </a:solidFill>
                          <a:effectLst/>
                          <a:latin typeface="Arial Black" panose="020B0A04020102020204" pitchFamily="34" charset="0"/>
                        </a:rPr>
                        <a:t>STRATEGIC OBJECTIVES </a:t>
                      </a:r>
                      <a:endParaRPr lang="en-ZA" sz="1200" b="1" dirty="0">
                        <a:solidFill>
                          <a:schemeClr val="tx1"/>
                        </a:solidFill>
                        <a:effectLst/>
                        <a:latin typeface="Arial Black" panose="020B0A04020102020204" pitchFamily="34" charset="0"/>
                        <a:ea typeface="Calibri"/>
                        <a:cs typeface="Times New Roman"/>
                      </a:endParaRPr>
                    </a:p>
                  </a:txBody>
                  <a:tcPr marL="64906" marR="64906" marT="0" marB="0">
                    <a:solidFill>
                      <a:srgbClr val="00B050"/>
                    </a:solidFill>
                  </a:tcPr>
                </a:tc>
                <a:tc>
                  <a:txBody>
                    <a:bodyPr/>
                    <a:lstStyle/>
                    <a:p>
                      <a:pPr algn="just">
                        <a:lnSpc>
                          <a:spcPct val="115000"/>
                        </a:lnSpc>
                        <a:spcAft>
                          <a:spcPts val="0"/>
                        </a:spcAft>
                      </a:pPr>
                      <a:r>
                        <a:rPr lang="en-US" sz="1200" b="1" dirty="0">
                          <a:solidFill>
                            <a:schemeClr val="tx1"/>
                          </a:solidFill>
                          <a:effectLst/>
                          <a:latin typeface="Arial Black" panose="020B0A04020102020204" pitchFamily="34" charset="0"/>
                        </a:rPr>
                        <a:t>STRATEGIC RISK </a:t>
                      </a:r>
                      <a:endParaRPr lang="en-ZA" sz="1200" b="1" dirty="0">
                        <a:solidFill>
                          <a:schemeClr val="tx1"/>
                        </a:solidFill>
                        <a:effectLst/>
                        <a:latin typeface="Arial Black" panose="020B0A04020102020204" pitchFamily="34" charset="0"/>
                        <a:ea typeface="Calibri"/>
                        <a:cs typeface="Times New Roman"/>
                      </a:endParaRPr>
                    </a:p>
                  </a:txBody>
                  <a:tcPr marL="64906" marR="64906" marT="0" marB="0">
                    <a:solidFill>
                      <a:srgbClr val="00B050"/>
                    </a:solidFill>
                  </a:tcPr>
                </a:tc>
                <a:tc>
                  <a:txBody>
                    <a:bodyPr/>
                    <a:lstStyle/>
                    <a:p>
                      <a:pPr algn="just">
                        <a:lnSpc>
                          <a:spcPct val="115000"/>
                        </a:lnSpc>
                        <a:spcAft>
                          <a:spcPts val="0"/>
                        </a:spcAft>
                      </a:pPr>
                      <a:r>
                        <a:rPr lang="en-US" sz="1200" b="1" dirty="0">
                          <a:solidFill>
                            <a:schemeClr val="tx1"/>
                          </a:solidFill>
                          <a:effectLst/>
                          <a:latin typeface="Arial Black" panose="020B0A04020102020204" pitchFamily="34" charset="0"/>
                        </a:rPr>
                        <a:t>RISK CONSEQUENCE </a:t>
                      </a:r>
                      <a:endParaRPr lang="en-ZA" sz="1200" b="1" dirty="0">
                        <a:solidFill>
                          <a:schemeClr val="tx1"/>
                        </a:solidFill>
                        <a:effectLst/>
                        <a:latin typeface="Arial Black" panose="020B0A04020102020204" pitchFamily="34" charset="0"/>
                        <a:ea typeface="Calibri"/>
                        <a:cs typeface="Times New Roman"/>
                      </a:endParaRPr>
                    </a:p>
                  </a:txBody>
                  <a:tcPr marL="64906" marR="64906" marT="0" marB="0">
                    <a:solidFill>
                      <a:srgbClr val="00B050"/>
                    </a:solidFill>
                  </a:tcPr>
                </a:tc>
                <a:tc>
                  <a:txBody>
                    <a:bodyPr/>
                    <a:lstStyle/>
                    <a:p>
                      <a:pPr algn="just">
                        <a:lnSpc>
                          <a:spcPct val="115000"/>
                        </a:lnSpc>
                        <a:spcAft>
                          <a:spcPts val="0"/>
                        </a:spcAft>
                      </a:pPr>
                      <a:r>
                        <a:rPr lang="en-US" sz="1200" b="1" dirty="0">
                          <a:solidFill>
                            <a:schemeClr val="tx1"/>
                          </a:solidFill>
                          <a:effectLst/>
                          <a:latin typeface="Arial Black" panose="020B0A04020102020204" pitchFamily="34" charset="0"/>
                        </a:rPr>
                        <a:t>MITIGATION PLAN </a:t>
                      </a:r>
                      <a:endParaRPr lang="en-ZA" sz="1200" b="1" dirty="0">
                        <a:solidFill>
                          <a:schemeClr val="tx1"/>
                        </a:solidFill>
                        <a:effectLst/>
                        <a:latin typeface="Arial Black" panose="020B0A04020102020204" pitchFamily="34" charset="0"/>
                        <a:ea typeface="Calibri"/>
                        <a:cs typeface="Times New Roman"/>
                      </a:endParaRPr>
                    </a:p>
                  </a:txBody>
                  <a:tcPr marL="64906" marR="64906" marT="0" marB="0">
                    <a:solidFill>
                      <a:srgbClr val="00B050"/>
                    </a:solidFill>
                  </a:tcPr>
                </a:tc>
                <a:extLst>
                  <a:ext uri="{0D108BD9-81ED-4DB2-BD59-A6C34878D82A}">
                    <a16:rowId xmlns="" xmlns:a16="http://schemas.microsoft.com/office/drawing/2014/main" val="10000"/>
                  </a:ext>
                </a:extLst>
              </a:tr>
              <a:tr h="2179957">
                <a:tc>
                  <a:txBody>
                    <a:bodyPr/>
                    <a:lstStyle/>
                    <a:p>
                      <a:pPr algn="just" fontAlgn="ctr">
                        <a:lnSpc>
                          <a:spcPct val="115000"/>
                        </a:lnSpc>
                        <a:spcAft>
                          <a:spcPts val="0"/>
                        </a:spcAft>
                      </a:pPr>
                      <a:r>
                        <a:rPr lang="en-GB" sz="12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SO  5.2</a:t>
                      </a:r>
                      <a:endParaRPr lang="en-Z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fontAlgn="ctr">
                        <a:lnSpc>
                          <a:spcPct val="115000"/>
                        </a:lnSpc>
                        <a:spcAft>
                          <a:spcPts val="0"/>
                        </a:spcAft>
                      </a:pPr>
                      <a:r>
                        <a:rPr lang="en-GB" sz="12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Inadequate ICT infrastructure, including network capabilities and storage capacity.</a:t>
                      </a:r>
                      <a:endParaRPr lang="en-Z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fontAlgn="ctr">
                        <a:lnSpc>
                          <a:spcPct val="115000"/>
                        </a:lnSpc>
                        <a:spcAft>
                          <a:spcPts val="0"/>
                        </a:spcAft>
                      </a:pPr>
                      <a:r>
                        <a:rPr lang="en-GB" sz="12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 </a:t>
                      </a:r>
                      <a:endParaRPr lang="en-Z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just" fontAlgn="ctr">
                        <a:spcAft>
                          <a:spcPts val="0"/>
                        </a:spcAft>
                      </a:pPr>
                      <a:r>
                        <a:rPr lang="en-GB" sz="1200" dirty="0">
                          <a:solidFill>
                            <a:schemeClr val="tx1"/>
                          </a:solidFill>
                          <a:effectLst/>
                          <a:latin typeface="Arial Narrow" panose="020B0606020202030204" pitchFamily="34" charset="0"/>
                          <a:cs typeface="Arial" panose="020B0604020202020204" pitchFamily="34" charset="0"/>
                        </a:rPr>
                        <a:t>The lack of a robust backbone ICT infrastructure to accommodate the new systems and bandwidth requirements is a risk for maintaining core SANBI functions, and limits the opportunity to scale-up reliable and free access to biodiversity information. Investment in the ICT backbone infrastructure is a prerequisite for successful biodiversity information management and for ensuring that SANBI provides a one-stop-shop for biodiversity knowledge for policy and decision-making</a:t>
                      </a:r>
                      <a:r>
                        <a:rPr lang="en-GB" sz="1200" dirty="0" smtClean="0">
                          <a:solidFill>
                            <a:schemeClr val="tx1"/>
                          </a:solidFill>
                          <a:effectLst/>
                          <a:latin typeface="Arial Narrow" panose="020B0606020202030204" pitchFamily="34" charset="0"/>
                          <a:cs typeface="Arial" panose="020B0604020202020204" pitchFamily="34" charset="0"/>
                        </a:rPr>
                        <a:t>.</a:t>
                      </a:r>
                      <a:endParaRPr lang="en-ZA" sz="1200" dirty="0">
                        <a:solidFill>
                          <a:schemeClr val="tx1"/>
                        </a:solidFill>
                        <a:effectLst/>
                        <a:latin typeface="Calibri" panose="020F0502020204030204" pitchFamily="34" charset="0"/>
                      </a:endParaRPr>
                    </a:p>
                  </a:txBody>
                  <a:tcPr marL="68580" marR="68580" marT="0" marB="0">
                    <a:solidFill>
                      <a:schemeClr val="accent3">
                        <a:lumMod val="60000"/>
                        <a:lumOff val="40000"/>
                      </a:schemeClr>
                    </a:solidFill>
                  </a:tcPr>
                </a:tc>
                <a:tc>
                  <a:txBody>
                    <a:bodyPr/>
                    <a:lstStyle/>
                    <a:p>
                      <a:pPr algn="just" fontAlgn="ctr">
                        <a:lnSpc>
                          <a:spcPct val="115000"/>
                        </a:lnSpc>
                        <a:spcAft>
                          <a:spcPts val="0"/>
                        </a:spcAft>
                      </a:pPr>
                      <a:r>
                        <a:rPr lang="en-GB" sz="1200" b="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IT requirements for new systems will be scoped collaboratively with SANBI IT services. The National Biodiversity Information System project is underway to scope and implement a new biodiversity information management architecture, including related infrastructure </a:t>
                      </a:r>
                      <a:r>
                        <a:rPr lang="en-GB" sz="1200" b="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requirements.</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fontAlgn="ctr">
                        <a:lnSpc>
                          <a:spcPct val="115000"/>
                        </a:lnSpc>
                        <a:spcAft>
                          <a:spcPts val="0"/>
                        </a:spcAft>
                      </a:pPr>
                      <a:r>
                        <a:rPr lang="en-GB" sz="1200" b="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 </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extLst>
                  <a:ext uri="{0D108BD9-81ED-4DB2-BD59-A6C34878D82A}">
                    <a16:rowId xmlns="" xmlns:a16="http://schemas.microsoft.com/office/drawing/2014/main" val="10001"/>
                  </a:ext>
                </a:extLst>
              </a:tr>
              <a:tr h="2780895">
                <a:tc>
                  <a:txBody>
                    <a:bodyPr/>
                    <a:lstStyle/>
                    <a:p>
                      <a:pPr algn="just" fontAlgn="ctr">
                        <a:lnSpc>
                          <a:spcPct val="115000"/>
                        </a:lnSpc>
                        <a:spcAft>
                          <a:spcPts val="0"/>
                        </a:spcAft>
                      </a:pPr>
                      <a:r>
                        <a:rPr lang="en-GB" sz="12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SO 5.1, 5.2, 5.3 and 5.4</a:t>
                      </a:r>
                      <a:endParaRPr lang="en-Z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just" fontAlgn="ctr">
                        <a:lnSpc>
                          <a:spcPct val="115000"/>
                        </a:lnSpc>
                        <a:spcAft>
                          <a:spcPts val="0"/>
                        </a:spcAft>
                      </a:pPr>
                      <a:r>
                        <a:rPr lang="en-GB" sz="12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Inadequate IT support for scientific systems. IT support currently focuses on corporate systems, not scientific systems (such as biodiversity information management systems).</a:t>
                      </a:r>
                      <a:endParaRPr lang="en-Z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13970" indent="-13970" algn="just" fontAlgn="ctr">
                        <a:lnSpc>
                          <a:spcPct val="115000"/>
                        </a:lnSpc>
                        <a:spcAft>
                          <a:spcPts val="0"/>
                        </a:spcAft>
                      </a:pPr>
                      <a:r>
                        <a:rPr lang="en-US" sz="1200" b="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Users of scientific systems (both internal users and users in partner organisations) do not receive adequate support to resolve technical problems related to access to biodiversity information. This prevents SANBI from fulfilling potential as a one-stop-shop for biodiversity knowledge, and has reputational risks as external partners rely on access to SANBI data. There are also implications for large strategic projects such as the National Science Collections Facility and the National Biodiversity Assessment.</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just" fontAlgn="ctr">
                        <a:spcAft>
                          <a:spcPts val="0"/>
                        </a:spcAft>
                      </a:pPr>
                      <a:r>
                        <a:rPr lang="en-GB" sz="1200" b="0" dirty="0">
                          <a:solidFill>
                            <a:schemeClr val="tx1"/>
                          </a:solidFill>
                          <a:effectLst/>
                          <a:latin typeface="Arial Narrow" panose="020B0606020202030204" pitchFamily="34" charset="0"/>
                          <a:cs typeface="Arial" panose="020B0604020202020204" pitchFamily="34" charset="0"/>
                        </a:rPr>
                        <a:t>There is a need for dedicated IT support for scientific systems, including a systems administrator for scientific systems. This need has been recognised and should be addressed urgently.</a:t>
                      </a:r>
                      <a:endParaRPr lang="en-ZA" sz="1200" b="0" dirty="0">
                        <a:solidFill>
                          <a:schemeClr val="tx1"/>
                        </a:solidFill>
                        <a:effectLst/>
                        <a:latin typeface="Calibri" panose="020F0502020204030204" pitchFamily="34" charset="0"/>
                      </a:endParaRPr>
                    </a:p>
                  </a:txBody>
                  <a:tcPr marL="68580" marR="68580" marT="0" marB="0">
                    <a:solidFill>
                      <a:schemeClr val="accent3">
                        <a:lumMod val="60000"/>
                        <a:lumOff val="40000"/>
                      </a:schemeClr>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xmlns="" val="19014195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5B1029-6F76-46CD-B1CE-A789D6137003}" type="slidenum">
              <a:rPr lang="en-ZA" smtClean="0">
                <a:solidFill>
                  <a:prstClr val="black">
                    <a:tint val="75000"/>
                  </a:prstClr>
                </a:solidFill>
              </a:rPr>
              <a:pPr/>
              <a:t>58</a:t>
            </a:fld>
            <a:endParaRPr lang="en-ZA"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1496175204"/>
              </p:ext>
            </p:extLst>
          </p:nvPr>
        </p:nvGraphicFramePr>
        <p:xfrm>
          <a:off x="42027" y="1335287"/>
          <a:ext cx="9108505" cy="5486400"/>
        </p:xfrm>
        <a:graphic>
          <a:graphicData uri="http://schemas.openxmlformats.org/drawingml/2006/table">
            <a:tbl>
              <a:tblPr firstRow="1" firstCol="1" lastRow="1" lastCol="1" bandRow="1" bandCol="1">
                <a:tableStyleId>{5C22544A-7EE6-4342-B048-85BDC9FD1C3A}</a:tableStyleId>
              </a:tblPr>
              <a:tblGrid>
                <a:gridCol w="1586974">
                  <a:extLst>
                    <a:ext uri="{9D8B030D-6E8A-4147-A177-3AD203B41FA5}">
                      <a16:colId xmlns="" xmlns:a16="http://schemas.microsoft.com/office/drawing/2014/main" val="20000"/>
                    </a:ext>
                  </a:extLst>
                </a:gridCol>
                <a:gridCol w="2048923">
                  <a:extLst>
                    <a:ext uri="{9D8B030D-6E8A-4147-A177-3AD203B41FA5}">
                      <a16:colId xmlns="" xmlns:a16="http://schemas.microsoft.com/office/drawing/2014/main" val="20001"/>
                    </a:ext>
                  </a:extLst>
                </a:gridCol>
                <a:gridCol w="2376264">
                  <a:extLst>
                    <a:ext uri="{9D8B030D-6E8A-4147-A177-3AD203B41FA5}">
                      <a16:colId xmlns="" xmlns:a16="http://schemas.microsoft.com/office/drawing/2014/main" val="20002"/>
                    </a:ext>
                  </a:extLst>
                </a:gridCol>
                <a:gridCol w="3096344">
                  <a:extLst>
                    <a:ext uri="{9D8B030D-6E8A-4147-A177-3AD203B41FA5}">
                      <a16:colId xmlns="" xmlns:a16="http://schemas.microsoft.com/office/drawing/2014/main" val="20003"/>
                    </a:ext>
                  </a:extLst>
                </a:gridCol>
              </a:tblGrid>
              <a:tr h="5334073">
                <a:tc>
                  <a:txBody>
                    <a:bodyPr/>
                    <a:lstStyle/>
                    <a:p>
                      <a:pPr algn="just" fontAlgn="ctr">
                        <a:lnSpc>
                          <a:spcPct val="115000"/>
                        </a:lnSpc>
                        <a:spcAft>
                          <a:spcPts val="0"/>
                        </a:spcAft>
                      </a:pPr>
                      <a:r>
                        <a:rPr lang="en-GB" sz="12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SO 5.1, 5.2, 5.3 and 5.4</a:t>
                      </a:r>
                      <a:endParaRPr lang="en-Z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fontAlgn="ctr">
                        <a:lnSpc>
                          <a:spcPct val="115000"/>
                        </a:lnSpc>
                        <a:spcAft>
                          <a:spcPts val="0"/>
                        </a:spcAft>
                      </a:pPr>
                      <a:r>
                        <a:rPr lang="en-GB" sz="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Shortage of skills in key areas, </a:t>
                      </a:r>
                      <a:r>
                        <a:rPr lang="en-GB" sz="120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including</a:t>
                      </a:r>
                      <a:r>
                        <a:rPr lang="en-GB" sz="120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 </a:t>
                      </a:r>
                      <a:r>
                        <a:rPr lang="en-GB" sz="120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biodiversity </a:t>
                      </a:r>
                      <a:r>
                        <a:rPr lang="en-GB" sz="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information management, spatial biodiversity planning, science-policy interface, and mainstreaming biodiversity into a range of strategic sectors.</a:t>
                      </a:r>
                      <a:endParaRPr lang="en-Z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fontAlgn="ctr">
                        <a:lnSpc>
                          <a:spcPct val="115000"/>
                        </a:lnSpc>
                        <a:spcAft>
                          <a:spcPts val="0"/>
                        </a:spcAft>
                      </a:pPr>
                      <a:r>
                        <a:rPr lang="en-GB" sz="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 </a:t>
                      </a:r>
                      <a:endParaRPr lang="en-Z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13970" indent="-13970" algn="just" fontAlgn="ctr">
                        <a:lnSpc>
                          <a:spcPct val="115000"/>
                        </a:lnSpc>
                        <a:spcAft>
                          <a:spcPts val="0"/>
                        </a:spcAft>
                      </a:pPr>
                      <a:r>
                        <a:rPr lang="en-US" sz="1200" b="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Shortage of skills in key areas can result in inability to continue to provide current levels of service (e.g. when staff resign and are difficult to replace), delayed work and delivery due to long recruitment processes and additional time required to build the skills (this is a risk particularly for donor-funded programmes), and/or need for external consultants to provide the required capacity. </a:t>
                      </a:r>
                      <a:endParaRPr lang="en-ZA"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just" fontAlgn="ctr">
                        <a:spcAft>
                          <a:spcPts val="0"/>
                        </a:spcAft>
                      </a:pPr>
                      <a:r>
                        <a:rPr lang="en-GB" sz="1200" b="0" dirty="0" smtClean="0">
                          <a:solidFill>
                            <a:schemeClr val="tx1"/>
                          </a:solidFill>
                          <a:effectLst/>
                          <a:latin typeface="Arial Narrow" panose="020B0606020202030204" pitchFamily="34" charset="0"/>
                          <a:cs typeface="Arial" panose="020B0604020202020204" pitchFamily="34" charset="0"/>
                        </a:rPr>
                        <a:t>Careful </a:t>
                      </a:r>
                      <a:r>
                        <a:rPr lang="en-GB" sz="1200" b="0" dirty="0">
                          <a:solidFill>
                            <a:schemeClr val="tx1"/>
                          </a:solidFill>
                          <a:effectLst/>
                          <a:latin typeface="Arial Narrow" panose="020B0606020202030204" pitchFamily="34" charset="0"/>
                          <a:cs typeface="Arial" panose="020B0604020202020204" pitchFamily="34" charset="0"/>
                        </a:rPr>
                        <a:t>scoping of the required skills will be done through the SANBI workforce planning process. The skills pipeline will be strengthened through interventions such as internships, training and development, mentorship and further studies, and ensuring that wherever possible external consultants work closely with relevant staff to transfer skills. This risk will be further mitigated through ensuring that posts are evaluated and remunerated appropriately. In addition, skills within the network of partners will be accessed where appropriate and possible. </a:t>
                      </a:r>
                      <a:endParaRPr lang="en-GB" sz="1200" b="0" dirty="0" smtClean="0">
                        <a:solidFill>
                          <a:schemeClr val="tx1"/>
                        </a:solidFill>
                        <a:effectLst/>
                        <a:latin typeface="Arial Narrow" panose="020B0606020202030204" pitchFamily="34" charset="0"/>
                        <a:cs typeface="Arial" panose="020B0604020202020204" pitchFamily="34" charset="0"/>
                      </a:endParaRPr>
                    </a:p>
                    <a:p>
                      <a:pPr algn="just" fontAlgn="ctr">
                        <a:spcAft>
                          <a:spcPts val="0"/>
                        </a:spcAft>
                      </a:pPr>
                      <a:endParaRPr lang="en-GB" sz="1200" b="0" dirty="0" smtClean="0">
                        <a:solidFill>
                          <a:schemeClr val="tx1"/>
                        </a:solidFill>
                        <a:effectLst/>
                        <a:latin typeface="Arial Narrow" panose="020B0606020202030204" pitchFamily="34" charset="0"/>
                        <a:cs typeface="Arial" panose="020B0604020202020204" pitchFamily="34" charset="0"/>
                      </a:endParaRPr>
                    </a:p>
                    <a:p>
                      <a:pPr algn="just" fontAlgn="ctr">
                        <a:spcAft>
                          <a:spcPts val="0"/>
                        </a:spcAft>
                      </a:pPr>
                      <a:endParaRPr lang="en-GB" sz="1200" b="0" dirty="0" smtClean="0">
                        <a:solidFill>
                          <a:schemeClr val="tx1"/>
                        </a:solidFill>
                        <a:effectLst/>
                        <a:latin typeface="Arial Narrow" panose="020B0606020202030204" pitchFamily="34" charset="0"/>
                        <a:cs typeface="Arial" panose="020B0604020202020204" pitchFamily="34" charset="0"/>
                      </a:endParaRPr>
                    </a:p>
                    <a:p>
                      <a:pPr algn="just" fontAlgn="ctr">
                        <a:spcAft>
                          <a:spcPts val="0"/>
                        </a:spcAft>
                      </a:pPr>
                      <a:endParaRPr lang="en-GB" sz="1200" b="0" dirty="0" smtClean="0">
                        <a:solidFill>
                          <a:schemeClr val="tx1"/>
                        </a:solidFill>
                        <a:effectLst/>
                        <a:latin typeface="Arial Narrow" panose="020B0606020202030204" pitchFamily="34" charset="0"/>
                        <a:cs typeface="Arial" panose="020B0604020202020204" pitchFamily="34" charset="0"/>
                      </a:endParaRPr>
                    </a:p>
                    <a:p>
                      <a:pPr algn="just" fontAlgn="ctr">
                        <a:spcAft>
                          <a:spcPts val="0"/>
                        </a:spcAft>
                      </a:pPr>
                      <a:endParaRPr lang="en-GB" sz="1200" b="0" dirty="0" smtClean="0">
                        <a:solidFill>
                          <a:schemeClr val="tx1"/>
                        </a:solidFill>
                        <a:effectLst/>
                        <a:latin typeface="Arial Narrow" panose="020B0606020202030204" pitchFamily="34" charset="0"/>
                        <a:cs typeface="Arial" panose="020B0604020202020204" pitchFamily="34" charset="0"/>
                      </a:endParaRPr>
                    </a:p>
                    <a:p>
                      <a:pPr algn="just" fontAlgn="ctr">
                        <a:spcAft>
                          <a:spcPts val="0"/>
                        </a:spcAft>
                      </a:pPr>
                      <a:endParaRPr lang="en-GB" sz="1200" b="0" dirty="0" smtClean="0">
                        <a:solidFill>
                          <a:schemeClr val="tx1"/>
                        </a:solidFill>
                        <a:effectLst/>
                        <a:latin typeface="Arial Narrow" panose="020B0606020202030204" pitchFamily="34" charset="0"/>
                        <a:cs typeface="Arial" panose="020B0604020202020204" pitchFamily="34" charset="0"/>
                      </a:endParaRPr>
                    </a:p>
                    <a:p>
                      <a:pPr algn="just" fontAlgn="ctr">
                        <a:spcAft>
                          <a:spcPts val="0"/>
                        </a:spcAft>
                      </a:pPr>
                      <a:endParaRPr lang="en-GB" sz="1200" b="0" dirty="0" smtClean="0">
                        <a:solidFill>
                          <a:schemeClr val="tx1"/>
                        </a:solidFill>
                        <a:effectLst/>
                        <a:latin typeface="Arial Narrow" panose="020B0606020202030204" pitchFamily="34" charset="0"/>
                        <a:cs typeface="Arial" panose="020B0604020202020204" pitchFamily="34" charset="0"/>
                      </a:endParaRPr>
                    </a:p>
                    <a:p>
                      <a:pPr algn="just" fontAlgn="ctr">
                        <a:spcAft>
                          <a:spcPts val="0"/>
                        </a:spcAft>
                      </a:pPr>
                      <a:endParaRPr lang="en-GB" sz="1200" b="0" dirty="0" smtClean="0">
                        <a:solidFill>
                          <a:schemeClr val="tx1"/>
                        </a:solidFill>
                        <a:effectLst/>
                        <a:latin typeface="Arial Narrow" panose="020B0606020202030204" pitchFamily="34" charset="0"/>
                        <a:cs typeface="Arial" panose="020B0604020202020204" pitchFamily="34" charset="0"/>
                      </a:endParaRPr>
                    </a:p>
                    <a:p>
                      <a:pPr algn="just" fontAlgn="ctr">
                        <a:spcAft>
                          <a:spcPts val="0"/>
                        </a:spcAft>
                      </a:pPr>
                      <a:endParaRPr lang="en-GB" sz="1200" b="0" dirty="0" smtClean="0">
                        <a:solidFill>
                          <a:schemeClr val="tx1"/>
                        </a:solidFill>
                        <a:effectLst/>
                        <a:latin typeface="Arial Narrow" panose="020B0606020202030204" pitchFamily="34" charset="0"/>
                        <a:cs typeface="Arial" panose="020B0604020202020204" pitchFamily="34" charset="0"/>
                      </a:endParaRPr>
                    </a:p>
                    <a:p>
                      <a:pPr algn="just" fontAlgn="ctr">
                        <a:spcAft>
                          <a:spcPts val="0"/>
                        </a:spcAft>
                      </a:pPr>
                      <a:endParaRPr lang="en-GB" sz="1200" b="0" dirty="0" smtClean="0">
                        <a:solidFill>
                          <a:schemeClr val="tx1"/>
                        </a:solidFill>
                        <a:effectLst/>
                        <a:latin typeface="Arial Narrow" panose="020B0606020202030204" pitchFamily="34" charset="0"/>
                        <a:cs typeface="Arial" panose="020B0604020202020204" pitchFamily="34" charset="0"/>
                      </a:endParaRPr>
                    </a:p>
                    <a:p>
                      <a:pPr algn="just" fontAlgn="ctr">
                        <a:spcAft>
                          <a:spcPts val="0"/>
                        </a:spcAft>
                      </a:pPr>
                      <a:endParaRPr lang="en-GB" sz="1200" b="0" dirty="0" smtClean="0">
                        <a:solidFill>
                          <a:schemeClr val="tx1"/>
                        </a:solidFill>
                        <a:effectLst/>
                        <a:latin typeface="Arial Narrow" panose="020B0606020202030204" pitchFamily="34" charset="0"/>
                        <a:cs typeface="Arial" panose="020B0604020202020204" pitchFamily="34" charset="0"/>
                      </a:endParaRPr>
                    </a:p>
                    <a:p>
                      <a:pPr algn="just" fontAlgn="ctr">
                        <a:spcAft>
                          <a:spcPts val="0"/>
                        </a:spcAft>
                      </a:pPr>
                      <a:endParaRPr lang="en-GB" sz="1200" b="0" dirty="0" smtClean="0">
                        <a:solidFill>
                          <a:schemeClr val="tx1"/>
                        </a:solidFill>
                        <a:effectLst/>
                        <a:latin typeface="Arial Narrow" panose="020B0606020202030204" pitchFamily="34" charset="0"/>
                        <a:cs typeface="Arial" panose="020B0604020202020204" pitchFamily="34" charset="0"/>
                      </a:endParaRPr>
                    </a:p>
                    <a:p>
                      <a:pPr algn="just" fontAlgn="ctr">
                        <a:spcAft>
                          <a:spcPts val="0"/>
                        </a:spcAft>
                      </a:pPr>
                      <a:endParaRPr lang="en-GB" sz="1200" b="0" dirty="0" smtClean="0">
                        <a:solidFill>
                          <a:schemeClr val="tx1"/>
                        </a:solidFill>
                        <a:effectLst/>
                        <a:latin typeface="Arial Narrow" panose="020B0606020202030204" pitchFamily="34" charset="0"/>
                        <a:cs typeface="Arial" panose="020B0604020202020204" pitchFamily="34" charset="0"/>
                      </a:endParaRPr>
                    </a:p>
                    <a:p>
                      <a:pPr algn="just" fontAlgn="ctr">
                        <a:spcAft>
                          <a:spcPts val="0"/>
                        </a:spcAft>
                      </a:pPr>
                      <a:endParaRPr lang="en-GB" sz="1200" b="0" dirty="0" smtClean="0">
                        <a:solidFill>
                          <a:schemeClr val="tx1"/>
                        </a:solidFill>
                        <a:effectLst/>
                        <a:latin typeface="Arial Narrow" panose="020B0606020202030204" pitchFamily="34" charset="0"/>
                        <a:cs typeface="Arial" panose="020B0604020202020204" pitchFamily="34" charset="0"/>
                      </a:endParaRPr>
                    </a:p>
                    <a:p>
                      <a:pPr algn="just" fontAlgn="ctr">
                        <a:spcAft>
                          <a:spcPts val="0"/>
                        </a:spcAft>
                      </a:pPr>
                      <a:endParaRPr lang="en-GB" sz="1200" b="0" dirty="0" smtClean="0">
                        <a:solidFill>
                          <a:schemeClr val="tx1"/>
                        </a:solidFill>
                        <a:effectLst/>
                        <a:latin typeface="Arial Narrow" panose="020B0606020202030204" pitchFamily="34" charset="0"/>
                        <a:cs typeface="Arial" panose="020B0604020202020204" pitchFamily="34" charset="0"/>
                      </a:endParaRPr>
                    </a:p>
                    <a:p>
                      <a:pPr algn="just" fontAlgn="ctr">
                        <a:spcAft>
                          <a:spcPts val="0"/>
                        </a:spcAft>
                      </a:pPr>
                      <a:endParaRPr lang="en-GB" sz="1200" b="0" dirty="0" smtClean="0">
                        <a:solidFill>
                          <a:schemeClr val="tx1"/>
                        </a:solidFill>
                        <a:effectLst/>
                        <a:latin typeface="Arial Narrow" panose="020B0606020202030204" pitchFamily="34" charset="0"/>
                        <a:cs typeface="Arial" panose="020B0604020202020204" pitchFamily="34" charset="0"/>
                      </a:endParaRPr>
                    </a:p>
                    <a:p>
                      <a:pPr algn="just" fontAlgn="ctr">
                        <a:spcAft>
                          <a:spcPts val="0"/>
                        </a:spcAft>
                      </a:pPr>
                      <a:endParaRPr lang="en-GB" sz="1200" b="0" dirty="0" smtClean="0">
                        <a:solidFill>
                          <a:schemeClr val="tx1"/>
                        </a:solidFill>
                        <a:effectLst/>
                        <a:latin typeface="Arial Narrow" panose="020B0606020202030204" pitchFamily="34" charset="0"/>
                        <a:cs typeface="Arial" panose="020B0604020202020204" pitchFamily="34" charset="0"/>
                      </a:endParaRPr>
                    </a:p>
                    <a:p>
                      <a:pPr algn="just" fontAlgn="ctr">
                        <a:spcAft>
                          <a:spcPts val="0"/>
                        </a:spcAft>
                      </a:pPr>
                      <a:endParaRPr lang="en-GB" sz="1200" b="0" dirty="0" smtClean="0">
                        <a:solidFill>
                          <a:schemeClr val="tx1"/>
                        </a:solidFill>
                        <a:effectLst/>
                        <a:latin typeface="Arial Narrow" panose="020B0606020202030204" pitchFamily="34" charset="0"/>
                        <a:cs typeface="Arial" panose="020B0604020202020204" pitchFamily="34" charset="0"/>
                      </a:endParaRPr>
                    </a:p>
                    <a:p>
                      <a:pPr algn="just" fontAlgn="ctr">
                        <a:spcAft>
                          <a:spcPts val="0"/>
                        </a:spcAft>
                      </a:pPr>
                      <a:endParaRPr lang="en-GB" sz="1200" b="0" dirty="0" smtClean="0">
                        <a:solidFill>
                          <a:schemeClr val="tx1"/>
                        </a:solidFill>
                        <a:effectLst/>
                        <a:latin typeface="Arial Narrow" panose="020B0606020202030204" pitchFamily="34" charset="0"/>
                        <a:cs typeface="Arial" panose="020B0604020202020204" pitchFamily="34" charset="0"/>
                      </a:endParaRPr>
                    </a:p>
                    <a:p>
                      <a:pPr algn="just" fontAlgn="ctr">
                        <a:spcAft>
                          <a:spcPts val="0"/>
                        </a:spcAft>
                      </a:pPr>
                      <a:endParaRPr lang="en-ZA" sz="1200" b="0" dirty="0">
                        <a:solidFill>
                          <a:schemeClr val="tx1"/>
                        </a:solidFill>
                        <a:effectLst/>
                        <a:latin typeface="Calibri" panose="020F0502020204030204" pitchFamily="34" charset="0"/>
                      </a:endParaRPr>
                    </a:p>
                  </a:txBody>
                  <a:tcPr marL="68580" marR="68580" marT="0" marB="0">
                    <a:solidFill>
                      <a:schemeClr val="accent3">
                        <a:lumMod val="60000"/>
                        <a:lumOff val="40000"/>
                      </a:schemeClr>
                    </a:solidFill>
                  </a:tcPr>
                </a:tc>
                <a:extLst>
                  <a:ext uri="{0D108BD9-81ED-4DB2-BD59-A6C34878D82A}">
                    <a16:rowId xmlns="" xmlns:a16="http://schemas.microsoft.com/office/drawing/2014/main" val="1000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xmlns="" val="1068701280"/>
              </p:ext>
            </p:extLst>
          </p:nvPr>
        </p:nvGraphicFramePr>
        <p:xfrm>
          <a:off x="42027" y="688956"/>
          <a:ext cx="9101973" cy="648072"/>
        </p:xfrm>
        <a:graphic>
          <a:graphicData uri="http://schemas.openxmlformats.org/drawingml/2006/table">
            <a:tbl>
              <a:tblPr firstRow="1" firstCol="1" lastRow="1" lastCol="1" bandRow="1" bandCol="1">
                <a:tableStyleId>{5C22544A-7EE6-4342-B048-85BDC9FD1C3A}</a:tableStyleId>
              </a:tblPr>
              <a:tblGrid>
                <a:gridCol w="1577645">
                  <a:extLst>
                    <a:ext uri="{9D8B030D-6E8A-4147-A177-3AD203B41FA5}">
                      <a16:colId xmlns="" xmlns:a16="http://schemas.microsoft.com/office/drawing/2014/main" val="20000"/>
                    </a:ext>
                  </a:extLst>
                </a:gridCol>
                <a:gridCol w="2088232">
                  <a:extLst>
                    <a:ext uri="{9D8B030D-6E8A-4147-A177-3AD203B41FA5}">
                      <a16:colId xmlns="" xmlns:a16="http://schemas.microsoft.com/office/drawing/2014/main" val="20001"/>
                    </a:ext>
                  </a:extLst>
                </a:gridCol>
                <a:gridCol w="2376264">
                  <a:extLst>
                    <a:ext uri="{9D8B030D-6E8A-4147-A177-3AD203B41FA5}">
                      <a16:colId xmlns="" xmlns:a16="http://schemas.microsoft.com/office/drawing/2014/main" val="20002"/>
                    </a:ext>
                  </a:extLst>
                </a:gridCol>
                <a:gridCol w="3059832">
                  <a:extLst>
                    <a:ext uri="{9D8B030D-6E8A-4147-A177-3AD203B41FA5}">
                      <a16:colId xmlns="" xmlns:a16="http://schemas.microsoft.com/office/drawing/2014/main" val="20003"/>
                    </a:ext>
                  </a:extLst>
                </a:gridCol>
              </a:tblGrid>
              <a:tr h="648072">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STRATEGIC OBJECTIVES </a:t>
                      </a:r>
                      <a:endParaRPr lang="en-ZA" sz="1200" dirty="0">
                        <a:solidFill>
                          <a:schemeClr val="tx1"/>
                        </a:solidFill>
                        <a:effectLst/>
                        <a:latin typeface="Arial Black" panose="020B0A04020102020204" pitchFamily="34" charset="0"/>
                        <a:ea typeface="Calibri"/>
                        <a:cs typeface="Times New Roman"/>
                      </a:endParaRPr>
                    </a:p>
                  </a:txBody>
                  <a:tcPr marL="49814" marR="49814" marT="0" marB="0">
                    <a:solidFill>
                      <a:srgbClr val="00B050"/>
                    </a:solidFill>
                  </a:tcPr>
                </a:tc>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STRATEGIC RISK </a:t>
                      </a:r>
                      <a:endParaRPr lang="en-ZA" sz="1200" dirty="0">
                        <a:solidFill>
                          <a:schemeClr val="tx1"/>
                        </a:solidFill>
                        <a:effectLst/>
                        <a:latin typeface="Arial Black" panose="020B0A04020102020204" pitchFamily="34" charset="0"/>
                        <a:ea typeface="Calibri"/>
                        <a:cs typeface="Times New Roman"/>
                      </a:endParaRPr>
                    </a:p>
                  </a:txBody>
                  <a:tcPr marL="49814" marR="49814" marT="0" marB="0">
                    <a:solidFill>
                      <a:srgbClr val="00B050"/>
                    </a:solidFill>
                  </a:tcPr>
                </a:tc>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RISK CONSEQUENCE </a:t>
                      </a:r>
                      <a:endParaRPr lang="en-ZA" sz="1200" dirty="0">
                        <a:solidFill>
                          <a:schemeClr val="tx1"/>
                        </a:solidFill>
                        <a:effectLst/>
                        <a:latin typeface="Arial Black" panose="020B0A04020102020204" pitchFamily="34" charset="0"/>
                        <a:ea typeface="Calibri"/>
                        <a:cs typeface="Times New Roman"/>
                      </a:endParaRPr>
                    </a:p>
                  </a:txBody>
                  <a:tcPr marL="49814" marR="49814" marT="0" marB="0">
                    <a:solidFill>
                      <a:srgbClr val="00B050"/>
                    </a:solidFill>
                  </a:tcPr>
                </a:tc>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MITIGATION PLAN </a:t>
                      </a:r>
                      <a:endParaRPr lang="en-ZA" sz="1200" dirty="0">
                        <a:solidFill>
                          <a:schemeClr val="tx1"/>
                        </a:solidFill>
                        <a:effectLst/>
                        <a:latin typeface="Arial Black" panose="020B0A04020102020204" pitchFamily="34" charset="0"/>
                        <a:ea typeface="Calibri"/>
                        <a:cs typeface="Times New Roman"/>
                      </a:endParaRPr>
                    </a:p>
                  </a:txBody>
                  <a:tcPr marL="49814" marR="49814" marT="0" marB="0">
                    <a:solidFill>
                      <a:srgbClr val="00B050"/>
                    </a:solidFill>
                  </a:tcPr>
                </a:tc>
                <a:extLst>
                  <a:ext uri="{0D108BD9-81ED-4DB2-BD59-A6C34878D82A}">
                    <a16:rowId xmlns="" xmlns:a16="http://schemas.microsoft.com/office/drawing/2014/main" val="10000"/>
                  </a:ext>
                </a:extLst>
              </a:tr>
            </a:tbl>
          </a:graphicData>
        </a:graphic>
      </p:graphicFrame>
      <p:sp>
        <p:nvSpPr>
          <p:cNvPr id="5" name="Rectangle 4"/>
          <p:cNvSpPr/>
          <p:nvPr/>
        </p:nvSpPr>
        <p:spPr>
          <a:xfrm>
            <a:off x="42027" y="1"/>
            <a:ext cx="9003146" cy="646331"/>
          </a:xfrm>
          <a:prstGeom prst="rect">
            <a:avLst/>
          </a:prstGeom>
        </p:spPr>
        <p:txBody>
          <a:bodyPr wrap="square">
            <a:spAutoFit/>
          </a:bodyPr>
          <a:lstStyle/>
          <a:p>
            <a:r>
              <a:rPr lang="en-ZA" b="1" dirty="0"/>
              <a:t>PROGRAMME 5: </a:t>
            </a:r>
            <a:r>
              <a:rPr lang="en-US" b="1" dirty="0"/>
              <a:t>BIODIVERSITY POLICY ADVICE, CLIMATE RESILIENCE AND ACCESS TO INFORMATION</a:t>
            </a:r>
            <a:endParaRPr lang="en-ZA" b="1" dirty="0"/>
          </a:p>
        </p:txBody>
      </p:sp>
    </p:spTree>
    <p:extLst>
      <p:ext uri="{BB962C8B-B14F-4D97-AF65-F5344CB8AC3E}">
        <p14:creationId xmlns:p14="http://schemas.microsoft.com/office/powerpoint/2010/main" xmlns="" val="14438366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16632"/>
            <a:ext cx="8424936" cy="800219"/>
          </a:xfrm>
          <a:prstGeom prst="rect">
            <a:avLst/>
          </a:prstGeom>
        </p:spPr>
        <p:txBody>
          <a:bodyPr wrap="square">
            <a:spAutoFit/>
          </a:bodyPr>
          <a:lstStyle/>
          <a:p>
            <a:r>
              <a:rPr lang="en-ZA" b="1" dirty="0"/>
              <a:t>PROGRAMME </a:t>
            </a:r>
            <a:r>
              <a:rPr lang="en-ZA" b="1" dirty="0" smtClean="0"/>
              <a:t>6: </a:t>
            </a:r>
            <a:r>
              <a:rPr lang="en-US" b="1" dirty="0" smtClean="0"/>
              <a:t>BIODIVERSITY </a:t>
            </a:r>
            <a:r>
              <a:rPr lang="en-US" b="1" dirty="0"/>
              <a:t>HUMAN CAPITAL DEVELOPMENT AND EDUCATION </a:t>
            </a:r>
            <a:endParaRPr lang="en-ZA" dirty="0"/>
          </a:p>
          <a:p>
            <a:r>
              <a:rPr lang="en-ZA" sz="1400" b="1" dirty="0" smtClean="0"/>
              <a:t>  </a:t>
            </a:r>
            <a:endParaRPr lang="en-ZA" sz="1400" dirty="0"/>
          </a:p>
          <a:p>
            <a:endParaRPr lang="en-ZA" sz="1400" b="1" dirty="0"/>
          </a:p>
        </p:txBody>
      </p:sp>
      <p:graphicFrame>
        <p:nvGraphicFramePr>
          <p:cNvPr id="5" name="Table 4"/>
          <p:cNvGraphicFramePr>
            <a:graphicFrameLocks noGrp="1"/>
          </p:cNvGraphicFramePr>
          <p:nvPr>
            <p:extLst/>
          </p:nvPr>
        </p:nvGraphicFramePr>
        <p:xfrm>
          <a:off x="0" y="3039075"/>
          <a:ext cx="9143999" cy="3126229"/>
        </p:xfrm>
        <a:graphic>
          <a:graphicData uri="http://schemas.openxmlformats.org/drawingml/2006/table">
            <a:tbl>
              <a:tblPr firstRow="1" firstCol="1" lastRow="1" lastCol="1" bandRow="1" bandCol="1">
                <a:tableStyleId>{5C22544A-7EE6-4342-B048-85BDC9FD1C3A}</a:tableStyleId>
              </a:tblPr>
              <a:tblGrid>
                <a:gridCol w="1709113">
                  <a:extLst>
                    <a:ext uri="{9D8B030D-6E8A-4147-A177-3AD203B41FA5}">
                      <a16:colId xmlns="" xmlns:a16="http://schemas.microsoft.com/office/drawing/2014/main" val="20000"/>
                    </a:ext>
                  </a:extLst>
                </a:gridCol>
                <a:gridCol w="2119512">
                  <a:extLst>
                    <a:ext uri="{9D8B030D-6E8A-4147-A177-3AD203B41FA5}">
                      <a16:colId xmlns="" xmlns:a16="http://schemas.microsoft.com/office/drawing/2014/main" val="20001"/>
                    </a:ext>
                  </a:extLst>
                </a:gridCol>
                <a:gridCol w="1858350">
                  <a:extLst>
                    <a:ext uri="{9D8B030D-6E8A-4147-A177-3AD203B41FA5}">
                      <a16:colId xmlns="" xmlns:a16="http://schemas.microsoft.com/office/drawing/2014/main" val="20002"/>
                    </a:ext>
                  </a:extLst>
                </a:gridCol>
                <a:gridCol w="3457024">
                  <a:extLst>
                    <a:ext uri="{9D8B030D-6E8A-4147-A177-3AD203B41FA5}">
                      <a16:colId xmlns="" xmlns:a16="http://schemas.microsoft.com/office/drawing/2014/main" val="20003"/>
                    </a:ext>
                  </a:extLst>
                </a:gridCol>
              </a:tblGrid>
              <a:tr h="458521">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STRATEGIC OBJECTIVES </a:t>
                      </a:r>
                      <a:endParaRPr lang="en-ZA" sz="1200" dirty="0">
                        <a:solidFill>
                          <a:schemeClr val="tx1"/>
                        </a:solidFill>
                        <a:effectLst/>
                        <a:latin typeface="Arial Black" panose="020B0A04020102020204" pitchFamily="34" charset="0"/>
                        <a:ea typeface="Calibri"/>
                        <a:cs typeface="Times New Roman"/>
                      </a:endParaRPr>
                    </a:p>
                  </a:txBody>
                  <a:tcPr marL="64906" marR="64906" marT="0" marB="0">
                    <a:solidFill>
                      <a:srgbClr val="00B050"/>
                    </a:solidFill>
                  </a:tcPr>
                </a:tc>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STRATEGIC RISK </a:t>
                      </a:r>
                      <a:endParaRPr lang="en-ZA" sz="1200" dirty="0">
                        <a:solidFill>
                          <a:schemeClr val="tx1"/>
                        </a:solidFill>
                        <a:effectLst/>
                        <a:latin typeface="Arial Black" panose="020B0A04020102020204" pitchFamily="34" charset="0"/>
                        <a:ea typeface="Calibri"/>
                        <a:cs typeface="Times New Roman"/>
                      </a:endParaRPr>
                    </a:p>
                  </a:txBody>
                  <a:tcPr marL="64906" marR="64906" marT="0" marB="0">
                    <a:solidFill>
                      <a:srgbClr val="00B050"/>
                    </a:solidFill>
                  </a:tcPr>
                </a:tc>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RISK CONSEQUENCE </a:t>
                      </a:r>
                      <a:endParaRPr lang="en-ZA" sz="1200" dirty="0">
                        <a:solidFill>
                          <a:schemeClr val="tx1"/>
                        </a:solidFill>
                        <a:effectLst/>
                        <a:latin typeface="Arial Black" panose="020B0A04020102020204" pitchFamily="34" charset="0"/>
                        <a:ea typeface="Calibri"/>
                        <a:cs typeface="Times New Roman"/>
                      </a:endParaRPr>
                    </a:p>
                  </a:txBody>
                  <a:tcPr marL="64906" marR="64906" marT="0" marB="0">
                    <a:solidFill>
                      <a:srgbClr val="00B050"/>
                    </a:solidFill>
                  </a:tcPr>
                </a:tc>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MITIGATION PLAN </a:t>
                      </a:r>
                      <a:endParaRPr lang="en-ZA" sz="1200" dirty="0">
                        <a:solidFill>
                          <a:schemeClr val="tx1"/>
                        </a:solidFill>
                        <a:effectLst/>
                        <a:latin typeface="Arial Black" panose="020B0A04020102020204" pitchFamily="34" charset="0"/>
                        <a:ea typeface="Calibri"/>
                        <a:cs typeface="Times New Roman"/>
                      </a:endParaRPr>
                    </a:p>
                  </a:txBody>
                  <a:tcPr marL="64906" marR="64906" marT="0" marB="0">
                    <a:solidFill>
                      <a:srgbClr val="00B050"/>
                    </a:solidFill>
                  </a:tcPr>
                </a:tc>
                <a:extLst>
                  <a:ext uri="{0D108BD9-81ED-4DB2-BD59-A6C34878D82A}">
                    <a16:rowId xmlns="" xmlns:a16="http://schemas.microsoft.com/office/drawing/2014/main" val="10000"/>
                  </a:ext>
                </a:extLst>
              </a:tr>
              <a:tr h="1182499">
                <a:tc>
                  <a:txBody>
                    <a:bodyPr/>
                    <a:lstStyle/>
                    <a:p>
                      <a:pPr algn="just" fontAlgn="ctr">
                        <a:lnSpc>
                          <a:spcPct val="115000"/>
                        </a:lnSpc>
                        <a:spcAft>
                          <a:spcPts val="0"/>
                        </a:spcAft>
                      </a:pPr>
                      <a:r>
                        <a:rPr lang="en-GB" sz="12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SO 6.1 &amp; SO 6.2</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nSpc>
                          <a:spcPct val="115000"/>
                        </a:lnSpc>
                        <a:spcAft>
                          <a:spcPts val="0"/>
                        </a:spcAft>
                      </a:pPr>
                      <a:r>
                        <a:rPr lang="en-US"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Failure to deliver on its mandate to lead the development and implementation of HCD for the biodiversity sector. </a:t>
                      </a:r>
                      <a:endParaRPr lang="en-US"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fontAlgn="ctr">
                        <a:spcAft>
                          <a:spcPts val="0"/>
                        </a:spcAft>
                      </a:pPr>
                      <a:r>
                        <a:rPr lang="en-US" sz="1200" b="0" dirty="0">
                          <a:solidFill>
                            <a:schemeClr val="tx1"/>
                          </a:solidFill>
                          <a:effectLst/>
                          <a:latin typeface="Arial Narrow" panose="020B0606020202030204" pitchFamily="34" charset="0"/>
                          <a:ea typeface="Times New Roman" panose="02020603050405020304" pitchFamily="18" charset="0"/>
                        </a:rPr>
                        <a:t>Loss of leadership</a:t>
                      </a:r>
                      <a:endParaRPr lang="en-ZA" sz="1200" b="0" dirty="0">
                        <a:solidFill>
                          <a:schemeClr val="tx1"/>
                        </a:solidFill>
                        <a:effectLst/>
                        <a:latin typeface="Arial Narrow" panose="020B0606020202030204" pitchFamily="34" charset="0"/>
                        <a:ea typeface="Times New Roman" panose="02020603050405020304" pitchFamily="18" charset="0"/>
                      </a:endParaRPr>
                    </a:p>
                    <a:p>
                      <a:pPr algn="l" fontAlgn="ctr">
                        <a:spcAft>
                          <a:spcPts val="0"/>
                        </a:spcAft>
                      </a:pPr>
                      <a:r>
                        <a:rPr lang="en-US" sz="1200" b="0" dirty="0">
                          <a:solidFill>
                            <a:schemeClr val="tx1"/>
                          </a:solidFill>
                          <a:effectLst/>
                          <a:latin typeface="Arial Narrow" panose="020B0606020202030204" pitchFamily="34" charset="0"/>
                          <a:ea typeface="Times New Roman" panose="02020603050405020304" pitchFamily="18" charset="0"/>
                        </a:rPr>
                        <a:t>Reduced stakeholders support and  </a:t>
                      </a:r>
                      <a:r>
                        <a:rPr lang="en-US" sz="1200" b="0" dirty="0" smtClean="0">
                          <a:solidFill>
                            <a:schemeClr val="tx1"/>
                          </a:solidFill>
                          <a:effectLst/>
                          <a:latin typeface="Arial Narrow" panose="020B0606020202030204" pitchFamily="34" charset="0"/>
                          <a:ea typeface="Times New Roman" panose="02020603050405020304" pitchFamily="18" charset="0"/>
                        </a:rPr>
                        <a:t>relevance.</a:t>
                      </a:r>
                      <a:endParaRPr lang="en-ZA" sz="1200" b="0" dirty="0">
                        <a:solidFill>
                          <a:schemeClr val="tx1"/>
                        </a:solidFill>
                        <a:effectLst/>
                        <a:latin typeface="Arial Narrow" panose="020B0606020202030204" pitchFamily="34" charset="0"/>
                        <a:ea typeface="Times New Roman" panose="02020603050405020304" pitchFamily="18" charset="0"/>
                      </a:endParaRPr>
                    </a:p>
                  </a:txBody>
                  <a:tcPr marL="68580" marR="68580" marT="0" marB="0">
                    <a:solidFill>
                      <a:schemeClr val="accent3">
                        <a:lumMod val="60000"/>
                        <a:lumOff val="40000"/>
                      </a:schemeClr>
                    </a:solidFill>
                  </a:tcPr>
                </a:tc>
                <a:tc>
                  <a:txBody>
                    <a:bodyPr/>
                    <a:lstStyle/>
                    <a:p>
                      <a:pPr>
                        <a:spcAft>
                          <a:spcPts val="0"/>
                        </a:spcAft>
                      </a:pPr>
                      <a:r>
                        <a:rPr lang="en-US" sz="1200" b="0" dirty="0">
                          <a:solidFill>
                            <a:schemeClr val="tx1"/>
                          </a:solidFill>
                          <a:effectLst/>
                          <a:latin typeface="Arial Narrow" panose="020B0606020202030204" pitchFamily="34" charset="0"/>
                          <a:ea typeface="Times New Roman" panose="02020603050405020304" pitchFamily="18" charset="0"/>
                        </a:rPr>
                        <a:t>Developing a clear programme to be delivered in line with the mandate and resourcing it.</a:t>
                      </a:r>
                      <a:endParaRPr lang="en-ZA" sz="1200" b="0" dirty="0">
                        <a:solidFill>
                          <a:schemeClr val="tx1"/>
                        </a:solidFill>
                        <a:effectLst/>
                        <a:latin typeface="Arial Narrow" panose="020B0606020202030204" pitchFamily="34" charset="0"/>
                        <a:ea typeface="Times New Roman" panose="02020603050405020304" pitchFamily="18" charset="0"/>
                      </a:endParaRPr>
                    </a:p>
                    <a:p>
                      <a:pPr fontAlgn="ctr">
                        <a:spcAft>
                          <a:spcPts val="0"/>
                        </a:spcAft>
                      </a:pPr>
                      <a:r>
                        <a:rPr lang="en-US" sz="12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sz="1200" b="0" dirty="0">
                        <a:solidFill>
                          <a:schemeClr val="tx1"/>
                        </a:solidFill>
                        <a:effectLst/>
                        <a:latin typeface="Arial Narrow" panose="020B0606020202030204" pitchFamily="34" charset="0"/>
                        <a:ea typeface="Times New Roman" panose="02020603050405020304" pitchFamily="18" charset="0"/>
                      </a:endParaRPr>
                    </a:p>
                  </a:txBody>
                  <a:tcPr marL="68580" marR="68580" marT="0" marB="0">
                    <a:solidFill>
                      <a:schemeClr val="accent3">
                        <a:lumMod val="60000"/>
                        <a:lumOff val="40000"/>
                      </a:schemeClr>
                    </a:solidFill>
                  </a:tcPr>
                </a:tc>
                <a:extLst>
                  <a:ext uri="{0D108BD9-81ED-4DB2-BD59-A6C34878D82A}">
                    <a16:rowId xmlns="" xmlns:a16="http://schemas.microsoft.com/office/drawing/2014/main" val="10001"/>
                  </a:ext>
                </a:extLst>
              </a:tr>
              <a:tr h="687781">
                <a:tc>
                  <a:txBody>
                    <a:bodyPr/>
                    <a:lstStyle/>
                    <a:p>
                      <a:pPr algn="just" fontAlgn="ctr">
                        <a:lnSpc>
                          <a:spcPct val="115000"/>
                        </a:lnSpc>
                        <a:spcAft>
                          <a:spcPts val="0"/>
                        </a:spcAft>
                      </a:pPr>
                      <a:r>
                        <a:rPr lang="en-GB" sz="12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SO 6.1 &amp; SO 6.2</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spcAft>
                          <a:spcPts val="0"/>
                        </a:spcAft>
                      </a:pPr>
                      <a:r>
                        <a:rPr lang="en-US" sz="1200" b="1" dirty="0">
                          <a:solidFill>
                            <a:schemeClr val="tx1"/>
                          </a:solidFill>
                          <a:effectLst/>
                          <a:latin typeface="Arial Narrow" panose="020B0606020202030204" pitchFamily="34" charset="0"/>
                          <a:ea typeface="Times New Roman" panose="02020603050405020304" pitchFamily="18" charset="0"/>
                        </a:rPr>
                        <a:t>Inadequate human and financial resources for BEE</a:t>
                      </a:r>
                      <a:endParaRPr lang="en-ZA" sz="1200" b="1" dirty="0">
                        <a:solidFill>
                          <a:schemeClr val="tx1"/>
                        </a:solidFill>
                        <a:effectLst/>
                        <a:latin typeface="Arial Narrow" panose="020B0606020202030204" pitchFamily="34" charset="0"/>
                        <a:ea typeface="Times New Roman" panose="02020603050405020304" pitchFamily="18" charset="0"/>
                      </a:endParaRPr>
                    </a:p>
                    <a:p>
                      <a:pPr fontAlgn="ctr">
                        <a:lnSpc>
                          <a:spcPct val="115000"/>
                        </a:lnSpc>
                        <a:spcAft>
                          <a:spcPts val="0"/>
                        </a:spcAft>
                      </a:pPr>
                      <a:r>
                        <a:rPr lang="en-GB" sz="12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 </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fontAlgn="ctr">
                        <a:lnSpc>
                          <a:spcPct val="115000"/>
                        </a:lnSpc>
                        <a:spcAft>
                          <a:spcPts val="0"/>
                        </a:spcAft>
                      </a:pP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Programmes and functions at risk as they cannot be implemented nor </a:t>
                      </a:r>
                      <a:r>
                        <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sustained. </a:t>
                      </a:r>
                      <a:endParaRPr lang="en-ZA"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fontAlgn="ctr">
                        <a:spcAft>
                          <a:spcPts val="0"/>
                        </a:spcAft>
                      </a:pPr>
                      <a:r>
                        <a:rPr lang="en-US" sz="1200" b="0" dirty="0">
                          <a:solidFill>
                            <a:schemeClr val="tx1"/>
                          </a:solidFill>
                          <a:effectLst/>
                          <a:latin typeface="Arial Narrow" panose="020B0606020202030204" pitchFamily="34" charset="0"/>
                          <a:ea typeface="Times New Roman" panose="02020603050405020304" pitchFamily="18" charset="0"/>
                        </a:rPr>
                        <a:t>Approve and resource BEE </a:t>
                      </a:r>
                      <a:r>
                        <a:rPr lang="en-US" sz="1200" b="0" dirty="0" smtClean="0">
                          <a:solidFill>
                            <a:schemeClr val="tx1"/>
                          </a:solidFill>
                          <a:effectLst/>
                          <a:latin typeface="Arial Narrow" panose="020B0606020202030204" pitchFamily="34" charset="0"/>
                          <a:ea typeface="Times New Roman" panose="02020603050405020304" pitchFamily="18" charset="0"/>
                        </a:rPr>
                        <a:t>Work-Study </a:t>
                      </a:r>
                      <a:r>
                        <a:rPr lang="en-US" sz="1200" b="0" dirty="0">
                          <a:solidFill>
                            <a:schemeClr val="tx1"/>
                          </a:solidFill>
                          <a:effectLst/>
                          <a:latin typeface="Arial Narrow" panose="020B0606020202030204" pitchFamily="34" charset="0"/>
                          <a:ea typeface="Times New Roman" panose="02020603050405020304" pitchFamily="18" charset="0"/>
                        </a:rPr>
                        <a:t>Implementation Plan. </a:t>
                      </a:r>
                      <a:endParaRPr lang="en-ZA" sz="1200" b="0" dirty="0">
                        <a:solidFill>
                          <a:schemeClr val="tx1"/>
                        </a:solidFill>
                        <a:effectLst/>
                        <a:latin typeface="Arial Narrow" panose="020B0606020202030204" pitchFamily="34" charset="0"/>
                        <a:ea typeface="Times New Roman" panose="02020603050405020304" pitchFamily="18" charset="0"/>
                      </a:endParaRPr>
                    </a:p>
                  </a:txBody>
                  <a:tcPr marL="68580" marR="68580" marT="0" marB="0">
                    <a:solidFill>
                      <a:schemeClr val="accent3">
                        <a:lumMod val="60000"/>
                        <a:lumOff val="40000"/>
                      </a:schemeClr>
                    </a:solidFill>
                  </a:tcPr>
                </a:tc>
                <a:extLst>
                  <a:ext uri="{0D108BD9-81ED-4DB2-BD59-A6C34878D82A}">
                    <a16:rowId xmlns="" xmlns:a16="http://schemas.microsoft.com/office/drawing/2014/main" val="10002"/>
                  </a:ext>
                </a:extLst>
              </a:tr>
              <a:tr h="797428">
                <a:tc>
                  <a:txBody>
                    <a:bodyPr/>
                    <a:lstStyle/>
                    <a:p>
                      <a:pPr algn="just" fontAlgn="ctr">
                        <a:lnSpc>
                          <a:spcPct val="115000"/>
                        </a:lnSpc>
                        <a:spcAft>
                          <a:spcPts val="0"/>
                        </a:spcAft>
                      </a:pPr>
                      <a:r>
                        <a:rPr lang="en-US"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SO 6.3</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fontAlgn="ctr">
                        <a:lnSpc>
                          <a:spcPct val="115000"/>
                        </a:lnSpc>
                        <a:spcAft>
                          <a:spcPts val="0"/>
                        </a:spcAft>
                      </a:pPr>
                      <a:r>
                        <a:rPr lang="en-GB" sz="12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Lack of funding to support citizen science projects</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fontAlgn="ctr">
                        <a:lnSpc>
                          <a:spcPct val="115000"/>
                        </a:lnSpc>
                        <a:spcAft>
                          <a:spcPts val="0"/>
                        </a:spcAft>
                      </a:pPr>
                      <a:r>
                        <a:rPr lang="en-GB" sz="12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 </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fontAlgn="ctr">
                        <a:spcAft>
                          <a:spcPts val="0"/>
                        </a:spcAft>
                      </a:pPr>
                      <a:r>
                        <a:rPr lang="en-US" sz="12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Reduced number of citizen science projects and loss of support and data </a:t>
                      </a:r>
                      <a:r>
                        <a:rPr lang="en-US" sz="1200" b="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a:t>
                      </a:r>
                      <a:endParaRPr lang="en-ZA" sz="1200" b="0" dirty="0">
                        <a:solidFill>
                          <a:schemeClr val="tx1"/>
                        </a:solidFill>
                        <a:effectLst/>
                        <a:latin typeface="Arial Narrow" panose="020B0606020202030204" pitchFamily="34" charset="0"/>
                        <a:ea typeface="Times New Roman" panose="02020603050405020304" pitchFamily="18" charset="0"/>
                      </a:endParaRPr>
                    </a:p>
                    <a:p>
                      <a:pPr algn="l" fontAlgn="ctr">
                        <a:spcAft>
                          <a:spcPts val="0"/>
                        </a:spcAft>
                      </a:pPr>
                      <a:r>
                        <a:rPr lang="en-US" sz="12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sz="1200" b="0" dirty="0">
                        <a:solidFill>
                          <a:schemeClr val="tx1"/>
                        </a:solidFill>
                        <a:effectLst/>
                        <a:latin typeface="Arial Narrow" panose="020B0606020202030204" pitchFamily="34" charset="0"/>
                        <a:ea typeface="Times New Roman" panose="02020603050405020304" pitchFamily="18" charset="0"/>
                      </a:endParaRPr>
                    </a:p>
                  </a:txBody>
                  <a:tcPr marL="68580" marR="68580" marT="0" marB="0">
                    <a:solidFill>
                      <a:schemeClr val="accent3">
                        <a:lumMod val="60000"/>
                        <a:lumOff val="40000"/>
                      </a:schemeClr>
                    </a:solidFill>
                  </a:tcPr>
                </a:tc>
                <a:tc>
                  <a:txBody>
                    <a:bodyPr/>
                    <a:lstStyle/>
                    <a:p>
                      <a:pPr fontAlgn="ctr">
                        <a:spcAft>
                          <a:spcPts val="0"/>
                        </a:spcAft>
                      </a:pPr>
                      <a:r>
                        <a:rPr lang="en-US" sz="12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Source funding from new initiatives such as youth </a:t>
                      </a:r>
                      <a:r>
                        <a:rPr lang="en-US" sz="1200" b="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programmes;</a:t>
                      </a:r>
                      <a:r>
                        <a:rPr lang="en-US" sz="1200" b="0" baseline="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and</a:t>
                      </a:r>
                      <a:endParaRPr lang="en-ZA" sz="1200" b="0" dirty="0">
                        <a:solidFill>
                          <a:schemeClr val="tx1"/>
                        </a:solidFill>
                        <a:effectLst/>
                        <a:latin typeface="Arial Narrow" panose="020B0606020202030204" pitchFamily="34" charset="0"/>
                        <a:ea typeface="Times New Roman" panose="02020603050405020304" pitchFamily="18" charset="0"/>
                      </a:endParaRPr>
                    </a:p>
                    <a:p>
                      <a:pPr fontAlgn="ctr">
                        <a:spcAft>
                          <a:spcPts val="0"/>
                        </a:spcAft>
                      </a:pPr>
                      <a:r>
                        <a:rPr lang="en-US" sz="1200" b="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Linked to other areas such as invasive </a:t>
                      </a:r>
                      <a:r>
                        <a:rPr lang="en-US" sz="1200" b="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species.</a:t>
                      </a:r>
                      <a:endParaRPr lang="en-ZA" sz="1200" b="0" dirty="0">
                        <a:solidFill>
                          <a:schemeClr val="tx1"/>
                        </a:solidFill>
                        <a:effectLst/>
                        <a:latin typeface="Arial Narrow" panose="020B0606020202030204" pitchFamily="34" charset="0"/>
                        <a:ea typeface="Times New Roman" panose="02020603050405020304" pitchFamily="18" charset="0"/>
                      </a:endParaRPr>
                    </a:p>
                  </a:txBody>
                  <a:tcPr marL="68580" marR="68580" marT="0" marB="0">
                    <a:solidFill>
                      <a:schemeClr val="accent3">
                        <a:lumMod val="60000"/>
                        <a:lumOff val="40000"/>
                      </a:schemeClr>
                    </a:solidFill>
                  </a:tcPr>
                </a:tc>
                <a:extLst>
                  <a:ext uri="{0D108BD9-81ED-4DB2-BD59-A6C34878D82A}">
                    <a16:rowId xmlns="" xmlns:a16="http://schemas.microsoft.com/office/drawing/2014/main" val="10003"/>
                  </a:ext>
                </a:extLst>
              </a:tr>
            </a:tbl>
          </a:graphicData>
        </a:graphic>
      </p:graphicFrame>
      <p:graphicFrame>
        <p:nvGraphicFramePr>
          <p:cNvPr id="2" name="Table 1"/>
          <p:cNvGraphicFramePr>
            <a:graphicFrameLocks noGrp="1"/>
          </p:cNvGraphicFramePr>
          <p:nvPr>
            <p:extLst/>
          </p:nvPr>
        </p:nvGraphicFramePr>
        <p:xfrm>
          <a:off x="-1" y="764704"/>
          <a:ext cx="9144000" cy="2736304"/>
        </p:xfrm>
        <a:graphic>
          <a:graphicData uri="http://schemas.openxmlformats.org/drawingml/2006/table">
            <a:tbl>
              <a:tblPr firstRow="1" firstCol="1" lastRow="1" lastCol="1" bandRow="1" bandCol="1">
                <a:tableStyleId>{5C22544A-7EE6-4342-B048-85BDC9FD1C3A}</a:tableStyleId>
              </a:tblPr>
              <a:tblGrid>
                <a:gridCol w="1691681">
                  <a:extLst>
                    <a:ext uri="{9D8B030D-6E8A-4147-A177-3AD203B41FA5}">
                      <a16:colId xmlns="" xmlns:a16="http://schemas.microsoft.com/office/drawing/2014/main" val="20000"/>
                    </a:ext>
                  </a:extLst>
                </a:gridCol>
                <a:gridCol w="2160240">
                  <a:extLst>
                    <a:ext uri="{9D8B030D-6E8A-4147-A177-3AD203B41FA5}">
                      <a16:colId xmlns="" xmlns:a16="http://schemas.microsoft.com/office/drawing/2014/main" val="20001"/>
                    </a:ext>
                  </a:extLst>
                </a:gridCol>
                <a:gridCol w="1808464">
                  <a:extLst>
                    <a:ext uri="{9D8B030D-6E8A-4147-A177-3AD203B41FA5}">
                      <a16:colId xmlns="" xmlns:a16="http://schemas.microsoft.com/office/drawing/2014/main" val="20002"/>
                    </a:ext>
                  </a:extLst>
                </a:gridCol>
                <a:gridCol w="3483615">
                  <a:extLst>
                    <a:ext uri="{9D8B030D-6E8A-4147-A177-3AD203B41FA5}">
                      <a16:colId xmlns="" xmlns:a16="http://schemas.microsoft.com/office/drawing/2014/main" val="20003"/>
                    </a:ext>
                  </a:extLst>
                </a:gridCol>
              </a:tblGrid>
              <a:tr h="2736304">
                <a:tc>
                  <a:txBody>
                    <a:bodyPr/>
                    <a:lstStyle/>
                    <a:p>
                      <a:pPr algn="just" fontAlgn="ctr">
                        <a:lnSpc>
                          <a:spcPct val="115000"/>
                        </a:lnSpc>
                        <a:spcAft>
                          <a:spcPts val="0"/>
                        </a:spcAft>
                      </a:pPr>
                      <a:r>
                        <a:rPr lang="en-GB" sz="12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SO 5.1, 5.2, 5.3 and 5.4</a:t>
                      </a:r>
                      <a:endParaRPr lang="en-Z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just" fontAlgn="ctr">
                        <a:lnSpc>
                          <a:spcPct val="115000"/>
                        </a:lnSpc>
                        <a:spcAft>
                          <a:spcPts val="0"/>
                        </a:spcAft>
                      </a:pPr>
                      <a:r>
                        <a:rPr lang="en-GB" sz="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Reliance on external donors for funding</a:t>
                      </a:r>
                      <a:endParaRPr lang="en-Z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fontAlgn="ctr">
                        <a:lnSpc>
                          <a:spcPct val="115000"/>
                        </a:lnSpc>
                        <a:spcAft>
                          <a:spcPts val="0"/>
                        </a:spcAft>
                      </a:pPr>
                      <a:r>
                        <a:rPr lang="en-GB" sz="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 </a:t>
                      </a:r>
                      <a:endParaRPr lang="en-ZA"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marL="13970" algn="just" fontAlgn="ctr">
                        <a:spcAft>
                          <a:spcPts val="0"/>
                        </a:spcAft>
                      </a:pPr>
                      <a:r>
                        <a:rPr lang="en-GB" sz="1200" b="0" dirty="0">
                          <a:solidFill>
                            <a:schemeClr val="tx1"/>
                          </a:solidFill>
                          <a:effectLst/>
                          <a:latin typeface="Arial Narrow" panose="020B0606020202030204" pitchFamily="34" charset="0"/>
                          <a:cs typeface="Arial" panose="020B0604020202020204" pitchFamily="34" charset="0"/>
                        </a:rPr>
                        <a:t>Key components of Programme 5 rely heavily on donor funding, despite being core elements of SANBI’s mandate. This can result in inconsistent ability to fulfil the mandate, and potential inability to maintain investment in work and skills developed in key areas (e.g. when contract positions come to an end). </a:t>
                      </a:r>
                      <a:endParaRPr lang="en-ZA" sz="1200" b="0" dirty="0">
                        <a:solidFill>
                          <a:schemeClr val="tx1"/>
                        </a:solidFill>
                        <a:effectLst/>
                        <a:latin typeface="Calibri" panose="020F0502020204030204" pitchFamily="34" charset="0"/>
                      </a:endParaRPr>
                    </a:p>
                    <a:p>
                      <a:pPr marL="13970" algn="just" fontAlgn="ctr">
                        <a:spcAft>
                          <a:spcPts val="0"/>
                        </a:spcAft>
                      </a:pPr>
                      <a:r>
                        <a:rPr lang="en-GB" sz="1200" b="0" dirty="0">
                          <a:solidFill>
                            <a:schemeClr val="tx1"/>
                          </a:solidFill>
                          <a:effectLst/>
                          <a:latin typeface="Arial Narrow" panose="020B0606020202030204" pitchFamily="34" charset="0"/>
                          <a:cs typeface="Arial" panose="020B0604020202020204" pitchFamily="34" charset="0"/>
                        </a:rPr>
                        <a:t> </a:t>
                      </a:r>
                      <a:endParaRPr lang="en-ZA" sz="1200" b="0" dirty="0">
                        <a:solidFill>
                          <a:schemeClr val="tx1"/>
                        </a:solidFill>
                        <a:effectLst/>
                        <a:latin typeface="Calibri" panose="020F0502020204030204" pitchFamily="34" charset="0"/>
                      </a:endParaRPr>
                    </a:p>
                  </a:txBody>
                  <a:tcPr marL="68580" marR="68580" marT="0" marB="0">
                    <a:solidFill>
                      <a:schemeClr val="accent3">
                        <a:lumMod val="60000"/>
                        <a:lumOff val="40000"/>
                      </a:schemeClr>
                    </a:solidFill>
                  </a:tcPr>
                </a:tc>
                <a:tc>
                  <a:txBody>
                    <a:bodyPr/>
                    <a:lstStyle/>
                    <a:p>
                      <a:pPr marL="28575" algn="just" fontAlgn="ctr">
                        <a:spcAft>
                          <a:spcPts val="0"/>
                        </a:spcAft>
                      </a:pPr>
                      <a:r>
                        <a:rPr lang="en-GB" sz="1200" b="0" dirty="0">
                          <a:solidFill>
                            <a:schemeClr val="tx1"/>
                          </a:solidFill>
                          <a:effectLst/>
                          <a:latin typeface="Arial Narrow" panose="020B0606020202030204" pitchFamily="34" charset="0"/>
                          <a:cs typeface="Arial" panose="020B0604020202020204" pitchFamily="34" charset="0"/>
                        </a:rPr>
                        <a:t>A strategic approach will be taken to new funding opportunities, and applications for new donor grants will be sought timeously as risk mitigation strategies. Furthermore SANBI will focus on identifying where </a:t>
                      </a:r>
                      <a:r>
                        <a:rPr lang="en-US" sz="1200" b="0" dirty="0">
                          <a:solidFill>
                            <a:schemeClr val="tx1"/>
                          </a:solidFill>
                          <a:effectLst/>
                          <a:latin typeface="Arial Narrow" panose="020B0606020202030204" pitchFamily="34" charset="0"/>
                          <a:cs typeface="Arial" panose="020B0604020202020204" pitchFamily="34" charset="0"/>
                        </a:rPr>
                        <a:t>it is appropriate to embed current donor-funded work in partner organisations</a:t>
                      </a:r>
                      <a:endParaRPr lang="en-ZA" sz="1200" b="0" dirty="0">
                        <a:solidFill>
                          <a:schemeClr val="tx1"/>
                        </a:solidFill>
                        <a:effectLst/>
                        <a:latin typeface="Calibri" panose="020F0502020204030204" pitchFamily="34" charset="0"/>
                      </a:endParaRPr>
                    </a:p>
                    <a:p>
                      <a:pPr marL="28575" fontAlgn="ctr">
                        <a:spcAft>
                          <a:spcPts val="0"/>
                        </a:spcAft>
                      </a:pPr>
                      <a:r>
                        <a:rPr lang="en-US" sz="1200" b="0" dirty="0">
                          <a:solidFill>
                            <a:schemeClr val="tx1"/>
                          </a:solidFill>
                          <a:effectLst/>
                          <a:latin typeface="Arial Narrow" panose="020B0606020202030204" pitchFamily="34" charset="0"/>
                          <a:cs typeface="Arial" panose="020B0604020202020204" pitchFamily="34" charset="0"/>
                        </a:rPr>
                        <a:t> </a:t>
                      </a:r>
                      <a:endParaRPr lang="en-ZA" sz="1200" b="0" dirty="0">
                        <a:solidFill>
                          <a:schemeClr val="tx1"/>
                        </a:solidFill>
                        <a:effectLst/>
                        <a:latin typeface="Calibri" panose="020F0502020204030204" pitchFamily="34" charset="0"/>
                      </a:endParaRPr>
                    </a:p>
                  </a:txBody>
                  <a:tcPr marL="68580" marR="68580" marT="0" marB="0">
                    <a:solidFill>
                      <a:schemeClr val="accent3">
                        <a:lumMod val="60000"/>
                        <a:lumOff val="40000"/>
                      </a:schemeClr>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xmlns="" val="25986841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flipV="1">
            <a:off x="128337" y="359998"/>
            <a:ext cx="8831180" cy="639687"/>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ZA">
              <a:solidFill>
                <a:prstClr val="white"/>
              </a:solidFill>
            </a:endParaRPr>
          </a:p>
        </p:txBody>
      </p:sp>
      <p:sp>
        <p:nvSpPr>
          <p:cNvPr id="6" name="Title 1"/>
          <p:cNvSpPr>
            <a:spLocks noGrp="1"/>
          </p:cNvSpPr>
          <p:nvPr>
            <p:ph type="ctrTitle"/>
          </p:nvPr>
        </p:nvSpPr>
        <p:spPr>
          <a:xfrm>
            <a:off x="360363" y="360363"/>
            <a:ext cx="8388350" cy="639762"/>
          </a:xfrm>
        </p:spPr>
        <p:txBody>
          <a:bodyPr>
            <a:noAutofit/>
          </a:bodyPr>
          <a:lstStyle/>
          <a:p>
            <a:r>
              <a:rPr lang="en-ZA" sz="3600" b="1" dirty="0" smtClean="0">
                <a:solidFill>
                  <a:srgbClr val="00B050"/>
                </a:solidFill>
              </a:rPr>
              <a:t>REPORTING ON DELIVERY OF MANDATE</a:t>
            </a:r>
            <a:endParaRPr lang="en-ZA" sz="3600" b="1" dirty="0">
              <a:solidFill>
                <a:srgbClr val="00B050"/>
              </a:solidFill>
            </a:endParaRPr>
          </a:p>
        </p:txBody>
      </p:sp>
      <p:sp>
        <p:nvSpPr>
          <p:cNvPr id="2" name="Slide Number Placeholder 1"/>
          <p:cNvSpPr>
            <a:spLocks noGrp="1"/>
          </p:cNvSpPr>
          <p:nvPr>
            <p:ph type="sldNum" sz="quarter" idx="12"/>
          </p:nvPr>
        </p:nvSpPr>
        <p:spPr/>
        <p:txBody>
          <a:bodyPr/>
          <a:lstStyle/>
          <a:p>
            <a:fld id="{D45B1029-6F76-46CD-B1CE-A789D6137003}" type="slidenum">
              <a:rPr lang="en-ZA" smtClean="0">
                <a:solidFill>
                  <a:prstClr val="black">
                    <a:tint val="75000"/>
                  </a:prstClr>
                </a:solidFill>
              </a:rPr>
              <a:pPr/>
              <a:t>6</a:t>
            </a:fld>
            <a:endParaRPr lang="en-ZA">
              <a:solidFill>
                <a:prstClr val="black">
                  <a:tint val="75000"/>
                </a:prstClr>
              </a:solidFill>
            </a:endParaRPr>
          </a:p>
        </p:txBody>
      </p:sp>
      <p:sp>
        <p:nvSpPr>
          <p:cNvPr id="9" name="Content Placeholder 2"/>
          <p:cNvSpPr txBox="1">
            <a:spLocks/>
          </p:cNvSpPr>
          <p:nvPr/>
        </p:nvSpPr>
        <p:spPr>
          <a:xfrm>
            <a:off x="338138" y="1306286"/>
            <a:ext cx="8462961" cy="485321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ZA" sz="2400" dirty="0" smtClean="0">
                <a:solidFill>
                  <a:schemeClr val="tx1"/>
                </a:solidFill>
                <a:latin typeface="+mj-lt"/>
                <a:cs typeface="Arial" panose="020B0604020202020204" pitchFamily="34" charset="0"/>
              </a:rPr>
              <a:t>Key mandate deliverables are reflected in the 5 year Corporate Strategic Plan (CSP), Annual Performance Plan (APP) and achievements are documented in Annual Report.</a:t>
            </a:r>
          </a:p>
          <a:p>
            <a:pPr algn="l"/>
            <a:endParaRPr lang="en-ZA" sz="1400" dirty="0" smtClean="0">
              <a:solidFill>
                <a:schemeClr val="tx1"/>
              </a:solidFill>
              <a:latin typeface="+mj-lt"/>
              <a:cs typeface="Arial" panose="020B0604020202020204" pitchFamily="34" charset="0"/>
            </a:endParaRPr>
          </a:p>
          <a:p>
            <a:pPr marL="342900" indent="-342900" algn="l">
              <a:buFont typeface="Arial" panose="020B0604020202020204" pitchFamily="34" charset="0"/>
              <a:buChar char="•"/>
            </a:pPr>
            <a:r>
              <a:rPr lang="en-ZA" sz="2400" dirty="0" smtClean="0">
                <a:solidFill>
                  <a:schemeClr val="tx1"/>
                </a:solidFill>
                <a:cs typeface="Arial" panose="020B0604020202020204" pitchFamily="34" charset="0"/>
              </a:rPr>
              <a:t>Governance Protocol agreement with DEA.</a:t>
            </a:r>
          </a:p>
          <a:p>
            <a:pPr algn="l"/>
            <a:endParaRPr lang="en-ZA" sz="1400" dirty="0" smtClean="0">
              <a:solidFill>
                <a:schemeClr val="tx1"/>
              </a:solidFill>
              <a:cs typeface="Arial" panose="020B0604020202020204" pitchFamily="34" charset="0"/>
            </a:endParaRPr>
          </a:p>
          <a:p>
            <a:pPr marL="342900" indent="-342900" algn="l">
              <a:buFont typeface="Arial" panose="020B0604020202020204" pitchFamily="34" charset="0"/>
              <a:buChar char="•"/>
            </a:pPr>
            <a:r>
              <a:rPr lang="en-ZA" sz="2400" dirty="0" smtClean="0">
                <a:solidFill>
                  <a:schemeClr val="tx1"/>
                </a:solidFill>
                <a:cs typeface="Arial" panose="020B0604020202020204" pitchFamily="34" charset="0"/>
              </a:rPr>
              <a:t>Progress report on APP is done quarterly and analysed and approved by DEA.</a:t>
            </a:r>
          </a:p>
          <a:p>
            <a:pPr algn="l"/>
            <a:endParaRPr lang="en-ZA" sz="2400" dirty="0" smtClean="0">
              <a:solidFill>
                <a:schemeClr val="tx1"/>
              </a:solidFill>
              <a:latin typeface="Arial" panose="020B0604020202020204" pitchFamily="34" charset="0"/>
              <a:cs typeface="Arial" panose="020B0604020202020204" pitchFamily="34" charset="0"/>
            </a:endParaRPr>
          </a:p>
          <a:p>
            <a:endParaRPr lang="en-ZA"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8138" y="4658352"/>
            <a:ext cx="2684462" cy="15011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3810588" y="4118014"/>
            <a:ext cx="1501149" cy="25818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56641" y="4658352"/>
            <a:ext cx="2644459" cy="15011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7311446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16632"/>
            <a:ext cx="8424936" cy="800219"/>
          </a:xfrm>
          <a:prstGeom prst="rect">
            <a:avLst/>
          </a:prstGeom>
        </p:spPr>
        <p:txBody>
          <a:bodyPr wrap="square">
            <a:spAutoFit/>
          </a:bodyPr>
          <a:lstStyle/>
          <a:p>
            <a:r>
              <a:rPr lang="en-ZA" b="1" dirty="0"/>
              <a:t>PROGRAMME 7</a:t>
            </a:r>
            <a:r>
              <a:rPr lang="en-ZA" b="1" dirty="0" smtClean="0"/>
              <a:t>: NATIONAL ZOOLOGICAL GARDENS</a:t>
            </a:r>
            <a:endParaRPr lang="en-ZA" dirty="0"/>
          </a:p>
          <a:p>
            <a:r>
              <a:rPr lang="en-ZA" sz="1400" b="1" dirty="0" smtClean="0"/>
              <a:t>  </a:t>
            </a:r>
            <a:endParaRPr lang="en-ZA" sz="1400" dirty="0"/>
          </a:p>
          <a:p>
            <a:endParaRPr lang="en-ZA" sz="1400" b="1" dirty="0"/>
          </a:p>
        </p:txBody>
      </p:sp>
      <p:graphicFrame>
        <p:nvGraphicFramePr>
          <p:cNvPr id="5" name="Table 4"/>
          <p:cNvGraphicFramePr>
            <a:graphicFrameLocks noGrp="1"/>
          </p:cNvGraphicFramePr>
          <p:nvPr>
            <p:extLst/>
          </p:nvPr>
        </p:nvGraphicFramePr>
        <p:xfrm>
          <a:off x="0" y="620688"/>
          <a:ext cx="9143999" cy="5544615"/>
        </p:xfrm>
        <a:graphic>
          <a:graphicData uri="http://schemas.openxmlformats.org/drawingml/2006/table">
            <a:tbl>
              <a:tblPr firstRow="1" firstCol="1" lastRow="1" lastCol="1" bandRow="1" bandCol="1">
                <a:tableStyleId>{5C22544A-7EE6-4342-B048-85BDC9FD1C3A}</a:tableStyleId>
              </a:tblPr>
              <a:tblGrid>
                <a:gridCol w="1709113">
                  <a:extLst>
                    <a:ext uri="{9D8B030D-6E8A-4147-A177-3AD203B41FA5}">
                      <a16:colId xmlns="" xmlns:a16="http://schemas.microsoft.com/office/drawing/2014/main" val="20000"/>
                    </a:ext>
                  </a:extLst>
                </a:gridCol>
                <a:gridCol w="2119512">
                  <a:extLst>
                    <a:ext uri="{9D8B030D-6E8A-4147-A177-3AD203B41FA5}">
                      <a16:colId xmlns="" xmlns:a16="http://schemas.microsoft.com/office/drawing/2014/main" val="20001"/>
                    </a:ext>
                  </a:extLst>
                </a:gridCol>
                <a:gridCol w="1858350">
                  <a:extLst>
                    <a:ext uri="{9D8B030D-6E8A-4147-A177-3AD203B41FA5}">
                      <a16:colId xmlns="" xmlns:a16="http://schemas.microsoft.com/office/drawing/2014/main" val="20002"/>
                    </a:ext>
                  </a:extLst>
                </a:gridCol>
                <a:gridCol w="3457024">
                  <a:extLst>
                    <a:ext uri="{9D8B030D-6E8A-4147-A177-3AD203B41FA5}">
                      <a16:colId xmlns="" xmlns:a16="http://schemas.microsoft.com/office/drawing/2014/main" val="20003"/>
                    </a:ext>
                  </a:extLst>
                </a:gridCol>
              </a:tblGrid>
              <a:tr h="438619">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STRATEGIC OBJECTIVES </a:t>
                      </a:r>
                      <a:endParaRPr lang="en-ZA" sz="1200" dirty="0">
                        <a:solidFill>
                          <a:schemeClr val="tx1"/>
                        </a:solidFill>
                        <a:effectLst/>
                        <a:latin typeface="Arial Black" panose="020B0A04020102020204" pitchFamily="34" charset="0"/>
                        <a:ea typeface="Calibri"/>
                        <a:cs typeface="Times New Roman"/>
                      </a:endParaRPr>
                    </a:p>
                  </a:txBody>
                  <a:tcPr marL="64906" marR="64906" marT="0" marB="0">
                    <a:solidFill>
                      <a:srgbClr val="00B050"/>
                    </a:solidFill>
                  </a:tcPr>
                </a:tc>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STRATEGIC RISK </a:t>
                      </a:r>
                      <a:endParaRPr lang="en-ZA" sz="1200" dirty="0">
                        <a:solidFill>
                          <a:schemeClr val="tx1"/>
                        </a:solidFill>
                        <a:effectLst/>
                        <a:latin typeface="Arial Black" panose="020B0A04020102020204" pitchFamily="34" charset="0"/>
                        <a:ea typeface="Calibri"/>
                        <a:cs typeface="Times New Roman"/>
                      </a:endParaRPr>
                    </a:p>
                  </a:txBody>
                  <a:tcPr marL="64906" marR="64906" marT="0" marB="0">
                    <a:solidFill>
                      <a:srgbClr val="00B050"/>
                    </a:solidFill>
                  </a:tcPr>
                </a:tc>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RISK CONSEQUENCE </a:t>
                      </a:r>
                      <a:endParaRPr lang="en-ZA" sz="1200" dirty="0">
                        <a:solidFill>
                          <a:schemeClr val="tx1"/>
                        </a:solidFill>
                        <a:effectLst/>
                        <a:latin typeface="Arial Black" panose="020B0A04020102020204" pitchFamily="34" charset="0"/>
                        <a:ea typeface="Calibri"/>
                        <a:cs typeface="Times New Roman"/>
                      </a:endParaRPr>
                    </a:p>
                  </a:txBody>
                  <a:tcPr marL="64906" marR="64906" marT="0" marB="0">
                    <a:solidFill>
                      <a:srgbClr val="00B050"/>
                    </a:solidFill>
                  </a:tcPr>
                </a:tc>
                <a:tc>
                  <a:txBody>
                    <a:bodyPr/>
                    <a:lstStyle/>
                    <a:p>
                      <a:pPr algn="just">
                        <a:lnSpc>
                          <a:spcPct val="115000"/>
                        </a:lnSpc>
                        <a:spcAft>
                          <a:spcPts val="0"/>
                        </a:spcAft>
                      </a:pPr>
                      <a:r>
                        <a:rPr lang="en-US" sz="1200" dirty="0">
                          <a:solidFill>
                            <a:schemeClr val="tx1"/>
                          </a:solidFill>
                          <a:effectLst/>
                          <a:latin typeface="Arial Black" panose="020B0A04020102020204" pitchFamily="34" charset="0"/>
                        </a:rPr>
                        <a:t>MITIGATION PLAN </a:t>
                      </a:r>
                      <a:endParaRPr lang="en-ZA" sz="1200" dirty="0">
                        <a:solidFill>
                          <a:schemeClr val="tx1"/>
                        </a:solidFill>
                        <a:effectLst/>
                        <a:latin typeface="Arial Black" panose="020B0A04020102020204" pitchFamily="34" charset="0"/>
                        <a:ea typeface="Calibri"/>
                        <a:cs typeface="Times New Roman"/>
                      </a:endParaRPr>
                    </a:p>
                  </a:txBody>
                  <a:tcPr marL="64906" marR="64906" marT="0" marB="0">
                    <a:solidFill>
                      <a:srgbClr val="00B050"/>
                    </a:solidFill>
                  </a:tcPr>
                </a:tc>
                <a:extLst>
                  <a:ext uri="{0D108BD9-81ED-4DB2-BD59-A6C34878D82A}">
                    <a16:rowId xmlns="" xmlns:a16="http://schemas.microsoft.com/office/drawing/2014/main" val="10000"/>
                  </a:ext>
                </a:extLst>
              </a:tr>
              <a:tr h="1562521">
                <a:tc>
                  <a:txBody>
                    <a:bodyPr/>
                    <a:lstStyle/>
                    <a:p>
                      <a:pPr fontAlgn="ctr">
                        <a:lnSpc>
                          <a:spcPct val="115000"/>
                        </a:lnSpc>
                        <a:spcAft>
                          <a:spcPts val="0"/>
                        </a:spcAft>
                      </a:pPr>
                      <a:r>
                        <a:rPr lang="en-US" sz="12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SO 7.1</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fontAlgn="ctr">
                        <a:lnSpc>
                          <a:spcPct val="115000"/>
                        </a:lnSpc>
                        <a:spcAft>
                          <a:spcPts val="0"/>
                        </a:spcAft>
                      </a:pPr>
                      <a:r>
                        <a:rPr lang="en-ZA" sz="12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Insufficient funds to maintain infrastructure and equipment as well as recruiting PDPs.</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fontAlgn="ctr">
                        <a:lnSpc>
                          <a:spcPct val="115000"/>
                        </a:lnSpc>
                        <a:spcAft>
                          <a:spcPts val="0"/>
                        </a:spcAft>
                      </a:pPr>
                      <a:r>
                        <a:rPr lang="en-ZA" sz="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The inability to attract PDPS and poorly maintained equipment, that compromises the NZG’s ability to conduct research will have a negative impact on the NZG’s research </a:t>
                      </a:r>
                      <a:r>
                        <a:rPr lang="en-ZA" sz="120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output.</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fontAlgn="ctr">
                        <a:lnSpc>
                          <a:spcPct val="115000"/>
                        </a:lnSpc>
                        <a:spcAft>
                          <a:spcPts val="0"/>
                        </a:spcAft>
                      </a:pPr>
                      <a:r>
                        <a:rPr lang="en-ZA" sz="1200" b="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Secure competitive funding for infrastructure, student recruitment and strict management of existing maintenance / service </a:t>
                      </a:r>
                      <a:r>
                        <a:rPr lang="en-ZA" sz="1200" b="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contracts.</a:t>
                      </a:r>
                      <a:endParaRPr lang="en-ZA"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extLst>
                  <a:ext uri="{0D108BD9-81ED-4DB2-BD59-A6C34878D82A}">
                    <a16:rowId xmlns="" xmlns:a16="http://schemas.microsoft.com/office/drawing/2014/main" val="10001"/>
                  </a:ext>
                </a:extLst>
              </a:tr>
              <a:tr h="740001">
                <a:tc>
                  <a:txBody>
                    <a:bodyPr/>
                    <a:lstStyle/>
                    <a:p>
                      <a:pPr fontAlgn="ctr">
                        <a:lnSpc>
                          <a:spcPct val="115000"/>
                        </a:lnSpc>
                        <a:spcAft>
                          <a:spcPts val="0"/>
                        </a:spcAft>
                      </a:pPr>
                      <a:r>
                        <a:rPr lang="en-US" sz="12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SO 7.2</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fontAlgn="ctr">
                        <a:lnSpc>
                          <a:spcPct val="115000"/>
                        </a:lnSpc>
                        <a:spcAft>
                          <a:spcPts val="0"/>
                        </a:spcAft>
                      </a:pPr>
                      <a:r>
                        <a:rPr lang="en-ZA" sz="12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Lack of sufficient funding for science engagement</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fontAlgn="ctr">
                        <a:lnSpc>
                          <a:spcPct val="115000"/>
                        </a:lnSpc>
                        <a:spcAft>
                          <a:spcPts val="0"/>
                        </a:spcAft>
                      </a:pPr>
                      <a:r>
                        <a:rPr lang="en-ZA" sz="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Reduction in learner attendance </a:t>
                      </a:r>
                      <a:r>
                        <a:rPr lang="en-ZA" sz="120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numbers.</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fontAlgn="ctr">
                        <a:lnSpc>
                          <a:spcPct val="115000"/>
                        </a:lnSpc>
                        <a:spcAft>
                          <a:spcPts val="0"/>
                        </a:spcAft>
                      </a:pPr>
                      <a:r>
                        <a:rPr lang="en-ZA" sz="1200" b="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Continued pursuit of DST accreditation as a Science Centre and sourcing project funding from agencies including </a:t>
                      </a:r>
                      <a:r>
                        <a:rPr lang="en-ZA" sz="1200" b="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SAASTA.</a:t>
                      </a:r>
                      <a:endParaRPr lang="en-ZA"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extLst>
                  <a:ext uri="{0D108BD9-81ED-4DB2-BD59-A6C34878D82A}">
                    <a16:rowId xmlns="" xmlns:a16="http://schemas.microsoft.com/office/drawing/2014/main" val="10002"/>
                  </a:ext>
                </a:extLst>
              </a:tr>
              <a:tr h="2145547">
                <a:tc>
                  <a:txBody>
                    <a:bodyPr/>
                    <a:lstStyle/>
                    <a:p>
                      <a:pPr fontAlgn="ctr">
                        <a:lnSpc>
                          <a:spcPct val="115000"/>
                        </a:lnSpc>
                        <a:spcAft>
                          <a:spcPts val="0"/>
                        </a:spcAft>
                      </a:pPr>
                      <a:r>
                        <a:rPr lang="en-US" sz="12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SO 7.2</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fontAlgn="ctr">
                        <a:lnSpc>
                          <a:spcPct val="115000"/>
                        </a:lnSpc>
                        <a:spcAft>
                          <a:spcPts val="0"/>
                        </a:spcAft>
                      </a:pPr>
                      <a:r>
                        <a:rPr lang="en-ZA" sz="12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Insufficient funding for platform upgrades and innovation</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Inability to meet utilisation numbers / visitor numbers in National Zoological Garden (NZG) due to failure to attract more visitors resulting in reduced footfall into the facilities and loss of income</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l" fontAlgn="ctr">
                        <a:lnSpc>
                          <a:spcPct val="115000"/>
                        </a:lnSpc>
                        <a:spcAft>
                          <a:spcPts val="0"/>
                        </a:spcAft>
                      </a:pPr>
                      <a:r>
                        <a:rPr lang="en-ZA" sz="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Continued deterioration of infrastructure base and negative feedback from public thereby have a negative impact on the visitor </a:t>
                      </a:r>
                      <a:r>
                        <a:rPr lang="en-ZA" sz="120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numbers.</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a:lnSpc>
                          <a:spcPct val="115000"/>
                        </a:lnSpc>
                        <a:spcAft>
                          <a:spcPts val="0"/>
                        </a:spcAft>
                      </a:pP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Adoption of the existing SANBI business </a:t>
                      </a:r>
                      <a:r>
                        <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model.</a:t>
                      </a: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a:r>
                      <a:b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br>
                      <a:endParaRPr lang="en-ZA"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Regular engagement with law enforcement agencies to promote </a:t>
                      </a:r>
                      <a:r>
                        <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security.</a:t>
                      </a:r>
                      <a:endParaRPr lang="en-ZA"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fontAlgn="ctr">
                        <a:lnSpc>
                          <a:spcPct val="115000"/>
                        </a:lnSpc>
                        <a:spcAft>
                          <a:spcPts val="0"/>
                        </a:spcAft>
                      </a:pP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a:r>
                      <a:b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b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Identifying opportunities for infrastructure funding </a:t>
                      </a:r>
                      <a:r>
                        <a:rPr lang="en-ZA" sz="1200" b="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from DEA, DPW, NDT and other sources as well as the implementation of the sustainability strategy.</a:t>
                      </a:r>
                      <a:endParaRPr lang="en-ZA"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Leveraging of partnerships to enhance the animal </a:t>
                      </a:r>
                      <a:r>
                        <a:rPr lang="en-US" sz="1200" b="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collection.</a:t>
                      </a:r>
                      <a:endParaRPr lang="en-ZA"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extLst>
                  <a:ext uri="{0D108BD9-81ED-4DB2-BD59-A6C34878D82A}">
                    <a16:rowId xmlns="" xmlns:a16="http://schemas.microsoft.com/office/drawing/2014/main" val="10003"/>
                  </a:ext>
                </a:extLst>
              </a:tr>
              <a:tr h="657927">
                <a:tc>
                  <a:txBody>
                    <a:bodyPr/>
                    <a:lstStyle/>
                    <a:p>
                      <a:pPr>
                        <a:lnSpc>
                          <a:spcPct val="115000"/>
                        </a:lnSpc>
                        <a:spcAft>
                          <a:spcPts val="1000"/>
                        </a:spcAft>
                      </a:pPr>
                      <a:r>
                        <a:rPr lang="en-US" sz="12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SO 7.3</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fontAlgn="ctr">
                        <a:lnSpc>
                          <a:spcPct val="115000"/>
                        </a:lnSpc>
                        <a:spcAft>
                          <a:spcPts val="0"/>
                        </a:spcAft>
                      </a:pPr>
                      <a:r>
                        <a:rPr lang="en-ZA" sz="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Loss of industry recognition.</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fontAlgn="ctr">
                        <a:lnSpc>
                          <a:spcPct val="115000"/>
                        </a:lnSpc>
                        <a:spcAft>
                          <a:spcPts val="0"/>
                        </a:spcAft>
                      </a:pPr>
                      <a:r>
                        <a:rPr lang="en-ZA" sz="1200" b="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Inability to provide industry leadership within the ex situ conservation fraternity.</a:t>
                      </a:r>
                      <a:endParaRPr lang="en-ZA"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tc>
                  <a:txBody>
                    <a:bodyPr/>
                    <a:lstStyle/>
                    <a:p>
                      <a:pPr fontAlgn="ctr">
                        <a:lnSpc>
                          <a:spcPct val="115000"/>
                        </a:lnSpc>
                        <a:spcAft>
                          <a:spcPts val="0"/>
                        </a:spcAft>
                      </a:pPr>
                      <a:r>
                        <a:rPr lang="en-ZA" sz="1200" b="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Maintain the NZG’s PAAZA accreditation and participation on various </a:t>
                      </a:r>
                      <a:r>
                        <a:rPr lang="en-ZA" sz="1200" b="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platforms.</a:t>
                      </a:r>
                      <a:endParaRPr lang="en-ZA" sz="12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xmlns="" val="27071516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72101" y="1844824"/>
            <a:ext cx="3804155" cy="3024336"/>
          </a:xfrm>
        </p:spPr>
        <p:txBody>
          <a:bodyPr lIns="72000" tIns="0" rIns="0" bIns="0" anchor="t">
            <a:normAutofit/>
          </a:bodyPr>
          <a:lstStyle/>
          <a:p>
            <a:pPr algn="l"/>
            <a:r>
              <a:rPr lang="en-ZA" b="1" dirty="0" smtClean="0">
                <a:latin typeface="Arial Black" panose="020B0A04020102020204" pitchFamily="34" charset="0"/>
              </a:rPr>
              <a:t>Thank You</a:t>
            </a:r>
            <a:r>
              <a:rPr lang="en-ZA" sz="4000" b="1" dirty="0" smtClean="0">
                <a:latin typeface="Arial Black" panose="020B0A04020102020204" pitchFamily="34" charset="0"/>
              </a:rPr>
              <a:t/>
            </a:r>
            <a:br>
              <a:rPr lang="en-ZA" sz="4000" b="1" dirty="0" smtClean="0">
                <a:latin typeface="Arial Black" panose="020B0A04020102020204" pitchFamily="34" charset="0"/>
              </a:rPr>
            </a:br>
            <a:endParaRPr lang="en-ZA" sz="4000" b="1" dirty="0">
              <a:latin typeface="Arial Black" panose="020B0A040201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45B1029-6F76-46CD-B1CE-A789D6137003}" type="slidenum">
              <a:rPr lang="en-ZA" smtClean="0">
                <a:solidFill>
                  <a:prstClr val="black">
                    <a:tint val="75000"/>
                  </a:prstClr>
                </a:solidFill>
              </a:rPr>
              <a:pPr/>
              <a:t>61</a:t>
            </a:fld>
            <a:endParaRPr lang="en-ZA">
              <a:solidFill>
                <a:prstClr val="black">
                  <a:tint val="75000"/>
                </a:prstClr>
              </a:solidFill>
            </a:endParaRPr>
          </a:p>
        </p:txBody>
      </p:sp>
    </p:spTree>
    <p:extLst>
      <p:ext uri="{BB962C8B-B14F-4D97-AF65-F5344CB8AC3E}">
        <p14:creationId xmlns:p14="http://schemas.microsoft.com/office/powerpoint/2010/main" xmlns="" val="3663822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85874" y="209488"/>
            <a:ext cx="8062589" cy="6171841"/>
            <a:chOff x="-146511" y="65472"/>
            <a:chExt cx="8819735" cy="6925572"/>
          </a:xfrm>
        </p:grpSpPr>
        <p:sp>
          <p:nvSpPr>
            <p:cNvPr id="5" name="Isosceles Triangle 4"/>
            <p:cNvSpPr/>
            <p:nvPr/>
          </p:nvSpPr>
          <p:spPr>
            <a:xfrm>
              <a:off x="320296" y="65472"/>
              <a:ext cx="8352928" cy="3861048"/>
            </a:xfrm>
            <a:prstGeom prst="triangle">
              <a:avLst>
                <a:gd name="adj" fmla="val 49829"/>
              </a:avLst>
            </a:prstGeom>
            <a:gradFill>
              <a:gsLst>
                <a:gs pos="0">
                  <a:srgbClr val="495E2C"/>
                </a:gs>
                <a:gs pos="39999">
                  <a:schemeClr val="accent3">
                    <a:lumMod val="60000"/>
                    <a:lumOff val="40000"/>
                  </a:schemeClr>
                </a:gs>
                <a:gs pos="70000">
                  <a:schemeClr val="accent3">
                    <a:lumMod val="40000"/>
                    <a:lumOff val="60000"/>
                  </a:schemeClr>
                </a:gs>
                <a:gs pos="100000">
                  <a:schemeClr val="bg1"/>
                </a:gs>
              </a:gsLst>
              <a:lin ang="5400000" scaled="0"/>
            </a:gra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6" name="TextBox 5"/>
            <p:cNvSpPr txBox="1"/>
            <p:nvPr/>
          </p:nvSpPr>
          <p:spPr>
            <a:xfrm rot="19084368">
              <a:off x="-146511" y="1575507"/>
              <a:ext cx="4440172" cy="690727"/>
            </a:xfrm>
            <a:prstGeom prst="rect">
              <a:avLst/>
            </a:prstGeom>
            <a:noFill/>
          </p:spPr>
          <p:txBody>
            <a:bodyPr wrap="none" rtlCol="0">
              <a:spAutoFit/>
            </a:bodyPr>
            <a:lstStyle/>
            <a:p>
              <a:r>
                <a:rPr lang="en-ZA" sz="3400" dirty="0" smtClean="0">
                  <a:solidFill>
                    <a:prstClr val="black">
                      <a:lumMod val="75000"/>
                      <a:lumOff val="25000"/>
                    </a:prstClr>
                  </a:solidFill>
                </a:rPr>
                <a:t>WHAT WE INFLUENCE</a:t>
              </a:r>
              <a:endParaRPr lang="en-ZA" sz="3400" dirty="0">
                <a:solidFill>
                  <a:prstClr val="black">
                    <a:lumMod val="75000"/>
                    <a:lumOff val="25000"/>
                  </a:prstClr>
                </a:solidFill>
              </a:endParaRPr>
            </a:p>
          </p:txBody>
        </p:sp>
        <p:sp>
          <p:nvSpPr>
            <p:cNvPr id="7" name="TextBox 6"/>
            <p:cNvSpPr txBox="1"/>
            <p:nvPr/>
          </p:nvSpPr>
          <p:spPr>
            <a:xfrm>
              <a:off x="2323029" y="764704"/>
              <a:ext cx="4263705" cy="1901364"/>
            </a:xfrm>
            <a:prstGeom prst="rect">
              <a:avLst/>
            </a:prstGeom>
            <a:noFill/>
          </p:spPr>
          <p:txBody>
            <a:bodyPr wrap="none" rtlCol="0">
              <a:spAutoFit/>
            </a:bodyPr>
            <a:lstStyle/>
            <a:p>
              <a:pPr algn="ctr"/>
              <a:r>
                <a:rPr lang="en-ZA" sz="1600" b="1" dirty="0" smtClean="0">
                  <a:solidFill>
                    <a:prstClr val="white"/>
                  </a:solidFill>
                </a:rPr>
                <a:t>human </a:t>
              </a:r>
              <a:r>
                <a:rPr lang="en-ZA" sz="1600" b="1" dirty="0">
                  <a:solidFill>
                    <a:prstClr val="white"/>
                  </a:solidFill>
                </a:rPr>
                <a:t>wellbeing</a:t>
              </a:r>
            </a:p>
            <a:p>
              <a:pPr algn="ctr"/>
              <a:r>
                <a:rPr lang="en-ZA" sz="1600" b="1" dirty="0" smtClean="0">
                  <a:solidFill>
                    <a:prstClr val="white"/>
                  </a:solidFill>
                </a:rPr>
                <a:t>improved </a:t>
              </a:r>
              <a:r>
                <a:rPr lang="en-ZA" sz="1600" b="1" dirty="0">
                  <a:solidFill>
                    <a:prstClr val="white"/>
                  </a:solidFill>
                </a:rPr>
                <a:t>service delivery </a:t>
              </a:r>
              <a:endParaRPr lang="en-ZA" sz="1600" b="1" dirty="0" smtClean="0">
                <a:solidFill>
                  <a:prstClr val="white"/>
                </a:solidFill>
              </a:endParaRPr>
            </a:p>
            <a:p>
              <a:pPr algn="ctr"/>
              <a:r>
                <a:rPr lang="en-ZA" sz="1600" b="1" dirty="0" smtClean="0">
                  <a:solidFill>
                    <a:prstClr val="white"/>
                  </a:solidFill>
                </a:rPr>
                <a:t>job creation</a:t>
              </a:r>
            </a:p>
            <a:p>
              <a:pPr algn="ctr"/>
              <a:r>
                <a:rPr lang="en-ZA" sz="1600" dirty="0" smtClean="0">
                  <a:solidFill>
                    <a:prstClr val="black"/>
                  </a:solidFill>
                </a:rPr>
                <a:t>harnessing biodiversity value</a:t>
              </a:r>
            </a:p>
            <a:p>
              <a:pPr algn="ctr"/>
              <a:r>
                <a:rPr lang="en-ZA" sz="1600" dirty="0" smtClean="0">
                  <a:solidFill>
                    <a:prstClr val="black"/>
                  </a:solidFill>
                </a:rPr>
                <a:t>investment in ecological infrastructure</a:t>
              </a:r>
            </a:p>
            <a:p>
              <a:pPr algn="ctr"/>
              <a:r>
                <a:rPr lang="en-ZA" sz="1600" dirty="0" smtClean="0">
                  <a:solidFill>
                    <a:prstClr val="black"/>
                  </a:solidFill>
                </a:rPr>
                <a:t>ecosystem-based adaptation to climate change</a:t>
              </a:r>
            </a:p>
            <a:p>
              <a:pPr algn="ctr"/>
              <a:r>
                <a:rPr lang="en-ZA" sz="1600" dirty="0" smtClean="0">
                  <a:solidFill>
                    <a:prstClr val="black"/>
                  </a:solidFill>
                </a:rPr>
                <a:t>streamlined </a:t>
              </a:r>
              <a:r>
                <a:rPr lang="en-ZA" sz="1600" dirty="0">
                  <a:solidFill>
                    <a:prstClr val="black"/>
                  </a:solidFill>
                </a:rPr>
                <a:t>environmental </a:t>
              </a:r>
              <a:r>
                <a:rPr lang="en-ZA" sz="1600" dirty="0" smtClean="0">
                  <a:solidFill>
                    <a:prstClr val="black"/>
                  </a:solidFill>
                </a:rPr>
                <a:t>decision-making</a:t>
              </a:r>
              <a:endParaRPr lang="en-ZA" sz="1600" dirty="0">
                <a:solidFill>
                  <a:prstClr val="black"/>
                </a:solidFill>
              </a:endParaRPr>
            </a:p>
          </p:txBody>
        </p:sp>
        <p:cxnSp>
          <p:nvCxnSpPr>
            <p:cNvPr id="8" name="Straight Connector 7"/>
            <p:cNvCxnSpPr/>
            <p:nvPr/>
          </p:nvCxnSpPr>
          <p:spPr>
            <a:xfrm>
              <a:off x="3014720" y="1656561"/>
              <a:ext cx="2736304" cy="1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Isosceles Triangle 8"/>
            <p:cNvSpPr/>
            <p:nvPr/>
          </p:nvSpPr>
          <p:spPr>
            <a:xfrm>
              <a:off x="1151616" y="2636912"/>
              <a:ext cx="6690288" cy="125976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nvGrpSpPr>
            <p:cNvPr id="10" name="Group 9"/>
            <p:cNvGrpSpPr/>
            <p:nvPr/>
          </p:nvGrpSpPr>
          <p:grpSpPr>
            <a:xfrm>
              <a:off x="1475655" y="2642141"/>
              <a:ext cx="6042207" cy="3967787"/>
              <a:chOff x="1403648" y="1988840"/>
              <a:chExt cx="6336706" cy="3888432"/>
            </a:xfrm>
          </p:grpSpPr>
          <p:sp>
            <p:nvSpPr>
              <p:cNvPr id="14" name="Pentagon 13"/>
              <p:cNvSpPr/>
              <p:nvPr/>
            </p:nvSpPr>
            <p:spPr>
              <a:xfrm rot="16200000">
                <a:off x="3455878" y="-63388"/>
                <a:ext cx="2232248" cy="6336704"/>
              </a:xfrm>
              <a:prstGeom prst="homePlate">
                <a:avLst/>
              </a:prstGeom>
              <a:gradFill>
                <a:gsLst>
                  <a:gs pos="0">
                    <a:schemeClr val="accent6">
                      <a:lumMod val="75000"/>
                    </a:schemeClr>
                  </a:gs>
                  <a:gs pos="29000">
                    <a:schemeClr val="accent6">
                      <a:lumMod val="40000"/>
                      <a:lumOff val="60000"/>
                    </a:schemeClr>
                  </a:gs>
                  <a:gs pos="61000">
                    <a:schemeClr val="accent6">
                      <a:lumMod val="20000"/>
                      <a:lumOff val="80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5" name="Pentagon 14"/>
              <p:cNvSpPr/>
              <p:nvPr/>
            </p:nvSpPr>
            <p:spPr>
              <a:xfrm rot="16200000">
                <a:off x="3599892" y="1016732"/>
                <a:ext cx="1944215" cy="6336704"/>
              </a:xfrm>
              <a:prstGeom prst="homePlate">
                <a:avLst/>
              </a:prstGeom>
              <a:gradFill>
                <a:gsLst>
                  <a:gs pos="0">
                    <a:schemeClr val="accent4">
                      <a:lumMod val="75000"/>
                    </a:schemeClr>
                  </a:gs>
                  <a:gs pos="24000">
                    <a:schemeClr val="accent4">
                      <a:lumMod val="40000"/>
                      <a:lumOff val="60000"/>
                    </a:schemeClr>
                  </a:gs>
                  <a:gs pos="60000">
                    <a:schemeClr val="accent4">
                      <a:lumMod val="20000"/>
                      <a:lumOff val="80000"/>
                    </a:schemeClr>
                  </a:gs>
                  <a:gs pos="88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6" name="Pentagon 15"/>
              <p:cNvSpPr/>
              <p:nvPr/>
            </p:nvSpPr>
            <p:spPr>
              <a:xfrm rot="16200000">
                <a:off x="3851920" y="1988840"/>
                <a:ext cx="1440160" cy="6336704"/>
              </a:xfrm>
              <a:prstGeom prst="homePlate">
                <a:avLst/>
              </a:prstGeom>
              <a:gradFill>
                <a:gsLst>
                  <a:gs pos="0">
                    <a:schemeClr val="bg2">
                      <a:lumMod val="50000"/>
                    </a:schemeClr>
                  </a:gs>
                  <a:gs pos="25000">
                    <a:schemeClr val="bg2">
                      <a:lumMod val="75000"/>
                    </a:schemeClr>
                  </a:gs>
                  <a:gs pos="62000">
                    <a:schemeClr val="accent3">
                      <a:lumMod val="20000"/>
                      <a:lumOff val="80000"/>
                    </a:schemeClr>
                  </a:gs>
                  <a:gs pos="92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7" name="TextBox 16"/>
              <p:cNvSpPr txBox="1"/>
              <p:nvPr/>
            </p:nvSpPr>
            <p:spPr>
              <a:xfrm>
                <a:off x="1479989" y="4869160"/>
                <a:ext cx="6103904" cy="923330"/>
              </a:xfrm>
              <a:prstGeom prst="rect">
                <a:avLst/>
              </a:prstGeom>
              <a:noFill/>
            </p:spPr>
            <p:txBody>
              <a:bodyPr wrap="square" rtlCol="0">
                <a:spAutoFit/>
              </a:bodyPr>
              <a:lstStyle/>
              <a:p>
                <a:pPr algn="ctr"/>
                <a:r>
                  <a:rPr lang="en-ZA" b="1" dirty="0" smtClean="0">
                    <a:solidFill>
                      <a:prstClr val="black"/>
                    </a:solidFill>
                  </a:rPr>
                  <a:t>FOUNDATIONS OF BIODIVERSITY:</a:t>
                </a:r>
              </a:p>
              <a:p>
                <a:pPr algn="ctr"/>
                <a:r>
                  <a:rPr lang="en-ZA" dirty="0" smtClean="0">
                    <a:solidFill>
                      <a:prstClr val="black"/>
                    </a:solidFill>
                  </a:rPr>
                  <a:t>collections| taxonomy | inventory | </a:t>
                </a:r>
                <a:r>
                  <a:rPr lang="en-ZA" dirty="0">
                    <a:solidFill>
                      <a:prstClr val="black"/>
                    </a:solidFill>
                  </a:rPr>
                  <a:t>maps | </a:t>
                </a:r>
                <a:r>
                  <a:rPr lang="en-ZA" dirty="0" smtClean="0">
                    <a:solidFill>
                      <a:prstClr val="black"/>
                    </a:solidFill>
                  </a:rPr>
                  <a:t>classification of ecosystems and species</a:t>
                </a:r>
                <a:endParaRPr lang="en-ZA" dirty="0">
                  <a:solidFill>
                    <a:prstClr val="black"/>
                  </a:solidFill>
                </a:endParaRPr>
              </a:p>
            </p:txBody>
          </p:sp>
          <p:sp>
            <p:nvSpPr>
              <p:cNvPr id="18" name="TextBox 17"/>
              <p:cNvSpPr txBox="1"/>
              <p:nvPr/>
            </p:nvSpPr>
            <p:spPr>
              <a:xfrm>
                <a:off x="1619672" y="3789040"/>
                <a:ext cx="5964220" cy="646331"/>
              </a:xfrm>
              <a:prstGeom prst="rect">
                <a:avLst/>
              </a:prstGeom>
              <a:noFill/>
              <a:ln>
                <a:noFill/>
              </a:ln>
            </p:spPr>
            <p:txBody>
              <a:bodyPr wrap="square" rtlCol="0">
                <a:spAutoFit/>
              </a:bodyPr>
              <a:lstStyle/>
              <a:p>
                <a:pPr algn="ctr"/>
                <a:r>
                  <a:rPr lang="en-ZA" b="1" dirty="0" smtClean="0">
                    <a:solidFill>
                      <a:prstClr val="black"/>
                    </a:solidFill>
                  </a:rPr>
                  <a:t>BUILDING BIODIVERSITY KNOWLEDGE:</a:t>
                </a:r>
              </a:p>
              <a:p>
                <a:pPr algn="ctr"/>
                <a:r>
                  <a:rPr lang="en-ZA" dirty="0" smtClean="0">
                    <a:solidFill>
                      <a:prstClr val="black"/>
                    </a:solidFill>
                  </a:rPr>
                  <a:t>assessments | status | trends | </a:t>
                </a:r>
                <a:r>
                  <a:rPr lang="en-ZA" dirty="0">
                    <a:solidFill>
                      <a:prstClr val="black"/>
                    </a:solidFill>
                  </a:rPr>
                  <a:t>monitoring | modelling</a:t>
                </a:r>
              </a:p>
            </p:txBody>
          </p:sp>
          <p:sp>
            <p:nvSpPr>
              <p:cNvPr id="19" name="TextBox 18"/>
              <p:cNvSpPr txBox="1"/>
              <p:nvPr/>
            </p:nvSpPr>
            <p:spPr>
              <a:xfrm>
                <a:off x="1520680" y="2597562"/>
                <a:ext cx="6182838" cy="646331"/>
              </a:xfrm>
              <a:prstGeom prst="rect">
                <a:avLst/>
              </a:prstGeom>
              <a:noFill/>
            </p:spPr>
            <p:txBody>
              <a:bodyPr wrap="square" rtlCol="0">
                <a:spAutoFit/>
              </a:bodyPr>
              <a:lstStyle/>
              <a:p>
                <a:pPr algn="ctr"/>
                <a:r>
                  <a:rPr lang="en-ZA" b="1" dirty="0" smtClean="0">
                    <a:solidFill>
                      <a:prstClr val="black"/>
                    </a:solidFill>
                  </a:rPr>
                  <a:t>SCIENCE INTO POLICY / ACTION:</a:t>
                </a:r>
              </a:p>
              <a:p>
                <a:pPr algn="ctr"/>
                <a:r>
                  <a:rPr lang="en-ZA" dirty="0" smtClean="0">
                    <a:solidFill>
                      <a:prstClr val="black"/>
                    </a:solidFill>
                  </a:rPr>
                  <a:t>information </a:t>
                </a:r>
                <a:r>
                  <a:rPr lang="en-ZA" dirty="0">
                    <a:solidFill>
                      <a:prstClr val="black"/>
                    </a:solidFill>
                  </a:rPr>
                  <a:t>| planning </a:t>
                </a:r>
                <a:r>
                  <a:rPr lang="en-ZA" dirty="0" smtClean="0">
                    <a:solidFill>
                      <a:prstClr val="black"/>
                    </a:solidFill>
                  </a:rPr>
                  <a:t>| policy advice | models | tools</a:t>
                </a:r>
                <a:endParaRPr lang="en-ZA" dirty="0">
                  <a:solidFill>
                    <a:prstClr val="black"/>
                  </a:solidFill>
                </a:endParaRPr>
              </a:p>
            </p:txBody>
          </p:sp>
        </p:grpSp>
        <p:sp>
          <p:nvSpPr>
            <p:cNvPr id="11" name="TextBox 10"/>
            <p:cNvSpPr txBox="1"/>
            <p:nvPr/>
          </p:nvSpPr>
          <p:spPr>
            <a:xfrm rot="16200000">
              <a:off x="6173629" y="4805762"/>
              <a:ext cx="2961996" cy="646331"/>
            </a:xfrm>
            <a:prstGeom prst="rect">
              <a:avLst/>
            </a:prstGeom>
            <a:gradFill>
              <a:gsLst>
                <a:gs pos="0">
                  <a:srgbClr val="DF8541"/>
                </a:gs>
                <a:gs pos="18000">
                  <a:srgbClr val="FFC000"/>
                </a:gs>
                <a:gs pos="72082">
                  <a:srgbClr val="FFFF9B"/>
                </a:gs>
                <a:gs pos="46000">
                  <a:srgbClr val="FFFF00"/>
                </a:gs>
                <a:gs pos="100000">
                  <a:schemeClr val="bg1"/>
                </a:gs>
              </a:gsLst>
              <a:lin ang="0" scaled="0"/>
            </a:gradFill>
            <a:ln w="25400">
              <a:noFill/>
            </a:ln>
          </p:spPr>
          <p:txBody>
            <a:bodyPr wrap="square" rtlCol="0">
              <a:spAutoFit/>
            </a:bodyPr>
            <a:lstStyle/>
            <a:p>
              <a:r>
                <a:rPr lang="en-ZA" b="1" dirty="0" smtClean="0">
                  <a:solidFill>
                    <a:prstClr val="black"/>
                  </a:solidFill>
                </a:rPr>
                <a:t>HUMAN </a:t>
              </a:r>
              <a:r>
                <a:rPr lang="en-ZA" b="1" dirty="0">
                  <a:solidFill>
                    <a:prstClr val="black"/>
                  </a:solidFill>
                </a:rPr>
                <a:t>CAPITAL</a:t>
              </a:r>
              <a:r>
                <a:rPr lang="en-ZA" b="1" dirty="0" smtClean="0">
                  <a:solidFill>
                    <a:prstClr val="black"/>
                  </a:solidFill>
                </a:rPr>
                <a:t> DEVELOPMENT</a:t>
              </a:r>
              <a:endParaRPr lang="en-ZA" b="1" dirty="0">
                <a:solidFill>
                  <a:prstClr val="black"/>
                </a:solidFill>
              </a:endParaRPr>
            </a:p>
          </p:txBody>
        </p:sp>
        <p:sp>
          <p:nvSpPr>
            <p:cNvPr id="12" name="TextBox 11"/>
            <p:cNvSpPr txBox="1"/>
            <p:nvPr/>
          </p:nvSpPr>
          <p:spPr>
            <a:xfrm rot="16200000">
              <a:off x="-163078" y="4767291"/>
              <a:ext cx="2961997" cy="723275"/>
            </a:xfrm>
            <a:prstGeom prst="rect">
              <a:avLst/>
            </a:prstGeom>
            <a:gradFill flip="none" rotWithShape="1">
              <a:gsLst>
                <a:gs pos="0">
                  <a:srgbClr val="DC7B32"/>
                </a:gs>
                <a:gs pos="29000">
                  <a:srgbClr val="FFC000"/>
                </a:gs>
                <a:gs pos="70000">
                  <a:srgbClr val="FFFF00"/>
                </a:gs>
                <a:gs pos="100000">
                  <a:schemeClr val="bg1"/>
                </a:gs>
              </a:gsLst>
              <a:lin ang="0" scaled="1"/>
              <a:tileRect/>
            </a:gradFill>
            <a:ln w="25400">
              <a:noFill/>
            </a:ln>
          </p:spPr>
          <p:txBody>
            <a:bodyPr wrap="square" rtlCol="0">
              <a:spAutoFit/>
            </a:bodyPr>
            <a:lstStyle/>
            <a:p>
              <a:r>
                <a:rPr lang="en-ZA" b="1" dirty="0" smtClean="0">
                  <a:solidFill>
                    <a:prstClr val="black"/>
                  </a:solidFill>
                </a:rPr>
                <a:t>GARDENS </a:t>
              </a:r>
            </a:p>
            <a:p>
              <a:pPr>
                <a:spcBef>
                  <a:spcPts val="600"/>
                </a:spcBef>
                <a:spcAft>
                  <a:spcPts val="600"/>
                </a:spcAft>
              </a:pPr>
              <a:r>
                <a:rPr lang="en-ZA" b="1" dirty="0" smtClean="0">
                  <a:solidFill>
                    <a:prstClr val="black"/>
                  </a:solidFill>
                </a:rPr>
                <a:t>windows on biodiversity</a:t>
              </a:r>
              <a:endParaRPr lang="en-ZA" b="1" dirty="0">
                <a:solidFill>
                  <a:prstClr val="black"/>
                </a:solidFill>
              </a:endParaRPr>
            </a:p>
          </p:txBody>
        </p:sp>
        <p:sp>
          <p:nvSpPr>
            <p:cNvPr id="13" name="Rectangle 12"/>
            <p:cNvSpPr/>
            <p:nvPr/>
          </p:nvSpPr>
          <p:spPr>
            <a:xfrm rot="16200000">
              <a:off x="-882299" y="5053363"/>
              <a:ext cx="3202002" cy="673359"/>
            </a:xfrm>
            <a:prstGeom prst="rect">
              <a:avLst/>
            </a:prstGeom>
            <a:noFill/>
          </p:spPr>
          <p:txBody>
            <a:bodyPr wrap="square" lIns="91440" tIns="45720" rIns="91440" bIns="45720">
              <a:spAutoFit/>
            </a:bodyPr>
            <a:lstStyle/>
            <a:p>
              <a:pPr algn="ctr"/>
              <a:r>
                <a:rPr lang="en-US" sz="3400" dirty="0">
                  <a:solidFill>
                    <a:prstClr val="black">
                      <a:lumMod val="75000"/>
                      <a:lumOff val="25000"/>
                    </a:prstClr>
                  </a:solidFill>
                </a:rPr>
                <a:t>WHAT WE DO</a:t>
              </a:r>
            </a:p>
          </p:txBody>
        </p:sp>
      </p:grpSp>
      <p:cxnSp>
        <p:nvCxnSpPr>
          <p:cNvPr id="21" name="Straight Connector 20"/>
          <p:cNvCxnSpPr/>
          <p:nvPr/>
        </p:nvCxnSpPr>
        <p:spPr>
          <a:xfrm>
            <a:off x="1668746" y="6041691"/>
            <a:ext cx="6503654" cy="0"/>
          </a:xfrm>
          <a:prstGeom prst="line">
            <a:avLst/>
          </a:prstGeom>
        </p:spPr>
        <p:style>
          <a:lnRef idx="1">
            <a:schemeClr val="accent6"/>
          </a:lnRef>
          <a:fillRef idx="0">
            <a:schemeClr val="accent6"/>
          </a:fillRef>
          <a:effectRef idx="0">
            <a:schemeClr val="accent6"/>
          </a:effectRef>
          <a:fontRef idx="minor">
            <a:schemeClr val="tx1"/>
          </a:fontRef>
        </p:style>
      </p:cxnSp>
      <p:sp>
        <p:nvSpPr>
          <p:cNvPr id="2" name="Slide Number Placeholder 1"/>
          <p:cNvSpPr>
            <a:spLocks noGrp="1"/>
          </p:cNvSpPr>
          <p:nvPr>
            <p:ph type="sldNum" sz="quarter" idx="12"/>
          </p:nvPr>
        </p:nvSpPr>
        <p:spPr/>
        <p:txBody>
          <a:bodyPr/>
          <a:lstStyle/>
          <a:p>
            <a:fld id="{24F42DC8-3785-4207-B5D1-C0C36EFA640D}" type="slidenum">
              <a:rPr lang="en-ZA" smtClean="0">
                <a:solidFill>
                  <a:prstClr val="black">
                    <a:tint val="75000"/>
                  </a:prstClr>
                </a:solidFill>
              </a:rPr>
              <a:pPr/>
              <a:t>7</a:t>
            </a:fld>
            <a:endParaRPr lang="en-ZA">
              <a:solidFill>
                <a:prstClr val="black">
                  <a:tint val="75000"/>
                </a:prstClr>
              </a:solidFill>
            </a:endParaRPr>
          </a:p>
        </p:txBody>
      </p:sp>
    </p:spTree>
    <p:extLst>
      <p:ext uri="{BB962C8B-B14F-4D97-AF65-F5344CB8AC3E}">
        <p14:creationId xmlns:p14="http://schemas.microsoft.com/office/powerpoint/2010/main" xmlns="" val="382160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flipV="1">
            <a:off x="0" y="71968"/>
            <a:ext cx="9144000" cy="639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4" name="Title 1"/>
          <p:cNvSpPr>
            <a:spLocks noGrp="1"/>
          </p:cNvSpPr>
          <p:nvPr>
            <p:ph type="ctrTitle"/>
          </p:nvPr>
        </p:nvSpPr>
        <p:spPr>
          <a:xfrm>
            <a:off x="59830" y="69138"/>
            <a:ext cx="8925865" cy="548720"/>
          </a:xfrm>
        </p:spPr>
        <p:txBody>
          <a:bodyPr lIns="0" tIns="0" rIns="0" bIns="0" anchor="ctr">
            <a:normAutofit/>
          </a:bodyPr>
          <a:lstStyle/>
          <a:p>
            <a:r>
              <a:rPr lang="en-ZA" sz="2400" dirty="0" smtClean="0">
                <a:solidFill>
                  <a:srgbClr val="00B050"/>
                </a:solidFill>
                <a:latin typeface="Arial Black" panose="020B0A04020102020204" pitchFamily="34" charset="0"/>
              </a:rPr>
              <a:t>SANBI’s contribution </a:t>
            </a:r>
            <a:r>
              <a:rPr lang="en-ZA" sz="2400" dirty="0" err="1" smtClean="0">
                <a:solidFill>
                  <a:srgbClr val="00B050"/>
                </a:solidFill>
                <a:latin typeface="Arial Black" panose="020B0A04020102020204" pitchFamily="34" charset="0"/>
              </a:rPr>
              <a:t>DEFF’outcomes</a:t>
            </a:r>
            <a:r>
              <a:rPr lang="en-ZA" sz="2800" dirty="0" smtClean="0">
                <a:solidFill>
                  <a:srgbClr val="00B050"/>
                </a:solidFill>
                <a:latin typeface="Arial Black" panose="020B0A04020102020204" pitchFamily="34" charset="0"/>
              </a:rPr>
              <a:t> </a:t>
            </a:r>
            <a:endParaRPr lang="en-ZA" sz="2800" dirty="0">
              <a:solidFill>
                <a:srgbClr val="00B050"/>
              </a:solidFill>
              <a:latin typeface="Arial Black" panose="020B0A04020102020204" pitchFamily="34" charset="0"/>
              <a:cs typeface="Arial" panose="020B0604020202020204" pitchFamily="34" charset="0"/>
            </a:endParaRPr>
          </a:p>
        </p:txBody>
      </p:sp>
      <p:sp>
        <p:nvSpPr>
          <p:cNvPr id="3" name="Subtitle 2"/>
          <p:cNvSpPr>
            <a:spLocks noGrp="1"/>
          </p:cNvSpPr>
          <p:nvPr>
            <p:ph type="subTitle" idx="1"/>
          </p:nvPr>
        </p:nvSpPr>
        <p:spPr>
          <a:xfrm>
            <a:off x="323528" y="1439994"/>
            <a:ext cx="8388464" cy="4032448"/>
          </a:xfrm>
        </p:spPr>
        <p:txBody>
          <a:bodyPr lIns="0" tIns="0" rIns="0" bIns="0">
            <a:normAutofit fontScale="85000" lnSpcReduction="20000"/>
          </a:bodyPr>
          <a:lstStyle/>
          <a:p>
            <a:pPr algn="l">
              <a:spcBef>
                <a:spcPts val="200"/>
              </a:spcBef>
            </a:pPr>
            <a:endParaRPr lang="en-ZA" sz="2000" dirty="0" smtClean="0">
              <a:solidFill>
                <a:schemeClr val="tx1">
                  <a:lumMod val="95000"/>
                  <a:lumOff val="5000"/>
                </a:schemeClr>
              </a:solidFill>
              <a:latin typeface="Arial" panose="020B0604020202020204" pitchFamily="34" charset="0"/>
              <a:cs typeface="Arial" panose="020B0604020202020204" pitchFamily="34" charset="0"/>
            </a:endParaRPr>
          </a:p>
          <a:p>
            <a:pPr algn="l">
              <a:spcBef>
                <a:spcPts val="600"/>
              </a:spcBef>
              <a:spcAft>
                <a:spcPts val="600"/>
              </a:spcAft>
            </a:pPr>
            <a:endParaRPr lang="en-ZA" sz="5500" b="1" dirty="0" smtClean="0">
              <a:solidFill>
                <a:schemeClr val="tx1">
                  <a:lumMod val="95000"/>
                  <a:lumOff val="5000"/>
                </a:schemeClr>
              </a:solidFill>
              <a:latin typeface="Arial" panose="020B0604020202020204" pitchFamily="34" charset="0"/>
              <a:cs typeface="Arial" panose="020B0604020202020204" pitchFamily="34" charset="0"/>
            </a:endParaRPr>
          </a:p>
          <a:p>
            <a:pPr marL="285750" indent="-285750" algn="l">
              <a:spcBef>
                <a:spcPts val="600"/>
              </a:spcBef>
              <a:spcAft>
                <a:spcPts val="600"/>
              </a:spcAft>
              <a:buFont typeface="Arial" panose="020B0604020202020204" pitchFamily="34" charset="0"/>
              <a:buChar char="•"/>
            </a:pPr>
            <a:endParaRPr lang="en-ZA" sz="5500" b="1" dirty="0" smtClean="0">
              <a:solidFill>
                <a:schemeClr val="tx1">
                  <a:lumMod val="95000"/>
                  <a:lumOff val="5000"/>
                </a:schemeClr>
              </a:solidFill>
              <a:latin typeface="Arial" panose="020B0604020202020204" pitchFamily="34" charset="0"/>
              <a:cs typeface="Arial" panose="020B0604020202020204" pitchFamily="34" charset="0"/>
            </a:endParaRPr>
          </a:p>
          <a:p>
            <a:pPr marL="285750" indent="-285750" algn="l">
              <a:spcBef>
                <a:spcPts val="600"/>
              </a:spcBef>
              <a:spcAft>
                <a:spcPts val="600"/>
              </a:spcAft>
              <a:buFont typeface="Arial" panose="020B0604020202020204" pitchFamily="34" charset="0"/>
              <a:buChar char="•"/>
            </a:pPr>
            <a:endParaRPr lang="en-ZA" sz="5500" b="1" dirty="0" smtClean="0">
              <a:solidFill>
                <a:schemeClr val="tx1">
                  <a:lumMod val="95000"/>
                  <a:lumOff val="5000"/>
                </a:schemeClr>
              </a:solidFill>
              <a:latin typeface="Arial" panose="020B0604020202020204" pitchFamily="34" charset="0"/>
              <a:cs typeface="Arial" panose="020B0604020202020204" pitchFamily="34" charset="0"/>
            </a:endParaRPr>
          </a:p>
          <a:p>
            <a:pPr algn="l">
              <a:spcBef>
                <a:spcPts val="600"/>
              </a:spcBef>
              <a:spcAft>
                <a:spcPts val="600"/>
              </a:spcAft>
            </a:pPr>
            <a:endParaRPr lang="en-ZA" sz="5500" b="1" dirty="0" smtClean="0">
              <a:solidFill>
                <a:schemeClr val="tx1">
                  <a:lumMod val="95000"/>
                  <a:lumOff val="5000"/>
                </a:schemeClr>
              </a:solidFill>
              <a:latin typeface="Arial" panose="020B0604020202020204" pitchFamily="34" charset="0"/>
              <a:cs typeface="Arial" panose="020B0604020202020204" pitchFamily="34" charset="0"/>
            </a:endParaRPr>
          </a:p>
          <a:p>
            <a:pPr algn="l">
              <a:spcBef>
                <a:spcPts val="200"/>
              </a:spcBef>
              <a:spcAft>
                <a:spcPts val="600"/>
              </a:spcAft>
            </a:pPr>
            <a:r>
              <a:rPr lang="en-US" sz="2900" dirty="0">
                <a:latin typeface="Arial" panose="020B0604020202020204" pitchFamily="34" charset="0"/>
                <a:cs typeface="Arial" panose="020B0604020202020204" pitchFamily="34" charset="0"/>
              </a:rPr>
              <a:t/>
            </a:r>
            <a:br>
              <a:rPr lang="en-US" sz="2900" dirty="0">
                <a:latin typeface="Arial" panose="020B0604020202020204" pitchFamily="34" charset="0"/>
                <a:cs typeface="Arial" panose="020B0604020202020204" pitchFamily="34" charset="0"/>
              </a:rPr>
            </a:br>
            <a:endParaRPr lang="en-ZA" sz="29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66" name="Slide Number Placeholder 2"/>
          <p:cNvSpPr>
            <a:spLocks noGrp="1"/>
          </p:cNvSpPr>
          <p:nvPr>
            <p:ph type="sldNum" sz="quarter" idx="12"/>
          </p:nvPr>
        </p:nvSpPr>
        <p:spPr>
          <a:xfrm>
            <a:off x="59829" y="6237312"/>
            <a:ext cx="2133600" cy="504056"/>
          </a:xfrm>
        </p:spPr>
        <p:txBody>
          <a:bodyPr/>
          <a:lstStyle/>
          <a:p>
            <a:endParaRPr lang="en-ZA" dirty="0">
              <a:solidFill>
                <a:prstClr val="black">
                  <a:tint val="75000"/>
                </a:prstClr>
              </a:solidFill>
            </a:endParaRPr>
          </a:p>
        </p:txBody>
      </p:sp>
      <p:sp>
        <p:nvSpPr>
          <p:cNvPr id="5" name="Rounded Rectangle 4"/>
          <p:cNvSpPr/>
          <p:nvPr/>
        </p:nvSpPr>
        <p:spPr>
          <a:xfrm>
            <a:off x="395536" y="836712"/>
            <a:ext cx="8640960" cy="864096"/>
          </a:xfrm>
          <a:prstGeom prst="roundRect">
            <a:avLst/>
          </a:prstGeom>
          <a:solidFill>
            <a:schemeClr val="accent3">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black"/>
                </a:solidFill>
              </a:rPr>
              <a:t>National Development Plan (NDP) </a:t>
            </a:r>
            <a:r>
              <a:rPr lang="en-US" sz="2000" b="1" dirty="0">
                <a:solidFill>
                  <a:prstClr val="black"/>
                </a:solidFill>
              </a:rPr>
              <a:t>desired 2030 </a:t>
            </a:r>
            <a:r>
              <a:rPr lang="en-US" sz="2000" b="1" dirty="0" smtClean="0">
                <a:solidFill>
                  <a:prstClr val="black"/>
                </a:solidFill>
              </a:rPr>
              <a:t>outcome</a:t>
            </a:r>
          </a:p>
          <a:p>
            <a:pPr algn="ctr"/>
            <a:r>
              <a:rPr lang="en-ZA" sz="1400" b="1" dirty="0" smtClean="0">
                <a:solidFill>
                  <a:prstClr val="black"/>
                </a:solidFill>
                <a:latin typeface="Arial" panose="020B0604020202020204" pitchFamily="34" charset="0"/>
                <a:cs typeface="Arial" panose="020B0604020202020204" pitchFamily="34" charset="0"/>
              </a:rPr>
              <a:t>Transition to a society &amp; economy which is internationally competitive, equitable, job creating &amp; sustainable </a:t>
            </a:r>
            <a:endParaRPr lang="en-ZA" sz="1400" b="1" dirty="0">
              <a:solidFill>
                <a:prstClr val="black"/>
              </a:solidFill>
              <a:latin typeface="Arial" panose="020B0604020202020204" pitchFamily="34" charset="0"/>
              <a:cs typeface="Arial" panose="020B0604020202020204" pitchFamily="34" charset="0"/>
            </a:endParaRPr>
          </a:p>
        </p:txBody>
      </p:sp>
      <p:sp>
        <p:nvSpPr>
          <p:cNvPr id="6" name="Rounded Rectangle 5"/>
          <p:cNvSpPr/>
          <p:nvPr/>
        </p:nvSpPr>
        <p:spPr>
          <a:xfrm>
            <a:off x="4758639" y="2708920"/>
            <a:ext cx="2104377" cy="2016224"/>
          </a:xfrm>
          <a:prstGeom prst="roundRect">
            <a:avLst/>
          </a:prstGeom>
          <a:solidFill>
            <a:schemeClr val="accent4">
              <a:lumMod val="40000"/>
              <a:lumOff val="60000"/>
            </a:schemeClr>
          </a:solidFill>
          <a:ln w="9525" cap="flat" cmpd="sng" algn="ctr">
            <a:solidFill>
              <a:schemeClr val="tx1"/>
            </a:solidFill>
            <a:prstDash val="solid"/>
          </a:ln>
          <a:effectLst/>
        </p:spPr>
        <p:txBody>
          <a:bodyPr rtlCol="0" anchor="ctr"/>
          <a:lstStyle/>
          <a:p>
            <a:pPr algn="ctr">
              <a:defRPr/>
            </a:pPr>
            <a:r>
              <a:rPr lang="en-ZA" sz="1200" b="1" kern="0" dirty="0" smtClean="0">
                <a:solidFill>
                  <a:prstClr val="black"/>
                </a:solidFill>
                <a:latin typeface="Arial" panose="020B0604020202020204" pitchFamily="34" charset="0"/>
                <a:cs typeface="Arial" panose="020B0604020202020204" pitchFamily="34" charset="0"/>
              </a:rPr>
              <a:t>SOCIALLY TRANSFORMED &amp; TRANSITIONED COMMUNITIES </a:t>
            </a:r>
          </a:p>
          <a:p>
            <a:pPr algn="ctr">
              <a:defRPr/>
            </a:pPr>
            <a:r>
              <a:rPr lang="en-ZA" sz="1100" kern="0" dirty="0" smtClean="0">
                <a:solidFill>
                  <a:prstClr val="black"/>
                </a:solidFill>
                <a:latin typeface="Arial" panose="020B0604020202020204" pitchFamily="34" charset="0"/>
                <a:cs typeface="Arial" panose="020B0604020202020204" pitchFamily="34" charset="0"/>
              </a:rPr>
              <a:t>Drive socio-economic transformation &amp; transition by optimising the fair &amp; equitable sharing of benefits &amp; enabling Social Development</a:t>
            </a:r>
          </a:p>
        </p:txBody>
      </p:sp>
      <p:sp>
        <p:nvSpPr>
          <p:cNvPr id="8" name="Rounded Rectangle 7"/>
          <p:cNvSpPr/>
          <p:nvPr/>
        </p:nvSpPr>
        <p:spPr>
          <a:xfrm>
            <a:off x="2583751" y="2708920"/>
            <a:ext cx="2104377" cy="2016224"/>
          </a:xfrm>
          <a:prstGeom prst="roundRect">
            <a:avLst/>
          </a:prstGeom>
          <a:solidFill>
            <a:schemeClr val="accent4">
              <a:lumMod val="40000"/>
              <a:lumOff val="60000"/>
            </a:schemeClr>
          </a:solidFill>
          <a:ln w="9525" cap="flat" cmpd="sng" algn="ctr">
            <a:solidFill>
              <a:schemeClr val="tx1"/>
            </a:solidFill>
            <a:prstDash val="solid"/>
          </a:ln>
          <a:effectLst/>
        </p:spPr>
        <p:txBody>
          <a:bodyPr rtlCol="0" anchor="ctr"/>
          <a:lstStyle/>
          <a:p>
            <a:pPr algn="ctr">
              <a:defRPr/>
            </a:pPr>
            <a:r>
              <a:rPr lang="en-ZA" sz="1200" b="1" kern="0" dirty="0" smtClean="0">
                <a:solidFill>
                  <a:prstClr val="black"/>
                </a:solidFill>
                <a:latin typeface="Arial" panose="020B0604020202020204" pitchFamily="34" charset="0"/>
                <a:cs typeface="Arial" panose="020B0604020202020204" pitchFamily="34" charset="0"/>
              </a:rPr>
              <a:t>ECOLOGICAL INTEGRITY</a:t>
            </a:r>
          </a:p>
          <a:p>
            <a:pPr algn="ctr">
              <a:defRPr/>
            </a:pPr>
            <a:r>
              <a:rPr lang="en-ZA" sz="1200" b="1" kern="0" dirty="0" smtClean="0">
                <a:solidFill>
                  <a:prstClr val="black"/>
                </a:solidFill>
                <a:latin typeface="Arial" panose="020B0604020202020204" pitchFamily="34" charset="0"/>
                <a:cs typeface="Arial" panose="020B0604020202020204" pitchFamily="34" charset="0"/>
              </a:rPr>
              <a:t>SAFEGUARDED &amp; ENHANCED</a:t>
            </a:r>
          </a:p>
          <a:p>
            <a:pPr algn="ctr">
              <a:defRPr/>
            </a:pPr>
            <a:r>
              <a:rPr lang="en-ZA" sz="1100" kern="0" dirty="0" smtClean="0">
                <a:solidFill>
                  <a:prstClr val="black"/>
                </a:solidFill>
                <a:latin typeface="Arial" panose="020B0604020202020204" pitchFamily="34" charset="0"/>
                <a:cs typeface="Arial" panose="020B0604020202020204" pitchFamily="34" charset="0"/>
              </a:rPr>
              <a:t>Provide leadership in promoting &amp; ensuring environmental sustainability through the management, utilisation, conservation, protection &amp; valuing </a:t>
            </a:r>
            <a:br>
              <a:rPr lang="en-ZA" sz="1100" kern="0" dirty="0" smtClean="0">
                <a:solidFill>
                  <a:prstClr val="black"/>
                </a:solidFill>
                <a:latin typeface="Arial" panose="020B0604020202020204" pitchFamily="34" charset="0"/>
                <a:cs typeface="Arial" panose="020B0604020202020204" pitchFamily="34" charset="0"/>
              </a:rPr>
            </a:br>
            <a:r>
              <a:rPr lang="en-ZA" sz="1100" kern="0" dirty="0" smtClean="0">
                <a:solidFill>
                  <a:prstClr val="black"/>
                </a:solidFill>
                <a:latin typeface="Arial" panose="020B0604020202020204" pitchFamily="34" charset="0"/>
                <a:cs typeface="Arial" panose="020B0604020202020204" pitchFamily="34" charset="0"/>
              </a:rPr>
              <a:t>of our natural resources</a:t>
            </a:r>
          </a:p>
        </p:txBody>
      </p:sp>
      <p:sp>
        <p:nvSpPr>
          <p:cNvPr id="19" name="Rounded Rectangle 18"/>
          <p:cNvSpPr/>
          <p:nvPr/>
        </p:nvSpPr>
        <p:spPr>
          <a:xfrm>
            <a:off x="6948264" y="2708920"/>
            <a:ext cx="2102436" cy="2016224"/>
          </a:xfrm>
          <a:prstGeom prst="roundRect">
            <a:avLst/>
          </a:prstGeom>
          <a:solidFill>
            <a:schemeClr val="accent4">
              <a:lumMod val="40000"/>
              <a:lumOff val="60000"/>
            </a:schemeClr>
          </a:solidFill>
          <a:ln w="9525" cap="flat" cmpd="sng" algn="ctr">
            <a:solidFill>
              <a:schemeClr val="tx1"/>
            </a:solidFill>
            <a:prstDash val="solid"/>
          </a:ln>
          <a:effectLst/>
        </p:spPr>
        <p:txBody>
          <a:bodyPr rtlCol="0" anchor="ctr"/>
          <a:lstStyle/>
          <a:p>
            <a:pPr algn="ctr">
              <a:defRPr/>
            </a:pPr>
            <a:r>
              <a:rPr lang="en-ZA" sz="1200" b="1" kern="0" dirty="0" smtClean="0">
                <a:solidFill>
                  <a:prstClr val="black"/>
                </a:solidFill>
                <a:latin typeface="Arial" panose="020B0604020202020204" pitchFamily="34" charset="0"/>
                <a:cs typeface="Arial" panose="020B0604020202020204" pitchFamily="34" charset="0"/>
              </a:rPr>
              <a:t>GLOBAL </a:t>
            </a:r>
            <a:r>
              <a:rPr lang="en-ZA" sz="1200" b="1" kern="0" dirty="0">
                <a:solidFill>
                  <a:prstClr val="black"/>
                </a:solidFill>
                <a:latin typeface="Arial" panose="020B0604020202020204" pitchFamily="34" charset="0"/>
                <a:cs typeface="Arial" panose="020B0604020202020204" pitchFamily="34" charset="0"/>
              </a:rPr>
              <a:t>AGENDA INFLUENCED &amp; GLOBAL/LOCAL OBLIGATIONS </a:t>
            </a:r>
            <a:r>
              <a:rPr lang="en-ZA" sz="1200" b="1" kern="0" dirty="0" smtClean="0">
                <a:solidFill>
                  <a:prstClr val="black"/>
                </a:solidFill>
                <a:latin typeface="Arial" panose="020B0604020202020204" pitchFamily="34" charset="0"/>
                <a:cs typeface="Arial" panose="020B0604020202020204" pitchFamily="34" charset="0"/>
              </a:rPr>
              <a:t>MET</a:t>
            </a:r>
          </a:p>
          <a:p>
            <a:pPr algn="ctr">
              <a:defRPr/>
            </a:pPr>
            <a:r>
              <a:rPr lang="en-US" sz="1100" dirty="0">
                <a:solidFill>
                  <a:prstClr val="black"/>
                </a:solidFill>
                <a:latin typeface="Arial" panose="020B0604020202020204" pitchFamily="34" charset="0"/>
                <a:cs typeface="Arial" panose="020B0604020202020204" pitchFamily="34" charset="0"/>
              </a:rPr>
              <a:t>Enhanced international  cooperation supportive of SA environmental /Social Development priorities</a:t>
            </a:r>
          </a:p>
          <a:p>
            <a:pPr algn="ctr">
              <a:defRPr/>
            </a:pPr>
            <a:endParaRPr lang="en-ZA" sz="1050" b="1" kern="0" dirty="0">
              <a:solidFill>
                <a:prstClr val="black"/>
              </a:solidFill>
              <a:latin typeface="Arial" panose="020B0604020202020204" pitchFamily="34" charset="0"/>
              <a:cs typeface="Arial" panose="020B0604020202020204" pitchFamily="34" charset="0"/>
            </a:endParaRPr>
          </a:p>
          <a:p>
            <a:pPr algn="ctr"/>
            <a:endParaRPr lang="en-ZA" sz="1050" b="1" kern="0" dirty="0" smtClean="0">
              <a:solidFill>
                <a:prstClr val="black"/>
              </a:solidFill>
              <a:latin typeface="Arial" panose="020B0604020202020204" pitchFamily="34" charset="0"/>
              <a:cs typeface="Arial" panose="020B0604020202020204" pitchFamily="34" charset="0"/>
            </a:endParaRPr>
          </a:p>
          <a:p>
            <a:pPr algn="ctr"/>
            <a:endParaRPr lang="en-ZA" sz="1050" b="1" kern="0" dirty="0">
              <a:solidFill>
                <a:prstClr val="white"/>
              </a:solidFill>
              <a:latin typeface="Arial" panose="020B0604020202020204" pitchFamily="34" charset="0"/>
              <a:cs typeface="Arial" panose="020B0604020202020204" pitchFamily="34" charset="0"/>
            </a:endParaRPr>
          </a:p>
        </p:txBody>
      </p:sp>
      <p:sp>
        <p:nvSpPr>
          <p:cNvPr id="15" name="Rounded Rectangle 14"/>
          <p:cNvSpPr/>
          <p:nvPr/>
        </p:nvSpPr>
        <p:spPr>
          <a:xfrm rot="16200000">
            <a:off x="-498103" y="5277372"/>
            <a:ext cx="1368154" cy="263698"/>
          </a:xfrm>
          <a:prstGeom prst="roundRect">
            <a:avLst/>
          </a:prstGeom>
          <a:solidFill>
            <a:schemeClr val="tx1">
              <a:lumMod val="50000"/>
              <a:lumOff val="50000"/>
            </a:schemeClr>
          </a:solidFill>
          <a:ln>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i="1" dirty="0" smtClean="0">
                <a:solidFill>
                  <a:prstClr val="white"/>
                </a:solidFill>
                <a:latin typeface="Arial" panose="020B0604020202020204" pitchFamily="34" charset="0"/>
                <a:cs typeface="Arial" panose="020B0604020202020204" pitchFamily="34" charset="0"/>
              </a:rPr>
              <a:t> SANBI’s Contribution</a:t>
            </a:r>
            <a:endParaRPr lang="en-ZA" sz="1200" i="1" dirty="0">
              <a:solidFill>
                <a:prstClr val="white"/>
              </a:solidFill>
              <a:latin typeface="Arial" panose="020B0604020202020204" pitchFamily="34" charset="0"/>
              <a:cs typeface="Arial" panose="020B0604020202020204" pitchFamily="34" charset="0"/>
            </a:endParaRPr>
          </a:p>
        </p:txBody>
      </p:sp>
      <p:sp>
        <p:nvSpPr>
          <p:cNvPr id="37" name="Rounded Rectangle 36"/>
          <p:cNvSpPr/>
          <p:nvPr/>
        </p:nvSpPr>
        <p:spPr>
          <a:xfrm rot="16200000">
            <a:off x="-691959" y="3455004"/>
            <a:ext cx="1755866" cy="263698"/>
          </a:xfrm>
          <a:prstGeom prst="roundRect">
            <a:avLst/>
          </a:prstGeom>
          <a:solidFill>
            <a:schemeClr val="tx1">
              <a:lumMod val="50000"/>
              <a:lumOff val="50000"/>
            </a:schemeClr>
          </a:solidFill>
          <a:ln>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i="1" dirty="0" smtClean="0">
                <a:solidFill>
                  <a:prstClr val="white"/>
                </a:solidFill>
                <a:latin typeface="Arial" panose="020B0604020202020204" pitchFamily="34" charset="0"/>
                <a:cs typeface="Arial" panose="020B0604020202020204" pitchFamily="34" charset="0"/>
              </a:rPr>
              <a:t> DEA Outcomes</a:t>
            </a:r>
            <a:endParaRPr lang="en-ZA" sz="1400" i="1" dirty="0">
              <a:solidFill>
                <a:prstClr val="white"/>
              </a:solidFill>
              <a:latin typeface="Arial" panose="020B0604020202020204" pitchFamily="34" charset="0"/>
              <a:cs typeface="Arial" panose="020B0604020202020204" pitchFamily="34" charset="0"/>
            </a:endParaRPr>
          </a:p>
        </p:txBody>
      </p:sp>
      <p:cxnSp>
        <p:nvCxnSpPr>
          <p:cNvPr id="65" name="Straight Connector 64"/>
          <p:cNvCxnSpPr/>
          <p:nvPr/>
        </p:nvCxnSpPr>
        <p:spPr>
          <a:xfrm>
            <a:off x="-6216623" y="6741368"/>
            <a:ext cx="5803425" cy="0"/>
          </a:xfrm>
          <a:prstGeom prst="line">
            <a:avLst/>
          </a:prstGeom>
        </p:spPr>
        <p:style>
          <a:lnRef idx="1">
            <a:schemeClr val="accent6"/>
          </a:lnRef>
          <a:fillRef idx="0">
            <a:schemeClr val="accent6"/>
          </a:fillRef>
          <a:effectRef idx="0">
            <a:schemeClr val="accent6"/>
          </a:effectRef>
          <a:fontRef idx="minor">
            <a:schemeClr val="tx1"/>
          </a:fontRef>
        </p:style>
      </p:cxnSp>
      <p:sp>
        <p:nvSpPr>
          <p:cNvPr id="68" name="Rounded Rectangle 67"/>
          <p:cNvSpPr/>
          <p:nvPr/>
        </p:nvSpPr>
        <p:spPr>
          <a:xfrm>
            <a:off x="4139952" y="5157192"/>
            <a:ext cx="1440160" cy="936104"/>
          </a:xfrm>
          <a:prstGeom prst="roundRect">
            <a:avLst/>
          </a:prstGeom>
          <a:solidFill>
            <a:schemeClr val="accent3">
              <a:lumMod val="40000"/>
              <a:lumOff val="60000"/>
            </a:schemeClr>
          </a:solidFill>
          <a:ln w="9525" cap="flat" cmpd="sng" algn="ctr">
            <a:solidFill>
              <a:schemeClr val="tx1"/>
            </a:solidFill>
            <a:prstDash val="solid"/>
          </a:ln>
          <a:effectLst/>
        </p:spPr>
        <p:txBody>
          <a:bodyPr rtlCol="0" anchor="ctr"/>
          <a:lstStyle/>
          <a:p>
            <a:pPr algn="ctr">
              <a:defRPr/>
            </a:pPr>
            <a:r>
              <a:rPr lang="en-ZA" sz="1050" kern="0" dirty="0" smtClean="0">
                <a:solidFill>
                  <a:prstClr val="black"/>
                </a:solidFill>
                <a:latin typeface="Arial" panose="020B0604020202020204" pitchFamily="34" charset="0"/>
                <a:cs typeface="Arial" panose="020B0604020202020204" pitchFamily="34" charset="0"/>
              </a:rPr>
              <a:t>BUILDING BIODIVERSITY KNOWLEDGE</a:t>
            </a:r>
          </a:p>
        </p:txBody>
      </p:sp>
      <p:sp>
        <p:nvSpPr>
          <p:cNvPr id="69" name="Rounded Rectangle 68"/>
          <p:cNvSpPr/>
          <p:nvPr/>
        </p:nvSpPr>
        <p:spPr>
          <a:xfrm>
            <a:off x="5940151" y="5157192"/>
            <a:ext cx="1368153" cy="936104"/>
          </a:xfrm>
          <a:prstGeom prst="roundRect">
            <a:avLst/>
          </a:prstGeom>
          <a:solidFill>
            <a:schemeClr val="accent3">
              <a:lumMod val="40000"/>
              <a:lumOff val="60000"/>
            </a:schemeClr>
          </a:solidFill>
          <a:ln w="9525" cap="flat" cmpd="sng" algn="ctr">
            <a:solidFill>
              <a:schemeClr val="tx1"/>
            </a:solidFill>
            <a:prstDash val="solid"/>
          </a:ln>
          <a:effectLst/>
        </p:spPr>
        <p:txBody>
          <a:bodyPr rtlCol="0" anchor="ctr"/>
          <a:lstStyle/>
          <a:p>
            <a:pPr algn="ctr">
              <a:defRPr/>
            </a:pPr>
            <a:r>
              <a:rPr lang="en-ZA" sz="1050" kern="0" dirty="0" smtClean="0">
                <a:solidFill>
                  <a:prstClr val="black"/>
                </a:solidFill>
                <a:latin typeface="Arial" panose="020B0604020202020204" pitchFamily="34" charset="0"/>
                <a:cs typeface="Arial" panose="020B0604020202020204" pitchFamily="34" charset="0"/>
              </a:rPr>
              <a:t>SCIENCE INTO POLICY/ ACTION</a:t>
            </a:r>
          </a:p>
        </p:txBody>
      </p:sp>
      <p:sp>
        <p:nvSpPr>
          <p:cNvPr id="86" name="Rounded Rectangle 85"/>
          <p:cNvSpPr/>
          <p:nvPr/>
        </p:nvSpPr>
        <p:spPr>
          <a:xfrm>
            <a:off x="7596336" y="5157192"/>
            <a:ext cx="1440160" cy="936104"/>
          </a:xfrm>
          <a:prstGeom prst="roundRect">
            <a:avLst/>
          </a:prstGeom>
          <a:solidFill>
            <a:schemeClr val="accent3">
              <a:lumMod val="40000"/>
              <a:lumOff val="60000"/>
            </a:schemeClr>
          </a:solidFill>
          <a:ln w="9525" cap="flat" cmpd="sng" algn="ctr">
            <a:solidFill>
              <a:schemeClr val="tx1"/>
            </a:solidFill>
            <a:prstDash val="solid"/>
          </a:ln>
          <a:effectLst/>
        </p:spPr>
        <p:txBody>
          <a:bodyPr rtlCol="0" anchor="ctr"/>
          <a:lstStyle/>
          <a:p>
            <a:pPr algn="ctr">
              <a:defRPr/>
            </a:pPr>
            <a:r>
              <a:rPr lang="en-ZA" sz="1050" kern="0" dirty="0" smtClean="0">
                <a:solidFill>
                  <a:prstClr val="black"/>
                </a:solidFill>
                <a:latin typeface="Arial" panose="020B0604020202020204" pitchFamily="34" charset="0"/>
                <a:cs typeface="Arial" panose="020B0604020202020204" pitchFamily="34" charset="0"/>
              </a:rPr>
              <a:t>HUMAN CAPITAL DEVELOPMENT</a:t>
            </a:r>
          </a:p>
        </p:txBody>
      </p:sp>
      <p:sp>
        <p:nvSpPr>
          <p:cNvPr id="61" name="Rounded Rectangle 60"/>
          <p:cNvSpPr/>
          <p:nvPr/>
        </p:nvSpPr>
        <p:spPr>
          <a:xfrm>
            <a:off x="385681" y="2708920"/>
            <a:ext cx="2112823" cy="2016224"/>
          </a:xfrm>
          <a:prstGeom prst="roundRect">
            <a:avLst/>
          </a:prstGeom>
          <a:solidFill>
            <a:schemeClr val="accent4">
              <a:lumMod val="40000"/>
              <a:lumOff val="60000"/>
            </a:schemeClr>
          </a:solidFill>
          <a:ln w="9525" cap="flat" cmpd="sng" algn="ctr">
            <a:solidFill>
              <a:schemeClr val="tx1"/>
            </a:solidFill>
            <a:prstDash val="solid"/>
          </a:ln>
          <a:effectLst/>
        </p:spPr>
        <p:txBody>
          <a:bodyPr rtlCol="0" anchor="ctr"/>
          <a:lstStyle/>
          <a:p>
            <a:pPr algn="ctr">
              <a:defRPr/>
            </a:pPr>
            <a:r>
              <a:rPr lang="en-ZA" sz="1200" b="1" kern="0" dirty="0" smtClean="0">
                <a:solidFill>
                  <a:prstClr val="black"/>
                </a:solidFill>
                <a:latin typeface="Arial" panose="020B0604020202020204" pitchFamily="34" charset="0"/>
                <a:cs typeface="Arial" panose="020B0604020202020204" pitchFamily="34" charset="0"/>
              </a:rPr>
              <a:t>ENVIRONMENTAL ECONOMIC CONTRIBUTION OPTIMISED</a:t>
            </a:r>
            <a:r>
              <a:rPr lang="en-ZA" sz="1050" kern="0" dirty="0" smtClean="0">
                <a:solidFill>
                  <a:prstClr val="black"/>
                </a:solidFill>
                <a:latin typeface="Arial" panose="020B0604020202020204" pitchFamily="34" charset="0"/>
                <a:cs typeface="Arial" panose="020B0604020202020204" pitchFamily="34" charset="0"/>
              </a:rPr>
              <a:t/>
            </a:r>
            <a:br>
              <a:rPr lang="en-ZA" sz="1050" kern="0" dirty="0" smtClean="0">
                <a:solidFill>
                  <a:prstClr val="black"/>
                </a:solidFill>
                <a:latin typeface="Arial" panose="020B0604020202020204" pitchFamily="34" charset="0"/>
                <a:cs typeface="Arial" panose="020B0604020202020204" pitchFamily="34" charset="0"/>
              </a:rPr>
            </a:br>
            <a:r>
              <a:rPr lang="en-ZA" sz="1100" kern="0" dirty="0" smtClean="0">
                <a:solidFill>
                  <a:prstClr val="black"/>
                </a:solidFill>
                <a:latin typeface="Arial" panose="020B0604020202020204" pitchFamily="34" charset="0"/>
                <a:cs typeface="Arial" panose="020B0604020202020204" pitchFamily="34" charset="0"/>
              </a:rPr>
              <a:t>Facilitate sustainable Socio- economic Growth &amp; Development by catalysing, optimising &amp; scaling up the contribution of the environmental sector to economic prosperity</a:t>
            </a:r>
          </a:p>
        </p:txBody>
      </p:sp>
      <p:sp>
        <p:nvSpPr>
          <p:cNvPr id="2" name="Left-Right-Up Arrow 1"/>
          <p:cNvSpPr/>
          <p:nvPr/>
        </p:nvSpPr>
        <p:spPr>
          <a:xfrm>
            <a:off x="676948" y="4653136"/>
            <a:ext cx="7992888" cy="432048"/>
          </a:xfrm>
          <a:prstGeom prst="leftRightUpArrow">
            <a:avLst>
              <a:gd name="adj1" fmla="val 33300"/>
              <a:gd name="adj2" fmla="val 25000"/>
              <a:gd name="adj3" fmla="val 25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 name="Rounded Rectangle 29"/>
          <p:cNvSpPr/>
          <p:nvPr/>
        </p:nvSpPr>
        <p:spPr>
          <a:xfrm>
            <a:off x="426240" y="1846211"/>
            <a:ext cx="8664797" cy="646685"/>
          </a:xfrm>
          <a:prstGeom prst="roundRect">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smtClean="0">
                <a:solidFill>
                  <a:prstClr val="black"/>
                </a:solidFill>
              </a:rPr>
              <a:t>Medium Term Strategic Framework (MTSF) Sub-outcomes</a:t>
            </a:r>
            <a:endParaRPr lang="en-ZA" sz="1200" b="1" dirty="0">
              <a:solidFill>
                <a:prstClr val="black"/>
              </a:solidFill>
              <a:latin typeface="Arial" panose="020B0604020202020204" pitchFamily="34" charset="0"/>
              <a:cs typeface="Arial" panose="020B0604020202020204" pitchFamily="34" charset="0"/>
            </a:endParaRPr>
          </a:p>
        </p:txBody>
      </p:sp>
      <p:sp>
        <p:nvSpPr>
          <p:cNvPr id="31" name="Rounded Rectangle 30"/>
          <p:cNvSpPr/>
          <p:nvPr/>
        </p:nvSpPr>
        <p:spPr>
          <a:xfrm>
            <a:off x="2267744" y="5115199"/>
            <a:ext cx="1512168" cy="936104"/>
          </a:xfrm>
          <a:prstGeom prst="roundRect">
            <a:avLst/>
          </a:prstGeom>
          <a:solidFill>
            <a:schemeClr val="accent3">
              <a:lumMod val="40000"/>
              <a:lumOff val="60000"/>
            </a:schemeClr>
          </a:solidFill>
          <a:ln w="9525" cap="flat" cmpd="sng" algn="ctr">
            <a:solidFill>
              <a:schemeClr val="tx1"/>
            </a:solidFill>
            <a:prstDash val="solid"/>
          </a:ln>
          <a:effectLst/>
        </p:spPr>
        <p:txBody>
          <a:bodyPr rtlCol="0" anchor="ctr"/>
          <a:lstStyle/>
          <a:p>
            <a:pPr algn="ctr">
              <a:defRPr/>
            </a:pPr>
            <a:r>
              <a:rPr lang="en-ZA" sz="1050" kern="0" dirty="0" smtClean="0">
                <a:solidFill>
                  <a:prstClr val="black"/>
                </a:solidFill>
                <a:latin typeface="Arial" panose="020B0604020202020204" pitchFamily="34" charset="0"/>
                <a:cs typeface="Arial" panose="020B0604020202020204" pitchFamily="34" charset="0"/>
              </a:rPr>
              <a:t>FOUNDATIONS OF BIODIVERSITY SCIENCE</a:t>
            </a:r>
          </a:p>
        </p:txBody>
      </p:sp>
      <p:sp>
        <p:nvSpPr>
          <p:cNvPr id="32" name="Rounded Rectangle 31"/>
          <p:cNvSpPr/>
          <p:nvPr/>
        </p:nvSpPr>
        <p:spPr>
          <a:xfrm>
            <a:off x="395536" y="5115199"/>
            <a:ext cx="1656183" cy="936104"/>
          </a:xfrm>
          <a:prstGeom prst="roundRect">
            <a:avLst/>
          </a:prstGeom>
          <a:solidFill>
            <a:schemeClr val="accent3">
              <a:lumMod val="40000"/>
              <a:lumOff val="60000"/>
            </a:schemeClr>
          </a:solidFill>
          <a:ln w="9525" cap="flat" cmpd="sng" algn="ctr">
            <a:solidFill>
              <a:schemeClr val="tx1"/>
            </a:solidFill>
            <a:prstDash val="solid"/>
          </a:ln>
          <a:effectLst/>
        </p:spPr>
        <p:txBody>
          <a:bodyPr rtlCol="0" anchor="ctr"/>
          <a:lstStyle/>
          <a:p>
            <a:pPr algn="ctr">
              <a:defRPr/>
            </a:pPr>
            <a:r>
              <a:rPr lang="en-ZA" sz="1050" kern="0" dirty="0" smtClean="0">
                <a:solidFill>
                  <a:prstClr val="black"/>
                </a:solidFill>
                <a:latin typeface="Arial" panose="020B0604020202020204" pitchFamily="34" charset="0"/>
                <a:cs typeface="Arial" panose="020B0604020202020204" pitchFamily="34" charset="0"/>
              </a:rPr>
              <a:t>GARDENS AS WINDOWS ON BIODIVERSITY</a:t>
            </a:r>
          </a:p>
        </p:txBody>
      </p:sp>
      <p:sp>
        <p:nvSpPr>
          <p:cNvPr id="9" name="TextBox 8"/>
          <p:cNvSpPr txBox="1"/>
          <p:nvPr/>
        </p:nvSpPr>
        <p:spPr>
          <a:xfrm>
            <a:off x="0" y="6211669"/>
            <a:ext cx="2267743" cy="646331"/>
          </a:xfrm>
          <a:prstGeom prst="rect">
            <a:avLst/>
          </a:prstGeom>
          <a:solidFill>
            <a:schemeClr val="bg1"/>
          </a:solidFill>
        </p:spPr>
        <p:txBody>
          <a:bodyPr wrap="square" rtlCol="0">
            <a:spAutoFit/>
          </a:bodyPr>
          <a:lstStyle/>
          <a:p>
            <a:endParaRPr lang="en-ZA" dirty="0" smtClean="0"/>
          </a:p>
          <a:p>
            <a:endParaRPr lang="en-ZA" dirty="0"/>
          </a:p>
        </p:txBody>
      </p:sp>
    </p:spTree>
    <p:extLst>
      <p:ext uri="{BB962C8B-B14F-4D97-AF65-F5344CB8AC3E}">
        <p14:creationId xmlns:p14="http://schemas.microsoft.com/office/powerpoint/2010/main" xmlns="" val="13725375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681850832"/>
              </p:ext>
            </p:extLst>
          </p:nvPr>
        </p:nvGraphicFramePr>
        <p:xfrm>
          <a:off x="1187624" y="958081"/>
          <a:ext cx="6576392" cy="52792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08520" y="188640"/>
            <a:ext cx="9361040" cy="769441"/>
          </a:xfrm>
          <a:prstGeom prst="rect">
            <a:avLst/>
          </a:prstGeom>
          <a:noFill/>
        </p:spPr>
        <p:txBody>
          <a:bodyPr wrap="square" rtlCol="0">
            <a:spAutoFit/>
          </a:bodyPr>
          <a:lstStyle/>
          <a:p>
            <a:pPr algn="ctr"/>
            <a:r>
              <a:rPr lang="en-ZA" sz="2200" b="1" dirty="0" smtClean="0">
                <a:solidFill>
                  <a:srgbClr val="7030A0"/>
                </a:solidFill>
                <a:latin typeface="Arial Black" panose="020B0A04020102020204" pitchFamily="34" charset="0"/>
              </a:rPr>
              <a:t>SANBI contribution to Sustainable Development Goals (SDGs), international </a:t>
            </a:r>
            <a:r>
              <a:rPr lang="en-ZA" sz="2200" b="1" dirty="0">
                <a:solidFill>
                  <a:srgbClr val="7030A0"/>
                </a:solidFill>
                <a:latin typeface="Arial Black" panose="020B0A04020102020204" pitchFamily="34" charset="0"/>
              </a:rPr>
              <a:t>obligations </a:t>
            </a:r>
            <a:r>
              <a:rPr lang="en-ZA" sz="2200" b="1" dirty="0" smtClean="0">
                <a:solidFill>
                  <a:srgbClr val="7030A0"/>
                </a:solidFill>
                <a:latin typeface="Arial Black" panose="020B0A04020102020204" pitchFamily="34" charset="0"/>
              </a:rPr>
              <a:t>&amp; national priorities</a:t>
            </a:r>
            <a:endParaRPr lang="en-ZA" sz="2200" b="1" dirty="0">
              <a:solidFill>
                <a:srgbClr val="7030A0"/>
              </a:solidFill>
              <a:latin typeface="Arial Black" panose="020B0A04020102020204" pitchFamily="34" charset="0"/>
            </a:endParaRPr>
          </a:p>
        </p:txBody>
      </p:sp>
      <p:sp>
        <p:nvSpPr>
          <p:cNvPr id="3" name="Slide Number Placeholder 2"/>
          <p:cNvSpPr>
            <a:spLocks noGrp="1"/>
          </p:cNvSpPr>
          <p:nvPr>
            <p:ph type="sldNum" sz="quarter" idx="12"/>
          </p:nvPr>
        </p:nvSpPr>
        <p:spPr/>
        <p:txBody>
          <a:bodyPr/>
          <a:lstStyle/>
          <a:p>
            <a:fld id="{C738E3AC-312B-48F3-9673-B817F8085BF8}" type="slidenum">
              <a:rPr lang="en-ZA" smtClean="0">
                <a:solidFill>
                  <a:prstClr val="black">
                    <a:tint val="75000"/>
                  </a:prstClr>
                </a:solidFill>
              </a:rPr>
              <a:pPr/>
              <a:t>9</a:t>
            </a:fld>
            <a:endParaRPr lang="en-ZA">
              <a:solidFill>
                <a:prstClr val="black">
                  <a:tint val="75000"/>
                </a:prstClr>
              </a:solidFill>
            </a:endParaRPr>
          </a:p>
        </p:txBody>
      </p:sp>
    </p:spTree>
    <p:extLst>
      <p:ext uri="{BB962C8B-B14F-4D97-AF65-F5344CB8AC3E}">
        <p14:creationId xmlns:p14="http://schemas.microsoft.com/office/powerpoint/2010/main" xmlns="" val="36904280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1 xmlns="e27a12fc-5afe-4483-87fd-ac4475018b18">2014-07-10T22:00:00+00:00</Date1>
    <Document_x0020_Category xmlns="e27a12fc-5afe-4483-87fd-ac4475018b18">PowerPoint presentation</Document_x0020_Category>
  </documentManagement>
</p:properties>
</file>

<file path=customXml/item2.xml><?xml version="1.0" encoding="utf-8"?>
<ct:contentTypeSchema xmlns:ct="http://schemas.microsoft.com/office/2006/metadata/contentType" xmlns:ma="http://schemas.microsoft.com/office/2006/metadata/properties/metaAttributes" ct:_="" ma:_="" ma:contentTypeName="Marketing Public Document" ma:contentTypeID="0x010100C2751662385B6A4E8BCE51090992676A0500CD71158EC8AF4142A8D692A5ACEA27A8" ma:contentTypeVersion="10" ma:contentTypeDescription="" ma:contentTypeScope="" ma:versionID="9095fdcd2c798d8569855528c6f65d54">
  <xsd:schema xmlns:xsd="http://www.w3.org/2001/XMLSchema" xmlns:xs="http://www.w3.org/2001/XMLSchema" xmlns:p="http://schemas.microsoft.com/office/2006/metadata/properties" xmlns:ns2="e27a12fc-5afe-4483-87fd-ac4475018b18" targetNamespace="http://schemas.microsoft.com/office/2006/metadata/properties" ma:root="true" ma:fieldsID="ff9c6f0731405cced39a9f19db00639f" ns2:_="">
    <xsd:import namespace="e27a12fc-5afe-4483-87fd-ac4475018b18"/>
    <xsd:element name="properties">
      <xsd:complexType>
        <xsd:sequence>
          <xsd:element name="documentManagement">
            <xsd:complexType>
              <xsd:all>
                <xsd:element ref="ns2:Date1" minOccurs="0"/>
                <xsd:element ref="ns2:Document_x0020_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7a12fc-5afe-4483-87fd-ac4475018b18" elementFormDefault="qualified">
    <xsd:import namespace="http://schemas.microsoft.com/office/2006/documentManagement/types"/>
    <xsd:import namespace="http://schemas.microsoft.com/office/infopath/2007/PartnerControls"/>
    <xsd:element name="Date1" ma:index="2" nillable="true" ma:displayName="Date" ma:format="DateOnly" ma:internalName="Date1">
      <xsd:simpleType>
        <xsd:restriction base="dms:DateTime"/>
      </xsd:simpleType>
    </xsd:element>
    <xsd:element name="Document_x0020_Category" ma:index="10" nillable="true" ma:displayName="Document Category" ma:format="Dropdown" ma:internalName="Document_x0020_Category">
      <xsd:simpleType>
        <xsd:union memberTypes="dms:Text">
          <xsd:simpleType>
            <xsd:restriction base="dms:Choice">
              <xsd:enumeration value="Addendum"/>
              <xsd:enumeration value="Agenda"/>
              <xsd:enumeration value="Brochures"/>
              <xsd:enumeration value="Compliance"/>
              <xsd:enumeration value="Email"/>
              <xsd:enumeration value="Event"/>
              <xsd:enumeration value="Fax"/>
              <xsd:enumeration value="Form"/>
              <xsd:enumeration value="General"/>
              <xsd:enumeration value="Guidelines"/>
              <xsd:enumeration value="Instructions"/>
              <xsd:enumeration value="Letter"/>
              <xsd:enumeration value="Letterhead"/>
              <xsd:enumeration value="Logo"/>
              <xsd:enumeration value="Memorandum"/>
              <xsd:enumeration value="Newsletter"/>
              <xsd:enumeration value="Policy"/>
              <xsd:enumeration value="Press Release"/>
              <xsd:enumeration value="Procedure"/>
              <xsd:enumeration value="Proposal"/>
              <xsd:enumeration value="Proposal"/>
              <xsd:enumeration value="Report"/>
              <xsd:enumeration value="Template"/>
              <xsd:enumeration value="Training Material"/>
              <xsd:enumeration value="Web page"/>
              <xsd:enumeration value="Wellness"/>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ma:index="3"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6DAAE6-59D4-4F45-AA86-B0DD2701F85B}">
  <ds:schemaRefs>
    <ds:schemaRef ds:uri="http://schemas.microsoft.com/office/2006/metadata/properties"/>
    <ds:schemaRef ds:uri="http://purl.org/dc/elements/1.1/"/>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e27a12fc-5afe-4483-87fd-ac4475018b18"/>
    <ds:schemaRef ds:uri="http://www.w3.org/XML/1998/namespace"/>
    <ds:schemaRef ds:uri="http://purl.org/dc/terms/"/>
  </ds:schemaRefs>
</ds:datastoreItem>
</file>

<file path=customXml/itemProps2.xml><?xml version="1.0" encoding="utf-8"?>
<ds:datastoreItem xmlns:ds="http://schemas.openxmlformats.org/officeDocument/2006/customXml" ds:itemID="{3063B1CE-BF27-4C75-A5F6-680106700B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7a12fc-5afe-4483-87fd-ac4475018b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660E4B-1FA0-4620-ABEA-64BC262A1B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8631</TotalTime>
  <Words>7020</Words>
  <Application>Microsoft Office PowerPoint</Application>
  <PresentationFormat>On-screen Show (4:3)</PresentationFormat>
  <Paragraphs>1017</Paragraphs>
  <Slides>61</Slides>
  <Notes>2</Notes>
  <HiddenSlides>0</HiddenSlides>
  <MMClips>0</MMClips>
  <ScaleCrop>false</ScaleCrop>
  <HeadingPairs>
    <vt:vector size="4" baseType="variant">
      <vt:variant>
        <vt:lpstr>Theme</vt:lpstr>
      </vt:variant>
      <vt:variant>
        <vt:i4>2</vt:i4>
      </vt:variant>
      <vt:variant>
        <vt:lpstr>Slide Titles</vt:lpstr>
      </vt:variant>
      <vt:variant>
        <vt:i4>61</vt:i4>
      </vt:variant>
    </vt:vector>
  </HeadingPairs>
  <TitlesOfParts>
    <vt:vector size="63" baseType="lpstr">
      <vt:lpstr>1_Office Theme</vt:lpstr>
      <vt:lpstr>3_Office Theme</vt:lpstr>
      <vt:lpstr> ANNUAL PERFORMANCE PLAN 2019/2020   PORTFOLIO COMMITTEE ON ENVIRONMENT, FORESTRY AND FISHERIES (PCEFF)  27 AUGUST 2019</vt:lpstr>
      <vt:lpstr>SANBI DELEGATION</vt:lpstr>
      <vt:lpstr>PRESENTATION OUTLINE</vt:lpstr>
      <vt:lpstr>Slide 4</vt:lpstr>
      <vt:lpstr>Slide 5</vt:lpstr>
      <vt:lpstr>REPORTING ON DELIVERY OF MANDATE</vt:lpstr>
      <vt:lpstr>Slide 7</vt:lpstr>
      <vt:lpstr>SANBI’s contribution DEFF’outcomes </vt:lpstr>
      <vt:lpstr>Slide 9</vt:lpstr>
      <vt:lpstr>SANBI’s High-level Organisational Structure</vt:lpstr>
      <vt:lpstr>SANBI’s Strategic Goal  </vt:lpstr>
      <vt:lpstr>SANBI’s Programmes</vt:lpstr>
      <vt:lpstr> PROGRAMME 1 : ADMINISTRATION </vt:lpstr>
      <vt:lpstr> PROGRAMME 1 : ADMINISTRATION (cont.) </vt:lpstr>
      <vt:lpstr> PROGRAMME 1 : ADMINISTRATION (cont.) </vt:lpstr>
      <vt:lpstr> PROGRAMME 1 : ADMINISTRATION(cont.) </vt:lpstr>
      <vt:lpstr>Slide 17</vt:lpstr>
      <vt:lpstr> PROGRAMME 2: National Botanical Gardens </vt:lpstr>
      <vt:lpstr> PROGRAMME 2: National Botanical Gardens (cont.) </vt:lpstr>
      <vt:lpstr> PROGRAMME 2: National Botanical Gardens  (cont.) </vt:lpstr>
      <vt:lpstr>Slide 21</vt:lpstr>
      <vt:lpstr>PROGRAMME 3: Foundational Biodiversity Science</vt:lpstr>
      <vt:lpstr>Slide 23</vt:lpstr>
      <vt:lpstr> </vt:lpstr>
      <vt:lpstr> </vt:lpstr>
      <vt:lpstr>Provide policy tools and advice </vt:lpstr>
      <vt:lpstr> </vt:lpstr>
      <vt:lpstr> </vt:lpstr>
      <vt:lpstr> </vt:lpstr>
      <vt:lpstr> </vt:lpstr>
      <vt:lpstr>Slide 31</vt:lpstr>
      <vt:lpstr> </vt:lpstr>
      <vt:lpstr>Slide 33</vt:lpstr>
      <vt:lpstr>Slide 34</vt:lpstr>
      <vt:lpstr>Slide 35</vt:lpstr>
      <vt:lpstr>Budget Estimates Overview</vt:lpstr>
      <vt:lpstr>Budget Estimates Spending Allocations</vt:lpstr>
      <vt:lpstr>Budget Estimates Employee Costs</vt:lpstr>
      <vt:lpstr>Budget Estimates  Operating Expenditure</vt:lpstr>
      <vt:lpstr>Budget Estimates  Overall Spending</vt:lpstr>
      <vt:lpstr>Strategic Risks &amp; Mitigation Plan</vt:lpstr>
      <vt:lpstr>PROGRAMME 1: ADMINISTRATION </vt:lpstr>
      <vt:lpstr>PROGRAMME 1: ADMINISTRATION(Continues) </vt:lpstr>
      <vt:lpstr>Slide 44</vt:lpstr>
      <vt:lpstr>PROGRAMME 1: ADMINISTRATION (CONTINUE) </vt:lpstr>
      <vt:lpstr>PROGRAMME 1: ADMINISTRATION (CONTINUE) </vt:lpstr>
      <vt:lpstr>Slide 47</vt:lpstr>
      <vt:lpstr>PROGRAMME 1: ADMINISTRATION (CONTINUE) </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Ralepeli LV</dc:creator>
  <cp:keywords>PowerPoint Presentation</cp:keywords>
  <cp:lastModifiedBy>PUMZA</cp:lastModifiedBy>
  <cp:revision>1123</cp:revision>
  <cp:lastPrinted>2018-06-11T11:52:14Z</cp:lastPrinted>
  <dcterms:created xsi:type="dcterms:W3CDTF">2014-06-30T08:41:33Z</dcterms:created>
  <dcterms:modified xsi:type="dcterms:W3CDTF">2019-08-28T09:03:54Z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0x010100C2751662385B6A4E8BCE51090992676A0500CD71158EC8AF4142A8D692A5ACEA27A8</vt:lpwstr>
  </property>
</Properties>
</file>