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theme/themeOverride13.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drawings/drawing5.xml" ContentType="application/vnd.openxmlformats-officedocument.drawingml.chartshapes+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drawings/drawing6.xml" ContentType="application/vnd.openxmlformats-officedocument.drawingml.chartshapes+xml"/>
  <Override PartName="/ppt/charts/chart24.xml" ContentType="application/vnd.openxmlformats-officedocument.drawingml.chart+xml"/>
  <Override PartName="/ppt/theme/themeOverride22.xml" ContentType="application/vnd.openxmlformats-officedocument.themeOverride+xml"/>
  <Override PartName="/ppt/drawings/drawing7.xml" ContentType="application/vnd.openxmlformats-officedocument.drawingml.chartshapes+xml"/>
  <Override PartName="/ppt/charts/chart25.xml" ContentType="application/vnd.openxmlformats-officedocument.drawingml.chart+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 id="2147490715" r:id="rId3"/>
    <p:sldMasterId id="2147490727" r:id="rId4"/>
    <p:sldMasterId id="2147490739" r:id="rId5"/>
    <p:sldMasterId id="2147490751" r:id="rId6"/>
  </p:sldMasterIdLst>
  <p:notesMasterIdLst>
    <p:notesMasterId r:id="rId113"/>
  </p:notesMasterIdLst>
  <p:handoutMasterIdLst>
    <p:handoutMasterId r:id="rId114"/>
  </p:handoutMasterIdLst>
  <p:sldIdLst>
    <p:sldId id="413" r:id="rId7"/>
    <p:sldId id="259" r:id="rId8"/>
    <p:sldId id="261" r:id="rId9"/>
    <p:sldId id="262" r:id="rId10"/>
    <p:sldId id="263" r:id="rId11"/>
    <p:sldId id="394" r:id="rId12"/>
    <p:sldId id="485" r:id="rId13"/>
    <p:sldId id="486" r:id="rId14"/>
    <p:sldId id="487" r:id="rId15"/>
    <p:sldId id="488" r:id="rId16"/>
    <p:sldId id="489" r:id="rId17"/>
    <p:sldId id="490" r:id="rId18"/>
    <p:sldId id="491" r:id="rId19"/>
    <p:sldId id="493" r:id="rId20"/>
    <p:sldId id="494" r:id="rId21"/>
    <p:sldId id="399" r:id="rId22"/>
    <p:sldId id="457" r:id="rId23"/>
    <p:sldId id="458" r:id="rId24"/>
    <p:sldId id="472" r:id="rId25"/>
    <p:sldId id="483" r:id="rId26"/>
    <p:sldId id="461" r:id="rId27"/>
    <p:sldId id="476" r:id="rId28"/>
    <p:sldId id="475" r:id="rId29"/>
    <p:sldId id="462" r:id="rId30"/>
    <p:sldId id="520" r:id="rId31"/>
    <p:sldId id="521" r:id="rId32"/>
    <p:sldId id="522"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39" r:id="rId50"/>
    <p:sldId id="540" r:id="rId51"/>
    <p:sldId id="542" r:id="rId52"/>
    <p:sldId id="543" r:id="rId53"/>
    <p:sldId id="544" r:id="rId54"/>
    <p:sldId id="545" r:id="rId55"/>
    <p:sldId id="546" r:id="rId56"/>
    <p:sldId id="547" r:id="rId57"/>
    <p:sldId id="548" r:id="rId58"/>
    <p:sldId id="549" r:id="rId59"/>
    <p:sldId id="550" r:id="rId60"/>
    <p:sldId id="551" r:id="rId61"/>
    <p:sldId id="552" r:id="rId62"/>
    <p:sldId id="553" r:id="rId63"/>
    <p:sldId id="554" r:id="rId64"/>
    <p:sldId id="556" r:id="rId65"/>
    <p:sldId id="561" r:id="rId66"/>
    <p:sldId id="562" r:id="rId67"/>
    <p:sldId id="563" r:id="rId68"/>
    <p:sldId id="565" r:id="rId69"/>
    <p:sldId id="566" r:id="rId70"/>
    <p:sldId id="567" r:id="rId71"/>
    <p:sldId id="568" r:id="rId72"/>
    <p:sldId id="569" r:id="rId73"/>
    <p:sldId id="570" r:id="rId74"/>
    <p:sldId id="571" r:id="rId75"/>
    <p:sldId id="504" r:id="rId76"/>
    <p:sldId id="505" r:id="rId77"/>
    <p:sldId id="507" r:id="rId78"/>
    <p:sldId id="508" r:id="rId79"/>
    <p:sldId id="509" r:id="rId80"/>
    <p:sldId id="510" r:id="rId81"/>
    <p:sldId id="511" r:id="rId82"/>
    <p:sldId id="573" r:id="rId83"/>
    <p:sldId id="513" r:id="rId84"/>
    <p:sldId id="515" r:id="rId85"/>
    <p:sldId id="516" r:id="rId86"/>
    <p:sldId id="517" r:id="rId87"/>
    <p:sldId id="518" r:id="rId88"/>
    <p:sldId id="495" r:id="rId89"/>
    <p:sldId id="496" r:id="rId90"/>
    <p:sldId id="497" r:id="rId91"/>
    <p:sldId id="498" r:id="rId92"/>
    <p:sldId id="499" r:id="rId93"/>
    <p:sldId id="500" r:id="rId94"/>
    <p:sldId id="501" r:id="rId95"/>
    <p:sldId id="502" r:id="rId96"/>
    <p:sldId id="503" r:id="rId97"/>
    <p:sldId id="574" r:id="rId98"/>
    <p:sldId id="575" r:id="rId99"/>
    <p:sldId id="577" r:id="rId100"/>
    <p:sldId id="578" r:id="rId101"/>
    <p:sldId id="583" r:id="rId102"/>
    <p:sldId id="584" r:id="rId103"/>
    <p:sldId id="585" r:id="rId104"/>
    <p:sldId id="589" r:id="rId105"/>
    <p:sldId id="586" r:id="rId106"/>
    <p:sldId id="587" r:id="rId107"/>
    <p:sldId id="588" r:id="rId108"/>
    <p:sldId id="593" r:id="rId109"/>
    <p:sldId id="592" r:id="rId110"/>
    <p:sldId id="590" r:id="rId111"/>
    <p:sldId id="471" r:id="rId112"/>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lukholo Sigaba (HQ)" initials="N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823B"/>
    <a:srgbClr val="FFBF4B"/>
    <a:srgbClr val="FF6600"/>
    <a:srgbClr val="FFA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9710" autoAdjust="0"/>
  </p:normalViewPr>
  <p:slideViewPr>
    <p:cSldViewPr snapToGrid="0" snapToObjects="1">
      <p:cViewPr varScale="1">
        <p:scale>
          <a:sx n="67" d="100"/>
          <a:sy n="67" d="100"/>
        </p:scale>
        <p:origin x="-12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viewProps" Target="view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1" Type="http://schemas.openxmlformats.org/officeDocument/2006/relationships/oleObject" Target="file:///\\zadoldcfas01\LABNAS01HOME$\19028971\My%20Documents\PES%20Reports%202018-19\Annual%20and%20Q4%20%202018-19.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10541489\Desktop\Q4%20Impact%20Assessment%202018%202019\Q4%202018%202019%20OHS%20Impact%20Assessment%20rev%201.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zadoldcfas01\LABNAS01HOME$\19028971\My%20Documents\PES%20Reports%202018-19\QPR%201%202018-19.xlsx" TargetMode="External"/><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Annual%20and%20Q4%20%202018-19.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INCIDENTS!$B$2</c:f>
              <c:strCache>
                <c:ptCount val="1"/>
                <c:pt idx="0">
                  <c:v>REPORTED</c:v>
                </c:pt>
              </c:strCache>
            </c:strRef>
          </c:tx>
          <c:spPr>
            <a:solidFill>
              <a:schemeClr val="accent1"/>
            </a:solidFill>
            <a:ln>
              <a:noFill/>
            </a:ln>
            <a:effectLst/>
          </c:spPr>
          <c:invertIfNegative val="0"/>
          <c:cat>
            <c:strRef>
              <c:f>INCIDENTS!$A$3:$A$12</c:f>
              <c:strCache>
                <c:ptCount val="10"/>
                <c:pt idx="0">
                  <c:v>EC</c:v>
                </c:pt>
                <c:pt idx="1">
                  <c:v>GP</c:v>
                </c:pt>
                <c:pt idx="2">
                  <c:v>KZN </c:v>
                </c:pt>
                <c:pt idx="3">
                  <c:v>LP</c:v>
                </c:pt>
                <c:pt idx="4">
                  <c:v>Mp</c:v>
                </c:pt>
                <c:pt idx="5">
                  <c:v>NC</c:v>
                </c:pt>
                <c:pt idx="6">
                  <c:v>NW</c:v>
                </c:pt>
                <c:pt idx="7">
                  <c:v>FS</c:v>
                </c:pt>
                <c:pt idx="8">
                  <c:v>WC</c:v>
                </c:pt>
                <c:pt idx="9">
                  <c:v>HQ</c:v>
                </c:pt>
              </c:strCache>
            </c:strRef>
          </c:cat>
          <c:val>
            <c:numRef>
              <c:f>INCIDENTS!$B$3:$B$12</c:f>
              <c:numCache>
                <c:formatCode>General</c:formatCode>
                <c:ptCount val="10"/>
                <c:pt idx="0">
                  <c:v>28</c:v>
                </c:pt>
                <c:pt idx="1">
                  <c:v>100</c:v>
                </c:pt>
                <c:pt idx="2">
                  <c:v>36</c:v>
                </c:pt>
                <c:pt idx="3">
                  <c:v>16</c:v>
                </c:pt>
                <c:pt idx="4">
                  <c:v>8</c:v>
                </c:pt>
                <c:pt idx="5">
                  <c:v>24</c:v>
                </c:pt>
                <c:pt idx="6">
                  <c:v>6</c:v>
                </c:pt>
                <c:pt idx="7">
                  <c:v>9</c:v>
                </c:pt>
                <c:pt idx="8">
                  <c:v>45</c:v>
                </c:pt>
                <c:pt idx="9">
                  <c:v>0</c:v>
                </c:pt>
              </c:numCache>
            </c:numRef>
          </c:val>
          <c:extLst xmlns:c16r2="http://schemas.microsoft.com/office/drawing/2015/06/chart">
            <c:ext xmlns:c16="http://schemas.microsoft.com/office/drawing/2014/chart" uri="{C3380CC4-5D6E-409C-BE32-E72D297353CC}">
              <c16:uniqueId val="{00000000-4AEC-4F72-8559-F804E27964BD}"/>
            </c:ext>
          </c:extLst>
        </c:ser>
        <c:ser>
          <c:idx val="1"/>
          <c:order val="1"/>
          <c:tx>
            <c:strRef>
              <c:f>INCIDENTS!$C$2</c:f>
              <c:strCache>
                <c:ptCount val="1"/>
                <c:pt idx="0">
                  <c:v>INVESTIGATED</c:v>
                </c:pt>
              </c:strCache>
            </c:strRef>
          </c:tx>
          <c:spPr>
            <a:solidFill>
              <a:schemeClr val="accent2"/>
            </a:solidFill>
            <a:ln>
              <a:noFill/>
            </a:ln>
            <a:effectLst/>
          </c:spPr>
          <c:invertIfNegative val="0"/>
          <c:cat>
            <c:strRef>
              <c:f>INCIDENTS!$A$3:$A$12</c:f>
              <c:strCache>
                <c:ptCount val="10"/>
                <c:pt idx="0">
                  <c:v>EC</c:v>
                </c:pt>
                <c:pt idx="1">
                  <c:v>GP</c:v>
                </c:pt>
                <c:pt idx="2">
                  <c:v>KZN </c:v>
                </c:pt>
                <c:pt idx="3">
                  <c:v>LP</c:v>
                </c:pt>
                <c:pt idx="4">
                  <c:v>Mp</c:v>
                </c:pt>
                <c:pt idx="5">
                  <c:v>NC</c:v>
                </c:pt>
                <c:pt idx="6">
                  <c:v>NW</c:v>
                </c:pt>
                <c:pt idx="7">
                  <c:v>FS</c:v>
                </c:pt>
                <c:pt idx="8">
                  <c:v>WC</c:v>
                </c:pt>
                <c:pt idx="9">
                  <c:v>HQ</c:v>
                </c:pt>
              </c:strCache>
            </c:strRef>
          </c:cat>
          <c:val>
            <c:numRef>
              <c:f>INCIDENTS!$C$3:$C$12</c:f>
              <c:numCache>
                <c:formatCode>General</c:formatCode>
                <c:ptCount val="10"/>
                <c:pt idx="0">
                  <c:v>28</c:v>
                </c:pt>
                <c:pt idx="1">
                  <c:v>67</c:v>
                </c:pt>
                <c:pt idx="2">
                  <c:v>24</c:v>
                </c:pt>
                <c:pt idx="3">
                  <c:v>12</c:v>
                </c:pt>
                <c:pt idx="4">
                  <c:v>8</c:v>
                </c:pt>
                <c:pt idx="5">
                  <c:v>21</c:v>
                </c:pt>
                <c:pt idx="6">
                  <c:v>5</c:v>
                </c:pt>
                <c:pt idx="7">
                  <c:v>9</c:v>
                </c:pt>
                <c:pt idx="8">
                  <c:v>36</c:v>
                </c:pt>
                <c:pt idx="9">
                  <c:v>0</c:v>
                </c:pt>
              </c:numCache>
            </c:numRef>
          </c:val>
          <c:extLst xmlns:c16r2="http://schemas.microsoft.com/office/drawing/2015/06/chart">
            <c:ext xmlns:c16="http://schemas.microsoft.com/office/drawing/2014/chart" uri="{C3380CC4-5D6E-409C-BE32-E72D297353CC}">
              <c16:uniqueId val="{00000001-4AEC-4F72-8559-F804E27964BD}"/>
            </c:ext>
          </c:extLst>
        </c:ser>
        <c:dLbls>
          <c:showLegendKey val="0"/>
          <c:showVal val="0"/>
          <c:showCatName val="0"/>
          <c:showSerName val="0"/>
          <c:showPercent val="0"/>
          <c:showBubbleSize val="0"/>
        </c:dLbls>
        <c:gapWidth val="219"/>
        <c:overlap val="-27"/>
        <c:axId val="129077760"/>
        <c:axId val="128976576"/>
      </c:barChart>
      <c:catAx>
        <c:axId val="12907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8976576"/>
        <c:crosses val="autoZero"/>
        <c:auto val="1"/>
        <c:lblAlgn val="ctr"/>
        <c:lblOffset val="100"/>
        <c:noMultiLvlLbl val="0"/>
      </c:catAx>
      <c:valAx>
        <c:axId val="12897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907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LegendKey val="0"/>
          <c:showVal val="1"/>
          <c:showCatName val="0"/>
          <c:showSerName val="0"/>
          <c:showPercent val="0"/>
          <c:showBubbleSize val="0"/>
        </c:dLbls>
        <c:gapWidth val="75"/>
        <c:axId val="132465152"/>
        <c:axId val="132362176"/>
      </c:barChart>
      <c:catAx>
        <c:axId val="132465152"/>
        <c:scaling>
          <c:orientation val="minMax"/>
        </c:scaling>
        <c:delete val="0"/>
        <c:axPos val="l"/>
        <c:majorTickMark val="none"/>
        <c:minorTickMark val="none"/>
        <c:tickLblPos val="nextTo"/>
        <c:txPr>
          <a:bodyPr/>
          <a:lstStyle/>
          <a:p>
            <a:pPr>
              <a:defRPr sz="800"/>
            </a:pPr>
            <a:endParaRPr lang="en-US"/>
          </a:p>
        </c:txPr>
        <c:crossAx val="132362176"/>
        <c:crosses val="autoZero"/>
        <c:auto val="1"/>
        <c:lblAlgn val="ctr"/>
        <c:lblOffset val="100"/>
        <c:noMultiLvlLbl val="0"/>
      </c:catAx>
      <c:valAx>
        <c:axId val="132362176"/>
        <c:scaling>
          <c:orientation val="minMax"/>
        </c:scaling>
        <c:delete val="0"/>
        <c:axPos val="b"/>
        <c:numFmt formatCode="#,##0" sourceLinked="1"/>
        <c:majorTickMark val="none"/>
        <c:minorTickMark val="none"/>
        <c:tickLblPos val="nextTo"/>
        <c:crossAx val="132465152"/>
        <c:crosses val="autoZero"/>
        <c:crossBetween val="between"/>
      </c:valAx>
    </c:plotArea>
    <c:plotVisOnly val="1"/>
    <c:dispBlanksAs val="gap"/>
    <c:showDLblsOverMax val="0"/>
  </c:chart>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984855837976968E-2"/>
          <c:y val="2.602142350699729E-2"/>
          <c:w val="0.95754543248606927"/>
          <c:h val="0.97321144693405581"/>
        </c:manualLayout>
      </c:layout>
      <c:pie3DChart>
        <c:varyColors val="1"/>
        <c:dLbls>
          <c:showLegendKey val="0"/>
          <c:showVal val="1"/>
          <c:showCatName val="1"/>
          <c:showSerName val="0"/>
          <c:showPercent val="0"/>
          <c:showBubbleSize val="0"/>
          <c:showLeaderLines val="0"/>
        </c:dLbls>
      </c:pie3DChart>
      <c:spPr>
        <a:noFill/>
        <a:ln w="25400">
          <a:noFill/>
        </a:ln>
      </c:spPr>
    </c:plotArea>
    <c:plotVisOnly val="1"/>
    <c:dispBlanksAs val="gap"/>
    <c:showDLblsOverMax val="0"/>
  </c:chart>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dLbls>
          <c:showLegendKey val="0"/>
          <c:showVal val="1"/>
          <c:showCatName val="0"/>
          <c:showSerName val="0"/>
          <c:showPercent val="0"/>
          <c:showBubbleSize val="0"/>
        </c:dLbls>
        <c:gapWidth val="75"/>
        <c:axId val="133379072"/>
        <c:axId val="133641280"/>
      </c:barChart>
      <c:catAx>
        <c:axId val="133379072"/>
        <c:scaling>
          <c:orientation val="minMax"/>
        </c:scaling>
        <c:delete val="0"/>
        <c:axPos val="l"/>
        <c:majorTickMark val="none"/>
        <c:minorTickMark val="none"/>
        <c:tickLblPos val="nextTo"/>
        <c:crossAx val="133641280"/>
        <c:crosses val="autoZero"/>
        <c:auto val="1"/>
        <c:lblAlgn val="ctr"/>
        <c:lblOffset val="100"/>
        <c:noMultiLvlLbl val="0"/>
      </c:catAx>
      <c:valAx>
        <c:axId val="133641280"/>
        <c:scaling>
          <c:orientation val="minMax"/>
        </c:scaling>
        <c:delete val="0"/>
        <c:axPos val="b"/>
        <c:numFmt formatCode="General" sourceLinked="1"/>
        <c:majorTickMark val="none"/>
        <c:minorTickMark val="none"/>
        <c:tickLblPos val="nextTo"/>
        <c:crossAx val="133379072"/>
        <c:crosses val="autoZero"/>
        <c:crossBetween val="between"/>
      </c:valAx>
    </c:plotArea>
    <c:legend>
      <c:legendPos val="b"/>
      <c:overlay val="0"/>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Economic!$A$76</c:f>
              <c:strCache>
                <c:ptCount val="1"/>
                <c:pt idx="0">
                  <c:v>Opportunities</c:v>
                </c:pt>
              </c:strCache>
            </c:strRef>
          </c:tx>
          <c:invertIfNegative val="0"/>
          <c:dLbls>
            <c:dLbl>
              <c:idx val="4"/>
              <c:spPr/>
              <c:txPr>
                <a:bodyPr/>
                <a:lstStyle/>
                <a:p>
                  <a:pPr>
                    <a:defRPr sz="700"/>
                  </a:pPr>
                  <a:endParaRPr lang="en-US"/>
                </a:p>
              </c:txPr>
              <c:showLegendKey val="0"/>
              <c:showVal val="1"/>
              <c:showCatName val="0"/>
              <c:showSerName val="0"/>
              <c:showPercent val="0"/>
              <c:showBubbleSize val="0"/>
            </c:dLbl>
            <c:dLbl>
              <c:idx val="15"/>
              <c:spPr/>
              <c:txPr>
                <a:bodyPr/>
                <a:lstStyle/>
                <a:p>
                  <a:pPr>
                    <a:defRPr sz="700"/>
                  </a:pPr>
                  <a:endParaRPr lang="en-US"/>
                </a:p>
              </c:txPr>
              <c:showLegendKey val="0"/>
              <c:showVal val="1"/>
              <c:showCatName val="0"/>
              <c:showSerName val="0"/>
              <c:showPercent val="0"/>
              <c:showBubbleSize val="0"/>
            </c:dLbl>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Economic!$B$75:$U$75</c:f>
              <c:strCache>
                <c:ptCount val="20"/>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Information Technology</c:v>
                </c:pt>
                <c:pt idx="10">
                  <c:v>Insurance</c:v>
                </c:pt>
                <c:pt idx="11">
                  <c:v>Local government</c:v>
                </c:pt>
                <c:pt idx="12">
                  <c:v>Media &amp; Publishing</c:v>
                </c:pt>
                <c:pt idx="13">
                  <c:v>Mining</c:v>
                </c:pt>
                <c:pt idx="14">
                  <c:v>Manufacturing</c:v>
                </c:pt>
                <c:pt idx="15">
                  <c:v>Safety &amp; security</c:v>
                </c:pt>
                <c:pt idx="16">
                  <c:v>Agriculture</c:v>
                </c:pt>
                <c:pt idx="17">
                  <c:v>Public sector</c:v>
                </c:pt>
                <c:pt idx="18">
                  <c:v>Transport</c:v>
                </c:pt>
                <c:pt idx="19">
                  <c:v>Services</c:v>
                </c:pt>
              </c:strCache>
            </c:strRef>
          </c:cat>
          <c:val>
            <c:numRef>
              <c:f>Economic!$B$76:$U$76</c:f>
              <c:numCache>
                <c:formatCode>#,##0</c:formatCode>
                <c:ptCount val="20"/>
                <c:pt idx="0">
                  <c:v>508</c:v>
                </c:pt>
                <c:pt idx="1">
                  <c:v>1724</c:v>
                </c:pt>
                <c:pt idx="2">
                  <c:v>18</c:v>
                </c:pt>
                <c:pt idx="3">
                  <c:v>300</c:v>
                </c:pt>
                <c:pt idx="4">
                  <c:v>8160</c:v>
                </c:pt>
                <c:pt idx="5">
                  <c:v>1394</c:v>
                </c:pt>
                <c:pt idx="6">
                  <c:v>811</c:v>
                </c:pt>
                <c:pt idx="7">
                  <c:v>1760</c:v>
                </c:pt>
                <c:pt idx="8">
                  <c:v>77</c:v>
                </c:pt>
                <c:pt idx="9">
                  <c:v>472</c:v>
                </c:pt>
                <c:pt idx="10">
                  <c:v>1628</c:v>
                </c:pt>
                <c:pt idx="11">
                  <c:v>159</c:v>
                </c:pt>
                <c:pt idx="12">
                  <c:v>314</c:v>
                </c:pt>
                <c:pt idx="13">
                  <c:v>444</c:v>
                </c:pt>
                <c:pt idx="14">
                  <c:v>2311</c:v>
                </c:pt>
                <c:pt idx="15">
                  <c:v>5588</c:v>
                </c:pt>
                <c:pt idx="16">
                  <c:v>10927</c:v>
                </c:pt>
                <c:pt idx="17">
                  <c:v>277</c:v>
                </c:pt>
                <c:pt idx="18">
                  <c:v>594</c:v>
                </c:pt>
                <c:pt idx="19">
                  <c:v>1725</c:v>
                </c:pt>
              </c:numCache>
            </c:numRef>
          </c:val>
          <c:extLst xmlns:c16r2="http://schemas.microsoft.com/office/drawing/2015/06/chart">
            <c:ext xmlns:c16="http://schemas.microsoft.com/office/drawing/2014/chart" uri="{C3380CC4-5D6E-409C-BE32-E72D297353CC}">
              <c16:uniqueId val="{00000002-E0EB-40AD-98F9-48CBBD6FDEF8}"/>
            </c:ext>
          </c:extLst>
        </c:ser>
        <c:ser>
          <c:idx val="1"/>
          <c:order val="1"/>
          <c:tx>
            <c:strRef>
              <c:f>Economic!$A$77</c:f>
              <c:strCache>
                <c:ptCount val="1"/>
                <c:pt idx="0">
                  <c:v>Placement</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Economic!$B$75:$U$75</c:f>
              <c:strCache>
                <c:ptCount val="20"/>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Information Technology</c:v>
                </c:pt>
                <c:pt idx="10">
                  <c:v>Insurance</c:v>
                </c:pt>
                <c:pt idx="11">
                  <c:v>Local government</c:v>
                </c:pt>
                <c:pt idx="12">
                  <c:v>Media &amp; Publishing</c:v>
                </c:pt>
                <c:pt idx="13">
                  <c:v>Mining</c:v>
                </c:pt>
                <c:pt idx="14">
                  <c:v>Manufacturing</c:v>
                </c:pt>
                <c:pt idx="15">
                  <c:v>Safety &amp; security</c:v>
                </c:pt>
                <c:pt idx="16">
                  <c:v>Agriculture</c:v>
                </c:pt>
                <c:pt idx="17">
                  <c:v>Public sector</c:v>
                </c:pt>
                <c:pt idx="18">
                  <c:v>Transport</c:v>
                </c:pt>
                <c:pt idx="19">
                  <c:v>Services</c:v>
                </c:pt>
              </c:strCache>
            </c:strRef>
          </c:cat>
          <c:val>
            <c:numRef>
              <c:f>Economic!$B$77:$U$77</c:f>
              <c:numCache>
                <c:formatCode>#,##0</c:formatCode>
                <c:ptCount val="20"/>
                <c:pt idx="0">
                  <c:v>188</c:v>
                </c:pt>
                <c:pt idx="1">
                  <c:v>1423</c:v>
                </c:pt>
                <c:pt idx="2">
                  <c:v>5</c:v>
                </c:pt>
                <c:pt idx="3">
                  <c:v>102</c:v>
                </c:pt>
                <c:pt idx="4">
                  <c:v>2920</c:v>
                </c:pt>
                <c:pt idx="5">
                  <c:v>178</c:v>
                </c:pt>
                <c:pt idx="6">
                  <c:v>82</c:v>
                </c:pt>
                <c:pt idx="7">
                  <c:v>146</c:v>
                </c:pt>
                <c:pt idx="8">
                  <c:v>8</c:v>
                </c:pt>
                <c:pt idx="9">
                  <c:v>33</c:v>
                </c:pt>
                <c:pt idx="10">
                  <c:v>403</c:v>
                </c:pt>
                <c:pt idx="11">
                  <c:v>7</c:v>
                </c:pt>
                <c:pt idx="12">
                  <c:v>62</c:v>
                </c:pt>
                <c:pt idx="13">
                  <c:v>77</c:v>
                </c:pt>
                <c:pt idx="14">
                  <c:v>464</c:v>
                </c:pt>
                <c:pt idx="15">
                  <c:v>2017</c:v>
                </c:pt>
                <c:pt idx="16">
                  <c:v>3364</c:v>
                </c:pt>
                <c:pt idx="17">
                  <c:v>40</c:v>
                </c:pt>
                <c:pt idx="18">
                  <c:v>83</c:v>
                </c:pt>
                <c:pt idx="19">
                  <c:v>454</c:v>
                </c:pt>
              </c:numCache>
            </c:numRef>
          </c:val>
          <c:extLst xmlns:c16r2="http://schemas.microsoft.com/office/drawing/2015/06/chart">
            <c:ext xmlns:c16="http://schemas.microsoft.com/office/drawing/2014/chart" uri="{C3380CC4-5D6E-409C-BE32-E72D297353CC}">
              <c16:uniqueId val="{00000003-E0EB-40AD-98F9-48CBBD6FDEF8}"/>
            </c:ext>
          </c:extLst>
        </c:ser>
        <c:dLbls>
          <c:showLegendKey val="0"/>
          <c:showVal val="1"/>
          <c:showCatName val="0"/>
          <c:showSerName val="0"/>
          <c:showPercent val="0"/>
          <c:showBubbleSize val="0"/>
        </c:dLbls>
        <c:gapWidth val="75"/>
        <c:axId val="133378048"/>
        <c:axId val="133641856"/>
      </c:barChart>
      <c:catAx>
        <c:axId val="133378048"/>
        <c:scaling>
          <c:orientation val="minMax"/>
        </c:scaling>
        <c:delete val="0"/>
        <c:axPos val="b"/>
        <c:numFmt formatCode="General" sourceLinked="0"/>
        <c:majorTickMark val="none"/>
        <c:minorTickMark val="none"/>
        <c:tickLblPos val="nextTo"/>
        <c:crossAx val="133641856"/>
        <c:crosses val="autoZero"/>
        <c:auto val="1"/>
        <c:lblAlgn val="ctr"/>
        <c:lblOffset val="100"/>
        <c:noMultiLvlLbl val="0"/>
      </c:catAx>
      <c:valAx>
        <c:axId val="133641856"/>
        <c:scaling>
          <c:orientation val="minMax"/>
        </c:scaling>
        <c:delete val="0"/>
        <c:axPos val="l"/>
        <c:numFmt formatCode="#,##0" sourceLinked="1"/>
        <c:majorTickMark val="none"/>
        <c:minorTickMark val="none"/>
        <c:tickLblPos val="nextTo"/>
        <c:crossAx val="133378048"/>
        <c:crosses val="autoZero"/>
        <c:crossBetween val="between"/>
      </c:valAx>
    </c:plotArea>
    <c:legend>
      <c:legendPos val="b"/>
      <c:layout>
        <c:manualLayout>
          <c:xMode val="edge"/>
          <c:yMode val="edge"/>
          <c:x val="0.36094394048888101"/>
          <c:y val="0.93571609549297241"/>
          <c:w val="0.26906537563497035"/>
          <c:h val="5.1021407849531769E-2"/>
        </c:manualLayout>
      </c:layout>
      <c:overlay val="0"/>
      <c:txPr>
        <a:bodyPr/>
        <a:lstStyle/>
        <a:p>
          <a:pPr>
            <a:defRPr sz="1100" b="1"/>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ENTITIES!$B$2</c:f>
              <c:strCache>
                <c:ptCount val="1"/>
                <c:pt idx="0">
                  <c:v>RECEIVED</c:v>
                </c:pt>
              </c:strCache>
            </c:strRef>
          </c:tx>
          <c:spPr>
            <a:solidFill>
              <a:schemeClr val="accent1"/>
            </a:solidFill>
            <a:ln>
              <a:noFill/>
            </a:ln>
            <a:effectLst/>
          </c:spPr>
          <c:invertIfNegative val="0"/>
          <c:cat>
            <c:strRef>
              <c:f>ENTITIES!$A$3:$A$12</c:f>
              <c:strCache>
                <c:ptCount val="10"/>
                <c:pt idx="0">
                  <c:v>EC</c:v>
                </c:pt>
                <c:pt idx="1">
                  <c:v>GP</c:v>
                </c:pt>
                <c:pt idx="2">
                  <c:v>KZN </c:v>
                </c:pt>
                <c:pt idx="3">
                  <c:v>LP</c:v>
                </c:pt>
                <c:pt idx="4">
                  <c:v>Mp</c:v>
                </c:pt>
                <c:pt idx="5">
                  <c:v>NC</c:v>
                </c:pt>
                <c:pt idx="6">
                  <c:v>NW</c:v>
                </c:pt>
                <c:pt idx="7">
                  <c:v>FS</c:v>
                </c:pt>
                <c:pt idx="8">
                  <c:v>WC</c:v>
                </c:pt>
                <c:pt idx="9">
                  <c:v>HQ</c:v>
                </c:pt>
              </c:strCache>
            </c:strRef>
          </c:cat>
          <c:val>
            <c:numRef>
              <c:f>ENTITIES!$B$3:$B$12</c:f>
              <c:numCache>
                <c:formatCode>General</c:formatCode>
                <c:ptCount val="10"/>
                <c:pt idx="0">
                  <c:v>85</c:v>
                </c:pt>
                <c:pt idx="1">
                  <c:v>309</c:v>
                </c:pt>
                <c:pt idx="2">
                  <c:v>266</c:v>
                </c:pt>
                <c:pt idx="3">
                  <c:v>50</c:v>
                </c:pt>
                <c:pt idx="4">
                  <c:v>43</c:v>
                </c:pt>
                <c:pt idx="5">
                  <c:v>50</c:v>
                </c:pt>
                <c:pt idx="6">
                  <c:v>60</c:v>
                </c:pt>
                <c:pt idx="7">
                  <c:v>51</c:v>
                </c:pt>
                <c:pt idx="8">
                  <c:v>431</c:v>
                </c:pt>
                <c:pt idx="9">
                  <c:v>533</c:v>
                </c:pt>
              </c:numCache>
            </c:numRef>
          </c:val>
          <c:extLst xmlns:c16r2="http://schemas.microsoft.com/office/drawing/2015/06/chart">
            <c:ext xmlns:c16="http://schemas.microsoft.com/office/drawing/2014/chart" uri="{C3380CC4-5D6E-409C-BE32-E72D297353CC}">
              <c16:uniqueId val="{00000000-3808-4312-9597-BB2A2B628F64}"/>
            </c:ext>
          </c:extLst>
        </c:ser>
        <c:ser>
          <c:idx val="1"/>
          <c:order val="1"/>
          <c:tx>
            <c:strRef>
              <c:f>ENTITIES!$C$2</c:f>
              <c:strCache>
                <c:ptCount val="1"/>
                <c:pt idx="0">
                  <c:v>PROCESSED</c:v>
                </c:pt>
              </c:strCache>
            </c:strRef>
          </c:tx>
          <c:spPr>
            <a:solidFill>
              <a:schemeClr val="accent2"/>
            </a:solidFill>
            <a:ln>
              <a:noFill/>
            </a:ln>
            <a:effectLst/>
          </c:spPr>
          <c:invertIfNegative val="0"/>
          <c:cat>
            <c:strRef>
              <c:f>ENTITIES!$A$3:$A$12</c:f>
              <c:strCache>
                <c:ptCount val="10"/>
                <c:pt idx="0">
                  <c:v>EC</c:v>
                </c:pt>
                <c:pt idx="1">
                  <c:v>GP</c:v>
                </c:pt>
                <c:pt idx="2">
                  <c:v>KZN </c:v>
                </c:pt>
                <c:pt idx="3">
                  <c:v>LP</c:v>
                </c:pt>
                <c:pt idx="4">
                  <c:v>Mp</c:v>
                </c:pt>
                <c:pt idx="5">
                  <c:v>NC</c:v>
                </c:pt>
                <c:pt idx="6">
                  <c:v>NW</c:v>
                </c:pt>
                <c:pt idx="7">
                  <c:v>FS</c:v>
                </c:pt>
                <c:pt idx="8">
                  <c:v>WC</c:v>
                </c:pt>
                <c:pt idx="9">
                  <c:v>HQ</c:v>
                </c:pt>
              </c:strCache>
            </c:strRef>
          </c:cat>
          <c:val>
            <c:numRef>
              <c:f>ENTITIES!$C$3:$C$12</c:f>
              <c:numCache>
                <c:formatCode>General</c:formatCode>
                <c:ptCount val="10"/>
                <c:pt idx="0">
                  <c:v>85</c:v>
                </c:pt>
                <c:pt idx="1">
                  <c:v>291</c:v>
                </c:pt>
                <c:pt idx="2">
                  <c:v>266</c:v>
                </c:pt>
                <c:pt idx="3">
                  <c:v>50</c:v>
                </c:pt>
                <c:pt idx="4">
                  <c:v>43</c:v>
                </c:pt>
                <c:pt idx="5">
                  <c:v>50</c:v>
                </c:pt>
                <c:pt idx="6">
                  <c:v>53</c:v>
                </c:pt>
                <c:pt idx="7">
                  <c:v>51</c:v>
                </c:pt>
                <c:pt idx="8">
                  <c:v>431</c:v>
                </c:pt>
                <c:pt idx="9">
                  <c:v>527</c:v>
                </c:pt>
              </c:numCache>
            </c:numRef>
          </c:val>
          <c:extLst xmlns:c16r2="http://schemas.microsoft.com/office/drawing/2015/06/chart">
            <c:ext xmlns:c16="http://schemas.microsoft.com/office/drawing/2014/chart" uri="{C3380CC4-5D6E-409C-BE32-E72D297353CC}">
              <c16:uniqueId val="{00000001-3808-4312-9597-BB2A2B628F64}"/>
            </c:ext>
          </c:extLst>
        </c:ser>
        <c:dLbls>
          <c:showLegendKey val="0"/>
          <c:showVal val="0"/>
          <c:showCatName val="0"/>
          <c:showSerName val="0"/>
          <c:showPercent val="0"/>
          <c:showBubbleSize val="0"/>
        </c:dLbls>
        <c:gapWidth val="182"/>
        <c:axId val="131237888"/>
        <c:axId val="128978880"/>
      </c:barChart>
      <c:catAx>
        <c:axId val="13123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8978880"/>
        <c:crosses val="autoZero"/>
        <c:auto val="1"/>
        <c:lblAlgn val="ctr"/>
        <c:lblOffset val="100"/>
        <c:noMultiLvlLbl val="0"/>
      </c:catAx>
      <c:valAx>
        <c:axId val="12897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123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1"/>
        <c:dLbls>
          <c:showLegendKey val="0"/>
          <c:showVal val="1"/>
          <c:showCatName val="0"/>
          <c:showSerName val="0"/>
          <c:showPercent val="0"/>
          <c:showBubbleSize val="0"/>
        </c:dLbls>
        <c:gapWidth val="75"/>
        <c:axId val="133908480"/>
        <c:axId val="113024320"/>
      </c:barChart>
      <c:catAx>
        <c:axId val="133908480"/>
        <c:scaling>
          <c:orientation val="minMax"/>
        </c:scaling>
        <c:delete val="0"/>
        <c:axPos val="l"/>
        <c:majorTickMark val="none"/>
        <c:minorTickMark val="none"/>
        <c:tickLblPos val="nextTo"/>
        <c:crossAx val="113024320"/>
        <c:crosses val="autoZero"/>
        <c:auto val="1"/>
        <c:lblAlgn val="ctr"/>
        <c:lblOffset val="100"/>
        <c:noMultiLvlLbl val="0"/>
      </c:catAx>
      <c:valAx>
        <c:axId val="113024320"/>
        <c:scaling>
          <c:orientation val="minMax"/>
        </c:scaling>
        <c:delete val="0"/>
        <c:axPos val="b"/>
        <c:numFmt formatCode="#,##0" sourceLinked="1"/>
        <c:majorTickMark val="none"/>
        <c:minorTickMark val="none"/>
        <c:tickLblPos val="nextTo"/>
        <c:crossAx val="133908480"/>
        <c:crosses val="autoZero"/>
        <c:crossBetween val="between"/>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dLbls>
          <c:showLegendKey val="0"/>
          <c:showVal val="1"/>
          <c:showCatName val="0"/>
          <c:showSerName val="0"/>
          <c:showPercent val="0"/>
          <c:showBubbleSize val="0"/>
        </c:dLbls>
        <c:gapWidth val="75"/>
        <c:axId val="133910016"/>
        <c:axId val="113023744"/>
      </c:barChart>
      <c:catAx>
        <c:axId val="133910016"/>
        <c:scaling>
          <c:orientation val="minMax"/>
        </c:scaling>
        <c:delete val="0"/>
        <c:axPos val="l"/>
        <c:majorTickMark val="none"/>
        <c:minorTickMark val="none"/>
        <c:tickLblPos val="nextTo"/>
        <c:crossAx val="113023744"/>
        <c:crosses val="autoZero"/>
        <c:auto val="1"/>
        <c:lblAlgn val="ctr"/>
        <c:lblOffset val="100"/>
        <c:noMultiLvlLbl val="0"/>
      </c:catAx>
      <c:valAx>
        <c:axId val="113023744"/>
        <c:scaling>
          <c:orientation val="minMax"/>
        </c:scaling>
        <c:delete val="0"/>
        <c:axPos val="b"/>
        <c:numFmt formatCode="#,##0" sourceLinked="1"/>
        <c:majorTickMark val="none"/>
        <c:minorTickMark val="none"/>
        <c:tickLblPos val="nextTo"/>
        <c:crossAx val="133910016"/>
        <c:crosses val="autoZero"/>
        <c:crossBetween val="between"/>
      </c:valAx>
    </c:plotArea>
    <c:plotVisOnly val="1"/>
    <c:dispBlanksAs val="gap"/>
    <c:showDLblsOverMax val="0"/>
  </c:chart>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dLbls>
          <c:showLegendKey val="0"/>
          <c:showVal val="1"/>
          <c:showCatName val="0"/>
          <c:showSerName val="0"/>
          <c:showPercent val="0"/>
          <c:showBubbleSize val="0"/>
        </c:dLbls>
        <c:gapWidth val="75"/>
        <c:axId val="134003712"/>
        <c:axId val="134025728"/>
      </c:barChart>
      <c:catAx>
        <c:axId val="134003712"/>
        <c:scaling>
          <c:orientation val="minMax"/>
        </c:scaling>
        <c:delete val="0"/>
        <c:axPos val="b"/>
        <c:majorTickMark val="none"/>
        <c:minorTickMark val="none"/>
        <c:tickLblPos val="nextTo"/>
        <c:crossAx val="134025728"/>
        <c:crosses val="autoZero"/>
        <c:auto val="1"/>
        <c:lblAlgn val="ctr"/>
        <c:lblOffset val="100"/>
        <c:noMultiLvlLbl val="0"/>
      </c:catAx>
      <c:valAx>
        <c:axId val="134025728"/>
        <c:scaling>
          <c:orientation val="minMax"/>
        </c:scaling>
        <c:delete val="0"/>
        <c:axPos val="l"/>
        <c:numFmt formatCode="#,##0" sourceLinked="1"/>
        <c:majorTickMark val="none"/>
        <c:minorTickMark val="none"/>
        <c:tickLblPos val="nextTo"/>
        <c:crossAx val="134003712"/>
        <c:crosses val="autoZero"/>
        <c:crossBetween val="between"/>
      </c:valAx>
    </c:plotArea>
    <c:plotVisOnly val="1"/>
    <c:dispBlanksAs val="gap"/>
    <c:showDLblsOverMax val="0"/>
  </c:chart>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80547827745411E-2"/>
          <c:y val="6.6660218874509847E-2"/>
          <c:w val="0.86204757408808907"/>
          <c:h val="0.79619019585168671"/>
        </c:manualLayout>
      </c:layout>
      <c:barChart>
        <c:barDir val="col"/>
        <c:grouping val="clustered"/>
        <c:varyColors val="0"/>
        <c:ser>
          <c:idx val="0"/>
          <c:order val="0"/>
          <c:tx>
            <c:strRef>
              <c:f>Sheet1!$B$2</c:f>
              <c:strCache>
                <c:ptCount val="1"/>
                <c:pt idx="0">
                  <c:v>Performance Trend</c:v>
                </c:pt>
              </c:strCache>
            </c:strRef>
          </c:tx>
          <c:invertIfNegative val="0"/>
          <c:cat>
            <c:strRef>
              <c:f>Sheet1!$A$3:$A$10</c:f>
              <c:strCache>
                <c:ptCount val="8"/>
                <c:pt idx="0">
                  <c:v>Q1 17-18</c:v>
                </c:pt>
                <c:pt idx="1">
                  <c:v>Q2 17-18</c:v>
                </c:pt>
                <c:pt idx="2">
                  <c:v>Q3 17-18</c:v>
                </c:pt>
                <c:pt idx="3">
                  <c:v>Q4 17-18</c:v>
                </c:pt>
                <c:pt idx="4">
                  <c:v>Q1 18-19</c:v>
                </c:pt>
                <c:pt idx="5">
                  <c:v>Q2 18-19</c:v>
                </c:pt>
                <c:pt idx="6">
                  <c:v>Q3 18-19</c:v>
                </c:pt>
                <c:pt idx="7">
                  <c:v>Q4 18-19</c:v>
                </c:pt>
              </c:strCache>
            </c:strRef>
          </c:cat>
          <c:val>
            <c:numRef>
              <c:f>Sheet1!$B$3:$B$10</c:f>
              <c:numCache>
                <c:formatCode>0%</c:formatCode>
                <c:ptCount val="8"/>
                <c:pt idx="0">
                  <c:v>0.4</c:v>
                </c:pt>
                <c:pt idx="1">
                  <c:v>0.6</c:v>
                </c:pt>
                <c:pt idx="2">
                  <c:v>0.8</c:v>
                </c:pt>
                <c:pt idx="3">
                  <c:v>0.6</c:v>
                </c:pt>
                <c:pt idx="4">
                  <c:v>0</c:v>
                </c:pt>
                <c:pt idx="5">
                  <c:v>0</c:v>
                </c:pt>
                <c:pt idx="6">
                  <c:v>0.5</c:v>
                </c:pt>
                <c:pt idx="7">
                  <c:v>1</c:v>
                </c:pt>
              </c:numCache>
            </c:numRef>
          </c:val>
          <c:extLst xmlns:c16r2="http://schemas.microsoft.com/office/drawing/2015/06/chart">
            <c:ext xmlns:c16="http://schemas.microsoft.com/office/drawing/2014/chart" uri="{C3380CC4-5D6E-409C-BE32-E72D297353CC}">
              <c16:uniqueId val="{00000000-E893-46F3-B7F1-E04411654056}"/>
            </c:ext>
          </c:extLst>
        </c:ser>
        <c:dLbls>
          <c:showLegendKey val="0"/>
          <c:showVal val="0"/>
          <c:showCatName val="0"/>
          <c:showSerName val="0"/>
          <c:showPercent val="0"/>
          <c:showBubbleSize val="0"/>
        </c:dLbls>
        <c:gapWidth val="150"/>
        <c:axId val="136937472"/>
        <c:axId val="136349952"/>
      </c:barChart>
      <c:catAx>
        <c:axId val="136937472"/>
        <c:scaling>
          <c:orientation val="minMax"/>
        </c:scaling>
        <c:delete val="0"/>
        <c:axPos val="b"/>
        <c:numFmt formatCode="General" sourceLinked="1"/>
        <c:majorTickMark val="out"/>
        <c:minorTickMark val="none"/>
        <c:tickLblPos val="nextTo"/>
        <c:txPr>
          <a:bodyPr/>
          <a:lstStyle/>
          <a:p>
            <a:pPr>
              <a:defRPr sz="1400" b="1"/>
            </a:pPr>
            <a:endParaRPr lang="en-US"/>
          </a:p>
        </c:txPr>
        <c:crossAx val="136349952"/>
        <c:crosses val="autoZero"/>
        <c:auto val="1"/>
        <c:lblAlgn val="ctr"/>
        <c:lblOffset val="100"/>
        <c:noMultiLvlLbl val="0"/>
      </c:catAx>
      <c:valAx>
        <c:axId val="136349952"/>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136937472"/>
        <c:crosses val="autoZero"/>
        <c:crossBetween val="between"/>
      </c:valAx>
    </c:plotArea>
    <c:legend>
      <c:legendPos val="r"/>
      <c:layout>
        <c:manualLayout>
          <c:xMode val="edge"/>
          <c:yMode val="edge"/>
          <c:x val="0.3626100560883273"/>
          <c:y val="8.2987290140134359E-4"/>
          <c:w val="0.25740743244004377"/>
          <c:h val="7.9608927388749293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dLbls>
          <c:showLegendKey val="0"/>
          <c:showVal val="1"/>
          <c:showCatName val="0"/>
          <c:showSerName val="0"/>
          <c:showPercent val="0"/>
          <c:showBubbleSize val="0"/>
        </c:dLbls>
        <c:gapWidth val="75"/>
        <c:axId val="130353152"/>
        <c:axId val="131190144"/>
      </c:barChart>
      <c:catAx>
        <c:axId val="130353152"/>
        <c:scaling>
          <c:orientation val="minMax"/>
        </c:scaling>
        <c:delete val="0"/>
        <c:axPos val="b"/>
        <c:majorTickMark val="none"/>
        <c:minorTickMark val="none"/>
        <c:tickLblPos val="nextTo"/>
        <c:crossAx val="131190144"/>
        <c:crosses val="autoZero"/>
        <c:auto val="1"/>
        <c:lblAlgn val="ctr"/>
        <c:lblOffset val="100"/>
        <c:noMultiLvlLbl val="0"/>
      </c:catAx>
      <c:valAx>
        <c:axId val="131190144"/>
        <c:scaling>
          <c:orientation val="minMax"/>
        </c:scaling>
        <c:delete val="0"/>
        <c:axPos val="l"/>
        <c:numFmt formatCode="#,##0" sourceLinked="1"/>
        <c:majorTickMark val="none"/>
        <c:minorTickMark val="none"/>
        <c:tickLblPos val="nextTo"/>
        <c:crossAx val="130353152"/>
        <c:crosses val="autoZero"/>
        <c:crossBetween val="between"/>
      </c:val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LegendKey val="0"/>
          <c:showVal val="1"/>
          <c:showCatName val="0"/>
          <c:showSerName val="0"/>
          <c:showPercent val="0"/>
          <c:showBubbleSize val="0"/>
        </c:dLbls>
        <c:gapWidth val="150"/>
        <c:overlap val="-25"/>
        <c:axId val="130354688"/>
        <c:axId val="131191872"/>
      </c:barChart>
      <c:catAx>
        <c:axId val="130354688"/>
        <c:scaling>
          <c:orientation val="minMax"/>
        </c:scaling>
        <c:delete val="0"/>
        <c:axPos val="b"/>
        <c:majorTickMark val="none"/>
        <c:minorTickMark val="none"/>
        <c:tickLblPos val="nextTo"/>
        <c:crossAx val="131191872"/>
        <c:crosses val="autoZero"/>
        <c:auto val="1"/>
        <c:lblAlgn val="ctr"/>
        <c:lblOffset val="100"/>
        <c:noMultiLvlLbl val="0"/>
      </c:catAx>
      <c:valAx>
        <c:axId val="131191872"/>
        <c:scaling>
          <c:orientation val="minMax"/>
        </c:scaling>
        <c:delete val="1"/>
        <c:axPos val="l"/>
        <c:numFmt formatCode="#,##0" sourceLinked="1"/>
        <c:majorTickMark val="out"/>
        <c:minorTickMark val="none"/>
        <c:tickLblPos val="nextTo"/>
        <c:crossAx val="130354688"/>
        <c:crosses val="autoZero"/>
        <c:crossBetween val="between"/>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LegendKey val="0"/>
          <c:showVal val="1"/>
          <c:showCatName val="0"/>
          <c:showSerName val="0"/>
          <c:showPercent val="0"/>
          <c:showBubbleSize val="0"/>
        </c:dLbls>
        <c:gapWidth val="150"/>
        <c:overlap val="-25"/>
        <c:axId val="132666368"/>
        <c:axId val="131190720"/>
      </c:barChart>
      <c:catAx>
        <c:axId val="132666368"/>
        <c:scaling>
          <c:orientation val="minMax"/>
        </c:scaling>
        <c:delete val="0"/>
        <c:axPos val="b"/>
        <c:majorTickMark val="none"/>
        <c:minorTickMark val="none"/>
        <c:tickLblPos val="nextTo"/>
        <c:crossAx val="131190720"/>
        <c:crosses val="autoZero"/>
        <c:auto val="1"/>
        <c:lblAlgn val="ctr"/>
        <c:lblOffset val="100"/>
        <c:noMultiLvlLbl val="0"/>
      </c:catAx>
      <c:valAx>
        <c:axId val="131190720"/>
        <c:scaling>
          <c:orientation val="minMax"/>
        </c:scaling>
        <c:delete val="1"/>
        <c:axPos val="l"/>
        <c:numFmt formatCode="#,##0" sourceLinked="1"/>
        <c:majorTickMark val="out"/>
        <c:minorTickMark val="none"/>
        <c:tickLblPos val="nextTo"/>
        <c:crossAx val="13266636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LegendKey val="0"/>
          <c:showVal val="1"/>
          <c:showCatName val="0"/>
          <c:showSerName val="0"/>
          <c:showPercent val="0"/>
          <c:showBubbleSize val="0"/>
        </c:dLbls>
        <c:gapWidth val="150"/>
        <c:overlap val="-25"/>
        <c:axId val="132668416"/>
        <c:axId val="132768320"/>
      </c:barChart>
      <c:catAx>
        <c:axId val="132668416"/>
        <c:scaling>
          <c:orientation val="minMax"/>
        </c:scaling>
        <c:delete val="0"/>
        <c:axPos val="b"/>
        <c:majorTickMark val="none"/>
        <c:minorTickMark val="none"/>
        <c:tickLblPos val="nextTo"/>
        <c:crossAx val="132768320"/>
        <c:crosses val="autoZero"/>
        <c:auto val="1"/>
        <c:lblAlgn val="ctr"/>
        <c:lblOffset val="100"/>
        <c:noMultiLvlLbl val="0"/>
      </c:catAx>
      <c:valAx>
        <c:axId val="132768320"/>
        <c:scaling>
          <c:orientation val="minMax"/>
        </c:scaling>
        <c:delete val="1"/>
        <c:axPos val="l"/>
        <c:numFmt formatCode="#,##0" sourceLinked="1"/>
        <c:majorTickMark val="out"/>
        <c:minorTickMark val="none"/>
        <c:tickLblPos val="nextTo"/>
        <c:crossAx val="132668416"/>
        <c:crosses val="autoZero"/>
        <c:crossBetween val="between"/>
      </c:valAx>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LegendKey val="0"/>
          <c:showVal val="1"/>
          <c:showCatName val="0"/>
          <c:showSerName val="0"/>
          <c:showPercent val="0"/>
          <c:showBubbleSize val="0"/>
        </c:dLbls>
        <c:gapWidth val="150"/>
        <c:overlap val="-25"/>
        <c:axId val="132894720"/>
        <c:axId val="132770048"/>
      </c:barChart>
      <c:catAx>
        <c:axId val="132894720"/>
        <c:scaling>
          <c:orientation val="minMax"/>
        </c:scaling>
        <c:delete val="0"/>
        <c:axPos val="b"/>
        <c:majorTickMark val="none"/>
        <c:minorTickMark val="none"/>
        <c:tickLblPos val="nextTo"/>
        <c:crossAx val="132770048"/>
        <c:crosses val="autoZero"/>
        <c:auto val="1"/>
        <c:lblAlgn val="ctr"/>
        <c:lblOffset val="100"/>
        <c:noMultiLvlLbl val="0"/>
      </c:catAx>
      <c:valAx>
        <c:axId val="132770048"/>
        <c:scaling>
          <c:orientation val="minMax"/>
        </c:scaling>
        <c:delete val="1"/>
        <c:axPos val="l"/>
        <c:numFmt formatCode="#,##0" sourceLinked="1"/>
        <c:majorTickMark val="out"/>
        <c:minorTickMark val="none"/>
        <c:tickLblPos val="nextTo"/>
        <c:crossAx val="132894720"/>
        <c:crosses val="autoZero"/>
        <c:crossBetween val="between"/>
      </c:valAx>
      <c:spPr>
        <a:noFill/>
        <a:ln w="25400">
          <a:noFill/>
        </a:ln>
      </c:spPr>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dLbls>
          <c:showLegendKey val="0"/>
          <c:showVal val="1"/>
          <c:showCatName val="0"/>
          <c:showSerName val="0"/>
          <c:showPercent val="0"/>
          <c:showBubbleSize val="0"/>
        </c:dLbls>
        <c:gapWidth val="75"/>
        <c:axId val="132822016"/>
        <c:axId val="132773504"/>
      </c:barChart>
      <c:catAx>
        <c:axId val="132822016"/>
        <c:scaling>
          <c:orientation val="minMax"/>
        </c:scaling>
        <c:delete val="0"/>
        <c:axPos val="b"/>
        <c:majorTickMark val="none"/>
        <c:minorTickMark val="none"/>
        <c:tickLblPos val="nextTo"/>
        <c:crossAx val="132773504"/>
        <c:crosses val="autoZero"/>
        <c:auto val="1"/>
        <c:lblAlgn val="ctr"/>
        <c:lblOffset val="100"/>
        <c:noMultiLvlLbl val="0"/>
      </c:catAx>
      <c:valAx>
        <c:axId val="132773504"/>
        <c:scaling>
          <c:orientation val="minMax"/>
        </c:scaling>
        <c:delete val="0"/>
        <c:axPos val="l"/>
        <c:numFmt formatCode="#,##0" sourceLinked="1"/>
        <c:majorTickMark val="none"/>
        <c:minorTickMark val="none"/>
        <c:tickLblPos val="nextTo"/>
        <c:crossAx val="13282201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1"/>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'Disab Q4'!$C$36:$K$36</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'Disab Q4'!$C$47:$K$47</c:f>
              <c:numCache>
                <c:formatCode>#,##0</c:formatCode>
                <c:ptCount val="9"/>
                <c:pt idx="0">
                  <c:v>737</c:v>
                </c:pt>
                <c:pt idx="1">
                  <c:v>58</c:v>
                </c:pt>
                <c:pt idx="2">
                  <c:v>184</c:v>
                </c:pt>
                <c:pt idx="3">
                  <c:v>64</c:v>
                </c:pt>
                <c:pt idx="4">
                  <c:v>228</c:v>
                </c:pt>
                <c:pt idx="5">
                  <c:v>26</c:v>
                </c:pt>
                <c:pt idx="6">
                  <c:v>46</c:v>
                </c:pt>
                <c:pt idx="7">
                  <c:v>12</c:v>
                </c:pt>
                <c:pt idx="8">
                  <c:v>12</c:v>
                </c:pt>
              </c:numCache>
            </c:numRef>
          </c:val>
          <c:extLst xmlns:c16r2="http://schemas.microsoft.com/office/drawing/2015/06/chart">
            <c:ext xmlns:c16="http://schemas.microsoft.com/office/drawing/2014/chart" uri="{C3380CC4-5D6E-409C-BE32-E72D297353CC}">
              <c16:uniqueId val="{00000000-8061-4DF4-880E-5BE705AB425E}"/>
            </c:ext>
          </c:extLst>
        </c:ser>
        <c:dLbls>
          <c:showLegendKey val="0"/>
          <c:showVal val="1"/>
          <c:showCatName val="0"/>
          <c:showSerName val="0"/>
          <c:showPercent val="0"/>
          <c:showBubbleSize val="0"/>
        </c:dLbls>
        <c:gapWidth val="75"/>
        <c:axId val="132823040"/>
        <c:axId val="132775232"/>
      </c:barChart>
      <c:catAx>
        <c:axId val="132823040"/>
        <c:scaling>
          <c:orientation val="minMax"/>
        </c:scaling>
        <c:delete val="0"/>
        <c:axPos val="l"/>
        <c:numFmt formatCode="General" sourceLinked="0"/>
        <c:majorTickMark val="none"/>
        <c:minorTickMark val="none"/>
        <c:tickLblPos val="nextTo"/>
        <c:crossAx val="132775232"/>
        <c:crosses val="autoZero"/>
        <c:auto val="1"/>
        <c:lblAlgn val="ctr"/>
        <c:lblOffset val="100"/>
        <c:noMultiLvlLbl val="0"/>
      </c:catAx>
      <c:valAx>
        <c:axId val="132775232"/>
        <c:scaling>
          <c:orientation val="minMax"/>
        </c:scaling>
        <c:delete val="0"/>
        <c:axPos val="b"/>
        <c:numFmt formatCode="#,##0" sourceLinked="1"/>
        <c:majorTickMark val="none"/>
        <c:minorTickMark val="none"/>
        <c:tickLblPos val="nextTo"/>
        <c:crossAx val="132823040"/>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6.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7.x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423353" cy="509111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270069" cy="5120002"/>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133334" cy="4704762"/>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0.75964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152900" cy="3796037"/>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0.01133</cdr:y>
    </cdr:from>
    <cdr:to>
      <cdr:x>1</cdr:x>
      <cdr:y>0.94361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57870"/>
          <a:ext cx="4324672" cy="4761812"/>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346050" cy="5149361"/>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114800" cy="485313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50951" cy="496729"/>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56250" y="0"/>
            <a:ext cx="2950951" cy="496729"/>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23/08/2019</a:t>
            </a:fld>
            <a:endParaRPr lang="en-ZA" dirty="0"/>
          </a:p>
        </p:txBody>
      </p:sp>
      <p:sp>
        <p:nvSpPr>
          <p:cNvPr id="4" name="Footer Placeholder 3"/>
          <p:cNvSpPr>
            <a:spLocks noGrp="1"/>
          </p:cNvSpPr>
          <p:nvPr>
            <p:ph type="ftr" sz="quarter" idx="2"/>
          </p:nvPr>
        </p:nvSpPr>
        <p:spPr>
          <a:xfrm>
            <a:off x="2" y="9442609"/>
            <a:ext cx="2950951" cy="496729"/>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56250" y="9442609"/>
            <a:ext cx="2950951" cy="496729"/>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50951" cy="496729"/>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56250" y="0"/>
            <a:ext cx="2950951" cy="496729"/>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8/23/2019</a:t>
            </a:fld>
            <a:endParaRPr lang="en-US"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1357" y="4722893"/>
            <a:ext cx="5446077" cy="4472147"/>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9442609"/>
            <a:ext cx="2950951" cy="496729"/>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56250" y="9442609"/>
            <a:ext cx="2950951" cy="496729"/>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1E9CA-5B58-498E-A8E4-5FC911A9A5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87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8/23/2019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8/23/2019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8/23/2019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val="183434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7332EF5-956C-4B02-9A93-B3521E32FDBF}" type="datetime1">
              <a:rPr lang="en-US" smtClean="0"/>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val="64414319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92AD3D8-519C-4A77-AAD2-797085BA223A}" type="datetime1">
              <a:rPr lang="en-US" smtClean="0"/>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pPr/>
              <a:t>‹#›</a:t>
            </a:fld>
            <a:endParaRPr lang="en-US" dirty="0"/>
          </a:p>
        </p:txBody>
      </p:sp>
    </p:spTree>
    <p:extLst>
      <p:ext uri="{BB962C8B-B14F-4D97-AF65-F5344CB8AC3E}">
        <p14:creationId xmlns:p14="http://schemas.microsoft.com/office/powerpoint/2010/main" val="138159885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A9790437-FC03-479A-9325-47FCD3FF67E3}" type="datetime1">
              <a:rPr lang="en-US" smtClean="0"/>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val="781869607"/>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8168616-BA73-4A7B-A3BB-B8BE27A1EFE4}" type="datetime1">
              <a:rPr lang="en-US" smtClean="0"/>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val="73876351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3B4C57F-932F-40F9-A012-0BCF8D3CD8FB}" type="datetime1">
              <a:rPr lang="en-US" smtClean="0"/>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val="3919665074"/>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F0A5B29-0B44-476A-B559-988F9EC0C926}" type="datetime1">
              <a:rPr lang="en-US" smtClean="0"/>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val="413700545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6E2591-888B-4FAD-A694-85FFCFE74BAC}" type="datetime1">
              <a:rPr lang="en-US" smtClean="0"/>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val="2692923604"/>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0B89B5A7-BC0A-48AA-9248-1373315BA1DB}" type="datetime1">
              <a:rPr lang="en-US" smtClean="0"/>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val="49284619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00025305-4F58-4FC2-B367-B9C9220D709D}" type="datetime1">
              <a:rPr lang="en-US" smtClean="0"/>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val="3502783416"/>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7D70112-9939-4BC3-95CB-DD8BED93BE74}" type="datetime1">
              <a:rPr lang="en-US" smtClean="0"/>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val="2258381107"/>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9801D46-06B0-41CA-91D1-90AD11DF9F98}" type="datetime1">
              <a:rPr lang="en-US" smtClean="0"/>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val="74622237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AFA3FE-8768-410E-B655-6F379C648A34}" type="datetime1">
              <a:rPr lang="en-US" smtClean="0"/>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val="97803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14EFEF9-01E4-4C8A-93ED-7039AE59E21B}" type="datetime1">
              <a:rPr lang="en-US" smtClean="0"/>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1107619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15FF514-7124-43FD-B4B4-1CDEE1C575C5}" type="datetime1">
              <a:rPr lang="en-US" smtClean="0"/>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3153132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D008DDC-6687-4381-B1F6-D39417C528BC}" type="datetime1">
              <a:rPr lang="en-US" smtClean="0"/>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3280976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0EF5DB0-E835-4B2F-B1B8-4361C50B431A}" type="datetime1">
              <a:rPr lang="en-US" smtClean="0"/>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2766357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C0660-72AC-4368-9B68-E34D769C67E1}" type="datetime1">
              <a:rPr lang="en-US" smtClean="0"/>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174708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ECCC7-5EA8-4349-96EC-5B6962BFE063}" type="datetime1">
              <a:rPr lang="en-US" smtClean="0"/>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1696321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1A51582-BC87-412F-B934-65530772E531}" type="datetime1">
              <a:rPr lang="en-US" smtClean="0"/>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4134038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217D-2333-4498-ADBC-73D16CAD83C8}" type="datetime1">
              <a:rPr lang="en-US" smtClean="0"/>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2333290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2854B3-5658-4768-B129-41CA2E2E8E15}" type="datetime1">
              <a:rPr lang="en-US" smtClean="0"/>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2220892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5868E0-0230-4008-971C-C3BCA5B5E3F7}" type="datetime1">
              <a:rPr lang="en-US" smtClean="0"/>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527084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val="268485214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530232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val="77325951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val="3935767904"/>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val="397964813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val="329285806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val="4077515484"/>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val="2169250575"/>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val="666110971"/>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val="983987715"/>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val="1581228014"/>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val="373771278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val="4257977076"/>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val="138304658"/>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val="111643573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val="5538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val="3088792291"/>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val="46083269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val="3144367896"/>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val="189192815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val="3698624985"/>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val="631215806"/>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val="15172418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8/23/2019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8/23/2019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D78051D9-012B-4972-A1B1-CD327CD97F4B}" type="datetime1">
              <a:rPr lang="en-US" smtClean="0">
                <a:ea typeface="ＭＳ Ｐゴシック" pitchFamily="-111" charset="-128"/>
              </a:rPr>
              <a:t>8/23/2019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val="293841300"/>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30673904-364B-4595-904E-1402E648F005}" type="datetime1">
              <a:rPr lang="en-US" smtClean="0"/>
              <a:t>8/23/2019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1216926464"/>
      </p:ext>
    </p:extLst>
  </p:cSld>
  <p:clrMap bg1="lt1" tx1="dk1" bg2="lt2" tx2="dk2" accent1="accent1" accent2="accent2" accent3="accent3" accent4="accent4" accent5="accent5" accent6="accent6" hlink="hlink" folHlink="folHlink"/>
  <p:sldLayoutIdLst>
    <p:sldLayoutId id="2147490728" r:id="rId1"/>
    <p:sldLayoutId id="2147490729" r:id="rId2"/>
    <p:sldLayoutId id="2147490730" r:id="rId3"/>
    <p:sldLayoutId id="2147490731" r:id="rId4"/>
    <p:sldLayoutId id="2147490732" r:id="rId5"/>
    <p:sldLayoutId id="2147490733" r:id="rId6"/>
    <p:sldLayoutId id="2147490734" r:id="rId7"/>
    <p:sldLayoutId id="2147490735" r:id="rId8"/>
    <p:sldLayoutId id="2147490736" r:id="rId9"/>
    <p:sldLayoutId id="2147490737" r:id="rId10"/>
    <p:sldLayoutId id="214749073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8/23/2019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val="2240434762"/>
      </p:ext>
    </p:extLst>
  </p:cSld>
  <p:clrMap bg1="lt1" tx1="dk1" bg2="lt2" tx2="dk2" accent1="accent1" accent2="accent2" accent3="accent3" accent4="accent4" accent5="accent5" accent6="accent6" hlink="hlink" folHlink="folHlink"/>
  <p:sldLayoutIdLst>
    <p:sldLayoutId id="2147490740" r:id="rId1"/>
    <p:sldLayoutId id="2147490741" r:id="rId2"/>
    <p:sldLayoutId id="2147490742" r:id="rId3"/>
    <p:sldLayoutId id="2147490743" r:id="rId4"/>
    <p:sldLayoutId id="2147490744" r:id="rId5"/>
    <p:sldLayoutId id="2147490745" r:id="rId6"/>
    <p:sldLayoutId id="2147490746" r:id="rId7"/>
    <p:sldLayoutId id="2147490747" r:id="rId8"/>
    <p:sldLayoutId id="2147490748" r:id="rId9"/>
    <p:sldLayoutId id="2147490749" r:id="rId10"/>
    <p:sldLayoutId id="2147490750" r:id="rId11"/>
  </p:sldLayoutIdLst>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8/23/2019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val="335750796"/>
      </p:ext>
    </p:extLst>
  </p:cSld>
  <p:clrMap bg1="lt1" tx1="dk1" bg2="lt2" tx2="dk2" accent1="accent1" accent2="accent2" accent3="accent3" accent4="accent4" accent5="accent5" accent6="accent6" hlink="hlink" folHlink="folHlink"/>
  <p:sldLayoutIdLst>
    <p:sldLayoutId id="2147490752" r:id="rId1"/>
    <p:sldLayoutId id="2147490753" r:id="rId2"/>
    <p:sldLayoutId id="2147490754" r:id="rId3"/>
    <p:sldLayoutId id="2147490755" r:id="rId4"/>
    <p:sldLayoutId id="2147490756" r:id="rId5"/>
    <p:sldLayoutId id="2147490757" r:id="rId6"/>
    <p:sldLayoutId id="2147490758" r:id="rId7"/>
    <p:sldLayoutId id="2147490759" r:id="rId8"/>
    <p:sldLayoutId id="2147490760" r:id="rId9"/>
    <p:sldLayoutId id="2147490761" r:id="rId10"/>
    <p:sldLayoutId id="2147490762" r:id="rId11"/>
  </p:sldLayoutIdLst>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10.xml"/><Relationship Id="rId7" Type="http://schemas.openxmlformats.org/officeDocument/2006/relationships/image" Target="../media/image13.png"/><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chart" Target="../charts/chart12.xml"/><Relationship Id="rId4" Type="http://schemas.openxmlformats.org/officeDocument/2006/relationships/chart" Target="../charts/chart11.xml"/></Relationships>
</file>

<file path=ppt/slides/_rels/slide7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7.xml"/><Relationship Id="rId4" Type="http://schemas.openxmlformats.org/officeDocument/2006/relationships/chart" Target="../charts/chart21.xml"/></Relationships>
</file>

<file path=ppt/slides/_rels/slide8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6"/>
          <p:cNvSpPr txBox="1">
            <a:spLocks/>
          </p:cNvSpPr>
          <p:nvPr/>
        </p:nvSpPr>
        <p:spPr bwMode="auto">
          <a:xfrm>
            <a:off x="1970088" y="409575"/>
            <a:ext cx="573563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endParaRPr lang="en-US" altLang="en-US" b="1" dirty="0" smtClean="0">
              <a:effectLst>
                <a:outerShdw blurRad="38100" dist="38100" dir="2700000" algn="tl">
                  <a:srgbClr val="000000">
                    <a:alpha val="43137"/>
                  </a:srgbClr>
                </a:outerShdw>
              </a:effectLst>
              <a:latin typeface="Arial" pitchFamily="34" charset="0"/>
            </a:endParaRPr>
          </a:p>
        </p:txBody>
      </p:sp>
      <p:sp>
        <p:nvSpPr>
          <p:cNvPr id="15364" name="Subtitle 17"/>
          <p:cNvSpPr txBox="1">
            <a:spLocks/>
          </p:cNvSpPr>
          <p:nvPr/>
        </p:nvSpPr>
        <p:spPr bwMode="auto">
          <a:xfrm>
            <a:off x="163513" y="2759075"/>
            <a:ext cx="2046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600" b="1" smtClean="0">
                <a:solidFill>
                  <a:srgbClr val="404040"/>
                </a:solidFill>
                <a:latin typeface="+mn-lt"/>
              </a:rPr>
              <a:t>27 </a:t>
            </a:r>
            <a:r>
              <a:rPr lang="en-US" altLang="en-US" sz="1600" b="1" dirty="0" smtClean="0">
                <a:solidFill>
                  <a:srgbClr val="404040"/>
                </a:solidFill>
                <a:latin typeface="+mn-lt"/>
              </a:rPr>
              <a:t>August 2019</a:t>
            </a:r>
            <a:endParaRPr lang="en-US" altLang="en-US" sz="1600" b="1" dirty="0">
              <a:solidFill>
                <a:srgbClr val="404040"/>
              </a:solidFill>
              <a:latin typeface="+mn-lt"/>
            </a:endParaRPr>
          </a:p>
        </p:txBody>
      </p:sp>
      <p:sp>
        <p:nvSpPr>
          <p:cNvPr id="13316" name="Subtitle 17"/>
          <p:cNvSpPr txBox="1">
            <a:spLocks/>
          </p:cNvSpPr>
          <p:nvPr/>
        </p:nvSpPr>
        <p:spPr bwMode="auto">
          <a:xfrm>
            <a:off x="379948" y="409575"/>
            <a:ext cx="86169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r>
              <a:rPr lang="en-US" b="1" dirty="0">
                <a:effectLst>
                  <a:outerShdw blurRad="38100" dist="38100" dir="2700000" algn="tl">
                    <a:srgbClr val="000000">
                      <a:alpha val="43137"/>
                    </a:srgbClr>
                  </a:outerShdw>
                </a:effectLst>
                <a:latin typeface="Arial" pitchFamily="34" charset="0"/>
                <a:cs typeface="Arial" pitchFamily="34" charset="0"/>
              </a:rPr>
              <a:t>DEPARTMENT OF LABOUR</a:t>
            </a:r>
          </a:p>
          <a:p>
            <a:pPr algn="ctr"/>
            <a:endParaRPr lang="en-US" sz="2000" b="1" dirty="0">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a:effectLst>
                  <a:outerShdw blurRad="38100" dist="38100" dir="2700000" algn="tl">
                    <a:srgbClr val="000000">
                      <a:alpha val="43137"/>
                    </a:srgbClr>
                  </a:outerShdw>
                </a:effectLst>
                <a:latin typeface="Arial" pitchFamily="34" charset="0"/>
                <a:cs typeface="Arial" pitchFamily="34" charset="0"/>
              </a:rPr>
              <a:t>QUARTER </a:t>
            </a:r>
            <a:r>
              <a:rPr lang="en-US" sz="2400" b="1" dirty="0" smtClean="0">
                <a:effectLst>
                  <a:outerShdw blurRad="38100" dist="38100" dir="2700000" algn="tl">
                    <a:srgbClr val="000000">
                      <a:alpha val="43137"/>
                    </a:srgbClr>
                  </a:outerShdw>
                </a:effectLst>
                <a:latin typeface="Arial" pitchFamily="34" charset="0"/>
                <a:cs typeface="Arial" pitchFamily="34" charset="0"/>
              </a:rPr>
              <a:t>4: </a:t>
            </a:r>
            <a:r>
              <a:rPr lang="en-US" sz="2400" b="1" dirty="0">
                <a:effectLst>
                  <a:outerShdw blurRad="38100" dist="38100" dir="2700000" algn="tl">
                    <a:srgbClr val="000000">
                      <a:alpha val="43137"/>
                    </a:srgbClr>
                  </a:outerShdw>
                </a:effectLst>
                <a:latin typeface="Arial" pitchFamily="34" charset="0"/>
                <a:cs typeface="Arial" pitchFamily="34" charset="0"/>
              </a:rPr>
              <a:t>IMPACT ANALYSIS REPORT</a:t>
            </a:r>
          </a:p>
          <a:p>
            <a:pPr algn="ctr"/>
            <a:r>
              <a:rPr lang="en-US" sz="2000" b="1" dirty="0">
                <a:effectLst>
                  <a:outerShdw blurRad="38100" dist="38100" dir="2700000" algn="tl">
                    <a:srgbClr val="000000">
                      <a:alpha val="43137"/>
                    </a:srgbClr>
                  </a:outerShdw>
                </a:effectLst>
                <a:latin typeface="Arial" pitchFamily="34" charset="0"/>
                <a:cs typeface="Arial" pitchFamily="34" charset="0"/>
              </a:rPr>
              <a:t>ANNUAL PERFORMANCE PLAN 2018/19</a:t>
            </a:r>
          </a:p>
          <a:p>
            <a:pPr algn="ctr"/>
            <a:endParaRPr lang="en-US" sz="1400" b="1" dirty="0">
              <a:effectLst>
                <a:outerShdw blurRad="38100" dist="38100" dir="2700000" algn="tl">
                  <a:srgbClr val="000000">
                    <a:alpha val="43137"/>
                  </a:srgbClr>
                </a:outerShdw>
              </a:effectLst>
              <a:latin typeface="Arial" pitchFamily="34" charset="0"/>
              <a:cs typeface="Arial" pitchFamily="34" charset="0"/>
            </a:endParaRPr>
          </a:p>
          <a:p>
            <a:pPr algn="ct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LABOUR PORTFOLIO COMMITTEE</a:t>
            </a:r>
          </a:p>
          <a:p>
            <a:pPr algn="ctr">
              <a:spcBef>
                <a:spcPct val="20000"/>
              </a:spcBef>
              <a:buFont typeface="Arial" pitchFamily="34" charset="0"/>
              <a:buNone/>
              <a:defRPr/>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a:t>
            </a:r>
            <a:r>
              <a:rPr lang="en-US" sz="2400" b="1" u="sng" dirty="0" smtClean="0">
                <a:solidFill>
                  <a:srgbClr val="FF0000"/>
                </a:solidFill>
                <a:ea typeface="ＭＳ Ｐゴシック" pitchFamily="-80" charset="-128"/>
                <a:cs typeface="+mj-cs"/>
              </a:rPr>
              <a:t>2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JULY TO SEPTEMBER 2018-19</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20EC9B-F213-4794-9686-B4DEABB24D7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234898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800" b="1" dirty="0" smtClean="0">
                <a:ea typeface="ＭＳ Ｐゴシック" pitchFamily="34" charset="-128"/>
                <a:cs typeface="Times New Roman" pitchFamily="18" charset="0"/>
              </a:rPr>
              <a:t>2.4. PERFORMANCE INDICATOR 1</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6210897"/>
              </p:ext>
            </p:extLst>
          </p:nvPr>
        </p:nvGraphicFramePr>
        <p:xfrm>
          <a:off x="274320" y="1430121"/>
          <a:ext cx="8608422" cy="5140496"/>
        </p:xfrm>
        <a:graphic>
          <a:graphicData uri="http://schemas.openxmlformats.org/drawingml/2006/table">
            <a:tbl>
              <a:tblPr/>
              <a:tblGrid>
                <a:gridCol w="1554480">
                  <a:extLst>
                    <a:ext uri="{9D8B030D-6E8A-4147-A177-3AD203B41FA5}">
                      <a16:colId xmlns="" xmlns:a16="http://schemas.microsoft.com/office/drawing/2014/main" val="20000"/>
                    </a:ext>
                  </a:extLst>
                </a:gridCol>
                <a:gridCol w="1097280">
                  <a:extLst>
                    <a:ext uri="{9D8B030D-6E8A-4147-A177-3AD203B41FA5}">
                      <a16:colId xmlns="" xmlns:a16="http://schemas.microsoft.com/office/drawing/2014/main" val="2809402612"/>
                    </a:ext>
                  </a:extLst>
                </a:gridCol>
                <a:gridCol w="1828800">
                  <a:extLst>
                    <a:ext uri="{9D8B030D-6E8A-4147-A177-3AD203B41FA5}">
                      <a16:colId xmlns="" xmlns:a16="http://schemas.microsoft.com/office/drawing/2014/main" val="4112521211"/>
                    </a:ext>
                  </a:extLst>
                </a:gridCol>
                <a:gridCol w="2181497">
                  <a:extLst>
                    <a:ext uri="{9D8B030D-6E8A-4147-A177-3AD203B41FA5}">
                      <a16:colId xmlns="" xmlns:a16="http://schemas.microsoft.com/office/drawing/2014/main" val="3251415933"/>
                    </a:ext>
                  </a:extLst>
                </a:gridCol>
                <a:gridCol w="1946365">
                  <a:extLst>
                    <a:ext uri="{9D8B030D-6E8A-4147-A177-3AD203B41FA5}">
                      <a16:colId xmlns="" xmlns:a16="http://schemas.microsoft.com/office/drawing/2014/main" val="3688014301"/>
                    </a:ext>
                  </a:extLst>
                </a:gridCol>
              </a:tblGrid>
              <a:tr h="8977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49325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Provide work opportunities for People with Disabilities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4: Decent Employment through inclusive economic growth)</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3749514">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en-ZA" sz="1100" dirty="0" smtClean="0">
                          <a:effectLst/>
                          <a:latin typeface="Arial" panose="020B0604020202020204" pitchFamily="34" charset="0"/>
                          <a:ea typeface="Calibri" panose="020F0502020204030204" pitchFamily="34" charset="0"/>
                          <a:cs typeface="Arial" panose="020B0604020202020204" pitchFamily="34" charset="0"/>
                        </a:rPr>
                        <a:t>Number of people with disability employed by end 31</a:t>
                      </a:r>
                      <a:r>
                        <a:rPr lang="en-ZA" sz="1100" baseline="30000" dirty="0" smtClean="0">
                          <a:effectLst/>
                          <a:latin typeface="Arial" panose="020B0604020202020204" pitchFamily="34" charset="0"/>
                          <a:ea typeface="Calibri" panose="020F0502020204030204" pitchFamily="34" charset="0"/>
                          <a:cs typeface="Arial" panose="020B0604020202020204" pitchFamily="34" charset="0"/>
                        </a:rPr>
                        <a:t>st</a:t>
                      </a:r>
                      <a:r>
                        <a:rPr lang="en-ZA" sz="1100" dirty="0" smtClean="0">
                          <a:effectLst/>
                          <a:latin typeface="Arial" panose="020B0604020202020204" pitchFamily="34" charset="0"/>
                          <a:ea typeface="Calibri" panose="020F0502020204030204" pitchFamily="34" charset="0"/>
                          <a:cs typeface="Arial" panose="020B0604020202020204" pitchFamily="34" charset="0"/>
                        </a:rPr>
                        <a:t> March 2019</a:t>
                      </a:r>
                    </a:p>
                    <a:p>
                      <a:pPr algn="just">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 100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100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US" sz="1100" baseline="0" dirty="0" smtClean="0">
                          <a:effectLst/>
                          <a:latin typeface="Arial" panose="020B0604020202020204" pitchFamily="34" charset="0"/>
                          <a:ea typeface="Calibri" panose="020F0502020204030204" pitchFamily="34" charset="0"/>
                          <a:cs typeface="Arial" panose="020B0604020202020204" pitchFamily="34" charset="0"/>
                        </a:rPr>
                        <a:t>None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Securing</a:t>
                      </a:r>
                      <a:r>
                        <a:rPr lang="en-ZA" sz="1100" baseline="0" dirty="0" smtClean="0">
                          <a:effectLst/>
                          <a:latin typeface="Arial" panose="020B0604020202020204" pitchFamily="34" charset="0"/>
                          <a:ea typeface="Calibri" panose="020F0502020204030204" pitchFamily="34" charset="0"/>
                          <a:cs typeface="Arial" panose="020B0604020202020204" pitchFamily="34" charset="0"/>
                        </a:rPr>
                        <a:t> more business for the SEE in order to sustain and increase SEE employment levels.</a:t>
                      </a:r>
                    </a:p>
                    <a:p>
                      <a:pPr algn="just">
                        <a:lnSpc>
                          <a:spcPct val="107000"/>
                        </a:lnSpc>
                        <a:spcAft>
                          <a:spcPts val="0"/>
                        </a:spcAft>
                      </a:pPr>
                      <a:endParaRPr lang="en-ZA" sz="1100" baseline="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100" baseline="0" dirty="0" smtClean="0">
                          <a:effectLst/>
                          <a:latin typeface="Arial" panose="020B0604020202020204" pitchFamily="34" charset="0"/>
                          <a:ea typeface="Calibri" panose="020F0502020204030204" pitchFamily="34" charset="0"/>
                          <a:cs typeface="Arial" panose="020B0604020202020204" pitchFamily="34" charset="0"/>
                        </a:rPr>
                        <a:t>Continuous improvement in our manufacturing process, and customer care</a:t>
                      </a:r>
                      <a:endParaRPr lang="en-ZA" sz="11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100</a:t>
            </a:fld>
            <a:endParaRPr lang="en-US" altLang="en-US" sz="1200" dirty="0" smtClean="0">
              <a:solidFill>
                <a:srgbClr val="898989"/>
              </a:solidFill>
            </a:endParaRPr>
          </a:p>
        </p:txBody>
      </p:sp>
    </p:spTree>
    <p:extLst>
      <p:ext uri="{BB962C8B-B14F-4D97-AF65-F5344CB8AC3E}">
        <p14:creationId xmlns:p14="http://schemas.microsoft.com/office/powerpoint/2010/main" val="5173221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4711"/>
          </a:xfrm>
        </p:spPr>
        <p:txBody>
          <a:bodyPr/>
          <a:lstStyle/>
          <a:p>
            <a:r>
              <a:rPr lang="en-ZA" sz="2800" b="1" dirty="0" smtClean="0"/>
              <a:t>2.4. Head count per factory</a:t>
            </a:r>
            <a:br>
              <a:rPr lang="en-ZA" sz="2800" b="1" dirty="0" smtClean="0"/>
            </a:b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6848147"/>
              </p:ext>
            </p:extLst>
          </p:nvPr>
        </p:nvGraphicFramePr>
        <p:xfrm>
          <a:off x="241658" y="1450612"/>
          <a:ext cx="8660683" cy="3683469"/>
        </p:xfrm>
        <a:graphic>
          <a:graphicData uri="http://schemas.openxmlformats.org/drawingml/2006/table">
            <a:tbl>
              <a:tblPr firstRow="1" firstCol="1" bandRow="1"/>
              <a:tblGrid>
                <a:gridCol w="971731">
                  <a:extLst>
                    <a:ext uri="{9D8B030D-6E8A-4147-A177-3AD203B41FA5}">
                      <a16:colId xmlns="" xmlns:a16="http://schemas.microsoft.com/office/drawing/2014/main" val="543934636"/>
                    </a:ext>
                  </a:extLst>
                </a:gridCol>
                <a:gridCol w="640746">
                  <a:extLst>
                    <a:ext uri="{9D8B030D-6E8A-4147-A177-3AD203B41FA5}">
                      <a16:colId xmlns="" xmlns:a16="http://schemas.microsoft.com/office/drawing/2014/main" val="3556599125"/>
                    </a:ext>
                  </a:extLst>
                </a:gridCol>
                <a:gridCol w="640746">
                  <a:extLst>
                    <a:ext uri="{9D8B030D-6E8A-4147-A177-3AD203B41FA5}">
                      <a16:colId xmlns="" xmlns:a16="http://schemas.microsoft.com/office/drawing/2014/main" val="3178716222"/>
                    </a:ext>
                  </a:extLst>
                </a:gridCol>
                <a:gridCol w="640746">
                  <a:extLst>
                    <a:ext uri="{9D8B030D-6E8A-4147-A177-3AD203B41FA5}">
                      <a16:colId xmlns="" xmlns:a16="http://schemas.microsoft.com/office/drawing/2014/main" val="850387277"/>
                    </a:ext>
                  </a:extLst>
                </a:gridCol>
                <a:gridCol w="640746">
                  <a:extLst>
                    <a:ext uri="{9D8B030D-6E8A-4147-A177-3AD203B41FA5}">
                      <a16:colId xmlns="" xmlns:a16="http://schemas.microsoft.com/office/drawing/2014/main" val="606994007"/>
                    </a:ext>
                  </a:extLst>
                </a:gridCol>
                <a:gridCol w="640746">
                  <a:extLst>
                    <a:ext uri="{9D8B030D-6E8A-4147-A177-3AD203B41FA5}">
                      <a16:colId xmlns="" xmlns:a16="http://schemas.microsoft.com/office/drawing/2014/main" val="1166175924"/>
                    </a:ext>
                  </a:extLst>
                </a:gridCol>
                <a:gridCol w="640746">
                  <a:extLst>
                    <a:ext uri="{9D8B030D-6E8A-4147-A177-3AD203B41FA5}">
                      <a16:colId xmlns="" xmlns:a16="http://schemas.microsoft.com/office/drawing/2014/main" val="1331960688"/>
                    </a:ext>
                  </a:extLst>
                </a:gridCol>
                <a:gridCol w="640746">
                  <a:extLst>
                    <a:ext uri="{9D8B030D-6E8A-4147-A177-3AD203B41FA5}">
                      <a16:colId xmlns="" xmlns:a16="http://schemas.microsoft.com/office/drawing/2014/main" val="3465582305"/>
                    </a:ext>
                  </a:extLst>
                </a:gridCol>
                <a:gridCol w="640746">
                  <a:extLst>
                    <a:ext uri="{9D8B030D-6E8A-4147-A177-3AD203B41FA5}">
                      <a16:colId xmlns="" xmlns:a16="http://schemas.microsoft.com/office/drawing/2014/main" val="2648873705"/>
                    </a:ext>
                  </a:extLst>
                </a:gridCol>
                <a:gridCol w="640746">
                  <a:extLst>
                    <a:ext uri="{9D8B030D-6E8A-4147-A177-3AD203B41FA5}">
                      <a16:colId xmlns="" xmlns:a16="http://schemas.microsoft.com/office/drawing/2014/main" val="1833136333"/>
                    </a:ext>
                  </a:extLst>
                </a:gridCol>
                <a:gridCol w="640746">
                  <a:extLst>
                    <a:ext uri="{9D8B030D-6E8A-4147-A177-3AD203B41FA5}">
                      <a16:colId xmlns="" xmlns:a16="http://schemas.microsoft.com/office/drawing/2014/main" val="3318499933"/>
                    </a:ext>
                  </a:extLst>
                </a:gridCol>
                <a:gridCol w="640746">
                  <a:extLst>
                    <a:ext uri="{9D8B030D-6E8A-4147-A177-3AD203B41FA5}">
                      <a16:colId xmlns="" xmlns:a16="http://schemas.microsoft.com/office/drawing/2014/main" val="2632074973"/>
                    </a:ext>
                  </a:extLst>
                </a:gridCol>
                <a:gridCol w="640746">
                  <a:extLst>
                    <a:ext uri="{9D8B030D-6E8A-4147-A177-3AD203B41FA5}">
                      <a16:colId xmlns="" xmlns:a16="http://schemas.microsoft.com/office/drawing/2014/main" val="1451356101"/>
                    </a:ext>
                  </a:extLst>
                </a:gridCol>
              </a:tblGrid>
              <a:tr h="1212981">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Factory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Durban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Pietermaritzburg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East London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Port Elizabeth</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N’dabeni</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Epping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Kimberly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Bloemfontein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Potchefstroom</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Silverton (Pretoria)</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Rand (Johannesburg)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Springfield (Johannesburg)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2039054024"/>
                  </a:ext>
                </a:extLst>
              </a:tr>
              <a:tr h="715500">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PWDs as at 31 March 2018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92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59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45</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59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162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98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59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52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31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100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82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90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02224901"/>
                  </a:ext>
                </a:extLst>
              </a:tr>
              <a:tr h="983901">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PWDs provided with work opportunities for the 2018/19 financial year</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25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24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40744519"/>
                  </a:ext>
                </a:extLst>
              </a:tr>
              <a:tr h="771087">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PWDs as at 31 March 2019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92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65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70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77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172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98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60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53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35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111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a:effectLst/>
                          <a:latin typeface="Arial" panose="020B0604020202020204" pitchFamily="34" charset="0"/>
                          <a:ea typeface="Calibri" panose="020F0502020204030204" pitchFamily="34" charset="0"/>
                          <a:cs typeface="Times New Roman" panose="02020603050405020304" pitchFamily="18" charset="0"/>
                        </a:rPr>
                        <a:t>106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90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69" marR="58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23486998"/>
                  </a:ext>
                </a:extLst>
              </a:tr>
            </a:tbl>
          </a:graphicData>
        </a:graphic>
      </p:graphicFrame>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101</a:t>
            </a:fld>
            <a:endParaRPr lang="en-US" dirty="0"/>
          </a:p>
        </p:txBody>
      </p:sp>
    </p:spTree>
    <p:extLst>
      <p:ext uri="{BB962C8B-B14F-4D97-AF65-F5344CB8AC3E}">
        <p14:creationId xmlns:p14="http://schemas.microsoft.com/office/powerpoint/2010/main" val="11936905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800" b="1" dirty="0" smtClean="0">
                <a:ea typeface="ＭＳ Ｐゴシック" pitchFamily="34" charset="-128"/>
                <a:cs typeface="Times New Roman" pitchFamily="18" charset="0"/>
              </a:rPr>
              <a:t>2.5. PERFOMANCE INDICATOR 2</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2957006"/>
              </p:ext>
            </p:extLst>
          </p:nvPr>
        </p:nvGraphicFramePr>
        <p:xfrm>
          <a:off x="274320" y="1430121"/>
          <a:ext cx="8608422" cy="5140496"/>
        </p:xfrm>
        <a:graphic>
          <a:graphicData uri="http://schemas.openxmlformats.org/drawingml/2006/table">
            <a:tbl>
              <a:tblPr/>
              <a:tblGrid>
                <a:gridCol w="1554480">
                  <a:extLst>
                    <a:ext uri="{9D8B030D-6E8A-4147-A177-3AD203B41FA5}">
                      <a16:colId xmlns="" xmlns:a16="http://schemas.microsoft.com/office/drawing/2014/main" val="20000"/>
                    </a:ext>
                  </a:extLst>
                </a:gridCol>
                <a:gridCol w="1097280">
                  <a:extLst>
                    <a:ext uri="{9D8B030D-6E8A-4147-A177-3AD203B41FA5}">
                      <a16:colId xmlns="" xmlns:a16="http://schemas.microsoft.com/office/drawing/2014/main" val="2809402612"/>
                    </a:ext>
                  </a:extLst>
                </a:gridCol>
                <a:gridCol w="1828800">
                  <a:extLst>
                    <a:ext uri="{9D8B030D-6E8A-4147-A177-3AD203B41FA5}">
                      <a16:colId xmlns="" xmlns:a16="http://schemas.microsoft.com/office/drawing/2014/main" val="4112521211"/>
                    </a:ext>
                  </a:extLst>
                </a:gridCol>
                <a:gridCol w="2181497">
                  <a:extLst>
                    <a:ext uri="{9D8B030D-6E8A-4147-A177-3AD203B41FA5}">
                      <a16:colId xmlns="" xmlns:a16="http://schemas.microsoft.com/office/drawing/2014/main" val="3251415933"/>
                    </a:ext>
                  </a:extLst>
                </a:gridCol>
                <a:gridCol w="1946365">
                  <a:extLst>
                    <a:ext uri="{9D8B030D-6E8A-4147-A177-3AD203B41FA5}">
                      <a16:colId xmlns="" xmlns:a16="http://schemas.microsoft.com/office/drawing/2014/main" val="3688014301"/>
                    </a:ext>
                  </a:extLst>
                </a:gridCol>
              </a:tblGrid>
              <a:tr h="8977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49325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Provide work opportunities for People with Disabilities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4: Decent Employment through inclusive economic growth)</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3749514">
                <a:tc>
                  <a:txBody>
                    <a:bodyPr/>
                    <a:lstStyle/>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Percentage </a:t>
                      </a:r>
                      <a:r>
                        <a:rPr lang="en-ZA" sz="1100" dirty="0">
                          <a:effectLst/>
                          <a:latin typeface="Arial" panose="020B0604020202020204" pitchFamily="34" charset="0"/>
                          <a:ea typeface="Calibri" panose="020F0502020204030204" pitchFamily="34" charset="0"/>
                          <a:cs typeface="Arial" panose="020B0604020202020204" pitchFamily="34" charset="0"/>
                        </a:rPr>
                        <a:t>annual increase of sales revenue from goods and services by the end of March 2022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Achieved</a:t>
                      </a:r>
                    </a:p>
                    <a:p>
                      <a:pPr algn="just">
                        <a:lnSpc>
                          <a:spcPct val="107000"/>
                        </a:lnSpc>
                        <a:spcAft>
                          <a:spcPts val="0"/>
                        </a:spcAft>
                      </a:pPr>
                      <a:endParaRPr lang="en-ZA" sz="1100" b="1"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16.59%</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100" dirty="0" smtClean="0">
                          <a:effectLst/>
                          <a:latin typeface="Arial" panose="020B0604020202020204" pitchFamily="34" charset="0"/>
                          <a:ea typeface="Calibri" panose="020F0502020204030204" pitchFamily="34" charset="0"/>
                        </a:rPr>
                        <a:t>Actual was  R72 059 698 against Q4 target of R61 805 926</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endParaRPr lang="en-US" sz="11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Deliveries on outstanding orders were done.</a:t>
                      </a:r>
                    </a:p>
                    <a:p>
                      <a:pPr algn="just">
                        <a:lnSpc>
                          <a:spcPct val="107000"/>
                        </a:lnSpc>
                        <a:spcAft>
                          <a:spcPts val="0"/>
                        </a:spcAft>
                      </a:pPr>
                      <a:endParaRPr lang="en-US" sz="11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More invoices were processed  and outstanding revenue collected</a:t>
                      </a:r>
                    </a:p>
                    <a:p>
                      <a:pPr algn="just">
                        <a:lnSpc>
                          <a:spcPct val="107000"/>
                        </a:lnSpc>
                        <a:spcAft>
                          <a:spcPts val="0"/>
                        </a:spcAft>
                      </a:pPr>
                      <a:endParaRPr lang="en-US" sz="11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11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102</a:t>
            </a:fld>
            <a:endParaRPr lang="en-US" altLang="en-US" sz="1200" dirty="0" smtClean="0">
              <a:solidFill>
                <a:srgbClr val="898989"/>
              </a:solidFill>
            </a:endParaRPr>
          </a:p>
        </p:txBody>
      </p:sp>
    </p:spTree>
    <p:extLst>
      <p:ext uri="{BB962C8B-B14F-4D97-AF65-F5344CB8AC3E}">
        <p14:creationId xmlns:p14="http://schemas.microsoft.com/office/powerpoint/2010/main" val="202400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 Investment of the sales proceeds</a:t>
            </a:r>
            <a:endParaRPr lang="en-ZA" dirty="0"/>
          </a:p>
        </p:txBody>
      </p:sp>
      <p:sp>
        <p:nvSpPr>
          <p:cNvPr id="3" name="Content Placeholder 2"/>
          <p:cNvSpPr>
            <a:spLocks noGrp="1"/>
          </p:cNvSpPr>
          <p:nvPr>
            <p:ph idx="1"/>
          </p:nvPr>
        </p:nvSpPr>
        <p:spPr/>
        <p:txBody>
          <a:bodyPr/>
          <a:lstStyle/>
          <a:p>
            <a:pPr marL="0" indent="0">
              <a:buNone/>
            </a:pPr>
            <a:r>
              <a:rPr lang="en-ZA" sz="2800" dirty="0" smtClean="0"/>
              <a:t>- </a:t>
            </a:r>
            <a:r>
              <a:rPr lang="en-ZA" sz="2400" dirty="0" smtClean="0"/>
              <a:t>SEE receives an annual allocation from the National Treasury to maintain its facilities and to meet some of its operational costs.</a:t>
            </a:r>
          </a:p>
          <a:p>
            <a:pPr marL="0" indent="0">
              <a:buNone/>
            </a:pPr>
            <a:r>
              <a:rPr lang="en-ZA" sz="2400" dirty="0" smtClean="0"/>
              <a:t>- SEE is allowed to invest proceeds form its sales in the following areas:</a:t>
            </a:r>
          </a:p>
          <a:p>
            <a:r>
              <a:rPr lang="en-ZA" sz="2000" dirty="0" smtClean="0"/>
              <a:t>Employing additional people. Target for 2018/19 was 100 and the 2019/20 target is 150.</a:t>
            </a:r>
          </a:p>
          <a:p>
            <a:r>
              <a:rPr lang="en-ZA" sz="2000" dirty="0" smtClean="0"/>
              <a:t>Expansion of our manufacturing capabilities. Large scale investment was made in the new Limpopo </a:t>
            </a:r>
            <a:r>
              <a:rPr lang="en-ZA" sz="2000" dirty="0" err="1" smtClean="0"/>
              <a:t>Seshego</a:t>
            </a:r>
            <a:r>
              <a:rPr lang="en-ZA" sz="2000" dirty="0" smtClean="0"/>
              <a:t> factory and replacement of some of our old machinery in our existing factories across the country.</a:t>
            </a:r>
          </a:p>
          <a:p>
            <a:r>
              <a:rPr lang="en-ZA" sz="2000" dirty="0" smtClean="0"/>
              <a:t>The sales proceeds generated during 2019/20 will fund our expansion and establishment of a new factory in Mpumalanga and additional people to be employed</a:t>
            </a:r>
            <a:endParaRPr lang="en-ZA" sz="2000" dirty="0"/>
          </a:p>
          <a:p>
            <a:endParaRPr lang="en-ZA" sz="2000" dirty="0" smtClean="0"/>
          </a:p>
          <a:p>
            <a:endParaRPr lang="en-ZA" sz="2000" dirty="0" smtClean="0"/>
          </a:p>
          <a:p>
            <a:endParaRPr lang="en-ZA"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103</a:t>
            </a:fld>
            <a:r>
              <a:rPr lang="en-US" dirty="0" smtClean="0"/>
              <a:t>.</a:t>
            </a:r>
          </a:p>
          <a:p>
            <a:pPr>
              <a:defRPr/>
            </a:pPr>
            <a:endParaRPr lang="en-US" dirty="0"/>
          </a:p>
        </p:txBody>
      </p:sp>
    </p:spTree>
    <p:extLst>
      <p:ext uri="{BB962C8B-B14F-4D97-AF65-F5344CB8AC3E}">
        <p14:creationId xmlns:p14="http://schemas.microsoft.com/office/powerpoint/2010/main" val="4182718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4. Challenges</a:t>
            </a:r>
            <a:endParaRPr lang="en-ZA" dirty="0"/>
          </a:p>
        </p:txBody>
      </p:sp>
      <p:sp>
        <p:nvSpPr>
          <p:cNvPr id="3" name="Content Placeholder 2"/>
          <p:cNvSpPr>
            <a:spLocks noGrp="1"/>
          </p:cNvSpPr>
          <p:nvPr>
            <p:ph idx="1"/>
          </p:nvPr>
        </p:nvSpPr>
        <p:spPr/>
        <p:txBody>
          <a:bodyPr/>
          <a:lstStyle/>
          <a:p>
            <a:r>
              <a:rPr lang="en-ZA" dirty="0" smtClean="0"/>
              <a:t>The SEEs factories receive support from very few departments such as Basic education and  Health.</a:t>
            </a:r>
          </a:p>
          <a:p>
            <a:r>
              <a:rPr lang="en-ZA" dirty="0" smtClean="0"/>
              <a:t>SEE is expected to compete for tenders like other private organisations in other departments without the requisite expertise.</a:t>
            </a:r>
          </a:p>
          <a:p>
            <a:r>
              <a:rPr lang="en-ZA" dirty="0" smtClean="0"/>
              <a:t>The market for SEE products is shrinking especially amongst government departments</a:t>
            </a:r>
            <a:endParaRPr lang="en-ZA"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104</a:t>
            </a:fld>
            <a:endParaRPr lang="en-US" dirty="0"/>
          </a:p>
        </p:txBody>
      </p:sp>
    </p:spTree>
    <p:extLst>
      <p:ext uri="{BB962C8B-B14F-4D97-AF65-F5344CB8AC3E}">
        <p14:creationId xmlns:p14="http://schemas.microsoft.com/office/powerpoint/2010/main" val="8488531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985838"/>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800" b="1" dirty="0">
                <a:solidFill>
                  <a:srgbClr val="000000"/>
                </a:solidFill>
              </a:rPr>
              <a:t>5</a:t>
            </a:r>
            <a:r>
              <a:rPr lang="en-ZA" sz="2800" b="1" dirty="0" smtClean="0">
                <a:solidFill>
                  <a:srgbClr val="000000"/>
                </a:solidFill>
                <a:ea typeface="ＭＳ Ｐゴシック" pitchFamily="-80" charset="-128"/>
                <a:cs typeface="+mj-cs"/>
              </a:rPr>
              <a:t>. </a:t>
            </a:r>
            <a:r>
              <a:rPr lang="en-ZA" sz="2800" b="1" dirty="0">
                <a:solidFill>
                  <a:srgbClr val="000000"/>
                </a:solidFill>
              </a:rPr>
              <a:t>C</a:t>
            </a:r>
            <a:r>
              <a:rPr lang="en-ZA" sz="2800" b="1" dirty="0" smtClean="0">
                <a:solidFill>
                  <a:srgbClr val="000000"/>
                </a:solidFill>
                <a:ea typeface="ＭＳ Ｐゴシック" pitchFamily="-80" charset="-128"/>
                <a:cs typeface="+mj-cs"/>
              </a:rPr>
              <a:t>ONCLUSION </a:t>
            </a:r>
            <a:endParaRPr lang="en-ZA" sz="2800" b="1" dirty="0"/>
          </a:p>
        </p:txBody>
      </p:sp>
      <p:sp>
        <p:nvSpPr>
          <p:cNvPr id="71683" name="Content Placeholder 2"/>
          <p:cNvSpPr>
            <a:spLocks noGrp="1"/>
          </p:cNvSpPr>
          <p:nvPr>
            <p:ph idx="1"/>
          </p:nvPr>
        </p:nvSpPr>
        <p:spPr>
          <a:xfrm>
            <a:off x="204788" y="1146402"/>
            <a:ext cx="8786812" cy="5254625"/>
          </a:xfrm>
        </p:spPr>
        <p:txBody>
          <a:bodyPr/>
          <a:lstStyle/>
          <a:p>
            <a:pPr marL="0" indent="0">
              <a:buNone/>
              <a:defRPr/>
            </a:pPr>
            <a:endParaRPr lang="en-ZA" sz="1800" dirty="0" smtClean="0">
              <a:ea typeface="ＭＳ Ｐゴシック" pitchFamily="34" charset="-128"/>
            </a:endParaRPr>
          </a:p>
          <a:p>
            <a:pPr>
              <a:defRPr/>
            </a:pPr>
            <a:r>
              <a:rPr lang="en-ZA" sz="2800" dirty="0" smtClean="0">
                <a:ea typeface="ＭＳ Ｐゴシック" pitchFamily="34" charset="-128"/>
              </a:rPr>
              <a:t>SEE factories have the potential to create more employment opportunities for people with disabilities.</a:t>
            </a:r>
          </a:p>
          <a:p>
            <a:pPr>
              <a:defRPr/>
            </a:pPr>
            <a:r>
              <a:rPr lang="en-ZA" sz="2800" dirty="0" smtClean="0">
                <a:ea typeface="ＭＳ Ｐゴシック" pitchFamily="34" charset="-128"/>
              </a:rPr>
              <a:t>Members of Parliament can assist the entity through oversight, highlighting SEE plight, lobbying municipalities, Provincial and National </a:t>
            </a:r>
            <a:r>
              <a:rPr lang="en-ZA" sz="2800" dirty="0">
                <a:ea typeface="ＭＳ Ｐゴシック" pitchFamily="34" charset="-128"/>
              </a:rPr>
              <a:t>D</a:t>
            </a:r>
            <a:r>
              <a:rPr lang="en-ZA" sz="2800" dirty="0" smtClean="0">
                <a:ea typeface="ＭＳ Ｐゴシック" pitchFamily="34" charset="-128"/>
              </a:rPr>
              <a:t>epartments to procure SEE products.</a:t>
            </a:r>
          </a:p>
          <a:p>
            <a:pPr>
              <a:defRPr/>
            </a:pPr>
            <a:r>
              <a:rPr lang="en-ZA" sz="2800" dirty="0" smtClean="0">
                <a:ea typeface="ＭＳ Ｐゴシック" pitchFamily="34" charset="-128"/>
              </a:rPr>
              <a:t>Re-enforcing the call for a certain percentage of government and the private sector to be set aside for Women, Youth and People with Disabilities</a:t>
            </a:r>
          </a:p>
          <a:p>
            <a:pPr marL="0" indent="0">
              <a:buNone/>
              <a:defRPr/>
            </a:pPr>
            <a:endParaRPr lang="en-ZA" sz="2800" dirty="0" smtClean="0">
              <a:ea typeface="ＭＳ Ｐゴシック" pitchFamily="34" charset="-128"/>
            </a:endParaRPr>
          </a:p>
          <a:p>
            <a:pPr marL="0" indent="0">
              <a:buNone/>
              <a:defRPr/>
            </a:pPr>
            <a:endParaRPr lang="en-ZA" sz="2800" dirty="0">
              <a:ea typeface="ＭＳ Ｐゴシック" pitchFamily="34" charset="-128"/>
            </a:endParaRPr>
          </a:p>
          <a:p>
            <a:pPr>
              <a:defRPr/>
            </a:pPr>
            <a:endParaRPr lang="en-ZA" sz="1800" dirty="0">
              <a:ea typeface="ＭＳ Ｐゴシック" pitchFamily="34" charset="-128"/>
            </a:endParaRPr>
          </a:p>
          <a:p>
            <a:pPr>
              <a:defRPr/>
            </a:pPr>
            <a:endParaRPr lang="en-ZA" sz="1800" dirty="0">
              <a:ea typeface="ＭＳ Ｐゴシック" pitchFamily="34" charset="-128"/>
            </a:endParaRPr>
          </a:p>
          <a:p>
            <a:pPr>
              <a:defRPr/>
            </a:pPr>
            <a:endParaRPr lang="en-ZA" sz="1200" dirty="0">
              <a:ea typeface="ＭＳ Ｐゴシック" pitchFamily="34" charset="-128"/>
            </a:endParaRPr>
          </a:p>
          <a:p>
            <a:pPr marL="0" indent="0">
              <a:buNone/>
              <a:defRPr/>
            </a:pPr>
            <a:endParaRPr lang="en-ZA" sz="1200" dirty="0" smtClean="0">
              <a:ea typeface="ＭＳ Ｐゴシック" pitchFamily="34" charset="-128"/>
            </a:endParaRPr>
          </a:p>
          <a:p>
            <a:pPr marL="0" indent="0">
              <a:buFont typeface="Arial" pitchFamily="34" charset="0"/>
              <a:buNone/>
              <a:defRPr/>
            </a:pPr>
            <a:endParaRPr lang="en-ZA" dirty="0" smtClean="0">
              <a:ea typeface="ＭＳ Ｐゴシック" pitchFamily="34" charset="-128"/>
            </a:endParaRPr>
          </a:p>
        </p:txBody>
      </p:sp>
      <p:sp>
        <p:nvSpPr>
          <p:cNvPr id="645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rgbClr val="898989"/>
                </a:solidFill>
              </a:rPr>
              <a:pPr/>
              <a:t>105</a:t>
            </a:fld>
            <a:endParaRPr lang="en-US" altLang="en-US" sz="1200" dirty="0" smtClean="0">
              <a:solidFill>
                <a:srgbClr val="898989"/>
              </a:solidFill>
            </a:endParaRPr>
          </a:p>
        </p:txBody>
      </p:sp>
    </p:spTree>
    <p:extLst>
      <p:ext uri="{BB962C8B-B14F-4D97-AF65-F5344CB8AC3E}">
        <p14:creationId xmlns:p14="http://schemas.microsoft.com/office/powerpoint/2010/main" val="20882369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txBox="1">
            <a:spLocks/>
          </p:cNvSpPr>
          <p:nvPr/>
        </p:nvSpPr>
        <p:spPr bwMode="auto">
          <a:xfrm>
            <a:off x="6310541" y="4523555"/>
            <a:ext cx="2833459"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b="1" dirty="0">
                <a:solidFill>
                  <a:srgbClr val="FFAB16"/>
                </a:solidFill>
                <a:latin typeface="Arial" pitchFamily="34" charset="0"/>
                <a:cs typeface="Arial" pitchFamily="34" charset="0"/>
              </a:rPr>
              <a:t>Thank </a:t>
            </a:r>
            <a:r>
              <a:rPr lang="en-US" altLang="en-US" b="1" dirty="0">
                <a:solidFill>
                  <a:schemeClr val="bg1"/>
                </a:solidFill>
                <a:latin typeface="Arial" pitchFamily="34" charset="0"/>
                <a:cs typeface="Arial" pitchFamily="34" charset="0"/>
              </a:rPr>
              <a:t>You</a:t>
            </a:r>
            <a:r>
              <a:rPr lang="en-US" altLang="en-US"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106</a:t>
            </a:fld>
            <a:endParaRPr lang="en-US" altLang="en-US" sz="1200" dirty="0" smtClean="0">
              <a:solidFill>
                <a:srgbClr val="898989"/>
              </a:solidFill>
            </a:endParaRPr>
          </a:p>
        </p:txBody>
      </p:sp>
    </p:spTree>
    <p:extLst>
      <p:ext uri="{BB962C8B-B14F-4D97-AF65-F5344CB8AC3E}">
        <p14:creationId xmlns:p14="http://schemas.microsoft.com/office/powerpoint/2010/main" val="2035329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000" b="1" dirty="0" smtClean="0">
                <a:solidFill>
                  <a:prstClr val="black"/>
                </a:solidFill>
                <a:ea typeface="ＭＳ Ｐゴシック" pitchFamily="-80" charset="-128"/>
                <a:cs typeface="+mj-cs"/>
              </a:rPr>
              <a:t/>
            </a:r>
            <a:br>
              <a:rPr lang="en-US" sz="2000" b="1" dirty="0" smtClean="0">
                <a:solidFill>
                  <a:prstClr val="black"/>
                </a:solidFill>
                <a:ea typeface="ＭＳ Ｐゴシック" pitchFamily="-80" charset="-128"/>
                <a:cs typeface="+mj-cs"/>
              </a:rPr>
            </a:br>
            <a:r>
              <a:rPr lang="en-US" sz="2400" b="1" dirty="0" smtClean="0">
                <a:solidFill>
                  <a:prstClr val="black"/>
                </a:solidFill>
                <a:ea typeface="ＭＳ Ｐゴシック" pitchFamily="-80" charset="-128"/>
                <a:cs typeface="+mj-cs"/>
              </a:rPr>
              <a:t>QUARTER 2 PERFORMANCE </a:t>
            </a:r>
            <a:r>
              <a:rPr lang="en-US" sz="2400" b="1" dirty="0">
                <a:solidFill>
                  <a:prstClr val="black"/>
                </a:solidFill>
                <a:ea typeface="ＭＳ Ｐゴシック" pitchFamily="-80" charset="-128"/>
                <a:cs typeface="+mj-cs"/>
              </a:rPr>
              <a:t>PER STRATEGIC </a:t>
            </a:r>
            <a:r>
              <a:rPr lang="en-US" sz="2400" b="1" dirty="0" smtClean="0">
                <a:solidFill>
                  <a:prstClr val="black"/>
                </a:solidFill>
                <a:ea typeface="ＭＳ Ｐゴシック" pitchFamily="-80" charset="-128"/>
                <a:cs typeface="+mj-cs"/>
              </a:rPr>
              <a:t>OBJECTIVE 2018/19</a:t>
            </a:r>
            <a:endParaRPr lang="en-ZA" sz="2400" dirty="0"/>
          </a:p>
        </p:txBody>
      </p:sp>
      <p:sp>
        <p:nvSpPr>
          <p:cNvPr id="5" name="Slide Number Placeholder 1"/>
          <p:cNvSpPr txBox="1">
            <a:spLocks/>
          </p:cNvSpPr>
          <p:nvPr/>
        </p:nvSpPr>
        <p:spPr bwMode="auto">
          <a:xfrm>
            <a:off x="6716713" y="63769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921C5C6-F8D0-49CC-92F7-24E621B90D58}"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96970695"/>
              </p:ext>
            </p:extLst>
          </p:nvPr>
        </p:nvGraphicFramePr>
        <p:xfrm>
          <a:off x="233681" y="1320800"/>
          <a:ext cx="8730933" cy="5313681"/>
        </p:xfrm>
        <a:graphic>
          <a:graphicData uri="http://schemas.openxmlformats.org/drawingml/2006/table">
            <a:tbl>
              <a:tblPr/>
              <a:tblGrid>
                <a:gridCol w="2953878">
                  <a:extLst>
                    <a:ext uri="{9D8B030D-6E8A-4147-A177-3AD203B41FA5}">
                      <a16:colId xmlns="" xmlns:a16="http://schemas.microsoft.com/office/drawing/2014/main" val="58793969"/>
                    </a:ext>
                  </a:extLst>
                </a:gridCol>
                <a:gridCol w="1449095">
                  <a:extLst>
                    <a:ext uri="{9D8B030D-6E8A-4147-A177-3AD203B41FA5}">
                      <a16:colId xmlns="" xmlns:a16="http://schemas.microsoft.com/office/drawing/2014/main" val="4001614195"/>
                    </a:ext>
                  </a:extLst>
                </a:gridCol>
                <a:gridCol w="1300206">
                  <a:extLst>
                    <a:ext uri="{9D8B030D-6E8A-4147-A177-3AD203B41FA5}">
                      <a16:colId xmlns="" xmlns:a16="http://schemas.microsoft.com/office/drawing/2014/main" val="4114163842"/>
                    </a:ext>
                  </a:extLst>
                </a:gridCol>
                <a:gridCol w="863774">
                  <a:extLst>
                    <a:ext uri="{9D8B030D-6E8A-4147-A177-3AD203B41FA5}">
                      <a16:colId xmlns="" xmlns:a16="http://schemas.microsoft.com/office/drawing/2014/main" val="1199128848"/>
                    </a:ext>
                  </a:extLst>
                </a:gridCol>
                <a:gridCol w="863774">
                  <a:extLst>
                    <a:ext uri="{9D8B030D-6E8A-4147-A177-3AD203B41FA5}">
                      <a16:colId xmlns="" xmlns:a16="http://schemas.microsoft.com/office/drawing/2014/main" val="2100466688"/>
                    </a:ext>
                  </a:extLst>
                </a:gridCol>
                <a:gridCol w="1300206">
                  <a:extLst>
                    <a:ext uri="{9D8B030D-6E8A-4147-A177-3AD203B41FA5}">
                      <a16:colId xmlns="" xmlns:a16="http://schemas.microsoft.com/office/drawing/2014/main" val="4058661709"/>
                    </a:ext>
                  </a:extLst>
                </a:gridCol>
              </a:tblGrid>
              <a:tr h="774797">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Q2</a:t>
                      </a:r>
                      <a:endParaRPr lang="en-ZA" sz="1400"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008000"/>
                          </a:solidFill>
                          <a:effectLst/>
                          <a:latin typeface="Calibri" panose="020F0502020204030204" pitchFamily="34" charset="0"/>
                          <a:ea typeface="DengXian"/>
                          <a:cs typeface="Arial" panose="020B0604020202020204" pitchFamily="34" charset="0"/>
                        </a:rPr>
                        <a:t>Achieved</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FF0000"/>
                          </a:solidFill>
                          <a:effectLst/>
                          <a:latin typeface="Calibri" panose="020F0502020204030204" pitchFamily="34" charset="0"/>
                          <a:ea typeface="DengXian"/>
                          <a:cs typeface="Arial" panose="020B0604020202020204" pitchFamily="34" charset="0"/>
                        </a:rPr>
                        <a:t>Not Achieved</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Overall Achievement</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438208781"/>
                  </a:ext>
                </a:extLst>
              </a:tr>
              <a:tr h="45242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605094353"/>
                  </a:ext>
                </a:extLst>
              </a:tr>
              <a:tr h="45517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6358883"/>
                  </a:ext>
                </a:extLst>
              </a:tr>
              <a:tr h="45242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4041134"/>
                  </a:ext>
                </a:extLst>
              </a:tr>
              <a:tr h="54125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1334396"/>
                  </a:ext>
                </a:extLst>
              </a:tr>
              <a:tr h="45242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8217714"/>
                  </a:ext>
                </a:extLst>
              </a:tr>
              <a:tr h="44967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6995749"/>
                  </a:ext>
                </a:extLst>
              </a:tr>
              <a:tr h="45242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945017"/>
                  </a:ext>
                </a:extLst>
              </a:tr>
              <a:tr h="67222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6565653"/>
                  </a:ext>
                </a:extLst>
              </a:tr>
              <a:tr h="610864">
                <a:tc>
                  <a:txBody>
                    <a:bodyPr/>
                    <a:lstStyle/>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OVERALL PERFORMANCE</a:t>
                      </a:r>
                      <a:endParaRPr lang="en-ZA" sz="140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 </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4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2178391"/>
                  </a:ext>
                </a:extLst>
              </a:tr>
            </a:tbl>
          </a:graphicData>
        </a:graphic>
      </p:graphicFrame>
    </p:spTree>
    <p:extLst>
      <p:ext uri="{BB962C8B-B14F-4D97-AF65-F5344CB8AC3E}">
        <p14:creationId xmlns:p14="http://schemas.microsoft.com/office/powerpoint/2010/main" val="78061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400" b="1" dirty="0" smtClean="0">
                <a:solidFill>
                  <a:prstClr val="black"/>
                </a:solidFill>
                <a:ea typeface="ＭＳ Ｐゴシック" pitchFamily="-80" charset="-128"/>
                <a:cs typeface="+mj-cs"/>
              </a:rPr>
              <a:t>QUARTER 2 PERFORMANCE PER PROGRAMME 2018/19</a:t>
            </a:r>
            <a:endParaRPr lang="en-ZA" sz="24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31F17A-3748-41D8-8DE2-B3C3F3DF3DC2}"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1"/>
          <p:cNvSpPr txBox="1">
            <a:spLocks/>
          </p:cNvSpPr>
          <p:nvPr/>
        </p:nvSpPr>
        <p:spPr bwMode="auto">
          <a:xfrm>
            <a:off x="6716712" y="6376988"/>
            <a:ext cx="234600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1464878"/>
              </p:ext>
            </p:extLst>
          </p:nvPr>
        </p:nvGraphicFramePr>
        <p:xfrm>
          <a:off x="243840" y="1277939"/>
          <a:ext cx="8717281" cy="5305741"/>
        </p:xfrm>
        <a:graphic>
          <a:graphicData uri="http://schemas.openxmlformats.org/drawingml/2006/table">
            <a:tbl>
              <a:tblPr/>
              <a:tblGrid>
                <a:gridCol w="2898931">
                  <a:extLst>
                    <a:ext uri="{9D8B030D-6E8A-4147-A177-3AD203B41FA5}">
                      <a16:colId xmlns="" xmlns:a16="http://schemas.microsoft.com/office/drawing/2014/main" val="1085446327"/>
                    </a:ext>
                  </a:extLst>
                </a:gridCol>
                <a:gridCol w="1311178">
                  <a:extLst>
                    <a:ext uri="{9D8B030D-6E8A-4147-A177-3AD203B41FA5}">
                      <a16:colId xmlns="" xmlns:a16="http://schemas.microsoft.com/office/drawing/2014/main" val="2287847642"/>
                    </a:ext>
                  </a:extLst>
                </a:gridCol>
                <a:gridCol w="1116550">
                  <a:extLst>
                    <a:ext uri="{9D8B030D-6E8A-4147-A177-3AD203B41FA5}">
                      <a16:colId xmlns="" xmlns:a16="http://schemas.microsoft.com/office/drawing/2014/main" val="984017635"/>
                    </a:ext>
                  </a:extLst>
                </a:gridCol>
                <a:gridCol w="1106306">
                  <a:extLst>
                    <a:ext uri="{9D8B030D-6E8A-4147-A177-3AD203B41FA5}">
                      <a16:colId xmlns="" xmlns:a16="http://schemas.microsoft.com/office/drawing/2014/main" val="59271099"/>
                    </a:ext>
                  </a:extLst>
                </a:gridCol>
                <a:gridCol w="1126793">
                  <a:extLst>
                    <a:ext uri="{9D8B030D-6E8A-4147-A177-3AD203B41FA5}">
                      <a16:colId xmlns="" xmlns:a16="http://schemas.microsoft.com/office/drawing/2014/main" val="1369106986"/>
                    </a:ext>
                  </a:extLst>
                </a:gridCol>
                <a:gridCol w="1157523">
                  <a:extLst>
                    <a:ext uri="{9D8B030D-6E8A-4147-A177-3AD203B41FA5}">
                      <a16:colId xmlns="" xmlns:a16="http://schemas.microsoft.com/office/drawing/2014/main" val="3578915492"/>
                    </a:ext>
                  </a:extLst>
                </a:gridCol>
              </a:tblGrid>
              <a:tr h="1108907">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Indicators with Targets for Q2</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smtClean="0">
                          <a:solidFill>
                            <a:srgbClr val="00B05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t>
                      </a:r>
                      <a:r>
                        <a:rPr lang="en-US" sz="1400" b="1" kern="1200" dirty="0" smtClean="0">
                          <a:solidFill>
                            <a:srgbClr val="FF000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t>
                      </a:r>
                      <a:r>
                        <a:rPr lang="en-US" sz="1400" b="1" kern="1200" dirty="0" smtClean="0">
                          <a:effectLst/>
                          <a:latin typeface="Calibri" panose="020F0502020204030204" pitchFamily="34" charset="0"/>
                          <a:ea typeface="DengXian"/>
                          <a:cs typeface="Arial" panose="020B0604020202020204" pitchFamily="34" charset="0"/>
                        </a:rPr>
                        <a:t>Achievement</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689762427"/>
                  </a:ext>
                </a:extLst>
              </a:tr>
              <a:tr h="772867">
                <a:tc>
                  <a:txBody>
                    <a:bodyPr/>
                    <a:lstStyle/>
                    <a:p>
                      <a:pP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Administration</a:t>
                      </a:r>
                    </a:p>
                    <a:p>
                      <a:pP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497931"/>
                  </a:ext>
                </a:extLst>
              </a:tr>
              <a:tr h="75378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1269208"/>
                  </a:ext>
                </a:extLst>
              </a:tr>
              <a:tr h="80149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1879744"/>
                  </a:ext>
                </a:extLst>
              </a:tr>
              <a:tr h="820574">
                <a:tc>
                  <a:txBody>
                    <a:bodyPr/>
                    <a:lstStyle/>
                    <a:p>
                      <a:pPr fontAlgn="b">
                        <a:spcAft>
                          <a:spcPts val="0"/>
                        </a:spcAft>
                      </a:pP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400" b="1" kern="1200" dirty="0" smtClean="0">
                          <a:solidFill>
                            <a:srgbClr val="000000"/>
                          </a:solidFill>
                          <a:effectLst/>
                          <a:latin typeface="Calibri" panose="020F0502020204030204" pitchFamily="34" charset="0"/>
                          <a:ea typeface="DengXian"/>
                          <a:cs typeface="Arial" panose="020B0604020202020204" pitchFamily="34" charset="0"/>
                        </a:rPr>
                        <a:t>Relations</a:t>
                      </a:r>
                    </a:p>
                    <a:p>
                      <a:pP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9831494"/>
                  </a:ext>
                </a:extLst>
              </a:tr>
              <a:tr h="1048119">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20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3776797"/>
                  </a:ext>
                </a:extLst>
              </a:tr>
            </a:tbl>
          </a:graphicData>
        </a:graphic>
      </p:graphicFrame>
    </p:spTree>
    <p:extLst>
      <p:ext uri="{BB962C8B-B14F-4D97-AF65-F5344CB8AC3E}">
        <p14:creationId xmlns:p14="http://schemas.microsoft.com/office/powerpoint/2010/main" val="286048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3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3</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a:solidFill>
                  <a:prstClr val="black"/>
                </a:solidFill>
                <a:ea typeface="ＭＳ Ｐゴシック" pitchFamily="-80" charset="-128"/>
                <a:cs typeface="+mj-cs"/>
              </a:rPr>
              <a:t>OCTOBER TO DECEMBER 2018-19</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20EC9B-F213-4794-9686-B4DEABB24D7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6050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18" y="138287"/>
            <a:ext cx="8229600" cy="1058862"/>
          </a:xfrm>
        </p:spPr>
        <p:txBody>
          <a:bodyPr/>
          <a:lstStyle/>
          <a:p>
            <a:pPr>
              <a:defRPr/>
            </a:pPr>
            <a:r>
              <a:rPr lang="en-US" sz="2000" b="1" dirty="0" smtClean="0">
                <a:solidFill>
                  <a:prstClr val="black"/>
                </a:solidFill>
                <a:ea typeface="ＭＳ Ｐゴシック" pitchFamily="-80" charset="-128"/>
                <a:cs typeface="+mj-cs"/>
              </a:rPr>
              <a:t/>
            </a:r>
            <a:br>
              <a:rPr lang="en-US" sz="2000" b="1" dirty="0" smtClean="0">
                <a:solidFill>
                  <a:prstClr val="black"/>
                </a:solidFill>
                <a:ea typeface="ＭＳ Ｐゴシック" pitchFamily="-80" charset="-128"/>
                <a:cs typeface="+mj-cs"/>
              </a:rPr>
            </a:br>
            <a:r>
              <a:rPr lang="en-US" sz="2400" b="1" dirty="0" smtClean="0">
                <a:solidFill>
                  <a:prstClr val="black"/>
                </a:solidFill>
                <a:ea typeface="ＭＳ Ｐゴシック" pitchFamily="-80" charset="-128"/>
                <a:cs typeface="+mj-cs"/>
              </a:rPr>
              <a:t>QUARTER 3 PERFORMANCE </a:t>
            </a:r>
            <a:r>
              <a:rPr lang="en-US" sz="2400" b="1" dirty="0">
                <a:solidFill>
                  <a:prstClr val="black"/>
                </a:solidFill>
                <a:ea typeface="ＭＳ Ｐゴシック" pitchFamily="-80" charset="-128"/>
                <a:cs typeface="+mj-cs"/>
              </a:rPr>
              <a:t>PER STRATEGIC </a:t>
            </a:r>
            <a:r>
              <a:rPr lang="en-US" sz="2400" b="1" dirty="0" smtClean="0">
                <a:solidFill>
                  <a:prstClr val="black"/>
                </a:solidFill>
                <a:ea typeface="ＭＳ Ｐゴシック" pitchFamily="-80" charset="-128"/>
                <a:cs typeface="+mj-cs"/>
              </a:rPr>
              <a:t>OBJECTIVE 2018/19</a:t>
            </a:r>
            <a:endParaRPr lang="en-ZA" sz="24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graphicFrame>
        <p:nvGraphicFramePr>
          <p:cNvPr id="3" name="Table 2"/>
          <p:cNvGraphicFramePr>
            <a:graphicFrameLocks noGrp="1"/>
          </p:cNvGraphicFramePr>
          <p:nvPr>
            <p:extLst/>
          </p:nvPr>
        </p:nvGraphicFramePr>
        <p:xfrm>
          <a:off x="193040" y="1320800"/>
          <a:ext cx="8771573" cy="5338965"/>
        </p:xfrm>
        <a:graphic>
          <a:graphicData uri="http://schemas.openxmlformats.org/drawingml/2006/table">
            <a:tbl>
              <a:tblPr/>
              <a:tblGrid>
                <a:gridCol w="2974972">
                  <a:extLst>
                    <a:ext uri="{9D8B030D-6E8A-4147-A177-3AD203B41FA5}">
                      <a16:colId xmlns="" xmlns:a16="http://schemas.microsoft.com/office/drawing/2014/main" val="58793969"/>
                    </a:ext>
                  </a:extLst>
                </a:gridCol>
                <a:gridCol w="1459443">
                  <a:extLst>
                    <a:ext uri="{9D8B030D-6E8A-4147-A177-3AD203B41FA5}">
                      <a16:colId xmlns="" xmlns:a16="http://schemas.microsoft.com/office/drawing/2014/main" val="4001614195"/>
                    </a:ext>
                  </a:extLst>
                </a:gridCol>
                <a:gridCol w="1309490">
                  <a:extLst>
                    <a:ext uri="{9D8B030D-6E8A-4147-A177-3AD203B41FA5}">
                      <a16:colId xmlns="" xmlns:a16="http://schemas.microsoft.com/office/drawing/2014/main" val="4114163842"/>
                    </a:ext>
                  </a:extLst>
                </a:gridCol>
                <a:gridCol w="869943">
                  <a:extLst>
                    <a:ext uri="{9D8B030D-6E8A-4147-A177-3AD203B41FA5}">
                      <a16:colId xmlns="" xmlns:a16="http://schemas.microsoft.com/office/drawing/2014/main" val="1199128848"/>
                    </a:ext>
                  </a:extLst>
                </a:gridCol>
                <a:gridCol w="869943">
                  <a:extLst>
                    <a:ext uri="{9D8B030D-6E8A-4147-A177-3AD203B41FA5}">
                      <a16:colId xmlns="" xmlns:a16="http://schemas.microsoft.com/office/drawing/2014/main" val="2100466688"/>
                    </a:ext>
                  </a:extLst>
                </a:gridCol>
                <a:gridCol w="1287782">
                  <a:extLst>
                    <a:ext uri="{9D8B030D-6E8A-4147-A177-3AD203B41FA5}">
                      <a16:colId xmlns="" xmlns:a16="http://schemas.microsoft.com/office/drawing/2014/main" val="4058661709"/>
                    </a:ext>
                  </a:extLst>
                </a:gridCol>
              </a:tblGrid>
              <a:tr h="796756">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Q3</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438208781"/>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605094353"/>
                  </a:ext>
                </a:extLst>
              </a:tr>
              <a:tr h="46807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labour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6358883"/>
                  </a:ext>
                </a:extLst>
              </a:tr>
              <a:tr h="46637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4041134"/>
                  </a:ext>
                </a:extLst>
              </a:tr>
              <a:tr h="55659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1334396"/>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8217714"/>
                  </a:ext>
                </a:extLst>
              </a:tr>
              <a:tr h="46241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labour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6995749"/>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945017"/>
                  </a:ext>
                </a:extLst>
              </a:tr>
              <a:tr h="61455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6565653"/>
                  </a:ext>
                </a:extLst>
              </a:tr>
              <a:tr h="544037">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2178391"/>
                  </a:ext>
                </a:extLst>
              </a:tr>
            </a:tbl>
          </a:graphicData>
        </a:graphic>
      </p:graphicFrame>
    </p:spTree>
    <p:extLst>
      <p:ext uri="{BB962C8B-B14F-4D97-AF65-F5344CB8AC3E}">
        <p14:creationId xmlns:p14="http://schemas.microsoft.com/office/powerpoint/2010/main" val="188190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400" b="1" dirty="0" smtClean="0">
                <a:solidFill>
                  <a:prstClr val="black"/>
                </a:solidFill>
                <a:ea typeface="ＭＳ Ｐゴシック" pitchFamily="-80" charset="-128"/>
                <a:cs typeface="+mj-cs"/>
              </a:rPr>
              <a:t>QUARTER 3 PERFORMANCE PER PROGRAMME 2018/19</a:t>
            </a:r>
            <a:endParaRPr lang="en-ZA" sz="24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31F17A-3748-41D8-8DE2-B3C3F3DF3DC2}"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174165"/>
              </p:ext>
            </p:extLst>
          </p:nvPr>
        </p:nvGraphicFramePr>
        <p:xfrm>
          <a:off x="243840" y="1277939"/>
          <a:ext cx="8747760" cy="5346380"/>
        </p:xfrm>
        <a:graphic>
          <a:graphicData uri="http://schemas.openxmlformats.org/drawingml/2006/table">
            <a:tbl>
              <a:tblPr/>
              <a:tblGrid>
                <a:gridCol w="2909067">
                  <a:extLst>
                    <a:ext uri="{9D8B030D-6E8A-4147-A177-3AD203B41FA5}">
                      <a16:colId xmlns="" xmlns:a16="http://schemas.microsoft.com/office/drawing/2014/main" val="1085446327"/>
                    </a:ext>
                  </a:extLst>
                </a:gridCol>
                <a:gridCol w="1315762">
                  <a:extLst>
                    <a:ext uri="{9D8B030D-6E8A-4147-A177-3AD203B41FA5}">
                      <a16:colId xmlns="" xmlns:a16="http://schemas.microsoft.com/office/drawing/2014/main" val="2287847642"/>
                    </a:ext>
                  </a:extLst>
                </a:gridCol>
                <a:gridCol w="1120453">
                  <a:extLst>
                    <a:ext uri="{9D8B030D-6E8A-4147-A177-3AD203B41FA5}">
                      <a16:colId xmlns="" xmlns:a16="http://schemas.microsoft.com/office/drawing/2014/main" val="984017635"/>
                    </a:ext>
                  </a:extLst>
                </a:gridCol>
                <a:gridCol w="1110174">
                  <a:extLst>
                    <a:ext uri="{9D8B030D-6E8A-4147-A177-3AD203B41FA5}">
                      <a16:colId xmlns="" xmlns:a16="http://schemas.microsoft.com/office/drawing/2014/main" val="59271099"/>
                    </a:ext>
                  </a:extLst>
                </a:gridCol>
                <a:gridCol w="1130733">
                  <a:extLst>
                    <a:ext uri="{9D8B030D-6E8A-4147-A177-3AD203B41FA5}">
                      <a16:colId xmlns="" xmlns:a16="http://schemas.microsoft.com/office/drawing/2014/main" val="1369106986"/>
                    </a:ext>
                  </a:extLst>
                </a:gridCol>
                <a:gridCol w="1161571">
                  <a:extLst>
                    <a:ext uri="{9D8B030D-6E8A-4147-A177-3AD203B41FA5}">
                      <a16:colId xmlns="" xmlns:a16="http://schemas.microsoft.com/office/drawing/2014/main" val="3578915492"/>
                    </a:ext>
                  </a:extLst>
                </a:gridCol>
              </a:tblGrid>
              <a:tr h="118150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Q3</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B050"/>
                          </a:solidFill>
                          <a:effectLst/>
                          <a:latin typeface="Calibri" panose="020F0502020204030204" pitchFamily="34" charset="0"/>
                          <a:ea typeface="DengXian"/>
                          <a:cs typeface="Arial" panose="020B0604020202020204" pitchFamily="34" charset="0"/>
                        </a:rPr>
                        <a:t>Achieved</a:t>
                      </a: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Achievement</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689762427"/>
                  </a:ext>
                </a:extLst>
              </a:tr>
              <a:tr h="80671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Administration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497931"/>
                  </a:ext>
                </a:extLst>
              </a:tr>
              <a:tr h="78679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Inspections and Enforcement Services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1269208"/>
                  </a:ext>
                </a:extLst>
              </a:tr>
              <a:tr h="83658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600" b="1" dirty="0">
                        <a:effectLst/>
                        <a:latin typeface="Calibri" panose="020F0502020204030204" pitchFamily="34" charset="0"/>
                        <a:ea typeface="DengXian"/>
                        <a:cs typeface="Arial" panose="020B0604020202020204" pitchFamily="34" charset="0"/>
                      </a:endParaRPr>
                    </a:p>
                    <a:p>
                      <a:pPr fontAlgn="b">
                        <a:spcAft>
                          <a:spcPts val="0"/>
                        </a:spcAft>
                      </a:pPr>
                      <a:r>
                        <a:rPr lang="en-US" sz="1600" b="1" dirty="0">
                          <a:effectLst/>
                          <a:latin typeface="Calibri" panose="020F0502020204030204" pitchFamily="34" charset="0"/>
                          <a:ea typeface="DengXian"/>
                          <a:cs typeface="Arial" panose="020B0604020202020204" pitchFamily="34" charset="0"/>
                        </a:rPr>
                        <a:t>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1879744"/>
                  </a:ext>
                </a:extLst>
              </a:tr>
              <a:tr h="85650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Labour Policy and Industrial Relations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9831494"/>
                  </a:ext>
                </a:extLst>
              </a:tr>
              <a:tr h="878274">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20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8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3776797"/>
                  </a:ext>
                </a:extLst>
              </a:tr>
            </a:tbl>
          </a:graphicData>
        </a:graphic>
      </p:graphicFrame>
    </p:spTree>
    <p:extLst>
      <p:ext uri="{BB962C8B-B14F-4D97-AF65-F5344CB8AC3E}">
        <p14:creationId xmlns:p14="http://schemas.microsoft.com/office/powerpoint/2010/main" val="192069881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a:t>
            </a:r>
            <a:r>
              <a:rPr lang="en-US" sz="2400" b="1" u="sng" dirty="0" smtClean="0">
                <a:solidFill>
                  <a:srgbClr val="FF0000"/>
                </a:solidFill>
                <a:ea typeface="ＭＳ Ｐゴシック" pitchFamily="-80" charset="-128"/>
                <a:cs typeface="+mj-cs"/>
              </a:rPr>
              <a:t>4</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JANUARY </a:t>
            </a:r>
            <a:r>
              <a:rPr lang="en-US" sz="2400" b="1" dirty="0">
                <a:solidFill>
                  <a:prstClr val="black"/>
                </a:solidFill>
                <a:ea typeface="ＭＳ Ｐゴシック" pitchFamily="-80" charset="-128"/>
                <a:cs typeface="+mj-cs"/>
              </a:rPr>
              <a:t>TO </a:t>
            </a:r>
            <a:r>
              <a:rPr lang="en-US" sz="2400" b="1" dirty="0" smtClean="0">
                <a:solidFill>
                  <a:prstClr val="black"/>
                </a:solidFill>
                <a:ea typeface="ＭＳ Ｐゴシック" pitchFamily="-80" charset="-128"/>
                <a:cs typeface="+mj-cs"/>
              </a:rPr>
              <a:t>MARCH 2019</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16</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18" y="138287"/>
            <a:ext cx="8229600" cy="1058862"/>
          </a:xfrm>
        </p:spPr>
        <p:txBody>
          <a:bodyPr/>
          <a:lstStyle/>
          <a:p>
            <a:pPr>
              <a:defRPr/>
            </a:pPr>
            <a:r>
              <a:rPr lang="en-US" sz="2000" b="1" dirty="0" smtClean="0">
                <a:solidFill>
                  <a:prstClr val="black"/>
                </a:solidFill>
                <a:ea typeface="ＭＳ Ｐゴシック" pitchFamily="-80" charset="-128"/>
                <a:cs typeface="+mj-cs"/>
              </a:rPr>
              <a:t/>
            </a:r>
            <a:br>
              <a:rPr lang="en-US" sz="2000" b="1" dirty="0" smtClean="0">
                <a:solidFill>
                  <a:prstClr val="black"/>
                </a:solidFill>
                <a:ea typeface="ＭＳ Ｐゴシック" pitchFamily="-80" charset="-128"/>
                <a:cs typeface="+mj-cs"/>
              </a:rPr>
            </a:br>
            <a:r>
              <a:rPr lang="en-US" sz="2400" b="1" dirty="0" smtClean="0">
                <a:solidFill>
                  <a:prstClr val="black"/>
                </a:solidFill>
                <a:ea typeface="ＭＳ Ｐゴシック" pitchFamily="-80" charset="-128"/>
                <a:cs typeface="+mj-cs"/>
              </a:rPr>
              <a:t>FINAL: QUARTER </a:t>
            </a:r>
            <a:r>
              <a:rPr lang="en-US" sz="2400" b="1" dirty="0">
                <a:solidFill>
                  <a:prstClr val="black"/>
                </a:solidFill>
                <a:ea typeface="ＭＳ Ｐゴシック" pitchFamily="-80" charset="-128"/>
                <a:cs typeface="+mj-cs"/>
              </a:rPr>
              <a:t>4</a:t>
            </a:r>
            <a:r>
              <a:rPr lang="en-US" sz="2400" b="1" dirty="0" smtClean="0">
                <a:solidFill>
                  <a:prstClr val="black"/>
                </a:solidFill>
                <a:ea typeface="ＭＳ Ｐゴシック" pitchFamily="-80" charset="-128"/>
                <a:cs typeface="+mj-cs"/>
              </a:rPr>
              <a:t> PERFORMANCE </a:t>
            </a:r>
            <a:r>
              <a:rPr lang="en-US" sz="2400" b="1" dirty="0">
                <a:solidFill>
                  <a:prstClr val="black"/>
                </a:solidFill>
                <a:ea typeface="ＭＳ Ｐゴシック" pitchFamily="-80" charset="-128"/>
                <a:cs typeface="+mj-cs"/>
              </a:rPr>
              <a:t>PER STRATEGIC </a:t>
            </a:r>
            <a:r>
              <a:rPr lang="en-US" sz="2400" b="1" dirty="0" smtClean="0">
                <a:solidFill>
                  <a:prstClr val="black"/>
                </a:solidFill>
                <a:ea typeface="ＭＳ Ｐゴシック" pitchFamily="-80" charset="-128"/>
                <a:cs typeface="+mj-cs"/>
              </a:rPr>
              <a:t>OBJECTIVE 2018/19</a:t>
            </a:r>
            <a:endParaRPr lang="en-ZA" sz="24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rgbClr val="898989"/>
                </a:solidFill>
              </a:rPr>
              <a:pPr/>
              <a:t>17</a:t>
            </a:fld>
            <a:endParaRPr lang="en-US" altLang="en-US" sz="1200" dirty="0" smtClean="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26290105"/>
              </p:ext>
            </p:extLst>
          </p:nvPr>
        </p:nvGraphicFramePr>
        <p:xfrm>
          <a:off x="193040" y="1320800"/>
          <a:ext cx="8771573" cy="5338965"/>
        </p:xfrm>
        <a:graphic>
          <a:graphicData uri="http://schemas.openxmlformats.org/drawingml/2006/table">
            <a:tbl>
              <a:tblPr/>
              <a:tblGrid>
                <a:gridCol w="2974972">
                  <a:extLst>
                    <a:ext uri="{9D8B030D-6E8A-4147-A177-3AD203B41FA5}">
                      <a16:colId xmlns="" xmlns:a16="http://schemas.microsoft.com/office/drawing/2014/main" val="58793969"/>
                    </a:ext>
                  </a:extLst>
                </a:gridCol>
                <a:gridCol w="1459443">
                  <a:extLst>
                    <a:ext uri="{9D8B030D-6E8A-4147-A177-3AD203B41FA5}">
                      <a16:colId xmlns="" xmlns:a16="http://schemas.microsoft.com/office/drawing/2014/main" val="4001614195"/>
                    </a:ext>
                  </a:extLst>
                </a:gridCol>
                <a:gridCol w="1309490">
                  <a:extLst>
                    <a:ext uri="{9D8B030D-6E8A-4147-A177-3AD203B41FA5}">
                      <a16:colId xmlns="" xmlns:a16="http://schemas.microsoft.com/office/drawing/2014/main" val="4114163842"/>
                    </a:ext>
                  </a:extLst>
                </a:gridCol>
                <a:gridCol w="869943">
                  <a:extLst>
                    <a:ext uri="{9D8B030D-6E8A-4147-A177-3AD203B41FA5}">
                      <a16:colId xmlns="" xmlns:a16="http://schemas.microsoft.com/office/drawing/2014/main" val="1199128848"/>
                    </a:ext>
                  </a:extLst>
                </a:gridCol>
                <a:gridCol w="869943">
                  <a:extLst>
                    <a:ext uri="{9D8B030D-6E8A-4147-A177-3AD203B41FA5}">
                      <a16:colId xmlns="" xmlns:a16="http://schemas.microsoft.com/office/drawing/2014/main" val="2100466688"/>
                    </a:ext>
                  </a:extLst>
                </a:gridCol>
                <a:gridCol w="1287782">
                  <a:extLst>
                    <a:ext uri="{9D8B030D-6E8A-4147-A177-3AD203B41FA5}">
                      <a16:colId xmlns="" xmlns:a16="http://schemas.microsoft.com/office/drawing/2014/main" val="4058661709"/>
                    </a:ext>
                  </a:extLst>
                </a:gridCol>
              </a:tblGrid>
              <a:tr h="796756">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Q4</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438208781"/>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605094353"/>
                  </a:ext>
                </a:extLst>
              </a:tr>
              <a:tr h="46807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labour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6358883"/>
                  </a:ext>
                </a:extLst>
              </a:tr>
              <a:tr h="46637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4041134"/>
                  </a:ext>
                </a:extLst>
              </a:tr>
              <a:tr h="55659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effectLst/>
                          <a:latin typeface="Calibri" panose="020F0502020204030204" pitchFamily="34" charset="0"/>
                          <a:ea typeface="Times New Roman" panose="02020603050405020304" pitchFamily="18" charset="0"/>
                          <a:cs typeface="Arial" panose="020B0604020202020204" pitchFamily="34" charset="0"/>
                        </a:rPr>
                        <a:t>1</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effectLst/>
                          <a:latin typeface="Calibri" panose="020F0502020204030204" pitchFamily="34" charset="0"/>
                          <a:ea typeface="Times New Roman" panose="02020603050405020304" pitchFamily="18" charset="0"/>
                          <a:cs typeface="Arial" panose="020B0604020202020204" pitchFamily="34" charset="0"/>
                        </a:rPr>
                        <a:t>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effectLst/>
                          <a:latin typeface="Calibri" panose="020F0502020204030204" pitchFamily="34" charset="0"/>
                          <a:ea typeface="Times New Roman" panose="02020603050405020304" pitchFamily="18" charset="0"/>
                          <a:cs typeface="Arial" panose="020B0604020202020204" pitchFamily="34" charset="0"/>
                        </a:rPr>
                        <a:t>-</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400" b="1" dirty="0" smtClean="0">
                          <a:effectLst/>
                          <a:latin typeface="Calibri" panose="020F0502020204030204" pitchFamily="34" charset="0"/>
                          <a:ea typeface="Times New Roman" panose="02020603050405020304" pitchFamily="18" charset="0"/>
                          <a:cs typeface="Arial" panose="020B0604020202020204" pitchFamily="34" charset="0"/>
                        </a:rPr>
                        <a:t>-</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400" b="1" dirty="0" smtClean="0">
                          <a:effectLst/>
                          <a:latin typeface="Calibri" panose="020F0502020204030204" pitchFamily="34" charset="0"/>
                          <a:ea typeface="Times New Roman" panose="02020603050405020304" pitchFamily="18" charset="0"/>
                          <a:cs typeface="Arial" panose="020B0604020202020204" pitchFamily="34" charset="0"/>
                        </a:rPr>
                        <a:t>-</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1334396"/>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8217714"/>
                  </a:ext>
                </a:extLst>
              </a:tr>
              <a:tr h="46241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labour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a:ea typeface="Times New Roman"/>
                          <a:cs typeface="Arial"/>
                        </a:rPr>
                        <a:t>3</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a:ea typeface="Times New Roman"/>
                          <a:cs typeface="Arial"/>
                        </a:rPr>
                        <a:t>3</a:t>
                      </a:r>
                      <a:endParaRPr lang="en-ZA" sz="140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a:ea typeface="Times New Roman"/>
                          <a:cs typeface="Arial"/>
                        </a:rPr>
                        <a:t>1</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a:ea typeface="Times New Roman"/>
                          <a:cs typeface="Arial"/>
                        </a:rPr>
                        <a:t>2</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a:ea typeface="Times New Roman"/>
                          <a:cs typeface="Arial"/>
                        </a:rPr>
                        <a:t>33%</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6995749"/>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a:ea typeface="Times New Roman"/>
                          <a:cs typeface="Arial"/>
                        </a:rPr>
                        <a:t>2</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a:ea typeface="Times New Roman"/>
                          <a:cs typeface="Arial"/>
                        </a:rPr>
                        <a:t>2</a:t>
                      </a:r>
                      <a:endParaRPr lang="en-ZA" sz="140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a:ea typeface="Times New Roman"/>
                          <a:cs typeface="Arial"/>
                        </a:rPr>
                        <a:t>2</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a:ea typeface="Times New Roman"/>
                          <a:cs typeface="Arial"/>
                        </a:rPr>
                        <a:t>0</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945017"/>
                  </a:ext>
                </a:extLst>
              </a:tr>
              <a:tr h="61455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6565653"/>
                  </a:ext>
                </a:extLst>
              </a:tr>
              <a:tr h="544037">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18</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72%</a:t>
                      </a:r>
                      <a:endParaRPr lang="en-ZA" sz="18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2178391"/>
                  </a:ext>
                </a:extLst>
              </a:tr>
            </a:tbl>
          </a:graphicData>
        </a:graphic>
      </p:graphicFrame>
    </p:spTree>
    <p:extLst>
      <p:ext uri="{BB962C8B-B14F-4D97-AF65-F5344CB8AC3E}">
        <p14:creationId xmlns:p14="http://schemas.microsoft.com/office/powerpoint/2010/main" val="422607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400" b="1" dirty="0" smtClean="0">
                <a:solidFill>
                  <a:prstClr val="black"/>
                </a:solidFill>
                <a:ea typeface="ＭＳ Ｐゴシック" pitchFamily="-80" charset="-128"/>
                <a:cs typeface="+mj-cs"/>
              </a:rPr>
              <a:t>FINAL QUARTER 4 PERFORMANCE PER PROGRAMME 2018/19</a:t>
            </a:r>
            <a:endParaRPr lang="en-ZA" sz="24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rgbClr val="898989"/>
                </a:solidFill>
              </a:rPr>
              <a:pPr/>
              <a:t>18</a:t>
            </a:fld>
            <a:endParaRPr lang="en-US" altLang="en-US" sz="1200" dirty="0" smtClean="0">
              <a:solidFill>
                <a:srgbClr val="89898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378409"/>
              </p:ext>
            </p:extLst>
          </p:nvPr>
        </p:nvGraphicFramePr>
        <p:xfrm>
          <a:off x="243840" y="1277939"/>
          <a:ext cx="8747760" cy="5346380"/>
        </p:xfrm>
        <a:graphic>
          <a:graphicData uri="http://schemas.openxmlformats.org/drawingml/2006/table">
            <a:tbl>
              <a:tblPr/>
              <a:tblGrid>
                <a:gridCol w="2909067">
                  <a:extLst>
                    <a:ext uri="{9D8B030D-6E8A-4147-A177-3AD203B41FA5}">
                      <a16:colId xmlns="" xmlns:a16="http://schemas.microsoft.com/office/drawing/2014/main" val="1085446327"/>
                    </a:ext>
                  </a:extLst>
                </a:gridCol>
                <a:gridCol w="1315762">
                  <a:extLst>
                    <a:ext uri="{9D8B030D-6E8A-4147-A177-3AD203B41FA5}">
                      <a16:colId xmlns="" xmlns:a16="http://schemas.microsoft.com/office/drawing/2014/main" val="2287847642"/>
                    </a:ext>
                  </a:extLst>
                </a:gridCol>
                <a:gridCol w="1120453">
                  <a:extLst>
                    <a:ext uri="{9D8B030D-6E8A-4147-A177-3AD203B41FA5}">
                      <a16:colId xmlns="" xmlns:a16="http://schemas.microsoft.com/office/drawing/2014/main" val="984017635"/>
                    </a:ext>
                  </a:extLst>
                </a:gridCol>
                <a:gridCol w="1110174">
                  <a:extLst>
                    <a:ext uri="{9D8B030D-6E8A-4147-A177-3AD203B41FA5}">
                      <a16:colId xmlns="" xmlns:a16="http://schemas.microsoft.com/office/drawing/2014/main" val="59271099"/>
                    </a:ext>
                  </a:extLst>
                </a:gridCol>
                <a:gridCol w="1130733">
                  <a:extLst>
                    <a:ext uri="{9D8B030D-6E8A-4147-A177-3AD203B41FA5}">
                      <a16:colId xmlns="" xmlns:a16="http://schemas.microsoft.com/office/drawing/2014/main" val="1369106986"/>
                    </a:ext>
                  </a:extLst>
                </a:gridCol>
                <a:gridCol w="1161571">
                  <a:extLst>
                    <a:ext uri="{9D8B030D-6E8A-4147-A177-3AD203B41FA5}">
                      <a16:colId xmlns="" xmlns:a16="http://schemas.microsoft.com/office/drawing/2014/main" val="3578915492"/>
                    </a:ext>
                  </a:extLst>
                </a:gridCol>
              </a:tblGrid>
              <a:tr h="118150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Q4</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B050"/>
                          </a:solidFill>
                          <a:effectLst/>
                          <a:latin typeface="Calibri" panose="020F0502020204030204" pitchFamily="34" charset="0"/>
                          <a:ea typeface="DengXian"/>
                          <a:cs typeface="Arial" panose="020B0604020202020204" pitchFamily="34" charset="0"/>
                        </a:rPr>
                        <a:t>Achieved</a:t>
                      </a: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Achievement</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689762427"/>
                  </a:ext>
                </a:extLst>
              </a:tr>
              <a:tr h="80671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Administration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497931"/>
                  </a:ext>
                </a:extLst>
              </a:tr>
              <a:tr h="78679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Inspections and Enforcement Services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1269208"/>
                  </a:ext>
                </a:extLst>
              </a:tr>
              <a:tr h="83658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600" b="1" dirty="0">
                        <a:effectLst/>
                        <a:latin typeface="Calibri" panose="020F0502020204030204" pitchFamily="34" charset="0"/>
                        <a:ea typeface="DengXian"/>
                        <a:cs typeface="Arial" panose="020B0604020202020204" pitchFamily="34" charset="0"/>
                      </a:endParaRPr>
                    </a:p>
                    <a:p>
                      <a:pPr fontAlgn="b">
                        <a:spcAft>
                          <a:spcPts val="0"/>
                        </a:spcAft>
                      </a:pPr>
                      <a:r>
                        <a:rPr lang="en-US" sz="1600" b="1" dirty="0">
                          <a:effectLst/>
                          <a:latin typeface="Calibri" panose="020F0502020204030204" pitchFamily="34" charset="0"/>
                          <a:ea typeface="DengXian"/>
                          <a:cs typeface="Arial" panose="020B0604020202020204" pitchFamily="34" charset="0"/>
                        </a:rPr>
                        <a:t>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1879744"/>
                  </a:ext>
                </a:extLst>
              </a:tr>
              <a:tr h="85650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Labour Policy and Industrial Relations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6</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66%</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9831494"/>
                  </a:ext>
                </a:extLst>
              </a:tr>
              <a:tr h="878274">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20</a:t>
                      </a:r>
                    </a:p>
                    <a:p>
                      <a:pPr algn="ctr">
                        <a:spcAft>
                          <a:spcPts val="0"/>
                        </a:spcAft>
                      </a:pP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600" b="1" dirty="0" smtClean="0">
                          <a:effectLst/>
                          <a:latin typeface="Calibri" panose="020F0502020204030204" pitchFamily="34" charset="0"/>
                          <a:ea typeface="Times New Roman" panose="02020603050405020304" pitchFamily="18" charset="0"/>
                          <a:cs typeface="Arial" panose="020B0604020202020204" pitchFamily="34" charset="0"/>
                        </a:rPr>
                        <a:t>18</a:t>
                      </a:r>
                      <a:endParaRPr lang="en-ZA"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600" b="1" dirty="0" smtClean="0">
                          <a:effectLst/>
                          <a:latin typeface="Calibri" panose="020F0502020204030204" pitchFamily="34" charset="0"/>
                          <a:ea typeface="Times New Roman" panose="02020603050405020304" pitchFamily="18" charset="0"/>
                          <a:cs typeface="Arial" panose="020B0604020202020204" pitchFamily="34" charset="0"/>
                        </a:rPr>
                        <a:t>13</a:t>
                      </a:r>
                      <a:endParaRPr lang="en-ZA"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600" b="1" dirty="0" smtClean="0">
                          <a:effectLst/>
                          <a:latin typeface="Calibri" panose="020F0502020204030204" pitchFamily="34" charset="0"/>
                          <a:ea typeface="Times New Roman" panose="02020603050405020304" pitchFamily="18" charset="0"/>
                          <a:cs typeface="Arial" panose="020B0604020202020204" pitchFamily="34" charset="0"/>
                        </a:rPr>
                        <a:t>5</a:t>
                      </a:r>
                      <a:endParaRPr lang="en-ZA"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72%</a:t>
                      </a:r>
                    </a:p>
                    <a:p>
                      <a:pPr algn="ctr">
                        <a:spcAft>
                          <a:spcPts val="0"/>
                        </a:spcAft>
                      </a:pPr>
                      <a:endParaRPr lang="en-ZA"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3776797"/>
                  </a:ext>
                </a:extLst>
              </a:tr>
            </a:tbl>
          </a:graphicData>
        </a:graphic>
      </p:graphicFrame>
    </p:spTree>
    <p:extLst>
      <p:ext uri="{BB962C8B-B14F-4D97-AF65-F5344CB8AC3E}">
        <p14:creationId xmlns:p14="http://schemas.microsoft.com/office/powerpoint/2010/main" val="2640440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FROM </a:t>
            </a:r>
            <a:r>
              <a:rPr lang="en-US" sz="2400" b="1" u="sng" dirty="0" smtClean="0">
                <a:solidFill>
                  <a:srgbClr val="FF0000"/>
                </a:solidFill>
                <a:ea typeface="ＭＳ Ｐゴシック" pitchFamily="-80" charset="-128"/>
                <a:cs typeface="+mj-cs"/>
              </a:rPr>
              <a:t>QUARTER 1 - 4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APRIL 2018 TO MARCH 2019</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19</a:t>
            </a:fld>
            <a:endParaRPr lang="en-US" altLang="en-US" sz="1200" dirty="0" smtClean="0">
              <a:solidFill>
                <a:schemeClr val="bg1"/>
              </a:solidFill>
            </a:endParaRPr>
          </a:p>
        </p:txBody>
      </p:sp>
    </p:spTree>
    <p:extLst>
      <p:ext uri="{BB962C8B-B14F-4D97-AF65-F5344CB8AC3E}">
        <p14:creationId xmlns:p14="http://schemas.microsoft.com/office/powerpoint/2010/main" val="102902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smtClean="0">
              <a:solidFill>
                <a:schemeClr val="bg2"/>
              </a:solidFill>
              <a:latin typeface="Arial" charset="0"/>
              <a:cs typeface="Arial" charset="0"/>
            </a:endParaRPr>
          </a:p>
        </p:txBody>
      </p:sp>
      <p:sp>
        <p:nvSpPr>
          <p:cNvPr id="4" name="Content Placeholder 2"/>
          <p:cNvSpPr>
            <a:spLocks noGrp="1"/>
          </p:cNvSpPr>
          <p:nvPr>
            <p:ph idx="1"/>
          </p:nvPr>
        </p:nvSpPr>
        <p:spPr>
          <a:xfrm>
            <a:off x="396875" y="1346200"/>
            <a:ext cx="8408988" cy="5334000"/>
          </a:xfrm>
        </p:spPr>
        <p:txBody>
          <a:bodyPr>
            <a:normAutofit fontScale="92500" lnSpcReduction="10000"/>
          </a:bodyPr>
          <a:lstStyle/>
          <a:p>
            <a:pPr lvl="0" eaLnBrk="1" hangingPunct="1">
              <a:spcBef>
                <a:spcPct val="0"/>
              </a:spcBef>
              <a:buFont typeface="Wingdings" pitchFamily="2" charset="2"/>
              <a:buChar char="q"/>
              <a:defRPr/>
            </a:pPr>
            <a:r>
              <a:rPr lang="en-US" sz="1600" b="1" dirty="0">
                <a:solidFill>
                  <a:prstClr val="black"/>
                </a:solidFill>
                <a:cs typeface="Calibri" pitchFamily="34" charset="0"/>
              </a:rPr>
              <a:t>INTRODUCTION</a:t>
            </a:r>
          </a:p>
          <a:p>
            <a:pPr lvl="0" eaLnBrk="1" hangingPunct="1">
              <a:spcBef>
                <a:spcPct val="0"/>
              </a:spcBef>
              <a:buFont typeface="Wingdings" pitchFamily="2" charset="2"/>
              <a:buChar char="q"/>
              <a:defRPr/>
            </a:pPr>
            <a:endParaRPr lang="en-US" sz="1600" b="1" dirty="0">
              <a:solidFill>
                <a:prstClr val="black"/>
              </a:solidFill>
              <a:cs typeface="Calibri" pitchFamily="34" charset="0"/>
            </a:endParaRPr>
          </a:p>
          <a:p>
            <a:pPr lvl="0" eaLnBrk="1" hangingPunct="1">
              <a:spcBef>
                <a:spcPct val="0"/>
              </a:spcBef>
              <a:buFont typeface="Wingdings" pitchFamily="2" charset="2"/>
              <a:buChar char="q"/>
              <a:defRPr/>
            </a:pPr>
            <a:r>
              <a:rPr lang="en-US" sz="1600" b="1" dirty="0">
                <a:solidFill>
                  <a:prstClr val="black"/>
                </a:solidFill>
                <a:cs typeface="Calibri" pitchFamily="34" charset="0"/>
              </a:rPr>
              <a:t>LEGEND</a:t>
            </a:r>
          </a:p>
          <a:p>
            <a:pPr marL="0" lvl="0" indent="0" eaLnBrk="1" hangingPunct="1">
              <a:spcBef>
                <a:spcPct val="0"/>
              </a:spcBef>
              <a:buNone/>
              <a:defRPr/>
            </a:pPr>
            <a:endParaRPr lang="en-US" sz="1600" b="1" dirty="0">
              <a:solidFill>
                <a:prstClr val="black"/>
              </a:solidFill>
              <a:cs typeface="Calibri" pitchFamily="34" charset="0"/>
            </a:endParaRPr>
          </a:p>
          <a:p>
            <a:pPr lvl="0" eaLnBrk="1" hangingPunct="1">
              <a:spcBef>
                <a:spcPct val="0"/>
              </a:spcBef>
              <a:buFont typeface="Wingdings" pitchFamily="2" charset="2"/>
              <a:buChar char="q"/>
              <a:defRPr/>
            </a:pPr>
            <a:r>
              <a:rPr lang="en-US" sz="1600" b="1" dirty="0">
                <a:solidFill>
                  <a:prstClr val="black"/>
                </a:solidFill>
                <a:ea typeface="ＭＳ Ｐゴシック" pitchFamily="-80" charset="-128"/>
              </a:rPr>
              <a:t>OVERALL ACHIEVEMENTS PER STRATEGIC OBJECTIVE AND PER BRANCH  DURING </a:t>
            </a:r>
            <a:r>
              <a:rPr lang="en-US" sz="1600" b="1" u="sng" dirty="0">
                <a:solidFill>
                  <a:srgbClr val="FF0000"/>
                </a:solidFill>
                <a:ea typeface="ＭＳ Ｐゴシック" pitchFamily="-80" charset="-128"/>
              </a:rPr>
              <a:t>QUARTER 1 </a:t>
            </a:r>
            <a:r>
              <a:rPr lang="en-US" sz="1600" b="1" dirty="0">
                <a:solidFill>
                  <a:prstClr val="black"/>
                </a:solidFill>
                <a:ea typeface="ＭＳ Ｐゴシック" pitchFamily="-80" charset="-128"/>
              </a:rPr>
              <a:t>OF APRIL TO JUNE </a:t>
            </a:r>
            <a:r>
              <a:rPr lang="en-US" sz="1600" b="1" dirty="0" smtClean="0">
                <a:solidFill>
                  <a:prstClr val="black"/>
                </a:solidFill>
                <a:ea typeface="ＭＳ Ｐゴシック" pitchFamily="-80" charset="-128"/>
              </a:rPr>
              <a:t>2018-19</a:t>
            </a:r>
            <a:r>
              <a:rPr lang="en-US" sz="1600" b="1" dirty="0">
                <a:solidFill>
                  <a:prstClr val="black"/>
                </a:solidFill>
                <a:ea typeface="ＭＳ Ｐゴシック" pitchFamily="-80" charset="-128"/>
              </a:rPr>
              <a:t/>
            </a:r>
            <a:br>
              <a:rPr lang="en-US" sz="1600" b="1" dirty="0">
                <a:solidFill>
                  <a:prstClr val="black"/>
                </a:solidFill>
                <a:ea typeface="ＭＳ Ｐゴシック" pitchFamily="-80" charset="-128"/>
              </a:rPr>
            </a:br>
            <a:endParaRPr lang="en-ZA" sz="1600" b="1" dirty="0">
              <a:solidFill>
                <a:prstClr val="black"/>
              </a:solidFill>
              <a:cs typeface="Calibri" pitchFamily="34" charset="0"/>
            </a:endParaRPr>
          </a:p>
          <a:p>
            <a:pPr lvl="0" eaLnBrk="1" hangingPunct="1">
              <a:spcBef>
                <a:spcPct val="0"/>
              </a:spcBef>
              <a:buFont typeface="Wingdings" pitchFamily="2" charset="2"/>
              <a:buChar char="q"/>
              <a:defRPr/>
            </a:pPr>
            <a:r>
              <a:rPr lang="en-ZA" sz="1600" b="1" dirty="0">
                <a:solidFill>
                  <a:prstClr val="black"/>
                </a:solidFill>
                <a:cs typeface="Calibri" pitchFamily="34" charset="0"/>
              </a:rPr>
              <a:t> </a:t>
            </a:r>
            <a:r>
              <a:rPr lang="en-US" sz="1600" b="1" dirty="0">
                <a:solidFill>
                  <a:prstClr val="black"/>
                </a:solidFill>
                <a:ea typeface="ＭＳ Ｐゴシック" pitchFamily="-80" charset="-128"/>
              </a:rPr>
              <a:t>OVERALL ACHIEVEMENTS PER STRATEGIC OBJECTIVE AND PER BRANCH  DURING </a:t>
            </a:r>
            <a:r>
              <a:rPr lang="en-US" sz="1600" b="1" u="sng" dirty="0">
                <a:solidFill>
                  <a:srgbClr val="FF0000"/>
                </a:solidFill>
                <a:ea typeface="ＭＳ Ｐゴシック" pitchFamily="-80" charset="-128"/>
              </a:rPr>
              <a:t>QUARTER 2 </a:t>
            </a:r>
            <a:r>
              <a:rPr lang="en-US" sz="1600" b="1" dirty="0">
                <a:solidFill>
                  <a:prstClr val="black"/>
                </a:solidFill>
                <a:ea typeface="ＭＳ Ｐゴシック" pitchFamily="-80" charset="-128"/>
              </a:rPr>
              <a:t>JULY TO SEPTEMBER </a:t>
            </a:r>
            <a:r>
              <a:rPr lang="en-US" sz="1600" b="1" dirty="0" smtClean="0">
                <a:solidFill>
                  <a:prstClr val="black"/>
                </a:solidFill>
                <a:ea typeface="ＭＳ Ｐゴシック" pitchFamily="-80" charset="-128"/>
              </a:rPr>
              <a:t>2018-19</a:t>
            </a:r>
          </a:p>
          <a:p>
            <a:pPr lvl="0" eaLnBrk="1" hangingPunct="1">
              <a:spcBef>
                <a:spcPct val="0"/>
              </a:spcBef>
              <a:buFont typeface="Wingdings" pitchFamily="2" charset="2"/>
              <a:buChar char="q"/>
              <a:defRPr/>
            </a:pPr>
            <a:endParaRPr lang="en-ZA" sz="1600" b="1" dirty="0" smtClean="0">
              <a:solidFill>
                <a:prstClr val="black"/>
              </a:solidFill>
              <a:cs typeface="Calibri" pitchFamily="34" charset="0"/>
            </a:endParaRPr>
          </a:p>
          <a:p>
            <a:pPr lvl="0" eaLnBrk="1" hangingPunct="1">
              <a:spcBef>
                <a:spcPct val="0"/>
              </a:spcBef>
              <a:buFont typeface="Wingdings" pitchFamily="2" charset="2"/>
              <a:buChar char="q"/>
              <a:defRPr/>
            </a:pPr>
            <a:r>
              <a:rPr lang="en-US" sz="1600" b="1" dirty="0" smtClean="0">
                <a:solidFill>
                  <a:prstClr val="black"/>
                </a:solidFill>
                <a:ea typeface="ＭＳ Ｐゴシック" pitchFamily="-80" charset="-128"/>
              </a:rPr>
              <a:t>OVERALL </a:t>
            </a:r>
            <a:r>
              <a:rPr lang="en-US" sz="1600" b="1" dirty="0">
                <a:solidFill>
                  <a:prstClr val="black"/>
                </a:solidFill>
                <a:ea typeface="ＭＳ Ｐゴシック" pitchFamily="-80" charset="-128"/>
              </a:rPr>
              <a:t>ACHIEVEMENTS PER STRATEGIC OBJECTIVE AND PER BRANCH  DURING </a:t>
            </a:r>
            <a:r>
              <a:rPr lang="en-US" sz="1600" b="1" u="sng" dirty="0">
                <a:solidFill>
                  <a:srgbClr val="FF0000"/>
                </a:solidFill>
                <a:ea typeface="ＭＳ Ｐゴシック" pitchFamily="-80" charset="-128"/>
              </a:rPr>
              <a:t>QUARTER 3 </a:t>
            </a:r>
            <a:r>
              <a:rPr lang="en-US" sz="1600" b="1" dirty="0">
                <a:solidFill>
                  <a:prstClr val="black"/>
                </a:solidFill>
                <a:ea typeface="ＭＳ Ｐゴシック" pitchFamily="-80" charset="-128"/>
              </a:rPr>
              <a:t>OCTOBER TO DECEMBER </a:t>
            </a:r>
            <a:r>
              <a:rPr lang="en-US" sz="1600" b="1" dirty="0" smtClean="0">
                <a:solidFill>
                  <a:prstClr val="black"/>
                </a:solidFill>
                <a:ea typeface="ＭＳ Ｐゴシック" pitchFamily="-80" charset="-128"/>
              </a:rPr>
              <a:t>2018-19</a:t>
            </a:r>
            <a:endParaRPr lang="en-US" sz="1600" b="1" dirty="0">
              <a:solidFill>
                <a:prstClr val="black"/>
              </a:solidFill>
              <a:ea typeface="ＭＳ Ｐゴシック" pitchFamily="-80" charset="-128"/>
            </a:endParaRPr>
          </a:p>
          <a:p>
            <a:pPr lvl="0" eaLnBrk="1" hangingPunct="1">
              <a:spcBef>
                <a:spcPct val="0"/>
              </a:spcBef>
              <a:buFont typeface="Wingdings" pitchFamily="2" charset="2"/>
              <a:buChar char="q"/>
              <a:defRPr/>
            </a:pPr>
            <a:endParaRPr lang="en-US" sz="1600" b="1" dirty="0">
              <a:solidFill>
                <a:prstClr val="black"/>
              </a:solidFill>
              <a:ea typeface="ＭＳ Ｐゴシック" pitchFamily="-80" charset="-128"/>
            </a:endParaRPr>
          </a:p>
          <a:p>
            <a:pPr lvl="0" eaLnBrk="1" hangingPunct="1">
              <a:spcBef>
                <a:spcPct val="0"/>
              </a:spcBef>
              <a:buFont typeface="Wingdings" pitchFamily="2" charset="2"/>
              <a:buChar char="q"/>
              <a:defRPr/>
            </a:pPr>
            <a:r>
              <a:rPr lang="en-ZA" altLang="en-US" sz="1600" b="1" dirty="0">
                <a:solidFill>
                  <a:srgbClr val="000000"/>
                </a:solidFill>
                <a:ea typeface="ＭＳ Ｐゴシック" pitchFamily="34" charset="-128"/>
              </a:rPr>
              <a:t>COMPARATIVE ANALYSIS PER PROGRAMME FOR Q1 TO Q4  </a:t>
            </a:r>
            <a:r>
              <a:rPr lang="en-ZA" altLang="en-US" sz="1600" b="1" dirty="0" smtClean="0">
                <a:solidFill>
                  <a:srgbClr val="000000"/>
                </a:solidFill>
                <a:ea typeface="ＭＳ Ｐゴシック" pitchFamily="34" charset="-128"/>
              </a:rPr>
              <a:t>2018/19 </a:t>
            </a:r>
          </a:p>
          <a:p>
            <a:pPr marL="0" lvl="0" indent="0" eaLnBrk="1" hangingPunct="1">
              <a:spcBef>
                <a:spcPct val="0"/>
              </a:spcBef>
              <a:buNone/>
              <a:defRPr/>
            </a:pPr>
            <a:endParaRPr lang="en-ZA" altLang="en-US" sz="1600" b="1" dirty="0">
              <a:solidFill>
                <a:srgbClr val="000000"/>
              </a:solidFill>
              <a:ea typeface="ＭＳ Ｐゴシック" pitchFamily="34" charset="-128"/>
            </a:endParaRPr>
          </a:p>
          <a:p>
            <a:pPr lvl="0" eaLnBrk="1" hangingPunct="1">
              <a:spcBef>
                <a:spcPct val="0"/>
              </a:spcBef>
              <a:buFont typeface="Wingdings" pitchFamily="2" charset="2"/>
              <a:buChar char="q"/>
              <a:defRPr/>
            </a:pPr>
            <a:r>
              <a:rPr lang="en-ZA" altLang="en-US" sz="1600" b="1" dirty="0">
                <a:solidFill>
                  <a:prstClr val="black"/>
                </a:solidFill>
                <a:ea typeface="ＭＳ Ｐゴシック" pitchFamily="34" charset="-128"/>
              </a:rPr>
              <a:t>PERFORMANCE TREND PER QUARTER: </a:t>
            </a:r>
            <a:r>
              <a:rPr lang="en-ZA" altLang="en-US" sz="1600" b="1" dirty="0" smtClean="0">
                <a:solidFill>
                  <a:prstClr val="black"/>
                </a:solidFill>
                <a:ea typeface="ＭＳ Ｐゴシック" pitchFamily="34" charset="-128"/>
              </a:rPr>
              <a:t>2017/18 </a:t>
            </a:r>
            <a:r>
              <a:rPr lang="en-ZA" altLang="en-US" sz="1600" b="1" dirty="0">
                <a:solidFill>
                  <a:prstClr val="black"/>
                </a:solidFill>
                <a:ea typeface="ＭＳ Ｐゴシック" pitchFamily="34" charset="-128"/>
              </a:rPr>
              <a:t>and </a:t>
            </a:r>
            <a:r>
              <a:rPr lang="en-ZA" altLang="en-US" sz="1600" b="1" dirty="0" smtClean="0">
                <a:solidFill>
                  <a:prstClr val="black"/>
                </a:solidFill>
                <a:ea typeface="ＭＳ Ｐゴシック" pitchFamily="34" charset="-128"/>
              </a:rPr>
              <a:t>2018/19 </a:t>
            </a:r>
            <a:endParaRPr lang="en-ZA" altLang="en-US" sz="1600" b="1" dirty="0">
              <a:solidFill>
                <a:prstClr val="black"/>
              </a:solidFill>
              <a:ea typeface="ＭＳ Ｐゴシック" pitchFamily="34" charset="-128"/>
            </a:endParaRPr>
          </a:p>
          <a:p>
            <a:pPr lvl="0" eaLnBrk="1" hangingPunct="1">
              <a:spcBef>
                <a:spcPct val="0"/>
              </a:spcBef>
              <a:buFont typeface="Wingdings" pitchFamily="2" charset="2"/>
              <a:buChar char="q"/>
              <a:defRPr/>
            </a:pPr>
            <a:endParaRPr lang="en-ZA" altLang="en-US" sz="1600" b="1" dirty="0">
              <a:solidFill>
                <a:prstClr val="black"/>
              </a:solidFill>
              <a:ea typeface="ＭＳ Ｐゴシック" pitchFamily="34" charset="-128"/>
            </a:endParaRPr>
          </a:p>
          <a:p>
            <a:pPr lvl="0" eaLnBrk="1" hangingPunct="1">
              <a:spcBef>
                <a:spcPct val="0"/>
              </a:spcBef>
              <a:buFont typeface="Wingdings" pitchFamily="2" charset="2"/>
              <a:buChar char="q"/>
              <a:defRPr/>
            </a:pPr>
            <a:r>
              <a:rPr lang="en-US" sz="1600" b="1" dirty="0">
                <a:solidFill>
                  <a:prstClr val="black"/>
                </a:solidFill>
              </a:rPr>
              <a:t>INSPECTIONS AND ENFORCEMENT SERVICES (IES) &amp; PUBLIC EMPLOYMENT SERVICES (PES) PERFORMANCE PER PROVINCE QUARTER 3 and 4</a:t>
            </a:r>
          </a:p>
          <a:p>
            <a:pPr marL="0" lvl="0" indent="0" eaLnBrk="1" hangingPunct="1">
              <a:spcBef>
                <a:spcPct val="0"/>
              </a:spcBef>
              <a:buNone/>
              <a:defRPr/>
            </a:pPr>
            <a:endParaRPr lang="en-US" sz="1600" b="1" dirty="0">
              <a:solidFill>
                <a:prstClr val="black"/>
              </a:solidFill>
            </a:endParaRPr>
          </a:p>
          <a:p>
            <a:pPr lvl="0" eaLnBrk="1" hangingPunct="1">
              <a:spcBef>
                <a:spcPct val="0"/>
              </a:spcBef>
              <a:buFont typeface="Wingdings" pitchFamily="2" charset="2"/>
              <a:buChar char="q"/>
              <a:defRPr/>
            </a:pPr>
            <a:r>
              <a:rPr lang="en-ZA" altLang="en-US" sz="1600" b="1" dirty="0">
                <a:solidFill>
                  <a:prstClr val="black"/>
                </a:solidFill>
                <a:ea typeface="ＭＳ Ｐゴシック" pitchFamily="34" charset="-128"/>
              </a:rPr>
              <a:t>MAJOR PERFORMANCE CHALLENGES ENCOUNTERED DURING </a:t>
            </a:r>
            <a:r>
              <a:rPr lang="en-US" sz="1600" b="1" u="sng" dirty="0">
                <a:solidFill>
                  <a:srgbClr val="FF0000"/>
                </a:solidFill>
                <a:ea typeface="ＭＳ Ｐゴシック" pitchFamily="-80" charset="-128"/>
              </a:rPr>
              <a:t>QUARTER 4 </a:t>
            </a:r>
          </a:p>
          <a:p>
            <a:pPr marL="0" lvl="0" indent="0" eaLnBrk="1" hangingPunct="1">
              <a:spcBef>
                <a:spcPct val="0"/>
              </a:spcBef>
              <a:buNone/>
              <a:defRPr/>
            </a:pPr>
            <a:endParaRPr lang="en-US" sz="1600" b="1" u="sng" dirty="0">
              <a:solidFill>
                <a:srgbClr val="FF0000"/>
              </a:solidFill>
              <a:ea typeface="ＭＳ Ｐゴシック" pitchFamily="-80" charset="-128"/>
            </a:endParaRPr>
          </a:p>
          <a:p>
            <a:pPr lvl="0" eaLnBrk="1" hangingPunct="1">
              <a:spcBef>
                <a:spcPct val="0"/>
              </a:spcBef>
              <a:buFont typeface="Wingdings" pitchFamily="2" charset="2"/>
              <a:buChar char="q"/>
              <a:defRPr/>
            </a:pPr>
            <a:r>
              <a:rPr lang="en-US" sz="1600" b="1" dirty="0">
                <a:solidFill>
                  <a:prstClr val="black"/>
                </a:solidFill>
                <a:cs typeface="Calibri" pitchFamily="34" charset="0"/>
              </a:rPr>
              <a:t>CONCLUSION</a:t>
            </a: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chemeClr val="bg1"/>
                </a:solidFill>
              </a:rPr>
              <a:pPr/>
              <a:t>2</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763" y="426720"/>
            <a:ext cx="8229600" cy="482918"/>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400" b="1" dirty="0" smtClean="0">
                <a:solidFill>
                  <a:srgbClr val="000000"/>
                </a:solidFill>
                <a:ea typeface="ＭＳ Ｐゴシック" pitchFamily="34" charset="-128"/>
              </a:rPr>
              <a:t>COMPARATIVE ANALYSIS PER PROGRAMME FOR </a:t>
            </a:r>
            <a:br>
              <a:rPr lang="en-ZA" altLang="en-US" sz="2400" b="1" dirty="0" smtClean="0">
                <a:solidFill>
                  <a:srgbClr val="000000"/>
                </a:solidFill>
                <a:ea typeface="ＭＳ Ｐゴシック" pitchFamily="34" charset="-128"/>
              </a:rPr>
            </a:br>
            <a:r>
              <a:rPr lang="en-ZA" altLang="en-US" sz="2400" b="1" dirty="0" smtClean="0">
                <a:solidFill>
                  <a:srgbClr val="000000"/>
                </a:solidFill>
                <a:ea typeface="ＭＳ Ｐゴシック" pitchFamily="34" charset="-128"/>
              </a:rPr>
              <a:t>Q1  TO Q4  2018/2019</a:t>
            </a:r>
            <a:br>
              <a:rPr lang="en-ZA" altLang="en-US" sz="2400" b="1" dirty="0" smtClean="0">
                <a:solidFill>
                  <a:srgbClr val="000000"/>
                </a:solidFill>
                <a:ea typeface="ＭＳ Ｐゴシック" pitchFamily="34" charset="-128"/>
              </a:rPr>
            </a:br>
            <a:r>
              <a:rPr lang="en-ZA" altLang="en-US" sz="2400" b="1" dirty="0" smtClean="0">
                <a:solidFill>
                  <a:srgbClr val="000000"/>
                </a:solidFill>
                <a:ea typeface="ＭＳ Ｐゴシック" pitchFamily="34" charset="-128"/>
              </a:rPr>
              <a:t/>
            </a:r>
            <a:br>
              <a:rPr lang="en-ZA" altLang="en-US" sz="2400" b="1" dirty="0" smtClean="0">
                <a:solidFill>
                  <a:srgbClr val="000000"/>
                </a:solidFill>
                <a:ea typeface="ＭＳ Ｐゴシック" pitchFamily="34" charset="-128"/>
              </a:rPr>
            </a:br>
            <a:endParaRPr lang="en-US" altLang="en-US" sz="24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9534290"/>
              </p:ext>
            </p:extLst>
          </p:nvPr>
        </p:nvGraphicFramePr>
        <p:xfrm>
          <a:off x="174172" y="1178559"/>
          <a:ext cx="8806056" cy="5548536"/>
        </p:xfrm>
        <a:graphic>
          <a:graphicData uri="http://schemas.openxmlformats.org/drawingml/2006/table">
            <a:tbl>
              <a:tblPr firstRow="1" bandRow="1">
                <a:tableStyleId>{5C22544A-7EE6-4342-B048-85BDC9FD1C3A}</a:tableStyleId>
              </a:tblPr>
              <a:tblGrid>
                <a:gridCol w="1674583">
                  <a:extLst>
                    <a:ext uri="{9D8B030D-6E8A-4147-A177-3AD203B41FA5}">
                      <a16:colId xmlns="" xmlns:a16="http://schemas.microsoft.com/office/drawing/2014/main" val="20000"/>
                    </a:ext>
                  </a:extLst>
                </a:gridCol>
                <a:gridCol w="567874">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55171">
                  <a:extLst>
                    <a:ext uri="{9D8B030D-6E8A-4147-A177-3AD203B41FA5}">
                      <a16:colId xmlns="" xmlns:a16="http://schemas.microsoft.com/office/drawing/2014/main" val="20003"/>
                    </a:ext>
                  </a:extLst>
                </a:gridCol>
                <a:gridCol w="566057">
                  <a:extLst>
                    <a:ext uri="{9D8B030D-6E8A-4147-A177-3AD203B41FA5}">
                      <a16:colId xmlns="" xmlns:a16="http://schemas.microsoft.com/office/drawing/2014/main" val="20004"/>
                    </a:ext>
                  </a:extLst>
                </a:gridCol>
                <a:gridCol w="544286">
                  <a:extLst>
                    <a:ext uri="{9D8B030D-6E8A-4147-A177-3AD203B41FA5}">
                      <a16:colId xmlns="" xmlns:a16="http://schemas.microsoft.com/office/drawing/2014/main" val="20005"/>
                    </a:ext>
                  </a:extLst>
                </a:gridCol>
                <a:gridCol w="631371">
                  <a:extLst>
                    <a:ext uri="{9D8B030D-6E8A-4147-A177-3AD203B41FA5}">
                      <a16:colId xmlns="" xmlns:a16="http://schemas.microsoft.com/office/drawing/2014/main" val="20006"/>
                    </a:ext>
                  </a:extLst>
                </a:gridCol>
                <a:gridCol w="653143">
                  <a:extLst>
                    <a:ext uri="{9D8B030D-6E8A-4147-A177-3AD203B41FA5}">
                      <a16:colId xmlns="" xmlns:a16="http://schemas.microsoft.com/office/drawing/2014/main" val="20007"/>
                    </a:ext>
                  </a:extLst>
                </a:gridCol>
                <a:gridCol w="587829">
                  <a:extLst>
                    <a:ext uri="{9D8B030D-6E8A-4147-A177-3AD203B41FA5}">
                      <a16:colId xmlns="" xmlns:a16="http://schemas.microsoft.com/office/drawing/2014/main" val="20008"/>
                    </a:ext>
                  </a:extLst>
                </a:gridCol>
                <a:gridCol w="576943">
                  <a:extLst>
                    <a:ext uri="{9D8B030D-6E8A-4147-A177-3AD203B41FA5}">
                      <a16:colId xmlns="" xmlns:a16="http://schemas.microsoft.com/office/drawing/2014/main" val="20009"/>
                    </a:ext>
                  </a:extLst>
                </a:gridCol>
                <a:gridCol w="598714">
                  <a:extLst>
                    <a:ext uri="{9D8B030D-6E8A-4147-A177-3AD203B41FA5}">
                      <a16:colId xmlns="" xmlns:a16="http://schemas.microsoft.com/office/drawing/2014/main" val="20010"/>
                    </a:ext>
                  </a:extLst>
                </a:gridCol>
                <a:gridCol w="598714">
                  <a:extLst>
                    <a:ext uri="{9D8B030D-6E8A-4147-A177-3AD203B41FA5}">
                      <a16:colId xmlns="" xmlns:a16="http://schemas.microsoft.com/office/drawing/2014/main" val="20011"/>
                    </a:ext>
                  </a:extLst>
                </a:gridCol>
                <a:gridCol w="717971">
                  <a:extLst>
                    <a:ext uri="{9D8B030D-6E8A-4147-A177-3AD203B41FA5}">
                      <a16:colId xmlns="" xmlns:a16="http://schemas.microsoft.com/office/drawing/2014/main" val="20012"/>
                    </a:ext>
                  </a:extLst>
                </a:gridCol>
              </a:tblGrid>
              <a:tr h="602153">
                <a:tc rowSpan="2">
                  <a:txBody>
                    <a:body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dirty="0" smtClean="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algn="ctr"/>
                      <a:r>
                        <a:rPr lang="en-US" sz="1400" b="1" dirty="0" smtClean="0">
                          <a:solidFill>
                            <a:schemeClr val="bg1"/>
                          </a:solidFill>
                        </a:rPr>
                        <a:t>QUARTER 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extLst>
                  <a:ext uri="{0D108BD9-81ED-4DB2-BD59-A6C34878D82A}">
                    <a16:rowId xmlns="" xmlns:a16="http://schemas.microsoft.com/office/drawing/2014/main" val="10000"/>
                  </a:ext>
                </a:extLst>
              </a:tr>
              <a:tr h="1332809">
                <a:tc vMerge="1">
                  <a:txBody>
                    <a:bodyPr/>
                    <a:lstStyle/>
                    <a:p>
                      <a:endParaRPr lang="en-US"/>
                    </a:p>
                  </a:txBody>
                  <a:tcPr/>
                </a:tc>
                <a:tc>
                  <a:txBody>
                    <a:bodyPr/>
                    <a:lstStyle/>
                    <a:p>
                      <a:pPr algn="ctr"/>
                      <a:r>
                        <a:rPr lang="en-US" sz="1400" b="1" dirty="0" smtClean="0">
                          <a:solidFill>
                            <a:schemeClr val="tx1"/>
                          </a:solidFill>
                        </a:rPr>
                        <a:t>Quarter1</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Quarter2</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a:t>
                      </a:r>
                      <a:r>
                        <a:rPr lang="en-US" sz="1400" b="1" baseline="0" dirty="0" smtClean="0">
                          <a:solidFill>
                            <a:schemeClr val="tx1"/>
                          </a:solidFill>
                        </a:rPr>
                        <a:t> 3</a:t>
                      </a:r>
                      <a:endParaRPr lang="en-US" sz="1400" b="1" dirty="0" smtClean="0">
                        <a:solidFill>
                          <a:schemeClr val="tx1"/>
                        </a:solidFill>
                      </a:endParaRP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a:t>
                      </a:r>
                      <a:r>
                        <a:rPr lang="en-US" sz="1400" b="1" baseline="0" dirty="0" smtClean="0">
                          <a:solidFill>
                            <a:schemeClr val="tx1"/>
                          </a:solidFill>
                        </a:rPr>
                        <a:t> 4</a:t>
                      </a:r>
                      <a:endParaRPr lang="en-US" sz="1400" b="1" dirty="0" smtClean="0">
                        <a:solidFill>
                          <a:schemeClr val="tx1"/>
                        </a:solidFill>
                      </a:endParaRP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1"/>
                  </a:ext>
                </a:extLst>
              </a:tr>
              <a:tr h="505178">
                <a:tc>
                  <a:txBody>
                    <a:bodyPr/>
                    <a:lstStyle/>
                    <a:p>
                      <a:r>
                        <a:rPr lang="en-US" sz="1400" b="1" dirty="0" smtClean="0"/>
                        <a:t>Administration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effectLst/>
                          <a:latin typeface="Calibri"/>
                          <a:ea typeface="DengXian"/>
                          <a:cs typeface="Arial"/>
                        </a:rPr>
                        <a:t>3</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00B050"/>
                          </a:solidFill>
                          <a:effectLst/>
                          <a:latin typeface="Calibri"/>
                          <a:ea typeface="DengXian"/>
                          <a:cs typeface="Arial"/>
                        </a:rPr>
                        <a:t>3</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00B050"/>
                          </a:solidFill>
                          <a:effectLst/>
                          <a:latin typeface="+mn-lt"/>
                          <a:ea typeface="Times New Roman"/>
                          <a:cs typeface="Arial"/>
                        </a:rPr>
                        <a:t>100%</a:t>
                      </a:r>
                      <a:endParaRPr lang="en-US" sz="1400" b="1" dirty="0">
                        <a:solidFill>
                          <a:srgbClr val="00B050"/>
                        </a:solidFill>
                        <a:effectLst/>
                        <a:latin typeface="+mn-lt"/>
                        <a:ea typeface="Times New Rom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Aft>
                          <a:spcPts val="0"/>
                        </a:spcAft>
                      </a:pPr>
                      <a:r>
                        <a:rPr lang="en-US" sz="1400" b="1" dirty="0" smtClean="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13660">
                <a:tc>
                  <a:txBody>
                    <a:bodyPr/>
                    <a:lstStyle/>
                    <a:p>
                      <a:r>
                        <a:rPr lang="en-US" sz="1400" b="1" dirty="0" smtClean="0"/>
                        <a:t>Inspection and Enforcement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effectLst/>
                          <a:latin typeface="Calibri"/>
                          <a:ea typeface="DengXi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a:ea typeface="Times New Roman"/>
                          <a:cs typeface="Calibri"/>
                        </a:rPr>
                        <a:t>4</a:t>
                      </a:r>
                      <a:endParaRPr lang="en-ZA" sz="14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smtClean="0">
                          <a:solidFill>
                            <a:srgbClr val="FF0000"/>
                          </a:solidFill>
                          <a:effectLst/>
                          <a:latin typeface="Calibri"/>
                          <a:ea typeface="Times New Roman"/>
                        </a:rPr>
                        <a:t>2</a:t>
                      </a:r>
                      <a:endParaRPr lang="en-ZA" sz="1400" dirty="0">
                        <a:solidFill>
                          <a:srgbClr val="FF0000"/>
                        </a:solidFill>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smtClean="0">
                          <a:solidFill>
                            <a:srgbClr val="FF0000"/>
                          </a:solidFill>
                          <a:effectLst/>
                          <a:latin typeface="Calibri"/>
                          <a:ea typeface="Times New Roman"/>
                          <a:cs typeface="Calibri"/>
                        </a:rPr>
                        <a:t>50%</a:t>
                      </a:r>
                      <a:endParaRPr lang="en-ZA" sz="1400" dirty="0">
                        <a:solidFill>
                          <a:srgbClr val="FF0000"/>
                        </a:solidFill>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69216">
                <a:tc>
                  <a:txBody>
                    <a:bodyPr/>
                    <a:lstStyle/>
                    <a:p>
                      <a:r>
                        <a:rPr lang="en-US" sz="1400" b="1" dirty="0" smtClean="0"/>
                        <a:t>Public Employment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a:ea typeface="Times New Roman"/>
                          <a:cs typeface="Calibri"/>
                        </a:rPr>
                        <a:t>4</a:t>
                      </a:r>
                      <a:endParaRPr lang="en-ZA" sz="14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a:ea typeface="Times New Roman"/>
                          <a:cs typeface="Calibri"/>
                        </a:rPr>
                        <a:t>4</a:t>
                      </a:r>
                      <a:endParaRPr lang="en-ZA" sz="14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a:ea typeface="Times New Roman"/>
                          <a:cs typeface="Calibri"/>
                        </a:rPr>
                        <a:t>100%</a:t>
                      </a:r>
                      <a:endParaRPr lang="en-ZA" sz="14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555109">
                <a:tc>
                  <a:txBody>
                    <a:bodyPr/>
                    <a:lstStyle/>
                    <a:p>
                      <a:r>
                        <a:rPr lang="en-US" sz="1400" b="1" dirty="0" smtClean="0"/>
                        <a:t>Labour Policy and Industrial Relations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smtClean="0">
                          <a:effectLst/>
                          <a:latin typeface="Calibri"/>
                          <a:ea typeface="DengXian"/>
                          <a:cs typeface="Arial"/>
                        </a:rPr>
                        <a:t>8</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6</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effectLst/>
                          <a:latin typeface="Calibri"/>
                          <a:ea typeface="DengXi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2</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50%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a:ea typeface="Times New Roman"/>
                          <a:cs typeface="Calibri"/>
                        </a:rPr>
                        <a:t>6</a:t>
                      </a:r>
                      <a:endParaRPr lang="en-ZA" sz="1400" b="1"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FF0000"/>
                          </a:solidFill>
                          <a:effectLst/>
                          <a:latin typeface="Calibri"/>
                          <a:ea typeface="Times New Roman"/>
                          <a:cs typeface="Calibri"/>
                        </a:rPr>
                        <a:t>4</a:t>
                      </a:r>
                      <a:endParaRPr lang="en-ZA" sz="1400" b="1" dirty="0">
                        <a:solidFill>
                          <a:srgbClr val="FF0000"/>
                        </a:solidFill>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66%</a:t>
                      </a:r>
                      <a:endPar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655656">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rPr>
                        <a:t>20</a:t>
                      </a:r>
                      <a:endParaRPr lang="en-US" sz="14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rPr>
                        <a:t>16</a:t>
                      </a:r>
                      <a:endParaRPr lang="en-US" sz="14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rPr>
                        <a:t>80%</a:t>
                      </a:r>
                      <a:endParaRPr lang="en-US" sz="14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smtClean="0">
                          <a:solidFill>
                            <a:schemeClr val="tx1"/>
                          </a:solidFill>
                        </a:rPr>
                        <a:t>15</a:t>
                      </a:r>
                      <a:endParaRPr lang="en-US" sz="14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rPr>
                        <a:t>12</a:t>
                      </a:r>
                      <a:endParaRPr lang="en-US" sz="14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rPr>
                        <a:t>80%</a:t>
                      </a:r>
                      <a:endParaRPr lang="en-US" sz="14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17</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18</a:t>
                      </a:r>
                      <a:endParaRPr lang="en-ZA" sz="16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6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72%</a:t>
                      </a:r>
                      <a:endParaRPr lang="en-ZA" sz="16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6"/>
                  </a:ext>
                </a:extLst>
              </a:tr>
              <a:tr h="596933">
                <a:tc gridSpan="13">
                  <a:txBody>
                    <a:bodyPr/>
                    <a:lstStyle/>
                    <a:p>
                      <a:r>
                        <a:rPr lang="en-US" sz="1200" b="1" kern="1200" dirty="0" smtClean="0">
                          <a:solidFill>
                            <a:schemeClr val="dk1"/>
                          </a:solidFill>
                          <a:effectLst/>
                          <a:latin typeface="+mn-lt"/>
                          <a:ea typeface="+mn-ea"/>
                          <a:cs typeface="+mn-cs"/>
                        </a:rPr>
                        <a:t>***</a:t>
                      </a:r>
                      <a:r>
                        <a:rPr lang="en-US" sz="1200" kern="1200" dirty="0" smtClean="0">
                          <a:solidFill>
                            <a:schemeClr val="dk1"/>
                          </a:solidFill>
                          <a:effectLst/>
                          <a:latin typeface="+mn-lt"/>
                          <a:ea typeface="+mn-ea"/>
                          <a:cs typeface="+mn-cs"/>
                        </a:rPr>
                        <a:t> </a:t>
                      </a:r>
                      <a:r>
                        <a:rPr lang="en-US" sz="1200" b="1" kern="1200" dirty="0" smtClean="0">
                          <a:solidFill>
                            <a:schemeClr val="dk1"/>
                          </a:solidFill>
                          <a:effectLst/>
                          <a:latin typeface="+mn-lt"/>
                          <a:ea typeface="+mn-ea"/>
                          <a:cs typeface="+mn-cs"/>
                        </a:rPr>
                        <a:t>LP </a:t>
                      </a:r>
                      <a:r>
                        <a:rPr lang="en-US" sz="1200" b="1" kern="1200" dirty="0" smtClean="0">
                          <a:solidFill>
                            <a:schemeClr val="tx1"/>
                          </a:solidFill>
                          <a:effectLst/>
                          <a:latin typeface="+mn-lt"/>
                          <a:ea typeface="+mn-ea"/>
                          <a:cs typeface="+mn-cs"/>
                        </a:rPr>
                        <a:t>&amp; IR had no Q4 targets for two of their Strategic Objectives</a:t>
                      </a:r>
                      <a:r>
                        <a:rPr lang="en-ZA" sz="1200" b="0" kern="1200" dirty="0" smtClean="0">
                          <a:solidFill>
                            <a:schemeClr val="tx1"/>
                          </a:solidFill>
                          <a:effectLst/>
                          <a:latin typeface="+mn-lt"/>
                          <a:ea typeface="+mn-ea"/>
                          <a:cs typeface="+mn-cs"/>
                        </a:rPr>
                        <a:t>:</a:t>
                      </a:r>
                      <a:r>
                        <a:rPr lang="en-ZA" sz="1200" b="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2.1 Establish institution of the National minimum wage (NMW) by March 2019.</a:t>
                      </a:r>
                      <a:endParaRPr lang="en-Z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Strengthening multilateral and bilateral relations (</a:t>
                      </a:r>
                      <a:r>
                        <a:rPr lang="en-US" sz="1200" b="1" kern="1200" dirty="0" smtClean="0">
                          <a:solidFill>
                            <a:schemeClr val="tx1"/>
                          </a:solidFill>
                          <a:effectLst/>
                          <a:latin typeface="+mn-lt"/>
                          <a:ea typeface="+mn-ea"/>
                          <a:cs typeface="+mn-cs"/>
                        </a:rPr>
                        <a:t>Indicator: 3.1</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Aft>
                          <a:spcPts val="0"/>
                        </a:spcAft>
                      </a:pPr>
                      <a:endParaRPr lang="en-ZA" sz="1800" dirty="0">
                        <a:effectLst/>
                        <a:latin typeface="Calibri"/>
                        <a:ea typeface="DengXian"/>
                        <a:cs typeface="Arial"/>
                      </a:endParaRPr>
                    </a:p>
                  </a:txBody>
                  <a:tcPr marL="0" marR="125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Aft>
                          <a:spcPts val="0"/>
                        </a:spcAft>
                      </a:pPr>
                      <a:endParaRPr lang="en-ZA" sz="1800" dirty="0">
                        <a:solidFill>
                          <a:schemeClr val="tx1"/>
                        </a:solidFill>
                        <a:effectLst/>
                        <a:latin typeface="Calibri"/>
                        <a:ea typeface="DengXian"/>
                        <a:cs typeface="Arial"/>
                      </a:endParaRPr>
                    </a:p>
                  </a:txBody>
                  <a:tcPr marL="0" marR="125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spcAft>
                          <a:spcPts val="0"/>
                        </a:spcAft>
                      </a:pPr>
                      <a:endParaRPr lang="en-ZA" sz="1800" dirty="0">
                        <a:effectLst/>
                        <a:latin typeface="Calibri"/>
                        <a:ea typeface="DengXian"/>
                        <a:cs typeface="Arial"/>
                      </a:endParaRPr>
                    </a:p>
                  </a:txBody>
                  <a:tcPr marL="0" marR="125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7"/>
                  </a:ext>
                </a:extLst>
              </a:tr>
            </a:tbl>
          </a:graphicData>
        </a:graphic>
      </p:graphicFrame>
      <p:sp>
        <p:nvSpPr>
          <p:cNvPr id="30724" name="Slide Number Placeholder 3"/>
          <p:cNvSpPr>
            <a:spLocks noGrp="1"/>
          </p:cNvSpPr>
          <p:nvPr>
            <p:ph type="sldNum" sz="quarter" idx="12"/>
          </p:nvPr>
        </p:nvSpPr>
        <p:spPr bwMode="auto">
          <a:xfrm>
            <a:off x="6874649" y="638794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rgbClr val="898989"/>
                </a:solidFill>
              </a:rPr>
              <a:pPr/>
              <a:t>20</a:t>
            </a:fld>
            <a:endParaRPr lang="en-US" altLang="en-US" sz="1200" dirty="0" smtClean="0">
              <a:solidFill>
                <a:srgbClr val="898989"/>
              </a:solidFill>
            </a:endParaRPr>
          </a:p>
        </p:txBody>
      </p:sp>
    </p:spTree>
    <p:extLst>
      <p:ext uri="{BB962C8B-B14F-4D97-AF65-F5344CB8AC3E}">
        <p14:creationId xmlns:p14="http://schemas.microsoft.com/office/powerpoint/2010/main" val="2989099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21</a:t>
            </a:fld>
            <a:endParaRPr lang="en-US" altLang="en-US" sz="1200" dirty="0" smtClean="0">
              <a:solidFill>
                <a:srgbClr val="898989"/>
              </a:solidFill>
            </a:endParaRPr>
          </a:p>
        </p:txBody>
      </p:sp>
      <p:sp>
        <p:nvSpPr>
          <p:cNvPr id="5" name="Rectangle 1"/>
          <p:cNvSpPr>
            <a:spLocks noGrp="1" noChangeArrowheads="1"/>
          </p:cNvSpPr>
          <p:nvPr>
            <p:ph type="title"/>
          </p:nvPr>
        </p:nvSpPr>
        <p:spPr>
          <a:xfrm>
            <a:off x="590550" y="-374089"/>
            <a:ext cx="8229600" cy="163121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4</a:t>
            </a:r>
            <a:r>
              <a:rPr lang="en-US" sz="2000" b="1" dirty="0">
                <a:solidFill>
                  <a:prstClr val="black"/>
                </a:solidFill>
              </a:rPr>
              <a:t/>
            </a:r>
            <a:br>
              <a:rPr lang="en-US" sz="2000" b="1" dirty="0">
                <a:solidFill>
                  <a:prstClr val="black"/>
                </a:solidFill>
              </a:rPr>
            </a:br>
            <a:r>
              <a:rPr lang="en-US" sz="2000" b="1" dirty="0">
                <a:solidFill>
                  <a:prstClr val="black"/>
                </a:solidFill>
              </a:rPr>
              <a:t>INSPECTION AND </a:t>
            </a:r>
            <a:r>
              <a:rPr lang="en-US" sz="2000" b="1" dirty="0" smtClean="0">
                <a:solidFill>
                  <a:prstClr val="black"/>
                </a:solidFill>
              </a:rPr>
              <a:t>ENFORCEMENT SERVICES &amp; PUBLIC EMPLOYMENT  SERVICES 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51542423"/>
              </p:ext>
            </p:extLst>
          </p:nvPr>
        </p:nvGraphicFramePr>
        <p:xfrm>
          <a:off x="203200" y="1360488"/>
          <a:ext cx="8721725" cy="5313361"/>
        </p:xfrm>
        <a:graphic>
          <a:graphicData uri="http://schemas.openxmlformats.org/drawingml/2006/table">
            <a:tbl>
              <a:tblPr/>
              <a:tblGrid>
                <a:gridCol w="1230283">
                  <a:extLst>
                    <a:ext uri="{9D8B030D-6E8A-4147-A177-3AD203B41FA5}">
                      <a16:colId xmlns="" xmlns:a16="http://schemas.microsoft.com/office/drawing/2014/main" val="20000"/>
                    </a:ext>
                  </a:extLst>
                </a:gridCol>
                <a:gridCol w="736185">
                  <a:extLst>
                    <a:ext uri="{9D8B030D-6E8A-4147-A177-3AD203B41FA5}">
                      <a16:colId xmlns="" xmlns:a16="http://schemas.microsoft.com/office/drawing/2014/main" val="20001"/>
                    </a:ext>
                  </a:extLst>
                </a:gridCol>
                <a:gridCol w="736071">
                  <a:extLst>
                    <a:ext uri="{9D8B030D-6E8A-4147-A177-3AD203B41FA5}">
                      <a16:colId xmlns="" xmlns:a16="http://schemas.microsoft.com/office/drawing/2014/main" val="20002"/>
                    </a:ext>
                  </a:extLst>
                </a:gridCol>
                <a:gridCol w="939513">
                  <a:extLst>
                    <a:ext uri="{9D8B030D-6E8A-4147-A177-3AD203B41FA5}">
                      <a16:colId xmlns="" xmlns:a16="http://schemas.microsoft.com/office/drawing/2014/main" val="20003"/>
                    </a:ext>
                  </a:extLst>
                </a:gridCol>
                <a:gridCol w="1030658">
                  <a:extLst>
                    <a:ext uri="{9D8B030D-6E8A-4147-A177-3AD203B41FA5}">
                      <a16:colId xmlns="" xmlns:a16="http://schemas.microsoft.com/office/drawing/2014/main" val="20004"/>
                    </a:ext>
                  </a:extLst>
                </a:gridCol>
                <a:gridCol w="882633">
                  <a:extLst>
                    <a:ext uri="{9D8B030D-6E8A-4147-A177-3AD203B41FA5}">
                      <a16:colId xmlns="" xmlns:a16="http://schemas.microsoft.com/office/drawing/2014/main" val="20005"/>
                    </a:ext>
                  </a:extLst>
                </a:gridCol>
                <a:gridCol w="957829">
                  <a:extLst>
                    <a:ext uri="{9D8B030D-6E8A-4147-A177-3AD203B41FA5}">
                      <a16:colId xmlns="" xmlns:a16="http://schemas.microsoft.com/office/drawing/2014/main" val="20006"/>
                    </a:ext>
                  </a:extLst>
                </a:gridCol>
                <a:gridCol w="1030658">
                  <a:extLst>
                    <a:ext uri="{9D8B030D-6E8A-4147-A177-3AD203B41FA5}">
                      <a16:colId xmlns="" xmlns:a16="http://schemas.microsoft.com/office/drawing/2014/main" val="20007"/>
                    </a:ext>
                  </a:extLst>
                </a:gridCol>
                <a:gridCol w="1177895">
                  <a:extLst>
                    <a:ext uri="{9D8B030D-6E8A-4147-A177-3AD203B41FA5}">
                      <a16:colId xmlns="" xmlns:a16="http://schemas.microsoft.com/office/drawing/2014/main" val="20008"/>
                    </a:ext>
                  </a:extLst>
                </a:gridCol>
              </a:tblGrid>
              <a:tr h="3966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Q4</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Q4</a:t>
                      </a:r>
                      <a:endParaRPr lang="en-ZA" sz="1600" b="1" i="0" u="none" strike="noStrike" dirty="0">
                        <a:solidFill>
                          <a:srgbClr val="FF0000"/>
                        </a:solidFill>
                        <a:effectLst/>
                        <a:latin typeface="+mn-lt"/>
                      </a:endParaRPr>
                    </a:p>
                  </a:txBody>
                  <a:tcPr marL="8620" marR="8620" marT="8619"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2212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17822">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742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87877">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154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21405">
                <a:tc>
                  <a:txBody>
                    <a:bodyPr/>
                    <a:lstStyle/>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
        <p:nvSpPr>
          <p:cNvPr id="6" name="Slide Number Placeholder 1"/>
          <p:cNvSpPr txBox="1">
            <a:spLocks/>
          </p:cNvSpPr>
          <p:nvPr/>
        </p:nvSpPr>
        <p:spPr bwMode="auto">
          <a:xfrm>
            <a:off x="6716713" y="63769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rgbClr val="898989"/>
                </a:solidFill>
              </a:rPr>
              <a:pPr/>
              <a:t>21</a:t>
            </a:fld>
            <a:endParaRPr lang="en-US" altLang="en-US" sz="1200" dirty="0" smtClean="0">
              <a:solidFill>
                <a:srgbClr val="898989"/>
              </a:solidFill>
            </a:endParaRPr>
          </a:p>
        </p:txBody>
      </p:sp>
    </p:spTree>
    <p:extLst>
      <p:ext uri="{BB962C8B-B14F-4D97-AF65-F5344CB8AC3E}">
        <p14:creationId xmlns:p14="http://schemas.microsoft.com/office/powerpoint/2010/main" val="1204579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22</a:t>
            </a:fld>
            <a:endParaRPr lang="en-US" altLang="en-US" sz="1200" dirty="0" smtClean="0">
              <a:solidFill>
                <a:srgbClr val="898989"/>
              </a:solidFill>
            </a:endParaRPr>
          </a:p>
        </p:txBody>
      </p:sp>
      <p:sp>
        <p:nvSpPr>
          <p:cNvPr id="5" name="Rectangle 1"/>
          <p:cNvSpPr>
            <a:spLocks noGrp="1" noChangeArrowheads="1"/>
          </p:cNvSpPr>
          <p:nvPr>
            <p:ph type="title"/>
          </p:nvPr>
        </p:nvSpPr>
        <p:spPr>
          <a:xfrm>
            <a:off x="695325" y="-183021"/>
            <a:ext cx="8229600" cy="1323439"/>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3 &amp; 4</a:t>
            </a:r>
            <a:r>
              <a:rPr lang="en-US" sz="2000" b="1" dirty="0">
                <a:solidFill>
                  <a:prstClr val="black"/>
                </a:solidFill>
              </a:rPr>
              <a:t/>
            </a:r>
            <a:br>
              <a:rPr lang="en-US" sz="2000" b="1" dirty="0">
                <a:solidFill>
                  <a:prstClr val="black"/>
                </a:solidFill>
              </a:rPr>
            </a:br>
            <a:r>
              <a:rPr lang="en-US" sz="2000" b="1" dirty="0" smtClean="0">
                <a:solidFill>
                  <a:prstClr val="black"/>
                </a:solidFill>
              </a:rPr>
              <a:t>PUBLIC EMPLOYMENT SERVICES 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48077765"/>
              </p:ext>
            </p:extLst>
          </p:nvPr>
        </p:nvGraphicFramePr>
        <p:xfrm>
          <a:off x="182880" y="1360488"/>
          <a:ext cx="8742045" cy="5383210"/>
        </p:xfrm>
        <a:graphic>
          <a:graphicData uri="http://schemas.openxmlformats.org/drawingml/2006/table">
            <a:tbl>
              <a:tblPr/>
              <a:tblGrid>
                <a:gridCol w="1250603">
                  <a:extLst>
                    <a:ext uri="{9D8B030D-6E8A-4147-A177-3AD203B41FA5}">
                      <a16:colId xmlns="" xmlns:a16="http://schemas.microsoft.com/office/drawing/2014/main" val="20000"/>
                    </a:ext>
                  </a:extLst>
                </a:gridCol>
                <a:gridCol w="736185">
                  <a:extLst>
                    <a:ext uri="{9D8B030D-6E8A-4147-A177-3AD203B41FA5}">
                      <a16:colId xmlns="" xmlns:a16="http://schemas.microsoft.com/office/drawing/2014/main" val="20001"/>
                    </a:ext>
                  </a:extLst>
                </a:gridCol>
                <a:gridCol w="736071">
                  <a:extLst>
                    <a:ext uri="{9D8B030D-6E8A-4147-A177-3AD203B41FA5}">
                      <a16:colId xmlns="" xmlns:a16="http://schemas.microsoft.com/office/drawing/2014/main" val="20002"/>
                    </a:ext>
                  </a:extLst>
                </a:gridCol>
                <a:gridCol w="939513">
                  <a:extLst>
                    <a:ext uri="{9D8B030D-6E8A-4147-A177-3AD203B41FA5}">
                      <a16:colId xmlns="" xmlns:a16="http://schemas.microsoft.com/office/drawing/2014/main" val="20003"/>
                    </a:ext>
                  </a:extLst>
                </a:gridCol>
                <a:gridCol w="1030658">
                  <a:extLst>
                    <a:ext uri="{9D8B030D-6E8A-4147-A177-3AD203B41FA5}">
                      <a16:colId xmlns="" xmlns:a16="http://schemas.microsoft.com/office/drawing/2014/main" val="20004"/>
                    </a:ext>
                  </a:extLst>
                </a:gridCol>
                <a:gridCol w="882633">
                  <a:extLst>
                    <a:ext uri="{9D8B030D-6E8A-4147-A177-3AD203B41FA5}">
                      <a16:colId xmlns="" xmlns:a16="http://schemas.microsoft.com/office/drawing/2014/main" val="20005"/>
                    </a:ext>
                  </a:extLst>
                </a:gridCol>
                <a:gridCol w="957829">
                  <a:extLst>
                    <a:ext uri="{9D8B030D-6E8A-4147-A177-3AD203B41FA5}">
                      <a16:colId xmlns="" xmlns:a16="http://schemas.microsoft.com/office/drawing/2014/main" val="20006"/>
                    </a:ext>
                  </a:extLst>
                </a:gridCol>
                <a:gridCol w="1030658">
                  <a:extLst>
                    <a:ext uri="{9D8B030D-6E8A-4147-A177-3AD203B41FA5}">
                      <a16:colId xmlns="" xmlns:a16="http://schemas.microsoft.com/office/drawing/2014/main" val="20007"/>
                    </a:ext>
                  </a:extLst>
                </a:gridCol>
                <a:gridCol w="1177895">
                  <a:extLst>
                    <a:ext uri="{9D8B030D-6E8A-4147-A177-3AD203B41FA5}">
                      <a16:colId xmlns="" xmlns:a16="http://schemas.microsoft.com/office/drawing/2014/main" val="20008"/>
                    </a:ext>
                  </a:extLst>
                </a:gridCol>
              </a:tblGrid>
              <a:tr h="403546">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Q3</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Q4</a:t>
                      </a:r>
                      <a:endParaRPr lang="en-ZA" sz="1600" b="1" i="0" u="none" strike="noStrike" dirty="0">
                        <a:solidFill>
                          <a:srgbClr val="FF0000"/>
                        </a:solidFill>
                        <a:effectLst/>
                        <a:latin typeface="+mn-lt"/>
                      </a:endParaRPr>
                    </a:p>
                  </a:txBody>
                  <a:tcPr marL="8620" marR="8620" marT="8619"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31216">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25094">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5210">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31216">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31216">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31216">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96366">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905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31216">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07860">
                <a:tc>
                  <a:txBody>
                    <a:bodyPr/>
                    <a:lstStyle/>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
        <p:nvSpPr>
          <p:cNvPr id="2" name="Rectangle 1"/>
          <p:cNvSpPr/>
          <p:nvPr/>
        </p:nvSpPr>
        <p:spPr>
          <a:xfrm>
            <a:off x="8650191" y="6408842"/>
            <a:ext cx="341760" cy="276999"/>
          </a:xfrm>
          <a:prstGeom prst="rect">
            <a:avLst/>
          </a:prstGeom>
        </p:spPr>
        <p:txBody>
          <a:bodyPr wrap="none">
            <a:spAutoFit/>
          </a:bodyPr>
          <a:lstStyle/>
          <a:p>
            <a:fld id="{416AF1B2-E7A4-446A-84DC-90AA83BA6A19}" type="slidenum">
              <a:rPr lang="en-US" sz="1200">
                <a:solidFill>
                  <a:srgbClr val="898989"/>
                </a:solidFill>
                <a:latin typeface="Calibri" pitchFamily="-80" charset="0"/>
              </a:rPr>
              <a:pPr/>
              <a:t>22</a:t>
            </a:fld>
            <a:endParaRPr lang="en-ZA" sz="1200" dirty="0"/>
          </a:p>
        </p:txBody>
      </p:sp>
    </p:spTree>
    <p:extLst>
      <p:ext uri="{BB962C8B-B14F-4D97-AF65-F5344CB8AC3E}">
        <p14:creationId xmlns:p14="http://schemas.microsoft.com/office/powerpoint/2010/main" val="16931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2E13838-72EA-4F84-B09B-5CA573217EBB}" type="slidenum">
              <a:rPr lang="en-US" altLang="en-US" sz="1200" smtClean="0">
                <a:solidFill>
                  <a:srgbClr val="898989"/>
                </a:solidFill>
              </a:rPr>
              <a:pPr/>
              <a:t>23</a:t>
            </a:fld>
            <a:endParaRPr lang="en-US" altLang="en-US" sz="1200" dirty="0" smtClean="0">
              <a:solidFill>
                <a:srgbClr val="898989"/>
              </a:solidFill>
            </a:endParaRPr>
          </a:p>
        </p:txBody>
      </p:sp>
      <p:sp>
        <p:nvSpPr>
          <p:cNvPr id="5" name="Rectangle 1"/>
          <p:cNvSpPr>
            <a:spLocks noGrp="1" noChangeArrowheads="1"/>
          </p:cNvSpPr>
          <p:nvPr>
            <p:ph type="title"/>
          </p:nvPr>
        </p:nvSpPr>
        <p:spPr>
          <a:xfrm>
            <a:off x="420688" y="-240239"/>
            <a:ext cx="8229600" cy="1323439"/>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3 &amp; 4</a:t>
            </a:r>
            <a:r>
              <a:rPr lang="en-US" sz="2000" b="1" dirty="0" smtClean="0">
                <a:solidFill>
                  <a:prstClr val="black"/>
                </a:solidFill>
              </a:rPr>
              <a:t/>
            </a:r>
            <a:br>
              <a:rPr lang="en-US" sz="2000" b="1" dirty="0" smtClean="0">
                <a:solidFill>
                  <a:prstClr val="black"/>
                </a:solidFill>
              </a:rPr>
            </a:br>
            <a:r>
              <a:rPr lang="en-US" sz="2000" b="1" dirty="0" smtClean="0">
                <a:solidFill>
                  <a:prstClr val="black"/>
                </a:solidFill>
              </a:rPr>
              <a:t>INSPECTIONS </a:t>
            </a:r>
            <a:r>
              <a:rPr lang="en-US" sz="2000" b="1" dirty="0">
                <a:solidFill>
                  <a:prstClr val="black"/>
                </a:solidFill>
              </a:rPr>
              <a:t>AND ENFORCEMENT SERVICES </a:t>
            </a:r>
            <a:r>
              <a:rPr lang="en-US" sz="2000" b="1" dirty="0" smtClean="0">
                <a:solidFill>
                  <a:prstClr val="black"/>
                </a:solidFill>
              </a:rPr>
              <a:t>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10836097"/>
              </p:ext>
            </p:extLst>
          </p:nvPr>
        </p:nvGraphicFramePr>
        <p:xfrm>
          <a:off x="203200" y="1236663"/>
          <a:ext cx="8737600" cy="5392737"/>
        </p:xfrm>
        <a:graphic>
          <a:graphicData uri="http://schemas.openxmlformats.org/drawingml/2006/table">
            <a:tbl>
              <a:tblPr/>
              <a:tblGrid>
                <a:gridCol w="1219440">
                  <a:extLst>
                    <a:ext uri="{9D8B030D-6E8A-4147-A177-3AD203B41FA5}">
                      <a16:colId xmlns="" xmlns:a16="http://schemas.microsoft.com/office/drawing/2014/main" val="20000"/>
                    </a:ext>
                  </a:extLst>
                </a:gridCol>
                <a:gridCol w="732384">
                  <a:extLst>
                    <a:ext uri="{9D8B030D-6E8A-4147-A177-3AD203B41FA5}">
                      <a16:colId xmlns="" xmlns:a16="http://schemas.microsoft.com/office/drawing/2014/main" val="20001"/>
                    </a:ext>
                  </a:extLst>
                </a:gridCol>
                <a:gridCol w="823060">
                  <a:extLst>
                    <a:ext uri="{9D8B030D-6E8A-4147-A177-3AD203B41FA5}">
                      <a16:colId xmlns="" xmlns:a16="http://schemas.microsoft.com/office/drawing/2014/main" val="20002"/>
                    </a:ext>
                  </a:extLst>
                </a:gridCol>
                <a:gridCol w="934663">
                  <a:extLst>
                    <a:ext uri="{9D8B030D-6E8A-4147-A177-3AD203B41FA5}">
                      <a16:colId xmlns="" xmlns:a16="http://schemas.microsoft.com/office/drawing/2014/main" val="20003"/>
                    </a:ext>
                  </a:extLst>
                </a:gridCol>
                <a:gridCol w="1025338">
                  <a:extLst>
                    <a:ext uri="{9D8B030D-6E8A-4147-A177-3AD203B41FA5}">
                      <a16:colId xmlns="" xmlns:a16="http://schemas.microsoft.com/office/drawing/2014/main" val="20004"/>
                    </a:ext>
                  </a:extLst>
                </a:gridCol>
                <a:gridCol w="885772">
                  <a:extLst>
                    <a:ext uri="{9D8B030D-6E8A-4147-A177-3AD203B41FA5}">
                      <a16:colId xmlns="" xmlns:a16="http://schemas.microsoft.com/office/drawing/2014/main" val="20005"/>
                    </a:ext>
                  </a:extLst>
                </a:gridCol>
                <a:gridCol w="945189">
                  <a:extLst>
                    <a:ext uri="{9D8B030D-6E8A-4147-A177-3AD203B41FA5}">
                      <a16:colId xmlns="" xmlns:a16="http://schemas.microsoft.com/office/drawing/2014/main" val="20006"/>
                    </a:ext>
                  </a:extLst>
                </a:gridCol>
                <a:gridCol w="1025338">
                  <a:extLst>
                    <a:ext uri="{9D8B030D-6E8A-4147-A177-3AD203B41FA5}">
                      <a16:colId xmlns="" xmlns:a16="http://schemas.microsoft.com/office/drawing/2014/main" val="20007"/>
                    </a:ext>
                  </a:extLst>
                </a:gridCol>
                <a:gridCol w="1146416">
                  <a:extLst>
                    <a:ext uri="{9D8B030D-6E8A-4147-A177-3AD203B41FA5}">
                      <a16:colId xmlns="" xmlns:a16="http://schemas.microsoft.com/office/drawing/2014/main" val="20008"/>
                    </a:ext>
                  </a:extLst>
                </a:gridCol>
              </a:tblGrid>
              <a:tr h="349051">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Q3</a:t>
                      </a:r>
                      <a:endParaRPr lang="en-ZA" sz="1600" b="1" dirty="0"/>
                    </a:p>
                  </a:txBody>
                  <a:tcPr marL="8621" marR="8621" marT="8618"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IES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Q4</a:t>
                      </a:r>
                      <a:endParaRPr lang="en-ZA" sz="1600" b="1" i="0" u="none" strike="noStrike" dirty="0">
                        <a:solidFill>
                          <a:srgbClr val="000000"/>
                        </a:solidFill>
                        <a:effectLst/>
                        <a:latin typeface="+mn-lt"/>
                      </a:endParaRPr>
                    </a:p>
                  </a:txBody>
                  <a:tcPr marL="8621" marR="8621" marT="8618"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37403">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30043">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60511">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37403">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37403">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37403">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31980">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44165">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37403">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89972">
                <a:tc>
                  <a:txBody>
                    <a:bodyPr/>
                    <a:lstStyle/>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1" marR="8621" marT="8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
        <p:nvSpPr>
          <p:cNvPr id="2" name="Rectangle 1"/>
          <p:cNvSpPr/>
          <p:nvPr/>
        </p:nvSpPr>
        <p:spPr>
          <a:xfrm>
            <a:off x="8650288" y="6308726"/>
            <a:ext cx="341760" cy="276999"/>
          </a:xfrm>
          <a:prstGeom prst="rect">
            <a:avLst/>
          </a:prstGeom>
        </p:spPr>
        <p:txBody>
          <a:bodyPr wrap="square">
            <a:spAutoFit/>
          </a:bodyPr>
          <a:lstStyle/>
          <a:p>
            <a:fld id="{416AF1B2-E7A4-446A-84DC-90AA83BA6A19}" type="slidenum">
              <a:rPr lang="en-US" sz="1200">
                <a:solidFill>
                  <a:srgbClr val="898989"/>
                </a:solidFill>
                <a:latin typeface="Calibri" pitchFamily="-80" charset="0"/>
              </a:rPr>
              <a:pPr/>
              <a:t>23</a:t>
            </a:fld>
            <a:endParaRPr lang="en-ZA" sz="1200" dirty="0"/>
          </a:p>
        </p:txBody>
      </p:sp>
    </p:spTree>
    <p:extLst>
      <p:ext uri="{BB962C8B-B14F-4D97-AF65-F5344CB8AC3E}">
        <p14:creationId xmlns:p14="http://schemas.microsoft.com/office/powerpoint/2010/main" val="2080959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smtClean="0">
                <a:ea typeface="ＭＳ Ｐゴシック" pitchFamily="34" charset="-128"/>
              </a:rPr>
              <a:t>ANNUAL PERFORMANCE PLAN (APP) 2018/19</a:t>
            </a:r>
          </a:p>
        </p:txBody>
      </p:sp>
      <p:sp>
        <p:nvSpPr>
          <p:cNvPr id="34819" name="Content Placeholder 2"/>
          <p:cNvSpPr>
            <a:spLocks noGrp="1"/>
          </p:cNvSpPr>
          <p:nvPr>
            <p:ph idx="1"/>
          </p:nvPr>
        </p:nvSpPr>
        <p:spPr>
          <a:xfrm>
            <a:off x="457200" y="1417638"/>
            <a:ext cx="8229600" cy="4525963"/>
          </a:xfrm>
        </p:spPr>
        <p:txBody>
          <a:bodyPr/>
          <a:lstStyle/>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endParaRPr lang="en-ZA" altLang="en-US" sz="1800" b="1" dirty="0" smtClean="0">
              <a:ea typeface="ＭＳ Ｐゴシック" pitchFamily="34" charset="-128"/>
            </a:endParaRPr>
          </a:p>
          <a:p>
            <a:pPr marL="0" indent="0" algn="ctr">
              <a:buFont typeface="Arial" pitchFamily="34" charset="0"/>
              <a:buNone/>
            </a:pPr>
            <a:r>
              <a:rPr lang="en-ZA" altLang="en-US" b="1" dirty="0" smtClean="0">
                <a:solidFill>
                  <a:srgbClr val="FF0000"/>
                </a:solidFill>
                <a:ea typeface="ＭＳ Ｐゴシック" pitchFamily="34" charset="-128"/>
              </a:rPr>
              <a:t>QUARTER 4</a:t>
            </a:r>
          </a:p>
          <a:p>
            <a:pPr marL="0" indent="0" algn="ctr">
              <a:buFont typeface="Arial" pitchFamily="34" charset="0"/>
              <a:buNone/>
            </a:pPr>
            <a:r>
              <a:rPr lang="en-ZA" altLang="en-US" b="1" dirty="0" smtClean="0">
                <a:solidFill>
                  <a:srgbClr val="000000"/>
                </a:solidFill>
                <a:ea typeface="ＭＳ Ｐゴシック" pitchFamily="34" charset="-128"/>
              </a:rPr>
              <a:t>JANUARY 2019 – MARCH 2019</a:t>
            </a:r>
          </a:p>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r>
              <a:rPr lang="en-ZA" altLang="en-US" b="1" dirty="0" smtClean="0">
                <a:ea typeface="ＭＳ Ｐゴシック" pitchFamily="34" charset="-128"/>
              </a:rPr>
              <a:t>PROGRESS AND MAJOR PERFORMANCE CHALLENGES ENCOUNTERED DURING REPORTING PERIOD </a:t>
            </a:r>
          </a:p>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chemeClr val="bg1"/>
                </a:solidFill>
              </a:rPr>
              <a:pPr/>
              <a:t>24</a:t>
            </a:fld>
            <a:endParaRPr lang="en-US" altLang="en-US" sz="1200" dirty="0" smtClean="0">
              <a:solidFill>
                <a:schemeClr val="bg1"/>
              </a:solidFill>
            </a:endParaRPr>
          </a:p>
        </p:txBody>
      </p:sp>
    </p:spTree>
    <p:extLst>
      <p:ext uri="{BB962C8B-B14F-4D97-AF65-F5344CB8AC3E}">
        <p14:creationId xmlns:p14="http://schemas.microsoft.com/office/powerpoint/2010/main" val="358037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97070" y="2780928"/>
            <a:ext cx="7735369"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prstClr val="black"/>
                </a:solidFill>
                <a:effectLst/>
                <a:uLnTx/>
                <a:uFillTx/>
                <a:latin typeface="Calibri"/>
                <a:ea typeface="+mn-ea"/>
                <a:cs typeface="+mn-cs"/>
              </a:rPr>
              <a:t>PROGRAMME 1: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C00000"/>
                </a:solidFill>
                <a:effectLst/>
                <a:uLnTx/>
                <a:uFillTx/>
                <a:latin typeface="Calibri"/>
                <a:ea typeface="+mn-ea"/>
                <a:cs typeface="+mn-cs"/>
              </a:rPr>
              <a:t>QUARTER 4: PERFORMANCE: 2018/19</a:t>
            </a:r>
            <a:endParaRPr kumimoji="0" lang="en-ZA" sz="3200" b="1" i="0" u="none" strike="noStrike" kern="1200" cap="none" spc="0" normalizeH="0" baseline="0" noProof="0" dirty="0">
              <a:ln>
                <a:noFill/>
              </a:ln>
              <a:solidFill>
                <a:srgbClr val="C00000"/>
              </a:solidFill>
              <a:effectLst/>
              <a:uLnTx/>
              <a:uFillTx/>
              <a:latin typeface="Calibri"/>
              <a:ea typeface="+mn-ea"/>
              <a:cs typeface="+mn-cs"/>
            </a:endParaRPr>
          </a:p>
        </p:txBody>
      </p:sp>
      <p:sp>
        <p:nvSpPr>
          <p:cNvPr id="3" name="Rectangle 2"/>
          <p:cNvSpPr/>
          <p:nvPr/>
        </p:nvSpPr>
        <p:spPr>
          <a:xfrm>
            <a:off x="8626175" y="6406175"/>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25</a:t>
            </a:fld>
            <a:endParaRPr lang="en-ZA" sz="1200" dirty="0">
              <a:solidFill>
                <a:schemeClr val="bg1"/>
              </a:solidFill>
            </a:endParaRPr>
          </a:p>
        </p:txBody>
      </p:sp>
    </p:spTree>
    <p:extLst>
      <p:ext uri="{BB962C8B-B14F-4D97-AF65-F5344CB8AC3E}">
        <p14:creationId xmlns:p14="http://schemas.microsoft.com/office/powerpoint/2010/main" val="276461928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lstStyle/>
          <a:p>
            <a:r>
              <a:rPr lang="en-ZA" sz="2400" b="1" dirty="0" smtClean="0"/>
              <a:t>ADMINISTRATION: FINANCE QUARTER  4</a:t>
            </a:r>
            <a:endParaRPr lang="en-ZA" sz="2400" b="1" dirty="0"/>
          </a:p>
        </p:txBody>
      </p:sp>
      <p:sp>
        <p:nvSpPr>
          <p:cNvPr id="3" name="Content Placeholder 2"/>
          <p:cNvSpPr>
            <a:spLocks noGrp="1"/>
          </p:cNvSpPr>
          <p:nvPr>
            <p:ph idx="1"/>
          </p:nvPr>
        </p:nvSpPr>
        <p:spPr>
          <a:xfrm>
            <a:off x="395536" y="1484784"/>
            <a:ext cx="8352928" cy="4968552"/>
          </a:xfrm>
        </p:spPr>
        <p:txBody>
          <a:bodyPr/>
          <a:lstStyle/>
          <a:p>
            <a:r>
              <a:rPr lang="en-ZA" sz="1800" dirty="0" smtClean="0"/>
              <a:t>Fruitless and wasteful and unauthorised expenditure was detected and reported during reporting period:</a:t>
            </a:r>
          </a:p>
          <a:p>
            <a:endParaRPr lang="en-ZA" sz="1800" dirty="0" smtClean="0"/>
          </a:p>
          <a:p>
            <a:r>
              <a:rPr lang="en-ZA" sz="1800" dirty="0">
                <a:solidFill>
                  <a:prstClr val="black"/>
                </a:solidFill>
              </a:rPr>
              <a:t>Fruitless and </a:t>
            </a:r>
            <a:r>
              <a:rPr lang="en-ZA" sz="1800" dirty="0" smtClean="0">
                <a:solidFill>
                  <a:prstClr val="black"/>
                </a:solidFill>
              </a:rPr>
              <a:t>wasteful:</a:t>
            </a:r>
          </a:p>
          <a:p>
            <a:endParaRPr lang="en-ZA" sz="1800" dirty="0" smtClean="0"/>
          </a:p>
          <a:p>
            <a:pPr>
              <a:buFont typeface="Wingdings" panose="05000000000000000000" pitchFamily="2" charset="2"/>
              <a:buChar char="Ø"/>
            </a:pPr>
            <a:r>
              <a:rPr lang="en-ZA" sz="1800" dirty="0" smtClean="0"/>
              <a:t>Quarter 4: </a:t>
            </a:r>
            <a:r>
              <a:rPr lang="en-ZA" sz="1800" b="1" dirty="0">
                <a:ea typeface="Calibri"/>
                <a:cs typeface="Calibri"/>
              </a:rPr>
              <a:t>R 2 896 </a:t>
            </a:r>
            <a:r>
              <a:rPr lang="en-ZA" sz="1800" b="1" dirty="0" smtClean="0">
                <a:ea typeface="Calibri"/>
                <a:cs typeface="Calibri"/>
              </a:rPr>
              <a:t>605.76</a:t>
            </a:r>
          </a:p>
          <a:p>
            <a:endParaRPr lang="en-ZA" sz="1800" dirty="0" smtClean="0"/>
          </a:p>
          <a:p>
            <a:r>
              <a:rPr lang="en-ZA" sz="1800" dirty="0" smtClean="0"/>
              <a:t>Irregular expenditure was detected and reported:</a:t>
            </a:r>
          </a:p>
          <a:p>
            <a:endParaRPr lang="en-ZA" sz="1800" dirty="0"/>
          </a:p>
          <a:p>
            <a:pPr>
              <a:buFont typeface="Wingdings" panose="05000000000000000000" pitchFamily="2" charset="2"/>
              <a:buChar char="Ø"/>
            </a:pPr>
            <a:r>
              <a:rPr lang="en-ZA" sz="1800" dirty="0"/>
              <a:t>Quarter </a:t>
            </a:r>
            <a:r>
              <a:rPr lang="en-ZA" sz="1800" dirty="0" smtClean="0"/>
              <a:t>4: </a:t>
            </a:r>
            <a:r>
              <a:rPr lang="en-ZA" sz="1800" b="1" dirty="0">
                <a:ea typeface="Calibri"/>
                <a:cs typeface="Times New Roman"/>
              </a:rPr>
              <a:t>R 1 502 </a:t>
            </a:r>
            <a:r>
              <a:rPr lang="en-ZA" sz="1800" b="1" dirty="0" smtClean="0">
                <a:ea typeface="Calibri"/>
                <a:cs typeface="Times New Roman"/>
              </a:rPr>
              <a:t>954.17</a:t>
            </a:r>
          </a:p>
          <a:p>
            <a:pPr>
              <a:buFont typeface="Wingdings" panose="05000000000000000000" pitchFamily="2" charset="2"/>
              <a:buChar char="Ø"/>
            </a:pPr>
            <a:endParaRPr lang="en-ZA" sz="1800" dirty="0" smtClean="0"/>
          </a:p>
          <a:p>
            <a:r>
              <a:rPr lang="en-ZA" sz="1800" dirty="0" smtClean="0"/>
              <a:t> Unauthorised </a:t>
            </a:r>
            <a:r>
              <a:rPr lang="en-ZA" sz="1800" dirty="0"/>
              <a:t>expenditure was detected and reported</a:t>
            </a:r>
            <a:r>
              <a:rPr lang="en-ZA" sz="1800" dirty="0" smtClean="0"/>
              <a:t>:</a:t>
            </a:r>
          </a:p>
          <a:p>
            <a:endParaRPr lang="en-ZA" sz="1200" dirty="0"/>
          </a:p>
          <a:p>
            <a:pPr>
              <a:buFont typeface="Wingdings" panose="05000000000000000000" pitchFamily="2" charset="2"/>
              <a:buChar char="Ø"/>
            </a:pPr>
            <a:r>
              <a:rPr lang="en-ZA" sz="1800" dirty="0"/>
              <a:t>Quarter </a:t>
            </a:r>
            <a:r>
              <a:rPr lang="en-ZA" sz="1800" dirty="0" smtClean="0"/>
              <a:t>4: </a:t>
            </a:r>
            <a:r>
              <a:rPr lang="en-ZA" sz="1800" b="1" dirty="0" smtClean="0"/>
              <a:t>R0</a:t>
            </a:r>
            <a:endParaRPr lang="en-ZA" sz="1800" dirty="0"/>
          </a:p>
          <a:p>
            <a:endParaRPr lang="en-ZA" sz="1800" dirty="0" smtClean="0"/>
          </a:p>
        </p:txBody>
      </p:sp>
      <p:sp>
        <p:nvSpPr>
          <p:cNvPr id="4" name="Slide Number Placeholder 3"/>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6B30-B577-46A9-84DE-4F1965DCA695}" type="slidenum">
              <a:rPr kumimoji="0" lang="en-US" alt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val="324545420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7"/>
            <a:ext cx="8229600" cy="1944217"/>
          </a:xfrm>
        </p:spPr>
        <p:txBody>
          <a:bodyPr/>
          <a:lstStyle/>
          <a:p>
            <a:pPr algn="ctr"/>
            <a:r>
              <a:rPr lang="en-ZA" b="1" dirty="0"/>
              <a:t>PROGRAMME: </a:t>
            </a:r>
            <a:r>
              <a:rPr lang="en-ZA" b="1" dirty="0" smtClean="0"/>
              <a:t>COMMUNICATION</a:t>
            </a:r>
          </a:p>
          <a:p>
            <a:pPr marL="0" indent="0" algn="ctr">
              <a:buNone/>
            </a:pPr>
            <a:endParaRPr lang="en-ZA" b="1" dirty="0" smtClean="0"/>
          </a:p>
          <a:p>
            <a:pPr algn="ctr"/>
            <a:r>
              <a:rPr lang="en-ZA" b="1" dirty="0" smtClean="0">
                <a:solidFill>
                  <a:srgbClr val="C00000"/>
                </a:solidFill>
              </a:rPr>
              <a:t>QUARTER 4: </a:t>
            </a:r>
            <a:r>
              <a:rPr lang="en-ZA" b="1" dirty="0">
                <a:solidFill>
                  <a:srgbClr val="C00000"/>
                </a:solidFill>
              </a:rPr>
              <a:t>PERFORMANCE: 2018/19</a:t>
            </a:r>
          </a:p>
          <a:p>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6105529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720080"/>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a:t>MARKETING AND ADVERTISING</a:t>
            </a:r>
            <a:endParaRPr lang="en-ZA" sz="2400" dirty="0"/>
          </a:p>
        </p:txBody>
      </p:sp>
      <p:sp>
        <p:nvSpPr>
          <p:cNvPr id="71683" name="Content Placeholder 2"/>
          <p:cNvSpPr>
            <a:spLocks noGrp="1"/>
          </p:cNvSpPr>
          <p:nvPr>
            <p:ph idx="1"/>
          </p:nvPr>
        </p:nvSpPr>
        <p:spPr>
          <a:xfrm>
            <a:off x="347663" y="1412776"/>
            <a:ext cx="8643937" cy="5445224"/>
          </a:xfrm>
        </p:spPr>
        <p:txBody>
          <a:bodyPr/>
          <a:lstStyle/>
          <a:p>
            <a:pPr>
              <a:buFont typeface="Arial" panose="020B0604020202020204" pitchFamily="34" charset="0"/>
              <a:buChar char="•"/>
              <a:defRPr/>
            </a:pPr>
            <a:endParaRPr lang="en-ZA" sz="1600" dirty="0" smtClean="0">
              <a:ea typeface="ＭＳ Ｐゴシック" pitchFamily="34" charset="-128"/>
            </a:endParaRPr>
          </a:p>
          <a:p>
            <a:pPr>
              <a:buFont typeface="Wingdings" pitchFamily="2" charset="2"/>
              <a:buChar char="q"/>
              <a:defRPr/>
            </a:pPr>
            <a:endParaRPr lang="en-ZA" sz="1200" b="1" dirty="0" smtClean="0">
              <a:solidFill>
                <a:prstClr val="black"/>
              </a:solidFill>
              <a:ea typeface="ＭＳ Ｐゴシック" pitchFamily="34" charset="-128"/>
            </a:endParaRPr>
          </a:p>
          <a:p>
            <a:r>
              <a:rPr lang="en-ZA" sz="1800" b="1" dirty="0" smtClean="0"/>
              <a:t>100</a:t>
            </a:r>
            <a:r>
              <a:rPr lang="en-ZA" sz="1800" b="1" dirty="0"/>
              <a:t>% of Departmental (Minister, DG and programmes) media coverage managed daily. Also, escalated media enquiries.</a:t>
            </a:r>
          </a:p>
          <a:p>
            <a:endParaRPr lang="en-ZA" sz="1800" dirty="0"/>
          </a:p>
          <a:p>
            <a:r>
              <a:rPr lang="en-ZA" sz="1800" dirty="0"/>
              <a:t>Attended preparatory meetings, marketing, organising media and interviews on DG’s Taking the Services to the People including writing an article,   pictorial coverage, social media and internal publication – Mitchel’s Plain, Western  Cape (March 2018)</a:t>
            </a:r>
          </a:p>
          <a:p>
            <a:r>
              <a:rPr lang="en-ZA" sz="1800" dirty="0"/>
              <a:t>Attended preparatory meetings, marketing, organising media and interviews on DG’s Taking the Services to the People including pictorial coverage, social media and internal publication – </a:t>
            </a:r>
            <a:r>
              <a:rPr lang="en-ZA" sz="1800" dirty="0" err="1"/>
              <a:t>Phuthaditjhaba</a:t>
            </a:r>
            <a:r>
              <a:rPr lang="en-ZA" sz="1800" dirty="0"/>
              <a:t>, Free State March 2019</a:t>
            </a:r>
            <a:r>
              <a:rPr lang="en-ZA" sz="1800" dirty="0" smtClean="0"/>
              <a:t>).</a:t>
            </a:r>
          </a:p>
          <a:p>
            <a:endParaRPr lang="en-ZA" sz="1800" b="1" dirty="0"/>
          </a:p>
          <a:p>
            <a:r>
              <a:rPr lang="en-ZA" sz="1800" dirty="0"/>
              <a:t>Other activities:</a:t>
            </a:r>
          </a:p>
          <a:p>
            <a:r>
              <a:rPr lang="en-ZA" sz="1800" dirty="0"/>
              <a:t>In the Fourth quarter = produced three newsletters (January, February March editions)</a:t>
            </a:r>
          </a:p>
          <a:p>
            <a:pPr marL="0" indent="0">
              <a:buNone/>
              <a:defRPr/>
            </a:pPr>
            <a:endParaRPr lang="en-ZA" sz="1800" dirty="0">
              <a:solidFill>
                <a:prstClr val="black"/>
              </a:solidFill>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1550866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576064"/>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a:t>MARKETING AND ADVERTISING</a:t>
            </a:r>
            <a:endParaRPr lang="en-ZA" sz="2400" dirty="0"/>
          </a:p>
        </p:txBody>
      </p:sp>
      <p:sp>
        <p:nvSpPr>
          <p:cNvPr id="71683" name="Content Placeholder 2"/>
          <p:cNvSpPr>
            <a:spLocks noGrp="1"/>
          </p:cNvSpPr>
          <p:nvPr>
            <p:ph idx="1"/>
          </p:nvPr>
        </p:nvSpPr>
        <p:spPr>
          <a:xfrm>
            <a:off x="347663" y="1412776"/>
            <a:ext cx="8643937" cy="5445224"/>
          </a:xfrm>
        </p:spPr>
        <p:txBody>
          <a:bodyPr/>
          <a:lstStyle/>
          <a:p>
            <a:pPr marL="0" indent="0">
              <a:buSzPts val="1800"/>
              <a:buNone/>
            </a:pPr>
            <a:r>
              <a:rPr lang="en-ZA" sz="1800" b="1" u="sng" dirty="0" smtClean="0">
                <a:solidFill>
                  <a:srgbClr val="000000"/>
                </a:solidFill>
                <a:latin typeface="Arial"/>
              </a:rPr>
              <a:t>1.  Key </a:t>
            </a:r>
            <a:r>
              <a:rPr lang="en-ZA" sz="1800" b="1" u="sng" dirty="0">
                <a:solidFill>
                  <a:srgbClr val="000000"/>
                </a:solidFill>
                <a:latin typeface="Arial"/>
              </a:rPr>
              <a:t>performance indicator </a:t>
            </a:r>
          </a:p>
          <a:p>
            <a:endParaRPr lang="en-ZA" sz="1800" b="1" dirty="0">
              <a:solidFill>
                <a:srgbClr val="000000"/>
              </a:solidFill>
              <a:latin typeface="Arial"/>
            </a:endParaRPr>
          </a:p>
          <a:p>
            <a:r>
              <a:rPr lang="en-ZA" sz="1800" b="1" dirty="0">
                <a:solidFill>
                  <a:srgbClr val="000000"/>
                </a:solidFill>
                <a:latin typeface="Arial"/>
              </a:rPr>
              <a:t>100% of Departmental Annual and Ministerial and entities’ events publicized in a year</a:t>
            </a:r>
          </a:p>
          <a:p>
            <a:pPr>
              <a:buSzPts val="1800"/>
              <a:buFont typeface="Arial"/>
              <a:buChar char="•"/>
            </a:pPr>
            <a:r>
              <a:rPr lang="en-ZA" sz="1800" b="1" dirty="0">
                <a:solidFill>
                  <a:srgbClr val="000000"/>
                </a:solidFill>
                <a:latin typeface="Arial"/>
              </a:rPr>
              <a:t>Cary over of National Minimum Wage Advertising on Radio, TV and Print media during the period of January.</a:t>
            </a:r>
          </a:p>
          <a:p>
            <a:pPr marL="0" indent="0">
              <a:buSzPts val="1800"/>
              <a:buNone/>
            </a:pPr>
            <a:endParaRPr lang="en-ZA" sz="1800" dirty="0">
              <a:solidFill>
                <a:srgbClr val="000000"/>
              </a:solidFill>
            </a:endParaRPr>
          </a:p>
          <a:p>
            <a:pPr marL="0" indent="0">
              <a:buSzPts val="1800"/>
              <a:buNone/>
            </a:pPr>
            <a:r>
              <a:rPr lang="en-ZA" sz="1800" b="1" dirty="0" smtClean="0">
                <a:solidFill>
                  <a:srgbClr val="00B050"/>
                </a:solidFill>
              </a:rPr>
              <a:t>Achieved</a:t>
            </a:r>
          </a:p>
          <a:p>
            <a:pPr marL="0" indent="0">
              <a:buNone/>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84210861"/>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000000"/>
                </a:solidFill>
                <a:ea typeface="ＭＳ Ｐゴシック" pitchFamily="34" charset="-128"/>
              </a:rPr>
              <a:t>INTRODUCTION</a:t>
            </a:r>
            <a:endParaRPr lang="en-US" altLang="en-US" sz="2000" dirty="0" smtClean="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r>
              <a:rPr lang="en-US" altLang="en-US" sz="2400" b="1" dirty="0" smtClean="0">
                <a:ea typeface="ＭＳ Ｐゴシック" pitchFamily="34" charset="-128"/>
              </a:rPr>
              <a:t>INTRODUCTION</a:t>
            </a:r>
            <a:br>
              <a:rPr lang="en-US" altLang="en-US" sz="2400" b="1" dirty="0" smtClean="0">
                <a:ea typeface="ＭＳ Ｐゴシック" pitchFamily="34" charset="-128"/>
              </a:rPr>
            </a:br>
            <a:r>
              <a:rPr lang="en-US" altLang="en-US" sz="2400" b="1" dirty="0" smtClean="0">
                <a:ea typeface="ＭＳ Ｐゴシック" pitchFamily="34" charset="-128"/>
              </a:rPr>
              <a:t/>
            </a:r>
            <a:br>
              <a:rPr lang="en-US" altLang="en-US" sz="2400" b="1" dirty="0" smtClean="0">
                <a:ea typeface="ＭＳ Ｐゴシック" pitchFamily="34" charset="-128"/>
              </a:rPr>
            </a:br>
            <a:r>
              <a:rPr lang="en-US" altLang="en-US" sz="2400" b="1" dirty="0" smtClean="0">
                <a:ea typeface="ＭＳ Ｐゴシック" pitchFamily="34" charset="-128"/>
              </a:rPr>
              <a:t>- The Constitutional Mandate of the DoL</a:t>
            </a:r>
            <a:br>
              <a:rPr lang="en-US" altLang="en-US" sz="2400" b="1" dirty="0" smtClean="0">
                <a:ea typeface="ＭＳ Ｐゴシック" pitchFamily="34" charset="-128"/>
              </a:rPr>
            </a:br>
            <a:r>
              <a:rPr lang="en-US" altLang="en-US" sz="2400" b="1" dirty="0" smtClean="0">
                <a:ea typeface="ＭＳ Ｐゴシック" pitchFamily="34" charset="-128"/>
              </a:rPr>
              <a:t>- The Policy Mandate of the DoL</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chemeClr val="bg1"/>
                </a:solidFill>
              </a:rPr>
              <a:pPr/>
              <a:t>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648072"/>
          </a:xfrm>
        </p:spPr>
        <p:txBody>
          <a:bodyPr/>
          <a:lstStyle/>
          <a:p>
            <a:pPr>
              <a:defRPr/>
            </a:pPr>
            <a:r>
              <a:rPr lang="en-ZA" sz="2000" b="1" dirty="0" smtClean="0">
                <a:solidFill>
                  <a:srgbClr val="000000"/>
                </a:solidFill>
                <a:ea typeface="ＭＳ Ｐゴシック" pitchFamily="-80" charset="-128"/>
                <a:cs typeface="+mj-cs"/>
              </a:rPr>
              <a:t/>
            </a:r>
            <a:br>
              <a:rPr lang="en-ZA" sz="2000" b="1" dirty="0" smtClean="0">
                <a:solidFill>
                  <a:srgbClr val="000000"/>
                </a:solidFill>
                <a:ea typeface="ＭＳ Ｐゴシック" pitchFamily="-80" charset="-128"/>
                <a:cs typeface="+mj-cs"/>
              </a:rPr>
            </a:br>
            <a:r>
              <a:rPr lang="en-ZA" sz="2000" b="1" dirty="0"/>
              <a:t>MARKETING AND ADVERTISING</a:t>
            </a:r>
            <a:endParaRPr lang="en-ZA" sz="2000" dirty="0"/>
          </a:p>
        </p:txBody>
      </p:sp>
      <p:sp>
        <p:nvSpPr>
          <p:cNvPr id="71683" name="Content Placeholder 2"/>
          <p:cNvSpPr>
            <a:spLocks noGrp="1"/>
          </p:cNvSpPr>
          <p:nvPr>
            <p:ph idx="1"/>
          </p:nvPr>
        </p:nvSpPr>
        <p:spPr>
          <a:xfrm>
            <a:off x="347663" y="1412776"/>
            <a:ext cx="8643937" cy="5445224"/>
          </a:xfrm>
        </p:spPr>
        <p:txBody>
          <a:bodyPr/>
          <a:lstStyle/>
          <a:p>
            <a:pPr marL="0" indent="0">
              <a:buNone/>
              <a:defRPr/>
            </a:pPr>
            <a:endParaRPr lang="en-ZA" sz="1200" b="1" dirty="0" smtClean="0">
              <a:solidFill>
                <a:prstClr val="black"/>
              </a:solidFill>
              <a:ea typeface="ＭＳ Ｐゴシック" pitchFamily="34" charset="-128"/>
            </a:endParaRPr>
          </a:p>
          <a:p>
            <a:pPr algn="just"/>
            <a:r>
              <a:rPr lang="en-ZA" sz="1800" b="1" dirty="0">
                <a:solidFill>
                  <a:srgbClr val="000000"/>
                </a:solidFill>
                <a:latin typeface="Arial"/>
              </a:rPr>
              <a:t>Public entities (UIF, CF, Productivity SA, CCMA, SEE </a:t>
            </a:r>
            <a:r>
              <a:rPr lang="en-ZA" sz="1800" b="1" dirty="0" smtClean="0">
                <a:solidFill>
                  <a:srgbClr val="000000"/>
                </a:solidFill>
                <a:latin typeface="Arial"/>
              </a:rPr>
              <a:t>) </a:t>
            </a:r>
            <a:r>
              <a:rPr lang="en-ZA" sz="1800" b="1" dirty="0">
                <a:solidFill>
                  <a:srgbClr val="000000"/>
                </a:solidFill>
                <a:latin typeface="Arial"/>
              </a:rPr>
              <a:t>programs supported throughout the year</a:t>
            </a:r>
          </a:p>
          <a:p>
            <a:pPr algn="just"/>
            <a:endParaRPr lang="en-ZA" sz="1800" b="1" dirty="0">
              <a:solidFill>
                <a:srgbClr val="000000"/>
              </a:solidFill>
              <a:latin typeface="Arial"/>
            </a:endParaRPr>
          </a:p>
          <a:p>
            <a:pPr algn="just">
              <a:buSzPts val="2000"/>
              <a:buFont typeface="Arial"/>
              <a:buChar char="•"/>
            </a:pPr>
            <a:r>
              <a:rPr lang="en-ZA" sz="1800" dirty="0">
                <a:solidFill>
                  <a:srgbClr val="000000"/>
                </a:solidFill>
                <a:latin typeface="Arial"/>
              </a:rPr>
              <a:t>Covered and publicised Productivity SA KAIZEN seminar on internal publication (February 2019)</a:t>
            </a:r>
          </a:p>
          <a:p>
            <a:pPr algn="just">
              <a:buSzPts val="2000"/>
              <a:buFont typeface="Arial"/>
              <a:buChar char="•"/>
            </a:pPr>
            <a:r>
              <a:rPr lang="en-ZA" sz="1800" dirty="0">
                <a:solidFill>
                  <a:srgbClr val="000000"/>
                </a:solidFill>
                <a:latin typeface="Arial"/>
              </a:rPr>
              <a:t>Covered and publicised CCMA Indaba on internal publication and social media (March 2019)</a:t>
            </a:r>
          </a:p>
          <a:p>
            <a:pPr algn="just"/>
            <a:endParaRPr lang="en-ZA" sz="1800" dirty="0">
              <a:solidFill>
                <a:srgbClr val="000000"/>
              </a:solidFill>
              <a:latin typeface="Arial"/>
            </a:endParaRPr>
          </a:p>
          <a:p>
            <a:pPr algn="just">
              <a:buSzPts val="2000"/>
              <a:buFont typeface="Arial"/>
              <a:buChar char="•"/>
            </a:pPr>
            <a:r>
              <a:rPr lang="en-ZA" sz="1800" dirty="0">
                <a:solidFill>
                  <a:srgbClr val="000000"/>
                </a:solidFill>
                <a:latin typeface="Arial"/>
              </a:rPr>
              <a:t>Covered  and publicised </a:t>
            </a:r>
            <a:r>
              <a:rPr lang="en-ZA" sz="1800" dirty="0" err="1">
                <a:solidFill>
                  <a:srgbClr val="000000"/>
                </a:solidFill>
                <a:latin typeface="Arial"/>
              </a:rPr>
              <a:t>Aralc</a:t>
            </a:r>
            <a:r>
              <a:rPr lang="en-ZA" sz="1800" dirty="0">
                <a:solidFill>
                  <a:srgbClr val="000000"/>
                </a:solidFill>
                <a:latin typeface="Arial"/>
              </a:rPr>
              <a:t> week-long Conference </a:t>
            </a:r>
            <a:r>
              <a:rPr lang="en-ZA" sz="1800" dirty="0" err="1">
                <a:solidFill>
                  <a:srgbClr val="000000"/>
                </a:solidFill>
                <a:latin typeface="Arial"/>
              </a:rPr>
              <a:t>pictorial,social</a:t>
            </a:r>
            <a:r>
              <a:rPr lang="en-ZA" sz="1800" dirty="0">
                <a:solidFill>
                  <a:srgbClr val="000000"/>
                </a:solidFill>
                <a:latin typeface="Arial"/>
              </a:rPr>
              <a:t> media and internal publication in KZN. (February to March 2019).</a:t>
            </a:r>
          </a:p>
          <a:p>
            <a:pPr marL="0" indent="0" algn="just">
              <a:buNone/>
            </a:pPr>
            <a:r>
              <a:rPr lang="en-ZA" sz="1800" b="1" dirty="0" smtClean="0">
                <a:solidFill>
                  <a:srgbClr val="000000"/>
                </a:solidFill>
                <a:latin typeface="Arial"/>
              </a:rPr>
              <a:t>    </a:t>
            </a:r>
            <a:endParaRPr lang="en-ZA" sz="1800" b="1" dirty="0">
              <a:solidFill>
                <a:srgbClr val="000000"/>
              </a:solidFill>
              <a:latin typeface="Arial"/>
            </a:endParaRPr>
          </a:p>
          <a:p>
            <a:pPr marL="0" indent="0" algn="just">
              <a:buNone/>
            </a:pPr>
            <a:r>
              <a:rPr lang="en-ZA" sz="1800" b="1" dirty="0" smtClean="0">
                <a:solidFill>
                  <a:srgbClr val="00B050"/>
                </a:solidFill>
                <a:latin typeface="Arial"/>
              </a:rPr>
              <a:t>Achieved</a:t>
            </a:r>
            <a:endParaRPr lang="en-ZA" sz="1800" b="1" dirty="0">
              <a:solidFill>
                <a:srgbClr val="00B050"/>
              </a:solidFill>
              <a:latin typeface="Arial"/>
            </a:endParaRPr>
          </a:p>
          <a:p>
            <a:pPr>
              <a:buFont typeface="Arial" panose="020B0604020202020204" pitchFamily="34" charset="0"/>
              <a:buChar char="•"/>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170694784"/>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85838"/>
          </a:xfrm>
        </p:spPr>
        <p:txBody>
          <a:bodyPr/>
          <a:lstStyle/>
          <a:p>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US" sz="2000" b="1" dirty="0"/>
              <a:t>MEDIA PRODUCTION ACTIVITIES: </a:t>
            </a:r>
            <a:br>
              <a:rPr lang="en-US" sz="2000" b="1" dirty="0"/>
            </a:br>
            <a:r>
              <a:rPr lang="en-US" sz="2000" b="1" dirty="0"/>
              <a:t>QUARTER 4</a:t>
            </a:r>
            <a:r>
              <a:rPr lang="en-US" sz="2400" b="1" dirty="0">
                <a:solidFill>
                  <a:srgbClr val="FFFFFF"/>
                </a:solidFill>
              </a:rPr>
              <a:t/>
            </a:r>
            <a:br>
              <a:rPr lang="en-US" sz="2400" b="1" dirty="0">
                <a:solidFill>
                  <a:srgbClr val="FFFFFF"/>
                </a:solidFill>
              </a:rPr>
            </a:br>
            <a:endParaRPr lang="en-ZA" dirty="0"/>
          </a:p>
        </p:txBody>
      </p:sp>
      <p:sp>
        <p:nvSpPr>
          <p:cNvPr id="71683" name="Content Placeholder 2"/>
          <p:cNvSpPr>
            <a:spLocks noGrp="1"/>
          </p:cNvSpPr>
          <p:nvPr>
            <p:ph idx="1"/>
          </p:nvPr>
        </p:nvSpPr>
        <p:spPr>
          <a:xfrm>
            <a:off x="347663" y="1412776"/>
            <a:ext cx="8796337" cy="5445224"/>
          </a:xfrm>
        </p:spPr>
        <p:txBody>
          <a:bodyPr/>
          <a:lstStyle/>
          <a:p>
            <a:pPr>
              <a:buFont typeface="Arial" panose="020B0604020202020204" pitchFamily="34" charset="0"/>
              <a:buChar char="•"/>
              <a:defRPr/>
            </a:pPr>
            <a:endParaRPr lang="en-ZA" sz="1600" dirty="0" smtClean="0">
              <a:ea typeface="ＭＳ Ｐゴシック" pitchFamily="34" charset="-128"/>
            </a:endParaRPr>
          </a:p>
          <a:p>
            <a:pPr>
              <a:buFont typeface="Wingdings" pitchFamily="2" charset="2"/>
              <a:buChar char="q"/>
              <a:defRPr/>
            </a:pPr>
            <a:endParaRPr lang="en-ZA" sz="1200" b="1" dirty="0" smtClean="0">
              <a:solidFill>
                <a:prstClr val="black"/>
              </a:solidFill>
              <a:ea typeface="ＭＳ Ｐゴシック" pitchFamily="34" charset="-128"/>
            </a:endParaRPr>
          </a:p>
          <a:p>
            <a:pPr marL="0" indent="0" algn="just">
              <a:buNone/>
            </a:pPr>
            <a:r>
              <a:rPr lang="en-ZA" sz="1800" b="1" dirty="0" smtClean="0">
                <a:solidFill>
                  <a:srgbClr val="000000"/>
                </a:solidFill>
                <a:latin typeface="Arial"/>
              </a:rPr>
              <a:t>      </a:t>
            </a:r>
            <a:endParaRPr lang="en-ZA" sz="1800" b="1" dirty="0">
              <a:solidFill>
                <a:srgbClr val="000000"/>
              </a:solidFill>
              <a:latin typeface="Arial"/>
            </a:endParaRPr>
          </a:p>
          <a:p>
            <a:pPr marL="0" indent="0" algn="just">
              <a:buNone/>
            </a:pPr>
            <a:endParaRPr lang="en-ZA" sz="1800" b="1" dirty="0">
              <a:solidFill>
                <a:srgbClr val="000000"/>
              </a:solidFill>
              <a:latin typeface="Arial"/>
            </a:endParaRPr>
          </a:p>
          <a:p>
            <a:pPr>
              <a:buFont typeface="Arial" panose="020B0604020202020204" pitchFamily="34" charset="0"/>
              <a:buChar char="•"/>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42931"/>
            <a:ext cx="8640960" cy="407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846811"/>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85838"/>
          </a:xfrm>
        </p:spPr>
        <p:txBody>
          <a:bodyPr/>
          <a:lstStyle/>
          <a:p>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US" sz="2000" b="1" dirty="0"/>
              <a:t>MEDIA PRODUCTION ACTIVITIES: </a:t>
            </a:r>
            <a:br>
              <a:rPr lang="en-US" sz="2000" b="1" dirty="0"/>
            </a:br>
            <a:r>
              <a:rPr lang="en-US" sz="2000" b="1" dirty="0"/>
              <a:t>QUARTER 4</a:t>
            </a:r>
            <a:r>
              <a:rPr lang="en-US" sz="2400" b="1" dirty="0">
                <a:solidFill>
                  <a:srgbClr val="FFFFFF"/>
                </a:solidFill>
              </a:rPr>
              <a:t/>
            </a:r>
            <a:br>
              <a:rPr lang="en-US" sz="2400" b="1" dirty="0">
                <a:solidFill>
                  <a:srgbClr val="FFFFFF"/>
                </a:solidFill>
              </a:rPr>
            </a:br>
            <a:endParaRPr lang="en-ZA" dirty="0"/>
          </a:p>
        </p:txBody>
      </p:sp>
      <p:sp>
        <p:nvSpPr>
          <p:cNvPr id="71683" name="Content Placeholder 2"/>
          <p:cNvSpPr>
            <a:spLocks noGrp="1"/>
          </p:cNvSpPr>
          <p:nvPr>
            <p:ph idx="1"/>
          </p:nvPr>
        </p:nvSpPr>
        <p:spPr>
          <a:xfrm>
            <a:off x="347663" y="1412776"/>
            <a:ext cx="8796337" cy="5445224"/>
          </a:xfrm>
        </p:spPr>
        <p:txBody>
          <a:bodyPr/>
          <a:lstStyle/>
          <a:p>
            <a:pPr>
              <a:buFont typeface="Arial" panose="020B0604020202020204" pitchFamily="34" charset="0"/>
              <a:buChar char="•"/>
              <a:defRPr/>
            </a:pPr>
            <a:endParaRPr lang="en-ZA" sz="1600" dirty="0" smtClean="0">
              <a:ea typeface="ＭＳ Ｐゴシック" pitchFamily="34" charset="-128"/>
            </a:endParaRPr>
          </a:p>
          <a:p>
            <a:pPr>
              <a:buFont typeface="Wingdings" pitchFamily="2" charset="2"/>
              <a:buChar char="q"/>
              <a:defRPr/>
            </a:pPr>
            <a:endParaRPr lang="en-ZA" sz="1200" b="1" dirty="0" smtClean="0">
              <a:solidFill>
                <a:prstClr val="black"/>
              </a:solidFill>
              <a:ea typeface="ＭＳ Ｐゴシック" pitchFamily="34" charset="-128"/>
            </a:endParaRPr>
          </a:p>
          <a:p>
            <a:pPr algn="just"/>
            <a:r>
              <a:rPr lang="en-ZA" sz="1800" b="1" dirty="0" smtClean="0">
                <a:solidFill>
                  <a:srgbClr val="000000"/>
                </a:solidFill>
                <a:latin typeface="Arial"/>
              </a:rPr>
              <a:t>      </a:t>
            </a:r>
            <a:endParaRPr lang="en-ZA" sz="1800" b="1" dirty="0">
              <a:solidFill>
                <a:srgbClr val="000000"/>
              </a:solidFill>
              <a:latin typeface="Arial"/>
            </a:endParaRPr>
          </a:p>
          <a:p>
            <a:pPr marL="0" indent="0" algn="just">
              <a:buNone/>
            </a:pPr>
            <a:endParaRPr lang="en-ZA" sz="1800" b="1" dirty="0">
              <a:solidFill>
                <a:srgbClr val="000000"/>
              </a:solidFill>
              <a:latin typeface="Arial"/>
            </a:endParaRPr>
          </a:p>
          <a:p>
            <a:pPr>
              <a:buFont typeface="Arial" panose="020B0604020202020204" pitchFamily="34" charset="0"/>
              <a:buChar char="•"/>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153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104910"/>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648072"/>
          </a:xfrm>
        </p:spPr>
        <p:txBody>
          <a:bodyPr/>
          <a:lstStyle/>
          <a:p>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US" sz="2000" b="1" dirty="0"/>
              <a:t>MEDIA PRODUCTION: ELECTRONIC</a:t>
            </a:r>
            <a:r>
              <a:rPr lang="en-US" sz="2400" b="1" u="sng" dirty="0">
                <a:solidFill>
                  <a:srgbClr val="FFFFFF"/>
                </a:solidFill>
              </a:rPr>
              <a:t/>
            </a:r>
            <a:br>
              <a:rPr lang="en-US" sz="2400" b="1" u="sng" dirty="0">
                <a:solidFill>
                  <a:srgbClr val="FFFFFF"/>
                </a:solidFill>
              </a:rPr>
            </a:br>
            <a:endParaRPr lang="en-ZA" dirty="0"/>
          </a:p>
        </p:txBody>
      </p:sp>
      <p:sp>
        <p:nvSpPr>
          <p:cNvPr id="71683" name="Content Placeholder 2"/>
          <p:cNvSpPr>
            <a:spLocks noGrp="1"/>
          </p:cNvSpPr>
          <p:nvPr>
            <p:ph idx="1"/>
          </p:nvPr>
        </p:nvSpPr>
        <p:spPr>
          <a:xfrm>
            <a:off x="347663" y="1412776"/>
            <a:ext cx="8796337" cy="5445224"/>
          </a:xfrm>
        </p:spPr>
        <p:txBody>
          <a:bodyPr/>
          <a:lstStyle/>
          <a:p>
            <a:pPr>
              <a:buFont typeface="Arial" panose="020B0604020202020204" pitchFamily="34" charset="0"/>
              <a:buChar char="•"/>
              <a:defRPr/>
            </a:pPr>
            <a:endParaRPr lang="en-ZA" sz="1600" dirty="0" smtClean="0">
              <a:ea typeface="ＭＳ Ｐゴシック" pitchFamily="34" charset="-128"/>
            </a:endParaRPr>
          </a:p>
          <a:p>
            <a:pPr>
              <a:buFont typeface="Wingdings" pitchFamily="2" charset="2"/>
              <a:buChar char="q"/>
              <a:defRPr/>
            </a:pPr>
            <a:endParaRPr lang="en-ZA" sz="1200" b="1" dirty="0" smtClean="0">
              <a:solidFill>
                <a:prstClr val="black"/>
              </a:solidFill>
              <a:ea typeface="ＭＳ Ｐゴシック" pitchFamily="34" charset="-128"/>
            </a:endParaRPr>
          </a:p>
          <a:p>
            <a:pPr marL="0" indent="0" algn="just">
              <a:buNone/>
            </a:pPr>
            <a:r>
              <a:rPr lang="en-ZA" sz="1800" b="1" dirty="0" smtClean="0">
                <a:solidFill>
                  <a:srgbClr val="000000"/>
                </a:solidFill>
                <a:latin typeface="Arial"/>
              </a:rPr>
              <a:t>      </a:t>
            </a:r>
            <a:endParaRPr lang="en-ZA" sz="1800" b="1" dirty="0">
              <a:solidFill>
                <a:srgbClr val="000000"/>
              </a:solidFill>
              <a:latin typeface="Arial"/>
            </a:endParaRPr>
          </a:p>
          <a:p>
            <a:pPr marL="0" indent="0" algn="just">
              <a:buNone/>
            </a:pPr>
            <a:endParaRPr lang="en-ZA" sz="1800" b="1" dirty="0">
              <a:solidFill>
                <a:srgbClr val="000000"/>
              </a:solidFill>
              <a:latin typeface="Arial"/>
            </a:endParaRPr>
          </a:p>
          <a:p>
            <a:pPr>
              <a:buFont typeface="Arial" panose="020B0604020202020204" pitchFamily="34" charset="0"/>
              <a:buChar char="•"/>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8161"/>
            <a:ext cx="8640960" cy="489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112495"/>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648072"/>
          </a:xfrm>
        </p:spPr>
        <p:txBody>
          <a:bodyPr/>
          <a:lstStyle/>
          <a:p>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000" b="1" dirty="0"/>
              <a:t>STAKEHOLDER RELATIONS</a:t>
            </a:r>
            <a:r>
              <a:rPr lang="en-US" sz="2400" b="1" u="sng" dirty="0">
                <a:solidFill>
                  <a:srgbClr val="FFFFFF"/>
                </a:solidFill>
              </a:rPr>
              <a:t/>
            </a:r>
            <a:br>
              <a:rPr lang="en-US" sz="2400" b="1" u="sng" dirty="0">
                <a:solidFill>
                  <a:srgbClr val="FFFFFF"/>
                </a:solidFill>
              </a:rPr>
            </a:br>
            <a:endParaRPr lang="en-ZA" dirty="0"/>
          </a:p>
        </p:txBody>
      </p:sp>
      <p:sp>
        <p:nvSpPr>
          <p:cNvPr id="71683" name="Content Placeholder 2"/>
          <p:cNvSpPr>
            <a:spLocks noGrp="1"/>
          </p:cNvSpPr>
          <p:nvPr>
            <p:ph idx="1"/>
          </p:nvPr>
        </p:nvSpPr>
        <p:spPr>
          <a:xfrm>
            <a:off x="347663" y="1412776"/>
            <a:ext cx="8796337" cy="5445224"/>
          </a:xfrm>
        </p:spPr>
        <p:txBody>
          <a:bodyPr/>
          <a:lstStyle/>
          <a:p>
            <a:r>
              <a:rPr lang="en-ZA" sz="1800" b="1" dirty="0" smtClean="0">
                <a:solidFill>
                  <a:srgbClr val="000000"/>
                </a:solidFill>
              </a:rPr>
              <a:t>OUTPUT</a:t>
            </a:r>
            <a:r>
              <a:rPr lang="en-ZA" sz="1800" b="1" dirty="0">
                <a:solidFill>
                  <a:srgbClr val="000000"/>
                </a:solidFill>
              </a:rPr>
              <a:t>: Ministerial and Departmental projects supported</a:t>
            </a:r>
          </a:p>
          <a:p>
            <a:endParaRPr lang="en-ZA" sz="1800" b="1" dirty="0">
              <a:solidFill>
                <a:srgbClr val="000000"/>
              </a:solidFill>
            </a:endParaRPr>
          </a:p>
          <a:p>
            <a:pPr>
              <a:buSzPts val="1800"/>
              <a:buFont typeface="Arial"/>
              <a:buChar char="•"/>
            </a:pPr>
            <a:r>
              <a:rPr lang="en-ZA" sz="1800" dirty="0">
                <a:solidFill>
                  <a:srgbClr val="000000"/>
                </a:solidFill>
              </a:rPr>
              <a:t>National Minimum Wage </a:t>
            </a:r>
            <a:r>
              <a:rPr lang="en-ZA" sz="1800" dirty="0" smtClean="0">
                <a:solidFill>
                  <a:srgbClr val="000000"/>
                </a:solidFill>
              </a:rPr>
              <a:t>(NMW) </a:t>
            </a:r>
            <a:r>
              <a:rPr lang="en-ZA" sz="1800" dirty="0">
                <a:solidFill>
                  <a:srgbClr val="000000"/>
                </a:solidFill>
              </a:rPr>
              <a:t>Chinese seminar</a:t>
            </a:r>
          </a:p>
          <a:p>
            <a:pPr>
              <a:buSzPts val="1800"/>
              <a:buFont typeface="Arial"/>
              <a:buChar char="•"/>
            </a:pPr>
            <a:r>
              <a:rPr lang="en-ZA" sz="1800" dirty="0">
                <a:solidFill>
                  <a:srgbClr val="000000"/>
                </a:solidFill>
              </a:rPr>
              <a:t>Branding on Library Week</a:t>
            </a:r>
          </a:p>
          <a:p>
            <a:pPr>
              <a:buSzPts val="1800"/>
              <a:buFont typeface="Arial"/>
              <a:buChar char="•"/>
            </a:pPr>
            <a:r>
              <a:rPr lang="en-ZA" sz="1800" dirty="0">
                <a:solidFill>
                  <a:srgbClr val="000000"/>
                </a:solidFill>
              </a:rPr>
              <a:t>Easter Rand Show</a:t>
            </a:r>
          </a:p>
          <a:p>
            <a:pPr>
              <a:buSzPts val="1800"/>
              <a:buFont typeface="Arial"/>
              <a:buChar char="•"/>
            </a:pPr>
            <a:r>
              <a:rPr lang="en-ZA" sz="1800" dirty="0">
                <a:solidFill>
                  <a:srgbClr val="000000"/>
                </a:solidFill>
              </a:rPr>
              <a:t>Taking service to the people in the Western Cape</a:t>
            </a:r>
          </a:p>
          <a:p>
            <a:pPr>
              <a:buSzPts val="1800"/>
              <a:buFont typeface="Arial"/>
              <a:buChar char="•"/>
            </a:pPr>
            <a:r>
              <a:rPr lang="en-ZA" sz="1800" dirty="0">
                <a:solidFill>
                  <a:srgbClr val="000000"/>
                </a:solidFill>
              </a:rPr>
              <a:t>Taking service to the people in the Free State</a:t>
            </a:r>
          </a:p>
          <a:p>
            <a:pPr marL="0" indent="0" algn="just">
              <a:buNone/>
            </a:pPr>
            <a:endParaRPr lang="en-ZA" sz="1800" b="1" dirty="0">
              <a:solidFill>
                <a:srgbClr val="000000"/>
              </a:solidFill>
              <a:latin typeface="Arial"/>
            </a:endParaRPr>
          </a:p>
          <a:p>
            <a:pPr>
              <a:buFont typeface="Arial" panose="020B0604020202020204" pitchFamily="34" charset="0"/>
              <a:buChar char="•"/>
              <a:defRPr/>
            </a:pPr>
            <a:endParaRPr lang="en-ZA" dirty="0" smtClean="0">
              <a:ea typeface="ＭＳ Ｐゴシック" pitchFamily="34" charset="-128"/>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19530937"/>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720080"/>
          </a:xfrm>
        </p:spPr>
        <p:txBody>
          <a:bodyPr/>
          <a:lstStyle/>
          <a:p>
            <a:r>
              <a:rPr lang="en-ZA" sz="2000" b="1" dirty="0" smtClean="0">
                <a:latin typeface="+mn-lt"/>
              </a:rPr>
              <a:t>MEDIA LIAISON, MONITORING AND RESEARCH Q4 – 2018/19 </a:t>
            </a:r>
            <a:endParaRPr lang="en-ZA" sz="2000" dirty="0">
              <a:latin typeface="+mn-lt"/>
            </a:endParaRPr>
          </a:p>
        </p:txBody>
      </p:sp>
      <p:sp>
        <p:nvSpPr>
          <p:cNvPr id="71683" name="Content Placeholder 2"/>
          <p:cNvSpPr>
            <a:spLocks noGrp="1"/>
          </p:cNvSpPr>
          <p:nvPr>
            <p:ph idx="1"/>
          </p:nvPr>
        </p:nvSpPr>
        <p:spPr>
          <a:xfrm>
            <a:off x="347663" y="1412776"/>
            <a:ext cx="8544817" cy="5445224"/>
          </a:xfrm>
        </p:spPr>
        <p:txBody>
          <a:bodyPr/>
          <a:lstStyle/>
          <a:p>
            <a:r>
              <a:rPr lang="en-ZA" sz="1800" b="1" u="sng" dirty="0">
                <a:solidFill>
                  <a:srgbClr val="000000"/>
                </a:solidFill>
                <a:latin typeface="Arial"/>
              </a:rPr>
              <a:t>Key performance indicator </a:t>
            </a:r>
          </a:p>
          <a:p>
            <a:endParaRPr lang="en-ZA" sz="1800" b="1" dirty="0">
              <a:solidFill>
                <a:srgbClr val="000000"/>
              </a:solidFill>
              <a:latin typeface="Arial"/>
            </a:endParaRPr>
          </a:p>
          <a:p>
            <a:r>
              <a:rPr lang="en-ZA" sz="1800" b="1" dirty="0" smtClean="0">
                <a:solidFill>
                  <a:srgbClr val="000000"/>
                </a:solidFill>
                <a:latin typeface="Arial"/>
              </a:rPr>
              <a:t>100</a:t>
            </a:r>
            <a:r>
              <a:rPr lang="en-ZA" sz="1800" b="1" dirty="0">
                <a:solidFill>
                  <a:srgbClr val="000000"/>
                </a:solidFill>
                <a:latin typeface="Arial"/>
              </a:rPr>
              <a:t>% of Departmental Annual and Ministerial and entities’ events publicized in a year</a:t>
            </a:r>
          </a:p>
          <a:p>
            <a:pPr>
              <a:buSzPts val="1800"/>
              <a:buFont typeface="Arial"/>
              <a:buChar char="•"/>
            </a:pPr>
            <a:r>
              <a:rPr lang="en-ZA" sz="1800" b="1" dirty="0">
                <a:solidFill>
                  <a:srgbClr val="000000"/>
                </a:solidFill>
                <a:latin typeface="Arial"/>
              </a:rPr>
              <a:t>All research work/report Produced by the Department for the public to have a clearer understanding of the role of the Department in the labour market are popularised per year.</a:t>
            </a:r>
          </a:p>
          <a:p>
            <a:endParaRPr lang="en-ZA" sz="1800" dirty="0">
              <a:solidFill>
                <a:srgbClr val="000000"/>
              </a:solidFill>
              <a:latin typeface="Arial"/>
            </a:endParaRPr>
          </a:p>
          <a:p>
            <a:pPr>
              <a:buSzPts val="1800"/>
              <a:buFont typeface="Arial"/>
              <a:buChar char="-"/>
            </a:pPr>
            <a:r>
              <a:rPr lang="en-ZA" sz="1800" dirty="0">
                <a:solidFill>
                  <a:srgbClr val="000000"/>
                </a:solidFill>
                <a:latin typeface="Arial"/>
              </a:rPr>
              <a:t>No report launched by the programme(s)  </a:t>
            </a:r>
          </a:p>
          <a:p>
            <a:endParaRPr lang="en-ZA" sz="1800" dirty="0">
              <a:solidFill>
                <a:srgbClr val="000000"/>
              </a:solidFill>
              <a:latin typeface="Arial"/>
            </a:endParaRPr>
          </a:p>
          <a:p>
            <a:pPr marL="0" indent="0" algn="just">
              <a:buNone/>
            </a:pPr>
            <a:r>
              <a:rPr lang="en-ZA" sz="1800" b="1" dirty="0" smtClean="0">
                <a:solidFill>
                  <a:srgbClr val="00B050"/>
                </a:solidFill>
                <a:latin typeface="Arial"/>
              </a:rPr>
              <a:t>Achieved</a:t>
            </a:r>
            <a:endParaRPr lang="en-ZA" dirty="0">
              <a:solidFill>
                <a:srgbClr val="00B050"/>
              </a:solidFill>
              <a:latin typeface="Arial"/>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88080140"/>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064"/>
          </a:xfrm>
        </p:spPr>
        <p:txBody>
          <a:bodyPr/>
          <a:lstStyle/>
          <a:p>
            <a:r>
              <a:rPr lang="en-ZA" sz="2000" b="1" dirty="0" smtClean="0"/>
              <a:t>MEDIA LIAISON, MONITORING AND RESEARCH Q4 – 2018/19 </a:t>
            </a:r>
            <a:endParaRPr lang="en-ZA" sz="2000" dirty="0"/>
          </a:p>
        </p:txBody>
      </p:sp>
      <p:sp>
        <p:nvSpPr>
          <p:cNvPr id="71683" name="Content Placeholder 2"/>
          <p:cNvSpPr>
            <a:spLocks noGrp="1"/>
          </p:cNvSpPr>
          <p:nvPr>
            <p:ph idx="1"/>
          </p:nvPr>
        </p:nvSpPr>
        <p:spPr>
          <a:xfrm>
            <a:off x="347663" y="1412776"/>
            <a:ext cx="8796337" cy="5445224"/>
          </a:xfrm>
        </p:spPr>
        <p:txBody>
          <a:bodyPr/>
          <a:lstStyle/>
          <a:p>
            <a:r>
              <a:rPr lang="en-ZA" sz="1800" b="1" dirty="0">
                <a:solidFill>
                  <a:srgbClr val="000000"/>
                </a:solidFill>
                <a:latin typeface="Arial"/>
              </a:rPr>
              <a:t>Decent work agenda publicised throughout the year</a:t>
            </a:r>
            <a:r>
              <a:rPr lang="en-ZA" sz="1800" dirty="0">
                <a:solidFill>
                  <a:srgbClr val="000000"/>
                </a:solidFill>
                <a:latin typeface="Arial"/>
              </a:rPr>
              <a:t>. </a:t>
            </a:r>
          </a:p>
          <a:p>
            <a:endParaRPr lang="en-ZA" sz="1800" dirty="0">
              <a:solidFill>
                <a:srgbClr val="000000"/>
              </a:solidFill>
              <a:latin typeface="Arial"/>
            </a:endParaRPr>
          </a:p>
          <a:p>
            <a:pPr marL="0" indent="0">
              <a:buNone/>
            </a:pPr>
            <a:r>
              <a:rPr lang="en-ZA" sz="1800" dirty="0">
                <a:solidFill>
                  <a:srgbClr val="000000"/>
                </a:solidFill>
                <a:latin typeface="Arial"/>
              </a:rPr>
              <a:t>- </a:t>
            </a:r>
            <a:r>
              <a:rPr lang="en-ZA" sz="1800" dirty="0" smtClean="0">
                <a:solidFill>
                  <a:srgbClr val="000000"/>
                </a:solidFill>
                <a:latin typeface="Arial"/>
              </a:rPr>
              <a:t>   Publicised </a:t>
            </a:r>
            <a:r>
              <a:rPr lang="en-ZA" sz="1800" dirty="0">
                <a:solidFill>
                  <a:srgbClr val="000000"/>
                </a:solidFill>
                <a:latin typeface="Arial"/>
              </a:rPr>
              <a:t>the introduction and roll-out of the National Minimum Wage (NMW) (30 January 2019) </a:t>
            </a:r>
          </a:p>
          <a:p>
            <a:pPr>
              <a:buSzPts val="1800"/>
              <a:buFont typeface="Arial"/>
              <a:buChar char="-"/>
            </a:pPr>
            <a:r>
              <a:rPr lang="en-ZA" sz="1800" dirty="0">
                <a:solidFill>
                  <a:srgbClr val="000000"/>
                </a:solidFill>
                <a:latin typeface="Arial"/>
              </a:rPr>
              <a:t>Publicised the appointment of the NMW Commission (30 January 2019)</a:t>
            </a:r>
          </a:p>
          <a:p>
            <a:pPr>
              <a:buSzPts val="1800"/>
              <a:buFont typeface="Arial"/>
              <a:buChar char="-"/>
            </a:pPr>
            <a:r>
              <a:rPr lang="en-ZA" sz="1800" dirty="0">
                <a:solidFill>
                  <a:srgbClr val="000000"/>
                </a:solidFill>
                <a:latin typeface="Arial"/>
              </a:rPr>
              <a:t>Publicised the announcement on Contract Cleaning minimum wage (25 January 2019)  </a:t>
            </a:r>
          </a:p>
          <a:p>
            <a:endParaRPr lang="en-ZA" sz="1800" dirty="0">
              <a:solidFill>
                <a:srgbClr val="000000"/>
              </a:solidFill>
              <a:latin typeface="Arial"/>
            </a:endParaRPr>
          </a:p>
          <a:p>
            <a:pPr marL="0" indent="0" algn="just">
              <a:buSzPts val="1800"/>
              <a:buNone/>
            </a:pPr>
            <a:r>
              <a:rPr lang="en-ZA" sz="1800" b="1" dirty="0" smtClean="0">
                <a:solidFill>
                  <a:srgbClr val="00B050"/>
                </a:solidFill>
                <a:latin typeface="Arial"/>
              </a:rPr>
              <a:t>Achieved </a:t>
            </a:r>
            <a:r>
              <a:rPr lang="en-ZA" sz="1800" dirty="0" smtClean="0">
                <a:solidFill>
                  <a:srgbClr val="00B050"/>
                </a:solidFill>
                <a:latin typeface="Arial"/>
              </a:rPr>
              <a:t> </a:t>
            </a:r>
            <a:endParaRPr lang="en-ZA" sz="1800" dirty="0">
              <a:solidFill>
                <a:srgbClr val="00B050"/>
              </a:solidFill>
              <a:latin typeface="Arial"/>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06143810"/>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lstStyle/>
          <a:p>
            <a:r>
              <a:rPr lang="en-ZA" sz="2000" b="1" dirty="0" smtClean="0"/>
              <a:t>MEDIA LIAISON, MONITORING AND RESEARCH Q4 – 2018/19</a:t>
            </a:r>
            <a:endParaRPr lang="en-ZA" sz="2000" dirty="0"/>
          </a:p>
        </p:txBody>
      </p:sp>
      <p:sp>
        <p:nvSpPr>
          <p:cNvPr id="71683" name="Content Placeholder 2"/>
          <p:cNvSpPr>
            <a:spLocks noGrp="1"/>
          </p:cNvSpPr>
          <p:nvPr>
            <p:ph idx="1"/>
          </p:nvPr>
        </p:nvSpPr>
        <p:spPr>
          <a:xfrm>
            <a:off x="347663" y="1348159"/>
            <a:ext cx="8544817" cy="5291569"/>
          </a:xfrm>
        </p:spPr>
        <p:txBody>
          <a:bodyPr/>
          <a:lstStyle/>
          <a:p>
            <a:r>
              <a:rPr lang="en-ZA" sz="1800" b="1" dirty="0">
                <a:solidFill>
                  <a:srgbClr val="000000"/>
                </a:solidFill>
                <a:latin typeface="Arial"/>
              </a:rPr>
              <a:t>Departmental Annual and Ministerial events publicized in a year</a:t>
            </a:r>
          </a:p>
          <a:p>
            <a:pPr marL="0" indent="0">
              <a:buNone/>
            </a:pPr>
            <a:r>
              <a:rPr lang="en-ZA" sz="1600" dirty="0" smtClean="0">
                <a:solidFill>
                  <a:srgbClr val="000000"/>
                </a:solidFill>
                <a:latin typeface="Arial"/>
              </a:rPr>
              <a:t>-    Publicised </a:t>
            </a:r>
            <a:r>
              <a:rPr lang="en-ZA" sz="1600" dirty="0">
                <a:solidFill>
                  <a:srgbClr val="000000"/>
                </a:solidFill>
                <a:latin typeface="Arial"/>
              </a:rPr>
              <a:t>the EE advocacy on submission of reports (09 January 2019) </a:t>
            </a:r>
          </a:p>
          <a:p>
            <a:pPr>
              <a:buSzPts val="1800"/>
              <a:buFont typeface="Arial"/>
              <a:buChar char="-"/>
            </a:pPr>
            <a:r>
              <a:rPr lang="en-ZA" sz="1600" dirty="0">
                <a:solidFill>
                  <a:srgbClr val="000000"/>
                </a:solidFill>
                <a:latin typeface="Arial"/>
              </a:rPr>
              <a:t>Publicised the ARLAC conference held in Ballito, KZN (25-28 March 2019)</a:t>
            </a:r>
          </a:p>
          <a:p>
            <a:pPr>
              <a:buSzPts val="1800"/>
              <a:buFont typeface="Arial"/>
              <a:buChar char="-"/>
            </a:pPr>
            <a:r>
              <a:rPr lang="en-ZA" sz="1600" dirty="0">
                <a:solidFill>
                  <a:srgbClr val="000000"/>
                </a:solidFill>
                <a:latin typeface="Arial"/>
              </a:rPr>
              <a:t>Publicised the IES’s Construction Indaba held in Durban (14 March 2019) </a:t>
            </a:r>
          </a:p>
          <a:p>
            <a:pPr>
              <a:buSzPts val="1800"/>
              <a:buFont typeface="Arial"/>
              <a:buChar char="-"/>
            </a:pPr>
            <a:r>
              <a:rPr lang="en-ZA" sz="1600" dirty="0">
                <a:solidFill>
                  <a:srgbClr val="000000"/>
                </a:solidFill>
                <a:latin typeface="Arial"/>
              </a:rPr>
              <a:t>Publicised the ILO’s launch by President Cyril </a:t>
            </a:r>
            <a:r>
              <a:rPr lang="en-ZA" sz="1600" dirty="0" err="1">
                <a:solidFill>
                  <a:srgbClr val="000000"/>
                </a:solidFill>
                <a:latin typeface="Arial"/>
              </a:rPr>
              <a:t>Ramaphosa</a:t>
            </a:r>
            <a:r>
              <a:rPr lang="en-ZA" sz="1600" dirty="0">
                <a:solidFill>
                  <a:srgbClr val="000000"/>
                </a:solidFill>
                <a:latin typeface="Arial"/>
              </a:rPr>
              <a:t> of the ILO’s Future of Work Report during ARLAC meeting – Ballito  (01 March 2019) </a:t>
            </a:r>
          </a:p>
          <a:p>
            <a:pPr>
              <a:buSzPts val="1800"/>
              <a:buFont typeface="Arial"/>
              <a:buChar char="-"/>
            </a:pPr>
            <a:r>
              <a:rPr lang="en-ZA" sz="1600" dirty="0">
                <a:solidFill>
                  <a:srgbClr val="000000"/>
                </a:solidFill>
                <a:latin typeface="Arial"/>
              </a:rPr>
              <a:t>Publicised the start of Imperial Logistics Construction Structural collapse inquiry in Durban (17 January 2019) </a:t>
            </a:r>
          </a:p>
          <a:p>
            <a:pPr>
              <a:buSzPts val="1800"/>
              <a:buFont typeface="Arial"/>
              <a:buChar char="-"/>
            </a:pPr>
            <a:r>
              <a:rPr lang="en-ZA" sz="1600" dirty="0">
                <a:solidFill>
                  <a:srgbClr val="000000"/>
                </a:solidFill>
                <a:latin typeface="Arial"/>
              </a:rPr>
              <a:t>Publicised the Inspection and Enforcement Services (IES) strategic workshop (14 March 2019) – </a:t>
            </a:r>
            <a:r>
              <a:rPr lang="en-ZA" sz="1600" dirty="0" err="1">
                <a:solidFill>
                  <a:srgbClr val="000000"/>
                </a:solidFill>
                <a:latin typeface="Arial"/>
              </a:rPr>
              <a:t>Benoni</a:t>
            </a:r>
            <a:r>
              <a:rPr lang="en-ZA" sz="1600" dirty="0">
                <a:solidFill>
                  <a:srgbClr val="000000"/>
                </a:solidFill>
                <a:latin typeface="Arial"/>
              </a:rPr>
              <a:t> </a:t>
            </a:r>
          </a:p>
          <a:p>
            <a:pPr>
              <a:buSzPts val="1800"/>
              <a:buFont typeface="Arial"/>
              <a:buChar char="-"/>
            </a:pPr>
            <a:r>
              <a:rPr lang="en-ZA" sz="1600" dirty="0">
                <a:solidFill>
                  <a:srgbClr val="000000"/>
                </a:solidFill>
                <a:latin typeface="Arial"/>
              </a:rPr>
              <a:t> Publicised PES national roadshows on the release of draft regulations with regards to job seekers (February 2019) </a:t>
            </a:r>
          </a:p>
          <a:p>
            <a:pPr>
              <a:buSzPts val="1800"/>
              <a:buFont typeface="Arial"/>
              <a:buChar char="-"/>
            </a:pPr>
            <a:r>
              <a:rPr lang="en-ZA" sz="1600" dirty="0">
                <a:solidFill>
                  <a:srgbClr val="000000"/>
                </a:solidFill>
                <a:latin typeface="Arial"/>
              </a:rPr>
              <a:t>Publicised the IES’s Driven Machinery Regulations workshop held in February 2019 – </a:t>
            </a:r>
            <a:r>
              <a:rPr lang="en-ZA" sz="1600" dirty="0" err="1">
                <a:solidFill>
                  <a:srgbClr val="000000"/>
                </a:solidFill>
                <a:latin typeface="Arial"/>
              </a:rPr>
              <a:t>Emalahleni</a:t>
            </a:r>
            <a:r>
              <a:rPr lang="en-ZA" sz="1600" dirty="0">
                <a:solidFill>
                  <a:srgbClr val="000000"/>
                </a:solidFill>
                <a:latin typeface="Arial"/>
              </a:rPr>
              <a:t> </a:t>
            </a:r>
          </a:p>
          <a:p>
            <a:pPr>
              <a:buSzPts val="1800"/>
              <a:buFont typeface="Arial"/>
              <a:buChar char="-"/>
            </a:pPr>
            <a:r>
              <a:rPr lang="en-ZA" sz="1600" dirty="0">
                <a:solidFill>
                  <a:srgbClr val="000000"/>
                </a:solidFill>
                <a:latin typeface="Arial"/>
              </a:rPr>
              <a:t>Publicised the IES’ Major Hazard Installation inspectors training workshop</a:t>
            </a:r>
          </a:p>
          <a:p>
            <a:r>
              <a:rPr lang="en-ZA" sz="1600" dirty="0">
                <a:solidFill>
                  <a:srgbClr val="000000"/>
                </a:solidFill>
                <a:latin typeface="Arial"/>
              </a:rPr>
              <a:t>(18 March 2019)  </a:t>
            </a:r>
          </a:p>
          <a:p>
            <a:pPr marL="0" indent="0">
              <a:buNone/>
            </a:pPr>
            <a:endParaRPr lang="en-ZA" sz="1800" b="1" dirty="0">
              <a:solidFill>
                <a:srgbClr val="000000"/>
              </a:solidFill>
              <a:latin typeface="Arial"/>
            </a:endParaRPr>
          </a:p>
          <a:p>
            <a:pPr marL="0" indent="0">
              <a:buNone/>
            </a:pPr>
            <a:r>
              <a:rPr lang="en-ZA" sz="1800" b="1" dirty="0" smtClean="0">
                <a:solidFill>
                  <a:srgbClr val="00B050"/>
                </a:solidFill>
                <a:latin typeface="Arial"/>
              </a:rPr>
              <a:t>Achieved</a:t>
            </a:r>
            <a:endParaRPr lang="en-ZA" sz="1800" b="1" dirty="0">
              <a:solidFill>
                <a:srgbClr val="00B050"/>
              </a:solidFill>
              <a:latin typeface="Arial"/>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0114560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742528"/>
          </a:xfrm>
        </p:spPr>
        <p:txBody>
          <a:bodyPr/>
          <a:lstStyle/>
          <a:p>
            <a:r>
              <a:rPr lang="en-ZA" sz="2000" b="1" dirty="0" smtClean="0"/>
              <a:t>MEDIA LIAISON, MONITORING AND RESEARCH Q4 – 2018/19 </a:t>
            </a:r>
            <a:endParaRPr lang="en-ZA" sz="2000" dirty="0"/>
          </a:p>
        </p:txBody>
      </p:sp>
      <p:sp>
        <p:nvSpPr>
          <p:cNvPr id="71683" name="Content Placeholder 2"/>
          <p:cNvSpPr>
            <a:spLocks noGrp="1"/>
          </p:cNvSpPr>
          <p:nvPr>
            <p:ph idx="1"/>
          </p:nvPr>
        </p:nvSpPr>
        <p:spPr>
          <a:xfrm>
            <a:off x="251521" y="1412776"/>
            <a:ext cx="8640960" cy="5184576"/>
          </a:xfrm>
        </p:spPr>
        <p:txBody>
          <a:bodyPr/>
          <a:lstStyle/>
          <a:p>
            <a:pPr algn="just"/>
            <a:r>
              <a:rPr lang="en-ZA" sz="1800" b="1" dirty="0">
                <a:solidFill>
                  <a:srgbClr val="000000"/>
                </a:solidFill>
                <a:latin typeface="Arial"/>
              </a:rPr>
              <a:t>Public entities (UIF, CF, Productivity SA, CCMA, SEE </a:t>
            </a:r>
            <a:r>
              <a:rPr lang="en-ZA" sz="1800" b="1" dirty="0" smtClean="0">
                <a:solidFill>
                  <a:srgbClr val="000000"/>
                </a:solidFill>
                <a:latin typeface="Arial"/>
              </a:rPr>
              <a:t>) </a:t>
            </a:r>
            <a:r>
              <a:rPr lang="en-ZA" sz="1800" b="1" dirty="0">
                <a:solidFill>
                  <a:srgbClr val="000000"/>
                </a:solidFill>
                <a:latin typeface="Arial"/>
              </a:rPr>
              <a:t>programs supported throughout the year</a:t>
            </a:r>
          </a:p>
          <a:p>
            <a:pPr algn="just">
              <a:buSzPts val="1800"/>
              <a:buFont typeface="Arial"/>
              <a:buChar char="-"/>
            </a:pPr>
            <a:r>
              <a:rPr lang="en-ZA" sz="1800" dirty="0">
                <a:solidFill>
                  <a:srgbClr val="000000"/>
                </a:solidFill>
                <a:latin typeface="Arial"/>
              </a:rPr>
              <a:t>Publicised the CMMA-BUSA partnership in a web tool to help small business (30 January 2019) </a:t>
            </a:r>
          </a:p>
          <a:p>
            <a:pPr algn="just">
              <a:buSzPts val="1800"/>
              <a:buFont typeface="Arial"/>
              <a:buChar char="-"/>
            </a:pPr>
            <a:r>
              <a:rPr lang="en-ZA" sz="1800" dirty="0">
                <a:solidFill>
                  <a:srgbClr val="000000"/>
                </a:solidFill>
                <a:latin typeface="Arial"/>
              </a:rPr>
              <a:t>Publicised the CF Commissioner’s stakeholders engagements with medical practitioners and chambers of commerce in Limpopo (20 March 2019) </a:t>
            </a:r>
          </a:p>
          <a:p>
            <a:pPr algn="just"/>
            <a:endParaRPr lang="en-ZA" sz="1800" dirty="0">
              <a:solidFill>
                <a:srgbClr val="000000"/>
              </a:solidFill>
              <a:latin typeface="Arial"/>
            </a:endParaRPr>
          </a:p>
          <a:p>
            <a:pPr algn="just"/>
            <a:endParaRPr lang="en-ZA" sz="1800" dirty="0">
              <a:solidFill>
                <a:srgbClr val="000000"/>
              </a:solidFill>
              <a:latin typeface="Arial"/>
            </a:endParaRPr>
          </a:p>
          <a:p>
            <a:pPr marL="0" indent="0" algn="just">
              <a:buNone/>
            </a:pPr>
            <a:r>
              <a:rPr lang="en-ZA" sz="1800" b="1" dirty="0" smtClean="0">
                <a:solidFill>
                  <a:srgbClr val="00B050"/>
                </a:solidFill>
                <a:latin typeface="Arial"/>
              </a:rPr>
              <a:t>Achieved</a:t>
            </a:r>
            <a:endParaRPr lang="en-ZA" sz="1800" b="1" dirty="0">
              <a:solidFill>
                <a:srgbClr val="00B050"/>
              </a:solidFill>
              <a:latin typeface="Arial"/>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21745548"/>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792088"/>
          </a:xfrm>
        </p:spPr>
        <p:txBody>
          <a:bodyPr/>
          <a:lstStyle/>
          <a:p>
            <a:r>
              <a:rPr lang="en-ZA" sz="2000" b="1" dirty="0" smtClean="0"/>
              <a:t>MEDIA LIAISON, MONITORING AND RESEARCH Q4 – 2018/19 </a:t>
            </a:r>
            <a:endParaRPr lang="en-ZA" sz="2000" dirty="0"/>
          </a:p>
        </p:txBody>
      </p:sp>
      <p:sp>
        <p:nvSpPr>
          <p:cNvPr id="71683" name="Content Placeholder 2"/>
          <p:cNvSpPr>
            <a:spLocks noGrp="1"/>
          </p:cNvSpPr>
          <p:nvPr>
            <p:ph idx="1"/>
          </p:nvPr>
        </p:nvSpPr>
        <p:spPr>
          <a:xfrm>
            <a:off x="347663" y="1412776"/>
            <a:ext cx="8544817" cy="5445224"/>
          </a:xfrm>
        </p:spPr>
        <p:txBody>
          <a:bodyPr/>
          <a:lstStyle/>
          <a:p>
            <a:pPr algn="just"/>
            <a:r>
              <a:rPr lang="en-ZA" sz="1800" b="1" dirty="0" smtClean="0">
                <a:solidFill>
                  <a:srgbClr val="000000"/>
                </a:solidFill>
                <a:latin typeface="Arial"/>
              </a:rPr>
              <a:t>100</a:t>
            </a:r>
            <a:r>
              <a:rPr lang="en-ZA" sz="1800" b="1" dirty="0">
                <a:solidFill>
                  <a:srgbClr val="000000"/>
                </a:solidFill>
                <a:latin typeface="Arial"/>
              </a:rPr>
              <a:t>% of Departmental (Minister, DG and programmes) media coverage managed daily. Also, escalated media enquiries.</a:t>
            </a:r>
          </a:p>
          <a:p>
            <a:endParaRPr lang="en-ZA" sz="1800" dirty="0">
              <a:solidFill>
                <a:srgbClr val="000000"/>
              </a:solidFill>
              <a:latin typeface="Arial"/>
            </a:endParaRPr>
          </a:p>
          <a:p>
            <a:pPr algn="just">
              <a:buSzPts val="1800"/>
              <a:buFont typeface="Arial"/>
              <a:buChar char="•"/>
            </a:pPr>
            <a:r>
              <a:rPr lang="en-ZA" sz="1800" dirty="0">
                <a:solidFill>
                  <a:srgbClr val="000000"/>
                </a:solidFill>
                <a:latin typeface="Arial"/>
              </a:rPr>
              <a:t>All Departmental (Minister, DG and programmes) media coverage managed daily. Also, escalated media enquiries.</a:t>
            </a:r>
          </a:p>
          <a:p>
            <a:pPr lvl="2"/>
            <a:r>
              <a:rPr lang="en-ZA" sz="1800" dirty="0">
                <a:solidFill>
                  <a:srgbClr val="000000"/>
                </a:solidFill>
                <a:latin typeface="Arial"/>
              </a:rPr>
              <a:t> </a:t>
            </a:r>
            <a:r>
              <a:rPr lang="en-ZA" sz="1800" dirty="0" smtClean="0">
                <a:solidFill>
                  <a:srgbClr val="000000"/>
                </a:solidFill>
                <a:latin typeface="Arial"/>
              </a:rPr>
              <a:t>Media </a:t>
            </a:r>
            <a:r>
              <a:rPr lang="en-ZA" sz="1800" dirty="0">
                <a:solidFill>
                  <a:srgbClr val="000000"/>
                </a:solidFill>
                <a:latin typeface="Arial"/>
              </a:rPr>
              <a:t>monitoring and tracking was done successfully and the following reports  were produced:</a:t>
            </a:r>
          </a:p>
          <a:p>
            <a:pPr lvl="2">
              <a:buSzPts val="1800"/>
              <a:buFont typeface="Arial"/>
              <a:buChar char="•"/>
            </a:pPr>
            <a:r>
              <a:rPr lang="en-ZA" sz="1800" dirty="0">
                <a:solidFill>
                  <a:srgbClr val="000000"/>
                </a:solidFill>
                <a:latin typeface="Arial"/>
              </a:rPr>
              <a:t>40 media clips </a:t>
            </a:r>
          </a:p>
          <a:p>
            <a:pPr lvl="2">
              <a:buSzPts val="1800"/>
              <a:buFont typeface="Arial"/>
              <a:buChar char="•"/>
            </a:pPr>
            <a:r>
              <a:rPr lang="en-ZA" sz="1800" dirty="0">
                <a:solidFill>
                  <a:srgbClr val="000000"/>
                </a:solidFill>
                <a:latin typeface="Arial"/>
              </a:rPr>
              <a:t>9 Weekly snippets</a:t>
            </a:r>
          </a:p>
          <a:p>
            <a:pPr lvl="2">
              <a:buSzPts val="1800"/>
              <a:buFont typeface="Arial"/>
              <a:buChar char="•"/>
            </a:pPr>
            <a:r>
              <a:rPr lang="en-ZA" sz="1800" dirty="0">
                <a:solidFill>
                  <a:srgbClr val="000000"/>
                </a:solidFill>
                <a:latin typeface="Arial"/>
              </a:rPr>
              <a:t>3 monthly </a:t>
            </a:r>
            <a:r>
              <a:rPr lang="en-ZA" sz="1800" dirty="0" smtClean="0">
                <a:solidFill>
                  <a:srgbClr val="000000"/>
                </a:solidFill>
                <a:latin typeface="Arial"/>
              </a:rPr>
              <a:t>snippets</a:t>
            </a:r>
          </a:p>
          <a:p>
            <a:pPr marL="114300" indent="0">
              <a:buSzPts val="1800"/>
              <a:buNone/>
            </a:pPr>
            <a:r>
              <a:rPr lang="en-ZA" sz="1800" b="1" dirty="0">
                <a:solidFill>
                  <a:srgbClr val="00B050"/>
                </a:solidFill>
                <a:latin typeface="Arial"/>
              </a:rPr>
              <a:t>Achieved </a:t>
            </a:r>
            <a:endParaRPr lang="en-ZA" sz="1800" b="1" dirty="0" smtClean="0">
              <a:solidFill>
                <a:srgbClr val="00B050"/>
              </a:solidFill>
              <a:latin typeface="Arial"/>
            </a:endParaRPr>
          </a:p>
          <a:p>
            <a:pPr marL="114300" indent="0">
              <a:buSzPts val="1800"/>
              <a:buNone/>
            </a:pPr>
            <a:endParaRPr lang="en-ZA" sz="1800" dirty="0">
              <a:solidFill>
                <a:srgbClr val="000000"/>
              </a:solidFill>
              <a:latin typeface="Arial"/>
            </a:endParaRPr>
          </a:p>
          <a:p>
            <a:r>
              <a:rPr lang="en-ZA" sz="1800" dirty="0">
                <a:solidFill>
                  <a:srgbClr val="000000"/>
                </a:solidFill>
                <a:latin typeface="Arial"/>
              </a:rPr>
              <a:t>Other activities:</a:t>
            </a:r>
          </a:p>
          <a:p>
            <a:pPr>
              <a:buSzPts val="1800"/>
              <a:buFont typeface="Arial"/>
              <a:buChar char="-"/>
            </a:pPr>
            <a:r>
              <a:rPr lang="en-ZA" sz="1800" dirty="0">
                <a:solidFill>
                  <a:srgbClr val="000000"/>
                </a:solidFill>
                <a:latin typeface="Arial"/>
              </a:rPr>
              <a:t>In the fourth quarter produced three newsletters (January, February and March 2019 issues)  </a:t>
            </a:r>
            <a:endParaRPr lang="en-ZA" sz="1800" dirty="0">
              <a:solidFill>
                <a:srgbClr val="000000"/>
              </a:solidFill>
            </a:endParaRPr>
          </a:p>
          <a:p>
            <a:pPr>
              <a:buFont typeface="Arial" panose="020B0604020202020204" pitchFamily="34" charset="0"/>
              <a:buChar char="•"/>
              <a:defRPr/>
            </a:pPr>
            <a:endParaRPr lang="en-ZA" dirty="0" smtClean="0">
              <a:ea typeface="ＭＳ Ｐゴシック" pitchFamily="34" charset="-128"/>
            </a:endParaRPr>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2370750"/>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DOL</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chemeClr val="bg1"/>
                </a:solidFill>
              </a:rPr>
              <a:pPr/>
              <a:t>4</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04056"/>
          </a:xfrm>
        </p:spPr>
        <p:txBody>
          <a:bodyPr/>
          <a:lstStyle/>
          <a:p>
            <a:r>
              <a:rPr lang="en-ZA" sz="2000" b="1" dirty="0" smtClean="0"/>
              <a:t>ISSUED MEDIA STATEMENTS</a:t>
            </a:r>
            <a:endParaRPr lang="en-ZA" sz="2000" dirty="0"/>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222" y="1340768"/>
            <a:ext cx="8634258" cy="50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837646"/>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498971"/>
          </a:xfrm>
        </p:spPr>
        <p:txBody>
          <a:bodyPr/>
          <a:lstStyle/>
          <a:p>
            <a:r>
              <a:rPr lang="en-ZA" sz="2000" b="1" dirty="0" smtClean="0"/>
              <a:t>ISSUED MEDIA STATEMENTS</a:t>
            </a:r>
            <a:endParaRPr lang="en-ZA" sz="2000" dirty="0"/>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786" y="1340768"/>
            <a:ext cx="8604693" cy="50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372110"/>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498971"/>
          </a:xfrm>
        </p:spPr>
        <p:txBody>
          <a:bodyPr/>
          <a:lstStyle/>
          <a:p>
            <a:r>
              <a:rPr lang="en-ZA" sz="2000" b="1" dirty="0" smtClean="0"/>
              <a:t>ISSUED MEDIA STATEMENTS</a:t>
            </a:r>
            <a:endParaRPr lang="en-ZA" sz="2000" dirty="0"/>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69" y="1340768"/>
            <a:ext cx="8640411" cy="50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643268"/>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648072"/>
          </a:xfrm>
        </p:spPr>
        <p:txBody>
          <a:bodyPr/>
          <a:lstStyle/>
          <a:p>
            <a:r>
              <a:rPr lang="en-ZA" sz="2000" b="1" dirty="0"/>
              <a:t>MEDIA INTERVIEWS/ENQUIRIES </a:t>
            </a:r>
            <a:endParaRPr lang="en-ZA" sz="2000" dirty="0"/>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46" y="1340768"/>
            <a:ext cx="8632434" cy="50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908778"/>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064"/>
          </a:xfrm>
        </p:spPr>
        <p:txBody>
          <a:bodyPr/>
          <a:lstStyle/>
          <a:p>
            <a:r>
              <a:rPr lang="en-ZA" sz="2000" b="1" dirty="0"/>
              <a:t>MEDIA INTERVIEWS/ENQUIRIES </a:t>
            </a:r>
            <a:endParaRPr lang="en-ZA" sz="2000" dirty="0"/>
          </a:p>
        </p:txBody>
      </p:sp>
      <p:sp>
        <p:nvSpPr>
          <p:cNvPr id="133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FEF20C-9B93-48BD-8F7B-FC1B798E6C9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01" y="1340768"/>
            <a:ext cx="8639779" cy="50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944216"/>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PROGRAMME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INSPECTION AND ENFORCEMENT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C00000"/>
                </a:solidFill>
                <a:effectLst/>
                <a:uLnTx/>
                <a:uFillTx/>
                <a:latin typeface="Calibri"/>
                <a:ea typeface="+mn-ea"/>
                <a:cs typeface="+mn-cs"/>
              </a:rPr>
              <a:t>QUARTER 4 PERFORMANCE</a:t>
            </a:r>
            <a:endParaRPr kumimoji="0" lang="en-ZA" sz="3200" b="1" i="0" u="none" strike="noStrike" kern="1200" cap="none" spc="0" normalizeH="0" baseline="0" noProof="0" dirty="0">
              <a:ln>
                <a:noFill/>
              </a:ln>
              <a:solidFill>
                <a:srgbClr val="C00000"/>
              </a:solidFill>
              <a:effectLst/>
              <a:uLnTx/>
              <a:uFillTx/>
              <a:latin typeface="Calibri"/>
              <a:ea typeface="+mn-ea"/>
              <a:cs typeface="+mn-cs"/>
            </a:endParaRPr>
          </a:p>
        </p:txBody>
      </p:sp>
      <p:sp>
        <p:nvSpPr>
          <p:cNvPr id="3" name="Rectangle 2"/>
          <p:cNvSpPr/>
          <p:nvPr/>
        </p:nvSpPr>
        <p:spPr>
          <a:xfrm>
            <a:off x="8637193" y="6395159"/>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45</a:t>
            </a:fld>
            <a:endParaRPr lang="en-ZA" sz="1200" dirty="0">
              <a:solidFill>
                <a:schemeClr val="bg1"/>
              </a:solidFill>
            </a:endParaRPr>
          </a:p>
        </p:txBody>
      </p:sp>
    </p:spTree>
    <p:extLst>
      <p:ext uri="{BB962C8B-B14F-4D97-AF65-F5344CB8AC3E}">
        <p14:creationId xmlns:p14="http://schemas.microsoft.com/office/powerpoint/2010/main" val="239961048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FOURTH QUARTER OVERALL PERFOMANCE</a:t>
            </a:r>
            <a:endParaRPr lang="en-ZA" sz="2400" b="1" dirty="0"/>
          </a:p>
        </p:txBody>
      </p:sp>
      <p:sp>
        <p:nvSpPr>
          <p:cNvPr id="3" name="Content Placeholder 2"/>
          <p:cNvSpPr>
            <a:spLocks noGrp="1"/>
          </p:cNvSpPr>
          <p:nvPr>
            <p:ph idx="1"/>
          </p:nvPr>
        </p:nvSpPr>
        <p:spPr>
          <a:xfrm>
            <a:off x="251520" y="1412776"/>
            <a:ext cx="8435280" cy="5256584"/>
          </a:xfrm>
        </p:spPr>
        <p:txBody>
          <a:bodyPr/>
          <a:lstStyle/>
          <a:p>
            <a:pPr marL="0" indent="0">
              <a:buNone/>
            </a:pPr>
            <a:r>
              <a:rPr lang="en-ZA" sz="1600" dirty="0" smtClean="0">
                <a:latin typeface="Arial" panose="020B0604020202020204" pitchFamily="34" charset="0"/>
                <a:cs typeface="Arial" panose="020B0604020202020204" pitchFamily="34" charset="0"/>
              </a:rPr>
              <a:t>The target for the Quarter 4 was </a:t>
            </a:r>
            <a:r>
              <a:rPr lang="en-ZA" sz="1600" b="1" dirty="0" smtClean="0">
                <a:latin typeface="Arial" panose="020B0604020202020204" pitchFamily="34" charset="0"/>
                <a:cs typeface="Arial" panose="020B0604020202020204" pitchFamily="34" charset="0"/>
              </a:rPr>
              <a:t>65 620 </a:t>
            </a:r>
            <a:r>
              <a:rPr lang="en-ZA" sz="1600" dirty="0" smtClean="0">
                <a:latin typeface="Arial" panose="020B0604020202020204" pitchFamily="34" charset="0"/>
                <a:cs typeface="Arial" panose="020B0604020202020204" pitchFamily="34" charset="0"/>
              </a:rPr>
              <a:t>inspections and </a:t>
            </a:r>
            <a:r>
              <a:rPr lang="en-ZA" sz="1600" b="1" dirty="0" smtClean="0">
                <a:latin typeface="Arial" panose="020B0604020202020204" pitchFamily="34" charset="0"/>
                <a:cs typeface="Arial" panose="020B0604020202020204" pitchFamily="34" charset="0"/>
              </a:rPr>
              <a:t>61 642 </a:t>
            </a:r>
            <a:r>
              <a:rPr lang="en-ZA" sz="1600" dirty="0" smtClean="0">
                <a:latin typeface="Arial" panose="020B0604020202020204" pitchFamily="34" charset="0"/>
                <a:cs typeface="Arial" panose="020B0604020202020204" pitchFamily="34" charset="0"/>
              </a:rPr>
              <a:t>inspections were conducted which constitutes </a:t>
            </a:r>
            <a:r>
              <a:rPr lang="en-ZA" sz="1600" b="1" dirty="0" smtClean="0">
                <a:latin typeface="Arial" panose="020B0604020202020204" pitchFamily="34" charset="0"/>
                <a:cs typeface="Arial" panose="020B0604020202020204" pitchFamily="34" charset="0"/>
              </a:rPr>
              <a:t>94%. </a:t>
            </a:r>
            <a:r>
              <a:rPr lang="en-ZA" sz="1600" dirty="0" smtClean="0">
                <a:latin typeface="Arial" panose="020B0604020202020204" pitchFamily="34" charset="0"/>
                <a:cs typeface="Arial" panose="020B0604020202020204" pitchFamily="34" charset="0"/>
              </a:rPr>
              <a:t>Of those inspected </a:t>
            </a:r>
            <a:r>
              <a:rPr lang="en-ZA" sz="1600" b="1" dirty="0" smtClean="0">
                <a:latin typeface="Arial" panose="020B0604020202020204" pitchFamily="34" charset="0"/>
                <a:cs typeface="Arial" panose="020B0604020202020204" pitchFamily="34" charset="0"/>
              </a:rPr>
              <a:t>49 615 </a:t>
            </a:r>
            <a:r>
              <a:rPr lang="en-ZA" sz="1600" dirty="0" smtClean="0">
                <a:latin typeface="Arial" panose="020B0604020202020204" pitchFamily="34" charset="0"/>
                <a:cs typeface="Arial" panose="020B0604020202020204" pitchFamily="34" charset="0"/>
              </a:rPr>
              <a:t>were found compliant and </a:t>
            </a:r>
            <a:r>
              <a:rPr lang="en-ZA" sz="1600" b="1" dirty="0" smtClean="0">
                <a:latin typeface="Arial" panose="020B0604020202020204" pitchFamily="34" charset="0"/>
                <a:cs typeface="Arial" panose="020B0604020202020204" pitchFamily="34" charset="0"/>
              </a:rPr>
              <a:t>12 022 </a:t>
            </a:r>
            <a:r>
              <a:rPr lang="en-ZA" sz="1600" dirty="0" smtClean="0">
                <a:latin typeface="Arial" panose="020B0604020202020204" pitchFamily="34" charset="0"/>
                <a:cs typeface="Arial" panose="020B0604020202020204" pitchFamily="34" charset="0"/>
              </a:rPr>
              <a:t>were non-compliant as a result were all issued with enforcement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911664389"/>
              </p:ext>
            </p:extLst>
          </p:nvPr>
        </p:nvGraphicFramePr>
        <p:xfrm>
          <a:off x="251522" y="2276873"/>
          <a:ext cx="8640960" cy="4055537"/>
        </p:xfrm>
        <a:graphic>
          <a:graphicData uri="http://schemas.openxmlformats.org/drawingml/2006/table">
            <a:tbl>
              <a:tblPr>
                <a:tableStyleId>{E8B1032C-EA38-4F05-BA0D-38AFFFC7BED3}</a:tableStyleId>
              </a:tblPr>
              <a:tblGrid>
                <a:gridCol w="1440160">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gridCol w="1440160">
                  <a:extLst>
                    <a:ext uri="{9D8B030D-6E8A-4147-A177-3AD203B41FA5}">
                      <a16:colId xmlns="" xmlns:a16="http://schemas.microsoft.com/office/drawing/2014/main" val="20004"/>
                    </a:ext>
                  </a:extLst>
                </a:gridCol>
                <a:gridCol w="1440160">
                  <a:extLst>
                    <a:ext uri="{9D8B030D-6E8A-4147-A177-3AD203B41FA5}">
                      <a16:colId xmlns="" xmlns:a16="http://schemas.microsoft.com/office/drawing/2014/main" val="20005"/>
                    </a:ext>
                  </a:extLst>
                </a:gridCol>
              </a:tblGrid>
              <a:tr h="936103">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u="none" strike="noStrike" dirty="0">
                          <a:effectLst/>
                        </a:rPr>
                        <a:t>COMPLIED</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u="none" strike="noStrike" dirty="0">
                          <a:effectLst/>
                        </a:rPr>
                        <a:t>NON-COMPLIED</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0"/>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EC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dirty="0">
                          <a:solidFill>
                            <a:srgbClr val="000000"/>
                          </a:solidFill>
                          <a:effectLst/>
                          <a:latin typeface="+mn-lt"/>
                        </a:rPr>
                        <a:t>6 496</a:t>
                      </a:r>
                    </a:p>
                  </a:txBody>
                  <a:tcPr marL="9525" marR="9525" marT="9525" marB="0" anchor="ctr"/>
                </a:tc>
                <a:tc>
                  <a:txBody>
                    <a:bodyPr/>
                    <a:lstStyle/>
                    <a:p>
                      <a:pPr algn="ctr" fontAlgn="b"/>
                      <a:r>
                        <a:rPr lang="en-ZA" sz="1600" b="1" i="0" u="none" strike="noStrike" dirty="0" smtClean="0">
                          <a:solidFill>
                            <a:srgbClr val="000000"/>
                          </a:solidFill>
                          <a:effectLst/>
                          <a:latin typeface="+mn-lt"/>
                        </a:rPr>
                        <a:t>6 671</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175</a:t>
                      </a:r>
                    </a:p>
                  </a:txBody>
                  <a:tcPr marL="9525" marR="9525" marT="9525" marB="0" anchor="b"/>
                </a:tc>
                <a:tc>
                  <a:txBody>
                    <a:bodyPr/>
                    <a:lstStyle/>
                    <a:p>
                      <a:pPr algn="ctr" fontAlgn="b"/>
                      <a:r>
                        <a:rPr lang="en-ZA" sz="1600" b="1" i="0" u="none" strike="noStrike" dirty="0" smtClean="0">
                          <a:solidFill>
                            <a:srgbClr val="000000"/>
                          </a:solidFill>
                          <a:effectLst/>
                          <a:latin typeface="+mn-lt"/>
                        </a:rPr>
                        <a:t>5 491</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1 180</a:t>
                      </a:r>
                      <a:endParaRPr lang="en-ZA" sz="1600" b="1"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1"/>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FS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dirty="0">
                          <a:solidFill>
                            <a:srgbClr val="000000"/>
                          </a:solidFill>
                          <a:effectLst/>
                          <a:latin typeface="+mn-lt"/>
                        </a:rPr>
                        <a:t>5 578</a:t>
                      </a:r>
                    </a:p>
                  </a:txBody>
                  <a:tcPr marL="9525" marR="9525" marT="9525" marB="0" anchor="ctr"/>
                </a:tc>
                <a:tc>
                  <a:txBody>
                    <a:bodyPr/>
                    <a:lstStyle/>
                    <a:p>
                      <a:pPr algn="ctr" fontAlgn="b"/>
                      <a:r>
                        <a:rPr lang="en-ZA" sz="1600" b="1" i="0" u="none" strike="noStrike" dirty="0" smtClean="0">
                          <a:solidFill>
                            <a:srgbClr val="000000"/>
                          </a:solidFill>
                          <a:effectLst/>
                          <a:latin typeface="+mn-lt"/>
                        </a:rPr>
                        <a:t>5 845</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267</a:t>
                      </a:r>
                    </a:p>
                  </a:txBody>
                  <a:tcPr marL="9525" marR="9525" marT="9525" marB="0" anchor="b"/>
                </a:tc>
                <a:tc>
                  <a:txBody>
                    <a:bodyPr/>
                    <a:lstStyle/>
                    <a:p>
                      <a:pPr algn="ctr" fontAlgn="b"/>
                      <a:r>
                        <a:rPr lang="en-ZA" sz="1600" b="1" i="0" u="none" strike="noStrike" dirty="0" smtClean="0">
                          <a:solidFill>
                            <a:srgbClr val="000000"/>
                          </a:solidFill>
                          <a:effectLst/>
                          <a:latin typeface="+mn-lt"/>
                        </a:rPr>
                        <a:t>4 978</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867</a:t>
                      </a:r>
                    </a:p>
                  </a:txBody>
                  <a:tcPr marL="9525" marR="9525" marT="9525" marB="0" anchor="b"/>
                </a:tc>
                <a:extLst>
                  <a:ext uri="{0D108BD9-81ED-4DB2-BD59-A6C34878D82A}">
                    <a16:rowId xmlns="" xmlns:a16="http://schemas.microsoft.com/office/drawing/2014/main" val="10002"/>
                  </a:ext>
                </a:extLst>
              </a:tr>
              <a:tr h="279764">
                <a:tc>
                  <a:txBody>
                    <a:bodyPr/>
                    <a:lstStyle/>
                    <a:p>
                      <a:pPr algn="l" fontAlgn="b"/>
                      <a:r>
                        <a:rPr lang="en-ZA" sz="1600" b="1" u="none" strike="noStrike" dirty="0">
                          <a:effectLst/>
                          <a:latin typeface="Arial" panose="020B0604020202020204" pitchFamily="34" charset="0"/>
                          <a:cs typeface="Arial" panose="020B0604020202020204" pitchFamily="34" charset="0"/>
                        </a:rPr>
                        <a:t>GP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15 683</a:t>
                      </a:r>
                    </a:p>
                  </a:txBody>
                  <a:tcPr marL="9525" marR="9525" marT="9525" marB="0" anchor="ctr"/>
                </a:tc>
                <a:tc>
                  <a:txBody>
                    <a:bodyPr/>
                    <a:lstStyle/>
                    <a:p>
                      <a:pPr algn="ctr" fontAlgn="b"/>
                      <a:r>
                        <a:rPr lang="en-ZA" sz="1600" b="1" i="0" u="none" strike="noStrike" dirty="0" smtClean="0">
                          <a:solidFill>
                            <a:srgbClr val="000000"/>
                          </a:solidFill>
                          <a:effectLst/>
                          <a:latin typeface="+mn-lt"/>
                        </a:rPr>
                        <a:t>12</a:t>
                      </a:r>
                      <a:r>
                        <a:rPr lang="en-ZA" sz="1600" b="1" i="0" u="none" strike="noStrike" baseline="0" dirty="0" smtClean="0">
                          <a:solidFill>
                            <a:srgbClr val="000000"/>
                          </a:solidFill>
                          <a:effectLst/>
                          <a:latin typeface="+mn-lt"/>
                        </a:rPr>
                        <a:t> </a:t>
                      </a:r>
                      <a:r>
                        <a:rPr lang="en-ZA" sz="1600" b="1" i="0" u="none" strike="noStrike" dirty="0" smtClean="0">
                          <a:solidFill>
                            <a:srgbClr val="000000"/>
                          </a:solidFill>
                          <a:effectLst/>
                          <a:latin typeface="+mn-lt"/>
                        </a:rPr>
                        <a:t>630</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-3 053</a:t>
                      </a:r>
                    </a:p>
                  </a:txBody>
                  <a:tcPr marL="9525" marR="9525" marT="9525" marB="0" anchor="b"/>
                </a:tc>
                <a:tc>
                  <a:txBody>
                    <a:bodyPr/>
                    <a:lstStyle/>
                    <a:p>
                      <a:pPr algn="ctr" fontAlgn="b"/>
                      <a:r>
                        <a:rPr lang="en-ZA" sz="1600" b="1" i="0" u="none" strike="noStrike" dirty="0" smtClean="0">
                          <a:solidFill>
                            <a:srgbClr val="000000"/>
                          </a:solidFill>
                          <a:effectLst/>
                          <a:latin typeface="+mn-lt"/>
                        </a:rPr>
                        <a:t>10 833</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1 797</a:t>
                      </a:r>
                      <a:endParaRPr lang="en-ZA" sz="1600" b="1"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3"/>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KZN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13 452</a:t>
                      </a:r>
                    </a:p>
                  </a:txBody>
                  <a:tcPr marL="9525" marR="9525" marT="9525" marB="0" anchor="ctr"/>
                </a:tc>
                <a:tc>
                  <a:txBody>
                    <a:bodyPr/>
                    <a:lstStyle/>
                    <a:p>
                      <a:pPr algn="ctr" fontAlgn="b"/>
                      <a:r>
                        <a:rPr lang="en-ZA" sz="1600" b="1" i="0" u="none" strike="noStrike" dirty="0" smtClean="0">
                          <a:solidFill>
                            <a:srgbClr val="000000"/>
                          </a:solidFill>
                          <a:effectLst/>
                          <a:latin typeface="+mn-lt"/>
                        </a:rPr>
                        <a:t>13 112</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-340</a:t>
                      </a:r>
                    </a:p>
                  </a:txBody>
                  <a:tcPr marL="9525" marR="9525" marT="9525" marB="0" anchor="b"/>
                </a:tc>
                <a:tc>
                  <a:txBody>
                    <a:bodyPr/>
                    <a:lstStyle/>
                    <a:p>
                      <a:pPr algn="ctr" fontAlgn="b"/>
                      <a:r>
                        <a:rPr lang="en-ZA" sz="1600" b="1" i="0" u="none" strike="noStrike" dirty="0" smtClean="0">
                          <a:solidFill>
                            <a:srgbClr val="000000"/>
                          </a:solidFill>
                          <a:effectLst/>
                          <a:latin typeface="+mn-lt"/>
                        </a:rPr>
                        <a:t>10 520</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2 592</a:t>
                      </a:r>
                      <a:endParaRPr lang="en-ZA" sz="1600" b="1"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4"/>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LP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5 906</a:t>
                      </a:r>
                    </a:p>
                  </a:txBody>
                  <a:tcPr marL="9525" marR="9525" marT="9525" marB="0" anchor="ctr"/>
                </a:tc>
                <a:tc>
                  <a:txBody>
                    <a:bodyPr/>
                    <a:lstStyle/>
                    <a:p>
                      <a:pPr algn="ctr" fontAlgn="b"/>
                      <a:r>
                        <a:rPr lang="en-ZA" sz="1600" b="1" i="0" u="none" strike="noStrike" dirty="0" smtClean="0">
                          <a:solidFill>
                            <a:srgbClr val="000000"/>
                          </a:solidFill>
                          <a:effectLst/>
                          <a:latin typeface="+mn-lt"/>
                        </a:rPr>
                        <a:t>5 558</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a:solidFill>
                            <a:srgbClr val="000000"/>
                          </a:solidFill>
                          <a:effectLst/>
                          <a:latin typeface="+mn-lt"/>
                        </a:rPr>
                        <a:t>-348</a:t>
                      </a:r>
                    </a:p>
                  </a:txBody>
                  <a:tcPr marL="9525" marR="9525" marT="9525" marB="0" anchor="b"/>
                </a:tc>
                <a:tc>
                  <a:txBody>
                    <a:bodyPr/>
                    <a:lstStyle/>
                    <a:p>
                      <a:pPr algn="ctr" fontAlgn="b"/>
                      <a:r>
                        <a:rPr lang="en-ZA" sz="1600" b="1" i="0" u="none" strike="noStrike" dirty="0" smtClean="0">
                          <a:solidFill>
                            <a:srgbClr val="000000"/>
                          </a:solidFill>
                          <a:effectLst/>
                          <a:latin typeface="+mn-lt"/>
                        </a:rPr>
                        <a:t>4 172</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1 386</a:t>
                      </a:r>
                      <a:endParaRPr lang="en-ZA" sz="1600" b="1"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5"/>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MP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4 790</a:t>
                      </a:r>
                    </a:p>
                  </a:txBody>
                  <a:tcPr marL="9525" marR="9525" marT="9525" marB="0" anchor="ctr"/>
                </a:tc>
                <a:tc>
                  <a:txBody>
                    <a:bodyPr/>
                    <a:lstStyle/>
                    <a:p>
                      <a:pPr algn="ctr" fontAlgn="b"/>
                      <a:r>
                        <a:rPr lang="en-ZA" sz="1600" b="1" i="0" u="none" strike="noStrike" dirty="0" smtClean="0">
                          <a:solidFill>
                            <a:srgbClr val="000000"/>
                          </a:solidFill>
                          <a:effectLst/>
                          <a:latin typeface="+mn-lt"/>
                        </a:rPr>
                        <a:t>4 135</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a:solidFill>
                            <a:srgbClr val="000000"/>
                          </a:solidFill>
                          <a:effectLst/>
                          <a:latin typeface="+mn-lt"/>
                        </a:rPr>
                        <a:t>-655</a:t>
                      </a:r>
                    </a:p>
                  </a:txBody>
                  <a:tcPr marL="9525" marR="9525" marT="9525" marB="0" anchor="b"/>
                </a:tc>
                <a:tc>
                  <a:txBody>
                    <a:bodyPr/>
                    <a:lstStyle/>
                    <a:p>
                      <a:pPr algn="ctr" fontAlgn="b"/>
                      <a:r>
                        <a:rPr lang="en-ZA" sz="1600" b="1" i="0" u="none" strike="noStrike" dirty="0" smtClean="0">
                          <a:solidFill>
                            <a:srgbClr val="000000"/>
                          </a:solidFill>
                          <a:effectLst/>
                          <a:latin typeface="+mn-lt"/>
                        </a:rPr>
                        <a:t>3 010</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1 125</a:t>
                      </a:r>
                      <a:endParaRPr lang="en-ZA" sz="1600" b="1"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6"/>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NC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2 690</a:t>
                      </a:r>
                    </a:p>
                  </a:txBody>
                  <a:tcPr marL="9525" marR="9525" marT="9525" marB="0" anchor="ctr"/>
                </a:tc>
                <a:tc>
                  <a:txBody>
                    <a:bodyPr/>
                    <a:lstStyle/>
                    <a:p>
                      <a:pPr algn="ctr" fontAlgn="b"/>
                      <a:r>
                        <a:rPr lang="en-ZA" sz="1600" b="1" i="0" u="none" strike="noStrike" dirty="0" smtClean="0">
                          <a:solidFill>
                            <a:srgbClr val="000000"/>
                          </a:solidFill>
                          <a:effectLst/>
                          <a:latin typeface="+mn-lt"/>
                        </a:rPr>
                        <a:t>2 509</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a:solidFill>
                            <a:srgbClr val="000000"/>
                          </a:solidFill>
                          <a:effectLst/>
                          <a:latin typeface="+mn-lt"/>
                        </a:rPr>
                        <a:t>-181</a:t>
                      </a:r>
                    </a:p>
                  </a:txBody>
                  <a:tcPr marL="9525" marR="9525" marT="9525" marB="0" anchor="b"/>
                </a:tc>
                <a:tc>
                  <a:txBody>
                    <a:bodyPr/>
                    <a:lstStyle/>
                    <a:p>
                      <a:pPr algn="ctr" fontAlgn="b"/>
                      <a:r>
                        <a:rPr lang="en-ZA" sz="1600" b="1" i="0" u="none" strike="noStrike" dirty="0" smtClean="0">
                          <a:solidFill>
                            <a:srgbClr val="000000"/>
                          </a:solidFill>
                          <a:effectLst/>
                          <a:latin typeface="+mn-lt"/>
                        </a:rPr>
                        <a:t>1 825</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684</a:t>
                      </a:r>
                    </a:p>
                  </a:txBody>
                  <a:tcPr marL="9525" marR="9525" marT="9525" marB="0" anchor="b"/>
                </a:tc>
                <a:extLst>
                  <a:ext uri="{0D108BD9-81ED-4DB2-BD59-A6C34878D82A}">
                    <a16:rowId xmlns="" xmlns:a16="http://schemas.microsoft.com/office/drawing/2014/main" val="10007"/>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NW</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4 397</a:t>
                      </a:r>
                    </a:p>
                  </a:txBody>
                  <a:tcPr marL="9525" marR="9525" marT="9525" marB="0" anchor="ctr"/>
                </a:tc>
                <a:tc>
                  <a:txBody>
                    <a:bodyPr/>
                    <a:lstStyle/>
                    <a:p>
                      <a:pPr algn="ctr" fontAlgn="b"/>
                      <a:r>
                        <a:rPr lang="en-ZA" sz="1600" b="1" i="0" u="none" strike="noStrike" dirty="0" smtClean="0">
                          <a:solidFill>
                            <a:srgbClr val="000000"/>
                          </a:solidFill>
                          <a:effectLst/>
                          <a:latin typeface="+mn-lt"/>
                        </a:rPr>
                        <a:t>4 362</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a:solidFill>
                            <a:srgbClr val="000000"/>
                          </a:solidFill>
                          <a:effectLst/>
                          <a:latin typeface="+mn-lt"/>
                        </a:rPr>
                        <a:t>-35</a:t>
                      </a:r>
                    </a:p>
                  </a:txBody>
                  <a:tcPr marL="9525" marR="9525" marT="9525" marB="0" anchor="b"/>
                </a:tc>
                <a:tc>
                  <a:txBody>
                    <a:bodyPr/>
                    <a:lstStyle/>
                    <a:p>
                      <a:pPr algn="ctr" fontAlgn="b"/>
                      <a:r>
                        <a:rPr lang="en-ZA" sz="1600" b="1" i="0" u="none" strike="noStrike" dirty="0" smtClean="0">
                          <a:solidFill>
                            <a:srgbClr val="000000"/>
                          </a:solidFill>
                          <a:effectLst/>
                          <a:latin typeface="+mn-lt"/>
                        </a:rPr>
                        <a:t>3 667</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a:solidFill>
                            <a:srgbClr val="000000"/>
                          </a:solidFill>
                          <a:effectLst/>
                          <a:latin typeface="+mn-lt"/>
                        </a:rPr>
                        <a:t>695</a:t>
                      </a:r>
                    </a:p>
                  </a:txBody>
                  <a:tcPr marL="9525" marR="9525" marT="9525" marB="0" anchor="b"/>
                </a:tc>
                <a:extLst>
                  <a:ext uri="{0D108BD9-81ED-4DB2-BD59-A6C34878D82A}">
                    <a16:rowId xmlns="" xmlns:a16="http://schemas.microsoft.com/office/drawing/2014/main" val="10008"/>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WC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6 562</a:t>
                      </a:r>
                    </a:p>
                  </a:txBody>
                  <a:tcPr marL="9525" marR="9525" marT="9525" marB="0" anchor="ctr"/>
                </a:tc>
                <a:tc>
                  <a:txBody>
                    <a:bodyPr/>
                    <a:lstStyle/>
                    <a:p>
                      <a:pPr algn="ctr" fontAlgn="b"/>
                      <a:r>
                        <a:rPr lang="en-ZA" sz="1600" b="1" i="0" u="none" strike="noStrike" dirty="0" smtClean="0">
                          <a:solidFill>
                            <a:srgbClr val="000000"/>
                          </a:solidFill>
                          <a:effectLst/>
                          <a:latin typeface="+mn-lt"/>
                        </a:rPr>
                        <a:t>6 735</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a:solidFill>
                            <a:srgbClr val="000000"/>
                          </a:solidFill>
                          <a:effectLst/>
                          <a:latin typeface="+mn-lt"/>
                        </a:rPr>
                        <a:t>173</a:t>
                      </a:r>
                    </a:p>
                  </a:txBody>
                  <a:tcPr marL="9525" marR="9525" marT="9525" marB="0" anchor="b"/>
                </a:tc>
                <a:tc>
                  <a:txBody>
                    <a:bodyPr/>
                    <a:lstStyle/>
                    <a:p>
                      <a:pPr algn="ctr" fontAlgn="b"/>
                      <a:r>
                        <a:rPr lang="en-ZA" sz="1600" b="1" i="0" u="none" strike="noStrike" dirty="0" smtClean="0">
                          <a:solidFill>
                            <a:srgbClr val="000000"/>
                          </a:solidFill>
                          <a:effectLst/>
                          <a:latin typeface="+mn-lt"/>
                        </a:rPr>
                        <a:t>5 044</a:t>
                      </a:r>
                      <a:endParaRPr lang="en-ZA" sz="1600" b="1" i="0" u="none" strike="noStrike" dirty="0">
                        <a:solidFill>
                          <a:srgbClr val="000000"/>
                        </a:solidFill>
                        <a:effectLst/>
                        <a:latin typeface="+mn-lt"/>
                      </a:endParaRPr>
                    </a:p>
                  </a:txBody>
                  <a:tcPr marL="9525" marR="9525" marT="9525" marB="0" anchor="b"/>
                </a:tc>
                <a:tc>
                  <a:txBody>
                    <a:bodyPr/>
                    <a:lstStyle/>
                    <a:p>
                      <a:pPr algn="ctr" fontAlgn="b"/>
                      <a:r>
                        <a:rPr lang="en-ZA" sz="1600" b="1" i="0" u="none" strike="noStrike" dirty="0" smtClean="0">
                          <a:solidFill>
                            <a:srgbClr val="000000"/>
                          </a:solidFill>
                          <a:effectLst/>
                          <a:latin typeface="+mn-lt"/>
                        </a:rPr>
                        <a:t>1 691</a:t>
                      </a:r>
                      <a:endParaRPr lang="en-ZA" sz="1600" b="1"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0009"/>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HO</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600" b="1" i="0" u="none" strike="noStrike">
                          <a:solidFill>
                            <a:srgbClr val="000000"/>
                          </a:solidFill>
                          <a:effectLst/>
                          <a:latin typeface="+mn-lt"/>
                        </a:rPr>
                        <a:t>66</a:t>
                      </a:r>
                    </a:p>
                  </a:txBody>
                  <a:tcPr marL="9525" marR="9525" marT="9525" marB="0" anchor="ctr"/>
                </a:tc>
                <a:tc>
                  <a:txBody>
                    <a:bodyPr/>
                    <a:lstStyle/>
                    <a:p>
                      <a:pPr algn="ctr" fontAlgn="b"/>
                      <a:r>
                        <a:rPr lang="en-ZA" sz="1600" b="1" i="0" u="none" strike="noStrike">
                          <a:solidFill>
                            <a:srgbClr val="000000"/>
                          </a:solidFill>
                          <a:effectLst/>
                          <a:latin typeface="+mn-lt"/>
                        </a:rPr>
                        <a:t>85</a:t>
                      </a:r>
                    </a:p>
                  </a:txBody>
                  <a:tcPr marL="9525" marR="9525" marT="9525" marB="0" anchor="b"/>
                </a:tc>
                <a:tc>
                  <a:txBody>
                    <a:bodyPr/>
                    <a:lstStyle/>
                    <a:p>
                      <a:pPr algn="ctr" fontAlgn="b"/>
                      <a:r>
                        <a:rPr lang="en-ZA" sz="1600" b="1" i="0" u="none" strike="noStrike">
                          <a:solidFill>
                            <a:srgbClr val="000000"/>
                          </a:solidFill>
                          <a:effectLst/>
                          <a:latin typeface="+mn-lt"/>
                        </a:rPr>
                        <a:t>19</a:t>
                      </a:r>
                    </a:p>
                  </a:txBody>
                  <a:tcPr marL="9525" marR="9525" marT="9525" marB="0" anchor="b"/>
                </a:tc>
                <a:tc>
                  <a:txBody>
                    <a:bodyPr/>
                    <a:lstStyle/>
                    <a:p>
                      <a:pPr algn="ctr" fontAlgn="b"/>
                      <a:r>
                        <a:rPr lang="en-ZA" sz="1600" b="1" i="0" u="none" strike="noStrike">
                          <a:solidFill>
                            <a:srgbClr val="000000"/>
                          </a:solidFill>
                          <a:effectLst/>
                          <a:latin typeface="+mn-lt"/>
                        </a:rPr>
                        <a:t>75</a:t>
                      </a:r>
                    </a:p>
                  </a:txBody>
                  <a:tcPr marL="9525" marR="9525" marT="9525" marB="0" anchor="b"/>
                </a:tc>
                <a:tc>
                  <a:txBody>
                    <a:bodyPr/>
                    <a:lstStyle/>
                    <a:p>
                      <a:pPr algn="ctr" fontAlgn="b"/>
                      <a:r>
                        <a:rPr lang="en-ZA" sz="1600" b="1" i="0" u="none" strike="noStrike" dirty="0">
                          <a:solidFill>
                            <a:srgbClr val="000000"/>
                          </a:solidFill>
                          <a:effectLst/>
                          <a:latin typeface="+mn-lt"/>
                        </a:rPr>
                        <a:t>10</a:t>
                      </a:r>
                    </a:p>
                  </a:txBody>
                  <a:tcPr marL="9525" marR="9525" marT="9525" marB="0" anchor="b"/>
                </a:tc>
                <a:extLst>
                  <a:ext uri="{0D108BD9-81ED-4DB2-BD59-A6C34878D82A}">
                    <a16:rowId xmlns="" xmlns:a16="http://schemas.microsoft.com/office/drawing/2014/main" val="10010"/>
                  </a:ext>
                </a:extLst>
              </a:tr>
              <a:tr h="283967">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ctr"/>
                      <a:r>
                        <a:rPr lang="en-ZA" sz="1600" b="1" i="0" u="none" strike="noStrike" dirty="0">
                          <a:solidFill>
                            <a:srgbClr val="000000"/>
                          </a:solidFill>
                          <a:effectLst/>
                          <a:latin typeface="Calibri"/>
                        </a:rPr>
                        <a:t>65 620</a:t>
                      </a:r>
                    </a:p>
                  </a:txBody>
                  <a:tcPr marL="9525" marR="9525" marT="9525" marB="0" anchor="ctr">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61 642</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a:solidFill>
                            <a:srgbClr val="000000"/>
                          </a:solidFill>
                          <a:effectLst/>
                          <a:latin typeface="Calibri"/>
                        </a:rPr>
                        <a:t>-3 978</a:t>
                      </a: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49 615</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12 027</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extLst>
                  <a:ext uri="{0D108BD9-81ED-4DB2-BD59-A6C34878D82A}">
                    <a16:rowId xmlns="" xmlns:a16="http://schemas.microsoft.com/office/drawing/2014/main" val="10011"/>
                  </a:ext>
                </a:extLst>
              </a:tr>
            </a:tbl>
          </a:graphicData>
        </a:graphic>
      </p:graphicFrame>
      <p:sp>
        <p:nvSpPr>
          <p:cNvPr id="5" name="Rectangle 4"/>
          <p:cNvSpPr/>
          <p:nvPr/>
        </p:nvSpPr>
        <p:spPr>
          <a:xfrm>
            <a:off x="8622537" y="6480453"/>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46</a:t>
            </a:fld>
            <a:endParaRPr lang="en-ZA" sz="1200" dirty="0">
              <a:solidFill>
                <a:schemeClr val="bg1"/>
              </a:solidFill>
            </a:endParaRPr>
          </a:p>
        </p:txBody>
      </p:sp>
    </p:spTree>
    <p:extLst>
      <p:ext uri="{BB962C8B-B14F-4D97-AF65-F5344CB8AC3E}">
        <p14:creationId xmlns:p14="http://schemas.microsoft.com/office/powerpoint/2010/main" val="90716226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lstStyle/>
          <a:p>
            <a:pPr algn="l"/>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smtClean="0"/>
              <a:t>DIRECTOR </a:t>
            </a:r>
            <a:r>
              <a:rPr lang="en-ZA" sz="2400" b="1" dirty="0"/>
              <a:t>GENERAL REVIEW PERFORMANCE</a:t>
            </a:r>
            <a:r>
              <a:rPr lang="en-ZA" sz="2400" b="1" dirty="0" smtClean="0"/>
              <a:t/>
            </a:r>
            <a:br>
              <a:rPr lang="en-ZA" sz="2400" b="1" dirty="0" smtClean="0"/>
            </a:br>
            <a:r>
              <a:rPr lang="en-ZA" sz="2400" b="1" dirty="0"/>
              <a:t/>
            </a:r>
            <a:br>
              <a:rPr lang="en-ZA" sz="2400" b="1" dirty="0"/>
            </a:br>
            <a:r>
              <a:rPr lang="en-ZA" sz="1600" dirty="0" smtClean="0">
                <a:latin typeface="Arial" panose="020B0604020202020204" pitchFamily="34" charset="0"/>
                <a:cs typeface="Arial" panose="020B0604020202020204" pitchFamily="34" charset="0"/>
              </a:rPr>
              <a:t>The target for quarter 4 was </a:t>
            </a:r>
            <a:r>
              <a:rPr lang="en-ZA" sz="1600" b="1" dirty="0" smtClean="0">
                <a:latin typeface="Arial" panose="020B0604020202020204" pitchFamily="34" charset="0"/>
                <a:cs typeface="Arial" panose="020B0604020202020204" pitchFamily="34" charset="0"/>
              </a:rPr>
              <a:t>700</a:t>
            </a:r>
            <a:r>
              <a:rPr lang="en-ZA" sz="1600" dirty="0" smtClean="0">
                <a:latin typeface="Arial" panose="020B0604020202020204" pitchFamily="34" charset="0"/>
                <a:cs typeface="Arial" panose="020B0604020202020204" pitchFamily="34" charset="0"/>
              </a:rPr>
              <a:t> Director General Reviews and </a:t>
            </a:r>
            <a:r>
              <a:rPr lang="en-ZA" sz="1600" b="1" dirty="0" smtClean="0">
                <a:latin typeface="Arial" panose="020B0604020202020204" pitchFamily="34" charset="0"/>
                <a:cs typeface="Arial" panose="020B0604020202020204" pitchFamily="34" charset="0"/>
              </a:rPr>
              <a:t>680</a:t>
            </a:r>
            <a:r>
              <a:rPr lang="en-ZA" sz="1600" dirty="0" smtClean="0">
                <a:latin typeface="Arial" panose="020B0604020202020204" pitchFamily="34" charset="0"/>
                <a:cs typeface="Arial" panose="020B0604020202020204" pitchFamily="34" charset="0"/>
              </a:rPr>
              <a:t> were conducted which constitutes 97.1%. Only 273 were found to be compliant and 339 that failed to comply were issued with Director-General Recommendation with which to comply within 60 days</a:t>
            </a:r>
            <a:br>
              <a:rPr lang="en-ZA" sz="1600" dirty="0" smtClean="0">
                <a:latin typeface="Arial" panose="020B0604020202020204" pitchFamily="34" charset="0"/>
                <a:cs typeface="Arial" panose="020B0604020202020204" pitchFamily="34" charset="0"/>
              </a:rPr>
            </a:br>
            <a:endParaRPr lang="en-ZA" sz="1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3057108"/>
              </p:ext>
            </p:extLst>
          </p:nvPr>
        </p:nvGraphicFramePr>
        <p:xfrm>
          <a:off x="251518" y="2636915"/>
          <a:ext cx="8568956" cy="3746701"/>
        </p:xfrm>
        <a:graphic>
          <a:graphicData uri="http://schemas.openxmlformats.org/drawingml/2006/table">
            <a:tbl>
              <a:tblPr>
                <a:tableStyleId>{E8B1032C-EA38-4F05-BA0D-38AFFFC7BED3}</a:tableStyleId>
              </a:tblPr>
              <a:tblGrid>
                <a:gridCol w="1213305">
                  <a:extLst>
                    <a:ext uri="{9D8B030D-6E8A-4147-A177-3AD203B41FA5}">
                      <a16:colId xmlns="" xmlns:a16="http://schemas.microsoft.com/office/drawing/2014/main" val="20000"/>
                    </a:ext>
                  </a:extLst>
                </a:gridCol>
                <a:gridCol w="1148304">
                  <a:extLst>
                    <a:ext uri="{9D8B030D-6E8A-4147-A177-3AD203B41FA5}">
                      <a16:colId xmlns="" xmlns:a16="http://schemas.microsoft.com/office/drawing/2014/main" val="20001"/>
                    </a:ext>
                  </a:extLst>
                </a:gridCol>
                <a:gridCol w="1180805">
                  <a:extLst>
                    <a:ext uri="{9D8B030D-6E8A-4147-A177-3AD203B41FA5}">
                      <a16:colId xmlns="" xmlns:a16="http://schemas.microsoft.com/office/drawing/2014/main" val="20002"/>
                    </a:ext>
                  </a:extLst>
                </a:gridCol>
                <a:gridCol w="1180805">
                  <a:extLst>
                    <a:ext uri="{9D8B030D-6E8A-4147-A177-3AD203B41FA5}">
                      <a16:colId xmlns="" xmlns:a16="http://schemas.microsoft.com/office/drawing/2014/main" val="20003"/>
                    </a:ext>
                  </a:extLst>
                </a:gridCol>
                <a:gridCol w="1180805">
                  <a:extLst>
                    <a:ext uri="{9D8B030D-6E8A-4147-A177-3AD203B41FA5}">
                      <a16:colId xmlns="" xmlns:a16="http://schemas.microsoft.com/office/drawing/2014/main" val="20004"/>
                    </a:ext>
                  </a:extLst>
                </a:gridCol>
                <a:gridCol w="1180805">
                  <a:extLst>
                    <a:ext uri="{9D8B030D-6E8A-4147-A177-3AD203B41FA5}">
                      <a16:colId xmlns="" xmlns:a16="http://schemas.microsoft.com/office/drawing/2014/main" val="20005"/>
                    </a:ext>
                  </a:extLst>
                </a:gridCol>
                <a:gridCol w="1484127">
                  <a:extLst>
                    <a:ext uri="{9D8B030D-6E8A-4147-A177-3AD203B41FA5}">
                      <a16:colId xmlns="" xmlns:a16="http://schemas.microsoft.com/office/drawing/2014/main" val="20006"/>
                    </a:ext>
                  </a:extLst>
                </a:gridCol>
              </a:tblGrid>
              <a:tr h="933459">
                <a:tc>
                  <a:txBody>
                    <a:bodyPr/>
                    <a:lstStyle/>
                    <a:p>
                      <a:pPr algn="l" fontAlgn="b"/>
                      <a:r>
                        <a:rPr lang="en-ZA" sz="1600" b="1" u="none" strike="noStrike" dirty="0">
                          <a:effectLst/>
                          <a:latin typeface="+mn-lt"/>
                        </a:rPr>
                        <a:t>PROVINCE</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mn-lt"/>
                        </a:rPr>
                        <a:t>NO </a:t>
                      </a:r>
                      <a:r>
                        <a:rPr lang="en-ZA" sz="1600" b="1" u="none" strike="noStrike" dirty="0" smtClean="0">
                          <a:effectLst/>
                          <a:latin typeface="+mn-lt"/>
                        </a:rPr>
                        <a:t>ISSUED </a:t>
                      </a:r>
                      <a:r>
                        <a:rPr lang="en-ZA" sz="1600" b="1" u="none" strike="noStrike" baseline="0" dirty="0" smtClean="0">
                          <a:effectLst/>
                          <a:latin typeface="+mn-lt"/>
                        </a:rPr>
                        <a:t>WITH </a:t>
                      </a:r>
                      <a:r>
                        <a:rPr lang="en-ZA" sz="1600" b="1" u="none" strike="noStrike" baseline="0" dirty="0">
                          <a:effectLst/>
                          <a:latin typeface="+mn-lt"/>
                        </a:rPr>
                        <a:t>RECOMMENDATIONS</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00"/>
                  </a:ext>
                </a:extLst>
              </a:tr>
              <a:tr h="264160">
                <a:tc>
                  <a:txBody>
                    <a:bodyPr/>
                    <a:lstStyle/>
                    <a:p>
                      <a:pPr algn="l" fontAlgn="b"/>
                      <a:r>
                        <a:rPr lang="en-ZA" sz="1600" b="1" u="none" strike="noStrike" dirty="0">
                          <a:effectLst/>
                          <a:latin typeface="+mn-lt"/>
                          <a:cs typeface="Arial" panose="020B0604020202020204" pitchFamily="34" charset="0"/>
                        </a:rPr>
                        <a:t>EC</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dirty="0">
                          <a:effectLst/>
                          <a:latin typeface="+mn-lt"/>
                          <a:ea typeface="Calibri"/>
                          <a:cs typeface="Times New Roman"/>
                        </a:rPr>
                        <a:t>94</a:t>
                      </a:r>
                    </a:p>
                  </a:txBody>
                  <a:tcPr marL="68580" marR="68580" marT="0" marB="0"/>
                </a:tc>
                <a:tc>
                  <a:txBody>
                    <a:bodyPr/>
                    <a:lstStyle/>
                    <a:p>
                      <a:pPr algn="ctr" fontAlgn="b"/>
                      <a:r>
                        <a:rPr lang="en-ZA" sz="1600" b="0" i="0" u="none" strike="noStrike" dirty="0">
                          <a:solidFill>
                            <a:srgbClr val="000000"/>
                          </a:solidFill>
                          <a:effectLst/>
                          <a:latin typeface="+mn-lt"/>
                        </a:rPr>
                        <a:t>103</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9</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83</a:t>
                      </a:r>
                    </a:p>
                  </a:txBody>
                  <a:tcPr marL="9525" marR="9525" marT="9525" marB="0" anchor="b"/>
                </a:tc>
                <a:tc>
                  <a:txBody>
                    <a:bodyPr/>
                    <a:lstStyle/>
                    <a:p>
                      <a:pPr algn="ctr" fontAlgn="b"/>
                      <a:r>
                        <a:rPr lang="en-ZA" sz="1600" b="0" i="0" u="none" strike="noStrike">
                          <a:solidFill>
                            <a:srgbClr val="000000"/>
                          </a:solidFill>
                          <a:effectLst/>
                          <a:latin typeface="+mn-lt"/>
                        </a:rPr>
                        <a:t>20</a:t>
                      </a:r>
                    </a:p>
                  </a:txBody>
                  <a:tcPr marL="9525" marR="9525" marT="9525" marB="0" anchor="b"/>
                </a:tc>
                <a:tc>
                  <a:txBody>
                    <a:bodyPr/>
                    <a:lstStyle/>
                    <a:p>
                      <a:pPr algn="ctr" fontAlgn="b"/>
                      <a:r>
                        <a:rPr lang="en-ZA" sz="1600" b="0" i="0" u="none" strike="noStrike">
                          <a:solidFill>
                            <a:srgbClr val="000000"/>
                          </a:solidFill>
                          <a:effectLst/>
                          <a:latin typeface="+mn-lt"/>
                        </a:rPr>
                        <a:t>20</a:t>
                      </a:r>
                    </a:p>
                  </a:txBody>
                  <a:tcPr marL="9525" marR="9525" marT="9525" marB="0" anchor="b"/>
                </a:tc>
                <a:extLst>
                  <a:ext uri="{0D108BD9-81ED-4DB2-BD59-A6C34878D82A}">
                    <a16:rowId xmlns="" xmlns:a16="http://schemas.microsoft.com/office/drawing/2014/main" val="10001"/>
                  </a:ext>
                </a:extLst>
              </a:tr>
              <a:tr h="264160">
                <a:tc>
                  <a:txBody>
                    <a:bodyPr/>
                    <a:lstStyle/>
                    <a:p>
                      <a:pPr algn="l" fontAlgn="b"/>
                      <a:r>
                        <a:rPr lang="en-ZA" sz="1600" b="1" u="none" strike="noStrike" dirty="0">
                          <a:effectLst/>
                          <a:latin typeface="+mn-lt"/>
                          <a:cs typeface="Arial" panose="020B0604020202020204" pitchFamily="34" charset="0"/>
                        </a:rPr>
                        <a:t>FS</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18</a:t>
                      </a:r>
                    </a:p>
                  </a:txBody>
                  <a:tcPr marL="68580" marR="68580" marT="0" marB="0"/>
                </a:tc>
                <a:tc>
                  <a:txBody>
                    <a:bodyPr/>
                    <a:lstStyle/>
                    <a:p>
                      <a:pPr algn="ctr" fontAlgn="b"/>
                      <a:r>
                        <a:rPr lang="en-ZA" sz="1600" b="0" i="0" u="none" strike="noStrike" dirty="0">
                          <a:solidFill>
                            <a:srgbClr val="000000"/>
                          </a:solidFill>
                          <a:effectLst/>
                          <a:latin typeface="+mn-lt"/>
                        </a:rPr>
                        <a:t>55</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37</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22</a:t>
                      </a:r>
                    </a:p>
                  </a:txBody>
                  <a:tcPr marL="9525" marR="9525" marT="9525" marB="0" anchor="b"/>
                </a:tc>
                <a:tc>
                  <a:txBody>
                    <a:bodyPr/>
                    <a:lstStyle/>
                    <a:p>
                      <a:pPr algn="ctr" fontAlgn="b"/>
                      <a:r>
                        <a:rPr lang="en-ZA" sz="1600" b="0" i="0" u="none" strike="noStrike" dirty="0">
                          <a:solidFill>
                            <a:srgbClr val="000000"/>
                          </a:solidFill>
                          <a:effectLst/>
                          <a:latin typeface="+mn-lt"/>
                        </a:rPr>
                        <a:t>33</a:t>
                      </a:r>
                    </a:p>
                  </a:txBody>
                  <a:tcPr marL="9525" marR="9525" marT="9525" marB="0" anchor="b"/>
                </a:tc>
                <a:tc>
                  <a:txBody>
                    <a:bodyPr/>
                    <a:lstStyle/>
                    <a:p>
                      <a:pPr algn="ctr" fontAlgn="b"/>
                      <a:r>
                        <a:rPr lang="en-ZA" sz="1600" b="0" i="0" u="none" strike="noStrike">
                          <a:solidFill>
                            <a:srgbClr val="000000"/>
                          </a:solidFill>
                          <a:effectLst/>
                          <a:latin typeface="+mn-lt"/>
                        </a:rPr>
                        <a:t>33</a:t>
                      </a:r>
                    </a:p>
                  </a:txBody>
                  <a:tcPr marL="9525" marR="9525" marT="9525" marB="0" anchor="b"/>
                </a:tc>
                <a:extLst>
                  <a:ext uri="{0D108BD9-81ED-4DB2-BD59-A6C34878D82A}">
                    <a16:rowId xmlns="" xmlns:a16="http://schemas.microsoft.com/office/drawing/2014/main" val="10002"/>
                  </a:ext>
                </a:extLst>
              </a:tr>
              <a:tr h="264160">
                <a:tc>
                  <a:txBody>
                    <a:bodyPr/>
                    <a:lstStyle/>
                    <a:p>
                      <a:pPr algn="l" fontAlgn="b"/>
                      <a:r>
                        <a:rPr lang="en-ZA" sz="1600" b="1" u="none" strike="noStrike" dirty="0">
                          <a:effectLst/>
                          <a:latin typeface="+mn-lt"/>
                          <a:cs typeface="Arial" panose="020B0604020202020204" pitchFamily="34" charset="0"/>
                        </a:rPr>
                        <a:t>GP</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158</a:t>
                      </a:r>
                    </a:p>
                  </a:txBody>
                  <a:tcPr marL="68580" marR="68580" marT="0" marB="0"/>
                </a:tc>
                <a:tc>
                  <a:txBody>
                    <a:bodyPr/>
                    <a:lstStyle/>
                    <a:p>
                      <a:pPr algn="ctr" fontAlgn="b"/>
                      <a:r>
                        <a:rPr lang="en-ZA" sz="1600" b="0" i="0" u="none" strike="noStrike" dirty="0">
                          <a:solidFill>
                            <a:srgbClr val="000000"/>
                          </a:solidFill>
                          <a:effectLst/>
                          <a:latin typeface="+mn-lt"/>
                        </a:rPr>
                        <a:t>111</a:t>
                      </a:r>
                    </a:p>
                  </a:txBody>
                  <a:tcPr marL="9525" marR="9525" marT="9525" marB="0" anchor="b"/>
                </a:tc>
                <a:tc>
                  <a:txBody>
                    <a:bodyPr/>
                    <a:lstStyle/>
                    <a:p>
                      <a:pPr algn="ctr" fontAlgn="b"/>
                      <a:r>
                        <a:rPr lang="en-ZA" sz="1600" b="0" i="0" u="none" strike="noStrike" dirty="0" smtClean="0">
                          <a:solidFill>
                            <a:srgbClr val="C00000"/>
                          </a:solidFill>
                          <a:effectLst/>
                          <a:latin typeface="+mn-lt"/>
                          <a:cs typeface="Arial" panose="020B0604020202020204" pitchFamily="34" charset="0"/>
                        </a:rPr>
                        <a:t>-47</a:t>
                      </a:r>
                      <a:endParaRPr lang="en-ZA" sz="1600" b="0" i="0" u="none" strike="noStrike" dirty="0">
                        <a:solidFill>
                          <a:srgbClr val="C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0</a:t>
                      </a:r>
                    </a:p>
                  </a:txBody>
                  <a:tcPr marL="9525" marR="9525" marT="9525" marB="0" anchor="b"/>
                </a:tc>
                <a:tc>
                  <a:txBody>
                    <a:bodyPr/>
                    <a:lstStyle/>
                    <a:p>
                      <a:pPr algn="ctr" fontAlgn="b"/>
                      <a:r>
                        <a:rPr lang="en-ZA" sz="1600" b="0" i="0" u="none" strike="noStrike" dirty="0">
                          <a:solidFill>
                            <a:srgbClr val="000000"/>
                          </a:solidFill>
                          <a:effectLst/>
                          <a:latin typeface="+mn-lt"/>
                        </a:rPr>
                        <a:t>111</a:t>
                      </a:r>
                    </a:p>
                  </a:txBody>
                  <a:tcPr marL="9525" marR="9525" marT="9525" marB="0" anchor="b"/>
                </a:tc>
                <a:tc>
                  <a:txBody>
                    <a:bodyPr/>
                    <a:lstStyle/>
                    <a:p>
                      <a:pPr algn="ctr" fontAlgn="b"/>
                      <a:r>
                        <a:rPr lang="en-ZA" sz="1600" b="0" i="0" u="none" strike="noStrike">
                          <a:solidFill>
                            <a:srgbClr val="000000"/>
                          </a:solidFill>
                          <a:effectLst/>
                          <a:latin typeface="+mn-lt"/>
                        </a:rPr>
                        <a:t>111</a:t>
                      </a:r>
                    </a:p>
                  </a:txBody>
                  <a:tcPr marL="9525" marR="9525" marT="9525" marB="0" anchor="b"/>
                </a:tc>
                <a:extLst>
                  <a:ext uri="{0D108BD9-81ED-4DB2-BD59-A6C34878D82A}">
                    <a16:rowId xmlns="" xmlns:a16="http://schemas.microsoft.com/office/drawing/2014/main" val="10003"/>
                  </a:ext>
                </a:extLst>
              </a:tr>
              <a:tr h="264160">
                <a:tc>
                  <a:txBody>
                    <a:bodyPr/>
                    <a:lstStyle/>
                    <a:p>
                      <a:pPr algn="l" fontAlgn="b"/>
                      <a:r>
                        <a:rPr lang="en-ZA" sz="1600" b="1" u="none" strike="noStrike" dirty="0">
                          <a:effectLst/>
                          <a:latin typeface="+mn-lt"/>
                          <a:cs typeface="Arial" panose="020B0604020202020204" pitchFamily="34" charset="0"/>
                        </a:rPr>
                        <a:t>KZN</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90</a:t>
                      </a:r>
                    </a:p>
                  </a:txBody>
                  <a:tcPr marL="68580" marR="68580" marT="0" marB="0"/>
                </a:tc>
                <a:tc>
                  <a:txBody>
                    <a:bodyPr/>
                    <a:lstStyle/>
                    <a:p>
                      <a:pPr algn="ctr" fontAlgn="b"/>
                      <a:r>
                        <a:rPr lang="en-ZA" sz="1600" b="0" i="0" u="none" strike="noStrike" dirty="0">
                          <a:solidFill>
                            <a:srgbClr val="000000"/>
                          </a:solidFill>
                          <a:effectLst/>
                          <a:latin typeface="+mn-lt"/>
                        </a:rPr>
                        <a:t>47</a:t>
                      </a:r>
                    </a:p>
                  </a:txBody>
                  <a:tcPr marL="9525" marR="9525" marT="9525" marB="0" anchor="b"/>
                </a:tc>
                <a:tc>
                  <a:txBody>
                    <a:bodyPr/>
                    <a:lstStyle/>
                    <a:p>
                      <a:pPr algn="ctr" fontAlgn="b"/>
                      <a:r>
                        <a:rPr lang="en-ZA" sz="1600" b="0" i="0" u="none" strike="noStrike" dirty="0" smtClean="0">
                          <a:solidFill>
                            <a:srgbClr val="C00000"/>
                          </a:solidFill>
                          <a:effectLst/>
                          <a:latin typeface="+mn-lt"/>
                          <a:cs typeface="Arial" panose="020B0604020202020204" pitchFamily="34" charset="0"/>
                        </a:rPr>
                        <a:t>-43</a:t>
                      </a:r>
                      <a:endParaRPr lang="en-ZA" sz="1600" b="0" i="0" u="none" strike="noStrike" dirty="0">
                        <a:solidFill>
                          <a:srgbClr val="C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0</a:t>
                      </a:r>
                    </a:p>
                  </a:txBody>
                  <a:tcPr marL="9525" marR="9525" marT="9525" marB="0" anchor="b"/>
                </a:tc>
                <a:tc>
                  <a:txBody>
                    <a:bodyPr/>
                    <a:lstStyle/>
                    <a:p>
                      <a:pPr algn="ctr" fontAlgn="b"/>
                      <a:r>
                        <a:rPr lang="en-ZA" sz="1600" b="0" i="0" u="none" strike="noStrike" dirty="0">
                          <a:solidFill>
                            <a:srgbClr val="000000"/>
                          </a:solidFill>
                          <a:effectLst/>
                          <a:latin typeface="+mn-lt"/>
                        </a:rPr>
                        <a:t>47</a:t>
                      </a:r>
                    </a:p>
                  </a:txBody>
                  <a:tcPr marL="9525" marR="9525" marT="9525" marB="0" anchor="b"/>
                </a:tc>
                <a:tc>
                  <a:txBody>
                    <a:bodyPr/>
                    <a:lstStyle/>
                    <a:p>
                      <a:pPr algn="ctr" fontAlgn="b"/>
                      <a:r>
                        <a:rPr lang="en-ZA" sz="1600" b="0" i="0" u="none" strike="noStrike">
                          <a:solidFill>
                            <a:srgbClr val="000000"/>
                          </a:solidFill>
                          <a:effectLst/>
                          <a:latin typeface="+mn-lt"/>
                        </a:rPr>
                        <a:t>18</a:t>
                      </a:r>
                    </a:p>
                  </a:txBody>
                  <a:tcPr marL="9525" marR="9525" marT="9525" marB="0" anchor="b"/>
                </a:tc>
                <a:extLst>
                  <a:ext uri="{0D108BD9-81ED-4DB2-BD59-A6C34878D82A}">
                    <a16:rowId xmlns="" xmlns:a16="http://schemas.microsoft.com/office/drawing/2014/main" val="10004"/>
                  </a:ext>
                </a:extLst>
              </a:tr>
              <a:tr h="264160">
                <a:tc>
                  <a:txBody>
                    <a:bodyPr/>
                    <a:lstStyle/>
                    <a:p>
                      <a:pPr algn="l" fontAlgn="b"/>
                      <a:r>
                        <a:rPr lang="en-ZA" sz="1600" b="1" u="none" strike="noStrike" dirty="0">
                          <a:effectLst/>
                          <a:latin typeface="+mn-lt"/>
                          <a:cs typeface="Arial" panose="020B0604020202020204" pitchFamily="34" charset="0"/>
                        </a:rPr>
                        <a:t>LP</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76</a:t>
                      </a:r>
                    </a:p>
                  </a:txBody>
                  <a:tcPr marL="68580" marR="68580" marT="0" marB="0"/>
                </a:tc>
                <a:tc>
                  <a:txBody>
                    <a:bodyPr/>
                    <a:lstStyle/>
                    <a:p>
                      <a:pPr algn="ctr" fontAlgn="b"/>
                      <a:r>
                        <a:rPr lang="en-ZA" sz="1600" b="0" i="0" u="none" strike="noStrike" dirty="0">
                          <a:solidFill>
                            <a:srgbClr val="000000"/>
                          </a:solidFill>
                          <a:effectLst/>
                          <a:latin typeface="+mn-lt"/>
                        </a:rPr>
                        <a:t>104</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28</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36</a:t>
                      </a:r>
                    </a:p>
                  </a:txBody>
                  <a:tcPr marL="9525" marR="9525" marT="9525" marB="0" anchor="b"/>
                </a:tc>
                <a:tc>
                  <a:txBody>
                    <a:bodyPr/>
                    <a:lstStyle/>
                    <a:p>
                      <a:pPr algn="ctr" fontAlgn="b"/>
                      <a:r>
                        <a:rPr lang="en-ZA" sz="1600" b="0" i="0" u="none" strike="noStrike" dirty="0">
                          <a:solidFill>
                            <a:srgbClr val="000000"/>
                          </a:solidFill>
                          <a:effectLst/>
                          <a:latin typeface="+mn-lt"/>
                        </a:rPr>
                        <a:t>68</a:t>
                      </a:r>
                    </a:p>
                  </a:txBody>
                  <a:tcPr marL="9525" marR="9525" marT="9525" marB="0" anchor="b"/>
                </a:tc>
                <a:tc>
                  <a:txBody>
                    <a:bodyPr/>
                    <a:lstStyle/>
                    <a:p>
                      <a:pPr algn="ctr" fontAlgn="b"/>
                      <a:r>
                        <a:rPr lang="en-ZA" sz="1600" b="0" i="0" u="none" strike="noStrike" dirty="0">
                          <a:solidFill>
                            <a:srgbClr val="000000"/>
                          </a:solidFill>
                          <a:effectLst/>
                          <a:latin typeface="+mn-lt"/>
                        </a:rPr>
                        <a:t>45</a:t>
                      </a:r>
                    </a:p>
                  </a:txBody>
                  <a:tcPr marL="9525" marR="9525" marT="9525" marB="0" anchor="b"/>
                </a:tc>
                <a:extLst>
                  <a:ext uri="{0D108BD9-81ED-4DB2-BD59-A6C34878D82A}">
                    <a16:rowId xmlns="" xmlns:a16="http://schemas.microsoft.com/office/drawing/2014/main" val="10005"/>
                  </a:ext>
                </a:extLst>
              </a:tr>
              <a:tr h="264160">
                <a:tc>
                  <a:txBody>
                    <a:bodyPr/>
                    <a:lstStyle/>
                    <a:p>
                      <a:pPr algn="l" fontAlgn="b"/>
                      <a:r>
                        <a:rPr lang="en-ZA" sz="1600" b="1" u="none" strike="noStrike" dirty="0">
                          <a:effectLst/>
                          <a:latin typeface="+mn-lt"/>
                          <a:cs typeface="Arial" panose="020B0604020202020204" pitchFamily="34" charset="0"/>
                        </a:rPr>
                        <a:t>MP</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79</a:t>
                      </a:r>
                    </a:p>
                  </a:txBody>
                  <a:tcPr marL="68580" marR="68580" marT="0" marB="0"/>
                </a:tc>
                <a:tc>
                  <a:txBody>
                    <a:bodyPr/>
                    <a:lstStyle/>
                    <a:p>
                      <a:pPr algn="ctr" fontAlgn="b"/>
                      <a:r>
                        <a:rPr lang="en-ZA" sz="1600" b="0" i="0" u="none" strike="noStrike" dirty="0">
                          <a:solidFill>
                            <a:srgbClr val="000000"/>
                          </a:solidFill>
                          <a:effectLst/>
                          <a:latin typeface="+mn-lt"/>
                        </a:rPr>
                        <a:t>51</a:t>
                      </a:r>
                    </a:p>
                  </a:txBody>
                  <a:tcPr marL="9525" marR="9525" marT="9525" marB="0" anchor="b"/>
                </a:tc>
                <a:tc>
                  <a:txBody>
                    <a:bodyPr/>
                    <a:lstStyle/>
                    <a:p>
                      <a:pPr algn="ctr" fontAlgn="b"/>
                      <a:r>
                        <a:rPr lang="en-ZA" sz="1600" b="0" i="0" u="none" strike="noStrike" dirty="0" smtClean="0">
                          <a:solidFill>
                            <a:srgbClr val="C00000"/>
                          </a:solidFill>
                          <a:effectLst/>
                          <a:latin typeface="+mn-lt"/>
                          <a:cs typeface="Arial" panose="020B0604020202020204" pitchFamily="34" charset="0"/>
                        </a:rPr>
                        <a:t>-28</a:t>
                      </a:r>
                      <a:endParaRPr lang="en-ZA" sz="1600" b="0" i="0" u="none" strike="noStrike" dirty="0">
                        <a:solidFill>
                          <a:srgbClr val="C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35</a:t>
                      </a:r>
                    </a:p>
                  </a:txBody>
                  <a:tcPr marL="9525" marR="9525" marT="9525" marB="0" anchor="b"/>
                </a:tc>
                <a:tc>
                  <a:txBody>
                    <a:bodyPr/>
                    <a:lstStyle/>
                    <a:p>
                      <a:pPr algn="ctr" fontAlgn="b"/>
                      <a:r>
                        <a:rPr lang="en-ZA" sz="1600" b="0" i="0" u="none" strike="noStrike" dirty="0">
                          <a:solidFill>
                            <a:srgbClr val="000000"/>
                          </a:solidFill>
                          <a:effectLst/>
                          <a:latin typeface="+mn-lt"/>
                        </a:rPr>
                        <a:t>16</a:t>
                      </a:r>
                    </a:p>
                  </a:txBody>
                  <a:tcPr marL="9525" marR="9525" marT="9525" marB="0" anchor="b"/>
                </a:tc>
                <a:tc>
                  <a:txBody>
                    <a:bodyPr/>
                    <a:lstStyle/>
                    <a:p>
                      <a:pPr algn="ctr" fontAlgn="b"/>
                      <a:r>
                        <a:rPr lang="en-ZA" sz="1600" b="0" i="0" u="none" strike="noStrike" dirty="0">
                          <a:solidFill>
                            <a:srgbClr val="000000"/>
                          </a:solidFill>
                          <a:effectLst/>
                          <a:latin typeface="+mn-lt"/>
                        </a:rPr>
                        <a:t>16</a:t>
                      </a:r>
                    </a:p>
                  </a:txBody>
                  <a:tcPr marL="9525" marR="9525" marT="9525" marB="0" anchor="b"/>
                </a:tc>
                <a:extLst>
                  <a:ext uri="{0D108BD9-81ED-4DB2-BD59-A6C34878D82A}">
                    <a16:rowId xmlns="" xmlns:a16="http://schemas.microsoft.com/office/drawing/2014/main" val="10006"/>
                  </a:ext>
                </a:extLst>
              </a:tr>
              <a:tr h="264160">
                <a:tc>
                  <a:txBody>
                    <a:bodyPr/>
                    <a:lstStyle/>
                    <a:p>
                      <a:pPr algn="l" fontAlgn="b"/>
                      <a:r>
                        <a:rPr lang="en-ZA" sz="1600" b="1" u="none" strike="noStrike" dirty="0">
                          <a:effectLst/>
                          <a:latin typeface="+mn-lt"/>
                          <a:cs typeface="Arial" panose="020B0604020202020204" pitchFamily="34" charset="0"/>
                        </a:rPr>
                        <a:t>NC</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32</a:t>
                      </a:r>
                    </a:p>
                  </a:txBody>
                  <a:tcPr marL="68580" marR="68580" marT="0" marB="0"/>
                </a:tc>
                <a:tc>
                  <a:txBody>
                    <a:bodyPr/>
                    <a:lstStyle/>
                    <a:p>
                      <a:pPr algn="ctr" fontAlgn="b"/>
                      <a:r>
                        <a:rPr lang="en-ZA" sz="1600" b="0" i="0" u="none" strike="noStrike" dirty="0">
                          <a:solidFill>
                            <a:srgbClr val="000000"/>
                          </a:solidFill>
                          <a:effectLst/>
                          <a:latin typeface="+mn-lt"/>
                        </a:rPr>
                        <a:t>63</a:t>
                      </a:r>
                    </a:p>
                  </a:txBody>
                  <a:tcPr marL="9525" marR="9525" marT="9525" marB="0" anchor="b"/>
                </a:tc>
                <a:tc>
                  <a:txBody>
                    <a:bodyPr/>
                    <a:lstStyle/>
                    <a:p>
                      <a:pPr algn="ctr" fontAlgn="b"/>
                      <a:r>
                        <a:rPr lang="en-ZA" sz="1600" b="0" i="0" u="none" strike="noStrike" dirty="0" smtClean="0">
                          <a:solidFill>
                            <a:schemeClr val="tx1"/>
                          </a:solidFill>
                          <a:effectLst/>
                          <a:latin typeface="+mn-lt"/>
                          <a:cs typeface="Arial" panose="020B0604020202020204" pitchFamily="34" charset="0"/>
                        </a:rPr>
                        <a:t>31</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6</a:t>
                      </a:r>
                    </a:p>
                  </a:txBody>
                  <a:tcPr marL="9525" marR="9525" marT="9525" marB="0" anchor="b"/>
                </a:tc>
                <a:tc>
                  <a:txBody>
                    <a:bodyPr/>
                    <a:lstStyle/>
                    <a:p>
                      <a:pPr algn="ctr" fontAlgn="b"/>
                      <a:r>
                        <a:rPr lang="en-ZA" sz="1600" b="0" i="0" u="none" strike="noStrike" dirty="0">
                          <a:solidFill>
                            <a:srgbClr val="000000"/>
                          </a:solidFill>
                          <a:effectLst/>
                          <a:latin typeface="+mn-lt"/>
                        </a:rPr>
                        <a:t>57</a:t>
                      </a:r>
                    </a:p>
                  </a:txBody>
                  <a:tcPr marL="9525" marR="9525" marT="9525" marB="0" anchor="b"/>
                </a:tc>
                <a:tc>
                  <a:txBody>
                    <a:bodyPr/>
                    <a:lstStyle/>
                    <a:p>
                      <a:pPr algn="ctr" fontAlgn="b"/>
                      <a:r>
                        <a:rPr lang="en-ZA" sz="1600" b="0" i="0" u="none" strike="noStrike" dirty="0">
                          <a:solidFill>
                            <a:srgbClr val="000000"/>
                          </a:solidFill>
                          <a:effectLst/>
                          <a:latin typeface="+mn-lt"/>
                        </a:rPr>
                        <a:t>48</a:t>
                      </a:r>
                    </a:p>
                  </a:txBody>
                  <a:tcPr marL="9525" marR="9525" marT="9525" marB="0" anchor="b"/>
                </a:tc>
                <a:extLst>
                  <a:ext uri="{0D108BD9-81ED-4DB2-BD59-A6C34878D82A}">
                    <a16:rowId xmlns="" xmlns:a16="http://schemas.microsoft.com/office/drawing/2014/main" val="10007"/>
                  </a:ext>
                </a:extLst>
              </a:tr>
              <a:tr h="264160">
                <a:tc>
                  <a:txBody>
                    <a:bodyPr/>
                    <a:lstStyle/>
                    <a:p>
                      <a:pPr algn="l" fontAlgn="b"/>
                      <a:r>
                        <a:rPr lang="en-ZA" sz="1600" b="1" u="none" strike="noStrike" dirty="0">
                          <a:effectLst/>
                          <a:latin typeface="+mn-lt"/>
                          <a:cs typeface="Arial" panose="020B0604020202020204" pitchFamily="34" charset="0"/>
                        </a:rPr>
                        <a:t>NW</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58</a:t>
                      </a:r>
                    </a:p>
                  </a:txBody>
                  <a:tcPr marL="68580" marR="68580" marT="0" marB="0"/>
                </a:tc>
                <a:tc>
                  <a:txBody>
                    <a:bodyPr/>
                    <a:lstStyle/>
                    <a:p>
                      <a:pPr algn="ctr" fontAlgn="b"/>
                      <a:r>
                        <a:rPr lang="en-ZA" sz="1600" b="0" i="0" u="none" strike="noStrike" dirty="0">
                          <a:solidFill>
                            <a:srgbClr val="000000"/>
                          </a:solidFill>
                          <a:effectLst/>
                          <a:latin typeface="+mn-lt"/>
                        </a:rPr>
                        <a:t>40</a:t>
                      </a:r>
                    </a:p>
                  </a:txBody>
                  <a:tcPr marL="9525" marR="9525" marT="9525" marB="0" anchor="b"/>
                </a:tc>
                <a:tc>
                  <a:txBody>
                    <a:bodyPr/>
                    <a:lstStyle/>
                    <a:p>
                      <a:pPr algn="ctr" fontAlgn="b"/>
                      <a:r>
                        <a:rPr lang="en-ZA" sz="1600" b="0" i="0" u="none" strike="noStrike" dirty="0" smtClean="0">
                          <a:solidFill>
                            <a:srgbClr val="C00000"/>
                          </a:solidFill>
                          <a:effectLst/>
                          <a:latin typeface="+mn-lt"/>
                          <a:cs typeface="Arial" panose="020B0604020202020204" pitchFamily="34" charset="0"/>
                        </a:rPr>
                        <a:t>-18</a:t>
                      </a:r>
                      <a:endParaRPr lang="en-ZA" sz="1600" b="0" i="0" u="none" strike="noStrike" dirty="0">
                        <a:solidFill>
                          <a:srgbClr val="C0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n-lt"/>
                        </a:rPr>
                        <a:t>32</a:t>
                      </a:r>
                    </a:p>
                  </a:txBody>
                  <a:tcPr marL="9525" marR="9525" marT="9525" marB="0" anchor="b"/>
                </a:tc>
                <a:tc>
                  <a:txBody>
                    <a:bodyPr/>
                    <a:lstStyle/>
                    <a:p>
                      <a:pPr algn="ctr" fontAlgn="b"/>
                      <a:r>
                        <a:rPr lang="en-ZA" sz="1600" b="0" i="0" u="none" strike="noStrike" dirty="0">
                          <a:solidFill>
                            <a:srgbClr val="000000"/>
                          </a:solidFill>
                          <a:effectLst/>
                          <a:latin typeface="+mn-lt"/>
                        </a:rPr>
                        <a:t>8</a:t>
                      </a:r>
                    </a:p>
                  </a:txBody>
                  <a:tcPr marL="9525" marR="9525" marT="9525" marB="0" anchor="b"/>
                </a:tc>
                <a:tc>
                  <a:txBody>
                    <a:bodyPr/>
                    <a:lstStyle/>
                    <a:p>
                      <a:pPr algn="ctr" fontAlgn="b"/>
                      <a:r>
                        <a:rPr lang="en-ZA" sz="1600" b="0" i="0" u="none" strike="noStrike" dirty="0">
                          <a:solidFill>
                            <a:srgbClr val="000000"/>
                          </a:solidFill>
                          <a:effectLst/>
                          <a:latin typeface="+mn-lt"/>
                        </a:rPr>
                        <a:t>1</a:t>
                      </a:r>
                    </a:p>
                  </a:txBody>
                  <a:tcPr marL="9525" marR="9525" marT="9525" marB="0" anchor="b"/>
                </a:tc>
                <a:extLst>
                  <a:ext uri="{0D108BD9-81ED-4DB2-BD59-A6C34878D82A}">
                    <a16:rowId xmlns="" xmlns:a16="http://schemas.microsoft.com/office/drawing/2014/main" val="10008"/>
                  </a:ext>
                </a:extLst>
              </a:tr>
              <a:tr h="264160">
                <a:tc>
                  <a:txBody>
                    <a:bodyPr/>
                    <a:lstStyle/>
                    <a:p>
                      <a:pPr algn="l" fontAlgn="b"/>
                      <a:r>
                        <a:rPr lang="en-ZA" sz="1600" b="1" u="none" strike="noStrike" dirty="0">
                          <a:effectLst/>
                          <a:latin typeface="+mn-lt"/>
                          <a:cs typeface="Arial" panose="020B0604020202020204" pitchFamily="34" charset="0"/>
                        </a:rPr>
                        <a:t>WC</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95</a:t>
                      </a:r>
                    </a:p>
                  </a:txBody>
                  <a:tcPr marL="68580" marR="68580" marT="0" marB="0"/>
                </a:tc>
                <a:tc>
                  <a:txBody>
                    <a:bodyPr/>
                    <a:lstStyle/>
                    <a:p>
                      <a:pPr algn="ctr" fontAlgn="b"/>
                      <a:r>
                        <a:rPr lang="en-ZA" sz="1600" b="0" i="0" u="none" strike="noStrike" dirty="0">
                          <a:solidFill>
                            <a:srgbClr val="000000"/>
                          </a:solidFill>
                          <a:effectLst/>
                          <a:latin typeface="+mn-lt"/>
                        </a:rPr>
                        <a:t>106</a:t>
                      </a:r>
                    </a:p>
                  </a:txBody>
                  <a:tcPr marL="9525" marR="9525" marT="9525" marB="0" anchor="b"/>
                </a:tc>
                <a:tc>
                  <a:txBody>
                    <a:bodyPr/>
                    <a:lstStyle/>
                    <a:p>
                      <a:pPr algn="ctr" fontAlgn="b"/>
                      <a:r>
                        <a:rPr lang="en-ZA" sz="1600" b="0" i="0" u="none" strike="noStrike" dirty="0" smtClean="0">
                          <a:solidFill>
                            <a:srgbClr val="FF0000"/>
                          </a:solidFill>
                          <a:effectLst/>
                          <a:latin typeface="+mn-lt"/>
                          <a:cs typeface="Arial" panose="020B0604020202020204" pitchFamily="34" charset="0"/>
                        </a:rPr>
                        <a:t>11</a:t>
                      </a:r>
                      <a:endParaRPr lang="en-ZA" sz="1600" b="0" i="0" u="none" strike="noStrike" dirty="0">
                        <a:solidFill>
                          <a:srgbClr val="FF0000"/>
                        </a:solidFill>
                        <a:effectLst/>
                        <a:latin typeface="+mn-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n-lt"/>
                        </a:rPr>
                        <a:t>59</a:t>
                      </a:r>
                    </a:p>
                  </a:txBody>
                  <a:tcPr marL="9525" marR="9525" marT="9525" marB="0" anchor="b"/>
                </a:tc>
                <a:tc>
                  <a:txBody>
                    <a:bodyPr/>
                    <a:lstStyle/>
                    <a:p>
                      <a:pPr algn="ctr" fontAlgn="b"/>
                      <a:r>
                        <a:rPr lang="en-ZA" sz="1600" b="0" i="0" u="none" strike="noStrike" dirty="0">
                          <a:solidFill>
                            <a:srgbClr val="000000"/>
                          </a:solidFill>
                          <a:effectLst/>
                          <a:latin typeface="+mn-lt"/>
                        </a:rPr>
                        <a:t>47</a:t>
                      </a:r>
                    </a:p>
                  </a:txBody>
                  <a:tcPr marL="9525" marR="9525" marT="9525" marB="0" anchor="b"/>
                </a:tc>
                <a:tc>
                  <a:txBody>
                    <a:bodyPr/>
                    <a:lstStyle/>
                    <a:p>
                      <a:pPr algn="ctr" fontAlgn="b"/>
                      <a:r>
                        <a:rPr lang="en-ZA" sz="1600" b="0" i="0" u="none" strike="noStrike" dirty="0">
                          <a:solidFill>
                            <a:srgbClr val="000000"/>
                          </a:solidFill>
                          <a:effectLst/>
                          <a:latin typeface="+mn-lt"/>
                        </a:rPr>
                        <a:t>47</a:t>
                      </a:r>
                    </a:p>
                  </a:txBody>
                  <a:tcPr marL="9525" marR="9525" marT="9525" marB="0" anchor="b"/>
                </a:tc>
                <a:extLst>
                  <a:ext uri="{0D108BD9-81ED-4DB2-BD59-A6C34878D82A}">
                    <a16:rowId xmlns="" xmlns:a16="http://schemas.microsoft.com/office/drawing/2014/main" val="10009"/>
                  </a:ext>
                </a:extLst>
              </a:tr>
              <a:tr h="289498">
                <a:tc>
                  <a:txBody>
                    <a:bodyPr/>
                    <a:lstStyle/>
                    <a:p>
                      <a:pPr algn="l" fontAlgn="b"/>
                      <a:r>
                        <a:rPr lang="en-ZA" sz="1600" b="1" u="none" strike="noStrike" dirty="0">
                          <a:effectLst/>
                          <a:latin typeface="+mn-lt"/>
                          <a:cs typeface="Arial" panose="020B0604020202020204" pitchFamily="34" charset="0"/>
                        </a:rPr>
                        <a:t>TOTAL</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a:lnSpc>
                          <a:spcPct val="115000"/>
                        </a:lnSpc>
                        <a:spcAft>
                          <a:spcPts val="0"/>
                        </a:spcAft>
                      </a:pPr>
                      <a:r>
                        <a:rPr lang="en-ZA" sz="1600" b="1" dirty="0">
                          <a:effectLst/>
                          <a:latin typeface="+mn-lt"/>
                          <a:ea typeface="Calibri"/>
                          <a:cs typeface="Times New Roman"/>
                        </a:rPr>
                        <a:t>700</a:t>
                      </a:r>
                    </a:p>
                  </a:txBody>
                  <a:tcPr marL="68580" marR="68580" marT="0" marB="0">
                    <a:solidFill>
                      <a:schemeClr val="accent6">
                        <a:lumMod val="60000"/>
                        <a:lumOff val="40000"/>
                      </a:schemeClr>
                    </a:solidFill>
                  </a:tcPr>
                </a:tc>
                <a:tc>
                  <a:txBody>
                    <a:bodyPr/>
                    <a:lstStyle/>
                    <a:p>
                      <a:pPr algn="ctr">
                        <a:lnSpc>
                          <a:spcPct val="115000"/>
                        </a:lnSpc>
                        <a:spcAft>
                          <a:spcPts val="0"/>
                        </a:spcAft>
                      </a:pPr>
                      <a:r>
                        <a:rPr lang="en-ZA" sz="1600" b="1" dirty="0" smtClean="0">
                          <a:effectLst/>
                          <a:latin typeface="+mn-lt"/>
                          <a:ea typeface="Calibri"/>
                          <a:cs typeface="Times New Roman"/>
                        </a:rPr>
                        <a:t>680</a:t>
                      </a:r>
                      <a:endParaRPr lang="en-ZA" sz="1600" b="1" dirty="0">
                        <a:effectLst/>
                        <a:latin typeface="+mn-lt"/>
                        <a:ea typeface="Calibri"/>
                        <a:cs typeface="Times New Roman"/>
                      </a:endParaRPr>
                    </a:p>
                  </a:txBody>
                  <a:tcPr marL="68580" marR="68580" marT="0" marB="0">
                    <a:solidFill>
                      <a:schemeClr val="accent6">
                        <a:lumMod val="60000"/>
                        <a:lumOff val="40000"/>
                      </a:schemeClr>
                    </a:solidFill>
                  </a:tcPr>
                </a:tc>
                <a:tc>
                  <a:txBody>
                    <a:bodyPr/>
                    <a:lstStyle/>
                    <a:p>
                      <a:pPr algn="ctr" fontAlgn="b"/>
                      <a:r>
                        <a:rPr lang="en-ZA" sz="1600" b="1" i="0" u="none" strike="noStrike" dirty="0" smtClean="0">
                          <a:solidFill>
                            <a:srgbClr val="C00000"/>
                          </a:solidFill>
                          <a:effectLst/>
                          <a:latin typeface="+mn-lt"/>
                          <a:cs typeface="Arial" panose="020B0604020202020204" pitchFamily="34" charset="0"/>
                        </a:rPr>
                        <a:t>-20</a:t>
                      </a:r>
                      <a:endParaRPr lang="en-ZA" sz="1600" b="1" i="0" u="none" strike="noStrike" dirty="0">
                        <a:solidFill>
                          <a:srgbClr val="C00000"/>
                        </a:solidFill>
                        <a:effectLst/>
                        <a:latin typeface="+mn-lt"/>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273</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407</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339</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60000"/>
                        <a:lumOff val="40000"/>
                      </a:schemeClr>
                    </a:solidFill>
                  </a:tcPr>
                </a:tc>
                <a:extLst>
                  <a:ext uri="{0D108BD9-81ED-4DB2-BD59-A6C34878D82A}">
                    <a16:rowId xmlns=""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val="330525777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94122"/>
          </a:xfrm>
        </p:spPr>
        <p:txBody>
          <a:bodyPr/>
          <a:lstStyle/>
          <a:p>
            <a:r>
              <a:rPr lang="en-ZA" sz="2400" b="1" dirty="0" smtClean="0"/>
              <a:t>SECTORS REVIEWED</a:t>
            </a:r>
            <a:endParaRPr lang="en-ZA"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06425123"/>
              </p:ext>
            </p:extLst>
          </p:nvPr>
        </p:nvGraphicFramePr>
        <p:xfrm>
          <a:off x="251520" y="1412774"/>
          <a:ext cx="8640960" cy="5079466"/>
        </p:xfrm>
        <a:graphic>
          <a:graphicData uri="http://schemas.openxmlformats.org/drawingml/2006/table">
            <a:tbl>
              <a:tblPr firstRow="1" bandRow="1">
                <a:tableStyleId>{E8B1032C-EA38-4F05-BA0D-38AFFFC7BED3}</a:tableStyleId>
              </a:tblPr>
              <a:tblGrid>
                <a:gridCol w="3018091">
                  <a:extLst>
                    <a:ext uri="{9D8B030D-6E8A-4147-A177-3AD203B41FA5}">
                      <a16:colId xmlns="" xmlns:a16="http://schemas.microsoft.com/office/drawing/2014/main" val="20000"/>
                    </a:ext>
                  </a:extLst>
                </a:gridCol>
                <a:gridCol w="5622869">
                  <a:extLst>
                    <a:ext uri="{9D8B030D-6E8A-4147-A177-3AD203B41FA5}">
                      <a16:colId xmlns="" xmlns:a16="http://schemas.microsoft.com/office/drawing/2014/main" val="20001"/>
                    </a:ext>
                  </a:extLst>
                </a:gridCol>
              </a:tblGrid>
              <a:tr h="792090">
                <a:tc>
                  <a:txBody>
                    <a:bodyPr/>
                    <a:lstStyle/>
                    <a:p>
                      <a:r>
                        <a:rPr lang="en-ZA" dirty="0" smtClean="0"/>
                        <a:t>SECTOR</a:t>
                      </a:r>
                      <a:endParaRPr lang="en-ZA" dirty="0"/>
                    </a:p>
                  </a:txBody>
                  <a:tcPr/>
                </a:tc>
                <a:tc>
                  <a:txBody>
                    <a:bodyPr/>
                    <a:lstStyle/>
                    <a:p>
                      <a:pPr algn="ctr"/>
                      <a:r>
                        <a:rPr lang="en-ZA" dirty="0" smtClean="0"/>
                        <a:t>SECTIONS CONTRAVENED</a:t>
                      </a:r>
                      <a:endParaRPr lang="en-ZA" dirty="0"/>
                    </a:p>
                  </a:txBody>
                  <a:tcPr/>
                </a:tc>
                <a:extLst>
                  <a:ext uri="{0D108BD9-81ED-4DB2-BD59-A6C34878D82A}">
                    <a16:rowId xmlns="" xmlns:a16="http://schemas.microsoft.com/office/drawing/2014/main" val="10000"/>
                  </a:ext>
                </a:extLst>
              </a:tr>
              <a:tr h="497696">
                <a:tc>
                  <a:txBody>
                    <a:bodyPr/>
                    <a:lstStyle/>
                    <a:p>
                      <a:pPr algn="l" fontAlgn="b"/>
                      <a:r>
                        <a:rPr lang="en-ZA" sz="1800" b="1" u="none" strike="noStrike" dirty="0" smtClean="0">
                          <a:effectLst/>
                          <a:latin typeface="+mn-lt"/>
                          <a:cs typeface="Arial" panose="020B0604020202020204" pitchFamily="34" charset="0"/>
                        </a:rPr>
                        <a:t>Agriculture</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24, 25, 26</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1"/>
                  </a:ext>
                </a:extLst>
              </a:tr>
              <a:tr h="457200">
                <a:tc>
                  <a:txBody>
                    <a:bodyPr/>
                    <a:lstStyle/>
                    <a:p>
                      <a:pPr algn="l" fontAlgn="b"/>
                      <a:r>
                        <a:rPr lang="en-ZA" sz="1800" b="1" u="none" strike="noStrike" dirty="0" smtClean="0">
                          <a:effectLst/>
                          <a:latin typeface="+mn-lt"/>
                          <a:cs typeface="Arial" panose="020B0604020202020204" pitchFamily="34" charset="0"/>
                        </a:rPr>
                        <a:t>Manufacturing</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17,19 20, 2425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2"/>
                  </a:ext>
                </a:extLst>
              </a:tr>
              <a:tr h="447040">
                <a:tc>
                  <a:txBody>
                    <a:bodyPr/>
                    <a:lstStyle/>
                    <a:p>
                      <a:pPr algn="l" fontAlgn="b"/>
                      <a:r>
                        <a:rPr lang="en-ZA" sz="1800" b="1" u="none" strike="noStrike" dirty="0" smtClean="0">
                          <a:effectLst/>
                          <a:latin typeface="+mn-lt"/>
                          <a:cs typeface="Arial" panose="020B0604020202020204" pitchFamily="34" charset="0"/>
                        </a:rPr>
                        <a:t>Construction</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3"/>
                  </a:ext>
                </a:extLst>
              </a:tr>
              <a:tr h="467360">
                <a:tc>
                  <a:txBody>
                    <a:bodyPr/>
                    <a:lstStyle/>
                    <a:p>
                      <a:pPr algn="l" fontAlgn="b"/>
                      <a:r>
                        <a:rPr lang="en-ZA" sz="1800" b="1" u="none" strike="noStrike" dirty="0" smtClean="0">
                          <a:effectLst/>
                          <a:latin typeface="+mn-lt"/>
                          <a:cs typeface="Arial" panose="020B0604020202020204" pitchFamily="34" charset="0"/>
                        </a:rPr>
                        <a:t>Retail, Motor Trade</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4"/>
                  </a:ext>
                </a:extLst>
              </a:tr>
              <a:tr h="550470">
                <a:tc>
                  <a:txBody>
                    <a:bodyPr/>
                    <a:lstStyle/>
                    <a:p>
                      <a:pPr algn="l" fontAlgn="b"/>
                      <a:r>
                        <a:rPr lang="en-ZA" sz="1800" b="1" u="none" strike="noStrike" dirty="0" smtClean="0">
                          <a:effectLst/>
                          <a:latin typeface="+mn-lt"/>
                          <a:cs typeface="Arial" panose="020B0604020202020204" pitchFamily="34" charset="0"/>
                        </a:rPr>
                        <a:t>Wholesale Trade, Commercial Trades</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5"/>
                  </a:ext>
                </a:extLst>
              </a:tr>
              <a:tr h="520926">
                <a:tc>
                  <a:txBody>
                    <a:bodyPr/>
                    <a:lstStyle/>
                    <a:p>
                      <a:pPr algn="l" fontAlgn="b"/>
                      <a:r>
                        <a:rPr lang="en-ZA" sz="1800" b="1" u="none" strike="noStrike" dirty="0" smtClean="0">
                          <a:effectLst/>
                          <a:latin typeface="+mn-lt"/>
                          <a:cs typeface="Arial" panose="020B0604020202020204" pitchFamily="34" charset="0"/>
                        </a:rPr>
                        <a:t>Catering, Accommodation</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24,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6"/>
                  </a:ext>
                </a:extLst>
              </a:tr>
              <a:tr h="487680">
                <a:tc>
                  <a:txBody>
                    <a:bodyPr/>
                    <a:lstStyle/>
                    <a:p>
                      <a:pPr algn="l" fontAlgn="b"/>
                      <a:r>
                        <a:rPr lang="en-ZA" sz="1800" b="1" u="none" strike="noStrike" dirty="0" smtClean="0">
                          <a:effectLst/>
                          <a:latin typeface="+mn-lt"/>
                          <a:cs typeface="Arial" panose="020B0604020202020204" pitchFamily="34" charset="0"/>
                        </a:rPr>
                        <a:t>Finance and Business</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7"/>
                  </a:ext>
                </a:extLst>
              </a:tr>
              <a:tr h="550470">
                <a:tc>
                  <a:txBody>
                    <a:bodyPr/>
                    <a:lstStyle/>
                    <a:p>
                      <a:pPr algn="l" fontAlgn="b"/>
                      <a:r>
                        <a:rPr lang="en-ZA" sz="1800" b="1" u="none" strike="noStrike" dirty="0" smtClean="0">
                          <a:effectLst/>
                          <a:latin typeface="+mn-lt"/>
                          <a:cs typeface="Arial" panose="020B0604020202020204" pitchFamily="34" charset="0"/>
                        </a:rPr>
                        <a:t>Community,  Special &amp; Personal Services</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smtClean="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8"/>
                  </a:ext>
                </a:extLst>
              </a:tr>
              <a:tr h="30853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anose="020B0604020202020204" pitchFamily="34" charset="0"/>
                        <a:cs typeface="Arial" panose="020B0604020202020204" pitchFamily="34" charset="0"/>
                      </a:endParaRPr>
                    </a:p>
                  </a:txBody>
                  <a:tcPr anchor="ctr"/>
                </a:tc>
                <a:tc hMerge="1">
                  <a:txBody>
                    <a:bodyPr/>
                    <a:lstStyle/>
                    <a:p>
                      <a:pPr algn="ctr"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F8AA9-DFB0-4371-BB00-DC18305C6D98}"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val="184960986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484784"/>
            <a:ext cx="8435280" cy="5112568"/>
          </a:xfrm>
        </p:spPr>
        <p:txBody>
          <a:bodyPr/>
          <a:lstStyle/>
          <a:p>
            <a:pPr algn="just" defTabSz="914400" eaLnBrk="1" hangingPunct="1">
              <a:lnSpc>
                <a:spcPct val="150000"/>
              </a:lnSpc>
              <a:spcBef>
                <a:spcPct val="0"/>
              </a:spcBef>
              <a:spcAft>
                <a:spcPct val="120000"/>
              </a:spcAft>
              <a:buFont typeface="Wingdings" panose="05000000000000000000" pitchFamily="2" charset="2"/>
              <a:buChar char="§"/>
              <a:defRPr/>
            </a:pPr>
            <a:r>
              <a:rPr lang="en-ZA" sz="1600" kern="0" dirty="0" smtClean="0">
                <a:solidFill>
                  <a:srgbClr val="2F1311"/>
                </a:solidFill>
                <a:latin typeface="Arial"/>
                <a:ea typeface="ＭＳ Ｐゴシック" pitchFamily="80" charset="-128"/>
              </a:rPr>
              <a:t>Assigned </a:t>
            </a:r>
            <a:r>
              <a:rPr lang="en-ZA" sz="1600" kern="0" dirty="0">
                <a:solidFill>
                  <a:srgbClr val="2F1311"/>
                </a:solidFill>
                <a:latin typeface="Arial"/>
                <a:ea typeface="ＭＳ Ｐゴシック" pitchFamily="80" charset="-128"/>
              </a:rPr>
              <a:t>Senior </a:t>
            </a:r>
            <a:r>
              <a:rPr lang="en-ZA" sz="1600" kern="0" dirty="0" smtClean="0">
                <a:solidFill>
                  <a:srgbClr val="2F1311"/>
                </a:solidFill>
                <a:latin typeface="Arial"/>
                <a:ea typeface="ＭＳ Ｐゴシック" pitchFamily="80" charset="-128"/>
              </a:rPr>
              <a:t>Employment Equity </a:t>
            </a:r>
            <a:r>
              <a:rPr lang="en-ZA" sz="1600" kern="0" dirty="0">
                <a:solidFill>
                  <a:srgbClr val="2F1311"/>
                </a:solidFill>
                <a:latin typeface="Arial"/>
                <a:ea typeface="ＭＳ Ｐゴシック" pitchFamily="80" charset="-128"/>
              </a:rPr>
              <a:t>Managers assigned are junior staff who do not have the necessary authority or resources to execute their mandate as required by </a:t>
            </a:r>
            <a:r>
              <a:rPr lang="en-ZA" sz="1600" kern="0" dirty="0" smtClean="0">
                <a:solidFill>
                  <a:srgbClr val="2F1311"/>
                </a:solidFill>
                <a:latin typeface="Arial"/>
                <a:ea typeface="ＭＳ Ｐゴシック" pitchFamily="80" charset="-128"/>
              </a:rPr>
              <a:t>S24</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There </a:t>
            </a:r>
            <a:r>
              <a:rPr lang="en-ZA" sz="1600" kern="0" dirty="0">
                <a:solidFill>
                  <a:srgbClr val="2F1311"/>
                </a:solidFill>
                <a:latin typeface="Arial"/>
                <a:ea typeface="ＭＳ Ｐゴシック" pitchFamily="80" charset="-128"/>
              </a:rPr>
              <a:t>are </a:t>
            </a:r>
            <a:r>
              <a:rPr lang="en-ZA" sz="1600" kern="0" dirty="0" smtClean="0">
                <a:solidFill>
                  <a:srgbClr val="2F1311"/>
                </a:solidFill>
                <a:latin typeface="Arial"/>
                <a:ea typeface="ＭＳ Ｐゴシック" pitchFamily="80" charset="-128"/>
              </a:rPr>
              <a:t> </a:t>
            </a:r>
            <a:r>
              <a:rPr lang="en-ZA" sz="1600" kern="0" dirty="0">
                <a:solidFill>
                  <a:srgbClr val="2F1311"/>
                </a:solidFill>
                <a:latin typeface="Arial"/>
                <a:ea typeface="ＭＳ Ｐゴシック" pitchFamily="80" charset="-128"/>
              </a:rPr>
              <a:t>consultative forums </a:t>
            </a:r>
            <a:r>
              <a:rPr lang="en-ZA" sz="1600" kern="0" dirty="0" smtClean="0">
                <a:solidFill>
                  <a:srgbClr val="2F1311"/>
                </a:solidFill>
                <a:latin typeface="Arial"/>
                <a:ea typeface="ＭＳ Ｐゴシック" pitchFamily="80" charset="-128"/>
              </a:rPr>
              <a:t>however not </a:t>
            </a:r>
            <a:r>
              <a:rPr lang="en-ZA" sz="1600" kern="0" dirty="0">
                <a:solidFill>
                  <a:srgbClr val="2F1311"/>
                </a:solidFill>
                <a:latin typeface="Arial"/>
                <a:ea typeface="ＭＳ Ｐゴシック" pitchFamily="80" charset="-128"/>
              </a:rPr>
              <a:t>properly constituted as required by </a:t>
            </a:r>
            <a:r>
              <a:rPr lang="en-ZA" sz="1600" kern="0" dirty="0" smtClean="0">
                <a:solidFill>
                  <a:srgbClr val="2F1311"/>
                </a:solidFill>
                <a:latin typeface="Arial"/>
                <a:ea typeface="ＭＳ Ｐゴシック" pitchFamily="80" charset="-128"/>
              </a:rPr>
              <a:t>S16 read with 17 </a:t>
            </a:r>
            <a:r>
              <a:rPr lang="en-ZA" sz="1600" kern="0" dirty="0">
                <a:solidFill>
                  <a:srgbClr val="2F1311"/>
                </a:solidFill>
                <a:latin typeface="Arial"/>
                <a:ea typeface="ＭＳ Ｐゴシック" pitchFamily="80" charset="-128"/>
              </a:rPr>
              <a:t>of the EE Act</a:t>
            </a: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Employers </a:t>
            </a:r>
            <a:r>
              <a:rPr lang="en-ZA" sz="1600" kern="0" dirty="0">
                <a:solidFill>
                  <a:srgbClr val="2F1311"/>
                </a:solidFill>
                <a:latin typeface="Arial"/>
                <a:ea typeface="ＭＳ Ｐゴシック" pitchFamily="80" charset="-128"/>
              </a:rPr>
              <a:t>are preparing </a:t>
            </a:r>
            <a:r>
              <a:rPr lang="en-ZA" sz="1600" kern="0" dirty="0" smtClean="0">
                <a:solidFill>
                  <a:srgbClr val="2F1311"/>
                </a:solidFill>
                <a:latin typeface="Arial"/>
                <a:ea typeface="ＭＳ Ｐゴシック" pitchFamily="80" charset="-128"/>
              </a:rPr>
              <a:t>Employment Equity </a:t>
            </a:r>
            <a:r>
              <a:rPr lang="en-ZA" sz="1600" kern="0" dirty="0">
                <a:solidFill>
                  <a:srgbClr val="2F1311"/>
                </a:solidFill>
                <a:latin typeface="Arial"/>
                <a:ea typeface="ＭＳ Ｐゴシック" pitchFamily="80" charset="-128"/>
              </a:rPr>
              <a:t>Plans that are not informed by a proper audit &amp; analysis as required by S19</a:t>
            </a: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Employment Equity Plans prepared do </a:t>
            </a:r>
            <a:r>
              <a:rPr lang="en-ZA" sz="1600" kern="0" dirty="0">
                <a:solidFill>
                  <a:srgbClr val="2F1311"/>
                </a:solidFill>
                <a:latin typeface="Arial"/>
                <a:ea typeface="ＭＳ Ｐゴシック" pitchFamily="80" charset="-128"/>
              </a:rPr>
              <a:t>not comply with the requirements of </a:t>
            </a:r>
            <a:r>
              <a:rPr lang="en-ZA" sz="1600" kern="0" dirty="0" smtClean="0">
                <a:solidFill>
                  <a:srgbClr val="2F1311"/>
                </a:solidFill>
                <a:latin typeface="Arial"/>
                <a:ea typeface="ＭＳ Ｐゴシック" pitchFamily="80" charset="-128"/>
              </a:rPr>
              <a:t>S20 and no implementation where there is compliance</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Employment Equity Reports (EEA 2) as required by S21 are </a:t>
            </a:r>
            <a:r>
              <a:rPr lang="en-ZA" sz="1600" kern="0" dirty="0">
                <a:solidFill>
                  <a:srgbClr val="2F1311"/>
                </a:solidFill>
                <a:latin typeface="Arial"/>
                <a:ea typeface="ＭＳ Ｐゴシック" pitchFamily="80" charset="-128"/>
              </a:rPr>
              <a:t>not informed by an EE Plan and submitted to the Director-General without proper consultation</a:t>
            </a:r>
          </a:p>
          <a:p>
            <a:pPr marL="0" indent="0">
              <a:lnSpc>
                <a:spcPct val="150000"/>
              </a:lnSpc>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830901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DOL</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chemeClr val="bg1"/>
                </a:solidFill>
              </a:rPr>
              <a:pPr/>
              <a:t>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323528" y="1412776"/>
            <a:ext cx="8363272" cy="4713387"/>
          </a:xfrm>
        </p:spPr>
        <p:txBody>
          <a:bodyPr/>
          <a:lstStyle/>
          <a:p>
            <a:pPr marL="0" indent="0">
              <a:buNone/>
            </a:pPr>
            <a:endParaRPr lang="en-ZA" sz="2000" dirty="0" smtClean="0">
              <a:latin typeface="Arial" panose="020B0604020202020204" pitchFamily="34" charset="0"/>
              <a:cs typeface="Arial" panose="020B0604020202020204" pitchFamily="34" charset="0"/>
            </a:endParaRPr>
          </a:p>
          <a:p>
            <a:pPr lvl="0" algn="just">
              <a:buFont typeface="Wingdings" panose="05000000000000000000" pitchFamily="2" charset="2"/>
              <a:buChar char="§"/>
            </a:pP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Monitoring due dates for employers to comply with DG Recommendations</a:t>
            </a:r>
          </a:p>
          <a:p>
            <a:pPr marL="0" lvl="0" indent="0" algn="just">
              <a:buNone/>
            </a:pPr>
            <a:endParaRPr lang="en-ZA" sz="1800" dirty="0" smtClean="0">
              <a:solidFill>
                <a:prstClr val="black"/>
              </a:solidFill>
              <a:latin typeface="Arial" panose="020B0604020202020204" pitchFamily="34" charset="0"/>
              <a:ea typeface="ＭＳ Ｐゴシック" pitchFamily="-111" charset="-128"/>
              <a:cs typeface="Arial" panose="020B0604020202020204" pitchFamily="34" charset="0"/>
            </a:endParaRPr>
          </a:p>
          <a:p>
            <a:pPr lvl="0" algn="just">
              <a:buFont typeface="Wingdings" panose="05000000000000000000" pitchFamily="2" charset="2"/>
              <a:buChar char="§"/>
            </a:pP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Serve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confirmatory letters to employers who fail to comply within timeframe and employers who fail to comply with sections invoking direct referral for prosecution</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a:t>
            </a:r>
          </a:p>
          <a:p>
            <a:pPr marL="0" lvl="0" indent="0" algn="just">
              <a:buNone/>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algn="just">
              <a:buFont typeface="Wingdings" panose="05000000000000000000" pitchFamily="2" charset="2"/>
              <a:buChar char="§"/>
            </a:pPr>
            <a:r>
              <a:rPr lang="en-ZA" sz="1800" dirty="0" smtClean="0">
                <a:latin typeface="Arial" panose="020B0604020202020204" pitchFamily="34" charset="0"/>
                <a:cs typeface="Arial" panose="020B0604020202020204" pitchFamily="34" charset="0"/>
              </a:rPr>
              <a:t>Quarterly workshops to capacitate newly converted EE Inspectors</a:t>
            </a:r>
          </a:p>
        </p:txBody>
      </p:sp>
      <p:sp>
        <p:nvSpPr>
          <p:cNvPr id="4" name="Slide Number Placeholder 3"/>
          <p:cNvSpPr>
            <a:spLocks noGrp="1"/>
          </p:cNvSpPr>
          <p:nvPr>
            <p:ph type="sldNum" sz="quarter" idx="12"/>
          </p:nvPr>
        </p:nvSpPr>
        <p:spPr>
          <a:xfrm>
            <a:off x="688370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val="1720894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smtClean="0"/>
              <a:t>EMPLOYMENT EQUITY PROCEDURAL</a:t>
            </a:r>
            <a:endParaRPr lang="en-ZA" sz="2400" b="1" dirty="0"/>
          </a:p>
        </p:txBody>
      </p:sp>
      <p:sp>
        <p:nvSpPr>
          <p:cNvPr id="5" name="Content Placeholder 4"/>
          <p:cNvSpPr>
            <a:spLocks noGrp="1"/>
          </p:cNvSpPr>
          <p:nvPr>
            <p:ph idx="1"/>
          </p:nvPr>
        </p:nvSpPr>
        <p:spPr>
          <a:xfrm>
            <a:off x="251522" y="1340768"/>
            <a:ext cx="8712968" cy="5328592"/>
          </a:xfrm>
        </p:spPr>
        <p:txBody>
          <a:bodyPr/>
          <a:lstStyle/>
          <a:p>
            <a:pPr marL="0" indent="0" algn="just">
              <a:buNone/>
            </a:pPr>
            <a:r>
              <a:rPr lang="en-ZA" sz="1600" dirty="0" smtClean="0">
                <a:latin typeface="Arial" panose="020B0604020202020204" pitchFamily="34" charset="0"/>
                <a:cs typeface="Arial" panose="020B0604020202020204" pitchFamily="34" charset="0"/>
              </a:rPr>
              <a:t>The target for the 4</a:t>
            </a:r>
            <a:r>
              <a:rPr lang="en-ZA" sz="1600" baseline="30000" dirty="0" smtClean="0">
                <a:latin typeface="Arial" panose="020B0604020202020204" pitchFamily="34" charset="0"/>
                <a:cs typeface="Arial" panose="020B0604020202020204" pitchFamily="34" charset="0"/>
              </a:rPr>
              <a:t>th</a:t>
            </a:r>
            <a:r>
              <a:rPr lang="en-ZA" sz="1600" dirty="0" smtClean="0">
                <a:latin typeface="Arial" panose="020B0604020202020204" pitchFamily="34" charset="0"/>
                <a:cs typeface="Arial" panose="020B0604020202020204" pitchFamily="34" charset="0"/>
              </a:rPr>
              <a:t>  Quarter was </a:t>
            </a:r>
            <a:r>
              <a:rPr lang="en-ZA" sz="1600" b="1" dirty="0" smtClean="0">
                <a:latin typeface="Arial" panose="020B0604020202020204" pitchFamily="34" charset="0"/>
                <a:cs typeface="Arial" panose="020B0604020202020204" pitchFamily="34" charset="0"/>
              </a:rPr>
              <a:t>388 </a:t>
            </a:r>
            <a:r>
              <a:rPr lang="en-ZA" sz="1600" dirty="0" smtClean="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384 </a:t>
            </a:r>
            <a:r>
              <a:rPr lang="en-ZA" sz="1600" dirty="0" smtClean="0">
                <a:latin typeface="Arial" panose="020B0604020202020204" pitchFamily="34" charset="0"/>
                <a:cs typeface="Arial" panose="020B0604020202020204" pitchFamily="34" charset="0"/>
              </a:rPr>
              <a:t>employers were inspected which constitutes 99%, </a:t>
            </a:r>
            <a:r>
              <a:rPr lang="en-ZA" sz="1600" b="1" dirty="0" smtClean="0">
                <a:latin typeface="Arial" panose="020B0604020202020204" pitchFamily="34" charset="0"/>
                <a:cs typeface="Arial" panose="020B0604020202020204" pitchFamily="34" charset="0"/>
              </a:rPr>
              <a:t>271</a:t>
            </a:r>
            <a:r>
              <a:rPr lang="en-ZA" sz="1600" dirty="0" smtClean="0">
                <a:latin typeface="Arial" panose="020B0604020202020204" pitchFamily="34" charset="0"/>
                <a:cs typeface="Arial" panose="020B0604020202020204" pitchFamily="34" charset="0"/>
              </a:rPr>
              <a:t> of those inspected were found compliant and </a:t>
            </a:r>
            <a:r>
              <a:rPr lang="en-ZA" sz="1600" b="1" dirty="0" smtClean="0">
                <a:latin typeface="Arial" panose="020B0604020202020204" pitchFamily="34" charset="0"/>
                <a:cs typeface="Arial" panose="020B0604020202020204" pitchFamily="34" charset="0"/>
              </a:rPr>
              <a:t>113</a:t>
            </a:r>
            <a:r>
              <a:rPr lang="en-ZA" sz="1600" dirty="0" smtClean="0">
                <a:latin typeface="Arial" panose="020B0604020202020204" pitchFamily="34" charset="0"/>
                <a:cs typeface="Arial" panose="020B0604020202020204" pitchFamily="34" charset="0"/>
              </a:rPr>
              <a:t> were found to be non-compliant. All non-complying employers were issued with notices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to comply within 14 days.</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524190892"/>
              </p:ext>
            </p:extLst>
          </p:nvPr>
        </p:nvGraphicFramePr>
        <p:xfrm>
          <a:off x="251518" y="2348882"/>
          <a:ext cx="8712972" cy="4032445"/>
        </p:xfrm>
        <a:graphic>
          <a:graphicData uri="http://schemas.openxmlformats.org/drawingml/2006/table">
            <a:tbl>
              <a:tblPr>
                <a:tableStyleId>{16D9F66E-5EB9-4882-86FB-DCBF35E3C3E4}</a:tableStyleId>
              </a:tblPr>
              <a:tblGrid>
                <a:gridCol w="1452162">
                  <a:extLst>
                    <a:ext uri="{9D8B030D-6E8A-4147-A177-3AD203B41FA5}">
                      <a16:colId xmlns="" xmlns:a16="http://schemas.microsoft.com/office/drawing/2014/main" val="20000"/>
                    </a:ext>
                  </a:extLst>
                </a:gridCol>
                <a:gridCol w="1452162">
                  <a:extLst>
                    <a:ext uri="{9D8B030D-6E8A-4147-A177-3AD203B41FA5}">
                      <a16:colId xmlns="" xmlns:a16="http://schemas.microsoft.com/office/drawing/2014/main" val="20001"/>
                    </a:ext>
                  </a:extLst>
                </a:gridCol>
                <a:gridCol w="1452162">
                  <a:extLst>
                    <a:ext uri="{9D8B030D-6E8A-4147-A177-3AD203B41FA5}">
                      <a16:colId xmlns="" xmlns:a16="http://schemas.microsoft.com/office/drawing/2014/main" val="20002"/>
                    </a:ext>
                  </a:extLst>
                </a:gridCol>
                <a:gridCol w="1452162">
                  <a:extLst>
                    <a:ext uri="{9D8B030D-6E8A-4147-A177-3AD203B41FA5}">
                      <a16:colId xmlns="" xmlns:a16="http://schemas.microsoft.com/office/drawing/2014/main" val="20003"/>
                    </a:ext>
                  </a:extLst>
                </a:gridCol>
                <a:gridCol w="1452162">
                  <a:extLst>
                    <a:ext uri="{9D8B030D-6E8A-4147-A177-3AD203B41FA5}">
                      <a16:colId xmlns="" xmlns:a16="http://schemas.microsoft.com/office/drawing/2014/main" val="20004"/>
                    </a:ext>
                  </a:extLst>
                </a:gridCol>
                <a:gridCol w="1452162">
                  <a:extLst>
                    <a:ext uri="{9D8B030D-6E8A-4147-A177-3AD203B41FA5}">
                      <a16:colId xmlns="" xmlns:a16="http://schemas.microsoft.com/office/drawing/2014/main" val="20005"/>
                    </a:ext>
                  </a:extLst>
                </a:gridCol>
              </a:tblGrid>
              <a:tr h="930565">
                <a:tc>
                  <a:txBody>
                    <a:bodyPr/>
                    <a:lstStyle/>
                    <a:p>
                      <a:pPr algn="l" fontAlgn="b"/>
                      <a:r>
                        <a:rPr lang="en-ZA" sz="1800" b="1" u="none" strike="noStrike" dirty="0" smtClean="0">
                          <a:effectLst/>
                        </a:rPr>
                        <a:t>PROVINCE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TARGET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ACTUAL</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VARIANCE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NON-COMPLIANT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10000"/>
                  </a:ext>
                </a:extLst>
              </a:tr>
              <a:tr h="310188">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43</a:t>
                      </a:r>
                    </a:p>
                  </a:txBody>
                  <a:tcPr marL="68580" marR="68580" marT="0" marB="0"/>
                </a:tc>
                <a:tc>
                  <a:txBody>
                    <a:bodyPr/>
                    <a:lstStyle/>
                    <a:p>
                      <a:pPr algn="ctr" fontAlgn="b"/>
                      <a:r>
                        <a:rPr lang="en-ZA" sz="1600" b="0" i="0" u="none" strike="noStrike" dirty="0">
                          <a:solidFill>
                            <a:srgbClr val="000000"/>
                          </a:solidFill>
                          <a:effectLst/>
                          <a:latin typeface="Calibri"/>
                        </a:rPr>
                        <a:t>44</a:t>
                      </a:r>
                    </a:p>
                  </a:txBody>
                  <a:tcPr marL="9525" marR="9525" marT="9525" marB="0" anchor="b"/>
                </a:tc>
                <a:tc>
                  <a:txBody>
                    <a:bodyPr/>
                    <a:lstStyle/>
                    <a:p>
                      <a:pPr algn="ctr" fontAlgn="b"/>
                      <a:r>
                        <a:rPr lang="en-ZA" sz="1600" b="0" i="0" u="none" strike="noStrike" dirty="0" smtClean="0">
                          <a:solidFill>
                            <a:srgbClr val="000000"/>
                          </a:solidFill>
                          <a:effectLst/>
                          <a:latin typeface="Calibri"/>
                        </a:rPr>
                        <a:t>1</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40</a:t>
                      </a:r>
                    </a:p>
                  </a:txBody>
                  <a:tcPr marL="9525" marR="9525" marT="9525" marB="0" anchor="b"/>
                </a:tc>
                <a:tc>
                  <a:txBody>
                    <a:bodyPr/>
                    <a:lstStyle/>
                    <a:p>
                      <a:pPr algn="ctr" fontAlgn="b"/>
                      <a:r>
                        <a:rPr lang="en-ZA" sz="1600" b="0" i="0" u="none" strike="noStrike">
                          <a:solidFill>
                            <a:srgbClr val="000000"/>
                          </a:solidFill>
                          <a:effectLst/>
                          <a:latin typeface="Calibri"/>
                        </a:rPr>
                        <a:t>4</a:t>
                      </a:r>
                    </a:p>
                  </a:txBody>
                  <a:tcPr marL="9525" marR="9525" marT="9525" marB="0" anchor="b"/>
                </a:tc>
                <a:extLst>
                  <a:ext uri="{0D108BD9-81ED-4DB2-BD59-A6C34878D82A}">
                    <a16:rowId xmlns="" xmlns:a16="http://schemas.microsoft.com/office/drawing/2014/main" val="10001"/>
                  </a:ext>
                </a:extLst>
              </a:tr>
              <a:tr h="310188">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50</a:t>
                      </a:r>
                    </a:p>
                  </a:txBody>
                  <a:tcPr marL="68580" marR="68580" marT="0" marB="0"/>
                </a:tc>
                <a:tc>
                  <a:txBody>
                    <a:bodyPr/>
                    <a:lstStyle/>
                    <a:p>
                      <a:pPr algn="ctr" fontAlgn="b"/>
                      <a:r>
                        <a:rPr lang="en-ZA" sz="1600" b="0" i="0" u="none" strike="noStrike" dirty="0">
                          <a:solidFill>
                            <a:srgbClr val="000000"/>
                          </a:solidFill>
                          <a:effectLst/>
                          <a:latin typeface="Calibri"/>
                        </a:rPr>
                        <a:t>11</a:t>
                      </a:r>
                    </a:p>
                  </a:txBody>
                  <a:tcPr marL="9525" marR="9525" marT="9525" marB="0" anchor="b"/>
                </a:tc>
                <a:tc>
                  <a:txBody>
                    <a:bodyPr/>
                    <a:lstStyle/>
                    <a:p>
                      <a:pPr algn="ctr" fontAlgn="b"/>
                      <a:r>
                        <a:rPr lang="en-ZA" sz="1600" b="0" i="0" u="none" strike="noStrike" dirty="0" smtClean="0">
                          <a:solidFill>
                            <a:srgbClr val="FF0000"/>
                          </a:solidFill>
                          <a:effectLst/>
                          <a:latin typeface="Calibri"/>
                        </a:rPr>
                        <a:t>-39</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9</a:t>
                      </a:r>
                    </a:p>
                  </a:txBody>
                  <a:tcPr marL="9525" marR="9525" marT="9525" marB="0" anchor="b"/>
                </a:tc>
                <a:tc>
                  <a:txBody>
                    <a:bodyPr/>
                    <a:lstStyle/>
                    <a:p>
                      <a:pPr algn="ctr" fontAlgn="b"/>
                      <a:r>
                        <a:rPr lang="en-ZA" sz="1600" b="0" i="0" u="none" strike="noStrike">
                          <a:solidFill>
                            <a:srgbClr val="000000"/>
                          </a:solidFill>
                          <a:effectLst/>
                          <a:latin typeface="Calibri"/>
                        </a:rPr>
                        <a:t>2</a:t>
                      </a:r>
                    </a:p>
                  </a:txBody>
                  <a:tcPr marL="9525" marR="9525" marT="9525" marB="0" anchor="b"/>
                </a:tc>
                <a:extLst>
                  <a:ext uri="{0D108BD9-81ED-4DB2-BD59-A6C34878D82A}">
                    <a16:rowId xmlns="" xmlns:a16="http://schemas.microsoft.com/office/drawing/2014/main" val="10002"/>
                  </a:ext>
                </a:extLst>
              </a:tr>
              <a:tr h="310188">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83</a:t>
                      </a:r>
                    </a:p>
                  </a:txBody>
                  <a:tcPr marL="68580" marR="68580" marT="0" marB="0"/>
                </a:tc>
                <a:tc>
                  <a:txBody>
                    <a:bodyPr/>
                    <a:lstStyle/>
                    <a:p>
                      <a:pPr algn="ctr" fontAlgn="b"/>
                      <a:r>
                        <a:rPr lang="en-ZA" sz="1600" b="0" i="0" u="none" strike="noStrike" dirty="0">
                          <a:solidFill>
                            <a:srgbClr val="000000"/>
                          </a:solidFill>
                          <a:effectLst/>
                          <a:latin typeface="Calibri"/>
                        </a:rPr>
                        <a:t>123</a:t>
                      </a:r>
                    </a:p>
                  </a:txBody>
                  <a:tcPr marL="9525" marR="9525" marT="9525" marB="0" anchor="b"/>
                </a:tc>
                <a:tc>
                  <a:txBody>
                    <a:bodyPr/>
                    <a:lstStyle/>
                    <a:p>
                      <a:pPr algn="ctr" fontAlgn="b"/>
                      <a:r>
                        <a:rPr lang="en-ZA" sz="1600" b="0" i="0" u="none" strike="noStrike" dirty="0" smtClean="0">
                          <a:solidFill>
                            <a:srgbClr val="000000"/>
                          </a:solidFill>
                          <a:effectLst/>
                          <a:latin typeface="Calibri"/>
                        </a:rPr>
                        <a:t>40</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91</a:t>
                      </a:r>
                    </a:p>
                  </a:txBody>
                  <a:tcPr marL="9525" marR="9525" marT="9525" marB="0" anchor="b"/>
                </a:tc>
                <a:tc>
                  <a:txBody>
                    <a:bodyPr/>
                    <a:lstStyle/>
                    <a:p>
                      <a:pPr algn="ctr" fontAlgn="b"/>
                      <a:r>
                        <a:rPr lang="en-ZA" sz="1600" b="0" i="0" u="none" strike="noStrike">
                          <a:solidFill>
                            <a:srgbClr val="000000"/>
                          </a:solidFill>
                          <a:effectLst/>
                          <a:latin typeface="Calibri"/>
                        </a:rPr>
                        <a:t>32</a:t>
                      </a:r>
                    </a:p>
                  </a:txBody>
                  <a:tcPr marL="9525" marR="9525" marT="9525" marB="0" anchor="b"/>
                </a:tc>
                <a:extLst>
                  <a:ext uri="{0D108BD9-81ED-4DB2-BD59-A6C34878D82A}">
                    <a16:rowId xmlns="" xmlns:a16="http://schemas.microsoft.com/office/drawing/2014/main" val="10003"/>
                  </a:ext>
                </a:extLst>
              </a:tr>
              <a:tr h="310188">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43</a:t>
                      </a:r>
                    </a:p>
                  </a:txBody>
                  <a:tcPr marL="68580" marR="68580" marT="0" marB="0"/>
                </a:tc>
                <a:tc>
                  <a:txBody>
                    <a:bodyPr/>
                    <a:lstStyle/>
                    <a:p>
                      <a:pPr algn="ctr" fontAlgn="b"/>
                      <a:r>
                        <a:rPr lang="en-ZA" sz="1600" b="0" i="0" u="none" strike="noStrike" dirty="0">
                          <a:solidFill>
                            <a:srgbClr val="000000"/>
                          </a:solidFill>
                          <a:effectLst/>
                          <a:latin typeface="Calibri"/>
                        </a:rPr>
                        <a:t>55</a:t>
                      </a:r>
                    </a:p>
                  </a:txBody>
                  <a:tcPr marL="9525" marR="9525" marT="9525" marB="0" anchor="b"/>
                </a:tc>
                <a:tc>
                  <a:txBody>
                    <a:bodyPr/>
                    <a:lstStyle/>
                    <a:p>
                      <a:pPr algn="ctr" fontAlgn="b"/>
                      <a:r>
                        <a:rPr lang="en-ZA" sz="1600" b="0" i="0" u="none" strike="noStrike" dirty="0" smtClean="0">
                          <a:solidFill>
                            <a:srgbClr val="FF0000"/>
                          </a:solidFill>
                          <a:effectLst/>
                          <a:latin typeface="Calibri"/>
                        </a:rPr>
                        <a:t>12</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27</a:t>
                      </a:r>
                    </a:p>
                  </a:txBody>
                  <a:tcPr marL="9525" marR="9525" marT="9525" marB="0" anchor="b"/>
                </a:tc>
                <a:tc>
                  <a:txBody>
                    <a:bodyPr/>
                    <a:lstStyle/>
                    <a:p>
                      <a:pPr algn="ctr" fontAlgn="b"/>
                      <a:r>
                        <a:rPr lang="en-ZA" sz="1600" b="0" i="0" u="none" strike="noStrike">
                          <a:solidFill>
                            <a:srgbClr val="000000"/>
                          </a:solidFill>
                          <a:effectLst/>
                          <a:latin typeface="Calibri"/>
                        </a:rPr>
                        <a:t>28</a:t>
                      </a:r>
                    </a:p>
                  </a:txBody>
                  <a:tcPr marL="9525" marR="9525" marT="9525" marB="0" anchor="b"/>
                </a:tc>
                <a:extLst>
                  <a:ext uri="{0D108BD9-81ED-4DB2-BD59-A6C34878D82A}">
                    <a16:rowId xmlns="" xmlns:a16="http://schemas.microsoft.com/office/drawing/2014/main" val="10004"/>
                  </a:ext>
                </a:extLst>
              </a:tr>
              <a:tr h="310188">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50</a:t>
                      </a:r>
                    </a:p>
                  </a:txBody>
                  <a:tcPr marL="68580" marR="68580" marT="0" marB="0"/>
                </a:tc>
                <a:tc>
                  <a:txBody>
                    <a:bodyPr/>
                    <a:lstStyle/>
                    <a:p>
                      <a:pPr algn="ctr" fontAlgn="b"/>
                      <a:r>
                        <a:rPr lang="en-ZA" sz="1600" b="0" i="0" u="none" strike="noStrike" dirty="0">
                          <a:solidFill>
                            <a:srgbClr val="000000"/>
                          </a:solidFill>
                          <a:effectLst/>
                          <a:latin typeface="Calibri"/>
                        </a:rPr>
                        <a:t>22</a:t>
                      </a:r>
                    </a:p>
                  </a:txBody>
                  <a:tcPr marL="9525" marR="9525" marT="9525" marB="0" anchor="b"/>
                </a:tc>
                <a:tc>
                  <a:txBody>
                    <a:bodyPr/>
                    <a:lstStyle/>
                    <a:p>
                      <a:pPr algn="ctr" fontAlgn="b"/>
                      <a:r>
                        <a:rPr lang="en-ZA" sz="1600" b="0" i="0" u="none" strike="noStrike" dirty="0" smtClean="0">
                          <a:solidFill>
                            <a:srgbClr val="000000"/>
                          </a:solidFill>
                          <a:effectLst/>
                          <a:latin typeface="Calibri"/>
                        </a:rPr>
                        <a:t>-28</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12</a:t>
                      </a:r>
                    </a:p>
                  </a:txBody>
                  <a:tcPr marL="9525" marR="9525" marT="9525" marB="0" anchor="b"/>
                </a:tc>
                <a:tc>
                  <a:txBody>
                    <a:bodyPr/>
                    <a:lstStyle/>
                    <a:p>
                      <a:pPr algn="ctr" fontAlgn="b"/>
                      <a:r>
                        <a:rPr lang="en-ZA" sz="1600" b="0" i="0" u="none" strike="noStrike" dirty="0">
                          <a:solidFill>
                            <a:srgbClr val="000000"/>
                          </a:solidFill>
                          <a:effectLst/>
                          <a:latin typeface="Calibri"/>
                        </a:rPr>
                        <a:t>10</a:t>
                      </a:r>
                    </a:p>
                  </a:txBody>
                  <a:tcPr marL="9525" marR="9525" marT="9525" marB="0" anchor="b"/>
                </a:tc>
                <a:extLst>
                  <a:ext uri="{0D108BD9-81ED-4DB2-BD59-A6C34878D82A}">
                    <a16:rowId xmlns="" xmlns:a16="http://schemas.microsoft.com/office/drawing/2014/main" val="10005"/>
                  </a:ext>
                </a:extLst>
              </a:tr>
              <a:tr h="310188">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36</a:t>
                      </a:r>
                    </a:p>
                  </a:txBody>
                  <a:tcPr marL="68580" marR="68580" marT="0" marB="0"/>
                </a:tc>
                <a:tc>
                  <a:txBody>
                    <a:bodyPr/>
                    <a:lstStyle/>
                    <a:p>
                      <a:pPr algn="ctr" fontAlgn="b"/>
                      <a:r>
                        <a:rPr lang="en-ZA" sz="1600" b="0" i="0" u="none" strike="noStrike">
                          <a:solidFill>
                            <a:srgbClr val="000000"/>
                          </a:solidFill>
                          <a:effectLst/>
                          <a:latin typeface="Calibri"/>
                        </a:rPr>
                        <a:t>31</a:t>
                      </a:r>
                    </a:p>
                  </a:txBody>
                  <a:tcPr marL="9525" marR="9525" marT="9525" marB="0" anchor="b"/>
                </a:tc>
                <a:tc>
                  <a:txBody>
                    <a:bodyPr/>
                    <a:lstStyle/>
                    <a:p>
                      <a:pPr algn="ctr" fontAlgn="b"/>
                      <a:r>
                        <a:rPr lang="en-ZA" sz="1600" b="0" i="0" u="none" strike="noStrike" dirty="0" smtClean="0">
                          <a:solidFill>
                            <a:srgbClr val="000000"/>
                          </a:solidFill>
                          <a:effectLst/>
                          <a:latin typeface="Calibri"/>
                        </a:rPr>
                        <a:t>-5</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26</a:t>
                      </a:r>
                    </a:p>
                  </a:txBody>
                  <a:tcPr marL="9525" marR="9525" marT="9525" marB="0" anchor="b"/>
                </a:tc>
                <a:tc>
                  <a:txBody>
                    <a:bodyPr/>
                    <a:lstStyle/>
                    <a:p>
                      <a:pPr algn="ctr" fontAlgn="b"/>
                      <a:r>
                        <a:rPr lang="en-ZA" sz="1600" b="0" i="0" u="none" strike="noStrike" dirty="0">
                          <a:solidFill>
                            <a:srgbClr val="000000"/>
                          </a:solidFill>
                          <a:effectLst/>
                          <a:latin typeface="Calibri"/>
                        </a:rPr>
                        <a:t>5</a:t>
                      </a:r>
                    </a:p>
                  </a:txBody>
                  <a:tcPr marL="9525" marR="9525" marT="9525" marB="0" anchor="b"/>
                </a:tc>
                <a:extLst>
                  <a:ext uri="{0D108BD9-81ED-4DB2-BD59-A6C34878D82A}">
                    <a16:rowId xmlns="" xmlns:a16="http://schemas.microsoft.com/office/drawing/2014/main" val="10006"/>
                  </a:ext>
                </a:extLst>
              </a:tr>
              <a:tr h="310188">
                <a:tc>
                  <a:txBody>
                    <a:bodyPr/>
                    <a:lstStyle/>
                    <a:p>
                      <a:pPr algn="l" fontAlgn="b"/>
                      <a:r>
                        <a:rPr lang="en-ZA" sz="1600" b="1" u="none" strike="noStrike" dirty="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11</a:t>
                      </a:r>
                    </a:p>
                  </a:txBody>
                  <a:tcPr marL="68580" marR="68580" marT="0" marB="0"/>
                </a:tc>
                <a:tc>
                  <a:txBody>
                    <a:bodyPr/>
                    <a:lstStyle/>
                    <a:p>
                      <a:pPr algn="ctr" fontAlgn="b"/>
                      <a:r>
                        <a:rPr lang="en-ZA" sz="1600" b="0" i="0" u="none" strike="noStrike">
                          <a:solidFill>
                            <a:srgbClr val="000000"/>
                          </a:solidFill>
                          <a:effectLst/>
                          <a:latin typeface="Calibri"/>
                        </a:rPr>
                        <a:t>12</a:t>
                      </a:r>
                    </a:p>
                  </a:txBody>
                  <a:tcPr marL="9525" marR="9525" marT="9525" marB="0" anchor="b"/>
                </a:tc>
                <a:tc>
                  <a:txBody>
                    <a:bodyPr/>
                    <a:lstStyle/>
                    <a:p>
                      <a:pPr algn="ctr" fontAlgn="b"/>
                      <a:r>
                        <a:rPr lang="en-ZA" sz="1600" b="0" i="0" u="none" strike="noStrike" dirty="0" smtClean="0">
                          <a:solidFill>
                            <a:srgbClr val="000000"/>
                          </a:solidFill>
                          <a:effectLst/>
                          <a:latin typeface="Calibri"/>
                        </a:rPr>
                        <a:t>1</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8</a:t>
                      </a:r>
                    </a:p>
                  </a:txBody>
                  <a:tcPr marL="9525" marR="9525" marT="9525" marB="0" anchor="b"/>
                </a:tc>
                <a:tc>
                  <a:txBody>
                    <a:bodyPr/>
                    <a:lstStyle/>
                    <a:p>
                      <a:pPr algn="ctr" fontAlgn="b"/>
                      <a:r>
                        <a:rPr lang="en-ZA" sz="1600" b="0" i="0" u="none" strike="noStrike" dirty="0">
                          <a:solidFill>
                            <a:srgbClr val="000000"/>
                          </a:solidFill>
                          <a:effectLst/>
                          <a:latin typeface="Calibri"/>
                        </a:rPr>
                        <a:t>4</a:t>
                      </a:r>
                    </a:p>
                  </a:txBody>
                  <a:tcPr marL="9525" marR="9525" marT="9525" marB="0" anchor="b"/>
                </a:tc>
                <a:extLst>
                  <a:ext uri="{0D108BD9-81ED-4DB2-BD59-A6C34878D82A}">
                    <a16:rowId xmlns="" xmlns:a16="http://schemas.microsoft.com/office/drawing/2014/main" val="10007"/>
                  </a:ext>
                </a:extLst>
              </a:tr>
              <a:tr h="310188">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18</a:t>
                      </a:r>
                    </a:p>
                  </a:txBody>
                  <a:tcPr marL="68580" marR="68580" marT="0" marB="0"/>
                </a:tc>
                <a:tc>
                  <a:txBody>
                    <a:bodyPr/>
                    <a:lstStyle/>
                    <a:p>
                      <a:pPr algn="ctr" fontAlgn="b"/>
                      <a:r>
                        <a:rPr lang="en-ZA" sz="1600" b="0" i="0" u="none" strike="noStrike" dirty="0">
                          <a:solidFill>
                            <a:srgbClr val="000000"/>
                          </a:solidFill>
                          <a:effectLst/>
                          <a:latin typeface="Calibri"/>
                        </a:rPr>
                        <a:t>26</a:t>
                      </a:r>
                    </a:p>
                  </a:txBody>
                  <a:tcPr marL="9525" marR="9525" marT="9525" marB="0" anchor="b"/>
                </a:tc>
                <a:tc>
                  <a:txBody>
                    <a:bodyPr/>
                    <a:lstStyle/>
                    <a:p>
                      <a:pPr algn="ctr" fontAlgn="b"/>
                      <a:r>
                        <a:rPr lang="en-ZA" sz="1600" b="0" i="0" u="none" strike="noStrike" dirty="0" smtClean="0">
                          <a:solidFill>
                            <a:srgbClr val="FF0000"/>
                          </a:solidFill>
                          <a:effectLst/>
                          <a:latin typeface="Calibri"/>
                        </a:rPr>
                        <a:t>8</a:t>
                      </a:r>
                      <a:endParaRPr lang="en-ZA" sz="1600" b="0" i="0" u="none" strike="noStrike" dirty="0">
                        <a:solidFill>
                          <a:srgbClr val="FF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23</a:t>
                      </a:r>
                    </a:p>
                  </a:txBody>
                  <a:tcPr marL="9525" marR="9525" marT="9525" marB="0" anchor="b"/>
                </a:tc>
                <a:tc>
                  <a:txBody>
                    <a:bodyPr/>
                    <a:lstStyle/>
                    <a:p>
                      <a:pPr algn="ctr" fontAlgn="b"/>
                      <a:r>
                        <a:rPr lang="en-ZA" sz="1600" b="0" i="0" u="none" strike="noStrike" dirty="0">
                          <a:solidFill>
                            <a:srgbClr val="000000"/>
                          </a:solidFill>
                          <a:effectLst/>
                          <a:latin typeface="Calibri"/>
                        </a:rPr>
                        <a:t>3</a:t>
                      </a:r>
                    </a:p>
                  </a:txBody>
                  <a:tcPr marL="9525" marR="9525" marT="9525" marB="0" anchor="b"/>
                </a:tc>
                <a:extLst>
                  <a:ext uri="{0D108BD9-81ED-4DB2-BD59-A6C34878D82A}">
                    <a16:rowId xmlns="" xmlns:a16="http://schemas.microsoft.com/office/drawing/2014/main" val="10008"/>
                  </a:ext>
                </a:extLst>
              </a:tr>
              <a:tr h="310188">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54</a:t>
                      </a:r>
                    </a:p>
                  </a:txBody>
                  <a:tcPr marL="68580" marR="68580" marT="0" marB="0"/>
                </a:tc>
                <a:tc>
                  <a:txBody>
                    <a:bodyPr/>
                    <a:lstStyle/>
                    <a:p>
                      <a:pPr algn="ctr" fontAlgn="b"/>
                      <a:r>
                        <a:rPr lang="en-ZA" sz="1600" b="0" i="0" u="none" strike="noStrike" dirty="0">
                          <a:solidFill>
                            <a:srgbClr val="000000"/>
                          </a:solidFill>
                          <a:effectLst/>
                          <a:latin typeface="Calibri"/>
                        </a:rPr>
                        <a:t>60</a:t>
                      </a:r>
                    </a:p>
                  </a:txBody>
                  <a:tcPr marL="9525" marR="9525" marT="9525" marB="0" anchor="b"/>
                </a:tc>
                <a:tc>
                  <a:txBody>
                    <a:bodyPr/>
                    <a:lstStyle/>
                    <a:p>
                      <a:pPr algn="ctr" fontAlgn="b"/>
                      <a:r>
                        <a:rPr lang="en-ZA" sz="1600" b="0" i="0" u="none" strike="noStrike" dirty="0" smtClean="0">
                          <a:solidFill>
                            <a:srgbClr val="000000"/>
                          </a:solidFill>
                          <a:effectLst/>
                          <a:latin typeface="Calibri"/>
                        </a:rPr>
                        <a:t>6</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35</a:t>
                      </a:r>
                    </a:p>
                  </a:txBody>
                  <a:tcPr marL="9525" marR="9525" marT="9525" marB="0" anchor="b"/>
                </a:tc>
                <a:tc>
                  <a:txBody>
                    <a:bodyPr/>
                    <a:lstStyle/>
                    <a:p>
                      <a:pPr algn="ctr" fontAlgn="b"/>
                      <a:r>
                        <a:rPr lang="en-ZA" sz="1600" b="0" i="0" u="none" strike="noStrike" dirty="0">
                          <a:solidFill>
                            <a:srgbClr val="000000"/>
                          </a:solidFill>
                          <a:effectLst/>
                          <a:latin typeface="Calibri"/>
                        </a:rPr>
                        <a:t>25</a:t>
                      </a:r>
                    </a:p>
                  </a:txBody>
                  <a:tcPr marL="9525" marR="9525" marT="9525" marB="0" anchor="b"/>
                </a:tc>
                <a:extLst>
                  <a:ext uri="{0D108BD9-81ED-4DB2-BD59-A6C34878D82A}">
                    <a16:rowId xmlns="" xmlns:a16="http://schemas.microsoft.com/office/drawing/2014/main" val="10009"/>
                  </a:ext>
                </a:extLst>
              </a:tr>
              <a:tr h="310188">
                <a:tc>
                  <a:txBody>
                    <a:bodyPr/>
                    <a:lstStyle/>
                    <a:p>
                      <a:pPr algn="l" fontAlgn="b"/>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a:lnSpc>
                          <a:spcPct val="115000"/>
                        </a:lnSpc>
                        <a:spcAft>
                          <a:spcPts val="0"/>
                        </a:spcAft>
                      </a:pPr>
                      <a:r>
                        <a:rPr lang="en-ZA" sz="1600" b="1" dirty="0" smtClean="0">
                          <a:effectLst/>
                          <a:latin typeface="Calibri"/>
                          <a:ea typeface="Calibri"/>
                          <a:cs typeface="Times New Roman"/>
                        </a:rPr>
                        <a:t>388</a:t>
                      </a:r>
                      <a:endParaRPr lang="en-ZA" sz="1600" b="1"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384</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-4</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271</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Calibri"/>
                        </a:rPr>
                        <a:t>113</a:t>
                      </a:r>
                      <a:endParaRPr lang="en-ZA" sz="16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extLst>
                  <a:ext uri="{0D108BD9-81ED-4DB2-BD59-A6C34878D82A}">
                    <a16:rowId xmlns="" xmlns:a16="http://schemas.microsoft.com/office/drawing/2014/main" val="10010"/>
                  </a:ext>
                </a:extLst>
              </a:tr>
            </a:tbl>
          </a:graphicData>
        </a:graphic>
      </p:graphicFrame>
      <p:sp>
        <p:nvSpPr>
          <p:cNvPr id="3" name="Rectangle 2"/>
          <p:cNvSpPr/>
          <p:nvPr/>
        </p:nvSpPr>
        <p:spPr>
          <a:xfrm>
            <a:off x="8620667" y="6484694"/>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51</a:t>
            </a:fld>
            <a:endParaRPr lang="en-ZA" sz="1200" dirty="0">
              <a:solidFill>
                <a:schemeClr val="bg1"/>
              </a:solidFill>
            </a:endParaRPr>
          </a:p>
        </p:txBody>
      </p:sp>
    </p:spTree>
    <p:extLst>
      <p:ext uri="{BB962C8B-B14F-4D97-AF65-F5344CB8AC3E}">
        <p14:creationId xmlns:p14="http://schemas.microsoft.com/office/powerpoint/2010/main" val="879938217"/>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173098"/>
            <a:ext cx="8640960" cy="5179714"/>
          </a:xfrm>
        </p:spPr>
        <p:txBody>
          <a:bodyPr/>
          <a:lstStyle/>
          <a:p>
            <a:pPr marL="0" lvl="0" indent="0" algn="just" defTabSz="914400" eaLnBrk="1" hangingPunct="1">
              <a:lnSpc>
                <a:spcPct val="80000"/>
              </a:lnSpc>
              <a:spcBef>
                <a:spcPct val="0"/>
              </a:spcBef>
              <a:spcAft>
                <a:spcPct val="120000"/>
              </a:spcAft>
              <a:buNone/>
              <a:defRPr/>
            </a:pPr>
            <a:endParaRPr lang="en-ZA" sz="1600" kern="0" dirty="0" smtClean="0">
              <a:solidFill>
                <a:srgbClr val="2F1311"/>
              </a:solidFill>
              <a:latin typeface="Arial"/>
              <a:ea typeface="ＭＳ Ｐゴシック" pitchFamily="80" charset="-128"/>
            </a:endParaRPr>
          </a:p>
          <a:p>
            <a:pPr marL="355600" indent="-355600" algn="just" defTabSz="914400" eaLnBrk="1" hangingPunct="1">
              <a:lnSpc>
                <a:spcPct val="150000"/>
              </a:lnSpc>
              <a:spcBef>
                <a:spcPct val="0"/>
              </a:spcBef>
              <a:spcAft>
                <a:spcPct val="120000"/>
              </a:spcAft>
              <a:buFont typeface="Wingdings" pitchFamily="2" charset="2"/>
              <a:buChar char="§"/>
              <a:defRPr/>
            </a:pPr>
            <a:r>
              <a:rPr lang="en-ZA" sz="1600" kern="0" dirty="0">
                <a:solidFill>
                  <a:srgbClr val="2F1311"/>
                </a:solidFill>
                <a:latin typeface="Arial"/>
                <a:ea typeface="ＭＳ Ｐゴシック" pitchFamily="80" charset="-128"/>
              </a:rPr>
              <a:t>Assigned Senior EE Managers assigned are junior staff who do not have the necessary authority or resources to execute their mandate as required by </a:t>
            </a:r>
            <a:r>
              <a:rPr lang="en-ZA" sz="1600" kern="0" dirty="0" smtClean="0">
                <a:solidFill>
                  <a:srgbClr val="2F1311"/>
                </a:solidFill>
                <a:latin typeface="Arial"/>
                <a:ea typeface="ＭＳ Ｐゴシック" pitchFamily="80" charset="-128"/>
              </a:rPr>
              <a:t>section 24 of </a:t>
            </a:r>
            <a:r>
              <a:rPr lang="en-ZA" sz="1600" kern="0" dirty="0">
                <a:solidFill>
                  <a:srgbClr val="2F1311"/>
                </a:solidFill>
                <a:latin typeface="Arial"/>
                <a:ea typeface="ＭＳ Ｐゴシック" pitchFamily="80" charset="-128"/>
              </a:rPr>
              <a:t>the EE Act</a:t>
            </a: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There </a:t>
            </a:r>
            <a:r>
              <a:rPr lang="en-ZA" sz="1600" kern="0" dirty="0">
                <a:solidFill>
                  <a:srgbClr val="2F1311"/>
                </a:solidFill>
                <a:latin typeface="Arial"/>
                <a:ea typeface="ＭＳ Ｐゴシック" pitchFamily="80" charset="-128"/>
              </a:rPr>
              <a:t>are </a:t>
            </a:r>
            <a:r>
              <a:rPr lang="en-ZA" sz="1600" kern="0" dirty="0" smtClean="0">
                <a:solidFill>
                  <a:srgbClr val="2F1311"/>
                </a:solidFill>
                <a:latin typeface="Arial"/>
                <a:ea typeface="ＭＳ Ｐゴシック" pitchFamily="80" charset="-128"/>
              </a:rPr>
              <a:t> </a:t>
            </a:r>
            <a:r>
              <a:rPr lang="en-ZA" sz="1600" kern="0" dirty="0">
                <a:solidFill>
                  <a:srgbClr val="2F1311"/>
                </a:solidFill>
                <a:latin typeface="Arial"/>
                <a:ea typeface="ＭＳ Ｐゴシック" pitchFamily="80" charset="-128"/>
              </a:rPr>
              <a:t>consultative forums </a:t>
            </a:r>
            <a:r>
              <a:rPr lang="en-ZA" sz="1600" kern="0" dirty="0" smtClean="0">
                <a:solidFill>
                  <a:srgbClr val="2F1311"/>
                </a:solidFill>
                <a:latin typeface="Arial"/>
                <a:ea typeface="ＭＳ Ｐゴシック" pitchFamily="80" charset="-128"/>
              </a:rPr>
              <a:t>however not </a:t>
            </a:r>
            <a:r>
              <a:rPr lang="en-ZA" sz="1600" kern="0" dirty="0">
                <a:solidFill>
                  <a:srgbClr val="2F1311"/>
                </a:solidFill>
                <a:latin typeface="Arial"/>
                <a:ea typeface="ＭＳ Ｐゴシック" pitchFamily="80" charset="-128"/>
              </a:rPr>
              <a:t>properly constituted as required by </a:t>
            </a:r>
            <a:r>
              <a:rPr lang="en-ZA" sz="1600" kern="0" dirty="0" smtClean="0">
                <a:solidFill>
                  <a:srgbClr val="2F1311"/>
                </a:solidFill>
                <a:latin typeface="Arial"/>
                <a:ea typeface="ＭＳ Ｐゴシック" pitchFamily="80" charset="-128"/>
              </a:rPr>
              <a:t>section 16 read with 17 </a:t>
            </a:r>
            <a:r>
              <a:rPr lang="en-ZA" sz="1600" kern="0" dirty="0">
                <a:solidFill>
                  <a:srgbClr val="2F1311"/>
                </a:solidFill>
                <a:latin typeface="Arial"/>
                <a:ea typeface="ＭＳ Ｐゴシック" pitchFamily="80" charset="-128"/>
              </a:rPr>
              <a:t>of the EE Act</a:t>
            </a:r>
          </a:p>
          <a:p>
            <a:pPr marL="355600" lvl="0" indent="-355600" algn="just" defTabSz="914400" eaLnBrk="1" hangingPunct="1">
              <a:lnSpc>
                <a:spcPct val="15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Employers </a:t>
            </a:r>
            <a:r>
              <a:rPr lang="en-ZA" sz="1600" kern="0" dirty="0">
                <a:solidFill>
                  <a:srgbClr val="2F1311"/>
                </a:solidFill>
                <a:latin typeface="Arial"/>
                <a:ea typeface="ＭＳ Ｐゴシック" pitchFamily="80" charset="-128"/>
              </a:rPr>
              <a:t>are </a:t>
            </a:r>
            <a:r>
              <a:rPr lang="en-ZA" sz="1600" kern="0" dirty="0" smtClean="0">
                <a:solidFill>
                  <a:srgbClr val="2F1311"/>
                </a:solidFill>
                <a:latin typeface="Arial"/>
                <a:ea typeface="ＭＳ Ｐゴシック" pitchFamily="80" charset="-128"/>
              </a:rPr>
              <a:t>failing to prepare an Employment Equity Plan and the enforcement process in that regard is defective as this non is neither accommodated under sections 36 and 37 dealing with Undertakings and Compliance Orders respectively</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150000"/>
              </a:lnSpc>
              <a:spcBef>
                <a:spcPct val="0"/>
              </a:spcBef>
              <a:spcAft>
                <a:spcPct val="120000"/>
              </a:spcAft>
              <a:buFont typeface="Wingdings" pitchFamily="2" charset="2"/>
              <a:buChar char="§"/>
              <a:defRPr/>
            </a:pPr>
            <a:r>
              <a:rPr lang="en-US" sz="1600" kern="0" dirty="0" smtClean="0">
                <a:solidFill>
                  <a:srgbClr val="2F1311"/>
                </a:solidFill>
                <a:latin typeface="Arial"/>
                <a:ea typeface="ＭＳ Ｐゴシック" pitchFamily="80" charset="-128"/>
              </a:rPr>
              <a:t>There </a:t>
            </a:r>
            <a:r>
              <a:rPr lang="en-US" sz="1600" kern="0" dirty="0">
                <a:solidFill>
                  <a:srgbClr val="2F1311"/>
                </a:solidFill>
                <a:latin typeface="Arial"/>
                <a:ea typeface="ＭＳ Ｐゴシック" pitchFamily="80" charset="-128"/>
              </a:rPr>
              <a:t>are no communication strategies in place to inform the employees of the EE </a:t>
            </a:r>
            <a:r>
              <a:rPr lang="en-US" sz="1600" kern="0" dirty="0" smtClean="0">
                <a:solidFill>
                  <a:srgbClr val="2F1311"/>
                </a:solidFill>
                <a:latin typeface="Arial"/>
                <a:ea typeface="ＭＳ Ｐゴシック" pitchFamily="80" charset="-128"/>
              </a:rPr>
              <a:t>Act as required by section 25.</a:t>
            </a:r>
            <a:endParaRPr lang="en-US" sz="1600" kern="0" dirty="0">
              <a:solidFill>
                <a:srgbClr val="2F1311"/>
              </a:solidFill>
              <a:latin typeface="Arial"/>
              <a:ea typeface="ＭＳ Ｐゴシック" pitchFamily="80" charset="-128"/>
            </a:endParaRPr>
          </a:p>
          <a:p>
            <a:pPr marL="0" indent="0">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492607"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1960114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lvl="0" algn="just"/>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Conduct advocacy  sessions with employers and their Employment Equity Forums</a:t>
            </a:r>
          </a:p>
          <a:p>
            <a:pPr marL="0" lvl="0" indent="0" algn="just">
              <a:buNone/>
            </a:pPr>
            <a:endParaRPr lang="en-ZA" sz="1800" dirty="0" smtClean="0">
              <a:solidFill>
                <a:prstClr val="black"/>
              </a:solidFill>
              <a:latin typeface="Arial" panose="020B0604020202020204" pitchFamily="34" charset="0"/>
              <a:ea typeface="ＭＳ Ｐゴシック" pitchFamily="-111" charset="-128"/>
              <a:cs typeface="Arial" panose="020B0604020202020204" pitchFamily="34" charset="0"/>
            </a:endParaRPr>
          </a:p>
          <a:p>
            <a:pPr lvl="0" algn="just"/>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Serve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confirmatory letters to employers who fail to comply </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notices within timeframe</a:t>
            </a:r>
          </a:p>
          <a:p>
            <a:pPr marL="0" lvl="0" indent="0" algn="just">
              <a:buNone/>
            </a:pPr>
            <a:endParaRPr lang="en-ZA" sz="1800" dirty="0" smtClean="0">
              <a:solidFill>
                <a:prstClr val="black"/>
              </a:solidFill>
              <a:latin typeface="Arial" panose="020B0604020202020204" pitchFamily="34" charset="0"/>
              <a:ea typeface="ＭＳ Ｐゴシック" pitchFamily="-111" charset="-128"/>
              <a:cs typeface="Arial" panose="020B0604020202020204" pitchFamily="34" charset="0"/>
            </a:endParaRPr>
          </a:p>
          <a:p>
            <a:pPr lvl="0" algn="just"/>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Invoking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direct referral for </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prosecution for those </a:t>
            </a: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employers </a:t>
            </a:r>
            <a:r>
              <a:rPr lang="en-ZA" sz="1800" dirty="0" smtClean="0">
                <a:solidFill>
                  <a:prstClr val="black"/>
                </a:solidFill>
                <a:latin typeface="Arial" panose="020B0604020202020204" pitchFamily="34" charset="0"/>
                <a:ea typeface="ＭＳ Ｐゴシック" pitchFamily="-111" charset="-128"/>
                <a:cs typeface="Arial" panose="020B0604020202020204" pitchFamily="34" charset="0"/>
              </a:rPr>
              <a:t>who were found to be operating without an Employment Equity Plan </a:t>
            </a: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endParaRPr lang="en-ZA" dirty="0"/>
          </a:p>
        </p:txBody>
      </p:sp>
      <p:sp>
        <p:nvSpPr>
          <p:cNvPr id="4" name="Slide Number Placeholder 3"/>
          <p:cNvSpPr>
            <a:spLocks noGrp="1"/>
          </p:cNvSpPr>
          <p:nvPr>
            <p:ph type="sldNum" sz="quarter" idx="12"/>
          </p:nvPr>
        </p:nvSpPr>
        <p:spPr>
          <a:xfrm>
            <a:off x="6872689" y="63780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val="3389010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BASIC CONDTIONS OF EMPLOYMENT ACT</a:t>
            </a:r>
            <a:endParaRPr lang="en-ZA" sz="2400" b="1" dirty="0"/>
          </a:p>
        </p:txBody>
      </p:sp>
      <p:sp>
        <p:nvSpPr>
          <p:cNvPr id="3" name="Content Placeholder 2"/>
          <p:cNvSpPr>
            <a:spLocks noGrp="1"/>
          </p:cNvSpPr>
          <p:nvPr>
            <p:ph idx="1"/>
          </p:nvPr>
        </p:nvSpPr>
        <p:spPr>
          <a:xfrm>
            <a:off x="251520" y="1484784"/>
            <a:ext cx="8640960" cy="5184576"/>
          </a:xfrm>
        </p:spPr>
        <p:txBody>
          <a:bodyPr/>
          <a:lstStyle/>
          <a:p>
            <a:pPr marL="0" indent="0" algn="just">
              <a:buNone/>
            </a:pPr>
            <a:r>
              <a:rPr lang="en-ZA" sz="1600" b="1" dirty="0" smtClean="0">
                <a:latin typeface="Arial" panose="020B0604020202020204" pitchFamily="34" charset="0"/>
                <a:cs typeface="Arial" panose="020B0604020202020204" pitchFamily="34" charset="0"/>
              </a:rPr>
              <a:t>48 038 </a:t>
            </a:r>
            <a:r>
              <a:rPr lang="en-ZA" sz="1600" dirty="0" smtClean="0">
                <a:latin typeface="Arial" panose="020B0604020202020204" pitchFamily="34" charset="0"/>
                <a:cs typeface="Arial" panose="020B0604020202020204" pitchFamily="34" charset="0"/>
              </a:rPr>
              <a:t>workplaces inspected against a target of </a:t>
            </a:r>
            <a:r>
              <a:rPr lang="en-ZA" sz="1600" b="1" dirty="0" smtClean="0">
                <a:latin typeface="Arial" panose="020B0604020202020204" pitchFamily="34" charset="0"/>
                <a:cs typeface="Arial" panose="020B0604020202020204" pitchFamily="34" charset="0"/>
              </a:rPr>
              <a:t>52 638</a:t>
            </a:r>
            <a:r>
              <a:rPr lang="en-ZA" sz="1600" dirty="0" smtClean="0">
                <a:latin typeface="Arial" panose="020B0604020202020204" pitchFamily="34" charset="0"/>
                <a:cs typeface="Arial" panose="020B0604020202020204" pitchFamily="34" charset="0"/>
              </a:rPr>
              <a:t>. </a:t>
            </a:r>
            <a:r>
              <a:rPr lang="en-ZA" sz="1600" b="1" dirty="0" smtClean="0">
                <a:latin typeface="Arial" panose="020B0604020202020204" pitchFamily="34" charset="0"/>
                <a:cs typeface="Arial" panose="020B0604020202020204" pitchFamily="34" charset="0"/>
              </a:rPr>
              <a:t>87%</a:t>
            </a:r>
            <a:r>
              <a:rPr lang="en-ZA" sz="1600" dirty="0" smtClean="0">
                <a:latin typeface="Arial" panose="020B0604020202020204" pitchFamily="34" charset="0"/>
                <a:cs typeface="Arial" panose="020B0604020202020204" pitchFamily="34" charset="0"/>
              </a:rPr>
              <a:t> Of those inspected were found to be compliant and 13% were classified as non-compliant and issued with enforcement notices to comply within 14 days.</a:t>
            </a:r>
          </a:p>
        </p:txBody>
      </p:sp>
      <p:graphicFrame>
        <p:nvGraphicFramePr>
          <p:cNvPr id="4" name="Table 3"/>
          <p:cNvGraphicFramePr>
            <a:graphicFrameLocks noGrp="1"/>
          </p:cNvGraphicFramePr>
          <p:nvPr>
            <p:extLst>
              <p:ext uri="{D42A27DB-BD31-4B8C-83A1-F6EECF244321}">
                <p14:modId xmlns:p14="http://schemas.microsoft.com/office/powerpoint/2010/main" val="3083653325"/>
              </p:ext>
            </p:extLst>
          </p:nvPr>
        </p:nvGraphicFramePr>
        <p:xfrm>
          <a:off x="251520" y="2420885"/>
          <a:ext cx="8640960" cy="3954726"/>
        </p:xfrm>
        <a:graphic>
          <a:graphicData uri="http://schemas.openxmlformats.org/drawingml/2006/table">
            <a:tbl>
              <a:tblPr>
                <a:tableStyleId>{E8B1032C-EA38-4F05-BA0D-38AFFFC7BED3}</a:tableStyleId>
              </a:tblPr>
              <a:tblGrid>
                <a:gridCol w="1158639">
                  <a:extLst>
                    <a:ext uri="{9D8B030D-6E8A-4147-A177-3AD203B41FA5}">
                      <a16:colId xmlns="" xmlns:a16="http://schemas.microsoft.com/office/drawing/2014/main" val="20000"/>
                    </a:ext>
                  </a:extLst>
                </a:gridCol>
                <a:gridCol w="1244906">
                  <a:extLst>
                    <a:ext uri="{9D8B030D-6E8A-4147-A177-3AD203B41FA5}">
                      <a16:colId xmlns="" xmlns:a16="http://schemas.microsoft.com/office/drawing/2014/main" val="20001"/>
                    </a:ext>
                  </a:extLst>
                </a:gridCol>
                <a:gridCol w="1222872">
                  <a:extLst>
                    <a:ext uri="{9D8B030D-6E8A-4147-A177-3AD203B41FA5}">
                      <a16:colId xmlns="" xmlns:a16="http://schemas.microsoft.com/office/drawing/2014/main" val="20002"/>
                    </a:ext>
                  </a:extLst>
                </a:gridCol>
                <a:gridCol w="1311008">
                  <a:extLst>
                    <a:ext uri="{9D8B030D-6E8A-4147-A177-3AD203B41FA5}">
                      <a16:colId xmlns="" xmlns:a16="http://schemas.microsoft.com/office/drawing/2014/main" val="20003"/>
                    </a:ext>
                  </a:extLst>
                </a:gridCol>
                <a:gridCol w="1355074">
                  <a:extLst>
                    <a:ext uri="{9D8B030D-6E8A-4147-A177-3AD203B41FA5}">
                      <a16:colId xmlns="" xmlns:a16="http://schemas.microsoft.com/office/drawing/2014/main" val="20004"/>
                    </a:ext>
                  </a:extLst>
                </a:gridCol>
                <a:gridCol w="1211856">
                  <a:extLst>
                    <a:ext uri="{9D8B030D-6E8A-4147-A177-3AD203B41FA5}">
                      <a16:colId xmlns="" xmlns:a16="http://schemas.microsoft.com/office/drawing/2014/main" val="20005"/>
                    </a:ext>
                  </a:extLst>
                </a:gridCol>
                <a:gridCol w="1136605">
                  <a:extLst>
                    <a:ext uri="{9D8B030D-6E8A-4147-A177-3AD203B41FA5}">
                      <a16:colId xmlns="" xmlns:a16="http://schemas.microsoft.com/office/drawing/2014/main" val="20006"/>
                    </a:ext>
                  </a:extLst>
                </a:gridCol>
              </a:tblGrid>
              <a:tr h="854309">
                <a:tc>
                  <a:txBody>
                    <a:bodyPr/>
                    <a:lstStyle/>
                    <a:p>
                      <a:pPr algn="l" fontAlgn="b"/>
                      <a:r>
                        <a:rPr lang="en-ZA" sz="1600" b="1" u="none" strike="noStrike" dirty="0">
                          <a:effectLst/>
                          <a:latin typeface="+mn-lt"/>
                        </a:rPr>
                        <a:t>PROVINCE</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ZA" sz="1600" b="1" i="0" u="none" strike="noStrike" dirty="0" smtClean="0">
                          <a:solidFill>
                            <a:srgbClr val="000000"/>
                          </a:solidFill>
                          <a:effectLst/>
                          <a:latin typeface="+mn-lt"/>
                        </a:rPr>
                        <a:t>% COMPLIANT</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 xmlns:a16="http://schemas.microsoft.com/office/drawing/2014/main" val="10000"/>
                  </a:ext>
                </a:extLst>
              </a:tr>
              <a:tr h="310475">
                <a:tc>
                  <a:txBody>
                    <a:bodyPr/>
                    <a:lstStyle/>
                    <a:p>
                      <a:pPr algn="l"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5 413</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5 478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65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4 533</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945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83%</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310475">
                <a:tc>
                  <a:txBody>
                    <a:bodyPr/>
                    <a:lstStyle/>
                    <a:p>
                      <a:pPr algn="l" fontAlgn="b"/>
                      <a:r>
                        <a:rPr lang="en-ZA" sz="1600" b="1" u="none" strike="noStrike" dirty="0">
                          <a:effectLst/>
                          <a:latin typeface="+mn-lt"/>
                        </a:rPr>
                        <a:t>FS</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4 217</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4 431</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chemeClr val="tx1"/>
                          </a:solidFill>
                          <a:effectLst/>
                          <a:latin typeface="+mn-lt"/>
                        </a:rPr>
                        <a:t>214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4 089</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a:solidFill>
                            <a:srgbClr val="000000"/>
                          </a:solidFill>
                          <a:effectLst/>
                          <a:latin typeface="+mn-lt"/>
                        </a:rPr>
                        <a:t>342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92%</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10475">
                <a:tc>
                  <a:txBody>
                    <a:bodyPr/>
                    <a:lstStyle/>
                    <a:p>
                      <a:pPr algn="l" fontAlgn="b"/>
                      <a:r>
                        <a:rPr lang="en-ZA" sz="1600" b="1" u="none" strike="noStrike" dirty="0">
                          <a:effectLst/>
                          <a:latin typeface="+mn-lt"/>
                        </a:rPr>
                        <a:t>GP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13 040</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10 347</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FF0000"/>
                          </a:solidFill>
                          <a:effectLst/>
                          <a:latin typeface="+mn-lt"/>
                        </a:rPr>
                        <a:t>-2 693</a:t>
                      </a:r>
                      <a:endParaRPr lang="en-ZA" sz="1600" b="0" i="0" u="none" strike="noStrike" dirty="0">
                        <a:solidFill>
                          <a:srgbClr val="FF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9 688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659</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94%</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310475">
                <a:tc>
                  <a:txBody>
                    <a:bodyPr/>
                    <a:lstStyle/>
                    <a:p>
                      <a:pPr algn="l" fontAlgn="b"/>
                      <a:r>
                        <a:rPr lang="en-ZA" sz="1600" b="1" u="none" strike="noStrike" dirty="0">
                          <a:effectLst/>
                          <a:latin typeface="+mn-lt"/>
                        </a:rPr>
                        <a:t>KZN</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11 000</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10 138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FF0000"/>
                          </a:solidFill>
                          <a:effectLst/>
                          <a:latin typeface="+mn-lt"/>
                        </a:rPr>
                        <a:t>-862</a:t>
                      </a:r>
                      <a:endParaRPr lang="en-ZA" sz="1600" b="0" i="0" u="none" strike="noStrike" dirty="0">
                        <a:solidFill>
                          <a:srgbClr val="FF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8 284</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1854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82%</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310475">
                <a:tc>
                  <a:txBody>
                    <a:bodyPr/>
                    <a:lstStyle/>
                    <a:p>
                      <a:pPr algn="l" fontAlgn="b"/>
                      <a:r>
                        <a:rPr lang="en-ZA" sz="1600" b="1" u="none" strike="noStrike" dirty="0">
                          <a:effectLst/>
                          <a:latin typeface="+mn-lt"/>
                        </a:rPr>
                        <a:t>LP</a:t>
                      </a:r>
                      <a:endParaRPr lang="en-ZA" sz="1600" b="1" i="0" u="none" strike="noStrike" dirty="0">
                        <a:solidFill>
                          <a:srgbClr val="000000"/>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4 847</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4 484</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-363</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3 682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802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82%</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310475">
                <a:tc>
                  <a:txBody>
                    <a:bodyPr/>
                    <a:lstStyle/>
                    <a:p>
                      <a:pPr algn="l" fontAlgn="b"/>
                      <a:r>
                        <a:rPr lang="en-ZA" sz="1600" b="1" u="none" strike="noStrike" dirty="0">
                          <a:effectLst/>
                          <a:latin typeface="+mn-lt"/>
                        </a:rPr>
                        <a:t>MP</a:t>
                      </a:r>
                      <a:endParaRPr lang="en-ZA" sz="1600" b="1" i="0" u="none" strike="noStrike" dirty="0">
                        <a:solidFill>
                          <a:schemeClr val="tx1"/>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3 847</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3 372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chemeClr val="tx1"/>
                          </a:solidFill>
                          <a:effectLst/>
                          <a:latin typeface="+mn-lt"/>
                        </a:rPr>
                        <a:t>-475</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2 879</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493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85%</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r h="310475">
                <a:tc>
                  <a:txBody>
                    <a:bodyPr/>
                    <a:lstStyle/>
                    <a:p>
                      <a:pPr algn="l" fontAlgn="b"/>
                      <a:r>
                        <a:rPr lang="en-ZA" sz="1600" b="1" u="none" strike="noStrike" dirty="0" smtClean="0">
                          <a:effectLst/>
                          <a:latin typeface="+mn-lt"/>
                        </a:rPr>
                        <a:t>NW</a:t>
                      </a:r>
                      <a:endParaRPr lang="en-ZA" sz="1600" b="1" i="0" u="none" strike="noStrike" dirty="0">
                        <a:solidFill>
                          <a:schemeClr val="tx1"/>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3 499</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1 762</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u="none" strike="noStrike" kern="1200" dirty="0" smtClean="0">
                          <a:solidFill>
                            <a:srgbClr val="FF0000"/>
                          </a:solidFill>
                          <a:effectLst/>
                          <a:latin typeface="+mn-lt"/>
                          <a:ea typeface="+mn-ea"/>
                          <a:cs typeface="+mn-cs"/>
                        </a:rPr>
                        <a:t>-1 737</a:t>
                      </a:r>
                      <a:endParaRPr lang="en-ZA" sz="1600" u="none" strike="noStrike" kern="1200" dirty="0">
                        <a:solidFill>
                          <a:srgbClr val="FF0000"/>
                        </a:solidFill>
                        <a:effectLst/>
                        <a:latin typeface="+mn-lt"/>
                        <a:ea typeface="+mn-ea"/>
                        <a:cs typeface="+mn-cs"/>
                      </a:endParaRPr>
                    </a:p>
                  </a:txBody>
                  <a:tcPr marL="9525" marR="9525" marT="9525" marB="0" anchor="b"/>
                </a:tc>
                <a:tc>
                  <a:txBody>
                    <a:bodyPr/>
                    <a:lstStyle/>
                    <a:p>
                      <a:pPr algn="ctr" fontAlgn="b"/>
                      <a:r>
                        <a:rPr lang="en-ZA" sz="1600" b="0" i="0" u="none" strike="noStrike" dirty="0" smtClean="0">
                          <a:solidFill>
                            <a:srgbClr val="000000"/>
                          </a:solidFill>
                          <a:effectLst/>
                          <a:latin typeface="+mn-lt"/>
                        </a:rPr>
                        <a:t>1 510</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252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86%</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7"/>
                  </a:ext>
                </a:extLst>
              </a:tr>
              <a:tr h="310475">
                <a:tc>
                  <a:txBody>
                    <a:bodyPr/>
                    <a:lstStyle/>
                    <a:p>
                      <a:pPr algn="l" fontAlgn="b"/>
                      <a:r>
                        <a:rPr lang="en-ZA" sz="1600" b="1" u="none" strike="noStrike" dirty="0" smtClean="0">
                          <a:effectLst/>
                          <a:latin typeface="+mn-lt"/>
                        </a:rPr>
                        <a:t>NC</a:t>
                      </a:r>
                      <a:endParaRPr lang="en-ZA" sz="1600" b="1" i="0" u="none" strike="noStrike" dirty="0">
                        <a:solidFill>
                          <a:schemeClr val="tx1"/>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1</a:t>
                      </a:r>
                      <a:r>
                        <a:rPr lang="en-ZA" sz="1600" baseline="0" dirty="0" smtClean="0">
                          <a:effectLst/>
                          <a:latin typeface="+mn-lt"/>
                          <a:ea typeface="Calibri"/>
                          <a:cs typeface="Times New Roman"/>
                        </a:rPr>
                        <a:t> </a:t>
                      </a:r>
                      <a:r>
                        <a:rPr lang="en-ZA" sz="1600" dirty="0" smtClean="0">
                          <a:effectLst/>
                          <a:latin typeface="+mn-lt"/>
                          <a:ea typeface="Calibri"/>
                          <a:cs typeface="Times New Roman"/>
                        </a:rPr>
                        <a:t>880</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FF0000"/>
                          </a:solidFill>
                          <a:effectLst/>
                          <a:latin typeface="+mn-lt"/>
                        </a:rPr>
                        <a:t>3 263</a:t>
                      </a:r>
                      <a:endParaRPr lang="en-ZA" sz="1600" b="0" i="0" u="none" strike="noStrike" dirty="0">
                        <a:solidFill>
                          <a:srgbClr val="FF0000"/>
                        </a:solidFill>
                        <a:effectLst/>
                        <a:latin typeface="+mn-lt"/>
                      </a:endParaRPr>
                    </a:p>
                  </a:txBody>
                  <a:tcPr marL="9525" marR="9525" marT="9525" marB="0" anchor="b"/>
                </a:tc>
                <a:tc>
                  <a:txBody>
                    <a:bodyPr/>
                    <a:lstStyle/>
                    <a:p>
                      <a:pPr algn="ctr" fontAlgn="b"/>
                      <a:r>
                        <a:rPr lang="en-ZA" sz="1600" u="none" strike="noStrike" kern="1200" dirty="0" smtClean="0">
                          <a:solidFill>
                            <a:schemeClr val="dk1"/>
                          </a:solidFill>
                          <a:effectLst/>
                          <a:latin typeface="+mn-lt"/>
                          <a:ea typeface="+mn-ea"/>
                          <a:cs typeface="+mn-cs"/>
                        </a:rPr>
                        <a:t>1 383</a:t>
                      </a:r>
                    </a:p>
                  </a:txBody>
                  <a:tcPr marL="9525" marR="9525" marT="9525" marB="0" anchor="b"/>
                </a:tc>
                <a:tc>
                  <a:txBody>
                    <a:bodyPr/>
                    <a:lstStyle/>
                    <a:p>
                      <a:pPr algn="ctr" fontAlgn="b"/>
                      <a:r>
                        <a:rPr lang="en-ZA" sz="1600" b="0" i="0" u="none" strike="noStrike" dirty="0" smtClean="0">
                          <a:solidFill>
                            <a:srgbClr val="000000"/>
                          </a:solidFill>
                          <a:effectLst/>
                          <a:latin typeface="+mn-lt"/>
                        </a:rPr>
                        <a:t>2 885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FF0000"/>
                          </a:solidFill>
                          <a:effectLst/>
                          <a:latin typeface="+mn-lt"/>
                        </a:rPr>
                        <a:t>378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chemeClr val="tx1"/>
                          </a:solidFill>
                          <a:effectLst/>
                          <a:latin typeface="+mn-lt"/>
                        </a:rPr>
                        <a:t>88%</a:t>
                      </a:r>
                      <a:endParaRPr lang="en-ZA" sz="1600" b="0"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8"/>
                  </a:ext>
                </a:extLst>
              </a:tr>
              <a:tr h="310475">
                <a:tc>
                  <a:txBody>
                    <a:bodyPr/>
                    <a:lstStyle/>
                    <a:p>
                      <a:pPr algn="l" fontAlgn="b"/>
                      <a:r>
                        <a:rPr lang="en-ZA" sz="1600" b="1" u="none" strike="noStrike" dirty="0">
                          <a:effectLst/>
                          <a:latin typeface="+mn-lt"/>
                        </a:rPr>
                        <a:t>WC</a:t>
                      </a:r>
                      <a:endParaRPr lang="en-ZA" sz="1600" b="1" i="0" u="none" strike="noStrike" dirty="0">
                        <a:solidFill>
                          <a:schemeClr val="tx1"/>
                        </a:solidFill>
                        <a:effectLst/>
                        <a:latin typeface="+mn-lt"/>
                      </a:endParaRPr>
                    </a:p>
                  </a:txBody>
                  <a:tcPr marL="9525" marR="9525" marT="9525" marB="0" anchor="b"/>
                </a:tc>
                <a:tc>
                  <a:txBody>
                    <a:bodyPr/>
                    <a:lstStyle/>
                    <a:p>
                      <a:pPr algn="ctr">
                        <a:lnSpc>
                          <a:spcPct val="115000"/>
                        </a:lnSpc>
                        <a:spcAft>
                          <a:spcPts val="0"/>
                        </a:spcAft>
                      </a:pPr>
                      <a:r>
                        <a:rPr lang="en-ZA" sz="1600" dirty="0" smtClean="0">
                          <a:effectLst/>
                          <a:latin typeface="+mn-lt"/>
                          <a:ea typeface="Calibri"/>
                          <a:cs typeface="Times New Roman"/>
                        </a:rPr>
                        <a:t>4 895</a:t>
                      </a:r>
                      <a:endParaRPr lang="en-ZA" sz="1600" dirty="0">
                        <a:effectLst/>
                        <a:latin typeface="+mn-lt"/>
                        <a:ea typeface="Calibri"/>
                        <a:cs typeface="Times New Roman"/>
                      </a:endParaRPr>
                    </a:p>
                  </a:txBody>
                  <a:tcPr marL="68580" marR="68580" marT="0" marB="0"/>
                </a:tc>
                <a:tc>
                  <a:txBody>
                    <a:bodyPr/>
                    <a:lstStyle/>
                    <a:p>
                      <a:pPr algn="ctr" fontAlgn="b"/>
                      <a:r>
                        <a:rPr lang="en-ZA" sz="1600" b="0" i="0" u="none" strike="noStrike" dirty="0" smtClean="0">
                          <a:solidFill>
                            <a:srgbClr val="000000"/>
                          </a:solidFill>
                          <a:effectLst/>
                          <a:latin typeface="+mn-lt"/>
                        </a:rPr>
                        <a:t>4 763</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smtClean="0">
                          <a:solidFill>
                            <a:schemeClr val="tx1"/>
                          </a:solidFill>
                          <a:effectLst/>
                          <a:latin typeface="+mn-lt"/>
                        </a:rPr>
                        <a:t>-132</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smtClean="0">
                          <a:solidFill>
                            <a:srgbClr val="000000"/>
                          </a:solidFill>
                          <a:effectLst/>
                          <a:latin typeface="+mn-lt"/>
                        </a:rPr>
                        <a:t>4 075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688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86%</a:t>
                      </a:r>
                      <a:endParaRPr lang="en-ZA" sz="16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9"/>
                  </a:ext>
                </a:extLst>
              </a:tr>
              <a:tr h="306142">
                <a:tc>
                  <a:txBody>
                    <a:bodyPr/>
                    <a:lstStyle/>
                    <a:p>
                      <a:pPr algn="l"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a:lnSpc>
                          <a:spcPct val="115000"/>
                        </a:lnSpc>
                        <a:spcAft>
                          <a:spcPts val="0"/>
                        </a:spcAft>
                      </a:pPr>
                      <a:r>
                        <a:rPr lang="en-ZA" sz="1600" b="1" dirty="0" smtClean="0">
                          <a:effectLst/>
                          <a:latin typeface="+mn-lt"/>
                          <a:ea typeface="Calibri"/>
                          <a:cs typeface="Times New Roman"/>
                        </a:rPr>
                        <a:t>52 638</a:t>
                      </a:r>
                      <a:endParaRPr lang="en-ZA" sz="1600" b="1" dirty="0">
                        <a:effectLst/>
                        <a:latin typeface="+mn-lt"/>
                        <a:ea typeface="Calibri"/>
                        <a:cs typeface="Times New Roman"/>
                      </a:endParaRPr>
                    </a:p>
                  </a:txBody>
                  <a:tcPr marL="68580" marR="68580" marT="0" marB="0">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48  038</a:t>
                      </a:r>
                      <a:endParaRPr lang="en-ZA" sz="1600" b="1"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chemeClr val="tx1"/>
                          </a:solidFill>
                          <a:effectLst/>
                          <a:latin typeface="+mn-lt"/>
                        </a:rPr>
                        <a:t>-4 600</a:t>
                      </a:r>
                      <a:endParaRPr lang="en-ZA" sz="1600" b="1" i="0" u="none" strike="noStrike" dirty="0">
                        <a:solidFill>
                          <a:schemeClr val="tx1"/>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chemeClr val="tx1"/>
                          </a:solidFill>
                          <a:effectLst/>
                          <a:latin typeface="+mn-lt"/>
                        </a:rPr>
                        <a:t>41 625</a:t>
                      </a:r>
                      <a:endParaRPr lang="en-ZA" sz="1600" b="1" i="0" u="none" strike="noStrike" dirty="0">
                        <a:solidFill>
                          <a:schemeClr val="tx1"/>
                        </a:solidFill>
                        <a:effectLst/>
                        <a:latin typeface="+mn-lt"/>
                      </a:endParaRPr>
                    </a:p>
                  </a:txBody>
                  <a:tcPr marL="9525" marR="9525" marT="9525" marB="0" anchor="b">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6 413</a:t>
                      </a:r>
                      <a:endParaRPr lang="en-ZA" sz="16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pPr algn="ctr" fontAlgn="b"/>
                      <a:r>
                        <a:rPr lang="en-ZA" sz="1600" b="1" i="0" u="none" strike="noStrike" dirty="0" smtClean="0">
                          <a:solidFill>
                            <a:srgbClr val="000000"/>
                          </a:solidFill>
                          <a:effectLst/>
                          <a:latin typeface="+mn-lt"/>
                        </a:rPr>
                        <a:t>87%</a:t>
                      </a:r>
                      <a:endParaRPr lang="en-ZA"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extLst>
                  <a:ext uri="{0D108BD9-81ED-4DB2-BD59-A6C34878D82A}">
                    <a16:rowId xmlns="" xmlns:a16="http://schemas.microsoft.com/office/drawing/2014/main" val="10010"/>
                  </a:ext>
                </a:extLst>
              </a:tr>
            </a:tbl>
          </a:graphicData>
        </a:graphic>
      </p:graphicFrame>
      <p:sp>
        <p:nvSpPr>
          <p:cNvPr id="5" name="Rectangle 4"/>
          <p:cNvSpPr/>
          <p:nvPr/>
        </p:nvSpPr>
        <p:spPr>
          <a:xfrm>
            <a:off x="8620667" y="6483026"/>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54</a:t>
            </a:fld>
            <a:endParaRPr lang="en-ZA" sz="1200" dirty="0">
              <a:solidFill>
                <a:schemeClr val="bg1"/>
              </a:solidFill>
            </a:endParaRPr>
          </a:p>
        </p:txBody>
      </p:sp>
    </p:spTree>
    <p:extLst>
      <p:ext uri="{BB962C8B-B14F-4D97-AF65-F5344CB8AC3E}">
        <p14:creationId xmlns:p14="http://schemas.microsoft.com/office/powerpoint/2010/main" val="1741655999"/>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BASIC CONDTIONS OF EMPLOYMENT ACT </a:t>
            </a:r>
            <a:r>
              <a:rPr lang="en-ZA" sz="2400" b="1" dirty="0" smtClean="0"/>
              <a:t>NON-COMPLIANCE</a:t>
            </a:r>
            <a:endParaRPr lang="en-ZA" sz="2400" b="1" dirty="0"/>
          </a:p>
        </p:txBody>
      </p:sp>
      <p:sp>
        <p:nvSpPr>
          <p:cNvPr id="3" name="Content Placeholder 2"/>
          <p:cNvSpPr>
            <a:spLocks noGrp="1"/>
          </p:cNvSpPr>
          <p:nvPr>
            <p:ph idx="1"/>
          </p:nvPr>
        </p:nvSpPr>
        <p:spPr>
          <a:xfrm>
            <a:off x="251520" y="1340768"/>
            <a:ext cx="8496944" cy="4968552"/>
          </a:xfrm>
        </p:spPr>
        <p:txBody>
          <a:bodyPr/>
          <a:lstStyle/>
          <a:p>
            <a:pPr marL="0" indent="0" algn="just">
              <a:buNone/>
            </a:pPr>
            <a:r>
              <a:rPr lang="en-ZA" sz="2000" dirty="0" smtClean="0">
                <a:latin typeface="Arial" panose="020B0604020202020204" pitchFamily="34" charset="0"/>
                <a:cs typeface="Arial" panose="020B0604020202020204" pitchFamily="34" charset="0"/>
              </a:rPr>
              <a:t>Of those workplaces inspected in </a:t>
            </a:r>
            <a:r>
              <a:rPr lang="en-ZA" sz="2000" b="1" dirty="0" smtClean="0">
                <a:latin typeface="Arial" panose="020B0604020202020204" pitchFamily="34" charset="0"/>
                <a:cs typeface="Arial" panose="020B0604020202020204" pitchFamily="34" charset="0"/>
              </a:rPr>
              <a:t>Q4</a:t>
            </a:r>
            <a:r>
              <a:rPr lang="en-ZA" sz="2000" dirty="0" smtClean="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6 413 </a:t>
            </a:r>
            <a:r>
              <a:rPr lang="en-ZA" sz="2000" dirty="0" smtClean="0">
                <a:latin typeface="Arial" panose="020B0604020202020204" pitchFamily="34" charset="0"/>
                <a:cs typeface="Arial" panose="020B0604020202020204" pitchFamily="34" charset="0"/>
              </a:rPr>
              <a:t>were found to be non-compliant.</a:t>
            </a:r>
          </a:p>
          <a:p>
            <a:pPr marL="0" indent="0" algn="just">
              <a:buNone/>
            </a:pPr>
            <a:endParaRPr lang="en-ZA" sz="2000"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Major non-compliance was found in the following sectors:</a:t>
            </a:r>
          </a:p>
          <a:p>
            <a:pPr marL="0" indent="0" algn="just">
              <a:buNone/>
            </a:pPr>
            <a:endParaRPr lang="en-ZA" sz="20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Wholesale </a:t>
            </a:r>
            <a:r>
              <a:rPr lang="en-ZA" sz="1800" dirty="0">
                <a:latin typeface="Arial" panose="020B0604020202020204" pitchFamily="34" charset="0"/>
                <a:cs typeface="Arial" panose="020B0604020202020204" pitchFamily="34" charset="0"/>
              </a:rPr>
              <a:t>and Retail </a:t>
            </a:r>
            <a:r>
              <a:rPr lang="en-ZA" sz="1800" dirty="0" smtClean="0">
                <a:latin typeface="Arial" panose="020B0604020202020204" pitchFamily="34" charset="0"/>
                <a:cs typeface="Arial" panose="020B0604020202020204" pitchFamily="34" charset="0"/>
              </a:rPr>
              <a:t>Sector;</a:t>
            </a:r>
          </a:p>
          <a:p>
            <a:pPr algn="just"/>
            <a:r>
              <a:rPr lang="en-ZA" sz="1800" dirty="0" smtClean="0">
                <a:latin typeface="Arial" panose="020B0604020202020204" pitchFamily="34" charset="0"/>
                <a:cs typeface="Arial" panose="020B0604020202020204" pitchFamily="34" charset="0"/>
              </a:rPr>
              <a:t>Domestic Sector</a:t>
            </a:r>
          </a:p>
          <a:p>
            <a:pPr algn="just"/>
            <a:r>
              <a:rPr lang="en-ZA" sz="1800" dirty="0" smtClean="0">
                <a:latin typeface="Arial" panose="020B0604020202020204" pitchFamily="34" charset="0"/>
                <a:cs typeface="Arial" panose="020B0604020202020204" pitchFamily="34" charset="0"/>
              </a:rPr>
              <a:t>Hospitality </a:t>
            </a:r>
            <a:r>
              <a:rPr lang="en-ZA" sz="1800" dirty="0">
                <a:latin typeface="Arial" panose="020B0604020202020204" pitchFamily="34" charset="0"/>
                <a:cs typeface="Arial" panose="020B0604020202020204" pitchFamily="34" charset="0"/>
              </a:rPr>
              <a:t>Sector </a:t>
            </a:r>
            <a:r>
              <a:rPr lang="en-ZA" sz="1800" dirty="0" smtClean="0">
                <a:latin typeface="Arial" panose="020B0604020202020204" pitchFamily="34" charset="0"/>
                <a:cs typeface="Arial" panose="020B0604020202020204" pitchFamily="34" charset="0"/>
              </a:rPr>
              <a:t>;</a:t>
            </a:r>
          </a:p>
          <a:p>
            <a:pPr algn="just"/>
            <a:r>
              <a:rPr lang="en-ZA" sz="1800" dirty="0" smtClean="0">
                <a:latin typeface="Arial" panose="020B0604020202020204" pitchFamily="34" charset="0"/>
                <a:cs typeface="Arial" panose="020B0604020202020204" pitchFamily="34" charset="0"/>
              </a:rPr>
              <a:t>Farm Worker Sector; and</a:t>
            </a:r>
          </a:p>
          <a:p>
            <a:pPr algn="just"/>
            <a:r>
              <a:rPr lang="en-ZA" sz="1800" dirty="0" smtClean="0">
                <a:latin typeface="Arial" panose="020B0604020202020204" pitchFamily="34" charset="0"/>
                <a:cs typeface="Arial" panose="020B0604020202020204" pitchFamily="34" charset="0"/>
              </a:rPr>
              <a:t>Private Security</a:t>
            </a:r>
            <a:endParaRPr lang="en-ZA" sz="1800" dirty="0">
              <a:latin typeface="Arial" panose="020B0604020202020204" pitchFamily="34" charset="0"/>
              <a:cs typeface="Arial" panose="020B0604020202020204" pitchFamily="34" charset="0"/>
            </a:endParaRPr>
          </a:p>
          <a:p>
            <a:endParaRPr lang="en-ZA" sz="2800" dirty="0"/>
          </a:p>
          <a:p>
            <a:pPr marL="0" indent="0">
              <a:buNone/>
            </a:pPr>
            <a:endParaRPr lang="en-ZA" sz="2800" dirty="0"/>
          </a:p>
          <a:p>
            <a:endParaRPr lang="en-ZA" dirty="0" smtClean="0"/>
          </a:p>
          <a:p>
            <a:pPr marL="0" indent="0">
              <a:buNone/>
            </a:pPr>
            <a:endParaRPr lang="en-ZA" dirty="0" smtClean="0"/>
          </a:p>
          <a:p>
            <a:pPr marL="0" indent="0">
              <a:buNone/>
            </a:pPr>
            <a:endParaRPr lang="en-ZA" dirty="0"/>
          </a:p>
        </p:txBody>
      </p:sp>
      <p:sp>
        <p:nvSpPr>
          <p:cNvPr id="4" name="Rectangle 3"/>
          <p:cNvSpPr/>
          <p:nvPr/>
        </p:nvSpPr>
        <p:spPr>
          <a:xfrm>
            <a:off x="8620667" y="6314695"/>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55</a:t>
            </a:fld>
            <a:endParaRPr lang="en-ZA" sz="1200" dirty="0">
              <a:solidFill>
                <a:schemeClr val="bg1"/>
              </a:solidFill>
            </a:endParaRPr>
          </a:p>
        </p:txBody>
      </p:sp>
    </p:spTree>
    <p:extLst>
      <p:ext uri="{BB962C8B-B14F-4D97-AF65-F5344CB8AC3E}">
        <p14:creationId xmlns:p14="http://schemas.microsoft.com/office/powerpoint/2010/main" val="3582854553"/>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340768"/>
            <a:ext cx="8435280" cy="5256584"/>
          </a:xfrm>
        </p:spPr>
        <p:txBody>
          <a:bodyPr/>
          <a:lstStyle/>
          <a:p>
            <a:pPr marL="0" indent="0" algn="just">
              <a:buNone/>
            </a:pPr>
            <a:r>
              <a:rPr lang="en-ZA" sz="2000" b="1" dirty="0" smtClean="0">
                <a:latin typeface="Arial" panose="020B0604020202020204" pitchFamily="34" charset="0"/>
                <a:cs typeface="Arial" panose="020B0604020202020204" pitchFamily="34" charset="0"/>
              </a:rPr>
              <a:t>The areas of non compliance are as follows:</a:t>
            </a:r>
          </a:p>
          <a:p>
            <a:pPr marL="0" indent="0" algn="just">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Underpayment of wages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issuing of payslips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Illegal deductions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issuing of particulars of employment</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signing of attendance to prove working hours including overtime.</a:t>
            </a:r>
          </a:p>
        </p:txBody>
      </p:sp>
      <p:sp>
        <p:nvSpPr>
          <p:cNvPr id="4" name="Slide Number Placeholder 3"/>
          <p:cNvSpPr>
            <a:spLocks noGrp="1"/>
          </p:cNvSpPr>
          <p:nvPr>
            <p:ph type="sldNum" sz="quarter" idx="12"/>
          </p:nvPr>
        </p:nvSpPr>
        <p:spPr>
          <a:xfrm>
            <a:off x="6828622" y="63449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val="3818663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457200" y="1417638"/>
            <a:ext cx="8229600" cy="5251722"/>
          </a:xfrm>
        </p:spPr>
        <p:txBody>
          <a:bodyPr/>
          <a:lstStyle/>
          <a:p>
            <a:pPr algn="just">
              <a:lnSpc>
                <a:spcPct val="150000"/>
              </a:lnSpc>
            </a:pPr>
            <a:r>
              <a:rPr lang="en-ZA" sz="1800" dirty="0" smtClean="0">
                <a:latin typeface="Arial" panose="020B0604020202020204" pitchFamily="34" charset="0"/>
                <a:cs typeface="Arial" panose="020B0604020202020204" pitchFamily="34" charset="0"/>
              </a:rPr>
              <a:t>Conduct project based inspections to determine areas of non compliance in sectors</a:t>
            </a:r>
          </a:p>
          <a:p>
            <a:pPr algn="just">
              <a:lnSpc>
                <a:spcPct val="150000"/>
              </a:lnSpc>
            </a:pPr>
            <a:r>
              <a:rPr lang="en-ZA" sz="1800" dirty="0" smtClean="0">
                <a:latin typeface="Arial" panose="020B0604020202020204" pitchFamily="34" charset="0"/>
                <a:cs typeface="Arial" panose="020B0604020202020204" pitchFamily="34" charset="0"/>
              </a:rPr>
              <a:t>Establish sector specific forums to engage stakeholders</a:t>
            </a:r>
          </a:p>
          <a:p>
            <a:pPr algn="just">
              <a:lnSpc>
                <a:spcPct val="150000"/>
              </a:lnSpc>
            </a:pPr>
            <a:r>
              <a:rPr lang="en-ZA" sz="1800" dirty="0" smtClean="0">
                <a:latin typeface="Arial" panose="020B0604020202020204" pitchFamily="34" charset="0"/>
                <a:cs typeface="Arial" panose="020B0604020202020204" pitchFamily="34" charset="0"/>
              </a:rPr>
              <a:t>Create awareness through radio talk shows and advocacy</a:t>
            </a:r>
          </a:p>
          <a:p>
            <a:pPr algn="just">
              <a:lnSpc>
                <a:spcPct val="150000"/>
              </a:lnSpc>
            </a:pPr>
            <a:r>
              <a:rPr lang="en-ZA" sz="1800" dirty="0" smtClean="0">
                <a:latin typeface="Arial" panose="020B0604020202020204" pitchFamily="34" charset="0"/>
                <a:cs typeface="Arial" panose="020B0604020202020204" pitchFamily="34" charset="0"/>
              </a:rPr>
              <a:t>Structured Advocacy Sessions to be reintroduced and strengthened under BCEA and to deepen the employers and workers understanding of BCEA and National Minimum Wage Act including the Sectoral Determinations</a:t>
            </a:r>
          </a:p>
          <a:p>
            <a:endParaRPr lang="en-ZA" dirty="0"/>
          </a:p>
        </p:txBody>
      </p:sp>
      <p:sp>
        <p:nvSpPr>
          <p:cNvPr id="4" name="Slide Number Placeholder 3"/>
          <p:cNvSpPr>
            <a:spLocks noGrp="1"/>
          </p:cNvSpPr>
          <p:nvPr>
            <p:ph type="sldNum" sz="quarter" idx="12"/>
          </p:nvPr>
        </p:nvSpPr>
        <p:spPr>
          <a:xfrm>
            <a:off x="6553200" y="6356351"/>
            <a:ext cx="2483296" cy="31301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3762997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mn-lt"/>
              </a:rPr>
              <a:t>OCCUPATIONAL HEALTH AND SAFETY</a:t>
            </a:r>
            <a:endParaRPr lang="en-ZA" sz="2400" b="1" dirty="0">
              <a:latin typeface="+mn-lt"/>
            </a:endParaRPr>
          </a:p>
        </p:txBody>
      </p:sp>
      <p:sp>
        <p:nvSpPr>
          <p:cNvPr id="3" name="Content Placeholder 2"/>
          <p:cNvSpPr>
            <a:spLocks noGrp="1"/>
          </p:cNvSpPr>
          <p:nvPr>
            <p:ph idx="1"/>
          </p:nvPr>
        </p:nvSpPr>
        <p:spPr>
          <a:xfrm>
            <a:off x="251519" y="1399545"/>
            <a:ext cx="8640959" cy="4708525"/>
          </a:xfrm>
        </p:spPr>
        <p:txBody>
          <a:bodyPr/>
          <a:lstStyle/>
          <a:p>
            <a:pPr marL="0" indent="0">
              <a:buNone/>
            </a:pPr>
            <a:r>
              <a:rPr lang="en-ZA" sz="1600" b="1" dirty="0" smtClean="0">
                <a:latin typeface="+mj-lt"/>
                <a:cs typeface="Arial" panose="020B0604020202020204" pitchFamily="34" charset="0"/>
              </a:rPr>
              <a:t>6 887 </a:t>
            </a:r>
            <a:r>
              <a:rPr lang="en-ZA" sz="1600" dirty="0" smtClean="0">
                <a:latin typeface="+mj-lt"/>
                <a:cs typeface="Arial" panose="020B0604020202020204" pitchFamily="34" charset="0"/>
              </a:rPr>
              <a:t>OHS inspections were </a:t>
            </a:r>
            <a:r>
              <a:rPr lang="en-ZA" sz="1600" dirty="0">
                <a:latin typeface="+mj-lt"/>
                <a:cs typeface="Arial" panose="020B0604020202020204" pitchFamily="34" charset="0"/>
              </a:rPr>
              <a:t>conducted against a target of </a:t>
            </a:r>
            <a:r>
              <a:rPr lang="en-ZA" sz="1600" b="1" dirty="0" smtClean="0">
                <a:latin typeface="+mj-lt"/>
                <a:cs typeface="Arial" panose="020B0604020202020204" pitchFamily="34" charset="0"/>
              </a:rPr>
              <a:t>6 857</a:t>
            </a:r>
            <a:r>
              <a:rPr lang="en-ZA" sz="1600" dirty="0" smtClean="0">
                <a:latin typeface="+mj-lt"/>
                <a:cs typeface="Arial" panose="020B0604020202020204" pitchFamily="34" charset="0"/>
              </a:rPr>
              <a:t>,  </a:t>
            </a:r>
            <a:r>
              <a:rPr lang="en-ZA" sz="1600" b="1" dirty="0" smtClean="0">
                <a:latin typeface="+mj-lt"/>
                <a:cs typeface="Arial" panose="020B0604020202020204" pitchFamily="34" charset="0"/>
              </a:rPr>
              <a:t>63.5%</a:t>
            </a:r>
            <a:r>
              <a:rPr lang="en-ZA" sz="1600" dirty="0" smtClean="0">
                <a:latin typeface="+mj-lt"/>
                <a:cs typeface="Arial" panose="020B0604020202020204" pitchFamily="34" charset="0"/>
              </a:rPr>
              <a:t> </a:t>
            </a:r>
            <a:r>
              <a:rPr lang="en-ZA" sz="1600" dirty="0">
                <a:latin typeface="+mj-lt"/>
                <a:cs typeface="Arial" panose="020B0604020202020204" pitchFamily="34" charset="0"/>
              </a:rPr>
              <a:t>of those employers </a:t>
            </a:r>
            <a:r>
              <a:rPr lang="en-ZA" sz="1600" dirty="0" smtClean="0">
                <a:latin typeface="+mj-lt"/>
                <a:cs typeface="Arial" panose="020B0604020202020204" pitchFamily="34" charset="0"/>
              </a:rPr>
              <a:t>that were inspected </a:t>
            </a:r>
            <a:r>
              <a:rPr lang="en-ZA" sz="1600" dirty="0">
                <a:latin typeface="+mj-lt"/>
                <a:cs typeface="Arial" panose="020B0604020202020204" pitchFamily="34" charset="0"/>
              </a:rPr>
              <a:t>were found compliant and </a:t>
            </a:r>
            <a:r>
              <a:rPr lang="en-ZA" sz="1600" b="1" dirty="0" smtClean="0">
                <a:latin typeface="+mj-lt"/>
                <a:cs typeface="Arial" panose="020B0604020202020204" pitchFamily="34" charset="0"/>
              </a:rPr>
              <a:t>36.5% </a:t>
            </a:r>
            <a:r>
              <a:rPr lang="en-ZA" sz="1600" dirty="0">
                <a:latin typeface="+mj-lt"/>
                <a:cs typeface="Arial" panose="020B0604020202020204" pitchFamily="34" charset="0"/>
              </a:rPr>
              <a:t>found to be </a:t>
            </a:r>
            <a:r>
              <a:rPr lang="en-ZA" sz="1600" dirty="0" smtClean="0">
                <a:latin typeface="+mj-lt"/>
                <a:cs typeface="Arial" panose="020B0604020202020204" pitchFamily="34" charset="0"/>
              </a:rPr>
              <a:t>non-compliant and were subsequently </a:t>
            </a:r>
            <a:r>
              <a:rPr lang="en-ZA" sz="1600" dirty="0">
                <a:latin typeface="+mj-lt"/>
                <a:cs typeface="Arial" panose="020B0604020202020204" pitchFamily="34" charset="0"/>
              </a:rPr>
              <a:t>issued with enforcement notices to comply within </a:t>
            </a:r>
            <a:r>
              <a:rPr lang="en-ZA" sz="1600" dirty="0" smtClean="0">
                <a:latin typeface="+mj-lt"/>
                <a:cs typeface="Arial" panose="020B0604020202020204" pitchFamily="34" charset="0"/>
              </a:rPr>
              <a:t>the defined period or to take such action as the law allows.</a:t>
            </a:r>
            <a:endParaRPr lang="en-ZA" sz="1600" dirty="0">
              <a:latin typeface="+mj-lt"/>
              <a:cs typeface="Arial" panose="020B0604020202020204" pitchFamily="34" charset="0"/>
            </a:endParaRPr>
          </a:p>
          <a:p>
            <a:endParaRPr lang="en-ZA" dirty="0"/>
          </a:p>
        </p:txBody>
      </p:sp>
      <p:sp>
        <p:nvSpPr>
          <p:cNvPr id="4" name="Slide Number Placeholder 3"/>
          <p:cNvSpPr>
            <a:spLocks noGrp="1"/>
          </p:cNvSpPr>
          <p:nvPr>
            <p:ph type="sldNum" sz="quarter" idx="12"/>
          </p:nvPr>
        </p:nvSpPr>
        <p:spPr>
          <a:xfrm>
            <a:off x="6660704" y="6466519"/>
            <a:ext cx="2483296"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070228568"/>
              </p:ext>
            </p:extLst>
          </p:nvPr>
        </p:nvGraphicFramePr>
        <p:xfrm>
          <a:off x="251518" y="2255523"/>
          <a:ext cx="8640960" cy="4420700"/>
        </p:xfrm>
        <a:graphic>
          <a:graphicData uri="http://schemas.openxmlformats.org/drawingml/2006/table">
            <a:tbl>
              <a:tblPr/>
              <a:tblGrid>
                <a:gridCol w="1276845">
                  <a:extLst>
                    <a:ext uri="{9D8B030D-6E8A-4147-A177-3AD203B41FA5}">
                      <a16:colId xmlns="" xmlns:a16="http://schemas.microsoft.com/office/drawing/2014/main" val="3790805806"/>
                    </a:ext>
                  </a:extLst>
                </a:gridCol>
                <a:gridCol w="1198042">
                  <a:extLst>
                    <a:ext uri="{9D8B030D-6E8A-4147-A177-3AD203B41FA5}">
                      <a16:colId xmlns="" xmlns:a16="http://schemas.microsoft.com/office/drawing/2014/main" val="1389264187"/>
                    </a:ext>
                  </a:extLst>
                </a:gridCol>
                <a:gridCol w="1198044">
                  <a:extLst>
                    <a:ext uri="{9D8B030D-6E8A-4147-A177-3AD203B41FA5}">
                      <a16:colId xmlns="" xmlns:a16="http://schemas.microsoft.com/office/drawing/2014/main" val="2561034247"/>
                    </a:ext>
                  </a:extLst>
                </a:gridCol>
                <a:gridCol w="1209033">
                  <a:extLst>
                    <a:ext uri="{9D8B030D-6E8A-4147-A177-3AD203B41FA5}">
                      <a16:colId xmlns="" xmlns:a16="http://schemas.microsoft.com/office/drawing/2014/main" val="3862414818"/>
                    </a:ext>
                  </a:extLst>
                </a:gridCol>
                <a:gridCol w="1209034">
                  <a:extLst>
                    <a:ext uri="{9D8B030D-6E8A-4147-A177-3AD203B41FA5}">
                      <a16:colId xmlns="" xmlns:a16="http://schemas.microsoft.com/office/drawing/2014/main" val="3950748414"/>
                    </a:ext>
                  </a:extLst>
                </a:gridCol>
                <a:gridCol w="1274981">
                  <a:extLst>
                    <a:ext uri="{9D8B030D-6E8A-4147-A177-3AD203B41FA5}">
                      <a16:colId xmlns="" xmlns:a16="http://schemas.microsoft.com/office/drawing/2014/main" val="225758022"/>
                    </a:ext>
                  </a:extLst>
                </a:gridCol>
                <a:gridCol w="1274981">
                  <a:extLst>
                    <a:ext uri="{9D8B030D-6E8A-4147-A177-3AD203B41FA5}">
                      <a16:colId xmlns="" xmlns:a16="http://schemas.microsoft.com/office/drawing/2014/main" val="3895802757"/>
                    </a:ext>
                  </a:extLst>
                </a:gridCol>
              </a:tblGrid>
              <a:tr h="497860">
                <a:tc>
                  <a:txBody>
                    <a:bodyPr/>
                    <a:lstStyle/>
                    <a:p>
                      <a:pPr algn="ctr" rtl="0" fontAlgn="b"/>
                      <a:r>
                        <a:rPr lang="en-ZA" sz="1600" b="1" i="0" u="none" strike="noStrike" dirty="0">
                          <a:solidFill>
                            <a:srgbClr val="000000"/>
                          </a:solidFill>
                          <a:effectLst/>
                          <a:latin typeface="+mn-lt"/>
                        </a:rPr>
                        <a:t>PROVINCES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b"/>
                      <a:r>
                        <a:rPr lang="en-ZA" sz="1600" b="1" i="0" u="none" strike="noStrike" dirty="0">
                          <a:solidFill>
                            <a:srgbClr val="000000"/>
                          </a:solidFill>
                          <a:effectLst/>
                          <a:latin typeface="+mn-lt"/>
                        </a:rPr>
                        <a:t>TARGET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b"/>
                      <a:r>
                        <a:rPr lang="en-ZA" sz="1600" b="1" i="0" u="none" strike="noStrike" dirty="0">
                          <a:solidFill>
                            <a:srgbClr val="000000"/>
                          </a:solidFill>
                          <a:effectLst/>
                          <a:latin typeface="+mn-lt"/>
                        </a:rPr>
                        <a:t>ACTUAL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b"/>
                      <a:r>
                        <a:rPr lang="en-ZA" sz="1600" b="1" i="0" u="none" strike="noStrike" dirty="0">
                          <a:solidFill>
                            <a:srgbClr val="000000"/>
                          </a:solidFill>
                          <a:effectLst/>
                          <a:latin typeface="+mn-lt"/>
                        </a:rPr>
                        <a:t>VARIANCE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b"/>
                      <a:r>
                        <a:rPr lang="en-ZA" sz="1600" b="1" i="0" u="none" strike="noStrike" dirty="0">
                          <a:solidFill>
                            <a:srgbClr val="000000"/>
                          </a:solidFill>
                          <a:effectLst/>
                          <a:latin typeface="+mn-lt"/>
                        </a:rPr>
                        <a:t>COMPLIED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b"/>
                      <a:r>
                        <a:rPr lang="en-ZA" sz="1600" b="1" i="0" u="none" strike="noStrike" dirty="0">
                          <a:solidFill>
                            <a:srgbClr val="000000"/>
                          </a:solidFill>
                          <a:effectLst/>
                          <a:latin typeface="+mn-lt"/>
                        </a:rPr>
                        <a:t>NON-COMPLIED</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b"/>
                      <a:r>
                        <a:rPr lang="en-ZA" sz="1600" b="1" i="0" u="none" strike="noStrike" dirty="0" smtClean="0">
                          <a:solidFill>
                            <a:srgbClr val="000000"/>
                          </a:solidFill>
                          <a:effectLst/>
                          <a:latin typeface="+mn-lt"/>
                        </a:rPr>
                        <a:t>% COMPLIED</a:t>
                      </a:r>
                    </a:p>
                    <a:p>
                      <a:pPr algn="ctr" rtl="0" fontAlgn="b"/>
                      <a:endParaRPr lang="en-ZA" sz="1600" b="1" i="0" u="none" strike="noStrike" dirty="0">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604319694"/>
                  </a:ext>
                </a:extLst>
              </a:tr>
              <a:tr h="334291">
                <a:tc>
                  <a:txBody>
                    <a:bodyPr/>
                    <a:lstStyle/>
                    <a:p>
                      <a:pPr algn="ctr" rtl="0" fontAlgn="b"/>
                      <a:r>
                        <a:rPr lang="en-ZA" sz="1600" b="1" i="0" u="none" strike="noStrike" dirty="0">
                          <a:solidFill>
                            <a:srgbClr val="000000"/>
                          </a:solidFill>
                          <a:effectLst/>
                          <a:latin typeface="+mn-lt"/>
                        </a:rPr>
                        <a:t>EC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459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483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341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142</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70,6%</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27661270"/>
                  </a:ext>
                </a:extLst>
              </a:tr>
              <a:tr h="334291">
                <a:tc>
                  <a:txBody>
                    <a:bodyPr/>
                    <a:lstStyle/>
                    <a:p>
                      <a:pPr algn="ctr" rtl="0" fontAlgn="b"/>
                      <a:r>
                        <a:rPr lang="en-ZA" sz="1600" b="1" i="0" u="none" strike="noStrike" dirty="0">
                          <a:solidFill>
                            <a:srgbClr val="000000"/>
                          </a:solidFill>
                          <a:effectLst/>
                          <a:latin typeface="+mn-lt"/>
                        </a:rPr>
                        <a:t>GP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smtClean="0">
                          <a:solidFill>
                            <a:srgbClr val="000000"/>
                          </a:solidFill>
                          <a:effectLst/>
                          <a:latin typeface="+mn-lt"/>
                        </a:rPr>
                        <a:t>1 596</a:t>
                      </a:r>
                      <a:endParaRPr lang="en-ZA" sz="1600" b="0"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smtClean="0">
                          <a:solidFill>
                            <a:srgbClr val="000000"/>
                          </a:solidFill>
                          <a:effectLst/>
                          <a:latin typeface="+mn-lt"/>
                        </a:rPr>
                        <a:t>1 255</a:t>
                      </a:r>
                      <a:endParaRPr lang="en-ZA" sz="1600" b="0"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-341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861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394</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68,6%</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03902033"/>
                  </a:ext>
                </a:extLst>
              </a:tr>
              <a:tr h="308149">
                <a:tc>
                  <a:txBody>
                    <a:bodyPr/>
                    <a:lstStyle/>
                    <a:p>
                      <a:pPr algn="ctr" rtl="0" fontAlgn="b"/>
                      <a:r>
                        <a:rPr lang="en-ZA" sz="1600" b="1" i="0" u="none" strike="noStrike" dirty="0">
                          <a:solidFill>
                            <a:srgbClr val="000000"/>
                          </a:solidFill>
                          <a:effectLst/>
                          <a:latin typeface="+mn-lt"/>
                        </a:rPr>
                        <a:t>KZN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600" b="0" i="0" u="none" strike="noStrike" dirty="0" smtClean="0">
                          <a:solidFill>
                            <a:srgbClr val="000000"/>
                          </a:solidFill>
                          <a:effectLst/>
                          <a:latin typeface="+mn-lt"/>
                        </a:rPr>
                        <a:t>1 669</a:t>
                      </a:r>
                      <a:endParaRPr lang="en-ZA" sz="1600" b="0"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600" b="0" i="0" u="none" strike="noStrike" dirty="0" smtClean="0">
                          <a:solidFill>
                            <a:srgbClr val="000000"/>
                          </a:solidFill>
                          <a:effectLst/>
                          <a:latin typeface="+mn-lt"/>
                        </a:rPr>
                        <a:t>1 781</a:t>
                      </a:r>
                      <a:endParaRPr lang="en-ZA" sz="1600" b="0"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600" b="0" i="0" u="none" strike="noStrike">
                          <a:solidFill>
                            <a:srgbClr val="000000"/>
                          </a:solidFill>
                          <a:effectLst/>
                          <a:latin typeface="+mn-lt"/>
                        </a:rPr>
                        <a:t>112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600" b="0" i="0" u="none" strike="noStrike" dirty="0" smtClean="0">
                          <a:solidFill>
                            <a:srgbClr val="000000"/>
                          </a:solidFill>
                          <a:effectLst/>
                          <a:latin typeface="+mn-lt"/>
                        </a:rPr>
                        <a:t>1 274</a:t>
                      </a:r>
                      <a:endParaRPr lang="en-ZA" sz="1600" b="0"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600" b="0" i="0" u="none" strike="noStrike" dirty="0">
                          <a:solidFill>
                            <a:srgbClr val="000000"/>
                          </a:solidFill>
                          <a:effectLst/>
                          <a:latin typeface="+mn-lt"/>
                        </a:rPr>
                        <a:t>507</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71,5%</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92785368"/>
                  </a:ext>
                </a:extLst>
              </a:tr>
              <a:tr h="334291">
                <a:tc>
                  <a:txBody>
                    <a:bodyPr/>
                    <a:lstStyle/>
                    <a:p>
                      <a:pPr algn="ctr" rtl="0" fontAlgn="b"/>
                      <a:r>
                        <a:rPr lang="en-ZA" sz="1600" b="1" i="0" u="none" strike="noStrike" dirty="0">
                          <a:solidFill>
                            <a:srgbClr val="000000"/>
                          </a:solidFill>
                          <a:effectLst/>
                          <a:latin typeface="+mn-lt"/>
                        </a:rPr>
                        <a:t>LP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mn-lt"/>
                        </a:rPr>
                        <a:t>443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mn-lt"/>
                        </a:rPr>
                        <a:t>414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mn-lt"/>
                        </a:rPr>
                        <a:t>-29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mn-lt"/>
                        </a:rPr>
                        <a:t>105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mn-lt"/>
                        </a:rPr>
                        <a:t>309</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25,4%</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37326582"/>
                  </a:ext>
                </a:extLst>
              </a:tr>
              <a:tr h="334291">
                <a:tc>
                  <a:txBody>
                    <a:bodyPr/>
                    <a:lstStyle/>
                    <a:p>
                      <a:pPr algn="ctr" rtl="0" fontAlgn="b"/>
                      <a:r>
                        <a:rPr lang="en-ZA" sz="1600" b="1" i="0" u="none" strike="noStrike" dirty="0" smtClean="0">
                          <a:solidFill>
                            <a:srgbClr val="000000"/>
                          </a:solidFill>
                          <a:effectLst/>
                          <a:latin typeface="+mn-lt"/>
                        </a:rPr>
                        <a:t>MP</a:t>
                      </a:r>
                      <a:endParaRPr lang="en-ZA" sz="1600" b="1"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321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406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207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199</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51,0%</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90297087"/>
                  </a:ext>
                </a:extLst>
              </a:tr>
              <a:tr h="334291">
                <a:tc>
                  <a:txBody>
                    <a:bodyPr/>
                    <a:lstStyle/>
                    <a:p>
                      <a:pPr algn="ctr" rtl="0" fontAlgn="b"/>
                      <a:r>
                        <a:rPr lang="en-ZA" sz="1600" b="1" i="0" u="none" strike="noStrike" dirty="0">
                          <a:solidFill>
                            <a:srgbClr val="000000"/>
                          </a:solidFill>
                          <a:effectLst/>
                          <a:latin typeface="+mn-lt"/>
                        </a:rPr>
                        <a:t>NC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mn-lt"/>
                        </a:rPr>
                        <a:t>245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197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106</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46,2%</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53693930"/>
                  </a:ext>
                </a:extLst>
              </a:tr>
              <a:tr h="334291">
                <a:tc>
                  <a:txBody>
                    <a:bodyPr/>
                    <a:lstStyle/>
                    <a:p>
                      <a:pPr algn="ctr" rtl="0" fontAlgn="b"/>
                      <a:r>
                        <a:rPr lang="en-ZA" sz="1600" b="1" i="0" u="none" strike="noStrike" dirty="0">
                          <a:solidFill>
                            <a:srgbClr val="000000"/>
                          </a:solidFill>
                          <a:effectLst/>
                          <a:latin typeface="+mn-lt"/>
                        </a:rPr>
                        <a:t>NW</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407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349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a:solidFill>
                            <a:srgbClr val="000000"/>
                          </a:solidFill>
                          <a:effectLst/>
                          <a:latin typeface="+mn-lt"/>
                        </a:rPr>
                        <a:t>190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159</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54,4%</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49655389"/>
                  </a:ext>
                </a:extLst>
              </a:tr>
              <a:tr h="274440">
                <a:tc>
                  <a:txBody>
                    <a:bodyPr/>
                    <a:lstStyle/>
                    <a:p>
                      <a:pPr algn="ctr" rtl="0" fontAlgn="b"/>
                      <a:r>
                        <a:rPr lang="en-ZA" sz="1600" b="1" i="0" u="none" strike="noStrike" dirty="0">
                          <a:solidFill>
                            <a:srgbClr val="000000"/>
                          </a:solidFill>
                          <a:effectLst/>
                          <a:latin typeface="+mn-lt"/>
                        </a:rPr>
                        <a:t>FS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a:solidFill>
                            <a:srgbClr val="000000"/>
                          </a:solidFill>
                          <a:effectLst/>
                          <a:latin typeface="+mn-lt"/>
                        </a:rPr>
                        <a:t>799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862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266</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69,1%</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66864585"/>
                  </a:ext>
                </a:extLst>
              </a:tr>
              <a:tr h="334291">
                <a:tc>
                  <a:txBody>
                    <a:bodyPr/>
                    <a:lstStyle/>
                    <a:p>
                      <a:pPr algn="ctr" rtl="0" fontAlgn="b"/>
                      <a:r>
                        <a:rPr lang="en-ZA" sz="1600" b="1" i="0" u="none" strike="noStrike" dirty="0">
                          <a:solidFill>
                            <a:srgbClr val="000000"/>
                          </a:solidFill>
                          <a:effectLst/>
                          <a:latin typeface="+mn-lt"/>
                        </a:rPr>
                        <a:t>WC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rgbClr val="000000"/>
                          </a:solidFill>
                          <a:effectLst/>
                          <a:latin typeface="+mn-lt"/>
                        </a:rPr>
                        <a:t>852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smtClean="0">
                          <a:solidFill>
                            <a:srgbClr val="000000"/>
                          </a:solidFill>
                          <a:effectLst/>
                          <a:latin typeface="+mn-lt"/>
                        </a:rPr>
                        <a:t>1 043</a:t>
                      </a:r>
                      <a:endParaRPr lang="en-ZA" sz="1600" b="0" i="0" u="none" strike="noStrike" dirty="0">
                        <a:solidFill>
                          <a:srgbClr val="000000"/>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636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600" b="0" i="0" u="none" strike="noStrike" dirty="0">
                          <a:solidFill>
                            <a:srgbClr val="000000"/>
                          </a:solidFill>
                          <a:effectLst/>
                          <a:latin typeface="+mn-lt"/>
                        </a:rPr>
                        <a:t>407</a:t>
                      </a: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61,0%</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37068328"/>
                  </a:ext>
                </a:extLst>
              </a:tr>
              <a:tr h="256624">
                <a:tc>
                  <a:txBody>
                    <a:bodyPr/>
                    <a:lstStyle/>
                    <a:p>
                      <a:pPr algn="ctr" rtl="0" fontAlgn="b"/>
                      <a:r>
                        <a:rPr lang="en-ZA" sz="1600" b="1" i="0" u="none" strike="noStrike" dirty="0">
                          <a:solidFill>
                            <a:srgbClr val="000000"/>
                          </a:solidFill>
                          <a:effectLst/>
                          <a:latin typeface="+mn-lt"/>
                        </a:rPr>
                        <a:t>HQ</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ZA" sz="1600" b="0" i="0" u="none" strike="noStrike" dirty="0">
                          <a:solidFill>
                            <a:schemeClr val="tx1"/>
                          </a:solidFill>
                          <a:effectLst/>
                          <a:latin typeface="+mn-lt"/>
                        </a:rPr>
                        <a:t>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ZA" sz="1600" b="0" i="0" u="none" strike="noStrike" dirty="0" smtClean="0">
                          <a:solidFill>
                            <a:schemeClr val="tx1"/>
                          </a:solidFill>
                          <a:effectLst/>
                          <a:latin typeface="+mn-lt"/>
                        </a:rPr>
                        <a:t>97</a:t>
                      </a:r>
                      <a:endParaRPr lang="en-ZA" sz="1600" b="0" i="0" u="none" strike="noStrike" dirty="0">
                        <a:solidFill>
                          <a:schemeClr val="tx1"/>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ZA" sz="1600" b="0" i="0" u="none" strike="noStrike" dirty="0" smtClean="0">
                          <a:solidFill>
                            <a:schemeClr val="tx1"/>
                          </a:solidFill>
                          <a:effectLst/>
                          <a:latin typeface="+mn-lt"/>
                        </a:rPr>
                        <a:t>31</a:t>
                      </a:r>
                      <a:endParaRPr lang="en-ZA" sz="1600" b="0" i="0" u="none" strike="noStrike" dirty="0">
                        <a:solidFill>
                          <a:schemeClr val="tx1"/>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ZA" sz="1600" b="0" i="0" u="none" strike="noStrike" dirty="0" smtClean="0">
                          <a:solidFill>
                            <a:schemeClr val="tx1"/>
                          </a:solidFill>
                          <a:effectLst/>
                          <a:latin typeface="+mn-lt"/>
                        </a:rPr>
                        <a:t>74</a:t>
                      </a:r>
                      <a:endParaRPr lang="en-ZA" sz="1600" b="0" i="0" u="none" strike="noStrike" dirty="0">
                        <a:solidFill>
                          <a:schemeClr val="tx1"/>
                        </a:solidFill>
                        <a:effectLst/>
                        <a:latin typeface="+mn-lt"/>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ZA" sz="1600" b="0" i="0" u="none" strike="noStrike" dirty="0" smtClean="0">
                          <a:solidFill>
                            <a:schemeClr val="tx1"/>
                          </a:solidFill>
                          <a:effectLst/>
                          <a:latin typeface="+mn-lt"/>
                        </a:rPr>
                        <a:t>23</a:t>
                      </a:r>
                      <a:endParaRPr lang="en-ZA" sz="1600" b="0" i="0" u="none" strike="noStrike" dirty="0">
                        <a:solidFill>
                          <a:schemeClr val="tx1"/>
                        </a:solidFill>
                        <a:effectLst/>
                        <a:latin typeface="+mn-lt"/>
                      </a:endParaRPr>
                    </a:p>
                  </a:txBody>
                  <a:tcPr marL="6350" marR="6350" marT="635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ZA" sz="1600" b="0" i="0" u="none" strike="noStrike" dirty="0" smtClean="0">
                          <a:solidFill>
                            <a:srgbClr val="000000"/>
                          </a:solidFill>
                          <a:effectLst/>
                          <a:latin typeface="Calibri" panose="020F0502020204030204" pitchFamily="34" charset="0"/>
                        </a:rPr>
                        <a:t>76,3%</a:t>
                      </a:r>
                      <a:endParaRPr lang="en-ZA"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873518312"/>
                  </a:ext>
                </a:extLst>
              </a:tr>
              <a:tr h="743590">
                <a:tc>
                  <a:txBody>
                    <a:bodyPr/>
                    <a:lstStyle/>
                    <a:p>
                      <a:pPr algn="ctr" rtl="0" fontAlgn="b"/>
                      <a:r>
                        <a:rPr lang="en-ZA" sz="1600" b="1" i="0" u="none" strike="noStrike" dirty="0" smtClean="0">
                          <a:solidFill>
                            <a:srgbClr val="000000"/>
                          </a:solidFill>
                          <a:effectLst/>
                          <a:latin typeface="+mn-lt"/>
                        </a:rPr>
                        <a:t>TOTAL</a:t>
                      </a:r>
                    </a:p>
                    <a:p>
                      <a:pPr algn="ctr" rtl="0" fontAlgn="b"/>
                      <a:endParaRPr lang="en-ZA" sz="1600" b="1" i="0" u="none" strike="noStrike" dirty="0">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6 857</a:t>
                      </a:r>
                    </a:p>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6 887</a:t>
                      </a:r>
                    </a:p>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30</a:t>
                      </a:r>
                    </a:p>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4 375</a:t>
                      </a:r>
                    </a:p>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2 512</a:t>
                      </a:r>
                    </a:p>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endParaRPr lang="en-ZA" sz="1600" b="1" i="0" u="none" strike="noStrike" dirty="0" smtClean="0">
                        <a:solidFill>
                          <a:srgbClr val="000000"/>
                        </a:solidFill>
                        <a:effectLst/>
                        <a:latin typeface="Calibri" panose="020F0502020204030204" pitchFamily="34" charset="0"/>
                      </a:endParaRPr>
                    </a:p>
                    <a:p>
                      <a:pPr algn="ctr" fontAlgn="b"/>
                      <a:r>
                        <a:rPr lang="en-ZA" sz="1600" b="1" i="0" u="none" strike="noStrike" dirty="0" smtClean="0">
                          <a:solidFill>
                            <a:srgbClr val="000000"/>
                          </a:solidFill>
                          <a:effectLst/>
                          <a:latin typeface="Calibri" panose="020F0502020204030204" pitchFamily="34" charset="0"/>
                        </a:rPr>
                        <a:t>63,5%</a:t>
                      </a:r>
                    </a:p>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4320184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mn-lt"/>
              </a:rPr>
              <a:t>SECTORS REVIEWED PER PROVINCE</a:t>
            </a:r>
            <a:endParaRPr lang="en-ZA" sz="2400" b="1" dirty="0">
              <a:latin typeface="+mn-lt"/>
            </a:endParaRPr>
          </a:p>
        </p:txBody>
      </p:sp>
      <p:graphicFrame>
        <p:nvGraphicFramePr>
          <p:cNvPr id="5" name="Content Placeholder 4"/>
          <p:cNvGraphicFramePr>
            <a:graphicFrameLocks noGrp="1"/>
          </p:cNvGraphicFramePr>
          <p:nvPr>
            <p:ph idx="1"/>
            <p:extLst/>
          </p:nvPr>
        </p:nvGraphicFramePr>
        <p:xfrm>
          <a:off x="251520" y="1334223"/>
          <a:ext cx="8640960" cy="5204689"/>
        </p:xfrm>
        <a:graphic>
          <a:graphicData uri="http://schemas.openxmlformats.org/drawingml/2006/table">
            <a:tbl>
              <a:tblPr/>
              <a:tblGrid>
                <a:gridCol w="1224136">
                  <a:extLst>
                    <a:ext uri="{9D8B030D-6E8A-4147-A177-3AD203B41FA5}">
                      <a16:colId xmlns="" xmlns:a16="http://schemas.microsoft.com/office/drawing/2014/main" val="1267933063"/>
                    </a:ext>
                  </a:extLst>
                </a:gridCol>
                <a:gridCol w="803637">
                  <a:extLst>
                    <a:ext uri="{9D8B030D-6E8A-4147-A177-3AD203B41FA5}">
                      <a16:colId xmlns="" xmlns:a16="http://schemas.microsoft.com/office/drawing/2014/main" val="2725285554"/>
                    </a:ext>
                  </a:extLst>
                </a:gridCol>
                <a:gridCol w="784615">
                  <a:extLst>
                    <a:ext uri="{9D8B030D-6E8A-4147-A177-3AD203B41FA5}">
                      <a16:colId xmlns="" xmlns:a16="http://schemas.microsoft.com/office/drawing/2014/main" val="648661399"/>
                    </a:ext>
                  </a:extLst>
                </a:gridCol>
                <a:gridCol w="815185">
                  <a:extLst>
                    <a:ext uri="{9D8B030D-6E8A-4147-A177-3AD203B41FA5}">
                      <a16:colId xmlns="" xmlns:a16="http://schemas.microsoft.com/office/drawing/2014/main" val="3347832076"/>
                    </a:ext>
                  </a:extLst>
                </a:gridCol>
                <a:gridCol w="825374">
                  <a:extLst>
                    <a:ext uri="{9D8B030D-6E8A-4147-A177-3AD203B41FA5}">
                      <a16:colId xmlns="" xmlns:a16="http://schemas.microsoft.com/office/drawing/2014/main" val="1015792854"/>
                    </a:ext>
                  </a:extLst>
                </a:gridCol>
                <a:gridCol w="988412">
                  <a:extLst>
                    <a:ext uri="{9D8B030D-6E8A-4147-A177-3AD203B41FA5}">
                      <a16:colId xmlns="" xmlns:a16="http://schemas.microsoft.com/office/drawing/2014/main" val="1549860794"/>
                    </a:ext>
                  </a:extLst>
                </a:gridCol>
                <a:gridCol w="825374">
                  <a:extLst>
                    <a:ext uri="{9D8B030D-6E8A-4147-A177-3AD203B41FA5}">
                      <a16:colId xmlns="" xmlns:a16="http://schemas.microsoft.com/office/drawing/2014/main" val="1890831832"/>
                    </a:ext>
                  </a:extLst>
                </a:gridCol>
                <a:gridCol w="886514">
                  <a:extLst>
                    <a:ext uri="{9D8B030D-6E8A-4147-A177-3AD203B41FA5}">
                      <a16:colId xmlns="" xmlns:a16="http://schemas.microsoft.com/office/drawing/2014/main" val="3274842104"/>
                    </a:ext>
                  </a:extLst>
                </a:gridCol>
                <a:gridCol w="723477">
                  <a:extLst>
                    <a:ext uri="{9D8B030D-6E8A-4147-A177-3AD203B41FA5}">
                      <a16:colId xmlns="" xmlns:a16="http://schemas.microsoft.com/office/drawing/2014/main" val="2839979525"/>
                    </a:ext>
                  </a:extLst>
                </a:gridCol>
                <a:gridCol w="764236">
                  <a:extLst>
                    <a:ext uri="{9D8B030D-6E8A-4147-A177-3AD203B41FA5}">
                      <a16:colId xmlns="" xmlns:a16="http://schemas.microsoft.com/office/drawing/2014/main" val="363212173"/>
                    </a:ext>
                  </a:extLst>
                </a:gridCol>
              </a:tblGrid>
              <a:tr h="255385">
                <a:tc>
                  <a:txBody>
                    <a:bodyPr/>
                    <a:lstStyle/>
                    <a:p>
                      <a:pPr algn="l" rtl="0" fontAlgn="ctr"/>
                      <a:r>
                        <a:rPr lang="en-ZA" sz="1400" b="1" i="0" u="none" strike="noStrike" dirty="0">
                          <a:solidFill>
                            <a:srgbClr val="000000"/>
                          </a:solidFill>
                          <a:effectLst/>
                          <a:latin typeface="+mj-lt"/>
                        </a:rPr>
                        <a:t>Sector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n-ZA" sz="1400" b="1" i="0" u="none" strike="noStrike">
                          <a:solidFill>
                            <a:srgbClr val="000000"/>
                          </a:solidFill>
                          <a:effectLst/>
                          <a:latin typeface="+mj-lt"/>
                        </a:rPr>
                        <a:t>GP</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KZN</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WC</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FS</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LP</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MP</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NC</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NW</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ZA" sz="1400" b="0" i="0" u="none" strike="noStrike">
                          <a:solidFill>
                            <a:srgbClr val="000000"/>
                          </a:solidFill>
                          <a:effectLst/>
                          <a:latin typeface="+mj-lt"/>
                        </a:rPr>
                        <a:t>HQ</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769894129"/>
                  </a:ext>
                </a:extLst>
              </a:tr>
              <a:tr h="255385">
                <a:tc>
                  <a:txBody>
                    <a:bodyPr/>
                    <a:lstStyle/>
                    <a:p>
                      <a:pPr algn="l" rtl="0" fontAlgn="ctr"/>
                      <a:r>
                        <a:rPr lang="en-ZA" sz="1400" b="0" i="0" u="none" strike="noStrike" dirty="0">
                          <a:solidFill>
                            <a:srgbClr val="000000"/>
                          </a:solidFill>
                          <a:effectLst/>
                          <a:latin typeface="+mj-lt"/>
                        </a:rPr>
                        <a:t>Agriculture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2</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131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8800782"/>
                  </a:ext>
                </a:extLst>
              </a:tr>
              <a:tr h="255385">
                <a:tc>
                  <a:txBody>
                    <a:bodyPr/>
                    <a:lstStyle/>
                    <a:p>
                      <a:pPr algn="l" rtl="0" fontAlgn="ctr"/>
                      <a:r>
                        <a:rPr lang="en-ZA" sz="1400" b="0" i="0" u="none" strike="noStrike" dirty="0">
                          <a:solidFill>
                            <a:srgbClr val="000000"/>
                          </a:solidFill>
                          <a:effectLst/>
                          <a:latin typeface="+mj-lt"/>
                        </a:rPr>
                        <a:t>Chemical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83</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27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2314065"/>
                  </a:ext>
                </a:extLst>
              </a:tr>
              <a:tr h="255385">
                <a:tc>
                  <a:txBody>
                    <a:bodyPr/>
                    <a:lstStyle/>
                    <a:p>
                      <a:pPr algn="l" rtl="0" fontAlgn="ctr"/>
                      <a:r>
                        <a:rPr lang="en-ZA" sz="1400" b="0" i="0" u="none" strike="noStrike" dirty="0">
                          <a:solidFill>
                            <a:srgbClr val="000000"/>
                          </a:solidFill>
                          <a:effectLst/>
                          <a:latin typeface="+mj-lt"/>
                        </a:rPr>
                        <a:t>Construction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j-lt"/>
                        </a:rPr>
                        <a:t>722</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1231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65</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104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85</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121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85</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9975849"/>
                  </a:ext>
                </a:extLst>
              </a:tr>
              <a:tr h="255385">
                <a:tc>
                  <a:txBody>
                    <a:bodyPr/>
                    <a:lstStyle/>
                    <a:p>
                      <a:pPr algn="l" rtl="0" fontAlgn="ctr"/>
                      <a:r>
                        <a:rPr lang="en-ZA" sz="1400" b="0" i="0" u="none" strike="noStrike" dirty="0">
                          <a:solidFill>
                            <a:srgbClr val="000000"/>
                          </a:solidFill>
                          <a:effectLst/>
                          <a:latin typeface="+mj-lt"/>
                        </a:rPr>
                        <a:t>Community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j-lt"/>
                        </a:rPr>
                        <a:t>74</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96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19</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6869"/>
                  </a:ext>
                </a:extLst>
              </a:tr>
              <a:tr h="255385">
                <a:tc>
                  <a:txBody>
                    <a:bodyPr/>
                    <a:lstStyle/>
                    <a:p>
                      <a:pPr algn="l" rtl="0" fontAlgn="ctr"/>
                      <a:r>
                        <a:rPr lang="en-ZA" sz="1400" b="0" i="0" u="none" strike="noStrike" dirty="0">
                          <a:solidFill>
                            <a:srgbClr val="000000"/>
                          </a:solidFill>
                          <a:effectLst/>
                          <a:latin typeface="+mj-lt"/>
                        </a:rPr>
                        <a:t>Electrical</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j-lt"/>
                        </a:rPr>
                        <a:t>22</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19</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15</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7145550"/>
                  </a:ext>
                </a:extLst>
              </a:tr>
              <a:tr h="255385">
                <a:tc>
                  <a:txBody>
                    <a:bodyPr/>
                    <a:lstStyle/>
                    <a:p>
                      <a:pPr algn="l" rtl="0" fontAlgn="ctr"/>
                      <a:r>
                        <a:rPr lang="en-ZA" sz="1400" b="0" i="0" u="none" strike="noStrike" dirty="0">
                          <a:solidFill>
                            <a:srgbClr val="000000"/>
                          </a:solidFill>
                          <a:effectLst/>
                          <a:latin typeface="+mj-lt"/>
                        </a:rPr>
                        <a:t>Security</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5</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94498960"/>
                  </a:ext>
                </a:extLst>
              </a:tr>
              <a:tr h="255385">
                <a:tc>
                  <a:txBody>
                    <a:bodyPr/>
                    <a:lstStyle/>
                    <a:p>
                      <a:pPr algn="l" rtl="0" fontAlgn="ctr"/>
                      <a:r>
                        <a:rPr lang="en-ZA" sz="1400" b="0" i="0" u="none" strike="noStrike" dirty="0">
                          <a:solidFill>
                            <a:srgbClr val="000000"/>
                          </a:solidFill>
                          <a:effectLst/>
                          <a:latin typeface="+mj-lt"/>
                        </a:rPr>
                        <a:t>Hospitality</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85</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effectLst/>
                          <a:latin typeface="+mj-lt"/>
                        </a:rPr>
                        <a:t>18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68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0107601"/>
                  </a:ext>
                </a:extLst>
              </a:tr>
              <a:tr h="255385">
                <a:tc>
                  <a:txBody>
                    <a:bodyPr/>
                    <a:lstStyle/>
                    <a:p>
                      <a:pPr algn="l" rtl="0" fontAlgn="ctr"/>
                      <a:r>
                        <a:rPr lang="en-ZA" sz="1400" b="0" i="0" u="none" strike="noStrike" dirty="0">
                          <a:solidFill>
                            <a:srgbClr val="000000"/>
                          </a:solidFill>
                          <a:effectLst/>
                          <a:latin typeface="+mj-lt"/>
                        </a:rPr>
                        <a:t>Manufacturing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67</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99</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25</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0136143"/>
                  </a:ext>
                </a:extLst>
              </a:tr>
              <a:tr h="255385">
                <a:tc>
                  <a:txBody>
                    <a:bodyPr/>
                    <a:lstStyle/>
                    <a:p>
                      <a:pPr algn="l" rtl="0" fontAlgn="ctr"/>
                      <a:r>
                        <a:rPr lang="en-ZA" sz="1400" b="0" i="0" u="none" strike="noStrike" dirty="0">
                          <a:solidFill>
                            <a:srgbClr val="000000"/>
                          </a:solidFill>
                          <a:effectLst/>
                          <a:latin typeface="+mj-lt"/>
                        </a:rPr>
                        <a:t>Iron &amp; Steel</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103</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194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90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148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9710918"/>
                  </a:ext>
                </a:extLst>
              </a:tr>
              <a:tr h="255385">
                <a:tc>
                  <a:txBody>
                    <a:bodyPr/>
                    <a:lstStyle/>
                    <a:p>
                      <a:pPr algn="l" rtl="0" fontAlgn="ctr"/>
                      <a:r>
                        <a:rPr lang="en-ZA" sz="1400" b="0" i="0" u="none" strike="noStrike" dirty="0">
                          <a:solidFill>
                            <a:srgbClr val="000000"/>
                          </a:solidFill>
                          <a:effectLst/>
                          <a:latin typeface="+mj-lt"/>
                        </a:rPr>
                        <a:t>Wholesale &amp; Retail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j-lt"/>
                        </a:rPr>
                        <a:t>50</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64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107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264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93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55</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32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2605941"/>
                  </a:ext>
                </a:extLst>
              </a:tr>
              <a:tr h="255385">
                <a:tc>
                  <a:txBody>
                    <a:bodyPr/>
                    <a:lstStyle/>
                    <a:p>
                      <a:pPr algn="l" rtl="0" fontAlgn="ctr"/>
                      <a:r>
                        <a:rPr lang="en-ZA" sz="1400" b="0" i="0" u="none" strike="noStrike">
                          <a:solidFill>
                            <a:srgbClr val="000000"/>
                          </a:solidFill>
                          <a:effectLst/>
                          <a:latin typeface="+mj-lt"/>
                        </a:rPr>
                        <a:t>Transport </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j-lt"/>
                        </a:rPr>
                        <a:t>2</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14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0815226"/>
                  </a:ext>
                </a:extLst>
              </a:tr>
              <a:tr h="255385">
                <a:tc>
                  <a:txBody>
                    <a:bodyPr/>
                    <a:lstStyle/>
                    <a:p>
                      <a:pPr algn="l" rtl="0" fontAlgn="ctr"/>
                      <a:r>
                        <a:rPr lang="en-ZA" sz="1400" b="0" i="0" u="none" strike="noStrike">
                          <a:solidFill>
                            <a:srgbClr val="000000"/>
                          </a:solidFill>
                          <a:effectLst/>
                          <a:latin typeface="+mj-lt"/>
                        </a:rPr>
                        <a:t>Government</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40</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effectLst/>
                          <a:latin typeface="+mj-lt"/>
                        </a:rPr>
                        <a:t>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49</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10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5788489"/>
                  </a:ext>
                </a:extLst>
              </a:tr>
              <a:tr h="255385">
                <a:tc>
                  <a:txBody>
                    <a:bodyPr/>
                    <a:lstStyle/>
                    <a:p>
                      <a:pPr algn="l" fontAlgn="t"/>
                      <a:r>
                        <a:rPr lang="en-ZA" sz="1400" b="0" i="0" u="none" strike="noStrike">
                          <a:solidFill>
                            <a:srgbClr val="000000"/>
                          </a:solidFill>
                          <a:effectLst/>
                          <a:latin typeface="+mj-lt"/>
                        </a:rPr>
                        <a:t>Forestry</a:t>
                      </a:r>
                    </a:p>
                  </a:txBody>
                  <a:tcPr marL="4852" marR="4852" marT="4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a:solidFill>
                            <a:srgbClr val="000000"/>
                          </a:solidFill>
                          <a:effectLst/>
                          <a:latin typeface="+mj-lt"/>
                        </a:rPr>
                        <a:t>0</a:t>
                      </a:r>
                    </a:p>
                  </a:txBody>
                  <a:tcPr marL="4852" marR="4852" marT="4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4621844"/>
                  </a:ext>
                </a:extLst>
              </a:tr>
              <a:tr h="255385">
                <a:tc>
                  <a:txBody>
                    <a:bodyPr/>
                    <a:lstStyle/>
                    <a:p>
                      <a:pPr algn="l" fontAlgn="b"/>
                      <a:r>
                        <a:rPr lang="en-ZA" sz="1400" b="0" i="0" u="none" strike="noStrike">
                          <a:solidFill>
                            <a:srgbClr val="000000"/>
                          </a:solidFill>
                          <a:effectLst/>
                          <a:latin typeface="+mj-lt"/>
                        </a:rPr>
                        <a:t>Food &amp; Beverage</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13</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88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6</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0057345"/>
                  </a:ext>
                </a:extLst>
              </a:tr>
              <a:tr h="255385">
                <a:tc>
                  <a:txBody>
                    <a:bodyPr/>
                    <a:lstStyle/>
                    <a:p>
                      <a:pPr algn="l" fontAlgn="b"/>
                      <a:r>
                        <a:rPr lang="en-ZA" sz="1400" b="0" i="0" u="none" strike="noStrike">
                          <a:solidFill>
                            <a:srgbClr val="000000"/>
                          </a:solidFill>
                          <a:effectLst/>
                          <a:latin typeface="+mj-lt"/>
                        </a:rPr>
                        <a:t>Other</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167</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110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1</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92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smtClean="0">
                          <a:solidFill>
                            <a:srgbClr val="000000"/>
                          </a:solidFill>
                          <a:effectLst/>
                          <a:latin typeface="+mj-lt"/>
                        </a:rPr>
                        <a:t>97</a:t>
                      </a:r>
                      <a:endParaRPr lang="en-ZA" sz="1400" b="0" i="0" u="none" strike="noStrike" dirty="0">
                        <a:solidFill>
                          <a:srgbClr val="000000"/>
                        </a:solidFill>
                        <a:effectLst/>
                        <a:latin typeface="+mj-lt"/>
                      </a:endParaRP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4325056"/>
                  </a:ext>
                </a:extLst>
              </a:tr>
              <a:tr h="255385">
                <a:tc>
                  <a:txBody>
                    <a:bodyPr/>
                    <a:lstStyle/>
                    <a:p>
                      <a:pPr algn="l" fontAlgn="b"/>
                      <a:r>
                        <a:rPr lang="en-ZA" sz="1400" b="0" i="0" u="none" strike="noStrike">
                          <a:solidFill>
                            <a:srgbClr val="000000"/>
                          </a:solidFill>
                          <a:effectLst/>
                          <a:latin typeface="+mj-lt"/>
                        </a:rPr>
                        <a:t>Catering</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38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7625323"/>
                  </a:ext>
                </a:extLst>
              </a:tr>
              <a:tr h="255385">
                <a:tc>
                  <a:txBody>
                    <a:bodyPr/>
                    <a:lstStyle/>
                    <a:p>
                      <a:pPr algn="l" fontAlgn="b"/>
                      <a:r>
                        <a:rPr lang="en-ZA" sz="1400" b="0" i="0" u="none" strike="noStrike" dirty="0">
                          <a:solidFill>
                            <a:srgbClr val="000000"/>
                          </a:solidFill>
                          <a:effectLst/>
                          <a:latin typeface="+mj-lt"/>
                        </a:rPr>
                        <a:t>Engineering</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a:solidFill>
                            <a:srgbClr val="000000"/>
                          </a:solidFill>
                          <a:effectLst/>
                          <a:latin typeface="+mj-lt"/>
                        </a:rPr>
                        <a:t>28</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2</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4612374"/>
                  </a:ext>
                </a:extLst>
              </a:tr>
              <a:tr h="255385">
                <a:tc>
                  <a:txBody>
                    <a:bodyPr/>
                    <a:lstStyle/>
                    <a:p>
                      <a:pPr algn="l" fontAlgn="b"/>
                      <a:r>
                        <a:rPr lang="en-ZA" sz="1400" b="0" i="0" u="none" strike="noStrike" dirty="0">
                          <a:solidFill>
                            <a:srgbClr val="000000"/>
                          </a:solidFill>
                          <a:effectLst/>
                          <a:latin typeface="+mj-lt"/>
                        </a:rPr>
                        <a:t>Finance</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4</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0</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j-lt"/>
                        </a:rPr>
                        <a:t> </a:t>
                      </a:r>
                    </a:p>
                  </a:txBody>
                  <a:tcPr marL="4852" marR="4852" marT="4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2585413"/>
                  </a:ext>
                </a:extLst>
              </a:tr>
            </a:tbl>
          </a:graphicData>
        </a:graphic>
      </p:graphicFrame>
      <p:sp>
        <p:nvSpPr>
          <p:cNvPr id="4" name="Slide Number Placeholder 3"/>
          <p:cNvSpPr>
            <a:spLocks noGrp="1"/>
          </p:cNvSpPr>
          <p:nvPr>
            <p:ph type="sldNum" sz="quarter" idx="12"/>
          </p:nvPr>
        </p:nvSpPr>
        <p:spPr>
          <a:xfrm>
            <a:off x="6553200"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386453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chemeClr val="bg1"/>
                </a:solidFill>
              </a:rPr>
              <a:pPr/>
              <a:t>6</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65% OF RECEIVED INCIDENTS TO BE INVESTIGATED WITHIN 90 DAYS</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5013323"/>
              </p:ext>
            </p:extLst>
          </p:nvPr>
        </p:nvGraphicFramePr>
        <p:xfrm>
          <a:off x="251520" y="1355075"/>
          <a:ext cx="8712968" cy="5255046"/>
        </p:xfrm>
        <a:graphic>
          <a:graphicData uri="http://schemas.openxmlformats.org/drawingml/2006/table">
            <a:tbl>
              <a:tblPr/>
              <a:tblGrid>
                <a:gridCol w="2141938">
                  <a:extLst>
                    <a:ext uri="{9D8B030D-6E8A-4147-A177-3AD203B41FA5}">
                      <a16:colId xmlns="" xmlns:a16="http://schemas.microsoft.com/office/drawing/2014/main" val="3358019916"/>
                    </a:ext>
                  </a:extLst>
                </a:gridCol>
                <a:gridCol w="2178242">
                  <a:extLst>
                    <a:ext uri="{9D8B030D-6E8A-4147-A177-3AD203B41FA5}">
                      <a16:colId xmlns="" xmlns:a16="http://schemas.microsoft.com/office/drawing/2014/main" val="2902930309"/>
                    </a:ext>
                  </a:extLst>
                </a:gridCol>
                <a:gridCol w="2650195">
                  <a:extLst>
                    <a:ext uri="{9D8B030D-6E8A-4147-A177-3AD203B41FA5}">
                      <a16:colId xmlns="" xmlns:a16="http://schemas.microsoft.com/office/drawing/2014/main" val="2197457471"/>
                    </a:ext>
                  </a:extLst>
                </a:gridCol>
                <a:gridCol w="1742593">
                  <a:extLst>
                    <a:ext uri="{9D8B030D-6E8A-4147-A177-3AD203B41FA5}">
                      <a16:colId xmlns="" xmlns:a16="http://schemas.microsoft.com/office/drawing/2014/main" val="715711126"/>
                    </a:ext>
                  </a:extLst>
                </a:gridCol>
              </a:tblGrid>
              <a:tr h="489111">
                <a:tc>
                  <a:txBody>
                    <a:bodyPr/>
                    <a:lstStyle/>
                    <a:p>
                      <a:pPr algn="l" fontAlgn="b"/>
                      <a:r>
                        <a:rPr lang="en-ZA" sz="1800" b="1" i="0" u="none" strike="noStrike" dirty="0">
                          <a:solidFill>
                            <a:srgbClr val="000000"/>
                          </a:solidFill>
                          <a:effectLst/>
                          <a:latin typeface="Calibri" panose="020F0502020204030204" pitchFamily="34" charset="0"/>
                        </a:rPr>
                        <a:t>PROVINCE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REPORTED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INVESTIGATED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4498890"/>
                  </a:ext>
                </a:extLst>
              </a:tr>
              <a:tr h="426547">
                <a:tc>
                  <a:txBody>
                    <a:bodyPr/>
                    <a:lstStyle/>
                    <a:p>
                      <a:pPr algn="l" fontAlgn="b"/>
                      <a:r>
                        <a:rPr lang="en-ZA" sz="1800" b="0" i="0" u="none" strike="noStrike" dirty="0">
                          <a:solidFill>
                            <a:srgbClr val="000000"/>
                          </a:solidFill>
                          <a:effectLst/>
                          <a:latin typeface="Calibri" panose="020F0502020204030204" pitchFamily="34" charset="0"/>
                        </a:rPr>
                        <a:t>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431454"/>
                  </a:ext>
                </a:extLst>
              </a:tr>
              <a:tr h="426547">
                <a:tc>
                  <a:txBody>
                    <a:bodyPr/>
                    <a:lstStyle/>
                    <a:p>
                      <a:pPr algn="l" fontAlgn="b"/>
                      <a:r>
                        <a:rPr lang="en-ZA" sz="1800" b="0" i="0" u="none" strike="noStrike" dirty="0">
                          <a:solidFill>
                            <a:srgbClr val="000000"/>
                          </a:solidFill>
                          <a:effectLst/>
                          <a:latin typeface="Calibri" panose="020F0502020204030204" pitchFamily="34" charset="0"/>
                        </a:rPr>
                        <a:t>GP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1497037"/>
                  </a:ext>
                </a:extLst>
              </a:tr>
              <a:tr h="426547">
                <a:tc>
                  <a:txBody>
                    <a:bodyPr/>
                    <a:lstStyle/>
                    <a:p>
                      <a:pPr algn="l" fontAlgn="b"/>
                      <a:r>
                        <a:rPr lang="en-ZA" sz="1800" b="0" i="0" u="none" strike="noStrike">
                          <a:solidFill>
                            <a:srgbClr val="000000"/>
                          </a:solidFill>
                          <a:effectLst/>
                          <a:latin typeface="Calibri" panose="020F0502020204030204" pitchFamily="34" charset="0"/>
                        </a:rPr>
                        <a:t>KZN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75104142"/>
                  </a:ext>
                </a:extLst>
              </a:tr>
              <a:tr h="426547">
                <a:tc>
                  <a:txBody>
                    <a:bodyPr/>
                    <a:lstStyle/>
                    <a:p>
                      <a:pPr algn="l" fontAlgn="b"/>
                      <a:r>
                        <a:rPr lang="en-ZA" sz="1800" b="0" i="0" u="none" strike="noStrike">
                          <a:solidFill>
                            <a:srgbClr val="000000"/>
                          </a:solidFill>
                          <a:effectLst/>
                          <a:latin typeface="Calibri" panose="020F0502020204030204" pitchFamily="34" charset="0"/>
                        </a:rPr>
                        <a:t>LP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4529344"/>
                  </a:ext>
                </a:extLst>
              </a:tr>
              <a:tr h="426547">
                <a:tc>
                  <a:txBody>
                    <a:bodyPr/>
                    <a:lstStyle/>
                    <a:p>
                      <a:pPr algn="l" fontAlgn="b"/>
                      <a:r>
                        <a:rPr lang="en-ZA" sz="1800" b="0" i="0" u="none" strike="noStrike" dirty="0" smtClean="0">
                          <a:solidFill>
                            <a:srgbClr val="000000"/>
                          </a:solidFill>
                          <a:effectLst/>
                          <a:latin typeface="Calibri" panose="020F0502020204030204" pitchFamily="34" charset="0"/>
                        </a:rPr>
                        <a:t>MP</a:t>
                      </a:r>
                      <a:endParaRPr lang="en-ZA" sz="1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25896367"/>
                  </a:ext>
                </a:extLst>
              </a:tr>
              <a:tr h="426547">
                <a:tc>
                  <a:txBody>
                    <a:bodyPr/>
                    <a:lstStyle/>
                    <a:p>
                      <a:pPr algn="l" fontAlgn="b"/>
                      <a:r>
                        <a:rPr lang="en-ZA" sz="1800" b="0" i="0" u="none" strike="noStrike">
                          <a:solidFill>
                            <a:srgbClr val="000000"/>
                          </a:solidFill>
                          <a:effectLst/>
                          <a:latin typeface="Calibri" panose="020F0502020204030204" pitchFamily="34" charset="0"/>
                        </a:rPr>
                        <a:t>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45034911"/>
                  </a:ext>
                </a:extLst>
              </a:tr>
              <a:tr h="426547">
                <a:tc>
                  <a:txBody>
                    <a:bodyPr/>
                    <a:lstStyle/>
                    <a:p>
                      <a:pPr algn="l" fontAlgn="b"/>
                      <a:r>
                        <a:rPr lang="en-ZA" sz="1800" b="0" i="0" u="none" strike="noStrike">
                          <a:solidFill>
                            <a:srgbClr val="000000"/>
                          </a:solidFill>
                          <a:effectLst/>
                          <a:latin typeface="Calibri" panose="020F0502020204030204" pitchFamily="34" charset="0"/>
                        </a:rPr>
                        <a:t>NW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2565242"/>
                  </a:ext>
                </a:extLst>
              </a:tr>
              <a:tr h="426547">
                <a:tc>
                  <a:txBody>
                    <a:bodyPr/>
                    <a:lstStyle/>
                    <a:p>
                      <a:pPr algn="l" fontAlgn="b"/>
                      <a:r>
                        <a:rPr lang="en-ZA" sz="1800" b="0" i="0" u="none" strike="noStrike">
                          <a:solidFill>
                            <a:srgbClr val="000000"/>
                          </a:solidFill>
                          <a:effectLst/>
                          <a:latin typeface="Calibri" panose="020F0502020204030204" pitchFamily="34" charset="0"/>
                        </a:rPr>
                        <a:t>FS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6795023"/>
                  </a:ext>
                </a:extLst>
              </a:tr>
              <a:tr h="426547">
                <a:tc>
                  <a:txBody>
                    <a:bodyPr/>
                    <a:lstStyle/>
                    <a:p>
                      <a:pPr algn="l" fontAlgn="b"/>
                      <a:r>
                        <a:rPr lang="en-ZA" sz="1800" b="0" i="0" u="none" strike="noStrike">
                          <a:solidFill>
                            <a:srgbClr val="000000"/>
                          </a:solidFill>
                          <a:effectLst/>
                          <a:latin typeface="Calibri" panose="020F0502020204030204" pitchFamily="34" charset="0"/>
                        </a:rPr>
                        <a:t>WC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4467553"/>
                  </a:ext>
                </a:extLst>
              </a:tr>
              <a:tr h="426547">
                <a:tc>
                  <a:txBody>
                    <a:bodyPr/>
                    <a:lstStyle/>
                    <a:p>
                      <a:pPr algn="l" fontAlgn="b"/>
                      <a:r>
                        <a:rPr lang="en-ZA" sz="1800" b="0" i="0" u="none" strike="noStrike">
                          <a:solidFill>
                            <a:srgbClr val="000000"/>
                          </a:solidFill>
                          <a:effectLst/>
                          <a:latin typeface="Calibri" panose="020F0502020204030204" pitchFamily="34" charset="0"/>
                        </a:rPr>
                        <a:t>HQ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5670027"/>
                  </a:ext>
                </a:extLst>
              </a:tr>
              <a:tr h="500465">
                <a:tc>
                  <a:txBody>
                    <a:bodyPr/>
                    <a:lstStyle/>
                    <a:p>
                      <a:pPr algn="l" fontAlgn="b"/>
                      <a:r>
                        <a:rPr lang="en-ZA"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272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210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2931712256"/>
                  </a:ext>
                </a:extLst>
              </a:tr>
            </a:tbl>
          </a:graphicData>
        </a:graphic>
      </p:graphicFrame>
      <p:sp>
        <p:nvSpPr>
          <p:cNvPr id="4" name="Slide Number Placeholder 3"/>
          <p:cNvSpPr>
            <a:spLocks noGrp="1"/>
          </p:cNvSpPr>
          <p:nvPr>
            <p:ph type="sldNum" sz="quarter" idx="12"/>
          </p:nvPr>
        </p:nvSpPr>
        <p:spPr>
          <a:xfrm>
            <a:off x="6553200" y="6356350"/>
            <a:ext cx="2411288"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1984343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latin typeface="+mn-lt"/>
              </a:rPr>
              <a:t>GRAPHICAL REPRESENTATION – INCIDENT REPORTED VERSUS FINALISED</a:t>
            </a:r>
            <a:endParaRPr lang="en-ZA" sz="2000" b="1" dirty="0">
              <a:latin typeface="+mn-lt"/>
            </a:endParaRPr>
          </a:p>
        </p:txBody>
      </p:sp>
      <p:sp>
        <p:nvSpPr>
          <p:cNvPr id="4" name="Slide Number Placeholder 3"/>
          <p:cNvSpPr>
            <a:spLocks noGrp="1"/>
          </p:cNvSpPr>
          <p:nvPr>
            <p:ph type="sldNum" sz="quarter" idx="12"/>
          </p:nvPr>
        </p:nvSpPr>
        <p:spPr>
          <a:xfrm>
            <a:off x="6553200" y="6356351"/>
            <a:ext cx="2339280" cy="3515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2432441"/>
              </p:ext>
            </p:extLst>
          </p:nvPr>
        </p:nvGraphicFramePr>
        <p:xfrm>
          <a:off x="251520" y="1600200"/>
          <a:ext cx="8640960" cy="4925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6291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CHALLENGES</a:t>
            </a:r>
            <a:endParaRPr lang="en-ZA" sz="2400" b="1" dirty="0"/>
          </a:p>
        </p:txBody>
      </p:sp>
      <p:sp>
        <p:nvSpPr>
          <p:cNvPr id="3" name="Content Placeholder 2"/>
          <p:cNvSpPr>
            <a:spLocks noGrp="1"/>
          </p:cNvSpPr>
          <p:nvPr>
            <p:ph idx="1"/>
          </p:nvPr>
        </p:nvSpPr>
        <p:spPr>
          <a:xfrm>
            <a:off x="251520" y="1417638"/>
            <a:ext cx="8640960" cy="4708525"/>
          </a:xfrm>
        </p:spPr>
        <p:txBody>
          <a:bodyPr/>
          <a:lstStyle/>
          <a:p>
            <a:r>
              <a:rPr lang="en-ZA" sz="2000" dirty="0"/>
              <a:t>Inaccessibility </a:t>
            </a:r>
            <a:r>
              <a:rPr lang="en-ZA" sz="2000" dirty="0" smtClean="0"/>
              <a:t>of injured </a:t>
            </a:r>
            <a:r>
              <a:rPr lang="en-ZA" sz="2000" dirty="0"/>
              <a:t>persons and witnesses when incidents are investigated</a:t>
            </a:r>
            <a:r>
              <a:rPr lang="en-ZA" sz="2000" dirty="0" smtClean="0"/>
              <a:t>. </a:t>
            </a:r>
          </a:p>
          <a:p>
            <a:endParaRPr lang="en-ZA" sz="2000" dirty="0"/>
          </a:p>
          <a:p>
            <a:r>
              <a:rPr lang="en-ZA" sz="2000" dirty="0" smtClean="0"/>
              <a:t>Protracted </a:t>
            </a:r>
            <a:r>
              <a:rPr lang="en-ZA" sz="2000" dirty="0"/>
              <a:t>periods by </a:t>
            </a:r>
            <a:r>
              <a:rPr lang="en-ZA" sz="2000" dirty="0" smtClean="0"/>
              <a:t>National Prosecution Act </a:t>
            </a:r>
            <a:r>
              <a:rPr lang="en-ZA" sz="2000" dirty="0"/>
              <a:t>in prosecution </a:t>
            </a:r>
            <a:r>
              <a:rPr lang="en-ZA" sz="2000" dirty="0" smtClean="0"/>
              <a:t>decisions.</a:t>
            </a:r>
          </a:p>
          <a:p>
            <a:endParaRPr lang="en-ZA" sz="2000" dirty="0"/>
          </a:p>
          <a:p>
            <a:r>
              <a:rPr lang="en-ZA" sz="2000" dirty="0" smtClean="0"/>
              <a:t>New </a:t>
            </a:r>
            <a:r>
              <a:rPr lang="en-ZA" sz="2000" dirty="0"/>
              <a:t>inspectors’ limited competency in investigation and recommending prosecution</a:t>
            </a:r>
            <a:r>
              <a:rPr lang="en-ZA" sz="2000" dirty="0" smtClean="0"/>
              <a:t>.</a:t>
            </a:r>
          </a:p>
          <a:p>
            <a:endParaRPr lang="en-ZA" sz="2000" dirty="0"/>
          </a:p>
          <a:p>
            <a:r>
              <a:rPr lang="en-ZA" sz="2000" dirty="0" smtClean="0"/>
              <a:t>Incidents</a:t>
            </a:r>
            <a:r>
              <a:rPr lang="en-ZA" sz="2000" dirty="0" smtClean="0">
                <a:solidFill>
                  <a:srgbClr val="C00000"/>
                </a:solidFill>
              </a:rPr>
              <a:t> </a:t>
            </a:r>
            <a:r>
              <a:rPr lang="en-ZA" sz="2000" dirty="0" smtClean="0"/>
              <a:t>reported  </a:t>
            </a:r>
            <a:r>
              <a:rPr lang="en-ZA" sz="2000" dirty="0"/>
              <a:t>to </a:t>
            </a:r>
            <a:r>
              <a:rPr lang="en-ZA" sz="2000" dirty="0" smtClean="0"/>
              <a:t>Labour Centre </a:t>
            </a:r>
            <a:r>
              <a:rPr lang="en-ZA" sz="2000" dirty="0"/>
              <a:t>not forwarded to </a:t>
            </a:r>
            <a:r>
              <a:rPr lang="en-ZA" sz="2000" dirty="0" smtClean="0"/>
              <a:t>Provincial Office </a:t>
            </a:r>
            <a:r>
              <a:rPr lang="en-ZA" sz="2000" dirty="0"/>
              <a:t>within </a:t>
            </a:r>
            <a:r>
              <a:rPr lang="en-ZA" sz="2000" dirty="0" smtClean="0"/>
              <a:t>timeframe.</a:t>
            </a:r>
          </a:p>
          <a:p>
            <a:endParaRPr lang="en-ZA" sz="2000" dirty="0"/>
          </a:p>
          <a:p>
            <a:r>
              <a:rPr lang="en-ZA" sz="2000" dirty="0" smtClean="0"/>
              <a:t>Poor </a:t>
            </a:r>
            <a:r>
              <a:rPr lang="en-ZA" sz="2000" dirty="0"/>
              <a:t>quality incidents reports by </a:t>
            </a:r>
            <a:r>
              <a:rPr lang="en-ZA" sz="2000" dirty="0" smtClean="0"/>
              <a:t>Occupational Health and Safety (OHS) inspectors.</a:t>
            </a:r>
            <a:endParaRPr lang="en-ZA" sz="2000" dirty="0"/>
          </a:p>
          <a:p>
            <a:endParaRPr lang="en-ZA" dirty="0"/>
          </a:p>
        </p:txBody>
      </p:sp>
      <p:sp>
        <p:nvSpPr>
          <p:cNvPr id="4" name="Slide Number Placeholder 3"/>
          <p:cNvSpPr>
            <a:spLocks noGrp="1"/>
          </p:cNvSpPr>
          <p:nvPr>
            <p:ph type="sldNum" sz="quarter" idx="12"/>
          </p:nvPr>
        </p:nvSpPr>
        <p:spPr>
          <a:xfrm>
            <a:off x="6553200" y="6356350"/>
            <a:ext cx="2483296"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10916834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80% ENTITIES PROCESSED WITHIN 60 DAYS</a:t>
            </a:r>
            <a:endParaRPr lang="en-ZA" sz="2400" b="1" dirty="0"/>
          </a:p>
        </p:txBody>
      </p:sp>
      <p:sp>
        <p:nvSpPr>
          <p:cNvPr id="3" name="Content Placeholder 2"/>
          <p:cNvSpPr>
            <a:spLocks noGrp="1"/>
          </p:cNvSpPr>
          <p:nvPr>
            <p:ph idx="1"/>
          </p:nvPr>
        </p:nvSpPr>
        <p:spPr>
          <a:xfrm>
            <a:off x="323528" y="1417638"/>
            <a:ext cx="8363272" cy="4708525"/>
          </a:xfrm>
        </p:spPr>
        <p:txBody>
          <a:bodyPr/>
          <a:lstStyle/>
          <a:p>
            <a:pPr marL="0" indent="0">
              <a:buNone/>
            </a:pPr>
            <a:r>
              <a:rPr lang="en-ZA" sz="2000" dirty="0" smtClean="0"/>
              <a:t>Entities include: Steam generators; Lifts and Escalators; Electrical Contractors; Approved Inspection Authorities; Divers; First Aid Organisations</a:t>
            </a:r>
          </a:p>
          <a:p>
            <a:endParaRPr lang="en-ZA" dirty="0"/>
          </a:p>
          <a:p>
            <a:endParaRPr lang="en-ZA" dirty="0"/>
          </a:p>
        </p:txBody>
      </p:sp>
      <p:sp>
        <p:nvSpPr>
          <p:cNvPr id="4" name="Slide Number Placeholder 3"/>
          <p:cNvSpPr>
            <a:spLocks noGrp="1"/>
          </p:cNvSpPr>
          <p:nvPr>
            <p:ph type="sldNum" sz="quarter" idx="12"/>
          </p:nvPr>
        </p:nvSpPr>
        <p:spPr>
          <a:xfrm>
            <a:off x="6553200" y="6356350"/>
            <a:ext cx="2590800"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781487572"/>
              </p:ext>
            </p:extLst>
          </p:nvPr>
        </p:nvGraphicFramePr>
        <p:xfrm>
          <a:off x="220339" y="2346591"/>
          <a:ext cx="8758409" cy="4250763"/>
        </p:xfrm>
        <a:graphic>
          <a:graphicData uri="http://schemas.openxmlformats.org/drawingml/2006/table">
            <a:tbl>
              <a:tblPr>
                <a:tableStyleId>{5C22544A-7EE6-4342-B048-85BDC9FD1C3A}</a:tableStyleId>
              </a:tblPr>
              <a:tblGrid>
                <a:gridCol w="1906812">
                  <a:extLst>
                    <a:ext uri="{9D8B030D-6E8A-4147-A177-3AD203B41FA5}">
                      <a16:colId xmlns="" xmlns:a16="http://schemas.microsoft.com/office/drawing/2014/main" val="3144683310"/>
                    </a:ext>
                  </a:extLst>
                </a:gridCol>
                <a:gridCol w="2423914">
                  <a:extLst>
                    <a:ext uri="{9D8B030D-6E8A-4147-A177-3AD203B41FA5}">
                      <a16:colId xmlns="" xmlns:a16="http://schemas.microsoft.com/office/drawing/2014/main" val="1088316200"/>
                    </a:ext>
                  </a:extLst>
                </a:gridCol>
                <a:gridCol w="2876378">
                  <a:extLst>
                    <a:ext uri="{9D8B030D-6E8A-4147-A177-3AD203B41FA5}">
                      <a16:colId xmlns="" xmlns:a16="http://schemas.microsoft.com/office/drawing/2014/main" val="325965346"/>
                    </a:ext>
                  </a:extLst>
                </a:gridCol>
                <a:gridCol w="1551305">
                  <a:extLst>
                    <a:ext uri="{9D8B030D-6E8A-4147-A177-3AD203B41FA5}">
                      <a16:colId xmlns="" xmlns:a16="http://schemas.microsoft.com/office/drawing/2014/main" val="719744863"/>
                    </a:ext>
                  </a:extLst>
                </a:gridCol>
              </a:tblGrid>
              <a:tr h="386433">
                <a:tc>
                  <a:txBody>
                    <a:bodyPr/>
                    <a:lstStyle/>
                    <a:p>
                      <a:pPr algn="l" fontAlgn="b"/>
                      <a:r>
                        <a:rPr lang="en-ZA" sz="1600" b="1" u="none" strike="noStrike" dirty="0">
                          <a:effectLst/>
                        </a:rPr>
                        <a:t>PROVINCE</a:t>
                      </a:r>
                      <a:endParaRPr lang="en-ZA" sz="1600" b="1" i="0" u="none" strike="noStrike" dirty="0">
                        <a:solidFill>
                          <a:srgbClr val="000000"/>
                        </a:solidFill>
                        <a:effectLst/>
                        <a:latin typeface="Calibri" panose="020F0502020204030204" pitchFamily="34" charset="0"/>
                      </a:endParaRPr>
                    </a:p>
                  </a:txBody>
                  <a:tcPr marL="6350" marR="6350" marT="6350" marB="0" anchor="b">
                    <a:solidFill>
                      <a:schemeClr val="tx2">
                        <a:lumMod val="40000"/>
                        <a:lumOff val="60000"/>
                      </a:schemeClr>
                    </a:solidFill>
                  </a:tcPr>
                </a:tc>
                <a:tc>
                  <a:txBody>
                    <a:bodyPr/>
                    <a:lstStyle/>
                    <a:p>
                      <a:pPr algn="ctr" fontAlgn="b"/>
                      <a:r>
                        <a:rPr lang="en-ZA" sz="1600" b="1" u="none" strike="noStrike" dirty="0">
                          <a:effectLst/>
                        </a:rPr>
                        <a:t>RECEIVED</a:t>
                      </a:r>
                      <a:endParaRPr lang="en-ZA" sz="1600" b="1" i="0" u="none" strike="noStrike" dirty="0">
                        <a:solidFill>
                          <a:srgbClr val="000000"/>
                        </a:solidFill>
                        <a:effectLst/>
                        <a:latin typeface="Calibri" panose="020F0502020204030204" pitchFamily="34" charset="0"/>
                      </a:endParaRPr>
                    </a:p>
                  </a:txBody>
                  <a:tcPr marL="6350" marR="6350" marT="6350" marB="0" anchor="b">
                    <a:solidFill>
                      <a:schemeClr val="tx2">
                        <a:lumMod val="40000"/>
                        <a:lumOff val="60000"/>
                      </a:schemeClr>
                    </a:solidFill>
                  </a:tcPr>
                </a:tc>
                <a:tc>
                  <a:txBody>
                    <a:bodyPr/>
                    <a:lstStyle/>
                    <a:p>
                      <a:pPr algn="ctr" fontAlgn="b"/>
                      <a:r>
                        <a:rPr lang="en-ZA" sz="1600" b="1" u="none" strike="noStrike" dirty="0">
                          <a:effectLst/>
                        </a:rPr>
                        <a:t>PROCESSED</a:t>
                      </a:r>
                      <a:endParaRPr lang="en-ZA" sz="1600" b="1" i="0" u="none" strike="noStrike" dirty="0">
                        <a:solidFill>
                          <a:srgbClr val="000000"/>
                        </a:solidFill>
                        <a:effectLst/>
                        <a:latin typeface="Calibri" panose="020F0502020204030204" pitchFamily="34" charset="0"/>
                      </a:endParaRPr>
                    </a:p>
                  </a:txBody>
                  <a:tcPr marL="6350" marR="6350" marT="6350" marB="0" anchor="b">
                    <a:solidFill>
                      <a:schemeClr val="tx2">
                        <a:lumMod val="40000"/>
                        <a:lumOff val="60000"/>
                      </a:schemeClr>
                    </a:solidFill>
                  </a:tcPr>
                </a:tc>
                <a:tc>
                  <a:txBody>
                    <a:bodyPr/>
                    <a:lstStyle/>
                    <a:p>
                      <a:pPr algn="ctr" fontAlgn="b"/>
                      <a:r>
                        <a:rPr lang="en-ZA" sz="1600" b="1" u="none" strike="noStrike" dirty="0">
                          <a:effectLst/>
                        </a:rPr>
                        <a:t>%</a:t>
                      </a:r>
                      <a:endParaRPr lang="en-ZA" sz="1600" b="1" i="0" u="none" strike="noStrike" dirty="0">
                        <a:solidFill>
                          <a:srgbClr val="000000"/>
                        </a:solidFill>
                        <a:effectLst/>
                        <a:latin typeface="Calibri" panose="020F0502020204030204" pitchFamily="34" charset="0"/>
                      </a:endParaRPr>
                    </a:p>
                  </a:txBody>
                  <a:tcPr marL="6350" marR="6350" marT="6350" marB="0" anchor="b">
                    <a:solidFill>
                      <a:schemeClr val="tx2">
                        <a:lumMod val="40000"/>
                        <a:lumOff val="60000"/>
                      </a:schemeClr>
                    </a:solidFill>
                  </a:tcPr>
                </a:tc>
                <a:extLst>
                  <a:ext uri="{0D108BD9-81ED-4DB2-BD59-A6C34878D82A}">
                    <a16:rowId xmlns="" xmlns:a16="http://schemas.microsoft.com/office/drawing/2014/main" val="2622686949"/>
                  </a:ext>
                </a:extLst>
              </a:tr>
              <a:tr h="386433">
                <a:tc>
                  <a:txBody>
                    <a:bodyPr/>
                    <a:lstStyle/>
                    <a:p>
                      <a:pPr algn="l" fontAlgn="b"/>
                      <a:r>
                        <a:rPr lang="en-ZA" sz="1600" u="none" strike="noStrike" dirty="0">
                          <a:effectLst/>
                        </a:rPr>
                        <a:t>EC</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85</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85</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17076316"/>
                  </a:ext>
                </a:extLst>
              </a:tr>
              <a:tr h="386433">
                <a:tc>
                  <a:txBody>
                    <a:bodyPr/>
                    <a:lstStyle/>
                    <a:p>
                      <a:pPr algn="l" fontAlgn="b"/>
                      <a:r>
                        <a:rPr lang="en-ZA" sz="1600" u="none" strike="noStrike" dirty="0">
                          <a:effectLst/>
                        </a:rPr>
                        <a:t>GP</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309</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291</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94</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078986041"/>
                  </a:ext>
                </a:extLst>
              </a:tr>
              <a:tr h="386433">
                <a:tc>
                  <a:txBody>
                    <a:bodyPr/>
                    <a:lstStyle/>
                    <a:p>
                      <a:pPr algn="l" fontAlgn="b"/>
                      <a:r>
                        <a:rPr lang="en-ZA" sz="1600" u="none" strike="noStrike">
                          <a:effectLst/>
                        </a:rPr>
                        <a:t>KZN </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266</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266</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241735005"/>
                  </a:ext>
                </a:extLst>
              </a:tr>
              <a:tr h="386433">
                <a:tc>
                  <a:txBody>
                    <a:bodyPr/>
                    <a:lstStyle/>
                    <a:p>
                      <a:pPr algn="l" fontAlgn="b"/>
                      <a:r>
                        <a:rPr lang="en-ZA" sz="1600" u="none" strike="noStrike">
                          <a:effectLst/>
                        </a:rPr>
                        <a:t>LP</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50</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50</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42379222"/>
                  </a:ext>
                </a:extLst>
              </a:tr>
              <a:tr h="386433">
                <a:tc>
                  <a:txBody>
                    <a:bodyPr/>
                    <a:lstStyle/>
                    <a:p>
                      <a:pPr algn="l" fontAlgn="b"/>
                      <a:r>
                        <a:rPr lang="en-ZA" sz="1600" u="none" strike="noStrike" dirty="0" err="1">
                          <a:effectLst/>
                        </a:rPr>
                        <a:t>Mp</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43</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43</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100</a:t>
                      </a:r>
                      <a:endParaRPr lang="en-Z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751624530"/>
                  </a:ext>
                </a:extLst>
              </a:tr>
              <a:tr h="386433">
                <a:tc>
                  <a:txBody>
                    <a:bodyPr/>
                    <a:lstStyle/>
                    <a:p>
                      <a:pPr algn="l" fontAlgn="b"/>
                      <a:r>
                        <a:rPr lang="en-ZA" sz="1600" u="none" strike="noStrike">
                          <a:effectLst/>
                        </a:rPr>
                        <a:t>NC</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50</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50</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508256119"/>
                  </a:ext>
                </a:extLst>
              </a:tr>
              <a:tr h="386433">
                <a:tc>
                  <a:txBody>
                    <a:bodyPr/>
                    <a:lstStyle/>
                    <a:p>
                      <a:pPr algn="l" fontAlgn="b"/>
                      <a:r>
                        <a:rPr lang="en-ZA" sz="1600" u="none" strike="noStrike">
                          <a:effectLst/>
                        </a:rPr>
                        <a:t>NW</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60</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53</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88</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865556823"/>
                  </a:ext>
                </a:extLst>
              </a:tr>
              <a:tr h="386433">
                <a:tc>
                  <a:txBody>
                    <a:bodyPr/>
                    <a:lstStyle/>
                    <a:p>
                      <a:pPr algn="l" fontAlgn="b"/>
                      <a:r>
                        <a:rPr lang="en-ZA" sz="1600" u="none" strike="noStrike">
                          <a:effectLst/>
                        </a:rPr>
                        <a:t>FS</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51</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51</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549216986"/>
                  </a:ext>
                </a:extLst>
              </a:tr>
              <a:tr h="386433">
                <a:tc>
                  <a:txBody>
                    <a:bodyPr/>
                    <a:lstStyle/>
                    <a:p>
                      <a:pPr algn="l" fontAlgn="b"/>
                      <a:r>
                        <a:rPr lang="en-ZA" sz="1600" u="none" strike="noStrike">
                          <a:effectLst/>
                        </a:rPr>
                        <a:t>WC</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431</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431</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120335780"/>
                  </a:ext>
                </a:extLst>
              </a:tr>
              <a:tr h="386433">
                <a:tc>
                  <a:txBody>
                    <a:bodyPr/>
                    <a:lstStyle/>
                    <a:p>
                      <a:pPr algn="l" fontAlgn="b"/>
                      <a:r>
                        <a:rPr lang="en-ZA" sz="1600" u="none" strike="noStrike">
                          <a:effectLst/>
                        </a:rPr>
                        <a:t>HQ</a:t>
                      </a:r>
                      <a:endParaRPr lang="en-ZA"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a:effectLst/>
                        </a:rPr>
                        <a:t>533</a:t>
                      </a:r>
                      <a:endParaRPr lang="en-Z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527</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smtClean="0">
                          <a:effectLst/>
                        </a:rPr>
                        <a:t>           99      </a:t>
                      </a: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algn="ctr" fontAlgn="b"/>
                        <a:t>63</a:t>
                      </a:fld>
                      <a:endParaRPr lang="en-ZA"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609816629"/>
                  </a:ext>
                </a:extLst>
              </a:tr>
            </a:tbl>
          </a:graphicData>
        </a:graphic>
      </p:graphicFrame>
    </p:spTree>
    <p:extLst>
      <p:ext uri="{BB962C8B-B14F-4D97-AF65-F5344CB8AC3E}">
        <p14:creationId xmlns:p14="http://schemas.microsoft.com/office/powerpoint/2010/main" val="3908285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t>GRAPHICAL REPRESENTATION OF </a:t>
            </a:r>
            <a:r>
              <a:rPr lang="en-ZA" sz="2000" b="1" dirty="0"/>
              <a:t>ENTITIES PROCESSED WITHIN 60 DAYS</a:t>
            </a:r>
          </a:p>
        </p:txBody>
      </p:sp>
      <p:sp>
        <p:nvSpPr>
          <p:cNvPr id="4" name="Slide Number Placeholder 3"/>
          <p:cNvSpPr>
            <a:spLocks noGrp="1"/>
          </p:cNvSpPr>
          <p:nvPr>
            <p:ph type="sldNum" sz="quarter" idx="12"/>
          </p:nvPr>
        </p:nvSpPr>
        <p:spPr>
          <a:xfrm>
            <a:off x="6553199" y="6356350"/>
            <a:ext cx="2483297" cy="3850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7532099"/>
              </p:ext>
            </p:extLst>
          </p:nvPr>
        </p:nvGraphicFramePr>
        <p:xfrm>
          <a:off x="251520" y="1417638"/>
          <a:ext cx="8712968" cy="5107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93627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AUDIT SERVICES: </a:t>
            </a:r>
            <a:r>
              <a:rPr lang="en-ZA" sz="2400" b="1" dirty="0"/>
              <a:t>PROCEDURAL AUDITS </a:t>
            </a:r>
          </a:p>
        </p:txBody>
      </p:sp>
      <p:sp>
        <p:nvSpPr>
          <p:cNvPr id="3" name="Content Placeholder 2"/>
          <p:cNvSpPr>
            <a:spLocks noGrp="1"/>
          </p:cNvSpPr>
          <p:nvPr>
            <p:ph idx="1"/>
          </p:nvPr>
        </p:nvSpPr>
        <p:spPr>
          <a:xfrm>
            <a:off x="251520" y="1340768"/>
            <a:ext cx="8568952" cy="5256584"/>
          </a:xfrm>
        </p:spPr>
        <p:txBody>
          <a:bodyPr/>
          <a:lstStyle/>
          <a:p>
            <a:pPr marL="0" indent="0" algn="just">
              <a:buNone/>
            </a:pPr>
            <a:r>
              <a:rPr lang="en-ZA" sz="1600" b="1" dirty="0" smtClean="0">
                <a:latin typeface="Arial" panose="020B0604020202020204" pitchFamily="34" charset="0"/>
                <a:cs typeface="Arial" panose="020B0604020202020204" pitchFamily="34" charset="0"/>
              </a:rPr>
              <a:t>5 485 </a:t>
            </a:r>
            <a:r>
              <a:rPr lang="en-ZA" sz="1600" dirty="0" smtClean="0">
                <a:latin typeface="Arial" panose="020B0604020202020204" pitchFamily="34" charset="0"/>
                <a:cs typeface="Arial" panose="020B0604020202020204" pitchFamily="34" charset="0"/>
              </a:rPr>
              <a:t>Procedural audits were conducted against a target of </a:t>
            </a:r>
            <a:r>
              <a:rPr lang="en-ZA" sz="1600" b="1" dirty="0" smtClean="0">
                <a:latin typeface="Arial" panose="020B0604020202020204" pitchFamily="34" charset="0"/>
                <a:cs typeface="Arial" panose="020B0604020202020204" pitchFamily="34" charset="0"/>
              </a:rPr>
              <a:t>4 644, 56.4% </a:t>
            </a:r>
            <a:r>
              <a:rPr lang="en-ZA" sz="1600" dirty="0" smtClean="0">
                <a:latin typeface="Arial" panose="020B0604020202020204" pitchFamily="34" charset="0"/>
                <a:cs typeface="Arial" panose="020B0604020202020204" pitchFamily="34" charset="0"/>
              </a:rPr>
              <a:t>of those employers audited were found compliant and </a:t>
            </a:r>
            <a:r>
              <a:rPr lang="en-ZA" sz="1600" b="1" dirty="0" smtClean="0">
                <a:latin typeface="Arial" panose="020B0604020202020204" pitchFamily="34" charset="0"/>
                <a:cs typeface="Arial" panose="020B0604020202020204" pitchFamily="34" charset="0"/>
              </a:rPr>
              <a:t>44.6% </a:t>
            </a:r>
            <a:r>
              <a:rPr lang="en-ZA" sz="1600" dirty="0" smtClean="0">
                <a:latin typeface="Arial" panose="020B0604020202020204" pitchFamily="34" charset="0"/>
                <a:cs typeface="Arial" panose="020B0604020202020204" pitchFamily="34" charset="0"/>
              </a:rPr>
              <a:t>found to be non-compliant were issued with enforcement notices to comply within 14 days.</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677019379"/>
              </p:ext>
            </p:extLst>
          </p:nvPr>
        </p:nvGraphicFramePr>
        <p:xfrm>
          <a:off x="251523" y="2456760"/>
          <a:ext cx="8658797" cy="3941428"/>
        </p:xfrm>
        <a:graphic>
          <a:graphicData uri="http://schemas.openxmlformats.org/drawingml/2006/table">
            <a:tbl>
              <a:tblPr>
                <a:tableStyleId>{E8B1032C-EA38-4F05-BA0D-38AFFFC7BED3}</a:tableStyleId>
              </a:tblPr>
              <a:tblGrid>
                <a:gridCol w="1502029">
                  <a:extLst>
                    <a:ext uri="{9D8B030D-6E8A-4147-A177-3AD203B41FA5}">
                      <a16:colId xmlns="" xmlns:a16="http://schemas.microsoft.com/office/drawing/2014/main" val="20000"/>
                    </a:ext>
                  </a:extLst>
                </a:gridCol>
                <a:gridCol w="1132867">
                  <a:extLst>
                    <a:ext uri="{9D8B030D-6E8A-4147-A177-3AD203B41FA5}">
                      <a16:colId xmlns="" xmlns:a16="http://schemas.microsoft.com/office/drawing/2014/main" val="20001"/>
                    </a:ext>
                  </a:extLst>
                </a:gridCol>
                <a:gridCol w="1156771">
                  <a:extLst>
                    <a:ext uri="{9D8B030D-6E8A-4147-A177-3AD203B41FA5}">
                      <a16:colId xmlns="" xmlns:a16="http://schemas.microsoft.com/office/drawing/2014/main" val="20002"/>
                    </a:ext>
                  </a:extLst>
                </a:gridCol>
                <a:gridCol w="1189822">
                  <a:extLst>
                    <a:ext uri="{9D8B030D-6E8A-4147-A177-3AD203B41FA5}">
                      <a16:colId xmlns="" xmlns:a16="http://schemas.microsoft.com/office/drawing/2014/main" val="20003"/>
                    </a:ext>
                  </a:extLst>
                </a:gridCol>
                <a:gridCol w="1178805">
                  <a:extLst>
                    <a:ext uri="{9D8B030D-6E8A-4147-A177-3AD203B41FA5}">
                      <a16:colId xmlns="" xmlns:a16="http://schemas.microsoft.com/office/drawing/2014/main" val="20004"/>
                    </a:ext>
                  </a:extLst>
                </a:gridCol>
                <a:gridCol w="1299990">
                  <a:extLst>
                    <a:ext uri="{9D8B030D-6E8A-4147-A177-3AD203B41FA5}">
                      <a16:colId xmlns="" xmlns:a16="http://schemas.microsoft.com/office/drawing/2014/main" val="20005"/>
                    </a:ext>
                  </a:extLst>
                </a:gridCol>
                <a:gridCol w="1198513">
                  <a:extLst>
                    <a:ext uri="{9D8B030D-6E8A-4147-A177-3AD203B41FA5}">
                      <a16:colId xmlns="" xmlns:a16="http://schemas.microsoft.com/office/drawing/2014/main" val="20006"/>
                    </a:ext>
                  </a:extLst>
                </a:gridCol>
              </a:tblGrid>
              <a:tr h="742161">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ZA" sz="1600" b="1" i="0" u="none" strike="noStrike" dirty="0" smtClean="0">
                          <a:solidFill>
                            <a:srgbClr val="000000"/>
                          </a:solidFill>
                          <a:effectLst/>
                          <a:latin typeface="Calibri"/>
                        </a:rPr>
                        <a:t>% COMPLIANCE</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 xmlns:a16="http://schemas.microsoft.com/office/drawing/2014/main" val="10000"/>
                  </a:ext>
                </a:extLst>
              </a:tr>
              <a:tr h="303246">
                <a:tc>
                  <a:txBody>
                    <a:bodyPr/>
                    <a:lstStyle/>
                    <a:p>
                      <a:pPr algn="l" fontAlgn="b"/>
                      <a:r>
                        <a:rPr lang="en-ZA" sz="1800" b="1" u="none" strike="noStrike" dirty="0">
                          <a:effectLst/>
                        </a:rPr>
                        <a:t>EC</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mn-lt"/>
                          <a:ea typeface="Calibri"/>
                          <a:cs typeface="Times New Roman"/>
                        </a:rPr>
                        <a:t>461</a:t>
                      </a:r>
                    </a:p>
                  </a:txBody>
                  <a:tcPr marL="68580" marR="68580" marT="0" marB="0"/>
                </a:tc>
                <a:tc>
                  <a:txBody>
                    <a:bodyPr/>
                    <a:lstStyle/>
                    <a:p>
                      <a:pPr algn="ctr" fontAlgn="b"/>
                      <a:r>
                        <a:rPr lang="en-ZA" sz="1600" b="0" i="0" u="none" strike="noStrike" dirty="0">
                          <a:solidFill>
                            <a:srgbClr val="000000"/>
                          </a:solidFill>
                          <a:effectLst/>
                          <a:latin typeface="+mn-lt"/>
                        </a:rPr>
                        <a:t>536</a:t>
                      </a:r>
                    </a:p>
                  </a:txBody>
                  <a:tcPr marL="9525" marR="9525" marT="9525" marB="0" anchor="b"/>
                </a:tc>
                <a:tc>
                  <a:txBody>
                    <a:bodyPr/>
                    <a:lstStyle/>
                    <a:p>
                      <a:pPr algn="ctr" fontAlgn="b"/>
                      <a:r>
                        <a:rPr lang="en-ZA" sz="1600" b="0" i="0" u="none" strike="noStrike" dirty="0" smtClean="0">
                          <a:solidFill>
                            <a:srgbClr val="000000"/>
                          </a:solidFill>
                          <a:effectLst/>
                          <a:latin typeface="+mn-lt"/>
                        </a:rPr>
                        <a:t>75</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467</a:t>
                      </a:r>
                    </a:p>
                  </a:txBody>
                  <a:tcPr marL="9525" marR="9525" marT="9525" marB="0" anchor="b"/>
                </a:tc>
                <a:tc>
                  <a:txBody>
                    <a:bodyPr/>
                    <a:lstStyle/>
                    <a:p>
                      <a:pPr algn="ctr" fontAlgn="b"/>
                      <a:r>
                        <a:rPr lang="en-ZA" sz="1600" b="0" i="0" u="none" strike="noStrike" dirty="0">
                          <a:solidFill>
                            <a:srgbClr val="000000"/>
                          </a:solidFill>
                          <a:effectLst/>
                          <a:latin typeface="+mn-lt"/>
                        </a:rPr>
                        <a:t>69</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87,1%</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353573">
                <a:tc>
                  <a:txBody>
                    <a:bodyPr/>
                    <a:lstStyle/>
                    <a:p>
                      <a:pPr algn="l" fontAlgn="b"/>
                      <a:r>
                        <a:rPr lang="en-ZA" sz="1800" b="1" u="none" strike="noStrike" dirty="0">
                          <a:effectLst/>
                        </a:rPr>
                        <a:t>FS</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mn-lt"/>
                          <a:ea typeface="Calibri"/>
                          <a:cs typeface="Times New Roman"/>
                        </a:rPr>
                        <a:t>468</a:t>
                      </a:r>
                    </a:p>
                  </a:txBody>
                  <a:tcPr marL="68580" marR="68580" marT="0" marB="0"/>
                </a:tc>
                <a:tc>
                  <a:txBody>
                    <a:bodyPr/>
                    <a:lstStyle/>
                    <a:p>
                      <a:pPr algn="ctr" fontAlgn="b"/>
                      <a:r>
                        <a:rPr lang="en-ZA" sz="1600" b="0" i="0" u="none" strike="noStrike" dirty="0">
                          <a:solidFill>
                            <a:srgbClr val="000000"/>
                          </a:solidFill>
                          <a:effectLst/>
                          <a:latin typeface="+mn-lt"/>
                        </a:rPr>
                        <a:t>454</a:t>
                      </a:r>
                    </a:p>
                  </a:txBody>
                  <a:tcPr marL="9525" marR="9525" marT="9525" marB="0" anchor="b"/>
                </a:tc>
                <a:tc>
                  <a:txBody>
                    <a:bodyPr/>
                    <a:lstStyle/>
                    <a:p>
                      <a:pPr algn="ctr" fontAlgn="b"/>
                      <a:r>
                        <a:rPr lang="en-ZA" sz="1600" b="0" i="0" u="none" strike="noStrike" dirty="0" smtClean="0">
                          <a:solidFill>
                            <a:schemeClr val="tx1"/>
                          </a:solidFill>
                          <a:effectLst/>
                          <a:latin typeface="+mn-lt"/>
                        </a:rPr>
                        <a:t>-14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264</a:t>
                      </a:r>
                    </a:p>
                  </a:txBody>
                  <a:tcPr marL="9525" marR="9525" marT="9525" marB="0" anchor="b"/>
                </a:tc>
                <a:tc>
                  <a:txBody>
                    <a:bodyPr/>
                    <a:lstStyle/>
                    <a:p>
                      <a:pPr algn="ctr" fontAlgn="b"/>
                      <a:r>
                        <a:rPr lang="en-ZA" sz="1600" b="0" i="0" u="none" strike="noStrike" dirty="0">
                          <a:solidFill>
                            <a:srgbClr val="000000"/>
                          </a:solidFill>
                          <a:effectLst/>
                          <a:latin typeface="+mn-lt"/>
                        </a:rPr>
                        <a:t>190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58,1%</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03246">
                <a:tc>
                  <a:txBody>
                    <a:bodyPr/>
                    <a:lstStyle/>
                    <a:p>
                      <a:pPr algn="l" fontAlgn="b"/>
                      <a:r>
                        <a:rPr lang="en-ZA" sz="1800" b="1" u="none" strike="noStrike" dirty="0">
                          <a:effectLst/>
                        </a:rPr>
                        <a:t>GP</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749</a:t>
                      </a:r>
                    </a:p>
                  </a:txBody>
                  <a:tcPr marL="68580" marR="68580" marT="0" marB="0"/>
                </a:tc>
                <a:tc>
                  <a:txBody>
                    <a:bodyPr/>
                    <a:lstStyle/>
                    <a:p>
                      <a:pPr algn="ctr" fontAlgn="b"/>
                      <a:r>
                        <a:rPr lang="en-ZA" sz="1600" b="0" i="0" u="none" strike="noStrike" dirty="0">
                          <a:solidFill>
                            <a:srgbClr val="000000"/>
                          </a:solidFill>
                          <a:effectLst/>
                          <a:latin typeface="+mn-lt"/>
                        </a:rPr>
                        <a:t>763</a:t>
                      </a:r>
                    </a:p>
                  </a:txBody>
                  <a:tcPr marL="9525" marR="9525" marT="9525" marB="0" anchor="b"/>
                </a:tc>
                <a:tc>
                  <a:txBody>
                    <a:bodyPr/>
                    <a:lstStyle/>
                    <a:p>
                      <a:pPr algn="ctr" fontAlgn="b"/>
                      <a:r>
                        <a:rPr lang="en-ZA" sz="1600" b="0" i="0" u="none" strike="noStrike" dirty="0" smtClean="0">
                          <a:solidFill>
                            <a:srgbClr val="000000"/>
                          </a:solidFill>
                          <a:effectLst/>
                          <a:latin typeface="+mn-lt"/>
                        </a:rPr>
                        <a:t>14</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200</a:t>
                      </a:r>
                    </a:p>
                  </a:txBody>
                  <a:tcPr marL="9525" marR="9525" marT="9525" marB="0" anchor="b"/>
                </a:tc>
                <a:tc>
                  <a:txBody>
                    <a:bodyPr/>
                    <a:lstStyle/>
                    <a:p>
                      <a:pPr algn="ctr" fontAlgn="b"/>
                      <a:r>
                        <a:rPr lang="en-ZA" sz="1600" b="0" i="0" u="none" strike="noStrike" dirty="0">
                          <a:solidFill>
                            <a:srgbClr val="000000"/>
                          </a:solidFill>
                          <a:effectLst/>
                          <a:latin typeface="+mn-lt"/>
                        </a:rPr>
                        <a:t>563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26,2%</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328856">
                <a:tc>
                  <a:txBody>
                    <a:bodyPr/>
                    <a:lstStyle/>
                    <a:p>
                      <a:pPr algn="l" fontAlgn="b"/>
                      <a:r>
                        <a:rPr lang="en-ZA" sz="1800" b="1" u="none" strike="noStrike" dirty="0">
                          <a:effectLst/>
                        </a:rPr>
                        <a:t>KZN</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648</a:t>
                      </a:r>
                    </a:p>
                  </a:txBody>
                  <a:tcPr marL="68580" marR="68580" marT="0" marB="0"/>
                </a:tc>
                <a:tc>
                  <a:txBody>
                    <a:bodyPr/>
                    <a:lstStyle/>
                    <a:p>
                      <a:pPr algn="ctr" fontAlgn="b"/>
                      <a:r>
                        <a:rPr lang="en-ZA" sz="1600" b="0" i="0" u="none" strike="noStrike" dirty="0">
                          <a:solidFill>
                            <a:srgbClr val="000000"/>
                          </a:solidFill>
                          <a:effectLst/>
                          <a:latin typeface="+mn-lt"/>
                        </a:rPr>
                        <a:t>1012</a:t>
                      </a:r>
                    </a:p>
                  </a:txBody>
                  <a:tcPr marL="9525" marR="9525" marT="9525" marB="0" anchor="b"/>
                </a:tc>
                <a:tc>
                  <a:txBody>
                    <a:bodyPr/>
                    <a:lstStyle/>
                    <a:p>
                      <a:pPr algn="ctr" fontAlgn="b"/>
                      <a:r>
                        <a:rPr lang="en-ZA" sz="1600" b="0" i="0" u="none" strike="noStrike" dirty="0" smtClean="0">
                          <a:solidFill>
                            <a:schemeClr val="tx1"/>
                          </a:solidFill>
                          <a:effectLst/>
                          <a:latin typeface="+mn-lt"/>
                        </a:rPr>
                        <a:t>364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905</a:t>
                      </a:r>
                    </a:p>
                  </a:txBody>
                  <a:tcPr marL="9525" marR="9525" marT="9525" marB="0" anchor="b"/>
                </a:tc>
                <a:tc>
                  <a:txBody>
                    <a:bodyPr/>
                    <a:lstStyle/>
                    <a:p>
                      <a:pPr algn="ctr" fontAlgn="b"/>
                      <a:r>
                        <a:rPr lang="en-ZA" sz="1600" b="0" i="0" u="none" strike="noStrike" dirty="0">
                          <a:solidFill>
                            <a:srgbClr val="000000"/>
                          </a:solidFill>
                          <a:effectLst/>
                          <a:latin typeface="+mn-lt"/>
                        </a:rPr>
                        <a:t>107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89,4%</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303246">
                <a:tc>
                  <a:txBody>
                    <a:bodyPr/>
                    <a:lstStyle/>
                    <a:p>
                      <a:pPr algn="l" fontAlgn="b"/>
                      <a:r>
                        <a:rPr lang="en-ZA" sz="1800" b="1" u="none" strike="noStrike" dirty="0">
                          <a:effectLst/>
                        </a:rPr>
                        <a:t>LP</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461</a:t>
                      </a:r>
                    </a:p>
                  </a:txBody>
                  <a:tcPr marL="68580" marR="68580" marT="0" marB="0"/>
                </a:tc>
                <a:tc>
                  <a:txBody>
                    <a:bodyPr/>
                    <a:lstStyle/>
                    <a:p>
                      <a:pPr algn="ctr" fontAlgn="b"/>
                      <a:r>
                        <a:rPr lang="en-ZA" sz="1600" b="0" i="0" u="none" strike="noStrike" dirty="0">
                          <a:solidFill>
                            <a:srgbClr val="000000"/>
                          </a:solidFill>
                          <a:effectLst/>
                          <a:latin typeface="+mn-lt"/>
                        </a:rPr>
                        <a:t>509</a:t>
                      </a:r>
                    </a:p>
                  </a:txBody>
                  <a:tcPr marL="9525" marR="9525" marT="9525" marB="0" anchor="b"/>
                </a:tc>
                <a:tc>
                  <a:txBody>
                    <a:bodyPr/>
                    <a:lstStyle/>
                    <a:p>
                      <a:pPr algn="ctr" fontAlgn="b"/>
                      <a:r>
                        <a:rPr lang="en-ZA" sz="1600" b="0" i="0" u="none" strike="noStrike" dirty="0" smtClean="0">
                          <a:solidFill>
                            <a:srgbClr val="000000"/>
                          </a:solidFill>
                          <a:effectLst/>
                          <a:latin typeface="+mn-lt"/>
                        </a:rPr>
                        <a:t>48</a:t>
                      </a:r>
                      <a:endParaRPr lang="en-ZA" sz="1600" b="0" i="0" u="none" strike="noStrike" dirty="0">
                        <a:solidFill>
                          <a:srgbClr val="000000"/>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322</a:t>
                      </a:r>
                    </a:p>
                  </a:txBody>
                  <a:tcPr marL="9525" marR="9525" marT="9525" marB="0" anchor="b"/>
                </a:tc>
                <a:tc>
                  <a:txBody>
                    <a:bodyPr/>
                    <a:lstStyle/>
                    <a:p>
                      <a:pPr algn="ctr" fontAlgn="b"/>
                      <a:r>
                        <a:rPr lang="en-ZA" sz="1600" b="0" i="0" u="none" strike="noStrike" dirty="0">
                          <a:solidFill>
                            <a:srgbClr val="000000"/>
                          </a:solidFill>
                          <a:effectLst/>
                          <a:latin typeface="+mn-lt"/>
                        </a:rPr>
                        <a:t>187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63,3%</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333806">
                <a:tc>
                  <a:txBody>
                    <a:bodyPr/>
                    <a:lstStyle/>
                    <a:p>
                      <a:pPr algn="l" fontAlgn="b"/>
                      <a:r>
                        <a:rPr lang="en-ZA" sz="1800" b="1" u="none" strike="noStrike" dirty="0">
                          <a:effectLst/>
                        </a:rPr>
                        <a:t>MP</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475</a:t>
                      </a:r>
                    </a:p>
                  </a:txBody>
                  <a:tcPr marL="68580" marR="68580" marT="0" marB="0"/>
                </a:tc>
                <a:tc>
                  <a:txBody>
                    <a:bodyPr/>
                    <a:lstStyle/>
                    <a:p>
                      <a:pPr algn="ctr" fontAlgn="b"/>
                      <a:r>
                        <a:rPr lang="en-ZA" sz="1600" b="0" i="0" u="none" strike="noStrike" dirty="0">
                          <a:solidFill>
                            <a:srgbClr val="000000"/>
                          </a:solidFill>
                          <a:effectLst/>
                          <a:latin typeface="+mn-lt"/>
                        </a:rPr>
                        <a:t>438</a:t>
                      </a:r>
                    </a:p>
                  </a:txBody>
                  <a:tcPr marL="9525" marR="9525" marT="9525" marB="0" anchor="b"/>
                </a:tc>
                <a:tc>
                  <a:txBody>
                    <a:bodyPr/>
                    <a:lstStyle/>
                    <a:p>
                      <a:pPr algn="ctr" fontAlgn="b"/>
                      <a:r>
                        <a:rPr lang="en-ZA" sz="1600" b="0" i="0" u="none" strike="noStrike" dirty="0" smtClean="0">
                          <a:solidFill>
                            <a:schemeClr val="tx1"/>
                          </a:solidFill>
                          <a:effectLst/>
                          <a:latin typeface="+mn-lt"/>
                        </a:rPr>
                        <a:t>-37</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55</a:t>
                      </a:r>
                    </a:p>
                  </a:txBody>
                  <a:tcPr marL="9525" marR="9525" marT="9525" marB="0" anchor="b"/>
                </a:tc>
                <a:tc>
                  <a:txBody>
                    <a:bodyPr/>
                    <a:lstStyle/>
                    <a:p>
                      <a:pPr algn="ctr" fontAlgn="b"/>
                      <a:r>
                        <a:rPr lang="en-ZA" sz="1600" b="0" i="0" u="none" strike="noStrike" dirty="0">
                          <a:solidFill>
                            <a:srgbClr val="000000"/>
                          </a:solidFill>
                          <a:effectLst/>
                          <a:latin typeface="+mn-lt"/>
                        </a:rPr>
                        <a:t>383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12,6%</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r h="303246">
                <a:tc>
                  <a:txBody>
                    <a:bodyPr/>
                    <a:lstStyle/>
                    <a:p>
                      <a:pPr algn="l" fontAlgn="b"/>
                      <a:r>
                        <a:rPr lang="en-ZA" sz="1800" b="1" u="none" strike="noStrike" dirty="0">
                          <a:effectLst/>
                        </a:rPr>
                        <a:t>NW</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mn-lt"/>
                          <a:ea typeface="Calibri"/>
                          <a:cs typeface="Times New Roman"/>
                        </a:rPr>
                        <a:t>282</a:t>
                      </a:r>
                    </a:p>
                  </a:txBody>
                  <a:tcPr marL="68580" marR="68580" marT="0" marB="0"/>
                </a:tc>
                <a:tc>
                  <a:txBody>
                    <a:bodyPr/>
                    <a:lstStyle/>
                    <a:p>
                      <a:pPr algn="ctr" fontAlgn="b"/>
                      <a:r>
                        <a:rPr lang="en-ZA" sz="1600" b="0" i="0" u="none" strike="noStrike" dirty="0">
                          <a:solidFill>
                            <a:srgbClr val="000000"/>
                          </a:solidFill>
                          <a:effectLst/>
                          <a:latin typeface="+mn-lt"/>
                        </a:rPr>
                        <a:t>445</a:t>
                      </a:r>
                    </a:p>
                  </a:txBody>
                  <a:tcPr marL="9525" marR="9525" marT="9525" marB="0" anchor="b"/>
                </a:tc>
                <a:tc>
                  <a:txBody>
                    <a:bodyPr/>
                    <a:lstStyle/>
                    <a:p>
                      <a:pPr algn="ctr" fontAlgn="b"/>
                      <a:r>
                        <a:rPr lang="en-ZA" sz="1600" b="0" i="0" u="none" strike="noStrike" dirty="0" smtClean="0">
                          <a:solidFill>
                            <a:schemeClr val="tx1"/>
                          </a:solidFill>
                          <a:effectLst/>
                          <a:latin typeface="+mn-lt"/>
                        </a:rPr>
                        <a:t>163</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206</a:t>
                      </a:r>
                    </a:p>
                  </a:txBody>
                  <a:tcPr marL="9525" marR="9525" marT="9525" marB="0" anchor="b"/>
                </a:tc>
                <a:tc>
                  <a:txBody>
                    <a:bodyPr/>
                    <a:lstStyle/>
                    <a:p>
                      <a:pPr algn="ctr" fontAlgn="b"/>
                      <a:r>
                        <a:rPr lang="en-ZA" sz="1600" b="0" i="0" u="none" strike="noStrike" dirty="0">
                          <a:solidFill>
                            <a:srgbClr val="000000"/>
                          </a:solidFill>
                          <a:effectLst/>
                          <a:latin typeface="+mn-lt"/>
                        </a:rPr>
                        <a:t>239</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46,3%</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7"/>
                  </a:ext>
                </a:extLst>
              </a:tr>
              <a:tr h="303246">
                <a:tc>
                  <a:txBody>
                    <a:bodyPr/>
                    <a:lstStyle/>
                    <a:p>
                      <a:pPr algn="l" fontAlgn="b"/>
                      <a:r>
                        <a:rPr lang="en-ZA" sz="1800" b="1" u="none" strike="noStrike" dirty="0">
                          <a:effectLst/>
                        </a:rPr>
                        <a:t>NC</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461</a:t>
                      </a:r>
                    </a:p>
                  </a:txBody>
                  <a:tcPr marL="68580" marR="68580" marT="0" marB="0"/>
                </a:tc>
                <a:tc>
                  <a:txBody>
                    <a:bodyPr/>
                    <a:lstStyle/>
                    <a:p>
                      <a:pPr algn="ctr" fontAlgn="b"/>
                      <a:r>
                        <a:rPr lang="en-ZA" sz="1600" b="0" i="0" u="none" strike="noStrike" dirty="0">
                          <a:solidFill>
                            <a:srgbClr val="000000"/>
                          </a:solidFill>
                          <a:effectLst/>
                          <a:latin typeface="+mn-lt"/>
                        </a:rPr>
                        <a:t>596</a:t>
                      </a:r>
                    </a:p>
                  </a:txBody>
                  <a:tcPr marL="9525" marR="9525" marT="9525" marB="0" anchor="b"/>
                </a:tc>
                <a:tc>
                  <a:txBody>
                    <a:bodyPr/>
                    <a:lstStyle/>
                    <a:p>
                      <a:pPr algn="ctr" fontAlgn="b"/>
                      <a:r>
                        <a:rPr lang="en-ZA" sz="1600" b="0" i="0" u="none" strike="noStrike" dirty="0" smtClean="0">
                          <a:solidFill>
                            <a:schemeClr val="tx1"/>
                          </a:solidFill>
                          <a:effectLst/>
                          <a:latin typeface="+mn-lt"/>
                        </a:rPr>
                        <a:t>135</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452</a:t>
                      </a:r>
                    </a:p>
                  </a:txBody>
                  <a:tcPr marL="9525" marR="9525" marT="9525" marB="0" anchor="b"/>
                </a:tc>
                <a:tc>
                  <a:txBody>
                    <a:bodyPr/>
                    <a:lstStyle/>
                    <a:p>
                      <a:pPr algn="ctr" fontAlgn="b"/>
                      <a:r>
                        <a:rPr lang="en-ZA" sz="1600" b="0" i="0" u="none" strike="noStrike" dirty="0">
                          <a:solidFill>
                            <a:srgbClr val="000000"/>
                          </a:solidFill>
                          <a:effectLst/>
                          <a:latin typeface="+mn-lt"/>
                        </a:rPr>
                        <a:t>144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75,8%</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8"/>
                  </a:ext>
                </a:extLst>
              </a:tr>
              <a:tr h="303246">
                <a:tc>
                  <a:txBody>
                    <a:bodyPr/>
                    <a:lstStyle/>
                    <a:p>
                      <a:pPr algn="l" fontAlgn="b"/>
                      <a:r>
                        <a:rPr lang="en-ZA" sz="1800" b="1" u="none" strike="noStrike" dirty="0">
                          <a:effectLst/>
                        </a:rPr>
                        <a:t>WC</a:t>
                      </a:r>
                      <a:endParaRPr lang="en-ZA" sz="18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mn-lt"/>
                          <a:ea typeface="Calibri"/>
                          <a:cs typeface="Times New Roman"/>
                        </a:rPr>
                        <a:t>639</a:t>
                      </a:r>
                    </a:p>
                  </a:txBody>
                  <a:tcPr marL="68580" marR="68580" marT="0" marB="0"/>
                </a:tc>
                <a:tc>
                  <a:txBody>
                    <a:bodyPr/>
                    <a:lstStyle/>
                    <a:p>
                      <a:pPr algn="ctr" fontAlgn="b"/>
                      <a:r>
                        <a:rPr lang="en-ZA" sz="1600" b="0" i="0" u="none" strike="noStrike" dirty="0">
                          <a:solidFill>
                            <a:srgbClr val="000000"/>
                          </a:solidFill>
                          <a:effectLst/>
                          <a:latin typeface="+mn-lt"/>
                        </a:rPr>
                        <a:t>732</a:t>
                      </a:r>
                    </a:p>
                  </a:txBody>
                  <a:tcPr marL="9525" marR="9525" marT="9525" marB="0" anchor="b"/>
                </a:tc>
                <a:tc>
                  <a:txBody>
                    <a:bodyPr/>
                    <a:lstStyle/>
                    <a:p>
                      <a:pPr algn="ctr" fontAlgn="b"/>
                      <a:r>
                        <a:rPr lang="en-ZA" sz="1600" b="0" i="0" u="none" strike="noStrike" dirty="0" smtClean="0">
                          <a:solidFill>
                            <a:schemeClr val="tx1"/>
                          </a:solidFill>
                          <a:effectLst/>
                          <a:latin typeface="+mn-lt"/>
                        </a:rPr>
                        <a:t>93</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b="0" i="0" u="none" strike="noStrike" dirty="0">
                          <a:solidFill>
                            <a:srgbClr val="000000"/>
                          </a:solidFill>
                          <a:effectLst/>
                          <a:latin typeface="+mn-lt"/>
                        </a:rPr>
                        <a:t>228</a:t>
                      </a:r>
                    </a:p>
                  </a:txBody>
                  <a:tcPr marL="9525" marR="9525" marT="9525" marB="0" anchor="b"/>
                </a:tc>
                <a:tc>
                  <a:txBody>
                    <a:bodyPr/>
                    <a:lstStyle/>
                    <a:p>
                      <a:pPr algn="ctr" fontAlgn="b"/>
                      <a:r>
                        <a:rPr lang="en-ZA" sz="1600" b="0" i="0" u="none" strike="noStrike" dirty="0">
                          <a:solidFill>
                            <a:srgbClr val="000000"/>
                          </a:solidFill>
                          <a:effectLst/>
                          <a:latin typeface="+mn-lt"/>
                        </a:rPr>
                        <a:t>504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ZA" sz="1600" b="0" i="0" u="none" strike="noStrike" dirty="0" smtClean="0">
                          <a:solidFill>
                            <a:srgbClr val="000000"/>
                          </a:solidFill>
                          <a:effectLst/>
                          <a:latin typeface="+mn-lt"/>
                        </a:rPr>
                        <a:t>31,1%</a:t>
                      </a:r>
                      <a:endParaRPr lang="en-ZA" sz="16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9"/>
                  </a:ext>
                </a:extLst>
              </a:tr>
              <a:tr h="363556">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mn-lt"/>
                          <a:ea typeface="Calibri"/>
                          <a:cs typeface="Times New Roman"/>
                        </a:rPr>
                        <a:t>4 644</a:t>
                      </a:r>
                      <a:endParaRPr lang="en-ZA" sz="1600" b="1" dirty="0">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rPr>
                        <a:t>5 485</a:t>
                      </a:r>
                      <a:endParaRPr lang="en-ZA" sz="1600" b="1" i="0" u="none" strike="noStrike" dirty="0">
                        <a:solidFill>
                          <a:srgbClr val="000000"/>
                        </a:solidFill>
                        <a:effectLst/>
                        <a:latin typeface="+mn-lt"/>
                      </a:endParaRPr>
                    </a:p>
                  </a:txBody>
                  <a:tcPr marL="9525" marR="9525" marT="9525" marB="0">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rPr>
                        <a:t>841</a:t>
                      </a:r>
                      <a:endParaRPr lang="en-ZA" sz="1600" b="1" i="0" u="none" strike="noStrike" dirty="0">
                        <a:solidFill>
                          <a:schemeClr val="tx1"/>
                        </a:solidFill>
                        <a:effectLst/>
                        <a:latin typeface="+mn-lt"/>
                      </a:endParaRPr>
                    </a:p>
                  </a:txBody>
                  <a:tcPr marL="9525" marR="9525" marT="9525"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rPr>
                        <a:t>3 099</a:t>
                      </a:r>
                      <a:endParaRPr lang="en-ZA" sz="1600" b="1" i="0" u="none" strike="noStrike" dirty="0">
                        <a:solidFill>
                          <a:srgbClr val="000000"/>
                        </a:solidFill>
                        <a:effectLst/>
                        <a:latin typeface="+mn-lt"/>
                      </a:endParaRPr>
                    </a:p>
                  </a:txBody>
                  <a:tcPr marL="9525" marR="9525" marT="9525"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rPr>
                        <a:t>2 386</a:t>
                      </a:r>
                      <a:endParaRPr lang="en-ZA" sz="1600" b="1" i="0" u="none" strike="noStrike" dirty="0">
                        <a:solidFill>
                          <a:srgbClr val="000000"/>
                        </a:solidFill>
                        <a:effectLst/>
                        <a:latin typeface="+mn-lt"/>
                      </a:endParaRPr>
                    </a:p>
                  </a:txBody>
                  <a:tcPr marL="9525" marR="9525" marT="9525"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rPr>
                        <a:t>56,4%</a:t>
                      </a:r>
                      <a:endParaRPr lang="en-ZA" sz="160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5" name="Rectangle 4"/>
          <p:cNvSpPr/>
          <p:nvPr/>
        </p:nvSpPr>
        <p:spPr>
          <a:xfrm>
            <a:off x="8611120" y="6412686"/>
            <a:ext cx="341760" cy="276999"/>
          </a:xfrm>
          <a:prstGeom prst="rect">
            <a:avLst/>
          </a:prstGeom>
        </p:spPr>
        <p:txBody>
          <a:bodyPr wrap="none">
            <a:spAutoFit/>
          </a:bodyPr>
          <a:lstStyle/>
          <a:p>
            <a:fld id="{416AF1B2-E7A4-446A-84DC-90AA83BA6A19}" type="slidenum">
              <a:rPr lang="en-US" sz="1200">
                <a:solidFill>
                  <a:prstClr val="white"/>
                </a:solidFill>
                <a:latin typeface="Calibri" pitchFamily="-80" charset="0"/>
              </a:rPr>
              <a:pPr/>
              <a:t>65</a:t>
            </a:fld>
            <a:endParaRPr lang="en-ZA" sz="1200" dirty="0"/>
          </a:p>
        </p:txBody>
      </p:sp>
    </p:spTree>
    <p:extLst>
      <p:ext uri="{BB962C8B-B14F-4D97-AF65-F5344CB8AC3E}">
        <p14:creationId xmlns:p14="http://schemas.microsoft.com/office/powerpoint/2010/main" val="1421111762"/>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EMPLOYER PAYROLL AUDITS </a:t>
            </a:r>
            <a:endParaRPr lang="en-ZA" sz="2400" b="1" dirty="0"/>
          </a:p>
        </p:txBody>
      </p:sp>
      <p:sp>
        <p:nvSpPr>
          <p:cNvPr id="3" name="Content Placeholder 2"/>
          <p:cNvSpPr>
            <a:spLocks noGrp="1"/>
          </p:cNvSpPr>
          <p:nvPr>
            <p:ph idx="1"/>
          </p:nvPr>
        </p:nvSpPr>
        <p:spPr>
          <a:xfrm>
            <a:off x="251520" y="1417638"/>
            <a:ext cx="8640960" cy="5179714"/>
          </a:xfrm>
        </p:spPr>
        <p:txBody>
          <a:bodyPr/>
          <a:lstStyle/>
          <a:p>
            <a:pPr marL="0" indent="0">
              <a:buNone/>
            </a:pPr>
            <a:r>
              <a:rPr lang="en-ZA" sz="1800" dirty="0" smtClean="0">
                <a:latin typeface="Arial" panose="020B0604020202020204" pitchFamily="34" charset="0"/>
                <a:cs typeface="Arial" panose="020B0604020202020204" pitchFamily="34" charset="0"/>
              </a:rPr>
              <a:t>A total of </a:t>
            </a:r>
            <a:r>
              <a:rPr lang="en-ZA" sz="1800" b="1" dirty="0" smtClean="0">
                <a:latin typeface="Arial" panose="020B0604020202020204" pitchFamily="34" charset="0"/>
                <a:cs typeface="Arial" panose="020B0604020202020204" pitchFamily="34" charset="0"/>
              </a:rPr>
              <a:t>371</a:t>
            </a:r>
            <a:r>
              <a:rPr lang="en-ZA" sz="1800" dirty="0" smtClean="0">
                <a:latin typeface="Arial" panose="020B0604020202020204" pitchFamily="34" charset="0"/>
                <a:cs typeface="Arial" panose="020B0604020202020204" pitchFamily="34" charset="0"/>
              </a:rPr>
              <a:t> payroll audits were conducted against a target of </a:t>
            </a:r>
            <a:r>
              <a:rPr lang="en-ZA" sz="1800" b="1" dirty="0" smtClean="0">
                <a:latin typeface="Arial" panose="020B0604020202020204" pitchFamily="34" charset="0"/>
                <a:cs typeface="Arial" panose="020B0604020202020204" pitchFamily="34" charset="0"/>
              </a:rPr>
              <a:t>344</a:t>
            </a:r>
            <a:r>
              <a:rPr lang="en-ZA" sz="1800" dirty="0" smtClean="0">
                <a:latin typeface="Arial" panose="020B0604020202020204" pitchFamily="34" charset="0"/>
                <a:cs typeface="Arial" panose="020B0604020202020204" pitchFamily="34" charset="0"/>
              </a:rPr>
              <a:t>. </a:t>
            </a:r>
          </a:p>
          <a:p>
            <a:pPr marL="0" indent="0">
              <a:buNone/>
            </a:pPr>
            <a:r>
              <a:rPr lang="en-ZA" sz="1800" b="1" dirty="0" smtClean="0">
                <a:latin typeface="Arial" panose="020B0604020202020204" pitchFamily="34" charset="0"/>
                <a:cs typeface="Arial" panose="020B0604020202020204" pitchFamily="34" charset="0"/>
              </a:rPr>
              <a:t>156</a:t>
            </a:r>
            <a:r>
              <a:rPr lang="en-ZA" sz="1800" dirty="0" smtClean="0">
                <a:latin typeface="Arial" panose="020B0604020202020204" pitchFamily="34" charset="0"/>
                <a:cs typeface="Arial" panose="020B0604020202020204" pitchFamily="34" charset="0"/>
              </a:rPr>
              <a:t> employers of those audited were classified as compliant and </a:t>
            </a:r>
            <a:r>
              <a:rPr lang="en-ZA" sz="1800" b="1" dirty="0" smtClean="0">
                <a:latin typeface="Arial" panose="020B0604020202020204" pitchFamily="34" charset="0"/>
                <a:cs typeface="Arial" panose="020B0604020202020204" pitchFamily="34" charset="0"/>
              </a:rPr>
              <a:t>215</a:t>
            </a:r>
            <a:r>
              <a:rPr lang="en-ZA" sz="1800" dirty="0" smtClean="0">
                <a:latin typeface="Arial" panose="020B0604020202020204" pitchFamily="34" charset="0"/>
                <a:cs typeface="Arial" panose="020B0604020202020204" pitchFamily="34" charset="0"/>
              </a:rPr>
              <a:t> were non-compliant and issued with notices</a:t>
            </a:r>
            <a:r>
              <a:rPr lang="en-ZA" sz="2000" dirty="0" smtClean="0">
                <a:latin typeface="Arial" panose="020B0604020202020204" pitchFamily="34" charset="0"/>
                <a:cs typeface="Arial" panose="020B0604020202020204" pitchFamily="34" charset="0"/>
              </a:rPr>
              <a:t>.</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49969255"/>
              </p:ext>
            </p:extLst>
          </p:nvPr>
        </p:nvGraphicFramePr>
        <p:xfrm>
          <a:off x="251522" y="2489812"/>
          <a:ext cx="8640960" cy="3974969"/>
        </p:xfrm>
        <a:graphic>
          <a:graphicData uri="http://schemas.openxmlformats.org/drawingml/2006/table">
            <a:tbl>
              <a:tblPr>
                <a:tableStyleId>{E8B1032C-EA38-4F05-BA0D-38AFFFC7BED3}</a:tableStyleId>
              </a:tblPr>
              <a:tblGrid>
                <a:gridCol w="1440160">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gridCol w="1440160">
                  <a:extLst>
                    <a:ext uri="{9D8B030D-6E8A-4147-A177-3AD203B41FA5}">
                      <a16:colId xmlns="" xmlns:a16="http://schemas.microsoft.com/office/drawing/2014/main" val="20004"/>
                    </a:ext>
                  </a:extLst>
                </a:gridCol>
                <a:gridCol w="1440160">
                  <a:extLst>
                    <a:ext uri="{9D8B030D-6E8A-4147-A177-3AD203B41FA5}">
                      <a16:colId xmlns="" xmlns:a16="http://schemas.microsoft.com/office/drawing/2014/main" val="20005"/>
                    </a:ext>
                  </a:extLst>
                </a:gridCol>
              </a:tblGrid>
              <a:tr h="893381">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i="0" u="none" strike="noStrike" dirty="0" smtClean="0">
                          <a:solidFill>
                            <a:srgbClr val="000000"/>
                          </a:solidFill>
                          <a:effectLst/>
                          <a:latin typeface="Calibri"/>
                        </a:rPr>
                        <a:t>VARIANCE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10000"/>
                  </a:ext>
                </a:extLst>
              </a:tr>
              <a:tr h="307620">
                <a:tc>
                  <a:txBody>
                    <a:bodyPr/>
                    <a:lstStyle/>
                    <a:p>
                      <a:pPr algn="l" fontAlgn="b"/>
                      <a:r>
                        <a:rPr lang="en-ZA" sz="1600" b="1" u="none" strike="noStrike" dirty="0">
                          <a:effectLst/>
                          <a:latin typeface="+mj-lt"/>
                        </a:rPr>
                        <a:t>EC</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j-lt"/>
                        </a:rPr>
                        <a:t>27</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-2</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j-lt"/>
                        </a:rPr>
                        <a:t>27</a:t>
                      </a:r>
                    </a:p>
                  </a:txBody>
                  <a:tcPr marL="9525" marR="9525" marT="9525" marB="0" anchor="b"/>
                </a:tc>
                <a:tc>
                  <a:txBody>
                    <a:bodyPr/>
                    <a:lstStyle/>
                    <a:p>
                      <a:pPr algn="ctr" fontAlgn="b"/>
                      <a:r>
                        <a:rPr lang="en-ZA" sz="1600" b="0" i="0" u="none" strike="noStrike">
                          <a:solidFill>
                            <a:srgbClr val="000000"/>
                          </a:solidFill>
                          <a:effectLst/>
                          <a:latin typeface="+mj-lt"/>
                        </a:rPr>
                        <a:t>0</a:t>
                      </a:r>
                    </a:p>
                  </a:txBody>
                  <a:tcPr marL="9525" marR="9525" marT="9525" marB="0" anchor="b"/>
                </a:tc>
                <a:extLst>
                  <a:ext uri="{0D108BD9-81ED-4DB2-BD59-A6C34878D82A}">
                    <a16:rowId xmlns="" xmlns:a16="http://schemas.microsoft.com/office/drawing/2014/main" val="10001"/>
                  </a:ext>
                </a:extLst>
              </a:tr>
              <a:tr h="307620">
                <a:tc>
                  <a:txBody>
                    <a:bodyPr/>
                    <a:lstStyle/>
                    <a:p>
                      <a:pPr algn="l" fontAlgn="b"/>
                      <a:r>
                        <a:rPr lang="en-ZA" sz="1600" b="1" u="none" strike="noStrike" dirty="0">
                          <a:effectLst/>
                          <a:latin typeface="+mj-lt"/>
                        </a:rPr>
                        <a:t>FS</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j-lt"/>
                        </a:rPr>
                        <a:t>69</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40</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j-lt"/>
                        </a:rPr>
                        <a:t>35</a:t>
                      </a:r>
                    </a:p>
                  </a:txBody>
                  <a:tcPr marL="9525" marR="9525" marT="9525" marB="0" anchor="b"/>
                </a:tc>
                <a:tc>
                  <a:txBody>
                    <a:bodyPr/>
                    <a:lstStyle/>
                    <a:p>
                      <a:pPr algn="ctr" fontAlgn="b"/>
                      <a:r>
                        <a:rPr lang="en-ZA" sz="1600" b="0" i="0" u="none" strike="noStrike">
                          <a:solidFill>
                            <a:srgbClr val="000000"/>
                          </a:solidFill>
                          <a:effectLst/>
                          <a:latin typeface="+mj-lt"/>
                        </a:rPr>
                        <a:t>34</a:t>
                      </a:r>
                    </a:p>
                  </a:txBody>
                  <a:tcPr marL="9525" marR="9525" marT="9525" marB="0" anchor="b"/>
                </a:tc>
                <a:extLst>
                  <a:ext uri="{0D108BD9-81ED-4DB2-BD59-A6C34878D82A}">
                    <a16:rowId xmlns="" xmlns:a16="http://schemas.microsoft.com/office/drawing/2014/main" val="10002"/>
                  </a:ext>
                </a:extLst>
              </a:tr>
              <a:tr h="307620">
                <a:tc>
                  <a:txBody>
                    <a:bodyPr/>
                    <a:lstStyle/>
                    <a:p>
                      <a:pPr algn="l" fontAlgn="b"/>
                      <a:r>
                        <a:rPr lang="en-ZA" sz="1600" b="1" u="none" strike="noStrike" dirty="0">
                          <a:effectLst/>
                          <a:latin typeface="+mj-lt"/>
                        </a:rPr>
                        <a:t>GP</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58</a:t>
                      </a:r>
                    </a:p>
                  </a:txBody>
                  <a:tcPr marL="68580" marR="68580" marT="0" marB="0"/>
                </a:tc>
                <a:tc>
                  <a:txBody>
                    <a:bodyPr/>
                    <a:lstStyle/>
                    <a:p>
                      <a:pPr algn="ctr" fontAlgn="b"/>
                      <a:r>
                        <a:rPr lang="en-ZA" sz="1600" b="0" i="0" u="none" strike="noStrike">
                          <a:solidFill>
                            <a:srgbClr val="000000"/>
                          </a:solidFill>
                          <a:effectLst/>
                          <a:latin typeface="+mj-lt"/>
                        </a:rPr>
                        <a:t>64</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6</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j-lt"/>
                        </a:rPr>
                        <a:t>19</a:t>
                      </a:r>
                    </a:p>
                  </a:txBody>
                  <a:tcPr marL="9525" marR="9525" marT="9525" marB="0" anchor="b"/>
                </a:tc>
                <a:tc>
                  <a:txBody>
                    <a:bodyPr/>
                    <a:lstStyle/>
                    <a:p>
                      <a:pPr algn="ctr" fontAlgn="b"/>
                      <a:r>
                        <a:rPr lang="en-ZA" sz="1600" b="0" i="0" u="none" strike="noStrike">
                          <a:solidFill>
                            <a:srgbClr val="000000"/>
                          </a:solidFill>
                          <a:effectLst/>
                          <a:latin typeface="+mj-lt"/>
                        </a:rPr>
                        <a:t>45</a:t>
                      </a:r>
                    </a:p>
                  </a:txBody>
                  <a:tcPr marL="9525" marR="9525" marT="9525" marB="0" anchor="b"/>
                </a:tc>
                <a:extLst>
                  <a:ext uri="{0D108BD9-81ED-4DB2-BD59-A6C34878D82A}">
                    <a16:rowId xmlns="" xmlns:a16="http://schemas.microsoft.com/office/drawing/2014/main" val="10003"/>
                  </a:ext>
                </a:extLst>
              </a:tr>
              <a:tr h="307620">
                <a:tc>
                  <a:txBody>
                    <a:bodyPr/>
                    <a:lstStyle/>
                    <a:p>
                      <a:pPr algn="l" fontAlgn="b"/>
                      <a:r>
                        <a:rPr lang="en-ZA" sz="1600" b="1" u="none" strike="noStrike" dirty="0">
                          <a:effectLst/>
                          <a:latin typeface="+mj-lt"/>
                        </a:rPr>
                        <a:t>KZN</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58</a:t>
                      </a:r>
                    </a:p>
                  </a:txBody>
                  <a:tcPr marL="68580" marR="68580" marT="0" marB="0"/>
                </a:tc>
                <a:tc>
                  <a:txBody>
                    <a:bodyPr/>
                    <a:lstStyle/>
                    <a:p>
                      <a:pPr algn="ctr" fontAlgn="b"/>
                      <a:r>
                        <a:rPr lang="en-ZA" sz="1600" b="0" i="0" u="none" strike="noStrike">
                          <a:solidFill>
                            <a:srgbClr val="000000"/>
                          </a:solidFill>
                          <a:effectLst/>
                          <a:latin typeface="+mj-lt"/>
                        </a:rPr>
                        <a:t>79</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21</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j-lt"/>
                        </a:rPr>
                        <a:t>30</a:t>
                      </a:r>
                    </a:p>
                  </a:txBody>
                  <a:tcPr marL="9525" marR="9525" marT="9525" marB="0" anchor="b"/>
                </a:tc>
                <a:tc>
                  <a:txBody>
                    <a:bodyPr/>
                    <a:lstStyle/>
                    <a:p>
                      <a:pPr algn="ctr" fontAlgn="b"/>
                      <a:r>
                        <a:rPr lang="en-ZA" sz="1600" b="0" i="0" u="none" strike="noStrike">
                          <a:solidFill>
                            <a:srgbClr val="000000"/>
                          </a:solidFill>
                          <a:effectLst/>
                          <a:latin typeface="+mj-lt"/>
                        </a:rPr>
                        <a:t>49</a:t>
                      </a:r>
                    </a:p>
                  </a:txBody>
                  <a:tcPr marL="9525" marR="9525" marT="9525" marB="0" anchor="b"/>
                </a:tc>
                <a:extLst>
                  <a:ext uri="{0D108BD9-81ED-4DB2-BD59-A6C34878D82A}">
                    <a16:rowId xmlns="" xmlns:a16="http://schemas.microsoft.com/office/drawing/2014/main" val="10004"/>
                  </a:ext>
                </a:extLst>
              </a:tr>
              <a:tr h="307620">
                <a:tc>
                  <a:txBody>
                    <a:bodyPr/>
                    <a:lstStyle/>
                    <a:p>
                      <a:pPr algn="l" fontAlgn="b"/>
                      <a:r>
                        <a:rPr lang="en-ZA" sz="1600" b="1" u="none" strike="noStrike" dirty="0">
                          <a:effectLst/>
                          <a:latin typeface="+mj-lt"/>
                        </a:rPr>
                        <a:t>LP</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j-lt"/>
                        </a:rPr>
                        <a:t>26</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-3</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j-lt"/>
                        </a:rPr>
                        <a:t>16</a:t>
                      </a:r>
                    </a:p>
                  </a:txBody>
                  <a:tcPr marL="9525" marR="9525" marT="9525" marB="0" anchor="b"/>
                </a:tc>
                <a:tc>
                  <a:txBody>
                    <a:bodyPr/>
                    <a:lstStyle/>
                    <a:p>
                      <a:pPr algn="ctr" fontAlgn="b"/>
                      <a:r>
                        <a:rPr lang="en-ZA" sz="1600" b="0" i="0" u="none" strike="noStrike" dirty="0">
                          <a:solidFill>
                            <a:srgbClr val="000000"/>
                          </a:solidFill>
                          <a:effectLst/>
                          <a:latin typeface="+mj-lt"/>
                        </a:rPr>
                        <a:t>10</a:t>
                      </a:r>
                    </a:p>
                  </a:txBody>
                  <a:tcPr marL="9525" marR="9525" marT="9525" marB="0" anchor="b"/>
                </a:tc>
                <a:extLst>
                  <a:ext uri="{0D108BD9-81ED-4DB2-BD59-A6C34878D82A}">
                    <a16:rowId xmlns="" xmlns:a16="http://schemas.microsoft.com/office/drawing/2014/main" val="10005"/>
                  </a:ext>
                </a:extLst>
              </a:tr>
              <a:tr h="307620">
                <a:tc>
                  <a:txBody>
                    <a:bodyPr/>
                    <a:lstStyle/>
                    <a:p>
                      <a:pPr algn="l" fontAlgn="b"/>
                      <a:r>
                        <a:rPr lang="en-ZA" sz="1600" b="1" u="none" strike="noStrike" dirty="0">
                          <a:effectLst/>
                          <a:latin typeface="+mj-lt"/>
                        </a:rPr>
                        <a:t>MP</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j-lt"/>
                        </a:rPr>
                        <a:t>36</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7</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j-lt"/>
                        </a:rPr>
                        <a:t>7</a:t>
                      </a:r>
                    </a:p>
                  </a:txBody>
                  <a:tcPr marL="9525" marR="9525" marT="9525" marB="0" anchor="b"/>
                </a:tc>
                <a:tc>
                  <a:txBody>
                    <a:bodyPr/>
                    <a:lstStyle/>
                    <a:p>
                      <a:pPr algn="ctr" fontAlgn="b"/>
                      <a:r>
                        <a:rPr lang="en-ZA" sz="1600" b="0" i="0" u="none" strike="noStrike" dirty="0">
                          <a:solidFill>
                            <a:srgbClr val="000000"/>
                          </a:solidFill>
                          <a:effectLst/>
                          <a:latin typeface="+mj-lt"/>
                        </a:rPr>
                        <a:t>29</a:t>
                      </a:r>
                    </a:p>
                  </a:txBody>
                  <a:tcPr marL="9525" marR="9525" marT="9525" marB="0" anchor="b"/>
                </a:tc>
                <a:extLst>
                  <a:ext uri="{0D108BD9-81ED-4DB2-BD59-A6C34878D82A}">
                    <a16:rowId xmlns="" xmlns:a16="http://schemas.microsoft.com/office/drawing/2014/main" val="10006"/>
                  </a:ext>
                </a:extLst>
              </a:tr>
              <a:tr h="307620">
                <a:tc>
                  <a:txBody>
                    <a:bodyPr/>
                    <a:lstStyle/>
                    <a:p>
                      <a:pPr algn="l" fontAlgn="b"/>
                      <a:r>
                        <a:rPr lang="en-ZA" sz="1600" b="1" u="none" strike="noStrike" dirty="0">
                          <a:effectLst/>
                          <a:latin typeface="+mj-lt"/>
                        </a:rPr>
                        <a:t>NW</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dirty="0">
                          <a:effectLst/>
                          <a:latin typeface="+mj-lt"/>
                          <a:ea typeface="Calibri"/>
                          <a:cs typeface="Times New Roman"/>
                        </a:rPr>
                        <a:t>58</a:t>
                      </a:r>
                    </a:p>
                  </a:txBody>
                  <a:tcPr marL="68580" marR="68580" marT="0" marB="0"/>
                </a:tc>
                <a:tc>
                  <a:txBody>
                    <a:bodyPr/>
                    <a:lstStyle/>
                    <a:p>
                      <a:pPr algn="ctr" fontAlgn="b"/>
                      <a:r>
                        <a:rPr lang="en-ZA" sz="1600" b="0" i="0" u="none" strike="noStrike" dirty="0">
                          <a:solidFill>
                            <a:srgbClr val="000000"/>
                          </a:solidFill>
                          <a:effectLst/>
                          <a:latin typeface="+mj-lt"/>
                        </a:rPr>
                        <a:t>30</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-28</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mj-lt"/>
                        </a:rPr>
                        <a:t>4</a:t>
                      </a:r>
                    </a:p>
                  </a:txBody>
                  <a:tcPr marL="9525" marR="9525" marT="9525" marB="0" anchor="b"/>
                </a:tc>
                <a:tc>
                  <a:txBody>
                    <a:bodyPr/>
                    <a:lstStyle/>
                    <a:p>
                      <a:pPr algn="ctr" fontAlgn="b"/>
                      <a:r>
                        <a:rPr lang="en-ZA" sz="1600" b="0" i="0" u="none" strike="noStrike" dirty="0">
                          <a:solidFill>
                            <a:srgbClr val="000000"/>
                          </a:solidFill>
                          <a:effectLst/>
                          <a:latin typeface="+mj-lt"/>
                        </a:rPr>
                        <a:t>26</a:t>
                      </a:r>
                    </a:p>
                  </a:txBody>
                  <a:tcPr marL="9525" marR="9525" marT="9525" marB="0" anchor="b"/>
                </a:tc>
                <a:extLst>
                  <a:ext uri="{0D108BD9-81ED-4DB2-BD59-A6C34878D82A}">
                    <a16:rowId xmlns="" xmlns:a16="http://schemas.microsoft.com/office/drawing/2014/main" val="10007"/>
                  </a:ext>
                </a:extLst>
              </a:tr>
              <a:tr h="307620">
                <a:tc>
                  <a:txBody>
                    <a:bodyPr/>
                    <a:lstStyle/>
                    <a:p>
                      <a:pPr algn="l" fontAlgn="b"/>
                      <a:r>
                        <a:rPr lang="en-ZA" sz="1600" b="1" u="none" strike="noStrike" dirty="0">
                          <a:effectLst/>
                          <a:latin typeface="+mj-lt"/>
                        </a:rPr>
                        <a:t>NC</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a:effectLst/>
                          <a:latin typeface="+mj-lt"/>
                          <a:ea typeface="Calibri"/>
                          <a:cs typeface="Times New Roman"/>
                        </a:rPr>
                        <a:t>29</a:t>
                      </a:r>
                    </a:p>
                  </a:txBody>
                  <a:tcPr marL="68580" marR="68580" marT="0" marB="0"/>
                </a:tc>
                <a:tc>
                  <a:txBody>
                    <a:bodyPr/>
                    <a:lstStyle/>
                    <a:p>
                      <a:pPr algn="ctr" fontAlgn="b"/>
                      <a:r>
                        <a:rPr lang="en-ZA" sz="1600" b="0" i="0" u="none" strike="noStrike" dirty="0">
                          <a:solidFill>
                            <a:srgbClr val="000000"/>
                          </a:solidFill>
                          <a:effectLst/>
                          <a:latin typeface="+mj-lt"/>
                        </a:rPr>
                        <a:t>9</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-20</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j-lt"/>
                        </a:rPr>
                        <a:t>7</a:t>
                      </a:r>
                    </a:p>
                  </a:txBody>
                  <a:tcPr marL="9525" marR="9525" marT="9525" marB="0" anchor="b"/>
                </a:tc>
                <a:tc>
                  <a:txBody>
                    <a:bodyPr/>
                    <a:lstStyle/>
                    <a:p>
                      <a:pPr algn="ctr" fontAlgn="b"/>
                      <a:r>
                        <a:rPr lang="en-ZA" sz="1600" b="0" i="0" u="none" strike="noStrike" dirty="0">
                          <a:solidFill>
                            <a:srgbClr val="000000"/>
                          </a:solidFill>
                          <a:effectLst/>
                          <a:latin typeface="+mj-lt"/>
                        </a:rPr>
                        <a:t>2</a:t>
                      </a:r>
                    </a:p>
                  </a:txBody>
                  <a:tcPr marL="9525" marR="9525" marT="9525" marB="0" anchor="b"/>
                </a:tc>
                <a:extLst>
                  <a:ext uri="{0D108BD9-81ED-4DB2-BD59-A6C34878D82A}">
                    <a16:rowId xmlns="" xmlns:a16="http://schemas.microsoft.com/office/drawing/2014/main" val="10008"/>
                  </a:ext>
                </a:extLst>
              </a:tr>
              <a:tr h="307620">
                <a:tc>
                  <a:txBody>
                    <a:bodyPr/>
                    <a:lstStyle/>
                    <a:p>
                      <a:pPr algn="l" fontAlgn="b"/>
                      <a:r>
                        <a:rPr lang="en-ZA" sz="1600" b="1" u="none" strike="noStrike" dirty="0">
                          <a:effectLst/>
                          <a:latin typeface="+mj-lt"/>
                        </a:rPr>
                        <a:t>WC</a:t>
                      </a:r>
                      <a:endParaRPr lang="en-ZA" sz="1600" b="1"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en-ZA" sz="1600">
                          <a:effectLst/>
                          <a:latin typeface="+mj-lt"/>
                          <a:ea typeface="Calibri"/>
                          <a:cs typeface="Times New Roman"/>
                        </a:rPr>
                        <a:t>27</a:t>
                      </a:r>
                    </a:p>
                  </a:txBody>
                  <a:tcPr marL="68580" marR="68580" marT="0" marB="0"/>
                </a:tc>
                <a:tc>
                  <a:txBody>
                    <a:bodyPr/>
                    <a:lstStyle/>
                    <a:p>
                      <a:pPr algn="ctr" fontAlgn="b"/>
                      <a:r>
                        <a:rPr lang="en-ZA" sz="1600" b="0" i="0" u="none" strike="noStrike" dirty="0">
                          <a:solidFill>
                            <a:srgbClr val="000000"/>
                          </a:solidFill>
                          <a:effectLst/>
                          <a:latin typeface="+mj-lt"/>
                        </a:rPr>
                        <a:t>31</a:t>
                      </a:r>
                    </a:p>
                  </a:txBody>
                  <a:tcPr marL="9525" marR="9525" marT="9525" marB="0" anchor="b"/>
                </a:tc>
                <a:tc>
                  <a:txBody>
                    <a:bodyPr/>
                    <a:lstStyle/>
                    <a:p>
                      <a:pPr algn="ctr" fontAlgn="b"/>
                      <a:r>
                        <a:rPr lang="en-ZA" sz="1600" b="0" i="0" u="none" strike="noStrike" dirty="0" smtClean="0">
                          <a:solidFill>
                            <a:schemeClr val="tx1"/>
                          </a:solidFill>
                          <a:effectLst/>
                          <a:latin typeface="+mj-lt"/>
                          <a:cs typeface="Arial" panose="020B0604020202020204" pitchFamily="34" charset="0"/>
                        </a:rPr>
                        <a:t>4</a:t>
                      </a:r>
                      <a:endParaRPr lang="en-ZA"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mj-lt"/>
                        </a:rPr>
                        <a:t>11</a:t>
                      </a:r>
                    </a:p>
                  </a:txBody>
                  <a:tcPr marL="9525" marR="9525" marT="9525" marB="0" anchor="b"/>
                </a:tc>
                <a:tc>
                  <a:txBody>
                    <a:bodyPr/>
                    <a:lstStyle/>
                    <a:p>
                      <a:pPr algn="ctr" fontAlgn="b"/>
                      <a:r>
                        <a:rPr lang="en-ZA" sz="1600" b="0" i="0" u="none" strike="noStrike" dirty="0">
                          <a:solidFill>
                            <a:srgbClr val="000000"/>
                          </a:solidFill>
                          <a:effectLst/>
                          <a:latin typeface="+mj-lt"/>
                        </a:rPr>
                        <a:t>20</a:t>
                      </a:r>
                    </a:p>
                  </a:txBody>
                  <a:tcPr marL="9525" marR="9525" marT="9525" marB="0" anchor="b"/>
                </a:tc>
                <a:extLst>
                  <a:ext uri="{0D108BD9-81ED-4DB2-BD59-A6C34878D82A}">
                    <a16:rowId xmlns="" xmlns:a16="http://schemas.microsoft.com/office/drawing/2014/main" val="10009"/>
                  </a:ext>
                </a:extLst>
              </a:tr>
              <a:tr h="313008">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mn-lt"/>
                          <a:ea typeface="Calibri"/>
                          <a:cs typeface="Times New Roman"/>
                        </a:rPr>
                        <a:t>346</a:t>
                      </a:r>
                      <a:endParaRPr lang="en-ZA" sz="1600" b="1" dirty="0">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371</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25</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156</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215</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5" name="Rectangle 4"/>
          <p:cNvSpPr/>
          <p:nvPr/>
        </p:nvSpPr>
        <p:spPr>
          <a:xfrm>
            <a:off x="8477448" y="6505060"/>
            <a:ext cx="341760" cy="276999"/>
          </a:xfrm>
          <a:prstGeom prst="rect">
            <a:avLst/>
          </a:prstGeom>
        </p:spPr>
        <p:txBody>
          <a:bodyPr wrap="none">
            <a:spAutoFit/>
          </a:bodyPr>
          <a:lstStyle/>
          <a:p>
            <a:fld id="{416AF1B2-E7A4-446A-84DC-90AA83BA6A19}" type="slidenum">
              <a:rPr lang="en-US" sz="1200">
                <a:solidFill>
                  <a:prstClr val="white"/>
                </a:solidFill>
                <a:latin typeface="Calibri" pitchFamily="-80" charset="0"/>
              </a:rPr>
              <a:pPr/>
              <a:t>66</a:t>
            </a:fld>
            <a:endParaRPr lang="en-ZA" sz="1200" dirty="0"/>
          </a:p>
        </p:txBody>
      </p:sp>
    </p:spTree>
    <p:extLst>
      <p:ext uri="{BB962C8B-B14F-4D97-AF65-F5344CB8AC3E}">
        <p14:creationId xmlns:p14="http://schemas.microsoft.com/office/powerpoint/2010/main" val="2762045067"/>
      </p:ext>
    </p:extLst>
  </p:cSld>
  <p:clrMapOvr>
    <a:masterClrMapping/>
  </p:clrMapOvr>
  <mc:AlternateContent xmlns:mc="http://schemas.openxmlformats.org/markup-compatibility/2006" xmlns:p14="http://schemas.microsoft.com/office/powerpoint/2010/main">
    <mc:Choice Requires="p14">
      <p:transition spd="slow" p14:dur="2000" advTm="120000">
        <p:push dir="d"/>
      </p:transition>
    </mc:Choice>
    <mc:Fallback xmlns="">
      <p:transition spd="slow" advTm="120000">
        <p:push dir="d"/>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457200" y="1600200"/>
            <a:ext cx="8147248" cy="4637112"/>
          </a:xfrm>
        </p:spPr>
        <p:txBody>
          <a:bodyPr/>
          <a:lstStyle/>
          <a:p>
            <a:pPr marL="0" indent="0" algn="just">
              <a:buNone/>
            </a:pPr>
            <a:r>
              <a:rPr lang="en-ZA" sz="2000" b="1" dirty="0" smtClean="0">
                <a:latin typeface="Arial" panose="020B0604020202020204" pitchFamily="34" charset="0"/>
                <a:cs typeface="Arial" panose="020B0604020202020204" pitchFamily="34" charset="0"/>
              </a:rPr>
              <a:t>The areas of non compliance are as follows:</a:t>
            </a:r>
          </a:p>
          <a:p>
            <a:pPr marL="0" indent="0" algn="just">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Declarations in terms of section 56 (3) of the Unemployment Insurance Act (UIA);</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Failure to register with the Fund; and</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payment of contributions</a:t>
            </a:r>
          </a:p>
          <a:p>
            <a:pPr marL="0" indent="0" algn="just">
              <a:buNone/>
            </a:pPr>
            <a:endParaRPr lang="en-ZA" sz="2000"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The following sectors are the most non complying sectors in the Country:</a:t>
            </a:r>
          </a:p>
          <a:p>
            <a:pPr marL="0" indent="0" algn="just">
              <a:buNone/>
            </a:pPr>
            <a:endParaRPr lang="en-ZA"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2000" dirty="0">
                <a:latin typeface="Arial" panose="020B0604020202020204" pitchFamily="34" charset="0"/>
                <a:cs typeface="Arial" panose="020B0604020202020204" pitchFamily="34" charset="0"/>
              </a:rPr>
              <a:t>Wholesale &amp; </a:t>
            </a:r>
            <a:r>
              <a:rPr lang="en-ZA" sz="2000" dirty="0" smtClean="0">
                <a:latin typeface="Arial" panose="020B0604020202020204" pitchFamily="34" charset="0"/>
                <a:cs typeface="Arial" panose="020B0604020202020204" pitchFamily="34" charset="0"/>
              </a:rPr>
              <a:t>Retail Sector;</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Community;</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Hospitality Sector; and </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Farm Work</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356350"/>
            <a:ext cx="2483296"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280350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308472" y="1417638"/>
            <a:ext cx="8378328" cy="5251722"/>
          </a:xfrm>
        </p:spPr>
        <p:txBody>
          <a:bodyPr/>
          <a:lstStyle/>
          <a:p>
            <a:pPr algn="just">
              <a:lnSpc>
                <a:spcPct val="150000"/>
              </a:lnSpc>
            </a:pPr>
            <a:r>
              <a:rPr lang="en-ZA" sz="2000" dirty="0" smtClean="0">
                <a:latin typeface="Arial" panose="020B0604020202020204" pitchFamily="34" charset="0"/>
                <a:cs typeface="Arial" panose="020B0604020202020204" pitchFamily="34" charset="0"/>
              </a:rPr>
              <a:t>Structured Advocacy Sessions to be reintroduced and strengthened under UI legislation and to deepen the employers and workers understanding of UI legislation.</a:t>
            </a:r>
          </a:p>
          <a:p>
            <a:pPr algn="just">
              <a:lnSpc>
                <a:spcPct val="150000"/>
              </a:lnSpc>
            </a:pPr>
            <a:endParaRPr lang="en-ZA" sz="1400" dirty="0" smtClean="0">
              <a:latin typeface="Arial" panose="020B0604020202020204" pitchFamily="34" charset="0"/>
              <a:cs typeface="Arial" panose="020B0604020202020204" pitchFamily="34" charset="0"/>
            </a:endParaRPr>
          </a:p>
          <a:p>
            <a:pPr algn="just">
              <a:lnSpc>
                <a:spcPct val="150000"/>
              </a:lnSpc>
            </a:pPr>
            <a:r>
              <a:rPr lang="en-ZA" sz="2000" dirty="0" smtClean="0">
                <a:latin typeface="Arial" panose="020B0604020202020204" pitchFamily="34" charset="0"/>
                <a:cs typeface="Arial" panose="020B0604020202020204" pitchFamily="34" charset="0"/>
              </a:rPr>
              <a:t>Strengthening the relationship with SARS to achieve improved compliance. </a:t>
            </a:r>
          </a:p>
          <a:p>
            <a:pPr algn="just">
              <a:lnSpc>
                <a:spcPct val="150000"/>
              </a:lnSpc>
            </a:pPr>
            <a:endParaRPr lang="en-ZA" sz="1400" dirty="0" smtClean="0">
              <a:latin typeface="Arial" panose="020B0604020202020204" pitchFamily="34" charset="0"/>
              <a:cs typeface="Arial" panose="020B0604020202020204" pitchFamily="34" charset="0"/>
            </a:endParaRPr>
          </a:p>
          <a:p>
            <a:pPr lvl="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A series of Advocacy campaigns need to be launched to sensitise non compliant employers about the legislation and the consequences on non-compliance as per section 56(3).</a:t>
            </a:r>
          </a:p>
          <a:p>
            <a:pPr algn="just">
              <a:lnSpc>
                <a:spcPct val="150000"/>
              </a:lnSpc>
            </a:pPr>
            <a:endParaRPr lang="en-ZA" sz="2000" dirty="0" smtClean="0">
              <a:latin typeface="Arial" panose="020B0604020202020204" pitchFamily="34" charset="0"/>
              <a:cs typeface="Arial" panose="020B0604020202020204" pitchFamily="34" charset="0"/>
            </a:endParaRPr>
          </a:p>
          <a:p>
            <a:pPr algn="just">
              <a:lnSpc>
                <a:spcPct val="150000"/>
              </a:lnSpc>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356350"/>
            <a:ext cx="2483296" cy="4955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val="12841512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MONETARY VALUE</a:t>
            </a:r>
            <a:endParaRPr lang="en-ZA" sz="2400" b="1" dirty="0"/>
          </a:p>
        </p:txBody>
      </p:sp>
      <p:sp>
        <p:nvSpPr>
          <p:cNvPr id="3" name="Content Placeholder 2"/>
          <p:cNvSpPr>
            <a:spLocks noGrp="1"/>
          </p:cNvSpPr>
          <p:nvPr>
            <p:ph idx="1"/>
          </p:nvPr>
        </p:nvSpPr>
        <p:spPr>
          <a:xfrm>
            <a:off x="457200" y="1417638"/>
            <a:ext cx="8229600" cy="4708525"/>
          </a:xfrm>
        </p:spPr>
        <p:txBody>
          <a:bodyPr/>
          <a:lstStyle/>
          <a:p>
            <a:pPr marL="0" indent="0">
              <a:buNone/>
            </a:pPr>
            <a:r>
              <a:rPr lang="en-ZA" sz="1800" dirty="0" smtClean="0">
                <a:latin typeface="Arial" panose="020B0604020202020204" pitchFamily="34" charset="0"/>
                <a:cs typeface="Arial" panose="020B0604020202020204" pitchFamily="34" charset="0"/>
              </a:rPr>
              <a:t>The EAS managed to recover monies through penalties imposed to non compliant employers:</a:t>
            </a:r>
          </a:p>
          <a:p>
            <a:pPr marL="0" indent="0">
              <a:buNone/>
            </a:pPr>
            <a:endParaRPr lang="en-ZA"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58880" y="647049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809726050"/>
              </p:ext>
            </p:extLst>
          </p:nvPr>
        </p:nvGraphicFramePr>
        <p:xfrm>
          <a:off x="243840" y="2103116"/>
          <a:ext cx="8648640" cy="4450079"/>
        </p:xfrm>
        <a:graphic>
          <a:graphicData uri="http://schemas.openxmlformats.org/drawingml/2006/table">
            <a:tbl>
              <a:tblPr firstRow="1" bandRow="1">
                <a:tableStyleId>{E8B1032C-EA38-4F05-BA0D-38AFFFC7BED3}</a:tableStyleId>
              </a:tblPr>
              <a:tblGrid>
                <a:gridCol w="3491195">
                  <a:extLst>
                    <a:ext uri="{9D8B030D-6E8A-4147-A177-3AD203B41FA5}">
                      <a16:colId xmlns="" xmlns:a16="http://schemas.microsoft.com/office/drawing/2014/main" val="20000"/>
                    </a:ext>
                  </a:extLst>
                </a:gridCol>
                <a:gridCol w="5157445">
                  <a:extLst>
                    <a:ext uri="{9D8B030D-6E8A-4147-A177-3AD203B41FA5}">
                      <a16:colId xmlns="" xmlns:a16="http://schemas.microsoft.com/office/drawing/2014/main" val="20001"/>
                    </a:ext>
                  </a:extLst>
                </a:gridCol>
              </a:tblGrid>
              <a:tr h="392717">
                <a:tc>
                  <a:txBody>
                    <a:bodyPr/>
                    <a:lstStyle/>
                    <a:p>
                      <a:r>
                        <a:rPr lang="en-ZA" sz="1800" dirty="0" smtClean="0">
                          <a:latin typeface="+mn-lt"/>
                        </a:rPr>
                        <a:t>PROVINCE</a:t>
                      </a:r>
                      <a:endParaRPr lang="en-ZA" sz="1800" dirty="0">
                        <a:latin typeface="+mn-lt"/>
                      </a:endParaRPr>
                    </a:p>
                  </a:txBody>
                  <a:tcPr/>
                </a:tc>
                <a:tc>
                  <a:txBody>
                    <a:bodyPr/>
                    <a:lstStyle/>
                    <a:p>
                      <a:r>
                        <a:rPr lang="en-ZA" sz="1800" dirty="0" smtClean="0">
                          <a:latin typeface="+mn-lt"/>
                        </a:rPr>
                        <a:t>MONETARY VALUE</a:t>
                      </a:r>
                      <a:endParaRPr lang="en-ZA" sz="1800" dirty="0">
                        <a:latin typeface="+mn-lt"/>
                      </a:endParaRPr>
                    </a:p>
                  </a:txBody>
                  <a:tcPr/>
                </a:tc>
                <a:extLst>
                  <a:ext uri="{0D108BD9-81ED-4DB2-BD59-A6C34878D82A}">
                    <a16:rowId xmlns="" xmlns:a16="http://schemas.microsoft.com/office/drawing/2014/main" val="10000"/>
                  </a:ext>
                </a:extLst>
              </a:tr>
              <a:tr h="392717">
                <a:tc>
                  <a:txBody>
                    <a:bodyPr/>
                    <a:lstStyle/>
                    <a:p>
                      <a:r>
                        <a:rPr lang="en-ZA" sz="1800" b="1" dirty="0" smtClean="0">
                          <a:latin typeface="+mn-lt"/>
                          <a:cs typeface="Arial" panose="020B0604020202020204" pitchFamily="34" charset="0"/>
                        </a:rPr>
                        <a:t>EC</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R166 964.78</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1"/>
                  </a:ext>
                </a:extLst>
              </a:tr>
              <a:tr h="392717">
                <a:tc>
                  <a:txBody>
                    <a:bodyPr/>
                    <a:lstStyle/>
                    <a:p>
                      <a:r>
                        <a:rPr lang="en-ZA" sz="1800" b="1" dirty="0" smtClean="0">
                          <a:latin typeface="+mn-lt"/>
                          <a:cs typeface="Arial" panose="020B0604020202020204" pitchFamily="34" charset="0"/>
                        </a:rPr>
                        <a:t>FS</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2"/>
                  </a:ext>
                </a:extLst>
              </a:tr>
              <a:tr h="392717">
                <a:tc>
                  <a:txBody>
                    <a:bodyPr/>
                    <a:lstStyle/>
                    <a:p>
                      <a:r>
                        <a:rPr lang="en-ZA" sz="1800" b="1" dirty="0" smtClean="0">
                          <a:latin typeface="+mn-lt"/>
                          <a:cs typeface="Arial" panose="020B0604020202020204" pitchFamily="34" charset="0"/>
                        </a:rPr>
                        <a:t>GP</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3"/>
                  </a:ext>
                </a:extLst>
              </a:tr>
              <a:tr h="392717">
                <a:tc>
                  <a:txBody>
                    <a:bodyPr/>
                    <a:lstStyle/>
                    <a:p>
                      <a:r>
                        <a:rPr lang="en-ZA" sz="1800" b="1" dirty="0" smtClean="0">
                          <a:latin typeface="+mn-lt"/>
                          <a:cs typeface="Arial" panose="020B0604020202020204" pitchFamily="34" charset="0"/>
                        </a:rPr>
                        <a:t>KZN</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4"/>
                  </a:ext>
                </a:extLst>
              </a:tr>
              <a:tr h="392717">
                <a:tc>
                  <a:txBody>
                    <a:bodyPr/>
                    <a:lstStyle/>
                    <a:p>
                      <a:r>
                        <a:rPr lang="en-ZA" sz="1800" b="1" dirty="0" smtClean="0">
                          <a:latin typeface="+mn-lt"/>
                          <a:cs typeface="Arial" panose="020B0604020202020204" pitchFamily="34" charset="0"/>
                        </a:rPr>
                        <a:t>LP</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5"/>
                  </a:ext>
                </a:extLst>
              </a:tr>
              <a:tr h="392717">
                <a:tc>
                  <a:txBody>
                    <a:bodyPr/>
                    <a:lstStyle/>
                    <a:p>
                      <a:r>
                        <a:rPr lang="en-ZA" sz="1800" b="1" dirty="0" smtClean="0">
                          <a:latin typeface="+mn-lt"/>
                          <a:cs typeface="Arial" panose="020B0604020202020204" pitchFamily="34" charset="0"/>
                        </a:rPr>
                        <a:t>MP</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6"/>
                  </a:ext>
                </a:extLst>
              </a:tr>
              <a:tr h="522909">
                <a:tc>
                  <a:txBody>
                    <a:bodyPr/>
                    <a:lstStyle/>
                    <a:p>
                      <a:r>
                        <a:rPr lang="en-ZA" sz="1800" b="1" dirty="0" smtClean="0">
                          <a:latin typeface="+mn-lt"/>
                          <a:cs typeface="Arial" panose="020B0604020202020204" pitchFamily="34" charset="0"/>
                        </a:rPr>
                        <a:t>NC</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7"/>
                  </a:ext>
                </a:extLst>
              </a:tr>
              <a:tr h="392717">
                <a:tc>
                  <a:txBody>
                    <a:bodyPr/>
                    <a:lstStyle/>
                    <a:p>
                      <a:r>
                        <a:rPr lang="en-ZA" sz="1800" b="1" dirty="0" smtClean="0">
                          <a:latin typeface="+mn-lt"/>
                          <a:cs typeface="Arial" panose="020B0604020202020204" pitchFamily="34" charset="0"/>
                        </a:rPr>
                        <a:t>NW</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R100 818.88</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8"/>
                  </a:ext>
                </a:extLst>
              </a:tr>
              <a:tr h="392717">
                <a:tc>
                  <a:txBody>
                    <a:bodyPr/>
                    <a:lstStyle/>
                    <a:p>
                      <a:r>
                        <a:rPr lang="en-ZA" sz="1800" b="1" dirty="0" smtClean="0">
                          <a:latin typeface="+mn-lt"/>
                          <a:cs typeface="Arial" panose="020B0604020202020204" pitchFamily="34" charset="0"/>
                        </a:rPr>
                        <a:t>WC</a:t>
                      </a:r>
                      <a:endParaRPr lang="en-ZA" sz="1800" b="1" dirty="0">
                        <a:latin typeface="+mn-lt"/>
                        <a:cs typeface="Arial" panose="020B0604020202020204" pitchFamily="34" charset="0"/>
                      </a:endParaRPr>
                    </a:p>
                  </a:txBody>
                  <a:tcPr/>
                </a:tc>
                <a:tc>
                  <a:txBody>
                    <a:bodyPr/>
                    <a:lstStyle/>
                    <a:p>
                      <a:pPr algn="ctr"/>
                      <a:r>
                        <a:rPr lang="en-ZA" sz="1800" b="1" dirty="0" smtClean="0">
                          <a:latin typeface="+mn-lt"/>
                          <a:cs typeface="Arial" panose="020B0604020202020204" pitchFamily="34" charset="0"/>
                        </a:rPr>
                        <a:t>R23 419. 00</a:t>
                      </a:r>
                      <a:endParaRPr lang="en-ZA" sz="1800" b="1" dirty="0">
                        <a:latin typeface="+mn-lt"/>
                        <a:cs typeface="Arial" panose="020B0604020202020204" pitchFamily="34" charset="0"/>
                      </a:endParaRPr>
                    </a:p>
                  </a:txBody>
                  <a:tcPr/>
                </a:tc>
                <a:extLst>
                  <a:ext uri="{0D108BD9-81ED-4DB2-BD59-A6C34878D82A}">
                    <a16:rowId xmlns="" xmlns:a16="http://schemas.microsoft.com/office/drawing/2014/main" val="10009"/>
                  </a:ext>
                </a:extLst>
              </a:tr>
              <a:tr h="392717">
                <a:tc>
                  <a:txBody>
                    <a:bodyPr/>
                    <a:lstStyle/>
                    <a:p>
                      <a:r>
                        <a:rPr lang="en-ZA" sz="1800" b="1" dirty="0" smtClean="0">
                          <a:latin typeface="+mn-lt"/>
                          <a:cs typeface="Arial" panose="020B0604020202020204" pitchFamily="34" charset="0"/>
                        </a:rPr>
                        <a:t>TOTAL</a:t>
                      </a:r>
                      <a:endParaRPr lang="en-ZA" sz="1800" b="1" dirty="0">
                        <a:latin typeface="+mn-lt"/>
                        <a:cs typeface="Arial" panose="020B0604020202020204" pitchFamily="34" charset="0"/>
                      </a:endParaRPr>
                    </a:p>
                  </a:txBody>
                  <a:tcPr>
                    <a:solidFill>
                      <a:schemeClr val="accent6">
                        <a:lumMod val="60000"/>
                        <a:lumOff val="40000"/>
                      </a:schemeClr>
                    </a:solidFill>
                  </a:tcPr>
                </a:tc>
                <a:tc>
                  <a:txBody>
                    <a:bodyPr/>
                    <a:lstStyle/>
                    <a:p>
                      <a:pPr algn="ctr"/>
                      <a:r>
                        <a:rPr lang="en-ZA" sz="1800" b="1" dirty="0" smtClean="0">
                          <a:latin typeface="+mn-lt"/>
                          <a:cs typeface="Arial" panose="020B0604020202020204" pitchFamily="34" charset="0"/>
                        </a:rPr>
                        <a:t>R291 202.66</a:t>
                      </a:r>
                      <a:endParaRPr lang="en-ZA" sz="1800" b="1" dirty="0">
                        <a:latin typeface="+mn-lt"/>
                        <a:cs typeface="Arial" panose="020B0604020202020204" pitchFamily="34" charset="0"/>
                      </a:endParaRPr>
                    </a:p>
                  </a:txBody>
                  <a:tcPr>
                    <a:solidFill>
                      <a:schemeClr val="accent6">
                        <a:lumMod val="60000"/>
                        <a:lumOff val="4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87682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1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1</a:t>
            </a:r>
            <a:r>
              <a:rPr lang="en-US" sz="2400" b="1" u="sng" dirty="0" smtClean="0">
                <a:solidFill>
                  <a:srgbClr val="FF0000"/>
                </a:solidFill>
                <a:ea typeface="ＭＳ Ｐゴシック" pitchFamily="-80" charset="-128"/>
                <a:cs typeface="+mj-cs"/>
              </a:rPr>
              <a:t>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APRIL TO JUNE 2018-19</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20EC9B-F213-4794-9686-B4DEABB24D7C}"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057169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292827" y="2996952"/>
            <a:ext cx="8603958"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prstClr val="black"/>
                </a:solidFill>
                <a:effectLst/>
                <a:uLnTx/>
                <a:uFillTx/>
                <a:latin typeface="Calibri"/>
                <a:ea typeface="+mn-ea"/>
                <a:cs typeface="+mn-cs"/>
              </a:rPr>
              <a:t>PROGRAMME 3: PUBLIC EMPLOYMENT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prstClr val="black"/>
                </a:solidFill>
                <a:effectLst/>
                <a:uLnTx/>
                <a:uFillTx/>
                <a:latin typeface="Calibri"/>
                <a:ea typeface="+mn-ea"/>
                <a:cs typeface="+mn-cs"/>
              </a:rPr>
              <a:t>(PES)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C00000"/>
                </a:solidFill>
                <a:effectLst/>
                <a:uLnTx/>
                <a:uFillTx/>
                <a:latin typeface="Calibri"/>
                <a:ea typeface="+mn-ea"/>
                <a:cs typeface="+mn-cs"/>
              </a:rPr>
              <a:t>QUARTER 4 PERFORMANCE: 2018/19</a:t>
            </a:r>
            <a:endParaRPr kumimoji="0" lang="en-ZA" sz="3200" b="1" i="0" u="none" strike="noStrike" kern="1200" cap="none" spc="0" normalizeH="0" baseline="0" noProof="0" dirty="0">
              <a:ln>
                <a:noFill/>
              </a:ln>
              <a:solidFill>
                <a:srgbClr val="C00000"/>
              </a:solidFill>
              <a:effectLst/>
              <a:uLnTx/>
              <a:uFillTx/>
              <a:latin typeface="Calibri"/>
              <a:ea typeface="+mn-ea"/>
              <a:cs typeface="+mn-cs"/>
            </a:endParaRPr>
          </a:p>
        </p:txBody>
      </p:sp>
      <p:sp>
        <p:nvSpPr>
          <p:cNvPr id="4" name="Rectangle 3"/>
          <p:cNvSpPr/>
          <p:nvPr/>
        </p:nvSpPr>
        <p:spPr>
          <a:xfrm>
            <a:off x="8540854" y="6373124"/>
            <a:ext cx="341760" cy="276999"/>
          </a:xfrm>
          <a:prstGeom prst="rect">
            <a:avLst/>
          </a:prstGeom>
        </p:spPr>
        <p:txBody>
          <a:bodyPr wrap="none">
            <a:spAutoFit/>
          </a:bodyPr>
          <a:lstStyle/>
          <a:p>
            <a:fld id="{416AF1B2-E7A4-446A-84DC-90AA83BA6A19}" type="slidenum">
              <a:rPr lang="en-US" sz="1200">
                <a:solidFill>
                  <a:schemeClr val="bg1"/>
                </a:solidFill>
                <a:latin typeface="Calibri" pitchFamily="-80" charset="0"/>
              </a:rPr>
              <a:pPr/>
              <a:t>70</a:t>
            </a:fld>
            <a:endParaRPr lang="en-ZA" sz="1200" dirty="0">
              <a:solidFill>
                <a:schemeClr val="bg1"/>
              </a:solidFill>
            </a:endParaRPr>
          </a:p>
        </p:txBody>
      </p:sp>
    </p:spTree>
    <p:extLst>
      <p:ext uri="{BB962C8B-B14F-4D97-AF65-F5344CB8AC3E}">
        <p14:creationId xmlns:p14="http://schemas.microsoft.com/office/powerpoint/2010/main" val="41957855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9492"/>
          </a:xfrm>
        </p:spPr>
        <p:txBody>
          <a:bodyPr/>
          <a:lstStyle/>
          <a:p>
            <a:r>
              <a:rPr lang="en-ZA" sz="2400" b="1" dirty="0"/>
              <a:t>WORK SEEKERS REGISTERED –TARGETS PER PROVINCE: </a:t>
            </a:r>
            <a:r>
              <a:rPr lang="en-ZA" sz="2400" b="1" dirty="0">
                <a:solidFill>
                  <a:srgbClr val="C00000"/>
                </a:solidFill>
              </a:rPr>
              <a:t>QUARTER </a:t>
            </a:r>
            <a:r>
              <a:rPr lang="en-ZA" sz="2400" b="1" dirty="0" smtClean="0">
                <a:solidFill>
                  <a:srgbClr val="C00000"/>
                </a:solidFill>
              </a:rPr>
              <a:t>4</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6903298"/>
              </p:ext>
            </p:extLst>
          </p:nvPr>
        </p:nvGraphicFramePr>
        <p:xfrm>
          <a:off x="215516" y="1340770"/>
          <a:ext cx="8748972" cy="5231220"/>
        </p:xfrm>
        <a:graphic>
          <a:graphicData uri="http://schemas.openxmlformats.org/drawingml/2006/table">
            <a:tbl>
              <a:tblPr firstRow="1" bandRow="1">
                <a:tableStyleId>{5C22544A-7EE6-4342-B048-85BDC9FD1C3A}</a:tableStyleId>
              </a:tblPr>
              <a:tblGrid>
                <a:gridCol w="1907924">
                  <a:extLst>
                    <a:ext uri="{9D8B030D-6E8A-4147-A177-3AD203B41FA5}">
                      <a16:colId xmlns="" xmlns:a16="http://schemas.microsoft.com/office/drawing/2014/main" val="20000"/>
                    </a:ext>
                  </a:extLst>
                </a:gridCol>
                <a:gridCol w="3454400">
                  <a:extLst>
                    <a:ext uri="{9D8B030D-6E8A-4147-A177-3AD203B41FA5}">
                      <a16:colId xmlns="" xmlns:a16="http://schemas.microsoft.com/office/drawing/2014/main" val="20001"/>
                    </a:ext>
                  </a:extLst>
                </a:gridCol>
                <a:gridCol w="3386648">
                  <a:extLst>
                    <a:ext uri="{9D8B030D-6E8A-4147-A177-3AD203B41FA5}">
                      <a16:colId xmlns="" xmlns:a16="http://schemas.microsoft.com/office/drawing/2014/main" val="20002"/>
                    </a:ext>
                  </a:extLst>
                </a:gridCol>
              </a:tblGrid>
              <a:tr h="435935">
                <a:tc>
                  <a:txBody>
                    <a:bodyPr/>
                    <a:lstStyle/>
                    <a:p>
                      <a:r>
                        <a:rPr lang="en-ZA" dirty="0" smtClean="0"/>
                        <a:t>Province</a:t>
                      </a:r>
                      <a:endParaRPr lang="en-ZA" dirty="0"/>
                    </a:p>
                  </a:txBody>
                  <a:tcPr>
                    <a:lnR w="12700" cap="flat" cmpd="sng" algn="ctr">
                      <a:solidFill>
                        <a:schemeClr val="tx1"/>
                      </a:solidFill>
                      <a:prstDash val="solid"/>
                      <a:round/>
                      <a:headEnd type="none" w="med" len="med"/>
                      <a:tailEnd type="none" w="med" len="med"/>
                    </a:lnR>
                  </a:tcPr>
                </a:tc>
                <a:tc>
                  <a:txBody>
                    <a:bodyPr/>
                    <a:lstStyle/>
                    <a:p>
                      <a:pPr algn="ctr"/>
                      <a:r>
                        <a:rPr lang="en-ZA" dirty="0" smtClean="0"/>
                        <a:t>Target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Times New Roman" pitchFamily="18" charset="0"/>
                          <a:cs typeface="Arial" pitchFamily="34" charset="0"/>
                        </a:rPr>
                        <a:t>Actual</a:t>
                      </a:r>
                      <a:endParaRPr kumimoji="0" lang="en-ZA" sz="1800" b="1" i="0" u="none" strike="noStrike" cap="none" normalizeH="0" baseline="0" dirty="0" smtClean="0">
                        <a:ln>
                          <a:noFill/>
                        </a:ln>
                        <a:solidFill>
                          <a:schemeClr val="bg1"/>
                        </a:solidFill>
                        <a:effectLst/>
                        <a:latin typeface="+mn-lt"/>
                        <a:ea typeface="Times New Roman" pitchFamily="18" charset="0"/>
                        <a:cs typeface="Arial" pitchFamily="34" charset="0"/>
                      </a:endParaRPr>
                    </a:p>
                  </a:txBody>
                  <a:tcPr marL="68584" marR="68584" marT="0" marB="0" anchor="ctr" horzOverflow="overflow">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21 000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27 373</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12 250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17 825</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45 000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53 652</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31 500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33 530</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12 250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18 163</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14 000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17 004</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5 250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8 251</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7"/>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10 500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14 462</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8"/>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22 250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27 669</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9"/>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0" i="0" u="none" strike="noStrike" dirty="0">
                          <a:solidFill>
                            <a:srgbClr val="000000"/>
                          </a:solidFill>
                          <a:effectLst/>
                          <a:latin typeface="+mn-lt"/>
                        </a:rPr>
                        <a:t>15 952</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10"/>
                  </a:ext>
                </a:extLst>
              </a:tr>
              <a:tr h="435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lnR w="12700" cap="flat" cmpd="sng" algn="ctr">
                      <a:solidFill>
                        <a:schemeClr val="tx1"/>
                      </a:solidFill>
                      <a:prstDash val="solid"/>
                      <a:round/>
                      <a:headEnd type="none" w="med" len="med"/>
                      <a:tailEnd type="none" w="med" len="med"/>
                    </a:lnR>
                  </a:tcPr>
                </a:tc>
                <a:tc>
                  <a:txBody>
                    <a:bodyPr/>
                    <a:lstStyle/>
                    <a:p>
                      <a:pPr algn="ctr" fontAlgn="b"/>
                      <a:r>
                        <a:rPr lang="en-ZA" sz="1800" b="1" i="0" u="none" strike="noStrike" dirty="0">
                          <a:solidFill>
                            <a:srgbClr val="000000"/>
                          </a:solidFill>
                          <a:effectLst/>
                          <a:latin typeface="+mn-lt"/>
                        </a:rPr>
                        <a:t>174 000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ZA" sz="1800" b="1" i="0" u="none" strike="noStrike" dirty="0">
                          <a:solidFill>
                            <a:srgbClr val="000000"/>
                          </a:solidFill>
                          <a:effectLst/>
                          <a:latin typeface="+mn-lt"/>
                        </a:rPr>
                        <a:t>233 881</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11"/>
                  </a:ext>
                </a:extLst>
              </a:tr>
            </a:tbl>
          </a:graphicData>
        </a:graphic>
      </p:graphicFrame>
      <p:sp>
        <p:nvSpPr>
          <p:cNvPr id="4" name="Slide Number Placeholder 3"/>
          <p:cNvSpPr>
            <a:spLocks noGrp="1"/>
          </p:cNvSpPr>
          <p:nvPr>
            <p:ph type="sldNum" sz="quarter" idx="12"/>
          </p:nvPr>
        </p:nvSpPr>
        <p:spPr>
          <a:xfrm>
            <a:off x="6660232" y="6571986"/>
            <a:ext cx="2483768" cy="24139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val="194258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400" b="1" dirty="0">
                <a:ea typeface="ＭＳ Ｐゴシック" pitchFamily="34" charset="-128"/>
                <a:cs typeface="Arial" pitchFamily="34" charset="0"/>
              </a:rPr>
              <a:t>WORK SEEKERS REGISTERED BY AGE GROUPS: </a:t>
            </a:r>
            <a:r>
              <a:rPr lang="en-US" altLang="en-US" sz="2400" b="1" dirty="0">
                <a:solidFill>
                  <a:srgbClr val="C00000"/>
                </a:solidFill>
                <a:ea typeface="ＭＳ Ｐゴシック" pitchFamily="34" charset="-128"/>
                <a:cs typeface="Arial" pitchFamily="34" charset="0"/>
              </a:rPr>
              <a:t>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25603" name="Content Placeholder 5"/>
          <p:cNvSpPr>
            <a:spLocks noGrp="1"/>
          </p:cNvSpPr>
          <p:nvPr>
            <p:ph sz="quarter" idx="4"/>
          </p:nvPr>
        </p:nvSpPr>
        <p:spPr>
          <a:xfrm>
            <a:off x="5001658" y="1417638"/>
            <a:ext cx="3844886" cy="4938712"/>
          </a:xfrm>
        </p:spPr>
        <p:txBody>
          <a:bodyPr/>
          <a:lstStyle/>
          <a:p>
            <a:pPr>
              <a:defRPr/>
            </a:pPr>
            <a:r>
              <a:rPr lang="en-ZA" altLang="en-US" sz="1600" dirty="0"/>
              <a:t>63% (146 465) of registered work seekers are young people aged 16-35 years</a:t>
            </a:r>
          </a:p>
          <a:p>
            <a:pPr>
              <a:defRPr/>
            </a:pPr>
            <a:r>
              <a:rPr lang="en-ZA" altLang="en-US" sz="1600" dirty="0"/>
              <a:t>37% ( 87 413) are adults aged 36 years and above</a:t>
            </a:r>
          </a:p>
          <a:p>
            <a:pPr>
              <a:defRPr/>
            </a:pPr>
            <a:r>
              <a:rPr lang="en-ZA" altLang="en-US" sz="1600" dirty="0"/>
              <a:t>The figures are inline with those published by Stats SA, which are characterised by high youth unemployment rate. </a:t>
            </a:r>
          </a:p>
          <a:p>
            <a:pPr>
              <a:defRPr/>
            </a:pPr>
            <a:r>
              <a:rPr lang="en-ZA" altLang="en-US" sz="1600" dirty="0"/>
              <a:t>According to the latest QLFS 4 of 2018,   39% of young people aged 15-34 years were unemployed</a:t>
            </a:r>
            <a:r>
              <a:rPr lang="en-ZA" altLang="en-US" sz="1600" dirty="0">
                <a:solidFill>
                  <a:srgbClr val="FF0000"/>
                </a:solidFill>
              </a:rPr>
              <a:t>.</a:t>
            </a:r>
          </a:p>
          <a:p>
            <a:pPr>
              <a:defRPr/>
            </a:pPr>
            <a:endParaRPr lang="en-ZA" altLang="en-US" sz="1800" dirty="0">
              <a:solidFill>
                <a:srgbClr val="FF0000"/>
              </a:solidFill>
            </a:endParaRPr>
          </a:p>
          <a:p>
            <a:pPr>
              <a:defRPr/>
            </a:pPr>
            <a:endParaRPr lang="en-ZA" altLang="en-US" sz="1800" dirty="0" smtClean="0">
              <a:solidFill>
                <a:srgbClr val="FF0000"/>
              </a:solidFill>
            </a:endParaRPr>
          </a:p>
          <a:p>
            <a:pPr>
              <a:defRPr/>
            </a:pPr>
            <a:endParaRPr lang="en-ZA" altLang="en-US" sz="1800" dirty="0">
              <a:solidFill>
                <a:srgbClr val="FF0000"/>
              </a:solidFill>
            </a:endParaRPr>
          </a:p>
          <a:p>
            <a:pPr>
              <a:defRPr/>
            </a:pPr>
            <a:endParaRPr lang="en-ZA" altLang="en-US" sz="1800" dirty="0" smtClean="0">
              <a:solidFill>
                <a:srgbClr val="FF0000"/>
              </a:solidFill>
            </a:endParaRPr>
          </a:p>
          <a:p>
            <a:pPr>
              <a:defRPr/>
            </a:pPr>
            <a:endParaRPr lang="en-ZA" altLang="en-US" sz="1800" dirty="0">
              <a:solidFill>
                <a:srgbClr val="FF0000"/>
              </a:solidFill>
            </a:endParaRPr>
          </a:p>
          <a:p>
            <a:pPr>
              <a:defRPr/>
            </a:pPr>
            <a:endParaRPr lang="en-ZA" altLang="en-US" sz="1800" dirty="0">
              <a:solidFill>
                <a:srgbClr val="FF0000"/>
              </a:solidFill>
            </a:endParaRPr>
          </a:p>
          <a:p>
            <a:pPr marL="0" indent="0">
              <a:buFont typeface="Arial" pitchFamily="34" charset="0"/>
              <a:buNone/>
              <a:defRPr/>
            </a:pPr>
            <a:endParaRPr lang="en-ZA" altLang="en-US" sz="1200" dirty="0" smtClean="0">
              <a:solidFill>
                <a:srgbClr val="FF0000"/>
              </a:solidFill>
            </a:endParaRPr>
          </a:p>
        </p:txBody>
      </p:sp>
      <p:sp>
        <p:nvSpPr>
          <p:cNvPr id="26628" name="Slide Number Placeholder 6"/>
          <p:cNvSpPr>
            <a:spLocks noGrp="1"/>
          </p:cNvSpPr>
          <p:nvPr>
            <p:ph type="sldNum" sz="quarter" idx="12"/>
          </p:nvPr>
        </p:nvSpPr>
        <p:spPr bwMode="auto">
          <a:xfrm>
            <a:off x="6828622" y="63780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2EFFD8E-E4FC-4724-A34A-F8FE4A49E435}"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72</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74073" y="1417639"/>
          <a:ext cx="4123315" cy="434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546264" y="2036617"/>
          <a:ext cx="3853544" cy="3728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526473" y="1570039"/>
          <a:ext cx="4123315" cy="43478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724030691"/>
              </p:ext>
            </p:extLst>
          </p:nvPr>
        </p:nvGraphicFramePr>
        <p:xfrm>
          <a:off x="165253" y="1417638"/>
          <a:ext cx="5111827" cy="50911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314878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ZA" altLang="en-US" sz="2000" b="1" dirty="0">
                <a:ea typeface="ＭＳ Ｐゴシック" pitchFamily="34" charset="-128"/>
              </a:rPr>
              <a:t>WORK SEEKERS REGISTERED BY DISABILITY: </a:t>
            </a:r>
            <a:br>
              <a:rPr lang="en-ZA" altLang="en-US" sz="2000" b="1" dirty="0">
                <a:ea typeface="ＭＳ Ｐゴシック" pitchFamily="34" charset="-128"/>
              </a:rPr>
            </a:br>
            <a:r>
              <a:rPr lang="en-US" altLang="en-US" sz="2000" b="1" dirty="0">
                <a:solidFill>
                  <a:srgbClr val="C00000"/>
                </a:solidFill>
                <a:ea typeface="ＭＳ Ｐゴシック" pitchFamily="34" charset="-128"/>
                <a:cs typeface="Arial" pitchFamily="34" charset="0"/>
              </a:rPr>
              <a:t>QUARTER </a:t>
            </a:r>
            <a:r>
              <a:rPr lang="en-US" altLang="en-US" sz="2000" b="1" dirty="0" smtClean="0">
                <a:solidFill>
                  <a:srgbClr val="C00000"/>
                </a:solidFill>
                <a:ea typeface="ＭＳ Ｐゴシック" pitchFamily="34" charset="-128"/>
                <a:cs typeface="Arial" pitchFamily="34" charset="0"/>
              </a:rPr>
              <a:t>4</a:t>
            </a:r>
            <a:endParaRPr lang="en-ZA" altLang="en-US" sz="2000" dirty="0" smtClean="0"/>
          </a:p>
        </p:txBody>
      </p:sp>
      <p:sp>
        <p:nvSpPr>
          <p:cNvPr id="29699" name="Content Placeholder 5"/>
          <p:cNvSpPr>
            <a:spLocks noGrp="1"/>
          </p:cNvSpPr>
          <p:nvPr>
            <p:ph sz="quarter" idx="4"/>
          </p:nvPr>
        </p:nvSpPr>
        <p:spPr>
          <a:xfrm>
            <a:off x="5475383" y="1300163"/>
            <a:ext cx="3347942" cy="4606925"/>
          </a:xfrm>
        </p:spPr>
        <p:txBody>
          <a:bodyPr/>
          <a:lstStyle/>
          <a:p>
            <a:pPr>
              <a:defRPr/>
            </a:pPr>
            <a:endParaRPr lang="en-ZA" altLang="en-US" sz="2000" dirty="0" smtClean="0"/>
          </a:p>
          <a:p>
            <a:pPr>
              <a:defRPr/>
            </a:pPr>
            <a:r>
              <a:rPr lang="en-ZA" altLang="en-US" sz="1600" dirty="0"/>
              <a:t>0.6% (1 367) of work seekers registered on ESSA have different forms of disabilities:</a:t>
            </a:r>
          </a:p>
          <a:p>
            <a:pPr lvl="1">
              <a:defRPr/>
            </a:pPr>
            <a:r>
              <a:rPr lang="en-ZA" altLang="en-US" sz="1600" dirty="0"/>
              <a:t>737 blindness</a:t>
            </a:r>
          </a:p>
          <a:p>
            <a:pPr lvl="1">
              <a:defRPr/>
            </a:pPr>
            <a:r>
              <a:rPr lang="en-ZA" altLang="en-US" sz="1600" dirty="0"/>
              <a:t>228 physical disability</a:t>
            </a:r>
          </a:p>
          <a:p>
            <a:pPr lvl="1">
              <a:defRPr/>
            </a:pPr>
            <a:r>
              <a:rPr lang="en-ZA" altLang="en-US" sz="1600" dirty="0"/>
              <a:t>184 chronic condition, </a:t>
            </a:r>
            <a:r>
              <a:rPr lang="en-ZA" altLang="en-US" sz="1600" dirty="0" err="1"/>
              <a:t>e.t.c</a:t>
            </a:r>
            <a:endParaRPr lang="en-ZA" altLang="en-US" sz="1600" dirty="0"/>
          </a:p>
          <a:p>
            <a:pPr marL="457200" lvl="1" indent="0">
              <a:buNone/>
              <a:defRPr/>
            </a:pPr>
            <a:endParaRPr lang="en-ZA" altLang="en-US" dirty="0" smtClean="0">
              <a:solidFill>
                <a:srgbClr val="FF0000"/>
              </a:solidFill>
            </a:endParaRPr>
          </a:p>
          <a:p>
            <a:pPr lvl="1">
              <a:defRPr/>
            </a:pPr>
            <a:endParaRPr lang="en-ZA" altLang="en-US" dirty="0">
              <a:solidFill>
                <a:srgbClr val="FF0000"/>
              </a:solidFill>
            </a:endParaRPr>
          </a:p>
          <a:p>
            <a:pPr lvl="1">
              <a:defRPr/>
            </a:pPr>
            <a:endParaRPr lang="en-ZA" altLang="en-US" dirty="0" smtClean="0">
              <a:solidFill>
                <a:srgbClr val="FF0000"/>
              </a:solidFill>
            </a:endParaRPr>
          </a:p>
          <a:p>
            <a:pPr marL="457200" lvl="1" indent="0">
              <a:buFont typeface="Arial" pitchFamily="34" charset="0"/>
              <a:buNone/>
              <a:defRPr/>
            </a:pPr>
            <a:endParaRPr lang="en-ZA" altLang="en-US" dirty="0" smtClean="0"/>
          </a:p>
          <a:p>
            <a:pPr lvl="1">
              <a:defRPr/>
            </a:pPr>
            <a:endParaRPr lang="en-ZA" altLang="en-US" dirty="0" smtClean="0"/>
          </a:p>
        </p:txBody>
      </p:sp>
      <p:sp>
        <p:nvSpPr>
          <p:cNvPr id="29700" name="Slide Number Placeholder 6"/>
          <p:cNvSpPr>
            <a:spLocks noGrp="1"/>
          </p:cNvSpPr>
          <p:nvPr>
            <p:ph type="sldNum" sz="quarter" idx="12"/>
          </p:nvPr>
        </p:nvSpPr>
        <p:spPr bwMode="auto">
          <a:xfrm>
            <a:off x="6784554" y="640552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8E8A37-0E34-4239-A01C-77354A3E567A}"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73</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8" name="Content Placeholder 7"/>
          <p:cNvGraphicFramePr>
            <a:graphicFrameLocks noGrp="1"/>
          </p:cNvGraphicFramePr>
          <p:nvPr>
            <p:ph sz="half" idx="2"/>
            <p:extLst/>
          </p:nvPr>
        </p:nvGraphicFramePr>
        <p:xfrm>
          <a:off x="457200" y="1757237"/>
          <a:ext cx="4369242" cy="4368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746551908"/>
              </p:ext>
            </p:extLst>
          </p:nvPr>
        </p:nvGraphicFramePr>
        <p:xfrm>
          <a:off x="242371" y="1417638"/>
          <a:ext cx="5431316" cy="5170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22422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400" b="1" dirty="0">
                <a:ea typeface="ＭＳ Ｐゴシック" pitchFamily="34" charset="-128"/>
              </a:rPr>
              <a:t>WORK SEEKERS REGISTERED BY EQUITY GROUP:</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31747" name="Content Placeholder 5"/>
          <p:cNvSpPr>
            <a:spLocks noGrp="1"/>
          </p:cNvSpPr>
          <p:nvPr>
            <p:ph sz="quarter" idx="4"/>
          </p:nvPr>
        </p:nvSpPr>
        <p:spPr>
          <a:xfrm>
            <a:off x="5266063" y="1741488"/>
            <a:ext cx="3624549" cy="4384675"/>
          </a:xfrm>
        </p:spPr>
        <p:txBody>
          <a:bodyPr/>
          <a:lstStyle/>
          <a:p>
            <a:pPr>
              <a:defRPr/>
            </a:pPr>
            <a:r>
              <a:rPr lang="en-ZA" altLang="en-US" sz="1600" dirty="0"/>
              <a:t>86% (200 431) of work seekers registered are Africans, 10% (23 853)  Coloureds, 3% (6 424) Whites and only</a:t>
            </a:r>
            <a:r>
              <a:rPr lang="en-ZA" altLang="en-US" sz="1600" dirty="0">
                <a:solidFill>
                  <a:srgbClr val="FF0000"/>
                </a:solidFill>
              </a:rPr>
              <a:t> </a:t>
            </a:r>
            <a:r>
              <a:rPr lang="en-ZA" altLang="en-US" sz="1600" dirty="0"/>
              <a:t>1% (2 737) Indians</a:t>
            </a:r>
            <a:r>
              <a:rPr lang="en-ZA" altLang="en-US" sz="1600" dirty="0">
                <a:solidFill>
                  <a:srgbClr val="FF0000"/>
                </a:solidFill>
              </a:rPr>
              <a:t>.</a:t>
            </a:r>
          </a:p>
          <a:p>
            <a:pPr>
              <a:defRPr/>
            </a:pPr>
            <a:r>
              <a:rPr lang="en-ZA" altLang="en-US" sz="1600" dirty="0"/>
              <a:t>The remaining 436 (0%) were not specified by equity group.</a:t>
            </a:r>
          </a:p>
          <a:p>
            <a:pPr marL="0" indent="0">
              <a:buFont typeface="Arial" pitchFamily="34" charset="0"/>
              <a:buNone/>
              <a:defRPr/>
            </a:pPr>
            <a:endParaRPr lang="en-ZA" altLang="en-US" sz="1600" dirty="0" smtClean="0">
              <a:solidFill>
                <a:srgbClr val="FF0000"/>
              </a:solidFill>
            </a:endParaRPr>
          </a:p>
        </p:txBody>
      </p:sp>
      <p:sp>
        <p:nvSpPr>
          <p:cNvPr id="31748" name="Slide Number Placeholder 6"/>
          <p:cNvSpPr>
            <a:spLocks noGrp="1"/>
          </p:cNvSpPr>
          <p:nvPr>
            <p:ph type="sldNum" sz="quarter" idx="12"/>
          </p:nvPr>
        </p:nvSpPr>
        <p:spPr bwMode="auto">
          <a:xfrm>
            <a:off x="6757012" y="635596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D7A606-A010-45F5-9FBE-5DE23E685255}"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74</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368135" y="1335881"/>
          <a:ext cx="4316682" cy="4322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752" name="Chart 8"/>
          <p:cNvGraphicFramePr>
            <a:graphicFrameLocks/>
          </p:cNvGraphicFramePr>
          <p:nvPr/>
        </p:nvGraphicFramePr>
        <p:xfrm>
          <a:off x="630238" y="1571625"/>
          <a:ext cx="4454525" cy="4033838"/>
        </p:xfrm>
        <a:graphic>
          <a:graphicData uri="http://schemas.openxmlformats.org/presentationml/2006/ole">
            <mc:AlternateContent xmlns:mc="http://schemas.openxmlformats.org/markup-compatibility/2006">
              <mc:Choice xmlns:v="urn:schemas-microsoft-com:vml" Requires="v">
                <p:oleObj spid="_x0000_s1076" r:id="rId6" imgW="4456562" imgH="4035902" progId="Excel.Chart.8">
                  <p:embed/>
                </p:oleObj>
              </mc:Choice>
              <mc:Fallback>
                <p:oleObj r:id="rId6" imgW="4456562" imgH="4035902" progId="Excel.Chart.8">
                  <p:embed/>
                  <p:pic>
                    <p:nvPicPr>
                      <p:cNvPr id="31752"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38" y="1571625"/>
                        <a:ext cx="44545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1017459635"/>
              </p:ext>
            </p:extLst>
          </p:nvPr>
        </p:nvGraphicFramePr>
        <p:xfrm>
          <a:off x="249382" y="1335881"/>
          <a:ext cx="5270069" cy="525220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534252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ZA" altLang="en-US" sz="2000" b="1" dirty="0" smtClean="0">
                <a:ea typeface="ＭＳ Ｐゴシック" pitchFamily="34" charset="-128"/>
              </a:rPr>
              <a:t>WORK AND LEARNING OPPORTUNITIES REGISTERED </a:t>
            </a:r>
            <a:r>
              <a:rPr lang="en-ZA" altLang="en-US" sz="2000" b="1" dirty="0">
                <a:ea typeface="ＭＳ Ｐゴシック" pitchFamily="34" charset="-128"/>
              </a:rPr>
              <a:t>BY ECONOMIC SECTOR:</a:t>
            </a:r>
            <a:r>
              <a:rPr lang="en-US" altLang="en-US" sz="2000" b="1" dirty="0">
                <a:solidFill>
                  <a:srgbClr val="C00000"/>
                </a:solidFill>
                <a:ea typeface="ＭＳ Ｐゴシック" pitchFamily="34" charset="-128"/>
                <a:cs typeface="Arial" pitchFamily="34" charset="0"/>
              </a:rPr>
              <a:t> QUARTER </a:t>
            </a:r>
            <a:r>
              <a:rPr lang="en-US" altLang="en-US" sz="2000" b="1" dirty="0" smtClean="0">
                <a:solidFill>
                  <a:srgbClr val="C00000"/>
                </a:solidFill>
                <a:ea typeface="ＭＳ Ｐゴシック" pitchFamily="34" charset="-128"/>
                <a:cs typeface="Arial" pitchFamily="34" charset="0"/>
              </a:rPr>
              <a:t>4</a:t>
            </a:r>
            <a:endParaRPr lang="en-ZA" altLang="en-US" sz="2000" dirty="0" smtClean="0"/>
          </a:p>
        </p:txBody>
      </p:sp>
      <p:sp>
        <p:nvSpPr>
          <p:cNvPr id="36867" name="Content Placeholder 3"/>
          <p:cNvSpPr>
            <a:spLocks noGrp="1"/>
          </p:cNvSpPr>
          <p:nvPr>
            <p:ph sz="half" idx="2"/>
          </p:nvPr>
        </p:nvSpPr>
        <p:spPr>
          <a:xfrm>
            <a:off x="5717754" y="1287463"/>
            <a:ext cx="3183874" cy="5322657"/>
          </a:xfrm>
        </p:spPr>
        <p:txBody>
          <a:bodyPr/>
          <a:lstStyle/>
          <a:p>
            <a:pPr>
              <a:defRPr/>
            </a:pPr>
            <a:endParaRPr lang="en-ZA" altLang="en-US" sz="1600" dirty="0" smtClean="0"/>
          </a:p>
          <a:p>
            <a:pPr>
              <a:defRPr/>
            </a:pPr>
            <a:r>
              <a:rPr lang="en-ZA" altLang="en-US" sz="1600" dirty="0"/>
              <a:t>Only 29% (39 191) of registered work and learning opportunities were classified according to economic sector, while the rest (103 613) were not.</a:t>
            </a:r>
          </a:p>
          <a:p>
            <a:pPr>
              <a:defRPr/>
            </a:pPr>
            <a:r>
              <a:rPr lang="en-ZA" altLang="en-US" sz="1600" dirty="0"/>
              <a:t>The following sectors registered most of work and learning opportunities: Agriculture  10 927, construction 8 160, safety and security         5 588.</a:t>
            </a:r>
          </a:p>
          <a:p>
            <a:pPr>
              <a:defRPr/>
            </a:pPr>
            <a:endParaRPr lang="en-ZA" altLang="en-US" sz="1000" dirty="0">
              <a:solidFill>
                <a:srgbClr val="FF0000"/>
              </a:solidFill>
            </a:endParaRPr>
          </a:p>
          <a:p>
            <a:pPr>
              <a:defRPr/>
            </a:pPr>
            <a:endParaRPr lang="en-ZA" altLang="en-US" sz="1000" dirty="0" smtClean="0"/>
          </a:p>
          <a:p>
            <a:pPr>
              <a:defRPr/>
            </a:pPr>
            <a:endParaRPr lang="en-ZA" altLang="en-US" sz="1000" dirty="0">
              <a:solidFill>
                <a:srgbClr val="FF0000"/>
              </a:solidFill>
            </a:endParaRPr>
          </a:p>
          <a:p>
            <a:pPr marL="0" indent="0">
              <a:buFont typeface="Arial" pitchFamily="34" charset="0"/>
              <a:buNone/>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marL="0" indent="0">
              <a:buFont typeface="Arial" pitchFamily="34" charset="0"/>
              <a:buNone/>
              <a:defRPr/>
            </a:pPr>
            <a:endParaRPr lang="en-ZA" altLang="en-US" sz="1000" dirty="0">
              <a:solidFill>
                <a:srgbClr val="FF0000"/>
              </a:solidFill>
            </a:endParaRPr>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a:p>
          <a:p>
            <a:pPr marL="0" indent="0">
              <a:buFont typeface="Arial" pitchFamily="34" charset="0"/>
              <a:buNone/>
              <a:defRPr/>
            </a:pPr>
            <a:endParaRPr lang="en-ZA" altLang="en-US" sz="1000" dirty="0" smtClean="0"/>
          </a:p>
        </p:txBody>
      </p:sp>
      <p:sp>
        <p:nvSpPr>
          <p:cNvPr id="35844" name="Slide Number Placeholder 4"/>
          <p:cNvSpPr>
            <a:spLocks noGrp="1"/>
          </p:cNvSpPr>
          <p:nvPr>
            <p:ph type="sldNum" sz="quarter" idx="12"/>
          </p:nvPr>
        </p:nvSpPr>
        <p:spPr bwMode="auto">
          <a:xfrm>
            <a:off x="6768028" y="636698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B1D20BE-5905-47BA-94D7-1C1271C72952}"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75</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75854424"/>
              </p:ext>
            </p:extLst>
          </p:nvPr>
        </p:nvGraphicFramePr>
        <p:xfrm>
          <a:off x="220337" y="1287463"/>
          <a:ext cx="5585552" cy="5322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6744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ZA" altLang="en-US" sz="2400" b="1" dirty="0">
                <a:ea typeface="ＭＳ Ｐゴシック" pitchFamily="34" charset="-128"/>
              </a:rPr>
              <a:t>WORK AND LEARNING OPPORTUNITIES </a:t>
            </a:r>
            <a:r>
              <a:rPr lang="en-ZA" altLang="en-US" sz="2400" b="1" dirty="0" smtClean="0">
                <a:ea typeface="ＭＳ Ｐゴシック" pitchFamily="34" charset="-128"/>
              </a:rPr>
              <a:t>REGISTERED </a:t>
            </a:r>
            <a:r>
              <a:rPr lang="en-ZA" altLang="en-US" sz="2400" b="1" dirty="0">
                <a:ea typeface="ＭＳ Ｐゴシック" pitchFamily="34" charset="-128"/>
              </a:rPr>
              <a:t>BY TYPE:</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38915" name="Content Placeholder 3"/>
          <p:cNvSpPr>
            <a:spLocks noGrp="1"/>
          </p:cNvSpPr>
          <p:nvPr>
            <p:ph sz="half" idx="2"/>
          </p:nvPr>
        </p:nvSpPr>
        <p:spPr>
          <a:xfrm>
            <a:off x="5199961" y="1417638"/>
            <a:ext cx="3646583" cy="4708525"/>
          </a:xfrm>
        </p:spPr>
        <p:txBody>
          <a:bodyPr/>
          <a:lstStyle/>
          <a:p>
            <a:pPr>
              <a:defRPr/>
            </a:pPr>
            <a:endParaRPr lang="en-ZA" altLang="en-US" sz="1800" dirty="0" smtClean="0"/>
          </a:p>
          <a:p>
            <a:pPr>
              <a:defRPr/>
            </a:pPr>
            <a:r>
              <a:rPr lang="en-ZA" altLang="en-US" sz="1600" dirty="0"/>
              <a:t>57% (81 947) of 142 804 opportunities registered are for formal jobs, </a:t>
            </a:r>
          </a:p>
          <a:p>
            <a:pPr>
              <a:defRPr/>
            </a:pPr>
            <a:r>
              <a:rPr lang="en-ZA" altLang="en-US" sz="1600" dirty="0"/>
              <a:t>22% (31 889) projects, </a:t>
            </a:r>
          </a:p>
          <a:p>
            <a:pPr>
              <a:defRPr/>
            </a:pPr>
            <a:r>
              <a:rPr lang="en-ZA" altLang="en-US" sz="1600" dirty="0"/>
              <a:t>12% (17 064) </a:t>
            </a:r>
            <a:r>
              <a:rPr lang="en-ZA" altLang="en-US" sz="1600" dirty="0" err="1"/>
              <a:t>learnerships</a:t>
            </a:r>
            <a:endParaRPr lang="en-ZA" altLang="en-US" sz="1600" dirty="0"/>
          </a:p>
          <a:p>
            <a:pPr>
              <a:defRPr/>
            </a:pPr>
            <a:r>
              <a:rPr lang="en-ZA" altLang="en-US" sz="1600" dirty="0"/>
              <a:t>The remaining  8% ( 11 904) is split as follows:</a:t>
            </a:r>
          </a:p>
          <a:p>
            <a:pPr lvl="1">
              <a:defRPr/>
            </a:pPr>
            <a:r>
              <a:rPr lang="en-ZA" altLang="en-US" sz="1400" dirty="0"/>
              <a:t>SIPS1   (170)</a:t>
            </a:r>
          </a:p>
          <a:p>
            <a:pPr lvl="1">
              <a:defRPr/>
            </a:pPr>
            <a:r>
              <a:rPr lang="en-ZA" altLang="en-US" sz="1400" dirty="0"/>
              <a:t>Internships  (3 182)</a:t>
            </a:r>
          </a:p>
          <a:p>
            <a:pPr lvl="1">
              <a:defRPr/>
            </a:pPr>
            <a:r>
              <a:rPr lang="en-ZA" altLang="en-US" sz="1400" dirty="0"/>
              <a:t>UIF-LAP (5 830)</a:t>
            </a:r>
          </a:p>
          <a:p>
            <a:pPr lvl="1">
              <a:defRPr/>
            </a:pPr>
            <a:r>
              <a:rPr lang="en-ZA" altLang="en-US" sz="1400" dirty="0"/>
              <a:t>Apprenticeship (2 557)</a:t>
            </a:r>
          </a:p>
          <a:p>
            <a:pPr lvl="1">
              <a:defRPr/>
            </a:pPr>
            <a:r>
              <a:rPr lang="en-ZA" altLang="en-US" sz="1400" dirty="0"/>
              <a:t>Will Programme (140)</a:t>
            </a:r>
          </a:p>
          <a:p>
            <a:pPr lvl="1">
              <a:defRPr/>
            </a:pPr>
            <a:r>
              <a:rPr lang="en-ZA" altLang="en-US" sz="1400" dirty="0"/>
              <a:t>Operations Phakisa (25)</a:t>
            </a:r>
          </a:p>
          <a:p>
            <a:pPr marL="457200" lvl="1" indent="0">
              <a:buFont typeface="Arial" pitchFamily="34" charset="0"/>
              <a:buNone/>
              <a:defRPr/>
            </a:pPr>
            <a:endParaRPr lang="en-ZA" altLang="en-US" sz="1400" dirty="0"/>
          </a:p>
          <a:p>
            <a:pPr marL="457200" lvl="1" indent="0">
              <a:buFont typeface="Arial" pitchFamily="34" charset="0"/>
              <a:buNone/>
              <a:defRPr/>
            </a:pPr>
            <a:endParaRPr lang="en-ZA" altLang="en-US" sz="1400" dirty="0" smtClean="0"/>
          </a:p>
          <a:p>
            <a:pPr marL="457200" lvl="1" indent="0">
              <a:buFont typeface="Arial" pitchFamily="34" charset="0"/>
              <a:buNone/>
              <a:defRPr/>
            </a:pPr>
            <a:endParaRPr lang="en-ZA" altLang="en-US" sz="1400" dirty="0" smtClean="0">
              <a:solidFill>
                <a:srgbClr val="FF0000"/>
              </a:solidFill>
            </a:endParaRPr>
          </a:p>
        </p:txBody>
      </p:sp>
      <p:sp>
        <p:nvSpPr>
          <p:cNvPr id="37892" name="Slide Number Placeholder 4"/>
          <p:cNvSpPr>
            <a:spLocks noGrp="1"/>
          </p:cNvSpPr>
          <p:nvPr>
            <p:ph type="sldNum" sz="quarter" idx="12"/>
          </p:nvPr>
        </p:nvSpPr>
        <p:spPr bwMode="auto">
          <a:xfrm>
            <a:off x="6861672" y="64147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5092821-AEF9-45BE-8C9C-F39D2C023FB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76</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164423927"/>
              </p:ext>
            </p:extLst>
          </p:nvPr>
        </p:nvGraphicFramePr>
        <p:xfrm>
          <a:off x="253388" y="1417639"/>
          <a:ext cx="4771050" cy="5179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3045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ZA" altLang="en-US" sz="2400" b="1" dirty="0" smtClean="0">
                <a:ea typeface="ＭＳ Ｐゴシック" pitchFamily="34" charset="-128"/>
              </a:rPr>
              <a:t>OPPORTUNITIES AND PLACEMENTS BY SECTOR: </a:t>
            </a:r>
            <a:r>
              <a:rPr lang="en-US" altLang="en-US" sz="2400" b="1" dirty="0">
                <a:solidFill>
                  <a:srgbClr val="C00000"/>
                </a:solidFill>
                <a:ea typeface="ＭＳ Ｐゴシック" pitchFamily="34" charset="-128"/>
                <a:cs typeface="Arial" pitchFamily="34" charset="0"/>
              </a:rPr>
              <a:t>QUARTER </a:t>
            </a:r>
            <a:r>
              <a:rPr lang="en-US" altLang="en-US" sz="2400" b="1" dirty="0" smtClean="0">
                <a:solidFill>
                  <a:srgbClr val="C00000"/>
                </a:solidFill>
                <a:ea typeface="ＭＳ Ｐゴシック" pitchFamily="34" charset="-128"/>
                <a:cs typeface="Arial" pitchFamily="34" charset="0"/>
              </a:rPr>
              <a:t>4</a:t>
            </a:r>
            <a:endParaRPr lang="en-ZA" altLang="en-US" sz="2400" b="1" dirty="0" smtClean="0">
              <a:solidFill>
                <a:srgbClr val="FFFF00"/>
              </a:solidFill>
              <a:ea typeface="ＭＳ Ｐゴシック" pitchFamily="34" charset="-128"/>
            </a:endParaRPr>
          </a:p>
        </p:txBody>
      </p:sp>
      <p:sp>
        <p:nvSpPr>
          <p:cNvPr id="106500" name="Slide Number Placeholder 4"/>
          <p:cNvSpPr>
            <a:spLocks noGrp="1"/>
          </p:cNvSpPr>
          <p:nvPr>
            <p:ph type="sldNum" sz="quarter" idx="12"/>
          </p:nvPr>
        </p:nvSpPr>
        <p:spPr bwMode="auto">
          <a:xfrm>
            <a:off x="7010400" y="6431280"/>
            <a:ext cx="2133600" cy="42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D3D382A-6950-4B89-9601-6F9BFA279733}"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77</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sz="half" idx="1"/>
            <p:extLst/>
          </p:nvPr>
        </p:nvGraphicFramePr>
        <p:xfrm>
          <a:off x="457200" y="1417638"/>
          <a:ext cx="5434013" cy="4708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835846816"/>
              </p:ext>
            </p:extLst>
          </p:nvPr>
        </p:nvGraphicFramePr>
        <p:xfrm>
          <a:off x="457200" y="1327638"/>
          <a:ext cx="8423031" cy="5304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7382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n-lt"/>
                <a:ea typeface="Times New Roman"/>
                <a:cs typeface="Calibri"/>
              </a:rPr>
              <a:t>WORK-SEEKERS PROVIDED WITH EMPLOYMENT</a:t>
            </a:r>
            <a:r>
              <a:rPr lang="en-ZA" sz="2400" b="1" dirty="0">
                <a:latin typeface="+mn-lt"/>
                <a:ea typeface="Times New Roman"/>
              </a:rPr>
              <a:t/>
            </a:r>
            <a:br>
              <a:rPr lang="en-ZA" sz="2400" b="1" dirty="0">
                <a:latin typeface="+mn-lt"/>
                <a:ea typeface="Times New Roman"/>
              </a:rPr>
            </a:br>
            <a:r>
              <a:rPr lang="en-US" sz="2400" b="1" dirty="0">
                <a:latin typeface="+mn-lt"/>
                <a:ea typeface="Times New Roman"/>
                <a:cs typeface="Calibri"/>
              </a:rPr>
              <a:t>COUNSELLING – TARGET:</a:t>
            </a:r>
            <a:r>
              <a:rPr lang="en-US" altLang="en-US" sz="2400" b="1" dirty="0">
                <a:solidFill>
                  <a:srgbClr val="C00000"/>
                </a:solidFill>
                <a:latin typeface="+mn-lt"/>
                <a:ea typeface="ＭＳ Ｐゴシック" pitchFamily="34" charset="-128"/>
                <a:cs typeface="Arial" pitchFamily="34" charset="0"/>
              </a:rPr>
              <a:t> QUARTER </a:t>
            </a:r>
            <a:r>
              <a:rPr lang="en-US" altLang="en-US" sz="2400" b="1" dirty="0" smtClean="0">
                <a:solidFill>
                  <a:srgbClr val="C00000"/>
                </a:solidFill>
                <a:latin typeface="+mn-lt"/>
                <a:ea typeface="ＭＳ Ｐゴシック" pitchFamily="34" charset="-128"/>
                <a:cs typeface="Arial" pitchFamily="34" charset="0"/>
              </a:rPr>
              <a:t>4</a:t>
            </a:r>
            <a:endParaRPr lang="en-ZA" sz="24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900010"/>
              </p:ext>
            </p:extLst>
          </p:nvPr>
        </p:nvGraphicFramePr>
        <p:xfrm>
          <a:off x="251520" y="1340768"/>
          <a:ext cx="8712968" cy="5256584"/>
        </p:xfrm>
        <a:graphic>
          <a:graphicData uri="http://schemas.openxmlformats.org/drawingml/2006/table">
            <a:tbl>
              <a:tblPr firstRow="1" bandRow="1">
                <a:tableStyleId>{5C22544A-7EE6-4342-B048-85BDC9FD1C3A}</a:tableStyleId>
              </a:tblPr>
              <a:tblGrid>
                <a:gridCol w="1665415">
                  <a:extLst>
                    <a:ext uri="{9D8B030D-6E8A-4147-A177-3AD203B41FA5}">
                      <a16:colId xmlns="" xmlns:a16="http://schemas.microsoft.com/office/drawing/2014/main" val="20000"/>
                    </a:ext>
                  </a:extLst>
                </a:gridCol>
                <a:gridCol w="3448279">
                  <a:extLst>
                    <a:ext uri="{9D8B030D-6E8A-4147-A177-3AD203B41FA5}">
                      <a16:colId xmlns="" xmlns:a16="http://schemas.microsoft.com/office/drawing/2014/main" val="20001"/>
                    </a:ext>
                  </a:extLst>
                </a:gridCol>
                <a:gridCol w="3599274">
                  <a:extLst>
                    <a:ext uri="{9D8B030D-6E8A-4147-A177-3AD203B41FA5}">
                      <a16:colId xmlns="" xmlns:a16="http://schemas.microsoft.com/office/drawing/2014/main" val="20002"/>
                    </a:ext>
                  </a:extLst>
                </a:gridCol>
              </a:tblGrid>
              <a:tr h="502507">
                <a:tc>
                  <a:txBody>
                    <a:bodyPr/>
                    <a:lstStyle/>
                    <a:p>
                      <a:r>
                        <a:rPr lang="en-ZA" sz="1600" dirty="0" smtClean="0">
                          <a:latin typeface="+mn-lt"/>
                        </a:rPr>
                        <a:t>Province</a:t>
                      </a:r>
                      <a:endParaRPr lang="en-ZA" sz="1600" dirty="0">
                        <a:latin typeface="+mn-lt"/>
                      </a:endParaRPr>
                    </a:p>
                  </a:txBody>
                  <a:tcPr/>
                </a:tc>
                <a:tc>
                  <a:txBody>
                    <a:bodyPr/>
                    <a:lstStyle/>
                    <a:p>
                      <a:pPr algn="ctr"/>
                      <a:r>
                        <a:rPr lang="en-ZA" sz="1600" dirty="0" smtClean="0">
                          <a:latin typeface="+mn-lt"/>
                        </a:rPr>
                        <a:t>Target</a:t>
                      </a:r>
                      <a:endParaRPr lang="en-ZA" sz="1600" dirty="0">
                        <a:latin typeface="+mn-lt"/>
                      </a:endParaRPr>
                    </a:p>
                  </a:txBody>
                  <a:tcPr>
                    <a:lnR w="12700" cap="flat" cmpd="sng" algn="ctr">
                      <a:solidFill>
                        <a:schemeClr val="bg1"/>
                      </a:solidFill>
                      <a:prstDash val="solid"/>
                      <a:round/>
                      <a:headEnd type="none" w="med" len="med"/>
                      <a:tailEnd type="none" w="med" len="med"/>
                    </a:lnR>
                  </a:tcPr>
                </a:tc>
                <a:tc>
                  <a:txBody>
                    <a:bodyPr/>
                    <a:lstStyle/>
                    <a:p>
                      <a:pPr algn="ctr"/>
                      <a:r>
                        <a:rPr lang="en-ZA" sz="1600" dirty="0" smtClean="0">
                          <a:latin typeface="+mn-lt"/>
                        </a:rPr>
                        <a:t>Actual</a:t>
                      </a:r>
                      <a:endParaRPr lang="en-ZA" sz="1600" dirty="0">
                        <a:latin typeface="+mn-lt"/>
                      </a:endParaRP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27 080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34 438</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16 670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20 403</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39 580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48 983</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22 920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31 745</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20 830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21 845</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22 920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FF0000"/>
                          </a:solidFill>
                          <a:effectLst/>
                          <a:latin typeface="+mn-lt"/>
                        </a:rPr>
                        <a:t>21 592</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14 580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FF0000"/>
                          </a:solidFill>
                          <a:effectLst/>
                          <a:latin typeface="+mn-lt"/>
                        </a:rPr>
                        <a:t>13 885</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7"/>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18 750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22 070</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8"/>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0" i="0" u="none" strike="noStrike" dirty="0">
                          <a:solidFill>
                            <a:srgbClr val="000000"/>
                          </a:solidFill>
                          <a:effectLst/>
                          <a:latin typeface="+mn-lt"/>
                        </a:rPr>
                        <a:t>16 670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18 517</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9"/>
                  </a:ext>
                </a:extLst>
              </a:tr>
              <a:tr h="425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tc>
                <a:tc>
                  <a:txBody>
                    <a:bodyPr/>
                    <a:lstStyle/>
                    <a:p>
                      <a:pPr algn="ctr" fontAlgn="b"/>
                      <a:r>
                        <a:rPr lang="en-ZA" sz="1600" b="0" i="0" u="none" strike="noStrike" dirty="0">
                          <a:solidFill>
                            <a:srgbClr val="000000"/>
                          </a:solidFill>
                          <a:effectLst/>
                          <a:latin typeface="+mn-lt"/>
                        </a:rPr>
                        <a:t>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0" i="0" u="none" strike="noStrike" dirty="0">
                          <a:solidFill>
                            <a:srgbClr val="000000"/>
                          </a:solidFill>
                          <a:effectLst/>
                          <a:latin typeface="+mn-lt"/>
                        </a:rPr>
                        <a:t>7 197</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10"/>
                  </a:ext>
                </a:extLst>
              </a:tr>
              <a:tr h="497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b"/>
                      <a:r>
                        <a:rPr lang="en-ZA" sz="1600" b="1" i="0" u="none" strike="noStrike" dirty="0">
                          <a:solidFill>
                            <a:srgbClr val="000000"/>
                          </a:solidFill>
                          <a:effectLst/>
                          <a:latin typeface="+mn-lt"/>
                        </a:rPr>
                        <a:t>200 000</a:t>
                      </a:r>
                    </a:p>
                  </a:txBody>
                  <a:tcPr marL="9525" marR="9525" marT="9525" marB="0" anchor="b">
                    <a:lnR w="12700" cap="flat" cmpd="sng" algn="ctr">
                      <a:solidFill>
                        <a:schemeClr val="bg1"/>
                      </a:solidFill>
                      <a:prstDash val="solid"/>
                      <a:round/>
                      <a:headEnd type="none" w="med" len="med"/>
                      <a:tailEnd type="none" w="med" len="med"/>
                    </a:lnR>
                  </a:tcPr>
                </a:tc>
                <a:tc>
                  <a:txBody>
                    <a:bodyPr/>
                    <a:lstStyle/>
                    <a:p>
                      <a:pPr algn="ctr" fontAlgn="b"/>
                      <a:r>
                        <a:rPr lang="en-ZA" sz="1600" b="1" i="0" u="none" strike="noStrike" dirty="0">
                          <a:solidFill>
                            <a:srgbClr val="000000"/>
                          </a:solidFill>
                          <a:effectLst/>
                          <a:latin typeface="+mn-lt"/>
                        </a:rPr>
                        <a:t>240 675</a:t>
                      </a:r>
                    </a:p>
                  </a:txBody>
                  <a:tcPr marL="9525" marR="9525" marT="9525" marB="0" anchor="b">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11"/>
                  </a:ext>
                </a:extLst>
              </a:tr>
            </a:tbl>
          </a:graphicData>
        </a:graphic>
      </p:graphicFrame>
      <p:sp>
        <p:nvSpPr>
          <p:cNvPr id="4" name="Slide Number Placeholder 3"/>
          <p:cNvSpPr>
            <a:spLocks noGrp="1"/>
          </p:cNvSpPr>
          <p:nvPr>
            <p:ph type="sldNum" sz="quarter" idx="12"/>
          </p:nvPr>
        </p:nvSpPr>
        <p:spPr>
          <a:xfrm>
            <a:off x="6553200" y="6525348"/>
            <a:ext cx="2590800" cy="3326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val="22647156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ZA" altLang="en-US" sz="2400" b="1" dirty="0">
                <a:ea typeface="ＭＳ Ｐゴシック" pitchFamily="34" charset="-128"/>
              </a:rPr>
              <a:t>WORK SEEKERS REGISTERED AND EMPLOYMENT COUNSELLING BY PROVINCE:</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41987" name="Content Placeholder 3"/>
          <p:cNvSpPr>
            <a:spLocks noGrp="1"/>
          </p:cNvSpPr>
          <p:nvPr>
            <p:ph sz="half" idx="2"/>
          </p:nvPr>
        </p:nvSpPr>
        <p:spPr>
          <a:xfrm>
            <a:off x="5266062" y="1417638"/>
            <a:ext cx="3635567" cy="4708525"/>
          </a:xfrm>
        </p:spPr>
        <p:txBody>
          <a:bodyPr/>
          <a:lstStyle/>
          <a:p>
            <a:r>
              <a:rPr lang="en-ZA" altLang="en-US" sz="1800" dirty="0"/>
              <a:t>A total of 240 675 registered work seekers were provided with employment counselling.</a:t>
            </a:r>
          </a:p>
          <a:p>
            <a:r>
              <a:rPr lang="en-ZA" altLang="en-US" sz="1800" dirty="0"/>
              <a:t>Gauteng, </a:t>
            </a:r>
            <a:r>
              <a:rPr lang="en-ZA" altLang="en-US" sz="1800" dirty="0" err="1"/>
              <a:t>KwaZulu</a:t>
            </a:r>
            <a:r>
              <a:rPr lang="en-ZA" altLang="en-US" sz="1800" dirty="0"/>
              <a:t> Natal and Western Cape recorded significant number of counselling as compare to other provinces</a:t>
            </a:r>
            <a:r>
              <a:rPr lang="en-ZA" altLang="en-US" sz="1800" dirty="0" smtClean="0"/>
              <a:t>.</a:t>
            </a:r>
            <a:endParaRPr lang="en-ZA" altLang="en-US" sz="1800" dirty="0"/>
          </a:p>
        </p:txBody>
      </p:sp>
      <p:sp>
        <p:nvSpPr>
          <p:cNvPr id="41988" name="Slide Number Placeholder 4"/>
          <p:cNvSpPr>
            <a:spLocks noGrp="1"/>
          </p:cNvSpPr>
          <p:nvPr>
            <p:ph type="sldNum" sz="quarter" idx="12"/>
          </p:nvPr>
        </p:nvSpPr>
        <p:spPr bwMode="auto">
          <a:xfrm>
            <a:off x="6768029" y="641105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FB5EEC1-9C49-4659-A033-39C363D52B49}"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79</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pic>
        <p:nvPicPr>
          <p:cNvPr id="7"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1520" y="1299991"/>
            <a:ext cx="5014541" cy="542148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19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869950"/>
          </a:xfrm>
        </p:spPr>
        <p:txBody>
          <a:bodyPr/>
          <a:lstStyle/>
          <a:p>
            <a:pPr>
              <a:defRPr/>
            </a:pPr>
            <a:r>
              <a:rPr lang="en-US" sz="2400" b="1" dirty="0" smtClean="0">
                <a:solidFill>
                  <a:prstClr val="black"/>
                </a:solidFill>
                <a:ea typeface="ＭＳ Ｐゴシック" pitchFamily="-80" charset="-128"/>
                <a:cs typeface="+mj-cs"/>
              </a:rPr>
              <a:t>QUARTER 1 PERFORMANCE </a:t>
            </a:r>
            <a:r>
              <a:rPr lang="en-US" sz="2400" b="1" dirty="0">
                <a:solidFill>
                  <a:prstClr val="black"/>
                </a:solidFill>
                <a:ea typeface="ＭＳ Ｐゴシック" pitchFamily="-80" charset="-128"/>
                <a:cs typeface="+mj-cs"/>
              </a:rPr>
              <a:t>PER STRATEGIC </a:t>
            </a:r>
            <a:r>
              <a:rPr lang="en-US" sz="2400" b="1" dirty="0" smtClean="0">
                <a:solidFill>
                  <a:prstClr val="black"/>
                </a:solidFill>
                <a:ea typeface="ＭＳ Ｐゴシック" pitchFamily="-80" charset="-128"/>
                <a:cs typeface="+mj-cs"/>
              </a:rPr>
              <a:t>OBJECTIVE 2018/19</a:t>
            </a:r>
            <a:endParaRPr lang="en-ZA" sz="2400" dirty="0"/>
          </a:p>
        </p:txBody>
      </p:sp>
      <p:sp>
        <p:nvSpPr>
          <p:cNvPr id="28675" name="Slide Number Placeholder 5"/>
          <p:cNvSpPr>
            <a:spLocks noGrp="1"/>
          </p:cNvSpPr>
          <p:nvPr>
            <p:ph type="sldNum" sz="quarter" idx="12"/>
          </p:nvPr>
        </p:nvSpPr>
        <p:spPr bwMode="auto">
          <a:xfrm>
            <a:off x="6831012" y="6424613"/>
            <a:ext cx="2312987" cy="43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707578998"/>
              </p:ext>
            </p:extLst>
          </p:nvPr>
        </p:nvGraphicFramePr>
        <p:xfrm>
          <a:off x="219075" y="1239523"/>
          <a:ext cx="8742045" cy="5364477"/>
        </p:xfrm>
        <a:graphic>
          <a:graphicData uri="http://schemas.openxmlformats.org/drawingml/2006/table">
            <a:tbl>
              <a:tblPr/>
              <a:tblGrid>
                <a:gridCol w="2395050">
                  <a:extLst>
                    <a:ext uri="{9D8B030D-6E8A-4147-A177-3AD203B41FA5}">
                      <a16:colId xmlns="" xmlns:a16="http://schemas.microsoft.com/office/drawing/2014/main" val="20000"/>
                    </a:ext>
                  </a:extLst>
                </a:gridCol>
                <a:gridCol w="1251397">
                  <a:extLst>
                    <a:ext uri="{9D8B030D-6E8A-4147-A177-3AD203B41FA5}">
                      <a16:colId xmlns="" xmlns:a16="http://schemas.microsoft.com/office/drawing/2014/main" val="20001"/>
                    </a:ext>
                  </a:extLst>
                </a:gridCol>
                <a:gridCol w="1282068">
                  <a:extLst>
                    <a:ext uri="{9D8B030D-6E8A-4147-A177-3AD203B41FA5}">
                      <a16:colId xmlns="" xmlns:a16="http://schemas.microsoft.com/office/drawing/2014/main" val="20002"/>
                    </a:ext>
                  </a:extLst>
                </a:gridCol>
                <a:gridCol w="1145679">
                  <a:extLst>
                    <a:ext uri="{9D8B030D-6E8A-4147-A177-3AD203B41FA5}">
                      <a16:colId xmlns="" xmlns:a16="http://schemas.microsoft.com/office/drawing/2014/main" val="20003"/>
                    </a:ext>
                  </a:extLst>
                </a:gridCol>
                <a:gridCol w="1145678">
                  <a:extLst>
                    <a:ext uri="{9D8B030D-6E8A-4147-A177-3AD203B41FA5}">
                      <a16:colId xmlns="" xmlns:a16="http://schemas.microsoft.com/office/drawing/2014/main" val="20004"/>
                    </a:ext>
                  </a:extLst>
                </a:gridCol>
                <a:gridCol w="1522173">
                  <a:extLst>
                    <a:ext uri="{9D8B030D-6E8A-4147-A177-3AD203B41FA5}">
                      <a16:colId xmlns="" xmlns:a16="http://schemas.microsoft.com/office/drawing/2014/main" val="20005"/>
                    </a:ext>
                  </a:extLst>
                </a:gridCol>
              </a:tblGrid>
              <a:tr h="652360">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Strategic  Objectives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Annual Planned </a:t>
                      </a:r>
                      <a:r>
                        <a:rPr lang="en-GB" sz="1400" b="1" kern="1200" dirty="0">
                          <a:solidFill>
                            <a:srgbClr val="000000"/>
                          </a:solidFill>
                          <a:effectLst/>
                          <a:latin typeface="+mn-lt"/>
                          <a:ea typeface="Times New Roman"/>
                          <a:cs typeface="Arial" pitchFamily="34" charset="0"/>
                        </a:rPr>
                        <a:t>Indictors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effectLst/>
                          <a:latin typeface="+mn-lt"/>
                          <a:ea typeface="Times New Roman"/>
                          <a:cs typeface="Arial" pitchFamily="34" charset="0"/>
                        </a:rPr>
                        <a:t>Indicators </a:t>
                      </a:r>
                      <a:r>
                        <a:rPr lang="en-GB" sz="1400" b="1" kern="1200" dirty="0" smtClean="0">
                          <a:effectLst/>
                          <a:latin typeface="+mn-lt"/>
                          <a:ea typeface="Times New Roman"/>
                          <a:cs typeface="Arial" pitchFamily="34" charset="0"/>
                        </a:rPr>
                        <a:t>with targets reporting </a:t>
                      </a:r>
                      <a:r>
                        <a:rPr lang="en-GB" sz="1400" b="1" kern="1200" dirty="0">
                          <a:effectLst/>
                          <a:latin typeface="+mn-lt"/>
                          <a:ea typeface="Times New Roman"/>
                          <a:cs typeface="Arial" pitchFamily="34" charset="0"/>
                        </a:rPr>
                        <a:t>in </a:t>
                      </a:r>
                      <a:r>
                        <a:rPr lang="en-GB" sz="1400" b="1" u="sng" kern="1200" dirty="0" smtClean="0">
                          <a:solidFill>
                            <a:srgbClr val="FFFF00"/>
                          </a:solidFill>
                          <a:effectLst/>
                          <a:latin typeface="+mn-lt"/>
                          <a:ea typeface="Times New Roman"/>
                          <a:cs typeface="Arial" pitchFamily="34" charset="0"/>
                        </a:rPr>
                        <a:t>Q1 </a:t>
                      </a:r>
                      <a:endParaRPr lang="en-US" sz="14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Arial" pitchFamily="34" charset="0"/>
                        </a:rPr>
                        <a:t>Not 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t>
                      </a:r>
                      <a:r>
                        <a:rPr lang="en-GB" sz="1400" b="1" kern="1200" dirty="0" smtClean="0">
                          <a:solidFill>
                            <a:srgbClr val="000000"/>
                          </a:solidFill>
                          <a:effectLst/>
                          <a:latin typeface="+mn-lt"/>
                          <a:ea typeface="Times New Roman"/>
                          <a:cs typeface="Arial" pitchFamily="34" charset="0"/>
                        </a:rPr>
                        <a:t>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443964">
                <a:tc>
                  <a:txBody>
                    <a:bodyPr/>
                    <a:lstStyle/>
                    <a:p>
                      <a:pPr marL="0" marR="0" algn="l" fontAlgn="b">
                        <a:spcBef>
                          <a:spcPts val="0"/>
                        </a:spcBef>
                        <a:spcAft>
                          <a:spcPts val="0"/>
                        </a:spcAft>
                      </a:pPr>
                      <a:r>
                        <a:rPr lang="en-US" sz="1400" b="0" kern="1200" dirty="0" smtClean="0">
                          <a:solidFill>
                            <a:srgbClr val="000000"/>
                          </a:solidFill>
                          <a:effectLst/>
                          <a:latin typeface="+mn-lt"/>
                          <a:ea typeface="DengXian"/>
                          <a:cs typeface="Arial"/>
                        </a:rPr>
                        <a:t>Strengthening occupational safety protection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spcAft>
                          <a:spcPts val="0"/>
                        </a:spcAft>
                      </a:pPr>
                      <a:r>
                        <a:rPr lang="en-US" sz="1400" b="0" kern="1200" dirty="0" smtClean="0">
                          <a:solidFill>
                            <a:srgbClr val="000000"/>
                          </a:solidFill>
                          <a:effectLst/>
                          <a:latin typeface="+mn-lt"/>
                          <a:ea typeface="+mn-ea"/>
                          <a:cs typeface="+mn-cs"/>
                        </a:rPr>
                        <a:t>This strategic objective is covered in terms of indicators that are applicable in protecting vulnerable workers.</a:t>
                      </a:r>
                      <a:endParaRPr lang="en-ZA" sz="1400" b="0" dirty="0">
                        <a:effectLst/>
                        <a:latin typeface="Calibri"/>
                        <a:ea typeface="DengXian"/>
                        <a:cs typeface="Arial"/>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439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Promote equity in the labour </a:t>
                      </a:r>
                      <a:r>
                        <a:rPr lang="en-GB" sz="1400" b="0" kern="1200" dirty="0" smtClean="0">
                          <a:solidFill>
                            <a:srgbClr val="000000"/>
                          </a:solidFill>
                          <a:effectLst/>
                          <a:latin typeface="+mn-lt"/>
                          <a:ea typeface="Times New Roman"/>
                        </a:rPr>
                        <a:t>market</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92396">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Protecting vulnerable </a:t>
                      </a:r>
                      <a:r>
                        <a:rPr lang="en-GB" sz="1400" b="0" kern="1200" dirty="0" smtClean="0">
                          <a:solidFill>
                            <a:srgbClr val="000000"/>
                          </a:solidFill>
                          <a:effectLst/>
                          <a:latin typeface="+mn-lt"/>
                          <a:ea typeface="Times New Roman"/>
                        </a:rPr>
                        <a:t>workers</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5</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5</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6</a:t>
                      </a:r>
                      <a:r>
                        <a:rPr lang="en-US" sz="1600" b="1" dirty="0" smtClean="0">
                          <a:solidFill>
                            <a:srgbClr val="FF0000"/>
                          </a:solidFill>
                          <a:effectLst/>
                          <a:latin typeface="Calibri"/>
                          <a:ea typeface="Times New Roman"/>
                          <a:cs typeface="Arial"/>
                        </a:rPr>
                        <a:t>0</a:t>
                      </a:r>
                      <a:r>
                        <a:rPr lang="en-US" sz="1600" b="1" dirty="0">
                          <a:solidFill>
                            <a:srgbClr val="FF0000"/>
                          </a:solidFill>
                          <a:effectLst/>
                          <a:latin typeface="Calibri"/>
                          <a:ea typeface="Times New Roman"/>
                          <a:cs typeface="Arial"/>
                        </a:rPr>
                        <a:t>%</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439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multilateral and bilateral </a:t>
                      </a:r>
                      <a:r>
                        <a:rPr lang="en-GB" sz="1400" b="0" kern="1200" dirty="0" smtClean="0">
                          <a:solidFill>
                            <a:srgbClr val="000000"/>
                          </a:solidFill>
                          <a:effectLst/>
                          <a:latin typeface="+mn-lt"/>
                          <a:ea typeface="Times New Roman"/>
                        </a:rPr>
                        <a:t>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4729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Contribute to employment creation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439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Promoting sound labour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67%</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439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Monitoring the impact of legislations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439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the institutional capacity of the Department</a:t>
                      </a:r>
                      <a:endParaRPr lang="en-US" sz="1400" b="0" dirty="0">
                        <a:effectLst/>
                        <a:latin typeface="+mn-lt"/>
                        <a:ea typeface="Times New Roman"/>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75%</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627207">
                <a:tc>
                  <a:txBody>
                    <a:bodyPr/>
                    <a:lstStyle/>
                    <a:p>
                      <a:pPr marL="0" marR="0" algn="l" fontAlgn="b">
                        <a:spcBef>
                          <a:spcPts val="0"/>
                        </a:spcBef>
                        <a:spcAft>
                          <a:spcPts val="0"/>
                        </a:spcAft>
                      </a:pPr>
                      <a:r>
                        <a:rPr lang="en-GB" sz="1400" b="1" dirty="0">
                          <a:effectLst/>
                          <a:latin typeface="+mn-lt"/>
                          <a:ea typeface="Times New Roman"/>
                        </a:rPr>
                        <a:t>Total number of Indicators</a:t>
                      </a:r>
                      <a:endParaRPr lang="en-US" sz="14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20</a:t>
                      </a:r>
                      <a:endParaRPr lang="en-ZA" sz="16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20</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smtClean="0">
                          <a:solidFill>
                            <a:srgbClr val="000000"/>
                          </a:solidFill>
                          <a:effectLst/>
                          <a:latin typeface="Calibri"/>
                          <a:ea typeface="Times New Roman"/>
                          <a:cs typeface="Calibri"/>
                        </a:rPr>
                        <a:t>16</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smtClean="0">
                          <a:solidFill>
                            <a:srgbClr val="000000"/>
                          </a:solidFill>
                          <a:effectLst/>
                          <a:latin typeface="Calibri"/>
                          <a:ea typeface="Times New Roman"/>
                        </a:rPr>
                        <a:t>4</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2000" b="1" kern="1200" dirty="0" smtClean="0">
                          <a:solidFill>
                            <a:srgbClr val="FF0000"/>
                          </a:solidFill>
                          <a:effectLst/>
                          <a:latin typeface="Calibri"/>
                          <a:ea typeface="Times New Roman"/>
                          <a:cs typeface="Calibri"/>
                        </a:rPr>
                        <a:t>80%</a:t>
                      </a:r>
                      <a:endParaRPr lang="en-ZA" sz="20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 xmlns:a16="http://schemas.microsoft.com/office/drawing/2014/main" val="10009"/>
                  </a:ext>
                </a:extLst>
              </a:tr>
              <a:tr h="581435">
                <a:tc>
                  <a:txBody>
                    <a:bodyPr/>
                    <a:lstStyle/>
                    <a:p>
                      <a:pPr marL="0" marR="0" algn="l" fontAlgn="b">
                        <a:spcBef>
                          <a:spcPts val="0"/>
                        </a:spcBef>
                        <a:spcAft>
                          <a:spcPts val="0"/>
                        </a:spcAft>
                      </a:pPr>
                      <a:r>
                        <a:rPr lang="en-GB" sz="1400" b="1" kern="1200" dirty="0">
                          <a:solidFill>
                            <a:srgbClr val="000000"/>
                          </a:solidFill>
                          <a:effectLst/>
                          <a:latin typeface="+mn-lt"/>
                          <a:ea typeface="Times New Roman"/>
                        </a:rPr>
                        <a:t>Overall  Performance</a:t>
                      </a: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100" b="1" dirty="0" smtClean="0">
                          <a:effectLst/>
                          <a:latin typeface="+mn-lt"/>
                          <a:ea typeface="Times New Roman"/>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100" b="1" dirty="0" smtClean="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80%</a:t>
                      </a:r>
                      <a:endParaRPr lang="en-ZA" sz="18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20%</a:t>
                      </a:r>
                      <a:endParaRPr lang="en-ZA" sz="1800" b="1" dirty="0">
                        <a:effectLst/>
                        <a:latin typeface="Calibri"/>
                        <a:ea typeface="Calibri"/>
                        <a:cs typeface="Times New Roman"/>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6664122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sz="2400" b="1" dirty="0"/>
              <a:t>PLACEMENTS BY OPPORTUNITY TYPE: </a:t>
            </a:r>
            <a:r>
              <a:rPr lang="en-US" altLang="en-US" sz="2400" b="1" dirty="0">
                <a:solidFill>
                  <a:srgbClr val="C00000"/>
                </a:solidFill>
                <a:ea typeface="ＭＳ Ｐゴシック" pitchFamily="34" charset="-128"/>
                <a:cs typeface="Arial" pitchFamily="34" charset="0"/>
              </a:rPr>
              <a:t>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50179" name="Content Placeholder 3"/>
          <p:cNvSpPr>
            <a:spLocks noGrp="1"/>
          </p:cNvSpPr>
          <p:nvPr>
            <p:ph sz="half" idx="2"/>
          </p:nvPr>
        </p:nvSpPr>
        <p:spPr>
          <a:xfrm>
            <a:off x="4924540" y="1600200"/>
            <a:ext cx="3762260" cy="4525963"/>
          </a:xfrm>
        </p:spPr>
        <p:txBody>
          <a:bodyPr/>
          <a:lstStyle/>
          <a:p>
            <a:pPr>
              <a:defRPr/>
            </a:pPr>
            <a:endParaRPr lang="en-ZA" altLang="en-US" sz="1600" dirty="0" smtClean="0"/>
          </a:p>
          <a:p>
            <a:pPr>
              <a:defRPr/>
            </a:pPr>
            <a:r>
              <a:rPr lang="en-ZA" altLang="en-US" sz="1600" dirty="0"/>
              <a:t>49 968 work and learning opportunities were filled by registered work seekers, of which </a:t>
            </a:r>
          </a:p>
          <a:p>
            <a:pPr lvl="1">
              <a:defRPr/>
            </a:pPr>
            <a:r>
              <a:rPr lang="en-ZA" altLang="en-US" sz="1600" dirty="0"/>
              <a:t>60% (30 156) were formal jobs; </a:t>
            </a:r>
          </a:p>
          <a:p>
            <a:pPr lvl="1">
              <a:defRPr/>
            </a:pPr>
            <a:r>
              <a:rPr lang="en-ZA" altLang="en-US" sz="1600" dirty="0"/>
              <a:t>28% (13 906) Projects, </a:t>
            </a:r>
          </a:p>
          <a:p>
            <a:pPr lvl="1">
              <a:defRPr/>
            </a:pPr>
            <a:r>
              <a:rPr lang="en-ZA" altLang="en-US" sz="1600" dirty="0"/>
              <a:t>7% (3 695) </a:t>
            </a:r>
            <a:r>
              <a:rPr lang="en-ZA" altLang="en-US" sz="1600" dirty="0" err="1"/>
              <a:t>Learnerships</a:t>
            </a:r>
            <a:r>
              <a:rPr lang="en-ZA" altLang="en-US" sz="1600" dirty="0"/>
              <a:t>,</a:t>
            </a:r>
          </a:p>
          <a:p>
            <a:pPr lvl="1">
              <a:defRPr/>
            </a:pPr>
            <a:r>
              <a:rPr lang="en-ZA" altLang="en-US" sz="1600" dirty="0"/>
              <a:t>1%(680) Internships</a:t>
            </a:r>
          </a:p>
          <a:p>
            <a:pPr marL="457200" lvl="1" indent="0">
              <a:buFont typeface="Arial" pitchFamily="34" charset="0"/>
              <a:buNone/>
              <a:defRPr/>
            </a:pPr>
            <a:endParaRPr lang="en-ZA" altLang="en-US" sz="1600" dirty="0"/>
          </a:p>
          <a:p>
            <a:pPr marL="457200" lvl="1" indent="0">
              <a:buNone/>
              <a:defRPr/>
            </a:pPr>
            <a:endParaRPr lang="en-ZA" altLang="en-US" sz="1600" dirty="0" smtClean="0"/>
          </a:p>
        </p:txBody>
      </p:sp>
      <p:sp>
        <p:nvSpPr>
          <p:cNvPr id="49156" name="Slide Number Placeholder 4"/>
          <p:cNvSpPr>
            <a:spLocks noGrp="1"/>
          </p:cNvSpPr>
          <p:nvPr>
            <p:ph type="sldNum" sz="quarter" idx="12"/>
          </p:nvPr>
        </p:nvSpPr>
        <p:spPr bwMode="auto">
          <a:xfrm>
            <a:off x="6762520" y="640003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6105A6-742C-44D1-BD44-4511C9E45F58}"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80</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907844734"/>
              </p:ext>
            </p:extLst>
          </p:nvPr>
        </p:nvGraphicFramePr>
        <p:xfrm>
          <a:off x="323528" y="1417638"/>
          <a:ext cx="4601011" cy="5107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72126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ZA" sz="2400" b="1" dirty="0"/>
              <a:t>PLACEMENT BY ECONOMIC SECTOR:</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52227" name="Content Placeholder 3"/>
          <p:cNvSpPr>
            <a:spLocks noGrp="1"/>
          </p:cNvSpPr>
          <p:nvPr>
            <p:ph sz="half" idx="2"/>
          </p:nvPr>
        </p:nvSpPr>
        <p:spPr>
          <a:xfrm>
            <a:off x="4648200" y="1250950"/>
            <a:ext cx="4038600" cy="5191125"/>
          </a:xfrm>
        </p:spPr>
        <p:txBody>
          <a:bodyPr/>
          <a:lstStyle/>
          <a:p>
            <a:pPr marL="0" indent="0">
              <a:buFont typeface="Arial" pitchFamily="34" charset="0"/>
              <a:buNone/>
              <a:defRPr/>
            </a:pPr>
            <a:r>
              <a:rPr lang="en-ZA" sz="1800" b="1" dirty="0"/>
              <a:t>Findings</a:t>
            </a:r>
          </a:p>
          <a:p>
            <a:pPr>
              <a:defRPr/>
            </a:pPr>
            <a:r>
              <a:rPr lang="en-ZA" sz="1400" dirty="0"/>
              <a:t>Only 12 056 (24%) opportunities filled were classified by economic sector and  37 912 (76%) were not classified.</a:t>
            </a:r>
          </a:p>
          <a:p>
            <a:pPr>
              <a:defRPr/>
            </a:pPr>
            <a:r>
              <a:rPr lang="en-ZA" sz="1400" dirty="0"/>
              <a:t>Most of the placement  came from Agriculture (3 364) followed by construction (2 920), safety and security (2 017), Banking (1 423) </a:t>
            </a:r>
            <a:r>
              <a:rPr lang="en-ZA" sz="1400" dirty="0" err="1"/>
              <a:t>e.t.c</a:t>
            </a:r>
            <a:endParaRPr lang="en-ZA" sz="1400" dirty="0"/>
          </a:p>
          <a:p>
            <a:pPr marL="0" indent="0">
              <a:buFont typeface="Arial" pitchFamily="34" charset="0"/>
              <a:buNone/>
              <a:defRPr/>
            </a:pPr>
            <a:endParaRPr lang="en-ZA" sz="1600" b="1" dirty="0"/>
          </a:p>
          <a:p>
            <a:pPr marL="0" indent="0">
              <a:buFont typeface="Arial" pitchFamily="34" charset="0"/>
              <a:buNone/>
              <a:defRPr/>
            </a:pPr>
            <a:r>
              <a:rPr lang="en-ZA" sz="1600" b="1" dirty="0"/>
              <a:t>Challenges include the following </a:t>
            </a:r>
            <a:r>
              <a:rPr lang="en-ZA" sz="1600" dirty="0"/>
              <a:t>:</a:t>
            </a:r>
          </a:p>
          <a:p>
            <a:pPr>
              <a:defRPr/>
            </a:pPr>
            <a:r>
              <a:rPr lang="en-ZA" sz="1400" dirty="0"/>
              <a:t>Skills mismatch.</a:t>
            </a:r>
          </a:p>
          <a:p>
            <a:pPr>
              <a:defRPr/>
            </a:pPr>
            <a:r>
              <a:rPr lang="en-ZA" sz="1400" dirty="0"/>
              <a:t>Number of work seekers lack required experience.</a:t>
            </a:r>
          </a:p>
          <a:p>
            <a:pPr marL="0" indent="0">
              <a:buFont typeface="Arial" pitchFamily="34" charset="0"/>
              <a:buNone/>
              <a:defRPr/>
            </a:pPr>
            <a:endParaRPr lang="en-ZA" sz="1600" dirty="0"/>
          </a:p>
          <a:p>
            <a:pPr marL="0" indent="0">
              <a:buFont typeface="Arial" pitchFamily="34" charset="0"/>
              <a:buNone/>
              <a:defRPr/>
            </a:pPr>
            <a:r>
              <a:rPr lang="en-US" sz="1600" b="1" dirty="0"/>
              <a:t>Interventions :</a:t>
            </a:r>
          </a:p>
          <a:p>
            <a:pPr>
              <a:defRPr/>
            </a:pPr>
            <a:r>
              <a:rPr lang="en-ZA" sz="1400" dirty="0"/>
              <a:t>Profiling of work seekers on ESSA database</a:t>
            </a:r>
          </a:p>
          <a:p>
            <a:pPr>
              <a:defRPr/>
            </a:pPr>
            <a:r>
              <a:rPr lang="en-ZA" sz="1400" dirty="0"/>
              <a:t>Establishment of employment schemes for the low skills work seekers</a:t>
            </a:r>
          </a:p>
          <a:p>
            <a:pPr>
              <a:defRPr/>
            </a:pPr>
            <a:r>
              <a:rPr lang="en-ZA" sz="1400" dirty="0"/>
              <a:t>Provisioning of funding from UIF &amp; CF for the implementation of employment schemes </a:t>
            </a:r>
            <a:endParaRPr lang="en-ZA" sz="1400" b="1" i="1" dirty="0"/>
          </a:p>
          <a:p>
            <a:pPr>
              <a:defRPr/>
            </a:pPr>
            <a:endParaRPr lang="en-ZA" altLang="en-US" dirty="0" smtClean="0"/>
          </a:p>
        </p:txBody>
      </p:sp>
      <p:sp>
        <p:nvSpPr>
          <p:cNvPr id="51204" name="Slide Number Placeholder 4"/>
          <p:cNvSpPr>
            <a:spLocks noGrp="1"/>
          </p:cNvSpPr>
          <p:nvPr>
            <p:ph type="sldNum" sz="quarter" idx="12"/>
          </p:nvPr>
        </p:nvSpPr>
        <p:spPr bwMode="auto">
          <a:xfrm>
            <a:off x="6872689" y="639316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98E4F9A-AB2A-441A-95B3-25F1B7F9CBB1}"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81</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73425221"/>
              </p:ext>
            </p:extLst>
          </p:nvPr>
        </p:nvGraphicFramePr>
        <p:xfrm>
          <a:off x="302150" y="1426368"/>
          <a:ext cx="4346050" cy="514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5278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ZA" altLang="en-US" sz="2400" b="1" dirty="0">
                <a:ea typeface="ＭＳ Ｐゴシック" pitchFamily="34" charset="-128"/>
              </a:rPr>
              <a:t>PLACEMENT BY AGE GROUP:</a:t>
            </a:r>
            <a:r>
              <a:rPr lang="en-US" altLang="en-US" sz="2400" b="1" dirty="0">
                <a:solidFill>
                  <a:srgbClr val="C00000"/>
                </a:solidFill>
                <a:ea typeface="ＭＳ Ｐゴシック" pitchFamily="34" charset="-128"/>
                <a:cs typeface="Arial" pitchFamily="34" charset="0"/>
              </a:rPr>
              <a:t> QUARTER </a:t>
            </a:r>
            <a:r>
              <a:rPr lang="en-US" altLang="en-US" sz="2400" b="1" dirty="0" smtClean="0">
                <a:solidFill>
                  <a:srgbClr val="C00000"/>
                </a:solidFill>
                <a:ea typeface="ＭＳ Ｐゴシック" pitchFamily="34" charset="-128"/>
                <a:cs typeface="Arial" pitchFamily="34" charset="0"/>
              </a:rPr>
              <a:t>4</a:t>
            </a:r>
            <a:endParaRPr lang="en-ZA" altLang="en-US" sz="2400" dirty="0" smtClean="0"/>
          </a:p>
        </p:txBody>
      </p:sp>
      <p:sp>
        <p:nvSpPr>
          <p:cNvPr id="53251" name="Content Placeholder 3"/>
          <p:cNvSpPr>
            <a:spLocks noGrp="1"/>
          </p:cNvSpPr>
          <p:nvPr>
            <p:ph sz="half" idx="2"/>
          </p:nvPr>
        </p:nvSpPr>
        <p:spPr>
          <a:xfrm>
            <a:off x="4869454" y="1417638"/>
            <a:ext cx="3964983" cy="4708525"/>
          </a:xfrm>
        </p:spPr>
        <p:txBody>
          <a:bodyPr/>
          <a:lstStyle/>
          <a:p>
            <a:endParaRPr lang="en-ZA" altLang="en-US" sz="1600" dirty="0" smtClean="0"/>
          </a:p>
          <a:p>
            <a:r>
              <a:rPr lang="en-ZA" altLang="en-US" sz="1600" dirty="0"/>
              <a:t>A total of 49 968 work seekers were placed this reporting period.</a:t>
            </a:r>
          </a:p>
          <a:p>
            <a:r>
              <a:rPr lang="en-ZA" altLang="en-US" sz="1600" dirty="0"/>
              <a:t>70% (34 829) of work seekers placed were young people aged 16-35 years.</a:t>
            </a:r>
          </a:p>
          <a:p>
            <a:r>
              <a:rPr lang="en-ZA" altLang="en-US" sz="1600" dirty="0"/>
              <a:t>15 107 work seekers, aged 36 years and above. </a:t>
            </a:r>
          </a:p>
          <a:p>
            <a:r>
              <a:rPr lang="en-ZA" altLang="en-US" sz="1600" dirty="0"/>
              <a:t>32 were not specified by age.</a:t>
            </a:r>
          </a:p>
        </p:txBody>
      </p:sp>
      <p:sp>
        <p:nvSpPr>
          <p:cNvPr id="53252" name="Slide Number Placeholder 4"/>
          <p:cNvSpPr>
            <a:spLocks noGrp="1"/>
          </p:cNvSpPr>
          <p:nvPr>
            <p:ph type="sldNum" sz="quarter" idx="12"/>
          </p:nvPr>
        </p:nvSpPr>
        <p:spPr bwMode="auto">
          <a:xfrm>
            <a:off x="6916757" y="641105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32E1F0-3C3F-4448-930B-B0BDA8C4670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82</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MS PGothic" pitchFamily="34" charset="-128"/>
              <a:cs typeface="+mn-cs"/>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38676743"/>
              </p:ext>
            </p:extLst>
          </p:nvPr>
        </p:nvGraphicFramePr>
        <p:xfrm>
          <a:off x="253388" y="1417639"/>
          <a:ext cx="4516916" cy="5170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4239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66171" y="2564904"/>
            <a:ext cx="7735369"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prstClr val="black"/>
                </a:solidFill>
                <a:effectLst/>
                <a:uLnTx/>
                <a:uFillTx/>
                <a:latin typeface="Calibri"/>
                <a:ea typeface="+mn-ea"/>
                <a:cs typeface="+mn-cs"/>
              </a:rPr>
              <a:t>PROGRAMME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prstClr val="black"/>
                </a:solidFill>
                <a:effectLst/>
                <a:uLnTx/>
                <a:uFillTx/>
                <a:latin typeface="Calibri"/>
                <a:ea typeface="+mn-ea"/>
                <a:cs typeface="+mn-cs"/>
              </a:rPr>
              <a:t>LABOUR POLICY AND INDUSTRIAL RELATIONS (LP&amp;IR)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srgbClr val="C00000"/>
                </a:solidFill>
                <a:effectLst/>
                <a:uLnTx/>
                <a:uFillTx/>
                <a:latin typeface="Calibri"/>
                <a:ea typeface="+mn-ea"/>
                <a:cs typeface="+mn-cs"/>
              </a:rPr>
              <a:t>QUARTER 4: PERFORMANCE: 2018/19</a:t>
            </a:r>
            <a:endParaRPr kumimoji="0" lang="en-ZA" sz="3200" b="1" i="0" u="none" strike="noStrike" kern="1200" cap="none" spc="0" normalizeH="0" baseline="0" noProof="0" dirty="0">
              <a:ln>
                <a:noFill/>
              </a:ln>
              <a:solidFill>
                <a:srgbClr val="C00000"/>
              </a:solidFill>
              <a:effectLst/>
              <a:uLnTx/>
              <a:uFillTx/>
              <a:latin typeface="Calibri"/>
              <a:ea typeface="+mn-ea"/>
              <a:cs typeface="+mn-cs"/>
            </a:endParaRPr>
          </a:p>
        </p:txBody>
      </p:sp>
      <p:sp>
        <p:nvSpPr>
          <p:cNvPr id="4"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2531170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404664"/>
            <a:ext cx="8229600" cy="634082"/>
          </a:xfrm>
        </p:spPr>
        <p:txBody>
          <a:bodyPr/>
          <a:lstStyle/>
          <a:p>
            <a:r>
              <a:rPr lang="en-ZA" altLang="en-US" sz="2400" b="1" dirty="0" smtClean="0">
                <a:ea typeface="ＭＳ Ｐゴシック" pitchFamily="34" charset="-128"/>
              </a:rPr>
              <a:t>LABOUR ORGANISATIONS (TRADE UNIONS AND EMPLOYERS ORGANISATION) APPLICATIONS , QUARTER 4 </a:t>
            </a:r>
            <a:r>
              <a:rPr lang="en-ZA" altLang="en-US" sz="2400" b="1" dirty="0" smtClean="0">
                <a:solidFill>
                  <a:srgbClr val="FF0000"/>
                </a:solidFill>
                <a:ea typeface="ＭＳ Ｐゴシック" pitchFamily="34" charset="-128"/>
              </a:rPr>
              <a:t>2018/19</a:t>
            </a:r>
          </a:p>
        </p:txBody>
      </p:sp>
      <p:graphicFrame>
        <p:nvGraphicFramePr>
          <p:cNvPr id="5" name="Content Placeholder 4"/>
          <p:cNvGraphicFramePr>
            <a:graphicFrameLocks noGrp="1"/>
          </p:cNvGraphicFramePr>
          <p:nvPr>
            <p:ph idx="1"/>
            <p:extLst/>
          </p:nvPr>
        </p:nvGraphicFramePr>
        <p:xfrm>
          <a:off x="251520" y="1340768"/>
          <a:ext cx="8640960" cy="5256584"/>
        </p:xfrm>
        <a:graphic>
          <a:graphicData uri="http://schemas.openxmlformats.org/drawingml/2006/table">
            <a:tbl>
              <a:tblPr firstRow="1" bandRow="1">
                <a:tableStyleId>{5C22544A-7EE6-4342-B048-85BDC9FD1C3A}</a:tableStyleId>
              </a:tblPr>
              <a:tblGrid>
                <a:gridCol w="3528392">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tblGrid>
              <a:tr h="547476">
                <a:tc>
                  <a:txBody>
                    <a:bodyPr/>
                    <a:lstStyle/>
                    <a:p>
                      <a:r>
                        <a:rPr lang="en-ZA" sz="1800" b="1" dirty="0" smtClean="0">
                          <a:latin typeface="+mn-lt"/>
                          <a:cs typeface="Arial" panose="020B0604020202020204" pitchFamily="34" charset="0"/>
                        </a:rPr>
                        <a:t>LO Process</a:t>
                      </a:r>
                      <a:endParaRPr lang="en-ZA" sz="1800" b="1" dirty="0">
                        <a:latin typeface="+mn-lt"/>
                        <a:cs typeface="Arial" panose="020B0604020202020204" pitchFamily="34" charset="0"/>
                      </a:endParaRPr>
                    </a:p>
                  </a:txBody>
                  <a:tcPr marT="45727" marB="45727"/>
                </a:tc>
                <a:tc>
                  <a:txBody>
                    <a:bodyPr/>
                    <a:lstStyle/>
                    <a:p>
                      <a:r>
                        <a:rPr lang="en-ZA" sz="1800" b="1" dirty="0" smtClean="0">
                          <a:latin typeface="+mn-lt"/>
                          <a:cs typeface="Arial" panose="020B0604020202020204" pitchFamily="34" charset="0"/>
                        </a:rPr>
                        <a:t>Q1</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Q2</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Q3</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Q4</a:t>
                      </a:r>
                      <a:endParaRPr lang="en-ZA" sz="1800" b="1" dirty="0">
                        <a:latin typeface="+mn-lt"/>
                        <a:cs typeface="Arial" panose="020B0604020202020204" pitchFamily="34" charset="0"/>
                      </a:endParaRPr>
                    </a:p>
                  </a:txBody>
                  <a:tcPr marT="45727" marB="45727"/>
                </a:tc>
                <a:extLst>
                  <a:ext uri="{0D108BD9-81ED-4DB2-BD59-A6C34878D82A}">
                    <a16:rowId xmlns="" xmlns:a16="http://schemas.microsoft.com/office/drawing/2014/main" val="10000"/>
                  </a:ext>
                </a:extLst>
              </a:tr>
              <a:tr h="855843">
                <a:tc>
                  <a:txBody>
                    <a:bodyPr/>
                    <a:lstStyle/>
                    <a:p>
                      <a:r>
                        <a:rPr lang="en-ZA" sz="1600" b="0" dirty="0" smtClean="0">
                          <a:latin typeface="+mn-lt"/>
                          <a:cs typeface="Arial" panose="020B0604020202020204" pitchFamily="34" charset="0"/>
                        </a:rPr>
                        <a:t>Applications for registration received</a:t>
                      </a:r>
                    </a:p>
                    <a:p>
                      <a:endParaRPr lang="en-ZA" sz="1600" b="0" dirty="0">
                        <a:latin typeface="+mn-lt"/>
                        <a:cs typeface="Arial" panose="020B0604020202020204" pitchFamily="34" charset="0"/>
                      </a:endParaRPr>
                    </a:p>
                  </a:txBody>
                  <a:tcPr marT="45727" marB="45727"/>
                </a:tc>
                <a:tc>
                  <a:txBody>
                    <a:bodyPr/>
                    <a:lstStyle/>
                    <a:p>
                      <a:r>
                        <a:rPr lang="en-ZA" sz="1600" b="0" dirty="0" smtClean="0">
                          <a:solidFill>
                            <a:schemeClr val="tx1"/>
                          </a:solidFill>
                          <a:latin typeface="+mn-lt"/>
                          <a:cs typeface="Arial" panose="020B0604020202020204" pitchFamily="34" charset="0"/>
                        </a:rPr>
                        <a:t>35</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27</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38</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33</a:t>
                      </a:r>
                      <a:endParaRPr lang="en-ZA" sz="1600" b="0" dirty="0">
                        <a:solidFill>
                          <a:schemeClr val="tx1"/>
                        </a:solidFill>
                        <a:latin typeface="+mn-lt"/>
                        <a:cs typeface="Arial" panose="020B0604020202020204" pitchFamily="34" charset="0"/>
                      </a:endParaRPr>
                    </a:p>
                  </a:txBody>
                  <a:tcPr marT="45727" marB="45727"/>
                </a:tc>
                <a:extLst>
                  <a:ext uri="{0D108BD9-81ED-4DB2-BD59-A6C34878D82A}">
                    <a16:rowId xmlns="" xmlns:a16="http://schemas.microsoft.com/office/drawing/2014/main" val="10001"/>
                  </a:ext>
                </a:extLst>
              </a:tr>
              <a:tr h="855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mn-lt"/>
                          <a:cs typeface="Arial" panose="020B0604020202020204" pitchFamily="34" charset="0"/>
                        </a:rPr>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dirty="0" smtClean="0">
                        <a:latin typeface="+mn-lt"/>
                        <a:cs typeface="Arial" panose="020B0604020202020204" pitchFamily="34" charset="0"/>
                      </a:endParaRP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latin typeface="+mn-lt"/>
                          <a:cs typeface="Arial" panose="020B0604020202020204" pitchFamily="34" charset="0"/>
                        </a:rPr>
                        <a:t>4</a:t>
                      </a:r>
                    </a:p>
                  </a:txBody>
                  <a:tcPr marT="45727" marB="45727"/>
                </a:tc>
                <a:tc>
                  <a:txBody>
                    <a:bodyPr/>
                    <a:lstStyle/>
                    <a:p>
                      <a:pPr algn="ctr"/>
                      <a:r>
                        <a:rPr lang="en-ZA" sz="1600" b="0" dirty="0" smtClean="0">
                          <a:solidFill>
                            <a:schemeClr val="tx1"/>
                          </a:solidFill>
                          <a:latin typeface="+mn-lt"/>
                          <a:cs typeface="Arial" panose="020B0604020202020204" pitchFamily="34" charset="0"/>
                        </a:rPr>
                        <a:t>5</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6</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4</a:t>
                      </a:r>
                      <a:endParaRPr lang="en-ZA" sz="1600" b="0" dirty="0">
                        <a:solidFill>
                          <a:schemeClr val="tx1"/>
                        </a:solidFill>
                        <a:latin typeface="+mn-lt"/>
                        <a:cs typeface="Arial" panose="020B0604020202020204" pitchFamily="34" charset="0"/>
                      </a:endParaRPr>
                    </a:p>
                  </a:txBody>
                  <a:tcPr marT="45727" marB="45727"/>
                </a:tc>
                <a:extLst>
                  <a:ext uri="{0D108BD9-81ED-4DB2-BD59-A6C34878D82A}">
                    <a16:rowId xmlns="" xmlns:a16="http://schemas.microsoft.com/office/drawing/2014/main" val="10002"/>
                  </a:ext>
                </a:extLst>
              </a:tr>
              <a:tr h="855843">
                <a:tc>
                  <a:txBody>
                    <a:bodyPr/>
                    <a:lstStyle/>
                    <a:p>
                      <a:r>
                        <a:rPr lang="en-ZA" sz="1600" b="0" dirty="0" smtClean="0">
                          <a:latin typeface="+mn-lt"/>
                          <a:cs typeface="Arial" panose="020B0604020202020204" pitchFamily="34" charset="0"/>
                        </a:rPr>
                        <a:t>Approved longer</a:t>
                      </a:r>
                      <a:r>
                        <a:rPr lang="en-ZA" sz="1600" b="0" baseline="0" dirty="0" smtClean="0">
                          <a:latin typeface="+mn-lt"/>
                          <a:cs typeface="Arial" panose="020B0604020202020204" pitchFamily="34" charset="0"/>
                        </a:rPr>
                        <a:t> than </a:t>
                      </a:r>
                      <a:r>
                        <a:rPr lang="en-ZA" sz="1600" b="0" dirty="0" smtClean="0">
                          <a:latin typeface="+mn-lt"/>
                          <a:cs typeface="Arial" panose="020B0604020202020204" pitchFamily="34" charset="0"/>
                        </a:rPr>
                        <a:t>90 calendar days</a:t>
                      </a:r>
                    </a:p>
                    <a:p>
                      <a:endParaRPr lang="en-ZA" sz="1600" b="0" dirty="0">
                        <a:latin typeface="+mn-lt"/>
                        <a:cs typeface="Arial" panose="020B0604020202020204" pitchFamily="34" charset="0"/>
                      </a:endParaRPr>
                    </a:p>
                  </a:txBody>
                  <a:tcPr marT="45727" marB="45727"/>
                </a:tc>
                <a:tc>
                  <a:txBody>
                    <a:bodyPr/>
                    <a:lstStyle/>
                    <a:p>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extLst>
                  <a:ext uri="{0D108BD9-81ED-4DB2-BD59-A6C34878D82A}">
                    <a16:rowId xmlns="" xmlns:a16="http://schemas.microsoft.com/office/drawing/2014/main" val="10003"/>
                  </a:ext>
                </a:extLst>
              </a:tr>
              <a:tr h="855843">
                <a:tc>
                  <a:txBody>
                    <a:bodyPr/>
                    <a:lstStyle/>
                    <a:p>
                      <a:r>
                        <a:rPr lang="en-ZA" sz="1600" b="0" dirty="0" smtClean="0">
                          <a:latin typeface="+mn-lt"/>
                          <a:cs typeface="Arial" panose="020B0604020202020204" pitchFamily="34" charset="0"/>
                        </a:rPr>
                        <a:t>Applications refused</a:t>
                      </a:r>
                      <a:r>
                        <a:rPr lang="en-ZA" sz="1600" b="0" baseline="0" dirty="0" smtClean="0">
                          <a:latin typeface="+mn-lt"/>
                          <a:cs typeface="Arial" panose="020B0604020202020204" pitchFamily="34" charset="0"/>
                        </a:rPr>
                        <a:t> within 90 days </a:t>
                      </a:r>
                    </a:p>
                    <a:p>
                      <a:endParaRPr lang="en-ZA" sz="1600" b="0" dirty="0">
                        <a:latin typeface="+mn-lt"/>
                        <a:cs typeface="Arial" panose="020B0604020202020204" pitchFamily="34" charset="0"/>
                      </a:endParaRPr>
                    </a:p>
                  </a:txBody>
                  <a:tcPr marT="45727" marB="45727"/>
                </a:tc>
                <a:tc>
                  <a:txBody>
                    <a:bodyPr/>
                    <a:lstStyle/>
                    <a:p>
                      <a:r>
                        <a:rPr lang="en-ZA" sz="1600" b="0" dirty="0" smtClean="0">
                          <a:solidFill>
                            <a:schemeClr val="tx1"/>
                          </a:solidFill>
                          <a:latin typeface="+mn-lt"/>
                          <a:cs typeface="Arial" panose="020B0604020202020204" pitchFamily="34" charset="0"/>
                        </a:rPr>
                        <a:t>31</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22</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32</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29</a:t>
                      </a:r>
                      <a:endParaRPr lang="en-ZA" sz="1600" b="0" dirty="0">
                        <a:solidFill>
                          <a:schemeClr val="tx1"/>
                        </a:solidFill>
                        <a:latin typeface="+mn-lt"/>
                        <a:cs typeface="Arial" panose="020B0604020202020204" pitchFamily="34" charset="0"/>
                      </a:endParaRPr>
                    </a:p>
                  </a:txBody>
                  <a:tcPr marT="45727" marB="45727"/>
                </a:tc>
                <a:extLst>
                  <a:ext uri="{0D108BD9-81ED-4DB2-BD59-A6C34878D82A}">
                    <a16:rowId xmlns="" xmlns:a16="http://schemas.microsoft.com/office/drawing/2014/main" val="10004"/>
                  </a:ext>
                </a:extLst>
              </a:tr>
              <a:tr h="1285736">
                <a:tc>
                  <a:txBody>
                    <a:bodyPr/>
                    <a:lstStyle/>
                    <a:p>
                      <a:r>
                        <a:rPr lang="en-ZA" sz="1600" b="0" dirty="0" smtClean="0">
                          <a:latin typeface="+mn-lt"/>
                          <a:cs typeface="Arial" panose="020B0604020202020204" pitchFamily="34" charset="0"/>
                        </a:rPr>
                        <a:t>TU</a:t>
                      </a:r>
                      <a:r>
                        <a:rPr lang="en-ZA" sz="1600" b="0" baseline="0" dirty="0" smtClean="0">
                          <a:latin typeface="+mn-lt"/>
                          <a:cs typeface="Arial" panose="020B0604020202020204" pitchFamily="34" charset="0"/>
                        </a:rPr>
                        <a:t> cancellations (deregistrations)</a:t>
                      </a:r>
                      <a:endParaRPr lang="en-ZA" sz="1600" b="0" dirty="0">
                        <a:latin typeface="+mn-lt"/>
                        <a:cs typeface="Arial" panose="020B0604020202020204" pitchFamily="34" charset="0"/>
                      </a:endParaRPr>
                    </a:p>
                  </a:txBody>
                  <a:tcPr marT="45727" marB="45727"/>
                </a:tc>
                <a:tc>
                  <a:txBody>
                    <a:bodyPr/>
                    <a:lstStyle/>
                    <a:p>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0</a:t>
                      </a:r>
                      <a:endParaRPr lang="en-ZA" sz="1600" b="0" dirty="0">
                        <a:solidFill>
                          <a:schemeClr val="tx1"/>
                        </a:solidFill>
                        <a:latin typeface="+mn-lt"/>
                        <a:cs typeface="Arial" panose="020B0604020202020204" pitchFamily="34" charset="0"/>
                      </a:endParaRPr>
                    </a:p>
                  </a:txBody>
                  <a:tcPr marT="45727" marB="45727"/>
                </a:tc>
                <a:tc>
                  <a:txBody>
                    <a:bodyPr/>
                    <a:lstStyle/>
                    <a:p>
                      <a:pPr algn="ctr"/>
                      <a:r>
                        <a:rPr lang="en-ZA" sz="1600" b="0" dirty="0" smtClean="0">
                          <a:solidFill>
                            <a:schemeClr val="tx1"/>
                          </a:solidFill>
                          <a:latin typeface="+mn-lt"/>
                          <a:cs typeface="Arial" panose="020B0604020202020204" pitchFamily="34" charset="0"/>
                        </a:rPr>
                        <a:t>1</a:t>
                      </a:r>
                      <a:endParaRPr lang="en-ZA" sz="1600" b="0" dirty="0">
                        <a:solidFill>
                          <a:schemeClr val="tx1"/>
                        </a:solidFill>
                        <a:latin typeface="+mn-lt"/>
                        <a:cs typeface="Arial" panose="020B0604020202020204" pitchFamily="34" charset="0"/>
                      </a:endParaRPr>
                    </a:p>
                  </a:txBody>
                  <a:tcPr marT="45727" marB="45727"/>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2"/>
          </p:nvPr>
        </p:nvSpPr>
        <p:spPr>
          <a:xfrm>
            <a:off x="7010400" y="-275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130051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400" b="1" dirty="0" smtClean="0">
                <a:ea typeface="ＭＳ Ｐゴシック" pitchFamily="34" charset="-128"/>
              </a:rPr>
              <a:t>TRADE UNION  APPLICATION RECEIVED  PER  SECTOR: QUARTER 4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0" y="1217312"/>
          <a:ext cx="8712968" cy="5523431"/>
        </p:xfrm>
        <a:graphic>
          <a:graphicData uri="http://schemas.openxmlformats.org/drawingml/2006/table">
            <a:tbl>
              <a:tblPr firstRow="1" bandRow="1">
                <a:tableStyleId>{5C22544A-7EE6-4342-B048-85BDC9FD1C3A}</a:tableStyleId>
              </a:tblPr>
              <a:tblGrid>
                <a:gridCol w="158417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2448272">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2520281">
                  <a:extLst>
                    <a:ext uri="{9D8B030D-6E8A-4147-A177-3AD203B41FA5}">
                      <a16:colId xmlns="" xmlns:a16="http://schemas.microsoft.com/office/drawing/2014/main" val="20004"/>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tc>
                <a:extLst>
                  <a:ext uri="{0D108BD9-81ED-4DB2-BD59-A6C34878D82A}">
                    <a16:rowId xmlns="" xmlns:a16="http://schemas.microsoft.com/office/drawing/2014/main" val="10000"/>
                  </a:ext>
                </a:extLst>
              </a:tr>
              <a:tr h="1244730">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dirty="0" smtClean="0">
                          <a:solidFill>
                            <a:schemeClr val="tx1"/>
                          </a:solidFill>
                          <a:effectLst/>
                          <a:latin typeface="+mn-lt"/>
                          <a:ea typeface="Calibri"/>
                          <a:cs typeface="Arial" panose="020B0604020202020204" pitchFamily="34" charset="0"/>
                        </a:rPr>
                        <a:t>4  Applications</a:t>
                      </a:r>
                      <a:r>
                        <a:rPr lang="en-ZA" sz="16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baseline="0" dirty="0" smtClean="0">
                          <a:solidFill>
                            <a:schemeClr val="tx1"/>
                          </a:solidFill>
                          <a:effectLst/>
                          <a:latin typeface="+mn-lt"/>
                          <a:ea typeface="Calibri"/>
                          <a:cs typeface="Arial" panose="020B0604020202020204" pitchFamily="34" charset="0"/>
                        </a:rPr>
                        <a:t>3075 members</a:t>
                      </a:r>
                      <a:endParaRPr lang="en-ZA" sz="16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600" b="0" dirty="0" smtClean="0">
                          <a:solidFill>
                            <a:schemeClr val="tx1"/>
                          </a:solidFill>
                          <a:effectLst/>
                          <a:latin typeface="+mn-lt"/>
                          <a:ea typeface="Calibri"/>
                          <a:cs typeface="Arial" panose="020B0604020202020204" pitchFamily="34" charset="0"/>
                        </a:rPr>
                        <a:t>(poultry 2621, agriculture 454) </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dirty="0" smtClean="0">
                          <a:solidFill>
                            <a:schemeClr val="tx1"/>
                          </a:solidFill>
                          <a:effectLst/>
                          <a:latin typeface="+mn-lt"/>
                          <a:ea typeface="Calibri"/>
                          <a:cs typeface="Arial" panose="020B0604020202020204" pitchFamily="34" charset="0"/>
                        </a:rPr>
                        <a:t>5  Applications</a:t>
                      </a:r>
                      <a:r>
                        <a:rPr lang="en-ZA" sz="16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baseline="0" dirty="0" smtClean="0">
                          <a:solidFill>
                            <a:schemeClr val="tx1"/>
                          </a:solidFill>
                          <a:effectLst/>
                          <a:latin typeface="+mn-lt"/>
                          <a:ea typeface="Calibri"/>
                          <a:cs typeface="Arial" panose="020B0604020202020204" pitchFamily="34" charset="0"/>
                        </a:rPr>
                        <a:t>3164 members</a:t>
                      </a:r>
                      <a:endParaRPr lang="en-ZA" sz="16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600" b="0" dirty="0" smtClean="0">
                          <a:solidFill>
                            <a:schemeClr val="tx1"/>
                          </a:solidFill>
                          <a:effectLst/>
                          <a:latin typeface="+mn-lt"/>
                          <a:ea typeface="Calibri"/>
                          <a:cs typeface="Arial" panose="020B0604020202020204" pitchFamily="34" charset="0"/>
                        </a:rPr>
                        <a:t>(poultry/farming 2904, agriculture 260) </a:t>
                      </a:r>
                    </a:p>
                  </a:txBody>
                  <a:tcPr marL="68580" marR="68580" marT="9523" marB="0"/>
                </a:tc>
                <a:extLst>
                  <a:ext uri="{0D108BD9-81ED-4DB2-BD59-A6C34878D82A}">
                    <a16:rowId xmlns="" xmlns:a16="http://schemas.microsoft.com/office/drawing/2014/main" val="10001"/>
                  </a:ext>
                </a:extLst>
              </a:tr>
              <a:tr h="4369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156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9"/>
                  </a:ext>
                </a:extLst>
              </a:tr>
              <a:tr h="292588">
                <a:tc>
                  <a:txBody>
                    <a:bodyPr/>
                    <a:lstStyle/>
                    <a:p>
                      <a:pPr algn="l"/>
                      <a:r>
                        <a:rPr lang="en-ZA" sz="1600" dirty="0" smtClean="0"/>
                        <a:t>Clothing </a:t>
                      </a:r>
                      <a:endParaRPr lang="en-ZA" sz="1600" dirty="0"/>
                    </a:p>
                  </a:txBody>
                  <a:tcPr marL="68580" marR="68580" marT="9523" marB="0"/>
                </a:tc>
                <a:tc>
                  <a:txBody>
                    <a:bodyPr/>
                    <a:lstStyle/>
                    <a:p>
                      <a:pPr algn="ctr"/>
                      <a:r>
                        <a:rPr lang="en-ZA" sz="1600" dirty="0" smtClean="0"/>
                        <a:t>0</a:t>
                      </a:r>
                      <a:endParaRPr lang="en-ZA" sz="1600" dirty="0"/>
                    </a:p>
                  </a:txBody>
                  <a:tcPr marL="68580" marR="68580" marT="9523" marB="0"/>
                </a:tc>
                <a:tc>
                  <a:txBody>
                    <a:bodyPr/>
                    <a:lstStyle/>
                    <a:p>
                      <a:pPr algn="ctr"/>
                      <a:r>
                        <a:rPr lang="en-ZA" sz="1600" dirty="0" smtClean="0"/>
                        <a:t>0</a:t>
                      </a:r>
                      <a:endParaRPr lang="en-ZA" sz="1600" dirty="0"/>
                    </a:p>
                  </a:txBody>
                  <a:tcPr marL="68580" marR="68580" marT="9523" marB="0"/>
                </a:tc>
                <a:tc>
                  <a:txBody>
                    <a:bodyPr/>
                    <a:lstStyle/>
                    <a:p>
                      <a:pPr algn="ctr"/>
                      <a:r>
                        <a:rPr lang="en-ZA" sz="1600" dirty="0" smtClean="0"/>
                        <a:t>0</a:t>
                      </a:r>
                      <a:endParaRPr lang="en-ZA" sz="1600" dirty="0"/>
                    </a:p>
                  </a:txBody>
                  <a:tcPr marL="68580" marR="68580" marT="9523" marB="0"/>
                </a:tc>
                <a:tc>
                  <a:txBody>
                    <a:bodyPr/>
                    <a:lstStyle/>
                    <a:p>
                      <a:pPr algn="ctr"/>
                      <a:r>
                        <a:rPr lang="en-ZA" sz="1600" dirty="0" smtClean="0"/>
                        <a:t>3</a:t>
                      </a:r>
                      <a:endParaRPr lang="en-ZA" sz="1600" dirty="0"/>
                    </a:p>
                  </a:txBody>
                  <a:tcPr marL="68580" marR="68580" marT="9523" marB="0"/>
                </a:tc>
                <a:extLst>
                  <a:ext uri="{0D108BD9-81ED-4DB2-BD59-A6C34878D82A}">
                    <a16:rowId xmlns="" xmlns:a16="http://schemas.microsoft.com/office/drawing/2014/main" val="10002"/>
                  </a:ext>
                </a:extLst>
              </a:tr>
              <a:tr h="304542">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266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335</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3"/>
                  </a:ext>
                </a:extLst>
              </a:tr>
              <a:tr h="288032">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1704</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4"/>
                  </a:ext>
                </a:extLst>
              </a:tr>
              <a:tr h="288032">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24</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323</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5"/>
                  </a:ext>
                </a:extLst>
              </a:tr>
              <a:tr h="288032">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274</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17</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679</a:t>
                      </a:r>
                    </a:p>
                  </a:txBody>
                  <a:tcPr marL="68580" marR="68580" marT="9523" marB="0"/>
                </a:tc>
                <a:extLst>
                  <a:ext uri="{0D108BD9-81ED-4DB2-BD59-A6C34878D82A}">
                    <a16:rowId xmlns="" xmlns:a16="http://schemas.microsoft.com/office/drawing/2014/main" val="10006"/>
                  </a:ext>
                </a:extLst>
              </a:tr>
              <a:tr h="360040">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a:t>
                      </a:r>
                      <a:r>
                        <a:rPr lang="en-ZA" sz="1600" baseline="0" dirty="0" smtClean="0">
                          <a:effectLst/>
                          <a:latin typeface="+mn-lt"/>
                          <a:ea typeface="Calibri"/>
                          <a:cs typeface="Arial" panose="020B0604020202020204" pitchFamily="34" charset="0"/>
                        </a:rPr>
                        <a:t> and Energy, Chemical</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86</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304</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630</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10"/>
                  </a:ext>
                </a:extLst>
              </a:tr>
              <a:tr h="438901">
                <a:tc>
                  <a:txBody>
                    <a:bodyPr/>
                    <a:lstStyle/>
                    <a:p>
                      <a:pPr>
                        <a:lnSpc>
                          <a:spcPct val="100000"/>
                        </a:lnSpc>
                        <a:spcAft>
                          <a:spcPts val="0"/>
                        </a:spcAft>
                      </a:pPr>
                      <a:r>
                        <a:rPr lang="en-ZA" sz="1600" dirty="0" smtClean="0">
                          <a:effectLst/>
                          <a:latin typeface="+mn-lt"/>
                          <a:ea typeface="Calibri"/>
                          <a:cs typeface="Arial" panose="020B0604020202020204" pitchFamily="34" charset="0"/>
                        </a:rPr>
                        <a:t>Environmental services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71</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7"/>
                  </a:ext>
                </a:extLst>
              </a:tr>
              <a:tr h="373746">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4</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5</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18248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400" b="1" dirty="0" smtClean="0">
                <a:ea typeface="ＭＳ Ｐゴシック" pitchFamily="34" charset="-128"/>
              </a:rPr>
              <a:t>TRADE </a:t>
            </a:r>
            <a:r>
              <a:rPr lang="en-ZA" altLang="en-US" sz="2400" b="1" dirty="0">
                <a:ea typeface="ＭＳ Ｐゴシック" pitchFamily="34" charset="-128"/>
              </a:rPr>
              <a:t>UNION </a:t>
            </a:r>
            <a:r>
              <a:rPr lang="en-ZA" altLang="en-US" sz="2400" b="1" dirty="0" smtClean="0">
                <a:ea typeface="ＭＳ Ｐゴシック" pitchFamily="34" charset="-128"/>
              </a:rPr>
              <a:t>MEMBERS PER SECTOR: QUARTER 4 2018/19</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0" y="1299870"/>
          <a:ext cx="8640961" cy="5341935"/>
        </p:xfrm>
        <a:graphic>
          <a:graphicData uri="http://schemas.openxmlformats.org/drawingml/2006/table">
            <a:tbl>
              <a:tblPr firstRow="1" bandRow="1">
                <a:tableStyleId>{5C22544A-7EE6-4342-B048-85BDC9FD1C3A}</a:tableStyleId>
              </a:tblPr>
              <a:tblGrid>
                <a:gridCol w="2330083">
                  <a:extLst>
                    <a:ext uri="{9D8B030D-6E8A-4147-A177-3AD203B41FA5}">
                      <a16:colId xmlns="" xmlns:a16="http://schemas.microsoft.com/office/drawing/2014/main" val="20000"/>
                    </a:ext>
                  </a:extLst>
                </a:gridCol>
                <a:gridCol w="1528437">
                  <a:extLst>
                    <a:ext uri="{9D8B030D-6E8A-4147-A177-3AD203B41FA5}">
                      <a16:colId xmlns="" xmlns:a16="http://schemas.microsoft.com/office/drawing/2014/main" val="20001"/>
                    </a:ext>
                  </a:extLst>
                </a:gridCol>
                <a:gridCol w="1711849">
                  <a:extLst>
                    <a:ext uri="{9D8B030D-6E8A-4147-A177-3AD203B41FA5}">
                      <a16:colId xmlns="" xmlns:a16="http://schemas.microsoft.com/office/drawing/2014/main" val="20002"/>
                    </a:ext>
                  </a:extLst>
                </a:gridCol>
                <a:gridCol w="1535296">
                  <a:extLst>
                    <a:ext uri="{9D8B030D-6E8A-4147-A177-3AD203B41FA5}">
                      <a16:colId xmlns="" xmlns:a16="http://schemas.microsoft.com/office/drawing/2014/main" val="20003"/>
                    </a:ext>
                  </a:extLst>
                </a:gridCol>
                <a:gridCol w="1535296">
                  <a:extLst>
                    <a:ext uri="{9D8B030D-6E8A-4147-A177-3AD203B41FA5}">
                      <a16:colId xmlns="" xmlns:a16="http://schemas.microsoft.com/office/drawing/2014/main" val="20004"/>
                    </a:ext>
                  </a:extLst>
                </a:gridCol>
              </a:tblGrid>
              <a:tr h="701174">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Q4</a:t>
                      </a:r>
                      <a:endParaRPr lang="en-ZA" sz="1800" dirty="0" smtClean="0">
                        <a:latin typeface="+mn-lt"/>
                        <a:cs typeface="Arial" panose="020B0604020202020204" pitchFamily="34" charset="0"/>
                      </a:endParaRPr>
                    </a:p>
                    <a:p>
                      <a:pPr algn="ctr"/>
                      <a:endParaRPr lang="en-ZA" sz="1800" dirty="0" smtClean="0">
                        <a:latin typeface="+mn-lt"/>
                        <a:cs typeface="Arial" panose="020B0604020202020204" pitchFamily="34" charset="0"/>
                      </a:endParaRPr>
                    </a:p>
                  </a:txBody>
                  <a:tcPr marT="45727" marB="45727"/>
                </a:tc>
                <a:extLst>
                  <a:ext uri="{0D108BD9-81ED-4DB2-BD59-A6C34878D82A}">
                    <a16:rowId xmlns="" xmlns:a16="http://schemas.microsoft.com/office/drawing/2014/main" val="10000"/>
                  </a:ext>
                </a:extLst>
              </a:tr>
              <a:tr h="306937">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1"/>
                  </a:ext>
                </a:extLst>
              </a:tr>
              <a:tr h="259707">
                <a:tc>
                  <a:txBody>
                    <a:bodyPr/>
                    <a:lstStyle/>
                    <a:p>
                      <a:r>
                        <a:rPr lang="en-ZA" sz="1600" kern="1200" dirty="0" smtClean="0">
                          <a:solidFill>
                            <a:schemeClr val="dk1"/>
                          </a:solidFill>
                          <a:effectLst/>
                          <a:latin typeface="+mn-lt"/>
                          <a:ea typeface="Calibri"/>
                          <a:cs typeface="Arial" panose="020B0604020202020204" pitchFamily="34" charset="0"/>
                        </a:rPr>
                        <a:t>Health</a:t>
                      </a:r>
                      <a:r>
                        <a:rPr lang="en-ZA" sz="1600" kern="1200" baseline="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51</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8"/>
                  </a:ext>
                </a:extLst>
              </a:tr>
              <a:tr h="36004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482</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140</a:t>
                      </a:r>
                    </a:p>
                  </a:txBody>
                  <a:tcPr marL="68580" marR="68580" marT="9527" marB="0"/>
                </a:tc>
                <a:extLst>
                  <a:ext uri="{0D108BD9-81ED-4DB2-BD59-A6C34878D82A}">
                    <a16:rowId xmlns="" xmlns:a16="http://schemas.microsoft.com/office/drawing/2014/main" val="10002"/>
                  </a:ext>
                </a:extLst>
              </a:tr>
              <a:tr h="31024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Horseracing </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20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extLst>
                  <a:ext uri="{0D108BD9-81ED-4DB2-BD59-A6C34878D82A}">
                    <a16:rowId xmlns="" xmlns:a16="http://schemas.microsoft.com/office/drawing/2014/main" val="10009"/>
                  </a:ext>
                </a:extLst>
              </a:tr>
              <a:tr h="310247">
                <a:tc>
                  <a:txBody>
                    <a:bodyPr/>
                    <a:lstStyle/>
                    <a:p>
                      <a:r>
                        <a:rPr lang="en-ZA" sz="1600" dirty="0" smtClean="0">
                          <a:latin typeface="+mn-lt"/>
                          <a:cs typeface="Arial" panose="020B0604020202020204" pitchFamily="34" charset="0"/>
                        </a:rPr>
                        <a:t>Labour Brokers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0</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95</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0"/>
                  </a:ext>
                </a:extLst>
              </a:tr>
              <a:tr h="310247">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4000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3"/>
                  </a:ext>
                </a:extLst>
              </a:tr>
              <a:tr h="288032">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340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362</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4"/>
                  </a:ext>
                </a:extLst>
              </a:tr>
              <a:tr h="358129">
                <a:tc>
                  <a:txBody>
                    <a:bodyPr/>
                    <a:lstStyle/>
                    <a:p>
                      <a:pPr>
                        <a:lnSpc>
                          <a:spcPct val="115000"/>
                        </a:lnSpc>
                        <a:spcAft>
                          <a:spcPts val="1000"/>
                        </a:spcAft>
                      </a:pPr>
                      <a:r>
                        <a:rPr lang="en-ZA" sz="1600" dirty="0" smtClean="0">
                          <a:effectLst/>
                          <a:latin typeface="+mn-lt"/>
                          <a:ea typeface="Calibri"/>
                          <a:cs typeface="Arial" panose="020B0604020202020204" pitchFamily="34" charset="0"/>
                        </a:rPr>
                        <a:t>Meat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54</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5"/>
                  </a:ext>
                </a:extLst>
              </a:tr>
              <a:tr h="288032">
                <a:tc>
                  <a:txBody>
                    <a:bodyPr/>
                    <a:lstStyle/>
                    <a:p>
                      <a:pPr>
                        <a:lnSpc>
                          <a:spcPct val="115000"/>
                        </a:lnSpc>
                        <a:spcAft>
                          <a:spcPts val="1000"/>
                        </a:spcAft>
                      </a:pPr>
                      <a:r>
                        <a:rPr lang="en-ZA"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6"/>
                  </a:ext>
                </a:extLst>
              </a:tr>
              <a:tr h="263159">
                <a:tc>
                  <a:txBody>
                    <a:bodyPr/>
                    <a:lstStyle/>
                    <a:p>
                      <a:pPr>
                        <a:lnSpc>
                          <a:spcPct val="115000"/>
                        </a:lnSpc>
                        <a:spcAft>
                          <a:spcPts val="0"/>
                        </a:spcAft>
                      </a:pPr>
                      <a:r>
                        <a:rPr lang="en-US" sz="1600" kern="1200" dirty="0" smtClean="0">
                          <a:solidFill>
                            <a:srgbClr val="000000"/>
                          </a:solidFill>
                          <a:effectLst/>
                          <a:latin typeface="+mn-lt"/>
                          <a:ea typeface="Calibri"/>
                          <a:cs typeface="Arial" panose="020B0604020202020204" pitchFamily="34" charset="0"/>
                        </a:rPr>
                        <a:t>Mining</a:t>
                      </a:r>
                      <a:endParaRPr lang="en-US" sz="1600" kern="1200" baseline="0" dirty="0" smtClean="0">
                        <a:solidFill>
                          <a:srgbClr val="000000"/>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76</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279</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338</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smtClean="0">
                          <a:solidFill>
                            <a:schemeClr val="tx1"/>
                          </a:solidFill>
                          <a:effectLst/>
                          <a:latin typeface="+mn-lt"/>
                          <a:ea typeface="Calibri"/>
                          <a:cs typeface="Arial" panose="020B0604020202020204" pitchFamily="34" charset="0"/>
                        </a:rPr>
                        <a:t>646</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7"/>
                  </a:ext>
                </a:extLst>
              </a:tr>
              <a:tr h="24611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Missions</a:t>
                      </a:r>
                      <a:endParaRPr lang="en-ZA" sz="1600" dirty="0" smtClean="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55</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1"/>
                  </a:ext>
                </a:extLst>
              </a:tr>
              <a:tr h="24611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Motor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2"/>
                  </a:ext>
                </a:extLst>
              </a:tr>
              <a:tr h="400939">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Nurseries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150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3"/>
                  </a:ext>
                </a:extLst>
              </a:tr>
              <a:tr h="400939">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Research and Technology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4"/>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26465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t>
            </a:r>
            <a:r>
              <a:rPr lang="en-ZA" altLang="en-US" sz="2400" b="1" dirty="0" smtClean="0">
                <a:ea typeface="ＭＳ Ｐゴシック" pitchFamily="34" charset="-128"/>
              </a:rPr>
              <a:t>MEMBERS PER SECTOR: QUARTER 4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7992196"/>
              </p:ext>
            </p:extLst>
          </p:nvPr>
        </p:nvGraphicFramePr>
        <p:xfrm>
          <a:off x="179512" y="1334819"/>
          <a:ext cx="8784976" cy="5476650"/>
        </p:xfrm>
        <a:graphic>
          <a:graphicData uri="http://schemas.openxmlformats.org/drawingml/2006/table">
            <a:tbl>
              <a:tblPr firstRow="1" bandRow="1">
                <a:tableStyleId>{5C22544A-7EE6-4342-B048-85BDC9FD1C3A}</a:tableStyleId>
              </a:tblPr>
              <a:tblGrid>
                <a:gridCol w="2188161">
                  <a:extLst>
                    <a:ext uri="{9D8B030D-6E8A-4147-A177-3AD203B41FA5}">
                      <a16:colId xmlns="" xmlns:a16="http://schemas.microsoft.com/office/drawing/2014/main" val="20000"/>
                    </a:ext>
                  </a:extLst>
                </a:gridCol>
                <a:gridCol w="1704679">
                  <a:extLst>
                    <a:ext uri="{9D8B030D-6E8A-4147-A177-3AD203B41FA5}">
                      <a16:colId xmlns="" xmlns:a16="http://schemas.microsoft.com/office/drawing/2014/main" val="20001"/>
                    </a:ext>
                  </a:extLst>
                </a:gridCol>
                <a:gridCol w="1645897">
                  <a:extLst>
                    <a:ext uri="{9D8B030D-6E8A-4147-A177-3AD203B41FA5}">
                      <a16:colId xmlns="" xmlns:a16="http://schemas.microsoft.com/office/drawing/2014/main" val="20002"/>
                    </a:ext>
                  </a:extLst>
                </a:gridCol>
                <a:gridCol w="1587115">
                  <a:extLst>
                    <a:ext uri="{9D8B030D-6E8A-4147-A177-3AD203B41FA5}">
                      <a16:colId xmlns="" xmlns:a16="http://schemas.microsoft.com/office/drawing/2014/main" val="20003"/>
                    </a:ext>
                  </a:extLst>
                </a:gridCol>
                <a:gridCol w="1659124">
                  <a:extLst>
                    <a:ext uri="{9D8B030D-6E8A-4147-A177-3AD203B41FA5}">
                      <a16:colId xmlns="" xmlns:a16="http://schemas.microsoft.com/office/drawing/2014/main" val="20004"/>
                    </a:ext>
                  </a:extLst>
                </a:gridCol>
              </a:tblGrid>
              <a:tr h="720080">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 xmlns:a16="http://schemas.microsoft.com/office/drawing/2014/main" val="10000"/>
                  </a:ext>
                </a:extLst>
              </a:tr>
              <a:tr h="385426">
                <a:tc>
                  <a:txBody>
                    <a:bodyPr/>
                    <a:lstStyle/>
                    <a:p>
                      <a:r>
                        <a:rPr lang="en-ZA" sz="1600" dirty="0" smtClean="0">
                          <a:latin typeface="+mn-lt"/>
                          <a:cs typeface="Arial" panose="020B0604020202020204" pitchFamily="34" charset="0"/>
                        </a:rPr>
                        <a:t>Restaurant/ Catering</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176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482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156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1"/>
                  </a:ext>
                </a:extLst>
              </a:tr>
              <a:tr h="385426">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2"/>
                  </a:ext>
                </a:extLst>
              </a:tr>
              <a:tr h="385426">
                <a:tc>
                  <a:txBody>
                    <a:bodyPr/>
                    <a:lstStyle/>
                    <a:p>
                      <a:r>
                        <a:rPr lang="en-ZA" sz="1600" dirty="0" smtClean="0">
                          <a:latin typeface="+mn-lt"/>
                          <a:cs typeface="Arial" panose="020B0604020202020204" pitchFamily="34" charset="0"/>
                        </a:rPr>
                        <a:t>Private Security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36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3"/>
                  </a:ext>
                </a:extLst>
              </a:tr>
              <a:tr h="385426">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5 219</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a:t>
                      </a:r>
                    </a:p>
                  </a:txBody>
                  <a:tcPr marL="68580" marR="68580" marT="9523" marB="0"/>
                </a:tc>
                <a:extLst>
                  <a:ext uri="{0D108BD9-81ED-4DB2-BD59-A6C34878D82A}">
                    <a16:rowId xmlns="" xmlns:a16="http://schemas.microsoft.com/office/drawing/2014/main" val="10004"/>
                  </a:ext>
                </a:extLst>
              </a:tr>
              <a:tr h="37165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776</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846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434</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5"/>
                  </a:ext>
                </a:extLst>
              </a:tr>
              <a:tr h="35510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Sports </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0</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12"/>
                  </a:ext>
                </a:extLst>
              </a:tr>
              <a:tr h="385426">
                <a:tc>
                  <a:txBody>
                    <a:bodyPr/>
                    <a:lstStyle/>
                    <a:p>
                      <a:r>
                        <a:rPr lang="en-ZA" sz="1600" dirty="0" smtClean="0">
                          <a:latin typeface="+mn-lt"/>
                          <a:cs typeface="Arial" panose="020B0604020202020204" pitchFamily="34" charset="0"/>
                        </a:rPr>
                        <a:t>Transport and Logistics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822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435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59</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6"/>
                  </a:ext>
                </a:extLst>
              </a:tr>
              <a:tr h="339590">
                <a:tc>
                  <a:txBody>
                    <a:bodyPr/>
                    <a:lstStyle/>
                    <a:p>
                      <a:r>
                        <a:rPr lang="en-ZA" sz="1600" dirty="0" smtClean="0">
                          <a:latin typeface="+mn-lt"/>
                          <a:cs typeface="Arial" panose="020B0604020202020204" pitchFamily="34" charset="0"/>
                        </a:rPr>
                        <a:t>Unemployed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7"/>
                  </a:ext>
                </a:extLst>
              </a:tr>
              <a:tr h="288032">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2 889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1 356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413</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8"/>
                  </a:ext>
                </a:extLst>
              </a:tr>
              <a:tr h="385426">
                <a:tc>
                  <a:txBody>
                    <a:bodyPr/>
                    <a:lstStyle/>
                    <a:p>
                      <a:r>
                        <a:rPr lang="en-ZA" sz="1200" dirty="0" smtClean="0">
                          <a:latin typeface="+mn-lt"/>
                          <a:cs typeface="Arial" panose="020B0604020202020204" pitchFamily="34" charset="0"/>
                        </a:rPr>
                        <a:t>Wholesale,</a:t>
                      </a:r>
                      <a:r>
                        <a:rPr lang="en-ZA" sz="1200" baseline="0" dirty="0" smtClean="0">
                          <a:latin typeface="+mn-lt"/>
                          <a:cs typeface="Arial" panose="020B0604020202020204" pitchFamily="34" charset="0"/>
                        </a:rPr>
                        <a:t> Distribution, Retail and Commercial (Plastic) </a:t>
                      </a:r>
                      <a:endParaRPr lang="en-ZA" sz="12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2 240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9"/>
                  </a:ext>
                </a:extLst>
              </a:tr>
              <a:tr h="385426">
                <a:tc>
                  <a:txBody>
                    <a:bodyPr/>
                    <a:lstStyle/>
                    <a:p>
                      <a:r>
                        <a:rPr lang="en-ZA" sz="1600" dirty="0" smtClean="0">
                          <a:latin typeface="+mn-lt"/>
                          <a:cs typeface="Arial" panose="020B0604020202020204" pitchFamily="34" charset="0"/>
                        </a:rPr>
                        <a:t>Estate</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4 000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13"/>
                  </a:ext>
                </a:extLst>
              </a:tr>
              <a:tr h="294892">
                <a:tc>
                  <a:txBody>
                    <a:bodyPr/>
                    <a:lstStyle/>
                    <a:p>
                      <a:r>
                        <a:rPr lang="en-ZA" sz="1600" dirty="0" smtClean="0">
                          <a:latin typeface="+mn-lt"/>
                          <a:cs typeface="Arial" panose="020B0604020202020204" pitchFamily="34" charset="0"/>
                        </a:rPr>
                        <a:t>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198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10"/>
                  </a:ext>
                </a:extLst>
              </a:tr>
              <a:tr h="300501">
                <a:tc>
                  <a:txBody>
                    <a:bodyPr/>
                    <a:lstStyle/>
                    <a:p>
                      <a:pPr>
                        <a:lnSpc>
                          <a:spcPct val="115000"/>
                        </a:lnSpc>
                        <a:spcAft>
                          <a:spcPts val="0"/>
                        </a:spcAft>
                      </a:pPr>
                      <a:r>
                        <a:rPr lang="en-US" sz="1800" b="1" u="none" dirty="0" smtClean="0">
                          <a:effectLst/>
                          <a:latin typeface="+mn-lt"/>
                          <a:ea typeface="Calibri"/>
                          <a:cs typeface="Times New Roman"/>
                        </a:rPr>
                        <a:t>TOTAL </a:t>
                      </a:r>
                      <a:endParaRPr lang="en-ZA" sz="1800" b="1" u="none" dirty="0">
                        <a:effectLst/>
                        <a:latin typeface="+mn-lt"/>
                        <a:ea typeface="Calibri"/>
                        <a:cs typeface="Times New Roman"/>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u="none" dirty="0" smtClean="0">
                          <a:solidFill>
                            <a:schemeClr val="tx1"/>
                          </a:solidFill>
                          <a:effectLst/>
                          <a:latin typeface="+mn-lt"/>
                          <a:ea typeface="Calibri"/>
                          <a:cs typeface="Arial" panose="020B0604020202020204" pitchFamily="34" charset="0"/>
                        </a:rPr>
                        <a:t>8 204</a:t>
                      </a:r>
                      <a:endParaRPr lang="en-ZA" sz="1600" b="1" u="none" dirty="0">
                        <a:solidFill>
                          <a:schemeClr val="tx1"/>
                        </a:solidFill>
                        <a:effectLst/>
                        <a:latin typeface="+mn-lt"/>
                        <a:ea typeface="Calibri"/>
                        <a:cs typeface="Arial" panose="020B0604020202020204" pitchFamily="34" charset="0"/>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9</a:t>
                      </a:r>
                      <a:r>
                        <a:rPr lang="en-ZA" sz="1600" b="1" baseline="0" dirty="0" smtClean="0">
                          <a:solidFill>
                            <a:schemeClr val="tx1"/>
                          </a:solidFill>
                          <a:effectLst/>
                          <a:latin typeface="+mn-lt"/>
                          <a:ea typeface="Calibri"/>
                          <a:cs typeface="Arial" panose="020B0604020202020204" pitchFamily="34" charset="0"/>
                        </a:rPr>
                        <a:t> 054</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10 016</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19 465</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 xmlns:a16="http://schemas.microsoft.com/office/drawing/2014/main" val="10011"/>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830888" y="61722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6165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400" b="1" dirty="0" smtClean="0">
                <a:ea typeface="ＭＳ Ｐゴシック" pitchFamily="34" charset="-128"/>
              </a:rPr>
              <a:t>TRADE UNION  MEMBERS IMPACTED UPON BY REFUSAL PER SECTOR: QUARTER 4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4304450"/>
              </p:ext>
            </p:extLst>
          </p:nvPr>
        </p:nvGraphicFramePr>
        <p:xfrm>
          <a:off x="251521" y="1268758"/>
          <a:ext cx="8738740" cy="5469690"/>
        </p:xfrm>
        <a:graphic>
          <a:graphicData uri="http://schemas.openxmlformats.org/drawingml/2006/table">
            <a:tbl>
              <a:tblPr firstRow="1" bandRow="1">
                <a:tableStyleId>{5C22544A-7EE6-4342-B048-85BDC9FD1C3A}</a:tableStyleId>
              </a:tblPr>
              <a:tblGrid>
                <a:gridCol w="1529279">
                  <a:extLst>
                    <a:ext uri="{9D8B030D-6E8A-4147-A177-3AD203B41FA5}">
                      <a16:colId xmlns="" xmlns:a16="http://schemas.microsoft.com/office/drawing/2014/main" val="20000"/>
                    </a:ext>
                  </a:extLst>
                </a:gridCol>
                <a:gridCol w="1019520">
                  <a:extLst>
                    <a:ext uri="{9D8B030D-6E8A-4147-A177-3AD203B41FA5}">
                      <a16:colId xmlns="" xmlns:a16="http://schemas.microsoft.com/office/drawing/2014/main" val="20001"/>
                    </a:ext>
                  </a:extLst>
                </a:gridCol>
                <a:gridCol w="2403154">
                  <a:extLst>
                    <a:ext uri="{9D8B030D-6E8A-4147-A177-3AD203B41FA5}">
                      <a16:colId xmlns="" xmlns:a16="http://schemas.microsoft.com/office/drawing/2014/main" val="20002"/>
                    </a:ext>
                  </a:extLst>
                </a:gridCol>
                <a:gridCol w="1019520">
                  <a:extLst>
                    <a:ext uri="{9D8B030D-6E8A-4147-A177-3AD203B41FA5}">
                      <a16:colId xmlns="" xmlns:a16="http://schemas.microsoft.com/office/drawing/2014/main" val="20003"/>
                    </a:ext>
                  </a:extLst>
                </a:gridCol>
                <a:gridCol w="2767267">
                  <a:extLst>
                    <a:ext uri="{9D8B030D-6E8A-4147-A177-3AD203B41FA5}">
                      <a16:colId xmlns="" xmlns:a16="http://schemas.microsoft.com/office/drawing/2014/main" val="20004"/>
                    </a:ext>
                  </a:extLst>
                </a:gridCol>
              </a:tblGrid>
              <a:tr h="648074">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tc>
                <a:extLst>
                  <a:ext uri="{0D108BD9-81ED-4DB2-BD59-A6C34878D82A}">
                    <a16:rowId xmlns="" xmlns:a16="http://schemas.microsoft.com/office/drawing/2014/main" val="10000"/>
                  </a:ext>
                </a:extLst>
              </a:tr>
              <a:tr h="833244">
                <a:tc>
                  <a:txBody>
                    <a:bodyPr/>
                    <a:lstStyle/>
                    <a:p>
                      <a:pPr>
                        <a:lnSpc>
                          <a:spcPct val="100000"/>
                        </a:lnSpc>
                        <a:spcAft>
                          <a:spcPts val="0"/>
                        </a:spcAft>
                      </a:pPr>
                      <a:r>
                        <a:rPr lang="en-ZA" sz="1500" kern="1200" dirty="0">
                          <a:solidFill>
                            <a:srgbClr val="000000"/>
                          </a:solidFill>
                          <a:effectLst/>
                          <a:latin typeface="+mn-lt"/>
                          <a:ea typeface="Calibri"/>
                          <a:cs typeface="Arial" panose="020B0604020202020204" pitchFamily="34" charset="0"/>
                        </a:rPr>
                        <a:t>Agriculture and Forestry </a:t>
                      </a:r>
                      <a:endParaRPr lang="en-ZA" sz="15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293</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500" b="0" dirty="0" smtClean="0">
                          <a:solidFill>
                            <a:schemeClr val="tx1"/>
                          </a:solidFill>
                          <a:effectLst/>
                          <a:latin typeface="+mn-lt"/>
                          <a:ea typeface="Calibri"/>
                          <a:cs typeface="Arial" panose="020B0604020202020204" pitchFamily="34" charset="0"/>
                        </a:rPr>
                        <a:t>4  Applications</a:t>
                      </a:r>
                      <a:r>
                        <a:rPr lang="en-ZA" sz="15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500" b="0" baseline="0" dirty="0" smtClean="0">
                          <a:solidFill>
                            <a:schemeClr val="tx1"/>
                          </a:solidFill>
                          <a:effectLst/>
                          <a:latin typeface="+mn-lt"/>
                          <a:ea typeface="Calibri"/>
                          <a:cs typeface="Arial" panose="020B0604020202020204" pitchFamily="34" charset="0"/>
                        </a:rPr>
                        <a:t>3075 members</a:t>
                      </a:r>
                      <a:endParaRPr lang="en-ZA" sz="15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500" b="0" dirty="0" smtClean="0">
                          <a:solidFill>
                            <a:schemeClr val="tx1"/>
                          </a:solidFill>
                          <a:effectLst/>
                          <a:latin typeface="+mn-lt"/>
                          <a:ea typeface="Calibri"/>
                          <a:cs typeface="Arial" panose="020B0604020202020204" pitchFamily="34" charset="0"/>
                        </a:rPr>
                        <a:t>(poultry 2621, agriculture 454) </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236</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500" b="0" dirty="0" smtClean="0">
                          <a:solidFill>
                            <a:schemeClr val="tx1"/>
                          </a:solidFill>
                          <a:effectLst/>
                          <a:latin typeface="+mn-lt"/>
                          <a:ea typeface="Calibri"/>
                          <a:cs typeface="Arial" panose="020B0604020202020204" pitchFamily="34" charset="0"/>
                        </a:rPr>
                        <a:t>4  Applications</a:t>
                      </a:r>
                      <a:r>
                        <a:rPr lang="en-ZA" sz="15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500" b="0" baseline="0" dirty="0" smtClean="0">
                          <a:solidFill>
                            <a:schemeClr val="tx1"/>
                          </a:solidFill>
                          <a:effectLst/>
                          <a:latin typeface="+mn-lt"/>
                          <a:ea typeface="Calibri"/>
                          <a:cs typeface="Arial" panose="020B0604020202020204" pitchFamily="34" charset="0"/>
                        </a:rPr>
                        <a:t>264 members</a:t>
                      </a:r>
                      <a:endParaRPr lang="en-ZA" sz="15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500" b="0" dirty="0" smtClean="0">
                          <a:solidFill>
                            <a:schemeClr val="tx1"/>
                          </a:solidFill>
                          <a:effectLst/>
                          <a:latin typeface="+mn-lt"/>
                          <a:ea typeface="Calibri"/>
                          <a:cs typeface="Arial" panose="020B0604020202020204" pitchFamily="34" charset="0"/>
                        </a:rPr>
                        <a:t>(Poultry</a:t>
                      </a:r>
                      <a:r>
                        <a:rPr lang="en-ZA" sz="1500" b="0" baseline="0" dirty="0" smtClean="0">
                          <a:solidFill>
                            <a:schemeClr val="tx1"/>
                          </a:solidFill>
                          <a:effectLst/>
                          <a:latin typeface="+mn-lt"/>
                          <a:ea typeface="Calibri"/>
                          <a:cs typeface="Arial" panose="020B0604020202020204" pitchFamily="34" charset="0"/>
                        </a:rPr>
                        <a:t> 4</a:t>
                      </a:r>
                      <a:r>
                        <a:rPr lang="en-ZA" sz="1500" b="0" dirty="0" smtClean="0">
                          <a:solidFill>
                            <a:schemeClr val="tx1"/>
                          </a:solidFill>
                          <a:effectLst/>
                          <a:latin typeface="+mn-lt"/>
                          <a:ea typeface="Calibri"/>
                          <a:cs typeface="Arial" panose="020B0604020202020204" pitchFamily="34" charset="0"/>
                        </a:rPr>
                        <a:t>, agriculture 260) </a:t>
                      </a:r>
                    </a:p>
                    <a:p>
                      <a:pPr algn="ctr">
                        <a:lnSpc>
                          <a:spcPct val="115000"/>
                        </a:lnSpc>
                        <a:spcAft>
                          <a:spcPts val="0"/>
                        </a:spcAft>
                      </a:pPr>
                      <a:endParaRPr lang="en-ZA" sz="15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1"/>
                  </a:ext>
                </a:extLst>
              </a:tr>
              <a:tr h="503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rgbClr val="000000"/>
                          </a:solidFill>
                          <a:effectLst/>
                          <a:latin typeface="+mn-lt"/>
                          <a:ea typeface="Calibri"/>
                          <a:cs typeface="Arial" panose="020B0604020202020204" pitchFamily="34" charset="0"/>
                        </a:rPr>
                        <a:t>Building &amp; construction</a:t>
                      </a:r>
                      <a:endParaRPr lang="en-ZA" sz="15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217</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0</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39</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47</a:t>
                      </a:r>
                      <a:endParaRPr lang="en-ZA" sz="15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2"/>
                  </a:ext>
                </a:extLst>
              </a:tr>
              <a:tr h="3714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500" dirty="0" smtClean="0">
                          <a:effectLst/>
                          <a:latin typeface="+mn-lt"/>
                          <a:ea typeface="Calibri"/>
                          <a:cs typeface="Arial" panose="020B0604020202020204" pitchFamily="34" charset="0"/>
                        </a:rPr>
                        <a:t>Clothing </a:t>
                      </a: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0</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0</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0</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3</a:t>
                      </a:r>
                      <a:endParaRPr lang="en-ZA" sz="15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8"/>
                  </a:ext>
                </a:extLst>
              </a:tr>
              <a:tr h="503349">
                <a:tc>
                  <a:txBody>
                    <a:bodyPr/>
                    <a:lstStyle/>
                    <a:p>
                      <a:pPr>
                        <a:lnSpc>
                          <a:spcPct val="100000"/>
                        </a:lnSpc>
                        <a:spcAft>
                          <a:spcPts val="0"/>
                        </a:spcAft>
                      </a:pPr>
                      <a:r>
                        <a:rPr lang="en-ZA" sz="1500" kern="1200" dirty="0">
                          <a:solidFill>
                            <a:srgbClr val="000000"/>
                          </a:solidFill>
                          <a:effectLst/>
                          <a:latin typeface="+mn-lt"/>
                          <a:ea typeface="Calibri"/>
                          <a:cs typeface="Arial" panose="020B0604020202020204" pitchFamily="34" charset="0"/>
                        </a:rPr>
                        <a:t>Cleaning </a:t>
                      </a:r>
                      <a:r>
                        <a:rPr lang="en-ZA" sz="1500" kern="1200" dirty="0" smtClean="0">
                          <a:solidFill>
                            <a:srgbClr val="000000"/>
                          </a:solidFill>
                          <a:effectLst/>
                          <a:latin typeface="+mn-lt"/>
                          <a:ea typeface="Calibri"/>
                          <a:cs typeface="Arial" panose="020B0604020202020204" pitchFamily="34" charset="0"/>
                        </a:rPr>
                        <a:t>Services</a:t>
                      </a:r>
                      <a:endParaRPr lang="en-ZA" sz="15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244</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209</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244</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335</a:t>
                      </a:r>
                      <a:endParaRPr lang="en-ZA" sz="15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3"/>
                  </a:ext>
                </a:extLst>
              </a:tr>
              <a:tr h="364490">
                <a:tc>
                  <a:txBody>
                    <a:bodyPr/>
                    <a:lstStyle/>
                    <a:p>
                      <a:pPr>
                        <a:lnSpc>
                          <a:spcPct val="100000"/>
                        </a:lnSpc>
                        <a:spcAft>
                          <a:spcPts val="0"/>
                        </a:spcAft>
                      </a:pPr>
                      <a:r>
                        <a:rPr lang="en-ZA" sz="1500" dirty="0" smtClean="0">
                          <a:effectLst/>
                          <a:latin typeface="+mn-lt"/>
                          <a:ea typeface="Calibri"/>
                          <a:cs typeface="Arial" panose="020B0604020202020204" pitchFamily="34" charset="0"/>
                        </a:rPr>
                        <a:t>Communication </a:t>
                      </a:r>
                      <a:endParaRPr lang="en-ZA" sz="15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9</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300</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1</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1 704</a:t>
                      </a:r>
                      <a:endParaRPr lang="en-ZA" sz="15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4"/>
                  </a:ext>
                </a:extLst>
              </a:tr>
              <a:tr h="293523">
                <a:tc>
                  <a:txBody>
                    <a:bodyPr/>
                    <a:lstStyle/>
                    <a:p>
                      <a:r>
                        <a:rPr lang="en-US" sz="1500" kern="1200" dirty="0" smtClean="0">
                          <a:solidFill>
                            <a:schemeClr val="dk1"/>
                          </a:solidFill>
                          <a:effectLst/>
                          <a:latin typeface="+mn-lt"/>
                          <a:ea typeface="Calibri"/>
                          <a:cs typeface="Arial" panose="020B0604020202020204" pitchFamily="34" charset="0"/>
                        </a:rPr>
                        <a:t>Domestic</a:t>
                      </a:r>
                      <a:endParaRPr lang="en-ZA" sz="15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500" dirty="0" smtClean="0">
                          <a:latin typeface="+mn-lt"/>
                          <a:cs typeface="Arial" panose="020B0604020202020204" pitchFamily="34" charset="0"/>
                        </a:rPr>
                        <a:t>20</a:t>
                      </a:r>
                      <a:endParaRPr lang="en-ZA" sz="15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0</a:t>
                      </a:r>
                      <a:endParaRPr lang="en-ZA" sz="15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323</a:t>
                      </a:r>
                      <a:endParaRPr lang="en-ZA" sz="15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0</a:t>
                      </a:r>
                      <a:endParaRPr lang="en-ZA" sz="1500" b="0" dirty="0">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5"/>
                  </a:ext>
                </a:extLst>
              </a:tr>
              <a:tr h="345846">
                <a:tc>
                  <a:txBody>
                    <a:bodyPr/>
                    <a:lstStyle/>
                    <a:p>
                      <a:pPr>
                        <a:lnSpc>
                          <a:spcPct val="100000"/>
                        </a:lnSpc>
                        <a:spcAft>
                          <a:spcPts val="0"/>
                        </a:spcAft>
                      </a:pPr>
                      <a:r>
                        <a:rPr lang="en-ZA" sz="1500" dirty="0" smtClean="0">
                          <a:effectLst/>
                          <a:latin typeface="+mn-lt"/>
                          <a:ea typeface="Calibri"/>
                          <a:cs typeface="Arial" panose="020B0604020202020204" pitchFamily="34" charset="0"/>
                        </a:rPr>
                        <a:t>Education </a:t>
                      </a: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486</a:t>
                      </a: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55</a:t>
                      </a: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17</a:t>
                      </a: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679</a:t>
                      </a:r>
                    </a:p>
                  </a:txBody>
                  <a:tcPr marL="68580" marR="68580" marT="9523" marB="0"/>
                </a:tc>
                <a:extLst>
                  <a:ext uri="{0D108BD9-81ED-4DB2-BD59-A6C34878D82A}">
                    <a16:rowId xmlns="" xmlns:a16="http://schemas.microsoft.com/office/drawing/2014/main" val="10006"/>
                  </a:ext>
                </a:extLst>
              </a:tr>
              <a:tr h="643046">
                <a:tc>
                  <a:txBody>
                    <a:bodyPr/>
                    <a:lstStyle/>
                    <a:p>
                      <a:pPr>
                        <a:lnSpc>
                          <a:spcPct val="100000"/>
                        </a:lnSpc>
                        <a:spcAft>
                          <a:spcPts val="0"/>
                        </a:spcAft>
                      </a:pPr>
                      <a:r>
                        <a:rPr lang="en-ZA" sz="1500" dirty="0" smtClean="0">
                          <a:effectLst/>
                          <a:latin typeface="+mn-lt"/>
                          <a:ea typeface="Calibri"/>
                          <a:cs typeface="Arial" panose="020B0604020202020204" pitchFamily="34" charset="0"/>
                        </a:rPr>
                        <a:t>Engineering, Energy,</a:t>
                      </a:r>
                      <a:r>
                        <a:rPr lang="en-ZA" sz="1500" baseline="0" dirty="0" smtClean="0">
                          <a:effectLst/>
                          <a:latin typeface="+mn-lt"/>
                          <a:ea typeface="Calibri"/>
                          <a:cs typeface="Arial" panose="020B0604020202020204" pitchFamily="34" charset="0"/>
                        </a:rPr>
                        <a:t> Chemical  </a:t>
                      </a:r>
                      <a:endParaRPr lang="en-ZA" sz="1500" dirty="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500" b="0" dirty="0" smtClean="0">
                          <a:solidFill>
                            <a:schemeClr val="tx1"/>
                          </a:solidFill>
                          <a:effectLst/>
                          <a:latin typeface="+mn-lt"/>
                          <a:ea typeface="Calibri"/>
                          <a:cs typeface="Arial" panose="020B0604020202020204" pitchFamily="34" charset="0"/>
                        </a:rPr>
                        <a:t>187</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500" b="0" dirty="0" smtClean="0">
                          <a:effectLst/>
                          <a:latin typeface="+mn-lt"/>
                          <a:ea typeface="Calibri"/>
                          <a:cs typeface="Arial" panose="020B0604020202020204" pitchFamily="34" charset="0"/>
                        </a:rPr>
                        <a:t>86</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500" b="0" dirty="0" smtClean="0">
                          <a:effectLst/>
                          <a:latin typeface="+mn-lt"/>
                          <a:ea typeface="Calibri"/>
                          <a:cs typeface="Arial" panose="020B0604020202020204" pitchFamily="34" charset="0"/>
                        </a:rPr>
                        <a:t>304</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500" b="0" dirty="0" smtClean="0">
                          <a:effectLst/>
                          <a:latin typeface="+mn-lt"/>
                          <a:ea typeface="Calibri"/>
                          <a:cs typeface="Arial" panose="020B0604020202020204" pitchFamily="34" charset="0"/>
                        </a:rPr>
                        <a:t>36</a:t>
                      </a:r>
                    </a:p>
                  </a:txBody>
                  <a:tcPr marL="68580" marR="68580" marT="9523" marB="0"/>
                </a:tc>
                <a:extLst>
                  <a:ext uri="{0D108BD9-81ED-4DB2-BD59-A6C34878D82A}">
                    <a16:rowId xmlns="" xmlns:a16="http://schemas.microsoft.com/office/drawing/2014/main" val="10009"/>
                  </a:ext>
                </a:extLst>
              </a:tr>
              <a:tr h="576064">
                <a:tc>
                  <a:txBody>
                    <a:bodyPr/>
                    <a:lstStyle/>
                    <a:p>
                      <a:pPr>
                        <a:lnSpc>
                          <a:spcPct val="100000"/>
                        </a:lnSpc>
                        <a:spcAft>
                          <a:spcPts val="0"/>
                        </a:spcAft>
                      </a:pPr>
                      <a:r>
                        <a:rPr lang="en-ZA" sz="1500" dirty="0" smtClean="0">
                          <a:effectLst/>
                          <a:latin typeface="+mn-lt"/>
                          <a:ea typeface="Calibri"/>
                          <a:cs typeface="Arial" panose="020B0604020202020204" pitchFamily="34" charset="0"/>
                        </a:rPr>
                        <a:t>Environmental services </a:t>
                      </a:r>
                      <a:endParaRPr lang="en-ZA" sz="15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solidFill>
                            <a:schemeClr val="tx1"/>
                          </a:solidFill>
                          <a:effectLst/>
                          <a:latin typeface="+mn-lt"/>
                          <a:ea typeface="Calibri"/>
                          <a:cs typeface="Arial" panose="020B0604020202020204" pitchFamily="34" charset="0"/>
                        </a:rPr>
                        <a:t>0</a:t>
                      </a:r>
                      <a:endParaRPr lang="en-ZA" sz="15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71</a:t>
                      </a:r>
                      <a:endParaRPr lang="en-ZA" sz="15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0</a:t>
                      </a:r>
                      <a:endParaRPr lang="en-ZA" sz="15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500" b="0" dirty="0" smtClean="0">
                          <a:effectLst/>
                          <a:latin typeface="+mn-lt"/>
                          <a:ea typeface="Calibri"/>
                          <a:cs typeface="Arial" panose="020B0604020202020204" pitchFamily="34" charset="0"/>
                        </a:rPr>
                        <a:t>0</a:t>
                      </a:r>
                      <a:endParaRPr lang="en-ZA" sz="1500" b="0" dirty="0">
                        <a:effectLst/>
                        <a:latin typeface="+mn-lt"/>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7"/>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462525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400" b="1" dirty="0">
                <a:ea typeface="ＭＳ Ｐゴシック" pitchFamily="34" charset="-128"/>
              </a:rPr>
              <a:t>TRADE UNION  MEMBERS IMPACTED UPON BY REFUSAL PER SECTOR: </a:t>
            </a:r>
            <a:r>
              <a:rPr lang="en-ZA" altLang="en-US" sz="2400" b="1" dirty="0" smtClean="0">
                <a:ea typeface="ＭＳ Ｐゴシック" pitchFamily="34" charset="-128"/>
              </a:rPr>
              <a:t>QUARTER 4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0" y="1268759"/>
          <a:ext cx="8712968" cy="5421630"/>
        </p:xfrm>
        <a:graphic>
          <a:graphicData uri="http://schemas.openxmlformats.org/drawingml/2006/table">
            <a:tbl>
              <a:tblPr firstRow="1" bandRow="1">
                <a:tableStyleId>{5C22544A-7EE6-4342-B048-85BDC9FD1C3A}</a:tableStyleId>
              </a:tblPr>
              <a:tblGrid>
                <a:gridCol w="2330083">
                  <a:extLst>
                    <a:ext uri="{9D8B030D-6E8A-4147-A177-3AD203B41FA5}">
                      <a16:colId xmlns="" xmlns:a16="http://schemas.microsoft.com/office/drawing/2014/main" val="20000"/>
                    </a:ext>
                  </a:extLst>
                </a:gridCol>
                <a:gridCol w="1528437">
                  <a:extLst>
                    <a:ext uri="{9D8B030D-6E8A-4147-A177-3AD203B41FA5}">
                      <a16:colId xmlns="" xmlns:a16="http://schemas.microsoft.com/office/drawing/2014/main" val="20001"/>
                    </a:ext>
                  </a:extLst>
                </a:gridCol>
                <a:gridCol w="1711849">
                  <a:extLst>
                    <a:ext uri="{9D8B030D-6E8A-4147-A177-3AD203B41FA5}">
                      <a16:colId xmlns="" xmlns:a16="http://schemas.microsoft.com/office/drawing/2014/main" val="20002"/>
                    </a:ext>
                  </a:extLst>
                </a:gridCol>
                <a:gridCol w="1535296">
                  <a:extLst>
                    <a:ext uri="{9D8B030D-6E8A-4147-A177-3AD203B41FA5}">
                      <a16:colId xmlns="" xmlns:a16="http://schemas.microsoft.com/office/drawing/2014/main" val="20003"/>
                    </a:ext>
                  </a:extLst>
                </a:gridCol>
                <a:gridCol w="1607303">
                  <a:extLst>
                    <a:ext uri="{9D8B030D-6E8A-4147-A177-3AD203B41FA5}">
                      <a16:colId xmlns="" xmlns:a16="http://schemas.microsoft.com/office/drawing/2014/main" val="20004"/>
                    </a:ext>
                  </a:extLst>
                </a:gridCol>
              </a:tblGrid>
              <a:tr h="720081">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Q4</a:t>
                      </a:r>
                      <a:endParaRPr lang="en-ZA" sz="1800" dirty="0" smtClean="0">
                        <a:latin typeface="+mn-lt"/>
                        <a:cs typeface="Arial" panose="020B0604020202020204" pitchFamily="34" charset="0"/>
                      </a:endParaRPr>
                    </a:p>
                  </a:txBody>
                  <a:tcPr marT="45727" marB="45727"/>
                </a:tc>
                <a:extLst>
                  <a:ext uri="{0D108BD9-81ED-4DB2-BD59-A6C34878D82A}">
                    <a16:rowId xmlns="" xmlns:a16="http://schemas.microsoft.com/office/drawing/2014/main" val="10000"/>
                  </a:ext>
                </a:extLst>
              </a:tr>
              <a:tr h="308645">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1"/>
                  </a:ext>
                </a:extLst>
              </a:tr>
              <a:tr h="333561">
                <a:tc>
                  <a:txBody>
                    <a:bodyPr/>
                    <a:lstStyle/>
                    <a:p>
                      <a:r>
                        <a:rPr lang="en-ZA" sz="1600" kern="1200" dirty="0" smtClean="0">
                          <a:solidFill>
                            <a:schemeClr val="dk1"/>
                          </a:solidFill>
                          <a:effectLst/>
                          <a:latin typeface="+mn-lt"/>
                          <a:ea typeface="Calibri"/>
                          <a:cs typeface="Arial" panose="020B0604020202020204" pitchFamily="34" charset="0"/>
                        </a:rPr>
                        <a:t>Health</a:t>
                      </a:r>
                      <a:r>
                        <a:rPr lang="en-ZA" sz="1600" kern="1200" baseline="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51</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8"/>
                  </a:ext>
                </a:extLst>
              </a:tr>
              <a:tr h="36204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139</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482</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140</a:t>
                      </a:r>
                    </a:p>
                  </a:txBody>
                  <a:tcPr marL="68580" marR="68580" marT="9527" marB="0"/>
                </a:tc>
                <a:extLst>
                  <a:ext uri="{0D108BD9-81ED-4DB2-BD59-A6C34878D82A}">
                    <a16:rowId xmlns="" xmlns:a16="http://schemas.microsoft.com/office/drawing/2014/main" val="10002"/>
                  </a:ext>
                </a:extLst>
              </a:tr>
              <a:tr h="31197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Horseracing </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20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9"/>
                  </a:ext>
                </a:extLst>
              </a:tr>
              <a:tr h="311974">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4000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3"/>
                  </a:ext>
                </a:extLst>
              </a:tr>
              <a:tr h="311974">
                <a:tc>
                  <a:txBody>
                    <a:bodyPr/>
                    <a:lstStyle/>
                    <a:p>
                      <a:r>
                        <a:rPr lang="en-ZA" sz="1600" dirty="0" smtClean="0">
                          <a:latin typeface="+mn-lt"/>
                          <a:cs typeface="Arial" panose="020B0604020202020204" pitchFamily="34" charset="0"/>
                        </a:rPr>
                        <a:t>Labour Brokers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0</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95</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0"/>
                  </a:ext>
                </a:extLst>
              </a:tr>
              <a:tr h="291557">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336</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12</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4"/>
                  </a:ext>
                </a:extLst>
              </a:tr>
              <a:tr h="360122">
                <a:tc>
                  <a:txBody>
                    <a:bodyPr/>
                    <a:lstStyle/>
                    <a:p>
                      <a:pPr>
                        <a:lnSpc>
                          <a:spcPct val="115000"/>
                        </a:lnSpc>
                        <a:spcAft>
                          <a:spcPts val="1000"/>
                        </a:spcAft>
                      </a:pPr>
                      <a:r>
                        <a:rPr lang="en-ZA" sz="1600" dirty="0" smtClean="0">
                          <a:effectLst/>
                          <a:latin typeface="+mn-lt"/>
                          <a:ea typeface="Calibri"/>
                          <a:cs typeface="Arial" panose="020B0604020202020204" pitchFamily="34" charset="0"/>
                        </a:rPr>
                        <a:t>Meat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54</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5"/>
                  </a:ext>
                </a:extLst>
              </a:tr>
              <a:tr h="291557">
                <a:tc>
                  <a:txBody>
                    <a:bodyPr/>
                    <a:lstStyle/>
                    <a:p>
                      <a:pPr>
                        <a:lnSpc>
                          <a:spcPct val="115000"/>
                        </a:lnSpc>
                        <a:spcAft>
                          <a:spcPts val="1000"/>
                        </a:spcAft>
                      </a:pPr>
                      <a:r>
                        <a:rPr lang="en-ZA"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6"/>
                  </a:ext>
                </a:extLst>
              </a:tr>
              <a:tr h="360122">
                <a:tc>
                  <a:txBody>
                    <a:bodyPr/>
                    <a:lstStyle/>
                    <a:p>
                      <a:pPr>
                        <a:lnSpc>
                          <a:spcPct val="115000"/>
                        </a:lnSpc>
                        <a:spcAft>
                          <a:spcPts val="0"/>
                        </a:spcAft>
                      </a:pPr>
                      <a:r>
                        <a:rPr lang="en-US" sz="1600" kern="1200" dirty="0" smtClean="0">
                          <a:solidFill>
                            <a:srgbClr val="000000"/>
                          </a:solidFill>
                          <a:effectLst/>
                          <a:latin typeface="+mn-lt"/>
                          <a:ea typeface="Calibri"/>
                          <a:cs typeface="Arial" panose="020B0604020202020204" pitchFamily="34" charset="0"/>
                        </a:rPr>
                        <a:t>Mining</a:t>
                      </a:r>
                      <a:endParaRPr lang="en-US" sz="1600" kern="1200" baseline="0" dirty="0" smtClean="0">
                        <a:solidFill>
                          <a:srgbClr val="000000"/>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76</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279</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138</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646</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07"/>
                  </a:ext>
                </a:extLst>
              </a:tr>
              <a:tr h="36012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Missions</a:t>
                      </a:r>
                      <a:endParaRPr lang="en-ZA" sz="1600" dirty="0" smtClean="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55</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1"/>
                  </a:ext>
                </a:extLst>
              </a:tr>
              <a:tr h="29155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Motor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2"/>
                  </a:ext>
                </a:extLst>
              </a:tr>
              <a:tr h="40317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Nurseries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150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3"/>
                  </a:ext>
                </a:extLst>
              </a:tr>
              <a:tr h="40317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Research and Technology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 xmlns:a16="http://schemas.microsoft.com/office/drawing/2014/main" val="10014"/>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1990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400" b="1" dirty="0" smtClean="0">
                <a:solidFill>
                  <a:prstClr val="black"/>
                </a:solidFill>
                <a:ea typeface="ＭＳ Ｐゴシック" pitchFamily="-80" charset="-128"/>
                <a:cs typeface="+mj-cs"/>
              </a:rPr>
              <a:t>QUARTER 1 PERFORMANCE PER PROGRAMME 2018/19</a:t>
            </a:r>
            <a:endParaRPr lang="en-ZA" sz="24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31F17A-3748-41D8-8DE2-B3C3F3DF3DC2}"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7154362"/>
              </p:ext>
            </p:extLst>
          </p:nvPr>
        </p:nvGraphicFramePr>
        <p:xfrm>
          <a:off x="174625" y="1308100"/>
          <a:ext cx="8794749" cy="5356860"/>
        </p:xfrm>
        <a:graphic>
          <a:graphicData uri="http://schemas.openxmlformats.org/drawingml/2006/table">
            <a:tbl>
              <a:tblPr firstRow="1" firstCol="1" bandRow="1"/>
              <a:tblGrid>
                <a:gridCol w="2357471">
                  <a:extLst>
                    <a:ext uri="{9D8B030D-6E8A-4147-A177-3AD203B41FA5}">
                      <a16:colId xmlns="" xmlns:a16="http://schemas.microsoft.com/office/drawing/2014/main" val="20000"/>
                    </a:ext>
                  </a:extLst>
                </a:gridCol>
                <a:gridCol w="1170374">
                  <a:extLst>
                    <a:ext uri="{9D8B030D-6E8A-4147-A177-3AD203B41FA5}">
                      <a16:colId xmlns="" xmlns:a16="http://schemas.microsoft.com/office/drawing/2014/main" val="20001"/>
                    </a:ext>
                  </a:extLst>
                </a:gridCol>
                <a:gridCol w="1504768">
                  <a:extLst>
                    <a:ext uri="{9D8B030D-6E8A-4147-A177-3AD203B41FA5}">
                      <a16:colId xmlns="" xmlns:a16="http://schemas.microsoft.com/office/drawing/2014/main" val="20002"/>
                    </a:ext>
                  </a:extLst>
                </a:gridCol>
                <a:gridCol w="1170374">
                  <a:extLst>
                    <a:ext uri="{9D8B030D-6E8A-4147-A177-3AD203B41FA5}">
                      <a16:colId xmlns="" xmlns:a16="http://schemas.microsoft.com/office/drawing/2014/main" val="20003"/>
                    </a:ext>
                  </a:extLst>
                </a:gridCol>
                <a:gridCol w="1253973">
                  <a:extLst>
                    <a:ext uri="{9D8B030D-6E8A-4147-A177-3AD203B41FA5}">
                      <a16:colId xmlns="" xmlns:a16="http://schemas.microsoft.com/office/drawing/2014/main" val="20004"/>
                    </a:ext>
                  </a:extLst>
                </a:gridCol>
                <a:gridCol w="1337789">
                  <a:extLst>
                    <a:ext uri="{9D8B030D-6E8A-4147-A177-3AD203B41FA5}">
                      <a16:colId xmlns="" xmlns:a16="http://schemas.microsoft.com/office/drawing/2014/main" val="20005"/>
                    </a:ext>
                  </a:extLst>
                </a:gridCol>
              </a:tblGrid>
              <a:tr h="100572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Branch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a:t>
                      </a:r>
                      <a:r>
                        <a:rPr lang="en-GB" sz="1600" b="1" kern="1200" dirty="0" smtClean="0">
                          <a:solidFill>
                            <a:srgbClr val="000000"/>
                          </a:solidFill>
                          <a:effectLst/>
                          <a:latin typeface="+mn-lt"/>
                          <a:ea typeface="Times New Roman"/>
                          <a:cs typeface="Times New Roman"/>
                        </a:rPr>
                        <a:t>  reporting in </a:t>
                      </a:r>
                      <a:r>
                        <a:rPr lang="en-GB" sz="1600" b="1" kern="1200" dirty="0">
                          <a:solidFill>
                            <a:srgbClr val="000000"/>
                          </a:solidFill>
                          <a:effectLst/>
                          <a:latin typeface="+mn-lt"/>
                          <a:ea typeface="Times New Roman"/>
                          <a:cs typeface="Times New Roman"/>
                        </a:rPr>
                        <a:t>Quarter </a:t>
                      </a:r>
                      <a:r>
                        <a:rPr lang="en-GB" sz="1600" b="1" kern="1200" dirty="0" smtClean="0">
                          <a:solidFill>
                            <a:srgbClr val="000000"/>
                          </a:solidFill>
                          <a:effectLst/>
                          <a:latin typeface="+mn-lt"/>
                          <a:ea typeface="Times New Roman"/>
                          <a:cs typeface="Times New Roman"/>
                        </a:rPr>
                        <a:t>1</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a:t>
                      </a:r>
                      <a:r>
                        <a:rPr lang="en-GB" sz="1600" b="1" kern="1200" dirty="0" smtClean="0">
                          <a:solidFill>
                            <a:srgbClr val="000000"/>
                          </a:solidFill>
                          <a:effectLst/>
                          <a:latin typeface="+mn-lt"/>
                          <a:ea typeface="Times New Roman"/>
                          <a:cs typeface="Times New Roman"/>
                        </a:rPr>
                        <a:t>%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0"/>
                  </a:ext>
                </a:extLst>
              </a:tr>
              <a:tr h="581019">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Administration </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46515">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Inspections and Enforcement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a:ea typeface="Times New Roman"/>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a:ea typeface="Times New Roman"/>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a:ea typeface="Times New Roman"/>
                          <a:cs typeface="Calibri"/>
                        </a:rPr>
                        <a:t>75%</a:t>
                      </a:r>
                      <a:endParaRPr lang="en-ZA" sz="1600"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46515">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Public Employment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46515">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Labour Policy and Industrial Relations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6</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46515">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cs typeface="Calibri"/>
                        </a:rPr>
                        <a:t>16</a:t>
                      </a:r>
                      <a:endParaRPr lang="en-ZA" sz="1600"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smtClean="0">
                        <a:effectLst/>
                        <a:latin typeface="Calibri"/>
                        <a:ea typeface="Times New Roman"/>
                        <a:cs typeface="Calibri"/>
                      </a:endParaRPr>
                    </a:p>
                    <a:p>
                      <a:pPr algn="ctr">
                        <a:spcAft>
                          <a:spcPts val="0"/>
                        </a:spcAft>
                      </a:pPr>
                      <a:r>
                        <a:rPr lang="en-US" sz="1600" b="1" dirty="0" smtClean="0">
                          <a:effectLst/>
                          <a:latin typeface="Calibri"/>
                          <a:ea typeface="Times New Roman"/>
                        </a:rPr>
                        <a:t>4</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2000" b="1" dirty="0" smtClean="0">
                        <a:solidFill>
                          <a:srgbClr val="FF0000"/>
                        </a:solidFill>
                        <a:effectLst/>
                        <a:latin typeface="Calibri"/>
                        <a:ea typeface="Times New Roman"/>
                        <a:cs typeface="Calibri"/>
                      </a:endParaRPr>
                    </a:p>
                    <a:p>
                      <a:pPr algn="ctr">
                        <a:spcAft>
                          <a:spcPts val="0"/>
                        </a:spcAft>
                      </a:pPr>
                      <a:r>
                        <a:rPr lang="en-US" sz="2000" b="1" dirty="0" smtClean="0">
                          <a:solidFill>
                            <a:srgbClr val="FF0000"/>
                          </a:solidFill>
                          <a:effectLst/>
                          <a:latin typeface="Calibri"/>
                          <a:ea typeface="Times New Roman"/>
                          <a:cs typeface="Calibri"/>
                        </a:rPr>
                        <a:t>80%</a:t>
                      </a:r>
                      <a:endParaRPr lang="en-ZA" sz="20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78405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smtClean="0">
                          <a:solidFill>
                            <a:srgbClr val="000000"/>
                          </a:solidFill>
                          <a:effectLst/>
                          <a:latin typeface="+mn-lt"/>
                          <a:ea typeface="Times New Roman"/>
                        </a:rPr>
                        <a:t>Overall  Performance</a:t>
                      </a:r>
                      <a:endParaRPr lang="en-US" sz="1600" b="1" dirty="0" smtClean="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80%</a:t>
                      </a:r>
                      <a:endParaRPr lang="en-ZA" sz="1800" b="1"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20%</a:t>
                      </a:r>
                      <a:endParaRPr lang="en-ZA" sz="1800" b="1" dirty="0">
                        <a:effectLst/>
                        <a:latin typeface="Calibri"/>
                        <a:ea typeface="Calibri"/>
                        <a:cs typeface="Times New Roman"/>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0499663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MEMBERS IMPACTED UPON BY REFUSAL PER SECTOR: </a:t>
            </a:r>
            <a:r>
              <a:rPr lang="en-ZA" altLang="en-US" sz="2400" b="1" dirty="0" smtClean="0">
                <a:ea typeface="ＭＳ Ｐゴシック" pitchFamily="34" charset="-128"/>
              </a:rPr>
              <a:t>QUARTER 4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179512" y="1340768"/>
          <a:ext cx="8784976" cy="5381551"/>
        </p:xfrm>
        <a:graphic>
          <a:graphicData uri="http://schemas.openxmlformats.org/drawingml/2006/table">
            <a:tbl>
              <a:tblPr firstRow="1" bandRow="1">
                <a:tableStyleId>{5C22544A-7EE6-4342-B048-85BDC9FD1C3A}</a:tableStyleId>
              </a:tblPr>
              <a:tblGrid>
                <a:gridCol w="2151423">
                  <a:extLst>
                    <a:ext uri="{9D8B030D-6E8A-4147-A177-3AD203B41FA5}">
                      <a16:colId xmlns="" xmlns:a16="http://schemas.microsoft.com/office/drawing/2014/main" val="20000"/>
                    </a:ext>
                  </a:extLst>
                </a:gridCol>
                <a:gridCol w="1733090">
                  <a:extLst>
                    <a:ext uri="{9D8B030D-6E8A-4147-A177-3AD203B41FA5}">
                      <a16:colId xmlns="" xmlns:a16="http://schemas.microsoft.com/office/drawing/2014/main" val="20001"/>
                    </a:ext>
                  </a:extLst>
                </a:gridCol>
                <a:gridCol w="1673329">
                  <a:extLst>
                    <a:ext uri="{9D8B030D-6E8A-4147-A177-3AD203B41FA5}">
                      <a16:colId xmlns="" xmlns:a16="http://schemas.microsoft.com/office/drawing/2014/main" val="20002"/>
                    </a:ext>
                  </a:extLst>
                </a:gridCol>
                <a:gridCol w="1613567">
                  <a:extLst>
                    <a:ext uri="{9D8B030D-6E8A-4147-A177-3AD203B41FA5}">
                      <a16:colId xmlns="" xmlns:a16="http://schemas.microsoft.com/office/drawing/2014/main" val="20003"/>
                    </a:ext>
                  </a:extLst>
                </a:gridCol>
                <a:gridCol w="1613567">
                  <a:extLst>
                    <a:ext uri="{9D8B030D-6E8A-4147-A177-3AD203B41FA5}">
                      <a16:colId xmlns="" xmlns:a16="http://schemas.microsoft.com/office/drawing/2014/main" val="20004"/>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 xmlns:a16="http://schemas.microsoft.com/office/drawing/2014/main" val="10000"/>
                  </a:ext>
                </a:extLst>
              </a:tr>
              <a:tr h="385426">
                <a:tc>
                  <a:txBody>
                    <a:bodyPr/>
                    <a:lstStyle/>
                    <a:p>
                      <a:r>
                        <a:rPr lang="en-ZA" sz="1600" dirty="0" smtClean="0">
                          <a:latin typeface="+mn-lt"/>
                          <a:cs typeface="Arial" panose="020B0604020202020204" pitchFamily="34" charset="0"/>
                        </a:rPr>
                        <a:t>Restaurant/ Catering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176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482</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156</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1"/>
                  </a:ext>
                </a:extLst>
              </a:tr>
              <a:tr h="308732">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2"/>
                  </a:ext>
                </a:extLst>
              </a:tr>
              <a:tr h="385426">
                <a:tc>
                  <a:txBody>
                    <a:bodyPr/>
                    <a:lstStyle/>
                    <a:p>
                      <a:r>
                        <a:rPr lang="en-ZA" sz="1600" dirty="0" smtClean="0">
                          <a:latin typeface="+mn-lt"/>
                          <a:cs typeface="Arial" panose="020B0604020202020204" pitchFamily="34" charset="0"/>
                        </a:rPr>
                        <a:t>Private Security</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36</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3"/>
                  </a:ext>
                </a:extLst>
              </a:tr>
              <a:tr h="385426">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5096</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50</a:t>
                      </a:r>
                    </a:p>
                  </a:txBody>
                  <a:tcPr marL="68580" marR="68580" marT="9523" marB="0"/>
                </a:tc>
                <a:extLst>
                  <a:ext uri="{0D108BD9-81ED-4DB2-BD59-A6C34878D82A}">
                    <a16:rowId xmlns="" xmlns:a16="http://schemas.microsoft.com/office/drawing/2014/main" val="10004"/>
                  </a:ext>
                </a:extLst>
              </a:tr>
              <a:tr h="44859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764</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846</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434</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5"/>
                  </a:ext>
                </a:extLst>
              </a:tr>
              <a:tr h="35979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Sports </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0</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3</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11"/>
                  </a:ext>
                </a:extLst>
              </a:tr>
              <a:tr h="360040">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810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435</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50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6"/>
                  </a:ext>
                </a:extLst>
              </a:tr>
              <a:tr h="366643">
                <a:tc>
                  <a:txBody>
                    <a:bodyPr/>
                    <a:lstStyle/>
                    <a:p>
                      <a:r>
                        <a:rPr lang="en-ZA" sz="1600" dirty="0" smtClean="0">
                          <a:latin typeface="+mn-lt"/>
                          <a:cs typeface="Arial" panose="020B0604020202020204" pitchFamily="34" charset="0"/>
                        </a:rPr>
                        <a:t>Unemployed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7"/>
                  </a:ext>
                </a:extLst>
              </a:tr>
              <a:tr h="38542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3 291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2 284</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1336</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413</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8"/>
                  </a:ext>
                </a:extLst>
              </a:tr>
              <a:tr h="385426">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188</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2240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9"/>
                  </a:ext>
                </a:extLst>
              </a:tr>
              <a:tr h="294892">
                <a:tc>
                  <a:txBody>
                    <a:bodyPr/>
                    <a:lstStyle/>
                    <a:p>
                      <a:r>
                        <a:rPr lang="en-ZA" sz="1600" dirty="0" smtClean="0">
                          <a:latin typeface="+mn-lt"/>
                          <a:cs typeface="Arial" panose="020B0604020202020204" pitchFamily="34" charset="0"/>
                        </a:rPr>
                        <a:t>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132</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10"/>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33787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MEMBERS IMPACTED UPON BY REFUSAL PER SECTOR: </a:t>
            </a:r>
            <a:r>
              <a:rPr lang="en-ZA" altLang="en-US" sz="2400" b="1" dirty="0" smtClean="0">
                <a:ea typeface="ＭＳ Ｐゴシック" pitchFamily="34" charset="-128"/>
              </a:rPr>
              <a:t>QUARTER 4 </a:t>
            </a:r>
            <a:r>
              <a:rPr lang="en-ZA" altLang="en-US" sz="2400" b="1" dirty="0" smtClean="0">
                <a:solidFill>
                  <a:srgbClr val="FF0000"/>
                </a:solidFill>
                <a:ea typeface="ＭＳ Ｐゴシック" pitchFamily="34" charset="-128"/>
              </a:rPr>
              <a:t>2018/19</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19" y="1340768"/>
          <a:ext cx="8640960" cy="2151961"/>
        </p:xfrm>
        <a:graphic>
          <a:graphicData uri="http://schemas.openxmlformats.org/drawingml/2006/table">
            <a:tbl>
              <a:tblPr firstRow="1" bandRow="1">
                <a:tableStyleId>{5C22544A-7EE6-4342-B048-85BDC9FD1C3A}</a:tableStyleId>
              </a:tblPr>
              <a:tblGrid>
                <a:gridCol w="2116154">
                  <a:extLst>
                    <a:ext uri="{9D8B030D-6E8A-4147-A177-3AD203B41FA5}">
                      <a16:colId xmlns="" xmlns:a16="http://schemas.microsoft.com/office/drawing/2014/main" val="20000"/>
                    </a:ext>
                  </a:extLst>
                </a:gridCol>
                <a:gridCol w="1704679">
                  <a:extLst>
                    <a:ext uri="{9D8B030D-6E8A-4147-A177-3AD203B41FA5}">
                      <a16:colId xmlns="" xmlns:a16="http://schemas.microsoft.com/office/drawing/2014/main" val="20001"/>
                    </a:ext>
                  </a:extLst>
                </a:gridCol>
                <a:gridCol w="1645897">
                  <a:extLst>
                    <a:ext uri="{9D8B030D-6E8A-4147-A177-3AD203B41FA5}">
                      <a16:colId xmlns="" xmlns:a16="http://schemas.microsoft.com/office/drawing/2014/main" val="20002"/>
                    </a:ext>
                  </a:extLst>
                </a:gridCol>
                <a:gridCol w="1587115">
                  <a:extLst>
                    <a:ext uri="{9D8B030D-6E8A-4147-A177-3AD203B41FA5}">
                      <a16:colId xmlns="" xmlns:a16="http://schemas.microsoft.com/office/drawing/2014/main" val="20003"/>
                    </a:ext>
                  </a:extLst>
                </a:gridCol>
                <a:gridCol w="1587115">
                  <a:extLst>
                    <a:ext uri="{9D8B030D-6E8A-4147-A177-3AD203B41FA5}">
                      <a16:colId xmlns="" xmlns:a16="http://schemas.microsoft.com/office/drawing/2014/main" val="20004"/>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 xmlns:a16="http://schemas.microsoft.com/office/drawing/2014/main" val="10000"/>
                  </a:ext>
                </a:extLst>
              </a:tr>
              <a:tr h="385426">
                <a:tc>
                  <a:txBody>
                    <a:bodyPr/>
                    <a:lstStyle/>
                    <a:p>
                      <a:r>
                        <a:rPr lang="en-ZA" sz="1600" dirty="0" smtClean="0">
                          <a:latin typeface="+mn-lt"/>
                          <a:cs typeface="Arial" panose="020B0604020202020204" pitchFamily="34" charset="0"/>
                        </a:rPr>
                        <a:t>Estate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0</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4000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1"/>
                  </a:ext>
                </a:extLst>
              </a:tr>
              <a:tr h="385426">
                <a:tc>
                  <a:txBody>
                    <a:bodyPr/>
                    <a:lstStyle/>
                    <a:p>
                      <a:r>
                        <a:rPr lang="en-ZA" dirty="0" smtClean="0"/>
                        <a:t>Finance</a:t>
                      </a:r>
                      <a:r>
                        <a:rPr lang="en-ZA" baseline="0" dirty="0" smtClean="0"/>
                        <a:t> and Insurance </a:t>
                      </a:r>
                      <a:endParaRPr lang="en-ZA" dirty="0"/>
                    </a:p>
                  </a:txBody>
                  <a:tcPr marL="68580" marR="68580" marT="9523" marB="0"/>
                </a:tc>
                <a:tc>
                  <a:txBody>
                    <a:bodyPr/>
                    <a:lstStyle/>
                    <a:p>
                      <a:pPr algn="ctr"/>
                      <a:r>
                        <a:rPr lang="en-ZA" dirty="0" smtClean="0"/>
                        <a:t>41</a:t>
                      </a:r>
                      <a:endParaRPr lang="en-ZA" dirty="0"/>
                    </a:p>
                  </a:txBody>
                  <a:tcPr marL="68580" marR="68580" marT="9524" marB="0"/>
                </a:tc>
                <a:tc>
                  <a:txBody>
                    <a:bodyPr/>
                    <a:lstStyle/>
                    <a:p>
                      <a:pPr algn="ctr"/>
                      <a:r>
                        <a:rPr lang="en-ZA" dirty="0" smtClean="0"/>
                        <a:t>0</a:t>
                      </a:r>
                      <a:endParaRPr lang="en-ZA" dirty="0"/>
                    </a:p>
                  </a:txBody>
                  <a:tcPr marL="68580" marR="68580" marT="9523" marB="0"/>
                </a:tc>
                <a:tc>
                  <a:txBody>
                    <a:bodyPr/>
                    <a:lstStyle/>
                    <a:p>
                      <a:pPr algn="ctr"/>
                      <a:r>
                        <a:rPr lang="en-ZA" dirty="0" smtClean="0"/>
                        <a:t>4</a:t>
                      </a:r>
                      <a:endParaRPr lang="en-ZA" dirty="0"/>
                    </a:p>
                  </a:txBody>
                  <a:tcPr marL="68580" marR="68580" marT="9523" marB="0"/>
                </a:tc>
                <a:tc>
                  <a:txBody>
                    <a:bodyPr/>
                    <a:lstStyle/>
                    <a:p>
                      <a:pPr algn="ctr"/>
                      <a:r>
                        <a:rPr lang="en-ZA" dirty="0" smtClean="0"/>
                        <a:t>5</a:t>
                      </a:r>
                      <a:endParaRPr lang="en-ZA" dirty="0"/>
                    </a:p>
                  </a:txBody>
                  <a:tcPr marL="68580" marR="68580" marT="9523" marB="0"/>
                </a:tc>
                <a:extLst>
                  <a:ext uri="{0D108BD9-81ED-4DB2-BD59-A6C34878D82A}">
                    <a16:rowId xmlns="" xmlns:a16="http://schemas.microsoft.com/office/drawing/2014/main" val="10003"/>
                  </a:ext>
                </a:extLst>
              </a:tr>
              <a:tr h="3854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u="none" dirty="0" smtClean="0">
                          <a:effectLst/>
                          <a:latin typeface="+mn-lt"/>
                          <a:ea typeface="Calibri"/>
                          <a:cs typeface="Times New Roman"/>
                        </a:rPr>
                        <a:t>TOTAL </a:t>
                      </a:r>
                      <a:endParaRPr lang="en-ZA" sz="1600" b="1" u="none" dirty="0" smtClean="0">
                        <a:effectLst/>
                        <a:latin typeface="+mn-lt"/>
                        <a:ea typeface="Calibri"/>
                        <a:cs typeface="Times New Roman"/>
                      </a:endParaRPr>
                    </a:p>
                  </a:txBody>
                  <a:tcPr marL="68580" marR="68580" marT="9523" marB="0"/>
                </a:tc>
                <a:tc>
                  <a:txBody>
                    <a:bodyPr/>
                    <a:lstStyle/>
                    <a:p>
                      <a:pPr algn="ctr">
                        <a:lnSpc>
                          <a:spcPct val="115000"/>
                        </a:lnSpc>
                        <a:spcAft>
                          <a:spcPts val="0"/>
                        </a:spcAft>
                      </a:pPr>
                      <a:r>
                        <a:rPr lang="en-ZA" sz="1600" b="1" u="none" dirty="0" smtClean="0">
                          <a:solidFill>
                            <a:schemeClr val="tx1"/>
                          </a:solidFill>
                          <a:effectLst/>
                          <a:latin typeface="+mn-lt"/>
                          <a:ea typeface="Calibri"/>
                          <a:cs typeface="Arial" panose="020B0604020202020204" pitchFamily="34" charset="0"/>
                        </a:rPr>
                        <a:t>7 928</a:t>
                      </a:r>
                      <a:endParaRPr lang="en-ZA" sz="1600" b="1" u="none" dirty="0">
                        <a:solidFill>
                          <a:schemeClr val="tx1"/>
                        </a:solidFill>
                        <a:effectLst/>
                        <a:latin typeface="+mn-lt"/>
                        <a:ea typeface="Calibri"/>
                        <a:cs typeface="Arial" panose="020B0604020202020204" pitchFamily="34" charset="0"/>
                      </a:endParaRPr>
                    </a:p>
                  </a:txBody>
                  <a:tcPr marL="68580" marR="68580" marT="9524" marB="0"/>
                </a:tc>
                <a:tc>
                  <a:txBody>
                    <a:bodyPr/>
                    <a:lstStyle/>
                    <a:p>
                      <a:pPr algn="ctr">
                        <a:lnSpc>
                          <a:spcPct val="115000"/>
                        </a:lnSpc>
                        <a:spcAft>
                          <a:spcPts val="0"/>
                        </a:spcAft>
                      </a:pPr>
                      <a:r>
                        <a:rPr lang="en-ZA" sz="1600" b="1" dirty="0" smtClean="0">
                          <a:solidFill>
                            <a:schemeClr val="tx1"/>
                          </a:solidFill>
                          <a:effectLst/>
                          <a:latin typeface="Arial" panose="020B0604020202020204" pitchFamily="34" charset="0"/>
                          <a:ea typeface="Calibri"/>
                          <a:cs typeface="Arial" panose="020B0604020202020204" pitchFamily="34" charset="0"/>
                        </a:rPr>
                        <a:t>8</a:t>
                      </a:r>
                      <a:r>
                        <a:rPr lang="en-ZA" sz="1600" b="1" baseline="0" dirty="0" smtClean="0">
                          <a:solidFill>
                            <a:schemeClr val="tx1"/>
                          </a:solidFill>
                          <a:effectLst/>
                          <a:latin typeface="Arial" panose="020B0604020202020204" pitchFamily="34" charset="0"/>
                          <a:ea typeface="Calibri"/>
                          <a:cs typeface="Arial" panose="020B0604020202020204" pitchFamily="34" charset="0"/>
                        </a:rPr>
                        <a:t> 246</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1" dirty="0" smtClean="0">
                          <a:solidFill>
                            <a:schemeClr val="tx1"/>
                          </a:solidFill>
                          <a:effectLst/>
                          <a:latin typeface="Arial" panose="020B0604020202020204" pitchFamily="34" charset="0"/>
                          <a:ea typeface="Calibri"/>
                          <a:cs typeface="Arial" panose="020B0604020202020204" pitchFamily="34" charset="0"/>
                        </a:rPr>
                        <a:t>9</a:t>
                      </a:r>
                      <a:r>
                        <a:rPr lang="en-ZA" sz="1600" b="1" baseline="0" dirty="0" smtClean="0">
                          <a:solidFill>
                            <a:schemeClr val="tx1"/>
                          </a:solidFill>
                          <a:effectLst/>
                          <a:latin typeface="Arial" panose="020B0604020202020204" pitchFamily="34" charset="0"/>
                          <a:ea typeface="Calibri"/>
                          <a:cs typeface="Arial" panose="020B0604020202020204" pitchFamily="34" charset="0"/>
                        </a:rPr>
                        <a:t> 401</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1" dirty="0" smtClean="0">
                          <a:solidFill>
                            <a:schemeClr val="tx1"/>
                          </a:solidFill>
                          <a:effectLst/>
                          <a:latin typeface="Arial" panose="020B0604020202020204" pitchFamily="34" charset="0"/>
                          <a:ea typeface="Calibri"/>
                          <a:cs typeface="Arial" panose="020B0604020202020204" pitchFamily="34" charset="0"/>
                        </a:rPr>
                        <a:t>15 503</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
        <p:nvSpPr>
          <p:cNvPr id="5" name="Slide Number Placeholder 1"/>
          <p:cNvSpPr txBox="1">
            <a:spLocks/>
          </p:cNvSpPr>
          <p:nvPr/>
        </p:nvSpPr>
        <p:spPr bwMode="auto">
          <a:xfrm>
            <a:off x="6837993" y="636381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785122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6"/>
          <p:cNvSpPr txBox="1">
            <a:spLocks/>
          </p:cNvSpPr>
          <p:nvPr/>
        </p:nvSpPr>
        <p:spPr bwMode="auto">
          <a:xfrm>
            <a:off x="457200" y="683895"/>
            <a:ext cx="8085909"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sz="2800" b="1" dirty="0" smtClean="0">
                <a:effectLst>
                  <a:outerShdw blurRad="38100" dist="38100" dir="2700000" algn="tl">
                    <a:srgbClr val="000000">
                      <a:alpha val="43137"/>
                    </a:srgbClr>
                  </a:outerShdw>
                </a:effectLst>
                <a:latin typeface="Arial" pitchFamily="34" charset="0"/>
              </a:rPr>
              <a:t>DEPARTMENT OF EMPLOYMENT AND LABOUR</a:t>
            </a:r>
          </a:p>
          <a:p>
            <a:pPr algn="ctr">
              <a:lnSpc>
                <a:spcPct val="90000"/>
              </a:lnSpc>
              <a:defRPr/>
            </a:pP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SUPPORTED EMPLOYMENT </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ENTERPRISES (SEE)</a:t>
            </a:r>
            <a:endParaRPr lang="en-US" sz="2800" b="1" dirty="0">
              <a:effectLst>
                <a:outerShdw blurRad="38100" dist="38100" dir="2700000" algn="tl">
                  <a:srgbClr val="000000">
                    <a:alpha val="43137"/>
                  </a:srgbClr>
                </a:outerShdw>
              </a:effectLst>
              <a:latin typeface="Arial" pitchFamily="34" charset="0"/>
              <a:cs typeface="Arial" pitchFamily="34" charset="0"/>
            </a:endParaRPr>
          </a:p>
          <a:p>
            <a:pPr algn="ctr">
              <a:lnSpc>
                <a:spcPct val="90000"/>
              </a:lnSpc>
              <a:defRPr/>
            </a:pPr>
            <a:endParaRPr lang="en-US" altLang="en-US" b="1" dirty="0" smtClean="0">
              <a:effectLst>
                <a:outerShdw blurRad="38100" dist="38100" dir="2700000" algn="tl">
                  <a:srgbClr val="000000">
                    <a:alpha val="43137"/>
                  </a:srgbClr>
                </a:outerShdw>
              </a:effectLst>
              <a:latin typeface="Arial" pitchFamily="34" charset="0"/>
            </a:endParaRPr>
          </a:p>
        </p:txBody>
      </p:sp>
      <p:sp>
        <p:nvSpPr>
          <p:cNvPr id="15364" name="Subtitle 17"/>
          <p:cNvSpPr txBox="1">
            <a:spLocks/>
          </p:cNvSpPr>
          <p:nvPr/>
        </p:nvSpPr>
        <p:spPr bwMode="auto">
          <a:xfrm>
            <a:off x="163513" y="2759075"/>
            <a:ext cx="2046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400" b="1" dirty="0" smtClean="0">
                <a:solidFill>
                  <a:srgbClr val="404040"/>
                </a:solidFill>
                <a:latin typeface="+mn-lt"/>
              </a:rPr>
              <a:t>28 August 2019</a:t>
            </a:r>
            <a:endParaRPr lang="en-US" altLang="en-US" sz="1400" b="1" dirty="0">
              <a:solidFill>
                <a:srgbClr val="404040"/>
              </a:solidFill>
              <a:latin typeface="+mn-lt"/>
            </a:endParaRPr>
          </a:p>
        </p:txBody>
      </p:sp>
      <p:sp>
        <p:nvSpPr>
          <p:cNvPr id="13316" name="Subtitle 17"/>
          <p:cNvSpPr txBox="1">
            <a:spLocks/>
          </p:cNvSpPr>
          <p:nvPr/>
        </p:nvSpPr>
        <p:spPr bwMode="auto">
          <a:xfrm>
            <a:off x="258763" y="1569303"/>
            <a:ext cx="86169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r>
              <a:rPr lang="en-US" sz="2800" b="1" dirty="0" smtClean="0">
                <a:effectLst>
                  <a:outerShdw blurRad="38100" dist="38100" dir="2700000" algn="tl">
                    <a:srgbClr val="000000">
                      <a:alpha val="43137"/>
                    </a:srgbClr>
                  </a:outerShdw>
                </a:effectLst>
                <a:latin typeface="Arial" pitchFamily="34" charset="0"/>
                <a:cs typeface="Arial" pitchFamily="34" charset="0"/>
              </a:rPr>
              <a:t>QUARTER 4: PERFORMANCE REPORT</a:t>
            </a:r>
          </a:p>
          <a:p>
            <a:pPr algn="ctr">
              <a:spcBef>
                <a:spcPct val="20000"/>
              </a:spcBef>
              <a:buFont typeface="Arial" pitchFamily="34" charset="0"/>
              <a:buNone/>
              <a:defRPr/>
            </a:pPr>
            <a:r>
              <a:rPr lang="en-US" sz="2800" b="1" dirty="0" smtClean="0">
                <a:solidFill>
                  <a:srgbClr val="FF0000"/>
                </a:solidFill>
                <a:ea typeface="ＭＳ Ｐゴシック" pitchFamily="-80" charset="-128"/>
              </a:rPr>
              <a:t>01 JANUARY TO 31 MARCH </a:t>
            </a:r>
            <a:r>
              <a:rPr lang="en-US" sz="2800" b="1" dirty="0">
                <a:solidFill>
                  <a:srgbClr val="FF0000"/>
                </a:solidFill>
                <a:ea typeface="ＭＳ Ｐゴシック" pitchFamily="-80" charset="-128"/>
              </a:rPr>
              <a:t>2018-19</a:t>
            </a:r>
            <a:endPar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3364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Table of contents</a:t>
            </a:r>
            <a:endParaRPr lang="en-ZA" b="1" dirty="0"/>
          </a:p>
        </p:txBody>
      </p:sp>
      <p:sp>
        <p:nvSpPr>
          <p:cNvPr id="3" name="Content Placeholder 2"/>
          <p:cNvSpPr>
            <a:spLocks noGrp="1"/>
          </p:cNvSpPr>
          <p:nvPr>
            <p:ph idx="1"/>
          </p:nvPr>
        </p:nvSpPr>
        <p:spPr/>
        <p:txBody>
          <a:bodyPr/>
          <a:lstStyle/>
          <a:p>
            <a:pPr marL="514350" indent="-514350">
              <a:buAutoNum type="arabicPeriod"/>
            </a:pPr>
            <a:r>
              <a:rPr lang="en-ZA" dirty="0" smtClean="0"/>
              <a:t>Background information on SEE</a:t>
            </a:r>
          </a:p>
          <a:p>
            <a:pPr marL="514350" indent="-514350">
              <a:buAutoNum type="arabicPeriod"/>
            </a:pPr>
            <a:r>
              <a:rPr lang="en-ZA" dirty="0" smtClean="0"/>
              <a:t>SEE Q4 Performance</a:t>
            </a:r>
          </a:p>
          <a:p>
            <a:pPr marL="0" indent="0">
              <a:buNone/>
            </a:pPr>
            <a:r>
              <a:rPr lang="en-ZA" dirty="0"/>
              <a:t>3</a:t>
            </a:r>
            <a:r>
              <a:rPr lang="en-ZA" dirty="0" smtClean="0"/>
              <a:t>. Investment of SEE proceeds</a:t>
            </a:r>
          </a:p>
          <a:p>
            <a:pPr marL="0" indent="0">
              <a:buNone/>
            </a:pPr>
            <a:r>
              <a:rPr lang="en-ZA" dirty="0"/>
              <a:t>4</a:t>
            </a:r>
            <a:r>
              <a:rPr lang="en-ZA" dirty="0" smtClean="0"/>
              <a:t>. SEE Challenges</a:t>
            </a:r>
          </a:p>
          <a:p>
            <a:pPr marL="0" indent="0">
              <a:buNone/>
            </a:pPr>
            <a:r>
              <a:rPr lang="en-ZA" dirty="0"/>
              <a:t>5</a:t>
            </a:r>
            <a:r>
              <a:rPr lang="en-ZA" dirty="0" smtClean="0"/>
              <a:t>. Conclusion</a:t>
            </a:r>
            <a:endParaRPr lang="en-ZA" dirty="0"/>
          </a:p>
        </p:txBody>
      </p:sp>
    </p:spTree>
    <p:extLst>
      <p:ext uri="{BB962C8B-B14F-4D97-AF65-F5344CB8AC3E}">
        <p14:creationId xmlns:p14="http://schemas.microsoft.com/office/powerpoint/2010/main" val="38568206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1F7D14F3-45E9-4072-A827-E06357955FCF}" type="slidenum">
              <a:rPr lang="en-US" smtClean="0">
                <a:latin typeface="Calibri" pitchFamily="34" charset="0"/>
              </a:rPr>
              <a:pPr fontAlgn="base">
                <a:spcBef>
                  <a:spcPct val="0"/>
                </a:spcBef>
                <a:spcAft>
                  <a:spcPct val="0"/>
                </a:spcAft>
              </a:pPr>
              <a:t>94</a:t>
            </a:fld>
            <a:endParaRPr lang="en-US" smtClean="0">
              <a:latin typeface="Calibri" pitchFamily="34" charset="0"/>
            </a:endParaRPr>
          </a:p>
        </p:txBody>
      </p:sp>
      <p:sp>
        <p:nvSpPr>
          <p:cNvPr id="27650" name="Title 1"/>
          <p:cNvSpPr>
            <a:spLocks noGrp="1"/>
          </p:cNvSpPr>
          <p:nvPr>
            <p:ph type="title"/>
          </p:nvPr>
        </p:nvSpPr>
        <p:spPr/>
        <p:txBody>
          <a:bodyPr/>
          <a:lstStyle/>
          <a:p>
            <a:r>
              <a:rPr lang="en-US" sz="2800" b="1" dirty="0" smtClean="0">
                <a:ea typeface="ＭＳ Ｐゴシック"/>
                <a:cs typeface="ＭＳ Ｐゴシック"/>
              </a:rPr>
              <a:t>1. SEE Footprint across the country</a:t>
            </a:r>
            <a:endParaRPr lang="en-ZA" sz="2800" b="1" dirty="0" smtClean="0">
              <a:ea typeface="ＭＳ Ｐゴシック"/>
              <a:cs typeface="ＭＳ Ｐゴシック"/>
            </a:endParaRPr>
          </a:p>
        </p:txBody>
      </p:sp>
      <p:sp>
        <p:nvSpPr>
          <p:cNvPr id="27651" name="Content Placeholder 2"/>
          <p:cNvSpPr>
            <a:spLocks noGrp="1"/>
          </p:cNvSpPr>
          <p:nvPr>
            <p:ph idx="1"/>
          </p:nvPr>
        </p:nvSpPr>
        <p:spPr>
          <a:xfrm>
            <a:off x="457200" y="1484313"/>
            <a:ext cx="8229600" cy="5040312"/>
          </a:xfrm>
        </p:spPr>
        <p:txBody>
          <a:bodyPr/>
          <a:lstStyle/>
          <a:p>
            <a:pPr algn="just">
              <a:buNone/>
            </a:pPr>
            <a:endParaRPr lang="en-US" b="1" dirty="0" smtClean="0">
              <a:ea typeface="ＭＳ Ｐゴシック"/>
              <a:cs typeface="ＭＳ Ｐゴシック"/>
            </a:endParaRPr>
          </a:p>
          <a:p>
            <a:endParaRPr lang="en-ZA" dirty="0" smtClean="0">
              <a:ea typeface="ＭＳ Ｐゴシック"/>
              <a:cs typeface="ＭＳ Ｐゴシック"/>
            </a:endParaRPr>
          </a:p>
        </p:txBody>
      </p:sp>
      <p:pic>
        <p:nvPicPr>
          <p:cNvPr id="1026" name="Picture 2" descr="C:\Users\27049566\Desktop\SEE Footprint Map.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524" y="1412776"/>
            <a:ext cx="6068469" cy="505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1340768"/>
            <a:ext cx="8568952" cy="1015663"/>
          </a:xfrm>
          <a:prstGeom prst="rect">
            <a:avLst/>
          </a:prstGeom>
        </p:spPr>
        <p:txBody>
          <a:bodyPr wrap="square">
            <a:spAutoFit/>
          </a:bodyPr>
          <a:lstStyle/>
          <a:p>
            <a:pPr marL="285750" lvl="0" indent="-285750" algn="just">
              <a:buFont typeface="Wingdings" panose="05000000000000000000" pitchFamily="2" charset="2"/>
              <a:buChar char="ü"/>
            </a:pPr>
            <a:r>
              <a:rPr lang="en-US" sz="2000" dirty="0" smtClean="0"/>
              <a:t>Our factories can be found across the country and are located in industrial parks outside major cities;</a:t>
            </a:r>
          </a:p>
          <a:p>
            <a:pPr lvl="0" algn="just"/>
            <a:endParaRPr lang="en-US" sz="2000" dirty="0"/>
          </a:p>
        </p:txBody>
      </p:sp>
      <p:sp>
        <p:nvSpPr>
          <p:cNvPr id="2" name="TextBox 1"/>
          <p:cNvSpPr txBox="1"/>
          <p:nvPr/>
        </p:nvSpPr>
        <p:spPr>
          <a:xfrm>
            <a:off x="323528" y="2037221"/>
            <a:ext cx="2952328" cy="4124206"/>
          </a:xfrm>
          <a:prstGeom prst="rect">
            <a:avLst/>
          </a:prstGeom>
          <a:noFill/>
          <a:effectLst>
            <a:outerShdw blurRad="50800" dist="38100" dir="2700000" algn="tl" rotWithShape="0">
              <a:prstClr val="black">
                <a:alpha val="40000"/>
              </a:prstClr>
            </a:outerShdw>
          </a:effectLst>
        </p:spPr>
        <p:txBody>
          <a:bodyPr wrap="square" rtlCol="0">
            <a:spAutoFit/>
          </a:bodyPr>
          <a:lstStyle/>
          <a:p>
            <a:pPr marL="171450" indent="-171450">
              <a:buFont typeface="Wingdings" panose="05000000000000000000" pitchFamily="2" charset="2"/>
              <a:buChar char="§"/>
            </a:pPr>
            <a:r>
              <a:rPr lang="en-ZA" sz="1200" b="1" dirty="0" smtClean="0"/>
              <a:t>Kwa-Zulu Natal</a:t>
            </a:r>
          </a:p>
          <a:p>
            <a:pPr marL="628650" lvl="1" indent="-171450">
              <a:buFont typeface="Wingdings" panose="05000000000000000000" pitchFamily="2" charset="2"/>
              <a:buChar char="§"/>
            </a:pPr>
            <a:r>
              <a:rPr lang="en-ZA" sz="1200" dirty="0" smtClean="0"/>
              <a:t>Durban</a:t>
            </a:r>
          </a:p>
          <a:p>
            <a:pPr marL="628650" lvl="1" indent="-171450">
              <a:buFont typeface="Wingdings" panose="05000000000000000000" pitchFamily="2" charset="2"/>
              <a:buChar char="§"/>
            </a:pPr>
            <a:r>
              <a:rPr lang="en-ZA" sz="1200" dirty="0" smtClean="0"/>
              <a:t>Pietermaritzburg</a:t>
            </a:r>
          </a:p>
          <a:p>
            <a:pPr marL="171450" indent="-171450">
              <a:buFont typeface="Wingdings" panose="05000000000000000000" pitchFamily="2" charset="2"/>
              <a:buChar char="§"/>
            </a:pPr>
            <a:r>
              <a:rPr lang="en-ZA" sz="1200" b="1" dirty="0" smtClean="0"/>
              <a:t>Eastern Cape</a:t>
            </a:r>
          </a:p>
          <a:p>
            <a:pPr marL="628650" lvl="1" indent="-171450">
              <a:buFont typeface="Wingdings" panose="05000000000000000000" pitchFamily="2" charset="2"/>
              <a:buChar char="§"/>
            </a:pPr>
            <a:r>
              <a:rPr lang="en-ZA" sz="1200" dirty="0" smtClean="0"/>
              <a:t>East London</a:t>
            </a:r>
          </a:p>
          <a:p>
            <a:pPr marL="628650" lvl="1" indent="-171450">
              <a:buFont typeface="Wingdings" panose="05000000000000000000" pitchFamily="2" charset="2"/>
              <a:buChar char="§"/>
            </a:pPr>
            <a:r>
              <a:rPr lang="en-ZA" sz="1200" dirty="0" smtClean="0"/>
              <a:t>Port Elizabeth</a:t>
            </a:r>
          </a:p>
          <a:p>
            <a:pPr marL="171450" indent="-171450">
              <a:buFont typeface="Wingdings" panose="05000000000000000000" pitchFamily="2" charset="2"/>
              <a:buChar char="§"/>
            </a:pPr>
            <a:r>
              <a:rPr lang="en-ZA" sz="1200" b="1" dirty="0" smtClean="0"/>
              <a:t>Western Cape</a:t>
            </a:r>
          </a:p>
          <a:p>
            <a:pPr marL="628650" lvl="1" indent="-171450">
              <a:buFont typeface="Wingdings" panose="05000000000000000000" pitchFamily="2" charset="2"/>
              <a:buChar char="§"/>
            </a:pPr>
            <a:r>
              <a:rPr lang="en-ZA" sz="1200" dirty="0" err="1" smtClean="0"/>
              <a:t>N’dabeni</a:t>
            </a:r>
            <a:endParaRPr lang="en-ZA" sz="1200" dirty="0" smtClean="0"/>
          </a:p>
          <a:p>
            <a:pPr marL="628650" lvl="1" indent="-171450">
              <a:buFont typeface="Wingdings" panose="05000000000000000000" pitchFamily="2" charset="2"/>
              <a:buChar char="§"/>
            </a:pPr>
            <a:r>
              <a:rPr lang="en-ZA" sz="1200" dirty="0" smtClean="0"/>
              <a:t>Epping</a:t>
            </a:r>
          </a:p>
          <a:p>
            <a:pPr marL="171450" indent="-171450">
              <a:buFont typeface="Wingdings" panose="05000000000000000000" pitchFamily="2" charset="2"/>
              <a:buChar char="§"/>
            </a:pPr>
            <a:r>
              <a:rPr lang="en-ZA" sz="1200" b="1" dirty="0" err="1" smtClean="0"/>
              <a:t>Northen</a:t>
            </a:r>
            <a:r>
              <a:rPr lang="en-ZA" sz="1200" b="1" dirty="0" smtClean="0"/>
              <a:t> Cape</a:t>
            </a:r>
          </a:p>
          <a:p>
            <a:pPr marL="628650" lvl="1" indent="-171450">
              <a:buFont typeface="Wingdings" panose="05000000000000000000" pitchFamily="2" charset="2"/>
              <a:buChar char="§"/>
            </a:pPr>
            <a:r>
              <a:rPr lang="en-ZA" sz="1200" dirty="0" smtClean="0"/>
              <a:t>Kimberly</a:t>
            </a:r>
          </a:p>
          <a:p>
            <a:pPr marL="171450" indent="-171450">
              <a:spcBef>
                <a:spcPts val="600"/>
              </a:spcBef>
              <a:spcAft>
                <a:spcPts val="600"/>
              </a:spcAft>
              <a:buFont typeface="Wingdings" panose="05000000000000000000" pitchFamily="2" charset="2"/>
              <a:buChar char="§"/>
            </a:pPr>
            <a:r>
              <a:rPr lang="en-ZA" sz="1200" b="1" dirty="0" smtClean="0"/>
              <a:t>Free State</a:t>
            </a:r>
          </a:p>
          <a:p>
            <a:pPr marL="628650" lvl="1" indent="-171450">
              <a:buFont typeface="Wingdings" panose="05000000000000000000" pitchFamily="2" charset="2"/>
              <a:buChar char="§"/>
            </a:pPr>
            <a:r>
              <a:rPr lang="en-ZA" sz="1200" dirty="0" err="1" smtClean="0"/>
              <a:t>Bloemfontien</a:t>
            </a:r>
            <a:endParaRPr lang="en-ZA" sz="1200" dirty="0" smtClean="0"/>
          </a:p>
          <a:p>
            <a:pPr marL="171450" indent="-171450">
              <a:buFont typeface="Wingdings" panose="05000000000000000000" pitchFamily="2" charset="2"/>
              <a:buChar char="§"/>
            </a:pPr>
            <a:r>
              <a:rPr lang="en-ZA" sz="1200" b="1" dirty="0" smtClean="0"/>
              <a:t>North West</a:t>
            </a:r>
          </a:p>
          <a:p>
            <a:pPr marL="628650" lvl="1" indent="-171450">
              <a:buFont typeface="Wingdings" panose="05000000000000000000" pitchFamily="2" charset="2"/>
              <a:buChar char="§"/>
            </a:pPr>
            <a:r>
              <a:rPr lang="en-ZA" sz="1200" dirty="0" smtClean="0"/>
              <a:t>Potchefstroom</a:t>
            </a:r>
          </a:p>
          <a:p>
            <a:pPr marL="171450" indent="-171450">
              <a:buFont typeface="Wingdings" panose="05000000000000000000" pitchFamily="2" charset="2"/>
              <a:buChar char="§"/>
            </a:pPr>
            <a:r>
              <a:rPr lang="en-ZA" sz="1200" b="1" dirty="0" smtClean="0"/>
              <a:t>Limpopo</a:t>
            </a:r>
            <a:endParaRPr lang="en-ZA" sz="1200" b="1" dirty="0"/>
          </a:p>
          <a:p>
            <a:pPr marL="628650" lvl="1" indent="-171450">
              <a:buFont typeface="Wingdings" panose="05000000000000000000" pitchFamily="2" charset="2"/>
              <a:buChar char="§"/>
            </a:pPr>
            <a:r>
              <a:rPr lang="en-ZA" sz="1200" dirty="0" smtClean="0"/>
              <a:t>Seshego</a:t>
            </a:r>
            <a:endParaRPr lang="en-ZA" sz="1200" dirty="0"/>
          </a:p>
          <a:p>
            <a:pPr marL="171450" indent="-171450">
              <a:buFont typeface="Wingdings" panose="05000000000000000000" pitchFamily="2" charset="2"/>
              <a:buChar char="§"/>
            </a:pPr>
            <a:r>
              <a:rPr lang="en-ZA" sz="1200" b="1" dirty="0" smtClean="0">
                <a:latin typeface="Arial" panose="020B0604020202020204" pitchFamily="34" charset="0"/>
                <a:cs typeface="Arial" panose="020B0604020202020204" pitchFamily="34" charset="0"/>
              </a:rPr>
              <a:t>Gauteng</a:t>
            </a:r>
          </a:p>
          <a:p>
            <a:pPr marL="628650" lvl="1" indent="-171450">
              <a:buFont typeface="Wingdings" panose="05000000000000000000" pitchFamily="2" charset="2"/>
              <a:buChar char="§"/>
            </a:pPr>
            <a:r>
              <a:rPr lang="en-ZA" sz="1200" dirty="0" smtClean="0"/>
              <a:t>Silverton (Pretoria)</a:t>
            </a:r>
          </a:p>
          <a:p>
            <a:pPr marL="628650" lvl="1" indent="-171450">
              <a:buFont typeface="Wingdings" panose="05000000000000000000" pitchFamily="2" charset="2"/>
              <a:buChar char="§"/>
            </a:pPr>
            <a:r>
              <a:rPr lang="en-ZA" sz="1200" dirty="0" smtClean="0"/>
              <a:t>Rand (Johannesburg)</a:t>
            </a:r>
          </a:p>
          <a:p>
            <a:pPr marL="628650" lvl="1" indent="-171450">
              <a:buFont typeface="Wingdings" panose="05000000000000000000" pitchFamily="2" charset="2"/>
              <a:buChar char="§"/>
            </a:pPr>
            <a:r>
              <a:rPr lang="en-ZA" sz="1200" dirty="0" smtClean="0"/>
              <a:t>Springfield (Johannesburg</a:t>
            </a:r>
            <a:r>
              <a:rPr lang="en-ZA" sz="1100" dirty="0" smtClean="0"/>
              <a:t>)</a:t>
            </a:r>
            <a:endParaRPr lang="en-ZA" sz="1100" dirty="0"/>
          </a:p>
        </p:txBody>
      </p:sp>
    </p:spTree>
    <p:extLst>
      <p:ext uri="{BB962C8B-B14F-4D97-AF65-F5344CB8AC3E}">
        <p14:creationId xmlns:p14="http://schemas.microsoft.com/office/powerpoint/2010/main" val="23990157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69447118"/>
              </p:ext>
            </p:extLst>
          </p:nvPr>
        </p:nvGraphicFramePr>
        <p:xfrm>
          <a:off x="259308" y="873459"/>
          <a:ext cx="8639031" cy="5786647"/>
        </p:xfrm>
        <a:graphic>
          <a:graphicData uri="http://schemas.openxmlformats.org/drawingml/2006/table">
            <a:tbl>
              <a:tblPr firstRow="1" firstCol="1" bandRow="1"/>
              <a:tblGrid>
                <a:gridCol w="1165346">
                  <a:extLst>
                    <a:ext uri="{9D8B030D-6E8A-4147-A177-3AD203B41FA5}">
                      <a16:colId xmlns="" xmlns:a16="http://schemas.microsoft.com/office/drawing/2014/main" val="1546511502"/>
                    </a:ext>
                  </a:extLst>
                </a:gridCol>
                <a:gridCol w="2333109">
                  <a:extLst>
                    <a:ext uri="{9D8B030D-6E8A-4147-A177-3AD203B41FA5}">
                      <a16:colId xmlns="" xmlns:a16="http://schemas.microsoft.com/office/drawing/2014/main" val="1219526041"/>
                    </a:ext>
                  </a:extLst>
                </a:gridCol>
                <a:gridCol w="2333109">
                  <a:extLst>
                    <a:ext uri="{9D8B030D-6E8A-4147-A177-3AD203B41FA5}">
                      <a16:colId xmlns="" xmlns:a16="http://schemas.microsoft.com/office/drawing/2014/main" val="3478038989"/>
                    </a:ext>
                  </a:extLst>
                </a:gridCol>
                <a:gridCol w="1367951">
                  <a:extLst>
                    <a:ext uri="{9D8B030D-6E8A-4147-A177-3AD203B41FA5}">
                      <a16:colId xmlns="" xmlns:a16="http://schemas.microsoft.com/office/drawing/2014/main" val="1017210805"/>
                    </a:ext>
                  </a:extLst>
                </a:gridCol>
                <a:gridCol w="1439516">
                  <a:extLst>
                    <a:ext uri="{9D8B030D-6E8A-4147-A177-3AD203B41FA5}">
                      <a16:colId xmlns="" xmlns:a16="http://schemas.microsoft.com/office/drawing/2014/main" val="1089465980"/>
                    </a:ext>
                  </a:extLst>
                </a:gridCol>
              </a:tblGrid>
              <a:tr h="233766">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Province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Factory</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rowSpan="2">
                  <a:txBody>
                    <a:bodyPr/>
                    <a:lstStyle/>
                    <a:p>
                      <a:pPr>
                        <a:lnSpc>
                          <a:spcPct val="107000"/>
                        </a:lnSpc>
                        <a:spcAft>
                          <a:spcPts val="0"/>
                        </a:spcAft>
                      </a:pPr>
                      <a:r>
                        <a:rPr lang="en-ZA" sz="1000" b="1" dirty="0" smtClean="0">
                          <a:effectLst/>
                          <a:latin typeface="Arial" panose="020B0604020202020204" pitchFamily="34" charset="0"/>
                          <a:ea typeface="Calibri" panose="020F0502020204030204" pitchFamily="34" charset="0"/>
                          <a:cs typeface="Arial" panose="020B0604020202020204" pitchFamily="34" charset="0"/>
                        </a:rPr>
                        <a:t>Factory</a:t>
                      </a:r>
                      <a:r>
                        <a:rPr lang="en-ZA" sz="1000" b="1" baseline="0" dirty="0" smtClean="0">
                          <a:effectLst/>
                          <a:latin typeface="Arial" panose="020B0604020202020204" pitchFamily="34" charset="0"/>
                          <a:ea typeface="Calibri" panose="020F0502020204030204" pitchFamily="34" charset="0"/>
                          <a:cs typeface="Arial" panose="020B0604020202020204" pitchFamily="34" charset="0"/>
                        </a:rPr>
                        <a:t> Specialisation</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4279862213"/>
                  </a:ext>
                </a:extLst>
              </a:tr>
              <a:tr h="235450">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Name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Address</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Contact Number</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extLst>
                  <a:ext uri="{0D108BD9-81ED-4DB2-BD59-A6C34878D82A}">
                    <a16:rowId xmlns="" xmlns:a16="http://schemas.microsoft.com/office/drawing/2014/main" val="1082905193"/>
                  </a:ext>
                </a:extLst>
              </a:tr>
              <a:tr h="497018">
                <a:tc rowSpan="2">
                  <a:txBody>
                    <a:bodyPr/>
                    <a:lstStyle/>
                    <a:p>
                      <a:pPr fontAlgn="base">
                        <a:lnSpc>
                          <a:spcPct val="107000"/>
                        </a:lnSpc>
                        <a:spcAft>
                          <a:spcPts val="0"/>
                        </a:spcAft>
                      </a:pPr>
                      <a:r>
                        <a:rPr lang="en-ZA" sz="1000" b="1"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Kwa-Zulu Natal</a:t>
                      </a:r>
                      <a:endParaRPr lang="en-ZA" sz="1000" b="1">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ZA" sz="1000" b="1"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Durban</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216 BALFOUR ROAD JACOB, DBF, 4026, DURBAN</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Tel: 031 461 3862</a:t>
                      </a:r>
                    </a:p>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Fax:031 461 3840</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lnSpc>
                          <a:spcPct val="107000"/>
                        </a:lnSpc>
                        <a:spcAft>
                          <a:spcPts val="0"/>
                        </a:spcAft>
                      </a:pPr>
                      <a:r>
                        <a:rPr lang="en-ZA" sz="1000" b="1"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Wood, metal and textiles (office, home and school furniture, hospital linen and garments)</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2034946"/>
                  </a:ext>
                </a:extLst>
              </a:tr>
              <a:tr h="485088">
                <a:tc vMerge="1">
                  <a:txBody>
                    <a:bodyPr/>
                    <a:lstStyle/>
                    <a:p>
                      <a:endParaRPr lang="en-ZA"/>
                    </a:p>
                  </a:txBody>
                  <a:tcPr/>
                </a:tc>
                <a:tc>
                  <a:txBody>
                    <a:bodyPr/>
                    <a:lstStyle/>
                    <a:p>
                      <a:pPr fontAlgn="base">
                        <a:lnSpc>
                          <a:spcPct val="107000"/>
                        </a:lnSpc>
                        <a:spcAft>
                          <a:spcPts val="0"/>
                        </a:spcAft>
                      </a:pPr>
                      <a:r>
                        <a:rPr lang="en-ZA" sz="1000" b="1"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Pietermaritzburg</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387 CAMP BUILDING ORIBEY  VILLAGE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Tel:033 386 2211</a:t>
                      </a:r>
                    </a:p>
                    <a:p>
                      <a:pPr fontAlgn="base">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 033 3862434</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1980515373"/>
                  </a:ext>
                </a:extLst>
              </a:tr>
              <a:tr h="318227">
                <a:tc rowSpan="2">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Eastern Cape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East London</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1 ELECTRON ROARD, GATELEY, EAST LONDON</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 043 736 2248</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Fax:043 736 2898</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Wood and textiles</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2942130"/>
                  </a:ext>
                </a:extLst>
              </a:tr>
              <a:tr h="485088">
                <a:tc vMerge="1">
                  <a:txBody>
                    <a:bodyPr/>
                    <a:lstStyle/>
                    <a:p>
                      <a:endParaRPr lang="en-ZA"/>
                    </a:p>
                  </a:txBody>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Port Elizabeth</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154 HAUPT STREET SIDWELL, PORT ELIZABETH</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a:effectLst/>
                          <a:latin typeface="Arial" panose="020B0604020202020204" pitchFamily="34" charset="0"/>
                          <a:ea typeface="Calibri" panose="020F0502020204030204" pitchFamily="34" charset="0"/>
                          <a:cs typeface="Arial" panose="020B0604020202020204" pitchFamily="34" charset="0"/>
                        </a:rPr>
                        <a:t>Tel:041 453 2021</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 041 453 2023</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2244311633"/>
                  </a:ext>
                </a:extLst>
              </a:tr>
              <a:tr h="338631">
                <a:tc rowSpan="2">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Western Cape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err="1">
                          <a:effectLst/>
                          <a:latin typeface="Arial" panose="020B0604020202020204" pitchFamily="34" charset="0"/>
                          <a:ea typeface="Calibri" panose="020F0502020204030204" pitchFamily="34" charset="0"/>
                          <a:cs typeface="Arial" panose="020B0604020202020204" pitchFamily="34" charset="0"/>
                        </a:rPr>
                        <a:t>N’dabeni</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dirty="0">
                          <a:effectLst/>
                          <a:latin typeface="Arial" panose="020B0604020202020204" pitchFamily="34" charset="0"/>
                          <a:ea typeface="Calibri" panose="020F0502020204030204" pitchFamily="34" charset="0"/>
                          <a:cs typeface="Arial" panose="020B0604020202020204" pitchFamily="34" charset="0"/>
                        </a:rPr>
                        <a:t>INYONI STREET NDABENI CAPETOWN</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 021 531 6545</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 021 531 8714</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Wood, metal and textiles (office, home and school furniture, hospital linen and garments)</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9773028"/>
                  </a:ext>
                </a:extLst>
              </a:tr>
              <a:tr h="472095">
                <a:tc vMerge="1">
                  <a:txBody>
                    <a:bodyPr/>
                    <a:lstStyle/>
                    <a:p>
                      <a:endParaRPr lang="en-ZA"/>
                    </a:p>
                  </a:txBody>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Epping</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GREENVILLE AVENUE </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EPPING INDUSTRIA, CAPETOWN</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Tel:021 531 3058</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4076464063"/>
                  </a:ext>
                </a:extLst>
              </a:tr>
              <a:tr h="318227">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Northen Cape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Kimberly</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MINT BUILDING</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HARRISON STREET, KIMBERLEY</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 053 831 1667</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 053 832 1095</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Wood and metal</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12715672"/>
                  </a:ext>
                </a:extLst>
              </a:tr>
              <a:tr h="481644">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Free State</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smtClean="0">
                          <a:effectLst/>
                          <a:latin typeface="Arial" panose="020B0604020202020204" pitchFamily="34" charset="0"/>
                          <a:ea typeface="Calibri" panose="020F0502020204030204" pitchFamily="34" charset="0"/>
                          <a:cs typeface="Arial" panose="020B0604020202020204" pitchFamily="34" charset="0"/>
                        </a:rPr>
                        <a:t>Bloemfontein</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197 NELSON MANDELA STREET</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UNIVERSITAS, BFN, 9321, BLOEMFONTEIN</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Tel: 051 444 2337</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Fax: 051 444 1022</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Wood and metal</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6147960"/>
                  </a:ext>
                </a:extLst>
              </a:tr>
              <a:tr h="318227">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North West</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Potchefstroom</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5 PROMOS ROAD PITCH INDUSTRIA, POTCHESTROOM</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Tel:018 293 0660</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 018 294 4637</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Metal</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892718"/>
                  </a:ext>
                </a:extLst>
              </a:tr>
              <a:tr h="481644">
                <a:tc rowSpan="3">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Gauteng</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Silverton (Pretoria)</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221 MORELETA STREET, KOEDOESPOORT, SILVERTON, PRETORIA</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Tel:012 843 7343</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 012 804 1804</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Wood, metal and textiles (office, home and school furniture, hospital linen and garments)</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6063081"/>
                  </a:ext>
                </a:extLst>
              </a:tr>
              <a:tr h="318227">
                <a:tc vMerge="1">
                  <a:txBody>
                    <a:bodyPr/>
                    <a:lstStyle/>
                    <a:p>
                      <a:endParaRPr lang="en-ZA"/>
                    </a:p>
                  </a:txBody>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Rand (Johannesburg)</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17 LAUB STREET,  VILLAGE MAIN, SELBY, JHB</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Tel:011 334 9739</a:t>
                      </a:r>
                    </a:p>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Fax: 011 334 9742</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2454335467"/>
                  </a:ext>
                </a:extLst>
              </a:tr>
              <a:tr h="485088">
                <a:tc vMerge="1">
                  <a:txBody>
                    <a:bodyPr/>
                    <a:lstStyle/>
                    <a:p>
                      <a:endParaRPr lang="en-ZA"/>
                    </a:p>
                  </a:txBody>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Springfield (Johannesburg)</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 </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18 HIPPO STREET, STUTTAFFORD ,SPRINGFIELD, JHB</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dirty="0">
                          <a:effectLst/>
                          <a:latin typeface="Arial" panose="020B0604020202020204" pitchFamily="34" charset="0"/>
                          <a:ea typeface="Calibri" panose="020F0502020204030204" pitchFamily="34" charset="0"/>
                          <a:cs typeface="Arial" panose="020B0604020202020204" pitchFamily="34" charset="0"/>
                        </a:rPr>
                        <a:t>Tel: 011 683 4356</a:t>
                      </a:r>
                    </a:p>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Fax: 011 683 5203</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2186700623"/>
                  </a:ext>
                </a:extLst>
              </a:tr>
              <a:tr h="318227">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Limpopo</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Seshego</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08 FREEDOM DRIVE, SESHEGO INDUSTRIAL PARK, LIMPOPO</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000" b="1" dirty="0">
                          <a:effectLst/>
                          <a:latin typeface="Arial" panose="020B0604020202020204" pitchFamily="34" charset="0"/>
                          <a:ea typeface="Calibri" panose="020F0502020204030204" pitchFamily="34" charset="0"/>
                          <a:cs typeface="Arial" panose="020B0604020202020204" pitchFamily="34" charset="0"/>
                        </a:rPr>
                        <a:t>N/A</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N/A</a:t>
                      </a:r>
                    </a:p>
                  </a:txBody>
                  <a:tcPr marL="49748" marR="49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3506296"/>
                  </a:ext>
                </a:extLst>
              </a:tr>
            </a:tbl>
          </a:graphicData>
        </a:graphic>
      </p:graphicFrame>
      <p:sp>
        <p:nvSpPr>
          <p:cNvPr id="2" name="Title 1"/>
          <p:cNvSpPr>
            <a:spLocks noGrp="1"/>
          </p:cNvSpPr>
          <p:nvPr>
            <p:ph type="title"/>
          </p:nvPr>
        </p:nvSpPr>
        <p:spPr>
          <a:xfrm>
            <a:off x="457200" y="274638"/>
            <a:ext cx="8229600" cy="598821"/>
          </a:xfrm>
        </p:spPr>
        <p:txBody>
          <a:bodyPr/>
          <a:lstStyle/>
          <a:p>
            <a:r>
              <a:rPr lang="en-ZA" sz="2800" b="1" dirty="0" smtClean="0"/>
              <a:t>1.1. SEE </a:t>
            </a:r>
            <a:r>
              <a:rPr lang="en-ZA" sz="2800" b="1" dirty="0"/>
              <a:t>f</a:t>
            </a:r>
            <a:r>
              <a:rPr lang="en-ZA" sz="2800" b="1" dirty="0" smtClean="0"/>
              <a:t>actories contact details</a:t>
            </a:r>
            <a:endParaRPr lang="en-ZA" sz="2800" b="1" dirty="0"/>
          </a:p>
        </p:txBody>
      </p:sp>
    </p:spTree>
    <p:extLst>
      <p:ext uri="{BB962C8B-B14F-4D97-AF65-F5344CB8AC3E}">
        <p14:creationId xmlns:p14="http://schemas.microsoft.com/office/powerpoint/2010/main" val="28345105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t>2</a:t>
            </a:r>
            <a:r>
              <a:rPr lang="en-US" altLang="en-US" sz="2800" b="1" dirty="0" smtClean="0"/>
              <a:t>. SEE PERFORMANCE </a:t>
            </a:r>
            <a:endParaRPr lang="en-US" altLang="en-US" sz="2800" b="1" dirty="0"/>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rgbClr val="898989"/>
                </a:solidFill>
              </a:rPr>
              <a:pPr/>
              <a:t>96</a:t>
            </a:fld>
            <a:endParaRPr lang="en-US" altLang="en-US" sz="1200" dirty="0" smtClean="0">
              <a:solidFill>
                <a:srgbClr val="898989"/>
              </a:solidFill>
            </a:endParaRPr>
          </a:p>
        </p:txBody>
      </p:sp>
    </p:spTree>
    <p:extLst>
      <p:ext uri="{BB962C8B-B14F-4D97-AF65-F5344CB8AC3E}">
        <p14:creationId xmlns:p14="http://schemas.microsoft.com/office/powerpoint/2010/main" val="41573311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508"/>
            <a:ext cx="9144000" cy="1172390"/>
          </a:xfrm>
        </p:spPr>
        <p:txBody>
          <a:bodyPr/>
          <a:lstStyle/>
          <a:p>
            <a:pPr>
              <a:defRPr/>
            </a:pPr>
            <a:r>
              <a:rPr lang="en-US" sz="2800" b="1" dirty="0" smtClean="0">
                <a:solidFill>
                  <a:prstClr val="black"/>
                </a:solidFill>
                <a:ea typeface="ＭＳ Ｐゴシック" pitchFamily="-80" charset="-128"/>
                <a:cs typeface="+mj-cs"/>
              </a:rPr>
              <a:t>2.1. OVERALL </a:t>
            </a:r>
            <a:r>
              <a:rPr lang="en-US" sz="2800" b="1" dirty="0">
                <a:solidFill>
                  <a:prstClr val="black"/>
                </a:solidFill>
                <a:ea typeface="ＭＳ Ｐゴシック" pitchFamily="-80" charset="-128"/>
                <a:cs typeface="+mj-cs"/>
              </a:rPr>
              <a:t>PERFORMANCE PER STRATEGIC OBJECTIVE DURING </a:t>
            </a:r>
            <a:r>
              <a:rPr lang="en-US" sz="2800" b="1" dirty="0" smtClean="0">
                <a:solidFill>
                  <a:prstClr val="black"/>
                </a:solidFill>
                <a:ea typeface="ＭＳ Ｐゴシック" pitchFamily="-80" charset="-128"/>
                <a:cs typeface="+mj-cs"/>
              </a:rPr>
              <a:t>Q4</a:t>
            </a:r>
            <a:endParaRPr lang="en-US" sz="2800" b="1" dirty="0">
              <a:solidFill>
                <a:prstClr val="black"/>
              </a:solidFill>
              <a:ea typeface="ＭＳ Ｐゴシック" pitchFamily="-80" charset="-128"/>
              <a:cs typeface="+mj-cs"/>
            </a:endParaRPr>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028903051"/>
              </p:ext>
            </p:extLst>
          </p:nvPr>
        </p:nvGraphicFramePr>
        <p:xfrm>
          <a:off x="319881" y="1485898"/>
          <a:ext cx="8504238" cy="4071935"/>
        </p:xfrm>
        <a:graphic>
          <a:graphicData uri="http://schemas.openxmlformats.org/drawingml/2006/table">
            <a:tbl>
              <a:tblPr/>
              <a:tblGrid>
                <a:gridCol w="2329899">
                  <a:extLst>
                    <a:ext uri="{9D8B030D-6E8A-4147-A177-3AD203B41FA5}">
                      <a16:colId xmlns="" xmlns:a16="http://schemas.microsoft.com/office/drawing/2014/main" val="20000"/>
                    </a:ext>
                  </a:extLst>
                </a:gridCol>
                <a:gridCol w="1217355">
                  <a:extLst>
                    <a:ext uri="{9D8B030D-6E8A-4147-A177-3AD203B41FA5}">
                      <a16:colId xmlns="" xmlns:a16="http://schemas.microsoft.com/office/drawing/2014/main" val="20001"/>
                    </a:ext>
                  </a:extLst>
                </a:gridCol>
                <a:gridCol w="1247193">
                  <a:extLst>
                    <a:ext uri="{9D8B030D-6E8A-4147-A177-3AD203B41FA5}">
                      <a16:colId xmlns="" xmlns:a16="http://schemas.microsoft.com/office/drawing/2014/main" val="20002"/>
                    </a:ext>
                  </a:extLst>
                </a:gridCol>
                <a:gridCol w="1114514">
                  <a:extLst>
                    <a:ext uri="{9D8B030D-6E8A-4147-A177-3AD203B41FA5}">
                      <a16:colId xmlns="" xmlns:a16="http://schemas.microsoft.com/office/drawing/2014/main" val="20003"/>
                    </a:ext>
                  </a:extLst>
                </a:gridCol>
                <a:gridCol w="1114513">
                  <a:extLst>
                    <a:ext uri="{9D8B030D-6E8A-4147-A177-3AD203B41FA5}">
                      <a16:colId xmlns="" xmlns:a16="http://schemas.microsoft.com/office/drawing/2014/main" val="20004"/>
                    </a:ext>
                  </a:extLst>
                </a:gridCol>
                <a:gridCol w="1480764">
                  <a:extLst>
                    <a:ext uri="{9D8B030D-6E8A-4147-A177-3AD203B41FA5}">
                      <a16:colId xmlns="" xmlns:a16="http://schemas.microsoft.com/office/drawing/2014/main" val="20005"/>
                    </a:ext>
                  </a:extLst>
                </a:gridCol>
              </a:tblGrid>
              <a:tr h="1033781">
                <a:tc>
                  <a:txBody>
                    <a:bodyPr/>
                    <a:lstStyle/>
                    <a:p>
                      <a:pPr marL="0" marR="0" algn="ctr" fontAlgn="b">
                        <a:spcBef>
                          <a:spcPts val="0"/>
                        </a:spcBef>
                        <a:spcAft>
                          <a:spcPts val="0"/>
                        </a:spcAft>
                      </a:pPr>
                      <a:r>
                        <a:rPr lang="en-GB" sz="1600" b="1" kern="1200" dirty="0" smtClean="0">
                          <a:solidFill>
                            <a:srgbClr val="000000"/>
                          </a:solidFill>
                          <a:effectLst/>
                          <a:latin typeface="+mj-lt"/>
                          <a:ea typeface="Times New Roman"/>
                          <a:cs typeface="Arial" panose="020B0604020202020204" pitchFamily="34" charset="0"/>
                        </a:rPr>
                        <a:t>Strategic  Objective</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smtClean="0">
                          <a:solidFill>
                            <a:srgbClr val="000000"/>
                          </a:solidFill>
                          <a:effectLst/>
                          <a:latin typeface="+mj-lt"/>
                          <a:ea typeface="Times New Roman"/>
                          <a:cs typeface="Arial" panose="020B0604020202020204" pitchFamily="34" charset="0"/>
                        </a:rPr>
                        <a:t>Annual Planned </a:t>
                      </a:r>
                      <a:r>
                        <a:rPr lang="en-GB" sz="1600" b="1" kern="1200" dirty="0">
                          <a:solidFill>
                            <a:srgbClr val="000000"/>
                          </a:solidFill>
                          <a:effectLst/>
                          <a:latin typeface="+mj-lt"/>
                          <a:ea typeface="Times New Roman"/>
                          <a:cs typeface="Arial" panose="020B0604020202020204" pitchFamily="34" charset="0"/>
                        </a:rPr>
                        <a:t>Indictors</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effectLst/>
                          <a:latin typeface="+mj-lt"/>
                          <a:ea typeface="Times New Roman"/>
                          <a:cs typeface="Arial" panose="020B0604020202020204" pitchFamily="34" charset="0"/>
                        </a:rPr>
                        <a:t>Indicators </a:t>
                      </a:r>
                      <a:r>
                        <a:rPr lang="en-GB" sz="1600" b="1" kern="1200" dirty="0" smtClean="0">
                          <a:effectLst/>
                          <a:latin typeface="+mj-lt"/>
                          <a:ea typeface="Times New Roman"/>
                          <a:cs typeface="Arial" panose="020B0604020202020204" pitchFamily="34" charset="0"/>
                        </a:rPr>
                        <a:t>with targets reporting </a:t>
                      </a:r>
                      <a:r>
                        <a:rPr lang="en-GB" sz="1600" b="1" u="none" kern="1200" dirty="0">
                          <a:solidFill>
                            <a:schemeClr val="tx1"/>
                          </a:solidFill>
                          <a:effectLst/>
                          <a:latin typeface="+mj-lt"/>
                          <a:ea typeface="Times New Roman"/>
                          <a:cs typeface="Arial" panose="020B0604020202020204" pitchFamily="34" charset="0"/>
                        </a:rPr>
                        <a:t>in </a:t>
                      </a:r>
                      <a:r>
                        <a:rPr lang="en-GB" sz="1600" b="1" u="none" kern="1200" dirty="0" smtClean="0">
                          <a:solidFill>
                            <a:schemeClr val="tx1"/>
                          </a:solidFill>
                          <a:effectLst/>
                          <a:latin typeface="+mj-lt"/>
                          <a:ea typeface="Times New Roman"/>
                          <a:cs typeface="Arial" panose="020B0604020202020204" pitchFamily="34" charset="0"/>
                        </a:rPr>
                        <a:t>Quarter</a:t>
                      </a:r>
                      <a:r>
                        <a:rPr lang="en-GB" sz="1600" b="1" u="none" kern="1200" baseline="0" dirty="0" smtClean="0">
                          <a:solidFill>
                            <a:schemeClr val="tx1"/>
                          </a:solidFill>
                          <a:effectLst/>
                          <a:latin typeface="+mj-lt"/>
                          <a:ea typeface="Times New Roman"/>
                          <a:cs typeface="Arial" panose="020B0604020202020204" pitchFamily="34" charset="0"/>
                        </a:rPr>
                        <a:t> 4</a:t>
                      </a:r>
                      <a:endParaRPr lang="en-US" sz="1600" b="1" u="none" dirty="0">
                        <a:solidFill>
                          <a:schemeClr val="tx1"/>
                        </a:solidFill>
                        <a:effectLst/>
                        <a:latin typeface="+mj-lt"/>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8000"/>
                          </a:solidFill>
                          <a:effectLst/>
                          <a:latin typeface="+mj-lt"/>
                          <a:ea typeface="Times New Roman"/>
                          <a:cs typeface="Arial" panose="020B0604020202020204" pitchFamily="34" charset="0"/>
                        </a:rPr>
                        <a:t>Achieved</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FF0000"/>
                          </a:solidFill>
                          <a:effectLst/>
                          <a:latin typeface="+mj-lt"/>
                          <a:ea typeface="Times New Roman"/>
                          <a:cs typeface="Arial" panose="020B0604020202020204" pitchFamily="34" charset="0"/>
                        </a:rPr>
                        <a:t>Not Achieved</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0000"/>
                          </a:solidFill>
                          <a:effectLst/>
                          <a:latin typeface="+mj-lt"/>
                          <a:ea typeface="Times New Roman"/>
                          <a:cs typeface="Arial" panose="020B0604020202020204" pitchFamily="34" charset="0"/>
                        </a:rPr>
                        <a:t>Overall </a:t>
                      </a:r>
                      <a:r>
                        <a:rPr lang="en-GB" sz="1600" b="1" kern="1200" dirty="0" smtClean="0">
                          <a:solidFill>
                            <a:srgbClr val="000000"/>
                          </a:solidFill>
                          <a:effectLst/>
                          <a:latin typeface="+mj-lt"/>
                          <a:ea typeface="Times New Roman"/>
                          <a:cs typeface="Arial" panose="020B0604020202020204" pitchFamily="34" charset="0"/>
                        </a:rPr>
                        <a:t>Achievement %</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733259">
                <a:tc>
                  <a:txBody>
                    <a:bodyPr/>
                    <a:lstStyle/>
                    <a:p>
                      <a:pPr marL="0" marR="0" algn="l" fontAlgn="b">
                        <a:spcBef>
                          <a:spcPts val="0"/>
                        </a:spcBef>
                        <a:spcAft>
                          <a:spcPts val="0"/>
                        </a:spcAft>
                      </a:pPr>
                      <a:r>
                        <a:rPr lang="en-US" sz="1600" b="0" dirty="0" smtClean="0">
                          <a:solidFill>
                            <a:schemeClr val="tx1"/>
                          </a:solidFill>
                          <a:effectLst/>
                          <a:latin typeface="+mj-lt"/>
                          <a:ea typeface="Times New Roman"/>
                          <a:cs typeface="Arial" panose="020B0604020202020204" pitchFamily="34" charset="0"/>
                        </a:rPr>
                        <a:t>Provide work opportunities for People with Disabilities</a:t>
                      </a:r>
                      <a:endParaRPr lang="en-US" sz="1600" b="0" dirty="0">
                        <a:solidFill>
                          <a:schemeClr val="tx1"/>
                        </a:solidFill>
                        <a:effectLst/>
                        <a:latin typeface="+mj-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solidFill>
                            <a:srgbClr val="00B050"/>
                          </a:solidFill>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mj-lt"/>
                          <a:ea typeface="Times New Roman"/>
                          <a:cs typeface="Arial" panose="020B0604020202020204" pitchFamily="34" charset="0"/>
                        </a:rPr>
                        <a:t>0</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eaLnBrk="0" fontAlgn="b" hangingPunct="0">
                        <a:spcAft>
                          <a:spcPts val="0"/>
                        </a:spcAft>
                      </a:pPr>
                      <a:r>
                        <a:rPr lang="en-US" sz="1600" b="1" dirty="0" smtClean="0">
                          <a:solidFill>
                            <a:srgbClr val="00B050"/>
                          </a:solidFill>
                          <a:effectLst/>
                          <a:latin typeface="+mj-lt"/>
                          <a:ea typeface="Times New Roman"/>
                          <a:cs typeface="Arial" panose="020B0604020202020204" pitchFamily="34" charset="0"/>
                        </a:rPr>
                        <a:t>100%</a:t>
                      </a:r>
                      <a:endParaRPr lang="en-ZA" sz="1600" dirty="0">
                        <a:solidFill>
                          <a:srgbClr val="00B050"/>
                        </a:solidFill>
                        <a:effectLst/>
                        <a:latin typeface="+mj-lt"/>
                        <a:ea typeface="Times New Roman"/>
                        <a:cs typeface="Arial" panose="020B0604020202020204" pitchFamily="34" charset="0"/>
                      </a:endParaRPr>
                    </a:p>
                    <a:p>
                      <a:pPr algn="ctr" fontAlgn="b">
                        <a:spcAft>
                          <a:spcPts val="0"/>
                        </a:spcAft>
                      </a:pP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10002"/>
                  </a:ext>
                </a:extLst>
              </a:tr>
              <a:tr h="1076828">
                <a:tc>
                  <a:txBody>
                    <a:bodyPr/>
                    <a:lstStyle/>
                    <a:p>
                      <a:pPr marL="0" marR="0" algn="l" fontAlgn="b">
                        <a:spcBef>
                          <a:spcPts val="0"/>
                        </a:spcBef>
                        <a:spcAft>
                          <a:spcPts val="0"/>
                        </a:spcAft>
                      </a:pPr>
                      <a:r>
                        <a:rPr lang="en-GB" sz="1600" b="1" dirty="0">
                          <a:effectLst/>
                          <a:latin typeface="+mj-lt"/>
                          <a:ea typeface="Times New Roman"/>
                          <a:cs typeface="Arial" panose="020B0604020202020204" pitchFamily="34" charset="0"/>
                        </a:rPr>
                        <a:t>Total number of Indicators</a:t>
                      </a:r>
                      <a:endParaRPr lang="en-US" sz="1600" b="1" dirty="0">
                        <a:effectLst/>
                        <a:latin typeface="+mj-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smtClean="0">
                          <a:solidFill>
                            <a:srgbClr val="000000"/>
                          </a:solidFill>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smtClean="0">
                          <a:solidFill>
                            <a:srgbClr val="000000"/>
                          </a:solidFill>
                          <a:effectLst/>
                          <a:latin typeface="+mj-lt"/>
                          <a:ea typeface="Times New Roman"/>
                          <a:cs typeface="Arial" panose="020B0604020202020204" pitchFamily="34" charset="0"/>
                        </a:rPr>
                        <a:t>0</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 xmlns:a16="http://schemas.microsoft.com/office/drawing/2014/main" val="10009"/>
                  </a:ext>
                </a:extLst>
              </a:tr>
              <a:tr h="1228067">
                <a:tc>
                  <a:txBody>
                    <a:bodyPr/>
                    <a:lstStyle/>
                    <a:p>
                      <a:pPr marL="0" marR="0" algn="l" fontAlgn="b">
                        <a:spcBef>
                          <a:spcPts val="0"/>
                        </a:spcBef>
                        <a:spcAft>
                          <a:spcPts val="0"/>
                        </a:spcAft>
                      </a:pPr>
                      <a:r>
                        <a:rPr lang="en-GB" sz="1600" b="1" kern="1200" dirty="0">
                          <a:solidFill>
                            <a:srgbClr val="000000"/>
                          </a:solidFill>
                          <a:effectLst/>
                          <a:latin typeface="+mj-lt"/>
                          <a:ea typeface="Times New Roman"/>
                          <a:cs typeface="Arial" panose="020B0604020202020204" pitchFamily="34" charset="0"/>
                        </a:rPr>
                        <a:t>Overall  Performance</a:t>
                      </a:r>
                      <a:endParaRPr lang="en-US" sz="1600" b="1" dirty="0">
                        <a:effectLst/>
                        <a:latin typeface="+mj-lt"/>
                        <a:ea typeface="Times New Roman"/>
                        <a:cs typeface="Arial" panose="020B0604020202020204" pitchFamily="34" charset="0"/>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600" b="1" dirty="0" smtClean="0">
                          <a:effectLst/>
                          <a:latin typeface="+mj-lt"/>
                          <a:ea typeface="Times New Roman"/>
                          <a:cs typeface="Arial" panose="020B0604020202020204" pitchFamily="34" charset="0"/>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600" b="1" dirty="0" smtClean="0">
                        <a:effectLst/>
                        <a:latin typeface="+mj-lt"/>
                        <a:ea typeface="Times New Roman"/>
                        <a:cs typeface="Arial" panose="020B0604020202020204" pitchFamily="34" charset="0"/>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600" b="1" dirty="0" smtClean="0">
                          <a:effectLst/>
                          <a:latin typeface="+mj-lt"/>
                          <a:ea typeface="Calibri"/>
                          <a:cs typeface="Arial" panose="020B0604020202020204" pitchFamily="34" charset="0"/>
                        </a:rPr>
                        <a:t>2</a:t>
                      </a:r>
                      <a:endParaRPr lang="en-ZA" sz="1600" b="1" dirty="0">
                        <a:effectLst/>
                        <a:latin typeface="+mj-lt"/>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dirty="0" smtClean="0">
                          <a:effectLst/>
                          <a:latin typeface="+mj-lt"/>
                          <a:ea typeface="Calibri"/>
                          <a:cs typeface="Arial" panose="020B0604020202020204" pitchFamily="34" charset="0"/>
                        </a:rPr>
                        <a:t>0</a:t>
                      </a:r>
                      <a:endParaRPr lang="en-ZA" sz="1600" b="1" dirty="0">
                        <a:effectLst/>
                        <a:latin typeface="+mj-lt"/>
                        <a:ea typeface="Calibri"/>
                        <a:cs typeface="Arial" panose="020B0604020202020204" pitchFamily="34" charset="0"/>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3025068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763" y="190500"/>
            <a:ext cx="8229600" cy="1089660"/>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800" b="1" dirty="0" smtClean="0">
                <a:solidFill>
                  <a:srgbClr val="000000"/>
                </a:solidFill>
                <a:ea typeface="ＭＳ Ｐゴシック" pitchFamily="34" charset="-128"/>
              </a:rPr>
              <a:t>2.2. COMPARATIVE ANALYSIS PER PROGRAMME FOR Q1 TO Q4  2018/19 </a:t>
            </a: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endParaRPr lang="en-US" altLang="en-US" sz="2000" dirty="0" smtClean="0">
              <a:ea typeface="ＭＳ Ｐゴシック" pitchFamily="34" charset="-128"/>
            </a:endParaRPr>
          </a:p>
        </p:txBody>
      </p:sp>
      <p:sp>
        <p:nvSpPr>
          <p:cNvPr id="30724" name="Slide Number Placeholder 3"/>
          <p:cNvSpPr>
            <a:spLocks noGrp="1"/>
          </p:cNvSpPr>
          <p:nvPr>
            <p:ph type="sldNum" sz="quarter" idx="12"/>
          </p:nvPr>
        </p:nvSpPr>
        <p:spPr bwMode="auto">
          <a:xfrm>
            <a:off x="6751864"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661F85-E3A0-4437-90F6-C2195EEB8C69}"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7491807"/>
              </p:ext>
            </p:extLst>
          </p:nvPr>
        </p:nvGraphicFramePr>
        <p:xfrm>
          <a:off x="287382" y="1580605"/>
          <a:ext cx="8598084" cy="4754881"/>
        </p:xfrm>
        <a:graphic>
          <a:graphicData uri="http://schemas.openxmlformats.org/drawingml/2006/table">
            <a:tbl>
              <a:tblPr firstRow="1" bandRow="1"/>
              <a:tblGrid>
                <a:gridCol w="696672">
                  <a:extLst>
                    <a:ext uri="{9D8B030D-6E8A-4147-A177-3AD203B41FA5}">
                      <a16:colId xmlns="" xmlns:a16="http://schemas.microsoft.com/office/drawing/2014/main" val="3822036537"/>
                    </a:ext>
                  </a:extLst>
                </a:gridCol>
                <a:gridCol w="696672">
                  <a:extLst>
                    <a:ext uri="{9D8B030D-6E8A-4147-A177-3AD203B41FA5}">
                      <a16:colId xmlns="" xmlns:a16="http://schemas.microsoft.com/office/drawing/2014/main" val="2891529793"/>
                    </a:ext>
                  </a:extLst>
                </a:gridCol>
                <a:gridCol w="553732">
                  <a:extLst>
                    <a:ext uri="{9D8B030D-6E8A-4147-A177-3AD203B41FA5}">
                      <a16:colId xmlns="" xmlns:a16="http://schemas.microsoft.com/office/drawing/2014/main" val="2632385282"/>
                    </a:ext>
                  </a:extLst>
                </a:gridCol>
                <a:gridCol w="671191">
                  <a:extLst>
                    <a:ext uri="{9D8B030D-6E8A-4147-A177-3AD203B41FA5}">
                      <a16:colId xmlns="" xmlns:a16="http://schemas.microsoft.com/office/drawing/2014/main" val="1623662727"/>
                    </a:ext>
                  </a:extLst>
                </a:gridCol>
                <a:gridCol w="671191">
                  <a:extLst>
                    <a:ext uri="{9D8B030D-6E8A-4147-A177-3AD203B41FA5}">
                      <a16:colId xmlns="" xmlns:a16="http://schemas.microsoft.com/office/drawing/2014/main" val="2527669670"/>
                    </a:ext>
                  </a:extLst>
                </a:gridCol>
                <a:gridCol w="569270">
                  <a:extLst>
                    <a:ext uri="{9D8B030D-6E8A-4147-A177-3AD203B41FA5}">
                      <a16:colId xmlns="" xmlns:a16="http://schemas.microsoft.com/office/drawing/2014/main" val="1560855434"/>
                    </a:ext>
                  </a:extLst>
                </a:gridCol>
                <a:gridCol w="727745">
                  <a:extLst>
                    <a:ext uri="{9D8B030D-6E8A-4147-A177-3AD203B41FA5}">
                      <a16:colId xmlns="" xmlns:a16="http://schemas.microsoft.com/office/drawing/2014/main" val="2223158040"/>
                    </a:ext>
                  </a:extLst>
                </a:gridCol>
                <a:gridCol w="727745">
                  <a:extLst>
                    <a:ext uri="{9D8B030D-6E8A-4147-A177-3AD203B41FA5}">
                      <a16:colId xmlns="" xmlns:a16="http://schemas.microsoft.com/office/drawing/2014/main" val="4257466101"/>
                    </a:ext>
                  </a:extLst>
                </a:gridCol>
                <a:gridCol w="626445">
                  <a:extLst>
                    <a:ext uri="{9D8B030D-6E8A-4147-A177-3AD203B41FA5}">
                      <a16:colId xmlns="" xmlns:a16="http://schemas.microsoft.com/office/drawing/2014/main" val="1628070752"/>
                    </a:ext>
                  </a:extLst>
                </a:gridCol>
                <a:gridCol w="626445">
                  <a:extLst>
                    <a:ext uri="{9D8B030D-6E8A-4147-A177-3AD203B41FA5}">
                      <a16:colId xmlns="" xmlns:a16="http://schemas.microsoft.com/office/drawing/2014/main" val="3566845216"/>
                    </a:ext>
                  </a:extLst>
                </a:gridCol>
                <a:gridCol w="616502">
                  <a:extLst>
                    <a:ext uri="{9D8B030D-6E8A-4147-A177-3AD203B41FA5}">
                      <a16:colId xmlns="" xmlns:a16="http://schemas.microsoft.com/office/drawing/2014/main" val="2635075798"/>
                    </a:ext>
                  </a:extLst>
                </a:gridCol>
                <a:gridCol w="707237">
                  <a:extLst>
                    <a:ext uri="{9D8B030D-6E8A-4147-A177-3AD203B41FA5}">
                      <a16:colId xmlns="" xmlns:a16="http://schemas.microsoft.com/office/drawing/2014/main" val="1609419939"/>
                    </a:ext>
                  </a:extLst>
                </a:gridCol>
                <a:gridCol w="707237">
                  <a:extLst>
                    <a:ext uri="{9D8B030D-6E8A-4147-A177-3AD203B41FA5}">
                      <a16:colId xmlns="" xmlns:a16="http://schemas.microsoft.com/office/drawing/2014/main" val="4133788870"/>
                    </a:ext>
                  </a:extLst>
                </a:gridCol>
              </a:tblGrid>
              <a:tr h="908505">
                <a:tc rowSpan="3">
                  <a:txBody>
                    <a:bodyPr/>
                    <a:lstStyle/>
                    <a:p>
                      <a:pP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QUARTER 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2018/19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QUARTER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2018/19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QUARTER 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2018/19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QUARTER 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7429750"/>
                  </a:ext>
                </a:extLst>
              </a:tr>
              <a:tr h="2050399">
                <a:tc vMerge="1">
                  <a:txBody>
                    <a:bodyPr/>
                    <a:lstStyle/>
                    <a:p>
                      <a:endParaRPr lang="en-ZA"/>
                    </a:p>
                  </a:txBody>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Quarter1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targets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Overall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Quarter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targets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Overall Achieved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Quarter 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targets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Overall Achieved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Quarter 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targets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Overall Achieved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1206482989"/>
                  </a:ext>
                </a:extLst>
              </a:tr>
              <a:tr h="838390">
                <a:tc vMerge="1">
                  <a:txBody>
                    <a:bodyPr/>
                    <a:lstStyle/>
                    <a:p>
                      <a:endParaRPr lang="en-ZA"/>
                    </a:p>
                  </a:txBody>
                  <a:tcPr/>
                </a:tc>
                <a:tc>
                  <a:txBody>
                    <a:bodyPr/>
                    <a:lstStyle/>
                    <a:p>
                      <a:pPr algn="ctr" fontAlgn="b">
                        <a:lnSpc>
                          <a:spcPct val="107000"/>
                        </a:lnSpc>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07000"/>
                        </a:lnSpc>
                        <a:spcAft>
                          <a:spcPts val="0"/>
                        </a:spcAft>
                      </a:pPr>
                      <a:r>
                        <a:rPr lang="en-ZA" sz="1400" kern="1200">
                          <a:solidFill>
                            <a:srgbClr val="000000"/>
                          </a:solidFill>
                          <a:effectLst/>
                          <a:latin typeface="Calibri" panose="020F0502020204030204" pitchFamily="34" charset="0"/>
                          <a:ea typeface="DengXian"/>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07000"/>
                        </a:lnSpc>
                        <a:spcAft>
                          <a:spcPts val="0"/>
                        </a:spcAft>
                      </a:pPr>
                      <a:r>
                        <a:rPr lang="en-US" sz="1400" b="1" kern="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07000"/>
                        </a:lnSpc>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07000"/>
                        </a:lnSpc>
                        <a:spcAft>
                          <a:spcPts val="0"/>
                        </a:spcAft>
                      </a:pPr>
                      <a:r>
                        <a:rPr lang="en-ZA" sz="1400" kern="1200">
                          <a:solidFill>
                            <a:srgbClr val="000000"/>
                          </a:solidFill>
                          <a:effectLst/>
                          <a:latin typeface="Calibri" panose="020F0502020204030204" pitchFamily="34" charset="0"/>
                          <a:ea typeface="DengXian"/>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07000"/>
                        </a:lnSpc>
                        <a:spcAft>
                          <a:spcPts val="0"/>
                        </a:spcAft>
                      </a:pPr>
                      <a:r>
                        <a:rPr lang="en-US" sz="1400" b="1" kern="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1400" b="1" kern="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4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1400" b="1" kern="120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114186313"/>
                  </a:ext>
                </a:extLst>
              </a:tr>
              <a:tr h="957587">
                <a:tc>
                  <a:txBody>
                    <a:bodyPr/>
                    <a:lstStyle/>
                    <a:p>
                      <a:pPr>
                        <a:lnSpc>
                          <a:spcPct val="107000"/>
                        </a:lnSpc>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lnSpc>
                          <a:spcPct val="107000"/>
                        </a:lnSpc>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lnSpc>
                          <a:spcPct val="107000"/>
                        </a:lnSpc>
                        <a:spcAft>
                          <a:spcPts val="0"/>
                        </a:spcAft>
                      </a:pPr>
                      <a:r>
                        <a:rPr lang="en-ZA" sz="1400" kern="1200">
                          <a:solidFill>
                            <a:srgbClr val="000000"/>
                          </a:solidFill>
                          <a:effectLst/>
                          <a:latin typeface="Calibri" panose="020F0502020204030204" pitchFamily="34" charset="0"/>
                          <a:ea typeface="DengXian"/>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07000"/>
                        </a:lnSpc>
                        <a:spcAft>
                          <a:spcPts val="0"/>
                        </a:spcAft>
                      </a:pPr>
                      <a:r>
                        <a:rPr lang="en-US" sz="1400" b="1" kern="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lnSpc>
                          <a:spcPct val="107000"/>
                        </a:lnSpc>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lnSpc>
                          <a:spcPct val="107000"/>
                        </a:lnSpc>
                        <a:spcAft>
                          <a:spcPts val="0"/>
                        </a:spcAft>
                      </a:pPr>
                      <a:r>
                        <a:rPr lang="en-ZA" sz="1400" kern="1200">
                          <a:solidFill>
                            <a:srgbClr val="000000"/>
                          </a:solidFill>
                          <a:effectLst/>
                          <a:latin typeface="Calibri" panose="020F0502020204030204" pitchFamily="34" charset="0"/>
                          <a:ea typeface="DengXian"/>
                          <a:cs typeface="Arial" panose="020B0604020202020204" pitchFamily="34"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07000"/>
                        </a:lnSpc>
                        <a:spcAft>
                          <a:spcPts val="0"/>
                        </a:spcAft>
                      </a:pPr>
                      <a:r>
                        <a:rPr lang="en-US" sz="14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US" sz="1400" b="1" kern="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ZA" sz="14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14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748562847"/>
                  </a:ext>
                </a:extLst>
              </a:tr>
            </a:tbl>
          </a:graphicData>
        </a:graphic>
      </p:graphicFrame>
    </p:spTree>
    <p:extLst>
      <p:ext uri="{BB962C8B-B14F-4D97-AF65-F5344CB8AC3E}">
        <p14:creationId xmlns:p14="http://schemas.microsoft.com/office/powerpoint/2010/main" val="32730524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800" b="1" dirty="0" smtClean="0">
                <a:ea typeface="ＭＳ Ｐゴシック" pitchFamily="34" charset="-128"/>
              </a:rPr>
              <a:t>2.3. PERFORMANCE TRENDS 2017/18 &amp; 2018/19</a:t>
            </a:r>
          </a:p>
        </p:txBody>
      </p:sp>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rgbClr val="898989"/>
                </a:solidFill>
              </a:rPr>
              <a:pPr eaLnBrk="1" hangingPunct="1">
                <a:spcBef>
                  <a:spcPct val="0"/>
                </a:spcBef>
                <a:buFontTx/>
                <a:buNone/>
              </a:pPr>
              <a:t>99</a:t>
            </a:fld>
            <a:endParaRPr lang="en-US" altLang="en-US" sz="1200" dirty="0" smtClean="0">
              <a:solidFill>
                <a:srgbClr val="898989"/>
              </a:solidFill>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3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7220</Words>
  <Application>Microsoft Office PowerPoint</Application>
  <PresentationFormat>On-screen Show (4:3)</PresentationFormat>
  <Paragraphs>3065</Paragraphs>
  <Slides>106</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106</vt:i4>
      </vt:variant>
    </vt:vector>
  </HeadingPairs>
  <TitlesOfParts>
    <vt:vector size="113" baseType="lpstr">
      <vt:lpstr>Office Theme</vt:lpstr>
      <vt:lpstr>1_Office Theme</vt:lpstr>
      <vt:lpstr>2_Office Theme</vt:lpstr>
      <vt:lpstr>3_Office Theme</vt:lpstr>
      <vt:lpstr>4_Office Theme</vt:lpstr>
      <vt:lpstr>5_Office Theme</vt:lpstr>
      <vt:lpstr>Microsoft Excel Chart</vt:lpstr>
      <vt:lpstr>PowerPoint Presentation</vt:lpstr>
      <vt:lpstr>TABLE OF CONTENTS</vt:lpstr>
      <vt:lpstr>INTRODUCTION</vt:lpstr>
      <vt:lpstr>INTRODUCTION: THE CONSTITUTIONAL MANDATE OF THE DOL</vt:lpstr>
      <vt:lpstr>INTRODUCTION: THE POLICY MANDATE OF THE DOL</vt:lpstr>
      <vt:lpstr>PowerPoint Presentation</vt:lpstr>
      <vt:lpstr>QUARTER 1 OVERALL PERFORMANCE</vt:lpstr>
      <vt:lpstr>QUARTER 1 PERFORMANCE PER STRATEGIC OBJECTIVE 2018/19</vt:lpstr>
      <vt:lpstr>QUARTER 1 PERFORMANCE PER PROGRAMME 2018/19</vt:lpstr>
      <vt:lpstr>QUARTER 2 OVERALL PERFORMANCE</vt:lpstr>
      <vt:lpstr> QUARTER 2 PERFORMANCE PER STRATEGIC OBJECTIVE 2018/19</vt:lpstr>
      <vt:lpstr>QUARTER 2 PERFORMANCE PER PROGRAMME 2018/19</vt:lpstr>
      <vt:lpstr>QUARTER 3 OVERALL PERFORMANCE</vt:lpstr>
      <vt:lpstr> QUARTER 3 PERFORMANCE PER STRATEGIC OBJECTIVE 2018/19</vt:lpstr>
      <vt:lpstr>QUARTER 3 PERFORMANCE PER PROGRAMME 2018/19</vt:lpstr>
      <vt:lpstr>QUARTER 4 OVERALL PERFORMANCE</vt:lpstr>
      <vt:lpstr> FINAL: QUARTER 4 PERFORMANCE PER STRATEGIC OBJECTIVE 2018/19</vt:lpstr>
      <vt:lpstr>FINAL QUARTER 4 PERFORMANCE PER PROGRAMME 2018/19</vt:lpstr>
      <vt:lpstr>QUARTER 4 OVERALL PERFORMANCE</vt:lpstr>
      <vt:lpstr>  COMPARATIVE ANALYSIS PER PROGRAMME FOR  Q1  TO Q4  2018/2019  </vt:lpstr>
      <vt:lpstr>  QUARTER 4 INSPECTION AND ENFORCEMENT SERVICES &amp; PUBLIC EMPLOYMENT  SERVICES PERFORMANCE PER PROVINCE</vt:lpstr>
      <vt:lpstr>  QUARTER 3 &amp; 4 PUBLIC EMPLOYMENT SERVICES PERFORMANCE PER PROVINCE</vt:lpstr>
      <vt:lpstr>  QUARTER 3 &amp; 4 INSPECTIONS AND ENFORCEMENT SERVICES PERFORMANCE PER PROVINCE</vt:lpstr>
      <vt:lpstr>ANNUAL PERFORMANCE PLAN (APP) 2018/19</vt:lpstr>
      <vt:lpstr>PowerPoint Presentation</vt:lpstr>
      <vt:lpstr>ADMINISTRATION: FINANCE QUARTER  4</vt:lpstr>
      <vt:lpstr>PowerPoint Presentation</vt:lpstr>
      <vt:lpstr> MARKETING AND ADVERTISING</vt:lpstr>
      <vt:lpstr> MARKETING AND ADVERTISING</vt:lpstr>
      <vt:lpstr> MARKETING AND ADVERTISING</vt:lpstr>
      <vt:lpstr> MEDIA PRODUCTION ACTIVITIES:  QUARTER 4 </vt:lpstr>
      <vt:lpstr> MEDIA PRODUCTION ACTIVITIES:  QUARTER 4 </vt:lpstr>
      <vt:lpstr> MEDIA PRODUCTION: ELECTRONIC </vt:lpstr>
      <vt:lpstr> STAKEHOLDER RELATIONS </vt:lpstr>
      <vt:lpstr>MEDIA LIAISON, MONITORING AND RESEARCH Q4 – 2018/19 </vt:lpstr>
      <vt:lpstr>MEDIA LIAISON, MONITORING AND RESEARCH Q4 – 2018/19 </vt:lpstr>
      <vt:lpstr>MEDIA LIAISON, MONITORING AND RESEARCH Q4 – 2018/19</vt:lpstr>
      <vt:lpstr>MEDIA LIAISON, MONITORING AND RESEARCH Q4 – 2018/19 </vt:lpstr>
      <vt:lpstr>MEDIA LIAISON, MONITORING AND RESEARCH Q4 – 2018/19 </vt:lpstr>
      <vt:lpstr>ISSUED MEDIA STATEMENTS</vt:lpstr>
      <vt:lpstr>ISSUED MEDIA STATEMENTS</vt:lpstr>
      <vt:lpstr>ISSUED MEDIA STATEMENTS</vt:lpstr>
      <vt:lpstr>MEDIA INTERVIEWS/ENQUIRIES </vt:lpstr>
      <vt:lpstr>MEDIA INTERVIEWS/ENQUIRIES </vt:lpstr>
      <vt:lpstr>PowerPoint Presentation</vt:lpstr>
      <vt:lpstr>FOURTH QUARTER OVERALL PERFOMANCE</vt:lpstr>
      <vt:lpstr>     DIRECTOR GENERAL REVIEW PERFORMANCE  The target for quarter 4 was 700 Director General Reviews and 680 were conducted which constitutes 97.1%. Only 273 were found to be compliant and 339 that failed to comply were issued with Director-General Recommendation with which to comply within 60 days </vt:lpstr>
      <vt:lpstr>SECTORS REVIEWED</vt:lpstr>
      <vt:lpstr>AREAS OF NON-COMPLIANCE</vt:lpstr>
      <vt:lpstr>INTERVENTIONS</vt:lpstr>
      <vt:lpstr>EMPLOYMENT EQUITY PROCEDURAL</vt:lpstr>
      <vt:lpstr>AREAS OF NON-COMPLIANCE</vt:lpstr>
      <vt:lpstr>INTERVENTIONS</vt:lpstr>
      <vt:lpstr>BASIC CONDTIONS OF EMPLOYMENT ACT</vt:lpstr>
      <vt:lpstr>BASIC CONDTIONS OF EMPLOYMENT ACT NON-COMPLIANCE</vt:lpstr>
      <vt:lpstr>AREAS OF NON-COMPLIANCE</vt:lpstr>
      <vt:lpstr>INTERVENTIONS</vt:lpstr>
      <vt:lpstr>OCCUPATIONAL HEALTH AND SAFETY</vt:lpstr>
      <vt:lpstr>SECTORS REVIEWED PER PROVINCE</vt:lpstr>
      <vt:lpstr>65% OF RECEIVED INCIDENTS TO BE INVESTIGATED WITHIN 90 DAYS</vt:lpstr>
      <vt:lpstr>GRAPHICAL REPRESENTATION – INCIDENT REPORTED VERSUS FINALISED</vt:lpstr>
      <vt:lpstr>CHALLENGES</vt:lpstr>
      <vt:lpstr>80% ENTITIES PROCESSED WITHIN 60 DAYS</vt:lpstr>
      <vt:lpstr>GRAPHICAL REPRESENTATION OF ENTITIES PROCESSED WITHIN 60 DAYS</vt:lpstr>
      <vt:lpstr>EMPLOYMENT AUDIT SERVICES: PROCEDURAL AUDITS </vt:lpstr>
      <vt:lpstr>EMPLOYER PAYROLL AUDITS </vt:lpstr>
      <vt:lpstr>AREAS OF NON-COMPLIANCE</vt:lpstr>
      <vt:lpstr>INTERVENTIONS</vt:lpstr>
      <vt:lpstr>MONETARY VALUE</vt:lpstr>
      <vt:lpstr>PowerPoint Presentation</vt:lpstr>
      <vt:lpstr>WORK SEEKERS REGISTERED –TARGETS PER PROVINCE: QUARTER 4</vt:lpstr>
      <vt:lpstr>WORK SEEKERS REGISTERED BY AGE GROUPS: QUARTER 4</vt:lpstr>
      <vt:lpstr>WORK SEEKERS REGISTERED BY DISABILITY:  QUARTER 4</vt:lpstr>
      <vt:lpstr>WORK SEEKERS REGISTERED BY EQUITY GROUP: QUARTER 4</vt:lpstr>
      <vt:lpstr>WORK AND LEARNING OPPORTUNITIES REGISTERED BY ECONOMIC SECTOR: QUARTER 4</vt:lpstr>
      <vt:lpstr>WORK AND LEARNING OPPORTUNITIES REGISTERED BY TYPE: QUARTER 4</vt:lpstr>
      <vt:lpstr>OPPORTUNITIES AND PLACEMENTS BY SECTOR: QUARTER 4</vt:lpstr>
      <vt:lpstr>WORK-SEEKERS PROVIDED WITH EMPLOYMENT COUNSELLING – TARGET: QUARTER 4</vt:lpstr>
      <vt:lpstr>WORK SEEKERS REGISTERED AND EMPLOYMENT COUNSELLING BY PROVINCE: QUARTER 4</vt:lpstr>
      <vt:lpstr>PLACEMENTS BY OPPORTUNITY TYPE: QUARTER 4</vt:lpstr>
      <vt:lpstr>PLACEMENT BY ECONOMIC SECTOR: QUARTER 4</vt:lpstr>
      <vt:lpstr>PLACEMENT BY AGE GROUP: QUARTER 4</vt:lpstr>
      <vt:lpstr>PowerPoint Presentation</vt:lpstr>
      <vt:lpstr>LABOUR ORGANISATIONS (TRADE UNIONS AND EMPLOYERS ORGANISATION) APPLICATIONS , QUARTER 4 2018/19</vt:lpstr>
      <vt:lpstr>TRADE UNION  APPLICATION RECEIVED  PER  SECTOR: QUARTER 4 2018/19 </vt:lpstr>
      <vt:lpstr>TRADE UNION MEMBERS PER SECTOR: QUARTER 4 2018/19 </vt:lpstr>
      <vt:lpstr>TRADE UNION MEMBERS PER SECTOR: QUARTER 4 2018/19 </vt:lpstr>
      <vt:lpstr>TRADE UNION  MEMBERS IMPACTED UPON BY REFUSAL PER SECTOR: QUARTER 4 2018/19 </vt:lpstr>
      <vt:lpstr>TRADE UNION  MEMBERS IMPACTED UPON BY REFUSAL PER SECTOR: QUARTER 4 2018/19 </vt:lpstr>
      <vt:lpstr>TRADE UNION  MEMBERS IMPACTED UPON BY REFUSAL PER SECTOR: QUARTER 4 2018/19 </vt:lpstr>
      <vt:lpstr>TRADE UNION  MEMBERS IMPACTED UPON BY REFUSAL PER SECTOR: QUARTER 4 2018/19 </vt:lpstr>
      <vt:lpstr>PowerPoint Presentation</vt:lpstr>
      <vt:lpstr>Table of contents</vt:lpstr>
      <vt:lpstr>1. SEE Footprint across the country</vt:lpstr>
      <vt:lpstr>1.1. SEE factories contact details</vt:lpstr>
      <vt:lpstr>PowerPoint Presentation</vt:lpstr>
      <vt:lpstr>2.1. OVERALL PERFORMANCE PER STRATEGIC OBJECTIVE DURING Q4</vt:lpstr>
      <vt:lpstr>  2.2. COMPARATIVE ANALYSIS PER PROGRAMME FOR Q1 TO Q4  2018/19   </vt:lpstr>
      <vt:lpstr>2.3. PERFORMANCE TRENDS 2017/18 &amp; 2018/19</vt:lpstr>
      <vt:lpstr>2.4. PERFORMANCE INDICATOR 1</vt:lpstr>
      <vt:lpstr>2.4. Head count per factory </vt:lpstr>
      <vt:lpstr>2.5. PERFOMANCE INDICATOR 2</vt:lpstr>
      <vt:lpstr>3. Investment of the sales proceeds</vt:lpstr>
      <vt:lpstr>4. Challenges</vt:lpstr>
      <vt:lpstr>  5. CONCLUSION </vt:lpstr>
      <vt:lpstr>PowerPoint Presentation</vt:lpstr>
    </vt:vector>
  </TitlesOfParts>
  <Company>Dept Labour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Mmathapelo Mataboge (HQ)</cp:lastModifiedBy>
  <cp:revision>1436</cp:revision>
  <cp:lastPrinted>2019-08-20T09:15:27Z</cp:lastPrinted>
  <dcterms:created xsi:type="dcterms:W3CDTF">2013-03-07T12:06:52Z</dcterms:created>
  <dcterms:modified xsi:type="dcterms:W3CDTF">2019-08-23T14:55:46Z</dcterms:modified>
</cp:coreProperties>
</file>