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330" r:id="rId3"/>
    <p:sldId id="303" r:id="rId4"/>
    <p:sldId id="307" r:id="rId5"/>
    <p:sldId id="305" r:id="rId6"/>
    <p:sldId id="320" r:id="rId7"/>
    <p:sldId id="321" r:id="rId8"/>
    <p:sldId id="322" r:id="rId9"/>
    <p:sldId id="310" r:id="rId10"/>
    <p:sldId id="323" r:id="rId11"/>
    <p:sldId id="311" r:id="rId12"/>
    <p:sldId id="324" r:id="rId13"/>
    <p:sldId id="316" r:id="rId14"/>
    <p:sldId id="326" r:id="rId15"/>
    <p:sldId id="318" r:id="rId16"/>
    <p:sldId id="317" r:id="rId17"/>
    <p:sldId id="328" r:id="rId18"/>
    <p:sldId id="319" r:id="rId19"/>
    <p:sldId id="329" r:id="rId20"/>
    <p:sldId id="314" r:id="rId21"/>
    <p:sldId id="315" r:id="rId22"/>
    <p:sldId id="302" r:id="rId23"/>
  </p:sldIdLst>
  <p:sldSz cx="9906000" cy="6858000" type="A4"/>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4660"/>
  </p:normalViewPr>
  <p:slideViewPr>
    <p:cSldViewPr snapToGrid="0" snapToObjects="1">
      <p:cViewPr varScale="1">
        <p:scale>
          <a:sx n="71" d="100"/>
          <a:sy n="71" d="100"/>
        </p:scale>
        <p:origin x="-1302" y="-90"/>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C26CBEB9-3F73-48B1-B2A1-A7D05C24C558}" type="datetimeFigureOut">
              <a:rPr lang="en-ZA" smtClean="0"/>
              <a:pPr/>
              <a:t>2019/08/29</a:t>
            </a:fld>
            <a:endParaRPr lang="en-ZA"/>
          </a:p>
        </p:txBody>
      </p:sp>
      <p:sp>
        <p:nvSpPr>
          <p:cNvPr id="4" name="Slide Image Placeholder 3"/>
          <p:cNvSpPr>
            <a:spLocks noGrp="1" noRot="1" noChangeAspect="1"/>
          </p:cNvSpPr>
          <p:nvPr>
            <p:ph type="sldImg" idx="2"/>
          </p:nvPr>
        </p:nvSpPr>
        <p:spPr>
          <a:xfrm>
            <a:off x="712788" y="746125"/>
            <a:ext cx="5383212" cy="372745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D23CF286-BC58-4210-8AB2-020C4EB69F8B}" type="slidenum">
              <a:rPr lang="en-ZA" smtClean="0"/>
              <a:pPr/>
              <a:t>‹#›</a:t>
            </a:fld>
            <a:endParaRPr lang="en-ZA"/>
          </a:p>
        </p:txBody>
      </p:sp>
    </p:spTree>
    <p:extLst>
      <p:ext uri="{BB962C8B-B14F-4D97-AF65-F5344CB8AC3E}">
        <p14:creationId xmlns:p14="http://schemas.microsoft.com/office/powerpoint/2010/main" xmlns="" val="419950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23CF286-BC58-4210-8AB2-020C4EB69F8B}" type="slidenum">
              <a:rPr lang="en-ZA" smtClean="0"/>
              <a:pPr/>
              <a:t>2</a:t>
            </a:fld>
            <a:endParaRPr lang="en-ZA"/>
          </a:p>
        </p:txBody>
      </p:sp>
    </p:spTree>
    <p:extLst>
      <p:ext uri="{BB962C8B-B14F-4D97-AF65-F5344CB8AC3E}">
        <p14:creationId xmlns:p14="http://schemas.microsoft.com/office/powerpoint/2010/main" xmlns="" val="185671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23CF286-BC58-4210-8AB2-020C4EB69F8B}" type="slidenum">
              <a:rPr lang="en-ZA" smtClean="0"/>
              <a:pPr/>
              <a:t>3</a:t>
            </a:fld>
            <a:endParaRPr lang="en-ZA"/>
          </a:p>
        </p:txBody>
      </p:sp>
    </p:spTree>
    <p:extLst>
      <p:ext uri="{BB962C8B-B14F-4D97-AF65-F5344CB8AC3E}">
        <p14:creationId xmlns:p14="http://schemas.microsoft.com/office/powerpoint/2010/main" xmlns="" val="2107926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60E4B7-9DCC-4782-91E0-18084E366433}" type="datetime1">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69047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BDA42-C575-4DE4-BB33-01EF78C3EAA0}" type="datetime1">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52920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1EED9-3DB7-4338-B55A-76C8BB6C2422}" type="datetime1">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3648620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AB22B-4D41-48FE-917C-41F5C49EAA6C}" type="datetime1">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02469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EF96D-454C-4E33-840A-1E3B2453394A}" type="datetime1">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11179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382BFF-0A75-436C-98D4-FD6AE44158B8}" type="datetime1">
              <a:rPr lang="en-US" smtClean="0"/>
              <a:pPr/>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64326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E41936-706C-451C-B983-6ADF9ED49AE8}" type="datetime1">
              <a:rPr lang="en-US" smtClean="0"/>
              <a:pPr/>
              <a:t>8/29/2019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417464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E6D811-988D-435D-84C1-891F504AD102}" type="datetime1">
              <a:rPr lang="en-US" smtClean="0"/>
              <a:pPr/>
              <a:t>8/29/2019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423705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7D8E8E-9EEC-4765-BFBB-9532800C2A57}" type="datetime1">
              <a:rPr lang="en-US" smtClean="0"/>
              <a:pPr/>
              <a:t>8/29/2019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623713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13AAB6-C6E0-4C2F-A17A-565F3A5F095D}" type="datetime1">
              <a:rPr lang="en-US" smtClean="0"/>
              <a:pPr/>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81782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4FDC05-99D9-47EA-890C-11A030CE76C2}" type="datetime1">
              <a:rPr lang="en-US" smtClean="0"/>
              <a:pPr/>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313666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63A58F-4A0D-4802-8DEA-D8A3CC771D03}" type="datetime1">
              <a:rPr lang="en-US" smtClean="0"/>
              <a:pPr/>
              <a:t>8/29/2019</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4214963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678038"/>
            <a:ext cx="8420100" cy="2429267"/>
          </a:xfrm>
        </p:spPr>
        <p:txBody>
          <a:bodyPr>
            <a:noAutofit/>
          </a:bodyPr>
          <a:lstStyle/>
          <a:p>
            <a:r>
              <a:rPr lang="en-US" sz="3200" b="1" dirty="0" smtClean="0">
                <a:latin typeface="Arial" panose="020B0604020202020204" pitchFamily="34" charset="0"/>
                <a:cs typeface="Arial" panose="020B0604020202020204" pitchFamily="34" charset="0"/>
              </a:rPr>
              <a:t>PRESENTATION ON CENTRAL DRUG AUTHORITY (CDA) TO THE PORTFOLIO COMMITTEE </a:t>
            </a:r>
            <a:br>
              <a:rPr lang="en-US" sz="3200" b="1" dirty="0" smtClean="0">
                <a:latin typeface="Arial" panose="020B0604020202020204" pitchFamily="34" charset="0"/>
                <a:cs typeface="Arial" panose="020B0604020202020204" pitchFamily="34" charset="0"/>
              </a:rPr>
            </a:br>
            <a:r>
              <a:rPr lang="en-US" sz="3200" b="1" dirty="0" smtClean="0">
                <a:latin typeface="Arial" panose="020B0604020202020204" pitchFamily="34" charset="0"/>
                <a:cs typeface="Arial" panose="020B0604020202020204" pitchFamily="34" charset="0"/>
              </a:rPr>
              <a:t>OF SOCIAL DEVELOPMENT</a:t>
            </a:r>
            <a:br>
              <a:rPr lang="en-US" sz="3200" b="1" dirty="0" smtClean="0">
                <a:latin typeface="Arial" panose="020B0604020202020204" pitchFamily="34" charset="0"/>
                <a:cs typeface="Arial" panose="020B0604020202020204" pitchFamily="34" charset="0"/>
              </a:rPr>
            </a:br>
            <a:r>
              <a:rPr lang="en-US" sz="3200" b="1" dirty="0" smtClean="0">
                <a:latin typeface="Arial" panose="020B0604020202020204" pitchFamily="34" charset="0"/>
                <a:cs typeface="Arial" panose="020B0604020202020204" pitchFamily="34" charset="0"/>
              </a:rPr>
              <a:t>AUGUST 2019</a:t>
            </a:r>
            <a:endParaRPr lang="en-US" sz="32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42949" y="1004342"/>
            <a:ext cx="8535961" cy="3267856"/>
          </a:xfrm>
        </p:spPr>
        <p:txBody>
          <a:bodyPr>
            <a:normAutofit/>
          </a:bodyPr>
          <a:lstStyle/>
          <a:p>
            <a:endParaRPr lang="en-ZA" sz="2400" b="1" i="1"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5681272" y="6356351"/>
            <a:ext cx="479685" cy="365125"/>
          </a:xfrm>
        </p:spPr>
        <p:txBody>
          <a:bodyPr/>
          <a:lstStyle/>
          <a:p>
            <a:fld id="{E6EDE458-FE5D-A943-8B68-DF1632607E4A}" type="slidenum">
              <a:rPr lang="en-US" smtClean="0"/>
              <a:pPr/>
              <a:t>1</a:t>
            </a:fld>
            <a:endParaRPr lang="en-US"/>
          </a:p>
        </p:txBody>
      </p:sp>
    </p:spTree>
    <p:extLst>
      <p:ext uri="{BB962C8B-B14F-4D97-AF65-F5344CB8AC3E}">
        <p14:creationId xmlns:p14="http://schemas.microsoft.com/office/powerpoint/2010/main" xmlns="" val="2308944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r>
              <a:rPr lang="en-ZA" sz="3200" b="1" dirty="0" smtClean="0">
                <a:latin typeface="Arial" panose="020B0604020202020204" pitchFamily="34" charset="0"/>
                <a:cs typeface="Arial" panose="020B0604020202020204" pitchFamily="34" charset="0"/>
              </a:rPr>
              <a:t>STRUCTURE OF THE CDA</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lvl="0" algn="just"/>
            <a:r>
              <a:rPr lang="en-ZA" sz="2400" dirty="0">
                <a:solidFill>
                  <a:prstClr val="black"/>
                </a:solidFill>
                <a:latin typeface="Arial" panose="020B0604020202020204" pitchFamily="34" charset="0"/>
                <a:cs typeface="Arial" panose="020B0604020202020204" pitchFamily="34" charset="0"/>
              </a:rPr>
              <a:t>Secretariat must be assisted by officers in the DSD designated for that purpose by the DG or officers of any other department  or public body seconded to the service of the Secretariat in terms of the laws governing the public </a:t>
            </a:r>
            <a:r>
              <a:rPr lang="en-ZA" sz="2400" dirty="0" smtClean="0">
                <a:solidFill>
                  <a:prstClr val="black"/>
                </a:solidFill>
                <a:latin typeface="Arial" panose="020B0604020202020204" pitchFamily="34" charset="0"/>
                <a:cs typeface="Arial" panose="020B0604020202020204" pitchFamily="34" charset="0"/>
              </a:rPr>
              <a:t>service</a:t>
            </a:r>
          </a:p>
          <a:p>
            <a:pPr lvl="0" algn="just"/>
            <a:endParaRPr lang="en-ZA" sz="2400" dirty="0">
              <a:solidFill>
                <a:prstClr val="black"/>
              </a:solidFill>
              <a:latin typeface="Arial" panose="020B0604020202020204" pitchFamily="34" charset="0"/>
              <a:cs typeface="Arial" panose="020B0604020202020204" pitchFamily="34" charset="0"/>
            </a:endParaRPr>
          </a:p>
          <a:p>
            <a:pPr marL="0" lvl="0" indent="0" algn="just">
              <a:buNone/>
            </a:pPr>
            <a:r>
              <a:rPr lang="en-ZA" sz="2400" b="1" dirty="0">
                <a:solidFill>
                  <a:prstClr val="black"/>
                </a:solidFill>
                <a:latin typeface="Arial" panose="020B0604020202020204" pitchFamily="34" charset="0"/>
                <a:cs typeface="Arial" panose="020B0604020202020204" pitchFamily="34" charset="0"/>
              </a:rPr>
              <a:t>NB. Currently the Secretariat consists of two Social Work Policy </a:t>
            </a:r>
            <a:r>
              <a:rPr lang="en-ZA" sz="2400" b="1" dirty="0" smtClean="0">
                <a:solidFill>
                  <a:prstClr val="black"/>
                </a:solidFill>
                <a:latin typeface="Arial" panose="020B0604020202020204" pitchFamily="34" charset="0"/>
                <a:cs typeface="Arial" panose="020B0604020202020204" pitchFamily="34" charset="0"/>
              </a:rPr>
              <a:t>Managers supported by Director substance Abuse and CDA</a:t>
            </a:r>
            <a:endParaRPr lang="en-ZA" sz="2400" b="1" dirty="0">
              <a:solidFill>
                <a:prstClr val="black"/>
              </a:solidFill>
              <a:latin typeface="Arial" panose="020B0604020202020204" pitchFamily="34" charset="0"/>
              <a:cs typeface="Arial" panose="020B0604020202020204" pitchFamily="34" charset="0"/>
            </a:endParaRPr>
          </a:p>
          <a:p>
            <a:endParaRPr lang="en-ZA" sz="2000" b="1" dirty="0" smtClean="0"/>
          </a:p>
          <a:p>
            <a:endParaRPr lang="en-ZA" dirty="0"/>
          </a:p>
        </p:txBody>
      </p:sp>
      <p:sp>
        <p:nvSpPr>
          <p:cNvPr id="4" name="Slide Number Placeholder 3"/>
          <p:cNvSpPr>
            <a:spLocks noGrp="1"/>
          </p:cNvSpPr>
          <p:nvPr>
            <p:ph type="sldNum" sz="quarter" idx="12"/>
          </p:nvPr>
        </p:nvSpPr>
        <p:spPr>
          <a:xfrm>
            <a:off x="5051685" y="6356351"/>
            <a:ext cx="1124263" cy="365125"/>
          </a:xfrm>
        </p:spPr>
        <p:txBody>
          <a:bodyPr/>
          <a:lstStyle/>
          <a:p>
            <a:fld id="{E6EDE458-FE5D-A943-8B68-DF1632607E4A}" type="slidenum">
              <a:rPr lang="en-US" smtClean="0"/>
              <a:pPr/>
              <a:t>10</a:t>
            </a:fld>
            <a:endParaRPr lang="en-US"/>
          </a:p>
        </p:txBody>
      </p:sp>
    </p:spTree>
    <p:extLst>
      <p:ext uri="{BB962C8B-B14F-4D97-AF65-F5344CB8AC3E}">
        <p14:creationId xmlns:p14="http://schemas.microsoft.com/office/powerpoint/2010/main" xmlns="" val="1007520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000" b="1" dirty="0" smtClean="0">
                <a:latin typeface="Arial" panose="020B0604020202020204" pitchFamily="34" charset="0"/>
                <a:cs typeface="Arial" panose="020B0604020202020204" pitchFamily="34" charset="0"/>
              </a:rPr>
              <a:t>POWERS AND DUTIES OF CDA</a:t>
            </a:r>
            <a:endParaRPr lang="en-ZA" sz="2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7425" y="1223493"/>
            <a:ext cx="9738575" cy="5512158"/>
          </a:xfrm>
        </p:spPr>
        <p:txBody>
          <a:bodyPr>
            <a:normAutofit/>
          </a:bodyPr>
          <a:lstStyle/>
          <a:p>
            <a:pPr marL="0" indent="0" algn="just">
              <a:lnSpc>
                <a:spcPct val="110000"/>
              </a:lnSpc>
              <a:buNone/>
            </a:pPr>
            <a:r>
              <a:rPr lang="en-ZA" sz="2400" dirty="0" smtClean="0">
                <a:latin typeface="Arial" panose="020B0604020202020204" pitchFamily="34" charset="0"/>
                <a:cs typeface="Arial" panose="020B0604020202020204" pitchFamily="34" charset="0"/>
              </a:rPr>
              <a:t>In terms of Section 56, the powers and duties of the CDA include the following:</a:t>
            </a:r>
          </a:p>
          <a:p>
            <a:pPr algn="just">
              <a:lnSpc>
                <a:spcPct val="110000"/>
              </a:lnSpc>
            </a:pPr>
            <a:r>
              <a:rPr lang="en-ZA" sz="2400" dirty="0" smtClean="0">
                <a:latin typeface="Arial" panose="020B0604020202020204" pitchFamily="34" charset="0"/>
                <a:cs typeface="Arial" panose="020B0604020202020204" pitchFamily="34" charset="0"/>
              </a:rPr>
              <a:t>Oversee and Monitor the National Drug Master Plan</a:t>
            </a:r>
          </a:p>
          <a:p>
            <a:pPr algn="just">
              <a:lnSpc>
                <a:spcPct val="110000"/>
              </a:lnSpc>
            </a:pPr>
            <a:r>
              <a:rPr lang="en-ZA" sz="2400" dirty="0" smtClean="0">
                <a:latin typeface="Arial" panose="020B0604020202020204" pitchFamily="34" charset="0"/>
                <a:cs typeface="Arial" panose="020B0604020202020204" pitchFamily="34" charset="0"/>
              </a:rPr>
              <a:t>Facilitate and encourage the coordination of strategic projects</a:t>
            </a:r>
          </a:p>
          <a:p>
            <a:pPr algn="just">
              <a:lnSpc>
                <a:spcPct val="110000"/>
              </a:lnSpc>
              <a:defRPr/>
            </a:pPr>
            <a:r>
              <a:rPr lang="en-US" altLang="en-US" sz="2400" dirty="0">
                <a:latin typeface="Arial" panose="020B0604020202020204" pitchFamily="34" charset="0"/>
                <a:cs typeface="Arial" panose="020B0604020202020204" pitchFamily="34" charset="0"/>
              </a:rPr>
              <a:t>ensure the development of effective strategies on prevention, early intervention, reintegration and aftercare services and in particular ensure the development of effective strategies regarding the prevention of HIV infection and other medical consequences related to substance abuse;</a:t>
            </a:r>
          </a:p>
          <a:p>
            <a:pPr marL="0" indent="0">
              <a:lnSpc>
                <a:spcPct val="90000"/>
              </a:lnSpc>
              <a:buNone/>
              <a:defRPr/>
            </a:pPr>
            <a:endParaRPr lang="en-US" altLang="en-US" sz="2000" dirty="0">
              <a:latin typeface="Arial" panose="020B0604020202020204" pitchFamily="34" charset="0"/>
              <a:cs typeface="Arial" panose="020B0604020202020204" pitchFamily="34" charset="0"/>
            </a:endParaRPr>
          </a:p>
          <a:p>
            <a:pPr>
              <a:lnSpc>
                <a:spcPct val="90000"/>
              </a:lnSpc>
              <a:defRPr/>
            </a:pPr>
            <a:endParaRPr lang="en-US" altLang="en-US" sz="2000" dirty="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a:xfrm>
            <a:off x="5576341" y="6356351"/>
            <a:ext cx="419725" cy="365125"/>
          </a:xfrm>
        </p:spPr>
        <p:txBody>
          <a:bodyPr/>
          <a:lstStyle/>
          <a:p>
            <a:fld id="{E6EDE458-FE5D-A943-8B68-DF1632607E4A}" type="slidenum">
              <a:rPr lang="en-US" smtClean="0"/>
              <a:pPr/>
              <a:t>11</a:t>
            </a:fld>
            <a:endParaRPr lang="en-US" dirty="0"/>
          </a:p>
        </p:txBody>
      </p:sp>
    </p:spTree>
    <p:extLst>
      <p:ext uri="{BB962C8B-B14F-4D97-AF65-F5344CB8AC3E}">
        <p14:creationId xmlns:p14="http://schemas.microsoft.com/office/powerpoint/2010/main" xmlns="" val="1675499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400" b="1" dirty="0" smtClean="0">
                <a:latin typeface="Arial" panose="020B0604020202020204" pitchFamily="34" charset="0"/>
                <a:cs typeface="Arial" panose="020B0604020202020204" pitchFamily="34" charset="0"/>
              </a:rPr>
              <a:t>POWERS AND DUTIES OF CDA</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5300" y="1417639"/>
            <a:ext cx="8915400" cy="4708526"/>
          </a:xfrm>
        </p:spPr>
        <p:txBody>
          <a:bodyPr>
            <a:normAutofit/>
          </a:bodyPr>
          <a:lstStyle/>
          <a:p>
            <a:pPr algn="just">
              <a:lnSpc>
                <a:spcPct val="110000"/>
              </a:lnSpc>
              <a:buFont typeface="Arial" panose="020B0604020202020204" pitchFamily="34" charset="0"/>
              <a:buChar char="•"/>
              <a:defRPr/>
            </a:pPr>
            <a:r>
              <a:rPr lang="en-US" altLang="en-US" sz="2400" dirty="0">
                <a:latin typeface="Arial" panose="020B0604020202020204" pitchFamily="34" charset="0"/>
                <a:cs typeface="Arial" panose="020B0604020202020204" pitchFamily="34" charset="0"/>
              </a:rPr>
              <a:t>advise Government on policies and programmes in the field of substance abuse and drug trafficking;</a:t>
            </a:r>
          </a:p>
          <a:p>
            <a:pPr algn="just">
              <a:lnSpc>
                <a:spcPct val="110000"/>
              </a:lnSpc>
              <a:buFont typeface="Arial" panose="020B0604020202020204" pitchFamily="34" charset="0"/>
              <a:buChar char="•"/>
              <a:defRPr/>
            </a:pPr>
            <a:r>
              <a:rPr lang="en-US" altLang="en-US" sz="2400" dirty="0">
                <a:latin typeface="Arial" panose="020B0604020202020204" pitchFamily="34" charset="0"/>
                <a:cs typeface="Arial" panose="020B0604020202020204" pitchFamily="34" charset="0"/>
              </a:rPr>
              <a:t>Compile an Annual report on the implementation of the NDMP and submit it to the minister of DSD for tabling in Parliament;</a:t>
            </a:r>
          </a:p>
          <a:p>
            <a:pPr algn="just">
              <a:lnSpc>
                <a:spcPct val="110000"/>
              </a:lnSpc>
              <a:buFont typeface="Arial" panose="020B0604020202020204" pitchFamily="34" charset="0"/>
              <a:buChar char="•"/>
              <a:defRPr/>
            </a:pPr>
            <a:r>
              <a:rPr lang="en-US" altLang="en-US" sz="2400" dirty="0">
                <a:latin typeface="Arial" panose="020B0604020202020204" pitchFamily="34" charset="0"/>
                <a:cs typeface="Arial" panose="020B0604020202020204" pitchFamily="34" charset="0"/>
              </a:rPr>
              <a:t>Recommend to Cabinet the review of the National Drug Master Plan every five years;</a:t>
            </a:r>
          </a:p>
          <a:p>
            <a:pPr algn="just">
              <a:lnSpc>
                <a:spcPct val="110000"/>
              </a:lnSpc>
              <a:buFont typeface="Arial" panose="020B0604020202020204" pitchFamily="34" charset="0"/>
              <a:buChar char="•"/>
              <a:defRPr/>
            </a:pPr>
            <a:r>
              <a:rPr lang="en-US" altLang="en-US" sz="2400" dirty="0">
                <a:latin typeface="Arial" panose="020B0604020202020204" pitchFamily="34" charset="0"/>
                <a:cs typeface="Arial" panose="020B0604020202020204" pitchFamily="34" charset="0"/>
              </a:rPr>
              <a:t>May exercise such powers and must perform such duties as may be determined by the Minister from time to time.</a:t>
            </a:r>
          </a:p>
          <a:p>
            <a:pPr marL="0" indent="0">
              <a:lnSpc>
                <a:spcPct val="90000"/>
              </a:lnSpc>
              <a:buNone/>
              <a:defRPr/>
            </a:pPr>
            <a:endParaRPr lang="en-US" altLang="en-US" sz="2000" dirty="0">
              <a:latin typeface="Arial" panose="020B0604020202020204" pitchFamily="34" charset="0"/>
              <a:cs typeface="Arial" panose="020B0604020202020204" pitchFamily="34" charset="0"/>
            </a:endParaRPr>
          </a:p>
          <a:p>
            <a:pPr>
              <a:lnSpc>
                <a:spcPct val="90000"/>
              </a:lnSpc>
              <a:defRPr/>
            </a:pPr>
            <a:endParaRPr lang="en-US" altLang="en-US" sz="2000" dirty="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a:xfrm>
            <a:off x="1588958" y="6356351"/>
            <a:ext cx="4508916" cy="365125"/>
          </a:xfrm>
        </p:spPr>
        <p:txBody>
          <a:bodyPr/>
          <a:lstStyle/>
          <a:p>
            <a:fld id="{E6EDE458-FE5D-A943-8B68-DF1632607E4A}" type="slidenum">
              <a:rPr lang="en-US" smtClean="0"/>
              <a:pPr/>
              <a:t>12</a:t>
            </a:fld>
            <a:endParaRPr lang="en-US" dirty="0"/>
          </a:p>
        </p:txBody>
      </p:sp>
    </p:spTree>
    <p:extLst>
      <p:ext uri="{BB962C8B-B14F-4D97-AF65-F5344CB8AC3E}">
        <p14:creationId xmlns:p14="http://schemas.microsoft.com/office/powerpoint/2010/main" xmlns="" val="3623669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400" b="1" dirty="0" smtClean="0">
                <a:latin typeface="Arial" panose="020B0604020202020204" pitchFamily="34" charset="0"/>
                <a:cs typeface="Arial" panose="020B0604020202020204" pitchFamily="34" charset="0"/>
              </a:rPr>
              <a:t>CURRENT CDA MEMBERS</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5300" y="1124262"/>
            <a:ext cx="8915400" cy="5534115"/>
          </a:xfrm>
        </p:spPr>
        <p:txBody>
          <a:bodyPr>
            <a:normAutofit/>
          </a:bodyPr>
          <a:lstStyle/>
          <a:p>
            <a:pPr algn="just"/>
            <a:r>
              <a:rPr lang="en-GB" sz="2400" dirty="0">
                <a:latin typeface="Arial" panose="020B0604020202020204" pitchFamily="34" charset="0"/>
                <a:cs typeface="Arial" panose="020B0604020202020204" pitchFamily="34" charset="0"/>
              </a:rPr>
              <a:t>The CDA is a statutory body appointed in terms of the Prevention of and Treatment for Substance Abuse Act, Act 70 of 2008. </a:t>
            </a:r>
            <a:endParaRPr lang="en-GB" sz="2400" dirty="0" smtClean="0">
              <a:latin typeface="Arial" panose="020B0604020202020204" pitchFamily="34" charset="0"/>
              <a:cs typeface="Arial" panose="020B0604020202020204" pitchFamily="34" charset="0"/>
            </a:endParaRPr>
          </a:p>
          <a:p>
            <a:pPr algn="just"/>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Minister of Social Development appointed and inaugurated the current members of the CDA in 2013. </a:t>
            </a:r>
            <a:endParaRPr lang="en-GB" sz="2400" dirty="0" smtClean="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The </a:t>
            </a:r>
            <a:r>
              <a:rPr lang="en-US" sz="2400" dirty="0" smtClean="0">
                <a:latin typeface="Arial" panose="020B0604020202020204" pitchFamily="34" charset="0"/>
                <a:cs typeface="Arial" panose="020B0604020202020204" pitchFamily="34" charset="0"/>
              </a:rPr>
              <a:t>13 members </a:t>
            </a:r>
            <a:r>
              <a:rPr lang="en-US" sz="2400" dirty="0">
                <a:latin typeface="Arial" panose="020B0604020202020204" pitchFamily="34" charset="0"/>
                <a:cs typeface="Arial" panose="020B0604020202020204" pitchFamily="34" charset="0"/>
              </a:rPr>
              <a:t>are appointed through a public nomination process, and the Portfolio Committee on Social Development and Select Committee on Social Services invited the prospective members for interviews and made recommendations to the Minister of Social Development for appointment as CDA members. </a:t>
            </a:r>
          </a:p>
          <a:p>
            <a:pPr algn="just">
              <a:lnSpc>
                <a:spcPct val="150000"/>
              </a:lnSpc>
            </a:pPr>
            <a:endParaRPr lang="en-GB" sz="2000" dirty="0" smtClean="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a:xfrm>
            <a:off x="5441430" y="6356351"/>
            <a:ext cx="569626" cy="365125"/>
          </a:xfrm>
        </p:spPr>
        <p:txBody>
          <a:bodyPr/>
          <a:lstStyle/>
          <a:p>
            <a:fld id="{E6EDE458-FE5D-A943-8B68-DF1632607E4A}" type="slidenum">
              <a:rPr lang="en-US" smtClean="0"/>
              <a:pPr/>
              <a:t>13</a:t>
            </a:fld>
            <a:endParaRPr lang="en-US" dirty="0"/>
          </a:p>
        </p:txBody>
      </p:sp>
    </p:spTree>
    <p:extLst>
      <p:ext uri="{BB962C8B-B14F-4D97-AF65-F5344CB8AC3E}">
        <p14:creationId xmlns:p14="http://schemas.microsoft.com/office/powerpoint/2010/main" xmlns="" val="1118348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000" b="1" dirty="0" smtClean="0">
                <a:latin typeface="Arial" panose="020B0604020202020204" pitchFamily="34" charset="0"/>
                <a:cs typeface="Arial" panose="020B0604020202020204" pitchFamily="34" charset="0"/>
              </a:rPr>
              <a:t>CURRENT CDA MEMBERS cont..</a:t>
            </a:r>
            <a:endParaRPr lang="en-ZA" sz="2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5300" y="1214203"/>
            <a:ext cx="8915400" cy="4911961"/>
          </a:xfrm>
        </p:spPr>
        <p:txBody>
          <a:bodyPr>
            <a:normAutofit/>
          </a:bodyPr>
          <a:lstStyle/>
          <a:p>
            <a:r>
              <a:rPr lang="en-US" sz="2400" dirty="0">
                <a:latin typeface="Arial" panose="020B0604020202020204" pitchFamily="34" charset="0"/>
                <a:cs typeface="Arial" panose="020B0604020202020204" pitchFamily="34" charset="0"/>
              </a:rPr>
              <a:t>The other 21 members were nominated by their respective Ministers to represent their departments in the CDA. </a:t>
            </a:r>
          </a:p>
          <a:p>
            <a:r>
              <a:rPr lang="en-US" sz="2400" dirty="0">
                <a:latin typeface="Arial" panose="020B0604020202020204" pitchFamily="34" charset="0"/>
                <a:cs typeface="Arial" panose="020B0604020202020204" pitchFamily="34" charset="0"/>
              </a:rPr>
              <a:t>The term of office of the current CDA Board members expired on 30 September 2018 and was extended from 01 October 2018 to 31 March 2019 and from 01 April 2019 to 30 September 2019.</a:t>
            </a:r>
          </a:p>
          <a:p>
            <a:endParaRPr lang="en-ZA" dirty="0"/>
          </a:p>
        </p:txBody>
      </p:sp>
      <p:sp>
        <p:nvSpPr>
          <p:cNvPr id="4" name="Slide Number Placeholder 3"/>
          <p:cNvSpPr>
            <a:spLocks noGrp="1"/>
          </p:cNvSpPr>
          <p:nvPr>
            <p:ph type="sldNum" sz="quarter" idx="12"/>
          </p:nvPr>
        </p:nvSpPr>
        <p:spPr>
          <a:xfrm>
            <a:off x="5396459" y="6356351"/>
            <a:ext cx="659567" cy="365125"/>
          </a:xfrm>
        </p:spPr>
        <p:txBody>
          <a:bodyPr/>
          <a:lstStyle/>
          <a:p>
            <a:fld id="{E6EDE458-FE5D-A943-8B68-DF1632607E4A}" type="slidenum">
              <a:rPr lang="en-US" smtClean="0"/>
              <a:pPr/>
              <a:t>14</a:t>
            </a:fld>
            <a:endParaRPr lang="en-US"/>
          </a:p>
        </p:txBody>
      </p:sp>
    </p:spTree>
    <p:extLst>
      <p:ext uri="{BB962C8B-B14F-4D97-AF65-F5344CB8AC3E}">
        <p14:creationId xmlns:p14="http://schemas.microsoft.com/office/powerpoint/2010/main" xmlns="" val="2222985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714713"/>
          </a:xfrm>
        </p:spPr>
        <p:txBody>
          <a:bodyPr>
            <a:normAutofit/>
          </a:bodyPr>
          <a:lstStyle/>
          <a:p>
            <a:r>
              <a:rPr lang="en-ZA" sz="2000" b="1" dirty="0" smtClean="0">
                <a:latin typeface="Arial" panose="020B0604020202020204" pitchFamily="34" charset="0"/>
                <a:cs typeface="Arial" panose="020B0604020202020204" pitchFamily="34" charset="0"/>
              </a:rPr>
              <a:t>PROCESS OF APPOINTING MEMBERS OF THE CDA</a:t>
            </a:r>
            <a:endParaRPr lang="en-ZA" sz="2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4546" y="884420"/>
            <a:ext cx="9581882" cy="5670925"/>
          </a:xfrm>
        </p:spPr>
        <p:txBody>
          <a:bodyPr>
            <a:normAutofit/>
          </a:bodyPr>
          <a:lstStyle/>
          <a:p>
            <a:pPr marL="0" indent="0" algn="just">
              <a:buNone/>
            </a:pPr>
            <a:r>
              <a:rPr lang="en-ZA" sz="2400" dirty="0" smtClean="0">
                <a:latin typeface="Arial" panose="020B0604020202020204" pitchFamily="34" charset="0"/>
                <a:cs typeface="Arial" panose="020B0604020202020204" pitchFamily="34" charset="0"/>
              </a:rPr>
              <a:t>According to Section 56(3) of Act 70 0f 2008;the process of appointing members of CDA is as follows: </a:t>
            </a:r>
          </a:p>
          <a:p>
            <a:pPr algn="just">
              <a:buFont typeface="Arial" panose="020B0604020202020204" pitchFamily="34" charset="0"/>
              <a:buChar char="•"/>
            </a:pPr>
            <a:r>
              <a:rPr lang="en-ZA" sz="2400" dirty="0" smtClean="0">
                <a:latin typeface="Arial" panose="020B0604020202020204" pitchFamily="34" charset="0"/>
                <a:cs typeface="Arial" panose="020B0604020202020204" pitchFamily="34" charset="0"/>
              </a:rPr>
              <a:t>Advertise call for nomination through Media and Government Gazette</a:t>
            </a:r>
          </a:p>
          <a:p>
            <a:pPr algn="just">
              <a:buFont typeface="Arial" panose="020B0604020202020204" pitchFamily="34" charset="0"/>
              <a:buChar char="•"/>
            </a:pPr>
            <a:r>
              <a:rPr lang="en-ZA" sz="2400" dirty="0" smtClean="0">
                <a:latin typeface="Arial" panose="020B0604020202020204" pitchFamily="34" charset="0"/>
                <a:cs typeface="Arial" panose="020B0604020202020204" pitchFamily="34" charset="0"/>
              </a:rPr>
              <a:t>CVs of nominated persons are submitted to Parliament for shortlisting and Interviewing by </a:t>
            </a:r>
            <a:r>
              <a:rPr lang="en-ZA" sz="2400" dirty="0">
                <a:latin typeface="Arial" panose="020B0604020202020204" pitchFamily="34" charset="0"/>
                <a:cs typeface="Arial" panose="020B0604020202020204" pitchFamily="34" charset="0"/>
              </a:rPr>
              <a:t>Parliamentary Committees for Social Development of the National Assembly and the National Council of </a:t>
            </a:r>
            <a:r>
              <a:rPr lang="en-ZA" sz="2400" dirty="0" smtClean="0">
                <a:latin typeface="Arial" panose="020B0604020202020204" pitchFamily="34" charset="0"/>
                <a:cs typeface="Arial" panose="020B0604020202020204" pitchFamily="34" charset="0"/>
              </a:rPr>
              <a:t>Provinces;</a:t>
            </a:r>
          </a:p>
          <a:p>
            <a:pPr algn="just">
              <a:buFont typeface="Arial" panose="020B0604020202020204" pitchFamily="34" charset="0"/>
              <a:buChar char="•"/>
            </a:pPr>
            <a:r>
              <a:rPr lang="en-US" sz="2400" dirty="0">
                <a:latin typeface="Arial" panose="020B0604020202020204" pitchFamily="34" charset="0"/>
                <a:cs typeface="Arial" panose="020B0604020202020204" pitchFamily="34" charset="0"/>
              </a:rPr>
              <a:t>The process should be open and transparent;</a:t>
            </a:r>
          </a:p>
          <a:p>
            <a:pPr algn="just">
              <a:buFont typeface="Arial" panose="020B0604020202020204" pitchFamily="34" charset="0"/>
              <a:buChar char="•"/>
            </a:pPr>
            <a:r>
              <a:rPr lang="en-US" sz="2400" dirty="0">
                <a:latin typeface="Arial" panose="020B0604020202020204" pitchFamily="34" charset="0"/>
                <a:cs typeface="Arial" panose="020B0604020202020204" pitchFamily="34" charset="0"/>
              </a:rPr>
              <a:t>Recommendations are submitted to the Minister</a:t>
            </a:r>
          </a:p>
          <a:p>
            <a:pPr algn="just">
              <a:buFont typeface="Arial" panose="020B0604020202020204" pitchFamily="34" charset="0"/>
              <a:buChar char="•"/>
            </a:pPr>
            <a:r>
              <a:rPr lang="en-US" sz="2400" dirty="0">
                <a:latin typeface="Arial" panose="020B0604020202020204" pitchFamily="34" charset="0"/>
                <a:cs typeface="Arial" panose="020B0604020202020204" pitchFamily="34" charset="0"/>
              </a:rPr>
              <a:t>Departments listed above nominate their own representatives</a:t>
            </a:r>
          </a:p>
          <a:p>
            <a:pPr algn="just">
              <a:buFont typeface="Arial" panose="020B0604020202020204" pitchFamily="34" charset="0"/>
              <a:buChar char="•"/>
            </a:pPr>
            <a:r>
              <a:rPr lang="en-US" sz="2400" dirty="0">
                <a:latin typeface="Arial" panose="020B0604020202020204" pitchFamily="34" charset="0"/>
                <a:cs typeface="Arial" panose="020B0604020202020204" pitchFamily="34" charset="0"/>
              </a:rPr>
              <a:t>Minister appoint and inaugurate new board members </a:t>
            </a:r>
          </a:p>
          <a:p>
            <a:pPr algn="just">
              <a:lnSpc>
                <a:spcPct val="150000"/>
              </a:lnSpc>
              <a:buFont typeface="Arial" panose="020B0604020202020204" pitchFamily="34" charset="0"/>
              <a:buChar char="•"/>
            </a:pPr>
            <a:endParaRPr lang="en-ZA" sz="2000"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en-ZA" dirty="0"/>
          </a:p>
        </p:txBody>
      </p:sp>
      <p:sp>
        <p:nvSpPr>
          <p:cNvPr id="4" name="Slide Number Placeholder 3"/>
          <p:cNvSpPr>
            <a:spLocks noGrp="1"/>
          </p:cNvSpPr>
          <p:nvPr>
            <p:ph type="sldNum" sz="quarter" idx="12"/>
          </p:nvPr>
        </p:nvSpPr>
        <p:spPr>
          <a:xfrm>
            <a:off x="5606321" y="6356351"/>
            <a:ext cx="419725" cy="365125"/>
          </a:xfrm>
        </p:spPr>
        <p:txBody>
          <a:bodyPr/>
          <a:lstStyle/>
          <a:p>
            <a:fld id="{E6EDE458-FE5D-A943-8B68-DF1632607E4A}" type="slidenum">
              <a:rPr lang="en-US" smtClean="0"/>
              <a:pPr/>
              <a:t>15</a:t>
            </a:fld>
            <a:endParaRPr lang="en-US" dirty="0"/>
          </a:p>
        </p:txBody>
      </p:sp>
    </p:spTree>
    <p:extLst>
      <p:ext uri="{BB962C8B-B14F-4D97-AF65-F5344CB8AC3E}">
        <p14:creationId xmlns:p14="http://schemas.microsoft.com/office/powerpoint/2010/main" xmlns="" val="952454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400" b="1" dirty="0" smtClean="0">
                <a:latin typeface="Arial" panose="020B0604020202020204" pitchFamily="34" charset="0"/>
                <a:cs typeface="Arial" panose="020B0604020202020204" pitchFamily="34" charset="0"/>
              </a:rPr>
              <a:t>CURRENT SITUATION</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1668" y="1081825"/>
            <a:ext cx="9764332" cy="5666705"/>
          </a:xfrm>
        </p:spPr>
        <p:txBody>
          <a:bodyPr>
            <a:normAutofit/>
          </a:bodyPr>
          <a:lstStyle/>
          <a:p>
            <a:pPr algn="just"/>
            <a:r>
              <a:rPr lang="en-GB" sz="2400" dirty="0">
                <a:latin typeface="Arial" panose="020B0604020202020204" pitchFamily="34" charset="0"/>
                <a:cs typeface="Arial" panose="020B0604020202020204" pitchFamily="34" charset="0"/>
              </a:rPr>
              <a:t>The Positions of the members of the CDA Board were advertised through various media institutions and accordingly gazetted</a:t>
            </a:r>
            <a:r>
              <a:rPr lang="en-GB" sz="2400" dirty="0" smtClean="0">
                <a:latin typeface="Arial" panose="020B0604020202020204" pitchFamily="34" charset="0"/>
                <a:cs typeface="Arial" panose="020B0604020202020204" pitchFamily="34" charset="0"/>
              </a:rPr>
              <a:t>.</a:t>
            </a:r>
          </a:p>
          <a:p>
            <a:pPr algn="just"/>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“CVs” of various candidates were sent to the Parliament for the attention of the Speaker of the National Assembly. </a:t>
            </a:r>
            <a:endParaRPr lang="en-GB" sz="2400" dirty="0" smtClean="0">
              <a:latin typeface="Arial" panose="020B0604020202020204" pitchFamily="34" charset="0"/>
              <a:cs typeface="Arial" panose="020B0604020202020204" pitchFamily="34" charset="0"/>
            </a:endParaRPr>
          </a:p>
          <a:p>
            <a:pPr algn="just"/>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request was that the parliamentary Committees within the National Assembly for Social Development and National Council of Provinces shortlist, interview and make recommendations to the Minister of Social Development. </a:t>
            </a:r>
            <a:endParaRPr lang="en-GB" sz="2400" dirty="0" smtClean="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a:xfrm>
            <a:off x="5216578" y="6356351"/>
            <a:ext cx="869430" cy="365125"/>
          </a:xfrm>
        </p:spPr>
        <p:txBody>
          <a:bodyPr/>
          <a:lstStyle/>
          <a:p>
            <a:fld id="{E6EDE458-FE5D-A943-8B68-DF1632607E4A}" type="slidenum">
              <a:rPr lang="en-US" smtClean="0"/>
              <a:pPr/>
              <a:t>16</a:t>
            </a:fld>
            <a:endParaRPr lang="en-US" dirty="0"/>
          </a:p>
        </p:txBody>
      </p:sp>
    </p:spTree>
    <p:extLst>
      <p:ext uri="{BB962C8B-B14F-4D97-AF65-F5344CB8AC3E}">
        <p14:creationId xmlns:p14="http://schemas.microsoft.com/office/powerpoint/2010/main" xmlns="" val="3649415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400" b="1" dirty="0" smtClean="0">
                <a:latin typeface="Arial" panose="020B0604020202020204" pitchFamily="34" charset="0"/>
                <a:cs typeface="Arial" panose="020B0604020202020204" pitchFamily="34" charset="0"/>
              </a:rPr>
              <a:t>CURRENT SITUATION cont..</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199212"/>
            <a:ext cx="9813701" cy="5658787"/>
          </a:xfrm>
        </p:spPr>
        <p:txBody>
          <a:bodyPr>
            <a:normAutofit/>
          </a:bodyPr>
          <a:lstStyle/>
          <a:p>
            <a:pPr algn="just">
              <a:lnSpc>
                <a:spcPct val="110000"/>
              </a:lnSpc>
            </a:pPr>
            <a:r>
              <a:rPr lang="en-US" sz="2400" dirty="0">
                <a:latin typeface="Arial" panose="020B0604020202020204" pitchFamily="34" charset="0"/>
                <a:cs typeface="Arial" panose="020B0604020202020204" pitchFamily="34" charset="0"/>
              </a:rPr>
              <a:t>The Portfolio Committee of the 5th Administration was requested to interview nominees to serve in the CDA and send recommendations to the Minister</a:t>
            </a:r>
          </a:p>
          <a:p>
            <a:pPr algn="just">
              <a:lnSpc>
                <a:spcPct val="110000"/>
              </a:lnSpc>
            </a:pPr>
            <a:r>
              <a:rPr lang="en-US" sz="2400" dirty="0">
                <a:latin typeface="Arial" panose="020B0604020202020204" pitchFamily="34" charset="0"/>
                <a:cs typeface="Arial" panose="020B0604020202020204" pitchFamily="34" charset="0"/>
              </a:rPr>
              <a:t>But due to the time constraints and other priorities the Portfolio </a:t>
            </a:r>
            <a:r>
              <a:rPr lang="en-US" sz="2400" dirty="0" smtClean="0">
                <a:latin typeface="Arial" panose="020B0604020202020204" pitchFamily="34" charset="0"/>
                <a:cs typeface="Arial" panose="020B0604020202020204" pitchFamily="34" charset="0"/>
              </a:rPr>
              <a:t>Committee </a:t>
            </a:r>
            <a:r>
              <a:rPr lang="en-US" sz="2400" dirty="0">
                <a:latin typeface="Arial" panose="020B0604020202020204" pitchFamily="34" charset="0"/>
                <a:cs typeface="Arial" panose="020B0604020202020204" pitchFamily="34" charset="0"/>
              </a:rPr>
              <a:t>could not do so before the end of their term. </a:t>
            </a:r>
          </a:p>
          <a:p>
            <a:pPr algn="just">
              <a:lnSpc>
                <a:spcPct val="110000"/>
              </a:lnSpc>
            </a:pPr>
            <a:r>
              <a:rPr lang="en-US" sz="2400" dirty="0">
                <a:latin typeface="Arial" panose="020B0604020202020204" pitchFamily="34" charset="0"/>
                <a:cs typeface="Arial" panose="020B0604020202020204" pitchFamily="34" charset="0"/>
              </a:rPr>
              <a:t>The Portfolio Committee then advised the then Minister of Social Development to extend the term of office of the members of the CDA. The term of office of CDA members was extended from 1 April 2018 to 30 September 2019</a:t>
            </a:r>
          </a:p>
          <a:p>
            <a:endParaRPr lang="en-ZA" dirty="0"/>
          </a:p>
        </p:txBody>
      </p:sp>
      <p:sp>
        <p:nvSpPr>
          <p:cNvPr id="4" name="Slide Number Placeholder 3"/>
          <p:cNvSpPr>
            <a:spLocks noGrp="1"/>
          </p:cNvSpPr>
          <p:nvPr>
            <p:ph type="sldNum" sz="quarter" idx="12"/>
          </p:nvPr>
        </p:nvSpPr>
        <p:spPr>
          <a:xfrm>
            <a:off x="4856813" y="6356351"/>
            <a:ext cx="1139253" cy="365125"/>
          </a:xfrm>
        </p:spPr>
        <p:txBody>
          <a:bodyPr/>
          <a:lstStyle/>
          <a:p>
            <a:fld id="{E6EDE458-FE5D-A943-8B68-DF1632607E4A}" type="slidenum">
              <a:rPr lang="en-US" smtClean="0"/>
              <a:pPr/>
              <a:t>17</a:t>
            </a:fld>
            <a:endParaRPr lang="en-US" dirty="0"/>
          </a:p>
        </p:txBody>
      </p:sp>
    </p:spTree>
    <p:extLst>
      <p:ext uri="{BB962C8B-B14F-4D97-AF65-F5344CB8AC3E}">
        <p14:creationId xmlns:p14="http://schemas.microsoft.com/office/powerpoint/2010/main" xmlns="" val="1884067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000" b="1" dirty="0" smtClean="0">
                <a:latin typeface="Arial" panose="020B0604020202020204" pitchFamily="34" charset="0"/>
                <a:cs typeface="Arial" panose="020B0604020202020204" pitchFamily="34" charset="0"/>
              </a:rPr>
              <a:t>EVALUATION&amp; RECOMMENDATION OF NDMP 2013 -2017 BY DPME</a:t>
            </a:r>
            <a:endParaRPr lang="en-ZA" sz="2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n-ZA" sz="2400" dirty="0" smtClean="0">
                <a:latin typeface="Arial" panose="020B0604020202020204" pitchFamily="34" charset="0"/>
                <a:cs typeface="Arial" panose="020B0604020202020204" pitchFamily="34" charset="0"/>
              </a:rPr>
              <a:t>The Department of Performance Monitoring and Evaluation(DPME) evaluated the NDMP 2013-17 in 2016 and found that the CDA operates as sub directorate within the Directorate Substance Abuse and Central Drug Authority which also has to report to CDA on behalf of the Department of Social Development;</a:t>
            </a:r>
          </a:p>
          <a:p>
            <a:endParaRPr lang="en-ZA" dirty="0"/>
          </a:p>
        </p:txBody>
      </p:sp>
      <p:sp>
        <p:nvSpPr>
          <p:cNvPr id="4" name="Slide Number Placeholder 3"/>
          <p:cNvSpPr>
            <a:spLocks noGrp="1"/>
          </p:cNvSpPr>
          <p:nvPr>
            <p:ph type="sldNum" sz="quarter" idx="12"/>
          </p:nvPr>
        </p:nvSpPr>
        <p:spPr>
          <a:xfrm>
            <a:off x="5366480" y="6356351"/>
            <a:ext cx="734518" cy="365125"/>
          </a:xfrm>
        </p:spPr>
        <p:txBody>
          <a:bodyPr/>
          <a:lstStyle/>
          <a:p>
            <a:fld id="{E6EDE458-FE5D-A943-8B68-DF1632607E4A}" type="slidenum">
              <a:rPr lang="en-US" smtClean="0"/>
              <a:pPr/>
              <a:t>18</a:t>
            </a:fld>
            <a:endParaRPr lang="en-US" dirty="0"/>
          </a:p>
        </p:txBody>
      </p:sp>
    </p:spTree>
    <p:extLst>
      <p:ext uri="{BB962C8B-B14F-4D97-AF65-F5344CB8AC3E}">
        <p14:creationId xmlns:p14="http://schemas.microsoft.com/office/powerpoint/2010/main" xmlns="" val="1625532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000" b="1" dirty="0" smtClean="0">
                <a:latin typeface="Arial" panose="020B0604020202020204" pitchFamily="34" charset="0"/>
                <a:cs typeface="Arial" panose="020B0604020202020204" pitchFamily="34" charset="0"/>
              </a:rPr>
              <a:t>EVALUATION&amp; RECOMMENDATION OF NDMP 2013 -2017 BY DPME</a:t>
            </a:r>
            <a:endParaRPr lang="en-ZA" sz="2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7425" y="1600201"/>
            <a:ext cx="9530367" cy="5071055"/>
          </a:xfrm>
        </p:spPr>
        <p:txBody>
          <a:bodyPr>
            <a:normAutofit/>
          </a:bodyPr>
          <a:lstStyle/>
          <a:p>
            <a:pPr algn="just"/>
            <a:r>
              <a:rPr lang="en-US" sz="2400" dirty="0">
                <a:latin typeface="Arial" panose="020B0604020202020204" pitchFamily="34" charset="0"/>
                <a:cs typeface="Arial" panose="020B0604020202020204" pitchFamily="34" charset="0"/>
              </a:rPr>
              <a:t>It recommended that the structure of the CDA elevated to be like  the one of South African National Aids Council</a:t>
            </a:r>
          </a:p>
          <a:p>
            <a:pPr algn="just"/>
            <a:r>
              <a:rPr lang="en-US" sz="2400" dirty="0">
                <a:latin typeface="Arial" panose="020B0604020202020204" pitchFamily="34" charset="0"/>
                <a:cs typeface="Arial" panose="020B0604020202020204" pitchFamily="34" charset="0"/>
              </a:rPr>
              <a:t>In March 2019 Cabinet endorsed the recommendation and further said that CDA remain within the Ministry of Social Development</a:t>
            </a:r>
          </a:p>
          <a:p>
            <a:pPr algn="just"/>
            <a:r>
              <a:rPr lang="en-US" sz="2400" dirty="0">
                <a:latin typeface="Arial" panose="020B0604020202020204" pitchFamily="34" charset="0"/>
                <a:cs typeface="Arial" panose="020B0604020202020204" pitchFamily="34" charset="0"/>
              </a:rPr>
              <a:t>The Policy on the Prevention of and Treatment for Substance Abuse which will be presented to Cabinet soon adequately responds to the issue of the Structure of the CDA.</a:t>
            </a:r>
          </a:p>
          <a:p>
            <a:endParaRPr lang="en-ZA" dirty="0"/>
          </a:p>
        </p:txBody>
      </p:sp>
      <p:sp>
        <p:nvSpPr>
          <p:cNvPr id="4" name="Slide Number Placeholder 3"/>
          <p:cNvSpPr>
            <a:spLocks noGrp="1"/>
          </p:cNvSpPr>
          <p:nvPr>
            <p:ph type="sldNum" sz="quarter" idx="12"/>
          </p:nvPr>
        </p:nvSpPr>
        <p:spPr>
          <a:xfrm>
            <a:off x="5036695" y="6356351"/>
            <a:ext cx="1019331" cy="365125"/>
          </a:xfrm>
        </p:spPr>
        <p:txBody>
          <a:bodyPr/>
          <a:lstStyle/>
          <a:p>
            <a:fld id="{E6EDE458-FE5D-A943-8B68-DF1632607E4A}" type="slidenum">
              <a:rPr lang="en-US" smtClean="0"/>
              <a:pPr/>
              <a:t>19</a:t>
            </a:fld>
            <a:endParaRPr lang="en-US" dirty="0"/>
          </a:p>
        </p:txBody>
      </p:sp>
    </p:spTree>
    <p:extLst>
      <p:ext uri="{BB962C8B-B14F-4D97-AF65-F5344CB8AC3E}">
        <p14:creationId xmlns:p14="http://schemas.microsoft.com/office/powerpoint/2010/main" xmlns="" val="4047862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Arial" panose="020B0604020202020204" pitchFamily="34" charset="0"/>
                <a:cs typeface="Arial" panose="020B0604020202020204" pitchFamily="34" charset="0"/>
              </a:rPr>
              <a:t>Presentation outline </a:t>
            </a:r>
            <a:endParaRPr lang="en-Z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5300" y="1417639"/>
            <a:ext cx="8915400" cy="4708526"/>
          </a:xfrm>
        </p:spPr>
        <p:txBody>
          <a:bodyPr>
            <a:normAutofit/>
          </a:bodyPr>
          <a:lstStyle/>
          <a:p>
            <a:r>
              <a:rPr lang="en-ZA" sz="2400" dirty="0" smtClean="0">
                <a:latin typeface="Arial" panose="020B0604020202020204" pitchFamily="34" charset="0"/>
                <a:cs typeface="Arial" panose="020B0604020202020204" pitchFamily="34" charset="0"/>
              </a:rPr>
              <a:t>Purpose of the presentation</a:t>
            </a:r>
          </a:p>
          <a:p>
            <a:r>
              <a:rPr lang="en-ZA" sz="2400" dirty="0" smtClean="0">
                <a:latin typeface="Arial" panose="020B0604020202020204" pitchFamily="34" charset="0"/>
                <a:cs typeface="Arial" panose="020B0604020202020204" pitchFamily="34" charset="0"/>
              </a:rPr>
              <a:t>Establishment of CDA</a:t>
            </a:r>
          </a:p>
          <a:p>
            <a:r>
              <a:rPr lang="en-ZA" sz="2400" dirty="0" smtClean="0">
                <a:latin typeface="Arial" panose="020B0604020202020204" pitchFamily="34" charset="0"/>
                <a:cs typeface="Arial" panose="020B0604020202020204" pitchFamily="34" charset="0"/>
              </a:rPr>
              <a:t>Composition of the CDA</a:t>
            </a:r>
          </a:p>
          <a:p>
            <a:r>
              <a:rPr lang="en-ZA" sz="2400" dirty="0" smtClean="0">
                <a:latin typeface="Arial" panose="020B0604020202020204" pitchFamily="34" charset="0"/>
                <a:cs typeface="Arial" panose="020B0604020202020204" pitchFamily="34" charset="0"/>
              </a:rPr>
              <a:t>Structure of the CDA</a:t>
            </a:r>
          </a:p>
          <a:p>
            <a:r>
              <a:rPr lang="en-ZA" sz="2400" dirty="0" smtClean="0">
                <a:latin typeface="Arial" panose="020B0604020202020204" pitchFamily="34" charset="0"/>
                <a:cs typeface="Arial" panose="020B0604020202020204" pitchFamily="34" charset="0"/>
              </a:rPr>
              <a:t>Powers of the CDA</a:t>
            </a:r>
          </a:p>
          <a:p>
            <a:r>
              <a:rPr lang="en-ZA" sz="2400" dirty="0" smtClean="0">
                <a:latin typeface="Arial" panose="020B0604020202020204" pitchFamily="34" charset="0"/>
                <a:cs typeface="Arial" panose="020B0604020202020204" pitchFamily="34" charset="0"/>
              </a:rPr>
              <a:t>Process of appointing CDA members</a:t>
            </a:r>
          </a:p>
          <a:p>
            <a:r>
              <a:rPr lang="en-ZA" sz="2400" dirty="0" smtClean="0">
                <a:latin typeface="Arial" panose="020B0604020202020204" pitchFamily="34" charset="0"/>
                <a:cs typeface="Arial" panose="020B0604020202020204" pitchFamily="34" charset="0"/>
              </a:rPr>
              <a:t>Current situation</a:t>
            </a:r>
          </a:p>
          <a:p>
            <a:r>
              <a:rPr lang="en-ZA" sz="2400" dirty="0" smtClean="0">
                <a:latin typeface="Arial" panose="020B0604020202020204" pitchFamily="34" charset="0"/>
                <a:cs typeface="Arial" panose="020B0604020202020204" pitchFamily="34" charset="0"/>
              </a:rPr>
              <a:t>Evaluation done by DPME</a:t>
            </a:r>
          </a:p>
          <a:p>
            <a:r>
              <a:rPr lang="en-ZA" sz="2400" dirty="0" smtClean="0">
                <a:latin typeface="Arial" panose="020B0604020202020204" pitchFamily="34" charset="0"/>
                <a:cs typeface="Arial" panose="020B0604020202020204" pitchFamily="34" charset="0"/>
              </a:rPr>
              <a:t>Challenges </a:t>
            </a:r>
          </a:p>
          <a:p>
            <a:r>
              <a:rPr lang="en-ZA" sz="2400" dirty="0" smtClean="0">
                <a:latin typeface="Arial" panose="020B0604020202020204" pitchFamily="34" charset="0"/>
                <a:cs typeface="Arial" panose="020B0604020202020204" pitchFamily="34" charset="0"/>
              </a:rPr>
              <a:t>Recommendation </a:t>
            </a:r>
            <a:endParaRPr lang="en-ZA"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5801193" y="6356351"/>
            <a:ext cx="446582" cy="365125"/>
          </a:xfrm>
        </p:spPr>
        <p:txBody>
          <a:bodyPr/>
          <a:lstStyle/>
          <a:p>
            <a:fld id="{E6EDE458-FE5D-A943-8B68-DF1632607E4A}" type="slidenum">
              <a:rPr lang="en-US" smtClean="0"/>
              <a:pPr/>
              <a:t>2</a:t>
            </a:fld>
            <a:endParaRPr lang="en-US"/>
          </a:p>
        </p:txBody>
      </p:sp>
    </p:spTree>
    <p:extLst>
      <p:ext uri="{BB962C8B-B14F-4D97-AF65-F5344CB8AC3E}">
        <p14:creationId xmlns:p14="http://schemas.microsoft.com/office/powerpoint/2010/main" xmlns="" val="8008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50000"/>
              </a:lnSpc>
            </a:pPr>
            <a:r>
              <a:rPr lang="en-ZA" sz="2400" b="1" dirty="0" smtClean="0">
                <a:latin typeface="Arial" panose="020B0604020202020204" pitchFamily="34" charset="0"/>
                <a:cs typeface="Arial" panose="020B0604020202020204" pitchFamily="34" charset="0"/>
              </a:rPr>
              <a:t>CHALLENGES</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buNone/>
            </a:pPr>
            <a:r>
              <a:rPr lang="en-ZA" sz="2400" b="1" dirty="0" smtClean="0">
                <a:latin typeface="Arial" panose="020B0604020202020204" pitchFamily="34" charset="0"/>
                <a:cs typeface="Arial" panose="020B0604020202020204" pitchFamily="34" charset="0"/>
              </a:rPr>
              <a:t>The following are the challenges:</a:t>
            </a:r>
          </a:p>
          <a:p>
            <a:pPr algn="just">
              <a:buFont typeface="Arial" panose="020B0604020202020204" pitchFamily="34" charset="0"/>
              <a:buChar char="•"/>
            </a:pPr>
            <a:r>
              <a:rPr lang="en-ZA" sz="2400" dirty="0" smtClean="0">
                <a:latin typeface="Arial" panose="020B0604020202020204" pitchFamily="34" charset="0"/>
                <a:cs typeface="Arial" panose="020B0604020202020204" pitchFamily="34" charset="0"/>
              </a:rPr>
              <a:t>Current CDA structure  is depleted; some members passed on and others relinquished their positions whilst some representatives of departments have left such departments or have been shifted from units that deal with substance abuse issues to other units.</a:t>
            </a:r>
          </a:p>
          <a:p>
            <a:pPr algn="just">
              <a:buFont typeface="Arial" panose="020B0604020202020204" pitchFamily="34" charset="0"/>
              <a:buChar char="•"/>
            </a:pPr>
            <a:r>
              <a:rPr lang="en-ZA" sz="2400" dirty="0" smtClean="0">
                <a:latin typeface="Arial" panose="020B0604020202020204" pitchFamily="34" charset="0"/>
                <a:cs typeface="Arial" panose="020B0604020202020204" pitchFamily="34" charset="0"/>
              </a:rPr>
              <a:t>CDA not functioning optimally</a:t>
            </a:r>
          </a:p>
          <a:p>
            <a:pPr>
              <a:buFont typeface="Arial" panose="020B0604020202020204" pitchFamily="34" charset="0"/>
              <a:buChar char="•"/>
            </a:pPr>
            <a:endParaRPr lang="en-ZA" sz="2000" dirty="0" smtClean="0"/>
          </a:p>
          <a:p>
            <a:endParaRPr lang="en-ZA" dirty="0"/>
          </a:p>
        </p:txBody>
      </p:sp>
      <p:sp>
        <p:nvSpPr>
          <p:cNvPr id="4" name="Slide Number Placeholder 3"/>
          <p:cNvSpPr>
            <a:spLocks noGrp="1"/>
          </p:cNvSpPr>
          <p:nvPr>
            <p:ph type="sldNum" sz="quarter" idx="12"/>
          </p:nvPr>
        </p:nvSpPr>
        <p:spPr>
          <a:xfrm>
            <a:off x="5471410" y="6356351"/>
            <a:ext cx="599606" cy="365125"/>
          </a:xfrm>
        </p:spPr>
        <p:txBody>
          <a:bodyPr/>
          <a:lstStyle/>
          <a:p>
            <a:fld id="{E6EDE458-FE5D-A943-8B68-DF1632607E4A}" type="slidenum">
              <a:rPr lang="en-US" smtClean="0"/>
              <a:pPr/>
              <a:t>20</a:t>
            </a:fld>
            <a:endParaRPr lang="en-US" dirty="0"/>
          </a:p>
        </p:txBody>
      </p:sp>
    </p:spTree>
    <p:extLst>
      <p:ext uri="{BB962C8B-B14F-4D97-AF65-F5344CB8AC3E}">
        <p14:creationId xmlns:p14="http://schemas.microsoft.com/office/powerpoint/2010/main" xmlns="" val="3914538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50000"/>
              </a:lnSpc>
            </a:pPr>
            <a:r>
              <a:rPr lang="en-ZA" sz="3200" b="1" dirty="0" smtClean="0">
                <a:latin typeface="Arial" panose="020B0604020202020204" pitchFamily="34" charset="0"/>
                <a:cs typeface="Arial" panose="020B0604020202020204" pitchFamily="34" charset="0"/>
              </a:rPr>
              <a:t>RECOMENDATION</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marL="0" indent="0" algn="just">
              <a:buNone/>
            </a:pPr>
            <a:r>
              <a:rPr lang="en-ZA" sz="2400" dirty="0" smtClean="0">
                <a:latin typeface="Arial" panose="020B0604020202020204" pitchFamily="34" charset="0"/>
                <a:cs typeface="Arial" panose="020B0604020202020204" pitchFamily="34" charset="0"/>
              </a:rPr>
              <a:t>It is recommended that :</a:t>
            </a:r>
          </a:p>
          <a:p>
            <a:pPr marL="0" indent="0" algn="just">
              <a:buNone/>
            </a:pPr>
            <a:r>
              <a:rPr lang="en-ZA" sz="2400" dirty="0" smtClean="0">
                <a:latin typeface="Arial" panose="020B0604020202020204" pitchFamily="34" charset="0"/>
                <a:cs typeface="Arial" panose="020B0604020202020204" pitchFamily="34" charset="0"/>
              </a:rPr>
              <a:t>The committee notes the presentation and  </a:t>
            </a:r>
          </a:p>
          <a:p>
            <a:pPr algn="just">
              <a:buFont typeface="Arial" panose="020B0604020202020204" pitchFamily="34" charset="0"/>
              <a:buChar char="•"/>
            </a:pPr>
            <a:r>
              <a:rPr lang="en-ZA" sz="2400" dirty="0" smtClean="0">
                <a:latin typeface="Arial" panose="020B0604020202020204" pitchFamily="34" charset="0"/>
                <a:cs typeface="Arial" panose="020B0604020202020204" pitchFamily="34" charset="0"/>
              </a:rPr>
              <a:t>Facilitate appointment of  CDA members ;</a:t>
            </a:r>
          </a:p>
          <a:p>
            <a:pPr algn="just">
              <a:buFont typeface="Arial" panose="020B0604020202020204" pitchFamily="34" charset="0"/>
              <a:buChar char="•"/>
            </a:pPr>
            <a:r>
              <a:rPr lang="en-ZA" sz="2400" dirty="0" smtClean="0">
                <a:latin typeface="Arial" panose="020B0604020202020204" pitchFamily="34" charset="0"/>
                <a:cs typeface="Arial" panose="020B0604020202020204" pitchFamily="34" charset="0"/>
              </a:rPr>
              <a:t>Act 70 of 2008 be amended to allow implementation of the recommended structure of the CDA.</a:t>
            </a:r>
          </a:p>
          <a:p>
            <a:pPr algn="just">
              <a:buFont typeface="Arial" panose="020B0604020202020204" pitchFamily="34" charset="0"/>
              <a:buChar char="•"/>
            </a:pPr>
            <a:r>
              <a:rPr lang="en-ZA" sz="2400" dirty="0" smtClean="0">
                <a:latin typeface="Arial" panose="020B0604020202020204" pitchFamily="34" charset="0"/>
                <a:cs typeface="Arial" panose="020B0604020202020204" pitchFamily="34" charset="0"/>
              </a:rPr>
              <a:t>Note that Minister will table NDMP to cabinet for approval  to ensure that newly appointed members immediately start with the work as per their legal mandate</a:t>
            </a:r>
            <a:endParaRPr lang="en-ZA"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5396460" y="6356351"/>
            <a:ext cx="719528" cy="365125"/>
          </a:xfrm>
        </p:spPr>
        <p:txBody>
          <a:bodyPr/>
          <a:lstStyle/>
          <a:p>
            <a:fld id="{E6EDE458-FE5D-A943-8B68-DF1632607E4A}" type="slidenum">
              <a:rPr lang="en-US" smtClean="0"/>
              <a:pPr/>
              <a:t>21</a:t>
            </a:fld>
            <a:endParaRPr lang="en-US"/>
          </a:p>
        </p:txBody>
      </p:sp>
    </p:spTree>
    <p:extLst>
      <p:ext uri="{BB962C8B-B14F-4D97-AF65-F5344CB8AC3E}">
        <p14:creationId xmlns:p14="http://schemas.microsoft.com/office/powerpoint/2010/main" xmlns="" val="2756666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69669" y="609600"/>
            <a:ext cx="9649097" cy="5029200"/>
          </a:xfrm>
        </p:spPr>
        <p:txBody>
          <a:bodyPr>
            <a:normAutofit/>
          </a:bodyPr>
          <a:lstStyle/>
          <a:p>
            <a:pPr algn="l"/>
            <a:endParaRPr lang="en-US" sz="1400" b="1" dirty="0" smtClean="0">
              <a:solidFill>
                <a:schemeClr val="tx1"/>
              </a:solidFill>
              <a:latin typeface="Arial" panose="020B0604020202020204" pitchFamily="34" charset="0"/>
              <a:cs typeface="Arial" panose="020B0604020202020204" pitchFamily="34" charset="0"/>
            </a:endParaRPr>
          </a:p>
          <a:p>
            <a:pPr algn="l"/>
            <a:r>
              <a:rPr lang="en-US" sz="1400" b="1" dirty="0">
                <a:solidFill>
                  <a:schemeClr val="tx1"/>
                </a:solidFill>
                <a:latin typeface="Arial" panose="020B0604020202020204" pitchFamily="34" charset="0"/>
                <a:cs typeface="Arial" panose="020B0604020202020204" pitchFamily="34" charset="0"/>
              </a:rPr>
              <a:t> </a:t>
            </a:r>
            <a:r>
              <a:rPr lang="en-US" sz="1400" b="1" dirty="0" smtClean="0">
                <a:solidFill>
                  <a:schemeClr val="tx1"/>
                </a:solidFill>
                <a:latin typeface="Arial" panose="020B0604020202020204" pitchFamily="34" charset="0"/>
                <a:cs typeface="Arial" panose="020B0604020202020204" pitchFamily="34" charset="0"/>
              </a:rPr>
              <a:t> </a:t>
            </a:r>
          </a:p>
          <a:p>
            <a:pPr algn="l"/>
            <a:endParaRPr lang="en-US" sz="1400" b="1" dirty="0">
              <a:solidFill>
                <a:schemeClr val="tx1"/>
              </a:solidFill>
              <a:latin typeface="Arial" panose="020B0604020202020204" pitchFamily="34" charset="0"/>
              <a:cs typeface="Arial" panose="020B0604020202020204" pitchFamily="34" charset="0"/>
            </a:endParaRPr>
          </a:p>
          <a:p>
            <a:endParaRPr lang="en-US" sz="1400" b="1" dirty="0" smtClean="0">
              <a:solidFill>
                <a:schemeClr val="tx1"/>
              </a:solidFill>
              <a:latin typeface="Arial" panose="020B0604020202020204" pitchFamily="34" charset="0"/>
              <a:cs typeface="Arial" panose="020B0604020202020204" pitchFamily="34" charset="0"/>
            </a:endParaRPr>
          </a:p>
          <a:p>
            <a:endParaRPr lang="en-US" sz="1400" b="1" dirty="0">
              <a:solidFill>
                <a:schemeClr val="tx1"/>
              </a:solidFill>
              <a:latin typeface="Arial" panose="020B0604020202020204" pitchFamily="34" charset="0"/>
              <a:cs typeface="Arial" panose="020B0604020202020204" pitchFamily="34" charset="0"/>
            </a:endParaRPr>
          </a:p>
          <a:p>
            <a:endParaRPr lang="en-US" sz="1400" b="1" dirty="0" smtClean="0">
              <a:solidFill>
                <a:schemeClr val="tx1"/>
              </a:solidFill>
              <a:latin typeface="Arial" panose="020B0604020202020204" pitchFamily="34" charset="0"/>
              <a:cs typeface="Arial" panose="020B0604020202020204" pitchFamily="34" charset="0"/>
            </a:endParaRPr>
          </a:p>
          <a:p>
            <a:pPr>
              <a:lnSpc>
                <a:spcPct val="150000"/>
              </a:lnSpc>
            </a:pPr>
            <a:r>
              <a:rPr lang="en-US" sz="2800" b="1" dirty="0" smtClean="0">
                <a:solidFill>
                  <a:schemeClr val="tx1"/>
                </a:solidFill>
                <a:latin typeface="Arial" panose="020B0604020202020204" pitchFamily="34" charset="0"/>
                <a:cs typeface="Arial" panose="020B0604020202020204" pitchFamily="34" charset="0"/>
              </a:rPr>
              <a:t>THANK YOU</a:t>
            </a:r>
          </a:p>
          <a:p>
            <a:pPr>
              <a:lnSpc>
                <a:spcPct val="150000"/>
              </a:lnSpc>
            </a:pPr>
            <a:r>
              <a:rPr lang="en-US" sz="2800" b="1" dirty="0" smtClean="0">
                <a:solidFill>
                  <a:schemeClr val="tx1"/>
                </a:solidFill>
                <a:latin typeface="Arial" panose="020B0604020202020204" pitchFamily="34" charset="0"/>
                <a:cs typeface="Arial" panose="020B0604020202020204" pitchFamily="34" charset="0"/>
              </a:rPr>
              <a:t> </a:t>
            </a:r>
            <a:endParaRPr lang="en-US" sz="2800" b="1" dirty="0">
              <a:solidFill>
                <a:schemeClr val="tx1"/>
              </a:solidFill>
              <a:latin typeface="Arial" panose="020B0604020202020204" pitchFamily="34" charset="0"/>
              <a:cs typeface="Arial" panose="020B0604020202020204" pitchFamily="34" charset="0"/>
            </a:endParaRPr>
          </a:p>
          <a:p>
            <a:pPr algn="l"/>
            <a:endParaRPr lang="en-US" sz="1400" b="1" dirty="0">
              <a:solidFill>
                <a:schemeClr val="tx1"/>
              </a:solidFill>
              <a:latin typeface="Arial" panose="020B0604020202020204" pitchFamily="34" charset="0"/>
              <a:cs typeface="Arial" panose="020B0604020202020204" pitchFamily="34" charset="0"/>
            </a:endParaRPr>
          </a:p>
          <a:p>
            <a:pPr algn="l"/>
            <a:endParaRPr lang="en-US" sz="1400" b="1" dirty="0">
              <a:solidFill>
                <a:schemeClr val="tx1"/>
              </a:solidFill>
              <a:latin typeface="Arial" panose="020B0604020202020204" pitchFamily="34" charset="0"/>
              <a:cs typeface="Arial" panose="020B0604020202020204" pitchFamily="34" charset="0"/>
            </a:endParaRPr>
          </a:p>
          <a:p>
            <a:pPr algn="l"/>
            <a:r>
              <a:rPr lang="en-US" sz="1400" b="1" dirty="0" smtClean="0">
                <a:solidFill>
                  <a:schemeClr val="tx1"/>
                </a:solidFill>
                <a:latin typeface="Arial" panose="020B0604020202020204" pitchFamily="34" charset="0"/>
                <a:cs typeface="Arial" panose="020B0604020202020204" pitchFamily="34" charset="0"/>
              </a:rPr>
              <a:t> </a:t>
            </a:r>
          </a:p>
          <a:p>
            <a:pPr algn="l"/>
            <a:endParaRPr lang="en-US" sz="1400" b="1" dirty="0" smtClean="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3683725" y="0"/>
            <a:ext cx="6522720" cy="369332"/>
          </a:xfrm>
          <a:prstGeom prst="rect">
            <a:avLst/>
          </a:prstGeom>
          <a:noFill/>
        </p:spPr>
        <p:txBody>
          <a:bodyPr wrap="square" rtlCol="0">
            <a:spAutoFit/>
          </a:bodyPr>
          <a:lstStyle/>
          <a:p>
            <a:endParaRPr lang="en-US" dirty="0">
              <a:solidFill>
                <a:prstClr val="black"/>
              </a:solidFill>
            </a:endParaRPr>
          </a:p>
        </p:txBody>
      </p:sp>
      <p:sp>
        <p:nvSpPr>
          <p:cNvPr id="6" name="Rectangle 1"/>
          <p:cNvSpPr>
            <a:spLocks noChangeArrowheads="1"/>
          </p:cNvSpPr>
          <p:nvPr/>
        </p:nvSpPr>
        <p:spPr bwMode="auto">
          <a:xfrm>
            <a:off x="604203" y="1466219"/>
            <a:ext cx="223138"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1100" b="1" dirty="0" smtClean="0">
                <a:solidFill>
                  <a:srgbClr val="000000"/>
                </a:solidFill>
                <a:ea typeface="Calibri" panose="020F0502020204030204" pitchFamily="34" charset="0"/>
                <a:cs typeface="Calibri" panose="020F0502020204030204" pitchFamily="34" charset="0"/>
              </a:rPr>
              <a:t> </a:t>
            </a:r>
            <a:endParaRPr lang="en-US" altLang="en-US" dirty="0" smtClean="0">
              <a:solidFill>
                <a:prstClr val="black"/>
              </a:solidFill>
            </a:endParaRPr>
          </a:p>
        </p:txBody>
      </p:sp>
      <p:sp>
        <p:nvSpPr>
          <p:cNvPr id="5" name="Slide Number Placeholder 4"/>
          <p:cNvSpPr>
            <a:spLocks noGrp="1"/>
          </p:cNvSpPr>
          <p:nvPr>
            <p:ph type="sldNum" sz="quarter" idx="12"/>
          </p:nvPr>
        </p:nvSpPr>
        <p:spPr>
          <a:xfrm>
            <a:off x="5351489" y="6356351"/>
            <a:ext cx="494675" cy="365125"/>
          </a:xfrm>
        </p:spPr>
        <p:txBody>
          <a:bodyPr/>
          <a:lstStyle/>
          <a:p>
            <a:fld id="{E6EDE458-FE5D-A943-8B68-DF1632607E4A}" type="slidenum">
              <a:rPr lang="en-US" smtClean="0"/>
              <a:pPr/>
              <a:t>22</a:t>
            </a:fld>
            <a:endParaRPr lang="en-US" dirty="0"/>
          </a:p>
        </p:txBody>
      </p:sp>
    </p:spTree>
    <p:extLst>
      <p:ext uri="{BB962C8B-B14F-4D97-AF65-F5344CB8AC3E}">
        <p14:creationId xmlns:p14="http://schemas.microsoft.com/office/powerpoint/2010/main" xmlns="" val="748853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smtClean="0">
                <a:latin typeface="Arial" panose="020B0604020202020204" pitchFamily="34" charset="0"/>
                <a:cs typeface="Arial" panose="020B0604020202020204" pitchFamily="34" charset="0"/>
              </a:rPr>
              <a:t>PURPOSE OF PRESENTATION</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None/>
            </a:pPr>
            <a:endParaRPr lang="en-US" altLang="en-US" sz="2400" dirty="0" smtClean="0">
              <a:latin typeface="Arial" panose="020B0604020202020204" pitchFamily="34" charset="0"/>
              <a:cs typeface="Arial" panose="020B0604020202020204" pitchFamily="34" charset="0"/>
            </a:endParaRPr>
          </a:p>
          <a:p>
            <a:pPr>
              <a:buNone/>
            </a:pPr>
            <a:r>
              <a:rPr lang="en-US" altLang="en-US" sz="2400" dirty="0" smtClean="0">
                <a:latin typeface="Arial" panose="020B0604020202020204" pitchFamily="34" charset="0"/>
                <a:cs typeface="Arial" panose="020B0604020202020204" pitchFamily="34" charset="0"/>
              </a:rPr>
              <a:t>To brief  the Portfolio Committee on Social Development on the roles and functions of the Central Drug Authority ( CDA)</a:t>
            </a:r>
          </a:p>
          <a:p>
            <a:pPr marL="0" indent="0">
              <a:buNone/>
            </a:pPr>
            <a:endParaRPr lang="en-ZA" dirty="0"/>
          </a:p>
        </p:txBody>
      </p:sp>
      <p:sp>
        <p:nvSpPr>
          <p:cNvPr id="4" name="Slide Number Placeholder 3"/>
          <p:cNvSpPr>
            <a:spLocks noGrp="1"/>
          </p:cNvSpPr>
          <p:nvPr>
            <p:ph type="sldNum" sz="quarter" idx="12"/>
          </p:nvPr>
        </p:nvSpPr>
        <p:spPr>
          <a:xfrm>
            <a:off x="5906125" y="6173788"/>
            <a:ext cx="356640" cy="365125"/>
          </a:xfrm>
        </p:spPr>
        <p:txBody>
          <a:bodyPr/>
          <a:lstStyle/>
          <a:p>
            <a:fld id="{E6EDE458-FE5D-A943-8B68-DF1632607E4A}" type="slidenum">
              <a:rPr lang="en-US" smtClean="0"/>
              <a:pPr/>
              <a:t>3</a:t>
            </a:fld>
            <a:endParaRPr lang="en-US" dirty="0"/>
          </a:p>
        </p:txBody>
      </p:sp>
    </p:spTree>
    <p:extLst>
      <p:ext uri="{BB962C8B-B14F-4D97-AF65-F5344CB8AC3E}">
        <p14:creationId xmlns:p14="http://schemas.microsoft.com/office/powerpoint/2010/main" xmlns="" val="635342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a:latin typeface="Arial" panose="020B0604020202020204" pitchFamily="34" charset="0"/>
                <a:cs typeface="Arial" panose="020B0604020202020204" pitchFamily="34" charset="0"/>
              </a:rPr>
              <a:t>ESTABLISHMENT OF CDA</a:t>
            </a:r>
          </a:p>
        </p:txBody>
      </p:sp>
      <p:sp>
        <p:nvSpPr>
          <p:cNvPr id="3" name="Content Placeholder 2"/>
          <p:cNvSpPr>
            <a:spLocks noGrp="1"/>
          </p:cNvSpPr>
          <p:nvPr>
            <p:ph idx="1"/>
          </p:nvPr>
        </p:nvSpPr>
        <p:spPr/>
        <p:txBody>
          <a:bodyPr>
            <a:normAutofit/>
          </a:bodyPr>
          <a:lstStyle/>
          <a:p>
            <a:pPr marL="0" indent="0">
              <a:buNone/>
            </a:pPr>
            <a:r>
              <a:rPr lang="en-US" altLang="en-US" sz="2400" dirty="0">
                <a:latin typeface="Arial" panose="020B0604020202020204" pitchFamily="34" charset="0"/>
                <a:cs typeface="Arial" panose="020B0604020202020204" pitchFamily="34" charset="0"/>
              </a:rPr>
              <a:t>CDA is a statutory body, established in terms </a:t>
            </a:r>
            <a:r>
              <a:rPr lang="en-US" altLang="en-US" sz="2400" dirty="0" smtClean="0">
                <a:latin typeface="Arial" panose="020B0604020202020204" pitchFamily="34" charset="0"/>
                <a:cs typeface="Arial" panose="020B0604020202020204" pitchFamily="34" charset="0"/>
              </a:rPr>
              <a:t>OF Section 53 of </a:t>
            </a:r>
            <a:r>
              <a:rPr lang="en-US" altLang="en-US" sz="2400" dirty="0">
                <a:latin typeface="Arial" panose="020B0604020202020204" pitchFamily="34" charset="0"/>
                <a:cs typeface="Arial" panose="020B0604020202020204" pitchFamily="34" charset="0"/>
              </a:rPr>
              <a:t>the Prevention of  and Treatment for Substance Abuse Act, </a:t>
            </a:r>
            <a:r>
              <a:rPr lang="en-US" altLang="en-US" sz="2400" dirty="0" smtClean="0">
                <a:latin typeface="Arial" panose="020B0604020202020204" pitchFamily="34" charset="0"/>
                <a:cs typeface="Arial" panose="020B0604020202020204" pitchFamily="34" charset="0"/>
              </a:rPr>
              <a:t>(Act </a:t>
            </a:r>
            <a:r>
              <a:rPr lang="en-US" altLang="en-US" sz="2400" dirty="0">
                <a:latin typeface="Arial" panose="020B0604020202020204" pitchFamily="34" charset="0"/>
                <a:cs typeface="Arial" panose="020B0604020202020204" pitchFamily="34" charset="0"/>
              </a:rPr>
              <a:t>No 70 of </a:t>
            </a:r>
            <a:r>
              <a:rPr lang="en-US" altLang="en-US" sz="2400" dirty="0" smtClean="0">
                <a:latin typeface="Arial" panose="020B0604020202020204" pitchFamily="34" charset="0"/>
                <a:cs typeface="Arial" panose="020B0604020202020204" pitchFamily="34" charset="0"/>
              </a:rPr>
              <a:t>2008).</a:t>
            </a:r>
          </a:p>
          <a:p>
            <a:endParaRPr lang="en-US" altLang="en-US" sz="2400" dirty="0">
              <a:latin typeface="Arial" panose="020B0604020202020204" pitchFamily="34" charset="0"/>
              <a:cs typeface="Arial" panose="020B0604020202020204" pitchFamily="34" charset="0"/>
            </a:endParaRPr>
          </a:p>
          <a:p>
            <a:pPr marL="0" indent="0">
              <a:buNone/>
            </a:pPr>
            <a:r>
              <a:rPr lang="en-ZA" sz="2400" b="1" dirty="0">
                <a:latin typeface="Arial" panose="020B0604020202020204" pitchFamily="34" charset="0"/>
                <a:cs typeface="Arial" panose="020B0604020202020204" pitchFamily="34" charset="0"/>
              </a:rPr>
              <a:t>COMPOSITION OF CDA</a:t>
            </a:r>
            <a:endParaRPr lang="en-US" altLang="en-US" sz="2400" dirty="0" smtClean="0">
              <a:latin typeface="Arial" panose="020B0604020202020204" pitchFamily="34" charset="0"/>
              <a:cs typeface="Arial" panose="020B0604020202020204" pitchFamily="34" charset="0"/>
            </a:endParaRPr>
          </a:p>
          <a:p>
            <a:pPr marL="0" indent="0">
              <a:buNone/>
            </a:pPr>
            <a:r>
              <a:rPr lang="en-ZA" sz="2400" dirty="0">
                <a:latin typeface="Arial" panose="020B0604020202020204" pitchFamily="34" charset="0"/>
                <a:cs typeface="Arial" panose="020B0604020202020204" pitchFamily="34" charset="0"/>
              </a:rPr>
              <a:t>The CDA is structured as follows:</a:t>
            </a:r>
          </a:p>
          <a:p>
            <a:pPr>
              <a:buFont typeface="Arial" panose="020B0604020202020204" pitchFamily="34" charset="0"/>
              <a:buChar char="•"/>
            </a:pPr>
            <a:r>
              <a:rPr lang="en-ZA" sz="2400" b="1" dirty="0">
                <a:latin typeface="Arial" panose="020B0604020202020204" pitchFamily="34" charset="0"/>
                <a:cs typeface="Arial" panose="020B0604020202020204" pitchFamily="34" charset="0"/>
              </a:rPr>
              <a:t>National Level: CDA</a:t>
            </a:r>
          </a:p>
          <a:p>
            <a:pPr>
              <a:buFont typeface="Arial" panose="020B0604020202020204" pitchFamily="34" charset="0"/>
              <a:buChar char="•"/>
            </a:pPr>
            <a:r>
              <a:rPr lang="en-ZA" sz="2400" dirty="0">
                <a:latin typeface="Arial" panose="020B0604020202020204" pitchFamily="34" charset="0"/>
                <a:cs typeface="Arial" panose="020B0604020202020204" pitchFamily="34" charset="0"/>
              </a:rPr>
              <a:t>Provincial level : </a:t>
            </a:r>
            <a:r>
              <a:rPr lang="en-ZA" sz="2400" b="1" dirty="0">
                <a:latin typeface="Arial" panose="020B0604020202020204" pitchFamily="34" charset="0"/>
                <a:cs typeface="Arial" panose="020B0604020202020204" pitchFamily="34" charset="0"/>
              </a:rPr>
              <a:t>Provincial Substance Abuse Forum</a:t>
            </a:r>
          </a:p>
          <a:p>
            <a:pPr>
              <a:buFont typeface="Arial" panose="020B0604020202020204" pitchFamily="34" charset="0"/>
              <a:buChar char="•"/>
            </a:pPr>
            <a:r>
              <a:rPr lang="en-ZA" sz="2400" dirty="0">
                <a:latin typeface="Arial" panose="020B0604020202020204" pitchFamily="34" charset="0"/>
                <a:cs typeface="Arial" panose="020B0604020202020204" pitchFamily="34" charset="0"/>
              </a:rPr>
              <a:t>Local level: </a:t>
            </a:r>
            <a:r>
              <a:rPr lang="en-ZA" sz="2400" b="1" dirty="0">
                <a:latin typeface="Arial" panose="020B0604020202020204" pitchFamily="34" charset="0"/>
                <a:cs typeface="Arial" panose="020B0604020202020204" pitchFamily="34" charset="0"/>
              </a:rPr>
              <a:t>Local Drug Action Committee</a:t>
            </a:r>
          </a:p>
          <a:p>
            <a:endParaRPr lang="en-US" altLang="en-US" sz="2000" dirty="0">
              <a:latin typeface="Arial" panose="020B0604020202020204" pitchFamily="34" charset="0"/>
              <a:cs typeface="Arial" panose="020B0604020202020204" pitchFamily="34" charset="0"/>
            </a:endParaRPr>
          </a:p>
          <a:p>
            <a:endParaRPr lang="en-ZA"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4901784" y="6356351"/>
            <a:ext cx="1034321" cy="365125"/>
          </a:xfrm>
        </p:spPr>
        <p:txBody>
          <a:bodyPr/>
          <a:lstStyle/>
          <a:p>
            <a:fld id="{E6EDE458-FE5D-A943-8B68-DF1632607E4A}" type="slidenum">
              <a:rPr lang="en-US" smtClean="0"/>
              <a:pPr/>
              <a:t>4</a:t>
            </a:fld>
            <a:endParaRPr lang="en-US" dirty="0"/>
          </a:p>
        </p:txBody>
      </p:sp>
    </p:spTree>
    <p:extLst>
      <p:ext uri="{BB962C8B-B14F-4D97-AF65-F5344CB8AC3E}">
        <p14:creationId xmlns:p14="http://schemas.microsoft.com/office/powerpoint/2010/main" xmlns="" val="3502649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000" b="1" dirty="0" smtClean="0">
                <a:latin typeface="Arial" panose="020B0604020202020204" pitchFamily="34" charset="0"/>
                <a:cs typeface="Arial" panose="020B0604020202020204" pitchFamily="34" charset="0"/>
              </a:rPr>
              <a:t>COMPOSITION OF CDA </a:t>
            </a:r>
            <a:r>
              <a:rPr lang="en-ZA" sz="2000" b="1" dirty="0" err="1" smtClean="0">
                <a:latin typeface="Arial" panose="020B0604020202020204" pitchFamily="34" charset="0"/>
                <a:cs typeface="Arial" panose="020B0604020202020204" pitchFamily="34" charset="0"/>
              </a:rPr>
              <a:t>cont</a:t>
            </a:r>
            <a:r>
              <a:rPr lang="en-ZA" sz="2000" b="1" dirty="0" smtClean="0">
                <a:latin typeface="Arial" panose="020B0604020202020204" pitchFamily="34" charset="0"/>
                <a:cs typeface="Arial" panose="020B0604020202020204" pitchFamily="34" charset="0"/>
              </a:rPr>
              <a:t>…</a:t>
            </a:r>
            <a:endParaRPr lang="en-ZA" sz="2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184223"/>
            <a:ext cx="9710670" cy="5577186"/>
          </a:xfrm>
        </p:spPr>
        <p:txBody>
          <a:bodyPr>
            <a:normAutofit/>
          </a:bodyPr>
          <a:lstStyle/>
          <a:p>
            <a:pPr algn="just">
              <a:lnSpc>
                <a:spcPct val="170000"/>
              </a:lnSpc>
              <a:defRPr/>
            </a:pPr>
            <a:r>
              <a:rPr lang="en-US" altLang="en-US" sz="2400" dirty="0">
                <a:latin typeface="Arial" panose="020B0604020202020204" pitchFamily="34" charset="0"/>
                <a:cs typeface="Arial" panose="020B0604020202020204" pitchFamily="34" charset="0"/>
              </a:rPr>
              <a:t>13 nominated members as experts in the </a:t>
            </a:r>
            <a:r>
              <a:rPr lang="en-US" altLang="en-US" sz="2400" dirty="0" smtClean="0">
                <a:latin typeface="Arial" panose="020B0604020202020204" pitchFamily="34" charset="0"/>
                <a:cs typeface="Arial" panose="020B0604020202020204" pitchFamily="34" charset="0"/>
              </a:rPr>
              <a:t>field in the field of substance abuse +(plus) representatives from the following Government Departments and State Entities who are at a rank not less than a director or its equivalent:</a:t>
            </a:r>
            <a:endParaRPr lang="en-US" altLang="en-US" sz="2400" dirty="0">
              <a:latin typeface="Arial" panose="020B0604020202020204" pitchFamily="34" charset="0"/>
              <a:cs typeface="Arial" panose="020B0604020202020204" pitchFamily="34" charset="0"/>
            </a:endParaRPr>
          </a:p>
          <a:p>
            <a:pPr lvl="1">
              <a:lnSpc>
                <a:spcPct val="170000"/>
              </a:lnSpc>
              <a:buFont typeface="Wingdings" panose="05000000000000000000" pitchFamily="2" charset="2"/>
              <a:buChar char="ü"/>
              <a:defRPr/>
            </a:pPr>
            <a:r>
              <a:rPr lang="en-US" altLang="en-US" sz="2400" dirty="0" smtClean="0">
                <a:latin typeface="Arial" panose="020B0604020202020204" pitchFamily="34" charset="0"/>
                <a:cs typeface="Arial" panose="020B0604020202020204" pitchFamily="34" charset="0"/>
              </a:rPr>
              <a:t>Correctional Services</a:t>
            </a:r>
          </a:p>
          <a:p>
            <a:pPr lvl="1">
              <a:lnSpc>
                <a:spcPct val="170000"/>
              </a:lnSpc>
              <a:buFont typeface="Wingdings" panose="05000000000000000000" pitchFamily="2" charset="2"/>
              <a:buChar char="ü"/>
              <a:defRPr/>
            </a:pPr>
            <a:r>
              <a:rPr lang="en-US" altLang="en-US" sz="2400" dirty="0" smtClean="0">
                <a:latin typeface="Arial" panose="020B0604020202020204" pitchFamily="34" charset="0"/>
                <a:cs typeface="Arial" panose="020B0604020202020204" pitchFamily="34" charset="0"/>
              </a:rPr>
              <a:t>Education</a:t>
            </a:r>
            <a:r>
              <a:rPr lang="en-US" altLang="en-US" sz="2400" dirty="0">
                <a:latin typeface="Arial" panose="020B0604020202020204" pitchFamily="34" charset="0"/>
                <a:cs typeface="Arial" panose="020B0604020202020204" pitchFamily="34" charset="0"/>
              </a:rPr>
              <a:t>: Basic Education and Higher Education and Training </a:t>
            </a:r>
            <a:endParaRPr lang="en-US" altLang="en-US" sz="2400" dirty="0" smtClean="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a:xfrm>
            <a:off x="4122295" y="6356351"/>
            <a:ext cx="1768839" cy="365125"/>
          </a:xfrm>
        </p:spPr>
        <p:txBody>
          <a:bodyPr/>
          <a:lstStyle/>
          <a:p>
            <a:fld id="{E6EDE458-FE5D-A943-8B68-DF1632607E4A}" type="slidenum">
              <a:rPr lang="en-US" smtClean="0"/>
              <a:pPr/>
              <a:t>5</a:t>
            </a:fld>
            <a:endParaRPr lang="en-US" dirty="0"/>
          </a:p>
        </p:txBody>
      </p:sp>
    </p:spTree>
    <p:extLst>
      <p:ext uri="{BB962C8B-B14F-4D97-AF65-F5344CB8AC3E}">
        <p14:creationId xmlns:p14="http://schemas.microsoft.com/office/powerpoint/2010/main" xmlns="" val="3673450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smtClean="0">
                <a:latin typeface="Arial" panose="020B0604020202020204" pitchFamily="34" charset="0"/>
                <a:cs typeface="Arial" panose="020B0604020202020204" pitchFamily="34" charset="0"/>
              </a:rPr>
              <a:t>COMPOSITION OF CDA cont…</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nSpc>
                <a:spcPct val="150000"/>
              </a:lnSpc>
            </a:pPr>
            <a:r>
              <a:rPr lang="en-US" sz="2400" dirty="0">
                <a:latin typeface="Arial" panose="020B0604020202020204" pitchFamily="34" charset="0"/>
                <a:cs typeface="Arial" panose="020B0604020202020204" pitchFamily="34" charset="0"/>
              </a:rPr>
              <a:t>International Relations and Cooperation</a:t>
            </a:r>
          </a:p>
          <a:p>
            <a:pPr>
              <a:lnSpc>
                <a:spcPct val="150000"/>
              </a:lnSpc>
            </a:pPr>
            <a:r>
              <a:rPr lang="en-US" sz="2400" dirty="0" smtClean="0">
                <a:latin typeface="Arial" panose="020B0604020202020204" pitchFamily="34" charset="0"/>
                <a:cs typeface="Arial" panose="020B0604020202020204" pitchFamily="34" charset="0"/>
              </a:rPr>
              <a:t>Health</a:t>
            </a:r>
          </a:p>
          <a:p>
            <a:pPr>
              <a:lnSpc>
                <a:spcPct val="150000"/>
              </a:lnSpc>
              <a:buFont typeface="Wingdings" panose="05000000000000000000" pitchFamily="2" charset="2"/>
              <a:buChar char="ü"/>
            </a:pPr>
            <a:r>
              <a:rPr lang="en-US" sz="2400" dirty="0">
                <a:latin typeface="Arial" panose="020B0604020202020204" pitchFamily="34" charset="0"/>
                <a:cs typeface="Arial" panose="020B0604020202020204" pitchFamily="34" charset="0"/>
              </a:rPr>
              <a:t>Justice and Constitutional Development</a:t>
            </a:r>
          </a:p>
          <a:p>
            <a:pPr>
              <a:lnSpc>
                <a:spcPct val="150000"/>
              </a:lnSpc>
              <a:buFont typeface="Wingdings" panose="05000000000000000000" pitchFamily="2" charset="2"/>
              <a:buChar char="ü"/>
            </a:pPr>
            <a:r>
              <a:rPr lang="en-US" sz="2400" dirty="0" smtClean="0">
                <a:latin typeface="Arial" panose="020B0604020202020204" pitchFamily="34" charset="0"/>
                <a:cs typeface="Arial" panose="020B0604020202020204" pitchFamily="34" charset="0"/>
              </a:rPr>
              <a:t>Labor</a:t>
            </a:r>
            <a:endParaRPr lang="en-US" sz="24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ü"/>
            </a:pPr>
            <a:r>
              <a:rPr lang="en-US" sz="2400" dirty="0">
                <a:latin typeface="Arial" panose="020B0604020202020204" pitchFamily="34" charset="0"/>
                <a:cs typeface="Arial" panose="020B0604020202020204" pitchFamily="34" charset="0"/>
              </a:rPr>
              <a:t>National Youth Commission (now National Youth Development Agency)</a:t>
            </a:r>
          </a:p>
          <a:p>
            <a:pPr>
              <a:lnSpc>
                <a:spcPct val="150000"/>
              </a:lnSpc>
            </a:pPr>
            <a:endParaRPr lang="en-US" sz="2000" dirty="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a:xfrm>
            <a:off x="5066675" y="6356351"/>
            <a:ext cx="809469" cy="365125"/>
          </a:xfrm>
        </p:spPr>
        <p:txBody>
          <a:bodyPr/>
          <a:lstStyle/>
          <a:p>
            <a:fld id="{E6EDE458-FE5D-A943-8B68-DF1632607E4A}" type="slidenum">
              <a:rPr lang="en-US" smtClean="0"/>
              <a:pPr/>
              <a:t>6</a:t>
            </a:fld>
            <a:endParaRPr lang="en-US" dirty="0"/>
          </a:p>
        </p:txBody>
      </p:sp>
    </p:spTree>
    <p:extLst>
      <p:ext uri="{BB962C8B-B14F-4D97-AF65-F5344CB8AC3E}">
        <p14:creationId xmlns:p14="http://schemas.microsoft.com/office/powerpoint/2010/main" xmlns="" val="3754753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a:latin typeface="Arial" panose="020B0604020202020204" pitchFamily="34" charset="0"/>
                <a:cs typeface="Arial" panose="020B0604020202020204" pitchFamily="34" charset="0"/>
              </a:rPr>
              <a:t>COMPOSITION OF </a:t>
            </a:r>
            <a:r>
              <a:rPr lang="en-ZA" sz="3200" b="1" dirty="0" smtClean="0">
                <a:latin typeface="Arial" panose="020B0604020202020204" pitchFamily="34" charset="0"/>
                <a:cs typeface="Arial" panose="020B0604020202020204" pitchFamily="34" charset="0"/>
              </a:rPr>
              <a:t>CDA </a:t>
            </a:r>
            <a:r>
              <a:rPr lang="en-ZA" sz="3200" b="1" dirty="0" err="1" smtClean="0">
                <a:latin typeface="Arial" panose="020B0604020202020204" pitchFamily="34" charset="0"/>
                <a:cs typeface="Arial" panose="020B0604020202020204" pitchFamily="34" charset="0"/>
              </a:rPr>
              <a:t>cont</a:t>
            </a:r>
            <a:r>
              <a:rPr lang="en-ZA" sz="3200" b="1" dirty="0" smtClean="0">
                <a:latin typeface="Arial" panose="020B0604020202020204" pitchFamily="34" charset="0"/>
                <a:cs typeface="Arial" panose="020B0604020202020204" pitchFamily="34" charset="0"/>
              </a:rPr>
              <a:t>…</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5300" y="1600201"/>
            <a:ext cx="8915400" cy="5045298"/>
          </a:xfrm>
        </p:spPr>
        <p:txBody>
          <a:bodyPr>
            <a:normAutofit/>
          </a:bodyPr>
          <a:lstStyle/>
          <a:p>
            <a:pPr lvl="1">
              <a:buFont typeface="Wingdings" panose="05000000000000000000" pitchFamily="2" charset="2"/>
              <a:buChar char="ü"/>
            </a:pPr>
            <a:r>
              <a:rPr lang="en-US" altLang="en-US" sz="2400" dirty="0" smtClean="0">
                <a:latin typeface="Arial" panose="020B0604020202020204" pitchFamily="34" charset="0"/>
                <a:cs typeface="Arial" panose="020B0604020202020204" pitchFamily="34" charset="0"/>
              </a:rPr>
              <a:t>Social Development</a:t>
            </a:r>
          </a:p>
          <a:p>
            <a:pPr lvl="1">
              <a:buFont typeface="Wingdings" panose="05000000000000000000" pitchFamily="2" charset="2"/>
              <a:buChar char="ü"/>
            </a:pPr>
            <a:r>
              <a:rPr lang="en-US" altLang="en-US" sz="2400" dirty="0" smtClean="0">
                <a:latin typeface="Arial" panose="020B0604020202020204" pitchFamily="34" charset="0"/>
                <a:cs typeface="Arial" panose="020B0604020202020204" pitchFamily="34" charset="0"/>
              </a:rPr>
              <a:t>South African Police Services</a:t>
            </a:r>
          </a:p>
          <a:p>
            <a:pPr lvl="1">
              <a:buFont typeface="Wingdings" panose="05000000000000000000" pitchFamily="2" charset="2"/>
              <a:buChar char="ü"/>
            </a:pPr>
            <a:r>
              <a:rPr lang="en-US" altLang="en-US" sz="2400" dirty="0" smtClean="0">
                <a:latin typeface="Arial" panose="020B0604020202020204" pitchFamily="34" charset="0"/>
                <a:cs typeface="Arial" panose="020B0604020202020204" pitchFamily="34" charset="0"/>
              </a:rPr>
              <a:t>South African Revenue Services</a:t>
            </a:r>
          </a:p>
          <a:p>
            <a:pPr lvl="1">
              <a:buFont typeface="Wingdings" panose="05000000000000000000" pitchFamily="2" charset="2"/>
              <a:buChar char="ü"/>
            </a:pPr>
            <a:r>
              <a:rPr lang="en-US" altLang="en-US" sz="2400" dirty="0" smtClean="0">
                <a:latin typeface="Arial" panose="020B0604020202020204" pitchFamily="34" charset="0"/>
                <a:cs typeface="Arial" panose="020B0604020202020204" pitchFamily="34" charset="0"/>
              </a:rPr>
              <a:t>Trade and Industry</a:t>
            </a:r>
          </a:p>
          <a:p>
            <a:pPr lvl="1">
              <a:buFont typeface="Wingdings" panose="05000000000000000000" pitchFamily="2" charset="2"/>
              <a:buChar char="ü"/>
            </a:pPr>
            <a:r>
              <a:rPr lang="en-US" altLang="en-US" sz="2400" dirty="0">
                <a:latin typeface="Arial" panose="020B0604020202020204" pitchFamily="34" charset="0"/>
                <a:cs typeface="Arial" panose="020B0604020202020204" pitchFamily="34" charset="0"/>
              </a:rPr>
              <a:t>Home Affairs</a:t>
            </a:r>
          </a:p>
          <a:p>
            <a:pPr lvl="1">
              <a:buFont typeface="Wingdings" panose="05000000000000000000" pitchFamily="2" charset="2"/>
              <a:buChar char="ü"/>
            </a:pPr>
            <a:r>
              <a:rPr lang="en-US" altLang="en-US" sz="2400" dirty="0">
                <a:latin typeface="Arial" panose="020B0604020202020204" pitchFamily="34" charset="0"/>
                <a:cs typeface="Arial" panose="020B0604020202020204" pitchFamily="34" charset="0"/>
              </a:rPr>
              <a:t>South African Health Product Regulatory Authority</a:t>
            </a:r>
          </a:p>
          <a:p>
            <a:pPr lvl="1">
              <a:buFont typeface="Wingdings" panose="05000000000000000000" pitchFamily="2" charset="2"/>
              <a:buChar char="ü"/>
            </a:pPr>
            <a:r>
              <a:rPr lang="en-US" altLang="en-US" sz="2400" dirty="0">
                <a:latin typeface="Arial" panose="020B0604020202020204" pitchFamily="34" charset="0"/>
                <a:cs typeface="Arial" panose="020B0604020202020204" pitchFamily="34" charset="0"/>
              </a:rPr>
              <a:t>National Treasury</a:t>
            </a:r>
          </a:p>
          <a:p>
            <a:pPr lvl="1">
              <a:buFont typeface="Wingdings" panose="05000000000000000000" pitchFamily="2" charset="2"/>
              <a:buChar char="ü"/>
            </a:pPr>
            <a:r>
              <a:rPr lang="en-US" altLang="en-US" sz="2400" dirty="0">
                <a:latin typeface="Arial" panose="020B0604020202020204" pitchFamily="34" charset="0"/>
                <a:cs typeface="Arial" panose="020B0604020202020204" pitchFamily="34" charset="0"/>
              </a:rPr>
              <a:t>Arts and culture</a:t>
            </a:r>
          </a:p>
          <a:p>
            <a:pPr lvl="1">
              <a:lnSpc>
                <a:spcPct val="150000"/>
              </a:lnSpc>
              <a:buFont typeface="Wingdings" panose="05000000000000000000" pitchFamily="2" charset="2"/>
              <a:buChar char="ü"/>
            </a:pPr>
            <a:endParaRPr lang="en-US" altLang="en-US" sz="2000" dirty="0" smtClean="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a:xfrm>
            <a:off x="5276538" y="6356351"/>
            <a:ext cx="509665" cy="365125"/>
          </a:xfrm>
        </p:spPr>
        <p:txBody>
          <a:bodyPr/>
          <a:lstStyle/>
          <a:p>
            <a:fld id="{E6EDE458-FE5D-A943-8B68-DF1632607E4A}" type="slidenum">
              <a:rPr lang="en-US" smtClean="0"/>
              <a:pPr/>
              <a:t>7</a:t>
            </a:fld>
            <a:endParaRPr lang="en-US" dirty="0"/>
          </a:p>
        </p:txBody>
      </p:sp>
    </p:spTree>
    <p:extLst>
      <p:ext uri="{BB962C8B-B14F-4D97-AF65-F5344CB8AC3E}">
        <p14:creationId xmlns:p14="http://schemas.microsoft.com/office/powerpoint/2010/main" xmlns="" val="183621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a:latin typeface="Arial" panose="020B0604020202020204" pitchFamily="34" charset="0"/>
                <a:cs typeface="Arial" panose="020B0604020202020204" pitchFamily="34" charset="0"/>
              </a:rPr>
              <a:t>COMPOSITION OF CDA </a:t>
            </a:r>
            <a:r>
              <a:rPr lang="en-ZA" sz="3200" b="1" dirty="0" err="1">
                <a:latin typeface="Arial" panose="020B0604020202020204" pitchFamily="34" charset="0"/>
                <a:cs typeface="Arial" panose="020B0604020202020204" pitchFamily="34" charset="0"/>
              </a:rPr>
              <a:t>cont</a:t>
            </a:r>
            <a:r>
              <a:rPr lang="en-ZA" sz="3200" b="1"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lstStyle/>
          <a:p>
            <a:pPr>
              <a:lnSpc>
                <a:spcPct val="150000"/>
              </a:lnSpc>
              <a:buFont typeface="Wingdings" panose="05000000000000000000" pitchFamily="2" charset="2"/>
              <a:buChar char="ü"/>
            </a:pPr>
            <a:r>
              <a:rPr lang="en-US" sz="2400" dirty="0">
                <a:latin typeface="Arial" panose="020B0604020202020204" pitchFamily="34" charset="0"/>
                <a:cs typeface="Arial" panose="020B0604020202020204" pitchFamily="34" charset="0"/>
              </a:rPr>
              <a:t>Agriculture, Fisheries and Forestry</a:t>
            </a:r>
          </a:p>
          <a:p>
            <a:pPr>
              <a:lnSpc>
                <a:spcPct val="150000"/>
              </a:lnSpc>
              <a:buFont typeface="Wingdings" panose="05000000000000000000" pitchFamily="2" charset="2"/>
              <a:buChar char="ü"/>
            </a:pPr>
            <a:r>
              <a:rPr lang="en-US" sz="2400" dirty="0">
                <a:latin typeface="Arial" panose="020B0604020202020204" pitchFamily="34" charset="0"/>
                <a:cs typeface="Arial" panose="020B0604020202020204" pitchFamily="34" charset="0"/>
              </a:rPr>
              <a:t>Sport and Recreation</a:t>
            </a:r>
          </a:p>
          <a:p>
            <a:pPr>
              <a:lnSpc>
                <a:spcPct val="150000"/>
              </a:lnSpc>
              <a:buFont typeface="Wingdings" panose="05000000000000000000" pitchFamily="2" charset="2"/>
              <a:buChar char="ü"/>
            </a:pPr>
            <a:r>
              <a:rPr lang="en-US" sz="2400" dirty="0">
                <a:latin typeface="Arial" panose="020B0604020202020204" pitchFamily="34" charset="0"/>
                <a:cs typeface="Arial" panose="020B0604020202020204" pitchFamily="34" charset="0"/>
              </a:rPr>
              <a:t>Transport</a:t>
            </a:r>
          </a:p>
          <a:p>
            <a:pPr>
              <a:lnSpc>
                <a:spcPct val="150000"/>
              </a:lnSpc>
              <a:buFont typeface="Wingdings" panose="05000000000000000000" pitchFamily="2" charset="2"/>
              <a:buChar char="ü"/>
            </a:pPr>
            <a:r>
              <a:rPr lang="en-US" sz="2400" dirty="0">
                <a:latin typeface="Arial" panose="020B0604020202020204" pitchFamily="34" charset="0"/>
                <a:cs typeface="Arial" panose="020B0604020202020204" pitchFamily="34" charset="0"/>
              </a:rPr>
              <a:t>Cooperative Governance and Traditional Affairs</a:t>
            </a:r>
          </a:p>
          <a:p>
            <a:pPr>
              <a:lnSpc>
                <a:spcPct val="150000"/>
              </a:lnSpc>
              <a:buFont typeface="Wingdings" panose="05000000000000000000" pitchFamily="2" charset="2"/>
              <a:buChar char="ü"/>
            </a:pPr>
            <a:r>
              <a:rPr lang="en-US" sz="2400" dirty="0">
                <a:latin typeface="Arial" panose="020B0604020202020204" pitchFamily="34" charset="0"/>
                <a:cs typeface="Arial" panose="020B0604020202020204" pitchFamily="34" charset="0"/>
              </a:rPr>
              <a:t>National Prosecuting Authority</a:t>
            </a:r>
          </a:p>
          <a:p>
            <a:endParaRPr lang="en-ZA" dirty="0"/>
          </a:p>
        </p:txBody>
      </p:sp>
      <p:sp>
        <p:nvSpPr>
          <p:cNvPr id="4" name="Slide Number Placeholder 3"/>
          <p:cNvSpPr>
            <a:spLocks noGrp="1"/>
          </p:cNvSpPr>
          <p:nvPr>
            <p:ph type="sldNum" sz="quarter" idx="12"/>
          </p:nvPr>
        </p:nvSpPr>
        <p:spPr>
          <a:xfrm>
            <a:off x="5291528" y="6356351"/>
            <a:ext cx="674557" cy="365125"/>
          </a:xfrm>
        </p:spPr>
        <p:txBody>
          <a:bodyPr/>
          <a:lstStyle/>
          <a:p>
            <a:fld id="{E6EDE458-FE5D-A943-8B68-DF1632607E4A}" type="slidenum">
              <a:rPr lang="en-US" smtClean="0"/>
              <a:pPr/>
              <a:t>8</a:t>
            </a:fld>
            <a:endParaRPr lang="en-US" dirty="0"/>
          </a:p>
        </p:txBody>
      </p:sp>
    </p:spTree>
    <p:extLst>
      <p:ext uri="{BB962C8B-B14F-4D97-AF65-F5344CB8AC3E}">
        <p14:creationId xmlns:p14="http://schemas.microsoft.com/office/powerpoint/2010/main" xmlns="" val="1769048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r>
              <a:rPr lang="en-ZA" sz="2400" b="1" dirty="0" smtClean="0">
                <a:latin typeface="Arial" panose="020B0604020202020204" pitchFamily="34" charset="0"/>
                <a:cs typeface="Arial" panose="020B0604020202020204" pitchFamily="34" charset="0"/>
              </a:rPr>
              <a:t>STRUCTURE OF THE CDA</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lnSpc>
                <a:spcPct val="170000"/>
              </a:lnSpc>
              <a:buNone/>
            </a:pPr>
            <a:r>
              <a:rPr lang="en-ZA" sz="2400" b="1" dirty="0" smtClean="0">
                <a:latin typeface="Arial" panose="020B0604020202020204" pitchFamily="34" charset="0"/>
                <a:cs typeface="Arial" panose="020B0604020202020204" pitchFamily="34" charset="0"/>
              </a:rPr>
              <a:t>EXECUTIVE COMMITTEE</a:t>
            </a:r>
          </a:p>
          <a:p>
            <a:pPr algn="just">
              <a:lnSpc>
                <a:spcPct val="170000"/>
              </a:lnSpc>
            </a:pPr>
            <a:r>
              <a:rPr lang="en-ZA" sz="2400" dirty="0" smtClean="0">
                <a:latin typeface="Arial" panose="020B0604020202020204" pitchFamily="34" charset="0"/>
                <a:cs typeface="Arial" panose="020B0604020202020204" pitchFamily="34" charset="0"/>
              </a:rPr>
              <a:t>Consists of Chairperson, Deputy Chairperson  and not less than 4 and not more than10 members of the CDA</a:t>
            </a:r>
          </a:p>
          <a:p>
            <a:pPr marL="0" indent="0" algn="just">
              <a:lnSpc>
                <a:spcPct val="170000"/>
              </a:lnSpc>
              <a:buNone/>
            </a:pPr>
            <a:r>
              <a:rPr lang="en-ZA" sz="2400" b="1" dirty="0" smtClean="0">
                <a:latin typeface="Arial" panose="020B0604020202020204" pitchFamily="34" charset="0"/>
                <a:cs typeface="Arial" panose="020B0604020202020204" pitchFamily="34" charset="0"/>
              </a:rPr>
              <a:t>SECRETARIAT</a:t>
            </a:r>
          </a:p>
          <a:p>
            <a:pPr algn="just">
              <a:lnSpc>
                <a:spcPct val="170000"/>
              </a:lnSpc>
            </a:pPr>
            <a:r>
              <a:rPr lang="en-ZA" sz="2400" dirty="0" smtClean="0">
                <a:latin typeface="Arial" panose="020B0604020202020204" pitchFamily="34" charset="0"/>
                <a:cs typeface="Arial" panose="020B0604020202020204" pitchFamily="34" charset="0"/>
              </a:rPr>
              <a:t>Consisting of a Director and staff of suitably qualified persons appointed by the Minister</a:t>
            </a:r>
          </a:p>
          <a:p>
            <a:endParaRPr lang="en-ZA" sz="2000" b="1" dirty="0" smtClean="0"/>
          </a:p>
          <a:p>
            <a:endParaRPr lang="en-ZA" dirty="0"/>
          </a:p>
        </p:txBody>
      </p:sp>
      <p:sp>
        <p:nvSpPr>
          <p:cNvPr id="4" name="Slide Number Placeholder 3"/>
          <p:cNvSpPr>
            <a:spLocks noGrp="1"/>
          </p:cNvSpPr>
          <p:nvPr>
            <p:ph type="sldNum" sz="quarter" idx="12"/>
          </p:nvPr>
        </p:nvSpPr>
        <p:spPr>
          <a:xfrm>
            <a:off x="4841823" y="6356351"/>
            <a:ext cx="1349115" cy="365125"/>
          </a:xfrm>
        </p:spPr>
        <p:txBody>
          <a:bodyPr/>
          <a:lstStyle/>
          <a:p>
            <a:fld id="{E6EDE458-FE5D-A943-8B68-DF1632607E4A}" type="slidenum">
              <a:rPr lang="en-US" smtClean="0"/>
              <a:pPr/>
              <a:t>9</a:t>
            </a:fld>
            <a:endParaRPr lang="en-US" dirty="0"/>
          </a:p>
        </p:txBody>
      </p:sp>
    </p:spTree>
    <p:extLst>
      <p:ext uri="{BB962C8B-B14F-4D97-AF65-F5344CB8AC3E}">
        <p14:creationId xmlns:p14="http://schemas.microsoft.com/office/powerpoint/2010/main" xmlns="" val="2080923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1404</TotalTime>
  <Words>1215</Words>
  <Application>Microsoft Office PowerPoint</Application>
  <PresentationFormat>A4 Paper (210x297 mm)</PresentationFormat>
  <Paragraphs>145</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PRESENTATION ON CENTRAL DRUG AUTHORITY (CDA) TO THE PORTFOLIO COMMITTEE  OF SOCIAL DEVELOPMENT AUGUST 2019</vt:lpstr>
      <vt:lpstr>Presentation outline </vt:lpstr>
      <vt:lpstr>PURPOSE OF PRESENTATION</vt:lpstr>
      <vt:lpstr>ESTABLISHMENT OF CDA</vt:lpstr>
      <vt:lpstr>COMPOSITION OF CDA cont…</vt:lpstr>
      <vt:lpstr>COMPOSITION OF CDA cont…</vt:lpstr>
      <vt:lpstr>COMPOSITION OF CDA cont…</vt:lpstr>
      <vt:lpstr>COMPOSITION OF CDA cont…</vt:lpstr>
      <vt:lpstr>STRUCTURE OF THE CDA</vt:lpstr>
      <vt:lpstr>STRUCTURE OF THE CDA</vt:lpstr>
      <vt:lpstr>POWERS AND DUTIES OF CDA</vt:lpstr>
      <vt:lpstr>POWERS AND DUTIES OF CDA</vt:lpstr>
      <vt:lpstr>CURRENT CDA MEMBERS</vt:lpstr>
      <vt:lpstr>CURRENT CDA MEMBERS cont..</vt:lpstr>
      <vt:lpstr>PROCESS OF APPOINTING MEMBERS OF THE CDA</vt:lpstr>
      <vt:lpstr>CURRENT SITUATION</vt:lpstr>
      <vt:lpstr>CURRENT SITUATION cont..</vt:lpstr>
      <vt:lpstr>EVALUATION&amp; RECOMMENDATION OF NDMP 2013 -2017 BY DPME</vt:lpstr>
      <vt:lpstr>EVALUATION&amp; RECOMMENDATION OF NDMP 2013 -2017 BY DPME</vt:lpstr>
      <vt:lpstr>CHALLENGES</vt:lpstr>
      <vt:lpstr>RECOMENDATION</vt:lpstr>
      <vt:lpstr>  </vt:lpstr>
    </vt:vector>
  </TitlesOfParts>
  <Company>DSD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Lucky Lebelo</dc:creator>
  <cp:lastModifiedBy>PUMZA</cp:lastModifiedBy>
  <cp:revision>207</cp:revision>
  <cp:lastPrinted>2019-08-12T14:48:22Z</cp:lastPrinted>
  <dcterms:created xsi:type="dcterms:W3CDTF">2017-04-24T13:16:48Z</dcterms:created>
  <dcterms:modified xsi:type="dcterms:W3CDTF">2019-08-29T08:18:54Z</dcterms:modified>
</cp:coreProperties>
</file>