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7" r:id="rId2"/>
    <p:sldId id="358" r:id="rId3"/>
    <p:sldId id="496" r:id="rId4"/>
    <p:sldId id="497" r:id="rId5"/>
    <p:sldId id="498" r:id="rId6"/>
    <p:sldId id="278" r:id="rId7"/>
    <p:sldId id="499" r:id="rId8"/>
    <p:sldId id="528" r:id="rId9"/>
    <p:sldId id="530" r:id="rId10"/>
    <p:sldId id="501" r:id="rId11"/>
    <p:sldId id="529" r:id="rId12"/>
    <p:sldId id="531" r:id="rId13"/>
    <p:sldId id="532" r:id="rId14"/>
    <p:sldId id="533" r:id="rId15"/>
    <p:sldId id="503" r:id="rId16"/>
    <p:sldId id="534" r:id="rId17"/>
    <p:sldId id="535" r:id="rId18"/>
    <p:sldId id="536" r:id="rId19"/>
    <p:sldId id="537" r:id="rId20"/>
    <p:sldId id="539" r:id="rId21"/>
    <p:sldId id="540" r:id="rId22"/>
    <p:sldId id="541" r:id="rId23"/>
    <p:sldId id="502" r:id="rId24"/>
    <p:sldId id="543" r:id="rId25"/>
    <p:sldId id="544" r:id="rId26"/>
    <p:sldId id="545" r:id="rId27"/>
    <p:sldId id="524" r:id="rId28"/>
    <p:sldId id="542" r:id="rId29"/>
    <p:sldId id="445" r:id="rId30"/>
    <p:sldId id="263" r:id="rId31"/>
  </p:sldIdLst>
  <p:sldSz cx="9144000" cy="6858000" type="screen4x3"/>
  <p:notesSz cx="6797675" cy="9926638"/>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35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4B1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63884" autoAdjust="0"/>
  </p:normalViewPr>
  <p:slideViewPr>
    <p:cSldViewPr snapToGrid="0" snapToObjects="1">
      <p:cViewPr varScale="1">
        <p:scale>
          <a:sx n="76" d="100"/>
          <a:sy n="76" d="100"/>
        </p:scale>
        <p:origin x="-1362" y="-84"/>
      </p:cViewPr>
      <p:guideLst>
        <p:guide orient="horz" pos="2358"/>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tx>
            <c:strRef>
              <c:f>Sheet1!$B$1</c:f>
              <c:strCache>
                <c:ptCount val="1"/>
                <c:pt idx="0">
                  <c:v>Sales</c:v>
                </c:pt>
              </c:strCache>
            </c:strRef>
          </c:tx>
          <c:dPt>
            <c:idx val="0"/>
            <c:spPr>
              <a:solidFill>
                <a:srgbClr val="92D050"/>
              </a:solidFill>
            </c:spPr>
            <c:extLst xmlns:c16r2="http://schemas.microsoft.com/office/drawing/2015/06/chart">
              <c:ext xmlns:c16="http://schemas.microsoft.com/office/drawing/2014/chart" uri="{C3380CC4-5D6E-409C-BE32-E72D297353CC}">
                <c16:uniqueId val="{00000001-6845-4E7D-AD4B-58BC1DCAF61B}"/>
              </c:ext>
            </c:extLst>
          </c:dPt>
          <c:dPt>
            <c:idx val="1"/>
            <c:spPr>
              <a:solidFill>
                <a:srgbClr val="FFFF00"/>
              </a:solidFill>
            </c:spPr>
            <c:extLst xmlns:c16r2="http://schemas.microsoft.com/office/drawing/2015/06/chart">
              <c:ext xmlns:c16="http://schemas.microsoft.com/office/drawing/2014/chart" uri="{C3380CC4-5D6E-409C-BE32-E72D297353CC}">
                <c16:uniqueId val="{00000003-6845-4E7D-AD4B-58BC1DCAF61B}"/>
              </c:ext>
            </c:extLst>
          </c:dPt>
          <c:dPt>
            <c:idx val="2"/>
            <c:spPr>
              <a:solidFill>
                <a:srgbClr val="FF0000"/>
              </a:solidFill>
            </c:spPr>
            <c:extLst xmlns:c16r2="http://schemas.microsoft.com/office/drawing/2015/06/chart">
              <c:ext xmlns:c16="http://schemas.microsoft.com/office/drawing/2014/chart" uri="{C3380CC4-5D6E-409C-BE32-E72D297353CC}">
                <c16:uniqueId val="{00000005-6845-4E7D-AD4B-58BC1DCAF61B}"/>
              </c:ext>
            </c:extLst>
          </c:dPt>
          <c:dLbls>
            <c:spPr>
              <a:noFill/>
              <a:ln>
                <a:noFill/>
              </a:ln>
              <a:effectLst/>
            </c:spPr>
            <c:showCatName val="1"/>
            <c:showPercent val="1"/>
            <c:extLst xmlns:c16r2="http://schemas.microsoft.com/office/drawing/2015/06/chart">
              <c:ext xmlns:c15="http://schemas.microsoft.com/office/drawing/2012/chart" uri="{CE6537A1-D6FC-4f65-9D91-7224C49458BB}"/>
            </c:extLst>
          </c:dLbls>
          <c:cat>
            <c:strRef>
              <c:f>Sheet1!$A$2:$A$4</c:f>
              <c:strCache>
                <c:ptCount val="3"/>
                <c:pt idx="0">
                  <c:v>Achieved</c:v>
                </c:pt>
                <c:pt idx="1">
                  <c:v>Partially achieved</c:v>
                </c:pt>
                <c:pt idx="2">
                  <c:v>Not achieved</c:v>
                </c:pt>
              </c:strCache>
            </c:strRef>
          </c:cat>
          <c:val>
            <c:numRef>
              <c:f>Sheet1!$B$2:$B$4</c:f>
              <c:numCache>
                <c:formatCode>General</c:formatCode>
                <c:ptCount val="3"/>
                <c:pt idx="0">
                  <c:v>39</c:v>
                </c:pt>
                <c:pt idx="1">
                  <c:v>7</c:v>
                </c:pt>
                <c:pt idx="2">
                  <c:v>6</c:v>
                </c:pt>
              </c:numCache>
            </c:numRef>
          </c:val>
          <c:extLst xmlns:c16r2="http://schemas.microsoft.com/office/drawing/2015/06/chart">
            <c:ext xmlns:c16="http://schemas.microsoft.com/office/drawing/2014/chart" uri="{C3380CC4-5D6E-409C-BE32-E72D297353CC}">
              <c16:uniqueId val="{00000006-6845-4E7D-AD4B-58BC1DCAF61B}"/>
            </c:ext>
          </c:extLst>
        </c:ser>
        <c:dLbls>
          <c:showCatName val="1"/>
          <c:showPercent val="1"/>
        </c:dLbls>
      </c:pie3DChart>
    </c:plotArea>
    <c:plotVisOnly val="1"/>
    <c:dispBlanksAs val="zero"/>
  </c:chart>
  <c:txPr>
    <a:bodyPr/>
    <a:lstStyle/>
    <a:p>
      <a:pPr>
        <a:defRPr sz="10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tx>
            <c:strRef>
              <c:f>Sheet1!$B$1</c:f>
              <c:strCache>
                <c:ptCount val="1"/>
                <c:pt idx="0">
                  <c:v>Sales</c:v>
                </c:pt>
              </c:strCache>
            </c:strRef>
          </c:tx>
          <c:dPt>
            <c:idx val="0"/>
            <c:spPr>
              <a:solidFill>
                <a:srgbClr val="92D050"/>
              </a:solidFill>
            </c:spPr>
            <c:extLst xmlns:c16r2="http://schemas.microsoft.com/office/drawing/2015/06/chart">
              <c:ext xmlns:c16="http://schemas.microsoft.com/office/drawing/2014/chart" uri="{C3380CC4-5D6E-409C-BE32-E72D297353CC}">
                <c16:uniqueId val="{00000001-F0BA-443B-BA67-1F2B1B4AE557}"/>
              </c:ext>
            </c:extLst>
          </c:dPt>
          <c:dPt>
            <c:idx val="1"/>
            <c:spPr>
              <a:solidFill>
                <a:srgbClr val="FFFF00"/>
              </a:solidFill>
            </c:spPr>
            <c:extLst xmlns:c16r2="http://schemas.microsoft.com/office/drawing/2015/06/chart">
              <c:ext xmlns:c16="http://schemas.microsoft.com/office/drawing/2014/chart" uri="{C3380CC4-5D6E-409C-BE32-E72D297353CC}">
                <c16:uniqueId val="{00000003-F0BA-443B-BA67-1F2B1B4AE557}"/>
              </c:ext>
            </c:extLst>
          </c:dPt>
          <c:dPt>
            <c:idx val="2"/>
            <c:spPr>
              <a:solidFill>
                <a:srgbClr val="FF0000"/>
              </a:solidFill>
            </c:spPr>
            <c:extLst xmlns:c16r2="http://schemas.microsoft.com/office/drawing/2015/06/chart">
              <c:ext xmlns:c16="http://schemas.microsoft.com/office/drawing/2014/chart" uri="{C3380CC4-5D6E-409C-BE32-E72D297353CC}">
                <c16:uniqueId val="{00000005-F0BA-443B-BA67-1F2B1B4AE557}"/>
              </c:ext>
            </c:extLst>
          </c:dPt>
          <c:dLbls>
            <c:dLbl>
              <c:idx val="2"/>
              <c:layout/>
              <c:tx>
                <c:rich>
                  <a:bodyPr/>
                  <a:lstStyle/>
                  <a:p>
                    <a:r>
                      <a:rPr lang="en-US" dirty="0" smtClean="0"/>
                      <a:t>Not achieved</a:t>
                    </a:r>
                    <a:r>
                      <a:rPr lang="en-US" dirty="0"/>
                      <a:t>
</a:t>
                    </a:r>
                    <a:r>
                      <a:rPr lang="en-US" dirty="0" smtClean="0"/>
                      <a:t>25%</a:t>
                    </a:r>
                    <a:endParaRPr lang="en-US" dirty="0"/>
                  </a:p>
                </c:rich>
              </c:tx>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0BA-443B-BA67-1F2B1B4AE557}"/>
                </c:ext>
              </c:extLst>
            </c:dLbl>
            <c:dLbl>
              <c:idx val="4"/>
              <c:spPr/>
              <c:txPr>
                <a:bodyPr/>
                <a:lstStyle/>
                <a:p>
                  <a:pPr>
                    <a:defRPr lang="en-US">
                      <a:solidFill>
                        <a:schemeClr val="bg1"/>
                      </a:solidFill>
                    </a:defRPr>
                  </a:pPr>
                  <a:endParaRPr lang="en-US"/>
                </a:p>
              </c:txPr>
            </c:dLbl>
            <c:spPr>
              <a:noFill/>
              <a:ln>
                <a:noFill/>
              </a:ln>
              <a:effectLst/>
            </c:spPr>
            <c:txPr>
              <a:bodyPr/>
              <a:lstStyle/>
              <a:p>
                <a:pPr>
                  <a:defRPr lang="en-US"/>
                </a:pPr>
                <a:endParaRPr lang="en-US"/>
              </a:p>
            </c:txPr>
            <c:showCatName val="1"/>
            <c:showPercent val="1"/>
            <c:extLst xmlns:c16r2="http://schemas.microsoft.com/office/drawing/2015/06/chart">
              <c:ext xmlns:c15="http://schemas.microsoft.com/office/drawing/2012/chart" uri="{CE6537A1-D6FC-4f65-9D91-7224C49458BB}"/>
            </c:extLst>
          </c:dLbls>
          <c:cat>
            <c:strRef>
              <c:f>Sheet1!$A$2:$A$4</c:f>
              <c:strCache>
                <c:ptCount val="3"/>
                <c:pt idx="0">
                  <c:v>Achieved</c:v>
                </c:pt>
                <c:pt idx="1">
                  <c:v>Partially achieved</c:v>
                </c:pt>
                <c:pt idx="2">
                  <c:v>Not achieved</c:v>
                </c:pt>
              </c:strCache>
            </c:strRef>
          </c:cat>
          <c:val>
            <c:numRef>
              <c:f>Sheet1!$B$2:$B$4</c:f>
              <c:numCache>
                <c:formatCode>General</c:formatCode>
                <c:ptCount val="3"/>
                <c:pt idx="0">
                  <c:v>2</c:v>
                </c:pt>
                <c:pt idx="1">
                  <c:v>1</c:v>
                </c:pt>
                <c:pt idx="2">
                  <c:v>1</c:v>
                </c:pt>
              </c:numCache>
            </c:numRef>
          </c:val>
          <c:extLst xmlns:c16r2="http://schemas.microsoft.com/office/drawing/2015/06/chart">
            <c:ext xmlns:c16="http://schemas.microsoft.com/office/drawing/2014/chart" uri="{C3380CC4-5D6E-409C-BE32-E72D297353CC}">
              <c16:uniqueId val="{00000007-F0BA-443B-BA67-1F2B1B4AE557}"/>
            </c:ext>
          </c:extLst>
        </c:ser>
        <c:dLbls>
          <c:showCatName val="1"/>
          <c:showPercent val="1"/>
        </c:dLbls>
      </c:pie3DChart>
    </c:plotArea>
    <c:plotVisOnly val="1"/>
    <c:dispBlanksAs val="zero"/>
  </c:chart>
  <c:txPr>
    <a:bodyPr/>
    <a:lstStyle/>
    <a:p>
      <a:pPr>
        <a:defRPr sz="1000">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baseline="0" dirty="0" smtClean="0"/>
              <a:t>Main Account</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spPr>
              <a:noFill/>
              <a:ln>
                <a:noFill/>
              </a:ln>
              <a:effectLst/>
            </c:spPr>
            <c:txPr>
              <a:bodyPr/>
              <a:lstStyle/>
              <a:p>
                <a:pPr>
                  <a:defRPr lang="en-US"/>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P1: Admin</c:v>
                </c:pt>
                <c:pt idx="1">
                  <c:v>P2: Planning</c:v>
                </c:pt>
                <c:pt idx="2">
                  <c:v>P3: Infrastructure</c:v>
                </c:pt>
                <c:pt idx="3">
                  <c:v>P4: Regulation</c:v>
                </c:pt>
              </c:strCache>
            </c:strRef>
          </c:cat>
          <c:val>
            <c:numRef>
              <c:f>Sheet1!$B$2:$B$5</c:f>
              <c:numCache>
                <c:formatCode>0%</c:formatCode>
                <c:ptCount val="4"/>
                <c:pt idx="0">
                  <c:v>0.67000000000000015</c:v>
                </c:pt>
                <c:pt idx="1">
                  <c:v>0.92</c:v>
                </c:pt>
                <c:pt idx="2">
                  <c:v>0.64000000000000012</c:v>
                </c:pt>
                <c:pt idx="3">
                  <c:v>0.69000000000000006</c:v>
                </c:pt>
              </c:numCache>
            </c:numRef>
          </c:val>
          <c:extLst xmlns:c16r2="http://schemas.microsoft.com/office/drawing/2015/06/chart">
            <c:ext xmlns:c16="http://schemas.microsoft.com/office/drawing/2014/chart" uri="{C3380CC4-5D6E-409C-BE32-E72D297353CC}">
              <c16:uniqueId val="{00000000-167B-4C54-8BBF-62C5209ED7A5}"/>
            </c:ext>
          </c:extLst>
        </c:ser>
        <c:ser>
          <c:idx val="1"/>
          <c:order val="1"/>
          <c:tx>
            <c:strRef>
              <c:f>Sheet1!$C$1</c:f>
              <c:strCache>
                <c:ptCount val="1"/>
                <c:pt idx="0">
                  <c:v>Partially achieved</c:v>
                </c:pt>
              </c:strCache>
            </c:strRef>
          </c:tx>
          <c:spPr>
            <a:solidFill>
              <a:srgbClr val="FFFF00"/>
            </a:solidFill>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67B-4C54-8BBF-62C5209ED7A5}"/>
                </c:ext>
              </c:extLst>
            </c:dLbl>
            <c:spPr>
              <a:noFill/>
              <a:ln>
                <a:noFill/>
              </a:ln>
              <a:effectLst/>
            </c:spPr>
            <c:txPr>
              <a:bodyPr/>
              <a:lstStyle/>
              <a:p>
                <a:pPr>
                  <a:defRPr lang="en-US"/>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P1: Admin</c:v>
                </c:pt>
                <c:pt idx="1">
                  <c:v>P2: Planning</c:v>
                </c:pt>
                <c:pt idx="2">
                  <c:v>P3: Infrastructure</c:v>
                </c:pt>
                <c:pt idx="3">
                  <c:v>P4: Regulation</c:v>
                </c:pt>
              </c:strCache>
            </c:strRef>
          </c:cat>
          <c:val>
            <c:numRef>
              <c:f>Sheet1!$C$2:$C$5</c:f>
              <c:numCache>
                <c:formatCode>0%</c:formatCode>
                <c:ptCount val="4"/>
                <c:pt idx="0">
                  <c:v>-0.17</c:v>
                </c:pt>
                <c:pt idx="1">
                  <c:v>0</c:v>
                </c:pt>
                <c:pt idx="2">
                  <c:v>-0.18000000000000002</c:v>
                </c:pt>
                <c:pt idx="3">
                  <c:v>-0.16</c:v>
                </c:pt>
              </c:numCache>
            </c:numRef>
          </c:val>
          <c:extLst xmlns:c16r2="http://schemas.microsoft.com/office/drawing/2015/06/chart">
            <c:ext xmlns:c16="http://schemas.microsoft.com/office/drawing/2014/chart" uri="{C3380CC4-5D6E-409C-BE32-E72D297353CC}">
              <c16:uniqueId val="{00000002-167B-4C54-8BBF-62C5209ED7A5}"/>
            </c:ext>
          </c:extLst>
        </c:ser>
        <c:ser>
          <c:idx val="2"/>
          <c:order val="2"/>
          <c:tx>
            <c:strRef>
              <c:f>Sheet1!$D$1</c:f>
              <c:strCache>
                <c:ptCount val="1"/>
                <c:pt idx="0">
                  <c:v>Not achieved</c:v>
                </c:pt>
              </c:strCache>
            </c:strRef>
          </c:tx>
          <c:spPr>
            <a:solidFill>
              <a:srgbClr val="FF0000"/>
            </a:solidFill>
          </c:spPr>
          <c:dLbls>
            <c:spPr>
              <a:noFill/>
              <a:ln>
                <a:noFill/>
              </a:ln>
              <a:effectLst/>
            </c:spPr>
            <c:txPr>
              <a:bodyPr/>
              <a:lstStyle/>
              <a:p>
                <a:pPr>
                  <a:defRPr lang="en-US">
                    <a:solidFill>
                      <a:schemeClr val="tx1"/>
                    </a:solidFill>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P1: Admin</c:v>
                </c:pt>
                <c:pt idx="1">
                  <c:v>P2: Planning</c:v>
                </c:pt>
                <c:pt idx="2">
                  <c:v>P3: Infrastructure</c:v>
                </c:pt>
                <c:pt idx="3">
                  <c:v>P4: Regulation</c:v>
                </c:pt>
              </c:strCache>
            </c:strRef>
          </c:cat>
          <c:val>
            <c:numRef>
              <c:f>Sheet1!$D$2:$D$5</c:f>
              <c:numCache>
                <c:formatCode>0%</c:formatCode>
                <c:ptCount val="4"/>
                <c:pt idx="0">
                  <c:v>-0.16</c:v>
                </c:pt>
                <c:pt idx="1">
                  <c:v>-8.0000000000000016E-2</c:v>
                </c:pt>
                <c:pt idx="2">
                  <c:v>-0.18000000000000002</c:v>
                </c:pt>
                <c:pt idx="3">
                  <c:v>-0.15000000000000002</c:v>
                </c:pt>
              </c:numCache>
            </c:numRef>
          </c:val>
          <c:extLst xmlns:c16r2="http://schemas.microsoft.com/office/drawing/2015/06/chart">
            <c:ext xmlns:c16="http://schemas.microsoft.com/office/drawing/2014/chart" uri="{C3380CC4-5D6E-409C-BE32-E72D297353CC}">
              <c16:uniqueId val="{00000003-167B-4C54-8BBF-62C5209ED7A5}"/>
            </c:ext>
          </c:extLst>
        </c:ser>
        <c:dLbls/>
        <c:gapWidth val="95"/>
        <c:overlap val="100"/>
        <c:axId val="103724928"/>
        <c:axId val="103726464"/>
      </c:barChart>
      <c:catAx>
        <c:axId val="103724928"/>
        <c:scaling>
          <c:orientation val="minMax"/>
        </c:scaling>
        <c:axPos val="b"/>
        <c:numFmt formatCode="General" sourceLinked="0"/>
        <c:majorTickMark val="none"/>
        <c:tickLblPos val="nextTo"/>
        <c:txPr>
          <a:bodyPr/>
          <a:lstStyle/>
          <a:p>
            <a:pPr>
              <a:defRPr lang="en-US"/>
            </a:pPr>
            <a:endParaRPr lang="en-US"/>
          </a:p>
        </c:txPr>
        <c:crossAx val="103726464"/>
        <c:crosses val="autoZero"/>
        <c:auto val="1"/>
        <c:lblAlgn val="ctr"/>
        <c:lblOffset val="100"/>
      </c:catAx>
      <c:valAx>
        <c:axId val="103726464"/>
        <c:scaling>
          <c:orientation val="minMax"/>
        </c:scaling>
        <c:axPos val="l"/>
        <c:majorGridlines/>
        <c:title>
          <c:tx>
            <c:rich>
              <a:bodyPr/>
              <a:lstStyle/>
              <a:p>
                <a:pPr>
                  <a:defRPr lang="en-US"/>
                </a:pPr>
                <a:r>
                  <a:rPr lang="en-ZA" dirty="0" smtClean="0"/>
                  <a:t>% achievement of Q1 milestones</a:t>
                </a:r>
                <a:endParaRPr lang="en-ZA" dirty="0"/>
              </a:p>
            </c:rich>
          </c:tx>
          <c:layout/>
        </c:title>
        <c:numFmt formatCode="0%" sourceLinked="1"/>
        <c:majorTickMark val="none"/>
        <c:tickLblPos val="nextTo"/>
        <c:txPr>
          <a:bodyPr/>
          <a:lstStyle/>
          <a:p>
            <a:pPr>
              <a:defRPr lang="en-US"/>
            </a:pPr>
            <a:endParaRPr lang="en-US"/>
          </a:p>
        </c:txPr>
        <c:crossAx val="103724928"/>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dirty="0" smtClean="0"/>
              <a:t>Water Trading </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dLbl>
              <c:idx val="0"/>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C10-4C0C-BD1D-9D97B4D48D1A}"/>
                </c:ext>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Sheet1!$A$2:$A$3</c:f>
              <c:strCache>
                <c:ptCount val="2"/>
                <c:pt idx="0">
                  <c:v>Fin Mgt</c:v>
                </c:pt>
                <c:pt idx="1">
                  <c:v>Proto CMAs</c:v>
                </c:pt>
              </c:strCache>
            </c:strRef>
          </c:cat>
          <c:val>
            <c:numRef>
              <c:f>Sheet1!$B$2:$B$3</c:f>
              <c:numCache>
                <c:formatCode>0%</c:formatCode>
                <c:ptCount val="2"/>
                <c:pt idx="0">
                  <c:v>0.67000000000000015</c:v>
                </c:pt>
                <c:pt idx="1">
                  <c:v>0</c:v>
                </c:pt>
              </c:numCache>
            </c:numRef>
          </c:val>
          <c:extLst xmlns:c16r2="http://schemas.microsoft.com/office/drawing/2015/06/chart">
            <c:ext xmlns:c16="http://schemas.microsoft.com/office/drawing/2014/chart" uri="{C3380CC4-5D6E-409C-BE32-E72D297353CC}">
              <c16:uniqueId val="{00000001-7C10-4C0C-BD1D-9D97B4D48D1A}"/>
            </c:ext>
          </c:extLst>
        </c:ser>
        <c:ser>
          <c:idx val="1"/>
          <c:order val="1"/>
          <c:tx>
            <c:strRef>
              <c:f>Sheet1!$C$1</c:f>
              <c:strCache>
                <c:ptCount val="1"/>
                <c:pt idx="0">
                  <c:v>Partially achieved</c:v>
                </c:pt>
              </c:strCache>
            </c:strRef>
          </c:tx>
          <c:spPr>
            <a:solidFill>
              <a:srgbClr val="FFFF00"/>
            </a:solidFill>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C10-4C0C-BD1D-9D97B4D48D1A}"/>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Sheet1!$A$2:$A$3</c:f>
              <c:strCache>
                <c:ptCount val="2"/>
                <c:pt idx="0">
                  <c:v>Fin Mgt</c:v>
                </c:pt>
                <c:pt idx="1">
                  <c:v>Proto CMAs</c:v>
                </c:pt>
              </c:strCache>
            </c:strRef>
          </c:cat>
          <c:val>
            <c:numRef>
              <c:f>Sheet1!$C$2:$C$3</c:f>
              <c:numCache>
                <c:formatCode>0%</c:formatCode>
                <c:ptCount val="2"/>
                <c:pt idx="0">
                  <c:v>0</c:v>
                </c:pt>
                <c:pt idx="1">
                  <c:v>-1</c:v>
                </c:pt>
              </c:numCache>
            </c:numRef>
          </c:val>
          <c:extLst xmlns:c16r2="http://schemas.microsoft.com/office/drawing/2015/06/chart">
            <c:ext xmlns:c16="http://schemas.microsoft.com/office/drawing/2014/chart" uri="{C3380CC4-5D6E-409C-BE32-E72D297353CC}">
              <c16:uniqueId val="{00000003-7C10-4C0C-BD1D-9D97B4D48D1A}"/>
            </c:ext>
          </c:extLst>
        </c:ser>
        <c:ser>
          <c:idx val="2"/>
          <c:order val="2"/>
          <c:tx>
            <c:strRef>
              <c:f>Sheet1!$D$1</c:f>
              <c:strCache>
                <c:ptCount val="1"/>
                <c:pt idx="0">
                  <c:v>Not achieved</c:v>
                </c:pt>
              </c:strCache>
            </c:strRef>
          </c:tx>
          <c:spPr>
            <a:solidFill>
              <a:srgbClr val="FF0000"/>
            </a:solidFill>
          </c:spPr>
          <c:dLbls>
            <c:dLbl>
              <c:idx val="0"/>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C10-4C0C-BD1D-9D97B4D48D1A}"/>
                </c:ext>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Sheet1!$A$2:$A$3</c:f>
              <c:strCache>
                <c:ptCount val="2"/>
                <c:pt idx="0">
                  <c:v>Fin Mgt</c:v>
                </c:pt>
                <c:pt idx="1">
                  <c:v>Proto CMAs</c:v>
                </c:pt>
              </c:strCache>
            </c:strRef>
          </c:cat>
          <c:val>
            <c:numRef>
              <c:f>Sheet1!$D$2:$D$3</c:f>
              <c:numCache>
                <c:formatCode>0%</c:formatCode>
                <c:ptCount val="2"/>
                <c:pt idx="0">
                  <c:v>-0.33000000000000007</c:v>
                </c:pt>
                <c:pt idx="1">
                  <c:v>0</c:v>
                </c:pt>
              </c:numCache>
            </c:numRef>
          </c:val>
          <c:extLst xmlns:c16r2="http://schemas.microsoft.com/office/drawing/2015/06/chart">
            <c:ext xmlns:c16="http://schemas.microsoft.com/office/drawing/2014/chart" uri="{C3380CC4-5D6E-409C-BE32-E72D297353CC}">
              <c16:uniqueId val="{00000005-7C10-4C0C-BD1D-9D97B4D48D1A}"/>
            </c:ext>
          </c:extLst>
        </c:ser>
        <c:dLbls/>
        <c:gapWidth val="95"/>
        <c:overlap val="100"/>
        <c:axId val="103848192"/>
        <c:axId val="103870464"/>
      </c:barChart>
      <c:catAx>
        <c:axId val="103848192"/>
        <c:scaling>
          <c:orientation val="minMax"/>
        </c:scaling>
        <c:axPos val="b"/>
        <c:numFmt formatCode="General" sourceLinked="0"/>
        <c:majorTickMark val="none"/>
        <c:tickLblPos val="nextTo"/>
        <c:txPr>
          <a:bodyPr/>
          <a:lstStyle/>
          <a:p>
            <a:pPr>
              <a:defRPr lang="en-US"/>
            </a:pPr>
            <a:endParaRPr lang="en-US"/>
          </a:p>
        </c:txPr>
        <c:crossAx val="103870464"/>
        <c:crosses val="autoZero"/>
        <c:auto val="1"/>
        <c:lblAlgn val="ctr"/>
        <c:lblOffset val="100"/>
      </c:catAx>
      <c:valAx>
        <c:axId val="103870464"/>
        <c:scaling>
          <c:orientation val="minMax"/>
        </c:scaling>
        <c:axPos val="l"/>
        <c:majorGridlines/>
        <c:title>
          <c:tx>
            <c:rich>
              <a:bodyPr/>
              <a:lstStyle/>
              <a:p>
                <a:pPr>
                  <a:defRPr lang="en-US"/>
                </a:pPr>
                <a:r>
                  <a:rPr lang="en-ZA" dirty="0" smtClean="0"/>
                  <a:t>% achievement</a:t>
                </a:r>
                <a:r>
                  <a:rPr lang="en-ZA" baseline="0" dirty="0" smtClean="0"/>
                  <a:t> of Q1 milestones</a:t>
                </a:r>
              </a:p>
            </c:rich>
          </c:tx>
          <c:layout/>
        </c:title>
        <c:numFmt formatCode="0%" sourceLinked="1"/>
        <c:majorTickMark val="none"/>
        <c:tickLblPos val="nextTo"/>
        <c:txPr>
          <a:bodyPr/>
          <a:lstStyle/>
          <a:p>
            <a:pPr>
              <a:defRPr lang="en-US"/>
            </a:pPr>
            <a:endParaRPr lang="en-US"/>
          </a:p>
        </c:txPr>
        <c:crossAx val="103848192"/>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dirty="0" smtClean="0"/>
              <a:t>Analysis per sub-programme</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812-40D1-B8C7-864188E85A72}"/>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812-40D1-B8C7-864188E85A72}"/>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812-40D1-B8C7-864188E85A72}"/>
                </c:ext>
              </c:extLst>
            </c:dLbl>
            <c:spPr>
              <a:noFill/>
              <a:ln>
                <a:noFill/>
              </a:ln>
              <a:effectLst/>
            </c:spPr>
            <c:txPr>
              <a:bodyPr/>
              <a:lstStyle/>
              <a:p>
                <a:pPr>
                  <a:defRPr lang="en-US"/>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Corporate Services</c:v>
                </c:pt>
                <c:pt idx="1">
                  <c:v>Financial Management</c:v>
                </c:pt>
                <c:pt idx="2">
                  <c:v>Departmental Management</c:v>
                </c:pt>
                <c:pt idx="3">
                  <c:v>International Water Cooperation</c:v>
                </c:pt>
              </c:strCache>
            </c:strRef>
          </c:cat>
          <c:val>
            <c:numRef>
              <c:f>Sheet1!$B$2:$B$5</c:f>
              <c:numCache>
                <c:formatCode>0%</c:formatCode>
                <c:ptCount val="4"/>
                <c:pt idx="0">
                  <c:v>1</c:v>
                </c:pt>
                <c:pt idx="1">
                  <c:v>0.67000000000000015</c:v>
                </c:pt>
                <c:pt idx="2">
                  <c:v>0</c:v>
                </c:pt>
                <c:pt idx="3">
                  <c:v>0</c:v>
                </c:pt>
              </c:numCache>
            </c:numRef>
          </c:val>
          <c:extLst xmlns:c16r2="http://schemas.microsoft.com/office/drawing/2015/06/chart">
            <c:ext xmlns:c16="http://schemas.microsoft.com/office/drawing/2014/chart" uri="{C3380CC4-5D6E-409C-BE32-E72D297353CC}">
              <c16:uniqueId val="{00000003-D812-40D1-B8C7-864188E85A72}"/>
            </c:ext>
          </c:extLst>
        </c:ser>
        <c:ser>
          <c:idx val="1"/>
          <c:order val="1"/>
          <c:tx>
            <c:strRef>
              <c:f>Sheet1!$C$1</c:f>
              <c:strCache>
                <c:ptCount val="1"/>
                <c:pt idx="0">
                  <c:v>Partially achieved</c:v>
                </c:pt>
              </c:strCache>
            </c:strRef>
          </c:tx>
          <c:spPr>
            <a:solidFill>
              <a:srgbClr val="FFFF00"/>
            </a:solidFill>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812-40D1-B8C7-864188E85A72}"/>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812-40D1-B8C7-864188E85A72}"/>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812-40D1-B8C7-864188E85A72}"/>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Corporate Services</c:v>
                </c:pt>
                <c:pt idx="1">
                  <c:v>Financial Management</c:v>
                </c:pt>
                <c:pt idx="2">
                  <c:v>Departmental Management</c:v>
                </c:pt>
                <c:pt idx="3">
                  <c:v>International Water Cooperation</c:v>
                </c:pt>
              </c:strCache>
            </c:strRef>
          </c:cat>
          <c:val>
            <c:numRef>
              <c:f>Sheet1!$C$2:$C$5</c:f>
              <c:numCache>
                <c:formatCode>0%</c:formatCode>
                <c:ptCount val="4"/>
                <c:pt idx="0">
                  <c:v>0</c:v>
                </c:pt>
                <c:pt idx="1">
                  <c:v>-0.33000000000000007</c:v>
                </c:pt>
                <c:pt idx="2">
                  <c:v>0</c:v>
                </c:pt>
                <c:pt idx="3">
                  <c:v>0</c:v>
                </c:pt>
              </c:numCache>
            </c:numRef>
          </c:val>
          <c:extLst xmlns:c16r2="http://schemas.microsoft.com/office/drawing/2015/06/chart">
            <c:ext xmlns:c16="http://schemas.microsoft.com/office/drawing/2014/chart" uri="{C3380CC4-5D6E-409C-BE32-E72D297353CC}">
              <c16:uniqueId val="{00000007-D812-40D1-B8C7-864188E85A72}"/>
            </c:ext>
          </c:extLst>
        </c:ser>
        <c:ser>
          <c:idx val="2"/>
          <c:order val="2"/>
          <c:tx>
            <c:strRef>
              <c:f>Sheet1!$D$1</c:f>
              <c:strCache>
                <c:ptCount val="1"/>
                <c:pt idx="0">
                  <c:v>Not achieved</c:v>
                </c:pt>
              </c:strCache>
            </c:strRef>
          </c:tx>
          <c:spPr>
            <a:solidFill>
              <a:srgbClr val="FF0000"/>
            </a:solidFill>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812-40D1-B8C7-864188E85A72}"/>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812-40D1-B8C7-864188E85A72}"/>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812-40D1-B8C7-864188E85A72}"/>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Corporate Services</c:v>
                </c:pt>
                <c:pt idx="1">
                  <c:v>Financial Management</c:v>
                </c:pt>
                <c:pt idx="2">
                  <c:v>Departmental Management</c:v>
                </c:pt>
                <c:pt idx="3">
                  <c:v>International Water Cooperation</c:v>
                </c:pt>
              </c:strCache>
            </c:strRef>
          </c:cat>
          <c:val>
            <c:numRef>
              <c:f>Sheet1!$D$2:$D$5</c:f>
              <c:numCache>
                <c:formatCode>0%</c:formatCode>
                <c:ptCount val="4"/>
                <c:pt idx="0">
                  <c:v>0</c:v>
                </c:pt>
                <c:pt idx="1">
                  <c:v>0</c:v>
                </c:pt>
                <c:pt idx="2">
                  <c:v>0</c:v>
                </c:pt>
                <c:pt idx="3">
                  <c:v>-1</c:v>
                </c:pt>
              </c:numCache>
            </c:numRef>
          </c:val>
          <c:extLst xmlns:c16r2="http://schemas.microsoft.com/office/drawing/2015/06/chart">
            <c:ext xmlns:c16="http://schemas.microsoft.com/office/drawing/2014/chart" uri="{C3380CC4-5D6E-409C-BE32-E72D297353CC}">
              <c16:uniqueId val="{0000000B-D812-40D1-B8C7-864188E85A72}"/>
            </c:ext>
          </c:extLst>
        </c:ser>
        <c:dLbls/>
        <c:gapWidth val="95"/>
        <c:overlap val="100"/>
        <c:axId val="104374272"/>
        <c:axId val="104375808"/>
      </c:barChart>
      <c:catAx>
        <c:axId val="104374272"/>
        <c:scaling>
          <c:orientation val="minMax"/>
        </c:scaling>
        <c:axPos val="b"/>
        <c:numFmt formatCode="General" sourceLinked="0"/>
        <c:majorTickMark val="none"/>
        <c:tickLblPos val="nextTo"/>
        <c:txPr>
          <a:bodyPr/>
          <a:lstStyle/>
          <a:p>
            <a:pPr>
              <a:defRPr lang="en-US"/>
            </a:pPr>
            <a:endParaRPr lang="en-US"/>
          </a:p>
        </c:txPr>
        <c:crossAx val="104375808"/>
        <c:crosses val="autoZero"/>
        <c:auto val="1"/>
        <c:lblAlgn val="ctr"/>
        <c:lblOffset val="100"/>
      </c:catAx>
      <c:valAx>
        <c:axId val="104375808"/>
        <c:scaling>
          <c:orientation val="minMax"/>
        </c:scaling>
        <c:axPos val="l"/>
        <c:majorGridlines/>
        <c:title>
          <c:tx>
            <c:rich>
              <a:bodyPr/>
              <a:lstStyle/>
              <a:p>
                <a:pPr>
                  <a:defRPr lang="en-US"/>
                </a:pPr>
                <a:r>
                  <a:rPr lang="en-ZA" dirty="0" smtClean="0"/>
                  <a:t>% achievement against Q1 milestones</a:t>
                </a:r>
                <a:endParaRPr lang="en-ZA" dirty="0"/>
              </a:p>
            </c:rich>
          </c:tx>
          <c:layout/>
        </c:title>
        <c:numFmt formatCode="0%" sourceLinked="1"/>
        <c:majorTickMark val="none"/>
        <c:tickLblPos val="nextTo"/>
        <c:txPr>
          <a:bodyPr/>
          <a:lstStyle/>
          <a:p>
            <a:pPr>
              <a:defRPr lang="en-US"/>
            </a:pPr>
            <a:endParaRPr lang="en-US"/>
          </a:p>
        </c:txPr>
        <c:crossAx val="104374272"/>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a:lstStyle/>
          <a:p>
            <a:pPr>
              <a:defRPr lang="en-US"/>
            </a:pPr>
            <a:r>
              <a:rPr lang="en-ZA" dirty="0" smtClean="0"/>
              <a:t>Analysis</a:t>
            </a:r>
            <a:r>
              <a:rPr lang="en-ZA" baseline="0" dirty="0" smtClean="0"/>
              <a:t> </a:t>
            </a:r>
            <a:r>
              <a:rPr lang="en-ZA" sz="1200" b="1" i="0" u="none" strike="noStrike" baseline="0" dirty="0" smtClean="0"/>
              <a:t>per sub-programme</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Sheet1!$A$2:$A$7</c:f>
              <c:strCache>
                <c:ptCount val="6"/>
                <c:pt idx="0">
                  <c:v>Integrated Planning</c:v>
                </c:pt>
                <c:pt idx="1">
                  <c:v>Water Ecosystems</c:v>
                </c:pt>
                <c:pt idx="2">
                  <c:v>Water Info Management</c:v>
                </c:pt>
                <c:pt idx="3">
                  <c:v>Water Services &amp; Local Water Management</c:v>
                </c:pt>
                <c:pt idx="4">
                  <c:v>Sanitation Planning &amp; Management</c:v>
                </c:pt>
                <c:pt idx="5">
                  <c:v>Policy and Strategy</c:v>
                </c:pt>
              </c:strCache>
            </c:strRef>
          </c:cat>
          <c:val>
            <c:numRef>
              <c:f>Sheet1!$B$2:$B$7</c:f>
              <c:numCache>
                <c:formatCode>0%</c:formatCode>
                <c:ptCount val="6"/>
                <c:pt idx="0">
                  <c:v>1</c:v>
                </c:pt>
                <c:pt idx="1">
                  <c:v>1</c:v>
                </c:pt>
                <c:pt idx="2">
                  <c:v>1</c:v>
                </c:pt>
                <c:pt idx="3">
                  <c:v>1</c:v>
                </c:pt>
                <c:pt idx="4">
                  <c:v>1</c:v>
                </c:pt>
                <c:pt idx="5">
                  <c:v>0.5</c:v>
                </c:pt>
              </c:numCache>
            </c:numRef>
          </c:val>
          <c:extLst xmlns:c16r2="http://schemas.microsoft.com/office/drawing/2015/06/chart">
            <c:ext xmlns:c16="http://schemas.microsoft.com/office/drawing/2014/chart" uri="{C3380CC4-5D6E-409C-BE32-E72D297353CC}">
              <c16:uniqueId val="{00000000-FD44-4CE1-AB4B-C6B10CC2ECA5}"/>
            </c:ext>
          </c:extLst>
        </c:ser>
        <c:ser>
          <c:idx val="1"/>
          <c:order val="1"/>
          <c:tx>
            <c:strRef>
              <c:f>Sheet1!$C$1</c:f>
              <c:strCache>
                <c:ptCount val="1"/>
                <c:pt idx="0">
                  <c:v>Partially achieved</c:v>
                </c:pt>
              </c:strCache>
            </c:strRef>
          </c:tx>
          <c:spPr>
            <a:solidFill>
              <a:srgbClr val="FFFF00"/>
            </a:solidFill>
          </c:spPr>
          <c:cat>
            <c:strRef>
              <c:f>Sheet1!$A$2:$A$7</c:f>
              <c:strCache>
                <c:ptCount val="6"/>
                <c:pt idx="0">
                  <c:v>Integrated Planning</c:v>
                </c:pt>
                <c:pt idx="1">
                  <c:v>Water Ecosystems</c:v>
                </c:pt>
                <c:pt idx="2">
                  <c:v>Water Info Management</c:v>
                </c:pt>
                <c:pt idx="3">
                  <c:v>Water Services &amp; Local Water Management</c:v>
                </c:pt>
                <c:pt idx="4">
                  <c:v>Sanitation Planning &amp; Management</c:v>
                </c:pt>
                <c:pt idx="5">
                  <c:v>Policy and Strategy</c:v>
                </c:pt>
              </c:strCache>
            </c:strRef>
          </c:cat>
          <c:val>
            <c:numRef>
              <c:f>Sheet1!$C$2:$C$7</c:f>
              <c:numCache>
                <c:formatCode>0%</c:formatCode>
                <c:ptCount val="6"/>
                <c:pt idx="0">
                  <c:v>0</c:v>
                </c:pt>
                <c:pt idx="1">
                  <c:v>0</c:v>
                </c:pt>
                <c:pt idx="2">
                  <c:v>0</c:v>
                </c:pt>
                <c:pt idx="3">
                  <c:v>0</c:v>
                </c:pt>
                <c:pt idx="4">
                  <c:v>0</c:v>
                </c:pt>
                <c:pt idx="5">
                  <c:v>0</c:v>
                </c:pt>
              </c:numCache>
            </c:numRef>
          </c:val>
          <c:extLst xmlns:c16r2="http://schemas.microsoft.com/office/drawing/2015/06/chart">
            <c:ext xmlns:c16="http://schemas.microsoft.com/office/drawing/2014/chart" uri="{C3380CC4-5D6E-409C-BE32-E72D297353CC}">
              <c16:uniqueId val="{00000001-FD44-4CE1-AB4B-C6B10CC2ECA5}"/>
            </c:ext>
          </c:extLst>
        </c:ser>
        <c:ser>
          <c:idx val="2"/>
          <c:order val="2"/>
          <c:tx>
            <c:strRef>
              <c:f>Sheet1!$D$1</c:f>
              <c:strCache>
                <c:ptCount val="1"/>
                <c:pt idx="0">
                  <c:v>Not achieved</c:v>
                </c:pt>
              </c:strCache>
            </c:strRef>
          </c:tx>
          <c:spPr>
            <a:solidFill>
              <a:srgbClr val="FF0000"/>
            </a:solidFill>
          </c:spPr>
          <c:dLbls>
            <c:dLbl>
              <c:idx val="5"/>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D44-4CE1-AB4B-C6B10CC2ECA5}"/>
                </c:ext>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Sheet1!$A$2:$A$7</c:f>
              <c:strCache>
                <c:ptCount val="6"/>
                <c:pt idx="0">
                  <c:v>Integrated Planning</c:v>
                </c:pt>
                <c:pt idx="1">
                  <c:v>Water Ecosystems</c:v>
                </c:pt>
                <c:pt idx="2">
                  <c:v>Water Info Management</c:v>
                </c:pt>
                <c:pt idx="3">
                  <c:v>Water Services &amp; Local Water Management</c:v>
                </c:pt>
                <c:pt idx="4">
                  <c:v>Sanitation Planning &amp; Management</c:v>
                </c:pt>
                <c:pt idx="5">
                  <c:v>Policy and Strategy</c:v>
                </c:pt>
              </c:strCache>
            </c:strRef>
          </c:cat>
          <c:val>
            <c:numRef>
              <c:f>Sheet1!$D$2:$D$7</c:f>
              <c:numCache>
                <c:formatCode>0%</c:formatCode>
                <c:ptCount val="6"/>
                <c:pt idx="0">
                  <c:v>0</c:v>
                </c:pt>
                <c:pt idx="1">
                  <c:v>0</c:v>
                </c:pt>
                <c:pt idx="2">
                  <c:v>0</c:v>
                </c:pt>
                <c:pt idx="3">
                  <c:v>0</c:v>
                </c:pt>
                <c:pt idx="4">
                  <c:v>0</c:v>
                </c:pt>
                <c:pt idx="5">
                  <c:v>-0.5</c:v>
                </c:pt>
              </c:numCache>
            </c:numRef>
          </c:val>
          <c:extLst xmlns:c16r2="http://schemas.microsoft.com/office/drawing/2015/06/chart">
            <c:ext xmlns:c16="http://schemas.microsoft.com/office/drawing/2014/chart" uri="{C3380CC4-5D6E-409C-BE32-E72D297353CC}">
              <c16:uniqueId val="{00000003-FD44-4CE1-AB4B-C6B10CC2ECA5}"/>
            </c:ext>
          </c:extLst>
        </c:ser>
        <c:dLbls/>
        <c:gapWidth val="95"/>
        <c:overlap val="100"/>
        <c:axId val="127595264"/>
        <c:axId val="127597184"/>
      </c:barChart>
      <c:catAx>
        <c:axId val="127595264"/>
        <c:scaling>
          <c:orientation val="minMax"/>
        </c:scaling>
        <c:axPos val="b"/>
        <c:numFmt formatCode="General" sourceLinked="0"/>
        <c:majorTickMark val="none"/>
        <c:tickLblPos val="nextTo"/>
        <c:txPr>
          <a:bodyPr/>
          <a:lstStyle/>
          <a:p>
            <a:pPr>
              <a:defRPr lang="en-US"/>
            </a:pPr>
            <a:endParaRPr lang="en-US"/>
          </a:p>
        </c:txPr>
        <c:crossAx val="127597184"/>
        <c:crosses val="autoZero"/>
        <c:auto val="1"/>
        <c:lblAlgn val="ctr"/>
        <c:lblOffset val="100"/>
      </c:catAx>
      <c:valAx>
        <c:axId val="127597184"/>
        <c:scaling>
          <c:orientation val="minMax"/>
        </c:scaling>
        <c:axPos val="l"/>
        <c:majorGridlines/>
        <c:title>
          <c:tx>
            <c:rich>
              <a:bodyPr/>
              <a:lstStyle/>
              <a:p>
                <a:pPr>
                  <a:defRPr lang="en-US"/>
                </a:pPr>
                <a:r>
                  <a:rPr lang="en-ZA" dirty="0" smtClean="0"/>
                  <a:t>% achievement of Q1 milestones</a:t>
                </a:r>
                <a:endParaRPr lang="en-ZA" dirty="0"/>
              </a:p>
            </c:rich>
          </c:tx>
          <c:layout/>
        </c:title>
        <c:numFmt formatCode="0%" sourceLinked="1"/>
        <c:majorTickMark val="none"/>
        <c:tickLblPos val="nextTo"/>
        <c:txPr>
          <a:bodyPr/>
          <a:lstStyle/>
          <a:p>
            <a:pPr>
              <a:defRPr lang="en-US"/>
            </a:pPr>
            <a:endParaRPr lang="en-US"/>
          </a:p>
        </c:txPr>
        <c:crossAx val="127595264"/>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a:lstStyle/>
          <a:p>
            <a:pPr>
              <a:defRPr lang="en-US"/>
            </a:pPr>
            <a:r>
              <a:rPr lang="en-ZA" dirty="0" smtClean="0"/>
              <a:t>Analysis</a:t>
            </a:r>
            <a:r>
              <a:rPr lang="en-ZA" baseline="0" dirty="0" smtClean="0"/>
              <a:t> </a:t>
            </a:r>
            <a:r>
              <a:rPr lang="en-ZA" sz="1200" b="1" i="0" u="none" strike="noStrike" baseline="0" dirty="0" smtClean="0"/>
              <a:t>per sub-programme</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CC9-4E5E-BF5B-BDFAA5F5A50C}"/>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Strategic Infrastructure Development &amp; Management</c:v>
                </c:pt>
                <c:pt idx="1">
                  <c:v>Operations of Water Resources</c:v>
                </c:pt>
                <c:pt idx="2">
                  <c:v>Regional Bulk Infrastructure Grant</c:v>
                </c:pt>
                <c:pt idx="3">
                  <c:v>Water Services Infrastructure Grant</c:v>
                </c:pt>
                <c:pt idx="4">
                  <c:v>Accelerated Community Infrastructure Programme</c:v>
                </c:pt>
              </c:strCache>
            </c:strRef>
          </c:cat>
          <c:val>
            <c:numRef>
              <c:f>Sheet1!$B$2:$B$6</c:f>
              <c:numCache>
                <c:formatCode>0%</c:formatCode>
                <c:ptCount val="5"/>
                <c:pt idx="0">
                  <c:v>0</c:v>
                </c:pt>
                <c:pt idx="1">
                  <c:v>0.71000000000000008</c:v>
                </c:pt>
                <c:pt idx="2">
                  <c:v>0.8600000000000001</c:v>
                </c:pt>
                <c:pt idx="3">
                  <c:v>1</c:v>
                </c:pt>
                <c:pt idx="4">
                  <c:v>0</c:v>
                </c:pt>
              </c:numCache>
            </c:numRef>
          </c:val>
          <c:extLst xmlns:c16r2="http://schemas.microsoft.com/office/drawing/2015/06/chart">
            <c:ext xmlns:c16="http://schemas.microsoft.com/office/drawing/2014/chart" uri="{C3380CC4-5D6E-409C-BE32-E72D297353CC}">
              <c16:uniqueId val="{00000001-BCC9-4E5E-BF5B-BDFAA5F5A50C}"/>
            </c:ext>
          </c:extLst>
        </c:ser>
        <c:ser>
          <c:idx val="1"/>
          <c:order val="1"/>
          <c:tx>
            <c:strRef>
              <c:f>Sheet1!$C$1</c:f>
              <c:strCache>
                <c:ptCount val="1"/>
                <c:pt idx="0">
                  <c:v>Partially achieved</c:v>
                </c:pt>
              </c:strCache>
            </c:strRef>
          </c:tx>
          <c:spPr>
            <a:solidFill>
              <a:srgbClr val="FFFF00"/>
            </a:solidFill>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CC9-4E5E-BF5B-BDFAA5F5A50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CC9-4E5E-BF5B-BDFAA5F5A50C}"/>
                </c:ext>
              </c:extLst>
            </c:dLbl>
            <c:spPr>
              <a:noFill/>
              <a:ln>
                <a:noFill/>
              </a:ln>
              <a:effectLst/>
            </c:spPr>
            <c:txPr>
              <a:bodyPr/>
              <a:lstStyle/>
              <a:p>
                <a:pPr>
                  <a:defRPr lang="en-US"/>
                </a:pPr>
                <a:endParaRPr lang="en-US"/>
              </a:p>
            </c:tx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Strategic Infrastructure Development &amp; Management</c:v>
                </c:pt>
                <c:pt idx="1">
                  <c:v>Operations of Water Resources</c:v>
                </c:pt>
                <c:pt idx="2">
                  <c:v>Regional Bulk Infrastructure Grant</c:v>
                </c:pt>
                <c:pt idx="3">
                  <c:v>Water Services Infrastructure Grant</c:v>
                </c:pt>
                <c:pt idx="4">
                  <c:v>Accelerated Community Infrastructure Programme</c:v>
                </c:pt>
              </c:strCache>
            </c:strRef>
          </c:cat>
          <c:val>
            <c:numRef>
              <c:f>Sheet1!$C$2:$C$6</c:f>
              <c:numCache>
                <c:formatCode>0%</c:formatCode>
                <c:ptCount val="5"/>
                <c:pt idx="0">
                  <c:v>-0.75000000000000011</c:v>
                </c:pt>
                <c:pt idx="1">
                  <c:v>0</c:v>
                </c:pt>
                <c:pt idx="2">
                  <c:v>-0.14000000000000001</c:v>
                </c:pt>
                <c:pt idx="3">
                  <c:v>0</c:v>
                </c:pt>
                <c:pt idx="4">
                  <c:v>0</c:v>
                </c:pt>
              </c:numCache>
            </c:numRef>
          </c:val>
          <c:extLst xmlns:c16r2="http://schemas.microsoft.com/office/drawing/2015/06/chart">
            <c:ext xmlns:c16="http://schemas.microsoft.com/office/drawing/2014/chart" uri="{C3380CC4-5D6E-409C-BE32-E72D297353CC}">
              <c16:uniqueId val="{00000004-BCC9-4E5E-BF5B-BDFAA5F5A50C}"/>
            </c:ext>
          </c:extLst>
        </c:ser>
        <c:ser>
          <c:idx val="2"/>
          <c:order val="2"/>
          <c:tx>
            <c:strRef>
              <c:f>Sheet1!$D$1</c:f>
              <c:strCache>
                <c:ptCount val="1"/>
                <c:pt idx="0">
                  <c:v>Not achieved</c:v>
                </c:pt>
              </c:strCache>
            </c:strRef>
          </c:tx>
          <c:spPr>
            <a:solidFill>
              <a:srgbClr val="FF0000"/>
            </a:solidFill>
          </c:spPr>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CC9-4E5E-BF5B-BDFAA5F5A50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CC9-4E5E-BF5B-BDFAA5F5A50C}"/>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CC9-4E5E-BF5B-BDFAA5F5A50C}"/>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CC9-4E5E-BF5B-BDFAA5F5A50C}"/>
                </c:ext>
              </c:extLst>
            </c:dLbl>
            <c:spPr>
              <a:noFill/>
              <a:ln>
                <a:noFill/>
              </a:ln>
              <a:effectLst/>
            </c:spPr>
            <c:txPr>
              <a:bodyPr/>
              <a:lstStyle/>
              <a:p>
                <a:pPr>
                  <a:defRPr lang="en-US">
                    <a:solidFill>
                      <a:schemeClr val="tx1"/>
                    </a:solidFill>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Strategic Infrastructure Development &amp; Management</c:v>
                </c:pt>
                <c:pt idx="1">
                  <c:v>Operations of Water Resources</c:v>
                </c:pt>
                <c:pt idx="2">
                  <c:v>Regional Bulk Infrastructure Grant</c:v>
                </c:pt>
                <c:pt idx="3">
                  <c:v>Water Services Infrastructure Grant</c:v>
                </c:pt>
                <c:pt idx="4">
                  <c:v>Accelerated Community Infrastructure Programme</c:v>
                </c:pt>
              </c:strCache>
            </c:strRef>
          </c:cat>
          <c:val>
            <c:numRef>
              <c:f>Sheet1!$D$2:$D$6</c:f>
              <c:numCache>
                <c:formatCode>0%</c:formatCode>
                <c:ptCount val="5"/>
                <c:pt idx="0">
                  <c:v>-0.25</c:v>
                </c:pt>
                <c:pt idx="1">
                  <c:v>-0.29000000000000004</c:v>
                </c:pt>
                <c:pt idx="2">
                  <c:v>0</c:v>
                </c:pt>
                <c:pt idx="3">
                  <c:v>0</c:v>
                </c:pt>
                <c:pt idx="4">
                  <c:v>0</c:v>
                </c:pt>
              </c:numCache>
            </c:numRef>
          </c:val>
          <c:extLst xmlns:c16r2="http://schemas.microsoft.com/office/drawing/2015/06/chart">
            <c:ext xmlns:c16="http://schemas.microsoft.com/office/drawing/2014/chart" uri="{C3380CC4-5D6E-409C-BE32-E72D297353CC}">
              <c16:uniqueId val="{00000009-BCC9-4E5E-BF5B-BDFAA5F5A50C}"/>
            </c:ext>
          </c:extLst>
        </c:ser>
        <c:dLbls/>
        <c:gapWidth val="95"/>
        <c:overlap val="100"/>
        <c:axId val="135579904"/>
        <c:axId val="135593984"/>
      </c:barChart>
      <c:catAx>
        <c:axId val="135579904"/>
        <c:scaling>
          <c:orientation val="minMax"/>
        </c:scaling>
        <c:axPos val="b"/>
        <c:numFmt formatCode="General" sourceLinked="1"/>
        <c:majorTickMark val="none"/>
        <c:tickLblPos val="nextTo"/>
        <c:txPr>
          <a:bodyPr/>
          <a:lstStyle/>
          <a:p>
            <a:pPr>
              <a:defRPr lang="en-US"/>
            </a:pPr>
            <a:endParaRPr lang="en-US"/>
          </a:p>
        </c:txPr>
        <c:crossAx val="135593984"/>
        <c:crosses val="autoZero"/>
        <c:auto val="1"/>
        <c:lblAlgn val="ctr"/>
        <c:lblOffset val="100"/>
      </c:catAx>
      <c:valAx>
        <c:axId val="135593984"/>
        <c:scaling>
          <c:orientation val="minMax"/>
        </c:scaling>
        <c:axPos val="l"/>
        <c:majorGridlines/>
        <c:title>
          <c:tx>
            <c:rich>
              <a:bodyPr/>
              <a:lstStyle/>
              <a:p>
                <a:pPr>
                  <a:defRPr lang="en-US"/>
                </a:pPr>
                <a:r>
                  <a:rPr lang="en-ZA" dirty="0" smtClean="0"/>
                  <a:t>% achievement of Q1 milestones</a:t>
                </a:r>
                <a:endParaRPr lang="en-ZA" dirty="0"/>
              </a:p>
            </c:rich>
          </c:tx>
          <c:layout/>
        </c:title>
        <c:numFmt formatCode="0%" sourceLinked="1"/>
        <c:majorTickMark val="none"/>
        <c:tickLblPos val="nextTo"/>
        <c:txPr>
          <a:bodyPr/>
          <a:lstStyle/>
          <a:p>
            <a:pPr>
              <a:defRPr lang="en-US"/>
            </a:pPr>
            <a:endParaRPr lang="en-US"/>
          </a:p>
        </c:txPr>
        <c:crossAx val="135579904"/>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dirty="0" smtClean="0"/>
              <a:t>Analysis</a:t>
            </a:r>
            <a:r>
              <a:rPr lang="en-ZA" baseline="0" dirty="0" smtClean="0"/>
              <a:t> per sub-programme</a:t>
            </a:r>
            <a:endParaRPr lang="en-ZA" dirty="0"/>
          </a:p>
        </c:rich>
      </c:tx>
      <c:layout/>
    </c:title>
    <c:plotArea>
      <c:layout>
        <c:manualLayout>
          <c:layoutTarget val="inner"/>
          <c:xMode val="edge"/>
          <c:yMode val="edge"/>
          <c:x val="0.17787620477428601"/>
          <c:y val="9.072855825121004E-2"/>
          <c:w val="0.80247496497107251"/>
          <c:h val="0.6889422104384989"/>
        </c:manualLayout>
      </c:layout>
      <c:barChart>
        <c:barDir val="col"/>
        <c:grouping val="percentStacked"/>
        <c:ser>
          <c:idx val="0"/>
          <c:order val="0"/>
          <c:tx>
            <c:strRef>
              <c:f>Sheet1!$B$1</c:f>
              <c:strCache>
                <c:ptCount val="1"/>
                <c:pt idx="0">
                  <c:v>Achieved</c:v>
                </c:pt>
              </c:strCache>
            </c:strRef>
          </c:tx>
          <c:spPr>
            <a:solidFill>
              <a:srgbClr val="92D050"/>
            </a:solidFill>
          </c:spPr>
          <c:dLbls>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9BD-4AD6-9A46-863D6B056A45}"/>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9BD-4AD6-9A46-863D6B056A45}"/>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9BD-4AD6-9A46-863D6B056A45}"/>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Economic &amp; social regulation</c:v>
                </c:pt>
                <c:pt idx="1">
                  <c:v>Compliance monitoring &amp; enforcement</c:v>
                </c:pt>
                <c:pt idx="2">
                  <c:v>Water supply services &amp; sanitation regulation</c:v>
                </c:pt>
                <c:pt idx="3">
                  <c:v>Institutional oversight</c:v>
                </c:pt>
                <c:pt idx="4">
                  <c:v>Water use Authorisation</c:v>
                </c:pt>
              </c:strCache>
            </c:strRef>
          </c:cat>
          <c:val>
            <c:numRef>
              <c:f>Sheet1!$B$2:$B$6</c:f>
              <c:numCache>
                <c:formatCode>0%</c:formatCode>
                <c:ptCount val="5"/>
                <c:pt idx="0">
                  <c:v>1</c:v>
                </c:pt>
                <c:pt idx="1">
                  <c:v>0.5</c:v>
                </c:pt>
                <c:pt idx="2">
                  <c:v>1</c:v>
                </c:pt>
                <c:pt idx="3">
                  <c:v>0.67000000000000015</c:v>
                </c:pt>
                <c:pt idx="4">
                  <c:v>0</c:v>
                </c:pt>
              </c:numCache>
            </c:numRef>
          </c:val>
          <c:extLst xmlns:c16r2="http://schemas.microsoft.com/office/drawing/2015/06/chart">
            <c:ext xmlns:c16="http://schemas.microsoft.com/office/drawing/2014/chart" uri="{C3380CC4-5D6E-409C-BE32-E72D297353CC}">
              <c16:uniqueId val="{00000003-C9BD-4AD6-9A46-863D6B056A45}"/>
            </c:ext>
          </c:extLst>
        </c:ser>
        <c:ser>
          <c:idx val="1"/>
          <c:order val="1"/>
          <c:tx>
            <c:strRef>
              <c:f>Sheet1!$C$1</c:f>
              <c:strCache>
                <c:ptCount val="1"/>
                <c:pt idx="0">
                  <c:v>Partially achieved</c:v>
                </c:pt>
              </c:strCache>
            </c:strRef>
          </c:tx>
          <c:spPr>
            <a:solidFill>
              <a:srgbClr val="FFFF00"/>
            </a:solidFill>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9BD-4AD6-9A46-863D6B056A45}"/>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9BD-4AD6-9A46-863D6B056A45}"/>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9BD-4AD6-9A46-863D6B056A45}"/>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Economic &amp; social regulation</c:v>
                </c:pt>
                <c:pt idx="1">
                  <c:v>Compliance monitoring &amp; enforcement</c:v>
                </c:pt>
                <c:pt idx="2">
                  <c:v>Water supply services &amp; sanitation regulation</c:v>
                </c:pt>
                <c:pt idx="3">
                  <c:v>Institutional oversight</c:v>
                </c:pt>
                <c:pt idx="4">
                  <c:v>Water use Authorisation</c:v>
                </c:pt>
              </c:strCache>
            </c:strRef>
          </c:cat>
          <c:val>
            <c:numRef>
              <c:f>Sheet1!$C$2:$C$6</c:f>
              <c:numCache>
                <c:formatCode>0%</c:formatCode>
                <c:ptCount val="5"/>
                <c:pt idx="0">
                  <c:v>0</c:v>
                </c:pt>
                <c:pt idx="1">
                  <c:v>-0.5</c:v>
                </c:pt>
                <c:pt idx="2">
                  <c:v>0</c:v>
                </c:pt>
                <c:pt idx="3">
                  <c:v>0</c:v>
                </c:pt>
                <c:pt idx="4">
                  <c:v>-1</c:v>
                </c:pt>
              </c:numCache>
            </c:numRef>
          </c:val>
          <c:extLst xmlns:c16r2="http://schemas.microsoft.com/office/drawing/2015/06/chart">
            <c:ext xmlns:c16="http://schemas.microsoft.com/office/drawing/2014/chart" uri="{C3380CC4-5D6E-409C-BE32-E72D297353CC}">
              <c16:uniqueId val="{00000007-C9BD-4AD6-9A46-863D6B056A45}"/>
            </c:ext>
          </c:extLst>
        </c:ser>
        <c:ser>
          <c:idx val="2"/>
          <c:order val="2"/>
          <c:tx>
            <c:strRef>
              <c:f>Sheet1!$D$1</c:f>
              <c:strCache>
                <c:ptCount val="1"/>
                <c:pt idx="0">
                  <c:v>Not achieved</c:v>
                </c:pt>
              </c:strCache>
            </c:strRef>
          </c:tx>
          <c:spPr>
            <a:solidFill>
              <a:srgbClr val="FF0000"/>
            </a:solidFill>
          </c:spPr>
          <c:cat>
            <c:strRef>
              <c:f>Sheet1!$A$2:$A$6</c:f>
              <c:strCache>
                <c:ptCount val="5"/>
                <c:pt idx="0">
                  <c:v>Economic &amp; social regulation</c:v>
                </c:pt>
                <c:pt idx="1">
                  <c:v>Compliance monitoring &amp; enforcement</c:v>
                </c:pt>
                <c:pt idx="2">
                  <c:v>Water supply services &amp; sanitation regulation</c:v>
                </c:pt>
                <c:pt idx="3">
                  <c:v>Institutional oversight</c:v>
                </c:pt>
                <c:pt idx="4">
                  <c:v>Water use Authorisation</c:v>
                </c:pt>
              </c:strCache>
            </c:strRef>
          </c:cat>
          <c:val>
            <c:numRef>
              <c:f>Sheet1!$D$2:$D$6</c:f>
              <c:numCache>
                <c:formatCode>0%</c:formatCode>
                <c:ptCount val="5"/>
                <c:pt idx="0">
                  <c:v>0</c:v>
                </c:pt>
                <c:pt idx="1">
                  <c:v>0</c:v>
                </c:pt>
                <c:pt idx="2">
                  <c:v>0</c:v>
                </c:pt>
                <c:pt idx="3">
                  <c:v>-0.33000000000000007</c:v>
                </c:pt>
                <c:pt idx="4">
                  <c:v>0</c:v>
                </c:pt>
              </c:numCache>
            </c:numRef>
          </c:val>
          <c:extLst xmlns:c16r2="http://schemas.microsoft.com/office/drawing/2015/06/chart">
            <c:ext xmlns:c16="http://schemas.microsoft.com/office/drawing/2014/chart" uri="{C3380CC4-5D6E-409C-BE32-E72D297353CC}">
              <c16:uniqueId val="{00000008-C9BD-4AD6-9A46-863D6B056A45}"/>
            </c:ext>
          </c:extLst>
        </c:ser>
        <c:dLbls/>
        <c:gapWidth val="95"/>
        <c:overlap val="100"/>
        <c:axId val="119720192"/>
        <c:axId val="119808000"/>
      </c:barChart>
      <c:catAx>
        <c:axId val="119720192"/>
        <c:scaling>
          <c:orientation val="minMax"/>
        </c:scaling>
        <c:axPos val="b"/>
        <c:numFmt formatCode="General" sourceLinked="0"/>
        <c:majorTickMark val="none"/>
        <c:tickLblPos val="nextTo"/>
        <c:txPr>
          <a:bodyPr/>
          <a:lstStyle/>
          <a:p>
            <a:pPr>
              <a:defRPr lang="en-US"/>
            </a:pPr>
            <a:endParaRPr lang="en-US"/>
          </a:p>
        </c:txPr>
        <c:crossAx val="119808000"/>
        <c:crosses val="autoZero"/>
        <c:auto val="1"/>
        <c:lblAlgn val="ctr"/>
        <c:lblOffset val="100"/>
      </c:catAx>
      <c:valAx>
        <c:axId val="119808000"/>
        <c:scaling>
          <c:orientation val="minMax"/>
        </c:scaling>
        <c:axPos val="l"/>
        <c:majorGridlines/>
        <c:title>
          <c:tx>
            <c:rich>
              <a:bodyPr/>
              <a:lstStyle/>
              <a:p>
                <a:pPr>
                  <a:defRPr lang="en-US" sz="1000"/>
                </a:pPr>
                <a:r>
                  <a:rPr lang="en-ZA" sz="1000" b="1" i="0" baseline="0" dirty="0" smtClean="0"/>
                  <a:t>% achievement of Q1 milestones</a:t>
                </a:r>
                <a:endParaRPr lang="en-ZA" sz="1000" dirty="0"/>
              </a:p>
            </c:rich>
          </c:tx>
          <c:layout>
            <c:manualLayout>
              <c:xMode val="edge"/>
              <c:yMode val="edge"/>
              <c:x val="3.2907059853073323E-2"/>
              <c:y val="0.16200662570079105"/>
            </c:manualLayout>
          </c:layout>
        </c:title>
        <c:numFmt formatCode="0%" sourceLinked="1"/>
        <c:majorTickMark val="none"/>
        <c:tickLblPos val="nextTo"/>
        <c:txPr>
          <a:bodyPr/>
          <a:lstStyle/>
          <a:p>
            <a:pPr>
              <a:defRPr lang="en-US"/>
            </a:pPr>
            <a:endParaRPr lang="en-US"/>
          </a:p>
        </c:txPr>
        <c:crossAx val="119720192"/>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900">
          <a:latin typeface="Arial" pitchFamily="34" charset="0"/>
          <a:cs typeface="Arial" pitchFamily="34" charset="0"/>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0.6229</cdr:x>
      <cdr:y>0.3941</cdr:y>
    </cdr:from>
    <cdr:to>
      <cdr:x>0.73571</cdr:x>
      <cdr:y>0.51512</cdr:y>
    </cdr:to>
    <cdr:sp macro="" textlink="">
      <cdr:nvSpPr>
        <cdr:cNvPr id="2" name="Rectangle 1"/>
        <cdr:cNvSpPr/>
      </cdr:nvSpPr>
      <cdr:spPr>
        <a:xfrm xmlns:a="http://schemas.openxmlformats.org/drawingml/2006/main">
          <a:off x="4482499" y="1783694"/>
          <a:ext cx="811763" cy="547709"/>
        </a:xfrm>
        <a:prstGeom xmlns:a="http://schemas.openxmlformats.org/drawingml/2006/main" prst="rect">
          <a:avLst/>
        </a:prstGeom>
        <a:solidFill xmlns:a="http://schemas.openxmlformats.org/drawingml/2006/main">
          <a:srgbClr val="7030A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xmlns:a="http://schemas.openxmlformats.org/drawingml/2006/main">
          <a:pPr algn="ctr"/>
          <a:r>
            <a:rPr lang="en-ZA" sz="800" b="1" dirty="0" smtClean="0">
              <a:solidFill>
                <a:schemeClr val="bg1"/>
              </a:solidFill>
              <a:latin typeface="Arial" pitchFamily="34" charset="0"/>
              <a:cs typeface="Arial" pitchFamily="34" charset="0"/>
            </a:rPr>
            <a:t>No quarterly milestone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89" cy="49665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900" y="0"/>
            <a:ext cx="2946189" cy="496650"/>
          </a:xfrm>
          <a:prstGeom prst="rect">
            <a:avLst/>
          </a:prstGeom>
        </p:spPr>
        <p:txBody>
          <a:bodyPr vert="horz" lIns="91440" tIns="45720" rIns="91440" bIns="45720" rtlCol="0"/>
          <a:lstStyle>
            <a:lvl1pPr algn="r">
              <a:defRPr sz="1200"/>
            </a:lvl1pPr>
          </a:lstStyle>
          <a:p>
            <a:fld id="{F12352EC-4B92-47FD-812A-B838E367D094}" type="datetimeFigureOut">
              <a:rPr lang="en-ZA" smtClean="0"/>
              <a:pPr/>
              <a:t>2019/08/23</a:t>
            </a:fld>
            <a:endParaRPr lang="en-ZA"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40" tIns="45720" rIns="91440" bIns="45720" rtlCol="0" anchor="b"/>
          <a:lstStyle>
            <a:lvl1pPr algn="r">
              <a:defRPr sz="1200"/>
            </a:lvl1pPr>
          </a:lstStyle>
          <a:p>
            <a:fld id="{EDE25B2F-C869-4BE4-B135-D15DBAE285A4}" type="slidenum">
              <a:rPr lang="en-ZA" smtClean="0"/>
              <a:pPr/>
              <a:t>‹#›</a:t>
            </a:fld>
            <a:endParaRPr lang="en-ZA" dirty="0"/>
          </a:p>
        </p:txBody>
      </p:sp>
    </p:spTree>
    <p:extLst>
      <p:ext uri="{BB962C8B-B14F-4D97-AF65-F5344CB8AC3E}">
        <p14:creationId xmlns:p14="http://schemas.microsoft.com/office/powerpoint/2010/main" xmlns="" val="36953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8/23/2019</a:t>
            </a:fld>
            <a:endParaRPr lang="en-US" dirty="0"/>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5044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dirty="0"/>
          </a:p>
        </p:txBody>
      </p:sp>
    </p:spTree>
    <p:extLst>
      <p:ext uri="{BB962C8B-B14F-4D97-AF65-F5344CB8AC3E}">
        <p14:creationId xmlns:p14="http://schemas.microsoft.com/office/powerpoint/2010/main" xmlns="" val="3137157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18</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19</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20</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21</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22</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24</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25</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26</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28</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8</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9</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11</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12</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13</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14</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16</a:t>
            </a:fld>
            <a:endParaRPr lang="en-US"/>
          </a:p>
        </p:txBody>
      </p:sp>
    </p:spTree>
    <p:extLst>
      <p:ext uri="{BB962C8B-B14F-4D97-AF65-F5344CB8AC3E}">
        <p14:creationId xmlns:p14="http://schemas.microsoft.com/office/powerpoint/2010/main" xmlns="" val="125683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The information</a:t>
            </a:r>
            <a:r>
              <a:rPr lang="en-US" sz="1200" baseline="0" dirty="0" smtClean="0">
                <a:latin typeface="Arial" pitchFamily="34" charset="0"/>
                <a:cs typeface="Arial" pitchFamily="34" charset="0"/>
              </a:rPr>
              <a:t> is on pages 18 to 19 of the APP</a:t>
            </a: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Challenges: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Vacancy rate at strategic positions as indicated in slide 16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aseline="0" dirty="0" smtClean="0">
                <a:latin typeface="Arial" pitchFamily="34" charset="0"/>
                <a:cs typeface="Arial" pitchFamily="34" charset="0"/>
              </a:rPr>
              <a:t>Department’s poor audit outcomes over the past five years for both Main and Trading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i="1" kern="1200" dirty="0" smtClean="0">
                <a:solidFill>
                  <a:schemeClr val="tx1"/>
                </a:solidFill>
                <a:effectLst/>
                <a:latin typeface="Calibri" pitchFamily="34" charset="0"/>
                <a:ea typeface="ＭＳ Ｐゴシック" charset="0"/>
                <a:cs typeface="ＭＳ Ｐゴシック" charset="0"/>
              </a:rPr>
              <a:t>Inadequate financing of water and sanitation services</a:t>
            </a:r>
            <a:r>
              <a:rPr lang="en-ZA" sz="1200" kern="1200" dirty="0" smtClean="0">
                <a:solidFill>
                  <a:schemeClr val="tx1"/>
                </a:solidFill>
                <a:effectLst/>
                <a:latin typeface="Calibri" pitchFamily="34" charset="0"/>
                <a:ea typeface="ＭＳ Ｐゴシック" charset="0"/>
                <a:cs typeface="ＭＳ Ｐゴシック" charset="0"/>
              </a:rPr>
              <a:t>: Water is severely under-priced and cost recovery is not being achieved. To achieve water security, an estimated capital funding gap of around R33 billion per annum for the next 10 years must be closed through, a combination of improved revenue generation and a significant reduction of costs. This is further exacerbated by the low level of cost recovery (currently the Water Boards and </a:t>
            </a:r>
            <a:r>
              <a:rPr lang="en-ZA" sz="1200" kern="1200" dirty="0" err="1" smtClean="0">
                <a:solidFill>
                  <a:schemeClr val="tx1"/>
                </a:solidFill>
                <a:effectLst/>
                <a:latin typeface="Calibri" pitchFamily="34" charset="0"/>
                <a:ea typeface="ＭＳ Ｐゴシック" charset="0"/>
                <a:cs typeface="ＭＳ Ｐゴシック" charset="0"/>
              </a:rPr>
              <a:t>WSAs</a:t>
            </a:r>
            <a:r>
              <a:rPr lang="en-ZA" sz="1200" kern="1200" dirty="0" smtClean="0">
                <a:solidFill>
                  <a:schemeClr val="tx1"/>
                </a:solidFill>
                <a:effectLst/>
                <a:latin typeface="Calibri" pitchFamily="34" charset="0"/>
                <a:ea typeface="ＭＳ Ｐゴシック" charset="0"/>
                <a:cs typeface="ＭＳ Ｐゴシック" charset="0"/>
              </a:rPr>
              <a:t> owe the </a:t>
            </a:r>
            <a:r>
              <a:rPr lang="en-ZA" sz="1200" kern="1200" dirty="0" err="1" smtClean="0">
                <a:solidFill>
                  <a:schemeClr val="tx1"/>
                </a:solidFill>
                <a:effectLst/>
                <a:latin typeface="Calibri" pitchFamily="34" charset="0"/>
                <a:ea typeface="ＭＳ Ｐゴシック" charset="0"/>
                <a:cs typeface="ＭＳ Ｐゴシック" charset="0"/>
              </a:rPr>
              <a:t>DWS</a:t>
            </a:r>
            <a:r>
              <a:rPr lang="en-ZA" sz="1200" kern="1200" dirty="0" smtClean="0">
                <a:solidFill>
                  <a:schemeClr val="tx1"/>
                </a:solidFill>
                <a:effectLst/>
                <a:latin typeface="Calibri" pitchFamily="34" charset="0"/>
                <a:ea typeface="ＭＳ Ｐゴシック" charset="0"/>
                <a:cs typeface="ＭＳ Ｐゴシック" charset="0"/>
              </a:rPr>
              <a:t> R9.8 billion in arrear payments).</a:t>
            </a:r>
            <a:endParaRPr lang="en-US" sz="1200" kern="1200" dirty="0" smtClean="0">
              <a:solidFill>
                <a:schemeClr val="tx1"/>
              </a:solidFill>
              <a:effectLst/>
              <a:latin typeface="Calibri" pitchFamily="34" charset="0"/>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aseline="0" dirty="0" smtClean="0">
              <a:latin typeface="Arial" pitchFamily="34" charset="0"/>
              <a:cs typeface="Arial" pitchFamily="34" charset="0"/>
            </a:endParaRP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17</a:t>
            </a:fld>
            <a:endParaRPr lang="en-US"/>
          </a:p>
        </p:txBody>
      </p:sp>
    </p:spTree>
    <p:extLst>
      <p:ext uri="{BB962C8B-B14F-4D97-AF65-F5344CB8AC3E}">
        <p14:creationId xmlns:p14="http://schemas.microsoft.com/office/powerpoint/2010/main" xmlns="" val="125683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F174F664-A482-4093-A1F0-879C191A7A59}" type="datetime1">
              <a:rPr lang="en-US" smtClean="0"/>
              <a:pPr>
                <a:defRPr/>
              </a:pPr>
              <a:t>8/23/2019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51217295-DBCE-4F0B-B883-1C9DE84188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A74B641F-4C5D-47D5-8397-A2C52AA8CB53}" type="datetime1">
              <a:rPr lang="en-US" smtClean="0"/>
              <a:pPr>
                <a:defRPr/>
              </a:pPr>
              <a:t>8/23/2019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4E18BEC-B791-4667-9550-153E3F71E36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84756172-78A0-4EC7-A5CF-903796254319}" type="datetime1">
              <a:rPr lang="en-US" smtClean="0"/>
              <a:pPr>
                <a:defRPr/>
              </a:pPr>
              <a:t>8/23/2019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D24AB0AE-FD3F-4776-A959-1D045317C9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416" y="274638"/>
            <a:ext cx="7202384" cy="1143000"/>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84416" y="1600200"/>
            <a:ext cx="7202384"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7D45F5D-B2B6-49D1-9E75-2F7E0E2AF481}" type="datetime1">
              <a:rPr lang="en-US" smtClean="0"/>
              <a:pPr>
                <a:defRPr/>
              </a:pPr>
              <a:t>8/23/2019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178225"/>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3BABFDD9-386B-4635-A8AB-4BCCAEB4E35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6038E4-0415-4FE9-A52B-8B89E2113161}" type="datetime1">
              <a:rPr lang="en-US" smtClean="0"/>
              <a:pPr>
                <a:defRPr/>
              </a:pPr>
              <a:t>8/23/2019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CAD041C9-F1BE-498E-A6B1-DAF350FEA22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0C9FE3F-5C36-434A-9660-C29ACC7FC2CD}" type="datetime1">
              <a:rPr lang="en-US" smtClean="0"/>
              <a:pPr>
                <a:defRPr/>
              </a:pPr>
              <a:t>8/23/2019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C6507D-7A9B-4CBD-AECD-8A240EE11E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F512D69-9E9E-484E-8FCE-A09224314A7B}" type="datetime1">
              <a:rPr lang="en-US" smtClean="0"/>
              <a:pPr>
                <a:defRPr/>
              </a:pPr>
              <a:t>8/23/2019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46718E0-1054-4BA3-B139-7AE800E7959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873127D-D0F9-4A4E-A9DA-0DC29CA529BC}" type="datetime1">
              <a:rPr lang="en-US" smtClean="0"/>
              <a:pPr>
                <a:defRPr/>
              </a:pPr>
              <a:t>8/23/2019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26AA24C-6DF8-4126-814D-D4898393D0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D7D60A4-DE2A-4FBE-8CB5-9EC4351842F1}" type="datetime1">
              <a:rPr lang="en-US" smtClean="0"/>
              <a:pPr>
                <a:defRPr/>
              </a:pPr>
              <a:t>8/23/2019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CCE0A75-9371-4C25-90ED-378BF618AD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52EA1E1-12BB-48A0-82C7-4A4A1BDC86FD}" type="datetime1">
              <a:rPr lang="en-US" smtClean="0"/>
              <a:pPr>
                <a:defRPr/>
              </a:pPr>
              <a:t>8/23/2019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AFD5DE1-1848-48AE-9C2F-FB52CF72AC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40AD38C6-BC66-4D0D-8574-45FC6F7CC764}" type="datetime1">
              <a:rPr lang="en-US" smtClean="0"/>
              <a:pPr>
                <a:defRPr/>
              </a:pPr>
              <a:t>8/23/2019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95AAAEF6-0C29-415D-9079-6FFC7BE16DD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3"/>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4" name="TextBox 2"/>
          <p:cNvSpPr txBox="1">
            <a:spLocks noChangeArrowheads="1"/>
          </p:cNvSpPr>
          <p:nvPr/>
        </p:nvSpPr>
        <p:spPr bwMode="auto">
          <a:xfrm>
            <a:off x="203201" y="2370667"/>
            <a:ext cx="5309326" cy="3662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smtClean="0">
                <a:latin typeface="Gill Snas" charset="0"/>
                <a:cs typeface="Gill Snas" charset="0"/>
              </a:rPr>
              <a:t>FIRST QUARTER ANALYSIS REPORT </a:t>
            </a:r>
            <a:r>
              <a:rPr lang="en-ZA" b="1" dirty="0" smtClean="0">
                <a:cs typeface="Arial" pitchFamily="34" charset="0"/>
              </a:rPr>
              <a:t>FOR THE 2019/20 FINANCIAL YEAR</a:t>
            </a:r>
            <a:endParaRPr lang="en-US" b="1" dirty="0" smtClean="0">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Presented by:</a:t>
            </a:r>
          </a:p>
          <a:p>
            <a:pPr eaLnBrk="1" hangingPunct="1">
              <a:defRPr/>
            </a:pPr>
            <a:r>
              <a:rPr lang="en-US" sz="2000" dirty="0" smtClean="0">
                <a:solidFill>
                  <a:schemeClr val="bg2">
                    <a:lumMod val="25000"/>
                  </a:schemeClr>
                </a:solidFill>
                <a:latin typeface="Gill Snas" charset="0"/>
                <a:cs typeface="Gill Snas" charset="0"/>
              </a:rPr>
              <a:t>Acting DG</a:t>
            </a:r>
          </a:p>
          <a:p>
            <a:pPr eaLnBrk="1" hangingPunct="1">
              <a:defRPr/>
            </a:pPr>
            <a:endParaRPr lang="en-US" sz="2000"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Date: 23 August 2019</a:t>
            </a:r>
          </a:p>
          <a:p>
            <a:pPr eaLnBrk="1" hangingPunct="1">
              <a:defRPr/>
            </a:pPr>
            <a:endParaRPr lang="en-US" sz="1600" dirty="0" smtClean="0">
              <a:solidFill>
                <a:schemeClr val="bg2">
                  <a:lumMod val="25000"/>
                </a:schemeClr>
              </a:solidFill>
              <a:latin typeface="Gill Snas" charset="0"/>
              <a:cs typeface="Gill Snas"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2" y="24260"/>
            <a:ext cx="7195457" cy="1143000"/>
          </a:xfrm>
        </p:spPr>
        <p:txBody>
          <a:bodyPr/>
          <a:lstStyle/>
          <a:p>
            <a:r>
              <a:rPr lang="en-ZA" sz="3200" dirty="0"/>
              <a:t>Water Planning &amp; Information Management</a:t>
            </a: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10</a:t>
            </a:fld>
            <a:endParaRPr lang="en-ZA" sz="1400" dirty="0">
              <a:latin typeface="Arial" pitchFamily="34" charset="0"/>
              <a:cs typeface="Arial"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xmlns="" val="1741248772"/>
              </p:ext>
            </p:extLst>
          </p:nvPr>
        </p:nvGraphicFramePr>
        <p:xfrm>
          <a:off x="1551622" y="1100080"/>
          <a:ext cx="7348538" cy="4700139"/>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5"/>
          <p:cNvGrpSpPr/>
          <p:nvPr/>
        </p:nvGrpSpPr>
        <p:grpSpPr>
          <a:xfrm>
            <a:off x="3745074" y="586739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2699599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2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515261"/>
              </p:ext>
            </p:extLst>
          </p:nvPr>
        </p:nvGraphicFramePr>
        <p:xfrm>
          <a:off x="1568761" y="786049"/>
          <a:ext cx="7434894" cy="5394960"/>
        </p:xfrm>
        <a:graphic>
          <a:graphicData uri="http://schemas.openxmlformats.org/drawingml/2006/table">
            <a:tbl>
              <a:tblPr firstRow="1" bandRow="1">
                <a:tableStyleId>{F5AB1C69-6EDB-4FF4-983F-18BD219EF322}</a:tableStyleId>
              </a:tblPr>
              <a:tblGrid>
                <a:gridCol w="1092552">
                  <a:extLst>
                    <a:ext uri="{9D8B030D-6E8A-4147-A177-3AD203B41FA5}">
                      <a16:colId xmlns:a16="http://schemas.microsoft.com/office/drawing/2014/main" xmlns="" val="20000"/>
                    </a:ext>
                  </a:extLst>
                </a:gridCol>
                <a:gridCol w="551143">
                  <a:extLst>
                    <a:ext uri="{9D8B030D-6E8A-4147-A177-3AD203B41FA5}">
                      <a16:colId xmlns:a16="http://schemas.microsoft.com/office/drawing/2014/main" xmlns="" val="20001"/>
                    </a:ext>
                  </a:extLst>
                </a:gridCol>
                <a:gridCol w="1782625">
                  <a:extLst>
                    <a:ext uri="{9D8B030D-6E8A-4147-A177-3AD203B41FA5}">
                      <a16:colId xmlns:a16="http://schemas.microsoft.com/office/drawing/2014/main" xmlns="" val="20002"/>
                    </a:ext>
                  </a:extLst>
                </a:gridCol>
                <a:gridCol w="1173708">
                  <a:extLst>
                    <a:ext uri="{9D8B030D-6E8A-4147-A177-3AD203B41FA5}">
                      <a16:colId xmlns:a16="http://schemas.microsoft.com/office/drawing/2014/main" xmlns="" val="20003"/>
                    </a:ext>
                  </a:extLst>
                </a:gridCol>
                <a:gridCol w="1351128">
                  <a:extLst>
                    <a:ext uri="{9D8B030D-6E8A-4147-A177-3AD203B41FA5}">
                      <a16:colId xmlns:a16="http://schemas.microsoft.com/office/drawing/2014/main" xmlns="" val="20004"/>
                    </a:ext>
                  </a:extLst>
                </a:gridCol>
                <a:gridCol w="1057019">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546831">
                <a:tc rowSpan="3">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Integrated Planning</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2.1.1</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National Water and Sanitation master plan (</a:t>
                      </a:r>
                      <a:r>
                        <a:rPr lang="en-US" sz="1200" kern="1200" baseline="0" dirty="0" err="1" smtClean="0">
                          <a:solidFill>
                            <a:schemeClr val="dk1"/>
                          </a:solidFill>
                          <a:latin typeface="Arial" pitchFamily="34" charset="0"/>
                          <a:ea typeface="+mn-ea"/>
                          <a:cs typeface="Arial" pitchFamily="34" charset="0"/>
                        </a:rPr>
                        <a:t>NWSMP</a:t>
                      </a:r>
                      <a:r>
                        <a:rPr lang="en-US" sz="1200" kern="1200" baseline="0" dirty="0" smtClean="0">
                          <a:solidFill>
                            <a:schemeClr val="dk1"/>
                          </a:solidFill>
                          <a:latin typeface="Arial" pitchFamily="34" charset="0"/>
                          <a:ea typeface="+mn-ea"/>
                          <a:cs typeface="Arial" pitchFamily="34" charset="0"/>
                        </a:rPr>
                        <a:t>) adopted </a:t>
                      </a:r>
                    </a:p>
                  </a:txBody>
                  <a:tcPr/>
                </a:tc>
                <a:tc>
                  <a:txBody>
                    <a:bodyPr/>
                    <a:lstStyle/>
                    <a:p>
                      <a:pPr marL="0" marR="0" indent="0" algn="l" defTabSz="457200" rtl="0" eaLnBrk="1" latinLnBrk="0" hangingPunct="1">
                        <a:lnSpc>
                          <a:spcPct val="100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Master Plan Operation Phakisa Lab Preparation</a:t>
                      </a:r>
                      <a:endParaRPr lang="en-US" sz="1200" kern="1200" baseline="0" dirty="0">
                        <a:solidFill>
                          <a:schemeClr val="dk1"/>
                        </a:solidFill>
                        <a:latin typeface="Arial" pitchFamily="34" charset="0"/>
                        <a:ea typeface="+mn-ea"/>
                        <a:cs typeface="Arial" pitchFamily="34" charset="0"/>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Master Plan Operation Phakisa Lab Preparation done</a:t>
                      </a:r>
                    </a:p>
                  </a:txBody>
                  <a:tcPr marL="68580" marR="68580" marT="0" marB="0"/>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t>
                      </a:r>
                      <a:endParaRPr lang="en-US" sz="1200" kern="1200" baseline="0" dirty="0">
                        <a:solidFill>
                          <a:schemeClr val="dk1"/>
                        </a:solidFill>
                        <a:latin typeface="Arial" pitchFamily="34" charset="0"/>
                        <a:ea typeface="+mn-ea"/>
                        <a:cs typeface="Arial" pitchFamily="34" charset="0"/>
                      </a:endParaRPr>
                    </a:p>
                  </a:txBody>
                  <a:tcPr marL="68580" marR="68580" marT="0" marB="0"/>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2"/>
                  </a:ext>
                </a:extLst>
              </a:tr>
              <a:tr h="703069">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2.2.5</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Number of operating rules and specialist strategy studies</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completed annually for various water supply systems</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2</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2</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a:t>
                      </a: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lvl="0"/>
                      <a:endParaRPr lang="en-US" sz="1200" dirty="0" smtClean="0">
                        <a:latin typeface="Arial" pitchFamily="34" charset="0"/>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2.2.6</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updates climate change for Risk and Vulnerability Assessments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completed annually for various water supply systems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2</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2</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4"/>
                  </a:ext>
                </a:extLst>
              </a:tr>
              <a:tr h="859306">
                <a:tc>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Ecosystems</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1.3.1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river systems with water resources classes and determined resource quality objectives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0</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[Final legal notice for translation and vetting of 2 legal notices] </a:t>
                      </a:r>
                      <a:endParaRPr lang="en-US" sz="1200" dirty="0" smtClean="0">
                        <a:solidFill>
                          <a:srgbClr val="FF0000"/>
                        </a:solidFill>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0</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[Final legal notice for translation and vetting of 2 legal notices] </a:t>
                      </a:r>
                      <a:endParaRPr lang="en-US" sz="1200" dirty="0" smtClean="0">
                        <a:solidFill>
                          <a:srgbClr val="FF0000"/>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11</a:t>
            </a:fld>
            <a:endParaRPr lang="en-US" dirty="0"/>
          </a:p>
        </p:txBody>
      </p:sp>
    </p:spTree>
    <p:extLst>
      <p:ext uri="{BB962C8B-B14F-4D97-AF65-F5344CB8AC3E}">
        <p14:creationId xmlns:p14="http://schemas.microsoft.com/office/powerpoint/2010/main" xmlns="" val="4108166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2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6569628"/>
              </p:ext>
            </p:extLst>
          </p:nvPr>
        </p:nvGraphicFramePr>
        <p:xfrm>
          <a:off x="1541465" y="966889"/>
          <a:ext cx="7434894" cy="3968266"/>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602020">
                  <a:extLst>
                    <a:ext uri="{9D8B030D-6E8A-4147-A177-3AD203B41FA5}">
                      <a16:colId xmlns:a16="http://schemas.microsoft.com/office/drawing/2014/main" xmlns="" val="20002"/>
                    </a:ext>
                  </a:extLst>
                </a:gridCol>
                <a:gridCol w="1310185">
                  <a:extLst>
                    <a:ext uri="{9D8B030D-6E8A-4147-A177-3AD203B41FA5}">
                      <a16:colId xmlns:a16="http://schemas.microsoft.com/office/drawing/2014/main" xmlns="" val="20003"/>
                    </a:ext>
                  </a:extLst>
                </a:gridCol>
                <a:gridCol w="1351128">
                  <a:extLst>
                    <a:ext uri="{9D8B030D-6E8A-4147-A177-3AD203B41FA5}">
                      <a16:colId xmlns:a16="http://schemas.microsoft.com/office/drawing/2014/main" xmlns="" val="20004"/>
                    </a:ext>
                  </a:extLst>
                </a:gridCol>
                <a:gridCol w="1070667">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Information</a:t>
                      </a:r>
                      <a:r>
                        <a:rPr lang="en-US" sz="1200" b="1" kern="1200" baseline="0" dirty="0" smtClean="0">
                          <a:solidFill>
                            <a:schemeClr val="dk1"/>
                          </a:solidFill>
                          <a:latin typeface="Arial" pitchFamily="34" charset="0"/>
                          <a:ea typeface="+mn-ea"/>
                          <a:cs typeface="Arial" pitchFamily="34" charset="0"/>
                        </a:rPr>
                        <a:t> Management</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1.2.2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water and sanitation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information systems maintained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6 water information systems maintained</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6 water information systems maintained</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2"/>
                  </a:ext>
                </a:extLst>
              </a:tr>
              <a:tr h="859306">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Services &amp; Local Water Management</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1.4.1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large water supply systems assessed for water losses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[Stakeholder consultations on water balance data and information]</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[Stakeholder consultations on water balance data and information]</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2.1.2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district municipalities (DMs) with completed 5 year water and sanitation services master plans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[Development of structure</a:t>
                      </a:r>
                    </a:p>
                    <a:p>
                      <a:pPr marL="0" indent="0" algn="l">
                        <a:buFont typeface="Arial" panose="020B0604020202020204" pitchFamily="34" charset="0"/>
                        <a:buNone/>
                      </a:pPr>
                      <a:r>
                        <a:rPr lang="en-US" sz="1200" dirty="0" smtClean="0">
                          <a:latin typeface="Arial" pitchFamily="34" charset="0"/>
                          <a:cs typeface="Arial" pitchFamily="34" charset="0"/>
                        </a:rPr>
                        <a:t>documentation]</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[Development of structure</a:t>
                      </a:r>
                    </a:p>
                    <a:p>
                      <a:pPr marL="0" indent="0" algn="l">
                        <a:buFont typeface="Arial" panose="020B0604020202020204" pitchFamily="34" charset="0"/>
                        <a:buNone/>
                      </a:pPr>
                      <a:r>
                        <a:rPr lang="en-US" sz="1200" dirty="0" smtClean="0">
                          <a:latin typeface="Arial" pitchFamily="34" charset="0"/>
                          <a:cs typeface="Arial" pitchFamily="34" charset="0"/>
                        </a:rPr>
                        <a:t>documentation]</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12</a:t>
            </a:fld>
            <a:endParaRPr lang="en-US" dirty="0"/>
          </a:p>
        </p:txBody>
      </p:sp>
    </p:spTree>
    <p:extLst>
      <p:ext uri="{BB962C8B-B14F-4D97-AF65-F5344CB8AC3E}">
        <p14:creationId xmlns:p14="http://schemas.microsoft.com/office/powerpoint/2010/main" xmlns="" val="3311854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2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35286510"/>
              </p:ext>
            </p:extLst>
          </p:nvPr>
        </p:nvGraphicFramePr>
        <p:xfrm>
          <a:off x="1541465" y="803113"/>
          <a:ext cx="7434894" cy="5394960"/>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386840">
                  <a:extLst>
                    <a:ext uri="{9D8B030D-6E8A-4147-A177-3AD203B41FA5}">
                      <a16:colId xmlns:a16="http://schemas.microsoft.com/office/drawing/2014/main" xmlns="" val="20002"/>
                    </a:ext>
                  </a:extLst>
                </a:gridCol>
                <a:gridCol w="1264920">
                  <a:extLst>
                    <a:ext uri="{9D8B030D-6E8A-4147-A177-3AD203B41FA5}">
                      <a16:colId xmlns:a16="http://schemas.microsoft.com/office/drawing/2014/main" xmlns="" val="20003"/>
                    </a:ext>
                  </a:extLst>
                </a:gridCol>
                <a:gridCol w="1341120">
                  <a:extLst>
                    <a:ext uri="{9D8B030D-6E8A-4147-A177-3AD203B41FA5}">
                      <a16:colId xmlns:a16="http://schemas.microsoft.com/office/drawing/2014/main" xmlns="" val="20004"/>
                    </a:ext>
                  </a:extLst>
                </a:gridCol>
                <a:gridCol w="134112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3">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Services &amp; Local Water Management</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2.1.4</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municipal</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Strategic Self- Assessments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a:t>
                      </a:r>
                      <a:r>
                        <a:rPr lang="en-US" sz="1200" kern="1200" baseline="0" dirty="0" err="1" smtClean="0">
                          <a:solidFill>
                            <a:schemeClr val="dk1"/>
                          </a:solidFill>
                          <a:latin typeface="Arial" pitchFamily="34" charset="0"/>
                          <a:ea typeface="+mn-ea"/>
                          <a:cs typeface="Arial" pitchFamily="34" charset="0"/>
                        </a:rPr>
                        <a:t>MuSSA</a:t>
                      </a:r>
                      <a:r>
                        <a:rPr lang="en-US" sz="1200" kern="1200" baseline="0" dirty="0" smtClean="0">
                          <a:solidFill>
                            <a:schemeClr val="dk1"/>
                          </a:solidFill>
                          <a:latin typeface="Arial" pitchFamily="34" charset="0"/>
                          <a:ea typeface="+mn-ea"/>
                          <a:cs typeface="Arial" pitchFamily="34" charset="0"/>
                        </a:rPr>
                        <a:t>)  completed within the </a:t>
                      </a:r>
                      <a:r>
                        <a:rPr lang="en-US" sz="1200" kern="1200" baseline="0" dirty="0" err="1" smtClean="0">
                          <a:solidFill>
                            <a:schemeClr val="dk1"/>
                          </a:solidFill>
                          <a:latin typeface="Arial" pitchFamily="34" charset="0"/>
                          <a:ea typeface="+mn-ea"/>
                          <a:cs typeface="Arial" pitchFamily="34" charset="0"/>
                        </a:rPr>
                        <a:t>WSAs</a:t>
                      </a:r>
                      <a:r>
                        <a:rPr lang="en-US" sz="1200" kern="1200" baseline="0" dirty="0" smtClean="0">
                          <a:solidFill>
                            <a:schemeClr val="dk1"/>
                          </a:solidFill>
                          <a:latin typeface="Arial" pitchFamily="34" charset="0"/>
                          <a:ea typeface="+mn-ea"/>
                          <a:cs typeface="Arial" pitchFamily="34" charset="0"/>
                        </a:rPr>
                        <a:t>, metros and secondary cities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[Liaise with provincial offices]</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[Liaison with provincial offices undertaken]</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2.2.2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feasibility</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studies for water and wastewater services projects (</a:t>
                      </a:r>
                      <a:r>
                        <a:rPr lang="en-US" sz="1200" kern="1200" baseline="0" dirty="0" err="1" smtClean="0">
                          <a:solidFill>
                            <a:schemeClr val="dk1"/>
                          </a:solidFill>
                          <a:latin typeface="Arial" pitchFamily="34" charset="0"/>
                          <a:ea typeface="+mn-ea"/>
                          <a:cs typeface="Arial" pitchFamily="34" charset="0"/>
                        </a:rPr>
                        <a:t>RBIG</a:t>
                      </a:r>
                      <a:r>
                        <a:rPr lang="en-US" sz="1200" kern="1200" baseline="0" dirty="0" smtClean="0">
                          <a:solidFill>
                            <a:schemeClr val="dk1"/>
                          </a:solidFill>
                          <a:latin typeface="Arial" pitchFamily="34" charset="0"/>
                          <a:ea typeface="+mn-ea"/>
                          <a:cs typeface="Arial" pitchFamily="34" charset="0"/>
                        </a:rPr>
                        <a:t>)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[Verification and </a:t>
                      </a:r>
                      <a:r>
                        <a:rPr lang="en-US" sz="1200" dirty="0" err="1" smtClean="0">
                          <a:latin typeface="Arial" pitchFamily="34" charset="0"/>
                          <a:cs typeface="Arial" pitchFamily="34" charset="0"/>
                        </a:rPr>
                        <a:t>prioritisation</a:t>
                      </a:r>
                      <a:endParaRPr lang="en-US" sz="1200" dirty="0" smtClean="0">
                        <a:latin typeface="Arial" pitchFamily="34" charset="0"/>
                        <a:cs typeface="Arial" pitchFamily="34" charset="0"/>
                      </a:endParaRPr>
                    </a:p>
                    <a:p>
                      <a:pPr marL="0" indent="0" algn="l">
                        <a:buFont typeface="Arial" panose="020B0604020202020204" pitchFamily="34" charset="0"/>
                        <a:buNone/>
                      </a:pPr>
                      <a:r>
                        <a:rPr lang="en-US" sz="1200" dirty="0" smtClean="0">
                          <a:latin typeface="Arial" pitchFamily="34" charset="0"/>
                          <a:cs typeface="Arial" pitchFamily="34" charset="0"/>
                        </a:rPr>
                        <a:t>programme and </a:t>
                      </a:r>
                      <a:r>
                        <a:rPr lang="en-US" sz="1200" dirty="0" err="1" smtClean="0">
                          <a:latin typeface="Arial" pitchFamily="34" charset="0"/>
                          <a:cs typeface="Arial" pitchFamily="34" charset="0"/>
                        </a:rPr>
                        <a:t>finalisation</a:t>
                      </a:r>
                      <a:r>
                        <a:rPr lang="en-US" sz="1200" dirty="0" smtClean="0">
                          <a:latin typeface="Arial" pitchFamily="34" charset="0"/>
                          <a:cs typeface="Arial" pitchFamily="34" charset="0"/>
                        </a:rPr>
                        <a:t> of project list]</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[Verification was done and project list was </a:t>
                      </a:r>
                      <a:r>
                        <a:rPr lang="en-US" sz="1200" dirty="0" err="1" smtClean="0">
                          <a:latin typeface="Arial" pitchFamily="34" charset="0"/>
                          <a:cs typeface="Arial" pitchFamily="34" charset="0"/>
                        </a:rPr>
                        <a:t>finalised</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2.2.3</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implementation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readiness studies for water and wastewater</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services projects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a:t>
                      </a:r>
                      <a:r>
                        <a:rPr lang="en-US" sz="1200" kern="1200" baseline="0" dirty="0" err="1" smtClean="0">
                          <a:solidFill>
                            <a:schemeClr val="dk1"/>
                          </a:solidFill>
                          <a:latin typeface="Arial" pitchFamily="34" charset="0"/>
                          <a:ea typeface="+mn-ea"/>
                          <a:cs typeface="Arial" pitchFamily="34" charset="0"/>
                        </a:rPr>
                        <a:t>RBIG</a:t>
                      </a:r>
                      <a:r>
                        <a:rPr lang="en-US" sz="1200" kern="1200" baseline="0" dirty="0" smtClean="0">
                          <a:solidFill>
                            <a:schemeClr val="dk1"/>
                          </a:solidFill>
                          <a:latin typeface="Arial" pitchFamily="34" charset="0"/>
                          <a:ea typeface="+mn-ea"/>
                          <a:cs typeface="Arial" pitchFamily="34" charset="0"/>
                        </a:rPr>
                        <a:t>)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[Verification and </a:t>
                      </a:r>
                      <a:r>
                        <a:rPr lang="en-US" sz="1200" dirty="0" err="1" smtClean="0">
                          <a:latin typeface="Arial" pitchFamily="34" charset="0"/>
                          <a:cs typeface="Arial" pitchFamily="34" charset="0"/>
                        </a:rPr>
                        <a:t>prioritisation</a:t>
                      </a:r>
                      <a:endParaRPr lang="en-US" sz="1200" dirty="0" smtClean="0">
                        <a:latin typeface="Arial" pitchFamily="34" charset="0"/>
                        <a:cs typeface="Arial" pitchFamily="34" charset="0"/>
                      </a:endParaRPr>
                    </a:p>
                    <a:p>
                      <a:pPr marL="0" indent="0" algn="l">
                        <a:buFont typeface="Arial" panose="020B0604020202020204" pitchFamily="34" charset="0"/>
                        <a:buNone/>
                      </a:pPr>
                      <a:r>
                        <a:rPr lang="en-US" sz="1200" dirty="0" smtClean="0">
                          <a:latin typeface="Arial" pitchFamily="34" charset="0"/>
                          <a:cs typeface="Arial" pitchFamily="34" charset="0"/>
                        </a:rPr>
                        <a:t>programme and </a:t>
                      </a:r>
                      <a:r>
                        <a:rPr lang="en-US" sz="1200" dirty="0" err="1" smtClean="0">
                          <a:latin typeface="Arial" pitchFamily="34" charset="0"/>
                          <a:cs typeface="Arial" pitchFamily="34" charset="0"/>
                        </a:rPr>
                        <a:t>finalisation</a:t>
                      </a:r>
                      <a:r>
                        <a:rPr lang="en-US" sz="1200" dirty="0" smtClean="0">
                          <a:latin typeface="Arial" pitchFamily="34" charset="0"/>
                          <a:cs typeface="Arial" pitchFamily="34" charset="0"/>
                        </a:rPr>
                        <a:t> of project list]</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0</a:t>
                      </a:r>
                    </a:p>
                    <a:p>
                      <a:pPr marL="0" indent="0" algn="l">
                        <a:buFont typeface="Arial" panose="020B0604020202020204" pitchFamily="34" charset="0"/>
                        <a:buNone/>
                      </a:pPr>
                      <a:r>
                        <a:rPr lang="en-US" sz="1200" dirty="0" smtClean="0">
                          <a:latin typeface="Arial" pitchFamily="34" charset="0"/>
                          <a:cs typeface="Arial" pitchFamily="34" charset="0"/>
                        </a:rPr>
                        <a:t>[Verification was done and project list was </a:t>
                      </a:r>
                      <a:r>
                        <a:rPr lang="en-US" sz="1200" dirty="0" err="1" smtClean="0">
                          <a:latin typeface="Arial" pitchFamily="34" charset="0"/>
                          <a:cs typeface="Arial" pitchFamily="34" charset="0"/>
                        </a:rPr>
                        <a:t>finalised</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13</a:t>
            </a:fld>
            <a:endParaRPr lang="en-US" dirty="0"/>
          </a:p>
        </p:txBody>
      </p:sp>
    </p:spTree>
    <p:extLst>
      <p:ext uri="{BB962C8B-B14F-4D97-AF65-F5344CB8AC3E}">
        <p14:creationId xmlns:p14="http://schemas.microsoft.com/office/powerpoint/2010/main" xmlns="" val="1734530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2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562707771"/>
              </p:ext>
            </p:extLst>
          </p:nvPr>
        </p:nvGraphicFramePr>
        <p:xfrm>
          <a:off x="1541465" y="909793"/>
          <a:ext cx="7434894" cy="3821732"/>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493520">
                  <a:extLst>
                    <a:ext uri="{9D8B030D-6E8A-4147-A177-3AD203B41FA5}">
                      <a16:colId xmlns:a16="http://schemas.microsoft.com/office/drawing/2014/main" xmlns="" val="20002"/>
                    </a:ext>
                  </a:extLst>
                </a:gridCol>
                <a:gridCol w="1264920">
                  <a:extLst>
                    <a:ext uri="{9D8B030D-6E8A-4147-A177-3AD203B41FA5}">
                      <a16:colId xmlns:a16="http://schemas.microsoft.com/office/drawing/2014/main" xmlns="" val="20003"/>
                    </a:ext>
                  </a:extLst>
                </a:gridCol>
                <a:gridCol w="1234440">
                  <a:extLst>
                    <a:ext uri="{9D8B030D-6E8A-4147-A177-3AD203B41FA5}">
                      <a16:colId xmlns:a16="http://schemas.microsoft.com/office/drawing/2014/main" xmlns="" val="20004"/>
                    </a:ext>
                  </a:extLst>
                </a:gridCol>
                <a:gridCol w="134112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Sanitation Planning &amp; Management</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2.1.5</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National Sanitation Integrated Plan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Desktop analysis report developed</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Desktop analysis report developed</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2"/>
                  </a:ext>
                </a:extLst>
              </a:tr>
              <a:tr h="859306">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Policy &amp; Strategy</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4.1.1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Approved National</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Water Resources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Strategy Edition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 (NWRS3)</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Draft NWRS-3 produced</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Draft NWRS-3 produced</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4.1.2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National Water</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and Sanitation Bill</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developed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Tabling the Bill to Cabinet for the </a:t>
                      </a:r>
                      <a:r>
                        <a:rPr lang="en-US" sz="1200" dirty="0" err="1" smtClean="0">
                          <a:latin typeface="Arial" pitchFamily="34" charset="0"/>
                          <a:cs typeface="Arial" pitchFamily="34" charset="0"/>
                        </a:rPr>
                        <a:t>gazetting</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Submission for approval of the cab memo  drafted and routed for approval</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The processing of the Bill to Cabinet was put on hold until the </a:t>
                      </a:r>
                      <a:r>
                        <a:rPr lang="en-US" sz="1200" dirty="0" err="1" smtClean="0">
                          <a:latin typeface="Arial" pitchFamily="34" charset="0"/>
                          <a:cs typeface="Arial" pitchFamily="34" charset="0"/>
                        </a:rPr>
                        <a:t>finalisation</a:t>
                      </a:r>
                      <a:r>
                        <a:rPr lang="en-US" sz="1200" dirty="0" smtClean="0">
                          <a:latin typeface="Arial" pitchFamily="34" charset="0"/>
                          <a:cs typeface="Arial" pitchFamily="34" charset="0"/>
                        </a:rPr>
                        <a:t> of the Phakisa on the masterplan</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Not achieved</a:t>
                      </a:r>
                      <a:endParaRPr lang="en-US" sz="1200" dirty="0">
                        <a:latin typeface="Arial" pitchFamily="34" charset="0"/>
                        <a:cs typeface="Arial" pitchFamily="34" charset="0"/>
                      </a:endParaRPr>
                    </a:p>
                  </a:txBody>
                  <a:tcPr vert="vert270">
                    <a:solidFill>
                      <a:srgbClr val="FF000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14</a:t>
            </a:fld>
            <a:endParaRPr lang="en-US" dirty="0"/>
          </a:p>
        </p:txBody>
      </p:sp>
    </p:spTree>
    <p:extLst>
      <p:ext uri="{BB962C8B-B14F-4D97-AF65-F5344CB8AC3E}">
        <p14:creationId xmlns:p14="http://schemas.microsoft.com/office/powerpoint/2010/main" xmlns="" val="1559978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2" y="24260"/>
            <a:ext cx="7195457" cy="1143000"/>
          </a:xfrm>
        </p:spPr>
        <p:txBody>
          <a:bodyPr/>
          <a:lstStyle/>
          <a:p>
            <a:r>
              <a:rPr lang="en-ZA" sz="3200" dirty="0" smtClean="0"/>
              <a:t>Water Infrastructure Development</a:t>
            </a:r>
            <a:endParaRPr lang="en-ZA" sz="3200"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15</a:t>
            </a:fld>
            <a:endParaRPr lang="en-ZA" sz="1400" dirty="0">
              <a:latin typeface="Arial" pitchFamily="34" charset="0"/>
              <a:cs typeface="Arial"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xmlns="" val="4011716265"/>
              </p:ext>
            </p:extLst>
          </p:nvPr>
        </p:nvGraphicFramePr>
        <p:xfrm>
          <a:off x="1491342" y="1077686"/>
          <a:ext cx="7378338"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5"/>
          <p:cNvGrpSpPr/>
          <p:nvPr/>
        </p:nvGrpSpPr>
        <p:grpSpPr>
          <a:xfrm>
            <a:off x="3745074" y="586739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
        <p:nvSpPr>
          <p:cNvPr id="9" name="Rectangle 8"/>
          <p:cNvSpPr/>
          <p:nvPr/>
        </p:nvSpPr>
        <p:spPr>
          <a:xfrm>
            <a:off x="7782429" y="2607436"/>
            <a:ext cx="811763" cy="54770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800" b="1" dirty="0" smtClean="0">
                <a:solidFill>
                  <a:schemeClr val="bg1"/>
                </a:solidFill>
                <a:latin typeface="Arial" pitchFamily="34" charset="0"/>
                <a:cs typeface="Arial" pitchFamily="34" charset="0"/>
              </a:rPr>
              <a:t>No quarterly milestone</a:t>
            </a:r>
          </a:p>
        </p:txBody>
      </p:sp>
    </p:spTree>
    <p:extLst>
      <p:ext uri="{BB962C8B-B14F-4D97-AF65-F5344CB8AC3E}">
        <p14:creationId xmlns:p14="http://schemas.microsoft.com/office/powerpoint/2010/main" xmlns="" val="3067303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596244045"/>
              </p:ext>
            </p:extLst>
          </p:nvPr>
        </p:nvGraphicFramePr>
        <p:xfrm>
          <a:off x="1541465" y="909793"/>
          <a:ext cx="7434894" cy="5120640"/>
        </p:xfrm>
        <a:graphic>
          <a:graphicData uri="http://schemas.openxmlformats.org/drawingml/2006/table">
            <a:tbl>
              <a:tblPr firstRow="1" bandRow="1">
                <a:tableStyleId>{F5AB1C69-6EDB-4FF4-983F-18BD219EF322}</a:tableStyleId>
              </a:tblPr>
              <a:tblGrid>
                <a:gridCol w="1201735">
                  <a:extLst>
                    <a:ext uri="{9D8B030D-6E8A-4147-A177-3AD203B41FA5}">
                      <a16:colId xmlns:a16="http://schemas.microsoft.com/office/drawing/2014/main" xmlns="" val="20000"/>
                    </a:ext>
                  </a:extLst>
                </a:gridCol>
                <a:gridCol w="559558">
                  <a:extLst>
                    <a:ext uri="{9D8B030D-6E8A-4147-A177-3AD203B41FA5}">
                      <a16:colId xmlns:a16="http://schemas.microsoft.com/office/drawing/2014/main" xmlns="" val="20001"/>
                    </a:ext>
                  </a:extLst>
                </a:gridCol>
                <a:gridCol w="1241946">
                  <a:extLst>
                    <a:ext uri="{9D8B030D-6E8A-4147-A177-3AD203B41FA5}">
                      <a16:colId xmlns:a16="http://schemas.microsoft.com/office/drawing/2014/main" xmlns="" val="20002"/>
                    </a:ext>
                  </a:extLst>
                </a:gridCol>
                <a:gridCol w="1269242">
                  <a:extLst>
                    <a:ext uri="{9D8B030D-6E8A-4147-A177-3AD203B41FA5}">
                      <a16:colId xmlns:a16="http://schemas.microsoft.com/office/drawing/2014/main" xmlns="" val="20003"/>
                    </a:ext>
                  </a:extLst>
                </a:gridCol>
                <a:gridCol w="1211694">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Strategic Infrastructure Development &amp;</a:t>
                      </a:r>
                      <a:r>
                        <a:rPr lang="en-US" sz="1200" b="1" kern="1200" baseline="0" dirty="0" smtClean="0">
                          <a:solidFill>
                            <a:schemeClr val="dk1"/>
                          </a:solidFill>
                          <a:latin typeface="Arial" pitchFamily="34" charset="0"/>
                          <a:ea typeface="+mn-ea"/>
                          <a:cs typeface="Arial" pitchFamily="34" charset="0"/>
                        </a:rPr>
                        <a:t> Management</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bulk raw water projects ready for implementation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2</a:t>
                      </a:r>
                    </a:p>
                    <a:p>
                      <a:pPr marL="171450" indent="-171450" algn="l">
                        <a:buFont typeface="Arial" panose="020B0604020202020204" pitchFamily="34" charset="0"/>
                        <a:buChar char="•"/>
                      </a:pPr>
                      <a:r>
                        <a:rPr lang="en-US" sz="1200" dirty="0" err="1" smtClean="0">
                          <a:latin typeface="Arial" pitchFamily="34" charset="0"/>
                          <a:cs typeface="Arial" pitchFamily="34" charset="0"/>
                        </a:rPr>
                        <a:t>ORWRDP</a:t>
                      </a:r>
                      <a:r>
                        <a:rPr lang="en-US" sz="1200" dirty="0" smtClean="0">
                          <a:latin typeface="Arial" pitchFamily="34" charset="0"/>
                          <a:cs typeface="Arial" pitchFamily="34" charset="0"/>
                        </a:rPr>
                        <a:t> 2D: Tender document</a:t>
                      </a:r>
                      <a:r>
                        <a:rPr lang="en-US" sz="1200" baseline="0" dirty="0" smtClean="0">
                          <a:latin typeface="Arial" pitchFamily="34" charset="0"/>
                          <a:cs typeface="Arial" pitchFamily="34" charset="0"/>
                        </a:rPr>
                        <a:t> </a:t>
                      </a:r>
                    </a:p>
                    <a:p>
                      <a:pPr marL="171450" indent="-171450" algn="l">
                        <a:buFont typeface="Arial" panose="020B0604020202020204" pitchFamily="34" charset="0"/>
                        <a:buChar char="•"/>
                      </a:pPr>
                      <a:r>
                        <a:rPr lang="en-US" sz="1200" baseline="0" dirty="0" smtClean="0">
                          <a:latin typeface="Arial" pitchFamily="34" charset="0"/>
                          <a:cs typeface="Arial" pitchFamily="34" charset="0"/>
                        </a:rPr>
                        <a:t>MCWAP-2: tender design </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1</a:t>
                      </a:r>
                    </a:p>
                    <a:p>
                      <a:pPr marL="171450" indent="-171450" algn="l">
                        <a:buFont typeface="Arial" panose="020B0604020202020204" pitchFamily="34" charset="0"/>
                        <a:buChar char="•"/>
                      </a:pPr>
                      <a:r>
                        <a:rPr lang="en-US" sz="1200" baseline="0" dirty="0" smtClean="0">
                          <a:latin typeface="Arial" pitchFamily="34" charset="0"/>
                          <a:cs typeface="Arial" pitchFamily="34" charset="0"/>
                        </a:rPr>
                        <a:t>MCWAP-2: tender design </a:t>
                      </a:r>
                      <a:endParaRPr lang="en-US" sz="1200" dirty="0" smtClean="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Tender  not completed due to a technical matter on the Ga-</a:t>
                      </a:r>
                      <a:r>
                        <a:rPr lang="en-US" sz="1200" dirty="0" err="1" smtClean="0">
                          <a:solidFill>
                            <a:schemeClr val="tx1"/>
                          </a:solidFill>
                          <a:latin typeface="Arial" pitchFamily="34" charset="0"/>
                          <a:cs typeface="Arial" pitchFamily="34" charset="0"/>
                        </a:rPr>
                        <a:t>Mathipa</a:t>
                      </a:r>
                      <a:r>
                        <a:rPr lang="en-US" sz="1200" dirty="0" smtClean="0">
                          <a:solidFill>
                            <a:schemeClr val="tx1"/>
                          </a:solidFill>
                          <a:latin typeface="Arial" pitchFamily="34" charset="0"/>
                          <a:cs typeface="Arial" pitchFamily="34" charset="0"/>
                        </a:rPr>
                        <a:t> Reservoir lining to be used. </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Partially achieved</a:t>
                      </a:r>
                      <a:endParaRPr lang="en-US" sz="1200" dirty="0">
                        <a:latin typeface="Arial" pitchFamily="34" charset="0"/>
                        <a:cs typeface="Arial" pitchFamily="34" charset="0"/>
                      </a:endParaRPr>
                    </a:p>
                  </a:txBody>
                  <a:tcPr vert="vert270">
                    <a:solidFill>
                      <a:srgbClr val="FFFF0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bulk raw water projects under</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construction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dirty="0" smtClean="0">
                          <a:solidFill>
                            <a:schemeClr val="dk1"/>
                          </a:solidFill>
                          <a:latin typeface="Arial" pitchFamily="34" charset="0"/>
                          <a:ea typeface="+mn-ea"/>
                          <a:cs typeface="Arial" pitchFamily="34" charset="0"/>
                        </a:rPr>
                        <a:t>4</a:t>
                      </a:r>
                    </a:p>
                    <a:p>
                      <a:pPr marL="171450" indent="-171450" algn="l" defTabSz="457200" rtl="0" eaLnBrk="1" latinLnBrk="0" hangingPunct="1">
                        <a:buFont typeface="Arial" panose="020B0604020202020204" pitchFamily="34" charset="0"/>
                        <a:buChar char="•"/>
                      </a:pPr>
                      <a:r>
                        <a:rPr lang="en-US" sz="1200" kern="1200" dirty="0" smtClean="0">
                          <a:solidFill>
                            <a:schemeClr val="dk1"/>
                          </a:solidFill>
                          <a:latin typeface="Arial" pitchFamily="34" charset="0"/>
                          <a:ea typeface="+mn-ea"/>
                          <a:cs typeface="Arial" pitchFamily="34" charset="0"/>
                        </a:rPr>
                        <a:t>Tzaneen:</a:t>
                      </a:r>
                      <a:r>
                        <a:rPr lang="en-US" sz="1200" kern="1200" baseline="0" dirty="0" smtClean="0">
                          <a:solidFill>
                            <a:schemeClr val="dk1"/>
                          </a:solidFill>
                          <a:latin typeface="Arial" pitchFamily="34" charset="0"/>
                          <a:ea typeface="+mn-ea"/>
                          <a:cs typeface="Arial" pitchFamily="34" charset="0"/>
                        </a:rPr>
                        <a:t> Contractor appointment</a:t>
                      </a:r>
                    </a:p>
                    <a:p>
                      <a:pPr marL="171450" indent="-171450" algn="l" defTabSz="457200" rtl="0" eaLnBrk="1" latinLnBrk="0" hangingPunct="1">
                        <a:buFont typeface="Arial" panose="020B0604020202020204" pitchFamily="34" charset="0"/>
                        <a:buChar char="•"/>
                      </a:pPr>
                      <a:r>
                        <a:rPr lang="en-US" sz="1200" kern="1200" dirty="0" err="1" smtClean="0">
                          <a:solidFill>
                            <a:schemeClr val="dk1"/>
                          </a:solidFill>
                          <a:latin typeface="Arial" pitchFamily="34" charset="0"/>
                          <a:ea typeface="+mn-ea"/>
                          <a:cs typeface="Arial" pitchFamily="34" charset="0"/>
                        </a:rPr>
                        <a:t>Clanwilliam</a:t>
                      </a:r>
                      <a:r>
                        <a:rPr lang="en-US" sz="1200" kern="1200" dirty="0" smtClean="0">
                          <a:solidFill>
                            <a:schemeClr val="dk1"/>
                          </a:solidFill>
                          <a:latin typeface="Arial" pitchFamily="34" charset="0"/>
                          <a:ea typeface="+mn-ea"/>
                          <a:cs typeface="Arial" pitchFamily="34" charset="0"/>
                        </a:rPr>
                        <a:t>: Construction continues</a:t>
                      </a:r>
                    </a:p>
                    <a:p>
                      <a:pPr marL="171450" indent="-171450" algn="l" defTabSz="457200" rtl="0" eaLnBrk="1" latinLnBrk="0" hangingPunct="1">
                        <a:buFont typeface="Arial" panose="020B0604020202020204" pitchFamily="34" charset="0"/>
                        <a:buChar char="•"/>
                      </a:pPr>
                      <a:r>
                        <a:rPr lang="en-US" sz="1200" kern="1200" dirty="0" smtClean="0">
                          <a:solidFill>
                            <a:schemeClr val="dk1"/>
                          </a:solidFill>
                          <a:latin typeface="Arial" pitchFamily="34" charset="0"/>
                          <a:ea typeface="+mn-ea"/>
                          <a:cs typeface="Arial" pitchFamily="34" charset="0"/>
                        </a:rPr>
                        <a:t>Hazelmere: Construction contract dispute resolution</a:t>
                      </a:r>
                    </a:p>
                    <a:p>
                      <a:pPr marL="171450" indent="-171450" algn="l" defTabSz="457200" rtl="0" eaLnBrk="1" latinLnBrk="0" hangingPunct="1">
                        <a:buFont typeface="Arial" panose="020B0604020202020204" pitchFamily="34" charset="0"/>
                        <a:buChar char="•"/>
                      </a:pPr>
                      <a:r>
                        <a:rPr lang="en-US" sz="1200" kern="1200" dirty="0" smtClean="0">
                          <a:solidFill>
                            <a:schemeClr val="dk1"/>
                          </a:solidFill>
                          <a:latin typeface="Arial" pitchFamily="34" charset="0"/>
                          <a:ea typeface="+mn-ea"/>
                          <a:cs typeface="Arial" pitchFamily="34" charset="0"/>
                        </a:rPr>
                        <a:t>Mzimvubu: Construction of access roads</a:t>
                      </a: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2</a:t>
                      </a:r>
                    </a:p>
                    <a:p>
                      <a:pPr marL="171450" indent="-171450" algn="l" defTabSz="457200" rtl="0" eaLnBrk="1" latinLnBrk="0" hangingPunct="1">
                        <a:buFont typeface="Arial" panose="020B0604020202020204" pitchFamily="34" charset="0"/>
                        <a:buChar char="•"/>
                      </a:pPr>
                      <a:r>
                        <a:rPr lang="en-US" sz="1200" kern="1200" dirty="0" smtClean="0">
                          <a:solidFill>
                            <a:schemeClr val="dk1"/>
                          </a:solidFill>
                          <a:latin typeface="Arial" pitchFamily="34" charset="0"/>
                          <a:ea typeface="+mn-ea"/>
                          <a:cs typeface="Arial" pitchFamily="34" charset="0"/>
                        </a:rPr>
                        <a:t>Tzaneen:</a:t>
                      </a:r>
                      <a:r>
                        <a:rPr lang="en-US" sz="1200" kern="1200" baseline="0" dirty="0" smtClean="0">
                          <a:solidFill>
                            <a:schemeClr val="dk1"/>
                          </a:solidFill>
                          <a:latin typeface="Arial" pitchFamily="34" charset="0"/>
                          <a:ea typeface="+mn-ea"/>
                          <a:cs typeface="Arial" pitchFamily="34" charset="0"/>
                        </a:rPr>
                        <a:t> Contractor appointment</a:t>
                      </a:r>
                    </a:p>
                    <a:p>
                      <a:pPr marL="171450" indent="-171450" algn="l" defTabSz="457200" rtl="0" eaLnBrk="1" latinLnBrk="0" hangingPunct="1">
                        <a:buFont typeface="Arial" panose="020B0604020202020204" pitchFamily="34" charset="0"/>
                        <a:buChar char="•"/>
                      </a:pPr>
                      <a:r>
                        <a:rPr lang="en-US" sz="1200" kern="1200" dirty="0" err="1" smtClean="0">
                          <a:solidFill>
                            <a:schemeClr val="dk1"/>
                          </a:solidFill>
                          <a:latin typeface="Arial" pitchFamily="34" charset="0"/>
                          <a:ea typeface="+mn-ea"/>
                          <a:cs typeface="Arial" pitchFamily="34" charset="0"/>
                        </a:rPr>
                        <a:t>Clanwilliam</a:t>
                      </a:r>
                      <a:r>
                        <a:rPr lang="en-US" sz="1200" kern="1200" dirty="0" smtClean="0">
                          <a:solidFill>
                            <a:schemeClr val="dk1"/>
                          </a:solidFill>
                          <a:latin typeface="Arial" pitchFamily="34" charset="0"/>
                          <a:ea typeface="+mn-ea"/>
                          <a:cs typeface="Arial" pitchFamily="34" charset="0"/>
                        </a:rPr>
                        <a:t>: Construction continues</a:t>
                      </a:r>
                    </a:p>
                    <a:p>
                      <a:pPr marL="0" indent="0" algn="l">
                        <a:buFont typeface="Arial" panose="020B0604020202020204" pitchFamily="34" charset="0"/>
                        <a:buNone/>
                      </a:pP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Hazelmere: Signing of the Settlement Agreement is delayed due to required vetting</a:t>
                      </a:r>
                    </a:p>
                    <a:p>
                      <a:pPr marL="0" indent="0" algn="l">
                        <a:buFont typeface="Arial" panose="020B0604020202020204" pitchFamily="34" charset="0"/>
                        <a:buNone/>
                      </a:pPr>
                      <a:endParaRPr lang="en-US" sz="1200" dirty="0" smtClean="0">
                        <a:solidFill>
                          <a:schemeClr val="tx1"/>
                        </a:solidFill>
                        <a:latin typeface="Arial" pitchFamily="34" charset="0"/>
                        <a:cs typeface="Arial" pitchFamily="34" charset="0"/>
                      </a:endParaRPr>
                    </a:p>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Mzimvubu: Delay in the procurement of Environmental Control Officer, Occupational Health &amp; Safety and addressing of land matters related issues</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Partially achieved</a:t>
                      </a:r>
                      <a:endParaRPr lang="en-US" sz="1200" dirty="0">
                        <a:latin typeface="Arial" pitchFamily="34" charset="0"/>
                        <a:cs typeface="Arial" pitchFamily="34" charset="0"/>
                      </a:endParaRPr>
                    </a:p>
                  </a:txBody>
                  <a:tcPr vert="vert270">
                    <a:solidFill>
                      <a:srgbClr val="FFFF00"/>
                    </a:solidFill>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16</a:t>
            </a:fld>
            <a:endParaRPr lang="en-US" dirty="0"/>
          </a:p>
        </p:txBody>
      </p:sp>
    </p:spTree>
    <p:extLst>
      <p:ext uri="{BB962C8B-B14F-4D97-AF65-F5344CB8AC3E}">
        <p14:creationId xmlns:p14="http://schemas.microsoft.com/office/powerpoint/2010/main" xmlns="" val="1015258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909940046"/>
              </p:ext>
            </p:extLst>
          </p:nvPr>
        </p:nvGraphicFramePr>
        <p:xfrm>
          <a:off x="1541465" y="909793"/>
          <a:ext cx="7434894" cy="4023360"/>
        </p:xfrm>
        <a:graphic>
          <a:graphicData uri="http://schemas.openxmlformats.org/drawingml/2006/table">
            <a:tbl>
              <a:tblPr firstRow="1" bandRow="1">
                <a:tableStyleId>{F5AB1C69-6EDB-4FF4-983F-18BD219EF322}</a:tableStyleId>
              </a:tblPr>
              <a:tblGrid>
                <a:gridCol w="1215383">
                  <a:extLst>
                    <a:ext uri="{9D8B030D-6E8A-4147-A177-3AD203B41FA5}">
                      <a16:colId xmlns:a16="http://schemas.microsoft.com/office/drawing/2014/main" xmlns="" val="20000"/>
                    </a:ext>
                  </a:extLst>
                </a:gridCol>
                <a:gridCol w="559558">
                  <a:extLst>
                    <a:ext uri="{9D8B030D-6E8A-4147-A177-3AD203B41FA5}">
                      <a16:colId xmlns:a16="http://schemas.microsoft.com/office/drawing/2014/main" xmlns="" val="20001"/>
                    </a:ext>
                  </a:extLst>
                </a:gridCol>
                <a:gridCol w="1214651">
                  <a:extLst>
                    <a:ext uri="{9D8B030D-6E8A-4147-A177-3AD203B41FA5}">
                      <a16:colId xmlns:a16="http://schemas.microsoft.com/office/drawing/2014/main" xmlns="" val="20002"/>
                    </a:ext>
                  </a:extLst>
                </a:gridCol>
                <a:gridCol w="1364776">
                  <a:extLst>
                    <a:ext uri="{9D8B030D-6E8A-4147-A177-3AD203B41FA5}">
                      <a16:colId xmlns:a16="http://schemas.microsoft.com/office/drawing/2014/main" xmlns="" val="20003"/>
                    </a:ext>
                  </a:extLst>
                </a:gridCol>
                <a:gridCol w="1119116">
                  <a:extLst>
                    <a:ext uri="{9D8B030D-6E8A-4147-A177-3AD203B41FA5}">
                      <a16:colId xmlns:a16="http://schemas.microsoft.com/office/drawing/2014/main" xmlns="" val="20004"/>
                    </a:ext>
                  </a:extLst>
                </a:gridCol>
                <a:gridCol w="1534691">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Strategic Infrastructure Development &amp;</a:t>
                      </a:r>
                      <a:r>
                        <a:rPr lang="en-US" sz="1200" b="1" kern="1200" baseline="0" dirty="0" smtClean="0">
                          <a:solidFill>
                            <a:schemeClr val="dk1"/>
                          </a:solidFill>
                          <a:latin typeface="Arial" pitchFamily="34" charset="0"/>
                          <a:ea typeface="+mn-ea"/>
                          <a:cs typeface="Arial" pitchFamily="34" charset="0"/>
                        </a:rPr>
                        <a:t> Management</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2.3.3</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bulk raw water projects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2</a:t>
                      </a:r>
                    </a:p>
                    <a:p>
                      <a:pPr marL="171450" indent="-171450" algn="l">
                        <a:buFont typeface="Arial" panose="020B0604020202020204" pitchFamily="34" charset="0"/>
                        <a:buChar char="•"/>
                      </a:pPr>
                      <a:r>
                        <a:rPr lang="en-US" sz="1200" dirty="0" err="1" smtClean="0">
                          <a:latin typeface="Arial" pitchFamily="34" charset="0"/>
                          <a:cs typeface="Arial" pitchFamily="34" charset="0"/>
                        </a:rPr>
                        <a:t>Goedertrouw</a:t>
                      </a:r>
                      <a:r>
                        <a:rPr lang="en-US" sz="1200" dirty="0" smtClean="0">
                          <a:latin typeface="Arial" pitchFamily="34" charset="0"/>
                          <a:cs typeface="Arial" pitchFamily="34" charset="0"/>
                        </a:rPr>
                        <a:t> Transfer</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Scheme: construction</a:t>
                      </a:r>
                    </a:p>
                    <a:p>
                      <a:pPr marL="171450" indent="-171450" algn="l">
                        <a:buFont typeface="Arial" panose="020B0604020202020204" pitchFamily="34" charset="0"/>
                        <a:buChar char="•"/>
                      </a:pPr>
                      <a:r>
                        <a:rPr lang="en-US" sz="1200" dirty="0" smtClean="0">
                          <a:latin typeface="Arial" pitchFamily="34" charset="0"/>
                          <a:cs typeface="Arial" pitchFamily="34" charset="0"/>
                        </a:rPr>
                        <a:t>Hazelmere</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0</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The contract of the PSP expired and the approval of continuation with the contract is pending or appointment of new service provider to complete the works</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Not achieved</a:t>
                      </a:r>
                      <a:endParaRPr lang="en-US" sz="1200" dirty="0">
                        <a:latin typeface="Arial" pitchFamily="34" charset="0"/>
                        <a:cs typeface="Arial" pitchFamily="34" charset="0"/>
                      </a:endParaRPr>
                    </a:p>
                  </a:txBody>
                  <a:tcPr vert="vert270">
                    <a:solidFill>
                      <a:srgbClr val="FF000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3.4.</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job opportunities created</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through implementing augmentation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55</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39</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As there was no construction in Hazelmere and </a:t>
                      </a:r>
                      <a:r>
                        <a:rPr lang="en-US" sz="1200" dirty="0" err="1" smtClean="0">
                          <a:solidFill>
                            <a:schemeClr val="tx1"/>
                          </a:solidFill>
                          <a:latin typeface="Arial" pitchFamily="34" charset="0"/>
                          <a:cs typeface="Arial" pitchFamily="34" charset="0"/>
                        </a:rPr>
                        <a:t>Goedertrouw</a:t>
                      </a:r>
                      <a:r>
                        <a:rPr lang="en-US" sz="1200" dirty="0" smtClean="0">
                          <a:solidFill>
                            <a:schemeClr val="tx1"/>
                          </a:solidFill>
                          <a:latin typeface="Arial" pitchFamily="34" charset="0"/>
                          <a:cs typeface="Arial" pitchFamily="34" charset="0"/>
                        </a:rPr>
                        <a:t> job opportunities were not created</a:t>
                      </a:r>
                      <a:endParaRPr lang="en-US" sz="1200" dirty="0">
                        <a:solidFill>
                          <a:schemeClr val="tx1"/>
                        </a:solidFill>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Partially 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FFFF00"/>
                    </a:solidFill>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17</a:t>
            </a:fld>
            <a:endParaRPr lang="en-US" dirty="0"/>
          </a:p>
        </p:txBody>
      </p:sp>
    </p:spTree>
    <p:extLst>
      <p:ext uri="{BB962C8B-B14F-4D97-AF65-F5344CB8AC3E}">
        <p14:creationId xmlns:p14="http://schemas.microsoft.com/office/powerpoint/2010/main" xmlns="" val="2927134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97860438"/>
              </p:ext>
            </p:extLst>
          </p:nvPr>
        </p:nvGraphicFramePr>
        <p:xfrm>
          <a:off x="1541465" y="909793"/>
          <a:ext cx="7434894" cy="5029200"/>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234440">
                  <a:extLst>
                    <a:ext uri="{9D8B030D-6E8A-4147-A177-3AD203B41FA5}">
                      <a16:colId xmlns:a16="http://schemas.microsoft.com/office/drawing/2014/main" xmlns="" val="20002"/>
                    </a:ext>
                  </a:extLst>
                </a:gridCol>
                <a:gridCol w="1280160">
                  <a:extLst>
                    <a:ext uri="{9D8B030D-6E8A-4147-A177-3AD203B41FA5}">
                      <a16:colId xmlns:a16="http://schemas.microsoft.com/office/drawing/2014/main" xmlns="" val="20003"/>
                    </a:ext>
                  </a:extLst>
                </a:gridCol>
                <a:gridCol w="1188720">
                  <a:extLst>
                    <a:ext uri="{9D8B030D-6E8A-4147-A177-3AD203B41FA5}">
                      <a16:colId xmlns:a16="http://schemas.microsoft.com/office/drawing/2014/main" xmlns="" val="20004"/>
                    </a:ext>
                  </a:extLst>
                </a:gridCol>
                <a:gridCol w="163068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3">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Operations of Water Resources</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dam safety rehabilitation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projects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Service level agreements</a:t>
                      </a:r>
                      <a:r>
                        <a:rPr lang="en-US" sz="1200" baseline="0" dirty="0" smtClean="0">
                          <a:latin typeface="Arial" pitchFamily="34" charset="0"/>
                          <a:cs typeface="Arial" pitchFamily="34" charset="0"/>
                        </a:rPr>
                        <a:t> signed for 2 dam safety projects</a:t>
                      </a:r>
                      <a:endParaRPr lang="en-US" sz="1200" dirty="0" smtClean="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Service level agreements</a:t>
                      </a:r>
                      <a:r>
                        <a:rPr lang="en-US" sz="1200" baseline="0" dirty="0" smtClean="0">
                          <a:latin typeface="Arial" pitchFamily="34" charset="0"/>
                          <a:cs typeface="Arial" pitchFamily="34" charset="0"/>
                        </a:rPr>
                        <a:t> signed for 2 dam safety projects</a:t>
                      </a:r>
                      <a:endParaRPr lang="en-US" sz="1200" dirty="0" smtClean="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rgbClr val="FF0000"/>
                          </a:solidFill>
                          <a:latin typeface="Arial" pitchFamily="34" charset="0"/>
                          <a:cs typeface="Arial" pitchFamily="34" charset="0"/>
                        </a:rPr>
                        <a:t>-</a:t>
                      </a:r>
                      <a:endParaRPr lang="en-US" sz="1200" dirty="0">
                        <a:solidFill>
                          <a:srgbClr val="FF0000"/>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 </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Percentage of projects completed as per AMP aligned maintenance Plan (Planned Maintenance)</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5%</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9%</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The new  strategies were  introduced  enabling the  fast tracking of project implementation</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2.4.3</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Percentage unscheduled maintenance projects completed as  proportion of planned maintenance projects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≤20%</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4.5%</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rgbClr val="FF0000"/>
                          </a:solidFill>
                          <a:latin typeface="Arial" pitchFamily="34" charset="0"/>
                          <a:cs typeface="Arial" pitchFamily="34" charset="0"/>
                        </a:rPr>
                        <a:t>-</a:t>
                      </a:r>
                      <a:endParaRPr lang="en-US" sz="1200" dirty="0">
                        <a:solidFill>
                          <a:srgbClr val="FF0000"/>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18</a:t>
            </a:fld>
            <a:endParaRPr lang="en-US" dirty="0"/>
          </a:p>
        </p:txBody>
      </p:sp>
    </p:spTree>
    <p:extLst>
      <p:ext uri="{BB962C8B-B14F-4D97-AF65-F5344CB8AC3E}">
        <p14:creationId xmlns:p14="http://schemas.microsoft.com/office/powerpoint/2010/main" xmlns="" val="2994401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06156437"/>
              </p:ext>
            </p:extLst>
          </p:nvPr>
        </p:nvGraphicFramePr>
        <p:xfrm>
          <a:off x="1541465" y="833593"/>
          <a:ext cx="7434894" cy="5043133"/>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683906">
                  <a:extLst>
                    <a:ext uri="{9D8B030D-6E8A-4147-A177-3AD203B41FA5}">
                      <a16:colId xmlns:a16="http://schemas.microsoft.com/office/drawing/2014/main" xmlns="" val="20002"/>
                    </a:ext>
                  </a:extLst>
                </a:gridCol>
                <a:gridCol w="830694">
                  <a:extLst>
                    <a:ext uri="{9D8B030D-6E8A-4147-A177-3AD203B41FA5}">
                      <a16:colId xmlns:a16="http://schemas.microsoft.com/office/drawing/2014/main" xmlns="" val="20003"/>
                    </a:ext>
                  </a:extLst>
                </a:gridCol>
                <a:gridCol w="1188720">
                  <a:extLst>
                    <a:ext uri="{9D8B030D-6E8A-4147-A177-3AD203B41FA5}">
                      <a16:colId xmlns:a16="http://schemas.microsoft.com/office/drawing/2014/main" xmlns="" val="20004"/>
                    </a:ext>
                  </a:extLst>
                </a:gridCol>
                <a:gridCol w="163068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4">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Operations of Water Resources</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2.4.4</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a:t>
                      </a:r>
                      <a:r>
                        <a:rPr lang="en-US" sz="1200" kern="1200" baseline="0" dirty="0" err="1" smtClean="0">
                          <a:solidFill>
                            <a:schemeClr val="dk1"/>
                          </a:solidFill>
                          <a:latin typeface="Arial" pitchFamily="34" charset="0"/>
                          <a:ea typeface="+mn-ea"/>
                          <a:cs typeface="Arial" pitchFamily="34" charset="0"/>
                        </a:rPr>
                        <a:t>kilometres</a:t>
                      </a:r>
                      <a:r>
                        <a:rPr lang="en-US" sz="1200" kern="1200" baseline="0" dirty="0" smtClean="0">
                          <a:solidFill>
                            <a:schemeClr val="dk1"/>
                          </a:solidFill>
                          <a:latin typeface="Arial" pitchFamily="34" charset="0"/>
                          <a:ea typeface="+mn-ea"/>
                          <a:cs typeface="Arial" pitchFamily="34" charset="0"/>
                        </a:rPr>
                        <a:t> of conveyance systems rehabilitated per annum</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0.5 km</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tx1"/>
                          </a:solidFill>
                          <a:latin typeface="Arial" pitchFamily="34" charset="0"/>
                          <a:cs typeface="Arial" pitchFamily="34" charset="0"/>
                        </a:rPr>
                        <a:t>0.172km</a:t>
                      </a: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Delays in delivery of sand and stone for concrete due to term contractor not performing.</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Not achieved</a:t>
                      </a:r>
                      <a:endParaRPr lang="en-US" sz="1200" dirty="0">
                        <a:latin typeface="Arial" pitchFamily="34" charset="0"/>
                        <a:cs typeface="Arial" pitchFamily="34" charset="0"/>
                      </a:endParaRPr>
                    </a:p>
                  </a:txBody>
                  <a:tcPr vert="vert270">
                    <a:solidFill>
                      <a:srgbClr val="FF0000"/>
                    </a:solidFill>
                  </a:tcPr>
                </a:tc>
                <a:extLst>
                  <a:ext uri="{0D108BD9-81ED-4DB2-BD59-A6C34878D82A}">
                    <a16:rowId xmlns:a16="http://schemas.microsoft.com/office/drawing/2014/main" xmlns="" val="10002"/>
                  </a:ext>
                </a:extLst>
              </a:tr>
              <a:tr h="745453">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2.4.5</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dam safety rehabilitation projects evaluated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5</a:t>
                      </a: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6</a:t>
                      </a:r>
                      <a:endParaRPr lang="en-US" sz="1200" dirty="0">
                        <a:solidFill>
                          <a:schemeClr val="tx1"/>
                        </a:solidFill>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Conducted</a:t>
                      </a:r>
                      <a:r>
                        <a:rPr lang="en-US" sz="1200" baseline="0" dirty="0" smtClean="0">
                          <a:solidFill>
                            <a:schemeClr val="tx1"/>
                          </a:solidFill>
                          <a:latin typeface="Arial" pitchFamily="34" charset="0"/>
                          <a:cs typeface="Arial" pitchFamily="34" charset="0"/>
                        </a:rPr>
                        <a:t> additional </a:t>
                      </a:r>
                      <a:r>
                        <a:rPr lang="en-US" sz="1200" dirty="0" smtClean="0">
                          <a:solidFill>
                            <a:schemeClr val="tx1"/>
                          </a:solidFill>
                          <a:latin typeface="Arial" pitchFamily="34" charset="0"/>
                          <a:cs typeface="Arial" pitchFamily="34" charset="0"/>
                        </a:rPr>
                        <a:t>visual inspection ahead of time</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 </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2.4.6</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Percentage adherence to Water Supply Agreements/ </a:t>
                      </a:r>
                      <a:r>
                        <a:rPr lang="en-US" sz="1200" kern="1200" baseline="0" dirty="0" err="1" smtClean="0">
                          <a:solidFill>
                            <a:schemeClr val="dk1"/>
                          </a:solidFill>
                          <a:latin typeface="Arial" pitchFamily="34" charset="0"/>
                          <a:ea typeface="+mn-ea"/>
                          <a:cs typeface="Arial" pitchFamily="34" charset="0"/>
                        </a:rPr>
                        <a:t>Authorisations</a:t>
                      </a:r>
                      <a:r>
                        <a:rPr lang="en-US" sz="1200" kern="1200" baseline="0" dirty="0" smtClean="0">
                          <a:solidFill>
                            <a:schemeClr val="dk1"/>
                          </a:solidFill>
                          <a:latin typeface="Arial" pitchFamily="34" charset="0"/>
                          <a:ea typeface="+mn-ea"/>
                          <a:cs typeface="Arial" pitchFamily="34" charset="0"/>
                        </a:rPr>
                        <a:t> and Operating Rules (Water Resource Operations)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80%</a:t>
                      </a: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93%</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r h="859306">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3.4.</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job opportunities created through implementing operations of water resources infrastructure projects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130</a:t>
                      </a: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0</a:t>
                      </a:r>
                      <a:endParaRPr lang="en-US" sz="1200" dirty="0">
                        <a:solidFill>
                          <a:schemeClr val="tx1"/>
                        </a:solidFill>
                        <a:latin typeface="Arial" pitchFamily="34" charset="0"/>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The construction of dam safety rehabilitation</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projects had not started </a:t>
                      </a:r>
                      <a:endParaRPr lang="en-US" sz="1200" dirty="0">
                        <a:solidFill>
                          <a:srgbClr val="FF0000"/>
                        </a:solidFill>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Not achieved</a:t>
                      </a:r>
                    </a:p>
                  </a:txBody>
                  <a:tcPr vert="vert270">
                    <a:solidFill>
                      <a:srgbClr val="FF0000"/>
                    </a:solidFill>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19</a:t>
            </a:fld>
            <a:endParaRPr lang="en-US" dirty="0"/>
          </a:p>
        </p:txBody>
      </p:sp>
    </p:spTree>
    <p:extLst>
      <p:ext uri="{BB962C8B-B14F-4D97-AF65-F5344CB8AC3E}">
        <p14:creationId xmlns:p14="http://schemas.microsoft.com/office/powerpoint/2010/main" xmlns="" val="3717932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494558"/>
            <a:ext cx="7202384" cy="761722"/>
          </a:xfrm>
        </p:spPr>
        <p:txBody>
          <a:bodyPr/>
          <a:lstStyle/>
          <a:p>
            <a:r>
              <a:rPr lang="en-US" dirty="0"/>
              <a:t>Contents</a:t>
            </a:r>
            <a:endParaRPr lang="en-ZA" dirty="0"/>
          </a:p>
        </p:txBody>
      </p:sp>
      <p:sp>
        <p:nvSpPr>
          <p:cNvPr id="3" name="Content Placeholder 2"/>
          <p:cNvSpPr>
            <a:spLocks noGrp="1"/>
          </p:cNvSpPr>
          <p:nvPr>
            <p:ph idx="1"/>
          </p:nvPr>
        </p:nvSpPr>
        <p:spPr>
          <a:xfrm>
            <a:off x="1560616" y="1662073"/>
            <a:ext cx="7126184" cy="2432256"/>
          </a:xfrm>
        </p:spPr>
        <p:txBody>
          <a:bodyPr/>
          <a:lstStyle/>
          <a:p>
            <a:pPr algn="just"/>
            <a:r>
              <a:rPr lang="en-US" sz="1800" dirty="0" smtClean="0"/>
              <a:t>Overview </a:t>
            </a:r>
            <a:r>
              <a:rPr lang="en-US" sz="1800" dirty="0"/>
              <a:t>of Departmental performance </a:t>
            </a:r>
            <a:endParaRPr lang="en-US" sz="1800" dirty="0" smtClean="0"/>
          </a:p>
          <a:p>
            <a:pPr lvl="1" algn="just"/>
            <a:r>
              <a:rPr lang="en-US" sz="1400" dirty="0" smtClean="0"/>
              <a:t>Analysis of quarterly performance </a:t>
            </a:r>
          </a:p>
          <a:p>
            <a:pPr lvl="1" algn="just"/>
            <a:r>
              <a:rPr lang="en-US" sz="1400" dirty="0" smtClean="0"/>
              <a:t>Detailed analysis of Main Account</a:t>
            </a:r>
          </a:p>
          <a:p>
            <a:pPr lvl="1" algn="just"/>
            <a:r>
              <a:rPr lang="en-US" sz="1400" dirty="0" smtClean="0"/>
              <a:t>Detailed analysis Water Trading </a:t>
            </a:r>
          </a:p>
          <a:p>
            <a:pPr marL="0" indent="0" algn="just">
              <a:buNone/>
            </a:pPr>
            <a:endParaRPr lang="en-US" sz="1800" b="1" dirty="0" smtClean="0">
              <a:solidFill>
                <a:srgbClr val="FF0000"/>
              </a:solidFill>
            </a:endParaRPr>
          </a:p>
          <a:p>
            <a:pPr algn="just"/>
            <a:r>
              <a:rPr lang="en-US" sz="1800" dirty="0" smtClean="0"/>
              <a:t>Definitions</a:t>
            </a:r>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a:t>
            </a:fld>
            <a:endParaRPr lang="en-US" dirty="0"/>
          </a:p>
        </p:txBody>
      </p:sp>
      <p:sp>
        <p:nvSpPr>
          <p:cNvPr id="5" name="TextBox 4"/>
          <p:cNvSpPr txBox="1"/>
          <p:nvPr/>
        </p:nvSpPr>
        <p:spPr bwMode="auto">
          <a:xfrm>
            <a:off x="1500188" y="80963"/>
            <a:ext cx="7458075" cy="261610"/>
          </a:xfrm>
          <a:prstGeom prst="rect">
            <a:avLst/>
          </a:prstGeom>
          <a:noFill/>
        </p:spPr>
        <p:txBody>
          <a:bodyPr>
            <a:spAutoFit/>
          </a:bodyPr>
          <a:lstStyle/>
          <a:p>
            <a:pPr eaLnBrk="1" hangingPunct="1">
              <a:defRPr/>
            </a:pPr>
            <a:r>
              <a:rPr lang="en-US" sz="1100" b="1" dirty="0" smtClean="0">
                <a:latin typeface="Gill Snas" charset="0"/>
                <a:cs typeface="Gill Snas" charset="0"/>
              </a:rPr>
              <a:t>QUARTER 1 PROGRESS REPORT </a:t>
            </a:r>
            <a:r>
              <a:rPr lang="en-ZA" sz="1100" b="1" dirty="0" smtClean="0">
                <a:cs typeface="Arial" pitchFamily="34" charset="0"/>
              </a:rPr>
              <a:t>FOR </a:t>
            </a:r>
            <a:r>
              <a:rPr lang="en-ZA" sz="1100" b="1" dirty="0">
                <a:cs typeface="Arial" pitchFamily="34" charset="0"/>
              </a:rPr>
              <a:t>THE </a:t>
            </a:r>
            <a:r>
              <a:rPr lang="en-ZA" sz="1100" b="1" dirty="0" smtClean="0">
                <a:cs typeface="Arial" pitchFamily="34" charset="0"/>
              </a:rPr>
              <a:t>2019/20  </a:t>
            </a:r>
            <a:r>
              <a:rPr lang="en-ZA" sz="1100" b="1" dirty="0">
                <a:cs typeface="Arial" pitchFamily="34" charset="0"/>
              </a:rPr>
              <a:t>FINANCIAL </a:t>
            </a:r>
            <a:r>
              <a:rPr lang="en-ZA" sz="1100" b="1" dirty="0" smtClean="0">
                <a:cs typeface="Arial" pitchFamily="34" charset="0"/>
              </a:rPr>
              <a:t>YEAR</a:t>
            </a:r>
            <a:endParaRPr lang="en-US" sz="1100" b="1" dirty="0">
              <a:latin typeface="Gill Snas" charset="0"/>
              <a:cs typeface="Gill Snas" charset="0"/>
            </a:endParaRPr>
          </a:p>
        </p:txBody>
      </p:sp>
    </p:spTree>
    <p:extLst>
      <p:ext uri="{BB962C8B-B14F-4D97-AF65-F5344CB8AC3E}">
        <p14:creationId xmlns:p14="http://schemas.microsoft.com/office/powerpoint/2010/main" xmlns="" val="3234362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65470989"/>
              </p:ext>
            </p:extLst>
          </p:nvPr>
        </p:nvGraphicFramePr>
        <p:xfrm>
          <a:off x="1541465" y="925033"/>
          <a:ext cx="7434894" cy="5120640"/>
        </p:xfrm>
        <a:graphic>
          <a:graphicData uri="http://schemas.openxmlformats.org/drawingml/2006/table">
            <a:tbl>
              <a:tblPr firstRow="1" bandRow="1">
                <a:tableStyleId>{F5AB1C69-6EDB-4FF4-983F-18BD219EF322}</a:tableStyleId>
              </a:tblPr>
              <a:tblGrid>
                <a:gridCol w="1201735">
                  <a:extLst>
                    <a:ext uri="{9D8B030D-6E8A-4147-A177-3AD203B41FA5}">
                      <a16:colId xmlns:a16="http://schemas.microsoft.com/office/drawing/2014/main" xmlns="" val="20000"/>
                    </a:ext>
                  </a:extLst>
                </a:gridCol>
                <a:gridCol w="600501">
                  <a:extLst>
                    <a:ext uri="{9D8B030D-6E8A-4147-A177-3AD203B41FA5}">
                      <a16:colId xmlns:a16="http://schemas.microsoft.com/office/drawing/2014/main" xmlns="" val="20001"/>
                    </a:ext>
                  </a:extLst>
                </a:gridCol>
                <a:gridCol w="1578819">
                  <a:extLst>
                    <a:ext uri="{9D8B030D-6E8A-4147-A177-3AD203B41FA5}">
                      <a16:colId xmlns:a16="http://schemas.microsoft.com/office/drawing/2014/main" xmlns="" val="20002"/>
                    </a:ext>
                  </a:extLst>
                </a:gridCol>
                <a:gridCol w="1036320">
                  <a:extLst>
                    <a:ext uri="{9D8B030D-6E8A-4147-A177-3AD203B41FA5}">
                      <a16:colId xmlns:a16="http://schemas.microsoft.com/office/drawing/2014/main" xmlns="" val="20003"/>
                    </a:ext>
                  </a:extLst>
                </a:gridCol>
                <a:gridCol w="1264920">
                  <a:extLst>
                    <a:ext uri="{9D8B030D-6E8A-4147-A177-3AD203B41FA5}">
                      <a16:colId xmlns:a16="http://schemas.microsoft.com/office/drawing/2014/main" xmlns="" val="20004"/>
                    </a:ext>
                  </a:extLst>
                </a:gridCol>
                <a:gridCol w="132588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pitchFamily="34" charset="0"/>
                          <a:ea typeface="+mn-ea"/>
                          <a:cs typeface="Arial" pitchFamily="34" charset="0"/>
                        </a:rPr>
                        <a:t>Regional Bulk Infrastructure Grant </a:t>
                      </a:r>
                    </a:p>
                    <a:p>
                      <a:pPr marL="0" lvl="0" algn="l" defTabSz="457200" rtl="0" eaLnBrk="1" latinLnBrk="0" hangingPunct="1"/>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2.3.4</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mega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 under</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construction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9</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9</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2.3.5</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mega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0</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Practical completion: snag list  is being </a:t>
                      </a:r>
                      <a:r>
                        <a:rPr lang="en-US" sz="1200" dirty="0" err="1" smtClean="0">
                          <a:solidFill>
                            <a:schemeClr val="tx1"/>
                          </a:solidFill>
                          <a:latin typeface="Arial" pitchFamily="34" charset="0"/>
                          <a:cs typeface="Arial" pitchFamily="34" charset="0"/>
                        </a:rPr>
                        <a:t>finalised</a:t>
                      </a:r>
                      <a:endParaRPr lang="en-US" sz="1200" dirty="0">
                        <a:solidFill>
                          <a:schemeClr val="tx1"/>
                        </a:solidFill>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2.3.6</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large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 under</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Construction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50</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45</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Dispute between implementing agent  and the PSP over payments</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Partially achieved</a:t>
                      </a:r>
                      <a:endParaRPr lang="en-US" sz="1200" dirty="0">
                        <a:latin typeface="Arial" pitchFamily="34" charset="0"/>
                        <a:cs typeface="Arial" pitchFamily="34" charset="0"/>
                      </a:endParaRPr>
                    </a:p>
                  </a:txBody>
                  <a:tcPr vert="vert270">
                    <a:solidFill>
                      <a:srgbClr val="FFFF00"/>
                    </a:solidFill>
                  </a:tcPr>
                </a:tc>
                <a:extLst>
                  <a:ext uri="{0D108BD9-81ED-4DB2-BD59-A6C34878D82A}">
                    <a16:rowId xmlns:a16="http://schemas.microsoft.com/office/drawing/2014/main" xmlns="" val="10004"/>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2.3.7</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large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0</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3</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The contractor completed the works earlier than anticipated because of more workforce on the ground </a:t>
                      </a:r>
                      <a:endParaRPr lang="en-US" sz="1200" dirty="0">
                        <a:solidFill>
                          <a:schemeClr val="tx1"/>
                        </a:solidFill>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20</a:t>
            </a:fld>
            <a:endParaRPr lang="en-US" dirty="0"/>
          </a:p>
        </p:txBody>
      </p:sp>
    </p:spTree>
    <p:extLst>
      <p:ext uri="{BB962C8B-B14F-4D97-AF65-F5344CB8AC3E}">
        <p14:creationId xmlns:p14="http://schemas.microsoft.com/office/powerpoint/2010/main" xmlns="" val="1479893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96631631"/>
              </p:ext>
            </p:extLst>
          </p:nvPr>
        </p:nvGraphicFramePr>
        <p:xfrm>
          <a:off x="1541465" y="909793"/>
          <a:ext cx="7434894" cy="4516906"/>
        </p:xfrm>
        <a:graphic>
          <a:graphicData uri="http://schemas.openxmlformats.org/drawingml/2006/table">
            <a:tbl>
              <a:tblPr firstRow="1" bandRow="1">
                <a:tableStyleId>{F5AB1C69-6EDB-4FF4-983F-18BD219EF322}</a:tableStyleId>
              </a:tblPr>
              <a:tblGrid>
                <a:gridCol w="1229031">
                  <a:extLst>
                    <a:ext uri="{9D8B030D-6E8A-4147-A177-3AD203B41FA5}">
                      <a16:colId xmlns:a16="http://schemas.microsoft.com/office/drawing/2014/main" xmlns="" val="20000"/>
                    </a:ext>
                  </a:extLst>
                </a:gridCol>
                <a:gridCol w="559558">
                  <a:extLst>
                    <a:ext uri="{9D8B030D-6E8A-4147-A177-3AD203B41FA5}">
                      <a16:colId xmlns:a16="http://schemas.microsoft.com/office/drawing/2014/main" xmlns="" val="20001"/>
                    </a:ext>
                  </a:extLst>
                </a:gridCol>
                <a:gridCol w="1592466">
                  <a:extLst>
                    <a:ext uri="{9D8B030D-6E8A-4147-A177-3AD203B41FA5}">
                      <a16:colId xmlns:a16="http://schemas.microsoft.com/office/drawing/2014/main" xmlns="" val="20002"/>
                    </a:ext>
                  </a:extLst>
                </a:gridCol>
                <a:gridCol w="1036320">
                  <a:extLst>
                    <a:ext uri="{9D8B030D-6E8A-4147-A177-3AD203B41FA5}">
                      <a16:colId xmlns:a16="http://schemas.microsoft.com/office/drawing/2014/main" xmlns="" val="20003"/>
                    </a:ext>
                  </a:extLst>
                </a:gridCol>
                <a:gridCol w="1264920">
                  <a:extLst>
                    <a:ext uri="{9D8B030D-6E8A-4147-A177-3AD203B41FA5}">
                      <a16:colId xmlns:a16="http://schemas.microsoft.com/office/drawing/2014/main" xmlns="" val="20004"/>
                    </a:ext>
                  </a:extLst>
                </a:gridCol>
                <a:gridCol w="132588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pitchFamily="34" charset="0"/>
                          <a:ea typeface="+mn-ea"/>
                          <a:cs typeface="Arial" pitchFamily="34" charset="0"/>
                        </a:rPr>
                        <a:t>Regional Bulk Infrastructure Grant </a:t>
                      </a:r>
                    </a:p>
                    <a:p>
                      <a:pPr marL="0" lvl="0" algn="l" defTabSz="457200" rtl="0" eaLnBrk="1" latinLnBrk="0" hangingPunct="1"/>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2.3.8</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small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 under construction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19</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20</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Fast tracking of beginning of blasting of hard rock allowed the contractor to fast track the progress on site.</a:t>
                      </a:r>
                      <a:endParaRPr lang="en-US" sz="1200" dirty="0">
                        <a:solidFill>
                          <a:schemeClr val="tx1"/>
                        </a:solidFill>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itchFamily="34" charset="0"/>
                          <a:cs typeface="Arial" pitchFamily="34" charset="0"/>
                        </a:rPr>
                        <a:t>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2.3.9</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small regional bulk</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infrastructure project phases 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2</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2</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3..4.1.3</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job opportunities created through implementing </a:t>
                      </a:r>
                      <a:r>
                        <a:rPr lang="en-US" sz="1200" kern="1200" baseline="0" dirty="0" err="1" smtClean="0">
                          <a:solidFill>
                            <a:schemeClr val="dk1"/>
                          </a:solidFill>
                          <a:latin typeface="Arial" pitchFamily="34" charset="0"/>
                          <a:ea typeface="+mn-ea"/>
                          <a:cs typeface="Arial" pitchFamily="34" charset="0"/>
                        </a:rPr>
                        <a:t>RBIG</a:t>
                      </a:r>
                      <a:r>
                        <a:rPr lang="en-US" sz="1200" kern="1200" baseline="0" dirty="0" smtClean="0">
                          <a:solidFill>
                            <a:schemeClr val="dk1"/>
                          </a:solidFill>
                          <a:latin typeface="Arial" pitchFamily="34" charset="0"/>
                          <a:ea typeface="+mn-ea"/>
                          <a:cs typeface="Arial" pitchFamily="34" charset="0"/>
                        </a:rPr>
                        <a:t> infrastructure projects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85</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108</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Additional 15 jobs were created to ensure fast tracking of completion of projects in Mpumalanga.</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21</a:t>
            </a:fld>
            <a:endParaRPr lang="en-US" dirty="0"/>
          </a:p>
        </p:txBody>
      </p:sp>
    </p:spTree>
    <p:extLst>
      <p:ext uri="{BB962C8B-B14F-4D97-AF65-F5344CB8AC3E}">
        <p14:creationId xmlns:p14="http://schemas.microsoft.com/office/powerpoint/2010/main" xmlns="" val="1718821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3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498772370"/>
              </p:ext>
            </p:extLst>
          </p:nvPr>
        </p:nvGraphicFramePr>
        <p:xfrm>
          <a:off x="1541465" y="909793"/>
          <a:ext cx="7434894" cy="4699786"/>
        </p:xfrm>
        <a:graphic>
          <a:graphicData uri="http://schemas.openxmlformats.org/drawingml/2006/table">
            <a:tbl>
              <a:tblPr firstRow="1" bandRow="1">
                <a:tableStyleId>{F5AB1C69-6EDB-4FF4-983F-18BD219EF322}</a:tableStyleId>
              </a:tblPr>
              <a:tblGrid>
                <a:gridCol w="1215383">
                  <a:extLst>
                    <a:ext uri="{9D8B030D-6E8A-4147-A177-3AD203B41FA5}">
                      <a16:colId xmlns:a16="http://schemas.microsoft.com/office/drawing/2014/main" xmlns="" val="20000"/>
                    </a:ext>
                  </a:extLst>
                </a:gridCol>
                <a:gridCol w="458792">
                  <a:extLst>
                    <a:ext uri="{9D8B030D-6E8A-4147-A177-3AD203B41FA5}">
                      <a16:colId xmlns:a16="http://schemas.microsoft.com/office/drawing/2014/main" xmlns="" val="20001"/>
                    </a:ext>
                  </a:extLst>
                </a:gridCol>
                <a:gridCol w="1547429">
                  <a:extLst>
                    <a:ext uri="{9D8B030D-6E8A-4147-A177-3AD203B41FA5}">
                      <a16:colId xmlns:a16="http://schemas.microsoft.com/office/drawing/2014/main" xmlns="" val="20002"/>
                    </a:ext>
                  </a:extLst>
                </a:gridCol>
                <a:gridCol w="941695">
                  <a:extLst>
                    <a:ext uri="{9D8B030D-6E8A-4147-A177-3AD203B41FA5}">
                      <a16:colId xmlns:a16="http://schemas.microsoft.com/office/drawing/2014/main" xmlns="" val="20003"/>
                    </a:ext>
                  </a:extLst>
                </a:gridCol>
                <a:gridCol w="1282890">
                  <a:extLst>
                    <a:ext uri="{9D8B030D-6E8A-4147-A177-3AD203B41FA5}">
                      <a16:colId xmlns:a16="http://schemas.microsoft.com/office/drawing/2014/main" xmlns="" val="20004"/>
                    </a:ext>
                  </a:extLst>
                </a:gridCol>
                <a:gridCol w="1561986">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3">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Services Infrastructure</a:t>
                      </a:r>
                      <a:r>
                        <a:rPr lang="en-US" sz="1200" b="1" kern="1200" baseline="0" dirty="0" smtClean="0">
                          <a:solidFill>
                            <a:schemeClr val="dk1"/>
                          </a:solidFill>
                          <a:latin typeface="Arial" pitchFamily="34" charset="0"/>
                          <a:ea typeface="+mn-ea"/>
                          <a:cs typeface="Arial" pitchFamily="34" charset="0"/>
                        </a:rPr>
                        <a:t> Grant</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small </a:t>
                      </a:r>
                      <a:r>
                        <a:rPr lang="en-US" sz="1200" kern="1200" baseline="0" dirty="0" err="1" smtClean="0">
                          <a:solidFill>
                            <a:schemeClr val="dk1"/>
                          </a:solidFill>
                          <a:latin typeface="Arial" pitchFamily="34" charset="0"/>
                          <a:ea typeface="+mn-ea"/>
                          <a:cs typeface="Arial" pitchFamily="34" charset="0"/>
                        </a:rPr>
                        <a:t>WSIG</a:t>
                      </a:r>
                      <a:r>
                        <a:rPr lang="en-US" sz="1200" kern="1200" baseline="0" dirty="0" smtClean="0">
                          <a:solidFill>
                            <a:schemeClr val="dk1"/>
                          </a:solidFill>
                          <a:latin typeface="Arial" pitchFamily="34" charset="0"/>
                          <a:ea typeface="+mn-ea"/>
                          <a:cs typeface="Arial" pitchFamily="34" charset="0"/>
                        </a:rPr>
                        <a:t> projects under construction</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113</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180</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Additional projects were initiated</a:t>
                      </a:r>
                      <a:r>
                        <a:rPr lang="en-US" sz="1200" baseline="0" dirty="0" smtClean="0">
                          <a:solidFill>
                            <a:schemeClr val="tx1"/>
                          </a:solidFill>
                          <a:latin typeface="Arial" pitchFamily="34" charset="0"/>
                          <a:cs typeface="Arial" pitchFamily="34" charset="0"/>
                        </a:rPr>
                        <a:t> in the Eastern Cape, Gauteng, KwaZulu-Natal, Limpopo, Mpumalanga, Northern Cape, North West and Western Cape</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13</a:t>
                      </a:r>
                    </a:p>
                    <a:p>
                      <a:pPr marL="0" indent="0" algn="l" defTabSz="457200" rtl="0" eaLnBrk="1" latinLnBrk="0" hangingPunct="1">
                        <a:buFont typeface="Arial" panose="020B0604020202020204" pitchFamily="34" charset="0"/>
                        <a:buNone/>
                      </a:pP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small </a:t>
                      </a:r>
                      <a:r>
                        <a:rPr lang="en-US" sz="1200" kern="1200" baseline="0" dirty="0" err="1" smtClean="0">
                          <a:solidFill>
                            <a:schemeClr val="dk1"/>
                          </a:solidFill>
                          <a:latin typeface="Arial" pitchFamily="34" charset="0"/>
                          <a:ea typeface="+mn-ea"/>
                          <a:cs typeface="Arial" pitchFamily="34" charset="0"/>
                        </a:rPr>
                        <a:t>WSIG</a:t>
                      </a:r>
                      <a:r>
                        <a:rPr lang="en-US" sz="1200" kern="1200" baseline="0" dirty="0" smtClean="0">
                          <a:solidFill>
                            <a:schemeClr val="dk1"/>
                          </a:solidFill>
                          <a:latin typeface="Arial" pitchFamily="34" charset="0"/>
                          <a:ea typeface="+mn-ea"/>
                          <a:cs typeface="Arial" pitchFamily="34" charset="0"/>
                        </a:rPr>
                        <a:t> projects</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completed</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14</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23</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Projects initiated</a:t>
                      </a:r>
                      <a:r>
                        <a:rPr lang="en-US" sz="1200" baseline="0" dirty="0" smtClean="0">
                          <a:solidFill>
                            <a:schemeClr val="tx1"/>
                          </a:solidFill>
                          <a:latin typeface="Arial" pitchFamily="34" charset="0"/>
                          <a:cs typeface="Arial" pitchFamily="34" charset="0"/>
                        </a:rPr>
                        <a:t> in the previous financial year were completed</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15</a:t>
                      </a:r>
                    </a:p>
                    <a:p>
                      <a:pPr marL="0" indent="0" algn="l" defTabSz="457200" rtl="0" eaLnBrk="1" latinLnBrk="0" hangingPunct="1">
                        <a:buFont typeface="Arial" panose="020B0604020202020204" pitchFamily="34" charset="0"/>
                        <a:buNone/>
                      </a:pP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Number of existing bucket sanitation backlog systems in formal settlements replaced with adequate sanitation services per year</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0</a:t>
                      </a: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97</a:t>
                      </a:r>
                      <a:endParaRPr lang="en-US" sz="1200" dirty="0">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solidFill>
                            <a:schemeClr val="tx1"/>
                          </a:solidFill>
                          <a:latin typeface="Arial" pitchFamily="34" charset="0"/>
                          <a:cs typeface="Arial" pitchFamily="34" charset="0"/>
                        </a:rPr>
                        <a:t>Recovery</a:t>
                      </a:r>
                      <a:r>
                        <a:rPr lang="en-US" sz="1200" baseline="0" dirty="0" smtClean="0">
                          <a:solidFill>
                            <a:schemeClr val="tx1"/>
                          </a:solidFill>
                          <a:latin typeface="Arial" pitchFamily="34" charset="0"/>
                          <a:cs typeface="Arial" pitchFamily="34" charset="0"/>
                        </a:rPr>
                        <a:t> from previous financial year</a:t>
                      </a:r>
                      <a:endParaRPr lang="en-US" sz="1200" dirty="0">
                        <a:solidFill>
                          <a:schemeClr val="tx1"/>
                        </a:solidFill>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22</a:t>
            </a:fld>
            <a:endParaRPr lang="en-US" dirty="0"/>
          </a:p>
        </p:txBody>
      </p:sp>
    </p:spTree>
    <p:extLst>
      <p:ext uri="{BB962C8B-B14F-4D97-AF65-F5344CB8AC3E}">
        <p14:creationId xmlns:p14="http://schemas.microsoft.com/office/powerpoint/2010/main" xmlns="" val="676105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27890"/>
            <a:ext cx="7202384" cy="789890"/>
          </a:xfrm>
        </p:spPr>
        <p:txBody>
          <a:bodyPr/>
          <a:lstStyle/>
          <a:p>
            <a:r>
              <a:rPr lang="en-ZA" dirty="0" smtClean="0"/>
              <a:t>Water Sector Regulation</a:t>
            </a:r>
            <a:endParaRPr lang="en-ZA"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23</a:t>
            </a:fld>
            <a:endParaRPr lang="en-ZA" sz="1400" dirty="0">
              <a:latin typeface="Arial" pitchFamily="34" charset="0"/>
              <a:cs typeface="Arial" pitchFamily="34" charset="0"/>
            </a:endParaRPr>
          </a:p>
        </p:txBody>
      </p:sp>
      <p:graphicFrame>
        <p:nvGraphicFramePr>
          <p:cNvPr id="10" name="Content Placeholder 7"/>
          <p:cNvGraphicFramePr>
            <a:graphicFrameLocks noGrp="1"/>
          </p:cNvGraphicFramePr>
          <p:nvPr>
            <p:ph idx="1"/>
            <p:extLst>
              <p:ext uri="{D42A27DB-BD31-4B8C-83A1-F6EECF244321}">
                <p14:modId xmlns:p14="http://schemas.microsoft.com/office/powerpoint/2010/main" xmlns="" val="154719514"/>
              </p:ext>
            </p:extLst>
          </p:nvPr>
        </p:nvGraphicFramePr>
        <p:xfrm>
          <a:off x="1491342" y="1097280"/>
          <a:ext cx="7485018" cy="4556760"/>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5"/>
          <p:cNvGrpSpPr/>
          <p:nvPr/>
        </p:nvGrpSpPr>
        <p:grpSpPr>
          <a:xfrm>
            <a:off x="4046271" y="591311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2391310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4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99893226"/>
              </p:ext>
            </p:extLst>
          </p:nvPr>
        </p:nvGraphicFramePr>
        <p:xfrm>
          <a:off x="1500520" y="694609"/>
          <a:ext cx="7602535" cy="5577840"/>
        </p:xfrm>
        <a:graphic>
          <a:graphicData uri="http://schemas.openxmlformats.org/drawingml/2006/table">
            <a:tbl>
              <a:tblPr firstRow="1" bandRow="1">
                <a:tableStyleId>{F5AB1C69-6EDB-4FF4-983F-18BD219EF322}</a:tableStyleId>
              </a:tblPr>
              <a:tblGrid>
                <a:gridCol w="1215384">
                  <a:extLst>
                    <a:ext uri="{9D8B030D-6E8A-4147-A177-3AD203B41FA5}">
                      <a16:colId xmlns:a16="http://schemas.microsoft.com/office/drawing/2014/main" xmlns="" val="20000"/>
                    </a:ext>
                  </a:extLst>
                </a:gridCol>
                <a:gridCol w="586853">
                  <a:extLst>
                    <a:ext uri="{9D8B030D-6E8A-4147-A177-3AD203B41FA5}">
                      <a16:colId xmlns:a16="http://schemas.microsoft.com/office/drawing/2014/main" xmlns="" val="20001"/>
                    </a:ext>
                  </a:extLst>
                </a:gridCol>
                <a:gridCol w="1378424">
                  <a:extLst>
                    <a:ext uri="{9D8B030D-6E8A-4147-A177-3AD203B41FA5}">
                      <a16:colId xmlns:a16="http://schemas.microsoft.com/office/drawing/2014/main" xmlns="" val="20002"/>
                    </a:ext>
                  </a:extLst>
                </a:gridCol>
                <a:gridCol w="1419368">
                  <a:extLst>
                    <a:ext uri="{9D8B030D-6E8A-4147-A177-3AD203B41FA5}">
                      <a16:colId xmlns:a16="http://schemas.microsoft.com/office/drawing/2014/main" xmlns="" val="20003"/>
                    </a:ext>
                  </a:extLst>
                </a:gridCol>
                <a:gridCol w="1446662">
                  <a:extLst>
                    <a:ext uri="{9D8B030D-6E8A-4147-A177-3AD203B41FA5}">
                      <a16:colId xmlns:a16="http://schemas.microsoft.com/office/drawing/2014/main" xmlns="" val="20004"/>
                    </a:ext>
                  </a:extLst>
                </a:gridCol>
                <a:gridCol w="1050879">
                  <a:extLst>
                    <a:ext uri="{9D8B030D-6E8A-4147-A177-3AD203B41FA5}">
                      <a16:colId xmlns:a16="http://schemas.microsoft.com/office/drawing/2014/main" xmlns="" val="20005"/>
                    </a:ext>
                  </a:extLst>
                </a:gridCol>
                <a:gridCol w="504965">
                  <a:extLst>
                    <a:ext uri="{9D8B030D-6E8A-4147-A177-3AD203B41FA5}">
                      <a16:colId xmlns:a16="http://schemas.microsoft.com/office/drawing/2014/main" xmlns="" val="20006"/>
                    </a:ext>
                  </a:extLst>
                </a:gridCol>
              </a:tblGrid>
              <a:tr h="173240">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28873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750707">
                <a:tc rowSpan="4">
                  <a:txBody>
                    <a:bodyPr/>
                    <a:lstStyle/>
                    <a:p>
                      <a:r>
                        <a:rPr lang="en-ZA" sz="1200" b="1" kern="1200" dirty="0" smtClean="0">
                          <a:solidFill>
                            <a:schemeClr val="dk1"/>
                          </a:solidFill>
                          <a:latin typeface="Arial" pitchFamily="34" charset="0"/>
                          <a:ea typeface="+mn-ea"/>
                          <a:cs typeface="Arial" pitchFamily="34" charset="0"/>
                        </a:rPr>
                        <a:t>Economic and Social Regulation</a:t>
                      </a:r>
                      <a:endParaRPr lang="en-ZA" sz="1200" b="1"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1.5.1</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strategies developed for AMD mitigation </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0</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[Draft</a:t>
                      </a:r>
                      <a:r>
                        <a:rPr lang="en-US" sz="1200" kern="1200" baseline="0" dirty="0" smtClean="0">
                          <a:solidFill>
                            <a:schemeClr val="dk1"/>
                          </a:solidFill>
                          <a:latin typeface="Arial" pitchFamily="34" charset="0"/>
                          <a:ea typeface="+mn-ea"/>
                          <a:cs typeface="Arial" pitchFamily="34" charset="0"/>
                        </a:rPr>
                        <a:t> 1: </a:t>
                      </a:r>
                      <a:r>
                        <a:rPr lang="en-US" sz="1200" kern="1200" dirty="0" smtClean="0">
                          <a:solidFill>
                            <a:schemeClr val="dk1"/>
                          </a:solidFill>
                          <a:latin typeface="Arial" pitchFamily="34" charset="0"/>
                          <a:ea typeface="+mn-ea"/>
                          <a:cs typeface="Arial" pitchFamily="34" charset="0"/>
                        </a:rPr>
                        <a:t>Strategy for mine water mitigation in Croc</a:t>
                      </a:r>
                      <a:r>
                        <a:rPr lang="en-US" sz="1200" kern="1200" baseline="0" dirty="0" smtClean="0">
                          <a:solidFill>
                            <a:schemeClr val="dk1"/>
                          </a:solidFill>
                          <a:latin typeface="Arial" pitchFamily="34" charset="0"/>
                          <a:ea typeface="+mn-ea"/>
                          <a:cs typeface="Arial" pitchFamily="34" charset="0"/>
                        </a:rPr>
                        <a:t> </a:t>
                      </a:r>
                      <a:r>
                        <a:rPr lang="en-US" sz="1200" kern="1200" dirty="0" smtClean="0">
                          <a:solidFill>
                            <a:schemeClr val="dk1"/>
                          </a:solidFill>
                          <a:latin typeface="Arial" pitchFamily="34" charset="0"/>
                          <a:ea typeface="+mn-ea"/>
                          <a:cs typeface="Arial" pitchFamily="34" charset="0"/>
                        </a:rPr>
                        <a:t>(West) - Limpopo WMA]</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0</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[Draft</a:t>
                      </a:r>
                      <a:r>
                        <a:rPr lang="en-US" sz="1200" kern="1200" baseline="0" dirty="0" smtClean="0">
                          <a:solidFill>
                            <a:schemeClr val="dk1"/>
                          </a:solidFill>
                          <a:latin typeface="Arial" pitchFamily="34" charset="0"/>
                          <a:ea typeface="+mn-ea"/>
                          <a:cs typeface="Arial" pitchFamily="34" charset="0"/>
                        </a:rPr>
                        <a:t> 1: </a:t>
                      </a:r>
                      <a:r>
                        <a:rPr lang="en-US" sz="1200" kern="1200" dirty="0" smtClean="0">
                          <a:solidFill>
                            <a:schemeClr val="dk1"/>
                          </a:solidFill>
                          <a:latin typeface="Arial" pitchFamily="34" charset="0"/>
                          <a:ea typeface="+mn-ea"/>
                          <a:cs typeface="Arial" pitchFamily="34" charset="0"/>
                        </a:rPr>
                        <a:t>Strategy for mine water mitigation in Croc</a:t>
                      </a:r>
                      <a:r>
                        <a:rPr lang="en-US" sz="1200" kern="1200" baseline="0" dirty="0" smtClean="0">
                          <a:solidFill>
                            <a:schemeClr val="dk1"/>
                          </a:solidFill>
                          <a:latin typeface="Arial" pitchFamily="34" charset="0"/>
                          <a:ea typeface="+mn-ea"/>
                          <a:cs typeface="Arial" pitchFamily="34" charset="0"/>
                        </a:rPr>
                        <a:t> </a:t>
                      </a:r>
                      <a:r>
                        <a:rPr lang="en-US" sz="1200" kern="1200" dirty="0" smtClean="0">
                          <a:solidFill>
                            <a:schemeClr val="dk1"/>
                          </a:solidFill>
                          <a:latin typeface="Arial" pitchFamily="34" charset="0"/>
                          <a:ea typeface="+mn-ea"/>
                          <a:cs typeface="Arial" pitchFamily="34" charset="0"/>
                        </a:rPr>
                        <a:t>(West) - Limpopo WMA]</a:t>
                      </a:r>
                      <a:endParaRPr lang="en-ZA" sz="1200" kern="1200" dirty="0" smtClean="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635214">
                <a:tc vMerge="1">
                  <a:txBody>
                    <a:bodyPr/>
                    <a:lstStyle/>
                    <a:p>
                      <a:pPr lvl="0"/>
                      <a:endParaRPr lang="en-US" sz="1600" dirty="0" smtClean="0">
                        <a:latin typeface="Arial" pitchFamily="34" charset="0"/>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1.5.2</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Waste Discharge Charge System (</a:t>
                      </a:r>
                      <a:r>
                        <a:rPr lang="en-US" sz="1200" kern="1200" dirty="0" err="1" smtClean="0">
                          <a:solidFill>
                            <a:schemeClr val="dk1"/>
                          </a:solidFill>
                          <a:latin typeface="Arial" pitchFamily="34" charset="0"/>
                          <a:ea typeface="+mn-ea"/>
                          <a:cs typeface="Arial" pitchFamily="34" charset="0"/>
                        </a:rPr>
                        <a:t>WDCS</a:t>
                      </a:r>
                      <a:r>
                        <a:rPr lang="en-US" sz="1200" kern="1200" dirty="0" smtClean="0">
                          <a:solidFill>
                            <a:schemeClr val="dk1"/>
                          </a:solidFill>
                          <a:latin typeface="Arial" pitchFamily="34" charset="0"/>
                          <a:ea typeface="+mn-ea"/>
                          <a:cs typeface="Arial" pitchFamily="34" charset="0"/>
                        </a:rPr>
                        <a:t>)</a:t>
                      </a:r>
                      <a:r>
                        <a:rPr lang="en-US" sz="1200" kern="1200" baseline="0" dirty="0" smtClean="0">
                          <a:solidFill>
                            <a:schemeClr val="dk1"/>
                          </a:solidFill>
                          <a:latin typeface="Arial" pitchFamily="34" charset="0"/>
                          <a:ea typeface="+mn-ea"/>
                          <a:cs typeface="Arial" pitchFamily="34" charset="0"/>
                        </a:rPr>
                        <a:t> im</a:t>
                      </a:r>
                      <a:r>
                        <a:rPr lang="en-US" sz="1200" kern="1200" dirty="0" smtClean="0">
                          <a:solidFill>
                            <a:schemeClr val="dk1"/>
                          </a:solidFill>
                          <a:latin typeface="Arial" pitchFamily="34" charset="0"/>
                          <a:ea typeface="+mn-ea"/>
                          <a:cs typeface="Arial" pitchFamily="34" charset="0"/>
                        </a:rPr>
                        <a:t>plemented country wide</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Gap analysis for the Vaal WMA</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Gap analysis for the Vaal WMA</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555526">
                <a:tc vMerge="1">
                  <a:txBody>
                    <a:bodyPr/>
                    <a:lstStyle/>
                    <a:p>
                      <a:pPr lvl="0"/>
                      <a:endParaRPr lang="en-US" sz="1200" dirty="0" smtClean="0">
                        <a:latin typeface="Arial" pitchFamily="34" charset="0"/>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4.2.4</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Water economic regulator established</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Terms of reference for appointment of a PSP to  draft business case</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pitchFamily="34" charset="0"/>
                          <a:ea typeface="+mn-ea"/>
                          <a:cs typeface="Arial" pitchFamily="34" charset="0"/>
                        </a:rPr>
                        <a:t>Terms of reference for appointment of a PSP to  draft business case</a:t>
                      </a:r>
                      <a:endParaRPr lang="en-ZA" sz="1200" kern="1200" dirty="0" smtClean="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r h="404227">
                <a:tc vMerge="1">
                  <a:txBody>
                    <a:bodyPr/>
                    <a:lstStyle/>
                    <a:p>
                      <a:endParaRPr lang="en-ZA" dirty="0"/>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4.2.5</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Water pricing regulations</a:t>
                      </a:r>
                    </a:p>
                    <a:p>
                      <a:pPr marL="0" algn="l" defTabSz="457200" rtl="0" eaLnBrk="1" latinLnBrk="0" hangingPunct="1"/>
                      <a:r>
                        <a:rPr lang="en-ZA" sz="1200" kern="1200" dirty="0" smtClean="0">
                          <a:solidFill>
                            <a:schemeClr val="dk1"/>
                          </a:solidFill>
                          <a:latin typeface="Arial" pitchFamily="34" charset="0"/>
                          <a:ea typeface="+mn-ea"/>
                          <a:cs typeface="Arial" pitchFamily="34" charset="0"/>
                        </a:rPr>
                        <a:t>implemented</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Consultation  on  the raw water charges</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pitchFamily="34" charset="0"/>
                          <a:ea typeface="+mn-ea"/>
                          <a:cs typeface="Arial" pitchFamily="34" charset="0"/>
                        </a:rPr>
                        <a:t>Consultation</a:t>
                      </a:r>
                      <a:r>
                        <a:rPr lang="en-US" sz="1200" kern="1200" baseline="0" dirty="0" smtClean="0">
                          <a:solidFill>
                            <a:schemeClr val="dk1"/>
                          </a:solidFill>
                          <a:latin typeface="Arial" pitchFamily="34" charset="0"/>
                          <a:ea typeface="+mn-ea"/>
                          <a:cs typeface="Arial" pitchFamily="34" charset="0"/>
                        </a:rPr>
                        <a:t> </a:t>
                      </a:r>
                      <a:r>
                        <a:rPr lang="en-US" sz="1200" kern="1200" dirty="0" smtClean="0">
                          <a:solidFill>
                            <a:schemeClr val="dk1"/>
                          </a:solidFill>
                          <a:latin typeface="Arial" pitchFamily="34" charset="0"/>
                          <a:ea typeface="+mn-ea"/>
                          <a:cs typeface="Arial" pitchFamily="34" charset="0"/>
                        </a:rPr>
                        <a:t>on  the raw water charges</a:t>
                      </a:r>
                      <a:endParaRPr lang="en-ZA" sz="1200" kern="1200" dirty="0" smtClean="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5"/>
                  </a:ext>
                </a:extLst>
              </a:tr>
              <a:tr h="635214">
                <a:tc>
                  <a:txBody>
                    <a:bodyPr/>
                    <a:lstStyle/>
                    <a:p>
                      <a:r>
                        <a:rPr lang="en-ZA" sz="1200" b="1" kern="1200" dirty="0" smtClean="0">
                          <a:solidFill>
                            <a:schemeClr val="dk1"/>
                          </a:solidFill>
                          <a:latin typeface="Arial" pitchFamily="34" charset="0"/>
                          <a:ea typeface="+mn-ea"/>
                          <a:cs typeface="Arial" pitchFamily="34" charset="0"/>
                        </a:rPr>
                        <a:t>Water Use Authorisation</a:t>
                      </a:r>
                      <a:endParaRPr lang="en-ZA" sz="1200" b="1"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3.1.1</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 of applications for water use </a:t>
                      </a:r>
                      <a:r>
                        <a:rPr lang="en-US" sz="1200" kern="1200" dirty="0" err="1" smtClean="0">
                          <a:solidFill>
                            <a:schemeClr val="dk1"/>
                          </a:solidFill>
                          <a:latin typeface="Arial" pitchFamily="34" charset="0"/>
                          <a:ea typeface="+mn-ea"/>
                          <a:cs typeface="Arial" pitchFamily="34" charset="0"/>
                        </a:rPr>
                        <a:t>authorisation</a:t>
                      </a:r>
                      <a:r>
                        <a:rPr lang="en-US" sz="1200" kern="1200" dirty="0" smtClean="0">
                          <a:solidFill>
                            <a:schemeClr val="dk1"/>
                          </a:solidFill>
                          <a:latin typeface="Arial" pitchFamily="34" charset="0"/>
                          <a:ea typeface="+mn-ea"/>
                          <a:cs typeface="Arial" pitchFamily="34" charset="0"/>
                        </a:rPr>
                        <a:t> </a:t>
                      </a:r>
                      <a:r>
                        <a:rPr lang="en-US" sz="1200" kern="1200" dirty="0" err="1" smtClean="0">
                          <a:solidFill>
                            <a:schemeClr val="dk1"/>
                          </a:solidFill>
                          <a:latin typeface="Arial" pitchFamily="34" charset="0"/>
                          <a:ea typeface="+mn-ea"/>
                          <a:cs typeface="Arial" pitchFamily="34" charset="0"/>
                        </a:rPr>
                        <a:t>finalised</a:t>
                      </a:r>
                      <a:r>
                        <a:rPr lang="en-US" sz="1200" kern="1200" dirty="0" smtClean="0">
                          <a:solidFill>
                            <a:schemeClr val="dk1"/>
                          </a:solidFill>
                          <a:latin typeface="Arial" pitchFamily="34" charset="0"/>
                          <a:ea typeface="+mn-ea"/>
                          <a:cs typeface="Arial" pitchFamily="34" charset="0"/>
                        </a:rPr>
                        <a:t> within 300 days</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80%</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73% </a:t>
                      </a: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133</a:t>
                      </a:r>
                      <a:r>
                        <a:rPr lang="en-ZA" sz="1200" kern="1200" baseline="0" dirty="0" smtClean="0">
                          <a:solidFill>
                            <a:schemeClr val="dk1"/>
                          </a:solidFill>
                          <a:latin typeface="Arial" pitchFamily="34" charset="0"/>
                          <a:ea typeface="+mn-ea"/>
                          <a:cs typeface="Arial" pitchFamily="34" charset="0"/>
                        </a:rPr>
                        <a:t> of 181 applications finalised within 300 days</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Partially achieved</a:t>
                      </a:r>
                    </a:p>
                  </a:txBody>
                  <a:tcPr vert="vert270">
                    <a:solidFill>
                      <a:srgbClr val="FFFF00"/>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a:xfrm>
            <a:off x="6798859" y="6245153"/>
            <a:ext cx="2133600" cy="365125"/>
          </a:xfrm>
        </p:spPr>
        <p:txBody>
          <a:bodyPr/>
          <a:lstStyle/>
          <a:p>
            <a:pPr>
              <a:defRPr/>
            </a:pPr>
            <a:fld id="{3BABFDD9-386B-4635-A8AB-4BCCAEB4E35F}" type="slidenum">
              <a:rPr lang="en-US" smtClean="0"/>
              <a:pPr>
                <a:defRPr/>
              </a:pPr>
              <a:t>24</a:t>
            </a:fld>
            <a:endParaRPr lang="en-US" dirty="0"/>
          </a:p>
        </p:txBody>
      </p:sp>
    </p:spTree>
    <p:extLst>
      <p:ext uri="{BB962C8B-B14F-4D97-AF65-F5344CB8AC3E}">
        <p14:creationId xmlns:p14="http://schemas.microsoft.com/office/powerpoint/2010/main" xmlns="" val="1169834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4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12276626"/>
              </p:ext>
            </p:extLst>
          </p:nvPr>
        </p:nvGraphicFramePr>
        <p:xfrm>
          <a:off x="1541465" y="803793"/>
          <a:ext cx="7434894" cy="4754880"/>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492838">
                  <a:extLst>
                    <a:ext uri="{9D8B030D-6E8A-4147-A177-3AD203B41FA5}">
                      <a16:colId xmlns:a16="http://schemas.microsoft.com/office/drawing/2014/main" xmlns="" val="20002"/>
                    </a:ext>
                  </a:extLst>
                </a:gridCol>
                <a:gridCol w="900752">
                  <a:extLst>
                    <a:ext uri="{9D8B030D-6E8A-4147-A177-3AD203B41FA5}">
                      <a16:colId xmlns:a16="http://schemas.microsoft.com/office/drawing/2014/main" xmlns="" val="20003"/>
                    </a:ext>
                  </a:extLst>
                </a:gridCol>
                <a:gridCol w="1310185">
                  <a:extLst>
                    <a:ext uri="{9D8B030D-6E8A-4147-A177-3AD203B41FA5}">
                      <a16:colId xmlns:a16="http://schemas.microsoft.com/office/drawing/2014/main" xmlns="" val="20004"/>
                    </a:ext>
                  </a:extLst>
                </a:gridCol>
                <a:gridCol w="1569492">
                  <a:extLst>
                    <a:ext uri="{9D8B030D-6E8A-4147-A177-3AD203B41FA5}">
                      <a16:colId xmlns:a16="http://schemas.microsoft.com/office/drawing/2014/main" xmlns="" val="20005"/>
                    </a:ext>
                  </a:extLst>
                </a:gridCol>
                <a:gridCol w="487452">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646741">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Water Supply</a:t>
                      </a:r>
                      <a:r>
                        <a:rPr lang="en-US" sz="1200" b="1" kern="1200" baseline="0" dirty="0" smtClean="0">
                          <a:solidFill>
                            <a:schemeClr val="dk1"/>
                          </a:solidFill>
                          <a:latin typeface="Arial" pitchFamily="34" charset="0"/>
                          <a:ea typeface="+mn-ea"/>
                          <a:cs typeface="Arial" pitchFamily="34" charset="0"/>
                        </a:rPr>
                        <a:t> Services &amp; Sanitation Regulation</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1.1.2</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non-compliant water services systems monitored against Regulatory standards</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98</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117</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390594">
                <a:tc vMerge="1">
                  <a:txBody>
                    <a:bodyPr/>
                    <a:lstStyle/>
                    <a:p>
                      <a:pPr lvl="0"/>
                      <a:endParaRPr lang="en-US" sz="1200" dirty="0" smtClean="0">
                        <a:latin typeface="Arial" pitchFamily="34" charset="0"/>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1.1.3</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non-compliant water supply systems monitored against the Regulatory standards</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100</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Arial" pitchFamily="34" charset="0"/>
                          <a:ea typeface="+mn-ea"/>
                          <a:cs typeface="Arial" pitchFamily="34" charset="0"/>
                        </a:rPr>
                        <a:t>108</a:t>
                      </a: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390594">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Compliance Monitoring</a:t>
                      </a:r>
                      <a:r>
                        <a:rPr lang="en-US" sz="1200" b="1" kern="1200" baseline="0" dirty="0" smtClean="0">
                          <a:solidFill>
                            <a:schemeClr val="dk1"/>
                          </a:solidFill>
                          <a:latin typeface="Arial" pitchFamily="34" charset="0"/>
                          <a:ea typeface="+mn-ea"/>
                          <a:cs typeface="Arial" pitchFamily="34" charset="0"/>
                        </a:rPr>
                        <a:t> &amp; Enforcement</a:t>
                      </a:r>
                      <a:endParaRPr lang="en-US" sz="1200" b="1" kern="1200" dirty="0" smtClean="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1.1.5</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water users</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monitored for compliance</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72</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44</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Partially achieved</a:t>
                      </a:r>
                      <a:endParaRPr lang="en-US" sz="1200" dirty="0">
                        <a:latin typeface="Arial" pitchFamily="34" charset="0"/>
                        <a:cs typeface="Arial" pitchFamily="34" charset="0"/>
                      </a:endParaRPr>
                    </a:p>
                  </a:txBody>
                  <a:tcPr vert="vert270">
                    <a:solidFill>
                      <a:srgbClr val="FFFF00"/>
                    </a:solidFill>
                  </a:tcPr>
                </a:tc>
                <a:extLst>
                  <a:ext uri="{0D108BD9-81ED-4DB2-BD59-A6C34878D82A}">
                    <a16:rowId xmlns:a16="http://schemas.microsoft.com/office/drawing/2014/main" xmlns="" val="10004"/>
                  </a:ext>
                </a:extLst>
              </a:tr>
              <a:tr h="390594">
                <a:tc vMerge="1">
                  <a:txBody>
                    <a:bodyPr/>
                    <a:lstStyle/>
                    <a:p>
                      <a:pPr lvl="0"/>
                      <a:endParaRPr lang="en-US" sz="1200" dirty="0" smtClean="0">
                        <a:latin typeface="Arial" pitchFamily="34" charset="0"/>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1.1.6</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Percentage of reported noncompliant</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cases investigated</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80%</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Arial" pitchFamily="34" charset="0"/>
                          <a:ea typeface="+mn-ea"/>
                          <a:cs typeface="Arial" pitchFamily="34" charset="0"/>
                        </a:rPr>
                        <a:t>82%</a:t>
                      </a: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dirty="0" smtClean="0">
                          <a:latin typeface="Arial" pitchFamily="34" charset="0"/>
                          <a:cs typeface="Arial" pitchFamily="34" charset="0"/>
                        </a:rPr>
                        <a:t>Achieved</a:t>
                      </a:r>
                    </a:p>
                  </a:txBody>
                  <a:tcPr vert="vert270">
                    <a:solidFill>
                      <a:srgbClr val="92D050"/>
                    </a:solidFill>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a:xfrm>
            <a:off x="6553200" y="6239185"/>
            <a:ext cx="2133600" cy="365125"/>
          </a:xfrm>
        </p:spPr>
        <p:txBody>
          <a:bodyPr/>
          <a:lstStyle/>
          <a:p>
            <a:pPr>
              <a:defRPr/>
            </a:pPr>
            <a:fld id="{3BABFDD9-386B-4635-A8AB-4BCCAEB4E35F}" type="slidenum">
              <a:rPr lang="en-US" smtClean="0"/>
              <a:pPr>
                <a:defRPr/>
              </a:pPr>
              <a:t>25</a:t>
            </a:fld>
            <a:endParaRPr lang="en-US" dirty="0"/>
          </a:p>
        </p:txBody>
      </p:sp>
    </p:spTree>
    <p:extLst>
      <p:ext uri="{BB962C8B-B14F-4D97-AF65-F5344CB8AC3E}">
        <p14:creationId xmlns:p14="http://schemas.microsoft.com/office/powerpoint/2010/main" xmlns="" val="775857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4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92591969"/>
              </p:ext>
            </p:extLst>
          </p:nvPr>
        </p:nvGraphicFramePr>
        <p:xfrm>
          <a:off x="1541465" y="953921"/>
          <a:ext cx="7434894" cy="4846320"/>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192587">
                  <a:extLst>
                    <a:ext uri="{9D8B030D-6E8A-4147-A177-3AD203B41FA5}">
                      <a16:colId xmlns:a16="http://schemas.microsoft.com/office/drawing/2014/main" xmlns="" val="20002"/>
                    </a:ext>
                  </a:extLst>
                </a:gridCol>
                <a:gridCol w="1337480">
                  <a:extLst>
                    <a:ext uri="{9D8B030D-6E8A-4147-A177-3AD203B41FA5}">
                      <a16:colId xmlns:a16="http://schemas.microsoft.com/office/drawing/2014/main" xmlns="" val="20003"/>
                    </a:ext>
                  </a:extLst>
                </a:gridCol>
                <a:gridCol w="1419368">
                  <a:extLst>
                    <a:ext uri="{9D8B030D-6E8A-4147-A177-3AD203B41FA5}">
                      <a16:colId xmlns:a16="http://schemas.microsoft.com/office/drawing/2014/main" xmlns="" val="20004"/>
                    </a:ext>
                  </a:extLst>
                </a:gridCol>
                <a:gridCol w="1384565">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a:t>
                      </a:r>
                    </a:p>
                    <a:p>
                      <a:r>
                        <a:rPr lang="en-US" sz="1200" dirty="0" smtClean="0">
                          <a:latin typeface="Arial" pitchFamily="34" charset="0"/>
                          <a:cs typeface="Arial" pitchFamily="34" charset="0"/>
                        </a:rPr>
                        <a:t>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390594">
                <a:tc rowSpan="3">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Institutional Oversight</a:t>
                      </a: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4.2.1</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National Water Infrastructure Agency</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established</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Develop the Terms of reference  to appoint  the  PSP for   the business case to  establish the   Authority </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pitchFamily="34" charset="0"/>
                          <a:ea typeface="+mn-ea"/>
                          <a:cs typeface="Arial" pitchFamily="34" charset="0"/>
                        </a:rPr>
                        <a:t>Terms of reference  to appoint  the  PSP for   the business case to  establish the   Authority </a:t>
                      </a:r>
                      <a:r>
                        <a:rPr lang="en-ZA" sz="1200" kern="1200" baseline="0" dirty="0" smtClean="0">
                          <a:solidFill>
                            <a:schemeClr val="dk1"/>
                          </a:solidFill>
                          <a:latin typeface="Arial" pitchFamily="34" charset="0"/>
                          <a:ea typeface="+mn-ea"/>
                          <a:cs typeface="Arial" pitchFamily="34" charset="0"/>
                        </a:rPr>
                        <a:t> developed</a:t>
                      </a:r>
                      <a:endParaRPr lang="en-ZA" sz="1200" kern="1200" dirty="0" smtClean="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390594">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4.2.2</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Catchment Management</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Agencies </a:t>
                      </a:r>
                      <a:r>
                        <a:rPr lang="en-US" sz="1200" kern="1200" dirty="0" err="1" smtClean="0">
                          <a:solidFill>
                            <a:schemeClr val="dk1"/>
                          </a:solidFill>
                          <a:latin typeface="Arial" pitchFamily="34" charset="0"/>
                          <a:ea typeface="+mn-ea"/>
                          <a:cs typeface="Arial" pitchFamily="34" charset="0"/>
                        </a:rPr>
                        <a:t>gazetted</a:t>
                      </a:r>
                      <a:r>
                        <a:rPr lang="en-US" sz="1200" kern="1200" dirty="0" smtClean="0">
                          <a:solidFill>
                            <a:schemeClr val="dk1"/>
                          </a:solidFill>
                          <a:latin typeface="Arial" pitchFamily="34" charset="0"/>
                          <a:ea typeface="+mn-ea"/>
                          <a:cs typeface="Arial" pitchFamily="34" charset="0"/>
                        </a:rPr>
                        <a:t> for establishment</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0</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[Stakeholder consultation for Boards appointments of 3 CMAs]</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0</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[Stakeholder consultation for Boards appointments of 3 CMAs]</a:t>
                      </a:r>
                      <a:endParaRPr lang="en-ZA" sz="1200" kern="1200" dirty="0">
                        <a:solidFill>
                          <a:schemeClr val="dk1"/>
                        </a:solidFill>
                        <a:latin typeface="Arial" pitchFamily="34" charset="0"/>
                        <a:ea typeface="+mn-ea"/>
                        <a:cs typeface="Arial" pitchFamily="34" charset="0"/>
                      </a:endParaRPr>
                    </a:p>
                  </a:txBody>
                  <a:tcPr/>
                </a:tc>
                <a:tc>
                  <a:txBody>
                    <a:bodyPr/>
                    <a:lstStyle/>
                    <a:p>
                      <a:pPr marL="0" algn="ctr" defTabSz="457200" rtl="0" eaLnBrk="1" latinLnBrk="0" hangingPunct="1"/>
                      <a:r>
                        <a:rPr lang="en-ZA" sz="1200" kern="1200" dirty="0" smtClean="0">
                          <a:solidFill>
                            <a:schemeClr val="dk1"/>
                          </a:solidFill>
                          <a:latin typeface="Arial" pitchFamily="34" charset="0"/>
                          <a:ea typeface="+mn-ea"/>
                          <a:cs typeface="Arial" pitchFamily="34" charset="0"/>
                        </a:rPr>
                        <a:t>-</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390594">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4.2.3</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US" sz="1200" kern="1200" dirty="0" smtClean="0">
                          <a:solidFill>
                            <a:schemeClr val="dk1"/>
                          </a:solidFill>
                          <a:latin typeface="Arial" pitchFamily="34" charset="0"/>
                          <a:ea typeface="+mn-ea"/>
                          <a:cs typeface="Arial" pitchFamily="34" charset="0"/>
                        </a:rPr>
                        <a:t>Number of regional water and wastewater</a:t>
                      </a:r>
                    </a:p>
                    <a:p>
                      <a:pPr marL="0" algn="l" defTabSz="457200" rtl="0" eaLnBrk="1" latinLnBrk="0" hangingPunct="1"/>
                      <a:r>
                        <a:rPr lang="en-US" sz="1200" kern="1200" dirty="0" smtClean="0">
                          <a:solidFill>
                            <a:schemeClr val="dk1"/>
                          </a:solidFill>
                          <a:latin typeface="Arial" pitchFamily="34" charset="0"/>
                          <a:ea typeface="+mn-ea"/>
                          <a:cs typeface="Arial" pitchFamily="34" charset="0"/>
                        </a:rPr>
                        <a:t>utilities </a:t>
                      </a:r>
                      <a:r>
                        <a:rPr lang="en-US" sz="1200" kern="1200" dirty="0" err="1" smtClean="0">
                          <a:solidFill>
                            <a:schemeClr val="dk1"/>
                          </a:solidFill>
                          <a:latin typeface="Arial" pitchFamily="34" charset="0"/>
                          <a:ea typeface="+mn-ea"/>
                          <a:cs typeface="Arial" pitchFamily="34" charset="0"/>
                        </a:rPr>
                        <a:t>gazetted</a:t>
                      </a:r>
                      <a:r>
                        <a:rPr lang="en-US" sz="1200" kern="1200" dirty="0" smtClean="0">
                          <a:solidFill>
                            <a:schemeClr val="dk1"/>
                          </a:solidFill>
                          <a:latin typeface="Arial" pitchFamily="34" charset="0"/>
                          <a:ea typeface="+mn-ea"/>
                          <a:cs typeface="Arial" pitchFamily="34" charset="0"/>
                        </a:rPr>
                        <a:t> for establishment</a:t>
                      </a:r>
                      <a:endParaRPr lang="en-ZA" sz="1200" kern="1200" dirty="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0</a:t>
                      </a:r>
                    </a:p>
                    <a:p>
                      <a:pPr marL="0" algn="l" defTabSz="457200" rtl="0" eaLnBrk="1" latinLnBrk="0" hangingPunct="1"/>
                      <a:r>
                        <a:rPr lang="en-ZA" sz="1200" kern="1200" dirty="0" smtClean="0">
                          <a:solidFill>
                            <a:schemeClr val="dk1"/>
                          </a:solidFill>
                          <a:latin typeface="Arial" pitchFamily="34" charset="0"/>
                          <a:ea typeface="+mn-ea"/>
                          <a:cs typeface="Arial" pitchFamily="34" charset="0"/>
                        </a:rPr>
                        <a:t>[Consultation with Executive Authority] </a:t>
                      </a:r>
                      <a:endParaRPr lang="en-ZA" sz="1200" kern="1200" dirty="0">
                        <a:solidFill>
                          <a:schemeClr val="dk1"/>
                        </a:solidFill>
                        <a:latin typeface="Arial" pitchFamily="34" charset="0"/>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Arial" pitchFamily="34" charset="0"/>
                          <a:ea typeface="+mn-ea"/>
                          <a:cs typeface="Arial" pitchFamily="34" charset="0"/>
                        </a:rPr>
                        <a:t>No</a:t>
                      </a:r>
                      <a:r>
                        <a:rPr lang="en-ZA" sz="1200" kern="1200" baseline="0" dirty="0" smtClean="0">
                          <a:solidFill>
                            <a:schemeClr val="dk1"/>
                          </a:solidFill>
                          <a:latin typeface="Arial" pitchFamily="34" charset="0"/>
                          <a:ea typeface="+mn-ea"/>
                          <a:cs typeface="Arial" pitchFamily="34" charset="0"/>
                        </a:rPr>
                        <a:t> achievement</a:t>
                      </a:r>
                      <a:endParaRPr lang="en-ZA" sz="1200" kern="1200" dirty="0" smtClean="0">
                        <a:solidFill>
                          <a:schemeClr val="dk1"/>
                        </a:solidFill>
                        <a:latin typeface="Arial" pitchFamily="34" charset="0"/>
                        <a:ea typeface="+mn-ea"/>
                        <a:cs typeface="Arial" pitchFamily="34" charset="0"/>
                      </a:endParaRPr>
                    </a:p>
                  </a:txBody>
                  <a:tcPr/>
                </a:tc>
                <a:tc>
                  <a:txBody>
                    <a:bodyPr/>
                    <a:lstStyle/>
                    <a:p>
                      <a:pPr marL="0" algn="l" defTabSz="457200" rtl="0" eaLnBrk="1" latinLnBrk="0" hangingPunct="1"/>
                      <a:r>
                        <a:rPr lang="en-ZA" sz="1200" kern="1200" dirty="0" smtClean="0">
                          <a:solidFill>
                            <a:schemeClr val="dk1"/>
                          </a:solidFill>
                          <a:latin typeface="Arial" pitchFamily="34" charset="0"/>
                          <a:ea typeface="+mn-ea"/>
                          <a:cs typeface="Arial" pitchFamily="34" charset="0"/>
                        </a:rPr>
                        <a:t>The process is on hold</a:t>
                      </a:r>
                      <a:endParaRPr lang="en-ZA" sz="1200" kern="1200" dirty="0">
                        <a:solidFill>
                          <a:schemeClr val="dk1"/>
                        </a:solidFill>
                        <a:latin typeface="Arial" pitchFamily="34" charset="0"/>
                        <a:ea typeface="+mn-ea"/>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Not achieved</a:t>
                      </a:r>
                    </a:p>
                  </a:txBody>
                  <a:tcPr vert="vert270">
                    <a:solidFill>
                      <a:srgbClr val="FF0000"/>
                    </a:solidFill>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a:xfrm>
            <a:off x="6553200" y="6239185"/>
            <a:ext cx="2133600" cy="365125"/>
          </a:xfrm>
        </p:spPr>
        <p:txBody>
          <a:bodyPr/>
          <a:lstStyle/>
          <a:p>
            <a:pPr>
              <a:defRPr/>
            </a:pPr>
            <a:fld id="{3BABFDD9-386B-4635-A8AB-4BCCAEB4E35F}" type="slidenum">
              <a:rPr lang="en-US" smtClean="0"/>
              <a:pPr>
                <a:defRPr/>
              </a:pPr>
              <a:t>26</a:t>
            </a:fld>
            <a:endParaRPr lang="en-US" dirty="0"/>
          </a:p>
        </p:txBody>
      </p:sp>
    </p:spTree>
    <p:extLst>
      <p:ext uri="{BB962C8B-B14F-4D97-AF65-F5344CB8AC3E}">
        <p14:creationId xmlns:p14="http://schemas.microsoft.com/office/powerpoint/2010/main" xmlns="" val="176066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pPr algn="just"/>
            <a:r>
              <a:rPr lang="en-ZA" sz="3200" dirty="0" smtClean="0">
                <a:latin typeface="Arial" pitchFamily="34" charset="0"/>
                <a:cs typeface="Arial" pitchFamily="34" charset="0"/>
              </a:rPr>
              <a:t>Detailed analysis of WATER TRADING</a:t>
            </a:r>
            <a:endParaRPr lang="en-ZA"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27</a:t>
            </a:fld>
            <a:endParaRPr lang="en-ZA" sz="1400" dirty="0">
              <a:latin typeface="Arial" pitchFamily="34" charset="0"/>
              <a:cs typeface="Arial" pitchFamily="34" charset="0"/>
            </a:endParaRPr>
          </a:p>
        </p:txBody>
      </p:sp>
      <p:sp>
        <p:nvSpPr>
          <p:cNvPr id="7" name="Title 4"/>
          <p:cNvSpPr txBox="1">
            <a:spLocks/>
          </p:cNvSpPr>
          <p:nvPr/>
        </p:nvSpPr>
        <p:spPr>
          <a:xfrm>
            <a:off x="1481959" y="4571515"/>
            <a:ext cx="7012754" cy="1362075"/>
          </a:xfrm>
          <a:prstGeom prst="rect">
            <a:avLst/>
          </a:prstGeom>
        </p:spPr>
        <p:txBody>
          <a:bodyPr anchor="t">
            <a:normAutofit/>
          </a:bodyPr>
          <a:lstStyle/>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administration</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dirty="0" smtClean="0">
                <a:ea typeface="ＭＳ Ｐゴシック" charset="0"/>
                <a:cs typeface="Arial" pitchFamily="34" charset="0"/>
              </a:rPr>
              <a:t>Water information management (Proto-catchment management agencies)</a:t>
            </a:r>
          </a:p>
        </p:txBody>
      </p:sp>
    </p:spTree>
    <p:extLst>
      <p:ext uri="{BB962C8B-B14F-4D97-AF65-F5344CB8AC3E}">
        <p14:creationId xmlns:p14="http://schemas.microsoft.com/office/powerpoint/2010/main" xmlns="" val="271027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11497722"/>
              </p:ext>
            </p:extLst>
          </p:nvPr>
        </p:nvGraphicFramePr>
        <p:xfrm>
          <a:off x="1541465" y="940273"/>
          <a:ext cx="7434894" cy="5117968"/>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1249680">
                  <a:extLst>
                    <a:ext uri="{9D8B030D-6E8A-4147-A177-3AD203B41FA5}">
                      <a16:colId xmlns:a16="http://schemas.microsoft.com/office/drawing/2014/main" xmlns="" val="20004"/>
                    </a:ext>
                  </a:extLst>
                </a:gridCol>
                <a:gridCol w="1508987">
                  <a:extLst>
                    <a:ext uri="{9D8B030D-6E8A-4147-A177-3AD203B41FA5}">
                      <a16:colId xmlns:a16="http://schemas.microsoft.com/office/drawing/2014/main" xmlns="" val="20005"/>
                    </a:ext>
                  </a:extLst>
                </a:gridCol>
                <a:gridCol w="487452">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859306">
                <a:tc rowSpan="3">
                  <a:txBody>
                    <a:bodyPr/>
                    <a:lstStyle/>
                    <a:p>
                      <a:pPr lvl="0"/>
                      <a:r>
                        <a:rPr lang="en-US" sz="1200" b="1" dirty="0" smtClean="0">
                          <a:latin typeface="Arial" pitchFamily="34" charset="0"/>
                          <a:cs typeface="Arial" pitchFamily="34" charset="0"/>
                        </a:rPr>
                        <a:t>Financial Management</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 of targeted </a:t>
                      </a:r>
                      <a:r>
                        <a:rPr lang="en-ZA" sz="1200" kern="1200" baseline="0" dirty="0" smtClean="0">
                          <a:solidFill>
                            <a:schemeClr val="dk1"/>
                          </a:solidFill>
                          <a:latin typeface="Arial" pitchFamily="34" charset="0"/>
                          <a:ea typeface="+mn-ea"/>
                          <a:cs typeface="Arial" pitchFamily="34" charset="0"/>
                        </a:rPr>
                        <a:t>procurement budget spent on qualifying small enterprises (</a:t>
                      </a:r>
                      <a:r>
                        <a:rPr lang="en-ZA" sz="1200" kern="1200" baseline="0" dirty="0" err="1" smtClean="0">
                          <a:solidFill>
                            <a:schemeClr val="dk1"/>
                          </a:solidFill>
                          <a:latin typeface="Arial" pitchFamily="34" charset="0"/>
                          <a:ea typeface="+mn-ea"/>
                          <a:cs typeface="Arial" pitchFamily="34" charset="0"/>
                        </a:rPr>
                        <a:t>QSE</a:t>
                      </a:r>
                      <a:r>
                        <a:rPr lang="en-ZA" sz="1200" kern="1200" baseline="0" dirty="0" smtClean="0">
                          <a:solidFill>
                            <a:schemeClr val="dk1"/>
                          </a:solidFill>
                          <a:latin typeface="Arial" pitchFamily="34" charset="0"/>
                          <a:ea typeface="+mn-ea"/>
                          <a:cs typeface="Arial" pitchFamily="34" charset="0"/>
                        </a:rPr>
                        <a:t>) </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15%</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19%</a:t>
                      </a:r>
                      <a:endParaRPr lang="en-US" sz="1200" dirty="0">
                        <a:solidFill>
                          <a:schemeClr val="tx1"/>
                        </a:solidFill>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Of the total R154 million procurement done for the quarter, 19% of it was awarded to </a:t>
                      </a:r>
                      <a:r>
                        <a:rPr lang="en-US" sz="1200" dirty="0" err="1" smtClean="0">
                          <a:latin typeface="Arial" pitchFamily="34" charset="0"/>
                          <a:cs typeface="Arial" pitchFamily="34" charset="0"/>
                        </a:rPr>
                        <a:t>QSEs</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2"/>
                  </a:ext>
                </a:extLst>
              </a:tr>
              <a:tr h="703069">
                <a:tc vMerge="1">
                  <a:txBody>
                    <a:bodyPr/>
                    <a:lstStyle/>
                    <a:p>
                      <a:pPr lvl="0"/>
                      <a:endParaRPr lang="en-US" sz="1600" dirty="0" smtClean="0">
                        <a:latin typeface="Arial" pitchFamily="34" charset="0"/>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2.2</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 of targeted </a:t>
                      </a:r>
                      <a:r>
                        <a:rPr lang="en-ZA" sz="1200" kern="1200" baseline="0" dirty="0" smtClean="0">
                          <a:solidFill>
                            <a:schemeClr val="dk1"/>
                          </a:solidFill>
                          <a:latin typeface="Arial" pitchFamily="34" charset="0"/>
                          <a:ea typeface="+mn-ea"/>
                          <a:cs typeface="Arial" pitchFamily="34" charset="0"/>
                        </a:rPr>
                        <a:t>procurement budget spent on </a:t>
                      </a:r>
                      <a:r>
                        <a:rPr lang="en-US" sz="1200" kern="1200" baseline="0" dirty="0" smtClean="0">
                          <a:solidFill>
                            <a:schemeClr val="dk1"/>
                          </a:solidFill>
                          <a:latin typeface="Arial" pitchFamily="34" charset="0"/>
                          <a:ea typeface="+mn-ea"/>
                          <a:cs typeface="Arial" pitchFamily="34" charset="0"/>
                        </a:rPr>
                        <a:t>exempted micro enterprises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15%</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31%</a:t>
                      </a:r>
                      <a:endParaRPr lang="en-US" sz="1200" dirty="0">
                        <a:solidFill>
                          <a:schemeClr val="tx1"/>
                        </a:solidFill>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Of the total R154 million procurement done for the quarter, 31% of it was awarded to </a:t>
                      </a:r>
                      <a:r>
                        <a:rPr lang="en-US" sz="1200" dirty="0" err="1" smtClean="0">
                          <a:latin typeface="Arial" pitchFamily="34" charset="0"/>
                          <a:cs typeface="Arial" pitchFamily="34" charset="0"/>
                        </a:rPr>
                        <a:t>EMEs</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Achieved</a:t>
                      </a: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20288">
                <a:tc vMerge="1">
                  <a:txBody>
                    <a:bodyPr/>
                    <a:lstStyle/>
                    <a:p>
                      <a:pPr lvl="0"/>
                      <a:endParaRPr lang="en-US" sz="1200" dirty="0" smtClean="0">
                        <a:latin typeface="Arial" pitchFamily="34" charset="0"/>
                        <a:cs typeface="Arial" pitchFamily="34" charset="0"/>
                      </a:endParaRP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4.3.3</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Number of debtor</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Days</a:t>
                      </a: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23%</a:t>
                      </a:r>
                    </a:p>
                  </a:txBody>
                  <a:tcPr/>
                </a:tc>
                <a:tc>
                  <a:txBody>
                    <a:bodyPr/>
                    <a:lstStyle/>
                    <a:p>
                      <a:pPr marL="0" indent="0" algn="ctr">
                        <a:buFont typeface="Arial" pitchFamily="34" charset="0"/>
                        <a:buNone/>
                      </a:pPr>
                      <a:r>
                        <a:rPr lang="en-US" sz="1200" baseline="0" dirty="0" err="1" smtClean="0">
                          <a:solidFill>
                            <a:srgbClr val="FF0000"/>
                          </a:solidFill>
                          <a:latin typeface="Arial" pitchFamily="34" charset="0"/>
                          <a:cs typeface="Arial" pitchFamily="34" charset="0"/>
                        </a:rPr>
                        <a:t>DNR</a:t>
                      </a:r>
                      <a:endParaRPr lang="en-US" sz="1200" baseline="0" dirty="0" smtClean="0">
                        <a:solidFill>
                          <a:srgbClr val="FF0000"/>
                        </a:solidFill>
                        <a:latin typeface="Arial" pitchFamily="34" charset="0"/>
                        <a:cs typeface="Arial" pitchFamily="34" charset="0"/>
                      </a:endParaRPr>
                    </a:p>
                  </a:txBody>
                  <a:tcPr/>
                </a:tc>
                <a:tc>
                  <a:txBody>
                    <a:bodyPr/>
                    <a:lstStyle/>
                    <a:p>
                      <a:pPr marL="0" indent="0" algn="l">
                        <a:buFont typeface="Arial" pitchFamily="34" charset="0"/>
                        <a:buNone/>
                      </a:pPr>
                      <a:endParaRPr lang="en-US" sz="1200" baseline="0" dirty="0" smtClean="0">
                        <a:latin typeface="Arial" pitchFamily="34" charset="0"/>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Not achieved</a:t>
                      </a:r>
                    </a:p>
                  </a:txBody>
                  <a:tcPr vert="vert270">
                    <a:solidFill>
                      <a:srgbClr val="FF0000"/>
                    </a:solidFill>
                  </a:tcPr>
                </a:tc>
                <a:extLst>
                  <a:ext uri="{0D108BD9-81ED-4DB2-BD59-A6C34878D82A}">
                    <a16:rowId xmlns:a16="http://schemas.microsoft.com/office/drawing/2014/main" xmlns="" val="10004"/>
                  </a:ext>
                </a:extLst>
              </a:tr>
              <a:tr h="390594">
                <a:tc>
                  <a:txBody>
                    <a:bodyPr/>
                    <a:lstStyle/>
                    <a:p>
                      <a:pPr lvl="0"/>
                      <a:r>
                        <a:rPr lang="en-US" sz="1200" b="1" dirty="0" smtClean="0">
                          <a:latin typeface="Arial" pitchFamily="34" charset="0"/>
                          <a:cs typeface="Arial" pitchFamily="34" charset="0"/>
                        </a:rPr>
                        <a:t>Water Information Management</a:t>
                      </a:r>
                    </a:p>
                    <a:p>
                      <a:pPr lvl="0"/>
                      <a:r>
                        <a:rPr lang="en-US" sz="1200" b="1" dirty="0" smtClean="0">
                          <a:latin typeface="Arial" pitchFamily="34" charset="0"/>
                          <a:cs typeface="Arial" pitchFamily="34" charset="0"/>
                        </a:rPr>
                        <a:t>(Proto-CMAs)</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1.3.2</a:t>
                      </a: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Arial" pitchFamily="34" charset="0"/>
                          <a:ea typeface="+mn-ea"/>
                          <a:cs typeface="Arial" pitchFamily="34" charset="0"/>
                        </a:rPr>
                        <a:t>Number of rivers in which the River Eco-status Monitoring Programme is implemented</a:t>
                      </a:r>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50</a:t>
                      </a: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75</a:t>
                      </a:r>
                    </a:p>
                  </a:txBody>
                  <a:tcPr/>
                </a:tc>
                <a:tc>
                  <a:txBody>
                    <a:bodyPr/>
                    <a:lstStyle/>
                    <a:p>
                      <a:pPr marL="0" indent="0" algn="l">
                        <a:buFont typeface="Arial" pitchFamily="34" charset="0"/>
                        <a:buNone/>
                      </a:pPr>
                      <a:r>
                        <a:rPr lang="en-US" sz="1200" baseline="0" dirty="0" smtClean="0">
                          <a:solidFill>
                            <a:schemeClr val="tx1"/>
                          </a:solidFill>
                          <a:latin typeface="Arial" pitchFamily="34" charset="0"/>
                          <a:cs typeface="Arial" pitchFamily="34" charset="0"/>
                        </a:rPr>
                        <a:t>Extra capacity sourced in </a:t>
                      </a:r>
                      <a:r>
                        <a:rPr lang="en-US" sz="1200" baseline="0" dirty="0" err="1" smtClean="0">
                          <a:solidFill>
                            <a:schemeClr val="tx1"/>
                          </a:solidFill>
                          <a:latin typeface="Arial" pitchFamily="34" charset="0"/>
                          <a:cs typeface="Arial" pitchFamily="34" charset="0"/>
                        </a:rPr>
                        <a:t>KZN</a:t>
                      </a:r>
                      <a:r>
                        <a:rPr lang="en-US" sz="1200" baseline="0" dirty="0" smtClean="0">
                          <a:solidFill>
                            <a:schemeClr val="tx1"/>
                          </a:solidFill>
                          <a:latin typeface="Arial" pitchFamily="34" charset="0"/>
                          <a:cs typeface="Arial" pitchFamily="34" charset="0"/>
                        </a:rPr>
                        <a:t> and collaboration with </a:t>
                      </a:r>
                      <a:r>
                        <a:rPr lang="en-US" sz="1200" baseline="0" dirty="0" err="1" smtClean="0">
                          <a:solidFill>
                            <a:schemeClr val="tx1"/>
                          </a:solidFill>
                          <a:latin typeface="Arial" pitchFamily="34" charset="0"/>
                          <a:cs typeface="Arial" pitchFamily="34" charset="0"/>
                        </a:rPr>
                        <a:t>Breede-Gouritz</a:t>
                      </a:r>
                      <a:r>
                        <a:rPr lang="en-US" sz="1200" baseline="0" dirty="0" smtClean="0">
                          <a:solidFill>
                            <a:schemeClr val="tx1"/>
                          </a:solidFill>
                          <a:latin typeface="Arial" pitchFamily="34" charset="0"/>
                          <a:cs typeface="Arial" pitchFamily="34" charset="0"/>
                        </a:rPr>
                        <a:t> CM</a:t>
                      </a: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Achieved</a:t>
                      </a:r>
                    </a:p>
                  </a:txBody>
                  <a:tcPr vert="vert270">
                    <a:solidFill>
                      <a:srgbClr val="92D050"/>
                    </a:solidFill>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a:xfrm>
            <a:off x="6553200" y="6239185"/>
            <a:ext cx="2133600" cy="365125"/>
          </a:xfrm>
        </p:spPr>
        <p:txBody>
          <a:bodyPr/>
          <a:lstStyle/>
          <a:p>
            <a:pPr>
              <a:defRPr/>
            </a:pPr>
            <a:fld id="{3BABFDD9-386B-4635-A8AB-4BCCAEB4E35F}" type="slidenum">
              <a:rPr lang="en-US" smtClean="0"/>
              <a:pPr>
                <a:defRPr/>
              </a:pPr>
              <a:t>28</a:t>
            </a:fld>
            <a:endParaRPr lang="en-US" dirty="0"/>
          </a:p>
        </p:txBody>
      </p:sp>
    </p:spTree>
    <p:extLst>
      <p:ext uri="{BB962C8B-B14F-4D97-AF65-F5344CB8AC3E}">
        <p14:creationId xmlns:p14="http://schemas.microsoft.com/office/powerpoint/2010/main" xmlns="" val="1430173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5092" y="34828"/>
            <a:ext cx="7141707" cy="556614"/>
          </a:xfrm>
        </p:spPr>
        <p:txBody>
          <a:bodyPr/>
          <a:lstStyle/>
          <a:p>
            <a:r>
              <a:rPr lang="en-ZA" sz="3600" dirty="0" smtClean="0">
                <a:latin typeface="Arial" pitchFamily="34" charset="0"/>
                <a:cs typeface="Arial" pitchFamily="34" charset="0"/>
              </a:rPr>
              <a:t>Definitions</a:t>
            </a:r>
            <a:endParaRPr lang="en-ZA" sz="36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702545167"/>
              </p:ext>
            </p:extLst>
          </p:nvPr>
        </p:nvGraphicFramePr>
        <p:xfrm>
          <a:off x="1599685" y="735716"/>
          <a:ext cx="7196138" cy="5887720"/>
        </p:xfrm>
        <a:graphic>
          <a:graphicData uri="http://schemas.openxmlformats.org/drawingml/2006/table">
            <a:tbl>
              <a:tblPr firstRow="1" bandRow="1">
                <a:tableStyleId>{F5AB1C69-6EDB-4FF4-983F-18BD219EF322}</a:tableStyleId>
              </a:tblPr>
              <a:tblGrid>
                <a:gridCol w="2112507">
                  <a:extLst>
                    <a:ext uri="{9D8B030D-6E8A-4147-A177-3AD203B41FA5}">
                      <a16:colId xmlns:a16="http://schemas.microsoft.com/office/drawing/2014/main" xmlns="" val="20000"/>
                    </a:ext>
                  </a:extLst>
                </a:gridCol>
                <a:gridCol w="5083631">
                  <a:extLst>
                    <a:ext uri="{9D8B030D-6E8A-4147-A177-3AD203B41FA5}">
                      <a16:colId xmlns:a16="http://schemas.microsoft.com/office/drawing/2014/main" xmlns="" val="20001"/>
                    </a:ext>
                  </a:extLst>
                </a:gridCol>
              </a:tblGrid>
              <a:tr h="202903">
                <a:tc>
                  <a:txBody>
                    <a:bodyPr/>
                    <a:lstStyle/>
                    <a:p>
                      <a:r>
                        <a:rPr lang="en-ZA" sz="1200" dirty="0" smtClean="0">
                          <a:latin typeface="Arial" pitchFamily="34" charset="0"/>
                          <a:cs typeface="Arial" pitchFamily="34" charset="0"/>
                        </a:rPr>
                        <a:t>Abbreviation</a:t>
                      </a:r>
                      <a:r>
                        <a:rPr lang="en-ZA" sz="1200" baseline="0" dirty="0" smtClean="0">
                          <a:latin typeface="Arial" pitchFamily="34" charset="0"/>
                          <a:cs typeface="Arial" pitchFamily="34" charset="0"/>
                        </a:rPr>
                        <a:t> / Acronym</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Description </a:t>
                      </a:r>
                      <a:endParaRPr lang="en-ZA" sz="1200" dirty="0">
                        <a:latin typeface="Arial" pitchFamily="34" charset="0"/>
                        <a:cs typeface="Arial" pitchFamily="34" charset="0"/>
                      </a:endParaRPr>
                    </a:p>
                  </a:txBody>
                  <a:tcPr/>
                </a:tc>
                <a:extLst>
                  <a:ext uri="{0D108BD9-81ED-4DB2-BD59-A6C34878D82A}">
                    <a16:rowId xmlns:a16="http://schemas.microsoft.com/office/drawing/2014/main" xmlns="" val="10000"/>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ACIP</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Accelerated Community Infrastructure Programme</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1"/>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AMD</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Acid Mine</a:t>
                      </a:r>
                      <a:r>
                        <a:rPr lang="en-US" sz="1200" baseline="0" dirty="0" smtClean="0">
                          <a:effectLst/>
                          <a:latin typeface="Arial" pitchFamily="34" charset="0"/>
                          <a:ea typeface="Times New Roman"/>
                          <a:cs typeface="Arial" pitchFamily="34" charset="0"/>
                        </a:rPr>
                        <a:t> Drainage</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2"/>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BD</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Blue Drop</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3"/>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BEP</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Bucket eradication</a:t>
                      </a:r>
                      <a:r>
                        <a:rPr lang="en-US" sz="1200" baseline="0" dirty="0" smtClean="0">
                          <a:effectLst/>
                          <a:latin typeface="Arial" pitchFamily="34" charset="0"/>
                          <a:ea typeface="Times New Roman"/>
                          <a:cs typeface="Arial" pitchFamily="34" charset="0"/>
                        </a:rPr>
                        <a:t> programme</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4"/>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CMA</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Catchment Management</a:t>
                      </a:r>
                      <a:r>
                        <a:rPr lang="en-US" sz="1200" baseline="0" dirty="0" smtClean="0">
                          <a:effectLst/>
                          <a:latin typeface="Arial" pitchFamily="34" charset="0"/>
                          <a:ea typeface="Times New Roman"/>
                          <a:cs typeface="Arial" pitchFamily="34" charset="0"/>
                        </a:rPr>
                        <a:t> Agency</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5"/>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DM</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District Municipality</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6"/>
                  </a:ext>
                </a:extLst>
              </a:tr>
              <a:tr h="159692">
                <a:tc>
                  <a:txBody>
                    <a:bodyPr/>
                    <a:lstStyle/>
                    <a:p>
                      <a:pPr marL="0" marR="0">
                        <a:lnSpc>
                          <a:spcPts val="1660"/>
                        </a:lnSpc>
                        <a:spcBef>
                          <a:spcPts val="0"/>
                        </a:spcBef>
                        <a:spcAft>
                          <a:spcPts val="1000"/>
                        </a:spcAft>
                      </a:pPr>
                      <a:r>
                        <a:rPr lang="en-ZA" sz="1200" kern="1200" dirty="0">
                          <a:solidFill>
                            <a:srgbClr val="000000"/>
                          </a:solidFill>
                          <a:effectLst/>
                          <a:latin typeface="Arial" pitchFamily="34" charset="0"/>
                          <a:ea typeface="Times New Roman"/>
                          <a:cs typeface="Arial" pitchFamily="34" charset="0"/>
                        </a:rPr>
                        <a:t>DWS </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ZA" sz="1200" kern="1200" dirty="0">
                          <a:solidFill>
                            <a:srgbClr val="000000"/>
                          </a:solidFill>
                          <a:effectLst/>
                          <a:latin typeface="Arial" pitchFamily="34" charset="0"/>
                          <a:ea typeface="Times New Roman"/>
                          <a:cs typeface="Arial" pitchFamily="34" charset="0"/>
                        </a:rPr>
                        <a:t>Department of Water and Sanitation </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7"/>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EME</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indent="0" algn="l" defTabSz="457200" rtl="0" eaLnBrk="1" fontAlgn="auto" latinLnBrk="0" hangingPunct="1">
                        <a:lnSpc>
                          <a:spcPts val="1660"/>
                        </a:lnSpc>
                        <a:spcBef>
                          <a:spcPts val="0"/>
                        </a:spcBef>
                        <a:spcAft>
                          <a:spcPts val="1000"/>
                        </a:spcAft>
                        <a:buClrTx/>
                        <a:buSzTx/>
                        <a:buFontTx/>
                        <a:buNone/>
                        <a:tabLst/>
                        <a:defRPr/>
                      </a:pPr>
                      <a:r>
                        <a:rPr lang="en-US" sz="1200" kern="1200" baseline="0" dirty="0" smtClean="0">
                          <a:solidFill>
                            <a:schemeClr val="dk1"/>
                          </a:solidFill>
                          <a:latin typeface="Arial" pitchFamily="34" charset="0"/>
                          <a:ea typeface="+mn-ea"/>
                          <a:cs typeface="Arial" pitchFamily="34" charset="0"/>
                        </a:rPr>
                        <a:t>Exempted Micro Enterprises</a:t>
                      </a:r>
                    </a:p>
                  </a:txBody>
                  <a:tcPr marL="68580" marR="68580" marT="0" marB="0"/>
                </a:tc>
                <a:extLst>
                  <a:ext uri="{0D108BD9-81ED-4DB2-BD59-A6C34878D82A}">
                    <a16:rowId xmlns:a16="http://schemas.microsoft.com/office/drawing/2014/main" xmlns="" val="10008"/>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GD</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Green Drop</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9"/>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IRS</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Implementation</a:t>
                      </a:r>
                      <a:r>
                        <a:rPr lang="en-US" sz="1200" baseline="0" dirty="0" smtClean="0">
                          <a:effectLst/>
                          <a:latin typeface="Arial" pitchFamily="34" charset="0"/>
                          <a:ea typeface="Times New Roman"/>
                          <a:cs typeface="Arial" pitchFamily="34" charset="0"/>
                        </a:rPr>
                        <a:t> </a:t>
                      </a:r>
                      <a:r>
                        <a:rPr lang="en-US" sz="1200" dirty="0" smtClean="0">
                          <a:effectLst/>
                          <a:latin typeface="Arial" pitchFamily="34" charset="0"/>
                          <a:ea typeface="Times New Roman"/>
                          <a:cs typeface="Arial" pitchFamily="34" charset="0"/>
                        </a:rPr>
                        <a:t>Readiness Study</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10"/>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MuSSA</a:t>
                      </a:r>
                      <a:endParaRPr lang="en-US" sz="1200" dirty="0">
                        <a:effectLst/>
                        <a:latin typeface="Arial" pitchFamily="34" charset="0"/>
                        <a:ea typeface="Times New Roman"/>
                        <a:cs typeface="Arial" pitchFamily="34" charset="0"/>
                      </a:endParaRPr>
                    </a:p>
                  </a:txBody>
                  <a:tcPr marL="68580" marR="68580" marT="0" marB="0"/>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Municipal Strategic Self Assessments</a:t>
                      </a:r>
                    </a:p>
                  </a:txBody>
                  <a:tcPr marL="68580" marR="68580" marT="0" marB="0"/>
                </a:tc>
                <a:extLst>
                  <a:ext uri="{0D108BD9-81ED-4DB2-BD59-A6C34878D82A}">
                    <a16:rowId xmlns:a16="http://schemas.microsoft.com/office/drawing/2014/main" xmlns="" val="10011"/>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NWRS</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National Water Resources Strategy</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12"/>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NWSMP</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National Water and Sanitation Master Plan </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13"/>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QSE</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ZA" sz="1200" kern="1200" baseline="0" dirty="0" smtClean="0">
                          <a:solidFill>
                            <a:schemeClr val="dk1"/>
                          </a:solidFill>
                          <a:latin typeface="Arial" pitchFamily="34" charset="0"/>
                          <a:ea typeface="+mn-ea"/>
                          <a:cs typeface="Arial" pitchFamily="34" charset="0"/>
                        </a:rPr>
                        <a:t>Qualifying Small Enterprises </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14"/>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RBIG</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Regional Bulk Infrastructure Grant</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15"/>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WMA</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Management Area</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16"/>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W&amp;S</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and Sanitation</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17"/>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WPIM</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Planning and Information Management</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18"/>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WR</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Water resources</a:t>
                      </a:r>
                      <a:r>
                        <a:rPr lang="en-US" sz="1200" baseline="0" dirty="0" smtClean="0">
                          <a:effectLst/>
                          <a:latin typeface="Arial" pitchFamily="34" charset="0"/>
                          <a:ea typeface="Calibri"/>
                          <a:cs typeface="Arial" pitchFamily="34" charset="0"/>
                        </a:rPr>
                        <a:t> (i.e. augmentation)</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19"/>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WS</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Water services (i.e.</a:t>
                      </a:r>
                      <a:r>
                        <a:rPr lang="en-US" sz="1200" baseline="0" dirty="0" smtClean="0">
                          <a:effectLst/>
                          <a:latin typeface="Arial" pitchFamily="34" charset="0"/>
                          <a:ea typeface="Calibri"/>
                          <a:cs typeface="Arial" pitchFamily="34" charset="0"/>
                        </a:rPr>
                        <a:t> regional bulk infrastructure)</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20"/>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WSIG</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Water Services Infrastructure Grant </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21"/>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WSOS</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rial" pitchFamily="34" charset="0"/>
                          <a:ea typeface="Calibri"/>
                          <a:cs typeface="Arial" pitchFamily="34" charset="0"/>
                        </a:rPr>
                        <a:t>Water Services Operating</a:t>
                      </a:r>
                      <a:r>
                        <a:rPr lang="en-US" sz="1200" baseline="0" dirty="0" smtClean="0">
                          <a:effectLst/>
                          <a:latin typeface="Arial" pitchFamily="34" charset="0"/>
                          <a:ea typeface="Calibri"/>
                          <a:cs typeface="Arial" pitchFamily="34" charset="0"/>
                        </a:rPr>
                        <a:t> Subsidy</a:t>
                      </a:r>
                      <a:endParaRPr lang="en-US" sz="12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22"/>
                  </a:ext>
                </a:extLst>
              </a:tr>
              <a:tr h="159692">
                <a:tc>
                  <a:txBody>
                    <a:bodyPr/>
                    <a:lstStyle/>
                    <a:p>
                      <a:pPr marL="0" marR="0">
                        <a:lnSpc>
                          <a:spcPts val="1660"/>
                        </a:lnSpc>
                        <a:spcBef>
                          <a:spcPts val="0"/>
                        </a:spcBef>
                        <a:spcAft>
                          <a:spcPts val="1000"/>
                        </a:spcAft>
                      </a:pPr>
                      <a:r>
                        <a:rPr lang="en-US" sz="1200" dirty="0" err="1" smtClean="0">
                          <a:effectLst/>
                          <a:latin typeface="Arial" pitchFamily="34" charset="0"/>
                          <a:ea typeface="Times New Roman"/>
                          <a:cs typeface="Arial" pitchFamily="34" charset="0"/>
                        </a:rPr>
                        <a:t>WSR</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Sector Regulation </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23"/>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WTE</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Trading Entity</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24"/>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WTW</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Water Treatment</a:t>
                      </a:r>
                      <a:r>
                        <a:rPr lang="en-US" sz="1200" baseline="0" dirty="0" smtClean="0">
                          <a:effectLst/>
                          <a:latin typeface="Arial" pitchFamily="34" charset="0"/>
                          <a:ea typeface="Times New Roman"/>
                          <a:cs typeface="Arial" pitchFamily="34" charset="0"/>
                        </a:rPr>
                        <a:t> Works</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25"/>
                  </a:ext>
                </a:extLst>
              </a:tr>
              <a:tr h="159692">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WWTW</a:t>
                      </a:r>
                      <a:endParaRPr lang="en-US" sz="1200" dirty="0">
                        <a:effectLst/>
                        <a:latin typeface="Arial" pitchFamily="34" charset="0"/>
                        <a:ea typeface="Times New Roman"/>
                        <a:cs typeface="Arial" pitchFamily="34" charset="0"/>
                      </a:endParaRPr>
                    </a:p>
                  </a:txBody>
                  <a:tcPr marL="68580" marR="68580" marT="0" marB="0"/>
                </a:tc>
                <a:tc>
                  <a:txBody>
                    <a:bodyPr/>
                    <a:lstStyle/>
                    <a:p>
                      <a:pPr marL="0" marR="0">
                        <a:lnSpc>
                          <a:spcPts val="1660"/>
                        </a:lnSpc>
                        <a:spcBef>
                          <a:spcPts val="0"/>
                        </a:spcBef>
                        <a:spcAft>
                          <a:spcPts val="1000"/>
                        </a:spcAft>
                      </a:pPr>
                      <a:r>
                        <a:rPr lang="en-US" sz="1200" dirty="0" smtClean="0">
                          <a:effectLst/>
                          <a:latin typeface="Arial" pitchFamily="34" charset="0"/>
                          <a:ea typeface="Times New Roman"/>
                          <a:cs typeface="Arial" pitchFamily="34" charset="0"/>
                        </a:rPr>
                        <a:t>Wastewater Treatment Works</a:t>
                      </a:r>
                      <a:endParaRPr lang="en-US" sz="12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26"/>
                  </a:ext>
                </a:extLst>
              </a:tr>
            </a:tbl>
          </a:graphicData>
        </a:graphic>
      </p:graphicFrame>
      <p:sp>
        <p:nvSpPr>
          <p:cNvPr id="5" name="Slide Number Placeholder 3"/>
          <p:cNvSpPr txBox="1">
            <a:spLocks/>
          </p:cNvSpPr>
          <p:nvPr/>
        </p:nvSpPr>
        <p:spPr>
          <a:xfrm>
            <a:off x="6553200" y="6239185"/>
            <a:ext cx="21336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defTabSz="457200" rtl="0" fontAlgn="base">
              <a:spcBef>
                <a:spcPct val="0"/>
              </a:spcBef>
              <a:spcAft>
                <a:spcPct val="0"/>
              </a:spcAft>
              <a:defRPr sz="1400" kern="1200" smtClean="0">
                <a:solidFill>
                  <a:schemeClr val="tx1"/>
                </a:solidFill>
                <a:latin typeface="Arial" pitchFamily="34" charset="0"/>
                <a:ea typeface="ＭＳ Ｐゴシック" pitchFamily="34" charset="-128"/>
                <a:cs typeface="Arial" pitchFamily="34" charset="0"/>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fld id="{3BABFDD9-386B-4635-A8AB-4BCCAEB4E35F}" type="slidenum">
              <a:rPr lang="en-US" smtClean="0"/>
              <a:pPr>
                <a:defRPr/>
              </a:pPr>
              <a:t>29</a:t>
            </a:fld>
            <a:endParaRPr lang="en-US" dirty="0"/>
          </a:p>
        </p:txBody>
      </p:sp>
    </p:spTree>
    <p:extLst>
      <p:ext uri="{BB962C8B-B14F-4D97-AF65-F5344CB8AC3E}">
        <p14:creationId xmlns:p14="http://schemas.microsoft.com/office/powerpoint/2010/main" xmlns="" val="70361060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6192" y="85446"/>
            <a:ext cx="7220607" cy="1143000"/>
          </a:xfrm>
        </p:spPr>
        <p:txBody>
          <a:bodyPr/>
          <a:lstStyle/>
          <a:p>
            <a:r>
              <a:rPr lang="en-ZA" sz="3600" dirty="0" smtClean="0">
                <a:latin typeface="Arial" pitchFamily="34" charset="0"/>
                <a:cs typeface="Arial" pitchFamily="34" charset="0"/>
              </a:rPr>
              <a:t>Analysis of quarter 1 performance </a:t>
            </a:r>
            <a:endParaRPr lang="en-ZA" sz="3600" dirty="0">
              <a:latin typeface="Arial" pitchFamily="34" charset="0"/>
              <a:cs typeface="Arial" pitchFamily="34" charset="0"/>
            </a:endParaRPr>
          </a:p>
        </p:txBody>
      </p:sp>
      <p:sp>
        <p:nvSpPr>
          <p:cNvPr id="7" name="Text Placeholder 6"/>
          <p:cNvSpPr>
            <a:spLocks noGrp="1"/>
          </p:cNvSpPr>
          <p:nvPr>
            <p:ph type="body" idx="1"/>
          </p:nvPr>
        </p:nvSpPr>
        <p:spPr>
          <a:xfrm>
            <a:off x="1466192" y="1535113"/>
            <a:ext cx="3462998" cy="639762"/>
          </a:xfrm>
        </p:spPr>
        <p:txBody>
          <a:bodyPr/>
          <a:lstStyle/>
          <a:p>
            <a:pPr algn="ctr"/>
            <a:r>
              <a:rPr lang="en-ZA" dirty="0" smtClean="0">
                <a:latin typeface="Arial" pitchFamily="34" charset="0"/>
                <a:cs typeface="Arial" pitchFamily="34" charset="0"/>
              </a:rPr>
              <a:t>Main Account</a:t>
            </a:r>
            <a:endParaRPr lang="en-ZA" dirty="0">
              <a:latin typeface="Arial" pitchFamily="34" charset="0"/>
              <a:cs typeface="Arial" pitchFamily="34" charset="0"/>
            </a:endParaRPr>
          </a:p>
        </p:txBody>
      </p:sp>
      <p:sp>
        <p:nvSpPr>
          <p:cNvPr id="9" name="Text Placeholder 8"/>
          <p:cNvSpPr>
            <a:spLocks noGrp="1"/>
          </p:cNvSpPr>
          <p:nvPr>
            <p:ph type="body" sz="quarter" idx="3"/>
          </p:nvPr>
        </p:nvSpPr>
        <p:spPr>
          <a:xfrm>
            <a:off x="5139559" y="1535113"/>
            <a:ext cx="3547241" cy="639762"/>
          </a:xfrm>
        </p:spPr>
        <p:txBody>
          <a:bodyPr/>
          <a:lstStyle/>
          <a:p>
            <a:pPr algn="ctr"/>
            <a:r>
              <a:rPr lang="en-ZA" dirty="0" smtClean="0">
                <a:latin typeface="Arial" pitchFamily="34" charset="0"/>
                <a:cs typeface="Arial" pitchFamily="34" charset="0"/>
              </a:rPr>
              <a:t>Water Trading</a:t>
            </a:r>
            <a:endParaRPr lang="en-ZA" dirty="0">
              <a:latin typeface="Arial" pitchFamily="34" charset="0"/>
              <a:cs typeface="Arial" pitchFamily="34" charset="0"/>
            </a:endParaRPr>
          </a:p>
        </p:txBody>
      </p:sp>
      <p:sp>
        <p:nvSpPr>
          <p:cNvPr id="11"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a:t>
            </a:fld>
            <a:endParaRPr lang="en-ZA" sz="1400" dirty="0">
              <a:latin typeface="Arial" pitchFamily="34" charset="0"/>
              <a:cs typeface="Arial" pitchFamily="34" charset="0"/>
            </a:endParaRPr>
          </a:p>
        </p:txBody>
      </p:sp>
      <p:graphicFrame>
        <p:nvGraphicFramePr>
          <p:cNvPr id="14" name="Content Placeholder 9"/>
          <p:cNvGraphicFramePr>
            <a:graphicFrameLocks/>
          </p:cNvGraphicFramePr>
          <p:nvPr>
            <p:extLst>
              <p:ext uri="{D42A27DB-BD31-4B8C-83A1-F6EECF244321}">
                <p14:modId xmlns:p14="http://schemas.microsoft.com/office/powerpoint/2010/main" xmlns="" val="3164568241"/>
              </p:ext>
            </p:extLst>
          </p:nvPr>
        </p:nvGraphicFramePr>
        <p:xfrm>
          <a:off x="1466192" y="2144758"/>
          <a:ext cx="3527425"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ontent Placeholder 10"/>
          <p:cNvGraphicFramePr>
            <a:graphicFrameLocks/>
          </p:cNvGraphicFramePr>
          <p:nvPr>
            <p:extLst>
              <p:ext uri="{D42A27DB-BD31-4B8C-83A1-F6EECF244321}">
                <p14:modId xmlns:p14="http://schemas.microsoft.com/office/powerpoint/2010/main" xmlns="" val="136231869"/>
              </p:ext>
            </p:extLst>
          </p:nvPr>
        </p:nvGraphicFramePr>
        <p:xfrm>
          <a:off x="4929190" y="2144758"/>
          <a:ext cx="3736310" cy="3951288"/>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5"/>
          <p:cNvGrpSpPr/>
          <p:nvPr/>
        </p:nvGrpSpPr>
        <p:grpSpPr>
          <a:xfrm>
            <a:off x="3569335" y="5867399"/>
            <a:ext cx="2615682" cy="547709"/>
            <a:chOff x="3505200" y="6324600"/>
            <a:chExt cx="2209800" cy="381000"/>
          </a:xfrm>
        </p:grpSpPr>
        <p:sp>
          <p:nvSpPr>
            <p:cNvPr id="15" name="Rectangle 14"/>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6" name="Rectangle 15"/>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7" name="Rectangle 16"/>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529086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3070" y="2767914"/>
            <a:ext cx="5016844" cy="461665"/>
          </a:xfrm>
          <a:prstGeom prst="rect">
            <a:avLst/>
          </a:prstGeom>
          <a:noFill/>
        </p:spPr>
        <p:txBody>
          <a:bodyPr wrap="square" rtlCol="0">
            <a:spAutoFit/>
          </a:bodyPr>
          <a:lstStyle/>
          <a:p>
            <a:pPr algn="ctr"/>
            <a:r>
              <a:rPr lang="en-ZA" b="1" dirty="0" smtClean="0">
                <a:latin typeface="Gill Sans"/>
              </a:rPr>
              <a:t>END</a:t>
            </a:r>
            <a:endParaRPr lang="en-ZA" b="1" dirty="0">
              <a:latin typeface="Gill Sans"/>
            </a:endParaRPr>
          </a:p>
        </p:txBody>
      </p:sp>
      <p:sp>
        <p:nvSpPr>
          <p:cNvPr id="4" name="Slide Number Placeholder 3"/>
          <p:cNvSpPr>
            <a:spLocks noGrp="1"/>
          </p:cNvSpPr>
          <p:nvPr>
            <p:ph type="sldNum" sz="quarter" idx="12"/>
          </p:nvPr>
        </p:nvSpPr>
        <p:spPr>
          <a:xfrm>
            <a:off x="6553200" y="6178225"/>
            <a:ext cx="2133600" cy="365125"/>
          </a:xfrm>
        </p:spPr>
        <p:txBody>
          <a:bodyPr/>
          <a:lstStyle/>
          <a:p>
            <a:pPr algn="r">
              <a:defRPr/>
            </a:pPr>
            <a:fld id="{3BABFDD9-386B-4635-A8AB-4BCCAEB4E35F}" type="slidenum">
              <a:rPr lang="en-US" sz="1400" smtClean="0">
                <a:latin typeface="Arial" pitchFamily="34" charset="0"/>
                <a:cs typeface="Arial" pitchFamily="34" charset="0"/>
              </a:rPr>
              <a:pPr algn="r">
                <a:defRPr/>
              </a:pPr>
              <a:t>30</a:t>
            </a:fld>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456" y="-51942"/>
            <a:ext cx="7206343" cy="1143000"/>
          </a:xfrm>
        </p:spPr>
        <p:txBody>
          <a:bodyPr/>
          <a:lstStyle/>
          <a:p>
            <a:r>
              <a:rPr lang="en-ZA" sz="3600" dirty="0" smtClean="0"/>
              <a:t>Analysis per budget programme</a:t>
            </a:r>
            <a:endParaRPr lang="en-ZA" sz="3600"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4</a:t>
            </a:fld>
            <a:endParaRPr lang="en-ZA" sz="1400" dirty="0">
              <a:latin typeface="Arial" pitchFamily="34" charset="0"/>
              <a:cs typeface="Arial"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2717887544"/>
              </p:ext>
            </p:extLst>
          </p:nvPr>
        </p:nvGraphicFramePr>
        <p:xfrm>
          <a:off x="1510242" y="1189633"/>
          <a:ext cx="7237412"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Group 5"/>
          <p:cNvGrpSpPr/>
          <p:nvPr/>
        </p:nvGrpSpPr>
        <p:grpSpPr>
          <a:xfrm>
            <a:off x="3873479" y="5867399"/>
            <a:ext cx="2615682" cy="547709"/>
            <a:chOff x="3505200" y="6324600"/>
            <a:chExt cx="2209800" cy="381000"/>
          </a:xfrm>
        </p:grpSpPr>
        <p:sp>
          <p:nvSpPr>
            <p:cNvPr id="16" name="Rectangle 15"/>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7" name="Rectangle 16"/>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8" name="Rectangle 17"/>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723252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2" y="-30170"/>
            <a:ext cx="7195457" cy="1143000"/>
          </a:xfrm>
        </p:spPr>
        <p:txBody>
          <a:bodyPr/>
          <a:lstStyle/>
          <a:p>
            <a:r>
              <a:rPr lang="en-ZA" sz="3600" dirty="0" smtClean="0"/>
              <a:t>Analysis per budget programme</a:t>
            </a:r>
            <a:endParaRPr lang="en-ZA" sz="3600" dirty="0"/>
          </a:p>
        </p:txBody>
      </p:sp>
      <p:sp>
        <p:nvSpPr>
          <p:cNvPr id="5"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a:t>
            </a:fld>
            <a:endParaRPr lang="en-ZA" sz="1400" dirty="0">
              <a:latin typeface="Arial" pitchFamily="34" charset="0"/>
              <a:cs typeface="Arial"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xmlns="" val="2972677667"/>
              </p:ext>
            </p:extLst>
          </p:nvPr>
        </p:nvGraphicFramePr>
        <p:xfrm>
          <a:off x="1459009" y="1112830"/>
          <a:ext cx="7237412"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5"/>
          <p:cNvGrpSpPr/>
          <p:nvPr/>
        </p:nvGrpSpPr>
        <p:grpSpPr>
          <a:xfrm>
            <a:off x="4265952" y="586739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168211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ZA" sz="3200" dirty="0" smtClean="0">
                <a:latin typeface="Arial" pitchFamily="34" charset="0"/>
                <a:cs typeface="Arial" pitchFamily="34" charset="0"/>
              </a:rPr>
              <a:t>Detailed analysis of Main Account</a:t>
            </a:r>
            <a:endParaRPr lang="en-ZA"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6</a:t>
            </a:fld>
            <a:endParaRPr lang="en-ZA" sz="1400" dirty="0">
              <a:latin typeface="Arial" pitchFamily="34" charset="0"/>
              <a:cs typeface="Arial" pitchFamily="34" charset="0"/>
            </a:endParaRPr>
          </a:p>
        </p:txBody>
      </p:sp>
      <p:sp>
        <p:nvSpPr>
          <p:cNvPr id="7" name="Title 4"/>
          <p:cNvSpPr txBox="1">
            <a:spLocks/>
          </p:cNvSpPr>
          <p:nvPr/>
        </p:nvSpPr>
        <p:spPr>
          <a:xfrm>
            <a:off x="1481959" y="4571515"/>
            <a:ext cx="7012754" cy="1362075"/>
          </a:xfrm>
          <a:prstGeom prst="rect">
            <a:avLst/>
          </a:prstGeom>
        </p:spPr>
        <p:txBody>
          <a:bodyPr anchor="t">
            <a:normAutofit/>
          </a:bodyPr>
          <a:lstStyle/>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Programme 1: administration</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dirty="0" smtClean="0">
                <a:ea typeface="ＭＳ Ｐゴシック" charset="0"/>
                <a:cs typeface="Arial" pitchFamily="34" charset="0"/>
              </a:rPr>
              <a:t>Programme 2: water planning and information management</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Programme</a:t>
            </a:r>
            <a:r>
              <a:rPr kumimoji="0" lang="en-ZA" sz="1100" b="1" i="0" u="none" strike="noStrike" kern="1200" cap="all" spc="0" normalizeH="0" noProof="0" dirty="0" smtClean="0">
                <a:ln>
                  <a:noFill/>
                </a:ln>
                <a:solidFill>
                  <a:schemeClr val="tx1"/>
                </a:solidFill>
                <a:effectLst/>
                <a:uLnTx/>
                <a:uFillTx/>
                <a:latin typeface="Arial" pitchFamily="34" charset="0"/>
                <a:ea typeface="ＭＳ Ｐゴシック" charset="0"/>
                <a:cs typeface="Arial" pitchFamily="34" charset="0"/>
              </a:rPr>
              <a:t> 3: water infrastructure development</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baseline="0" dirty="0" smtClean="0">
                <a:ea typeface="ＭＳ Ｐゴシック" charset="0"/>
                <a:cs typeface="Arial" pitchFamily="34" charset="0"/>
              </a:rPr>
              <a:t>Programme 4:</a:t>
            </a:r>
            <a:r>
              <a:rPr kumimoji="0" lang="en-ZA" sz="1100" b="1" i="0" u="none" strike="noStrike" kern="1200" cap="all" spc="0" normalizeH="0" noProof="0" dirty="0" smtClean="0">
                <a:ln>
                  <a:noFill/>
                </a:ln>
                <a:solidFill>
                  <a:schemeClr val="tx1"/>
                </a:solidFill>
                <a:effectLst/>
                <a:uLnTx/>
                <a:uFillTx/>
                <a:latin typeface="Arial" pitchFamily="34" charset="0"/>
                <a:ea typeface="ＭＳ Ｐゴシック" charset="0"/>
                <a:cs typeface="Arial" pitchFamily="34" charset="0"/>
              </a:rPr>
              <a:t> </a:t>
            </a:r>
            <a:r>
              <a:rPr lang="en-ZA" sz="1100" b="1" cap="all" dirty="0">
                <a:ea typeface="ＭＳ Ｐゴシック" charset="0"/>
                <a:cs typeface="Arial" pitchFamily="34" charset="0"/>
              </a:rPr>
              <a:t>water sector regulation</a:t>
            </a:r>
            <a:endParaRPr kumimoji="0" lang="en-ZA" sz="1100" b="1" i="0" u="none" strike="noStrike" kern="1200" cap="all"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2" y="13374"/>
            <a:ext cx="7195457" cy="1143000"/>
          </a:xfrm>
        </p:spPr>
        <p:txBody>
          <a:bodyPr/>
          <a:lstStyle/>
          <a:p>
            <a:r>
              <a:rPr lang="en-ZA" sz="3600" dirty="0" smtClean="0"/>
              <a:t>Administration</a:t>
            </a:r>
            <a:endParaRPr lang="en-ZA" sz="3600"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7</a:t>
            </a:fld>
            <a:endParaRPr lang="en-ZA" sz="1400" dirty="0">
              <a:latin typeface="Arial" pitchFamily="34" charset="0"/>
              <a:cs typeface="Arial" pitchFamily="34" charset="0"/>
            </a:endParaRPr>
          </a:p>
        </p:txBody>
      </p:sp>
      <p:graphicFrame>
        <p:nvGraphicFramePr>
          <p:cNvPr id="12" name="Content Placeholder 4"/>
          <p:cNvGraphicFramePr>
            <a:graphicFrameLocks noGrp="1"/>
          </p:cNvGraphicFramePr>
          <p:nvPr>
            <p:ph idx="1"/>
            <p:extLst>
              <p:ext uri="{D42A27DB-BD31-4B8C-83A1-F6EECF244321}">
                <p14:modId xmlns:p14="http://schemas.microsoft.com/office/powerpoint/2010/main" xmlns="" val="1186939233"/>
              </p:ext>
            </p:extLst>
          </p:nvPr>
        </p:nvGraphicFramePr>
        <p:xfrm>
          <a:off x="1490662" y="1001486"/>
          <a:ext cx="7196137"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Group 5"/>
          <p:cNvGrpSpPr/>
          <p:nvPr/>
        </p:nvGrpSpPr>
        <p:grpSpPr>
          <a:xfrm>
            <a:off x="3892700" y="586739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205541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1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452041391"/>
              </p:ext>
            </p:extLst>
          </p:nvPr>
        </p:nvGraphicFramePr>
        <p:xfrm>
          <a:off x="1541465" y="844737"/>
          <a:ext cx="7434894" cy="5343156"/>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1249680">
                  <a:extLst>
                    <a:ext uri="{9D8B030D-6E8A-4147-A177-3AD203B41FA5}">
                      <a16:colId xmlns:a16="http://schemas.microsoft.com/office/drawing/2014/main" xmlns="" val="20004"/>
                    </a:ext>
                  </a:extLst>
                </a:gridCol>
                <a:gridCol w="156972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771156">
                <a:tc rowSpan="2">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Corporate Services </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4.3.4</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 </a:t>
                      </a:r>
                      <a:r>
                        <a:rPr lang="en-ZA" sz="1200" kern="1200" baseline="0" dirty="0" smtClean="0">
                          <a:solidFill>
                            <a:schemeClr val="dk1"/>
                          </a:solidFill>
                          <a:latin typeface="Arial" pitchFamily="34" charset="0"/>
                          <a:ea typeface="+mn-ea"/>
                          <a:cs typeface="Arial" pitchFamily="34" charset="0"/>
                        </a:rPr>
                        <a:t>vacancy rate for engineers and scientists</a:t>
                      </a:r>
                      <a:endParaRPr lang="en-US" sz="1200" kern="1200" baseline="0" dirty="0" smtClean="0">
                        <a:solidFill>
                          <a:schemeClr val="dk1"/>
                        </a:solidFill>
                        <a:latin typeface="Arial" pitchFamily="34" charset="0"/>
                        <a:ea typeface="+mn-ea"/>
                        <a:cs typeface="Arial" pitchFamily="34" charset="0"/>
                      </a:endParaRP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ZA" sz="1200" kern="1200" baseline="0" dirty="0" smtClean="0">
                          <a:solidFill>
                            <a:schemeClr val="dk1"/>
                          </a:solidFill>
                          <a:latin typeface="Arial" pitchFamily="34" charset="0"/>
                          <a:ea typeface="+mn-ea"/>
                          <a:cs typeface="Arial" pitchFamily="34" charset="0"/>
                        </a:rPr>
                        <a:t>≤10%</a:t>
                      </a:r>
                      <a:endParaRPr lang="en-US" sz="1200" kern="1200" baseline="0" dirty="0">
                        <a:solidFill>
                          <a:schemeClr val="dk1"/>
                        </a:solidFill>
                        <a:latin typeface="Arial" pitchFamily="34" charset="0"/>
                        <a:ea typeface="+mn-ea"/>
                        <a:cs typeface="Arial" pitchFamily="34" charset="0"/>
                      </a:endParaRPr>
                    </a:p>
                  </a:txBody>
                  <a:tcPr marL="68580" marR="68580" marT="0" marB="0"/>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tx1"/>
                          </a:solidFill>
                          <a:latin typeface="Arial" pitchFamily="34" charset="0"/>
                          <a:ea typeface="+mn-ea"/>
                          <a:cs typeface="Arial" pitchFamily="34" charset="0"/>
                        </a:rPr>
                        <a:t>115%</a:t>
                      </a:r>
                      <a:endParaRPr lang="en-US" sz="1200" kern="1200" baseline="0" dirty="0">
                        <a:solidFill>
                          <a:schemeClr val="tx1"/>
                        </a:solidFill>
                        <a:latin typeface="Arial" pitchFamily="34" charset="0"/>
                        <a:ea typeface="+mn-ea"/>
                        <a:cs typeface="Arial" pitchFamily="34" charset="0"/>
                      </a:endParaRPr>
                    </a:p>
                  </a:txBody>
                  <a:tcPr marL="68580" marR="68580" marT="0" marB="0"/>
                </a:tc>
                <a:tc>
                  <a:txBody>
                    <a:bodyPr/>
                    <a:lstStyle/>
                    <a:p>
                      <a:pPr marL="0" marR="0" indent="0" algn="l"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741  posts filled out of 641 permanent posts</a:t>
                      </a:r>
                      <a:endParaRPr lang="en-US" sz="1200" kern="1200" baseline="0" dirty="0">
                        <a:solidFill>
                          <a:schemeClr val="dk1"/>
                        </a:solidFill>
                        <a:latin typeface="Arial" pitchFamily="34" charset="0"/>
                        <a:ea typeface="+mn-ea"/>
                        <a:cs typeface="Arial" pitchFamily="34" charset="0"/>
                      </a:endParaRPr>
                    </a:p>
                  </a:txBody>
                  <a:tcPr marL="68580" marR="68580" marT="0" marB="0"/>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marL="68580" marR="68580" marT="0" marB="0" vert="vert270">
                    <a:solidFill>
                      <a:srgbClr val="92D050"/>
                    </a:solidFill>
                  </a:tcPr>
                </a:tc>
                <a:extLst>
                  <a:ext uri="{0D108BD9-81ED-4DB2-BD59-A6C34878D82A}">
                    <a16:rowId xmlns:a16="http://schemas.microsoft.com/office/drawing/2014/main" xmlns="" val="10002"/>
                  </a:ext>
                </a:extLst>
              </a:tr>
              <a:tr h="703069">
                <a:tc vMerge="1">
                  <a:txBody>
                    <a:bodyPr/>
                    <a:lstStyle/>
                    <a:p>
                      <a:pPr marL="0" lvl="0" algn="l" defTabSz="457200" rtl="0" eaLnBrk="1" latinLnBrk="0" hangingPunct="1"/>
                      <a:endParaRPr lang="en-US" sz="1200" kern="1200" dirty="0" smtClean="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5.2.1</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200" kern="1200" baseline="0" dirty="0" smtClean="0">
                          <a:solidFill>
                            <a:schemeClr val="dk1"/>
                          </a:solidFill>
                          <a:latin typeface="Arial" pitchFamily="34" charset="0"/>
                          <a:ea typeface="+mn-ea"/>
                          <a:cs typeface="Arial" pitchFamily="34" charset="0"/>
                        </a:rPr>
                        <a:t>% implementation of the 2019/20 Annual Communications Programme</a:t>
                      </a:r>
                      <a:endParaRPr lang="en-US" sz="1200" kern="1200" baseline="0" dirty="0" smtClean="0">
                        <a:solidFill>
                          <a:schemeClr val="dk1"/>
                        </a:solidFill>
                        <a:latin typeface="Arial" pitchFamily="34" charset="0"/>
                        <a:ea typeface="+mn-ea"/>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23%</a:t>
                      </a: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tx1"/>
                          </a:solidFill>
                          <a:latin typeface="Arial" pitchFamily="34" charset="0"/>
                          <a:ea typeface="+mn-ea"/>
                          <a:cs typeface="Arial" pitchFamily="34" charset="0"/>
                        </a:rPr>
                        <a:t>40%</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Additional activities occurred  </a:t>
                      </a:r>
                    </a:p>
                  </a:txBody>
                  <a:tcPr/>
                </a:tc>
                <a:tc>
                  <a:txBody>
                    <a:bodyPr/>
                    <a:lstStyle/>
                    <a:p>
                      <a:pPr marL="0" marR="0" indent="0" algn="ctr" defTabSz="457200" rtl="0" eaLnBrk="1" latinLnBrk="0" hangingPunct="1">
                        <a:lnSpc>
                          <a:spcPct val="115000"/>
                        </a:lnSpc>
                        <a:spcBef>
                          <a:spcPts val="0"/>
                        </a:spcBef>
                        <a:spcAft>
                          <a:spcPts val="0"/>
                        </a:spcAft>
                        <a:buFont typeface="Arial" pitchFamily="34" charset="0"/>
                        <a:buNone/>
                      </a:pPr>
                      <a:r>
                        <a:rPr lang="en-US" sz="1200" kern="1200" baseline="0" dirty="0" smtClean="0">
                          <a:solidFill>
                            <a:schemeClr val="dk1"/>
                          </a:solidFill>
                          <a:latin typeface="Arial" pitchFamily="34" charset="0"/>
                          <a:ea typeface="+mn-ea"/>
                          <a:cs typeface="Arial" pitchFamily="34" charset="0"/>
                        </a:rPr>
                        <a:t>Achieved</a:t>
                      </a:r>
                      <a:endParaRPr lang="en-US" sz="1200" kern="1200" baseline="0" dirty="0">
                        <a:solidFill>
                          <a:schemeClr val="dk1"/>
                        </a:solidFill>
                        <a:latin typeface="Arial" pitchFamily="34" charset="0"/>
                        <a:ea typeface="+mn-ea"/>
                        <a:cs typeface="Arial" pitchFamily="34" charset="0"/>
                      </a:endParaRPr>
                    </a:p>
                  </a:txBody>
                  <a:tcPr vert="vert270">
                    <a:solidFill>
                      <a:srgbClr val="92D050"/>
                    </a:solidFill>
                  </a:tcPr>
                </a:tc>
                <a:extLst>
                  <a:ext uri="{0D108BD9-81ED-4DB2-BD59-A6C34878D82A}">
                    <a16:rowId xmlns:a16="http://schemas.microsoft.com/office/drawing/2014/main" xmlns="" val="10003"/>
                  </a:ext>
                </a:extLst>
              </a:tr>
              <a:tr h="859306">
                <a:tc rowSpan="3">
                  <a:txBody>
                    <a:bodyPr/>
                    <a:lstStyle/>
                    <a:p>
                      <a:pPr lvl="0"/>
                      <a:r>
                        <a:rPr lang="en-US" sz="1200" b="1" dirty="0" smtClean="0">
                          <a:latin typeface="Arial" pitchFamily="34" charset="0"/>
                          <a:cs typeface="Arial" pitchFamily="34" charset="0"/>
                        </a:rPr>
                        <a:t>Financial Management</a:t>
                      </a: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1.1.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 of targeted </a:t>
                      </a:r>
                      <a:r>
                        <a:rPr lang="en-ZA" sz="1200" kern="1200" baseline="0" dirty="0" smtClean="0">
                          <a:solidFill>
                            <a:schemeClr val="dk1"/>
                          </a:solidFill>
                          <a:latin typeface="Arial" pitchFamily="34" charset="0"/>
                          <a:ea typeface="+mn-ea"/>
                          <a:cs typeface="Arial" pitchFamily="34" charset="0"/>
                        </a:rPr>
                        <a:t>procurement budget spent on qualifying small enterprises (</a:t>
                      </a:r>
                      <a:r>
                        <a:rPr lang="en-ZA" sz="1200" kern="1200" baseline="0" dirty="0" err="1" smtClean="0">
                          <a:solidFill>
                            <a:schemeClr val="dk1"/>
                          </a:solidFill>
                          <a:latin typeface="Arial" pitchFamily="34" charset="0"/>
                          <a:ea typeface="+mn-ea"/>
                          <a:cs typeface="Arial" pitchFamily="34" charset="0"/>
                        </a:rPr>
                        <a:t>QSE</a:t>
                      </a:r>
                      <a:r>
                        <a:rPr lang="en-ZA" sz="1200" kern="1200" baseline="0" dirty="0" smtClean="0">
                          <a:solidFill>
                            <a:schemeClr val="dk1"/>
                          </a:solidFill>
                          <a:latin typeface="Arial" pitchFamily="34" charset="0"/>
                          <a:ea typeface="+mn-ea"/>
                          <a:cs typeface="Arial" pitchFamily="34" charset="0"/>
                        </a:rPr>
                        <a:t>) </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15%</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25%</a:t>
                      </a:r>
                      <a:endParaRPr lang="en-US" sz="1200" dirty="0">
                        <a:solidFill>
                          <a:schemeClr val="tx1"/>
                        </a:solidFill>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Of the  R11.4 million total procurement for the quarter, 25% of it was awarded to </a:t>
                      </a:r>
                      <a:r>
                        <a:rPr lang="en-US" sz="1200" dirty="0" err="1" smtClean="0">
                          <a:latin typeface="Arial" pitchFamily="34" charset="0"/>
                          <a:cs typeface="Arial" pitchFamily="34" charset="0"/>
                        </a:rPr>
                        <a:t>QSEs</a:t>
                      </a:r>
                      <a:endParaRPr lang="en-US" sz="1200" dirty="0">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dk1"/>
                          </a:solidFill>
                          <a:latin typeface="Arial" pitchFamily="34" charset="0"/>
                          <a:ea typeface="+mn-ea"/>
                          <a:cs typeface="Arial" pitchFamily="34" charset="0"/>
                        </a:rPr>
                        <a:t>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4"/>
                  </a:ext>
                </a:extLst>
              </a:tr>
              <a:tr h="703069">
                <a:tc vMerge="1">
                  <a:txBody>
                    <a:bodyPr/>
                    <a:lstStyle/>
                    <a:p>
                      <a:pPr lvl="0"/>
                      <a:endParaRPr lang="en-US" sz="1600" dirty="0" smtClean="0">
                        <a:latin typeface="Arial" pitchFamily="34" charset="0"/>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3.3.</a:t>
                      </a:r>
                    </a:p>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2.1</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l" defTabSz="457200" rtl="0" eaLnBrk="1" latinLnBrk="0" hangingPunct="1">
                        <a:buFont typeface="Arial" panose="020B0604020202020204" pitchFamily="34" charset="0"/>
                        <a:buNone/>
                      </a:pPr>
                      <a:r>
                        <a:rPr lang="en-US" sz="1200" kern="1200" baseline="0" dirty="0" smtClean="0">
                          <a:solidFill>
                            <a:schemeClr val="dk1"/>
                          </a:solidFill>
                          <a:latin typeface="Arial" pitchFamily="34" charset="0"/>
                          <a:ea typeface="+mn-ea"/>
                          <a:cs typeface="Arial" pitchFamily="34" charset="0"/>
                        </a:rPr>
                        <a:t>% of targeted </a:t>
                      </a:r>
                      <a:r>
                        <a:rPr lang="en-ZA" sz="1200" kern="1200" baseline="0" dirty="0" smtClean="0">
                          <a:solidFill>
                            <a:schemeClr val="dk1"/>
                          </a:solidFill>
                          <a:latin typeface="Arial" pitchFamily="34" charset="0"/>
                          <a:ea typeface="+mn-ea"/>
                          <a:cs typeface="Arial" pitchFamily="34" charset="0"/>
                        </a:rPr>
                        <a:t>procurement budget spent on </a:t>
                      </a:r>
                      <a:r>
                        <a:rPr lang="en-US" sz="1200" kern="1200" baseline="0" dirty="0" smtClean="0">
                          <a:solidFill>
                            <a:schemeClr val="dk1"/>
                          </a:solidFill>
                          <a:latin typeface="Arial" pitchFamily="34" charset="0"/>
                          <a:ea typeface="+mn-ea"/>
                          <a:cs typeface="Arial" pitchFamily="34" charset="0"/>
                        </a:rPr>
                        <a:t>exempted micro enterprises</a:t>
                      </a:r>
                      <a:endParaRPr lang="en-US" sz="1200" kern="1200" baseline="0" dirty="0">
                        <a:solidFill>
                          <a:schemeClr val="dk1"/>
                        </a:solidFill>
                        <a:latin typeface="Arial" pitchFamily="34" charset="0"/>
                        <a:ea typeface="+mn-ea"/>
                        <a:cs typeface="Arial" pitchFamily="34" charset="0"/>
                      </a:endParaRPr>
                    </a:p>
                  </a:txBody>
                  <a:tcPr/>
                </a:tc>
                <a:tc>
                  <a:txBody>
                    <a:bodyPr/>
                    <a:lstStyle/>
                    <a:p>
                      <a:pPr marL="0" indent="0" algn="ctr">
                        <a:buFont typeface="Arial" panose="020B0604020202020204" pitchFamily="34" charset="0"/>
                        <a:buNone/>
                      </a:pPr>
                      <a:r>
                        <a:rPr lang="en-US" sz="1200" dirty="0" smtClean="0">
                          <a:latin typeface="Arial" pitchFamily="34" charset="0"/>
                          <a:cs typeface="Arial" pitchFamily="34" charset="0"/>
                        </a:rPr>
                        <a:t>15%</a:t>
                      </a:r>
                      <a:endParaRPr lang="en-US" sz="1200" dirty="0">
                        <a:latin typeface="Arial" pitchFamily="34" charset="0"/>
                        <a:cs typeface="Arial" pitchFamily="34" charset="0"/>
                      </a:endParaRPr>
                    </a:p>
                  </a:txBody>
                  <a:tcPr/>
                </a:tc>
                <a:tc>
                  <a:txBody>
                    <a:bodyPr/>
                    <a:lstStyle/>
                    <a:p>
                      <a:pPr marL="0" indent="0" algn="ctr">
                        <a:buFont typeface="Arial" panose="020B0604020202020204" pitchFamily="34" charset="0"/>
                        <a:buNone/>
                      </a:pPr>
                      <a:r>
                        <a:rPr lang="en-US" sz="1200" dirty="0" smtClean="0">
                          <a:solidFill>
                            <a:schemeClr val="tx1"/>
                          </a:solidFill>
                          <a:latin typeface="Arial" pitchFamily="34" charset="0"/>
                          <a:cs typeface="Arial" pitchFamily="34" charset="0"/>
                        </a:rPr>
                        <a:t>60%</a:t>
                      </a:r>
                      <a:endParaRPr lang="en-US" sz="1200" dirty="0">
                        <a:solidFill>
                          <a:schemeClr val="tx1"/>
                        </a:solidFill>
                        <a:latin typeface="Arial" pitchFamily="34" charset="0"/>
                        <a:cs typeface="Arial" pitchFamily="34" charset="0"/>
                      </a:endParaRPr>
                    </a:p>
                  </a:txBody>
                  <a:tcPr/>
                </a:tc>
                <a:tc>
                  <a:txBody>
                    <a:bodyPr/>
                    <a:lstStyle/>
                    <a:p>
                      <a:pPr marL="0" indent="0" algn="l">
                        <a:buFont typeface="Arial" panose="020B0604020202020204" pitchFamily="34" charset="0"/>
                        <a:buNone/>
                      </a:pPr>
                      <a:r>
                        <a:rPr lang="en-US" sz="1200" dirty="0" smtClean="0">
                          <a:latin typeface="Arial" pitchFamily="34" charset="0"/>
                          <a:cs typeface="Arial" pitchFamily="34" charset="0"/>
                        </a:rPr>
                        <a:t>Of the R11.4 total procurement for the quarter, 60% was awarded to </a:t>
                      </a:r>
                      <a:r>
                        <a:rPr lang="en-US" sz="1200" dirty="0" err="1" smtClean="0">
                          <a:latin typeface="Arial" pitchFamily="34" charset="0"/>
                          <a:cs typeface="Arial" pitchFamily="34" charset="0"/>
                        </a:rPr>
                        <a:t>EMEs</a:t>
                      </a:r>
                      <a:endParaRPr lang="en-US" sz="1200" dirty="0">
                        <a:latin typeface="Arial" pitchFamily="34" charset="0"/>
                        <a:cs typeface="Arial"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dk1"/>
                          </a:solidFill>
                          <a:latin typeface="Arial" pitchFamily="34" charset="0"/>
                          <a:ea typeface="+mn-ea"/>
                          <a:cs typeface="Arial" pitchFamily="34" charset="0"/>
                        </a:rPr>
                        <a:t>Achieved</a:t>
                      </a:r>
                    </a:p>
                    <a:p>
                      <a:pPr marL="0" indent="0" algn="ctr">
                        <a:buFont typeface="Arial" panose="020B0604020202020204" pitchFamily="34" charset="0"/>
                        <a:buNone/>
                      </a:pPr>
                      <a:endParaRPr lang="en-US" sz="1200" dirty="0">
                        <a:latin typeface="Arial" pitchFamily="34" charset="0"/>
                        <a:cs typeface="Arial" pitchFamily="34" charset="0"/>
                      </a:endParaRPr>
                    </a:p>
                  </a:txBody>
                  <a:tcPr vert="vert270">
                    <a:solidFill>
                      <a:srgbClr val="92D050"/>
                    </a:solidFill>
                  </a:tcPr>
                </a:tc>
                <a:extLst>
                  <a:ext uri="{0D108BD9-81ED-4DB2-BD59-A6C34878D82A}">
                    <a16:rowId xmlns:a16="http://schemas.microsoft.com/office/drawing/2014/main" xmlns="" val="10005"/>
                  </a:ext>
                </a:extLst>
              </a:tr>
              <a:tr h="390594">
                <a:tc vMerge="1">
                  <a:txBody>
                    <a:bodyPr/>
                    <a:lstStyle/>
                    <a:p>
                      <a:pPr lvl="0"/>
                      <a:endParaRPr lang="en-US" sz="1200" dirty="0" smtClean="0">
                        <a:latin typeface="Arial" pitchFamily="34" charset="0"/>
                        <a:cs typeface="Arial" pitchFamily="34" charset="0"/>
                      </a:endParaRP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4.3.2</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smtClean="0">
                          <a:solidFill>
                            <a:schemeClr val="dk1"/>
                          </a:solidFill>
                          <a:latin typeface="Arial" pitchFamily="34" charset="0"/>
                          <a:ea typeface="+mn-ea"/>
                          <a:cs typeface="Arial" pitchFamily="34" charset="0"/>
                        </a:rPr>
                        <a:t>% </a:t>
                      </a:r>
                      <a:r>
                        <a:rPr lang="en-ZA" sz="1200" kern="1200" baseline="0" dirty="0" smtClean="0">
                          <a:solidFill>
                            <a:schemeClr val="dk1"/>
                          </a:solidFill>
                          <a:latin typeface="Arial" pitchFamily="34" charset="0"/>
                          <a:ea typeface="+mn-ea"/>
                          <a:cs typeface="Arial" pitchFamily="34" charset="0"/>
                        </a:rPr>
                        <a:t>expenditure on annual budget</a:t>
                      </a:r>
                      <a:endParaRPr lang="en-US" sz="1200" kern="1200" baseline="0" dirty="0" smtClean="0">
                        <a:solidFill>
                          <a:schemeClr val="dk1"/>
                        </a:solidFill>
                        <a:latin typeface="Arial" pitchFamily="34" charset="0"/>
                        <a:ea typeface="+mn-ea"/>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23%</a:t>
                      </a: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16%</a:t>
                      </a:r>
                    </a:p>
                  </a:txBody>
                  <a:tcPr/>
                </a:tc>
                <a:tc>
                  <a:txBody>
                    <a:bodyPr/>
                    <a:lstStyle/>
                    <a:p>
                      <a:pPr marL="0" indent="0" algn="l">
                        <a:buFont typeface="Arial" pitchFamily="34" charset="0"/>
                        <a:buNone/>
                      </a:pPr>
                      <a:r>
                        <a:rPr lang="en-US" sz="1200" baseline="0" dirty="0" smtClean="0">
                          <a:latin typeface="Arial" pitchFamily="34" charset="0"/>
                          <a:cs typeface="Arial" pitchFamily="34" charset="0"/>
                        </a:rPr>
                        <a:t>Vacant posts and underspending on the infrastructure grants</a:t>
                      </a: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Partially achieved</a:t>
                      </a:r>
                    </a:p>
                  </a:txBody>
                  <a:tcPr vert="vert270">
                    <a:solidFill>
                      <a:srgbClr val="FFFF00"/>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a:xfrm>
            <a:off x="6553200" y="6239185"/>
            <a:ext cx="2133600" cy="365125"/>
          </a:xfrm>
        </p:spPr>
        <p:txBody>
          <a:bodyPr/>
          <a:lstStyle/>
          <a:p>
            <a:pPr>
              <a:defRPr/>
            </a:pPr>
            <a:fld id="{3BABFDD9-386B-4635-A8AB-4BCCAEB4E35F}" type="slidenum">
              <a:rPr lang="en-US" smtClean="0"/>
              <a:pPr>
                <a:defRPr/>
              </a:pPr>
              <a:t>8</a:t>
            </a:fld>
            <a:endParaRPr lang="en-US" dirty="0"/>
          </a:p>
        </p:txBody>
      </p:sp>
    </p:spTree>
    <p:extLst>
      <p:ext uri="{BB962C8B-B14F-4D97-AF65-F5344CB8AC3E}">
        <p14:creationId xmlns:p14="http://schemas.microsoft.com/office/powerpoint/2010/main" xmlns="" val="231982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4276"/>
            <a:ext cx="7202384" cy="675388"/>
          </a:xfrm>
        </p:spPr>
        <p:txBody>
          <a:bodyPr/>
          <a:lstStyle/>
          <a:p>
            <a:r>
              <a:rPr lang="en-US" sz="3600" dirty="0" smtClean="0"/>
              <a:t>Programme 1 performance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35851670"/>
              </p:ext>
            </p:extLst>
          </p:nvPr>
        </p:nvGraphicFramePr>
        <p:xfrm>
          <a:off x="1541465" y="985993"/>
          <a:ext cx="7434894" cy="2286000"/>
        </p:xfrm>
        <a:graphic>
          <a:graphicData uri="http://schemas.openxmlformats.org/drawingml/2006/table">
            <a:tbl>
              <a:tblPr firstRow="1" bandRow="1">
                <a:tableStyleId>{F5AB1C69-6EDB-4FF4-983F-18BD219EF322}</a:tableStyleId>
              </a:tblPr>
              <a:tblGrid>
                <a:gridCol w="1125535">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1310640">
                  <a:extLst>
                    <a:ext uri="{9D8B030D-6E8A-4147-A177-3AD203B41FA5}">
                      <a16:colId xmlns:a16="http://schemas.microsoft.com/office/drawing/2014/main" xmlns="" val="20002"/>
                    </a:ext>
                  </a:extLst>
                </a:gridCol>
                <a:gridCol w="1249680">
                  <a:extLst>
                    <a:ext uri="{9D8B030D-6E8A-4147-A177-3AD203B41FA5}">
                      <a16:colId xmlns:a16="http://schemas.microsoft.com/office/drawing/2014/main" xmlns="" val="20003"/>
                    </a:ext>
                  </a:extLst>
                </a:gridCol>
                <a:gridCol w="1203960">
                  <a:extLst>
                    <a:ext uri="{9D8B030D-6E8A-4147-A177-3AD203B41FA5}">
                      <a16:colId xmlns:a16="http://schemas.microsoft.com/office/drawing/2014/main" xmlns="" val="20004"/>
                    </a:ext>
                  </a:extLst>
                </a:gridCol>
                <a:gridCol w="1569720">
                  <a:extLst>
                    <a:ext uri="{9D8B030D-6E8A-4147-A177-3AD203B41FA5}">
                      <a16:colId xmlns:a16="http://schemas.microsoft.com/office/drawing/2014/main" xmlns="" val="20005"/>
                    </a:ext>
                  </a:extLst>
                </a:gridCol>
                <a:gridCol w="426719">
                  <a:extLst>
                    <a:ext uri="{9D8B030D-6E8A-4147-A177-3AD203B41FA5}">
                      <a16:colId xmlns:a16="http://schemas.microsoft.com/office/drawing/2014/main" xmlns="" val="20006"/>
                    </a:ext>
                  </a:extLst>
                </a:gridCol>
              </a:tblGrid>
              <a:tr h="234356">
                <a:tc rowSpan="2">
                  <a:txBody>
                    <a:bodyPr/>
                    <a:lstStyle/>
                    <a:p>
                      <a:r>
                        <a:rPr lang="en-US" sz="1200" dirty="0" smtClean="0">
                          <a:latin typeface="Arial" pitchFamily="34" charset="0"/>
                          <a:cs typeface="Arial" pitchFamily="34" charset="0"/>
                        </a:rPr>
                        <a:t>Sub-programme name</a:t>
                      </a:r>
                      <a:endParaRPr lang="en-US" sz="1200" dirty="0">
                        <a:latin typeface="Arial" pitchFamily="34" charset="0"/>
                        <a:cs typeface="Arial" pitchFamily="34" charset="0"/>
                      </a:endParaRPr>
                    </a:p>
                  </a:txBody>
                  <a:tcPr/>
                </a:tc>
                <a:tc rowSpan="2" gridSpan="2">
                  <a:txBody>
                    <a:bodyPr/>
                    <a:lstStyle/>
                    <a:p>
                      <a:r>
                        <a:rPr lang="en-US" sz="1200" dirty="0" smtClean="0">
                          <a:latin typeface="Arial" pitchFamily="34" charset="0"/>
                          <a:cs typeface="Arial" pitchFamily="34" charset="0"/>
                        </a:rPr>
                        <a:t>Indicator</a:t>
                      </a:r>
                      <a:endParaRPr lang="en-US" sz="1200" dirty="0">
                        <a:latin typeface="Arial" pitchFamily="34" charset="0"/>
                        <a:cs typeface="Arial" pitchFamily="34" charset="0"/>
                      </a:endParaRPr>
                    </a:p>
                  </a:txBody>
                  <a:tcPr/>
                </a:tc>
                <a:tc rowSpan="2" hMerge="1">
                  <a:txBody>
                    <a:bodyPr/>
                    <a:lstStyle/>
                    <a:p>
                      <a:endParaRPr lang="en-US" sz="1200" dirty="0">
                        <a:latin typeface="Arial" pitchFamily="34" charset="0"/>
                        <a:cs typeface="Arial" pitchFamily="34" charset="0"/>
                      </a:endParaRPr>
                    </a:p>
                  </a:txBody>
                  <a:tcPr/>
                </a:tc>
                <a:tc gridSpan="2">
                  <a:txBody>
                    <a:bodyPr/>
                    <a:lstStyle/>
                    <a:p>
                      <a:pPr algn="ctr"/>
                      <a:r>
                        <a:rPr lang="en-US" sz="1200" dirty="0" smtClean="0">
                          <a:latin typeface="Arial" pitchFamily="34" charset="0"/>
                          <a:cs typeface="Arial" pitchFamily="34" charset="0"/>
                        </a:rPr>
                        <a:t>April – June 2019</a:t>
                      </a:r>
                      <a:endParaRPr lang="en-US" sz="1200" dirty="0">
                        <a:latin typeface="Arial" pitchFamily="34" charset="0"/>
                        <a:cs typeface="Arial" pitchFamily="34" charset="0"/>
                      </a:endParaRPr>
                    </a:p>
                  </a:txBody>
                  <a:tcPr/>
                </a:tc>
                <a:tc hMerge="1">
                  <a:txBody>
                    <a:bodyPr/>
                    <a:lstStyle/>
                    <a:p>
                      <a:endParaRPr lang="en-US" sz="1400" dirty="0">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Reasons for deviation</a:t>
                      </a:r>
                      <a:endParaRPr lang="en-US" sz="1200" b="1" dirty="0">
                        <a:solidFill>
                          <a:schemeClr val="bg1"/>
                        </a:solidFill>
                        <a:latin typeface="Arial" pitchFamily="34" charset="0"/>
                        <a:cs typeface="Arial" pitchFamily="34" charset="0"/>
                      </a:endParaRPr>
                    </a:p>
                  </a:txBody>
                  <a:tcPr/>
                </a:tc>
                <a:tc rowSpan="2">
                  <a:txBody>
                    <a:bodyPr/>
                    <a:lstStyle/>
                    <a:p>
                      <a:pPr algn="ctr"/>
                      <a:r>
                        <a:rPr lang="en-US" sz="1200" b="1" dirty="0" smtClean="0">
                          <a:solidFill>
                            <a:schemeClr val="bg1"/>
                          </a:solidFill>
                          <a:latin typeface="Arial" pitchFamily="34" charset="0"/>
                          <a:cs typeface="Arial" pitchFamily="34" charset="0"/>
                        </a:rPr>
                        <a:t>Analysis</a:t>
                      </a:r>
                      <a:endParaRPr lang="en-US" sz="1200" b="1" dirty="0">
                        <a:solidFill>
                          <a:schemeClr val="bg1"/>
                        </a:solidFill>
                        <a:latin typeface="Arial" pitchFamily="34" charset="0"/>
                        <a:cs typeface="Arial" pitchFamily="34" charset="0"/>
                      </a:endParaRPr>
                    </a:p>
                  </a:txBody>
                  <a:tcPr vert="vert270"/>
                </a:tc>
                <a:extLst>
                  <a:ext uri="{0D108BD9-81ED-4DB2-BD59-A6C34878D82A}">
                    <a16:rowId xmlns:a16="http://schemas.microsoft.com/office/drawing/2014/main" xmlns="" val="10000"/>
                  </a:ext>
                </a:extLst>
              </a:tr>
              <a:tr h="390594">
                <a:tc vMerge="1">
                  <a:txBody>
                    <a:bodyPr/>
                    <a:lstStyle/>
                    <a:p>
                      <a:endParaRPr lang="en-US" sz="1200" dirty="0">
                        <a:latin typeface="Arial" pitchFamily="34" charset="0"/>
                        <a:cs typeface="Arial" pitchFamily="34" charset="0"/>
                      </a:endParaRPr>
                    </a:p>
                  </a:txBody>
                  <a:tcPr/>
                </a:tc>
                <a:tc gridSpan="2" vMerge="1">
                  <a:txBody>
                    <a:bodyPr/>
                    <a:lstStyle/>
                    <a:p>
                      <a:endParaRPr lang="en-US" sz="1200" dirty="0">
                        <a:latin typeface="Arial" pitchFamily="34" charset="0"/>
                        <a:cs typeface="Arial" pitchFamily="34" charset="0"/>
                      </a:endParaRPr>
                    </a:p>
                  </a:txBody>
                  <a:tcPr/>
                </a:tc>
                <a:tc hMerge="1" vMerge="1">
                  <a:txBody>
                    <a:bodyPr/>
                    <a:lstStyle/>
                    <a:p>
                      <a:endParaRPr lang="en-US" sz="1200" dirty="0">
                        <a:latin typeface="Arial" pitchFamily="34" charset="0"/>
                        <a:cs typeface="Arial" pitchFamily="34" charset="0"/>
                      </a:endParaRPr>
                    </a:p>
                  </a:txBody>
                  <a:tcPr/>
                </a:tc>
                <a:tc>
                  <a:txBody>
                    <a:bodyPr/>
                    <a:lstStyle/>
                    <a:p>
                      <a:pPr algn="ctr"/>
                      <a:r>
                        <a:rPr lang="en-US" sz="1200" b="1" dirty="0" smtClean="0">
                          <a:solidFill>
                            <a:schemeClr val="bg1"/>
                          </a:solidFill>
                          <a:latin typeface="Arial" pitchFamily="34" charset="0"/>
                          <a:cs typeface="Arial" pitchFamily="34" charset="0"/>
                        </a:rPr>
                        <a:t>Target</a:t>
                      </a:r>
                      <a:endParaRPr lang="en-US" sz="1200" b="1" dirty="0">
                        <a:solidFill>
                          <a:schemeClr val="bg1"/>
                        </a:solidFill>
                        <a:latin typeface="Arial" pitchFamily="34" charset="0"/>
                        <a:cs typeface="Arial" pitchFamily="34" charset="0"/>
                      </a:endParaRPr>
                    </a:p>
                  </a:txBody>
                  <a:tcPr>
                    <a:solidFill>
                      <a:schemeClr val="accent3"/>
                    </a:solidFill>
                  </a:tcPr>
                </a:tc>
                <a:tc>
                  <a:txBody>
                    <a:bodyPr/>
                    <a:lstStyle/>
                    <a:p>
                      <a:pPr algn="ctr"/>
                      <a:r>
                        <a:rPr lang="en-US" sz="1200" b="1" dirty="0" smtClean="0">
                          <a:solidFill>
                            <a:schemeClr val="bg1"/>
                          </a:solidFill>
                          <a:latin typeface="Arial" pitchFamily="34" charset="0"/>
                          <a:cs typeface="Arial" pitchFamily="34" charset="0"/>
                        </a:rPr>
                        <a:t>Actual achievement</a:t>
                      </a: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pPr algn="ctr"/>
                      <a:endParaRPr lang="en-US" sz="1200" b="1" dirty="0">
                        <a:solidFill>
                          <a:schemeClr val="bg1"/>
                        </a:solidFill>
                        <a:latin typeface="Arial" pitchFamily="34" charset="0"/>
                        <a:cs typeface="Arial"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xmlns="" val="10001"/>
                  </a:ext>
                </a:extLst>
              </a:tr>
              <a:tr h="703069">
                <a:tc>
                  <a:txBody>
                    <a:bodyPr/>
                    <a:lstStyle/>
                    <a:p>
                      <a:pPr marL="0" lvl="0" algn="l" defTabSz="457200" rtl="0" eaLnBrk="1" latinLnBrk="0" hangingPunct="1"/>
                      <a:r>
                        <a:rPr lang="en-US" sz="1200" b="1" kern="1200" dirty="0" smtClean="0">
                          <a:solidFill>
                            <a:schemeClr val="dk1"/>
                          </a:solidFill>
                          <a:latin typeface="Arial" pitchFamily="34" charset="0"/>
                          <a:ea typeface="+mn-ea"/>
                          <a:cs typeface="Arial" pitchFamily="34" charset="0"/>
                        </a:rPr>
                        <a:t>International Water Support</a:t>
                      </a:r>
                    </a:p>
                  </a:txBody>
                  <a:tcPr/>
                </a:tc>
                <a:tc>
                  <a:txBody>
                    <a:bodyPr/>
                    <a:lstStyle/>
                    <a:p>
                      <a:pPr marL="0" indent="0" algn="l" defTabSz="457200" rtl="0" eaLnBrk="1" latinLnBrk="0" hangingPunct="1">
                        <a:buFont typeface="Arial" pitchFamily="34" charset="0"/>
                        <a:buNone/>
                      </a:pPr>
                      <a:r>
                        <a:rPr lang="en-US" sz="1200" kern="1200" baseline="0" dirty="0" smtClean="0">
                          <a:solidFill>
                            <a:schemeClr val="dk1"/>
                          </a:solidFill>
                          <a:latin typeface="Arial" pitchFamily="34" charset="0"/>
                          <a:ea typeface="+mn-ea"/>
                          <a:cs typeface="Arial" pitchFamily="34" charset="0"/>
                        </a:rPr>
                        <a:t>5.1.1</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aseline="0" dirty="0" smtClean="0">
                          <a:latin typeface="Arial" pitchFamily="34" charset="0"/>
                          <a:cs typeface="Arial" pitchFamily="34" charset="0"/>
                        </a:rPr>
                        <a:t>Analyses on the implementation of the </a:t>
                      </a:r>
                      <a:r>
                        <a:rPr lang="en-US" sz="1200" dirty="0" smtClean="0">
                          <a:latin typeface="Arial" pitchFamily="34" charset="0"/>
                          <a:cs typeface="Arial" pitchFamily="34" charset="0"/>
                        </a:rPr>
                        <a:t>international relations</a:t>
                      </a:r>
                      <a:r>
                        <a:rPr lang="en-US" sz="1200" baseline="0" dirty="0" smtClean="0">
                          <a:latin typeface="Arial" pitchFamily="34" charset="0"/>
                          <a:cs typeface="Arial" pitchFamily="34" charset="0"/>
                        </a:rPr>
                        <a:t> implementation plan</a:t>
                      </a:r>
                    </a:p>
                  </a:txBody>
                  <a:tcPr/>
                </a:tc>
                <a:tc>
                  <a:txBody>
                    <a:bodyPr/>
                    <a:lstStyle/>
                    <a:p>
                      <a:pPr marL="0" indent="0" algn="l">
                        <a:buFont typeface="Arial" pitchFamily="34" charset="0"/>
                        <a:buNone/>
                      </a:pPr>
                      <a:r>
                        <a:rPr lang="en-US" sz="1200" baseline="0" dirty="0" smtClean="0">
                          <a:latin typeface="Arial" pitchFamily="34" charset="0"/>
                          <a:cs typeface="Arial" pitchFamily="34" charset="0"/>
                        </a:rPr>
                        <a:t>Quarterly analysis on</a:t>
                      </a:r>
                    </a:p>
                    <a:p>
                      <a:pPr marL="0" indent="0" algn="l">
                        <a:buFont typeface="Arial" pitchFamily="34" charset="0"/>
                        <a:buNone/>
                      </a:pPr>
                      <a:r>
                        <a:rPr lang="en-US" sz="1200" baseline="0" dirty="0" smtClean="0">
                          <a:latin typeface="Arial" pitchFamily="34" charset="0"/>
                          <a:cs typeface="Arial" pitchFamily="34" charset="0"/>
                        </a:rPr>
                        <a:t>the implementation</a:t>
                      </a:r>
                    </a:p>
                    <a:p>
                      <a:pPr marL="0" indent="0" algn="l">
                        <a:buFont typeface="Arial" pitchFamily="34" charset="0"/>
                        <a:buNone/>
                      </a:pPr>
                      <a:r>
                        <a:rPr lang="en-US" sz="1200" baseline="0" dirty="0" smtClean="0">
                          <a:latin typeface="Arial" pitchFamily="34" charset="0"/>
                          <a:cs typeface="Arial" pitchFamily="34" charset="0"/>
                        </a:rPr>
                        <a:t>of the approved</a:t>
                      </a:r>
                    </a:p>
                    <a:p>
                      <a:pPr marL="0" indent="0" algn="l">
                        <a:buFont typeface="Arial" pitchFamily="34" charset="0"/>
                        <a:buNone/>
                      </a:pPr>
                      <a:r>
                        <a:rPr lang="en-US" sz="1200" baseline="0" dirty="0" smtClean="0">
                          <a:latin typeface="Arial" pitchFamily="34" charset="0"/>
                          <a:cs typeface="Arial" pitchFamily="34" charset="0"/>
                        </a:rPr>
                        <a:t>international relations</a:t>
                      </a:r>
                    </a:p>
                    <a:p>
                      <a:pPr marL="0" indent="0" algn="l">
                        <a:buFont typeface="Arial" pitchFamily="34" charset="0"/>
                        <a:buNone/>
                      </a:pPr>
                      <a:r>
                        <a:rPr lang="en-US" sz="1200" baseline="0" dirty="0" smtClean="0">
                          <a:latin typeface="Arial" pitchFamily="34" charset="0"/>
                          <a:cs typeface="Arial" pitchFamily="34" charset="0"/>
                        </a:rPr>
                        <a:t>programme</a:t>
                      </a:r>
                    </a:p>
                  </a:txBody>
                  <a:tcPr/>
                </a:tc>
                <a:tc>
                  <a:txBody>
                    <a:bodyPr/>
                    <a:lstStyle/>
                    <a:p>
                      <a:pPr marL="0" indent="0" algn="l">
                        <a:buFont typeface="Arial" pitchFamily="34" charset="0"/>
                        <a:buNone/>
                      </a:pPr>
                      <a:r>
                        <a:rPr lang="en-US" sz="1200" baseline="0" dirty="0" err="1" smtClean="0">
                          <a:solidFill>
                            <a:srgbClr val="FF0000"/>
                          </a:solidFill>
                          <a:latin typeface="Arial" pitchFamily="34" charset="0"/>
                          <a:cs typeface="Arial" pitchFamily="34" charset="0"/>
                        </a:rPr>
                        <a:t>DNR</a:t>
                      </a:r>
                      <a:endParaRPr lang="en-US" sz="1200" baseline="0" dirty="0" smtClean="0">
                        <a:solidFill>
                          <a:srgbClr val="FF0000"/>
                        </a:solidFill>
                        <a:latin typeface="Arial" pitchFamily="34" charset="0"/>
                        <a:cs typeface="Arial" pitchFamily="34" charset="0"/>
                      </a:endParaRPr>
                    </a:p>
                  </a:txBody>
                  <a:tcPr/>
                </a:tc>
                <a:tc>
                  <a:txBody>
                    <a:bodyPr/>
                    <a:lstStyle/>
                    <a:p>
                      <a:pPr marL="0" indent="0" algn="l">
                        <a:buFont typeface="Arial" pitchFamily="34" charset="0"/>
                        <a:buNone/>
                      </a:pPr>
                      <a:endParaRPr lang="en-US" sz="1200" baseline="0" dirty="0" smtClean="0">
                        <a:latin typeface="Arial" pitchFamily="34" charset="0"/>
                        <a:cs typeface="Arial" pitchFamily="34" charset="0"/>
                      </a:endParaRPr>
                    </a:p>
                  </a:txBody>
                  <a:tcPr/>
                </a:tc>
                <a:tc>
                  <a:txBody>
                    <a:bodyPr/>
                    <a:lstStyle/>
                    <a:p>
                      <a:pPr marL="0" indent="0" algn="ctr">
                        <a:buFont typeface="Arial" pitchFamily="34" charset="0"/>
                        <a:buNone/>
                      </a:pPr>
                      <a:r>
                        <a:rPr lang="en-US" sz="1200" baseline="0" dirty="0" smtClean="0">
                          <a:latin typeface="Arial" pitchFamily="34" charset="0"/>
                          <a:cs typeface="Arial" pitchFamily="34" charset="0"/>
                        </a:rPr>
                        <a:t>Not achieved</a:t>
                      </a:r>
                    </a:p>
                  </a:txBody>
                  <a:tcPr vert="vert270">
                    <a:solidFill>
                      <a:srgbClr val="FF0000"/>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a:xfrm>
            <a:off x="6553200" y="6239185"/>
            <a:ext cx="2133600" cy="365125"/>
          </a:xfrm>
        </p:spPr>
        <p:txBody>
          <a:bodyPr/>
          <a:lstStyle/>
          <a:p>
            <a:pPr>
              <a:defRPr/>
            </a:pPr>
            <a:fld id="{3BABFDD9-386B-4635-A8AB-4BCCAEB4E35F}" type="slidenum">
              <a:rPr lang="en-US" smtClean="0"/>
              <a:pPr>
                <a:defRPr/>
              </a:pPr>
              <a:t>9</a:t>
            </a:fld>
            <a:endParaRPr lang="en-US" dirty="0"/>
          </a:p>
        </p:txBody>
      </p:sp>
    </p:spTree>
    <p:extLst>
      <p:ext uri="{BB962C8B-B14F-4D97-AF65-F5344CB8AC3E}">
        <p14:creationId xmlns:p14="http://schemas.microsoft.com/office/powerpoint/2010/main" xmlns="" val="3327538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6277</TotalTime>
  <Words>4566</Words>
  <Application>Microsoft Office PowerPoint</Application>
  <PresentationFormat>On-screen Show (4:3)</PresentationFormat>
  <Paragraphs>892</Paragraphs>
  <Slides>30</Slides>
  <Notes>18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Contents</vt:lpstr>
      <vt:lpstr>Analysis of quarter 1 performance </vt:lpstr>
      <vt:lpstr>Analysis per budget programme</vt:lpstr>
      <vt:lpstr>Analysis per budget programme</vt:lpstr>
      <vt:lpstr>Detailed analysis of Main Account</vt:lpstr>
      <vt:lpstr>Administration</vt:lpstr>
      <vt:lpstr>Programme 1 performance</vt:lpstr>
      <vt:lpstr>Programme 1 performance</vt:lpstr>
      <vt:lpstr>Water Planning &amp; Information Management</vt:lpstr>
      <vt:lpstr>Programme 2 performance</vt:lpstr>
      <vt:lpstr>Programme 2 performance</vt:lpstr>
      <vt:lpstr>Programme 2 performance</vt:lpstr>
      <vt:lpstr>Programme 2 performance</vt:lpstr>
      <vt:lpstr>Water Infrastructure Development</vt:lpstr>
      <vt:lpstr>Programme 3 performance</vt:lpstr>
      <vt:lpstr>Programme 3 performance</vt:lpstr>
      <vt:lpstr>Programme 3 performance</vt:lpstr>
      <vt:lpstr>Programme 3 performance</vt:lpstr>
      <vt:lpstr>Programme 3 performance</vt:lpstr>
      <vt:lpstr>Programme 3 performance</vt:lpstr>
      <vt:lpstr>Programme 3 performance</vt:lpstr>
      <vt:lpstr>Water Sector Regulation</vt:lpstr>
      <vt:lpstr>Programme 4 performance</vt:lpstr>
      <vt:lpstr>Programme 4 performance</vt:lpstr>
      <vt:lpstr>Programme 4 performance</vt:lpstr>
      <vt:lpstr>Detailed analysis of WATER TRADING</vt:lpstr>
      <vt:lpstr>Programme performance</vt:lpstr>
      <vt:lpstr>Definitions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PUMZA</cp:lastModifiedBy>
  <cp:revision>701</cp:revision>
  <cp:lastPrinted>2017-06-23T09:47:38Z</cp:lastPrinted>
  <dcterms:created xsi:type="dcterms:W3CDTF">2012-08-01T10:33:21Z</dcterms:created>
  <dcterms:modified xsi:type="dcterms:W3CDTF">2019-08-23T12:05:04Z</dcterms:modified>
</cp:coreProperties>
</file>