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155" r:id="rId2"/>
  </p:sldMasterIdLst>
  <p:notesMasterIdLst>
    <p:notesMasterId r:id="rId50"/>
  </p:notesMasterIdLst>
  <p:handoutMasterIdLst>
    <p:handoutMasterId r:id="rId51"/>
  </p:handoutMasterIdLst>
  <p:sldIdLst>
    <p:sldId id="439" r:id="rId3"/>
    <p:sldId id="553" r:id="rId4"/>
    <p:sldId id="554" r:id="rId5"/>
    <p:sldId id="676" r:id="rId6"/>
    <p:sldId id="677" r:id="rId7"/>
    <p:sldId id="678" r:id="rId8"/>
    <p:sldId id="679" r:id="rId9"/>
    <p:sldId id="680" r:id="rId10"/>
    <p:sldId id="681" r:id="rId11"/>
    <p:sldId id="682" r:id="rId12"/>
    <p:sldId id="713" r:id="rId13"/>
    <p:sldId id="683" r:id="rId14"/>
    <p:sldId id="684" r:id="rId15"/>
    <p:sldId id="685" r:id="rId16"/>
    <p:sldId id="669" r:id="rId17"/>
    <p:sldId id="720" r:id="rId18"/>
    <p:sldId id="716" r:id="rId19"/>
    <p:sldId id="717" r:id="rId20"/>
    <p:sldId id="718" r:id="rId21"/>
    <p:sldId id="719" r:id="rId22"/>
    <p:sldId id="668" r:id="rId23"/>
    <p:sldId id="687" r:id="rId24"/>
    <p:sldId id="688" r:id="rId25"/>
    <p:sldId id="689" r:id="rId26"/>
    <p:sldId id="690" r:id="rId27"/>
    <p:sldId id="691" r:id="rId28"/>
    <p:sldId id="692" r:id="rId29"/>
    <p:sldId id="693" r:id="rId30"/>
    <p:sldId id="694" r:id="rId31"/>
    <p:sldId id="695" r:id="rId32"/>
    <p:sldId id="696" r:id="rId33"/>
    <p:sldId id="697" r:id="rId34"/>
    <p:sldId id="698" r:id="rId35"/>
    <p:sldId id="699" r:id="rId36"/>
    <p:sldId id="700" r:id="rId37"/>
    <p:sldId id="701" r:id="rId38"/>
    <p:sldId id="702" r:id="rId39"/>
    <p:sldId id="703" r:id="rId40"/>
    <p:sldId id="704" r:id="rId41"/>
    <p:sldId id="705" r:id="rId42"/>
    <p:sldId id="706" r:id="rId43"/>
    <p:sldId id="707" r:id="rId44"/>
    <p:sldId id="708" r:id="rId45"/>
    <p:sldId id="709" r:id="rId46"/>
    <p:sldId id="710" r:id="rId47"/>
    <p:sldId id="711" r:id="rId48"/>
    <p:sldId id="712" r:id="rId49"/>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BB59"/>
    <a:srgbClr val="A4B16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7053" autoAdjust="0"/>
    <p:restoredTop sz="99652" autoAdjust="0"/>
  </p:normalViewPr>
  <p:slideViewPr>
    <p:cSldViewPr snapToGrid="0" snapToObjects="1">
      <p:cViewPr varScale="1">
        <p:scale>
          <a:sx n="76" d="100"/>
          <a:sy n="76" d="100"/>
        </p:scale>
        <p:origin x="-1146" y="-84"/>
      </p:cViewPr>
      <p:guideLst>
        <p:guide orient="horz" pos="2358"/>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9"/>
          </a:xfrm>
          <a:prstGeom prst="rect">
            <a:avLst/>
          </a:prstGeom>
        </p:spPr>
        <p:txBody>
          <a:bodyPr vert="horz" lIns="91541" tIns="45769" rIns="91541" bIns="45769" rtlCol="0"/>
          <a:lstStyle>
            <a:lvl1pPr algn="l">
              <a:defRPr sz="1200"/>
            </a:lvl1pPr>
          </a:lstStyle>
          <a:p>
            <a:endParaRPr lang="en-ZA" dirty="0"/>
          </a:p>
        </p:txBody>
      </p:sp>
      <p:sp>
        <p:nvSpPr>
          <p:cNvPr id="3" name="Date Placeholder 2"/>
          <p:cNvSpPr>
            <a:spLocks noGrp="1"/>
          </p:cNvSpPr>
          <p:nvPr>
            <p:ph type="dt" sz="quarter" idx="1"/>
          </p:nvPr>
        </p:nvSpPr>
        <p:spPr>
          <a:xfrm>
            <a:off x="3849688" y="0"/>
            <a:ext cx="2946400" cy="496889"/>
          </a:xfrm>
          <a:prstGeom prst="rect">
            <a:avLst/>
          </a:prstGeom>
        </p:spPr>
        <p:txBody>
          <a:bodyPr vert="horz" lIns="91541" tIns="45769" rIns="91541" bIns="45769" rtlCol="0"/>
          <a:lstStyle>
            <a:lvl1pPr algn="r">
              <a:defRPr sz="1200"/>
            </a:lvl1pPr>
          </a:lstStyle>
          <a:p>
            <a:fld id="{65BBA533-4D7E-48E9-90B5-A00FFEDBAB9E}" type="datetimeFigureOut">
              <a:rPr lang="en-US" smtClean="0"/>
              <a:pPr/>
              <a:t>8/23/2019</a:t>
            </a:fld>
            <a:endParaRPr lang="en-ZA" dirty="0"/>
          </a:p>
        </p:txBody>
      </p:sp>
      <p:sp>
        <p:nvSpPr>
          <p:cNvPr id="4" name="Footer Placeholder 3"/>
          <p:cNvSpPr>
            <a:spLocks noGrp="1"/>
          </p:cNvSpPr>
          <p:nvPr>
            <p:ph type="ftr" sz="quarter" idx="2"/>
          </p:nvPr>
        </p:nvSpPr>
        <p:spPr>
          <a:xfrm>
            <a:off x="0" y="9428166"/>
            <a:ext cx="2946400" cy="496888"/>
          </a:xfrm>
          <a:prstGeom prst="rect">
            <a:avLst/>
          </a:prstGeom>
        </p:spPr>
        <p:txBody>
          <a:bodyPr vert="horz" lIns="91541" tIns="45769" rIns="91541" bIns="45769"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8166"/>
            <a:ext cx="2946400" cy="496888"/>
          </a:xfrm>
          <a:prstGeom prst="rect">
            <a:avLst/>
          </a:prstGeom>
        </p:spPr>
        <p:txBody>
          <a:bodyPr vert="horz" lIns="91541" tIns="45769" rIns="91541" bIns="45769" rtlCol="0" anchor="b"/>
          <a:lstStyle>
            <a:lvl1pPr algn="r">
              <a:defRPr sz="1200"/>
            </a:lvl1pPr>
          </a:lstStyle>
          <a:p>
            <a:fld id="{E034C8F4-31E2-4D82-BF2C-FA6FD274F000}" type="slidenum">
              <a:rPr lang="en-ZA" smtClean="0"/>
              <a:pPr/>
              <a:t>‹#›</a:t>
            </a:fld>
            <a:endParaRPr lang="en-ZA" dirty="0"/>
          </a:p>
        </p:txBody>
      </p:sp>
    </p:spTree>
    <p:extLst>
      <p:ext uri="{BB962C8B-B14F-4D97-AF65-F5344CB8AC3E}">
        <p14:creationId xmlns:p14="http://schemas.microsoft.com/office/powerpoint/2010/main" xmlns="" val="122671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3" y="0"/>
            <a:ext cx="2945659" cy="496332"/>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3" name="Rectangle 3"/>
          <p:cNvSpPr>
            <a:spLocks noGrp="1" noChangeArrowheads="1"/>
          </p:cNvSpPr>
          <p:nvPr>
            <p:ph type="dt" idx="1"/>
          </p:nvPr>
        </p:nvSpPr>
        <p:spPr bwMode="auto">
          <a:xfrm>
            <a:off x="3850449" y="0"/>
            <a:ext cx="2945659" cy="496332"/>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8/23/2019</a:t>
            </a:fld>
            <a:endParaRPr lang="en-US" dirty="0"/>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70" y="4715153"/>
            <a:ext cx="5438140" cy="4466987"/>
          </a:xfrm>
          <a:prstGeom prst="rect">
            <a:avLst/>
          </a:prstGeom>
          <a:noFill/>
          <a:ln w="9525">
            <a:noFill/>
            <a:miter lim="800000"/>
            <a:headEnd/>
            <a:tailEnd/>
          </a:ln>
          <a:effectLst/>
        </p:spPr>
        <p:txBody>
          <a:bodyPr vert="horz" wrap="square" lIns="93277" tIns="46639" rIns="93277" bIns="4663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3" y="9428583"/>
            <a:ext cx="2945659" cy="496332"/>
          </a:xfrm>
          <a:prstGeom prst="rect">
            <a:avLst/>
          </a:prstGeom>
          <a:noFill/>
          <a:ln w="9525">
            <a:noFill/>
            <a:miter lim="800000"/>
            <a:headEnd/>
            <a:tailEnd/>
          </a:ln>
          <a:effectLst/>
        </p:spPr>
        <p:txBody>
          <a:bodyPr vert="horz" wrap="square" lIns="93277" tIns="46639" rIns="93277" bIns="46639" numCol="1" anchor="b" anchorCtr="0" compatLnSpc="1">
            <a:prstTxWarp prst="textNoShape">
              <a:avLst/>
            </a:prstTxWarp>
          </a:bodyPr>
          <a:lstStyle>
            <a:lvl1pPr>
              <a:defRPr sz="1200">
                <a:latin typeface="Calibri" pitchFamily="34" charset="0"/>
                <a:ea typeface="+mn-ea"/>
                <a:cs typeface="+mn-cs"/>
              </a:defRPr>
            </a:lvl1pPr>
          </a:lstStyle>
          <a:p>
            <a:pPr>
              <a:defRPr/>
            </a:pPr>
            <a:endParaRPr lang="en-US" dirty="0"/>
          </a:p>
        </p:txBody>
      </p:sp>
      <p:sp>
        <p:nvSpPr>
          <p:cNvPr id="30727" name="Rectangle 7"/>
          <p:cNvSpPr>
            <a:spLocks noGrp="1" noChangeArrowheads="1"/>
          </p:cNvSpPr>
          <p:nvPr>
            <p:ph type="sldNum" sz="quarter" idx="5"/>
          </p:nvPr>
        </p:nvSpPr>
        <p:spPr bwMode="auto">
          <a:xfrm>
            <a:off x="3850449" y="9428583"/>
            <a:ext cx="2945659" cy="496332"/>
          </a:xfrm>
          <a:prstGeom prst="rect">
            <a:avLst/>
          </a:prstGeom>
          <a:noFill/>
          <a:ln w="9525">
            <a:noFill/>
            <a:miter lim="800000"/>
            <a:headEnd/>
            <a:tailEnd/>
          </a:ln>
          <a:effectLst/>
        </p:spPr>
        <p:txBody>
          <a:bodyPr vert="horz" wrap="square" lIns="93277" tIns="46639" rIns="93277" bIns="46639"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dirty="0"/>
          </a:p>
        </p:txBody>
      </p:sp>
    </p:spTree>
    <p:extLst>
      <p:ext uri="{BB962C8B-B14F-4D97-AF65-F5344CB8AC3E}">
        <p14:creationId xmlns:p14="http://schemas.microsoft.com/office/powerpoint/2010/main" xmlns="" val="518630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22991820-98A1-46F7-A444-E5FE289A8512}"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xmlns="" val="406895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xmlns="" val="2877426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D942B5C7-AB45-4537-B522-62FCAE1E72F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xmlns="" val="287742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pPr>
              <a:defRPr/>
            </a:pPr>
            <a:fld id="{156C8744-454D-42D4-A691-F36EFF7C735C}" type="slidenum">
              <a:rPr lang="en-US" smtClean="0"/>
              <a:pPr>
                <a:defRPr/>
              </a:pPr>
              <a:t>19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991820-98A1-46F7-A444-E5FE289A8512}" type="slidenum">
              <a:rPr lang="en-US" smtClean="0"/>
              <a:pPr>
                <a:defRPr/>
              </a:pPr>
              <a:t>47</a:t>
            </a:fld>
            <a:endParaRPr lang="en-US" dirty="0"/>
          </a:p>
        </p:txBody>
      </p:sp>
    </p:spTree>
    <p:extLst>
      <p:ext uri="{BB962C8B-B14F-4D97-AF65-F5344CB8AC3E}">
        <p14:creationId xmlns:p14="http://schemas.microsoft.com/office/powerpoint/2010/main" xmlns="" val="3856994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0E34B4C5-4AB9-4068-81F8-1921E6ED9797}" type="datetime1">
              <a:rPr lang="en-US" smtClean="0"/>
              <a:pPr>
                <a:defRPr/>
              </a:pPr>
              <a:t>8/23/2019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51217295-DBCE-4F0B-B883-1C9DE841881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3523B843-570D-4425-A995-1ACEC9C9D973}" type="datetime1">
              <a:rPr lang="en-US" smtClean="0"/>
              <a:pPr>
                <a:defRPr/>
              </a:pPr>
              <a:t>8/23/2019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74E18BEC-B791-4667-9550-153E3F71E36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125230D-1BCB-494E-8AC2-648FA60EC0EC}" type="datetime1">
              <a:rPr lang="en-US" smtClean="0"/>
              <a:pPr>
                <a:defRPr/>
              </a:pPr>
              <a:t>8/23/2019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D24AB0AE-FD3F-4776-A959-1D045317C98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1097879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22724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1255200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1395713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404389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1111071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4111057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280155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192574"/>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4E973A62-806D-48D8-ABC0-16250D85F333}" type="datetime1">
              <a:rPr lang="en-US" smtClean="0"/>
              <a:pPr>
                <a:defRPr/>
              </a:pPr>
              <a:t>8/23/2019</a:t>
            </a:fld>
            <a:endParaRPr lang="en-US" dirty="0"/>
          </a:p>
        </p:txBody>
      </p:sp>
      <p:sp>
        <p:nvSpPr>
          <p:cNvPr id="5" name="Footer Placeholder 4"/>
          <p:cNvSpPr>
            <a:spLocks noGrp="1"/>
          </p:cNvSpPr>
          <p:nvPr>
            <p:ph type="ftr" sz="quarter" idx="11"/>
          </p:nvPr>
        </p:nvSpPr>
        <p:spPr>
          <a:xfrm>
            <a:off x="3124200" y="6192574"/>
            <a:ext cx="2895600" cy="365125"/>
          </a:xfrm>
          <a:prstGeom prst="rect">
            <a:avLst/>
          </a:prstGeom>
        </p:spPr>
        <p:txBody>
          <a:bodyPr/>
          <a:lstStyle>
            <a:lvl1pPr algn="ct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192574"/>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3BABFDD9-386B-4635-A8AB-4BCCAEB4E35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3739298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344386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79B0469-9CBA-4579-BCCB-912767D5541F}" type="datetimeFigureOut">
              <a:rPr lang="en-ZA" smtClean="0"/>
              <a:pPr/>
              <a:t>2019/08/23</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173296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B0A1C829-74A2-49FF-B536-D7026DD95264}" type="datetime1">
              <a:rPr lang="en-US" smtClean="0"/>
              <a:pPr>
                <a:defRPr/>
              </a:pPr>
              <a:t>8/23/2019</a:t>
            </a:fld>
            <a:endParaRPr lang="en-US" dirty="0"/>
          </a:p>
        </p:txBody>
      </p:sp>
      <p:sp>
        <p:nvSpPr>
          <p:cNvPr id="5" name="Footer Placeholder 4"/>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6" name="Slide Number Placeholder 5"/>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CAD041C9-F1BE-498E-A6B1-DAF350FEA22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7B326072-5591-430F-8751-2006ED030ADB}" type="datetime1">
              <a:rPr lang="en-US" smtClean="0"/>
              <a:pPr>
                <a:defRPr/>
              </a:pPr>
              <a:t>8/23/2019</a:t>
            </a:fld>
            <a:endParaRPr lang="en-US" dirty="0"/>
          </a:p>
        </p:txBody>
      </p:sp>
      <p:sp>
        <p:nvSpPr>
          <p:cNvPr id="6" name="Footer Placeholder 5"/>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EEC6507D-7A9B-4CBD-AECD-8A240EE11E8A}"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0A89C5BB-7D5A-4DDD-813D-E33BF6987366}" type="datetime1">
              <a:rPr lang="en-US" smtClean="0"/>
              <a:pPr>
                <a:defRPr/>
              </a:pPr>
              <a:t>8/23/2019</a:t>
            </a:fld>
            <a:endParaRPr lang="en-US" dirty="0"/>
          </a:p>
        </p:txBody>
      </p:sp>
      <p:sp>
        <p:nvSpPr>
          <p:cNvPr id="8" name="Footer Placeholder 7"/>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9" name="Slide Number Placeholder 8"/>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246718E0-1054-4BA3-B139-7AE800E79595}"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42B6709D-44C0-4B27-9CE3-8B4D619FE5FE}" type="datetime1">
              <a:rPr lang="en-US" smtClean="0"/>
              <a:pPr>
                <a:defRPr/>
              </a:pPr>
              <a:t>8/23/2019</a:t>
            </a:fld>
            <a:endParaRPr lang="en-US" dirty="0"/>
          </a:p>
        </p:txBody>
      </p:sp>
      <p:sp>
        <p:nvSpPr>
          <p:cNvPr id="4" name="Footer Placeholder 3"/>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5" name="Slide Number Placeholder 4"/>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B26AA24C-6DF8-4126-814D-D4898393D0C1}"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65278"/>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9093DA48-B698-4717-B982-51D762B57906}" type="datetime1">
              <a:rPr lang="en-US" smtClean="0"/>
              <a:pPr>
                <a:defRPr/>
              </a:pPr>
              <a:t>8/23/2019</a:t>
            </a:fld>
            <a:endParaRPr lang="en-US" dirty="0"/>
          </a:p>
        </p:txBody>
      </p:sp>
      <p:sp>
        <p:nvSpPr>
          <p:cNvPr id="3" name="Footer Placeholder 2"/>
          <p:cNvSpPr>
            <a:spLocks noGrp="1"/>
          </p:cNvSpPr>
          <p:nvPr>
            <p:ph type="ftr" sz="quarter" idx="11"/>
          </p:nvPr>
        </p:nvSpPr>
        <p:spPr>
          <a:xfrm>
            <a:off x="3124200" y="6165278"/>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4" name="Slide Number Placeholder 3"/>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2CCE0A75-9371-4C25-90ED-378BF618ADE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178926"/>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B3110EE1-1A23-40E6-BE5C-F06D3E615EDA}" type="datetime1">
              <a:rPr lang="en-US" smtClean="0"/>
              <a:pPr>
                <a:defRPr/>
              </a:pPr>
              <a:t>8/23/2019</a:t>
            </a:fld>
            <a:endParaRPr lang="en-US" dirty="0"/>
          </a:p>
        </p:txBody>
      </p:sp>
      <p:sp>
        <p:nvSpPr>
          <p:cNvPr id="6" name="Footer Placeholder 5"/>
          <p:cNvSpPr>
            <a:spLocks noGrp="1"/>
          </p:cNvSpPr>
          <p:nvPr>
            <p:ph type="ftr" sz="quarter" idx="11"/>
          </p:nvPr>
        </p:nvSpPr>
        <p:spPr>
          <a:xfrm>
            <a:off x="3124200" y="6178926"/>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178926"/>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7AFD5DE1-1848-48AE-9C2F-FB52CF72ACEA}"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165278"/>
            <a:ext cx="2133600" cy="365125"/>
          </a:xfrm>
          <a:prstGeom prst="rect">
            <a:avLst/>
          </a:prstGeom>
        </p:spPr>
        <p:txBody>
          <a:bodyPr vert="horz" wrap="square" lIns="91440" tIns="45720" rIns="91440" bIns="45720" numCol="1" anchor="t" anchorCtr="0" compatLnSpc="1">
            <a:prstTxWarp prst="textNoShape">
              <a:avLst/>
            </a:prstTxWarp>
          </a:bodyPr>
          <a:lstStyle>
            <a:lvl1pPr>
              <a:defRPr sz="1400" smtClean="0">
                <a:latin typeface="Arial" pitchFamily="34" charset="0"/>
                <a:cs typeface="Arial" pitchFamily="34" charset="0"/>
              </a:defRPr>
            </a:lvl1pPr>
          </a:lstStyle>
          <a:p>
            <a:pPr>
              <a:defRPr/>
            </a:pPr>
            <a:fld id="{B3B33252-5EB8-4574-AC5E-CA435B6F5DA0}" type="datetime1">
              <a:rPr lang="en-US" smtClean="0"/>
              <a:pPr>
                <a:defRPr/>
              </a:pPr>
              <a:t>8/23/2019</a:t>
            </a:fld>
            <a:endParaRPr lang="en-US" dirty="0"/>
          </a:p>
        </p:txBody>
      </p:sp>
      <p:sp>
        <p:nvSpPr>
          <p:cNvPr id="6" name="Footer Placeholder 5"/>
          <p:cNvSpPr>
            <a:spLocks noGrp="1"/>
          </p:cNvSpPr>
          <p:nvPr>
            <p:ph type="ftr" sz="quarter" idx="11"/>
          </p:nvPr>
        </p:nvSpPr>
        <p:spPr>
          <a:xfrm>
            <a:off x="3124200" y="6165278"/>
            <a:ext cx="2895600" cy="365125"/>
          </a:xfrm>
          <a:prstGeom prst="rect">
            <a:avLst/>
          </a:prstGeom>
        </p:spPr>
        <p:txBody>
          <a:bodyPr/>
          <a:lstStyle>
            <a:lvl1pPr fontAlgn="auto">
              <a:spcBef>
                <a:spcPts val="0"/>
              </a:spcBef>
              <a:spcAft>
                <a:spcPts val="0"/>
              </a:spcAft>
              <a:defRPr sz="1400">
                <a:latin typeface="Arial" pitchFamily="34" charset="0"/>
                <a:ea typeface="+mn-ea"/>
                <a:cs typeface="Arial" pitchFamily="34" charset="0"/>
              </a:defRPr>
            </a:lvl1pPr>
          </a:lstStyle>
          <a:p>
            <a:pPr>
              <a:defRPr/>
            </a:pPr>
            <a:endParaRPr lang="en-US" dirty="0"/>
          </a:p>
        </p:txBody>
      </p:sp>
      <p:sp>
        <p:nvSpPr>
          <p:cNvPr id="7" name="Slide Number Placeholder 6"/>
          <p:cNvSpPr>
            <a:spLocks noGrp="1"/>
          </p:cNvSpPr>
          <p:nvPr>
            <p:ph type="sldNum" sz="quarter" idx="12"/>
          </p:nvPr>
        </p:nvSpPr>
        <p:spPr>
          <a:xfrm>
            <a:off x="6553200" y="6165278"/>
            <a:ext cx="2133600" cy="365125"/>
          </a:xfrm>
          <a:prstGeom prst="rect">
            <a:avLst/>
          </a:prstGeom>
        </p:spPr>
        <p:txBody>
          <a:bodyPr vert="horz" wrap="square" lIns="91440" tIns="45720" rIns="91440" bIns="45720" numCol="1" anchor="t" anchorCtr="0" compatLnSpc="1">
            <a:prstTxWarp prst="textNoShape">
              <a:avLst/>
            </a:prstTxWarp>
          </a:bodyPr>
          <a:lstStyle>
            <a:lvl1pPr algn="r">
              <a:defRPr sz="1400" smtClean="0">
                <a:latin typeface="Arial" pitchFamily="34" charset="0"/>
                <a:cs typeface="Arial" pitchFamily="34" charset="0"/>
              </a:defRPr>
            </a:lvl1pPr>
          </a:lstStyle>
          <a:p>
            <a:pPr>
              <a:defRPr/>
            </a:pPr>
            <a:fld id="{95AAAEF6-0C29-415D-9079-6FFC7BE16DD9}"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userDrawn="1"/>
        </p:nvPicPr>
        <p:blipFill>
          <a:blip r:embed="rId13"/>
          <a:srcRect/>
          <a:stretch>
            <a:fillRect/>
          </a:stretch>
        </p:blipFill>
        <p:spPr bwMode="auto">
          <a:xfrm>
            <a:off x="0" y="0"/>
            <a:ext cx="9144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9B0469-9CBA-4579-BCCB-912767D5541F}" type="datetimeFigureOut">
              <a:rPr lang="en-ZA" smtClean="0"/>
              <a:pPr/>
              <a:t>2019/08/23</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A82FA6-9E5C-48B6-9A46-C5EB68E8D180}" type="slidenum">
              <a:rPr lang="en-ZA" smtClean="0"/>
              <a:pPr/>
              <a:t>‹#›</a:t>
            </a:fld>
            <a:endParaRPr lang="en-ZA" dirty="0"/>
          </a:p>
        </p:txBody>
      </p:sp>
    </p:spTree>
    <p:extLst>
      <p:ext uri="{BB962C8B-B14F-4D97-AF65-F5344CB8AC3E}">
        <p14:creationId xmlns:p14="http://schemas.microsoft.com/office/powerpoint/2010/main" xmlns="" val="356196577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package" Target="../embeddings/Microsoft_Office_Excel_Worksheet6.xls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package" Target="../embeddings/Microsoft_Office_Excel_Worksheet7.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Office_Excel_Worksheet8.xlsx"/><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Office_Excel_Worksheet9.xlsx"/><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Office_Excel_Worksheet11.xlsx"/><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Office_Excel_Worksheet12.xlsx"/><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Excel_Worksheet13.xlsx"/><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Office_Excel_Worksheet14.xlsx"/><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Excel_Worksheet15.xlsx"/><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Office_Excel_Worksheet16.xlsx"/><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Office_Excel_Worksheet17.xlsx"/><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Excel_Worksheet18.xlsx"/><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Worksheet19.xlsx"/><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Office_Excel_Worksheet20.xlsx"/><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Excel_Worksheet21.xlsx"/><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dirty="0">
                <a:solidFill>
                  <a:schemeClr val="bg1"/>
                </a:solidFill>
                <a:latin typeface="Gill Sans MT" pitchFamily="34" charset="0"/>
              </a:rPr>
              <a:t>PRESENTATION TITLE</a:t>
            </a:r>
          </a:p>
          <a:p>
            <a:endParaRPr lang="en-US" sz="1800" dirty="0">
              <a:solidFill>
                <a:schemeClr val="bg1"/>
              </a:solidFill>
              <a:latin typeface="Gill Sans" pitchFamily="-84" charset="0"/>
            </a:endParaRPr>
          </a:p>
          <a:p>
            <a:r>
              <a:rPr lang="en-US" sz="1800" dirty="0">
                <a:solidFill>
                  <a:schemeClr val="bg1"/>
                </a:solidFill>
                <a:latin typeface="Gill Sans Light" pitchFamily="-84" charset="0"/>
              </a:rPr>
              <a:t>Presented by:</a:t>
            </a:r>
          </a:p>
          <a:p>
            <a:r>
              <a:rPr lang="en-US" sz="1800" dirty="0">
                <a:solidFill>
                  <a:schemeClr val="bg1"/>
                </a:solidFill>
                <a:latin typeface="Gill Sans Light" pitchFamily="-84" charset="0"/>
              </a:rPr>
              <a:t>Name Surname</a:t>
            </a:r>
          </a:p>
          <a:p>
            <a:r>
              <a:rPr lang="en-US" sz="1800" dirty="0">
                <a:solidFill>
                  <a:schemeClr val="bg1"/>
                </a:solidFill>
                <a:latin typeface="Gill Sans Light" pitchFamily="-84" charset="0"/>
              </a:rPr>
              <a:t>Directorate</a:t>
            </a:r>
          </a:p>
          <a:p>
            <a:endParaRPr lang="en-US" sz="1400" dirty="0">
              <a:solidFill>
                <a:schemeClr val="bg1"/>
              </a:solidFill>
              <a:latin typeface="Gill Sans Light" pitchFamily="-84" charset="0"/>
            </a:endParaRPr>
          </a:p>
          <a:p>
            <a:r>
              <a:rPr lang="en-US" sz="1400" dirty="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0" y="1429068"/>
            <a:ext cx="9180513" cy="5032375"/>
          </a:xfrm>
          <a:prstGeom prst="rect">
            <a:avLst/>
          </a:prstGeom>
          <a:noFill/>
          <a:ln w="9525">
            <a:noFill/>
            <a:miter lim="800000"/>
            <a:headEnd/>
            <a:tailEnd/>
          </a:ln>
        </p:spPr>
      </p:pic>
      <p:sp>
        <p:nvSpPr>
          <p:cNvPr id="6" name="TextBox 2"/>
          <p:cNvSpPr txBox="1">
            <a:spLocks noChangeArrowheads="1"/>
          </p:cNvSpPr>
          <p:nvPr/>
        </p:nvSpPr>
        <p:spPr bwMode="auto">
          <a:xfrm>
            <a:off x="-1" y="2406333"/>
            <a:ext cx="9143999" cy="3323987"/>
          </a:xfrm>
          <a:prstGeom prst="rect">
            <a:avLst/>
          </a:prstGeom>
          <a:noFill/>
          <a:ln w="9525">
            <a:noFill/>
            <a:miter lim="800000"/>
            <a:headEnd/>
            <a:tailEnd/>
          </a:ln>
        </p:spPr>
        <p:txBody>
          <a:bodyPr wrap="square">
            <a:spAutoFit/>
          </a:bodyPr>
          <a:lstStyle/>
          <a:p>
            <a:pPr lvl="0">
              <a:defRPr/>
            </a:pPr>
            <a:r>
              <a:rPr lang="en-US" b="1" dirty="0" smtClean="0">
                <a:solidFill>
                  <a:prstClr val="black"/>
                </a:solidFill>
                <a:latin typeface="Gill Snas" charset="0"/>
                <a:cs typeface="Gill Snas" charset="0"/>
              </a:rPr>
              <a:t>FIRST </a:t>
            </a:r>
            <a:r>
              <a:rPr lang="en-US" b="1" dirty="0">
                <a:solidFill>
                  <a:prstClr val="black"/>
                </a:solidFill>
                <a:latin typeface="Gill Snas" charset="0"/>
                <a:cs typeface="Gill Snas" charset="0"/>
              </a:rPr>
              <a:t>QUARTER REPORT </a:t>
            </a:r>
            <a:r>
              <a:rPr lang="en-ZA" b="1" dirty="0">
                <a:solidFill>
                  <a:prstClr val="black"/>
                </a:solidFill>
                <a:cs typeface="Arial" pitchFamily="34" charset="0"/>
              </a:rPr>
              <a:t>FOR THE </a:t>
            </a:r>
            <a:r>
              <a:rPr lang="en-ZA" b="1" dirty="0" smtClean="0">
                <a:solidFill>
                  <a:prstClr val="black"/>
                </a:solidFill>
                <a:cs typeface="Arial" pitchFamily="34" charset="0"/>
              </a:rPr>
              <a:t>2019/20 </a:t>
            </a:r>
            <a:r>
              <a:rPr lang="en-ZA" b="1" dirty="0">
                <a:solidFill>
                  <a:prstClr val="black"/>
                </a:solidFill>
                <a:cs typeface="Arial" pitchFamily="34" charset="0"/>
              </a:rPr>
              <a:t>FINANCIAL YEAR</a:t>
            </a:r>
            <a:endParaRPr lang="en-US" b="1" dirty="0">
              <a:solidFill>
                <a:prstClr val="black"/>
              </a:solidFill>
              <a:latin typeface="Gill Snas" charset="0"/>
              <a:cs typeface="Gill Snas" charset="0"/>
            </a:endParaRPr>
          </a:p>
          <a:p>
            <a:pPr algn="just"/>
            <a:endParaRPr lang="en-ZA" sz="3200" b="1" dirty="0" smtClean="0">
              <a:solidFill>
                <a:schemeClr val="bg1">
                  <a:lumMod val="95000"/>
                </a:schemeClr>
              </a:solidFill>
            </a:endParaRPr>
          </a:p>
          <a:p>
            <a:pPr algn="just"/>
            <a:r>
              <a:rPr lang="en-ZA" sz="3200" b="1" dirty="0" smtClean="0">
                <a:solidFill>
                  <a:schemeClr val="bg1">
                    <a:lumMod val="95000"/>
                  </a:schemeClr>
                </a:solidFill>
              </a:rPr>
              <a:t>Financial Performance</a:t>
            </a:r>
            <a:endParaRPr lang="en-ZA" sz="3200" b="1" dirty="0">
              <a:solidFill>
                <a:schemeClr val="bg1">
                  <a:lumMod val="95000"/>
                </a:schemeClr>
              </a:solidFill>
            </a:endParaRPr>
          </a:p>
          <a:p>
            <a:endParaRPr lang="en-ZA" sz="1800" dirty="0">
              <a:solidFill>
                <a:schemeClr val="tx2"/>
              </a:solidFill>
              <a:latin typeface="Gill Snas" charset="0"/>
            </a:endParaRPr>
          </a:p>
          <a:p>
            <a:r>
              <a:rPr lang="en-ZA" sz="2000" dirty="0">
                <a:latin typeface="Gill Snas" charset="0"/>
                <a:ea typeface="ＭＳ Ｐゴシック" charset="0"/>
                <a:cs typeface="Gill Snas" charset="0"/>
              </a:rPr>
              <a:t>P</a:t>
            </a:r>
            <a:r>
              <a:rPr lang="en-US" sz="2000" dirty="0">
                <a:latin typeface="Gill Snas" charset="0"/>
                <a:ea typeface="ＭＳ Ｐゴシック" charset="0"/>
                <a:cs typeface="Gill Snas" charset="0"/>
              </a:rPr>
              <a:t>resented by:</a:t>
            </a:r>
          </a:p>
          <a:p>
            <a:r>
              <a:rPr lang="en-GB" sz="2000" b="1" dirty="0" err="1" smtClean="0"/>
              <a:t>Mr.</a:t>
            </a:r>
            <a:r>
              <a:rPr lang="en-GB" sz="2000" b="1" dirty="0" smtClean="0"/>
              <a:t> </a:t>
            </a:r>
            <a:r>
              <a:rPr lang="en-ZA" sz="2000" b="1" dirty="0" smtClean="0"/>
              <a:t>Frans Moatshe</a:t>
            </a:r>
            <a:endParaRPr lang="en-ZA" sz="2000" dirty="0"/>
          </a:p>
          <a:p>
            <a:pPr eaLnBrk="1" hangingPunct="1">
              <a:defRPr/>
            </a:pPr>
            <a:r>
              <a:rPr lang="en-US" sz="2000" dirty="0" smtClean="0">
                <a:latin typeface="Gill Snas" charset="0"/>
                <a:cs typeface="Gill Snas" charset="0"/>
              </a:rPr>
              <a:t>Acting Chief </a:t>
            </a:r>
            <a:r>
              <a:rPr lang="en-US" sz="2000" dirty="0">
                <a:latin typeface="Gill Snas" charset="0"/>
                <a:cs typeface="Gill Snas" charset="0"/>
              </a:rPr>
              <a:t>Financial </a:t>
            </a:r>
            <a:r>
              <a:rPr lang="en-US" sz="2000" dirty="0" smtClean="0">
                <a:latin typeface="Gill Snas" charset="0"/>
                <a:cs typeface="Gill Snas" charset="0"/>
              </a:rPr>
              <a:t>Officer</a:t>
            </a:r>
            <a:endParaRPr lang="en-US" sz="2000" dirty="0">
              <a:latin typeface="Gill Snas" charset="0"/>
            </a:endParaRPr>
          </a:p>
          <a:p>
            <a:pPr>
              <a:defRPr/>
            </a:pPr>
            <a:r>
              <a:rPr lang="en-US" sz="2000" dirty="0">
                <a:latin typeface="Gill Snas" charset="0"/>
                <a:ea typeface="ＭＳ Ｐゴシック" charset="0"/>
                <a:cs typeface="Gill Snas" charset="0"/>
              </a:rPr>
              <a:t>Date</a:t>
            </a:r>
            <a:r>
              <a:rPr lang="en-US" sz="2000" dirty="0" smtClean="0">
                <a:latin typeface="Gill Snas" charset="0"/>
                <a:ea typeface="ＭＳ Ｐゴシック" charset="0"/>
                <a:cs typeface="Gill Snas" charset="0"/>
              </a:rPr>
              <a:t>: 23 August 2019</a:t>
            </a:r>
            <a:endParaRPr lang="en-US" sz="2000" dirty="0">
              <a:latin typeface="Gill Snas" charset="0"/>
              <a:ea typeface="ＭＳ Ｐゴシック" charset="0"/>
              <a:cs typeface="Gill Snas" charset="0"/>
            </a:endParaRPr>
          </a:p>
        </p:txBody>
      </p:sp>
    </p:spTree>
    <p:extLst>
      <p:ext uri="{BB962C8B-B14F-4D97-AF65-F5344CB8AC3E}">
        <p14:creationId xmlns:p14="http://schemas.microsoft.com/office/powerpoint/2010/main" xmlns="" val="853431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CCE0A75-9371-4C25-90ED-378BF618ADEB}" type="slidenum">
              <a:rPr lang="en-US">
                <a:solidFill>
                  <a:prstClr val="black"/>
                </a:solidFill>
              </a:rPr>
              <a:pPr>
                <a:defRPr/>
              </a:pPr>
              <a:t>10</a:t>
            </a:fld>
            <a:endParaRPr lang="en-US" dirty="0">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xmlns="" val="3730641569"/>
              </p:ext>
            </p:extLst>
          </p:nvPr>
        </p:nvGraphicFramePr>
        <p:xfrm>
          <a:off x="0" y="254000"/>
          <a:ext cx="8991600" cy="5876925"/>
        </p:xfrm>
        <a:graphic>
          <a:graphicData uri="http://schemas.openxmlformats.org/presentationml/2006/ole">
            <p:oleObj spid="_x0000_s231445" name="Worksheet" r:id="rId4" imgW="7657999" imgH="6648480" progId="Excel.Sheet.12">
              <p:embed/>
            </p:oleObj>
          </a:graphicData>
        </a:graphic>
      </p:graphicFrame>
    </p:spTree>
    <p:extLst>
      <p:ext uri="{BB962C8B-B14F-4D97-AF65-F5344CB8AC3E}">
        <p14:creationId xmlns:p14="http://schemas.microsoft.com/office/powerpoint/2010/main" xmlns="" val="300279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CCE0A75-9371-4C25-90ED-378BF618ADEB}" type="slidenum">
              <a:rPr lang="en-US">
                <a:solidFill>
                  <a:prstClr val="black"/>
                </a:solidFill>
              </a:rPr>
              <a:pPr>
                <a:defRPr/>
              </a:pPr>
              <a:t>11</a:t>
            </a:fld>
            <a:endParaRPr lang="en-US"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1327054970"/>
              </p:ext>
            </p:extLst>
          </p:nvPr>
        </p:nvGraphicFramePr>
        <p:xfrm>
          <a:off x="76200" y="257175"/>
          <a:ext cx="8953500" cy="6172199"/>
        </p:xfrm>
        <a:graphic>
          <a:graphicData uri="http://schemas.openxmlformats.org/presentationml/2006/ole">
            <p:oleObj spid="_x0000_s246800" name="Worksheet" r:id="rId4" imgW="8267689" imgH="5343570" progId="Excel.Sheet.12">
              <p:embed/>
            </p:oleObj>
          </a:graphicData>
        </a:graphic>
      </p:graphicFrame>
    </p:spTree>
    <p:extLst>
      <p:ext uri="{BB962C8B-B14F-4D97-AF65-F5344CB8AC3E}">
        <p14:creationId xmlns:p14="http://schemas.microsoft.com/office/powerpoint/2010/main" xmlns="" val="177730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584692"/>
            <a:ext cx="7658100" cy="523220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1600" b="1" u="sng" dirty="0" smtClean="0">
                <a:solidFill>
                  <a:prstClr val="black"/>
                </a:solidFill>
                <a:latin typeface="Arial" pitchFamily="34" charset="0"/>
                <a:cs typeface="Arial" pitchFamily="34" charset="0"/>
              </a:rPr>
              <a:t>Compensation of Employees (Under-spending)</a:t>
            </a:r>
          </a:p>
          <a:p>
            <a:endParaRPr lang="en-ZA" sz="1600" b="1" dirty="0" smtClean="0">
              <a:solidFill>
                <a:prstClr val="black"/>
              </a:solidFill>
              <a:latin typeface="Arial" pitchFamily="34" charset="0"/>
              <a:cs typeface="Arial" pitchFamily="34" charset="0"/>
            </a:endParaRPr>
          </a:p>
          <a:p>
            <a:pPr marL="361950" indent="-361950" algn="just">
              <a:buFont typeface="Courier New" pitchFamily="49" charset="0"/>
              <a:buChar char="o"/>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Department projected to spend </a:t>
            </a:r>
            <a:r>
              <a:rPr lang="en-US" sz="1600" dirty="0" smtClean="0">
                <a:solidFill>
                  <a:prstClr val="black"/>
                </a:solidFill>
                <a:latin typeface="Arial" pitchFamily="34" charset="0"/>
                <a:cs typeface="Arial" pitchFamily="34" charset="0"/>
              </a:rPr>
              <a:t>R447.542 </a:t>
            </a:r>
            <a:r>
              <a:rPr lang="en-US" sz="1600" dirty="0">
                <a:solidFill>
                  <a:prstClr val="black"/>
                </a:solidFill>
                <a:latin typeface="Arial" pitchFamily="34" charset="0"/>
                <a:cs typeface="Arial" pitchFamily="34" charset="0"/>
              </a:rPr>
              <a:t>million on compensation of employees; however, only </a:t>
            </a:r>
            <a:r>
              <a:rPr lang="en-US" sz="1600" dirty="0" smtClean="0">
                <a:solidFill>
                  <a:prstClr val="black"/>
                </a:solidFill>
                <a:latin typeface="Arial" pitchFamily="34" charset="0"/>
                <a:cs typeface="Arial" pitchFamily="34" charset="0"/>
              </a:rPr>
              <a:t>R415.712 </a:t>
            </a:r>
            <a:r>
              <a:rPr lang="en-US" sz="1600" dirty="0">
                <a:solidFill>
                  <a:prstClr val="black"/>
                </a:solidFill>
                <a:latin typeface="Arial" pitchFamily="34" charset="0"/>
                <a:cs typeface="Arial" pitchFamily="34" charset="0"/>
              </a:rPr>
              <a:t>million was spent. This indicates that the Department has spent </a:t>
            </a:r>
            <a:r>
              <a:rPr lang="en-US" sz="1600" dirty="0" smtClean="0">
                <a:solidFill>
                  <a:prstClr val="black"/>
                </a:solidFill>
                <a:latin typeface="Arial" pitchFamily="34" charset="0"/>
                <a:cs typeface="Arial" pitchFamily="34" charset="0"/>
              </a:rPr>
              <a:t>R31.830 </a:t>
            </a:r>
            <a:r>
              <a:rPr lang="en-US" sz="1600" dirty="0">
                <a:solidFill>
                  <a:prstClr val="black"/>
                </a:solidFill>
                <a:latin typeface="Arial" pitchFamily="34" charset="0"/>
                <a:cs typeface="Arial" pitchFamily="34" charset="0"/>
              </a:rPr>
              <a:t>million, </a:t>
            </a:r>
            <a:r>
              <a:rPr lang="en-US" sz="1600" dirty="0" smtClean="0">
                <a:solidFill>
                  <a:prstClr val="black"/>
                </a:solidFill>
                <a:latin typeface="Arial" pitchFamily="34" charset="0"/>
                <a:cs typeface="Arial" pitchFamily="34" charset="0"/>
              </a:rPr>
              <a:t>seven </a:t>
            </a:r>
            <a:r>
              <a:rPr lang="en-US" sz="1600" dirty="0">
                <a:solidFill>
                  <a:prstClr val="black"/>
                </a:solidFill>
                <a:latin typeface="Arial" pitchFamily="34" charset="0"/>
                <a:cs typeface="Arial" pitchFamily="34" charset="0"/>
              </a:rPr>
              <a:t>percent </a:t>
            </a:r>
            <a:r>
              <a:rPr lang="en-US" sz="1600" dirty="0" smtClean="0">
                <a:solidFill>
                  <a:prstClr val="black"/>
                </a:solidFill>
                <a:latin typeface="Arial" pitchFamily="34" charset="0"/>
                <a:cs typeface="Arial" pitchFamily="34" charset="0"/>
              </a:rPr>
              <a:t>(</a:t>
            </a:r>
            <a:r>
              <a:rPr lang="en-US" sz="1600" dirty="0">
                <a:solidFill>
                  <a:prstClr val="black"/>
                </a:solidFill>
                <a:latin typeface="Arial" pitchFamily="34" charset="0"/>
                <a:cs typeface="Arial" pitchFamily="34" charset="0"/>
              </a:rPr>
              <a:t>7</a:t>
            </a:r>
            <a:r>
              <a:rPr lang="en-US" sz="1600" dirty="0" smtClean="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less than the </a:t>
            </a:r>
            <a:r>
              <a:rPr lang="en-US" sz="1600" dirty="0" smtClean="0">
                <a:solidFill>
                  <a:prstClr val="black"/>
                </a:solidFill>
                <a:latin typeface="Arial" pitchFamily="34" charset="0"/>
                <a:cs typeface="Arial" pitchFamily="34" charset="0"/>
              </a:rPr>
              <a:t>planned expenditure/ approved drawings. </a:t>
            </a:r>
          </a:p>
          <a:p>
            <a:pPr marL="361950" indent="-361950" algn="just">
              <a:buFont typeface="Courier New" pitchFamily="49" charset="0"/>
              <a:buChar char="o"/>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lower than anticipated spending is due to vacant posts within the Department across all programmes that are in various stages of </a:t>
            </a:r>
            <a:r>
              <a:rPr lang="en-US" sz="1600" dirty="0" smtClean="0">
                <a:solidFill>
                  <a:prstClr val="black"/>
                </a:solidFill>
                <a:latin typeface="Arial" pitchFamily="34" charset="0"/>
                <a:cs typeface="Arial" pitchFamily="34" charset="0"/>
              </a:rPr>
              <a:t>recruitment.</a:t>
            </a:r>
          </a:p>
          <a:p>
            <a:pPr marL="361950" indent="-361950" algn="just">
              <a:buFont typeface="Courier New" pitchFamily="49" charset="0"/>
              <a:buChar char="o"/>
            </a:pP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Department is in the process of filling critical </a:t>
            </a:r>
            <a:r>
              <a:rPr lang="en-US" sz="1600" dirty="0" err="1">
                <a:solidFill>
                  <a:prstClr val="black"/>
                </a:solidFill>
                <a:latin typeface="Arial" pitchFamily="34" charset="0"/>
                <a:cs typeface="Arial" pitchFamily="34" charset="0"/>
              </a:rPr>
              <a:t>prioritised</a:t>
            </a:r>
            <a:r>
              <a:rPr lang="en-US" sz="1600" dirty="0">
                <a:solidFill>
                  <a:prstClr val="black"/>
                </a:solidFill>
                <a:latin typeface="Arial" pitchFamily="34" charset="0"/>
                <a:cs typeface="Arial" pitchFamily="34" charset="0"/>
              </a:rPr>
              <a:t> vacancies with due consideration of the baseline allocation over the Medium Term Expenditure Framework (MTEF).</a:t>
            </a:r>
            <a:endParaRPr lang="en-ZA" sz="1600" b="1" dirty="0" smtClean="0">
              <a:solidFill>
                <a:prstClr val="black"/>
              </a:solidFill>
              <a:latin typeface="Arial" pitchFamily="34" charset="0"/>
              <a:cs typeface="Arial" pitchFamily="34" charset="0"/>
            </a:endParaRPr>
          </a:p>
          <a:p>
            <a:pPr algn="ctr"/>
            <a:endParaRPr lang="en-ZA" sz="1600" b="1" u="sng" dirty="0" smtClean="0">
              <a:solidFill>
                <a:prstClr val="black"/>
              </a:solidFill>
              <a:latin typeface="Arial" pitchFamily="34" charset="0"/>
              <a:cs typeface="Arial" pitchFamily="34" charset="0"/>
            </a:endParaRPr>
          </a:p>
          <a:p>
            <a:pPr algn="ctr"/>
            <a:r>
              <a:rPr lang="en-ZA" sz="1600" b="1" u="sng" dirty="0" smtClean="0">
                <a:solidFill>
                  <a:prstClr val="black"/>
                </a:solidFill>
                <a:latin typeface="Arial" pitchFamily="34" charset="0"/>
                <a:cs typeface="Arial" pitchFamily="34" charset="0"/>
              </a:rPr>
              <a:t>Goods </a:t>
            </a:r>
            <a:r>
              <a:rPr lang="en-ZA" sz="1600" b="1" u="sng" dirty="0">
                <a:solidFill>
                  <a:prstClr val="black"/>
                </a:solidFill>
                <a:latin typeface="Arial" pitchFamily="34" charset="0"/>
                <a:cs typeface="Arial" pitchFamily="34" charset="0"/>
              </a:rPr>
              <a:t>and </a:t>
            </a:r>
            <a:r>
              <a:rPr lang="en-ZA" sz="1600" b="1" u="sng" dirty="0" smtClean="0">
                <a:solidFill>
                  <a:prstClr val="black"/>
                </a:solidFill>
                <a:latin typeface="Arial" pitchFamily="34" charset="0"/>
                <a:cs typeface="Arial" pitchFamily="34" charset="0"/>
              </a:rPr>
              <a:t>Services</a:t>
            </a:r>
            <a:endParaRPr lang="en-ZA" sz="1600" b="1" dirty="0" smtClean="0">
              <a:solidFill>
                <a:prstClr val="black"/>
              </a:solidFill>
              <a:latin typeface="Arial" pitchFamily="34" charset="0"/>
              <a:cs typeface="Arial" pitchFamily="34" charset="0"/>
            </a:endParaRPr>
          </a:p>
          <a:p>
            <a:pPr algn="just"/>
            <a:endParaRPr lang="en-ZA" sz="1600" b="1" dirty="0">
              <a:solidFill>
                <a:prstClr val="black"/>
              </a:solidFill>
              <a:latin typeface="Arial" pitchFamily="34" charset="0"/>
              <a:cs typeface="Arial" pitchFamily="34" charset="0"/>
            </a:endParaRPr>
          </a:p>
          <a:p>
            <a:pPr marL="342900" indent="-342900" algn="just">
              <a:spcAft>
                <a:spcPts val="0"/>
              </a:spcAft>
              <a:buFont typeface="Courier New"/>
              <a:buChar char="o"/>
              <a:tabLst>
                <a:tab pos="457200" algn="l"/>
              </a:tabLst>
            </a:pPr>
            <a:r>
              <a:rPr lang="en-US" sz="1600" dirty="0" smtClean="0">
                <a:solidFill>
                  <a:prstClr val="black"/>
                </a:solidFill>
                <a:latin typeface="Arial" pitchFamily="34" charset="0"/>
                <a:ea typeface="Times New Roman"/>
                <a:cs typeface="Arial" pitchFamily="34" charset="0"/>
              </a:rPr>
              <a:t>The </a:t>
            </a:r>
            <a:r>
              <a:rPr lang="en-US" sz="1600" dirty="0">
                <a:solidFill>
                  <a:prstClr val="black"/>
                </a:solidFill>
                <a:latin typeface="Arial" pitchFamily="34" charset="0"/>
                <a:ea typeface="Times New Roman"/>
                <a:cs typeface="Arial" pitchFamily="34" charset="0"/>
              </a:rPr>
              <a:t>Department has now spent </a:t>
            </a:r>
            <a:r>
              <a:rPr lang="en-US" sz="1600" dirty="0" smtClean="0">
                <a:solidFill>
                  <a:prstClr val="black"/>
                </a:solidFill>
                <a:latin typeface="Arial" pitchFamily="34" charset="0"/>
                <a:ea typeface="Times New Roman"/>
                <a:cs typeface="Arial" pitchFamily="34" charset="0"/>
              </a:rPr>
              <a:t>R318.422 million </a:t>
            </a:r>
            <a:r>
              <a:rPr lang="en-US" sz="1600" dirty="0">
                <a:solidFill>
                  <a:prstClr val="black"/>
                </a:solidFill>
                <a:latin typeface="Arial" pitchFamily="34" charset="0"/>
                <a:ea typeface="Times New Roman"/>
                <a:cs typeface="Arial" pitchFamily="34" charset="0"/>
              </a:rPr>
              <a:t>of the total </a:t>
            </a:r>
            <a:r>
              <a:rPr lang="en-US" sz="1600" dirty="0" smtClean="0">
                <a:solidFill>
                  <a:prstClr val="black"/>
                </a:solidFill>
                <a:latin typeface="Arial" pitchFamily="34" charset="0"/>
                <a:ea typeface="Times New Roman"/>
                <a:cs typeface="Arial" pitchFamily="34" charset="0"/>
              </a:rPr>
              <a:t>planned expenditure/ approved </a:t>
            </a:r>
            <a:r>
              <a:rPr lang="en-US" sz="1600" dirty="0">
                <a:solidFill>
                  <a:prstClr val="black"/>
                </a:solidFill>
                <a:latin typeface="Arial" pitchFamily="34" charset="0"/>
                <a:ea typeface="Times New Roman"/>
                <a:cs typeface="Arial" pitchFamily="34" charset="0"/>
              </a:rPr>
              <a:t>drawings of </a:t>
            </a:r>
            <a:r>
              <a:rPr lang="en-US" sz="1600" dirty="0" smtClean="0">
                <a:solidFill>
                  <a:prstClr val="black"/>
                </a:solidFill>
                <a:latin typeface="Arial" pitchFamily="34" charset="0"/>
                <a:ea typeface="Times New Roman"/>
                <a:cs typeface="Arial" pitchFamily="34" charset="0"/>
              </a:rPr>
              <a:t>R320.896 million </a:t>
            </a:r>
            <a:r>
              <a:rPr lang="en-US" sz="1600" dirty="0">
                <a:solidFill>
                  <a:prstClr val="black"/>
                </a:solidFill>
                <a:latin typeface="Arial" pitchFamily="34" charset="0"/>
                <a:ea typeface="Times New Roman"/>
                <a:cs typeface="Arial" pitchFamily="34" charset="0"/>
              </a:rPr>
              <a:t>on goods and services as at </a:t>
            </a:r>
            <a:r>
              <a:rPr lang="en-US" sz="1600" dirty="0" smtClean="0">
                <a:solidFill>
                  <a:prstClr val="black"/>
                </a:solidFill>
                <a:latin typeface="Arial" pitchFamily="34" charset="0"/>
                <a:ea typeface="Times New Roman"/>
                <a:cs typeface="Arial" pitchFamily="34" charset="0"/>
              </a:rPr>
              <a:t>30 June 2019. </a:t>
            </a:r>
            <a:r>
              <a:rPr lang="en-US" sz="1600" dirty="0">
                <a:solidFill>
                  <a:prstClr val="black"/>
                </a:solidFill>
                <a:latin typeface="Arial" pitchFamily="34" charset="0"/>
                <a:ea typeface="Times New Roman"/>
                <a:cs typeface="Arial" pitchFamily="34" charset="0"/>
              </a:rPr>
              <a:t>This indicates that the Department has spent </a:t>
            </a:r>
            <a:r>
              <a:rPr lang="en-US" sz="1600" dirty="0" smtClean="0">
                <a:solidFill>
                  <a:prstClr val="black"/>
                </a:solidFill>
                <a:latin typeface="Arial" pitchFamily="34" charset="0"/>
                <a:ea typeface="Times New Roman"/>
                <a:cs typeface="Arial" pitchFamily="34" charset="0"/>
              </a:rPr>
              <a:t>R2.474 million (1%) less </a:t>
            </a:r>
            <a:r>
              <a:rPr lang="en-US" sz="1600" dirty="0">
                <a:solidFill>
                  <a:prstClr val="black"/>
                </a:solidFill>
                <a:latin typeface="Arial" pitchFamily="34" charset="0"/>
                <a:ea typeface="Times New Roman"/>
                <a:cs typeface="Arial" pitchFamily="34" charset="0"/>
              </a:rPr>
              <a:t>than planned expenditure/ approved drawings</a:t>
            </a:r>
            <a:r>
              <a:rPr lang="en-US" sz="1600" dirty="0" smtClean="0">
                <a:solidFill>
                  <a:prstClr val="black"/>
                </a:solidFill>
                <a:latin typeface="Arial" pitchFamily="34" charset="0"/>
                <a:ea typeface="Times New Roman"/>
                <a:cs typeface="Arial" pitchFamily="34" charset="0"/>
              </a:rPr>
              <a:t>. </a:t>
            </a:r>
            <a:r>
              <a:rPr lang="en-US" sz="1600" dirty="0">
                <a:solidFill>
                  <a:prstClr val="black"/>
                </a:solidFill>
                <a:latin typeface="Arial" pitchFamily="34" charset="0"/>
                <a:ea typeface="Times New Roman"/>
                <a:cs typeface="Arial" pitchFamily="34" charset="0"/>
              </a:rPr>
              <a:t>This indicates that the Department’s spending was in line with the projected drawings/ planned expenditure for the period under </a:t>
            </a:r>
            <a:r>
              <a:rPr lang="en-US" sz="1600" dirty="0" smtClean="0">
                <a:solidFill>
                  <a:prstClr val="black"/>
                </a:solidFill>
                <a:latin typeface="Arial" pitchFamily="34" charset="0"/>
                <a:ea typeface="Times New Roman"/>
                <a:cs typeface="Arial" pitchFamily="34" charset="0"/>
              </a:rPr>
              <a:t>review.</a:t>
            </a:r>
          </a:p>
          <a:p>
            <a:pPr algn="just">
              <a:spcAft>
                <a:spcPts val="0"/>
              </a:spcAft>
              <a:tabLst>
                <a:tab pos="457200" algn="l"/>
              </a:tabLst>
            </a:pPr>
            <a:endParaRPr lang="en-GB" sz="1400" dirty="0">
              <a:solidFill>
                <a:prstClr val="black"/>
              </a:solidFill>
              <a:latin typeface="Arial" pitchFamily="34" charset="0"/>
              <a:ea typeface="Times New Roman"/>
              <a:cs typeface="Arial" pitchFamily="34" charset="0"/>
            </a:endParaRPr>
          </a:p>
        </p:txBody>
      </p:sp>
      <p:sp>
        <p:nvSpPr>
          <p:cNvPr id="3" name="Rectangle 2"/>
          <p:cNvSpPr/>
          <p:nvPr/>
        </p:nvSpPr>
        <p:spPr>
          <a:xfrm>
            <a:off x="1485899" y="123027"/>
            <a:ext cx="76581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b="1" dirty="0" smtClean="0">
                <a:solidFill>
                  <a:prstClr val="black"/>
                </a:solidFill>
                <a:latin typeface="Arial" pitchFamily="34" charset="0"/>
                <a:ea typeface="ＭＳ Ｐゴシック" charset="0"/>
                <a:cs typeface="Arial" pitchFamily="34" charset="0"/>
              </a:rPr>
              <a:t>Reasons for Over / Under expenditure</a:t>
            </a:r>
          </a:p>
        </p:txBody>
      </p:sp>
    </p:spTree>
    <p:extLst>
      <p:ext uri="{BB962C8B-B14F-4D97-AF65-F5344CB8AC3E}">
        <p14:creationId xmlns:p14="http://schemas.microsoft.com/office/powerpoint/2010/main" xmlns="" val="1055486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8279" y="584692"/>
            <a:ext cx="7665721" cy="64017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gn="ctr"/>
            <a:r>
              <a:rPr lang="en-ZA" sz="1800" b="1" u="sng" dirty="0">
                <a:solidFill>
                  <a:prstClr val="black"/>
                </a:solidFill>
                <a:latin typeface="Arial" pitchFamily="34" charset="0"/>
                <a:cs typeface="Arial" pitchFamily="34" charset="0"/>
              </a:rPr>
              <a:t>Transfers and Subsidies </a:t>
            </a:r>
            <a:r>
              <a:rPr lang="en-ZA" sz="1800" b="1" u="sng" dirty="0" smtClean="0">
                <a:solidFill>
                  <a:prstClr val="black"/>
                </a:solidFill>
                <a:latin typeface="Arial" pitchFamily="34" charset="0"/>
                <a:cs typeface="Arial" pitchFamily="34" charset="0"/>
              </a:rPr>
              <a:t>(Over-spending</a:t>
            </a:r>
            <a:r>
              <a:rPr lang="en-ZA" sz="1800" b="1" u="sng" dirty="0">
                <a:solidFill>
                  <a:prstClr val="black"/>
                </a:solidFill>
                <a:latin typeface="Arial" pitchFamily="34" charset="0"/>
                <a:cs typeface="Arial" pitchFamily="34" charset="0"/>
              </a:rPr>
              <a:t>)</a:t>
            </a:r>
          </a:p>
          <a:p>
            <a:pPr marL="0" lvl="1" algn="just"/>
            <a:endParaRPr lang="en-ZA" sz="1800" dirty="0">
              <a:solidFill>
                <a:prstClr val="black"/>
              </a:solidFill>
              <a:latin typeface="Arial" pitchFamily="34" charset="0"/>
              <a:cs typeface="Arial" pitchFamily="34" charset="0"/>
            </a:endParaRPr>
          </a:p>
          <a:p>
            <a:pPr marL="285750" lvl="1" indent="-285750" algn="just">
              <a:buFont typeface="Courier New" pitchFamily="49" charset="0"/>
              <a:buChar char="o"/>
            </a:pPr>
            <a:r>
              <a:rPr lang="en-ZA" sz="1800" dirty="0">
                <a:solidFill>
                  <a:prstClr val="black"/>
                </a:solidFill>
                <a:latin typeface="Arial" pitchFamily="34" charset="0"/>
                <a:cs typeface="Arial" pitchFamily="34" charset="0"/>
              </a:rPr>
              <a:t>The </a:t>
            </a:r>
            <a:r>
              <a:rPr lang="en-US" sz="1800" dirty="0" smtClean="0">
                <a:solidFill>
                  <a:prstClr val="black"/>
                </a:solidFill>
                <a:latin typeface="Arial" pitchFamily="34" charset="0"/>
                <a:cs typeface="Arial" pitchFamily="34" charset="0"/>
              </a:rPr>
              <a:t>Department spent </a:t>
            </a:r>
            <a:r>
              <a:rPr lang="en-US" sz="1800" dirty="0">
                <a:solidFill>
                  <a:prstClr val="black"/>
                </a:solidFill>
                <a:latin typeface="Arial" pitchFamily="34" charset="0"/>
                <a:cs typeface="Arial" pitchFamily="34" charset="0"/>
              </a:rPr>
              <a:t>R1.613 billion of the total approved drawings/ planned expenditure of R1.598 billion on transfers and subsidies as at 30 June 2019. This indicates that the Department has spent R14.877 million more than projected, which equates to one percent (1%) higher than anticipated spending. </a:t>
            </a:r>
            <a:endParaRPr lang="en-US" sz="1800" dirty="0" smtClean="0">
              <a:solidFill>
                <a:prstClr val="black"/>
              </a:solidFill>
              <a:latin typeface="Arial" pitchFamily="34" charset="0"/>
              <a:cs typeface="Arial" pitchFamily="34" charset="0"/>
            </a:endParaRPr>
          </a:p>
          <a:p>
            <a:pPr marL="285750" lvl="1" indent="-285750" algn="just">
              <a:buFont typeface="Courier New" pitchFamily="49" charset="0"/>
              <a:buChar char="o"/>
            </a:pPr>
            <a:r>
              <a:rPr lang="en-US" sz="1800" dirty="0" smtClean="0">
                <a:solidFill>
                  <a:prstClr val="black"/>
                </a:solidFill>
                <a:latin typeface="Arial" pitchFamily="34" charset="0"/>
                <a:cs typeface="Arial" pitchFamily="34" charset="0"/>
              </a:rPr>
              <a:t>The </a:t>
            </a:r>
            <a:r>
              <a:rPr lang="en-US" sz="1800" dirty="0">
                <a:solidFill>
                  <a:prstClr val="black"/>
                </a:solidFill>
                <a:latin typeface="Arial" pitchFamily="34" charset="0"/>
                <a:cs typeface="Arial" pitchFamily="34" charset="0"/>
              </a:rPr>
              <a:t>higher than projected spending of R14.877 million is largely due to, amongst others, the payment of R10.237 million made towards </a:t>
            </a:r>
            <a:r>
              <a:rPr lang="en-US" sz="1800" dirty="0" err="1">
                <a:solidFill>
                  <a:prstClr val="black"/>
                </a:solidFill>
                <a:latin typeface="Arial" pitchFamily="34" charset="0"/>
                <a:cs typeface="Arial" pitchFamily="34" charset="0"/>
              </a:rPr>
              <a:t>Intellimali</a:t>
            </a:r>
            <a:r>
              <a:rPr lang="en-US" sz="1800" dirty="0">
                <a:solidFill>
                  <a:prstClr val="black"/>
                </a:solidFill>
                <a:latin typeface="Arial" pitchFamily="34" charset="0"/>
                <a:cs typeface="Arial" pitchFamily="34" charset="0"/>
              </a:rPr>
              <a:t> (Pty) Ltd for the previous academic year external bursaries</a:t>
            </a:r>
            <a:r>
              <a:rPr lang="en-US" sz="1800" dirty="0" smtClean="0">
                <a:solidFill>
                  <a:prstClr val="black"/>
                </a:solidFill>
                <a:latin typeface="Arial" pitchFamily="34" charset="0"/>
                <a:cs typeface="Arial" pitchFamily="34" charset="0"/>
              </a:rPr>
              <a:t>.</a:t>
            </a:r>
          </a:p>
          <a:p>
            <a:pPr marL="0" lvl="1" algn="just"/>
            <a:r>
              <a:rPr lang="en-US" sz="1800" dirty="0" smtClean="0">
                <a:solidFill>
                  <a:prstClr val="black"/>
                </a:solidFill>
                <a:latin typeface="Arial" pitchFamily="34" charset="0"/>
                <a:cs typeface="Arial" pitchFamily="34" charset="0"/>
              </a:rPr>
              <a:t>  </a:t>
            </a:r>
          </a:p>
          <a:p>
            <a:pPr algn="ctr"/>
            <a:r>
              <a:rPr lang="en-ZA" sz="1800" b="1" u="sng" dirty="0" smtClean="0">
                <a:solidFill>
                  <a:prstClr val="black"/>
                </a:solidFill>
                <a:latin typeface="Arial" pitchFamily="34" charset="0"/>
                <a:cs typeface="Arial" pitchFamily="34" charset="0"/>
              </a:rPr>
              <a:t>Payments </a:t>
            </a:r>
            <a:r>
              <a:rPr lang="en-ZA" sz="1800" b="1" u="sng" dirty="0">
                <a:solidFill>
                  <a:prstClr val="black"/>
                </a:solidFill>
                <a:latin typeface="Arial" pitchFamily="34" charset="0"/>
                <a:cs typeface="Arial" pitchFamily="34" charset="0"/>
              </a:rPr>
              <a:t>for Capital Assets (Under-spending)</a:t>
            </a:r>
          </a:p>
          <a:p>
            <a:pPr algn="just"/>
            <a:endParaRPr lang="en-ZA" sz="1800" b="1" dirty="0">
              <a:solidFill>
                <a:prstClr val="black"/>
              </a:solidFill>
              <a:latin typeface="Arial" pitchFamily="34" charset="0"/>
              <a:cs typeface="Arial" pitchFamily="34" charset="0"/>
            </a:endParaRPr>
          </a:p>
          <a:p>
            <a:pPr marL="285750" lvl="1" indent="-285750" algn="just">
              <a:buFont typeface="Courier New" pitchFamily="49" charset="0"/>
              <a:buChar char="o"/>
            </a:pPr>
            <a:r>
              <a:rPr lang="en-ZA" sz="1800" dirty="0">
                <a:solidFill>
                  <a:prstClr val="black"/>
                </a:solidFill>
                <a:latin typeface="Arial" pitchFamily="34" charset="0"/>
                <a:cs typeface="Arial" pitchFamily="34" charset="0"/>
              </a:rPr>
              <a:t>The variance of </a:t>
            </a:r>
            <a:r>
              <a:rPr lang="en-ZA" sz="1800" dirty="0" smtClean="0">
                <a:solidFill>
                  <a:prstClr val="black"/>
                </a:solidFill>
                <a:latin typeface="Arial" pitchFamily="34" charset="0"/>
                <a:cs typeface="Arial" pitchFamily="34" charset="0"/>
              </a:rPr>
              <a:t>R570.047 </a:t>
            </a:r>
            <a:r>
              <a:rPr lang="en-ZA" sz="1800" dirty="0">
                <a:solidFill>
                  <a:prstClr val="black"/>
                </a:solidFill>
                <a:latin typeface="Arial" pitchFamily="34" charset="0"/>
                <a:cs typeface="Arial" pitchFamily="34" charset="0"/>
              </a:rPr>
              <a:t>million is attributable to the invoices certified, verified and approved for payment of work done on the Indirect (Schedule 6B) Regional Bulk Infrastructure  and Water Services Infrastructure Grants to be paid by the </a:t>
            </a:r>
            <a:r>
              <a:rPr lang="en-ZA" sz="1800" dirty="0" smtClean="0">
                <a:solidFill>
                  <a:prstClr val="black"/>
                </a:solidFill>
                <a:latin typeface="Arial" pitchFamily="34" charset="0"/>
                <a:cs typeface="Arial" pitchFamily="34" charset="0"/>
              </a:rPr>
              <a:t>Provinces.</a:t>
            </a:r>
            <a:endParaRPr lang="en-ZA" sz="1800" dirty="0">
              <a:solidFill>
                <a:prstClr val="black"/>
              </a:solidFill>
              <a:latin typeface="Arial" pitchFamily="34" charset="0"/>
              <a:cs typeface="Arial" pitchFamily="34" charset="0"/>
            </a:endParaRPr>
          </a:p>
          <a:p>
            <a:pPr marL="285750" lvl="1" indent="-285750" algn="just">
              <a:buFont typeface="Courier New" pitchFamily="49" charset="0"/>
              <a:buChar char="o"/>
            </a:pPr>
            <a:endParaRPr lang="en-GB" sz="1800" dirty="0">
              <a:solidFill>
                <a:prstClr val="black"/>
              </a:solidFill>
              <a:latin typeface="Arial" pitchFamily="34" charset="0"/>
              <a:ea typeface="Times New Roman"/>
              <a:cs typeface="Arial" pitchFamily="34" charset="0"/>
            </a:endParaRPr>
          </a:p>
          <a:p>
            <a:pPr marL="285750" lvl="1" indent="-285750" algn="just">
              <a:buFont typeface="Courier New" pitchFamily="49" charset="0"/>
              <a:buChar char="o"/>
            </a:pPr>
            <a:r>
              <a:rPr lang="en-GB" sz="1800" dirty="0">
                <a:solidFill>
                  <a:prstClr val="black"/>
                </a:solidFill>
                <a:latin typeface="Arial" pitchFamily="34" charset="0"/>
                <a:ea typeface="Times New Roman"/>
                <a:cs typeface="Arial" pitchFamily="34" charset="0"/>
              </a:rPr>
              <a:t>The Department has finalised and issued infrastructure grants allocation letters to the regions, Water Boards and Implementing Agents (IAs). The expenditure is anticipated to improve during the coming </a:t>
            </a:r>
            <a:r>
              <a:rPr lang="en-GB" sz="1800" dirty="0" smtClean="0">
                <a:solidFill>
                  <a:prstClr val="black"/>
                </a:solidFill>
                <a:latin typeface="Arial" pitchFamily="34" charset="0"/>
                <a:ea typeface="Times New Roman"/>
                <a:cs typeface="Arial" pitchFamily="34" charset="0"/>
              </a:rPr>
              <a:t>months</a:t>
            </a:r>
            <a:endParaRPr lang="en-US" sz="1400" dirty="0">
              <a:solidFill>
                <a:prstClr val="black"/>
              </a:solidFill>
              <a:latin typeface="Arial" pitchFamily="34" charset="0"/>
              <a:cs typeface="Arial" pitchFamily="34" charset="0"/>
            </a:endParaRPr>
          </a:p>
        </p:txBody>
      </p:sp>
      <p:sp>
        <p:nvSpPr>
          <p:cNvPr id="3" name="Rectangle 2"/>
          <p:cNvSpPr/>
          <p:nvPr/>
        </p:nvSpPr>
        <p:spPr>
          <a:xfrm>
            <a:off x="1478279" y="123027"/>
            <a:ext cx="766572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b="1" dirty="0" smtClean="0">
                <a:solidFill>
                  <a:prstClr val="black"/>
                </a:solidFill>
                <a:latin typeface="Arial" pitchFamily="34" charset="0"/>
                <a:ea typeface="ＭＳ Ｐゴシック" charset="0"/>
                <a:cs typeface="Arial" pitchFamily="34" charset="0"/>
              </a:rPr>
              <a:t>Reasons for Over / Under expenditure ( </a:t>
            </a:r>
            <a:r>
              <a:rPr lang="en-ZA" b="1" dirty="0" err="1" smtClean="0">
                <a:solidFill>
                  <a:prstClr val="black"/>
                </a:solidFill>
                <a:latin typeface="Arial" pitchFamily="34" charset="0"/>
                <a:ea typeface="ＭＳ Ｐゴシック" charset="0"/>
                <a:cs typeface="Arial" pitchFamily="34" charset="0"/>
              </a:rPr>
              <a:t>Cont</a:t>
            </a:r>
            <a:r>
              <a:rPr lang="en-ZA" b="1" dirty="0" smtClean="0">
                <a:solidFill>
                  <a:prstClr val="black"/>
                </a:solidFill>
                <a:latin typeface="Arial" pitchFamily="34" charset="0"/>
                <a:ea typeface="ＭＳ Ｐゴシック" charset="0"/>
                <a:cs typeface="Arial" pitchFamily="34" charset="0"/>
              </a:rPr>
              <a:t>…)</a:t>
            </a:r>
          </a:p>
        </p:txBody>
      </p:sp>
    </p:spTree>
    <p:extLst>
      <p:ext uri="{BB962C8B-B14F-4D97-AF65-F5344CB8AC3E}">
        <p14:creationId xmlns:p14="http://schemas.microsoft.com/office/powerpoint/2010/main" xmlns="" val="838417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5419" y="584692"/>
            <a:ext cx="7561581" cy="443198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gn="just"/>
            <a:endParaRPr lang="en-ZA" sz="1400" dirty="0">
              <a:solidFill>
                <a:prstClr val="black"/>
              </a:solidFill>
              <a:latin typeface="Arial" pitchFamily="34" charset="0"/>
              <a:cs typeface="Arial" pitchFamily="34" charset="0"/>
            </a:endParaRPr>
          </a:p>
          <a:p>
            <a:pPr marL="0" lvl="1" algn="just"/>
            <a:endParaRPr lang="en-ZA" sz="1400" b="1" dirty="0">
              <a:solidFill>
                <a:prstClr val="black"/>
              </a:solidFill>
              <a:latin typeface="Arial" pitchFamily="34" charset="0"/>
              <a:cs typeface="Arial" pitchFamily="34" charset="0"/>
            </a:endParaRPr>
          </a:p>
          <a:p>
            <a:pPr algn="ctr"/>
            <a:r>
              <a:rPr lang="en-ZA" sz="2000" b="1" u="sng" dirty="0">
                <a:solidFill>
                  <a:prstClr val="black"/>
                </a:solidFill>
                <a:latin typeface="Arial" pitchFamily="34" charset="0"/>
                <a:cs typeface="Arial" pitchFamily="34" charset="0"/>
              </a:rPr>
              <a:t>Payments for Financial </a:t>
            </a:r>
            <a:r>
              <a:rPr lang="en-ZA" sz="2000" b="1" u="sng" dirty="0" smtClean="0">
                <a:solidFill>
                  <a:prstClr val="black"/>
                </a:solidFill>
                <a:latin typeface="Arial" pitchFamily="34" charset="0"/>
                <a:cs typeface="Arial" pitchFamily="34" charset="0"/>
              </a:rPr>
              <a:t>Assets (Over-spending)</a:t>
            </a:r>
          </a:p>
          <a:p>
            <a:pPr algn="just"/>
            <a:endParaRPr lang="en-ZA" sz="2000" b="1" dirty="0">
              <a:solidFill>
                <a:prstClr val="black"/>
              </a:solidFill>
              <a:latin typeface="Arial" pitchFamily="34" charset="0"/>
              <a:cs typeface="Arial" pitchFamily="34" charset="0"/>
            </a:endParaRPr>
          </a:p>
          <a:p>
            <a:pPr marL="285750" lvl="1" indent="-285750" algn="just">
              <a:buFont typeface="Courier New" pitchFamily="49" charset="0"/>
              <a:buChar char="o"/>
            </a:pPr>
            <a:r>
              <a:rPr lang="en-US" sz="2000" dirty="0" smtClean="0">
                <a:solidFill>
                  <a:prstClr val="black"/>
                </a:solidFill>
                <a:latin typeface="Arial" pitchFamily="34" charset="0"/>
                <a:cs typeface="Arial" pitchFamily="34" charset="0"/>
              </a:rPr>
              <a:t>The </a:t>
            </a:r>
            <a:r>
              <a:rPr lang="en-US" sz="2000" dirty="0">
                <a:solidFill>
                  <a:prstClr val="black"/>
                </a:solidFill>
                <a:latin typeface="Arial" pitchFamily="34" charset="0"/>
                <a:cs typeface="Arial" pitchFamily="34" charset="0"/>
              </a:rPr>
              <a:t>Department has during the reporting period under review incurred the amount of </a:t>
            </a:r>
            <a:r>
              <a:rPr lang="en-US" sz="2000" dirty="0" smtClean="0">
                <a:solidFill>
                  <a:prstClr val="black"/>
                </a:solidFill>
                <a:latin typeface="Arial" pitchFamily="34" charset="0"/>
                <a:cs typeface="Arial" pitchFamily="34" charset="0"/>
              </a:rPr>
              <a:t>R0.490 </a:t>
            </a:r>
            <a:r>
              <a:rPr lang="en-US" sz="2000" dirty="0">
                <a:solidFill>
                  <a:prstClr val="black"/>
                </a:solidFill>
                <a:latin typeface="Arial" pitchFamily="34" charset="0"/>
                <a:cs typeface="Arial" pitchFamily="34" charset="0"/>
              </a:rPr>
              <a:t>million as payments for financial assets. </a:t>
            </a:r>
            <a:endParaRPr lang="en-US" sz="2000" dirty="0" smtClean="0">
              <a:solidFill>
                <a:prstClr val="black"/>
              </a:solidFill>
              <a:latin typeface="Arial" pitchFamily="34" charset="0"/>
              <a:cs typeface="Arial" pitchFamily="34" charset="0"/>
            </a:endParaRPr>
          </a:p>
          <a:p>
            <a:pPr marL="285750" lvl="1" indent="-285750" algn="just">
              <a:buFont typeface="Courier New" pitchFamily="49" charset="0"/>
              <a:buChar char="o"/>
            </a:pPr>
            <a:r>
              <a:rPr lang="en-US" sz="2000" dirty="0" smtClean="0">
                <a:solidFill>
                  <a:prstClr val="black"/>
                </a:solidFill>
                <a:latin typeface="Arial" pitchFamily="34" charset="0"/>
                <a:cs typeface="Arial" pitchFamily="34" charset="0"/>
              </a:rPr>
              <a:t>The </a:t>
            </a:r>
            <a:r>
              <a:rPr lang="en-US" sz="2000" dirty="0">
                <a:solidFill>
                  <a:prstClr val="black"/>
                </a:solidFill>
                <a:latin typeface="Arial" pitchFamily="34" charset="0"/>
                <a:cs typeface="Arial" pitchFamily="34" charset="0"/>
              </a:rPr>
              <a:t>expenditure incurred without the budget is attributable to debts that are long outstanding and uneconomical to recover which were written-off against the Department in terms of Treasury Regulations 11.6 read in conjunction with sections 76(1)(e) and 76(4)(a) of the </a:t>
            </a:r>
            <a:r>
              <a:rPr lang="en-US" sz="2000" dirty="0" smtClean="0">
                <a:solidFill>
                  <a:prstClr val="black"/>
                </a:solidFill>
                <a:latin typeface="Arial" pitchFamily="34" charset="0"/>
                <a:cs typeface="Arial" pitchFamily="34" charset="0"/>
              </a:rPr>
              <a:t>PFMA.</a:t>
            </a:r>
          </a:p>
          <a:p>
            <a:pPr marL="285750" lvl="1" indent="-285750" algn="just">
              <a:buFont typeface="Courier New" pitchFamily="49" charset="0"/>
              <a:buChar char="o"/>
            </a:pPr>
            <a:r>
              <a:rPr lang="en-US" sz="2000" dirty="0" smtClean="0">
                <a:solidFill>
                  <a:prstClr val="black"/>
                </a:solidFill>
                <a:latin typeface="Arial" pitchFamily="34" charset="0"/>
                <a:cs typeface="Arial" pitchFamily="34" charset="0"/>
              </a:rPr>
              <a:t>The </a:t>
            </a:r>
            <a:r>
              <a:rPr lang="en-US" sz="2000" dirty="0">
                <a:solidFill>
                  <a:prstClr val="black"/>
                </a:solidFill>
                <a:latin typeface="Arial" pitchFamily="34" charset="0"/>
                <a:cs typeface="Arial" pitchFamily="34" charset="0"/>
              </a:rPr>
              <a:t>budget will be made available during the mid-term budget adjustment/ review process.</a:t>
            </a:r>
            <a:endParaRPr lang="en-GB" sz="2000" dirty="0" smtClean="0">
              <a:solidFill>
                <a:prstClr val="black"/>
              </a:solidFill>
              <a:latin typeface="Arial" pitchFamily="34" charset="0"/>
              <a:ea typeface="Times New Roman"/>
              <a:cs typeface="Arial" pitchFamily="34" charset="0"/>
            </a:endParaRPr>
          </a:p>
          <a:p>
            <a:pPr marL="0" lvl="1" algn="just"/>
            <a:endParaRPr lang="en-GB" sz="1400" dirty="0" smtClean="0">
              <a:solidFill>
                <a:prstClr val="black"/>
              </a:solidFill>
              <a:latin typeface="Arial" pitchFamily="34" charset="0"/>
              <a:ea typeface="Times New Roman"/>
              <a:cs typeface="Arial" pitchFamily="34" charset="0"/>
            </a:endParaRPr>
          </a:p>
        </p:txBody>
      </p:sp>
      <p:sp>
        <p:nvSpPr>
          <p:cNvPr id="3" name="Rectangle 2"/>
          <p:cNvSpPr/>
          <p:nvPr/>
        </p:nvSpPr>
        <p:spPr>
          <a:xfrm>
            <a:off x="1455419" y="123027"/>
            <a:ext cx="768858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b="1" dirty="0" smtClean="0">
                <a:solidFill>
                  <a:prstClr val="black"/>
                </a:solidFill>
                <a:latin typeface="Arial" pitchFamily="34" charset="0"/>
                <a:ea typeface="ＭＳ Ｐゴシック" charset="0"/>
                <a:cs typeface="Arial" pitchFamily="34" charset="0"/>
              </a:rPr>
              <a:t>Reasons for Over / Under expenditure ( </a:t>
            </a:r>
            <a:r>
              <a:rPr lang="en-ZA" b="1" dirty="0" err="1" smtClean="0">
                <a:solidFill>
                  <a:prstClr val="black"/>
                </a:solidFill>
                <a:latin typeface="Arial" pitchFamily="34" charset="0"/>
                <a:ea typeface="ＭＳ Ｐゴシック" charset="0"/>
                <a:cs typeface="Arial" pitchFamily="34" charset="0"/>
              </a:rPr>
              <a:t>Cont</a:t>
            </a:r>
            <a:r>
              <a:rPr lang="en-ZA" b="1" dirty="0" smtClean="0">
                <a:solidFill>
                  <a:prstClr val="black"/>
                </a:solidFill>
                <a:latin typeface="Arial" pitchFamily="34" charset="0"/>
                <a:ea typeface="ＭＳ Ｐゴシック" charset="0"/>
                <a:cs typeface="Arial" pitchFamily="34" charset="0"/>
              </a:rPr>
              <a:t>…)</a:t>
            </a:r>
          </a:p>
        </p:txBody>
      </p:sp>
    </p:spTree>
    <p:extLst>
      <p:ext uri="{BB962C8B-B14F-4D97-AF65-F5344CB8AC3E}">
        <p14:creationId xmlns:p14="http://schemas.microsoft.com/office/powerpoint/2010/main" xmlns="" val="2996955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15</a:t>
            </a:fld>
            <a:endParaRPr lang="en-US" dirty="0">
              <a:solidFill>
                <a:prstClr val="black"/>
              </a:solidFill>
            </a:endParaRPr>
          </a:p>
        </p:txBody>
      </p:sp>
      <p:sp>
        <p:nvSpPr>
          <p:cNvPr id="6" name="Content Placeholder 2"/>
          <p:cNvSpPr txBox="1">
            <a:spLocks/>
          </p:cNvSpPr>
          <p:nvPr/>
        </p:nvSpPr>
        <p:spPr bwMode="auto">
          <a:xfrm>
            <a:off x="1594591" y="1567543"/>
            <a:ext cx="7324437" cy="4404492"/>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57150" algn="ctr" eaLnBrk="0" hangingPunct="0">
              <a:spcBef>
                <a:spcPct val="20000"/>
              </a:spcBef>
              <a:buFont typeface="Arial" pitchFamily="34" charset="0"/>
              <a:buNone/>
              <a:defRPr/>
            </a:pPr>
            <a:endParaRPr lang="en-ZA" sz="4000" b="1" dirty="0" smtClean="0">
              <a:solidFill>
                <a:srgbClr val="F79646">
                  <a:lumMod val="75000"/>
                </a:srgbClr>
              </a:solidFill>
              <a:latin typeface="Arial" pitchFamily="34" charset="0"/>
              <a:ea typeface="ＭＳ Ｐゴシック" pitchFamily="34" charset="-128"/>
              <a:cs typeface="Arial" pitchFamily="34" charset="0"/>
            </a:endParaRPr>
          </a:p>
          <a:p>
            <a:pPr marL="57150" lvl="1" algn="ctr" eaLnBrk="0" hangingPunct="0">
              <a:spcBef>
                <a:spcPct val="20000"/>
              </a:spcBef>
              <a:defRPr/>
            </a:pPr>
            <a:r>
              <a:rPr lang="en-ZA" sz="4000" b="1" dirty="0" smtClean="0">
                <a:solidFill>
                  <a:srgbClr val="F79646">
                    <a:lumMod val="75000"/>
                  </a:srgbClr>
                </a:solidFill>
                <a:latin typeface="Arial" pitchFamily="34" charset="0"/>
                <a:ea typeface="ＭＳ Ｐゴシック" pitchFamily="34" charset="-128"/>
                <a:cs typeface="Arial" pitchFamily="34" charset="0"/>
              </a:rPr>
              <a:t>Part B </a:t>
            </a:r>
          </a:p>
          <a:p>
            <a:pPr marL="57150" lvl="1" algn="ctr" eaLnBrk="0" hangingPunct="0">
              <a:spcBef>
                <a:spcPct val="20000"/>
              </a:spcBef>
              <a:defRPr/>
            </a:pPr>
            <a:r>
              <a:rPr lang="en-US" sz="4000" b="1" dirty="0" smtClean="0">
                <a:solidFill>
                  <a:schemeClr val="tx2">
                    <a:lumMod val="60000"/>
                    <a:lumOff val="40000"/>
                  </a:schemeClr>
                </a:solidFill>
                <a:latin typeface="Arial" pitchFamily="34" charset="0"/>
                <a:ea typeface="ＭＳ Ｐゴシック" pitchFamily="34" charset="-128"/>
                <a:cs typeface="Arial" pitchFamily="34" charset="0"/>
              </a:rPr>
              <a:t>Water Trading Entity</a:t>
            </a:r>
          </a:p>
          <a:p>
            <a:pPr marL="57150" algn="ctr" eaLnBrk="0" hangingPunct="0">
              <a:spcBef>
                <a:spcPct val="20000"/>
              </a:spcBef>
              <a:buFont typeface="Arial" pitchFamily="34" charset="0"/>
              <a:buNone/>
              <a:defRPr/>
            </a:pPr>
            <a:endParaRPr lang="en-ZA" sz="4000" b="1" dirty="0" smtClean="0">
              <a:solidFill>
                <a:srgbClr val="1F497D">
                  <a:lumMod val="60000"/>
                  <a:lumOff val="40000"/>
                </a:srgbClr>
              </a:solidFill>
              <a:latin typeface="Arial" pitchFamily="34" charset="0"/>
              <a:ea typeface="ＭＳ Ｐゴシック" pitchFamily="34" charset="-128"/>
              <a:cs typeface="Arial" pitchFamily="34" charset="0"/>
            </a:endParaRPr>
          </a:p>
          <a:p>
            <a:pPr marL="800100" lvl="1" indent="-342900" eaLnBrk="0" hangingPunct="0">
              <a:spcBef>
                <a:spcPct val="20000"/>
              </a:spcBef>
              <a:buFont typeface="Arial" pitchFamily="34" charset="0"/>
              <a:buChar char="–"/>
              <a:defRPr/>
            </a:pPr>
            <a:endParaRPr lang="en-ZA" sz="1200" dirty="0" smtClean="0">
              <a:solidFill>
                <a:prstClr val="black"/>
              </a:solidFill>
              <a:latin typeface="Arial" pitchFamily="34" charset="0"/>
              <a:ea typeface="ＭＳ Ｐゴシック" pitchFamily="34" charset="-128"/>
              <a:cs typeface="Arial" pitchFamily="34" charset="0"/>
            </a:endParaRPr>
          </a:p>
          <a:p>
            <a:pPr marL="57150" eaLnBrk="0" hangingPunct="0">
              <a:spcBef>
                <a:spcPct val="20000"/>
              </a:spcBef>
              <a:buFont typeface="Arial" pitchFamily="34" charset="0"/>
              <a:buNone/>
              <a:defRPr/>
            </a:pPr>
            <a:endParaRPr lang="en-ZA" sz="2000" dirty="0" smtClean="0">
              <a:solidFill>
                <a:prstClr val="black"/>
              </a:solidFill>
              <a:latin typeface="Arial" pitchFamily="34" charset="0"/>
              <a:ea typeface="ＭＳ Ｐゴシック" pitchFamily="34" charset="-128"/>
              <a:cs typeface="Arial" pitchFamily="34" charset="0"/>
            </a:endParaRPr>
          </a:p>
          <a:p>
            <a:pPr lvl="1" eaLnBrk="0" hangingPunct="0">
              <a:spcBef>
                <a:spcPct val="20000"/>
              </a:spcBef>
              <a:defRPr/>
            </a:pPr>
            <a:endParaRPr lang="en-ZA" sz="2000" dirty="0" smtClean="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1387764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789999956"/>
              </p:ext>
            </p:extLst>
          </p:nvPr>
        </p:nvGraphicFramePr>
        <p:xfrm>
          <a:off x="1532965" y="1124260"/>
          <a:ext cx="7494494" cy="4983455"/>
        </p:xfrm>
        <a:graphic>
          <a:graphicData uri="http://schemas.openxmlformats.org/drawingml/2006/table">
            <a:tbl>
              <a:tblPr>
                <a:tableStyleId>{0505E3EF-67EA-436B-97B2-0124C06EBD24}</a:tableStyleId>
              </a:tblPr>
              <a:tblGrid>
                <a:gridCol w="3026316">
                  <a:extLst>
                    <a:ext uri="{9D8B030D-6E8A-4147-A177-3AD203B41FA5}">
                      <a16:colId xmlns:a16="http://schemas.microsoft.com/office/drawing/2014/main" xmlns="" val="20000"/>
                    </a:ext>
                  </a:extLst>
                </a:gridCol>
                <a:gridCol w="1641373">
                  <a:extLst>
                    <a:ext uri="{9D8B030D-6E8A-4147-A177-3AD203B41FA5}">
                      <a16:colId xmlns:a16="http://schemas.microsoft.com/office/drawing/2014/main" xmlns="" val="20001"/>
                    </a:ext>
                  </a:extLst>
                </a:gridCol>
                <a:gridCol w="1580580">
                  <a:extLst>
                    <a:ext uri="{9D8B030D-6E8A-4147-A177-3AD203B41FA5}">
                      <a16:colId xmlns:a16="http://schemas.microsoft.com/office/drawing/2014/main" xmlns="" val="20002"/>
                    </a:ext>
                  </a:extLst>
                </a:gridCol>
                <a:gridCol w="1246225">
                  <a:extLst>
                    <a:ext uri="{9D8B030D-6E8A-4147-A177-3AD203B41FA5}">
                      <a16:colId xmlns:a16="http://schemas.microsoft.com/office/drawing/2014/main" xmlns="" val="20003"/>
                    </a:ext>
                  </a:extLst>
                </a:gridCol>
              </a:tblGrid>
              <a:tr h="1001603">
                <a:tc>
                  <a:txBody>
                    <a:bodyPr/>
                    <a:lstStyle/>
                    <a:p>
                      <a:pPr algn="l" fontAlgn="b"/>
                      <a:r>
                        <a:rPr lang="en-ZA" sz="2000" b="1" u="none" strike="noStrike" dirty="0">
                          <a:effectLst/>
                          <a:latin typeface="Arial" pitchFamily="34" charset="0"/>
                          <a:cs typeface="Arial" pitchFamily="34" charset="0"/>
                        </a:rPr>
                        <a:t> ECONOMIC CLASSIFICATION </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ctr" fontAlgn="b"/>
                      <a:r>
                        <a:rPr lang="en-ZA" sz="2000" b="1" u="none" strike="noStrike" dirty="0">
                          <a:effectLst/>
                          <a:latin typeface="Arial" pitchFamily="34" charset="0"/>
                          <a:cs typeface="Arial" pitchFamily="34" charset="0"/>
                        </a:rPr>
                        <a:t>BUDGET (R'000)</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ctr" fontAlgn="b"/>
                      <a:r>
                        <a:rPr lang="en-ZA" sz="2000" b="1" u="none" strike="noStrike" dirty="0">
                          <a:effectLst/>
                          <a:latin typeface="Arial" pitchFamily="34" charset="0"/>
                          <a:cs typeface="Arial" pitchFamily="34" charset="0"/>
                        </a:rPr>
                        <a:t>YTD ACTUAL  (R'000)</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ctr" fontAlgn="b"/>
                      <a:r>
                        <a:rPr lang="en-ZA" sz="2000" b="1" u="none" strike="noStrike" dirty="0">
                          <a:effectLst/>
                          <a:latin typeface="Arial" pitchFamily="34" charset="0"/>
                          <a:cs typeface="Arial" pitchFamily="34" charset="0"/>
                        </a:rPr>
                        <a:t>% SPENT</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0"/>
                  </a:ext>
                </a:extLst>
              </a:tr>
              <a:tr h="338473">
                <a:tc>
                  <a:txBody>
                    <a:bodyPr/>
                    <a:lstStyle/>
                    <a:p>
                      <a:pPr algn="l" fontAlgn="b"/>
                      <a:r>
                        <a:rPr lang="en-ZA" sz="2000" u="none" strike="noStrike" dirty="0">
                          <a:effectLst/>
                          <a:latin typeface="Arial" pitchFamily="34" charset="0"/>
                          <a:cs typeface="Arial" pitchFamily="34" charset="0"/>
                        </a:rPr>
                        <a:t> </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ctr" fontAlgn="b"/>
                      <a:r>
                        <a:rPr lang="en-ZA" sz="2000" u="none" strike="noStrike">
                          <a:effectLst/>
                          <a:latin typeface="Arial" pitchFamily="34" charset="0"/>
                          <a:cs typeface="Arial" pitchFamily="34" charset="0"/>
                        </a:rPr>
                        <a:t> </a:t>
                      </a:r>
                      <a:endParaRPr lang="en-ZA" sz="2000" b="1" i="0" u="none" strike="noStrike">
                        <a:solidFill>
                          <a:srgbClr val="000000"/>
                        </a:solidFill>
                        <a:effectLst/>
                        <a:latin typeface="Arial" pitchFamily="34" charset="0"/>
                        <a:cs typeface="Arial" pitchFamily="34" charset="0"/>
                      </a:endParaRPr>
                    </a:p>
                  </a:txBody>
                  <a:tcPr marL="6350" marR="6350" marT="6350" marB="0" anchor="b"/>
                </a:tc>
                <a:tc>
                  <a:txBody>
                    <a:bodyPr/>
                    <a:lstStyle/>
                    <a:p>
                      <a:pPr algn="ctr" fontAlgn="b"/>
                      <a:r>
                        <a:rPr lang="en-ZA" sz="2000" u="none" strike="noStrike">
                          <a:effectLst/>
                          <a:latin typeface="Arial" pitchFamily="34" charset="0"/>
                          <a:cs typeface="Arial" pitchFamily="34" charset="0"/>
                        </a:rPr>
                        <a:t> </a:t>
                      </a:r>
                      <a:endParaRPr lang="en-ZA" sz="2000" b="1" i="0" u="none" strike="noStrike">
                        <a:solidFill>
                          <a:srgbClr val="000000"/>
                        </a:solidFill>
                        <a:effectLst/>
                        <a:latin typeface="Arial" pitchFamily="34" charset="0"/>
                        <a:cs typeface="Arial" pitchFamily="34" charset="0"/>
                      </a:endParaRPr>
                    </a:p>
                  </a:txBody>
                  <a:tcPr marL="6350" marR="6350" marT="6350" marB="0" anchor="b"/>
                </a:tc>
                <a:tc>
                  <a:txBody>
                    <a:bodyPr/>
                    <a:lstStyle/>
                    <a:p>
                      <a:pPr algn="ctr" fontAlgn="b"/>
                      <a:r>
                        <a:rPr lang="en-ZA" sz="2000" u="none" strike="noStrike">
                          <a:effectLst/>
                          <a:latin typeface="Arial" pitchFamily="34" charset="0"/>
                          <a:cs typeface="Arial" pitchFamily="34" charset="0"/>
                        </a:rPr>
                        <a:t> </a:t>
                      </a:r>
                      <a:endParaRPr lang="en-ZA" sz="2000" b="1" i="0" u="none" strike="noStrike">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1"/>
                  </a:ext>
                </a:extLst>
              </a:tr>
              <a:tr h="670038">
                <a:tc>
                  <a:txBody>
                    <a:bodyPr/>
                    <a:lstStyle/>
                    <a:p>
                      <a:pPr algn="l" fontAlgn="t"/>
                      <a:r>
                        <a:rPr lang="en-ZA" sz="2000" u="none" strike="noStrike" dirty="0">
                          <a:effectLst/>
                          <a:latin typeface="Arial" pitchFamily="34" charset="0"/>
                          <a:cs typeface="Arial" pitchFamily="34" charset="0"/>
                        </a:rPr>
                        <a:t>Revenue from exchange transactions</a:t>
                      </a:r>
                      <a:endParaRPr lang="en-ZA" sz="2000" b="1"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u="none" strike="noStrike">
                          <a:effectLst/>
                          <a:latin typeface="Arial" pitchFamily="34" charset="0"/>
                          <a:cs typeface="Arial" pitchFamily="34" charset="0"/>
                        </a:rPr>
                        <a:t>10 347 654</a:t>
                      </a:r>
                      <a:endParaRPr lang="en-ZA" sz="2000" b="1" i="0" u="none" strike="noStrike">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a:effectLst/>
                          <a:latin typeface="Arial" pitchFamily="34" charset="0"/>
                          <a:cs typeface="Arial" pitchFamily="34" charset="0"/>
                        </a:rPr>
                        <a:t>2 663 385</a:t>
                      </a:r>
                      <a:endParaRPr lang="en-ZA" sz="2000" b="1" i="0" u="none" strike="noStrike">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a:effectLst/>
                          <a:latin typeface="Arial" pitchFamily="34" charset="0"/>
                          <a:cs typeface="Arial" pitchFamily="34" charset="0"/>
                        </a:rPr>
                        <a:t>26%</a:t>
                      </a:r>
                      <a:endParaRPr lang="en-ZA" sz="2000" b="1" i="0" u="none" strike="noStrike">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2"/>
                  </a:ext>
                </a:extLst>
              </a:tr>
              <a:tr h="670038">
                <a:tc>
                  <a:txBody>
                    <a:bodyPr/>
                    <a:lstStyle/>
                    <a:p>
                      <a:pPr algn="l" fontAlgn="t"/>
                      <a:r>
                        <a:rPr lang="en-ZA" sz="2000" u="none" strike="noStrike" dirty="0">
                          <a:effectLst/>
                          <a:latin typeface="Arial" pitchFamily="34" charset="0"/>
                          <a:cs typeface="Arial" pitchFamily="34" charset="0"/>
                        </a:rPr>
                        <a:t>Revenue from non-exchange transactions</a:t>
                      </a:r>
                      <a:endParaRPr lang="en-ZA" sz="2000" b="1"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u="none" strike="noStrike" dirty="0">
                          <a:effectLst/>
                          <a:latin typeface="Arial" pitchFamily="34" charset="0"/>
                          <a:cs typeface="Arial" pitchFamily="34" charset="0"/>
                        </a:rPr>
                        <a:t>2 437 036</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a:effectLst/>
                          <a:latin typeface="Arial" pitchFamily="34" charset="0"/>
                          <a:cs typeface="Arial" pitchFamily="34" charset="0"/>
                        </a:rPr>
                        <a:t>739 621</a:t>
                      </a:r>
                      <a:endParaRPr lang="en-ZA" sz="2000" b="1" i="0" u="none" strike="noStrike">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a:effectLst/>
                          <a:latin typeface="Arial" pitchFamily="34" charset="0"/>
                          <a:cs typeface="Arial" pitchFamily="34" charset="0"/>
                        </a:rPr>
                        <a:t>30%</a:t>
                      </a:r>
                      <a:endParaRPr lang="en-ZA" sz="2000" b="1" i="0" u="none" strike="noStrike">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3"/>
                  </a:ext>
                </a:extLst>
              </a:tr>
              <a:tr h="338473">
                <a:tc>
                  <a:txBody>
                    <a:bodyPr/>
                    <a:lstStyle/>
                    <a:p>
                      <a:pPr algn="l" fontAlgn="t"/>
                      <a:r>
                        <a:rPr lang="en-ZA" sz="2000" b="1" u="none" strike="noStrike" dirty="0">
                          <a:effectLst/>
                          <a:latin typeface="Arial" pitchFamily="34" charset="0"/>
                          <a:cs typeface="Arial" pitchFamily="34" charset="0"/>
                        </a:rPr>
                        <a:t> TOTAL INCOME </a:t>
                      </a:r>
                      <a:endParaRPr lang="en-ZA" sz="2000" b="1"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b="1" u="none" strike="noStrike" dirty="0">
                          <a:effectLst/>
                          <a:latin typeface="Arial" pitchFamily="34" charset="0"/>
                          <a:cs typeface="Arial" pitchFamily="34" charset="0"/>
                        </a:rPr>
                        <a:t>12 784 690</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b="1" u="none" strike="noStrike" dirty="0">
                          <a:effectLst/>
                          <a:latin typeface="Arial" pitchFamily="34" charset="0"/>
                          <a:cs typeface="Arial" pitchFamily="34" charset="0"/>
                        </a:rPr>
                        <a:t>3 470 003</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b="1" u="none" strike="noStrike" dirty="0">
                          <a:effectLst/>
                          <a:latin typeface="Arial" pitchFamily="34" charset="0"/>
                          <a:cs typeface="Arial" pitchFamily="34" charset="0"/>
                        </a:rPr>
                        <a:t>27%</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4"/>
                  </a:ext>
                </a:extLst>
              </a:tr>
              <a:tr h="338473">
                <a:tc>
                  <a:txBody>
                    <a:bodyPr/>
                    <a:lstStyle/>
                    <a:p>
                      <a:pPr algn="l" fontAlgn="t"/>
                      <a:r>
                        <a:rPr lang="en-ZA" sz="2000" u="none" strike="noStrike" dirty="0">
                          <a:effectLst/>
                          <a:latin typeface="Arial" pitchFamily="34" charset="0"/>
                          <a:cs typeface="Arial" pitchFamily="34" charset="0"/>
                        </a:rPr>
                        <a:t>Operating Expenditure </a:t>
                      </a:r>
                      <a:endParaRPr lang="en-ZA" sz="2000" b="0"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u="none" strike="noStrike">
                          <a:effectLst/>
                          <a:latin typeface="Arial" pitchFamily="34" charset="0"/>
                          <a:cs typeface="Arial" pitchFamily="34" charset="0"/>
                        </a:rPr>
                        <a:t>9 498 410</a:t>
                      </a:r>
                      <a:endParaRPr lang="en-ZA" sz="2000" b="0" i="0" u="none" strike="noStrike">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dirty="0">
                          <a:effectLst/>
                          <a:latin typeface="Arial" pitchFamily="34" charset="0"/>
                          <a:cs typeface="Arial" pitchFamily="34" charset="0"/>
                        </a:rPr>
                        <a:t>2 331 736</a:t>
                      </a:r>
                      <a:endParaRPr lang="en-ZA" sz="2000" b="0"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dirty="0">
                          <a:effectLst/>
                          <a:latin typeface="Arial" pitchFamily="34" charset="0"/>
                          <a:cs typeface="Arial" pitchFamily="34" charset="0"/>
                        </a:rPr>
                        <a:t>31%</a:t>
                      </a:r>
                      <a:endParaRPr lang="en-ZA" sz="2000" b="0" i="0" u="none" strike="noStrike" dirty="0">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5"/>
                  </a:ext>
                </a:extLst>
              </a:tr>
              <a:tr h="323724">
                <a:tc>
                  <a:txBody>
                    <a:bodyPr/>
                    <a:lstStyle/>
                    <a:p>
                      <a:pPr algn="l" fontAlgn="t"/>
                      <a:r>
                        <a:rPr lang="en-ZA" sz="2000" u="none" strike="noStrike" dirty="0">
                          <a:effectLst/>
                          <a:latin typeface="Arial" pitchFamily="34" charset="0"/>
                          <a:cs typeface="Arial" pitchFamily="34" charset="0"/>
                        </a:rPr>
                        <a:t> Projects Expenditure </a:t>
                      </a:r>
                      <a:endParaRPr lang="en-ZA" sz="2000" b="0"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u="none" strike="noStrike">
                          <a:effectLst/>
                          <a:latin typeface="Arial" pitchFamily="34" charset="0"/>
                          <a:cs typeface="Arial" pitchFamily="34" charset="0"/>
                        </a:rPr>
                        <a:t>2 538 279</a:t>
                      </a:r>
                      <a:endParaRPr lang="en-ZA" sz="2000" b="0" i="0" u="none" strike="noStrike">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a:effectLst/>
                          <a:latin typeface="Arial" pitchFamily="34" charset="0"/>
                          <a:cs typeface="Arial" pitchFamily="34" charset="0"/>
                        </a:rPr>
                        <a:t>39 546</a:t>
                      </a:r>
                      <a:endParaRPr lang="en-ZA" sz="2000" b="0" i="0" u="none" strike="noStrike">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u="none" strike="noStrike" dirty="0">
                          <a:effectLst/>
                          <a:latin typeface="Arial" pitchFamily="34" charset="0"/>
                          <a:cs typeface="Arial" pitchFamily="34" charset="0"/>
                        </a:rPr>
                        <a:t>2%</a:t>
                      </a:r>
                      <a:endParaRPr lang="en-ZA" sz="2000" b="0" i="0" u="none" strike="noStrike" dirty="0">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6"/>
                  </a:ext>
                </a:extLst>
              </a:tr>
              <a:tr h="338473">
                <a:tc>
                  <a:txBody>
                    <a:bodyPr/>
                    <a:lstStyle/>
                    <a:p>
                      <a:pPr algn="l" fontAlgn="t"/>
                      <a:r>
                        <a:rPr lang="en-ZA" sz="2000" b="0" i="0" u="none" strike="noStrike" dirty="0" smtClean="0">
                          <a:solidFill>
                            <a:srgbClr val="000000"/>
                          </a:solidFill>
                          <a:effectLst/>
                          <a:latin typeface="Arial" pitchFamily="34" charset="0"/>
                          <a:cs typeface="Arial" pitchFamily="34" charset="0"/>
                        </a:rPr>
                        <a:t>Reduction</a:t>
                      </a:r>
                      <a:r>
                        <a:rPr lang="en-ZA" sz="2000" b="0" i="0" u="none" strike="noStrike" baseline="0" dirty="0" smtClean="0">
                          <a:solidFill>
                            <a:srgbClr val="000000"/>
                          </a:solidFill>
                          <a:effectLst/>
                          <a:latin typeface="Arial" pitchFamily="34" charset="0"/>
                          <a:cs typeface="Arial" pitchFamily="34" charset="0"/>
                        </a:rPr>
                        <a:t> in overdrawn account</a:t>
                      </a:r>
                      <a:endParaRPr lang="en-ZA" sz="2000" b="0"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b="0" i="0" u="none" strike="noStrike" dirty="0" smtClean="0">
                          <a:solidFill>
                            <a:srgbClr val="000000"/>
                          </a:solidFill>
                          <a:effectLst/>
                          <a:latin typeface="Arial" pitchFamily="34" charset="0"/>
                          <a:cs typeface="Arial" pitchFamily="34" charset="0"/>
                        </a:rPr>
                        <a:t>748 001</a:t>
                      </a:r>
                      <a:endParaRPr lang="en-ZA" sz="2000" b="0"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endParaRPr lang="en-ZA" sz="2000" b="1" i="0" u="none" strike="noStrike" dirty="0">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7"/>
                  </a:ext>
                </a:extLst>
              </a:tr>
              <a:tr h="686683">
                <a:tc>
                  <a:txBody>
                    <a:bodyPr/>
                    <a:lstStyle/>
                    <a:p>
                      <a:pPr algn="l" fontAlgn="t"/>
                      <a:r>
                        <a:rPr lang="en-ZA" sz="2000" b="1" u="none" strike="noStrike" dirty="0">
                          <a:effectLst/>
                          <a:latin typeface="Arial" pitchFamily="34" charset="0"/>
                          <a:cs typeface="Arial" pitchFamily="34" charset="0"/>
                        </a:rPr>
                        <a:t> TOTAL EXPENDITURE </a:t>
                      </a:r>
                      <a:endParaRPr lang="en-ZA" sz="2000" b="1" i="0" u="none" strike="noStrike" dirty="0">
                        <a:solidFill>
                          <a:srgbClr val="000000"/>
                        </a:solidFill>
                        <a:effectLst/>
                        <a:latin typeface="Arial" pitchFamily="34" charset="0"/>
                        <a:cs typeface="Arial" pitchFamily="34" charset="0"/>
                      </a:endParaRPr>
                    </a:p>
                  </a:txBody>
                  <a:tcPr marL="6350" marR="6350" marT="6350" marB="0"/>
                </a:tc>
                <a:tc>
                  <a:txBody>
                    <a:bodyPr/>
                    <a:lstStyle/>
                    <a:p>
                      <a:pPr algn="r" fontAlgn="b"/>
                      <a:r>
                        <a:rPr lang="en-ZA" sz="2000" b="1" u="none" strike="noStrike" dirty="0">
                          <a:effectLst/>
                          <a:latin typeface="Arial" pitchFamily="34" charset="0"/>
                          <a:cs typeface="Arial" pitchFamily="34" charset="0"/>
                        </a:rPr>
                        <a:t>12 </a:t>
                      </a:r>
                      <a:r>
                        <a:rPr lang="en-ZA" sz="2000" b="1" u="none" strike="noStrike" dirty="0" smtClean="0">
                          <a:effectLst/>
                          <a:latin typeface="Arial" pitchFamily="34" charset="0"/>
                          <a:cs typeface="Arial" pitchFamily="34" charset="0"/>
                        </a:rPr>
                        <a:t>784 690</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b="1" u="none" strike="noStrike" dirty="0">
                          <a:effectLst/>
                          <a:latin typeface="Arial" pitchFamily="34" charset="0"/>
                          <a:cs typeface="Arial" pitchFamily="34" charset="0"/>
                        </a:rPr>
                        <a:t>2 371 282</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tc>
                  <a:txBody>
                    <a:bodyPr/>
                    <a:lstStyle/>
                    <a:p>
                      <a:pPr algn="r" fontAlgn="b"/>
                      <a:r>
                        <a:rPr lang="en-ZA" sz="2000" b="1" u="none" strike="noStrike" dirty="0">
                          <a:effectLst/>
                          <a:latin typeface="Arial" pitchFamily="34" charset="0"/>
                          <a:cs typeface="Arial" pitchFamily="34" charset="0"/>
                        </a:rPr>
                        <a:t>20%</a:t>
                      </a:r>
                      <a:endParaRPr lang="en-ZA" sz="2000" b="1" i="0" u="none" strike="noStrike" dirty="0">
                        <a:solidFill>
                          <a:srgbClr val="000000"/>
                        </a:solidFill>
                        <a:effectLst/>
                        <a:latin typeface="Arial" pitchFamily="34" charset="0"/>
                        <a:cs typeface="Arial" pitchFamily="34" charset="0"/>
                      </a:endParaRPr>
                    </a:p>
                  </a:txBody>
                  <a:tcPr marL="6350" marR="6350" marT="6350" marB="0" anchor="b"/>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12"/>
          </p:nvPr>
        </p:nvSpPr>
        <p:spPr/>
        <p:txBody>
          <a:bodyPr/>
          <a:lstStyle/>
          <a:p>
            <a:pPr>
              <a:defRPr/>
            </a:pPr>
            <a:fld id="{6233D2A8-B5D1-4D12-9C08-6E1A38172D95}" type="slidenum">
              <a:rPr lang="en-US" smtClean="0">
                <a:solidFill>
                  <a:prstClr val="black"/>
                </a:solidFill>
              </a:rPr>
              <a:pPr>
                <a:defRPr/>
              </a:pPr>
              <a:t>16</a:t>
            </a:fld>
            <a:endParaRPr lang="en-US" dirty="0">
              <a:solidFill>
                <a:prstClr val="black"/>
              </a:solidFill>
            </a:endParaRPr>
          </a:p>
        </p:txBody>
      </p:sp>
      <p:sp>
        <p:nvSpPr>
          <p:cNvPr id="6" name="Rectangle 5"/>
          <p:cNvSpPr/>
          <p:nvPr/>
        </p:nvSpPr>
        <p:spPr>
          <a:xfrm>
            <a:off x="1532965" y="91072"/>
            <a:ext cx="761103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en-US" sz="2800" b="1" dirty="0" smtClean="0">
                <a:solidFill>
                  <a:srgbClr val="002060"/>
                </a:solidFill>
                <a:latin typeface="Arial" pitchFamily="34" charset="0"/>
                <a:cs typeface="Arial" pitchFamily="34" charset="0"/>
              </a:rPr>
              <a:t>Income and Expenditure for Water Trading Entity for the period ending 30 June 2019</a:t>
            </a:r>
            <a:endParaRPr lang="en-ZA" sz="28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xmlns="" val="64921231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930002368"/>
              </p:ext>
            </p:extLst>
          </p:nvPr>
        </p:nvGraphicFramePr>
        <p:xfrm>
          <a:off x="1658471" y="97436"/>
          <a:ext cx="7381480" cy="6123518"/>
        </p:xfrm>
        <a:graphic>
          <a:graphicData uri="http://schemas.openxmlformats.org/drawingml/2006/table">
            <a:tbl>
              <a:tblPr>
                <a:tableStyleId>{0505E3EF-67EA-436B-97B2-0124C06EBD24}</a:tableStyleId>
              </a:tblPr>
              <a:tblGrid>
                <a:gridCol w="3456190">
                  <a:extLst>
                    <a:ext uri="{9D8B030D-6E8A-4147-A177-3AD203B41FA5}">
                      <a16:colId xmlns:a16="http://schemas.microsoft.com/office/drawing/2014/main" xmlns="" val="20000"/>
                    </a:ext>
                  </a:extLst>
                </a:gridCol>
                <a:gridCol w="1552180">
                  <a:extLst>
                    <a:ext uri="{9D8B030D-6E8A-4147-A177-3AD203B41FA5}">
                      <a16:colId xmlns:a16="http://schemas.microsoft.com/office/drawing/2014/main" xmlns="" val="20001"/>
                    </a:ext>
                  </a:extLst>
                </a:gridCol>
                <a:gridCol w="1131366">
                  <a:extLst>
                    <a:ext uri="{9D8B030D-6E8A-4147-A177-3AD203B41FA5}">
                      <a16:colId xmlns:a16="http://schemas.microsoft.com/office/drawing/2014/main" xmlns="" val="20002"/>
                    </a:ext>
                  </a:extLst>
                </a:gridCol>
                <a:gridCol w="1241744">
                  <a:extLst>
                    <a:ext uri="{9D8B030D-6E8A-4147-A177-3AD203B41FA5}">
                      <a16:colId xmlns:a16="http://schemas.microsoft.com/office/drawing/2014/main" xmlns="" val="20003"/>
                    </a:ext>
                  </a:extLst>
                </a:gridCol>
              </a:tblGrid>
              <a:tr h="519853">
                <a:tc gridSpan="4">
                  <a:txBody>
                    <a:bodyPr/>
                    <a:lstStyle/>
                    <a:p>
                      <a:pPr algn="ctr" fontAlgn="b"/>
                      <a:r>
                        <a:rPr lang="en-US" sz="1600" b="1" u="none" strike="noStrike" dirty="0">
                          <a:effectLst/>
                        </a:rPr>
                        <a:t>EXPENDITURE FOR AUGMENTATION FUNDED PROJECTS</a:t>
                      </a:r>
                      <a:endParaRPr lang="en-US" sz="1600" b="1" i="0" u="none" strike="noStrike" dirty="0">
                        <a:solidFill>
                          <a:srgbClr val="000000"/>
                        </a:solidFill>
                        <a:effectLst/>
                        <a:latin typeface="Arial"/>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44480">
                <a:tc gridSpan="4">
                  <a:txBody>
                    <a:bodyPr/>
                    <a:lstStyle/>
                    <a:p>
                      <a:pPr algn="ctr" fontAlgn="b"/>
                      <a:r>
                        <a:rPr lang="en-US" sz="1600" b="1" u="none" strike="noStrike" dirty="0">
                          <a:effectLst/>
                        </a:rPr>
                        <a:t> FOR THE </a:t>
                      </a:r>
                      <a:r>
                        <a:rPr lang="en-US" sz="1600" b="1" u="none" strike="noStrike" dirty="0" smtClean="0">
                          <a:effectLst/>
                        </a:rPr>
                        <a:t>PERIOD ENDING </a:t>
                      </a:r>
                      <a:r>
                        <a:rPr lang="en-US" sz="1600" b="1" u="none" strike="noStrike" dirty="0">
                          <a:effectLst/>
                        </a:rPr>
                        <a:t>30 JUNE 2019 </a:t>
                      </a:r>
                      <a:endParaRPr lang="en-US" sz="1600" b="1" i="0" u="none" strike="noStrike" dirty="0">
                        <a:solidFill>
                          <a:srgbClr val="000000"/>
                        </a:solidFill>
                        <a:effectLst/>
                        <a:latin typeface="Arial"/>
                      </a:endParaRPr>
                    </a:p>
                  </a:txBody>
                  <a:tcPr marL="0" marR="0" marT="0" marB="0" anchor="b"/>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74775">
                <a:tc>
                  <a:txBody>
                    <a:bodyPr/>
                    <a:lstStyle/>
                    <a:p>
                      <a:pPr algn="ctr" fontAlgn="t"/>
                      <a:r>
                        <a:rPr lang="en-ZA" sz="1600" b="1" u="none" strike="noStrike" dirty="0">
                          <a:effectLst/>
                          <a:latin typeface="Arial" pitchFamily="34" charset="0"/>
                          <a:cs typeface="Arial" pitchFamily="34" charset="0"/>
                        </a:rPr>
                        <a:t> </a:t>
                      </a:r>
                      <a:endParaRPr lang="en-ZA" sz="1600" b="1" i="0" u="none" strike="noStrike" dirty="0">
                        <a:solidFill>
                          <a:srgbClr val="000000"/>
                        </a:solidFill>
                        <a:effectLst/>
                        <a:latin typeface="Arial" pitchFamily="34" charset="0"/>
                        <a:cs typeface="Arial" pitchFamily="34" charset="0"/>
                      </a:endParaRPr>
                    </a:p>
                  </a:txBody>
                  <a:tcPr marL="0" marR="0" marT="0" marB="0"/>
                </a:tc>
                <a:tc gridSpan="3">
                  <a:txBody>
                    <a:bodyPr/>
                    <a:lstStyle/>
                    <a:p>
                      <a:pPr algn="ctr" fontAlgn="b"/>
                      <a:r>
                        <a:rPr lang="en-ZA" sz="1600" b="1" u="none" strike="noStrike">
                          <a:effectLst/>
                          <a:latin typeface="Arial" pitchFamily="34" charset="0"/>
                          <a:cs typeface="Arial" pitchFamily="34" charset="0"/>
                        </a:rPr>
                        <a:t>ANNUAL </a:t>
                      </a:r>
                      <a:endParaRPr lang="en-ZA" sz="1600" b="1" i="0" u="none" strike="noStrike">
                        <a:solidFill>
                          <a:srgbClr val="000000"/>
                        </a:solidFill>
                        <a:effectLst/>
                        <a:latin typeface="Arial" pitchFamily="34" charset="0"/>
                        <a:cs typeface="Arial" pitchFamily="34" charset="0"/>
                      </a:endParaRPr>
                    </a:p>
                  </a:txBody>
                  <a:tcPr marL="0" marR="0" marT="0" marB="0" anchor="b"/>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195748">
                <a:tc rowSpan="2">
                  <a:txBody>
                    <a:bodyPr/>
                    <a:lstStyle/>
                    <a:p>
                      <a:pPr algn="l" fontAlgn="b"/>
                      <a:r>
                        <a:rPr lang="en-ZA" sz="1600" b="1" u="none" strike="noStrike" dirty="0">
                          <a:effectLst/>
                          <a:latin typeface="Arial" pitchFamily="34" charset="0"/>
                          <a:cs typeface="Arial" pitchFamily="34" charset="0"/>
                        </a:rPr>
                        <a:t>PROJECT NAME</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n-ZA" sz="1600" b="1" u="none" strike="noStrike" dirty="0" smtClean="0">
                          <a:effectLst/>
                          <a:latin typeface="Arial" pitchFamily="34" charset="0"/>
                          <a:cs typeface="Arial" pitchFamily="34" charset="0"/>
                        </a:rPr>
                        <a:t>ANNUAL</a:t>
                      </a:r>
                      <a:r>
                        <a:rPr lang="en-ZA" sz="1600" b="1" u="none" strike="noStrike" baseline="0" dirty="0" smtClean="0">
                          <a:effectLst/>
                          <a:latin typeface="Arial" pitchFamily="34" charset="0"/>
                          <a:cs typeface="Arial" pitchFamily="34" charset="0"/>
                        </a:rPr>
                        <a:t> </a:t>
                      </a:r>
                      <a:r>
                        <a:rPr lang="en-ZA" sz="1600" b="1" u="none" strike="noStrike" dirty="0" smtClean="0">
                          <a:effectLst/>
                          <a:latin typeface="Arial" pitchFamily="34" charset="0"/>
                          <a:cs typeface="Arial" pitchFamily="34" charset="0"/>
                        </a:rPr>
                        <a:t>BUDGET</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ctr" fontAlgn="b"/>
                      <a:r>
                        <a:rPr lang="en-ZA" sz="1600" b="1" u="none" strike="noStrike" dirty="0" smtClean="0">
                          <a:effectLst/>
                          <a:latin typeface="Arial" pitchFamily="34" charset="0"/>
                          <a:cs typeface="Arial" pitchFamily="34" charset="0"/>
                        </a:rPr>
                        <a:t>YTD ACTUAL</a:t>
                      </a:r>
                      <a:endParaRPr lang="en-ZA" sz="1600" b="1" i="0" u="none" strike="noStrike" dirty="0">
                        <a:solidFill>
                          <a:srgbClr val="000000"/>
                        </a:solidFill>
                        <a:effectLst/>
                        <a:latin typeface="Arial" pitchFamily="34" charset="0"/>
                        <a:cs typeface="Arial" pitchFamily="34" charset="0"/>
                      </a:endParaRPr>
                    </a:p>
                  </a:txBody>
                  <a:tcPr marL="0" marR="0" marT="0" marB="0" anchor="b"/>
                </a:tc>
                <a:tc rowSpan="2">
                  <a:txBody>
                    <a:bodyPr/>
                    <a:lstStyle/>
                    <a:p>
                      <a:pPr algn="ctr" fontAlgn="b"/>
                      <a:r>
                        <a:rPr lang="en-ZA" sz="1600" b="1" u="none" strike="noStrike" dirty="0">
                          <a:effectLst/>
                          <a:latin typeface="Arial" pitchFamily="34" charset="0"/>
                          <a:cs typeface="Arial" pitchFamily="34" charset="0"/>
                        </a:rPr>
                        <a:t> % SPENT</a:t>
                      </a:r>
                      <a:endParaRPr lang="en-ZA" sz="1600" b="1"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03"/>
                  </a:ext>
                </a:extLst>
              </a:tr>
              <a:tr h="130498">
                <a:tc vMerge="1">
                  <a:txBody>
                    <a:bodyPr/>
                    <a:lstStyle/>
                    <a:p>
                      <a:endParaRPr lang="en-ZA" dirty="0"/>
                    </a:p>
                  </a:txBody>
                  <a:tcPr/>
                </a:tc>
                <a:tc>
                  <a:txBody>
                    <a:bodyPr/>
                    <a:lstStyle/>
                    <a:p>
                      <a:pPr algn="ctr" fontAlgn="b"/>
                      <a:r>
                        <a:rPr lang="en-ZA" sz="1600" b="1" u="none" strike="noStrike">
                          <a:effectLst/>
                          <a:latin typeface="Arial" pitchFamily="34" charset="0"/>
                          <a:cs typeface="Arial" pitchFamily="34" charset="0"/>
                        </a:rPr>
                        <a:t> R'000 </a:t>
                      </a:r>
                      <a:endParaRPr lang="en-ZA" sz="1600" b="1" i="0" u="none" strike="noStrike">
                        <a:solidFill>
                          <a:srgbClr val="000000"/>
                        </a:solidFill>
                        <a:effectLst/>
                        <a:latin typeface="Arial" pitchFamily="34" charset="0"/>
                        <a:cs typeface="Arial" pitchFamily="34" charset="0"/>
                      </a:endParaRPr>
                    </a:p>
                  </a:txBody>
                  <a:tcPr marL="0" marR="0" marT="0" marB="0" anchor="b"/>
                </a:tc>
                <a:tc>
                  <a:txBody>
                    <a:bodyPr/>
                    <a:lstStyle/>
                    <a:p>
                      <a:pPr algn="ctr" fontAlgn="b"/>
                      <a:r>
                        <a:rPr lang="en-ZA" sz="1600" b="1" u="none" strike="noStrike" dirty="0">
                          <a:effectLst/>
                          <a:latin typeface="Arial" pitchFamily="34" charset="0"/>
                          <a:cs typeface="Arial" pitchFamily="34" charset="0"/>
                        </a:rPr>
                        <a:t> R'000 </a:t>
                      </a:r>
                      <a:endParaRPr lang="en-ZA" sz="1600" b="1" i="0" u="none" strike="noStrike" dirty="0">
                        <a:solidFill>
                          <a:srgbClr val="000000"/>
                        </a:solidFill>
                        <a:effectLst/>
                        <a:latin typeface="Arial" pitchFamily="34" charset="0"/>
                        <a:cs typeface="Arial" pitchFamily="34" charset="0"/>
                      </a:endParaRPr>
                    </a:p>
                  </a:txBody>
                  <a:tcPr marL="0" marR="0" marT="0" marB="0" anchor="b"/>
                </a:tc>
                <a:tc vMerge="1">
                  <a:txBody>
                    <a:bodyPr/>
                    <a:lstStyle/>
                    <a:p>
                      <a:endParaRPr lang="en-ZA"/>
                    </a:p>
                  </a:txBody>
                  <a:tcPr/>
                </a:tc>
                <a:extLst>
                  <a:ext uri="{0D108BD9-81ED-4DB2-BD59-A6C34878D82A}">
                    <a16:rowId xmlns:a16="http://schemas.microsoft.com/office/drawing/2014/main" xmlns="" val="10004"/>
                  </a:ext>
                </a:extLst>
              </a:tr>
              <a:tr h="384676">
                <a:tc>
                  <a:txBody>
                    <a:bodyPr/>
                    <a:lstStyle/>
                    <a:p>
                      <a:pPr algn="l" fontAlgn="b"/>
                      <a:r>
                        <a:rPr lang="en-US" sz="1600" u="none" strike="noStrike" dirty="0">
                          <a:effectLst/>
                          <a:latin typeface="Arial" pitchFamily="34" charset="0"/>
                          <a:cs typeface="Arial" pitchFamily="34" charset="0"/>
                        </a:rPr>
                        <a:t>Dam Safety Rehabilitation </a:t>
                      </a:r>
                      <a:r>
                        <a:rPr lang="en-US" sz="1600" u="none" strike="noStrike" dirty="0" err="1">
                          <a:effectLst/>
                          <a:latin typeface="Arial" pitchFamily="34" charset="0"/>
                          <a:cs typeface="Arial" pitchFamily="34" charset="0"/>
                        </a:rPr>
                        <a:t>Programme</a:t>
                      </a:r>
                      <a:r>
                        <a:rPr lang="en-US" sz="1600" u="none" strike="noStrike" dirty="0">
                          <a:effectLst/>
                          <a:latin typeface="Arial" pitchFamily="34" charset="0"/>
                          <a:cs typeface="Arial" pitchFamily="34" charset="0"/>
                        </a:rPr>
                        <a:t> (DSRP)</a:t>
                      </a:r>
                      <a:endParaRPr lang="en-US"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130 435</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4 181</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3%</a:t>
                      </a:r>
                      <a:endParaRPr lang="en-ZA" sz="1600" b="0" i="1"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05"/>
                  </a:ext>
                </a:extLst>
              </a:tr>
              <a:tr h="492165">
                <a:tc>
                  <a:txBody>
                    <a:bodyPr/>
                    <a:lstStyle/>
                    <a:p>
                      <a:pPr algn="l" fontAlgn="b"/>
                      <a:r>
                        <a:rPr lang="en-US" sz="1600" u="none" strike="noStrike" dirty="0" err="1">
                          <a:effectLst/>
                          <a:latin typeface="Arial" pitchFamily="34" charset="0"/>
                          <a:cs typeface="Arial" pitchFamily="34" charset="0"/>
                        </a:rPr>
                        <a:t>Olifants-Doorn</a:t>
                      </a:r>
                      <a:r>
                        <a:rPr lang="en-US" sz="1600" u="none" strike="noStrike" dirty="0">
                          <a:effectLst/>
                          <a:latin typeface="Arial" pitchFamily="34" charset="0"/>
                          <a:cs typeface="Arial" pitchFamily="34" charset="0"/>
                        </a:rPr>
                        <a:t> River Water Resources Project: Raising of </a:t>
                      </a:r>
                      <a:r>
                        <a:rPr lang="en-US" sz="1600" u="none" strike="noStrike" dirty="0" err="1">
                          <a:effectLst/>
                          <a:latin typeface="Arial" pitchFamily="34" charset="0"/>
                          <a:cs typeface="Arial" pitchFamily="34" charset="0"/>
                        </a:rPr>
                        <a:t>Clanwilliam</a:t>
                      </a:r>
                      <a:r>
                        <a:rPr lang="en-US" sz="1600" u="none" strike="noStrike" dirty="0">
                          <a:effectLst/>
                          <a:latin typeface="Arial" pitchFamily="34" charset="0"/>
                          <a:cs typeface="Arial" pitchFamily="34" charset="0"/>
                        </a:rPr>
                        <a:t> Dam</a:t>
                      </a:r>
                      <a:endParaRPr lang="en-US"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220 936</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1 781</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1%</a:t>
                      </a:r>
                      <a:endParaRPr lang="en-ZA" sz="1600" b="0" i="1"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06"/>
                  </a:ext>
                </a:extLst>
              </a:tr>
              <a:tr h="492165">
                <a:tc>
                  <a:txBody>
                    <a:bodyPr/>
                    <a:lstStyle/>
                    <a:p>
                      <a:pPr algn="l" fontAlgn="b"/>
                      <a:r>
                        <a:rPr lang="en-US" sz="1600" u="none" strike="noStrike" dirty="0" err="1">
                          <a:effectLst/>
                          <a:latin typeface="Arial" pitchFamily="34" charset="0"/>
                          <a:cs typeface="Arial" pitchFamily="34" charset="0"/>
                        </a:rPr>
                        <a:t>Mdloti</a:t>
                      </a:r>
                      <a:r>
                        <a:rPr lang="en-US" sz="1600" u="none" strike="noStrike" dirty="0">
                          <a:effectLst/>
                          <a:latin typeface="Arial" pitchFamily="34" charset="0"/>
                          <a:cs typeface="Arial" pitchFamily="34" charset="0"/>
                        </a:rPr>
                        <a:t> River Development Project: Raising of </a:t>
                      </a:r>
                      <a:r>
                        <a:rPr lang="en-US" sz="1600" u="none" strike="noStrike" dirty="0" err="1">
                          <a:effectLst/>
                          <a:latin typeface="Arial" pitchFamily="34" charset="0"/>
                          <a:cs typeface="Arial" pitchFamily="34" charset="0"/>
                        </a:rPr>
                        <a:t>Hazelmere</a:t>
                      </a:r>
                      <a:r>
                        <a:rPr lang="en-US" sz="1600" u="none" strike="noStrike" dirty="0">
                          <a:effectLst/>
                          <a:latin typeface="Arial" pitchFamily="34" charset="0"/>
                          <a:cs typeface="Arial" pitchFamily="34" charset="0"/>
                        </a:rPr>
                        <a:t> Dam</a:t>
                      </a:r>
                      <a:endParaRPr lang="en-US"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95 652</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0%</a:t>
                      </a:r>
                      <a:endParaRPr lang="en-ZA" sz="1600" b="0" i="1"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07"/>
                  </a:ext>
                </a:extLst>
              </a:tr>
              <a:tr h="246083">
                <a:tc>
                  <a:txBody>
                    <a:bodyPr/>
                    <a:lstStyle/>
                    <a:p>
                      <a:pPr algn="l" fontAlgn="b"/>
                      <a:r>
                        <a:rPr lang="en-ZA" sz="1600" u="none" strike="noStrike" dirty="0" err="1">
                          <a:effectLst/>
                          <a:latin typeface="Arial" pitchFamily="34" charset="0"/>
                          <a:cs typeface="Arial" pitchFamily="34" charset="0"/>
                        </a:rPr>
                        <a:t>Mzimvubu</a:t>
                      </a:r>
                      <a:r>
                        <a:rPr lang="en-ZA" sz="1600" u="none" strike="noStrike" dirty="0">
                          <a:effectLst/>
                          <a:latin typeface="Arial" pitchFamily="34" charset="0"/>
                          <a:cs typeface="Arial" pitchFamily="34" charset="0"/>
                        </a:rPr>
                        <a:t> Water Project</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117 391</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0%</a:t>
                      </a:r>
                      <a:endParaRPr lang="en-ZA" sz="1600" b="0" i="1"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08"/>
                  </a:ext>
                </a:extLst>
              </a:tr>
              <a:tr h="135159">
                <a:tc>
                  <a:txBody>
                    <a:bodyPr/>
                    <a:lstStyle/>
                    <a:p>
                      <a:pPr algn="l" fontAlgn="b"/>
                      <a:r>
                        <a:rPr lang="en-ZA" sz="1600" u="none" strike="noStrike" dirty="0">
                          <a:effectLst/>
                          <a:latin typeface="Arial" pitchFamily="34" charset="0"/>
                          <a:cs typeface="Arial" pitchFamily="34" charset="0"/>
                        </a:rPr>
                        <a:t>Acid Mine Drainage</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260 869</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0%</a:t>
                      </a:r>
                      <a:endParaRPr lang="en-ZA" sz="1600" b="0" i="1"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09"/>
                  </a:ext>
                </a:extLst>
              </a:tr>
              <a:tr h="270318">
                <a:tc>
                  <a:txBody>
                    <a:bodyPr/>
                    <a:lstStyle/>
                    <a:p>
                      <a:pPr algn="l" fontAlgn="b"/>
                      <a:r>
                        <a:rPr lang="en-ZA" sz="1600" u="none" strike="noStrike" dirty="0" err="1">
                          <a:effectLst/>
                          <a:latin typeface="Arial" pitchFamily="34" charset="0"/>
                          <a:cs typeface="Arial" pitchFamily="34" charset="0"/>
                        </a:rPr>
                        <a:t>Mokolo</a:t>
                      </a:r>
                      <a:r>
                        <a:rPr lang="en-ZA" sz="1600" u="none" strike="noStrike" dirty="0">
                          <a:effectLst/>
                          <a:latin typeface="Arial" pitchFamily="34" charset="0"/>
                          <a:cs typeface="Arial" pitchFamily="34" charset="0"/>
                        </a:rPr>
                        <a:t> Crocodile Water Augmentation Project</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217 391</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0%</a:t>
                      </a:r>
                      <a:endParaRPr lang="en-ZA" sz="1600" b="0" i="1"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10"/>
                  </a:ext>
                </a:extLst>
              </a:tr>
              <a:tr h="246083">
                <a:tc>
                  <a:txBody>
                    <a:bodyPr/>
                    <a:lstStyle/>
                    <a:p>
                      <a:pPr algn="l" fontAlgn="b"/>
                      <a:r>
                        <a:rPr lang="en-ZA" sz="1600" u="none" strike="noStrike" dirty="0" err="1">
                          <a:effectLst/>
                          <a:latin typeface="Arial" pitchFamily="34" charset="0"/>
                          <a:cs typeface="Arial" pitchFamily="34" charset="0"/>
                        </a:rPr>
                        <a:t>Goedetrouw</a:t>
                      </a:r>
                      <a:r>
                        <a:rPr lang="en-ZA" sz="1600" u="none" strike="noStrike" dirty="0">
                          <a:effectLst/>
                          <a:latin typeface="Arial" pitchFamily="34" charset="0"/>
                          <a:cs typeface="Arial" pitchFamily="34" charset="0"/>
                        </a:rPr>
                        <a:t> Transfer Scheme</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104 348</a:t>
                      </a:r>
                      <a:endParaRPr lang="en-ZA" sz="1600" b="0" i="1"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0" i="1"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0%</a:t>
                      </a:r>
                      <a:endParaRPr lang="en-ZA" sz="1600" b="0" i="1"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11"/>
                  </a:ext>
                </a:extLst>
              </a:tr>
              <a:tr h="130498">
                <a:tc>
                  <a:txBody>
                    <a:bodyPr/>
                    <a:lstStyle/>
                    <a:p>
                      <a:pPr algn="l" fontAlgn="b"/>
                      <a:r>
                        <a:rPr lang="en-ZA" sz="1600" u="none" strike="noStrike" dirty="0">
                          <a:effectLst/>
                          <a:latin typeface="Arial" pitchFamily="34" charset="0"/>
                          <a:cs typeface="Arial" pitchFamily="34" charset="0"/>
                        </a:rPr>
                        <a:t> SUBTOTAL </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1 424 529</a:t>
                      </a:r>
                      <a:endParaRPr lang="en-ZA" sz="1600" b="1" i="0" u="none" strike="noStrike">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5 963</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a:effectLst/>
                          <a:latin typeface="Arial" pitchFamily="34" charset="0"/>
                          <a:cs typeface="Arial" pitchFamily="34" charset="0"/>
                        </a:rPr>
                        <a:t>0%</a:t>
                      </a:r>
                      <a:endParaRPr lang="en-ZA" sz="1600" b="1" i="0" u="none" strike="noStrike">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12"/>
                  </a:ext>
                </a:extLst>
              </a:tr>
              <a:tr h="381079">
                <a:tc>
                  <a:txBody>
                    <a:bodyPr/>
                    <a:lstStyle/>
                    <a:p>
                      <a:pPr algn="l" fontAlgn="b"/>
                      <a:r>
                        <a:rPr lang="en-ZA" sz="1600" u="none" strike="noStrike" dirty="0">
                          <a:effectLst/>
                          <a:latin typeface="Arial" pitchFamily="34" charset="0"/>
                          <a:cs typeface="Arial" pitchFamily="34" charset="0"/>
                        </a:rPr>
                        <a:t>VAT @15%</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213 679</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894</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1"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13"/>
                  </a:ext>
                </a:extLst>
              </a:tr>
              <a:tr h="824495">
                <a:tc>
                  <a:txBody>
                    <a:bodyPr/>
                    <a:lstStyle/>
                    <a:p>
                      <a:pPr algn="l" fontAlgn="b"/>
                      <a:r>
                        <a:rPr lang="en-ZA" sz="1600" u="none" strike="noStrike" dirty="0">
                          <a:effectLst/>
                          <a:latin typeface="Arial" pitchFamily="34" charset="0"/>
                          <a:cs typeface="Arial" pitchFamily="34" charset="0"/>
                        </a:rPr>
                        <a:t>TOTAL</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1 638 208</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6 857</a:t>
                      </a:r>
                      <a:endParaRPr lang="en-ZA" sz="1600" b="1" i="0" u="none" strike="noStrike" dirty="0">
                        <a:solidFill>
                          <a:srgbClr val="000000"/>
                        </a:solidFill>
                        <a:effectLst/>
                        <a:latin typeface="Arial" pitchFamily="34" charset="0"/>
                        <a:cs typeface="Arial" pitchFamily="34" charset="0"/>
                      </a:endParaRPr>
                    </a:p>
                  </a:txBody>
                  <a:tcPr marL="0" marR="0" marT="0" marB="0" anchor="b"/>
                </a:tc>
                <a:tc>
                  <a:txBody>
                    <a:bodyPr/>
                    <a:lstStyle/>
                    <a:p>
                      <a:pPr algn="r" fontAlgn="b"/>
                      <a:r>
                        <a:rPr lang="en-ZA" sz="1600" u="none" strike="noStrike" dirty="0">
                          <a:effectLst/>
                          <a:latin typeface="Arial" pitchFamily="34" charset="0"/>
                          <a:cs typeface="Arial" pitchFamily="34" charset="0"/>
                        </a:rPr>
                        <a:t>0%</a:t>
                      </a:r>
                      <a:endParaRPr lang="en-ZA" sz="1600" b="1" i="0" u="none" strike="noStrike" dirty="0">
                        <a:solidFill>
                          <a:srgbClr val="000000"/>
                        </a:solidFill>
                        <a:effectLst/>
                        <a:latin typeface="Arial" pitchFamily="34" charset="0"/>
                        <a:cs typeface="Arial" pitchFamily="34" charset="0"/>
                      </a:endParaRPr>
                    </a:p>
                  </a:txBody>
                  <a:tcPr marL="0" marR="0" marT="0" marB="0" anchor="b"/>
                </a:tc>
                <a:extLst>
                  <a:ext uri="{0D108BD9-81ED-4DB2-BD59-A6C34878D82A}">
                    <a16:rowId xmlns:a16="http://schemas.microsoft.com/office/drawing/2014/main" xmlns="" val="10014"/>
                  </a:ext>
                </a:extLst>
              </a:tr>
            </a:tbl>
          </a:graphicData>
        </a:graphic>
      </p:graphicFrame>
      <p:sp>
        <p:nvSpPr>
          <p:cNvPr id="4" name="Slide Number Placeholder 3"/>
          <p:cNvSpPr>
            <a:spLocks noGrp="1"/>
          </p:cNvSpPr>
          <p:nvPr>
            <p:ph type="sldNum" sz="quarter" idx="12"/>
          </p:nvPr>
        </p:nvSpPr>
        <p:spPr/>
        <p:txBody>
          <a:bodyPr/>
          <a:lstStyle/>
          <a:p>
            <a:pPr>
              <a:defRPr/>
            </a:pPr>
            <a:fld id="{6233D2A8-B5D1-4D12-9C08-6E1A38172D9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xmlns="" val="32617638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a:xfrm>
            <a:off x="1532965" y="597385"/>
            <a:ext cx="7439584" cy="4799533"/>
          </a:xfrm>
        </p:spPr>
        <p:txBody>
          <a:bodyPr/>
          <a:lstStyle/>
          <a:p>
            <a:pPr marL="0" indent="0">
              <a:buNone/>
            </a:pPr>
            <a:endParaRPr lang="en-US" sz="1400" dirty="0" smtClean="0">
              <a:latin typeface="Arial Narrow" pitchFamily="34" charset="0"/>
              <a:cs typeface="Arial" pitchFamily="34" charset="0"/>
            </a:endParaRPr>
          </a:p>
          <a:p>
            <a:pPr algn="just"/>
            <a:r>
              <a:rPr lang="en-US" sz="1600" dirty="0" smtClean="0">
                <a:latin typeface="Arial" pitchFamily="34" charset="0"/>
                <a:cs typeface="Arial" pitchFamily="34" charset="0"/>
              </a:rPr>
              <a:t>The </a:t>
            </a:r>
            <a:r>
              <a:rPr lang="en-US" sz="1600" dirty="0">
                <a:latin typeface="Arial" pitchFamily="34" charset="0"/>
                <a:cs typeface="Arial" pitchFamily="34" charset="0"/>
              </a:rPr>
              <a:t>revenue billing performance to date </a:t>
            </a:r>
            <a:r>
              <a:rPr lang="en-US" sz="1600" dirty="0" smtClean="0">
                <a:latin typeface="Arial" pitchFamily="34" charset="0"/>
                <a:cs typeface="Arial" pitchFamily="34" charset="0"/>
              </a:rPr>
              <a:t> reflects 26</a:t>
            </a:r>
            <a:r>
              <a:rPr lang="en-US" sz="1600" dirty="0">
                <a:latin typeface="Arial" pitchFamily="34" charset="0"/>
                <a:cs typeface="Arial" pitchFamily="34" charset="0"/>
              </a:rPr>
              <a:t>% against the annual revenue target (R10 billion) and the </a:t>
            </a:r>
            <a:r>
              <a:rPr lang="en-US" sz="1600" dirty="0" smtClean="0">
                <a:latin typeface="Arial" pitchFamily="34" charset="0"/>
                <a:cs typeface="Arial" pitchFamily="34" charset="0"/>
              </a:rPr>
              <a:t>augmentation </a:t>
            </a:r>
            <a:r>
              <a:rPr lang="en-US" sz="1600" dirty="0">
                <a:latin typeface="Arial" pitchFamily="34" charset="0"/>
                <a:cs typeface="Arial" pitchFamily="34" charset="0"/>
              </a:rPr>
              <a:t>revenue of R739 million (100% of the year to date budget) has been claimed from the Vote and received by the Entity</a:t>
            </a:r>
            <a:r>
              <a:rPr lang="en-US" sz="1600" dirty="0" smtClean="0">
                <a:latin typeface="Arial" pitchFamily="34" charset="0"/>
                <a:cs typeface="Arial" pitchFamily="34" charset="0"/>
              </a:rPr>
              <a:t>.</a:t>
            </a:r>
          </a:p>
          <a:p>
            <a:pPr marL="0" indent="0" algn="just">
              <a:buNone/>
            </a:pPr>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The augmentation has been claimed  and received from the Vote/ Main Account .</a:t>
            </a:r>
          </a:p>
          <a:p>
            <a:pPr marL="0" indent="0" algn="just">
              <a:buNone/>
            </a:pPr>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The operating expenditure reflects a spending of 30% against the annual budget due to TCTA expenditure for financing and investing in raw water infrastructure. Financing and investment in raw water infrastructure objective reflects an  amount of 1.7 billion against the annual budget of R5.8 billion.</a:t>
            </a:r>
          </a:p>
          <a:p>
            <a:pPr algn="just"/>
            <a:r>
              <a:rPr lang="en-US" sz="1600" dirty="0" smtClean="0">
                <a:latin typeface="Arial" pitchFamily="34" charset="0"/>
                <a:cs typeface="Arial" pitchFamily="34" charset="0"/>
              </a:rPr>
              <a:t>An amount of R58 million incurred by construction sites is non recoverable due few order book and increases fruitless and wasteful expenditure.</a:t>
            </a:r>
          </a:p>
          <a:p>
            <a:pPr marL="0" indent="0" algn="just">
              <a:buNone/>
            </a:pPr>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The project expenditure reflects a spending of   0% due contractual disputes, delays in internal procurement processes.</a:t>
            </a:r>
          </a:p>
          <a:p>
            <a:pPr marL="0" indent="0" algn="just">
              <a:buNone/>
            </a:pPr>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Dam Safety rehabilitation reflects a spending of  R4 million against the annual budget of R130 million. This can be attributed to  delays in internal procurement processes.</a:t>
            </a:r>
          </a:p>
          <a:p>
            <a:endParaRPr lang="en-US" sz="1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6233D2A8-B5D1-4D12-9C08-6E1A38172D95}" type="slidenum">
              <a:rPr lang="en-US" smtClean="0">
                <a:solidFill>
                  <a:prstClr val="black"/>
                </a:solidFill>
              </a:rPr>
              <a:pPr>
                <a:defRPr/>
              </a:pPr>
              <a:t>18</a:t>
            </a:fld>
            <a:endParaRPr lang="en-US" dirty="0">
              <a:solidFill>
                <a:prstClr val="black"/>
              </a:solidFill>
            </a:endParaRPr>
          </a:p>
        </p:txBody>
      </p:sp>
      <p:sp>
        <p:nvSpPr>
          <p:cNvPr id="6" name="Title 1"/>
          <p:cNvSpPr txBox="1">
            <a:spLocks/>
          </p:cNvSpPr>
          <p:nvPr/>
        </p:nvSpPr>
        <p:spPr>
          <a:xfrm>
            <a:off x="1667435" y="326959"/>
            <a:ext cx="7305114" cy="500066"/>
          </a:xfrm>
          <a:prstGeom prst="rect">
            <a:avLst/>
          </a:prstGeom>
          <a:solidFill>
            <a:schemeClr val="accent3">
              <a:lumMod val="75000"/>
            </a:schemeClr>
          </a:solidFill>
          <a:ln w="25400" cap="flat" cmpd="sng" algn="ctr">
            <a:solidFill>
              <a:schemeClr val="accent3">
                <a:lumMod val="75000"/>
              </a:schemeClr>
            </a:solidFill>
            <a:prstDash val="soli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lvl1pPr algn="ctr" defTabSz="457200" rtl="0" eaLnBrk="0" fontAlgn="base" hangingPunct="0">
              <a:spcBef>
                <a:spcPct val="0"/>
              </a:spcBef>
              <a:spcAft>
                <a:spcPct val="0"/>
              </a:spcAft>
              <a:defRPr sz="4400" kern="1200">
                <a:solidFill>
                  <a:schemeClr val="lt1"/>
                </a:solidFill>
                <a:latin typeface="+mn-lt"/>
                <a:ea typeface="+mn-ea"/>
                <a:cs typeface="+mn-cs"/>
              </a:defRPr>
            </a:lvl1pPr>
            <a:lvl2pPr algn="ctr" defTabSz="457200" rtl="0" eaLnBrk="0" fontAlgn="base" hangingPunct="0">
              <a:spcBef>
                <a:spcPct val="0"/>
              </a:spcBef>
              <a:spcAft>
                <a:spcPct val="0"/>
              </a:spcAft>
              <a:defRPr sz="4400">
                <a:solidFill>
                  <a:schemeClr val="lt1"/>
                </a:solidFill>
                <a:latin typeface="+mn-lt"/>
                <a:ea typeface="+mn-ea"/>
                <a:cs typeface="+mn-cs"/>
              </a:defRPr>
            </a:lvl2pPr>
            <a:lvl3pPr algn="ctr" defTabSz="457200" rtl="0" eaLnBrk="0" fontAlgn="base" hangingPunct="0">
              <a:spcBef>
                <a:spcPct val="0"/>
              </a:spcBef>
              <a:spcAft>
                <a:spcPct val="0"/>
              </a:spcAft>
              <a:defRPr sz="4400">
                <a:solidFill>
                  <a:schemeClr val="lt1"/>
                </a:solidFill>
                <a:latin typeface="+mn-lt"/>
                <a:ea typeface="+mn-ea"/>
                <a:cs typeface="+mn-cs"/>
              </a:defRPr>
            </a:lvl3pPr>
            <a:lvl4pPr algn="ctr" defTabSz="457200" rtl="0" eaLnBrk="0" fontAlgn="base" hangingPunct="0">
              <a:spcBef>
                <a:spcPct val="0"/>
              </a:spcBef>
              <a:spcAft>
                <a:spcPct val="0"/>
              </a:spcAft>
              <a:defRPr sz="4400">
                <a:solidFill>
                  <a:schemeClr val="lt1"/>
                </a:solidFill>
                <a:latin typeface="+mn-lt"/>
                <a:ea typeface="+mn-ea"/>
                <a:cs typeface="+mn-cs"/>
              </a:defRPr>
            </a:lvl4pPr>
            <a:lvl5pPr algn="ctr" defTabSz="457200" rtl="0" eaLnBrk="0" fontAlgn="base" hangingPunct="0">
              <a:spcBef>
                <a:spcPct val="0"/>
              </a:spcBef>
              <a:spcAft>
                <a:spcPct val="0"/>
              </a:spcAft>
              <a:defRPr sz="4400">
                <a:solidFill>
                  <a:schemeClr val="lt1"/>
                </a:solidFill>
                <a:latin typeface="+mn-lt"/>
                <a:ea typeface="+mn-ea"/>
                <a:cs typeface="+mn-cs"/>
              </a:defRPr>
            </a:lvl5pPr>
            <a:lvl6pPr marL="457200" algn="ctr" defTabSz="457200" rtl="0" fontAlgn="base">
              <a:spcBef>
                <a:spcPct val="0"/>
              </a:spcBef>
              <a:spcAft>
                <a:spcPct val="0"/>
              </a:spcAft>
              <a:defRPr sz="4400">
                <a:solidFill>
                  <a:schemeClr val="lt1"/>
                </a:solidFill>
                <a:latin typeface="+mn-lt"/>
                <a:ea typeface="+mn-ea"/>
                <a:cs typeface="+mn-cs"/>
              </a:defRPr>
            </a:lvl6pPr>
            <a:lvl7pPr marL="914400" algn="ctr" defTabSz="457200" rtl="0" fontAlgn="base">
              <a:spcBef>
                <a:spcPct val="0"/>
              </a:spcBef>
              <a:spcAft>
                <a:spcPct val="0"/>
              </a:spcAft>
              <a:defRPr sz="4400">
                <a:solidFill>
                  <a:schemeClr val="lt1"/>
                </a:solidFill>
                <a:latin typeface="+mn-lt"/>
                <a:ea typeface="+mn-ea"/>
                <a:cs typeface="+mn-cs"/>
              </a:defRPr>
            </a:lvl7pPr>
            <a:lvl8pPr marL="1371600" algn="ctr" defTabSz="457200" rtl="0" fontAlgn="base">
              <a:spcBef>
                <a:spcPct val="0"/>
              </a:spcBef>
              <a:spcAft>
                <a:spcPct val="0"/>
              </a:spcAft>
              <a:defRPr sz="4400">
                <a:solidFill>
                  <a:schemeClr val="lt1"/>
                </a:solidFill>
                <a:latin typeface="+mn-lt"/>
                <a:ea typeface="+mn-ea"/>
                <a:cs typeface="+mn-cs"/>
              </a:defRPr>
            </a:lvl8pPr>
            <a:lvl9pPr marL="1828800" algn="ctr" defTabSz="457200" rtl="0" fontAlgn="base">
              <a:spcBef>
                <a:spcPct val="0"/>
              </a:spcBef>
              <a:spcAft>
                <a:spcPct val="0"/>
              </a:spcAft>
              <a:defRPr sz="4400">
                <a:solidFill>
                  <a:schemeClr val="lt1"/>
                </a:solidFill>
                <a:latin typeface="+mn-lt"/>
                <a:ea typeface="+mn-ea"/>
                <a:cs typeface="+mn-cs"/>
              </a:defRPr>
            </a:lvl9pPr>
          </a:lstStyle>
          <a:p>
            <a:r>
              <a:rPr lang="en-ZA" sz="2400" b="1" dirty="0" smtClean="0">
                <a:solidFill>
                  <a:schemeClr val="bg1"/>
                </a:solidFill>
                <a:latin typeface="Arial" pitchFamily="34" charset="0"/>
                <a:cs typeface="Arial" pitchFamily="34" charset="0"/>
              </a:rPr>
              <a:t>Analysis of Financial Performance</a:t>
            </a:r>
            <a:endParaRPr lang="en-ZA"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52641807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173787"/>
            <a:ext cx="2133600" cy="365125"/>
          </a:xfrm>
        </p:spPr>
        <p:txBody>
          <a:bodyPr/>
          <a:lstStyle/>
          <a:p>
            <a:pPr algn="r">
              <a:defRPr/>
            </a:pPr>
            <a:fld id="{6233D2A8-B5D1-4D12-9C08-6E1A38172D95}" type="slidenum">
              <a:rPr lang="en-US" smtClean="0"/>
              <a:pPr algn="r">
                <a:defRPr/>
              </a:pPr>
              <a:t>19</a:t>
            </a:fld>
            <a:endParaRPr lang="en-US"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9218" name="Picture 2"/>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286871" y="532149"/>
            <a:ext cx="8713694" cy="5641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27434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1480456" y="151946"/>
            <a:ext cx="7426037" cy="791029"/>
          </a:xfrm>
          <a:ln>
            <a:headEnd/>
            <a:tailEnd/>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en-US" sz="4000" b="1" dirty="0" smtClean="0">
                <a:solidFill>
                  <a:schemeClr val="tx1"/>
                </a:solidFill>
                <a:effectLst>
                  <a:outerShdw blurRad="50800" dist="38100" algn="l" rotWithShape="0">
                    <a:prstClr val="black">
                      <a:alpha val="40000"/>
                    </a:prstClr>
                  </a:outerShdw>
                </a:effectLst>
              </a:rPr>
              <a:t>Outline</a:t>
            </a:r>
            <a:endParaRPr lang="en-ZA" sz="4000" b="1" dirty="0">
              <a:solidFill>
                <a:schemeClr val="tx1"/>
              </a:solidFill>
              <a:effectLst>
                <a:outerShdw blurRad="50800" dist="38100" algn="l" rotWithShape="0">
                  <a:prstClr val="black">
                    <a:alpha val="40000"/>
                  </a:prstClr>
                </a:outerShdw>
              </a:effectLst>
            </a:endParaRPr>
          </a:p>
        </p:txBody>
      </p:sp>
      <p:sp>
        <p:nvSpPr>
          <p:cNvPr id="15363" name="Content Placeholder 2"/>
          <p:cNvSpPr txBox="1">
            <a:spLocks noGrp="1"/>
          </p:cNvSpPr>
          <p:nvPr>
            <p:ph idx="1"/>
          </p:nvPr>
        </p:nvSpPr>
        <p:spPr bwMode="auto">
          <a:xfrm>
            <a:off x="1480456" y="1038225"/>
            <a:ext cx="7582264" cy="4943476"/>
          </a:xfr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57150" indent="0">
              <a:buNone/>
              <a:defRPr/>
            </a:pPr>
            <a:r>
              <a:rPr lang="en-ZA" sz="2200" b="1" dirty="0" smtClean="0">
                <a:solidFill>
                  <a:schemeClr val="accent6">
                    <a:lumMod val="75000"/>
                  </a:schemeClr>
                </a:solidFill>
                <a:ea typeface="ＭＳ Ｐゴシック" pitchFamily="34" charset="-128"/>
              </a:rPr>
              <a:t>Part A: Financial Performance: Main Account</a:t>
            </a:r>
          </a:p>
          <a:p>
            <a:pPr marL="800100" lvl="1" indent="-342900">
              <a:defRPr/>
            </a:pPr>
            <a:r>
              <a:rPr lang="en-US" sz="2200" dirty="0">
                <a:ea typeface="ＭＳ Ｐゴシック" pitchFamily="34" charset="-128"/>
              </a:rPr>
              <a:t>Consolidated Departmental Expenditure per Programme / </a:t>
            </a:r>
            <a:r>
              <a:rPr lang="en-ZA" sz="2200" dirty="0" smtClean="0">
                <a:ea typeface="ＭＳ Ｐゴシック" pitchFamily="34" charset="-128"/>
              </a:rPr>
              <a:t>per Infrastructure Programme</a:t>
            </a:r>
          </a:p>
          <a:p>
            <a:pPr marL="800100" lvl="1" indent="-342900">
              <a:defRPr/>
            </a:pPr>
            <a:endParaRPr lang="en-ZA" sz="1200" dirty="0" smtClean="0">
              <a:ea typeface="ＭＳ Ｐゴシック" pitchFamily="34" charset="-128"/>
            </a:endParaRPr>
          </a:p>
          <a:p>
            <a:pPr marL="57150" indent="0">
              <a:buNone/>
              <a:defRPr/>
            </a:pPr>
            <a:r>
              <a:rPr lang="en-ZA" sz="2200" b="1" dirty="0" smtClean="0">
                <a:solidFill>
                  <a:schemeClr val="accent6">
                    <a:lumMod val="75000"/>
                  </a:schemeClr>
                </a:solidFill>
                <a:ea typeface="ＭＳ Ｐゴシック" pitchFamily="34" charset="-128"/>
              </a:rPr>
              <a:t>Part B: </a:t>
            </a:r>
            <a:r>
              <a:rPr lang="en-ZA" sz="2200" b="1" dirty="0">
                <a:solidFill>
                  <a:schemeClr val="accent6">
                    <a:lumMod val="75000"/>
                  </a:schemeClr>
                </a:solidFill>
                <a:ea typeface="ＭＳ Ｐゴシック" pitchFamily="34" charset="-128"/>
              </a:rPr>
              <a:t>Financial Performance: </a:t>
            </a:r>
            <a:r>
              <a:rPr lang="en-ZA" sz="2200" b="1" dirty="0" smtClean="0">
                <a:solidFill>
                  <a:schemeClr val="accent6">
                    <a:lumMod val="75000"/>
                  </a:schemeClr>
                </a:solidFill>
                <a:ea typeface="ＭＳ Ｐゴシック" pitchFamily="34" charset="-128"/>
              </a:rPr>
              <a:t>Water Trading </a:t>
            </a:r>
            <a:r>
              <a:rPr lang="en-ZA" sz="2200" b="1" dirty="0">
                <a:solidFill>
                  <a:schemeClr val="accent6">
                    <a:lumMod val="75000"/>
                  </a:schemeClr>
                </a:solidFill>
                <a:ea typeface="ＭＳ Ｐゴシック" pitchFamily="34" charset="-128"/>
              </a:rPr>
              <a:t>Account</a:t>
            </a:r>
          </a:p>
          <a:p>
            <a:pPr marL="800100" lvl="1" indent="-342900">
              <a:defRPr/>
            </a:pPr>
            <a:r>
              <a:rPr lang="en-ZA" sz="2200" dirty="0" smtClean="0">
                <a:ea typeface="Calibri"/>
              </a:rPr>
              <a:t>Challenges</a:t>
            </a:r>
            <a:endParaRPr lang="en-ZA" sz="2200" dirty="0">
              <a:ea typeface="Calibri"/>
            </a:endParaRPr>
          </a:p>
          <a:p>
            <a:pPr marL="800100" lvl="1" indent="-342900">
              <a:defRPr/>
            </a:pPr>
            <a:r>
              <a:rPr lang="en-ZA" sz="2200" dirty="0" smtClean="0">
                <a:ea typeface="Calibri"/>
              </a:rPr>
              <a:t>Income and Expenditure</a:t>
            </a:r>
          </a:p>
          <a:p>
            <a:pPr marL="800100" lvl="1" indent="-342900">
              <a:defRPr/>
            </a:pPr>
            <a:r>
              <a:rPr lang="en-ZA" sz="2200" dirty="0" smtClean="0">
                <a:ea typeface="Calibri"/>
              </a:rPr>
              <a:t>Augmentation funded projects</a:t>
            </a:r>
          </a:p>
          <a:p>
            <a:pPr marL="800100" lvl="1" indent="-342900">
              <a:defRPr/>
            </a:pPr>
            <a:r>
              <a:rPr lang="en-ZA" sz="2200" dirty="0" smtClean="0">
                <a:ea typeface="Calibri"/>
              </a:rPr>
              <a:t>Analysis of financial performance</a:t>
            </a:r>
          </a:p>
          <a:p>
            <a:pPr marL="800100" lvl="1" indent="-342900">
              <a:defRPr/>
            </a:pPr>
            <a:r>
              <a:rPr lang="en-ZA" sz="2200" dirty="0">
                <a:ea typeface="Calibri"/>
              </a:rPr>
              <a:t>debtors age analysis</a:t>
            </a:r>
          </a:p>
          <a:p>
            <a:pPr marL="57150" indent="0">
              <a:buNone/>
              <a:defRPr/>
            </a:pPr>
            <a:endParaRPr lang="en-ZA" sz="1200" b="1" dirty="0">
              <a:solidFill>
                <a:schemeClr val="accent6">
                  <a:lumMod val="75000"/>
                </a:schemeClr>
              </a:solidFill>
              <a:ea typeface="ＭＳ Ｐゴシック" pitchFamily="34" charset="-128"/>
            </a:endParaRPr>
          </a:p>
          <a:p>
            <a:pPr marL="57150" indent="0">
              <a:buNone/>
              <a:defRPr/>
            </a:pPr>
            <a:r>
              <a:rPr lang="en-ZA" sz="2200" b="1" dirty="0" smtClean="0">
                <a:solidFill>
                  <a:schemeClr val="accent6">
                    <a:lumMod val="75000"/>
                  </a:schemeClr>
                </a:solidFill>
                <a:ea typeface="ＭＳ Ｐゴシック" pitchFamily="34" charset="-128"/>
              </a:rPr>
              <a:t>Part </a:t>
            </a:r>
            <a:r>
              <a:rPr lang="en-ZA" sz="2200" b="1" dirty="0">
                <a:solidFill>
                  <a:schemeClr val="accent6">
                    <a:lumMod val="75000"/>
                  </a:schemeClr>
                </a:solidFill>
                <a:ea typeface="ＭＳ Ｐゴシック" pitchFamily="34" charset="-128"/>
              </a:rPr>
              <a:t>C</a:t>
            </a:r>
            <a:r>
              <a:rPr lang="en-ZA" sz="2200" b="1" dirty="0" smtClean="0">
                <a:solidFill>
                  <a:schemeClr val="accent6">
                    <a:lumMod val="75000"/>
                  </a:schemeClr>
                </a:solidFill>
                <a:ea typeface="ＭＳ Ｐゴシック" pitchFamily="34" charset="-128"/>
              </a:rPr>
              <a:t>: Detailed Notes</a:t>
            </a:r>
            <a:endParaRPr lang="en-ZA" sz="2200" b="1" dirty="0">
              <a:solidFill>
                <a:schemeClr val="accent6">
                  <a:lumMod val="75000"/>
                </a:schemeClr>
              </a:solidFill>
              <a:ea typeface="ＭＳ Ｐゴシック" pitchFamily="34" charset="-128"/>
            </a:endParaRPr>
          </a:p>
          <a:p>
            <a:pPr marL="800100" lvl="1" indent="-342900">
              <a:defRPr/>
            </a:pPr>
            <a:r>
              <a:rPr lang="en-ZA" sz="2000" dirty="0" smtClean="0">
                <a:solidFill>
                  <a:prstClr val="black"/>
                </a:solidFill>
                <a:ea typeface="ＭＳ Ｐゴシック" pitchFamily="34" charset="-128"/>
              </a:rPr>
              <a:t>Detailed Financial Performance per programme</a:t>
            </a:r>
          </a:p>
          <a:p>
            <a:pPr marL="800100" lvl="1" indent="-342900">
              <a:defRPr/>
            </a:pPr>
            <a:endParaRPr lang="en-ZA" sz="2000" dirty="0" smtClean="0">
              <a:solidFill>
                <a:prstClr val="black"/>
              </a:solidFill>
              <a:ea typeface="ＭＳ Ｐゴシック" pitchFamily="34" charset="-128"/>
            </a:endParaRPr>
          </a:p>
          <a:p>
            <a:pPr marL="800100" lvl="1" indent="-342900">
              <a:defRPr/>
            </a:pPr>
            <a:endParaRPr lang="en-ZA" sz="2000" dirty="0" smtClean="0">
              <a:ea typeface="ＭＳ Ｐゴシック" pitchFamily="34" charset="-128"/>
            </a:endParaRPr>
          </a:p>
          <a:p>
            <a:pPr marL="57150" indent="0">
              <a:buNone/>
              <a:defRPr/>
            </a:pPr>
            <a:endParaRPr lang="en-ZA" sz="2000" dirty="0" smtClean="0">
              <a:ea typeface="ＭＳ Ｐゴシック" pitchFamily="34" charset="-128"/>
            </a:endParaRPr>
          </a:p>
          <a:p>
            <a:pPr marL="800100" lvl="1" indent="-342900">
              <a:defRPr/>
            </a:pPr>
            <a:endParaRPr lang="en-ZA" sz="2000" dirty="0" smtClean="0">
              <a:ea typeface="ＭＳ Ｐゴシック" pitchFamily="34" charset="-128"/>
            </a:endParaRPr>
          </a:p>
        </p:txBody>
      </p:sp>
      <p:sp>
        <p:nvSpPr>
          <p:cNvPr id="5" name="Slide Number Placeholder 4"/>
          <p:cNvSpPr>
            <a:spLocks noGrp="1"/>
          </p:cNvSpPr>
          <p:nvPr>
            <p:ph type="sldNum" sz="quarter" idx="12"/>
          </p:nvPr>
        </p:nvSpPr>
        <p:spPr>
          <a:xfrm>
            <a:off x="6772894" y="6059121"/>
            <a:ext cx="2133600" cy="365125"/>
          </a:xfrm>
        </p:spPr>
        <p:txBody>
          <a:bodyPr/>
          <a:lstStyle/>
          <a:p>
            <a:pPr>
              <a:defRPr/>
            </a:pPr>
            <a:fld id="{64C615B2-A390-46E8-B7B9-8A461CF3D1F9}"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2492579496"/>
      </p:ext>
    </p:extLst>
  </p:cSld>
  <p:clrMapOvr>
    <a:masterClrMapping/>
  </p:clrMapOvr>
  <p:transition spd="slow">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94E1121-FF1D-4DFE-9924-BA280AD8DC09}" type="slidenum">
              <a:rPr lang="en-US" smtClean="0">
                <a:solidFill>
                  <a:prstClr val="black"/>
                </a:solidFill>
              </a:rPr>
              <a:pPr>
                <a:defRPr/>
              </a:pPr>
              <a:t>20</a:t>
            </a:fld>
            <a:endParaRPr lang="en-US" dirty="0">
              <a:solidFill>
                <a:prstClr val="black"/>
              </a:solidFill>
            </a:endParaRPr>
          </a:p>
        </p:txBody>
      </p:sp>
      <p:sp>
        <p:nvSpPr>
          <p:cNvPr id="4" name="Rectangle 3"/>
          <p:cNvSpPr/>
          <p:nvPr/>
        </p:nvSpPr>
        <p:spPr>
          <a:xfrm>
            <a:off x="1425388" y="0"/>
            <a:ext cx="7718612" cy="6001643"/>
          </a:xfrm>
          <a:prstGeom prst="rect">
            <a:avLst/>
          </a:prstGeom>
        </p:spPr>
        <p:txBody>
          <a:bodyPr wrap="square">
            <a:spAutoFit/>
          </a:bodyPr>
          <a:lstStyle/>
          <a:p>
            <a:pPr marL="285750" indent="-285750">
              <a:buFont typeface="Arial" pitchFamily="34" charset="0"/>
              <a:buChar char="•"/>
            </a:pPr>
            <a:endParaRPr lang="en-US" dirty="0" smtClean="0">
              <a:latin typeface="Arial Narrow" pitchFamily="34" charset="0"/>
              <a:cs typeface="Arial" pitchFamily="34" charset="0"/>
            </a:endParaRPr>
          </a:p>
          <a:p>
            <a:pPr marL="285750" indent="-285750">
              <a:buFont typeface="Arial" pitchFamily="34" charset="0"/>
              <a:buChar char="•"/>
            </a:pPr>
            <a:endParaRPr lang="en-US" dirty="0">
              <a:latin typeface="Arial Narrow" pitchFamily="34" charset="0"/>
              <a:cs typeface="Arial" pitchFamily="34" charset="0"/>
            </a:endParaRPr>
          </a:p>
          <a:p>
            <a:endParaRPr lang="en-US" dirty="0" smtClean="0">
              <a:latin typeface="Arial Narrow" pitchFamily="34" charset="0"/>
              <a:cs typeface="Arial" pitchFamily="34" charset="0"/>
            </a:endParaRPr>
          </a:p>
          <a:p>
            <a:pPr marL="285750" indent="-285750" algn="just">
              <a:buFont typeface="Arial" pitchFamily="34" charset="0"/>
              <a:buChar char="•"/>
            </a:pPr>
            <a:r>
              <a:rPr lang="en-US" dirty="0">
                <a:cs typeface="Arial" pitchFamily="34" charset="0"/>
              </a:rPr>
              <a:t>The debtors’ age analysis as at 30 June 2019 amount to R14.824 billion</a:t>
            </a:r>
            <a:r>
              <a:rPr lang="en-US" dirty="0" smtClean="0">
                <a:cs typeface="Arial" pitchFamily="34" charset="0"/>
              </a:rPr>
              <a:t>.</a:t>
            </a:r>
            <a:endParaRPr lang="en-US" dirty="0">
              <a:cs typeface="Arial" pitchFamily="34" charset="0"/>
            </a:endParaRPr>
          </a:p>
          <a:p>
            <a:pPr marL="285750" indent="-285750" algn="just">
              <a:buFont typeface="Arial" pitchFamily="34" charset="0"/>
              <a:buChar char="•"/>
            </a:pPr>
            <a:r>
              <a:rPr lang="en-US" dirty="0">
                <a:cs typeface="Arial" pitchFamily="34" charset="0"/>
              </a:rPr>
              <a:t>The outstanding balance for water boards amount to R5.348 billion which accounts for 36% of the total outstanding debt while municipalities’ amount to R5,330 billion which is 36% of the total debt. </a:t>
            </a:r>
          </a:p>
          <a:p>
            <a:pPr marL="285750" indent="-285750" algn="just">
              <a:buFont typeface="Arial" pitchFamily="34" charset="0"/>
              <a:buChar char="•"/>
            </a:pPr>
            <a:r>
              <a:rPr lang="en-US" dirty="0">
                <a:cs typeface="Arial" pitchFamily="34" charset="0"/>
              </a:rPr>
              <a:t>The in-house capacity is currently being evaluated to ensure optimum performance.</a:t>
            </a:r>
          </a:p>
          <a:p>
            <a:pPr marL="285750" indent="-285750" algn="just">
              <a:buFont typeface="Arial" pitchFamily="34" charset="0"/>
              <a:buChar char="•"/>
            </a:pPr>
            <a:r>
              <a:rPr lang="en-US" dirty="0">
                <a:cs typeface="Arial" pitchFamily="34" charset="0"/>
              </a:rPr>
              <a:t>The Entity is currently developing Enhanced Debt Collection Strategy to improved debt collection. The implementation of these will improve debt collection and that will directly improve the cash flow issues faced by the Entity</a:t>
            </a:r>
          </a:p>
        </p:txBody>
      </p:sp>
      <p:sp>
        <p:nvSpPr>
          <p:cNvPr id="5" name="Title 1"/>
          <p:cNvSpPr txBox="1">
            <a:spLocks/>
          </p:cNvSpPr>
          <p:nvPr/>
        </p:nvSpPr>
        <p:spPr>
          <a:xfrm>
            <a:off x="1488141" y="326959"/>
            <a:ext cx="7484408" cy="500066"/>
          </a:xfrm>
          <a:prstGeom prst="rect">
            <a:avLst/>
          </a:prstGeom>
          <a:solidFill>
            <a:schemeClr val="accent3">
              <a:lumMod val="75000"/>
            </a:schemeClr>
          </a:solidFill>
          <a:ln w="25400" cap="flat" cmpd="sng" algn="ctr">
            <a:solidFill>
              <a:schemeClr val="accent3">
                <a:lumMod val="75000"/>
              </a:schemeClr>
            </a:solidFill>
            <a:prstDash val="solid"/>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lstStyle>
            <a:lvl1pPr algn="ctr" defTabSz="457200" rtl="0" eaLnBrk="0" fontAlgn="base" hangingPunct="0">
              <a:spcBef>
                <a:spcPct val="0"/>
              </a:spcBef>
              <a:spcAft>
                <a:spcPct val="0"/>
              </a:spcAft>
              <a:defRPr sz="4400" kern="1200">
                <a:solidFill>
                  <a:schemeClr val="lt1"/>
                </a:solidFill>
                <a:latin typeface="+mn-lt"/>
                <a:ea typeface="+mn-ea"/>
                <a:cs typeface="+mn-cs"/>
              </a:defRPr>
            </a:lvl1pPr>
            <a:lvl2pPr algn="ctr" defTabSz="457200" rtl="0" eaLnBrk="0" fontAlgn="base" hangingPunct="0">
              <a:spcBef>
                <a:spcPct val="0"/>
              </a:spcBef>
              <a:spcAft>
                <a:spcPct val="0"/>
              </a:spcAft>
              <a:defRPr sz="4400">
                <a:solidFill>
                  <a:schemeClr val="lt1"/>
                </a:solidFill>
                <a:latin typeface="+mn-lt"/>
                <a:ea typeface="+mn-ea"/>
                <a:cs typeface="+mn-cs"/>
              </a:defRPr>
            </a:lvl2pPr>
            <a:lvl3pPr algn="ctr" defTabSz="457200" rtl="0" eaLnBrk="0" fontAlgn="base" hangingPunct="0">
              <a:spcBef>
                <a:spcPct val="0"/>
              </a:spcBef>
              <a:spcAft>
                <a:spcPct val="0"/>
              </a:spcAft>
              <a:defRPr sz="4400">
                <a:solidFill>
                  <a:schemeClr val="lt1"/>
                </a:solidFill>
                <a:latin typeface="+mn-lt"/>
                <a:ea typeface="+mn-ea"/>
                <a:cs typeface="+mn-cs"/>
              </a:defRPr>
            </a:lvl3pPr>
            <a:lvl4pPr algn="ctr" defTabSz="457200" rtl="0" eaLnBrk="0" fontAlgn="base" hangingPunct="0">
              <a:spcBef>
                <a:spcPct val="0"/>
              </a:spcBef>
              <a:spcAft>
                <a:spcPct val="0"/>
              </a:spcAft>
              <a:defRPr sz="4400">
                <a:solidFill>
                  <a:schemeClr val="lt1"/>
                </a:solidFill>
                <a:latin typeface="+mn-lt"/>
                <a:ea typeface="+mn-ea"/>
                <a:cs typeface="+mn-cs"/>
              </a:defRPr>
            </a:lvl4pPr>
            <a:lvl5pPr algn="ctr" defTabSz="457200" rtl="0" eaLnBrk="0" fontAlgn="base" hangingPunct="0">
              <a:spcBef>
                <a:spcPct val="0"/>
              </a:spcBef>
              <a:spcAft>
                <a:spcPct val="0"/>
              </a:spcAft>
              <a:defRPr sz="4400">
                <a:solidFill>
                  <a:schemeClr val="lt1"/>
                </a:solidFill>
                <a:latin typeface="+mn-lt"/>
                <a:ea typeface="+mn-ea"/>
                <a:cs typeface="+mn-cs"/>
              </a:defRPr>
            </a:lvl5pPr>
            <a:lvl6pPr marL="457200" algn="ctr" defTabSz="457200" rtl="0" fontAlgn="base">
              <a:spcBef>
                <a:spcPct val="0"/>
              </a:spcBef>
              <a:spcAft>
                <a:spcPct val="0"/>
              </a:spcAft>
              <a:defRPr sz="4400">
                <a:solidFill>
                  <a:schemeClr val="lt1"/>
                </a:solidFill>
                <a:latin typeface="+mn-lt"/>
                <a:ea typeface="+mn-ea"/>
                <a:cs typeface="+mn-cs"/>
              </a:defRPr>
            </a:lvl6pPr>
            <a:lvl7pPr marL="914400" algn="ctr" defTabSz="457200" rtl="0" fontAlgn="base">
              <a:spcBef>
                <a:spcPct val="0"/>
              </a:spcBef>
              <a:spcAft>
                <a:spcPct val="0"/>
              </a:spcAft>
              <a:defRPr sz="4400">
                <a:solidFill>
                  <a:schemeClr val="lt1"/>
                </a:solidFill>
                <a:latin typeface="+mn-lt"/>
                <a:ea typeface="+mn-ea"/>
                <a:cs typeface="+mn-cs"/>
              </a:defRPr>
            </a:lvl7pPr>
            <a:lvl8pPr marL="1371600" algn="ctr" defTabSz="457200" rtl="0" fontAlgn="base">
              <a:spcBef>
                <a:spcPct val="0"/>
              </a:spcBef>
              <a:spcAft>
                <a:spcPct val="0"/>
              </a:spcAft>
              <a:defRPr sz="4400">
                <a:solidFill>
                  <a:schemeClr val="lt1"/>
                </a:solidFill>
                <a:latin typeface="+mn-lt"/>
                <a:ea typeface="+mn-ea"/>
                <a:cs typeface="+mn-cs"/>
              </a:defRPr>
            </a:lvl8pPr>
            <a:lvl9pPr marL="1828800" algn="ctr" defTabSz="457200" rtl="0" fontAlgn="base">
              <a:spcBef>
                <a:spcPct val="0"/>
              </a:spcBef>
              <a:spcAft>
                <a:spcPct val="0"/>
              </a:spcAft>
              <a:defRPr sz="4400">
                <a:solidFill>
                  <a:schemeClr val="lt1"/>
                </a:solidFill>
                <a:latin typeface="+mn-lt"/>
                <a:ea typeface="+mn-ea"/>
                <a:cs typeface="+mn-cs"/>
              </a:defRPr>
            </a:lvl9pPr>
          </a:lstStyle>
          <a:p>
            <a:r>
              <a:rPr lang="en-ZA" sz="2400" b="1" dirty="0" smtClean="0">
                <a:solidFill>
                  <a:schemeClr val="bg1"/>
                </a:solidFill>
                <a:latin typeface="Arial" pitchFamily="34" charset="0"/>
                <a:cs typeface="Arial" pitchFamily="34" charset="0"/>
              </a:rPr>
              <a:t>Analysis of Debtors Ageing</a:t>
            </a:r>
            <a:endParaRPr lang="en-ZA"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205107102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21</a:t>
            </a:fld>
            <a:endParaRPr lang="en-US" dirty="0">
              <a:solidFill>
                <a:prstClr val="black"/>
              </a:solidFill>
            </a:endParaRPr>
          </a:p>
        </p:txBody>
      </p:sp>
      <p:sp>
        <p:nvSpPr>
          <p:cNvPr id="6" name="Content Placeholder 2"/>
          <p:cNvSpPr txBox="1">
            <a:spLocks/>
          </p:cNvSpPr>
          <p:nvPr/>
        </p:nvSpPr>
        <p:spPr bwMode="auto">
          <a:xfrm>
            <a:off x="1594591" y="1567543"/>
            <a:ext cx="7324437" cy="4404492"/>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57150" algn="ctr" eaLnBrk="0" hangingPunct="0">
              <a:spcBef>
                <a:spcPct val="20000"/>
              </a:spcBef>
              <a:buFont typeface="Arial" pitchFamily="34" charset="0"/>
              <a:buNone/>
              <a:defRPr/>
            </a:pPr>
            <a:endParaRPr lang="en-ZA" sz="4000" b="1" dirty="0" smtClean="0">
              <a:solidFill>
                <a:srgbClr val="F79646">
                  <a:lumMod val="75000"/>
                </a:srgbClr>
              </a:solidFill>
              <a:latin typeface="Arial" pitchFamily="34" charset="0"/>
              <a:ea typeface="ＭＳ Ｐゴシック" pitchFamily="34" charset="-128"/>
              <a:cs typeface="Arial" pitchFamily="34" charset="0"/>
            </a:endParaRPr>
          </a:p>
          <a:p>
            <a:pPr marL="57150" algn="ctr" eaLnBrk="0" hangingPunct="0">
              <a:spcBef>
                <a:spcPct val="20000"/>
              </a:spcBef>
              <a:buFont typeface="Arial" pitchFamily="34" charset="0"/>
              <a:buNone/>
              <a:defRPr/>
            </a:pPr>
            <a:r>
              <a:rPr lang="en-ZA" sz="4000" b="1" dirty="0" smtClean="0">
                <a:solidFill>
                  <a:srgbClr val="F79646">
                    <a:lumMod val="75000"/>
                  </a:srgbClr>
                </a:solidFill>
                <a:latin typeface="Arial" pitchFamily="34" charset="0"/>
                <a:ea typeface="ＭＳ Ｐゴシック" pitchFamily="34" charset="-128"/>
                <a:cs typeface="Arial" pitchFamily="34" charset="0"/>
              </a:rPr>
              <a:t>Part C</a:t>
            </a:r>
          </a:p>
          <a:p>
            <a:pPr marL="57150" algn="ctr" eaLnBrk="0" hangingPunct="0">
              <a:spcBef>
                <a:spcPct val="20000"/>
              </a:spcBef>
              <a:buFont typeface="Arial" pitchFamily="34" charset="0"/>
              <a:buNone/>
              <a:defRPr/>
            </a:pPr>
            <a:r>
              <a:rPr lang="en-ZA" sz="4000" b="1" dirty="0" smtClean="0">
                <a:solidFill>
                  <a:srgbClr val="F79646">
                    <a:lumMod val="75000"/>
                  </a:srgbClr>
                </a:solidFill>
                <a:latin typeface="Arial" pitchFamily="34" charset="0"/>
                <a:ea typeface="ＭＳ Ｐゴシック" pitchFamily="34" charset="-128"/>
                <a:cs typeface="Arial" pitchFamily="34" charset="0"/>
              </a:rPr>
              <a:t> </a:t>
            </a:r>
            <a:r>
              <a:rPr lang="en-ZA" sz="4000" b="1" dirty="0" smtClean="0">
                <a:solidFill>
                  <a:schemeClr val="tx2">
                    <a:lumMod val="60000"/>
                    <a:lumOff val="40000"/>
                  </a:schemeClr>
                </a:solidFill>
                <a:latin typeface="Arial" pitchFamily="34" charset="0"/>
                <a:ea typeface="ＭＳ Ｐゴシック" pitchFamily="34" charset="-128"/>
                <a:cs typeface="Arial" pitchFamily="34" charset="0"/>
              </a:rPr>
              <a:t>Detailed Notes</a:t>
            </a:r>
            <a:endParaRPr lang="en-ZA" sz="1200" dirty="0" smtClean="0">
              <a:solidFill>
                <a:prstClr val="black"/>
              </a:solidFill>
              <a:latin typeface="Arial" pitchFamily="34" charset="0"/>
              <a:ea typeface="ＭＳ Ｐゴシック" pitchFamily="34" charset="-128"/>
              <a:cs typeface="Arial" pitchFamily="34" charset="0"/>
            </a:endParaRPr>
          </a:p>
          <a:p>
            <a:pPr marL="57150" eaLnBrk="0" hangingPunct="0">
              <a:spcBef>
                <a:spcPct val="20000"/>
              </a:spcBef>
              <a:buFont typeface="Arial" pitchFamily="34" charset="0"/>
              <a:buNone/>
              <a:defRPr/>
            </a:pPr>
            <a:endParaRPr lang="en-ZA" sz="2000" dirty="0" smtClean="0">
              <a:solidFill>
                <a:prstClr val="black"/>
              </a:solidFill>
              <a:latin typeface="Arial" pitchFamily="34" charset="0"/>
              <a:ea typeface="ＭＳ Ｐゴシック" pitchFamily="34" charset="-128"/>
              <a:cs typeface="Arial" pitchFamily="34" charset="0"/>
            </a:endParaRPr>
          </a:p>
          <a:p>
            <a:pPr lvl="1" eaLnBrk="0" hangingPunct="0">
              <a:spcBef>
                <a:spcPct val="20000"/>
              </a:spcBef>
              <a:defRPr/>
            </a:pPr>
            <a:endParaRPr lang="en-ZA" sz="2000" dirty="0" smtClean="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3934167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22</a:t>
            </a:fld>
            <a:endParaRPr lang="en-US" dirty="0">
              <a:solidFill>
                <a:prstClr val="black"/>
              </a:solidFill>
            </a:endParaRPr>
          </a:p>
        </p:txBody>
      </p:sp>
      <p:sp>
        <p:nvSpPr>
          <p:cNvPr id="8" name="Rectangle 7"/>
          <p:cNvSpPr/>
          <p:nvPr/>
        </p:nvSpPr>
        <p:spPr>
          <a:xfrm>
            <a:off x="60385" y="177485"/>
            <a:ext cx="908361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en-US" sz="2800" b="1" dirty="0" smtClean="0">
                <a:solidFill>
                  <a:srgbClr val="002060"/>
                </a:solidFill>
                <a:latin typeface="Arial" pitchFamily="34" charset="0"/>
                <a:cs typeface="Arial" pitchFamily="34" charset="0"/>
              </a:rPr>
              <a:t>Programme 1: Administration</a:t>
            </a:r>
            <a:endParaRPr lang="en-ZA" sz="2800" b="1" dirty="0">
              <a:solidFill>
                <a:srgbClr val="00206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192167156"/>
              </p:ext>
            </p:extLst>
          </p:nvPr>
        </p:nvGraphicFramePr>
        <p:xfrm>
          <a:off x="60325" y="739775"/>
          <a:ext cx="9083675" cy="5790628"/>
        </p:xfrm>
        <a:graphic>
          <a:graphicData uri="http://schemas.openxmlformats.org/presentationml/2006/ole">
            <p:oleObj spid="_x0000_s232469" name="Worksheet" r:id="rId3" imgW="9425975" imgH="5814170" progId="Excel.Sheet.12">
              <p:embed/>
            </p:oleObj>
          </a:graphicData>
        </a:graphic>
      </p:graphicFrame>
    </p:spTree>
    <p:extLst>
      <p:ext uri="{BB962C8B-B14F-4D97-AF65-F5344CB8AC3E}">
        <p14:creationId xmlns:p14="http://schemas.microsoft.com/office/powerpoint/2010/main" xmlns="" val="17381748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1130"/>
            <a:ext cx="9144000" cy="523220"/>
          </a:xfrm>
          <a:prstGeom prst="rect">
            <a:avLst/>
          </a:prstGeom>
        </p:spPr>
        <p:txBody>
          <a:bodyPr wrap="square">
            <a:spAutoFit/>
          </a:bodyPr>
          <a:lstStyle/>
          <a:p>
            <a:pPr algn="ctr"/>
            <a:r>
              <a:rPr lang="en-US" sz="2800" b="1" dirty="0" smtClean="0">
                <a:solidFill>
                  <a:srgbClr val="1F497D">
                    <a:lumMod val="75000"/>
                  </a:srgbClr>
                </a:solidFill>
                <a:latin typeface="Arial"/>
                <a:cs typeface="ＭＳ Ｐゴシック" pitchFamily="-109" charset="-128"/>
              </a:rPr>
              <a:t>Programme 1 :Administration</a:t>
            </a:r>
            <a:endParaRPr lang="en-ZA" sz="2800" b="1" dirty="0">
              <a:solidFill>
                <a:prstClr val="black"/>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1849139744"/>
              </p:ext>
            </p:extLst>
          </p:nvPr>
        </p:nvGraphicFramePr>
        <p:xfrm>
          <a:off x="83820" y="257175"/>
          <a:ext cx="9041130" cy="514350"/>
        </p:xfrm>
        <a:graphic>
          <a:graphicData uri="http://schemas.openxmlformats.org/drawingml/2006/table">
            <a:tbl>
              <a:tblPr/>
              <a:tblGrid>
                <a:gridCol w="9041130">
                  <a:extLst>
                    <a:ext uri="{9D8B030D-6E8A-4147-A177-3AD203B41FA5}">
                      <a16:colId xmlns:a16="http://schemas.microsoft.com/office/drawing/2014/main" xmlns="" val="20000"/>
                    </a:ext>
                  </a:extLst>
                </a:gridCol>
              </a:tblGrid>
              <a:tr h="514350">
                <a:tc>
                  <a:txBody>
                    <a:bodyPr/>
                    <a:lstStyle/>
                    <a:p>
                      <a:endParaRPr lang="en-ZA"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xmlns="" val="3653981629"/>
              </p:ext>
            </p:extLst>
          </p:nvPr>
        </p:nvGraphicFramePr>
        <p:xfrm>
          <a:off x="84138" y="841375"/>
          <a:ext cx="9040812" cy="5665788"/>
        </p:xfrm>
        <a:graphic>
          <a:graphicData uri="http://schemas.openxmlformats.org/presentationml/2006/ole">
            <p:oleObj spid="_x0000_s233493" name="Worksheet" r:id="rId3" imgW="10035434" imgH="7033339" progId="Excel.Sheet.12">
              <p:embed/>
            </p:oleObj>
          </a:graphicData>
        </a:graphic>
      </p:graphicFrame>
    </p:spTree>
    <p:extLst>
      <p:ext uri="{BB962C8B-B14F-4D97-AF65-F5344CB8AC3E}">
        <p14:creationId xmlns:p14="http://schemas.microsoft.com/office/powerpoint/2010/main" xmlns="" val="1062036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24</a:t>
            </a:fld>
            <a:endParaRPr lang="en-US" dirty="0">
              <a:solidFill>
                <a:prstClr val="black"/>
              </a:solidFill>
            </a:endParaRPr>
          </a:p>
        </p:txBody>
      </p:sp>
      <p:sp>
        <p:nvSpPr>
          <p:cNvPr id="8" name="TextBox 7"/>
          <p:cNvSpPr txBox="1"/>
          <p:nvPr/>
        </p:nvSpPr>
        <p:spPr>
          <a:xfrm>
            <a:off x="1499616" y="721692"/>
            <a:ext cx="7542784" cy="5186035"/>
          </a:xfrm>
          <a:prstGeom prst="rect">
            <a:avLst/>
          </a:prstGeom>
          <a:solidFill>
            <a:schemeClr val="bg1"/>
          </a:solidFill>
          <a:ln>
            <a:solidFill>
              <a:schemeClr val="accent1"/>
            </a:solidFill>
          </a:ln>
        </p:spPr>
        <p:txBody>
          <a:bodyPr wrap="square" rtlCol="0">
            <a:spAutoFit/>
          </a:bodyPr>
          <a:lstStyle/>
          <a:p>
            <a:pPr algn="ctr"/>
            <a:r>
              <a:rPr lang="en-ZA" sz="1600" b="1" u="sng" dirty="0">
                <a:solidFill>
                  <a:prstClr val="black"/>
                </a:solidFill>
                <a:latin typeface="Arial"/>
                <a:ea typeface="Times New Roman"/>
              </a:rPr>
              <a:t>Compensation of </a:t>
            </a:r>
            <a:r>
              <a:rPr lang="en-ZA" sz="1600" b="1" u="sng" dirty="0" smtClean="0">
                <a:solidFill>
                  <a:prstClr val="black"/>
                </a:solidFill>
                <a:latin typeface="Arial"/>
                <a:ea typeface="Times New Roman"/>
              </a:rPr>
              <a:t>Employees (</a:t>
            </a:r>
            <a:r>
              <a:rPr lang="en-ZA" sz="1600" b="1" u="sng" dirty="0">
                <a:solidFill>
                  <a:prstClr val="black"/>
                </a:solidFill>
                <a:latin typeface="Arial"/>
                <a:ea typeface="Times New Roman"/>
              </a:rPr>
              <a:t>Under-spending) </a:t>
            </a:r>
          </a:p>
          <a:p>
            <a:pPr algn="ctr"/>
            <a:r>
              <a:rPr lang="en-ZA" sz="1600" b="1" u="sng" dirty="0" smtClean="0">
                <a:solidFill>
                  <a:prstClr val="black"/>
                </a:solidFill>
                <a:latin typeface="Arial"/>
                <a:ea typeface="Times New Roman"/>
              </a:rPr>
              <a:t> </a:t>
            </a:r>
            <a:endParaRPr lang="en-ZA" sz="1600" b="1" u="sng" dirty="0">
              <a:solidFill>
                <a:prstClr val="black"/>
              </a:solidFill>
              <a:latin typeface="Arial"/>
              <a:ea typeface="Times New Roman"/>
            </a:endParaRPr>
          </a:p>
          <a:p>
            <a:pPr marL="342900" indent="-342900" algn="just">
              <a:buFont typeface="Arial" panose="020B0604020202020204" pitchFamily="34" charset="0"/>
              <a:buChar char="•"/>
            </a:pPr>
            <a:endParaRPr lang="en-ZA" sz="1600" dirty="0" smtClean="0">
              <a:solidFill>
                <a:prstClr val="black"/>
              </a:solidFill>
              <a:latin typeface="Arial"/>
              <a:ea typeface="Times New Roman"/>
            </a:endParaRPr>
          </a:p>
          <a:p>
            <a:pPr marL="285750" lvl="1" indent="-285750" algn="just">
              <a:buFont typeface="Courier New" pitchFamily="49" charset="0"/>
              <a:buChar char="o"/>
            </a:pPr>
            <a:r>
              <a:rPr lang="en-US" sz="1600" dirty="0">
                <a:solidFill>
                  <a:prstClr val="black"/>
                </a:solidFill>
                <a:cs typeface="Arial" pitchFamily="34" charset="0"/>
              </a:rPr>
              <a:t>The </a:t>
            </a:r>
            <a:r>
              <a:rPr lang="en-US" sz="1600" dirty="0" err="1">
                <a:solidFill>
                  <a:prstClr val="black"/>
                </a:solidFill>
                <a:cs typeface="Arial" pitchFamily="34" charset="0"/>
              </a:rPr>
              <a:t>programme</a:t>
            </a:r>
            <a:r>
              <a:rPr lang="en-US" sz="1600" dirty="0">
                <a:solidFill>
                  <a:prstClr val="black"/>
                </a:solidFill>
                <a:cs typeface="Arial" pitchFamily="34" charset="0"/>
              </a:rPr>
              <a:t> projected to spend R211.043 million on compensation of employees; however, only </a:t>
            </a:r>
            <a:r>
              <a:rPr lang="en-US" sz="1600" dirty="0" smtClean="0">
                <a:solidFill>
                  <a:prstClr val="black"/>
                </a:solidFill>
                <a:cs typeface="Arial" pitchFamily="34" charset="0"/>
              </a:rPr>
              <a:t>R190.785 </a:t>
            </a:r>
            <a:r>
              <a:rPr lang="en-US" sz="1600" dirty="0">
                <a:solidFill>
                  <a:prstClr val="black"/>
                </a:solidFill>
                <a:cs typeface="Arial" pitchFamily="34" charset="0"/>
              </a:rPr>
              <a:t>million was spent. This indicates that the </a:t>
            </a:r>
            <a:r>
              <a:rPr lang="en-US" sz="1600" dirty="0" err="1">
                <a:solidFill>
                  <a:prstClr val="black"/>
                </a:solidFill>
                <a:cs typeface="Arial" pitchFamily="34" charset="0"/>
              </a:rPr>
              <a:t>programme</a:t>
            </a:r>
            <a:r>
              <a:rPr lang="en-US" sz="1600" dirty="0">
                <a:solidFill>
                  <a:prstClr val="black"/>
                </a:solidFill>
                <a:cs typeface="Arial" pitchFamily="34" charset="0"/>
              </a:rPr>
              <a:t> has spent </a:t>
            </a:r>
            <a:r>
              <a:rPr lang="en-US" sz="1600" dirty="0" smtClean="0">
                <a:solidFill>
                  <a:prstClr val="black"/>
                </a:solidFill>
                <a:cs typeface="Arial" pitchFamily="34" charset="0"/>
              </a:rPr>
              <a:t>R20.258 </a:t>
            </a:r>
            <a:r>
              <a:rPr lang="en-US" sz="1600" dirty="0">
                <a:solidFill>
                  <a:prstClr val="black"/>
                </a:solidFill>
                <a:cs typeface="Arial" pitchFamily="34" charset="0"/>
              </a:rPr>
              <a:t>million, </a:t>
            </a:r>
            <a:r>
              <a:rPr lang="en-US" sz="1600" dirty="0" smtClean="0">
                <a:solidFill>
                  <a:prstClr val="black"/>
                </a:solidFill>
                <a:cs typeface="Arial" pitchFamily="34" charset="0"/>
              </a:rPr>
              <a:t>ten </a:t>
            </a:r>
            <a:r>
              <a:rPr lang="en-US" sz="1600" dirty="0">
                <a:solidFill>
                  <a:prstClr val="black"/>
                </a:solidFill>
                <a:cs typeface="Arial" pitchFamily="34" charset="0"/>
              </a:rPr>
              <a:t>percent (</a:t>
            </a:r>
            <a:r>
              <a:rPr lang="en-US" sz="1600" dirty="0" smtClean="0">
                <a:solidFill>
                  <a:prstClr val="black"/>
                </a:solidFill>
                <a:cs typeface="Arial" pitchFamily="34" charset="0"/>
              </a:rPr>
              <a:t>10%) </a:t>
            </a:r>
            <a:r>
              <a:rPr lang="en-US" sz="1600" dirty="0">
                <a:solidFill>
                  <a:prstClr val="black"/>
                </a:solidFill>
                <a:cs typeface="Arial" pitchFamily="34" charset="0"/>
              </a:rPr>
              <a:t>less than the projected drawings/ planned expenditure. </a:t>
            </a:r>
            <a:endParaRPr lang="en-US" sz="1600" dirty="0" smtClean="0">
              <a:solidFill>
                <a:prstClr val="black"/>
              </a:solidFill>
              <a:cs typeface="Arial" pitchFamily="34" charset="0"/>
            </a:endParaRPr>
          </a:p>
          <a:p>
            <a:pPr marL="285750" lvl="1" indent="-285750" algn="just">
              <a:buFont typeface="Courier New" pitchFamily="49" charset="0"/>
              <a:buChar char="o"/>
            </a:pPr>
            <a:r>
              <a:rPr lang="en-US" sz="1600" dirty="0" smtClean="0">
                <a:solidFill>
                  <a:prstClr val="black"/>
                </a:solidFill>
                <a:cs typeface="Arial" pitchFamily="34" charset="0"/>
              </a:rPr>
              <a:t>The </a:t>
            </a:r>
            <a:r>
              <a:rPr lang="en-US" sz="1600" dirty="0">
                <a:solidFill>
                  <a:prstClr val="black"/>
                </a:solidFill>
                <a:cs typeface="Arial" pitchFamily="34" charset="0"/>
              </a:rPr>
              <a:t>lower than anticipated spending is due to vacant posts within the </a:t>
            </a:r>
            <a:r>
              <a:rPr lang="en-US" sz="1600" dirty="0" err="1">
                <a:solidFill>
                  <a:prstClr val="black"/>
                </a:solidFill>
                <a:cs typeface="Arial" pitchFamily="34" charset="0"/>
              </a:rPr>
              <a:t>programme</a:t>
            </a:r>
            <a:r>
              <a:rPr lang="en-US" sz="1600" dirty="0">
                <a:solidFill>
                  <a:prstClr val="black"/>
                </a:solidFill>
                <a:cs typeface="Arial" pitchFamily="34" charset="0"/>
              </a:rPr>
              <a:t> across all the Sub-programmes that are in various stages of recruitment</a:t>
            </a:r>
            <a:r>
              <a:rPr lang="en-ZA" sz="1600" dirty="0">
                <a:solidFill>
                  <a:prstClr val="black"/>
                </a:solidFill>
                <a:cs typeface="Arial" pitchFamily="34" charset="0"/>
              </a:rPr>
              <a:t>.</a:t>
            </a:r>
          </a:p>
          <a:p>
            <a:pPr algn="just"/>
            <a:endParaRPr lang="en-ZA" sz="1600" dirty="0">
              <a:solidFill>
                <a:prstClr val="black"/>
              </a:solidFill>
              <a:latin typeface="Arial"/>
              <a:ea typeface="Times New Roman"/>
            </a:endParaRPr>
          </a:p>
          <a:p>
            <a:pPr algn="ctr"/>
            <a:r>
              <a:rPr lang="en-ZA" sz="1600" b="1" u="sng" dirty="0">
                <a:solidFill>
                  <a:prstClr val="black"/>
                </a:solidFill>
                <a:latin typeface="Arial"/>
                <a:ea typeface="Times New Roman"/>
              </a:rPr>
              <a:t>Goods and </a:t>
            </a:r>
            <a:r>
              <a:rPr lang="en-ZA" sz="1600" b="1" u="sng" dirty="0" smtClean="0">
                <a:solidFill>
                  <a:prstClr val="black"/>
                </a:solidFill>
                <a:latin typeface="Arial"/>
                <a:ea typeface="Times New Roman"/>
              </a:rPr>
              <a:t>Services (Under-spending) </a:t>
            </a:r>
            <a:endParaRPr lang="en-ZA" sz="1600" b="1" u="sng" dirty="0">
              <a:solidFill>
                <a:prstClr val="black"/>
              </a:solidFill>
              <a:latin typeface="Arial"/>
              <a:ea typeface="Times New Roman"/>
            </a:endParaRPr>
          </a:p>
          <a:p>
            <a:pPr algn="just"/>
            <a:endParaRPr lang="en-ZA" sz="1600" dirty="0">
              <a:solidFill>
                <a:prstClr val="black"/>
              </a:solidFill>
              <a:latin typeface="Arial"/>
              <a:ea typeface="Times New Roman"/>
            </a:endParaRPr>
          </a:p>
          <a:p>
            <a:pPr marL="285750" lvl="1" indent="-285750" algn="just">
              <a:buFont typeface="Courier New" pitchFamily="49" charset="0"/>
              <a:buChar char="o"/>
            </a:pPr>
            <a:r>
              <a:rPr lang="en-ZA" sz="1600" dirty="0">
                <a:solidFill>
                  <a:prstClr val="black"/>
                </a:solidFill>
                <a:cs typeface="Arial" pitchFamily="34" charset="0"/>
              </a:rPr>
              <a:t>As at </a:t>
            </a:r>
            <a:r>
              <a:rPr lang="en-ZA" sz="1600" dirty="0" smtClean="0">
                <a:solidFill>
                  <a:prstClr val="black"/>
                </a:solidFill>
                <a:cs typeface="Arial" pitchFamily="34" charset="0"/>
              </a:rPr>
              <a:t>30 </a:t>
            </a:r>
            <a:r>
              <a:rPr lang="en-ZA" sz="1600" dirty="0">
                <a:solidFill>
                  <a:prstClr val="black"/>
                </a:solidFill>
                <a:cs typeface="Arial" pitchFamily="34" charset="0"/>
              </a:rPr>
              <a:t>June 2019, the Administration programme has spent </a:t>
            </a:r>
            <a:r>
              <a:rPr lang="en-ZA" sz="1600" dirty="0" smtClean="0">
                <a:solidFill>
                  <a:prstClr val="black"/>
                </a:solidFill>
                <a:cs typeface="Arial" pitchFamily="34" charset="0"/>
              </a:rPr>
              <a:t>R191.619 </a:t>
            </a:r>
            <a:r>
              <a:rPr lang="en-ZA" sz="1600" dirty="0">
                <a:solidFill>
                  <a:prstClr val="black"/>
                </a:solidFill>
                <a:cs typeface="Arial" pitchFamily="34" charset="0"/>
              </a:rPr>
              <a:t>million of the approved drawings of R221.808 million. The less than projected spending of </a:t>
            </a:r>
            <a:r>
              <a:rPr lang="en-ZA" sz="1600" dirty="0" smtClean="0">
                <a:solidFill>
                  <a:prstClr val="black"/>
                </a:solidFill>
                <a:cs typeface="Arial" pitchFamily="34" charset="0"/>
              </a:rPr>
              <a:t>R30.189 </a:t>
            </a:r>
            <a:r>
              <a:rPr lang="en-ZA" sz="1600" dirty="0">
                <a:solidFill>
                  <a:prstClr val="black"/>
                </a:solidFill>
                <a:cs typeface="Arial" pitchFamily="34" charset="0"/>
              </a:rPr>
              <a:t>million is largely due to the </a:t>
            </a:r>
            <a:r>
              <a:rPr lang="en-US" sz="1600" dirty="0">
                <a:solidFill>
                  <a:prstClr val="black"/>
                </a:solidFill>
                <a:cs typeface="Arial" pitchFamily="34" charset="0"/>
              </a:rPr>
              <a:t>planned activities and projects which are mostly at various procurement and implementation planning stages. The expenditure is anticipated to improve as the financial year progresses.</a:t>
            </a:r>
            <a:endParaRPr lang="en-ZA" sz="1600" dirty="0">
              <a:solidFill>
                <a:prstClr val="black"/>
              </a:solidFill>
              <a:cs typeface="Arial" pitchFamily="34" charset="0"/>
            </a:endParaRPr>
          </a:p>
          <a:p>
            <a:pPr algn="ctr"/>
            <a:endParaRPr lang="en-ZA" sz="1400" b="1" u="sng" dirty="0" smtClean="0">
              <a:solidFill>
                <a:prstClr val="black"/>
              </a:solidFill>
              <a:latin typeface="Arial"/>
              <a:ea typeface="Times New Roman"/>
            </a:endParaRPr>
          </a:p>
          <a:p>
            <a:pPr algn="just"/>
            <a:endParaRPr lang="en-ZA" sz="1300" dirty="0">
              <a:solidFill>
                <a:prstClr val="black"/>
              </a:solidFill>
              <a:latin typeface="Arial"/>
              <a:ea typeface="Times New Roman"/>
            </a:endParaRPr>
          </a:p>
        </p:txBody>
      </p:sp>
      <p:sp>
        <p:nvSpPr>
          <p:cNvPr id="9" name="Rectangle 8"/>
          <p:cNvSpPr/>
          <p:nvPr/>
        </p:nvSpPr>
        <p:spPr>
          <a:xfrm>
            <a:off x="1499616" y="124051"/>
            <a:ext cx="7542784" cy="461665"/>
          </a:xfrm>
          <a:prstGeom prst="rect">
            <a:avLst/>
          </a:prstGeom>
          <a:solidFill>
            <a:schemeClr val="bg1"/>
          </a:solidFill>
          <a:ln>
            <a:solidFill>
              <a:schemeClr val="accent1"/>
            </a:solidFill>
          </a:ln>
        </p:spPr>
        <p:txBody>
          <a:bodyPr wrap="square">
            <a:spAutoFit/>
          </a:bodyPr>
          <a:lstStyle/>
          <a:p>
            <a:pPr algn="ctr"/>
            <a:r>
              <a:rPr lang="en-ZA" b="1" dirty="0" smtClean="0">
                <a:solidFill>
                  <a:prstClr val="black"/>
                </a:solidFill>
                <a:ea typeface="ＭＳ Ｐゴシック" charset="0"/>
                <a:cs typeface="ＭＳ Ｐゴシック" charset="0"/>
              </a:rPr>
              <a:t>Reasons for Over and Under expenditure</a:t>
            </a:r>
          </a:p>
        </p:txBody>
      </p:sp>
    </p:spTree>
    <p:extLst>
      <p:ext uri="{BB962C8B-B14F-4D97-AF65-F5344CB8AC3E}">
        <p14:creationId xmlns:p14="http://schemas.microsoft.com/office/powerpoint/2010/main" xmlns="" val="27882404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25</a:t>
            </a:fld>
            <a:endParaRPr lang="en-US" dirty="0">
              <a:solidFill>
                <a:prstClr val="black"/>
              </a:solidFill>
            </a:endParaRPr>
          </a:p>
        </p:txBody>
      </p:sp>
      <p:sp>
        <p:nvSpPr>
          <p:cNvPr id="8" name="TextBox 7"/>
          <p:cNvSpPr txBox="1"/>
          <p:nvPr/>
        </p:nvSpPr>
        <p:spPr>
          <a:xfrm>
            <a:off x="1499616" y="721692"/>
            <a:ext cx="7542784" cy="5678478"/>
          </a:xfrm>
          <a:prstGeom prst="rect">
            <a:avLst/>
          </a:prstGeom>
          <a:solidFill>
            <a:schemeClr val="bg1"/>
          </a:solidFill>
          <a:ln>
            <a:solidFill>
              <a:schemeClr val="accent1"/>
            </a:solidFill>
          </a:ln>
        </p:spPr>
        <p:txBody>
          <a:bodyPr wrap="square" rtlCol="0">
            <a:spAutoFit/>
          </a:bodyPr>
          <a:lstStyle/>
          <a:p>
            <a:pPr algn="ctr"/>
            <a:r>
              <a:rPr lang="en-ZA" sz="1400" b="1" u="sng" dirty="0">
                <a:solidFill>
                  <a:prstClr val="black"/>
                </a:solidFill>
                <a:latin typeface="Arial"/>
                <a:ea typeface="Times New Roman"/>
              </a:rPr>
              <a:t>Transfers and Subsidies (Over-spending)</a:t>
            </a:r>
          </a:p>
          <a:p>
            <a:pPr marL="342900" indent="-342900" algn="just">
              <a:buFont typeface="Arial" panose="020B0604020202020204" pitchFamily="34" charset="0"/>
              <a:buChar char="•"/>
            </a:pPr>
            <a:endParaRPr lang="en-ZA" sz="1400" dirty="0">
              <a:solidFill>
                <a:prstClr val="black"/>
              </a:solidFill>
              <a:latin typeface="Arial"/>
              <a:ea typeface="Times New Roman"/>
            </a:endParaRPr>
          </a:p>
          <a:p>
            <a:pPr marL="285750" lvl="1" indent="-285750" algn="just">
              <a:buFont typeface="Courier New" pitchFamily="49" charset="0"/>
              <a:buChar char="o"/>
            </a:pPr>
            <a:r>
              <a:rPr lang="en-US" sz="1400" dirty="0" smtClean="0">
                <a:solidFill>
                  <a:prstClr val="black"/>
                </a:solidFill>
                <a:cs typeface="Arial" pitchFamily="34" charset="0"/>
              </a:rPr>
              <a:t>The </a:t>
            </a:r>
            <a:r>
              <a:rPr lang="en-US" sz="1400" dirty="0" err="1">
                <a:solidFill>
                  <a:prstClr val="black"/>
                </a:solidFill>
                <a:cs typeface="Arial" pitchFamily="34" charset="0"/>
              </a:rPr>
              <a:t>programme</a:t>
            </a:r>
            <a:r>
              <a:rPr lang="en-US" sz="1400" dirty="0">
                <a:solidFill>
                  <a:prstClr val="black"/>
                </a:solidFill>
                <a:cs typeface="Arial" pitchFamily="34" charset="0"/>
              </a:rPr>
              <a:t> projected to spend R5.858 million on transfers and subsidies; however, R20.176 million was spent. The higher than projected spending of </a:t>
            </a:r>
            <a:r>
              <a:rPr lang="en-US" sz="1400" dirty="0" smtClean="0">
                <a:solidFill>
                  <a:prstClr val="black"/>
                </a:solidFill>
                <a:cs typeface="Arial" pitchFamily="34" charset="0"/>
              </a:rPr>
              <a:t>R14.318 </a:t>
            </a:r>
            <a:r>
              <a:rPr lang="en-US" sz="1400" dirty="0">
                <a:solidFill>
                  <a:prstClr val="black"/>
                </a:solidFill>
                <a:cs typeface="Arial" pitchFamily="34" charset="0"/>
              </a:rPr>
              <a:t>million is largely due to the payment of R10.237 million and R9.023 million made towards </a:t>
            </a:r>
            <a:r>
              <a:rPr lang="en-US" sz="1400" dirty="0" err="1">
                <a:solidFill>
                  <a:prstClr val="black"/>
                </a:solidFill>
                <a:cs typeface="Arial" pitchFamily="34" charset="0"/>
              </a:rPr>
              <a:t>Intellimali</a:t>
            </a:r>
            <a:r>
              <a:rPr lang="en-US" sz="1400" dirty="0">
                <a:solidFill>
                  <a:prstClr val="black"/>
                </a:solidFill>
                <a:cs typeface="Arial" pitchFamily="34" charset="0"/>
              </a:rPr>
              <a:t> (Pty) Ltd for the previous and current academic year respectively for the external bursaries awarded to qualifying students. </a:t>
            </a:r>
            <a:endParaRPr lang="en-ZA" sz="1400" dirty="0">
              <a:solidFill>
                <a:prstClr val="black"/>
              </a:solidFill>
              <a:latin typeface="Arial"/>
              <a:ea typeface="Times New Roman"/>
            </a:endParaRPr>
          </a:p>
          <a:p>
            <a:pPr algn="just"/>
            <a:endParaRPr lang="en-US" sz="1400" dirty="0">
              <a:solidFill>
                <a:prstClr val="black"/>
              </a:solidFill>
              <a:latin typeface="Arial"/>
              <a:ea typeface="Times New Roman"/>
            </a:endParaRPr>
          </a:p>
          <a:p>
            <a:pPr algn="ctr"/>
            <a:r>
              <a:rPr lang="en-ZA" sz="1400" b="1" u="sng" dirty="0">
                <a:solidFill>
                  <a:prstClr val="black"/>
                </a:solidFill>
                <a:latin typeface="Arial"/>
                <a:ea typeface="Times New Roman"/>
              </a:rPr>
              <a:t>Payments for Capital Assets (Under-spending)</a:t>
            </a:r>
          </a:p>
          <a:p>
            <a:pPr marL="342900" indent="-342900" algn="just">
              <a:buFont typeface="Arial" panose="020B0604020202020204" pitchFamily="34" charset="0"/>
              <a:buChar char="•"/>
            </a:pPr>
            <a:endParaRPr lang="en-ZA" sz="1400" dirty="0">
              <a:solidFill>
                <a:prstClr val="black"/>
              </a:solidFill>
              <a:latin typeface="Arial"/>
              <a:ea typeface="Times New Roman"/>
            </a:endParaRPr>
          </a:p>
          <a:p>
            <a:pPr marL="285750" lvl="1" indent="-285750" algn="just">
              <a:buFont typeface="Courier New" pitchFamily="49" charset="0"/>
              <a:buChar char="o"/>
            </a:pPr>
            <a:r>
              <a:rPr lang="en-ZA" sz="1400" dirty="0">
                <a:solidFill>
                  <a:prstClr val="black"/>
                </a:solidFill>
                <a:cs typeface="Arial" pitchFamily="34" charset="0"/>
              </a:rPr>
              <a:t>As at </a:t>
            </a:r>
            <a:r>
              <a:rPr lang="en-ZA" sz="1400" dirty="0" smtClean="0">
                <a:solidFill>
                  <a:prstClr val="black"/>
                </a:solidFill>
                <a:cs typeface="Arial" pitchFamily="34" charset="0"/>
              </a:rPr>
              <a:t>30 </a:t>
            </a:r>
            <a:r>
              <a:rPr lang="en-ZA" sz="1400" dirty="0">
                <a:solidFill>
                  <a:prstClr val="black"/>
                </a:solidFill>
                <a:cs typeface="Arial" pitchFamily="34" charset="0"/>
              </a:rPr>
              <a:t>June 2019, the Administration programme has spent </a:t>
            </a:r>
            <a:r>
              <a:rPr lang="en-ZA" sz="1400" dirty="0" smtClean="0">
                <a:solidFill>
                  <a:prstClr val="black"/>
                </a:solidFill>
                <a:cs typeface="Arial" pitchFamily="34" charset="0"/>
              </a:rPr>
              <a:t>R1.984 </a:t>
            </a:r>
            <a:r>
              <a:rPr lang="en-ZA" sz="1400" dirty="0">
                <a:solidFill>
                  <a:prstClr val="black"/>
                </a:solidFill>
                <a:cs typeface="Arial" pitchFamily="34" charset="0"/>
              </a:rPr>
              <a:t>million of the approved drawings of R10.147 million. The slower than projected spending of </a:t>
            </a:r>
            <a:r>
              <a:rPr lang="en-ZA" sz="1400" dirty="0" smtClean="0">
                <a:solidFill>
                  <a:prstClr val="black"/>
                </a:solidFill>
                <a:cs typeface="Arial" pitchFamily="34" charset="0"/>
              </a:rPr>
              <a:t>R8.163 </a:t>
            </a:r>
            <a:r>
              <a:rPr lang="en-ZA" sz="1400" dirty="0">
                <a:solidFill>
                  <a:prstClr val="black"/>
                </a:solidFill>
                <a:cs typeface="Arial" pitchFamily="34" charset="0"/>
              </a:rPr>
              <a:t>million is largely due to </a:t>
            </a:r>
            <a:r>
              <a:rPr lang="en-US" sz="1400" dirty="0">
                <a:solidFill>
                  <a:prstClr val="black"/>
                </a:solidFill>
                <a:cs typeface="Arial" pitchFamily="34" charset="0"/>
              </a:rPr>
              <a:t>the delayed spending on office furniture, equipment and desktops/ laptops which are mostly at various procurement stages.</a:t>
            </a:r>
            <a:endParaRPr lang="en-ZA" sz="1400" dirty="0">
              <a:solidFill>
                <a:prstClr val="black"/>
              </a:solidFill>
              <a:cs typeface="Arial" pitchFamily="34" charset="0"/>
            </a:endParaRPr>
          </a:p>
          <a:p>
            <a:pPr algn="ctr"/>
            <a:endParaRPr lang="en-ZA" sz="1400" b="1" u="sng" dirty="0" smtClean="0">
              <a:solidFill>
                <a:prstClr val="black"/>
              </a:solidFill>
              <a:cs typeface="Arial" pitchFamily="34" charset="0"/>
            </a:endParaRPr>
          </a:p>
          <a:p>
            <a:pPr algn="ctr"/>
            <a:r>
              <a:rPr lang="en-ZA" sz="1400" b="1" u="sng" dirty="0" smtClean="0">
                <a:solidFill>
                  <a:prstClr val="black"/>
                </a:solidFill>
                <a:cs typeface="Arial" pitchFamily="34" charset="0"/>
              </a:rPr>
              <a:t>Payments </a:t>
            </a:r>
            <a:r>
              <a:rPr lang="en-ZA" sz="1400" b="1" u="sng" dirty="0">
                <a:solidFill>
                  <a:prstClr val="black"/>
                </a:solidFill>
                <a:cs typeface="Arial" pitchFamily="34" charset="0"/>
              </a:rPr>
              <a:t>for Financial Assets (Over-spending)</a:t>
            </a:r>
          </a:p>
          <a:p>
            <a:pPr algn="just"/>
            <a:endParaRPr lang="en-ZA" sz="1400" b="1" dirty="0">
              <a:solidFill>
                <a:prstClr val="black"/>
              </a:solidFill>
              <a:cs typeface="Arial" pitchFamily="34" charset="0"/>
            </a:endParaRPr>
          </a:p>
          <a:p>
            <a:pPr marL="285750" lvl="1" indent="-285750" algn="just">
              <a:buFont typeface="Courier New" pitchFamily="49" charset="0"/>
              <a:buChar char="o"/>
            </a:pPr>
            <a:r>
              <a:rPr lang="en-US" sz="1400" dirty="0">
                <a:solidFill>
                  <a:prstClr val="black"/>
                </a:solidFill>
                <a:cs typeface="Arial" pitchFamily="34" charset="0"/>
              </a:rPr>
              <a:t>The </a:t>
            </a:r>
            <a:r>
              <a:rPr lang="en-US" sz="1400" dirty="0" err="1" smtClean="0">
                <a:solidFill>
                  <a:prstClr val="black"/>
                </a:solidFill>
                <a:cs typeface="Arial" pitchFamily="34" charset="0"/>
              </a:rPr>
              <a:t>programme</a:t>
            </a:r>
            <a:r>
              <a:rPr lang="en-US" sz="1400" dirty="0" smtClean="0">
                <a:solidFill>
                  <a:prstClr val="black"/>
                </a:solidFill>
                <a:cs typeface="Arial" pitchFamily="34" charset="0"/>
              </a:rPr>
              <a:t> </a:t>
            </a:r>
            <a:r>
              <a:rPr lang="en-US" sz="1400" dirty="0">
                <a:solidFill>
                  <a:prstClr val="black"/>
                </a:solidFill>
                <a:cs typeface="Arial" pitchFamily="34" charset="0"/>
              </a:rPr>
              <a:t>has during the reporting period under review incurred the amount of </a:t>
            </a:r>
            <a:r>
              <a:rPr lang="en-US" sz="1400" dirty="0" smtClean="0">
                <a:solidFill>
                  <a:prstClr val="black"/>
                </a:solidFill>
                <a:cs typeface="Arial" pitchFamily="34" charset="0"/>
              </a:rPr>
              <a:t>R0.473 </a:t>
            </a:r>
            <a:r>
              <a:rPr lang="en-US" sz="1400" dirty="0">
                <a:solidFill>
                  <a:prstClr val="black"/>
                </a:solidFill>
                <a:cs typeface="Arial" pitchFamily="34" charset="0"/>
              </a:rPr>
              <a:t>million as payments for financial assets. </a:t>
            </a:r>
          </a:p>
          <a:p>
            <a:pPr marL="285750" lvl="1" indent="-285750" algn="just">
              <a:buFont typeface="Courier New" pitchFamily="49" charset="0"/>
              <a:buChar char="o"/>
            </a:pPr>
            <a:r>
              <a:rPr lang="en-US" sz="1400" dirty="0">
                <a:solidFill>
                  <a:prstClr val="black"/>
                </a:solidFill>
                <a:cs typeface="Arial" pitchFamily="34" charset="0"/>
              </a:rPr>
              <a:t>The expenditure incurred without the budget is attributable to debts that are long outstanding and uneconomical to recover which were written-off against the Department in terms of Treasury Regulations 11.6 read in conjunction with sections 76(1)(e) and 76(4)(a) of the PFMA.</a:t>
            </a:r>
          </a:p>
          <a:p>
            <a:pPr marL="285750" lvl="1" indent="-285750" algn="just">
              <a:buFont typeface="Courier New" pitchFamily="49" charset="0"/>
              <a:buChar char="o"/>
            </a:pPr>
            <a:r>
              <a:rPr lang="en-US" sz="1400" dirty="0">
                <a:solidFill>
                  <a:prstClr val="black"/>
                </a:solidFill>
                <a:cs typeface="Arial" pitchFamily="34" charset="0"/>
              </a:rPr>
              <a:t>The budget will be made available during the mid-term budget adjustment/ review process.</a:t>
            </a:r>
            <a:endParaRPr lang="en-GB" sz="1400" dirty="0">
              <a:solidFill>
                <a:prstClr val="black"/>
              </a:solidFill>
              <a:ea typeface="Times New Roman"/>
              <a:cs typeface="Arial" pitchFamily="34" charset="0"/>
            </a:endParaRPr>
          </a:p>
          <a:p>
            <a:pPr algn="just"/>
            <a:endParaRPr lang="en-ZA" sz="1300" dirty="0">
              <a:solidFill>
                <a:prstClr val="black"/>
              </a:solidFill>
              <a:latin typeface="Arial"/>
              <a:ea typeface="Times New Roman"/>
            </a:endParaRPr>
          </a:p>
        </p:txBody>
      </p:sp>
      <p:sp>
        <p:nvSpPr>
          <p:cNvPr id="9" name="Rectangle 8"/>
          <p:cNvSpPr/>
          <p:nvPr/>
        </p:nvSpPr>
        <p:spPr>
          <a:xfrm>
            <a:off x="1499616" y="124051"/>
            <a:ext cx="7542784" cy="461665"/>
          </a:xfrm>
          <a:prstGeom prst="rect">
            <a:avLst/>
          </a:prstGeom>
          <a:solidFill>
            <a:schemeClr val="bg1"/>
          </a:solidFill>
          <a:ln>
            <a:solidFill>
              <a:schemeClr val="accent1"/>
            </a:solidFill>
          </a:ln>
        </p:spPr>
        <p:txBody>
          <a:bodyPr wrap="square">
            <a:spAutoFit/>
          </a:bodyPr>
          <a:lstStyle/>
          <a:p>
            <a:pPr algn="ctr"/>
            <a:r>
              <a:rPr lang="en-ZA" b="1" dirty="0" smtClean="0">
                <a:solidFill>
                  <a:prstClr val="black"/>
                </a:solidFill>
                <a:ea typeface="ＭＳ Ｐゴシック" charset="0"/>
                <a:cs typeface="ＭＳ Ｐゴシック" charset="0"/>
              </a:rPr>
              <a:t>Reasons for Over and Under expenditure</a:t>
            </a:r>
          </a:p>
        </p:txBody>
      </p:sp>
    </p:spTree>
    <p:extLst>
      <p:ext uri="{BB962C8B-B14F-4D97-AF65-F5344CB8AC3E}">
        <p14:creationId xmlns:p14="http://schemas.microsoft.com/office/powerpoint/2010/main" xmlns="" val="2870922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26</a:t>
            </a:fld>
            <a:endParaRPr lang="en-US" dirty="0">
              <a:solidFill>
                <a:prstClr val="black"/>
              </a:solidFill>
            </a:endParaRPr>
          </a:p>
        </p:txBody>
      </p:sp>
      <p:sp>
        <p:nvSpPr>
          <p:cNvPr id="8" name="Rectangle 7"/>
          <p:cNvSpPr/>
          <p:nvPr/>
        </p:nvSpPr>
        <p:spPr>
          <a:xfrm>
            <a:off x="60385" y="177485"/>
            <a:ext cx="9083615"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b="1" dirty="0">
                <a:solidFill>
                  <a:srgbClr val="1F497D">
                    <a:lumMod val="75000"/>
                  </a:srgbClr>
                </a:solidFill>
                <a:latin typeface="Arial"/>
                <a:cs typeface="ＭＳ Ｐゴシック" pitchFamily="-109" charset="-128"/>
              </a:rPr>
              <a:t>Programme 2 : </a:t>
            </a:r>
            <a:r>
              <a:rPr lang="en-ZA" b="1" dirty="0">
                <a:solidFill>
                  <a:srgbClr val="1F497D">
                    <a:lumMod val="75000"/>
                  </a:srgbClr>
                </a:solidFill>
                <a:latin typeface="Arial"/>
                <a:cs typeface="ＭＳ Ｐゴシック" pitchFamily="-109" charset="-128"/>
              </a:rPr>
              <a:t>Water Planning and Information Management</a:t>
            </a:r>
            <a:endParaRPr lang="en-ZA" b="1"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819499374"/>
              </p:ext>
            </p:extLst>
          </p:nvPr>
        </p:nvGraphicFramePr>
        <p:xfrm>
          <a:off x="60325" y="739775"/>
          <a:ext cx="9083675" cy="5728758"/>
        </p:xfrm>
        <a:graphic>
          <a:graphicData uri="http://schemas.openxmlformats.org/presentationml/2006/ole">
            <p:oleObj spid="_x0000_s234517" name="Worksheet" r:id="rId3" imgW="10828197" imgH="5585523" progId="Excel.Sheet.12">
              <p:embed/>
            </p:oleObj>
          </a:graphicData>
        </a:graphic>
      </p:graphicFrame>
    </p:spTree>
    <p:extLst>
      <p:ext uri="{BB962C8B-B14F-4D97-AF65-F5344CB8AC3E}">
        <p14:creationId xmlns:p14="http://schemas.microsoft.com/office/powerpoint/2010/main" xmlns="" val="1785960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2218"/>
            <a:ext cx="9067801"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smtClean="0">
                <a:solidFill>
                  <a:srgbClr val="1F497D">
                    <a:lumMod val="75000"/>
                  </a:srgbClr>
                </a:solidFill>
                <a:latin typeface="Arial"/>
                <a:cs typeface="ＭＳ Ｐゴシック" pitchFamily="-109" charset="-128"/>
              </a:rPr>
              <a:t>Programme 2 : </a:t>
            </a:r>
            <a:r>
              <a:rPr lang="en-ZA" sz="2800" b="1" dirty="0">
                <a:solidFill>
                  <a:srgbClr val="1F497D">
                    <a:lumMod val="75000"/>
                  </a:srgbClr>
                </a:solidFill>
                <a:latin typeface="Arial"/>
                <a:cs typeface="ＭＳ Ｐゴシック" pitchFamily="-109" charset="-128"/>
              </a:rPr>
              <a:t>Water Planning and Information Management</a:t>
            </a:r>
            <a:endParaRPr lang="en-ZA" sz="2800" b="1"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3172205148"/>
              </p:ext>
            </p:extLst>
          </p:nvPr>
        </p:nvGraphicFramePr>
        <p:xfrm>
          <a:off x="76200" y="1112838"/>
          <a:ext cx="9067800" cy="5372100"/>
        </p:xfrm>
        <a:graphic>
          <a:graphicData uri="http://schemas.openxmlformats.org/presentationml/2006/ole">
            <p:oleObj spid="_x0000_s235541" name="Worksheet" r:id="rId3" imgW="12176831" imgH="6400847" progId="Excel.Sheet.12">
              <p:embed/>
            </p:oleObj>
          </a:graphicData>
        </a:graphic>
      </p:graphicFrame>
    </p:spTree>
    <p:extLst>
      <p:ext uri="{BB962C8B-B14F-4D97-AF65-F5344CB8AC3E}">
        <p14:creationId xmlns:p14="http://schemas.microsoft.com/office/powerpoint/2010/main" xmlns="" val="238510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28</a:t>
            </a:fld>
            <a:endParaRPr lang="en-US" dirty="0">
              <a:solidFill>
                <a:prstClr val="black"/>
              </a:solidFill>
            </a:endParaRPr>
          </a:p>
        </p:txBody>
      </p:sp>
      <p:sp>
        <p:nvSpPr>
          <p:cNvPr id="8" name="TextBox 7"/>
          <p:cNvSpPr txBox="1"/>
          <p:nvPr/>
        </p:nvSpPr>
        <p:spPr>
          <a:xfrm>
            <a:off x="1499616" y="814316"/>
            <a:ext cx="7542784" cy="3323987"/>
          </a:xfrm>
          <a:prstGeom prst="rect">
            <a:avLst/>
          </a:prstGeom>
          <a:solidFill>
            <a:schemeClr val="bg1"/>
          </a:solidFill>
          <a:ln>
            <a:solidFill>
              <a:schemeClr val="accent1"/>
            </a:solidFill>
          </a:ln>
        </p:spPr>
        <p:txBody>
          <a:bodyPr wrap="square" rtlCol="0">
            <a:spAutoFit/>
          </a:bodyPr>
          <a:lstStyle/>
          <a:p>
            <a:pPr algn="ctr"/>
            <a:r>
              <a:rPr lang="en-ZA" sz="1800" b="1" u="sng" dirty="0">
                <a:solidFill>
                  <a:prstClr val="black"/>
                </a:solidFill>
                <a:ea typeface="Times New Roman"/>
                <a:cs typeface="Arial" pitchFamily="34" charset="0"/>
              </a:rPr>
              <a:t>Compensation of Employees (Under-spending)</a:t>
            </a:r>
          </a:p>
          <a:p>
            <a:pPr marL="342900" indent="-342900" algn="just">
              <a:buFont typeface="Arial" panose="020B0604020202020204" pitchFamily="34" charset="0"/>
              <a:buChar char="•"/>
            </a:pPr>
            <a:endParaRPr lang="en-ZA" sz="1800" dirty="0">
              <a:solidFill>
                <a:prstClr val="black"/>
              </a:solidFill>
              <a:ea typeface="Times New Roman"/>
              <a:cs typeface="Arial" pitchFamily="34" charset="0"/>
            </a:endParaRPr>
          </a:p>
          <a:p>
            <a:pPr marL="285750" lvl="1" indent="-285750" algn="just">
              <a:buFont typeface="Courier New" pitchFamily="49" charset="0"/>
              <a:buChar char="o"/>
            </a:pPr>
            <a:r>
              <a:rPr lang="en-US" sz="1800" dirty="0">
                <a:solidFill>
                  <a:prstClr val="black"/>
                </a:solidFill>
                <a:cs typeface="Arial" pitchFamily="34" charset="0"/>
              </a:rPr>
              <a:t>The </a:t>
            </a:r>
            <a:r>
              <a:rPr lang="en-US" sz="1800" dirty="0" err="1">
                <a:solidFill>
                  <a:prstClr val="black"/>
                </a:solidFill>
                <a:cs typeface="Arial" pitchFamily="34" charset="0"/>
              </a:rPr>
              <a:t>programme</a:t>
            </a:r>
            <a:r>
              <a:rPr lang="en-US" sz="1800" dirty="0">
                <a:solidFill>
                  <a:prstClr val="black"/>
                </a:solidFill>
                <a:cs typeface="Arial" pitchFamily="34" charset="0"/>
              </a:rPr>
              <a:t> projected to spend R118.526 million on compensation of employees; however, only </a:t>
            </a:r>
            <a:r>
              <a:rPr lang="en-US" sz="1800" dirty="0" smtClean="0">
                <a:solidFill>
                  <a:prstClr val="black"/>
                </a:solidFill>
                <a:cs typeface="Arial" pitchFamily="34" charset="0"/>
              </a:rPr>
              <a:t>R114.646 </a:t>
            </a:r>
            <a:r>
              <a:rPr lang="en-US" sz="1800" dirty="0">
                <a:solidFill>
                  <a:prstClr val="black"/>
                </a:solidFill>
                <a:cs typeface="Arial" pitchFamily="34" charset="0"/>
              </a:rPr>
              <a:t>million was spent. This indicates that the </a:t>
            </a:r>
            <a:r>
              <a:rPr lang="en-US" sz="1800" dirty="0" err="1">
                <a:solidFill>
                  <a:prstClr val="black"/>
                </a:solidFill>
                <a:cs typeface="Arial" pitchFamily="34" charset="0"/>
              </a:rPr>
              <a:t>programme</a:t>
            </a:r>
            <a:r>
              <a:rPr lang="en-US" sz="1800" dirty="0">
                <a:solidFill>
                  <a:prstClr val="black"/>
                </a:solidFill>
                <a:cs typeface="Arial" pitchFamily="34" charset="0"/>
              </a:rPr>
              <a:t> has spent </a:t>
            </a:r>
            <a:r>
              <a:rPr lang="en-US" sz="1800" dirty="0" smtClean="0">
                <a:solidFill>
                  <a:prstClr val="black"/>
                </a:solidFill>
                <a:cs typeface="Arial" pitchFamily="34" charset="0"/>
              </a:rPr>
              <a:t>R3.880 </a:t>
            </a:r>
            <a:r>
              <a:rPr lang="en-US" sz="1800" dirty="0">
                <a:solidFill>
                  <a:prstClr val="black"/>
                </a:solidFill>
                <a:cs typeface="Arial" pitchFamily="34" charset="0"/>
              </a:rPr>
              <a:t>million, three percent (3%) less than the projected drawings/ planned expenditure. </a:t>
            </a:r>
            <a:endParaRPr lang="en-US" sz="1800" dirty="0" smtClean="0">
              <a:solidFill>
                <a:prstClr val="black"/>
              </a:solidFill>
              <a:cs typeface="Arial" pitchFamily="34" charset="0"/>
            </a:endParaRPr>
          </a:p>
          <a:p>
            <a:pPr marL="285750" lvl="1" indent="-285750" algn="just">
              <a:buFont typeface="Courier New" pitchFamily="49" charset="0"/>
              <a:buChar char="o"/>
            </a:pPr>
            <a:r>
              <a:rPr lang="en-US" sz="1800" dirty="0" smtClean="0">
                <a:solidFill>
                  <a:prstClr val="black"/>
                </a:solidFill>
                <a:cs typeface="Arial" pitchFamily="34" charset="0"/>
              </a:rPr>
              <a:t>The </a:t>
            </a:r>
            <a:r>
              <a:rPr lang="en-US" sz="1800" dirty="0">
                <a:solidFill>
                  <a:prstClr val="black"/>
                </a:solidFill>
                <a:cs typeface="Arial" pitchFamily="34" charset="0"/>
              </a:rPr>
              <a:t>lower than anticipated spending is due to vacant posts within the </a:t>
            </a:r>
            <a:r>
              <a:rPr lang="en-US" sz="1800" dirty="0" err="1">
                <a:solidFill>
                  <a:prstClr val="black"/>
                </a:solidFill>
                <a:cs typeface="Arial" pitchFamily="34" charset="0"/>
              </a:rPr>
              <a:t>programme</a:t>
            </a:r>
            <a:r>
              <a:rPr lang="en-US" sz="1800" dirty="0">
                <a:solidFill>
                  <a:prstClr val="black"/>
                </a:solidFill>
                <a:cs typeface="Arial" pitchFamily="34" charset="0"/>
              </a:rPr>
              <a:t> across all the Sub-programmes that are in various stages of recruitment</a:t>
            </a:r>
            <a:r>
              <a:rPr lang="en-ZA" sz="1800" dirty="0">
                <a:solidFill>
                  <a:prstClr val="black"/>
                </a:solidFill>
                <a:cs typeface="Arial" pitchFamily="34" charset="0"/>
              </a:rPr>
              <a:t>.</a:t>
            </a:r>
          </a:p>
          <a:p>
            <a:pPr algn="just"/>
            <a:endParaRPr lang="en-ZA" sz="1600" dirty="0">
              <a:solidFill>
                <a:prstClr val="black"/>
              </a:solidFill>
              <a:latin typeface="Arial"/>
              <a:ea typeface="Times New Roman"/>
            </a:endParaRPr>
          </a:p>
          <a:p>
            <a:pPr algn="ctr"/>
            <a:endParaRPr lang="en-ZA" sz="1400" b="1" u="sng" dirty="0" smtClean="0">
              <a:solidFill>
                <a:prstClr val="black"/>
              </a:solidFill>
              <a:latin typeface="Arial"/>
              <a:ea typeface="Times New Roman"/>
            </a:endParaRPr>
          </a:p>
        </p:txBody>
      </p:sp>
      <p:sp>
        <p:nvSpPr>
          <p:cNvPr id="9" name="Rectangle 8"/>
          <p:cNvSpPr/>
          <p:nvPr/>
        </p:nvSpPr>
        <p:spPr>
          <a:xfrm>
            <a:off x="1499616" y="124051"/>
            <a:ext cx="7542784" cy="461665"/>
          </a:xfrm>
          <a:prstGeom prst="rect">
            <a:avLst/>
          </a:prstGeom>
          <a:solidFill>
            <a:schemeClr val="bg1"/>
          </a:solidFill>
          <a:ln>
            <a:solidFill>
              <a:schemeClr val="accent1"/>
            </a:solidFill>
          </a:ln>
        </p:spPr>
        <p:txBody>
          <a:bodyPr wrap="square">
            <a:spAutoFit/>
          </a:bodyPr>
          <a:lstStyle/>
          <a:p>
            <a:pPr algn="ctr"/>
            <a:r>
              <a:rPr lang="en-ZA" b="1" dirty="0" smtClean="0">
                <a:solidFill>
                  <a:prstClr val="black"/>
                </a:solidFill>
                <a:ea typeface="ＭＳ Ｐゴシック" charset="0"/>
                <a:cs typeface="ＭＳ Ｐゴシック" charset="0"/>
              </a:rPr>
              <a:t>Reasons for Over and Under expenditure</a:t>
            </a:r>
          </a:p>
        </p:txBody>
      </p:sp>
    </p:spTree>
    <p:extLst>
      <p:ext uri="{BB962C8B-B14F-4D97-AF65-F5344CB8AC3E}">
        <p14:creationId xmlns:p14="http://schemas.microsoft.com/office/powerpoint/2010/main" xmlns="" val="20901115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29</a:t>
            </a:fld>
            <a:endParaRPr lang="en-US" dirty="0">
              <a:solidFill>
                <a:prstClr val="black"/>
              </a:solidFill>
            </a:endParaRPr>
          </a:p>
        </p:txBody>
      </p:sp>
      <p:sp>
        <p:nvSpPr>
          <p:cNvPr id="8" name="TextBox 7"/>
          <p:cNvSpPr txBox="1"/>
          <p:nvPr/>
        </p:nvSpPr>
        <p:spPr>
          <a:xfrm>
            <a:off x="1499616" y="814316"/>
            <a:ext cx="7542784" cy="5724644"/>
          </a:xfrm>
          <a:prstGeom prst="rect">
            <a:avLst/>
          </a:prstGeom>
          <a:solidFill>
            <a:schemeClr val="bg1"/>
          </a:solidFill>
          <a:ln>
            <a:solidFill>
              <a:schemeClr val="accent1"/>
            </a:solidFill>
          </a:ln>
        </p:spPr>
        <p:txBody>
          <a:bodyPr wrap="square" rtlCol="0">
            <a:spAutoFit/>
          </a:bodyPr>
          <a:lstStyle/>
          <a:p>
            <a:pPr algn="just"/>
            <a:endParaRPr lang="en-ZA" sz="1600" dirty="0">
              <a:solidFill>
                <a:prstClr val="black"/>
              </a:solidFill>
              <a:latin typeface="Arial"/>
              <a:ea typeface="Times New Roman"/>
            </a:endParaRPr>
          </a:p>
          <a:p>
            <a:pPr algn="ctr"/>
            <a:r>
              <a:rPr lang="en-ZA" sz="1600" b="1" u="sng" dirty="0">
                <a:solidFill>
                  <a:prstClr val="black"/>
                </a:solidFill>
                <a:latin typeface="Arial"/>
                <a:ea typeface="Times New Roman"/>
              </a:rPr>
              <a:t>Goods and Services </a:t>
            </a:r>
            <a:r>
              <a:rPr lang="en-ZA" sz="1600" b="1" u="sng" dirty="0" smtClean="0">
                <a:solidFill>
                  <a:prstClr val="black"/>
                </a:solidFill>
                <a:latin typeface="Arial"/>
                <a:ea typeface="Times New Roman"/>
              </a:rPr>
              <a:t> (Under-spending)</a:t>
            </a:r>
            <a:endParaRPr lang="en-ZA" sz="1600" b="1" u="sng" dirty="0">
              <a:solidFill>
                <a:prstClr val="black"/>
              </a:solidFill>
              <a:latin typeface="Arial"/>
              <a:ea typeface="Times New Roman"/>
            </a:endParaRPr>
          </a:p>
          <a:p>
            <a:pPr marL="342900" indent="-342900" algn="just">
              <a:buFont typeface="Arial" panose="020B0604020202020204" pitchFamily="34" charset="0"/>
              <a:buChar char="•"/>
            </a:pPr>
            <a:endParaRPr lang="en-ZA" sz="1600" dirty="0">
              <a:solidFill>
                <a:prstClr val="black"/>
              </a:solidFill>
              <a:latin typeface="Arial"/>
              <a:ea typeface="Times New Roman"/>
            </a:endParaRPr>
          </a:p>
          <a:p>
            <a:pPr marL="285750" lvl="1" indent="-285750" algn="just">
              <a:buFont typeface="Courier New" pitchFamily="49" charset="0"/>
              <a:buChar char="o"/>
            </a:pPr>
            <a:r>
              <a:rPr lang="en-ZA" sz="1600" dirty="0">
                <a:solidFill>
                  <a:prstClr val="black"/>
                </a:solidFill>
                <a:cs typeface="Arial" pitchFamily="34" charset="0"/>
              </a:rPr>
              <a:t>As </a:t>
            </a:r>
            <a:r>
              <a:rPr lang="en-US" sz="1600" dirty="0">
                <a:solidFill>
                  <a:prstClr val="black"/>
                </a:solidFill>
                <a:cs typeface="Arial" pitchFamily="34" charset="0"/>
              </a:rPr>
              <a:t>at </a:t>
            </a:r>
            <a:r>
              <a:rPr lang="en-US" sz="1600" dirty="0" smtClean="0">
                <a:solidFill>
                  <a:prstClr val="black"/>
                </a:solidFill>
                <a:cs typeface="Arial" pitchFamily="34" charset="0"/>
              </a:rPr>
              <a:t>30 June </a:t>
            </a:r>
            <a:r>
              <a:rPr lang="en-US" sz="1600" dirty="0">
                <a:solidFill>
                  <a:prstClr val="black"/>
                </a:solidFill>
                <a:cs typeface="Arial" pitchFamily="34" charset="0"/>
              </a:rPr>
              <a:t>2019, the Water Planning and Information Management programme has spent </a:t>
            </a:r>
            <a:r>
              <a:rPr lang="en-US" sz="1600" dirty="0" smtClean="0">
                <a:solidFill>
                  <a:prstClr val="black"/>
                </a:solidFill>
                <a:cs typeface="Arial" pitchFamily="34" charset="0"/>
              </a:rPr>
              <a:t>R33.304 </a:t>
            </a:r>
            <a:r>
              <a:rPr lang="en-US" sz="1600" dirty="0">
                <a:solidFill>
                  <a:prstClr val="black"/>
                </a:solidFill>
                <a:cs typeface="Arial" pitchFamily="34" charset="0"/>
              </a:rPr>
              <a:t>million of the approved drawings of </a:t>
            </a:r>
            <a:r>
              <a:rPr lang="en-US" sz="1600" dirty="0" smtClean="0">
                <a:solidFill>
                  <a:prstClr val="black"/>
                </a:solidFill>
                <a:cs typeface="Arial" pitchFamily="34" charset="0"/>
              </a:rPr>
              <a:t>R60.157 </a:t>
            </a:r>
            <a:r>
              <a:rPr lang="en-US" sz="1600" dirty="0">
                <a:solidFill>
                  <a:prstClr val="black"/>
                </a:solidFill>
                <a:cs typeface="Arial" pitchFamily="34" charset="0"/>
              </a:rPr>
              <a:t>million. The delayed spending of </a:t>
            </a:r>
            <a:r>
              <a:rPr lang="en-US" sz="1600" dirty="0" smtClean="0">
                <a:solidFill>
                  <a:prstClr val="black"/>
                </a:solidFill>
                <a:cs typeface="Arial" pitchFamily="34" charset="0"/>
              </a:rPr>
              <a:t>R26.853 </a:t>
            </a:r>
            <a:r>
              <a:rPr lang="en-US" sz="1600" dirty="0">
                <a:solidFill>
                  <a:prstClr val="black"/>
                </a:solidFill>
                <a:cs typeface="Arial" pitchFamily="34" charset="0"/>
              </a:rPr>
              <a:t>million is largely due to, amongst others, the following projects which are mostly at the procurement and implementation planning stages and the expenditure on goods and services is anticipated to increase in the next quarters:</a:t>
            </a:r>
          </a:p>
          <a:p>
            <a:pPr marL="285750" lvl="1" indent="-285750" algn="just">
              <a:buFont typeface="Courier New" pitchFamily="49" charset="0"/>
              <a:buChar char="o"/>
            </a:pPr>
            <a:endParaRPr lang="en-US" sz="1600" dirty="0">
              <a:solidFill>
                <a:prstClr val="black"/>
              </a:solidFill>
              <a:cs typeface="Arial" pitchFamily="34" charset="0"/>
            </a:endParaRPr>
          </a:p>
          <a:p>
            <a:pPr marL="742950" lvl="2" indent="-285750" algn="just">
              <a:buFont typeface="Wingdings" pitchFamily="2" charset="2"/>
              <a:buChar char="Ø"/>
            </a:pPr>
            <a:r>
              <a:rPr lang="en-US" sz="1600" dirty="0">
                <a:solidFill>
                  <a:prstClr val="black"/>
                </a:solidFill>
                <a:cs typeface="Arial" pitchFamily="34" charset="0"/>
              </a:rPr>
              <a:t>Operating rules and Decision Support System (DSS) for stand-alone dams/schemes (South, East and Central</a:t>
            </a:r>
            <a:r>
              <a:rPr lang="en-US" sz="1600" dirty="0" smtClean="0">
                <a:solidFill>
                  <a:prstClr val="black"/>
                </a:solidFill>
                <a:cs typeface="Arial" pitchFamily="34" charset="0"/>
              </a:rPr>
              <a:t>);</a:t>
            </a:r>
          </a:p>
          <a:p>
            <a:pPr marL="742950" lvl="2" indent="-285750" algn="just">
              <a:buFont typeface="Wingdings" pitchFamily="2" charset="2"/>
              <a:buChar char="Ø"/>
            </a:pPr>
            <a:r>
              <a:rPr lang="en-US" sz="1600" dirty="0" smtClean="0">
                <a:solidFill>
                  <a:prstClr val="black"/>
                </a:solidFill>
                <a:cs typeface="Arial" pitchFamily="34" charset="0"/>
              </a:rPr>
              <a:t>Conduct </a:t>
            </a:r>
            <a:r>
              <a:rPr lang="en-US" sz="1600" dirty="0">
                <a:solidFill>
                  <a:prstClr val="black"/>
                </a:solidFill>
                <a:cs typeface="Arial" pitchFamily="34" charset="0"/>
              </a:rPr>
              <a:t>studies to develop and/or update reconciliation strategies to ensure water security for water supply systems for the Central, East, North and South Planning Areas; </a:t>
            </a:r>
            <a:endParaRPr lang="en-US" sz="1600" dirty="0" smtClean="0">
              <a:solidFill>
                <a:prstClr val="black"/>
              </a:solidFill>
              <a:cs typeface="Arial" pitchFamily="34" charset="0"/>
            </a:endParaRPr>
          </a:p>
          <a:p>
            <a:pPr marL="742950" lvl="2" indent="-285750" algn="just">
              <a:buFont typeface="Wingdings" pitchFamily="2" charset="2"/>
              <a:buChar char="Ø"/>
            </a:pPr>
            <a:r>
              <a:rPr lang="en-US" sz="1600" dirty="0" smtClean="0">
                <a:solidFill>
                  <a:prstClr val="black"/>
                </a:solidFill>
                <a:cs typeface="Arial" pitchFamily="34" charset="0"/>
              </a:rPr>
              <a:t>Conduct </a:t>
            </a:r>
            <a:r>
              <a:rPr lang="en-US" sz="1600" dirty="0">
                <a:solidFill>
                  <a:prstClr val="black"/>
                </a:solidFill>
                <a:cs typeface="Arial" pitchFamily="34" charset="0"/>
              </a:rPr>
              <a:t>study to develop reconciliation strategies to ensure national water security - National water balances </a:t>
            </a:r>
            <a:r>
              <a:rPr lang="en-US" sz="1600" dirty="0" smtClean="0">
                <a:solidFill>
                  <a:prstClr val="black"/>
                </a:solidFill>
                <a:cs typeface="Arial" pitchFamily="34" charset="0"/>
              </a:rPr>
              <a:t>perspective;</a:t>
            </a:r>
          </a:p>
          <a:p>
            <a:pPr marL="742950" lvl="2" indent="-285750" algn="just">
              <a:buFont typeface="Wingdings" pitchFamily="2" charset="2"/>
              <a:buChar char="Ø"/>
            </a:pPr>
            <a:r>
              <a:rPr lang="en-US" sz="1600" dirty="0" smtClean="0">
                <a:solidFill>
                  <a:prstClr val="black"/>
                </a:solidFill>
                <a:cs typeface="Arial" pitchFamily="34" charset="0"/>
              </a:rPr>
              <a:t>Conduct </a:t>
            </a:r>
            <a:r>
              <a:rPr lang="en-US" sz="1600" dirty="0">
                <a:solidFill>
                  <a:prstClr val="black"/>
                </a:solidFill>
                <a:cs typeface="Arial" pitchFamily="34" charset="0"/>
              </a:rPr>
              <a:t>joint study between the Republic of South Africa (RSA) and Zimbabwe Joint Water Commission (JWC) to access of water from Zimbabwe to the RSA; </a:t>
            </a:r>
            <a:r>
              <a:rPr lang="en-US" sz="1600" dirty="0" smtClean="0">
                <a:solidFill>
                  <a:prstClr val="black"/>
                </a:solidFill>
                <a:cs typeface="Arial" pitchFamily="34" charset="0"/>
              </a:rPr>
              <a:t>and</a:t>
            </a:r>
          </a:p>
          <a:p>
            <a:pPr marL="742950" lvl="2" indent="-285750" algn="just">
              <a:buFont typeface="Wingdings" pitchFamily="2" charset="2"/>
              <a:buChar char="Ø"/>
            </a:pPr>
            <a:r>
              <a:rPr lang="en-US" sz="1600" dirty="0" smtClean="0">
                <a:solidFill>
                  <a:prstClr val="black"/>
                </a:solidFill>
                <a:cs typeface="Arial" pitchFamily="34" charset="0"/>
              </a:rPr>
              <a:t>Conduct </a:t>
            </a:r>
            <a:r>
              <a:rPr lang="en-US" sz="1600" dirty="0">
                <a:solidFill>
                  <a:prstClr val="black"/>
                </a:solidFill>
                <a:cs typeface="Arial" pitchFamily="34" charset="0"/>
              </a:rPr>
              <a:t>study to determine water availability and allocable water in the </a:t>
            </a:r>
            <a:r>
              <a:rPr lang="en-US" sz="1600" dirty="0" err="1">
                <a:solidFill>
                  <a:prstClr val="black"/>
                </a:solidFill>
                <a:cs typeface="Arial" pitchFamily="34" charset="0"/>
              </a:rPr>
              <a:t>Kouga</a:t>
            </a:r>
            <a:r>
              <a:rPr lang="en-US" sz="1600" dirty="0">
                <a:solidFill>
                  <a:prstClr val="black"/>
                </a:solidFill>
                <a:cs typeface="Arial" pitchFamily="34" charset="0"/>
              </a:rPr>
              <a:t>, </a:t>
            </a:r>
            <a:r>
              <a:rPr lang="en-US" sz="1600" dirty="0" err="1">
                <a:solidFill>
                  <a:prstClr val="black"/>
                </a:solidFill>
                <a:cs typeface="Arial" pitchFamily="34" charset="0"/>
              </a:rPr>
              <a:t>Baviaans</a:t>
            </a:r>
            <a:r>
              <a:rPr lang="en-US" sz="1600" dirty="0">
                <a:solidFill>
                  <a:prstClr val="black"/>
                </a:solidFill>
                <a:cs typeface="Arial" pitchFamily="34" charset="0"/>
              </a:rPr>
              <a:t>, </a:t>
            </a:r>
            <a:r>
              <a:rPr lang="en-US" sz="1600" dirty="0" err="1">
                <a:solidFill>
                  <a:prstClr val="black"/>
                </a:solidFill>
                <a:cs typeface="Arial" pitchFamily="34" charset="0"/>
              </a:rPr>
              <a:t>Gamtoos</a:t>
            </a:r>
            <a:r>
              <a:rPr lang="en-US" sz="1600" dirty="0">
                <a:solidFill>
                  <a:prstClr val="black"/>
                </a:solidFill>
                <a:cs typeface="Arial" pitchFamily="34" charset="0"/>
              </a:rPr>
              <a:t> and </a:t>
            </a:r>
            <a:r>
              <a:rPr lang="en-US" sz="1600" dirty="0" err="1">
                <a:solidFill>
                  <a:prstClr val="black"/>
                </a:solidFill>
                <a:cs typeface="Arial" pitchFamily="34" charset="0"/>
              </a:rPr>
              <a:t>Kromme</a:t>
            </a:r>
            <a:r>
              <a:rPr lang="en-US" sz="1600" dirty="0">
                <a:solidFill>
                  <a:prstClr val="black"/>
                </a:solidFill>
                <a:cs typeface="Arial" pitchFamily="34" charset="0"/>
              </a:rPr>
              <a:t> river catchments.</a:t>
            </a:r>
          </a:p>
          <a:p>
            <a:pPr algn="ctr"/>
            <a:endParaRPr lang="en-ZA" sz="1400" b="1" u="sng" dirty="0" smtClean="0">
              <a:solidFill>
                <a:prstClr val="black"/>
              </a:solidFill>
              <a:latin typeface="Arial"/>
              <a:ea typeface="Times New Roman"/>
            </a:endParaRPr>
          </a:p>
        </p:txBody>
      </p:sp>
      <p:sp>
        <p:nvSpPr>
          <p:cNvPr id="9" name="Rectangle 8"/>
          <p:cNvSpPr/>
          <p:nvPr/>
        </p:nvSpPr>
        <p:spPr>
          <a:xfrm>
            <a:off x="1499616" y="124051"/>
            <a:ext cx="7542784" cy="461665"/>
          </a:xfrm>
          <a:prstGeom prst="rect">
            <a:avLst/>
          </a:prstGeom>
          <a:solidFill>
            <a:schemeClr val="bg1"/>
          </a:solidFill>
          <a:ln>
            <a:solidFill>
              <a:schemeClr val="accent1"/>
            </a:solidFill>
          </a:ln>
        </p:spPr>
        <p:txBody>
          <a:bodyPr wrap="square">
            <a:spAutoFit/>
          </a:bodyPr>
          <a:lstStyle/>
          <a:p>
            <a:pPr algn="ctr"/>
            <a:r>
              <a:rPr lang="en-ZA" b="1" dirty="0" smtClean="0">
                <a:solidFill>
                  <a:prstClr val="black"/>
                </a:solidFill>
                <a:ea typeface="ＭＳ Ｐゴシック" charset="0"/>
                <a:cs typeface="ＭＳ Ｐゴシック" charset="0"/>
              </a:rPr>
              <a:t>Reasons for Over and Under expenditure</a:t>
            </a:r>
          </a:p>
        </p:txBody>
      </p:sp>
    </p:spTree>
    <p:extLst>
      <p:ext uri="{BB962C8B-B14F-4D97-AF65-F5344CB8AC3E}">
        <p14:creationId xmlns:p14="http://schemas.microsoft.com/office/powerpoint/2010/main" xmlns="" val="45808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a:t>
            </a:fld>
            <a:endParaRPr lang="en-US" dirty="0">
              <a:solidFill>
                <a:prstClr val="black"/>
              </a:solidFill>
            </a:endParaRPr>
          </a:p>
        </p:txBody>
      </p:sp>
      <p:sp>
        <p:nvSpPr>
          <p:cNvPr id="6" name="Content Placeholder 2"/>
          <p:cNvSpPr txBox="1">
            <a:spLocks/>
          </p:cNvSpPr>
          <p:nvPr/>
        </p:nvSpPr>
        <p:spPr bwMode="auto">
          <a:xfrm>
            <a:off x="1594591" y="1567543"/>
            <a:ext cx="7324437" cy="4404492"/>
          </a:xfrm>
          <a:prstGeom prst="rect">
            <a:avLst/>
          </a:prstGeom>
          <a:ln w="25400" cap="flat" cmpd="sng" algn="ctr">
            <a:solidFill>
              <a:schemeClr val="accent1"/>
            </a:solidFill>
            <a:prstDash val="solid"/>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pPr marL="57150" algn="ctr" eaLnBrk="0" hangingPunct="0">
              <a:spcBef>
                <a:spcPct val="20000"/>
              </a:spcBef>
              <a:buFont typeface="Arial" pitchFamily="34" charset="0"/>
              <a:buNone/>
              <a:defRPr/>
            </a:pPr>
            <a:endParaRPr lang="en-ZA" sz="4000" b="1" dirty="0" smtClean="0">
              <a:solidFill>
                <a:srgbClr val="F79646">
                  <a:lumMod val="75000"/>
                </a:srgbClr>
              </a:solidFill>
              <a:latin typeface="Arial" pitchFamily="34" charset="0"/>
              <a:ea typeface="ＭＳ Ｐゴシック" pitchFamily="34" charset="-128"/>
              <a:cs typeface="Arial" pitchFamily="34" charset="0"/>
            </a:endParaRPr>
          </a:p>
          <a:p>
            <a:pPr marL="57150" lvl="1" algn="ctr" eaLnBrk="0" hangingPunct="0">
              <a:spcBef>
                <a:spcPct val="20000"/>
              </a:spcBef>
              <a:defRPr/>
            </a:pPr>
            <a:r>
              <a:rPr lang="en-ZA" sz="4000" b="1" dirty="0" smtClean="0">
                <a:solidFill>
                  <a:srgbClr val="F79646">
                    <a:lumMod val="75000"/>
                  </a:srgbClr>
                </a:solidFill>
                <a:latin typeface="Arial" pitchFamily="34" charset="0"/>
                <a:ea typeface="ＭＳ Ｐゴシック" pitchFamily="34" charset="-128"/>
                <a:cs typeface="Arial" pitchFamily="34" charset="0"/>
              </a:rPr>
              <a:t>Part A </a:t>
            </a:r>
          </a:p>
          <a:p>
            <a:pPr marL="57150" lvl="1" algn="ctr" eaLnBrk="0" hangingPunct="0">
              <a:spcBef>
                <a:spcPct val="20000"/>
              </a:spcBef>
              <a:defRPr/>
            </a:pPr>
            <a:r>
              <a:rPr lang="en-US" sz="4000" b="1" dirty="0" smtClean="0">
                <a:solidFill>
                  <a:schemeClr val="tx2">
                    <a:lumMod val="60000"/>
                    <a:lumOff val="40000"/>
                  </a:schemeClr>
                </a:solidFill>
                <a:latin typeface="Arial" pitchFamily="34" charset="0"/>
                <a:ea typeface="ＭＳ Ｐゴシック" pitchFamily="34" charset="-128"/>
                <a:cs typeface="Arial" pitchFamily="34" charset="0"/>
              </a:rPr>
              <a:t>Consolidated </a:t>
            </a:r>
            <a:r>
              <a:rPr lang="en-US" sz="4000" b="1" dirty="0">
                <a:solidFill>
                  <a:schemeClr val="tx2">
                    <a:lumMod val="60000"/>
                    <a:lumOff val="40000"/>
                  </a:schemeClr>
                </a:solidFill>
                <a:latin typeface="Arial" pitchFamily="34" charset="0"/>
                <a:ea typeface="ＭＳ Ｐゴシック" pitchFamily="34" charset="-128"/>
                <a:cs typeface="Arial" pitchFamily="34" charset="0"/>
              </a:rPr>
              <a:t>Departmental Expenditure </a:t>
            </a:r>
            <a:endParaRPr lang="en-US" sz="4000" b="1" dirty="0" smtClean="0">
              <a:solidFill>
                <a:schemeClr val="tx2">
                  <a:lumMod val="60000"/>
                  <a:lumOff val="40000"/>
                </a:schemeClr>
              </a:solidFill>
              <a:latin typeface="Arial" pitchFamily="34" charset="0"/>
              <a:ea typeface="ＭＳ Ｐゴシック" pitchFamily="34" charset="-128"/>
              <a:cs typeface="Arial" pitchFamily="34" charset="0"/>
            </a:endParaRPr>
          </a:p>
          <a:p>
            <a:pPr marL="57150" lvl="1" algn="ctr" eaLnBrk="0" hangingPunct="0">
              <a:spcBef>
                <a:spcPct val="20000"/>
              </a:spcBef>
              <a:defRPr/>
            </a:pPr>
            <a:r>
              <a:rPr lang="en-US" b="1" dirty="0" smtClean="0">
                <a:solidFill>
                  <a:schemeClr val="tx2">
                    <a:lumMod val="60000"/>
                    <a:lumOff val="40000"/>
                  </a:schemeClr>
                </a:solidFill>
                <a:latin typeface="Arial" pitchFamily="34" charset="0"/>
                <a:ea typeface="ＭＳ Ｐゴシック" pitchFamily="34" charset="-128"/>
                <a:cs typeface="Arial" pitchFamily="34" charset="0"/>
              </a:rPr>
              <a:t>Per Programme </a:t>
            </a:r>
            <a:r>
              <a:rPr lang="en-US" b="1" dirty="0">
                <a:solidFill>
                  <a:schemeClr val="tx2">
                    <a:lumMod val="60000"/>
                    <a:lumOff val="40000"/>
                  </a:schemeClr>
                </a:solidFill>
                <a:latin typeface="Arial" pitchFamily="34" charset="0"/>
                <a:ea typeface="ＭＳ Ｐゴシック" pitchFamily="34" charset="-128"/>
                <a:cs typeface="Arial" pitchFamily="34" charset="0"/>
              </a:rPr>
              <a:t>/ </a:t>
            </a:r>
            <a:r>
              <a:rPr lang="en-ZA" b="1" dirty="0">
                <a:solidFill>
                  <a:schemeClr val="tx2">
                    <a:lumMod val="60000"/>
                    <a:lumOff val="40000"/>
                  </a:schemeClr>
                </a:solidFill>
                <a:latin typeface="Arial" pitchFamily="34" charset="0"/>
                <a:ea typeface="ＭＳ Ｐゴシック" pitchFamily="34" charset="-128"/>
                <a:cs typeface="Arial" pitchFamily="34" charset="0"/>
              </a:rPr>
              <a:t>per Infrastructure Programme</a:t>
            </a:r>
          </a:p>
          <a:p>
            <a:pPr marL="57150" algn="ctr" eaLnBrk="0" hangingPunct="0">
              <a:spcBef>
                <a:spcPct val="20000"/>
              </a:spcBef>
              <a:buFont typeface="Arial" pitchFamily="34" charset="0"/>
              <a:buNone/>
              <a:defRPr/>
            </a:pPr>
            <a:endParaRPr lang="en-ZA" sz="4000" b="1" dirty="0" smtClean="0">
              <a:solidFill>
                <a:srgbClr val="1F497D">
                  <a:lumMod val="60000"/>
                  <a:lumOff val="40000"/>
                </a:srgbClr>
              </a:solidFill>
              <a:latin typeface="Arial" pitchFamily="34" charset="0"/>
              <a:ea typeface="ＭＳ Ｐゴシック" pitchFamily="34" charset="-128"/>
              <a:cs typeface="Arial" pitchFamily="34" charset="0"/>
            </a:endParaRPr>
          </a:p>
          <a:p>
            <a:pPr marL="800100" lvl="1" indent="-342900" eaLnBrk="0" hangingPunct="0">
              <a:spcBef>
                <a:spcPct val="20000"/>
              </a:spcBef>
              <a:buFont typeface="Arial" pitchFamily="34" charset="0"/>
              <a:buChar char="–"/>
              <a:defRPr/>
            </a:pPr>
            <a:endParaRPr lang="en-ZA" sz="1200" dirty="0" smtClean="0">
              <a:solidFill>
                <a:prstClr val="black"/>
              </a:solidFill>
              <a:latin typeface="Arial" pitchFamily="34" charset="0"/>
              <a:ea typeface="ＭＳ Ｐゴシック" pitchFamily="34" charset="-128"/>
              <a:cs typeface="Arial" pitchFamily="34" charset="0"/>
            </a:endParaRPr>
          </a:p>
          <a:p>
            <a:pPr marL="57150" eaLnBrk="0" hangingPunct="0">
              <a:spcBef>
                <a:spcPct val="20000"/>
              </a:spcBef>
              <a:buFont typeface="Arial" pitchFamily="34" charset="0"/>
              <a:buNone/>
              <a:defRPr/>
            </a:pPr>
            <a:endParaRPr lang="en-ZA" sz="2000" dirty="0" smtClean="0">
              <a:solidFill>
                <a:prstClr val="black"/>
              </a:solidFill>
              <a:latin typeface="Arial" pitchFamily="34" charset="0"/>
              <a:ea typeface="ＭＳ Ｐゴシック" pitchFamily="34" charset="-128"/>
              <a:cs typeface="Arial" pitchFamily="34" charset="0"/>
            </a:endParaRPr>
          </a:p>
          <a:p>
            <a:pPr lvl="1" eaLnBrk="0" hangingPunct="0">
              <a:spcBef>
                <a:spcPct val="20000"/>
              </a:spcBef>
              <a:defRPr/>
            </a:pPr>
            <a:endParaRPr lang="en-ZA" sz="2000" dirty="0" smtClean="0">
              <a:solidFill>
                <a:prstClr val="black"/>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xmlns="" val="28592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30</a:t>
            </a:fld>
            <a:endParaRPr lang="en-US" dirty="0">
              <a:solidFill>
                <a:prstClr val="black"/>
              </a:solidFill>
            </a:endParaRPr>
          </a:p>
        </p:txBody>
      </p:sp>
      <p:sp>
        <p:nvSpPr>
          <p:cNvPr id="8" name="TextBox 7"/>
          <p:cNvSpPr txBox="1"/>
          <p:nvPr/>
        </p:nvSpPr>
        <p:spPr>
          <a:xfrm>
            <a:off x="1499616" y="814316"/>
            <a:ext cx="7542784" cy="5693866"/>
          </a:xfrm>
          <a:prstGeom prst="rect">
            <a:avLst/>
          </a:prstGeom>
          <a:solidFill>
            <a:schemeClr val="bg1"/>
          </a:solidFill>
          <a:ln>
            <a:solidFill>
              <a:schemeClr val="accent1"/>
            </a:solidFill>
          </a:ln>
        </p:spPr>
        <p:txBody>
          <a:bodyPr wrap="square" rtlCol="0">
            <a:spAutoFit/>
          </a:bodyPr>
          <a:lstStyle/>
          <a:p>
            <a:pPr algn="ctr"/>
            <a:endParaRPr lang="en-ZA" sz="1400" b="1" u="sng" dirty="0" smtClean="0">
              <a:solidFill>
                <a:prstClr val="black"/>
              </a:solidFill>
              <a:latin typeface="Arial"/>
              <a:ea typeface="Times New Roman"/>
            </a:endParaRPr>
          </a:p>
          <a:p>
            <a:pPr algn="ctr"/>
            <a:r>
              <a:rPr lang="en-ZA" sz="1400" b="1" u="sng" dirty="0" smtClean="0">
                <a:solidFill>
                  <a:prstClr val="black"/>
                </a:solidFill>
                <a:latin typeface="Arial"/>
                <a:ea typeface="Times New Roman"/>
              </a:rPr>
              <a:t>Transfers </a:t>
            </a:r>
            <a:r>
              <a:rPr lang="en-ZA" sz="1400" b="1" u="sng" dirty="0">
                <a:solidFill>
                  <a:prstClr val="black"/>
                </a:solidFill>
                <a:latin typeface="Arial"/>
                <a:ea typeface="Times New Roman"/>
              </a:rPr>
              <a:t>and Subsidies </a:t>
            </a:r>
            <a:r>
              <a:rPr lang="en-ZA" sz="1400" b="1" u="sng" dirty="0" smtClean="0">
                <a:solidFill>
                  <a:prstClr val="black"/>
                </a:solidFill>
                <a:latin typeface="Arial"/>
                <a:ea typeface="Times New Roman"/>
              </a:rPr>
              <a:t>(Over-spending</a:t>
            </a:r>
            <a:r>
              <a:rPr lang="en-ZA" sz="1400" b="1" u="sng" dirty="0">
                <a:solidFill>
                  <a:prstClr val="black"/>
                </a:solidFill>
                <a:latin typeface="Arial"/>
                <a:ea typeface="Times New Roman"/>
              </a:rPr>
              <a:t>)</a:t>
            </a:r>
          </a:p>
          <a:p>
            <a:pPr marL="342900" indent="-342900" algn="just">
              <a:buFont typeface="Arial" panose="020B0604020202020204" pitchFamily="34" charset="0"/>
              <a:buChar char="•"/>
            </a:pPr>
            <a:endParaRPr lang="en-ZA" sz="1400" dirty="0">
              <a:solidFill>
                <a:prstClr val="black"/>
              </a:solidFill>
              <a:latin typeface="Arial"/>
              <a:ea typeface="Times New Roman"/>
            </a:endParaRPr>
          </a:p>
          <a:p>
            <a:pPr marL="285750" lvl="1" indent="-285750" algn="just">
              <a:buFont typeface="Courier New" pitchFamily="49" charset="0"/>
              <a:buChar char="o"/>
            </a:pPr>
            <a:r>
              <a:rPr lang="en-ZA" sz="1400" dirty="0">
                <a:solidFill>
                  <a:prstClr val="black"/>
                </a:solidFill>
                <a:cs typeface="Arial" pitchFamily="34" charset="0"/>
              </a:rPr>
              <a:t>The </a:t>
            </a:r>
            <a:r>
              <a:rPr lang="en-ZA" sz="1400" dirty="0" smtClean="0">
                <a:solidFill>
                  <a:prstClr val="black"/>
                </a:solidFill>
                <a:cs typeface="Arial" pitchFamily="34" charset="0"/>
              </a:rPr>
              <a:t>higher </a:t>
            </a:r>
            <a:r>
              <a:rPr lang="en-ZA" sz="1400" dirty="0">
                <a:solidFill>
                  <a:prstClr val="black"/>
                </a:solidFill>
                <a:cs typeface="Arial" pitchFamily="34" charset="0"/>
              </a:rPr>
              <a:t>than projected spending of </a:t>
            </a:r>
            <a:r>
              <a:rPr lang="en-ZA" sz="1400" dirty="0" smtClean="0">
                <a:solidFill>
                  <a:prstClr val="black"/>
                </a:solidFill>
                <a:cs typeface="Arial" pitchFamily="34" charset="0"/>
              </a:rPr>
              <a:t>R0.115 </a:t>
            </a:r>
            <a:r>
              <a:rPr lang="en-ZA" sz="1400" dirty="0">
                <a:solidFill>
                  <a:prstClr val="black"/>
                </a:solidFill>
                <a:cs typeface="Arial" pitchFamily="34" charset="0"/>
              </a:rPr>
              <a:t>million is largely due to the </a:t>
            </a:r>
            <a:r>
              <a:rPr lang="en-ZA" sz="1400" dirty="0" smtClean="0">
                <a:solidFill>
                  <a:prstClr val="black"/>
                </a:solidFill>
                <a:cs typeface="Arial" pitchFamily="34" charset="0"/>
              </a:rPr>
              <a:t>amounts paid out </a:t>
            </a:r>
            <a:r>
              <a:rPr lang="en-ZA" sz="1400" dirty="0">
                <a:solidFill>
                  <a:prstClr val="black"/>
                </a:solidFill>
                <a:cs typeface="Arial" pitchFamily="34" charset="0"/>
              </a:rPr>
              <a:t>to ex-employees as </a:t>
            </a:r>
            <a:r>
              <a:rPr lang="en-US" sz="1400" dirty="0">
                <a:solidFill>
                  <a:prstClr val="black"/>
                </a:solidFill>
                <a:cs typeface="Arial" pitchFamily="34" charset="0"/>
              </a:rPr>
              <a:t>leave gratuities/ post retirement benefits</a:t>
            </a:r>
            <a:r>
              <a:rPr lang="en-US" sz="1400" dirty="0" smtClean="0">
                <a:solidFill>
                  <a:prstClr val="black"/>
                </a:solidFill>
                <a:cs typeface="Arial" pitchFamily="34" charset="0"/>
              </a:rPr>
              <a:t>.</a:t>
            </a:r>
            <a:endParaRPr lang="en-US" sz="1400" dirty="0">
              <a:solidFill>
                <a:prstClr val="black"/>
              </a:solidFill>
              <a:cs typeface="Arial" pitchFamily="34" charset="0"/>
            </a:endParaRPr>
          </a:p>
          <a:p>
            <a:pPr algn="just"/>
            <a:endParaRPr lang="en-US" sz="1400" dirty="0">
              <a:solidFill>
                <a:prstClr val="black"/>
              </a:solidFill>
              <a:latin typeface="Arial"/>
              <a:ea typeface="Times New Roman"/>
            </a:endParaRPr>
          </a:p>
          <a:p>
            <a:pPr algn="ctr"/>
            <a:r>
              <a:rPr lang="en-ZA" sz="1400" b="1" u="sng" dirty="0">
                <a:solidFill>
                  <a:prstClr val="black"/>
                </a:solidFill>
                <a:latin typeface="Arial"/>
                <a:ea typeface="Times New Roman"/>
              </a:rPr>
              <a:t>Payments for Capital Assets (Under-spending)</a:t>
            </a:r>
          </a:p>
          <a:p>
            <a:pPr marL="342900" indent="-342900" algn="just">
              <a:buFont typeface="Arial" panose="020B0604020202020204" pitchFamily="34" charset="0"/>
              <a:buChar char="•"/>
            </a:pPr>
            <a:endParaRPr lang="en-ZA" sz="1400" dirty="0">
              <a:solidFill>
                <a:prstClr val="black"/>
              </a:solidFill>
              <a:latin typeface="Arial"/>
              <a:ea typeface="Times New Roman"/>
            </a:endParaRPr>
          </a:p>
          <a:p>
            <a:pPr marL="285750" lvl="1" indent="-285750" algn="just">
              <a:buFont typeface="Courier New" pitchFamily="49" charset="0"/>
              <a:buChar char="o"/>
            </a:pPr>
            <a:r>
              <a:rPr lang="en-US" sz="1400" dirty="0">
                <a:solidFill>
                  <a:prstClr val="black"/>
                </a:solidFill>
                <a:cs typeface="Arial" pitchFamily="34" charset="0"/>
              </a:rPr>
              <a:t>The expenditure on this standard item is mainly construction of weirs which is implemented by the Chief Directorate: Construction Management under Water Trading Entity (WTE), hydrological measuring instruments and office equipment. The spending on capital payments was R2.976 million compared to the projection of R15.072 million. The under spending of R12.096 million is largely due to the slow progress in the construction of weirs and procurement of office furniture, equipment and desktops/ laptops which are mostly at various procurement stages. </a:t>
            </a:r>
            <a:endParaRPr lang="en-US" sz="1400" dirty="0" smtClean="0">
              <a:solidFill>
                <a:prstClr val="black"/>
              </a:solidFill>
              <a:cs typeface="Arial" pitchFamily="34" charset="0"/>
            </a:endParaRPr>
          </a:p>
          <a:p>
            <a:pPr marL="0" lvl="1" algn="just"/>
            <a:endParaRPr lang="en-ZA" sz="1400" b="1" u="sng" dirty="0" smtClean="0">
              <a:solidFill>
                <a:prstClr val="black"/>
              </a:solidFill>
              <a:cs typeface="Arial" pitchFamily="34" charset="0"/>
            </a:endParaRPr>
          </a:p>
          <a:p>
            <a:pPr algn="ctr"/>
            <a:r>
              <a:rPr lang="en-ZA" sz="1400" b="1" u="sng" dirty="0" smtClean="0">
                <a:solidFill>
                  <a:prstClr val="black"/>
                </a:solidFill>
                <a:cs typeface="Arial" pitchFamily="34" charset="0"/>
              </a:rPr>
              <a:t>Payments </a:t>
            </a:r>
            <a:r>
              <a:rPr lang="en-ZA" sz="1400" b="1" u="sng" dirty="0">
                <a:solidFill>
                  <a:prstClr val="black"/>
                </a:solidFill>
                <a:cs typeface="Arial" pitchFamily="34" charset="0"/>
              </a:rPr>
              <a:t>for Financial Assets (Over-spending)</a:t>
            </a:r>
          </a:p>
          <a:p>
            <a:pPr algn="just"/>
            <a:endParaRPr lang="en-ZA" sz="1400" b="1" dirty="0">
              <a:solidFill>
                <a:prstClr val="black"/>
              </a:solidFill>
              <a:cs typeface="Arial" pitchFamily="34" charset="0"/>
            </a:endParaRPr>
          </a:p>
          <a:p>
            <a:pPr marL="285750" lvl="1" indent="-285750" algn="just">
              <a:buFont typeface="Courier New" pitchFamily="49" charset="0"/>
              <a:buChar char="o"/>
            </a:pPr>
            <a:r>
              <a:rPr lang="en-US" sz="1400" dirty="0">
                <a:solidFill>
                  <a:prstClr val="black"/>
                </a:solidFill>
                <a:cs typeface="Arial" pitchFamily="34" charset="0"/>
              </a:rPr>
              <a:t>The </a:t>
            </a:r>
            <a:r>
              <a:rPr lang="en-US" sz="1400" dirty="0" err="1">
                <a:solidFill>
                  <a:prstClr val="black"/>
                </a:solidFill>
                <a:cs typeface="Arial" pitchFamily="34" charset="0"/>
              </a:rPr>
              <a:t>programme</a:t>
            </a:r>
            <a:r>
              <a:rPr lang="en-US" sz="1400" dirty="0">
                <a:solidFill>
                  <a:prstClr val="black"/>
                </a:solidFill>
                <a:cs typeface="Arial" pitchFamily="34" charset="0"/>
              </a:rPr>
              <a:t> has during the reporting period under review incurred the amount of </a:t>
            </a:r>
            <a:r>
              <a:rPr lang="en-US" sz="1400" dirty="0" smtClean="0">
                <a:solidFill>
                  <a:prstClr val="black"/>
                </a:solidFill>
                <a:cs typeface="Arial" pitchFamily="34" charset="0"/>
              </a:rPr>
              <a:t>R0.010 </a:t>
            </a:r>
            <a:r>
              <a:rPr lang="en-US" sz="1400" dirty="0">
                <a:solidFill>
                  <a:prstClr val="black"/>
                </a:solidFill>
                <a:cs typeface="Arial" pitchFamily="34" charset="0"/>
              </a:rPr>
              <a:t>million as payments for financial assets. </a:t>
            </a:r>
          </a:p>
          <a:p>
            <a:pPr marL="285750" lvl="1" indent="-285750" algn="just">
              <a:buFont typeface="Courier New" pitchFamily="49" charset="0"/>
              <a:buChar char="o"/>
            </a:pPr>
            <a:r>
              <a:rPr lang="en-US" sz="1400" dirty="0">
                <a:solidFill>
                  <a:prstClr val="black"/>
                </a:solidFill>
                <a:cs typeface="Arial" pitchFamily="34" charset="0"/>
              </a:rPr>
              <a:t>The expenditure incurred without the budget is attributable to debts that are long outstanding and uneconomical to recover which were written-off against the Department in terms of Treasury Regulations 11.6 read in conjunction with sections 76(1)(e) and 76(4)(a) of the PFMA.</a:t>
            </a:r>
          </a:p>
          <a:p>
            <a:pPr marL="285750" lvl="1" indent="-285750" algn="just">
              <a:buFont typeface="Courier New" pitchFamily="49" charset="0"/>
              <a:buChar char="o"/>
            </a:pPr>
            <a:r>
              <a:rPr lang="en-US" sz="1400" dirty="0">
                <a:solidFill>
                  <a:prstClr val="black"/>
                </a:solidFill>
                <a:cs typeface="Arial" pitchFamily="34" charset="0"/>
              </a:rPr>
              <a:t>The budget will be made available during the mid-term budget adjustment/ review process</a:t>
            </a:r>
            <a:r>
              <a:rPr lang="en-US" sz="1400" dirty="0" smtClean="0">
                <a:solidFill>
                  <a:prstClr val="black"/>
                </a:solidFill>
                <a:cs typeface="Arial" pitchFamily="34" charset="0"/>
              </a:rPr>
              <a:t>.</a:t>
            </a:r>
            <a:endParaRPr lang="en-GB" sz="1400" dirty="0">
              <a:solidFill>
                <a:prstClr val="black"/>
              </a:solidFill>
              <a:ea typeface="Times New Roman"/>
              <a:cs typeface="Arial" pitchFamily="34" charset="0"/>
            </a:endParaRPr>
          </a:p>
        </p:txBody>
      </p:sp>
      <p:sp>
        <p:nvSpPr>
          <p:cNvPr id="9" name="Rectangle 8"/>
          <p:cNvSpPr/>
          <p:nvPr/>
        </p:nvSpPr>
        <p:spPr>
          <a:xfrm>
            <a:off x="1499616" y="124051"/>
            <a:ext cx="7542784" cy="461665"/>
          </a:xfrm>
          <a:prstGeom prst="rect">
            <a:avLst/>
          </a:prstGeom>
          <a:solidFill>
            <a:schemeClr val="bg1"/>
          </a:solidFill>
          <a:ln>
            <a:solidFill>
              <a:schemeClr val="accent1"/>
            </a:solidFill>
          </a:ln>
        </p:spPr>
        <p:txBody>
          <a:bodyPr wrap="square">
            <a:spAutoFit/>
          </a:bodyPr>
          <a:lstStyle/>
          <a:p>
            <a:pPr algn="ctr"/>
            <a:r>
              <a:rPr lang="en-ZA" b="1" dirty="0" smtClean="0">
                <a:solidFill>
                  <a:prstClr val="black"/>
                </a:solidFill>
                <a:ea typeface="ＭＳ Ｐゴシック" charset="0"/>
                <a:cs typeface="ＭＳ Ｐゴシック" charset="0"/>
              </a:rPr>
              <a:t>Reasons for Over and Under expenditure</a:t>
            </a:r>
          </a:p>
        </p:txBody>
      </p:sp>
    </p:spTree>
    <p:extLst>
      <p:ext uri="{BB962C8B-B14F-4D97-AF65-F5344CB8AC3E}">
        <p14:creationId xmlns:p14="http://schemas.microsoft.com/office/powerpoint/2010/main" xmlns="" val="2555282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31</a:t>
            </a:fld>
            <a:endParaRPr lang="en-US" dirty="0">
              <a:solidFill>
                <a:prstClr val="black"/>
              </a:solidFill>
            </a:endParaRPr>
          </a:p>
        </p:txBody>
      </p:sp>
      <p:sp>
        <p:nvSpPr>
          <p:cNvPr id="8" name="Rectangle 7"/>
          <p:cNvSpPr/>
          <p:nvPr/>
        </p:nvSpPr>
        <p:spPr>
          <a:xfrm>
            <a:off x="60385" y="177485"/>
            <a:ext cx="908361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solidFill>
                  <a:srgbClr val="1F497D">
                    <a:lumMod val="75000"/>
                  </a:srgbClr>
                </a:solidFill>
                <a:latin typeface="Arial"/>
                <a:cs typeface="ＭＳ Ｐゴシック" pitchFamily="-109" charset="-128"/>
              </a:rPr>
              <a:t>Programme 3: Water Infrastructure Development</a:t>
            </a:r>
          </a:p>
        </p:txBody>
      </p:sp>
      <p:graphicFrame>
        <p:nvGraphicFramePr>
          <p:cNvPr id="3" name="Object 2"/>
          <p:cNvGraphicFramePr>
            <a:graphicFrameLocks noChangeAspect="1"/>
          </p:cNvGraphicFramePr>
          <p:nvPr>
            <p:extLst>
              <p:ext uri="{D42A27DB-BD31-4B8C-83A1-F6EECF244321}">
                <p14:modId xmlns:p14="http://schemas.microsoft.com/office/powerpoint/2010/main" xmlns="" val="738575640"/>
              </p:ext>
            </p:extLst>
          </p:nvPr>
        </p:nvGraphicFramePr>
        <p:xfrm>
          <a:off x="60325" y="739775"/>
          <a:ext cx="9083675" cy="5790628"/>
        </p:xfrm>
        <a:graphic>
          <a:graphicData uri="http://schemas.openxmlformats.org/presentationml/2006/ole">
            <p:oleObj spid="_x0000_s236565" name="Worksheet" r:id="rId3" imgW="10889015" imgH="5128229" progId="Excel.Sheet.12">
              <p:embed/>
            </p:oleObj>
          </a:graphicData>
        </a:graphic>
      </p:graphicFrame>
    </p:spTree>
    <p:extLst>
      <p:ext uri="{BB962C8B-B14F-4D97-AF65-F5344CB8AC3E}">
        <p14:creationId xmlns:p14="http://schemas.microsoft.com/office/powerpoint/2010/main" xmlns="" val="1788929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8423" y="118735"/>
            <a:ext cx="905373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smtClean="0">
                <a:solidFill>
                  <a:srgbClr val="1F497D">
                    <a:lumMod val="75000"/>
                  </a:srgbClr>
                </a:solidFill>
                <a:latin typeface="Arial"/>
                <a:cs typeface="ＭＳ Ｐゴシック" pitchFamily="-109" charset="-128"/>
              </a:rPr>
              <a:t>Programme 3: Water Infrastructure Development</a:t>
            </a:r>
            <a:endParaRPr lang="en-ZA" sz="2800" b="1"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697370907"/>
              </p:ext>
            </p:extLst>
          </p:nvPr>
        </p:nvGraphicFramePr>
        <p:xfrm>
          <a:off x="98425" y="641350"/>
          <a:ext cx="9045575" cy="5805488"/>
        </p:xfrm>
        <a:graphic>
          <a:graphicData uri="http://schemas.openxmlformats.org/presentationml/2006/ole">
            <p:oleObj spid="_x0000_s237589" name="Worksheet" r:id="rId3" imgW="12443495" imgH="5882467" progId="Excel.Sheet.12">
              <p:embed/>
            </p:oleObj>
          </a:graphicData>
        </a:graphic>
      </p:graphicFrame>
    </p:spTree>
    <p:extLst>
      <p:ext uri="{BB962C8B-B14F-4D97-AF65-F5344CB8AC3E}">
        <p14:creationId xmlns:p14="http://schemas.microsoft.com/office/powerpoint/2010/main" xmlns="" val="23415671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584692"/>
            <a:ext cx="7658100" cy="5816977"/>
          </a:xfrm>
          <a:prstGeom prst="rect">
            <a:avLst/>
          </a:prstGeom>
          <a:solidFill>
            <a:schemeClr val="bg1"/>
          </a:solidFill>
        </p:spPr>
        <p:txBody>
          <a:bodyPr wrap="square" rtlCol="0">
            <a:spAutoFit/>
          </a:bodyPr>
          <a:lstStyle/>
          <a:p>
            <a:pPr algn="ctr"/>
            <a:r>
              <a:rPr lang="en-ZA" sz="1500" b="1" u="sng" dirty="0" smtClean="0">
                <a:solidFill>
                  <a:prstClr val="black"/>
                </a:solidFill>
              </a:rPr>
              <a:t>Compensation of Employees (Under-spending)</a:t>
            </a:r>
          </a:p>
          <a:p>
            <a:endParaRPr lang="en-ZA" sz="1500" b="1" dirty="0" smtClean="0">
              <a:solidFill>
                <a:prstClr val="black"/>
              </a:solidFill>
            </a:endParaRPr>
          </a:p>
          <a:p>
            <a:pPr marL="361950" lvl="1" indent="-361950" algn="just">
              <a:buFont typeface="Courier New" pitchFamily="49" charset="0"/>
              <a:buChar char="o"/>
            </a:pPr>
            <a:r>
              <a:rPr lang="en-US" sz="1500" dirty="0" smtClean="0">
                <a:solidFill>
                  <a:prstClr val="black"/>
                </a:solidFill>
              </a:rPr>
              <a:t>The </a:t>
            </a:r>
            <a:r>
              <a:rPr lang="en-US" sz="1500" dirty="0" err="1">
                <a:solidFill>
                  <a:prstClr val="black"/>
                </a:solidFill>
              </a:rPr>
              <a:t>programme</a:t>
            </a:r>
            <a:r>
              <a:rPr lang="en-US" sz="1500" dirty="0">
                <a:solidFill>
                  <a:prstClr val="black"/>
                </a:solidFill>
              </a:rPr>
              <a:t> projected to spend </a:t>
            </a:r>
            <a:r>
              <a:rPr lang="en-US" sz="1500" dirty="0" smtClean="0">
                <a:solidFill>
                  <a:prstClr val="black"/>
                </a:solidFill>
              </a:rPr>
              <a:t>R61.796 </a:t>
            </a:r>
            <a:r>
              <a:rPr lang="en-US" sz="1500" dirty="0">
                <a:solidFill>
                  <a:prstClr val="black"/>
                </a:solidFill>
              </a:rPr>
              <a:t>million on compensation of employees; however, </a:t>
            </a:r>
            <a:r>
              <a:rPr lang="en-US" sz="1500" dirty="0" smtClean="0">
                <a:solidFill>
                  <a:prstClr val="black"/>
                </a:solidFill>
              </a:rPr>
              <a:t>R53.634 </a:t>
            </a:r>
            <a:r>
              <a:rPr lang="en-US" sz="1500" dirty="0">
                <a:solidFill>
                  <a:prstClr val="black"/>
                </a:solidFill>
              </a:rPr>
              <a:t>million was spent. The actual expenditure reflects a lower than anticipated expenditure by </a:t>
            </a:r>
            <a:r>
              <a:rPr lang="en-US" sz="1500" dirty="0" smtClean="0">
                <a:solidFill>
                  <a:prstClr val="black"/>
                </a:solidFill>
              </a:rPr>
              <a:t>R8.162 </a:t>
            </a:r>
            <a:r>
              <a:rPr lang="en-US" sz="1500" dirty="0">
                <a:solidFill>
                  <a:prstClr val="black"/>
                </a:solidFill>
              </a:rPr>
              <a:t>million </a:t>
            </a:r>
            <a:r>
              <a:rPr lang="en-US" sz="1500" dirty="0" smtClean="0">
                <a:solidFill>
                  <a:prstClr val="black"/>
                </a:solidFill>
              </a:rPr>
              <a:t>(3%) against </a:t>
            </a:r>
            <a:r>
              <a:rPr lang="en-US" sz="1500" dirty="0">
                <a:solidFill>
                  <a:prstClr val="black"/>
                </a:solidFill>
              </a:rPr>
              <a:t>the projected drawings. </a:t>
            </a:r>
            <a:endParaRPr lang="en-US" sz="1500" dirty="0" smtClean="0">
              <a:solidFill>
                <a:prstClr val="black"/>
              </a:solidFill>
            </a:endParaRPr>
          </a:p>
          <a:p>
            <a:pPr marL="361950" lvl="1" indent="-361950" algn="just">
              <a:buFont typeface="Courier New" pitchFamily="49" charset="0"/>
              <a:buChar char="o"/>
            </a:pPr>
            <a:r>
              <a:rPr lang="en-US" sz="1500" dirty="0" smtClean="0">
                <a:solidFill>
                  <a:prstClr val="black"/>
                </a:solidFill>
              </a:rPr>
              <a:t>The </a:t>
            </a:r>
            <a:r>
              <a:rPr lang="en-US" sz="1500" dirty="0">
                <a:solidFill>
                  <a:prstClr val="black"/>
                </a:solidFill>
              </a:rPr>
              <a:t>lower than planned/ projected spending is due to vacant posts within the </a:t>
            </a:r>
            <a:r>
              <a:rPr lang="en-US" sz="1500" dirty="0" err="1">
                <a:solidFill>
                  <a:prstClr val="black"/>
                </a:solidFill>
              </a:rPr>
              <a:t>programme</a:t>
            </a:r>
            <a:r>
              <a:rPr lang="en-US" sz="1500" dirty="0">
                <a:solidFill>
                  <a:prstClr val="black"/>
                </a:solidFill>
              </a:rPr>
              <a:t> across all the Sub-programmes that are in various stages of recruitment. </a:t>
            </a:r>
            <a:endParaRPr lang="en-ZA" sz="1500" b="1" dirty="0" smtClean="0">
              <a:solidFill>
                <a:prstClr val="black"/>
              </a:solidFill>
            </a:endParaRPr>
          </a:p>
          <a:p>
            <a:pPr algn="ctr"/>
            <a:endParaRPr lang="en-ZA" sz="1500" b="1" u="sng" dirty="0" smtClean="0">
              <a:solidFill>
                <a:prstClr val="black"/>
              </a:solidFill>
            </a:endParaRPr>
          </a:p>
          <a:p>
            <a:pPr algn="ctr"/>
            <a:r>
              <a:rPr lang="en-ZA" sz="1500" b="1" u="sng" dirty="0" smtClean="0">
                <a:solidFill>
                  <a:prstClr val="black"/>
                </a:solidFill>
              </a:rPr>
              <a:t>Goods </a:t>
            </a:r>
            <a:r>
              <a:rPr lang="en-ZA" sz="1500" b="1" u="sng" dirty="0">
                <a:solidFill>
                  <a:prstClr val="black"/>
                </a:solidFill>
              </a:rPr>
              <a:t>and </a:t>
            </a:r>
            <a:r>
              <a:rPr lang="en-ZA" sz="1500" b="1" u="sng" dirty="0" smtClean="0">
                <a:solidFill>
                  <a:prstClr val="black"/>
                </a:solidFill>
              </a:rPr>
              <a:t>Services (Over-spending)</a:t>
            </a:r>
            <a:r>
              <a:rPr lang="en-ZA" sz="1500" b="1" dirty="0" smtClean="0">
                <a:solidFill>
                  <a:prstClr val="black"/>
                </a:solidFill>
              </a:rPr>
              <a:t> </a:t>
            </a:r>
          </a:p>
          <a:p>
            <a:pPr algn="just"/>
            <a:endParaRPr lang="en-ZA" sz="1500" dirty="0" smtClean="0">
              <a:solidFill>
                <a:prstClr val="black"/>
              </a:solidFill>
              <a:latin typeface="Arial"/>
              <a:ea typeface="Times New Roman"/>
            </a:endParaRPr>
          </a:p>
          <a:p>
            <a:pPr marL="285750" indent="-285750" algn="just">
              <a:buFont typeface="Courier New" panose="02070309020205020404" pitchFamily="49" charset="0"/>
              <a:buChar char="o"/>
            </a:pPr>
            <a:r>
              <a:rPr lang="en-ZA" sz="1500" dirty="0" smtClean="0">
                <a:solidFill>
                  <a:prstClr val="black"/>
                </a:solidFill>
                <a:latin typeface="Arial"/>
                <a:ea typeface="Times New Roman"/>
              </a:rPr>
              <a:t>As </a:t>
            </a:r>
            <a:r>
              <a:rPr lang="en-ZA" sz="1500" dirty="0">
                <a:solidFill>
                  <a:prstClr val="black"/>
                </a:solidFill>
                <a:latin typeface="Arial"/>
                <a:ea typeface="Times New Roman"/>
              </a:rPr>
              <a:t>at </a:t>
            </a:r>
            <a:r>
              <a:rPr lang="en-ZA" sz="1500" dirty="0" smtClean="0">
                <a:solidFill>
                  <a:prstClr val="black"/>
                </a:solidFill>
                <a:latin typeface="Arial"/>
                <a:ea typeface="Times New Roman"/>
              </a:rPr>
              <a:t>30 June 2019, the </a:t>
            </a:r>
            <a:r>
              <a:rPr lang="en-ZA" sz="1500" dirty="0">
                <a:solidFill>
                  <a:prstClr val="black"/>
                </a:solidFill>
                <a:latin typeface="Arial"/>
                <a:ea typeface="Times New Roman"/>
              </a:rPr>
              <a:t>programme has spent </a:t>
            </a:r>
            <a:r>
              <a:rPr lang="en-ZA" sz="1500" dirty="0" smtClean="0">
                <a:solidFill>
                  <a:prstClr val="black"/>
                </a:solidFill>
                <a:latin typeface="Arial"/>
                <a:ea typeface="Times New Roman"/>
              </a:rPr>
              <a:t>R86.853 </a:t>
            </a:r>
            <a:r>
              <a:rPr lang="en-ZA" sz="1500" dirty="0">
                <a:solidFill>
                  <a:prstClr val="black"/>
                </a:solidFill>
                <a:latin typeface="Arial"/>
                <a:ea typeface="Times New Roman"/>
              </a:rPr>
              <a:t>million of the approved drawings of </a:t>
            </a:r>
            <a:r>
              <a:rPr lang="en-ZA" sz="1500" dirty="0" smtClean="0">
                <a:solidFill>
                  <a:prstClr val="black"/>
                </a:solidFill>
                <a:latin typeface="Arial"/>
                <a:ea typeface="Times New Roman"/>
              </a:rPr>
              <a:t>R19.502 </a:t>
            </a:r>
            <a:r>
              <a:rPr lang="en-ZA" sz="1500" dirty="0">
                <a:solidFill>
                  <a:prstClr val="black"/>
                </a:solidFill>
                <a:latin typeface="Arial"/>
                <a:ea typeface="Times New Roman"/>
              </a:rPr>
              <a:t>million. </a:t>
            </a:r>
            <a:r>
              <a:rPr lang="en-US" sz="1500" dirty="0">
                <a:solidFill>
                  <a:prstClr val="black"/>
                </a:solidFill>
                <a:latin typeface="Arial"/>
                <a:ea typeface="Times New Roman"/>
              </a:rPr>
              <a:t>The higher than anticipated expenditure of </a:t>
            </a:r>
            <a:r>
              <a:rPr lang="en-US" sz="1500" dirty="0" smtClean="0">
                <a:solidFill>
                  <a:prstClr val="black"/>
                </a:solidFill>
                <a:latin typeface="Arial"/>
                <a:ea typeface="Times New Roman"/>
              </a:rPr>
              <a:t>R67.351 </a:t>
            </a:r>
            <a:r>
              <a:rPr lang="en-US" sz="1500" dirty="0">
                <a:solidFill>
                  <a:prstClr val="black"/>
                </a:solidFill>
                <a:latin typeface="Arial"/>
                <a:ea typeface="Times New Roman"/>
              </a:rPr>
              <a:t>million is largely due to the payment of R71.399 million made </a:t>
            </a:r>
            <a:r>
              <a:rPr lang="en-US" sz="1500" dirty="0" smtClean="0">
                <a:solidFill>
                  <a:prstClr val="black"/>
                </a:solidFill>
                <a:latin typeface="Arial"/>
                <a:ea typeface="Times New Roman"/>
              </a:rPr>
              <a:t>without budget to Rand Water for </a:t>
            </a:r>
            <a:r>
              <a:rPr lang="en-US" sz="1500" dirty="0">
                <a:solidFill>
                  <a:prstClr val="black"/>
                </a:solidFill>
                <a:latin typeface="Arial"/>
                <a:ea typeface="Times New Roman"/>
              </a:rPr>
              <a:t>the War on Leaks (</a:t>
            </a:r>
            <a:r>
              <a:rPr lang="en-US" sz="1500" dirty="0" err="1">
                <a:solidFill>
                  <a:prstClr val="black"/>
                </a:solidFill>
                <a:latin typeface="Arial"/>
                <a:ea typeface="Times New Roman"/>
              </a:rPr>
              <a:t>WoL</a:t>
            </a:r>
            <a:r>
              <a:rPr lang="en-US" sz="1500" dirty="0">
                <a:solidFill>
                  <a:prstClr val="black"/>
                </a:solidFill>
                <a:latin typeface="Arial"/>
                <a:ea typeface="Times New Roman"/>
              </a:rPr>
              <a:t>) National Strategic Training Programme.</a:t>
            </a:r>
            <a:endParaRPr lang="en-ZA" sz="1500" b="1" dirty="0" smtClean="0">
              <a:solidFill>
                <a:prstClr val="black"/>
              </a:solidFill>
            </a:endParaRPr>
          </a:p>
          <a:p>
            <a:pPr marL="0" lvl="1" algn="ctr"/>
            <a:endParaRPr lang="en-ZA" sz="1500" b="1" u="sng" dirty="0" smtClean="0">
              <a:solidFill>
                <a:prstClr val="black"/>
              </a:solidFill>
            </a:endParaRPr>
          </a:p>
          <a:p>
            <a:pPr marL="0" lvl="1" algn="ctr"/>
            <a:r>
              <a:rPr lang="en-ZA" sz="1500" b="1" u="sng" dirty="0" smtClean="0">
                <a:solidFill>
                  <a:prstClr val="black"/>
                </a:solidFill>
              </a:rPr>
              <a:t>Transfers </a:t>
            </a:r>
            <a:r>
              <a:rPr lang="en-ZA" sz="1500" b="1" u="sng" dirty="0">
                <a:solidFill>
                  <a:prstClr val="black"/>
                </a:solidFill>
              </a:rPr>
              <a:t>and Subsidies </a:t>
            </a:r>
            <a:r>
              <a:rPr lang="en-ZA" sz="1500" b="1" u="sng" dirty="0" smtClean="0">
                <a:solidFill>
                  <a:prstClr val="black"/>
                </a:solidFill>
              </a:rPr>
              <a:t>(Over-spending)</a:t>
            </a:r>
          </a:p>
          <a:p>
            <a:pPr marL="0" lvl="1" algn="just"/>
            <a:endParaRPr lang="en-ZA" sz="1500" dirty="0" smtClean="0">
              <a:solidFill>
                <a:prstClr val="black"/>
              </a:solidFill>
            </a:endParaRPr>
          </a:p>
          <a:p>
            <a:pPr marL="285750" lvl="1" indent="-285750" algn="just">
              <a:buFont typeface="Courier New" pitchFamily="49" charset="0"/>
              <a:buChar char="o"/>
            </a:pPr>
            <a:r>
              <a:rPr lang="en-ZA" sz="1500" dirty="0" smtClean="0">
                <a:solidFill>
                  <a:prstClr val="black"/>
                </a:solidFill>
              </a:rPr>
              <a:t>The </a:t>
            </a:r>
            <a:r>
              <a:rPr lang="en-US" sz="1500" dirty="0">
                <a:solidFill>
                  <a:prstClr val="black"/>
                </a:solidFill>
              </a:rPr>
              <a:t>Water Infrastructure Development </a:t>
            </a:r>
            <a:r>
              <a:rPr lang="en-US" sz="1500" dirty="0" err="1">
                <a:solidFill>
                  <a:prstClr val="black"/>
                </a:solidFill>
              </a:rPr>
              <a:t>programme</a:t>
            </a:r>
            <a:r>
              <a:rPr lang="en-US" sz="1500" dirty="0">
                <a:solidFill>
                  <a:prstClr val="black"/>
                </a:solidFill>
              </a:rPr>
              <a:t> has now spent R1.591 billion of the approved drawings of R1.590 billion as at 30 June 2019. This indicates that the </a:t>
            </a:r>
            <a:r>
              <a:rPr lang="en-US" sz="1500" dirty="0" err="1">
                <a:solidFill>
                  <a:prstClr val="black"/>
                </a:solidFill>
              </a:rPr>
              <a:t>programme’s</a:t>
            </a:r>
            <a:r>
              <a:rPr lang="en-US" sz="1500" dirty="0">
                <a:solidFill>
                  <a:prstClr val="black"/>
                </a:solidFill>
              </a:rPr>
              <a:t> spending was in line with the projected drawings/ planned expenditure for the period under review.</a:t>
            </a:r>
            <a:endParaRPr lang="en-ZA" sz="1400" dirty="0">
              <a:solidFill>
                <a:prstClr val="black"/>
              </a:solidFill>
            </a:endParaRPr>
          </a:p>
          <a:p>
            <a:pPr marL="0" lvl="1" algn="just"/>
            <a:endParaRPr lang="en-US" sz="1400" dirty="0">
              <a:solidFill>
                <a:prstClr val="black"/>
              </a:solidFill>
            </a:endParaRPr>
          </a:p>
          <a:p>
            <a:pPr marL="0" lvl="1" algn="just"/>
            <a:endParaRPr lang="en-US" sz="1400" dirty="0">
              <a:solidFill>
                <a:prstClr val="black"/>
              </a:solidFill>
            </a:endParaRPr>
          </a:p>
          <a:p>
            <a:pPr marL="0" lvl="1" algn="just"/>
            <a:r>
              <a:rPr lang="en-US" sz="1400" dirty="0">
                <a:solidFill>
                  <a:prstClr val="black"/>
                </a:solidFill>
              </a:rPr>
              <a:t>       </a:t>
            </a:r>
            <a:endParaRPr lang="en-ZA" sz="1400" dirty="0">
              <a:solidFill>
                <a:prstClr val="black"/>
              </a:solidFill>
              <a:cs typeface="Arial" pitchFamily="34" charset="0"/>
            </a:endParaRPr>
          </a:p>
        </p:txBody>
      </p:sp>
      <p:sp>
        <p:nvSpPr>
          <p:cNvPr id="3" name="Rectangle 2"/>
          <p:cNvSpPr/>
          <p:nvPr/>
        </p:nvSpPr>
        <p:spPr>
          <a:xfrm>
            <a:off x="1485899" y="123027"/>
            <a:ext cx="7658101" cy="461665"/>
          </a:xfrm>
          <a:prstGeom prst="rect">
            <a:avLst/>
          </a:prstGeom>
        </p:spPr>
        <p:txBody>
          <a:bodyPr wrap="square">
            <a:spAutoFit/>
          </a:bodyPr>
          <a:lstStyle/>
          <a:p>
            <a:pPr algn="ctr"/>
            <a:r>
              <a:rPr lang="en-ZA" b="1" dirty="0" smtClean="0">
                <a:solidFill>
                  <a:prstClr val="black"/>
                </a:solidFill>
                <a:ea typeface="ＭＳ Ｐゴシック" charset="0"/>
                <a:cs typeface="ＭＳ Ｐゴシック" charset="0"/>
              </a:rPr>
              <a:t>Reasons for Over / Under expenditure</a:t>
            </a:r>
          </a:p>
        </p:txBody>
      </p:sp>
    </p:spTree>
    <p:extLst>
      <p:ext uri="{BB962C8B-B14F-4D97-AF65-F5344CB8AC3E}">
        <p14:creationId xmlns:p14="http://schemas.microsoft.com/office/powerpoint/2010/main" xmlns="" val="13525754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584692"/>
            <a:ext cx="7658100" cy="64325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gn="just"/>
            <a:endParaRPr lang="en-ZA" sz="1400" dirty="0">
              <a:solidFill>
                <a:prstClr val="black"/>
              </a:solidFill>
              <a:latin typeface="Arial" pitchFamily="34" charset="0"/>
              <a:cs typeface="Arial" pitchFamily="34" charset="0"/>
            </a:endParaRPr>
          </a:p>
          <a:p>
            <a:pPr marL="0" lvl="1" algn="just"/>
            <a:r>
              <a:rPr lang="en-ZA" sz="1400" b="1" dirty="0">
                <a:solidFill>
                  <a:prstClr val="black"/>
                </a:solidFill>
                <a:latin typeface="Arial" pitchFamily="34" charset="0"/>
                <a:cs typeface="Arial" pitchFamily="34" charset="0"/>
              </a:rPr>
              <a:t>     </a:t>
            </a:r>
            <a:r>
              <a:rPr lang="en-ZA" sz="1400" b="1" dirty="0" smtClean="0">
                <a:solidFill>
                  <a:prstClr val="black"/>
                </a:solidFill>
                <a:latin typeface="Arial" pitchFamily="34" charset="0"/>
                <a:cs typeface="Arial" pitchFamily="34" charset="0"/>
              </a:rPr>
              <a:t>		</a:t>
            </a:r>
            <a:r>
              <a:rPr lang="en-ZA" sz="1600" b="1" dirty="0" smtClean="0">
                <a:solidFill>
                  <a:prstClr val="black"/>
                </a:solidFill>
                <a:latin typeface="Arial" pitchFamily="34" charset="0"/>
                <a:cs typeface="Arial" pitchFamily="34" charset="0"/>
              </a:rPr>
              <a:t>	</a:t>
            </a:r>
            <a:r>
              <a:rPr lang="en-ZA" sz="1600" b="1" u="sng" dirty="0" smtClean="0">
                <a:solidFill>
                  <a:prstClr val="black"/>
                </a:solidFill>
                <a:latin typeface="Arial" pitchFamily="34" charset="0"/>
                <a:cs typeface="Arial" pitchFamily="34" charset="0"/>
              </a:rPr>
              <a:t>Payments </a:t>
            </a:r>
            <a:r>
              <a:rPr lang="en-ZA" sz="1600" b="1" u="sng" dirty="0">
                <a:solidFill>
                  <a:prstClr val="black"/>
                </a:solidFill>
                <a:latin typeface="Arial" pitchFamily="34" charset="0"/>
                <a:cs typeface="Arial" pitchFamily="34" charset="0"/>
              </a:rPr>
              <a:t>for Capital </a:t>
            </a:r>
            <a:r>
              <a:rPr lang="en-ZA" sz="1600" b="1" u="sng" dirty="0" smtClean="0">
                <a:solidFill>
                  <a:prstClr val="black"/>
                </a:solidFill>
                <a:latin typeface="Arial" pitchFamily="34" charset="0"/>
                <a:cs typeface="Arial" pitchFamily="34" charset="0"/>
              </a:rPr>
              <a:t>Assets </a:t>
            </a:r>
            <a:r>
              <a:rPr lang="en-ZA" sz="1600" b="1" u="sng" dirty="0">
                <a:solidFill>
                  <a:prstClr val="black"/>
                </a:solidFill>
                <a:latin typeface="Arial" pitchFamily="34" charset="0"/>
                <a:cs typeface="Arial" pitchFamily="34" charset="0"/>
              </a:rPr>
              <a:t>(Under-spending</a:t>
            </a:r>
            <a:r>
              <a:rPr lang="en-ZA" sz="1600" b="1" u="sng" dirty="0" smtClean="0">
                <a:solidFill>
                  <a:prstClr val="black"/>
                </a:solidFill>
                <a:latin typeface="Arial" pitchFamily="34" charset="0"/>
                <a:cs typeface="Arial" pitchFamily="34" charset="0"/>
              </a:rPr>
              <a:t>)</a:t>
            </a:r>
          </a:p>
          <a:p>
            <a:pPr algn="just"/>
            <a:endParaRPr lang="en-ZA" sz="1600" b="1" dirty="0" smtClean="0">
              <a:solidFill>
                <a:prstClr val="black"/>
              </a:solidFill>
              <a:latin typeface="Arial" pitchFamily="34" charset="0"/>
              <a:cs typeface="Arial" pitchFamily="34" charset="0"/>
            </a:endParaRPr>
          </a:p>
          <a:p>
            <a:pPr marL="285750" lvl="1" indent="-285750" algn="just">
              <a:buFont typeface="Courier New" pitchFamily="49" charset="0"/>
              <a:buChar char="o"/>
            </a:pPr>
            <a:r>
              <a:rPr lang="en-GB" sz="1600" dirty="0" smtClean="0">
                <a:solidFill>
                  <a:prstClr val="black"/>
                </a:solidFill>
                <a:latin typeface="Arial" pitchFamily="34" charset="0"/>
                <a:cs typeface="Arial" pitchFamily="34" charset="0"/>
              </a:rPr>
              <a:t>The Water Infrastructure Development programme has now spent R231.126 million of the approved drawings of R779.413 million for payments for capital assets as at 30 June 2019. The programme is therefore behind on spending by R548.287 million. The lower than anticipated spending </a:t>
            </a:r>
            <a:r>
              <a:rPr lang="en-US" sz="1600" dirty="0">
                <a:solidFill>
                  <a:prstClr val="black"/>
                </a:solidFill>
                <a:latin typeface="Arial" pitchFamily="34" charset="0"/>
                <a:cs typeface="Arial" pitchFamily="34" charset="0"/>
              </a:rPr>
              <a:t>is attributable to the invoices certified, verified and approved for payment of work done on the Indirect (Schedule 6B) Regional Bulk Infrastructure  and Water Services Infrastructure Grants to be paid by the </a:t>
            </a:r>
            <a:r>
              <a:rPr lang="en-US" sz="1600" dirty="0" smtClean="0">
                <a:solidFill>
                  <a:prstClr val="black"/>
                </a:solidFill>
                <a:latin typeface="Arial" pitchFamily="34" charset="0"/>
                <a:cs typeface="Arial" pitchFamily="34" charset="0"/>
              </a:rPr>
              <a:t>Provinces.</a:t>
            </a:r>
            <a:endParaRPr lang="en-US" sz="1600" dirty="0">
              <a:solidFill>
                <a:prstClr val="black"/>
              </a:solidFill>
              <a:latin typeface="Arial" pitchFamily="34" charset="0"/>
              <a:cs typeface="Arial" pitchFamily="34" charset="0"/>
            </a:endParaRPr>
          </a:p>
          <a:p>
            <a:pPr marL="285750" lvl="1" indent="-285750" algn="just">
              <a:buFont typeface="Courier New" pitchFamily="49" charset="0"/>
              <a:buChar char="o"/>
            </a:pPr>
            <a:r>
              <a:rPr lang="en-GB" sz="1600" dirty="0" smtClean="0">
                <a:solidFill>
                  <a:prstClr val="black"/>
                </a:solidFill>
                <a:latin typeface="Arial" pitchFamily="34" charset="0"/>
                <a:ea typeface="Times New Roman"/>
                <a:cs typeface="Arial" pitchFamily="34" charset="0"/>
              </a:rPr>
              <a:t>The </a:t>
            </a:r>
            <a:r>
              <a:rPr lang="en-GB" sz="1600" dirty="0">
                <a:solidFill>
                  <a:prstClr val="black"/>
                </a:solidFill>
                <a:latin typeface="Arial" pitchFamily="34" charset="0"/>
                <a:ea typeface="Times New Roman"/>
                <a:cs typeface="Arial" pitchFamily="34" charset="0"/>
              </a:rPr>
              <a:t>Department has finalised and issued infrastructure grants </a:t>
            </a:r>
            <a:r>
              <a:rPr lang="en-GB" sz="1600" dirty="0" smtClean="0">
                <a:solidFill>
                  <a:prstClr val="black"/>
                </a:solidFill>
                <a:latin typeface="Arial" pitchFamily="34" charset="0"/>
                <a:ea typeface="Times New Roman"/>
                <a:cs typeface="Arial" pitchFamily="34" charset="0"/>
              </a:rPr>
              <a:t>revised </a:t>
            </a:r>
            <a:r>
              <a:rPr lang="en-GB" sz="1600" dirty="0">
                <a:solidFill>
                  <a:prstClr val="black"/>
                </a:solidFill>
                <a:latin typeface="Arial" pitchFamily="34" charset="0"/>
                <a:ea typeface="Times New Roman"/>
                <a:cs typeface="Arial" pitchFamily="34" charset="0"/>
              </a:rPr>
              <a:t>allocation letters to the regions, Water Boards and Implementing Agents (IAs). The regions have started processing the invoices and it is anticipated that the delayed expenditure will </a:t>
            </a:r>
            <a:r>
              <a:rPr lang="en-GB" sz="1600" dirty="0" smtClean="0">
                <a:solidFill>
                  <a:prstClr val="black"/>
                </a:solidFill>
                <a:latin typeface="Arial" pitchFamily="34" charset="0"/>
                <a:ea typeface="Times New Roman"/>
                <a:cs typeface="Arial" pitchFamily="34" charset="0"/>
              </a:rPr>
              <a:t>improve.</a:t>
            </a:r>
          </a:p>
          <a:p>
            <a:pPr marL="285750" lvl="1" indent="-285750" algn="just">
              <a:buFont typeface="Courier New" pitchFamily="49" charset="0"/>
              <a:buChar char="o"/>
            </a:pPr>
            <a:endParaRPr lang="en-GB" sz="1600" dirty="0">
              <a:solidFill>
                <a:prstClr val="black"/>
              </a:solidFill>
              <a:latin typeface="Arial" pitchFamily="34" charset="0"/>
              <a:cs typeface="Arial" pitchFamily="34" charset="0"/>
            </a:endParaRPr>
          </a:p>
          <a:p>
            <a:pPr algn="ctr"/>
            <a:r>
              <a:rPr lang="en-ZA" sz="1600" b="1" u="sng" dirty="0">
                <a:solidFill>
                  <a:prstClr val="black"/>
                </a:solidFill>
                <a:latin typeface="Arial" pitchFamily="34" charset="0"/>
                <a:cs typeface="Arial" pitchFamily="34" charset="0"/>
              </a:rPr>
              <a:t>Payments for Financial Assets (Over-spending)</a:t>
            </a:r>
          </a:p>
          <a:p>
            <a:pPr algn="just"/>
            <a:endParaRPr lang="en-ZA" sz="1600" b="1" dirty="0">
              <a:solidFill>
                <a:prstClr val="black"/>
              </a:solidFill>
              <a:cs typeface="Arial" pitchFamily="34" charset="0"/>
            </a:endParaRPr>
          </a:p>
          <a:p>
            <a:pPr marL="285750" lvl="1" indent="-285750" algn="just">
              <a:buFont typeface="Courier New" pitchFamily="49" charset="0"/>
              <a:buChar char="o"/>
            </a:pPr>
            <a:r>
              <a:rPr lang="en-US" sz="1600" dirty="0">
                <a:solidFill>
                  <a:prstClr val="black"/>
                </a:solidFill>
                <a:latin typeface="Arial" pitchFamily="34" charset="0"/>
                <a:cs typeface="Arial" pitchFamily="34" charset="0"/>
              </a:rPr>
              <a:t>The </a:t>
            </a:r>
            <a:r>
              <a:rPr lang="en-US" sz="1600" dirty="0" err="1">
                <a:solidFill>
                  <a:prstClr val="black"/>
                </a:solidFill>
                <a:latin typeface="Arial" pitchFamily="34" charset="0"/>
                <a:cs typeface="Arial" pitchFamily="34" charset="0"/>
              </a:rPr>
              <a:t>programme</a:t>
            </a:r>
            <a:r>
              <a:rPr lang="en-US" sz="1600" dirty="0">
                <a:solidFill>
                  <a:prstClr val="black"/>
                </a:solidFill>
                <a:latin typeface="Arial" pitchFamily="34" charset="0"/>
                <a:cs typeface="Arial" pitchFamily="34" charset="0"/>
              </a:rPr>
              <a:t> has during the reporting period under review incurred the amount of </a:t>
            </a:r>
            <a:r>
              <a:rPr lang="en-US" sz="1600" dirty="0" smtClean="0">
                <a:solidFill>
                  <a:prstClr val="black"/>
                </a:solidFill>
                <a:latin typeface="Arial" pitchFamily="34" charset="0"/>
                <a:cs typeface="Arial" pitchFamily="34" charset="0"/>
              </a:rPr>
              <a:t>R0.007 </a:t>
            </a:r>
            <a:r>
              <a:rPr lang="en-US" sz="1600" dirty="0">
                <a:solidFill>
                  <a:prstClr val="black"/>
                </a:solidFill>
                <a:latin typeface="Arial" pitchFamily="34" charset="0"/>
                <a:cs typeface="Arial" pitchFamily="34" charset="0"/>
              </a:rPr>
              <a:t>million as payments for financial assets. </a:t>
            </a:r>
          </a:p>
          <a:p>
            <a:pPr marL="285750" lvl="1" indent="-285750" algn="just">
              <a:buFont typeface="Courier New" pitchFamily="49" charset="0"/>
              <a:buChar char="o"/>
            </a:pPr>
            <a:r>
              <a:rPr lang="en-US" sz="1600" dirty="0">
                <a:solidFill>
                  <a:prstClr val="black"/>
                </a:solidFill>
                <a:latin typeface="Arial" pitchFamily="34" charset="0"/>
                <a:cs typeface="Arial" pitchFamily="34" charset="0"/>
              </a:rPr>
              <a:t>The expenditure incurred without the budget is attributable to debts that are long outstanding and uneconomical to recover which were written-off against the Department in terms of Treasury Regulations 11.6 read in conjunction with sections 76(1)(e) and 76(4)(a) of the PFMA.</a:t>
            </a:r>
          </a:p>
          <a:p>
            <a:pPr marL="285750" lvl="1" indent="-285750" algn="just">
              <a:buFont typeface="Courier New" pitchFamily="49" charset="0"/>
              <a:buChar char="o"/>
            </a:pPr>
            <a:r>
              <a:rPr lang="en-US" sz="1600" dirty="0">
                <a:solidFill>
                  <a:prstClr val="black"/>
                </a:solidFill>
                <a:latin typeface="Arial" pitchFamily="34" charset="0"/>
                <a:cs typeface="Arial" pitchFamily="34" charset="0"/>
              </a:rPr>
              <a:t>The budget will be made available during the mid-term budget adjustment/ review process</a:t>
            </a:r>
            <a:r>
              <a:rPr lang="en-US" sz="1600" dirty="0">
                <a:solidFill>
                  <a:prstClr val="black"/>
                </a:solidFill>
                <a:cs typeface="Arial" pitchFamily="34" charset="0"/>
              </a:rPr>
              <a:t>.</a:t>
            </a:r>
            <a:endParaRPr lang="en-GB" sz="1600" dirty="0">
              <a:solidFill>
                <a:prstClr val="black"/>
              </a:solidFill>
              <a:ea typeface="Times New Roman"/>
              <a:cs typeface="Arial" pitchFamily="34" charset="0"/>
            </a:endParaRPr>
          </a:p>
          <a:p>
            <a:pPr marL="0" lvl="1" algn="just"/>
            <a:endParaRPr lang="en-GB" sz="1400" dirty="0">
              <a:solidFill>
                <a:prstClr val="black"/>
              </a:solidFill>
              <a:latin typeface="Arial" pitchFamily="34" charset="0"/>
              <a:cs typeface="Arial" pitchFamily="34" charset="0"/>
            </a:endParaRPr>
          </a:p>
        </p:txBody>
      </p:sp>
      <p:sp>
        <p:nvSpPr>
          <p:cNvPr id="3" name="Rectangle 2"/>
          <p:cNvSpPr/>
          <p:nvPr/>
        </p:nvSpPr>
        <p:spPr>
          <a:xfrm>
            <a:off x="1485899" y="123027"/>
            <a:ext cx="76581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b="1" dirty="0" smtClean="0">
                <a:solidFill>
                  <a:prstClr val="black"/>
                </a:solidFill>
                <a:latin typeface="Arial" pitchFamily="34" charset="0"/>
                <a:ea typeface="ＭＳ Ｐゴシック" charset="0"/>
                <a:cs typeface="Arial" pitchFamily="34" charset="0"/>
              </a:rPr>
              <a:t>Reasons for Over / Under expenditure (</a:t>
            </a:r>
            <a:r>
              <a:rPr lang="en-ZA" b="1" dirty="0" err="1" smtClean="0">
                <a:solidFill>
                  <a:prstClr val="black"/>
                </a:solidFill>
                <a:latin typeface="Arial" pitchFamily="34" charset="0"/>
                <a:ea typeface="ＭＳ Ｐゴシック" charset="0"/>
                <a:cs typeface="Arial" pitchFamily="34" charset="0"/>
              </a:rPr>
              <a:t>Cont</a:t>
            </a:r>
            <a:r>
              <a:rPr lang="en-ZA" b="1" dirty="0" smtClean="0">
                <a:solidFill>
                  <a:prstClr val="black"/>
                </a:solidFill>
                <a:latin typeface="Arial" pitchFamily="34" charset="0"/>
                <a:ea typeface="ＭＳ Ｐゴシック" charset="0"/>
                <a:cs typeface="Arial" pitchFamily="34" charset="0"/>
              </a:rPr>
              <a:t>…)</a:t>
            </a:r>
          </a:p>
        </p:txBody>
      </p:sp>
    </p:spTree>
    <p:extLst>
      <p:ext uri="{BB962C8B-B14F-4D97-AF65-F5344CB8AC3E}">
        <p14:creationId xmlns:p14="http://schemas.microsoft.com/office/powerpoint/2010/main" xmlns="" val="40237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35</a:t>
            </a:fld>
            <a:endParaRPr lang="en-US" dirty="0">
              <a:solidFill>
                <a:prstClr val="black"/>
              </a:solidFill>
            </a:endParaRPr>
          </a:p>
        </p:txBody>
      </p:sp>
      <p:sp>
        <p:nvSpPr>
          <p:cNvPr id="8" name="Rectangle 7"/>
          <p:cNvSpPr/>
          <p:nvPr/>
        </p:nvSpPr>
        <p:spPr>
          <a:xfrm>
            <a:off x="60385" y="177485"/>
            <a:ext cx="9083615"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solidFill>
                  <a:srgbClr val="1F497D">
                    <a:lumMod val="75000"/>
                  </a:srgbClr>
                </a:solidFill>
                <a:latin typeface="Arial"/>
                <a:cs typeface="ＭＳ Ｐゴシック" pitchFamily="-109" charset="-128"/>
              </a:rPr>
              <a:t>Programme 4: Water Sector Regulation</a:t>
            </a:r>
          </a:p>
        </p:txBody>
      </p:sp>
      <p:graphicFrame>
        <p:nvGraphicFramePr>
          <p:cNvPr id="3" name="Object 2"/>
          <p:cNvGraphicFramePr>
            <a:graphicFrameLocks noChangeAspect="1"/>
          </p:cNvGraphicFramePr>
          <p:nvPr>
            <p:extLst>
              <p:ext uri="{D42A27DB-BD31-4B8C-83A1-F6EECF244321}">
                <p14:modId xmlns:p14="http://schemas.microsoft.com/office/powerpoint/2010/main" xmlns="" val="3806087758"/>
              </p:ext>
            </p:extLst>
          </p:nvPr>
        </p:nvGraphicFramePr>
        <p:xfrm>
          <a:off x="60325" y="739775"/>
          <a:ext cx="9083675" cy="5790628"/>
        </p:xfrm>
        <a:graphic>
          <a:graphicData uri="http://schemas.openxmlformats.org/presentationml/2006/ole">
            <p:oleObj spid="_x0000_s238613" name="Worksheet" r:id="rId3" imgW="10828197" imgH="5356876" progId="Excel.Sheet.12">
              <p:embed/>
            </p:oleObj>
          </a:graphicData>
        </a:graphic>
      </p:graphicFrame>
    </p:spTree>
    <p:extLst>
      <p:ext uri="{BB962C8B-B14F-4D97-AF65-F5344CB8AC3E}">
        <p14:creationId xmlns:p14="http://schemas.microsoft.com/office/powerpoint/2010/main" xmlns="" val="12238809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676" y="85725"/>
            <a:ext cx="907732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smtClean="0">
                <a:solidFill>
                  <a:srgbClr val="1F497D">
                    <a:lumMod val="75000"/>
                  </a:srgbClr>
                </a:solidFill>
                <a:latin typeface="Arial"/>
                <a:cs typeface="ＭＳ Ｐゴシック" pitchFamily="-109" charset="-128"/>
              </a:rPr>
              <a:t>Programme 4: Water Sector Regulation</a:t>
            </a:r>
            <a:endParaRPr lang="en-ZA" sz="2800" b="1"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163875410"/>
              </p:ext>
            </p:extLst>
          </p:nvPr>
        </p:nvGraphicFramePr>
        <p:xfrm>
          <a:off x="66675" y="677863"/>
          <a:ext cx="9023985" cy="5821362"/>
        </p:xfrm>
        <a:graphic>
          <a:graphicData uri="http://schemas.openxmlformats.org/presentationml/2006/ole">
            <p:oleObj spid="_x0000_s239637" name="Worksheet" r:id="rId3" imgW="11734942" imgH="6050453" progId="Excel.Sheet.12">
              <p:embed/>
            </p:oleObj>
          </a:graphicData>
        </a:graphic>
      </p:graphicFrame>
    </p:spTree>
    <p:extLst>
      <p:ext uri="{BB962C8B-B14F-4D97-AF65-F5344CB8AC3E}">
        <p14:creationId xmlns:p14="http://schemas.microsoft.com/office/powerpoint/2010/main" xmlns="" val="12476489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584692"/>
            <a:ext cx="7658100" cy="67095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ZA" sz="1600" b="1" u="sng" dirty="0" smtClean="0">
                <a:solidFill>
                  <a:prstClr val="black"/>
                </a:solidFill>
                <a:latin typeface="Arial" pitchFamily="34" charset="0"/>
                <a:cs typeface="Arial" pitchFamily="34" charset="0"/>
              </a:rPr>
              <a:t>Compensation of Employees (Under-spending)</a:t>
            </a:r>
          </a:p>
          <a:p>
            <a:endParaRPr lang="en-ZA" sz="1600" b="1" dirty="0" smtClean="0">
              <a:solidFill>
                <a:prstClr val="black"/>
              </a:solidFill>
              <a:latin typeface="Arial" pitchFamily="34" charset="0"/>
              <a:cs typeface="Arial" pitchFamily="34" charset="0"/>
            </a:endParaRPr>
          </a:p>
          <a:p>
            <a:pPr marL="361950" lvl="1" indent="-361950" algn="just">
              <a:buFont typeface="Courier New" pitchFamily="49" charset="0"/>
              <a:buChar char="o"/>
            </a:pPr>
            <a:r>
              <a:rPr lang="en-US" sz="1600" dirty="0">
                <a:solidFill>
                  <a:prstClr val="black"/>
                </a:solidFill>
                <a:latin typeface="Arial" pitchFamily="34" charset="0"/>
                <a:cs typeface="Arial" pitchFamily="34" charset="0"/>
              </a:rPr>
              <a:t>The </a:t>
            </a:r>
            <a:r>
              <a:rPr lang="en-US" sz="1600" dirty="0" err="1">
                <a:solidFill>
                  <a:prstClr val="black"/>
                </a:solidFill>
                <a:latin typeface="Arial" pitchFamily="34" charset="0"/>
                <a:cs typeface="Arial" pitchFamily="34" charset="0"/>
              </a:rPr>
              <a:t>programme</a:t>
            </a:r>
            <a:r>
              <a:rPr lang="en-US" sz="1600" dirty="0">
                <a:solidFill>
                  <a:prstClr val="black"/>
                </a:solidFill>
                <a:latin typeface="Arial" pitchFamily="34" charset="0"/>
                <a:cs typeface="Arial" pitchFamily="34" charset="0"/>
              </a:rPr>
              <a:t> projected to spend </a:t>
            </a:r>
            <a:r>
              <a:rPr lang="en-US" sz="1600" dirty="0" smtClean="0">
                <a:solidFill>
                  <a:prstClr val="black"/>
                </a:solidFill>
                <a:latin typeface="Arial" pitchFamily="34" charset="0"/>
                <a:cs typeface="Arial" pitchFamily="34" charset="0"/>
              </a:rPr>
              <a:t>R56.177 </a:t>
            </a:r>
            <a:r>
              <a:rPr lang="en-US" sz="1600" dirty="0">
                <a:solidFill>
                  <a:prstClr val="black"/>
                </a:solidFill>
                <a:latin typeface="Arial" pitchFamily="34" charset="0"/>
                <a:cs typeface="Arial" pitchFamily="34" charset="0"/>
              </a:rPr>
              <a:t>million on compensation of employees; however, </a:t>
            </a:r>
            <a:r>
              <a:rPr lang="en-US" sz="1600" dirty="0" smtClean="0">
                <a:solidFill>
                  <a:prstClr val="black"/>
                </a:solidFill>
                <a:latin typeface="Arial" pitchFamily="34" charset="0"/>
                <a:cs typeface="Arial" pitchFamily="34" charset="0"/>
              </a:rPr>
              <a:t>R56.647 </a:t>
            </a:r>
            <a:r>
              <a:rPr lang="en-US" sz="1600" dirty="0">
                <a:solidFill>
                  <a:prstClr val="black"/>
                </a:solidFill>
                <a:latin typeface="Arial" pitchFamily="34" charset="0"/>
                <a:cs typeface="Arial" pitchFamily="34" charset="0"/>
              </a:rPr>
              <a:t>million was spent. This indicates that the </a:t>
            </a:r>
            <a:r>
              <a:rPr lang="en-US" sz="1600" dirty="0" err="1" smtClean="0">
                <a:solidFill>
                  <a:prstClr val="black"/>
                </a:solidFill>
                <a:latin typeface="Arial" pitchFamily="34" charset="0"/>
                <a:cs typeface="Arial" pitchFamily="34" charset="0"/>
              </a:rPr>
              <a:t>programme’s</a:t>
            </a:r>
            <a:r>
              <a:rPr lang="en-US" sz="1600" dirty="0" smtClean="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spending was in line with the projected drawings/ planned expenditure for the period under </a:t>
            </a:r>
            <a:r>
              <a:rPr lang="en-US" sz="1600" dirty="0" smtClean="0">
                <a:solidFill>
                  <a:prstClr val="black"/>
                </a:solidFill>
                <a:latin typeface="Arial" pitchFamily="34" charset="0"/>
                <a:cs typeface="Arial" pitchFamily="34" charset="0"/>
              </a:rPr>
              <a:t>review.</a:t>
            </a:r>
            <a:endParaRPr lang="en-US" sz="1600" dirty="0">
              <a:solidFill>
                <a:prstClr val="black"/>
              </a:solidFill>
              <a:latin typeface="Arial" pitchFamily="34" charset="0"/>
              <a:cs typeface="Arial" pitchFamily="34" charset="0"/>
            </a:endParaRPr>
          </a:p>
          <a:p>
            <a:pPr marL="361950" indent="-361950" algn="just">
              <a:buFont typeface="Courier New" pitchFamily="49" charset="0"/>
              <a:buChar char="o"/>
            </a:pPr>
            <a:r>
              <a:rPr lang="en-US" sz="1600" dirty="0">
                <a:solidFill>
                  <a:prstClr val="black"/>
                </a:solidFill>
                <a:latin typeface="Arial" pitchFamily="34" charset="0"/>
                <a:cs typeface="Arial" pitchFamily="34" charset="0"/>
              </a:rPr>
              <a:t>The lower than planned/ projected spending is due to vacant posts within the </a:t>
            </a:r>
            <a:r>
              <a:rPr lang="en-US" sz="1600" dirty="0" err="1">
                <a:solidFill>
                  <a:prstClr val="black"/>
                </a:solidFill>
                <a:latin typeface="Arial" pitchFamily="34" charset="0"/>
                <a:cs typeface="Arial" pitchFamily="34" charset="0"/>
              </a:rPr>
              <a:t>programme</a:t>
            </a:r>
            <a:r>
              <a:rPr lang="en-US" sz="1600" dirty="0">
                <a:solidFill>
                  <a:prstClr val="black"/>
                </a:solidFill>
                <a:latin typeface="Arial" pitchFamily="34" charset="0"/>
                <a:cs typeface="Arial" pitchFamily="34" charset="0"/>
              </a:rPr>
              <a:t> across all the Sub-programmes that are in various stages of recruitment. </a:t>
            </a:r>
            <a:endParaRPr lang="en-ZA" sz="1600" b="1" dirty="0">
              <a:solidFill>
                <a:prstClr val="black"/>
              </a:solidFill>
              <a:latin typeface="Arial" pitchFamily="34" charset="0"/>
              <a:cs typeface="Arial" pitchFamily="34" charset="0"/>
            </a:endParaRPr>
          </a:p>
          <a:p>
            <a:pPr algn="just"/>
            <a:endParaRPr lang="en-ZA" sz="1600" b="1" dirty="0" smtClean="0">
              <a:solidFill>
                <a:prstClr val="black"/>
              </a:solidFill>
              <a:latin typeface="Arial" pitchFamily="34" charset="0"/>
              <a:cs typeface="Arial" pitchFamily="34" charset="0"/>
            </a:endParaRPr>
          </a:p>
          <a:p>
            <a:pPr algn="ctr"/>
            <a:r>
              <a:rPr lang="en-ZA" sz="1600" b="1" u="sng" dirty="0" smtClean="0">
                <a:solidFill>
                  <a:prstClr val="black"/>
                </a:solidFill>
                <a:latin typeface="Arial" pitchFamily="34" charset="0"/>
                <a:cs typeface="Arial" pitchFamily="34" charset="0"/>
              </a:rPr>
              <a:t>Goods </a:t>
            </a:r>
            <a:r>
              <a:rPr lang="en-ZA" sz="1600" b="1" u="sng" dirty="0">
                <a:solidFill>
                  <a:prstClr val="black"/>
                </a:solidFill>
                <a:latin typeface="Arial" pitchFamily="34" charset="0"/>
                <a:cs typeface="Arial" pitchFamily="34" charset="0"/>
              </a:rPr>
              <a:t>and </a:t>
            </a:r>
            <a:r>
              <a:rPr lang="en-ZA" sz="1600" b="1" u="sng" dirty="0" smtClean="0">
                <a:solidFill>
                  <a:prstClr val="black"/>
                </a:solidFill>
                <a:latin typeface="Arial" pitchFamily="34" charset="0"/>
                <a:cs typeface="Arial" pitchFamily="34" charset="0"/>
              </a:rPr>
              <a:t>Services (Under-spending)</a:t>
            </a:r>
            <a:r>
              <a:rPr lang="en-ZA" sz="1600" b="1" dirty="0" smtClean="0">
                <a:solidFill>
                  <a:prstClr val="black"/>
                </a:solidFill>
                <a:latin typeface="Arial" pitchFamily="34" charset="0"/>
                <a:cs typeface="Arial" pitchFamily="34" charset="0"/>
              </a:rPr>
              <a:t> </a:t>
            </a:r>
          </a:p>
          <a:p>
            <a:pPr algn="just"/>
            <a:endParaRPr lang="en-ZA" sz="1600" dirty="0" smtClean="0">
              <a:solidFill>
                <a:prstClr val="black"/>
              </a:solidFill>
              <a:latin typeface="Arial" pitchFamily="34" charset="0"/>
              <a:ea typeface="Times New Roman"/>
              <a:cs typeface="Arial" pitchFamily="34" charset="0"/>
            </a:endParaRPr>
          </a:p>
          <a:p>
            <a:pPr marL="285750" indent="-285750" algn="just">
              <a:buFont typeface="Courier New" panose="02070309020205020404" pitchFamily="49" charset="0"/>
              <a:buChar char="o"/>
            </a:pPr>
            <a:r>
              <a:rPr lang="en-ZA" sz="1600" dirty="0" smtClean="0">
                <a:solidFill>
                  <a:prstClr val="black"/>
                </a:solidFill>
                <a:latin typeface="Arial" pitchFamily="34" charset="0"/>
                <a:ea typeface="Times New Roman"/>
                <a:cs typeface="Arial" pitchFamily="34" charset="0"/>
              </a:rPr>
              <a:t>The </a:t>
            </a:r>
            <a:r>
              <a:rPr lang="en-US" sz="1600" dirty="0" err="1">
                <a:solidFill>
                  <a:prstClr val="black"/>
                </a:solidFill>
                <a:latin typeface="Arial" pitchFamily="34" charset="0"/>
                <a:ea typeface="Times New Roman"/>
                <a:cs typeface="Arial" pitchFamily="34" charset="0"/>
              </a:rPr>
              <a:t>programme</a:t>
            </a:r>
            <a:r>
              <a:rPr lang="en-US" sz="1600" dirty="0">
                <a:solidFill>
                  <a:prstClr val="black"/>
                </a:solidFill>
                <a:latin typeface="Arial" pitchFamily="34" charset="0"/>
                <a:ea typeface="Times New Roman"/>
                <a:cs typeface="Arial" pitchFamily="34" charset="0"/>
              </a:rPr>
              <a:t> has spent </a:t>
            </a:r>
            <a:r>
              <a:rPr lang="en-US" sz="1600" dirty="0" smtClean="0">
                <a:solidFill>
                  <a:prstClr val="black"/>
                </a:solidFill>
                <a:latin typeface="Arial" pitchFamily="34" charset="0"/>
                <a:ea typeface="Times New Roman"/>
                <a:cs typeface="Arial" pitchFamily="34" charset="0"/>
              </a:rPr>
              <a:t>R6.646 </a:t>
            </a:r>
            <a:r>
              <a:rPr lang="en-US" sz="1600" dirty="0">
                <a:solidFill>
                  <a:prstClr val="black"/>
                </a:solidFill>
                <a:latin typeface="Arial" pitchFamily="34" charset="0"/>
                <a:ea typeface="Times New Roman"/>
                <a:cs typeface="Arial" pitchFamily="34" charset="0"/>
              </a:rPr>
              <a:t>million of the approved drawings of </a:t>
            </a:r>
            <a:r>
              <a:rPr lang="en-US" sz="1600" dirty="0" smtClean="0">
                <a:solidFill>
                  <a:prstClr val="black"/>
                </a:solidFill>
                <a:latin typeface="Arial" pitchFamily="34" charset="0"/>
                <a:ea typeface="Times New Roman"/>
                <a:cs typeface="Arial" pitchFamily="34" charset="0"/>
              </a:rPr>
              <a:t>R19.429 </a:t>
            </a:r>
            <a:r>
              <a:rPr lang="en-US" sz="1600" dirty="0">
                <a:solidFill>
                  <a:prstClr val="black"/>
                </a:solidFill>
                <a:latin typeface="Arial" pitchFamily="34" charset="0"/>
                <a:ea typeface="Times New Roman"/>
                <a:cs typeface="Arial" pitchFamily="34" charset="0"/>
              </a:rPr>
              <a:t>million as at </a:t>
            </a:r>
            <a:r>
              <a:rPr lang="en-US" sz="1600" dirty="0" smtClean="0">
                <a:solidFill>
                  <a:prstClr val="black"/>
                </a:solidFill>
                <a:latin typeface="Arial" pitchFamily="34" charset="0"/>
                <a:ea typeface="Times New Roman"/>
                <a:cs typeface="Arial" pitchFamily="34" charset="0"/>
              </a:rPr>
              <a:t>30 </a:t>
            </a:r>
            <a:r>
              <a:rPr lang="en-US" sz="1600" dirty="0">
                <a:solidFill>
                  <a:prstClr val="black"/>
                </a:solidFill>
                <a:latin typeface="Arial" pitchFamily="34" charset="0"/>
                <a:ea typeface="Times New Roman"/>
                <a:cs typeface="Arial" pitchFamily="34" charset="0"/>
              </a:rPr>
              <a:t>2019 on goods and services. The delayed spending of </a:t>
            </a:r>
            <a:r>
              <a:rPr lang="en-US" sz="1600" dirty="0" smtClean="0">
                <a:solidFill>
                  <a:prstClr val="black"/>
                </a:solidFill>
                <a:latin typeface="Arial" pitchFamily="34" charset="0"/>
                <a:ea typeface="Times New Roman"/>
                <a:cs typeface="Arial" pitchFamily="34" charset="0"/>
              </a:rPr>
              <a:t>R12.783 </a:t>
            </a:r>
            <a:r>
              <a:rPr lang="en-US" sz="1600" dirty="0">
                <a:solidFill>
                  <a:prstClr val="black"/>
                </a:solidFill>
                <a:latin typeface="Arial" pitchFamily="34" charset="0"/>
                <a:ea typeface="Times New Roman"/>
                <a:cs typeface="Arial" pitchFamily="34" charset="0"/>
              </a:rPr>
              <a:t>million is largely due to, amongst others, the following projects which are mostly at the procurement and implementation planning stages and the expenditure on goods and services is anticipated to increase in the next quarters:</a:t>
            </a:r>
          </a:p>
          <a:p>
            <a:pPr marL="285750" indent="-285750" algn="just">
              <a:buFont typeface="Courier New" panose="02070309020205020404" pitchFamily="49" charset="0"/>
              <a:buChar char="o"/>
            </a:pPr>
            <a:endParaRPr lang="en-US" sz="1600" dirty="0">
              <a:solidFill>
                <a:prstClr val="black"/>
              </a:solidFill>
              <a:latin typeface="Arial" pitchFamily="34" charset="0"/>
              <a:ea typeface="Times New Roman"/>
              <a:cs typeface="Arial" pitchFamily="34" charset="0"/>
            </a:endParaRPr>
          </a:p>
          <a:p>
            <a:pPr marL="285750" indent="-285750" algn="just">
              <a:buFont typeface="Wingdings" pitchFamily="2" charset="2"/>
              <a:buChar char="Ø"/>
            </a:pPr>
            <a:r>
              <a:rPr lang="en-US" sz="1600" dirty="0" smtClean="0">
                <a:solidFill>
                  <a:prstClr val="black"/>
                </a:solidFill>
                <a:latin typeface="Arial" pitchFamily="34" charset="0"/>
                <a:ea typeface="Times New Roman"/>
                <a:cs typeface="Arial" pitchFamily="34" charset="0"/>
              </a:rPr>
              <a:t>The </a:t>
            </a:r>
            <a:r>
              <a:rPr lang="en-US" sz="1600" dirty="0">
                <a:solidFill>
                  <a:prstClr val="black"/>
                </a:solidFill>
                <a:latin typeface="Arial" pitchFamily="34" charset="0"/>
                <a:ea typeface="Times New Roman"/>
                <a:cs typeface="Arial" pitchFamily="34" charset="0"/>
              </a:rPr>
              <a:t>launching of the Electronic Water Use </a:t>
            </a:r>
            <a:r>
              <a:rPr lang="en-US" sz="1600" dirty="0" smtClean="0">
                <a:solidFill>
                  <a:prstClr val="black"/>
                </a:solidFill>
                <a:latin typeface="Arial" pitchFamily="34" charset="0"/>
                <a:ea typeface="Times New Roman"/>
                <a:cs typeface="Arial" pitchFamily="34" charset="0"/>
              </a:rPr>
              <a:t>License </a:t>
            </a:r>
            <a:r>
              <a:rPr lang="en-US" sz="1600" dirty="0">
                <a:solidFill>
                  <a:prstClr val="black"/>
                </a:solidFill>
                <a:latin typeface="Arial" pitchFamily="34" charset="0"/>
                <a:ea typeface="Times New Roman"/>
                <a:cs typeface="Arial" pitchFamily="34" charset="0"/>
              </a:rPr>
              <a:t>Application and Authorisation System (E-WULAAS); </a:t>
            </a:r>
            <a:endParaRPr lang="en-US" sz="1600" dirty="0" smtClean="0">
              <a:solidFill>
                <a:prstClr val="black"/>
              </a:solidFill>
              <a:latin typeface="Arial" pitchFamily="34" charset="0"/>
              <a:ea typeface="Times New Roman"/>
              <a:cs typeface="Arial" pitchFamily="34" charset="0"/>
            </a:endParaRPr>
          </a:p>
          <a:p>
            <a:pPr marL="285750" indent="-285750" algn="just">
              <a:buFont typeface="Wingdings" pitchFamily="2" charset="2"/>
              <a:buChar char="Ø"/>
            </a:pPr>
            <a:r>
              <a:rPr lang="en-US" sz="1600" dirty="0" smtClean="0">
                <a:solidFill>
                  <a:prstClr val="black"/>
                </a:solidFill>
                <a:latin typeface="Arial" pitchFamily="34" charset="0"/>
                <a:ea typeface="Times New Roman"/>
                <a:cs typeface="Arial" pitchFamily="34" charset="0"/>
              </a:rPr>
              <a:t>Mine </a:t>
            </a:r>
            <a:r>
              <a:rPr lang="en-US" sz="1600" dirty="0">
                <a:solidFill>
                  <a:prstClr val="black"/>
                </a:solidFill>
                <a:latin typeface="Arial" pitchFamily="34" charset="0"/>
                <a:ea typeface="Times New Roman"/>
                <a:cs typeface="Arial" pitchFamily="34" charset="0"/>
              </a:rPr>
              <a:t>water management feasibility study to proactively predict mining impacts; </a:t>
            </a:r>
            <a:endParaRPr lang="en-US" sz="1600" dirty="0" smtClean="0">
              <a:solidFill>
                <a:prstClr val="black"/>
              </a:solidFill>
              <a:latin typeface="Arial" pitchFamily="34" charset="0"/>
              <a:ea typeface="Times New Roman"/>
              <a:cs typeface="Arial" pitchFamily="34" charset="0"/>
            </a:endParaRPr>
          </a:p>
          <a:p>
            <a:pPr marL="285750" indent="-285750" algn="just">
              <a:buFont typeface="Wingdings" pitchFamily="2" charset="2"/>
              <a:buChar char="Ø"/>
            </a:pPr>
            <a:r>
              <a:rPr lang="en-US" sz="1600" dirty="0" smtClean="0">
                <a:solidFill>
                  <a:prstClr val="black"/>
                </a:solidFill>
                <a:latin typeface="Arial" pitchFamily="34" charset="0"/>
                <a:ea typeface="Times New Roman"/>
                <a:cs typeface="Arial" pitchFamily="34" charset="0"/>
              </a:rPr>
              <a:t>National </a:t>
            </a:r>
            <a:r>
              <a:rPr lang="en-US" sz="1600" dirty="0">
                <a:solidFill>
                  <a:prstClr val="black"/>
                </a:solidFill>
                <a:latin typeface="Arial" pitchFamily="34" charset="0"/>
                <a:ea typeface="Times New Roman"/>
                <a:cs typeface="Arial" pitchFamily="34" charset="0"/>
              </a:rPr>
              <a:t>evaluation of mine waste facilities to quantify impacts and propose remedial interventions; </a:t>
            </a:r>
            <a:endParaRPr lang="en-US" sz="1600" dirty="0" smtClean="0">
              <a:solidFill>
                <a:prstClr val="black"/>
              </a:solidFill>
              <a:latin typeface="Arial" pitchFamily="34" charset="0"/>
              <a:ea typeface="Times New Roman"/>
              <a:cs typeface="Arial" pitchFamily="34" charset="0"/>
            </a:endParaRPr>
          </a:p>
          <a:p>
            <a:pPr marL="285750" indent="-285750" algn="just">
              <a:buFont typeface="Wingdings" pitchFamily="2" charset="2"/>
              <a:buChar char="Ø"/>
            </a:pPr>
            <a:r>
              <a:rPr lang="en-US" sz="1600" dirty="0" smtClean="0">
                <a:solidFill>
                  <a:prstClr val="black"/>
                </a:solidFill>
                <a:latin typeface="Arial" pitchFamily="34" charset="0"/>
                <a:ea typeface="Times New Roman"/>
                <a:cs typeface="Arial" pitchFamily="34" charset="0"/>
              </a:rPr>
              <a:t>The </a:t>
            </a:r>
            <a:r>
              <a:rPr lang="en-US" sz="1600" dirty="0">
                <a:solidFill>
                  <a:prstClr val="black"/>
                </a:solidFill>
                <a:latin typeface="Arial" pitchFamily="34" charset="0"/>
                <a:ea typeface="Times New Roman"/>
                <a:cs typeface="Arial" pitchFamily="34" charset="0"/>
              </a:rPr>
              <a:t>Green/ Blue Drop project; </a:t>
            </a:r>
            <a:r>
              <a:rPr lang="en-US" sz="1600" dirty="0" smtClean="0">
                <a:solidFill>
                  <a:prstClr val="black"/>
                </a:solidFill>
                <a:latin typeface="Arial" pitchFamily="34" charset="0"/>
                <a:ea typeface="Times New Roman"/>
                <a:cs typeface="Arial" pitchFamily="34" charset="0"/>
              </a:rPr>
              <a:t>and</a:t>
            </a:r>
          </a:p>
          <a:p>
            <a:pPr marL="285750" indent="-285750" algn="just">
              <a:buFont typeface="Wingdings" pitchFamily="2" charset="2"/>
              <a:buChar char="Ø"/>
            </a:pPr>
            <a:r>
              <a:rPr lang="en-US" sz="1600" dirty="0" smtClean="0">
                <a:solidFill>
                  <a:prstClr val="black"/>
                </a:solidFill>
                <a:latin typeface="Arial" pitchFamily="34" charset="0"/>
                <a:ea typeface="Times New Roman"/>
                <a:cs typeface="Arial" pitchFamily="34" charset="0"/>
              </a:rPr>
              <a:t>The </a:t>
            </a:r>
            <a:r>
              <a:rPr lang="en-US" sz="1600" dirty="0">
                <a:solidFill>
                  <a:prstClr val="black"/>
                </a:solidFill>
                <a:latin typeface="Arial" pitchFamily="34" charset="0"/>
                <a:ea typeface="Times New Roman"/>
                <a:cs typeface="Arial" pitchFamily="34" charset="0"/>
              </a:rPr>
              <a:t>establishment of a single Catchment Management Agency (CMA).</a:t>
            </a:r>
          </a:p>
          <a:p>
            <a:pPr marL="0" lvl="1" algn="just"/>
            <a:endParaRPr lang="en-ZA" sz="1400" b="1" dirty="0" smtClean="0">
              <a:solidFill>
                <a:prstClr val="black"/>
              </a:solidFill>
              <a:latin typeface="Arial" pitchFamily="34" charset="0"/>
              <a:cs typeface="Arial" pitchFamily="34" charset="0"/>
            </a:endParaRPr>
          </a:p>
          <a:p>
            <a:pPr algn="just"/>
            <a:endParaRPr lang="en-US" sz="1600" dirty="0">
              <a:solidFill>
                <a:prstClr val="black"/>
              </a:solidFill>
              <a:latin typeface="Arial" pitchFamily="34" charset="0"/>
              <a:ea typeface="Times New Roman"/>
              <a:cs typeface="Arial" pitchFamily="34" charset="0"/>
            </a:endParaRPr>
          </a:p>
        </p:txBody>
      </p:sp>
      <p:sp>
        <p:nvSpPr>
          <p:cNvPr id="3" name="Rectangle 2"/>
          <p:cNvSpPr/>
          <p:nvPr/>
        </p:nvSpPr>
        <p:spPr>
          <a:xfrm>
            <a:off x="1485899" y="123027"/>
            <a:ext cx="76581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b="1" dirty="0" smtClean="0">
                <a:solidFill>
                  <a:prstClr val="black"/>
                </a:solidFill>
                <a:latin typeface="Arial" pitchFamily="34" charset="0"/>
                <a:ea typeface="ＭＳ Ｐゴシック" charset="0"/>
                <a:cs typeface="Arial" pitchFamily="34" charset="0"/>
              </a:rPr>
              <a:t>Reasons for Over / Under expenditure</a:t>
            </a:r>
          </a:p>
        </p:txBody>
      </p:sp>
    </p:spTree>
    <p:extLst>
      <p:ext uri="{BB962C8B-B14F-4D97-AF65-F5344CB8AC3E}">
        <p14:creationId xmlns:p14="http://schemas.microsoft.com/office/powerpoint/2010/main" xmlns="" val="32343526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5900" y="584692"/>
            <a:ext cx="7658100" cy="35086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lvl="1" algn="just"/>
            <a:endParaRPr lang="en-ZA" sz="1400" b="1" dirty="0" smtClean="0">
              <a:solidFill>
                <a:prstClr val="black"/>
              </a:solidFill>
              <a:latin typeface="Arial" pitchFamily="34" charset="0"/>
              <a:cs typeface="Arial" pitchFamily="34" charset="0"/>
            </a:endParaRPr>
          </a:p>
          <a:p>
            <a:pPr marL="0" lvl="1" algn="ctr"/>
            <a:r>
              <a:rPr lang="en-ZA" sz="1600" b="1" u="sng" dirty="0" smtClean="0">
                <a:solidFill>
                  <a:prstClr val="black"/>
                </a:solidFill>
                <a:latin typeface="Arial" pitchFamily="34" charset="0"/>
                <a:cs typeface="Arial" pitchFamily="34" charset="0"/>
              </a:rPr>
              <a:t>Transfers </a:t>
            </a:r>
            <a:r>
              <a:rPr lang="en-ZA" sz="1600" b="1" u="sng" dirty="0">
                <a:solidFill>
                  <a:prstClr val="black"/>
                </a:solidFill>
                <a:latin typeface="Arial" pitchFamily="34" charset="0"/>
                <a:cs typeface="Arial" pitchFamily="34" charset="0"/>
              </a:rPr>
              <a:t>and </a:t>
            </a:r>
            <a:r>
              <a:rPr lang="en-ZA" sz="1600" b="1" u="sng" dirty="0" smtClean="0">
                <a:solidFill>
                  <a:prstClr val="black"/>
                </a:solidFill>
                <a:latin typeface="Arial" pitchFamily="34" charset="0"/>
                <a:cs typeface="Arial" pitchFamily="34" charset="0"/>
              </a:rPr>
              <a:t>Subsidies </a:t>
            </a:r>
          </a:p>
          <a:p>
            <a:pPr marL="0" lvl="1" algn="just"/>
            <a:endParaRPr lang="en-ZA" sz="1600" dirty="0" smtClean="0">
              <a:solidFill>
                <a:prstClr val="black"/>
              </a:solidFill>
              <a:latin typeface="Arial" pitchFamily="34" charset="0"/>
              <a:cs typeface="Arial" pitchFamily="34" charset="0"/>
            </a:endParaRPr>
          </a:p>
          <a:p>
            <a:pPr marL="285750" indent="-285750" algn="just">
              <a:buFont typeface="Courier New" pitchFamily="49" charset="0"/>
              <a:buChar char="o"/>
            </a:pPr>
            <a:r>
              <a:rPr lang="en-US" sz="1600" dirty="0" smtClean="0">
                <a:solidFill>
                  <a:prstClr val="black"/>
                </a:solidFill>
                <a:latin typeface="Arial" pitchFamily="34" charset="0"/>
                <a:cs typeface="Arial" pitchFamily="34" charset="0"/>
              </a:rPr>
              <a:t>No planned expenditure/ drawings.</a:t>
            </a:r>
          </a:p>
          <a:p>
            <a:pPr algn="just"/>
            <a:endParaRPr lang="en-US" sz="1600" dirty="0">
              <a:solidFill>
                <a:prstClr val="black"/>
              </a:solidFill>
              <a:latin typeface="Arial" pitchFamily="34" charset="0"/>
              <a:ea typeface="Times New Roman"/>
              <a:cs typeface="Arial" pitchFamily="34" charset="0"/>
            </a:endParaRPr>
          </a:p>
          <a:p>
            <a:pPr algn="just"/>
            <a:endParaRPr lang="en-ZA" sz="1600" b="1" dirty="0">
              <a:solidFill>
                <a:prstClr val="black"/>
              </a:solidFill>
              <a:latin typeface="Arial" pitchFamily="34" charset="0"/>
              <a:cs typeface="Arial" pitchFamily="34" charset="0"/>
            </a:endParaRPr>
          </a:p>
          <a:p>
            <a:pPr algn="ctr"/>
            <a:r>
              <a:rPr lang="en-ZA" sz="1600" b="1" u="sng" dirty="0">
                <a:solidFill>
                  <a:prstClr val="black"/>
                </a:solidFill>
                <a:latin typeface="Arial" pitchFamily="34" charset="0"/>
                <a:cs typeface="Arial" pitchFamily="34" charset="0"/>
              </a:rPr>
              <a:t>Payments for Capital Assets (Under-spending)</a:t>
            </a:r>
          </a:p>
          <a:p>
            <a:pPr algn="just"/>
            <a:endParaRPr lang="en-ZA" sz="1600" b="1" dirty="0">
              <a:solidFill>
                <a:prstClr val="black"/>
              </a:solidFill>
              <a:latin typeface="Arial" pitchFamily="34" charset="0"/>
              <a:cs typeface="Arial" pitchFamily="34" charset="0"/>
            </a:endParaRPr>
          </a:p>
          <a:p>
            <a:pPr marL="285750" lvl="1" indent="-285750" algn="just">
              <a:buFont typeface="Courier New" pitchFamily="49" charset="0"/>
              <a:buChar char="o"/>
            </a:pPr>
            <a:r>
              <a:rPr lang="en-GB" sz="1600" dirty="0">
                <a:solidFill>
                  <a:prstClr val="black"/>
                </a:solidFill>
                <a:latin typeface="Arial" pitchFamily="34" charset="0"/>
                <a:cs typeface="Arial" pitchFamily="34" charset="0"/>
              </a:rPr>
              <a:t>The Water Sector Regulation programme has now spent </a:t>
            </a:r>
            <a:r>
              <a:rPr lang="en-GB" sz="1600" dirty="0" smtClean="0">
                <a:solidFill>
                  <a:prstClr val="black"/>
                </a:solidFill>
                <a:latin typeface="Arial" pitchFamily="34" charset="0"/>
                <a:cs typeface="Arial" pitchFamily="34" charset="0"/>
              </a:rPr>
              <a:t>R0.599 </a:t>
            </a:r>
            <a:r>
              <a:rPr lang="en-GB" sz="1600" dirty="0">
                <a:solidFill>
                  <a:prstClr val="black"/>
                </a:solidFill>
                <a:latin typeface="Arial" pitchFamily="34" charset="0"/>
                <a:cs typeface="Arial" pitchFamily="34" charset="0"/>
              </a:rPr>
              <a:t>million of the approved drawings of </a:t>
            </a:r>
            <a:r>
              <a:rPr lang="en-GB" sz="1600" dirty="0" smtClean="0">
                <a:solidFill>
                  <a:prstClr val="black"/>
                </a:solidFill>
                <a:latin typeface="Arial" pitchFamily="34" charset="0"/>
                <a:cs typeface="Arial" pitchFamily="34" charset="0"/>
              </a:rPr>
              <a:t>R2.100 </a:t>
            </a:r>
            <a:r>
              <a:rPr lang="en-GB" sz="1600" dirty="0">
                <a:solidFill>
                  <a:prstClr val="black"/>
                </a:solidFill>
                <a:latin typeface="Arial" pitchFamily="34" charset="0"/>
                <a:cs typeface="Arial" pitchFamily="34" charset="0"/>
              </a:rPr>
              <a:t>million for payments for capital assets as </a:t>
            </a:r>
            <a:r>
              <a:rPr lang="en-GB" sz="1600" dirty="0" smtClean="0">
                <a:solidFill>
                  <a:prstClr val="black"/>
                </a:solidFill>
                <a:latin typeface="Arial" pitchFamily="34" charset="0"/>
                <a:cs typeface="Arial" pitchFamily="34" charset="0"/>
              </a:rPr>
              <a:t>at 30 June </a:t>
            </a:r>
            <a:r>
              <a:rPr lang="en-GB" sz="1600" dirty="0">
                <a:solidFill>
                  <a:prstClr val="black"/>
                </a:solidFill>
                <a:latin typeface="Arial" pitchFamily="34" charset="0"/>
                <a:cs typeface="Arial" pitchFamily="34" charset="0"/>
              </a:rPr>
              <a:t>2019. This indicates that the programme has spent </a:t>
            </a:r>
            <a:r>
              <a:rPr lang="en-GB" sz="1600" dirty="0" smtClean="0">
                <a:solidFill>
                  <a:prstClr val="black"/>
                </a:solidFill>
                <a:latin typeface="Arial" pitchFamily="34" charset="0"/>
                <a:cs typeface="Arial" pitchFamily="34" charset="0"/>
              </a:rPr>
              <a:t>R1.501 </a:t>
            </a:r>
            <a:r>
              <a:rPr lang="en-GB" sz="1600" dirty="0">
                <a:solidFill>
                  <a:prstClr val="black"/>
                </a:solidFill>
                <a:latin typeface="Arial" pitchFamily="34" charset="0"/>
                <a:cs typeface="Arial" pitchFamily="34" charset="0"/>
              </a:rPr>
              <a:t>million less than projected. The lower than anticipated spending is attributable to </a:t>
            </a:r>
            <a:r>
              <a:rPr lang="en-US" sz="1600" dirty="0" smtClean="0">
                <a:solidFill>
                  <a:prstClr val="black"/>
                </a:solidFill>
                <a:latin typeface="Arial" pitchFamily="34" charset="0"/>
                <a:cs typeface="Arial" pitchFamily="34" charset="0"/>
              </a:rPr>
              <a:t>the </a:t>
            </a:r>
            <a:r>
              <a:rPr lang="en-US" sz="1600" dirty="0">
                <a:solidFill>
                  <a:prstClr val="black"/>
                </a:solidFill>
                <a:latin typeface="Arial" pitchFamily="34" charset="0"/>
                <a:cs typeface="Arial" pitchFamily="34" charset="0"/>
              </a:rPr>
              <a:t>delayed spending on office furniture, equipment and desktops/ laptops which are mostly at various procurement stages.</a:t>
            </a:r>
            <a:endParaRPr lang="en-US" sz="1600" dirty="0">
              <a:solidFill>
                <a:prstClr val="black"/>
              </a:solidFill>
              <a:latin typeface="Arial" pitchFamily="34" charset="0"/>
              <a:ea typeface="Times New Roman"/>
              <a:cs typeface="Arial" pitchFamily="34" charset="0"/>
            </a:endParaRPr>
          </a:p>
        </p:txBody>
      </p:sp>
      <p:sp>
        <p:nvSpPr>
          <p:cNvPr id="3" name="Rectangle 2"/>
          <p:cNvSpPr/>
          <p:nvPr/>
        </p:nvSpPr>
        <p:spPr>
          <a:xfrm>
            <a:off x="1485899" y="123027"/>
            <a:ext cx="7658101" cy="46166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ZA" b="1" dirty="0" smtClean="0">
                <a:solidFill>
                  <a:prstClr val="black"/>
                </a:solidFill>
                <a:latin typeface="Arial" pitchFamily="34" charset="0"/>
                <a:ea typeface="ＭＳ Ｐゴシック" charset="0"/>
                <a:cs typeface="Arial" pitchFamily="34" charset="0"/>
              </a:rPr>
              <a:t>Reasons for Over / Under expenditure</a:t>
            </a:r>
          </a:p>
        </p:txBody>
      </p:sp>
    </p:spTree>
    <p:extLst>
      <p:ext uri="{BB962C8B-B14F-4D97-AF65-F5344CB8AC3E}">
        <p14:creationId xmlns:p14="http://schemas.microsoft.com/office/powerpoint/2010/main" xmlns="" val="38075247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53029" y="1895475"/>
            <a:ext cx="7590970" cy="2232025"/>
          </a:xfrm>
        </p:spPr>
        <p:txBody>
          <a:bodyPr/>
          <a:lstStyle/>
          <a:p>
            <a:pPr lvl="3" defTabSz="257175">
              <a:defRPr/>
            </a:pPr>
            <a:r>
              <a:rPr lang="en-ZA" sz="4800" b="1" dirty="0" smtClean="0">
                <a:latin typeface="Arial" panose="020B0604020202020204" pitchFamily="34" charset="0"/>
                <a:cs typeface="Arial" panose="020B0604020202020204" pitchFamily="34" charset="0"/>
              </a:rPr>
              <a:t>Infrastructure Grants Financial Performance per Province </a:t>
            </a:r>
            <a:endParaRPr lang="en-ZA" sz="4800" b="1"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92C8BD1F-5B7B-41CA-BDCB-18A28C9FAA76}" type="slidenum">
              <a:rPr lang="en-US">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xmlns="" val="45584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44991139"/>
              </p:ext>
            </p:extLst>
          </p:nvPr>
        </p:nvGraphicFramePr>
        <p:xfrm>
          <a:off x="163774" y="1251585"/>
          <a:ext cx="8846877" cy="4933948"/>
        </p:xfrm>
        <a:graphic>
          <a:graphicData uri="http://schemas.openxmlformats.org/drawingml/2006/table">
            <a:tbl>
              <a:tblPr firstRow="1" firstCol="1" bandRow="1">
                <a:effectLst>
                  <a:innerShdw blurRad="63500" dist="50800" dir="18900000">
                    <a:prstClr val="black">
                      <a:alpha val="50000"/>
                    </a:prstClr>
                  </a:innerShdw>
                </a:effectLst>
                <a:tableStyleId>{5C22544A-7EE6-4342-B048-85BDC9FD1C3A}</a:tableStyleId>
              </a:tblPr>
              <a:tblGrid>
                <a:gridCol w="6175373">
                  <a:extLst>
                    <a:ext uri="{9D8B030D-6E8A-4147-A177-3AD203B41FA5}">
                      <a16:colId xmlns:a16="http://schemas.microsoft.com/office/drawing/2014/main" xmlns="" val="20000"/>
                    </a:ext>
                  </a:extLst>
                </a:gridCol>
                <a:gridCol w="2671504">
                  <a:extLst>
                    <a:ext uri="{9D8B030D-6E8A-4147-A177-3AD203B41FA5}">
                      <a16:colId xmlns:a16="http://schemas.microsoft.com/office/drawing/2014/main" xmlns="" val="20001"/>
                    </a:ext>
                  </a:extLst>
                </a:gridCol>
              </a:tblGrid>
              <a:tr h="1560504">
                <a:tc>
                  <a:txBody>
                    <a:bodyPr/>
                    <a:lstStyle/>
                    <a:p>
                      <a:pPr marL="0" marR="0" algn="ctr">
                        <a:lnSpc>
                          <a:spcPct val="115000"/>
                        </a:lnSpc>
                        <a:spcBef>
                          <a:spcPts val="0"/>
                        </a:spcBef>
                        <a:spcAft>
                          <a:spcPts val="0"/>
                        </a:spcAft>
                      </a:pPr>
                      <a:r>
                        <a:rPr lang="en-US" sz="3200" dirty="0">
                          <a:solidFill>
                            <a:schemeClr val="tx2">
                              <a:lumMod val="60000"/>
                              <a:lumOff val="40000"/>
                            </a:schemeClr>
                          </a:solidFill>
                          <a:effectLst/>
                          <a:latin typeface="Arial" panose="020B0604020202020204" pitchFamily="34" charset="0"/>
                          <a:cs typeface="Arial" panose="020B0604020202020204" pitchFamily="34" charset="0"/>
                        </a:rPr>
                        <a:t>Overall Departmental Performance</a:t>
                      </a:r>
                      <a:endParaRPr lang="en-US" sz="3200" dirty="0">
                        <a:solidFill>
                          <a:schemeClr val="tx2">
                            <a:lumMod val="60000"/>
                            <a:lumOff val="40000"/>
                          </a:schemeClr>
                        </a:solidFill>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prst="coolSlant"/>
                      <a:lightRig rig="flood" dir="t"/>
                    </a:cell3D>
                    <a:solidFill>
                      <a:schemeClr val="accent3">
                        <a:lumMod val="20000"/>
                        <a:lumOff val="80000"/>
                      </a:schemeClr>
                    </a:solidFill>
                  </a:tcPr>
                </a:tc>
                <a:tc>
                  <a:txBody>
                    <a:bodyPr/>
                    <a:lstStyle/>
                    <a:p>
                      <a:pPr marL="0" marR="0" algn="ctr">
                        <a:lnSpc>
                          <a:spcPct val="115000"/>
                        </a:lnSpc>
                        <a:spcBef>
                          <a:spcPts val="0"/>
                        </a:spcBef>
                        <a:spcAft>
                          <a:spcPts val="0"/>
                        </a:spcAft>
                      </a:pPr>
                      <a:r>
                        <a:rPr lang="en-US" sz="3200" dirty="0" smtClean="0">
                          <a:solidFill>
                            <a:schemeClr val="tx2">
                              <a:lumMod val="60000"/>
                              <a:lumOff val="40000"/>
                            </a:schemeClr>
                          </a:solidFill>
                          <a:effectLst/>
                          <a:latin typeface="Arial" panose="020B0604020202020204" pitchFamily="34" charset="0"/>
                          <a:cs typeface="Arial" panose="020B0604020202020204" pitchFamily="34" charset="0"/>
                        </a:rPr>
                        <a:t>Amounts</a:t>
                      </a:r>
                    </a:p>
                    <a:p>
                      <a:pPr marL="0" marR="0" algn="ctr">
                        <a:lnSpc>
                          <a:spcPct val="115000"/>
                        </a:lnSpc>
                        <a:spcBef>
                          <a:spcPts val="0"/>
                        </a:spcBef>
                        <a:spcAft>
                          <a:spcPts val="0"/>
                        </a:spcAft>
                      </a:pPr>
                      <a:r>
                        <a:rPr lang="en-US" sz="3200" dirty="0" smtClean="0">
                          <a:solidFill>
                            <a:schemeClr val="tx2">
                              <a:lumMod val="60000"/>
                              <a:lumOff val="40000"/>
                            </a:schemeClr>
                          </a:solidFill>
                          <a:effectLst/>
                          <a:latin typeface="Arial" panose="020B0604020202020204" pitchFamily="34" charset="0"/>
                          <a:cs typeface="Arial" panose="020B0604020202020204" pitchFamily="34" charset="0"/>
                        </a:rPr>
                        <a:t>(R’000)</a:t>
                      </a: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extLst>
                  <a:ext uri="{0D108BD9-81ED-4DB2-BD59-A6C34878D82A}">
                    <a16:rowId xmlns:a16="http://schemas.microsoft.com/office/drawing/2014/main" xmlns="" val="10000"/>
                  </a:ext>
                </a:extLst>
              </a:tr>
              <a:tr h="843361">
                <a:tc>
                  <a:txBody>
                    <a:bodyPr/>
                    <a:lstStyle/>
                    <a:p>
                      <a:pPr marL="457200" marR="0" lvl="1">
                        <a:lnSpc>
                          <a:spcPct val="115000"/>
                        </a:lnSpc>
                        <a:spcBef>
                          <a:spcPts val="0"/>
                        </a:spcBef>
                        <a:spcAft>
                          <a:spcPts val="0"/>
                        </a:spcAft>
                      </a:pPr>
                      <a:r>
                        <a:rPr lang="en-US" sz="3600" b="0" dirty="0" smtClean="0">
                          <a:solidFill>
                            <a:schemeClr val="tx1"/>
                          </a:solidFill>
                          <a:effectLst/>
                          <a:latin typeface="Arial" panose="020B0604020202020204" pitchFamily="34" charset="0"/>
                          <a:cs typeface="Arial" panose="020B0604020202020204" pitchFamily="34" charset="0"/>
                        </a:rPr>
                        <a:t>2019</a:t>
                      </a:r>
                      <a:r>
                        <a:rPr lang="en-US" sz="3600" b="0" baseline="0" dirty="0" smtClean="0">
                          <a:solidFill>
                            <a:schemeClr val="tx1"/>
                          </a:solidFill>
                          <a:effectLst/>
                          <a:latin typeface="Arial" panose="020B0604020202020204" pitchFamily="34" charset="0"/>
                          <a:cs typeface="Arial" panose="020B0604020202020204" pitchFamily="34" charset="0"/>
                        </a:rPr>
                        <a:t> ENE/ Original</a:t>
                      </a:r>
                      <a:r>
                        <a:rPr lang="en-US" sz="3600" b="0" dirty="0" smtClean="0">
                          <a:solidFill>
                            <a:schemeClr val="tx1"/>
                          </a:solidFill>
                          <a:effectLst/>
                          <a:latin typeface="Arial" panose="020B0604020202020204" pitchFamily="34" charset="0"/>
                          <a:cs typeface="Arial" panose="020B0604020202020204" pitchFamily="34" charset="0"/>
                        </a:rPr>
                        <a:t> Budget </a:t>
                      </a:r>
                      <a:endParaRPr lang="en-US" sz="3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tc>
                  <a:txBody>
                    <a:bodyPr/>
                    <a:lstStyle/>
                    <a:p>
                      <a:pPr marL="0" marR="0" algn="r">
                        <a:lnSpc>
                          <a:spcPct val="115000"/>
                        </a:lnSpc>
                        <a:spcBef>
                          <a:spcPts val="0"/>
                        </a:spcBef>
                        <a:spcAft>
                          <a:spcPts val="0"/>
                        </a:spcAft>
                      </a:pPr>
                      <a:r>
                        <a:rPr lang="en-US" sz="3600" dirty="0" smtClean="0">
                          <a:solidFill>
                            <a:schemeClr val="tx1"/>
                          </a:solidFill>
                          <a:effectLst/>
                          <a:latin typeface="Arial" panose="020B0604020202020204" pitchFamily="34" charset="0"/>
                          <a:ea typeface="Calibri"/>
                          <a:cs typeface="Arial" panose="020B0604020202020204" pitchFamily="34" charset="0"/>
                        </a:rPr>
                        <a:t>16</a:t>
                      </a:r>
                      <a:r>
                        <a:rPr lang="en-US" sz="3600" baseline="0" dirty="0" smtClean="0">
                          <a:solidFill>
                            <a:schemeClr val="tx1"/>
                          </a:solidFill>
                          <a:effectLst/>
                          <a:latin typeface="Arial" panose="020B0604020202020204" pitchFamily="34" charset="0"/>
                          <a:ea typeface="Calibri"/>
                          <a:cs typeface="Arial" panose="020B0604020202020204" pitchFamily="34" charset="0"/>
                        </a:rPr>
                        <a:t> 440 372</a:t>
                      </a:r>
                      <a:endParaRPr lang="en-US" sz="3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b">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extLst>
                  <a:ext uri="{0D108BD9-81ED-4DB2-BD59-A6C34878D82A}">
                    <a16:rowId xmlns:a16="http://schemas.microsoft.com/office/drawing/2014/main" xmlns="" val="10001"/>
                  </a:ext>
                </a:extLst>
              </a:tr>
              <a:tr h="843361">
                <a:tc>
                  <a:txBody>
                    <a:bodyPr/>
                    <a:lstStyle/>
                    <a:p>
                      <a:pPr marL="457200" marR="0" lvl="1">
                        <a:lnSpc>
                          <a:spcPct val="115000"/>
                        </a:lnSpc>
                        <a:spcBef>
                          <a:spcPts val="0"/>
                        </a:spcBef>
                        <a:spcAft>
                          <a:spcPts val="0"/>
                        </a:spcAft>
                      </a:pPr>
                      <a:r>
                        <a:rPr lang="en-US" sz="3600" b="0" dirty="0">
                          <a:solidFill>
                            <a:schemeClr val="tx1"/>
                          </a:solidFill>
                          <a:effectLst/>
                          <a:latin typeface="Arial" panose="020B0604020202020204" pitchFamily="34" charset="0"/>
                          <a:cs typeface="Arial" panose="020B0604020202020204" pitchFamily="34" charset="0"/>
                        </a:rPr>
                        <a:t>Departmental </a:t>
                      </a:r>
                      <a:r>
                        <a:rPr lang="en-US" sz="3600" b="0" dirty="0" smtClean="0">
                          <a:solidFill>
                            <a:schemeClr val="tx1"/>
                          </a:solidFill>
                          <a:effectLst/>
                          <a:latin typeface="Arial" panose="020B0604020202020204" pitchFamily="34" charset="0"/>
                          <a:cs typeface="Arial" panose="020B0604020202020204" pitchFamily="34" charset="0"/>
                        </a:rPr>
                        <a:t>Expenditure</a:t>
                      </a:r>
                      <a:endParaRPr lang="en-US" sz="3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tc>
                  <a:txBody>
                    <a:bodyPr/>
                    <a:lstStyle/>
                    <a:p>
                      <a:pPr algn="r" fontAlgn="ctr"/>
                      <a:r>
                        <a:rPr lang="en-US" sz="3600" b="0" i="0" u="none" strike="noStrike" dirty="0" smtClean="0">
                          <a:solidFill>
                            <a:srgbClr val="000000"/>
                          </a:solidFill>
                          <a:latin typeface="Arial" pitchFamily="34" charset="0"/>
                          <a:cs typeface="Arial" pitchFamily="34" charset="0"/>
                        </a:rPr>
                        <a:t>2</a:t>
                      </a:r>
                      <a:r>
                        <a:rPr lang="en-US" sz="3600" b="0" i="0" u="none" strike="noStrike" baseline="0" dirty="0" smtClean="0">
                          <a:solidFill>
                            <a:srgbClr val="000000"/>
                          </a:solidFill>
                          <a:latin typeface="Arial" pitchFamily="34" charset="0"/>
                          <a:cs typeface="Arial" pitchFamily="34" charset="0"/>
                        </a:rPr>
                        <a:t> 584 096</a:t>
                      </a:r>
                      <a:endParaRPr lang="en-ZA" sz="3600" b="0" i="0" u="none" strike="noStrike" dirty="0" smtClean="0">
                        <a:solidFill>
                          <a:srgbClr val="000000"/>
                        </a:solidFill>
                        <a:latin typeface="Arial" pitchFamily="34" charset="0"/>
                        <a:cs typeface="Arial"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bg2"/>
                    </a:solidFill>
                  </a:tcPr>
                </a:tc>
                <a:extLst>
                  <a:ext uri="{0D108BD9-81ED-4DB2-BD59-A6C34878D82A}">
                    <a16:rowId xmlns:a16="http://schemas.microsoft.com/office/drawing/2014/main" xmlns="" val="10002"/>
                  </a:ext>
                </a:extLst>
              </a:tr>
              <a:tr h="843361">
                <a:tc>
                  <a:txBody>
                    <a:bodyPr/>
                    <a:lstStyle/>
                    <a:p>
                      <a:pPr marL="457200" marR="0" lvl="1">
                        <a:lnSpc>
                          <a:spcPct val="115000"/>
                        </a:lnSpc>
                        <a:spcBef>
                          <a:spcPts val="0"/>
                        </a:spcBef>
                        <a:spcAft>
                          <a:spcPts val="0"/>
                        </a:spcAft>
                      </a:pPr>
                      <a:r>
                        <a:rPr lang="en-US" sz="3600" b="1" dirty="0">
                          <a:solidFill>
                            <a:schemeClr val="accent3">
                              <a:lumMod val="75000"/>
                            </a:schemeClr>
                          </a:solidFill>
                          <a:effectLst/>
                          <a:latin typeface="Arial" panose="020B0604020202020204" pitchFamily="34" charset="0"/>
                          <a:cs typeface="Arial" panose="020B0604020202020204" pitchFamily="34" charset="0"/>
                        </a:rPr>
                        <a:t>% Spent</a:t>
                      </a:r>
                      <a:endParaRPr lang="en-US" sz="3600" b="1" dirty="0">
                        <a:solidFill>
                          <a:schemeClr val="accent3">
                            <a:lumMod val="75000"/>
                          </a:schemeClr>
                        </a:solidFill>
                        <a:effectLst/>
                        <a:latin typeface="Arial" panose="020B0604020202020204" pitchFamily="34" charset="0"/>
                        <a:ea typeface="Calibri"/>
                        <a:cs typeface="Arial" panose="020B060402020202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tc>
                  <a:txBody>
                    <a:bodyPr/>
                    <a:lstStyle/>
                    <a:p>
                      <a:pPr marL="457200" marR="0" lvl="1" algn="r" defTabSz="457200" rtl="0" eaLnBrk="1" latinLnBrk="0" hangingPunct="1">
                        <a:lnSpc>
                          <a:spcPct val="115000"/>
                        </a:lnSpc>
                        <a:spcBef>
                          <a:spcPts val="0"/>
                        </a:spcBef>
                        <a:spcAft>
                          <a:spcPts val="0"/>
                        </a:spcAft>
                      </a:pPr>
                      <a:r>
                        <a:rPr lang="en-US" sz="3600" b="1" kern="1200" dirty="0" smtClean="0">
                          <a:solidFill>
                            <a:schemeClr val="accent3">
                              <a:lumMod val="75000"/>
                            </a:schemeClr>
                          </a:solidFill>
                          <a:effectLst/>
                          <a:latin typeface="Arial" pitchFamily="34" charset="0"/>
                          <a:ea typeface="+mn-ea"/>
                          <a:cs typeface="Arial" pitchFamily="34" charset="0"/>
                        </a:rPr>
                        <a:t>16%</a:t>
                      </a:r>
                      <a:endParaRPr lang="en-US" sz="3600" b="1" kern="1200" dirty="0">
                        <a:solidFill>
                          <a:schemeClr val="accent3">
                            <a:lumMod val="75000"/>
                          </a:schemeClr>
                        </a:solidFill>
                        <a:effectLst/>
                        <a:latin typeface="Arial" pitchFamily="34" charset="0"/>
                        <a:ea typeface="+mn-ea"/>
                        <a:cs typeface="Arial"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bg2"/>
                    </a:solidFill>
                  </a:tcPr>
                </a:tc>
                <a:extLst>
                  <a:ext uri="{0D108BD9-81ED-4DB2-BD59-A6C34878D82A}">
                    <a16:rowId xmlns:a16="http://schemas.microsoft.com/office/drawing/2014/main" xmlns="" val="10003"/>
                  </a:ext>
                </a:extLst>
              </a:tr>
              <a:tr h="843361">
                <a:tc>
                  <a:txBody>
                    <a:bodyPr/>
                    <a:lstStyle/>
                    <a:p>
                      <a:pPr marL="457200" marR="0" lvl="1">
                        <a:lnSpc>
                          <a:spcPct val="115000"/>
                        </a:lnSpc>
                        <a:spcBef>
                          <a:spcPts val="0"/>
                        </a:spcBef>
                        <a:spcAft>
                          <a:spcPts val="0"/>
                        </a:spcAft>
                      </a:pPr>
                      <a:r>
                        <a:rPr lang="en-US" sz="3600" b="0" dirty="0" smtClean="0">
                          <a:solidFill>
                            <a:schemeClr val="tx1"/>
                          </a:solidFill>
                          <a:effectLst/>
                          <a:latin typeface="Arial" panose="020B0604020202020204" pitchFamily="34" charset="0"/>
                          <a:cs typeface="Arial" panose="020B0604020202020204" pitchFamily="34" charset="0"/>
                        </a:rPr>
                        <a:t>Available</a:t>
                      </a:r>
                      <a:endParaRPr lang="en-US" sz="3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tc>
                  <a:txBody>
                    <a:bodyPr/>
                    <a:lstStyle/>
                    <a:p>
                      <a:pPr algn="r" fontAlgn="ctr"/>
                      <a:r>
                        <a:rPr lang="en-US" sz="3600" b="0" i="0" u="none" strike="noStrike" baseline="0" dirty="0" smtClean="0">
                          <a:solidFill>
                            <a:srgbClr val="000000"/>
                          </a:solidFill>
                          <a:latin typeface="Arial" pitchFamily="34" charset="0"/>
                          <a:cs typeface="Arial" pitchFamily="34" charset="0"/>
                        </a:rPr>
                        <a:t>13 856 276</a:t>
                      </a:r>
                      <a:endParaRPr lang="en-ZA" sz="3600" b="0" i="0" u="none" strike="noStrike" dirty="0">
                        <a:solidFill>
                          <a:srgbClr val="000000"/>
                        </a:solidFill>
                        <a:latin typeface="Arial" pitchFamily="34" charset="0"/>
                        <a:cs typeface="Arial" pitchFamily="34"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bg2"/>
                    </a:solidFill>
                  </a:tcPr>
                </a:tc>
                <a:extLst>
                  <a:ext uri="{0D108BD9-81ED-4DB2-BD59-A6C34878D82A}">
                    <a16:rowId xmlns:a16="http://schemas.microsoft.com/office/drawing/2014/main" xmlns="" val="10004"/>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xmlns="" val="784865539"/>
              </p:ext>
            </p:extLst>
          </p:nvPr>
        </p:nvGraphicFramePr>
        <p:xfrm>
          <a:off x="163773" y="259449"/>
          <a:ext cx="8846878" cy="621084"/>
        </p:xfrm>
        <a:graphic>
          <a:graphicData uri="http://schemas.openxmlformats.org/drawingml/2006/table">
            <a:tbl>
              <a:tblPr firstRow="1" firstCol="1" bandRow="1">
                <a:effectLst>
                  <a:innerShdw blurRad="63500" dist="50800" dir="18900000">
                    <a:prstClr val="black">
                      <a:alpha val="50000"/>
                    </a:prstClr>
                  </a:innerShdw>
                </a:effectLst>
                <a:tableStyleId>{5C22544A-7EE6-4342-B048-85BDC9FD1C3A}</a:tableStyleId>
              </a:tblPr>
              <a:tblGrid>
                <a:gridCol w="8846878">
                  <a:extLst>
                    <a:ext uri="{9D8B030D-6E8A-4147-A177-3AD203B41FA5}">
                      <a16:colId xmlns:a16="http://schemas.microsoft.com/office/drawing/2014/main" xmlns="" val="20000"/>
                    </a:ext>
                  </a:extLst>
                </a:gridCol>
              </a:tblGrid>
              <a:tr h="621084">
                <a:tc>
                  <a:txBody>
                    <a:bodyPr/>
                    <a:lstStyle/>
                    <a:p>
                      <a:pPr marL="0" marR="0" lvl="1" algn="l" defTabSz="457200" rtl="0" eaLnBrk="1" latinLnBrk="0" hangingPunct="1">
                        <a:lnSpc>
                          <a:spcPct val="115000"/>
                        </a:lnSpc>
                        <a:spcBef>
                          <a:spcPts val="0"/>
                        </a:spcBef>
                        <a:spcAft>
                          <a:spcPts val="0"/>
                        </a:spcAft>
                      </a:pPr>
                      <a:r>
                        <a:rPr lang="en-ZA" sz="2800" b="1" kern="1200" dirty="0" smtClean="0">
                          <a:solidFill>
                            <a:schemeClr val="accent4">
                              <a:lumMod val="50000"/>
                            </a:schemeClr>
                          </a:solidFill>
                          <a:effectLst/>
                          <a:latin typeface="Arial" panose="020B0604020202020204" pitchFamily="34" charset="0"/>
                          <a:ea typeface="Calibri"/>
                          <a:cs typeface="Arial" panose="020B0604020202020204" pitchFamily="34" charset="0"/>
                        </a:rPr>
                        <a:t>Departmental Spending as at 30</a:t>
                      </a:r>
                      <a:r>
                        <a:rPr lang="en-ZA" sz="2800" b="1" kern="1200" baseline="0" dirty="0" smtClean="0">
                          <a:solidFill>
                            <a:schemeClr val="accent4">
                              <a:lumMod val="50000"/>
                            </a:schemeClr>
                          </a:solidFill>
                          <a:effectLst/>
                          <a:latin typeface="Arial" panose="020B0604020202020204" pitchFamily="34" charset="0"/>
                          <a:ea typeface="Calibri"/>
                          <a:cs typeface="Arial" panose="020B0604020202020204" pitchFamily="34" charset="0"/>
                        </a:rPr>
                        <a:t> June </a:t>
                      </a:r>
                      <a:r>
                        <a:rPr lang="en-ZA" sz="2800" b="1" kern="1200" dirty="0" smtClean="0">
                          <a:solidFill>
                            <a:schemeClr val="accent4">
                              <a:lumMod val="50000"/>
                            </a:schemeClr>
                          </a:solidFill>
                          <a:effectLst/>
                          <a:latin typeface="Arial" panose="020B0604020202020204" pitchFamily="34" charset="0"/>
                          <a:ea typeface="Calibri"/>
                          <a:cs typeface="Arial" panose="020B0604020202020204" pitchFamily="34" charset="0"/>
                        </a:rPr>
                        <a:t>2019</a:t>
                      </a:r>
                      <a:endParaRPr lang="en-US" sz="2800" b="1" kern="1200" dirty="0">
                        <a:solidFill>
                          <a:schemeClr val="accent4">
                            <a:lumMod val="50000"/>
                          </a:schemeClr>
                        </a:solidFill>
                        <a:effectLst/>
                        <a:latin typeface="Arial" panose="020B0604020202020204" pitchFamily="34" charset="0"/>
                        <a:ea typeface="Calibri"/>
                        <a:cs typeface="Arial" panose="020B0604020202020204" pitchFamily="34"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solidFill>
                      <a:schemeClr val="accent3">
                        <a:lumMod val="20000"/>
                        <a:lumOff val="80000"/>
                      </a:schemeClr>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29681862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40</a:t>
            </a:fld>
            <a:endParaRPr lang="en-US" dirty="0">
              <a:solidFill>
                <a:prstClr val="black"/>
              </a:solidFill>
            </a:endParaRPr>
          </a:p>
        </p:txBody>
      </p:sp>
      <p:sp>
        <p:nvSpPr>
          <p:cNvPr id="5" name="Rectangle 4"/>
          <p:cNvSpPr/>
          <p:nvPr/>
        </p:nvSpPr>
        <p:spPr>
          <a:xfrm>
            <a:off x="1" y="150743"/>
            <a:ext cx="9144000" cy="584775"/>
          </a:xfrm>
          <a:prstGeom prst="rect">
            <a:avLst/>
          </a:prstGeom>
          <a:solidFill>
            <a:schemeClr val="bg1"/>
          </a:solidFill>
          <a:ln>
            <a:solidFill>
              <a:schemeClr val="accent1"/>
            </a:solidFill>
          </a:ln>
        </p:spPr>
        <p:txBody>
          <a:bodyPr wrap="square">
            <a:spAutoFit/>
          </a:bodyPr>
          <a:lstStyle/>
          <a:p>
            <a:pPr marL="0" lvl="2" algn="ctr">
              <a:defRPr/>
            </a:pPr>
            <a:r>
              <a:rPr lang="en-ZA" sz="3200" b="1" dirty="0">
                <a:solidFill>
                  <a:prstClr val="black"/>
                </a:solidFill>
              </a:rPr>
              <a:t>Regional Bulk (Direct Transfers)</a:t>
            </a:r>
          </a:p>
        </p:txBody>
      </p:sp>
      <p:graphicFrame>
        <p:nvGraphicFramePr>
          <p:cNvPr id="3" name="Object 2"/>
          <p:cNvGraphicFramePr>
            <a:graphicFrameLocks noChangeAspect="1"/>
          </p:cNvGraphicFramePr>
          <p:nvPr>
            <p:extLst>
              <p:ext uri="{D42A27DB-BD31-4B8C-83A1-F6EECF244321}">
                <p14:modId xmlns:p14="http://schemas.microsoft.com/office/powerpoint/2010/main" xmlns="" val="1916892911"/>
              </p:ext>
            </p:extLst>
          </p:nvPr>
        </p:nvGraphicFramePr>
        <p:xfrm>
          <a:off x="0" y="735013"/>
          <a:ext cx="9084733" cy="5725054"/>
        </p:xfrm>
        <a:graphic>
          <a:graphicData uri="http://schemas.openxmlformats.org/presentationml/2006/ole">
            <p:oleObj spid="_x0000_s240661" name="Worksheet" r:id="rId3" imgW="5059822" imgH="3695684" progId="Excel.Sheet.12">
              <p:embed/>
            </p:oleObj>
          </a:graphicData>
        </a:graphic>
      </p:graphicFrame>
    </p:spTree>
    <p:extLst>
      <p:ext uri="{BB962C8B-B14F-4D97-AF65-F5344CB8AC3E}">
        <p14:creationId xmlns:p14="http://schemas.microsoft.com/office/powerpoint/2010/main" xmlns="" val="1579255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41</a:t>
            </a:fld>
            <a:endParaRPr lang="en-US" dirty="0">
              <a:solidFill>
                <a:prstClr val="black"/>
              </a:solidFill>
            </a:endParaRPr>
          </a:p>
        </p:txBody>
      </p:sp>
      <p:sp>
        <p:nvSpPr>
          <p:cNvPr id="5" name="Rectangle 4"/>
          <p:cNvSpPr/>
          <p:nvPr/>
        </p:nvSpPr>
        <p:spPr>
          <a:xfrm>
            <a:off x="0" y="112643"/>
            <a:ext cx="9144000" cy="523220"/>
          </a:xfrm>
          <a:prstGeom prst="rect">
            <a:avLst/>
          </a:prstGeom>
          <a:solidFill>
            <a:schemeClr val="bg1"/>
          </a:solidFill>
          <a:ln>
            <a:solidFill>
              <a:schemeClr val="accent1"/>
            </a:solidFill>
          </a:ln>
        </p:spPr>
        <p:txBody>
          <a:bodyPr wrap="square">
            <a:spAutoFit/>
          </a:bodyPr>
          <a:lstStyle/>
          <a:p>
            <a:pPr marL="0" lvl="2" algn="ctr">
              <a:defRPr/>
            </a:pPr>
            <a:r>
              <a:rPr lang="en-ZA" sz="2800" b="1" dirty="0" smtClean="0">
                <a:solidFill>
                  <a:prstClr val="black"/>
                </a:solidFill>
              </a:rPr>
              <a:t>Regional Bulk (Indirect Grant)</a:t>
            </a:r>
          </a:p>
        </p:txBody>
      </p:sp>
      <p:graphicFrame>
        <p:nvGraphicFramePr>
          <p:cNvPr id="2" name="Object 1"/>
          <p:cNvGraphicFramePr>
            <a:graphicFrameLocks noChangeAspect="1"/>
          </p:cNvGraphicFramePr>
          <p:nvPr>
            <p:extLst>
              <p:ext uri="{D42A27DB-BD31-4B8C-83A1-F6EECF244321}">
                <p14:modId xmlns:p14="http://schemas.microsoft.com/office/powerpoint/2010/main" xmlns="" val="2026791395"/>
              </p:ext>
            </p:extLst>
          </p:nvPr>
        </p:nvGraphicFramePr>
        <p:xfrm>
          <a:off x="0" y="769938"/>
          <a:ext cx="9144000" cy="5668962"/>
        </p:xfrm>
        <a:graphic>
          <a:graphicData uri="http://schemas.openxmlformats.org/presentationml/2006/ole">
            <p:oleObj spid="_x0000_s241685" name="Worksheet" r:id="rId3" imgW="5905323" imgH="3467037" progId="Excel.Sheet.12">
              <p:embed/>
            </p:oleObj>
          </a:graphicData>
        </a:graphic>
      </p:graphicFrame>
    </p:spTree>
    <p:extLst>
      <p:ext uri="{BB962C8B-B14F-4D97-AF65-F5344CB8AC3E}">
        <p14:creationId xmlns:p14="http://schemas.microsoft.com/office/powerpoint/2010/main" xmlns="" val="22916343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42</a:t>
            </a:fld>
            <a:endParaRPr lang="en-US" dirty="0">
              <a:solidFill>
                <a:prstClr val="black"/>
              </a:solidFill>
            </a:endParaRPr>
          </a:p>
        </p:txBody>
      </p:sp>
      <p:sp>
        <p:nvSpPr>
          <p:cNvPr id="5" name="Rectangle 4"/>
          <p:cNvSpPr/>
          <p:nvPr/>
        </p:nvSpPr>
        <p:spPr>
          <a:xfrm>
            <a:off x="0" y="150743"/>
            <a:ext cx="9144000" cy="523220"/>
          </a:xfrm>
          <a:prstGeom prst="rect">
            <a:avLst/>
          </a:prstGeom>
          <a:solidFill>
            <a:schemeClr val="bg1"/>
          </a:solidFill>
          <a:ln>
            <a:solidFill>
              <a:schemeClr val="accent1"/>
            </a:solidFill>
          </a:ln>
        </p:spPr>
        <p:txBody>
          <a:bodyPr wrap="square">
            <a:spAutoFit/>
          </a:bodyPr>
          <a:lstStyle/>
          <a:p>
            <a:pPr marL="0" lvl="2" algn="ctr">
              <a:defRPr/>
            </a:pPr>
            <a:r>
              <a:rPr lang="en-ZA" sz="2800" b="1" dirty="0" smtClean="0">
                <a:solidFill>
                  <a:prstClr val="black"/>
                </a:solidFill>
              </a:rPr>
              <a:t>Regional Bulk (Water Boards)</a:t>
            </a:r>
          </a:p>
        </p:txBody>
      </p:sp>
      <p:graphicFrame>
        <p:nvGraphicFramePr>
          <p:cNvPr id="3" name="Object 2"/>
          <p:cNvGraphicFramePr>
            <a:graphicFrameLocks noChangeAspect="1"/>
          </p:cNvGraphicFramePr>
          <p:nvPr>
            <p:extLst>
              <p:ext uri="{D42A27DB-BD31-4B8C-83A1-F6EECF244321}">
                <p14:modId xmlns:p14="http://schemas.microsoft.com/office/powerpoint/2010/main" xmlns="" val="4200466221"/>
              </p:ext>
            </p:extLst>
          </p:nvPr>
        </p:nvGraphicFramePr>
        <p:xfrm>
          <a:off x="0" y="873125"/>
          <a:ext cx="8886825" cy="5064125"/>
        </p:xfrm>
        <a:graphic>
          <a:graphicData uri="http://schemas.openxmlformats.org/presentationml/2006/ole">
            <p:oleObj spid="_x0000_s242709" name="Worksheet" r:id="rId3" imgW="7791444" imgH="2095470" progId="Excel.Sheet.12">
              <p:embed/>
            </p:oleObj>
          </a:graphicData>
        </a:graphic>
      </p:graphicFrame>
    </p:spTree>
    <p:extLst>
      <p:ext uri="{BB962C8B-B14F-4D97-AF65-F5344CB8AC3E}">
        <p14:creationId xmlns:p14="http://schemas.microsoft.com/office/powerpoint/2010/main" xmlns="" val="3572344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43</a:t>
            </a:fld>
            <a:endParaRPr lang="en-US" dirty="0">
              <a:solidFill>
                <a:prstClr val="black"/>
              </a:solidFill>
            </a:endParaRPr>
          </a:p>
        </p:txBody>
      </p:sp>
      <p:sp>
        <p:nvSpPr>
          <p:cNvPr id="5" name="Rectangle 4"/>
          <p:cNvSpPr/>
          <p:nvPr/>
        </p:nvSpPr>
        <p:spPr>
          <a:xfrm>
            <a:off x="91441" y="150743"/>
            <a:ext cx="9052560" cy="430887"/>
          </a:xfrm>
          <a:prstGeom prst="rect">
            <a:avLst/>
          </a:prstGeom>
          <a:solidFill>
            <a:schemeClr val="bg1"/>
          </a:solidFill>
          <a:ln>
            <a:solidFill>
              <a:schemeClr val="accent1"/>
            </a:solidFill>
          </a:ln>
        </p:spPr>
        <p:txBody>
          <a:bodyPr wrap="square">
            <a:spAutoFit/>
          </a:bodyPr>
          <a:lstStyle/>
          <a:p>
            <a:pPr marL="0" lvl="2" algn="ctr">
              <a:defRPr/>
            </a:pPr>
            <a:r>
              <a:rPr lang="en-ZA" sz="2200" b="1" dirty="0">
                <a:solidFill>
                  <a:prstClr val="black"/>
                </a:solidFill>
              </a:rPr>
              <a:t>Water Services Infrastructure Grant (Direct Transfers)</a:t>
            </a:r>
          </a:p>
        </p:txBody>
      </p:sp>
      <p:graphicFrame>
        <p:nvGraphicFramePr>
          <p:cNvPr id="3" name="Object 2"/>
          <p:cNvGraphicFramePr>
            <a:graphicFrameLocks noChangeAspect="1"/>
          </p:cNvGraphicFramePr>
          <p:nvPr>
            <p:extLst>
              <p:ext uri="{D42A27DB-BD31-4B8C-83A1-F6EECF244321}">
                <p14:modId xmlns:p14="http://schemas.microsoft.com/office/powerpoint/2010/main" xmlns="" val="2178375135"/>
              </p:ext>
            </p:extLst>
          </p:nvPr>
        </p:nvGraphicFramePr>
        <p:xfrm>
          <a:off x="92075" y="660400"/>
          <a:ext cx="8810625" cy="5786438"/>
        </p:xfrm>
        <a:graphic>
          <a:graphicData uri="http://schemas.openxmlformats.org/presentationml/2006/ole">
            <p:oleObj spid="_x0000_s243733" name="Worksheet" r:id="rId3" imgW="4924523" imgH="3676590" progId="Excel.Sheet.12">
              <p:embed/>
            </p:oleObj>
          </a:graphicData>
        </a:graphic>
      </p:graphicFrame>
    </p:spTree>
    <p:extLst>
      <p:ext uri="{BB962C8B-B14F-4D97-AF65-F5344CB8AC3E}">
        <p14:creationId xmlns:p14="http://schemas.microsoft.com/office/powerpoint/2010/main" xmlns="" val="6409373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44</a:t>
            </a:fld>
            <a:endParaRPr lang="en-US" dirty="0">
              <a:solidFill>
                <a:prstClr val="black"/>
              </a:solidFill>
            </a:endParaRPr>
          </a:p>
        </p:txBody>
      </p:sp>
      <p:sp>
        <p:nvSpPr>
          <p:cNvPr id="5" name="Rectangle 4"/>
          <p:cNvSpPr/>
          <p:nvPr/>
        </p:nvSpPr>
        <p:spPr>
          <a:xfrm>
            <a:off x="93133" y="64939"/>
            <a:ext cx="9050867" cy="461665"/>
          </a:xfrm>
          <a:prstGeom prst="rect">
            <a:avLst/>
          </a:prstGeom>
          <a:solidFill>
            <a:schemeClr val="bg1"/>
          </a:solidFill>
          <a:ln>
            <a:solidFill>
              <a:schemeClr val="accent1"/>
            </a:solidFill>
          </a:ln>
        </p:spPr>
        <p:txBody>
          <a:bodyPr wrap="square">
            <a:spAutoFit/>
          </a:bodyPr>
          <a:lstStyle/>
          <a:p>
            <a:pPr marL="0" lvl="2" algn="ctr">
              <a:defRPr/>
            </a:pPr>
            <a:r>
              <a:rPr lang="en-ZA" b="1" dirty="0" smtClean="0">
                <a:solidFill>
                  <a:prstClr val="black"/>
                </a:solidFill>
              </a:rPr>
              <a:t>Water Services Infrastructure Grant (WSIG): Indirect Grant</a:t>
            </a:r>
            <a:endParaRPr lang="en-ZA" sz="2800" b="1"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522768627"/>
              </p:ext>
            </p:extLst>
          </p:nvPr>
        </p:nvGraphicFramePr>
        <p:xfrm>
          <a:off x="93663" y="647700"/>
          <a:ext cx="9023350" cy="5837767"/>
        </p:xfrm>
        <a:graphic>
          <a:graphicData uri="http://schemas.openxmlformats.org/presentationml/2006/ole">
            <p:oleObj spid="_x0000_s244757" name="Worksheet" r:id="rId3" imgW="7955280" imgH="3467037" progId="Excel.Sheet.12">
              <p:embed/>
            </p:oleObj>
          </a:graphicData>
        </a:graphic>
      </p:graphicFrame>
    </p:spTree>
    <p:extLst>
      <p:ext uri="{BB962C8B-B14F-4D97-AF65-F5344CB8AC3E}">
        <p14:creationId xmlns:p14="http://schemas.microsoft.com/office/powerpoint/2010/main" xmlns="" val="4021196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45</a:t>
            </a:fld>
            <a:endParaRPr lang="en-US" dirty="0">
              <a:solidFill>
                <a:prstClr val="black"/>
              </a:solidFill>
            </a:endParaRPr>
          </a:p>
        </p:txBody>
      </p:sp>
      <p:sp>
        <p:nvSpPr>
          <p:cNvPr id="5" name="Rectangle 4"/>
          <p:cNvSpPr/>
          <p:nvPr/>
        </p:nvSpPr>
        <p:spPr>
          <a:xfrm>
            <a:off x="93133" y="64939"/>
            <a:ext cx="9050867" cy="461665"/>
          </a:xfrm>
          <a:prstGeom prst="rect">
            <a:avLst/>
          </a:prstGeom>
          <a:solidFill>
            <a:schemeClr val="bg1"/>
          </a:solidFill>
          <a:ln>
            <a:solidFill>
              <a:schemeClr val="accent1"/>
            </a:solidFill>
          </a:ln>
        </p:spPr>
        <p:txBody>
          <a:bodyPr wrap="square">
            <a:spAutoFit/>
          </a:bodyPr>
          <a:lstStyle/>
          <a:p>
            <a:pPr marL="0" lvl="2" algn="ctr">
              <a:defRPr/>
            </a:pPr>
            <a:r>
              <a:rPr lang="en-ZA" b="1" dirty="0">
                <a:solidFill>
                  <a:prstClr val="black"/>
                </a:solidFill>
              </a:rPr>
              <a:t>Bucket Eradication </a:t>
            </a:r>
            <a:r>
              <a:rPr lang="en-ZA" b="1" dirty="0" smtClean="0">
                <a:solidFill>
                  <a:prstClr val="black"/>
                </a:solidFill>
              </a:rPr>
              <a:t>Programme (BEP): Indirect Grant</a:t>
            </a:r>
            <a:endParaRPr lang="en-ZA" sz="2800" b="1"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620472365"/>
              </p:ext>
            </p:extLst>
          </p:nvPr>
        </p:nvGraphicFramePr>
        <p:xfrm>
          <a:off x="93663" y="647700"/>
          <a:ext cx="9023350" cy="5837767"/>
        </p:xfrm>
        <a:graphic>
          <a:graphicData uri="http://schemas.openxmlformats.org/presentationml/2006/ole">
            <p:oleObj spid="_x0000_s245781" name="Worksheet" r:id="rId3" imgW="7955280" imgH="3467037" progId="Excel.Sheet.12">
              <p:embed/>
            </p:oleObj>
          </a:graphicData>
        </a:graphic>
      </p:graphicFrame>
    </p:spTree>
    <p:extLst>
      <p:ext uri="{BB962C8B-B14F-4D97-AF65-F5344CB8AC3E}">
        <p14:creationId xmlns:p14="http://schemas.microsoft.com/office/powerpoint/2010/main" xmlns="" val="595468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31" y="3041284"/>
            <a:ext cx="8229600" cy="1143000"/>
          </a:xfrm>
        </p:spPr>
        <p:txBody>
          <a:bodyPr/>
          <a:lstStyle/>
          <a:p>
            <a:r>
              <a:rPr lang="en-ZA" dirty="0" smtClean="0"/>
              <a:t>End</a:t>
            </a:r>
            <a:endParaRPr lang="en-ZA" dirty="0"/>
          </a:p>
        </p:txBody>
      </p:sp>
      <p:sp>
        <p:nvSpPr>
          <p:cNvPr id="4" name="Slide Number Placeholder 3"/>
          <p:cNvSpPr>
            <a:spLocks noGrp="1"/>
          </p:cNvSpPr>
          <p:nvPr>
            <p:ph type="sldNum" sz="quarter" idx="12"/>
          </p:nvPr>
        </p:nvSpPr>
        <p:spPr/>
        <p:txBody>
          <a:bodyPr/>
          <a:lstStyle/>
          <a:p>
            <a:pPr>
              <a:defRPr/>
            </a:pPr>
            <a:fld id="{3BABFDD9-386B-4635-A8AB-4BCCAEB4E35F}" type="slidenum">
              <a:rPr lang="en-US">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xmlns="" val="2244563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3" y="3227613"/>
            <a:ext cx="8229600" cy="1143000"/>
          </a:xfrm>
        </p:spPr>
        <p:txBody>
          <a:bodyPr/>
          <a:lstStyle/>
          <a:p>
            <a:r>
              <a:rPr lang="en-GB" dirty="0" smtClean="0"/>
              <a:t>Thank you …</a:t>
            </a:r>
            <a:endParaRPr lang="en-GB" dirty="0"/>
          </a:p>
        </p:txBody>
      </p:sp>
      <p:pic>
        <p:nvPicPr>
          <p:cNvPr id="3" name="Picture 2" descr="C:\Users\jnaidoo012\Pictures\Water\Water.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9570" y="116114"/>
            <a:ext cx="7674429" cy="6342743"/>
          </a:xfrm>
          <a:prstGeom prst="rect">
            <a:avLst/>
          </a:prstGeom>
          <a:noFill/>
          <a:ln>
            <a:noFill/>
          </a:ln>
        </p:spPr>
      </p:pic>
      <p:sp>
        <p:nvSpPr>
          <p:cNvPr id="4" name="Content Placeholder 2"/>
          <p:cNvSpPr txBox="1">
            <a:spLocks/>
          </p:cNvSpPr>
          <p:nvPr/>
        </p:nvSpPr>
        <p:spPr>
          <a:xfrm>
            <a:off x="4833259" y="4914201"/>
            <a:ext cx="5341256" cy="1447242"/>
          </a:xfrm>
          <a:prstGeom prst="rect">
            <a:avLst/>
          </a:prstGeom>
          <a:gradFill flip="none" rotWithShape="1">
            <a:gsLst>
              <a:gs pos="0">
                <a:srgbClr val="DDEBCF"/>
              </a:gs>
              <a:gs pos="50000">
                <a:srgbClr val="9CB86E"/>
              </a:gs>
              <a:gs pos="100000">
                <a:srgbClr val="156B13"/>
              </a:gs>
            </a:gsLst>
            <a:lin ang="18900000" scaled="0"/>
            <a:tileRect/>
          </a:gradFill>
          <a:effectLst/>
          <a:scene3d>
            <a:camera prst="perspectiveContrastingRightFacing"/>
            <a:lightRig rig="threePt" dir="t"/>
          </a:scene3d>
          <a:sp3d>
            <a:bevelT w="114300" prst="artDeco"/>
          </a:sp3d>
        </p:spPr>
        <p:txBody>
          <a:bodyPr/>
          <a:lstStyle/>
          <a:p>
            <a:pPr marL="342900" indent="-342900" algn="ctr" eaLnBrk="0" hangingPunct="0">
              <a:spcBef>
                <a:spcPct val="20000"/>
              </a:spcBef>
              <a:defRPr/>
            </a:pPr>
            <a:r>
              <a:rPr lang="en-ZA" sz="6600" b="1" dirty="0" smtClean="0">
                <a:solidFill>
                  <a:srgbClr val="002060"/>
                </a:solidFill>
                <a:ea typeface="MS PGothic" pitchFamily="34" charset="-128"/>
                <a:cs typeface="ＭＳ Ｐゴシック" pitchFamily="-109" charset="-128"/>
              </a:rPr>
              <a:t>Thank you</a:t>
            </a:r>
            <a:endParaRPr lang="en-ZA" sz="6600" b="1" dirty="0">
              <a:solidFill>
                <a:srgbClr val="002060"/>
              </a:solidFill>
              <a:ea typeface="MS PGothic" pitchFamily="34" charset="-128"/>
              <a:cs typeface="ＭＳ Ｐゴシック" pitchFamily="-109" charset="-128"/>
            </a:endParaRPr>
          </a:p>
          <a:p>
            <a:pPr marL="800100" lvl="1" indent="-342900" algn="just" eaLnBrk="0" hangingPunct="0">
              <a:spcBef>
                <a:spcPct val="20000"/>
              </a:spcBef>
              <a:buFont typeface="Arial" pitchFamily="34" charset="0"/>
              <a:buChar char="•"/>
              <a:defRPr/>
            </a:pPr>
            <a:endParaRPr lang="en-ZA" sz="2000" dirty="0">
              <a:solidFill>
                <a:srgbClr val="002060"/>
              </a:solidFill>
              <a:ea typeface="MS PGothic" pitchFamily="34" charset="-128"/>
              <a:cs typeface="ＭＳ Ｐゴシック" pitchFamily="-109" charset="-128"/>
            </a:endParaRPr>
          </a:p>
          <a:p>
            <a:pPr marL="342900" indent="-342900" algn="just" eaLnBrk="0" hangingPunct="0">
              <a:spcBef>
                <a:spcPct val="20000"/>
              </a:spcBef>
              <a:buFont typeface="Arial" charset="0"/>
              <a:buNone/>
              <a:defRPr/>
            </a:pPr>
            <a:endParaRPr lang="en-ZA" sz="2800" b="0" dirty="0">
              <a:solidFill>
                <a:srgbClr val="002060"/>
              </a:solidFill>
              <a:ea typeface="MS PGothic" pitchFamily="34" charset="-128"/>
              <a:cs typeface="ＭＳ Ｐゴシック" pitchFamily="-109" charset="-128"/>
            </a:endParaRPr>
          </a:p>
          <a:p>
            <a:pPr marL="342900" indent="-342900" algn="just" eaLnBrk="0" hangingPunct="0">
              <a:spcBef>
                <a:spcPct val="20000"/>
              </a:spcBef>
              <a:buFont typeface="Arial" charset="0"/>
              <a:buNone/>
              <a:defRPr/>
            </a:pPr>
            <a:endParaRPr lang="en-ZA" sz="2800" b="0" dirty="0">
              <a:ea typeface="MS PGothic" pitchFamily="34" charset="-128"/>
              <a:cs typeface="ＭＳ Ｐゴシック" pitchFamily="-109" charset="-128"/>
            </a:endParaRPr>
          </a:p>
          <a:p>
            <a:pPr marL="342900" indent="-342900" eaLnBrk="0" hangingPunct="0">
              <a:spcBef>
                <a:spcPct val="20000"/>
              </a:spcBef>
              <a:buFont typeface="Arial" charset="0"/>
              <a:buChar char="•"/>
              <a:defRPr/>
            </a:pPr>
            <a:endParaRPr lang="en-ZA" sz="2800" b="0" dirty="0">
              <a:latin typeface="+mn-lt"/>
              <a:ea typeface="MS PGothic" pitchFamily="34" charset="-128"/>
              <a:cs typeface="ＭＳ Ｐゴシック" pitchFamily="-109" charset="-128"/>
            </a:endParaRPr>
          </a:p>
        </p:txBody>
      </p:sp>
    </p:spTree>
    <p:extLst>
      <p:ext uri="{BB962C8B-B14F-4D97-AF65-F5344CB8AC3E}">
        <p14:creationId xmlns:p14="http://schemas.microsoft.com/office/powerpoint/2010/main" xmlns="" val="263413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5</a:t>
            </a:fld>
            <a:endParaRPr lang="en-US" dirty="0">
              <a:solidFill>
                <a:prstClr val="black"/>
              </a:solidFill>
            </a:endParaRPr>
          </a:p>
        </p:txBody>
      </p:sp>
      <p:sp>
        <p:nvSpPr>
          <p:cNvPr id="8" name="Rectangle 7"/>
          <p:cNvSpPr/>
          <p:nvPr/>
        </p:nvSpPr>
        <p:spPr>
          <a:xfrm>
            <a:off x="142876" y="177485"/>
            <a:ext cx="9001124" cy="461665"/>
          </a:xfrm>
          <a:prstGeom prst="rect">
            <a:avLst/>
          </a:prstGeom>
          <a:solidFill>
            <a:schemeClr val="bg1"/>
          </a:solidFill>
        </p:spPr>
        <p:txBody>
          <a:bodyPr wrap="square">
            <a:spAutoFit/>
          </a:bodyPr>
          <a:lstStyle/>
          <a:p>
            <a:pPr algn="ctr" eaLnBrk="0" hangingPunct="0">
              <a:defRPr/>
            </a:pPr>
            <a:r>
              <a:rPr lang="en-US" b="1" dirty="0" smtClean="0">
                <a:solidFill>
                  <a:srgbClr val="002060"/>
                </a:solidFill>
                <a:latin typeface="Arial Narrow" panose="020B0606020202030204" pitchFamily="34" charset="0"/>
                <a:cs typeface="ＭＳ Ｐゴシック" pitchFamily="-109" charset="-128"/>
              </a:rPr>
              <a:t>Q 1 Financial Performance: Per </a:t>
            </a:r>
            <a:r>
              <a:rPr lang="en-US" b="1" dirty="0">
                <a:solidFill>
                  <a:srgbClr val="002060"/>
                </a:solidFill>
                <a:latin typeface="Arial Narrow" panose="020B0606020202030204" pitchFamily="34" charset="0"/>
                <a:cs typeface="ＭＳ Ｐゴシック" pitchFamily="-109" charset="-128"/>
              </a:rPr>
              <a:t>P</a:t>
            </a:r>
            <a:r>
              <a:rPr lang="en-US" b="1" dirty="0" smtClean="0">
                <a:solidFill>
                  <a:srgbClr val="002060"/>
                </a:solidFill>
                <a:latin typeface="Arial Narrow" panose="020B0606020202030204" pitchFamily="34" charset="0"/>
                <a:cs typeface="ＭＳ Ｐゴシック" pitchFamily="-109" charset="-128"/>
              </a:rPr>
              <a:t>rogramme / Economic Classification </a:t>
            </a:r>
            <a:endParaRPr lang="en-ZA" b="1" dirty="0">
              <a:solidFill>
                <a:srgbClr val="002060"/>
              </a:solidFill>
              <a:latin typeface="Arial Narrow" panose="020B0606020202030204" pitchFamily="34" charset="0"/>
              <a:cs typeface="ＭＳ Ｐゴシック" pitchFamily="-109"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3192644253"/>
              </p:ext>
            </p:extLst>
          </p:nvPr>
        </p:nvGraphicFramePr>
        <p:xfrm>
          <a:off x="157163" y="669926"/>
          <a:ext cx="8986837" cy="5764742"/>
        </p:xfrm>
        <a:graphic>
          <a:graphicData uri="http://schemas.openxmlformats.org/presentationml/2006/ole">
            <p:oleObj spid="_x0000_s226325" name="Worksheet" r:id="rId3" imgW="10431815" imgH="5395054" progId="Excel.Sheet.12">
              <p:embed/>
            </p:oleObj>
          </a:graphicData>
        </a:graphic>
      </p:graphicFrame>
    </p:spTree>
    <p:extLst>
      <p:ext uri="{BB962C8B-B14F-4D97-AF65-F5344CB8AC3E}">
        <p14:creationId xmlns:p14="http://schemas.microsoft.com/office/powerpoint/2010/main" xmlns="" val="150765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6</a:t>
            </a:fld>
            <a:endParaRPr lang="en-US" dirty="0">
              <a:solidFill>
                <a:prstClr val="black"/>
              </a:solidFill>
            </a:endParaRPr>
          </a:p>
        </p:txBody>
      </p:sp>
      <p:sp>
        <p:nvSpPr>
          <p:cNvPr id="8" name="Rectangle 7"/>
          <p:cNvSpPr/>
          <p:nvPr/>
        </p:nvSpPr>
        <p:spPr>
          <a:xfrm>
            <a:off x="59266" y="177485"/>
            <a:ext cx="9084734"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en-US" sz="2800" b="1" dirty="0" smtClean="0">
                <a:solidFill>
                  <a:srgbClr val="002060"/>
                </a:solidFill>
                <a:latin typeface="Arial" pitchFamily="34" charset="0"/>
                <a:cs typeface="Arial" pitchFamily="34" charset="0"/>
              </a:rPr>
              <a:t>Consolidated Departmental </a:t>
            </a:r>
            <a:r>
              <a:rPr lang="en-US" sz="2800" b="1" dirty="0">
                <a:solidFill>
                  <a:srgbClr val="002060"/>
                </a:solidFill>
                <a:latin typeface="Arial" pitchFamily="34" charset="0"/>
                <a:cs typeface="Arial" pitchFamily="34" charset="0"/>
              </a:rPr>
              <a:t>E</a:t>
            </a:r>
            <a:r>
              <a:rPr lang="en-US" sz="2800" b="1" dirty="0" smtClean="0">
                <a:solidFill>
                  <a:srgbClr val="002060"/>
                </a:solidFill>
                <a:latin typeface="Arial" pitchFamily="34" charset="0"/>
                <a:cs typeface="Arial" pitchFamily="34" charset="0"/>
              </a:rPr>
              <a:t>xpenditure: Per </a:t>
            </a:r>
            <a:r>
              <a:rPr lang="en-US" sz="2800" b="1" dirty="0" err="1" smtClean="0">
                <a:solidFill>
                  <a:srgbClr val="002060"/>
                </a:solidFill>
                <a:latin typeface="Arial" pitchFamily="34" charset="0"/>
                <a:cs typeface="Arial" pitchFamily="34" charset="0"/>
              </a:rPr>
              <a:t>Programme</a:t>
            </a:r>
            <a:r>
              <a:rPr lang="en-US" sz="2800" b="1" dirty="0" smtClean="0">
                <a:solidFill>
                  <a:srgbClr val="002060"/>
                </a:solidFill>
                <a:latin typeface="Arial" pitchFamily="34" charset="0"/>
                <a:cs typeface="Arial" pitchFamily="34" charset="0"/>
              </a:rPr>
              <a:t> and Economic Classification </a:t>
            </a:r>
            <a:endParaRPr lang="en-ZA" sz="2800" b="1" dirty="0">
              <a:solidFill>
                <a:srgbClr val="002060"/>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231575120"/>
              </p:ext>
            </p:extLst>
          </p:nvPr>
        </p:nvGraphicFramePr>
        <p:xfrm>
          <a:off x="58738" y="1131888"/>
          <a:ext cx="9085262" cy="5328179"/>
        </p:xfrm>
        <a:graphic>
          <a:graphicData uri="http://schemas.openxmlformats.org/presentationml/2006/ole">
            <p:oleObj spid="_x0000_s227349" name="Worksheet" r:id="rId3" imgW="11757483" imgH="6218014" progId="Excel.Sheet.12">
              <p:embed/>
            </p:oleObj>
          </a:graphicData>
        </a:graphic>
      </p:graphicFrame>
    </p:spTree>
    <p:extLst>
      <p:ext uri="{BB962C8B-B14F-4D97-AF65-F5344CB8AC3E}">
        <p14:creationId xmlns:p14="http://schemas.microsoft.com/office/powerpoint/2010/main" xmlns="" val="2243847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31129"/>
            <a:ext cx="9144000" cy="49244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600" b="1" dirty="0" smtClean="0">
                <a:solidFill>
                  <a:srgbClr val="1F497D">
                    <a:lumMod val="75000"/>
                  </a:srgbClr>
                </a:solidFill>
                <a:latin typeface="Arial Narrow" panose="020B0606020202030204" pitchFamily="34" charset="0"/>
              </a:rPr>
              <a:t>Month to Month Expenditure Trends</a:t>
            </a:r>
            <a:endParaRPr lang="en-ZA" sz="2600" b="1" dirty="0">
              <a:solidFill>
                <a:prstClr val="black"/>
              </a:solidFill>
              <a:latin typeface="Arial Narrow" panose="020B060602020203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361809952"/>
              </p:ext>
            </p:extLst>
          </p:nvPr>
        </p:nvGraphicFramePr>
        <p:xfrm>
          <a:off x="1" y="841375"/>
          <a:ext cx="9144000" cy="5688013"/>
        </p:xfrm>
        <a:graphic>
          <a:graphicData uri="http://schemas.openxmlformats.org/presentationml/2006/ole">
            <p:oleObj spid="_x0000_s228373" name="Worksheet" r:id="rId3" imgW="9212474" imgH="5257611" progId="Excel.Sheet.12">
              <p:embed/>
            </p:oleObj>
          </a:graphicData>
        </a:graphic>
      </p:graphicFrame>
    </p:spTree>
    <p:extLst>
      <p:ext uri="{BB962C8B-B14F-4D97-AF65-F5344CB8AC3E}">
        <p14:creationId xmlns:p14="http://schemas.microsoft.com/office/powerpoint/2010/main" xmlns="" val="2258649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229884"/>
            <a:ext cx="2133600" cy="300519"/>
          </a:xfrm>
        </p:spPr>
        <p:txBody>
          <a:bodyPr/>
          <a:lstStyle/>
          <a:p>
            <a:pPr>
              <a:defRPr/>
            </a:pPr>
            <a:fld id="{2CCE0A75-9371-4C25-90ED-378BF618ADEB}" type="slidenum">
              <a:rPr lang="en-US">
                <a:solidFill>
                  <a:prstClr val="black"/>
                </a:solidFill>
              </a:rPr>
              <a:pPr>
                <a:defRPr/>
              </a:pPr>
              <a:t>8</a:t>
            </a:fld>
            <a:endParaRPr lang="en-US" dirty="0">
              <a:solidFill>
                <a:prstClr val="black"/>
              </a:solidFill>
            </a:endParaRPr>
          </a:p>
        </p:txBody>
      </p:sp>
      <p:sp>
        <p:nvSpPr>
          <p:cNvPr id="8" name="Rectangle 7"/>
          <p:cNvSpPr/>
          <p:nvPr/>
        </p:nvSpPr>
        <p:spPr>
          <a:xfrm>
            <a:off x="0" y="177485"/>
            <a:ext cx="9143999"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eaLnBrk="0" hangingPunct="0">
              <a:defRPr/>
            </a:pPr>
            <a:r>
              <a:rPr lang="en-US" sz="2800" b="1" dirty="0" smtClean="0">
                <a:solidFill>
                  <a:srgbClr val="002060"/>
                </a:solidFill>
                <a:latin typeface="Arial Narrow" panose="020B0606020202030204" pitchFamily="34" charset="0"/>
                <a:cs typeface="ＭＳ Ｐゴシック" pitchFamily="-109" charset="-128"/>
              </a:rPr>
              <a:t>Infrastructure Grants</a:t>
            </a:r>
            <a:r>
              <a:rPr lang="en-US" sz="2800" b="1" dirty="0">
                <a:solidFill>
                  <a:srgbClr val="002060"/>
                </a:solidFill>
                <a:latin typeface="Arial Narrow" panose="020B0606020202030204" pitchFamily="34" charset="0"/>
                <a:cs typeface="ＭＳ Ｐゴシック" pitchFamily="-109" charset="-128"/>
              </a:rPr>
              <a:t> </a:t>
            </a:r>
            <a:r>
              <a:rPr lang="en-US" sz="2800" b="1" dirty="0" smtClean="0">
                <a:solidFill>
                  <a:srgbClr val="002060"/>
                </a:solidFill>
                <a:latin typeface="Arial Narrow" panose="020B0606020202030204" pitchFamily="34" charset="0"/>
                <a:cs typeface="ＭＳ Ｐゴシック" pitchFamily="-109" charset="-128"/>
              </a:rPr>
              <a:t>Financial Performance</a:t>
            </a:r>
            <a:endParaRPr lang="en-ZA" sz="2800" b="1" dirty="0">
              <a:solidFill>
                <a:srgbClr val="002060"/>
              </a:solidFill>
              <a:latin typeface="Arial Narrow" panose="020B0606020202030204" pitchFamily="34" charset="0"/>
              <a:cs typeface="ＭＳ Ｐゴシック" pitchFamily="-109" charset="-128"/>
            </a:endParaRPr>
          </a:p>
        </p:txBody>
      </p:sp>
      <p:graphicFrame>
        <p:nvGraphicFramePr>
          <p:cNvPr id="3" name="Object 2"/>
          <p:cNvGraphicFramePr>
            <a:graphicFrameLocks noChangeAspect="1"/>
          </p:cNvGraphicFramePr>
          <p:nvPr>
            <p:extLst>
              <p:ext uri="{D42A27DB-BD31-4B8C-83A1-F6EECF244321}">
                <p14:modId xmlns:p14="http://schemas.microsoft.com/office/powerpoint/2010/main" xmlns="" val="1957994543"/>
              </p:ext>
            </p:extLst>
          </p:nvPr>
        </p:nvGraphicFramePr>
        <p:xfrm>
          <a:off x="0" y="850899"/>
          <a:ext cx="9164638" cy="5679503"/>
        </p:xfrm>
        <a:graphic>
          <a:graphicData uri="http://schemas.openxmlformats.org/presentationml/2006/ole">
            <p:oleObj spid="_x0000_s229397" name="Worksheet" r:id="rId3" imgW="10454782" imgH="3672777" progId="Excel.Sheet.12">
              <p:embed/>
            </p:oleObj>
          </a:graphicData>
        </a:graphic>
      </p:graphicFrame>
    </p:spTree>
    <p:extLst>
      <p:ext uri="{BB962C8B-B14F-4D97-AF65-F5344CB8AC3E}">
        <p14:creationId xmlns:p14="http://schemas.microsoft.com/office/powerpoint/2010/main" xmlns="" val="1103168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3118"/>
            <a:ext cx="9113839" cy="830997"/>
          </a:xfrm>
          <a:prstGeom prst="rect">
            <a:avLst/>
          </a:prstGeom>
          <a:solidFill>
            <a:schemeClr val="bg1"/>
          </a:solidFill>
          <a:ln>
            <a:solidFill>
              <a:schemeClr val="accent1"/>
            </a:solidFill>
          </a:ln>
        </p:spPr>
        <p:txBody>
          <a:bodyPr wrap="square">
            <a:spAutoFit/>
          </a:bodyPr>
          <a:lstStyle/>
          <a:p>
            <a:pPr marL="0" lvl="2" algn="ctr">
              <a:defRPr/>
            </a:pPr>
            <a:r>
              <a:rPr lang="en-ZA" b="1" dirty="0" smtClean="0">
                <a:solidFill>
                  <a:prstClr val="black"/>
                </a:solidFill>
              </a:rPr>
              <a:t>Infrastructure Grants Financial Performance as at 30 June 2019</a:t>
            </a:r>
            <a:endParaRPr lang="en-ZA" b="1" dirty="0">
              <a:solidFill>
                <a:prstClr val="black"/>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xmlns="" val="1366789178"/>
              </p:ext>
            </p:extLst>
          </p:nvPr>
        </p:nvGraphicFramePr>
        <p:xfrm>
          <a:off x="0" y="976314"/>
          <a:ext cx="9113838" cy="5466820"/>
        </p:xfrm>
        <a:graphic>
          <a:graphicData uri="http://schemas.openxmlformats.org/presentationml/2006/ole">
            <p:oleObj spid="_x0000_s230421" name="Worksheet" r:id="rId3" imgW="8465643" imgH="4160614" progId="Excel.Sheet.12">
              <p:embed/>
            </p:oleObj>
          </a:graphicData>
        </a:graphic>
      </p:graphicFrame>
    </p:spTree>
    <p:extLst>
      <p:ext uri="{BB962C8B-B14F-4D97-AF65-F5344CB8AC3E}">
        <p14:creationId xmlns:p14="http://schemas.microsoft.com/office/powerpoint/2010/main" xmlns="" val="1122041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17844</TotalTime>
  <Words>2677</Words>
  <Application>Microsoft Office PowerPoint</Application>
  <PresentationFormat>On-screen Show (4:3)</PresentationFormat>
  <Paragraphs>359</Paragraphs>
  <Slides>47</Slides>
  <Notes>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0" baseType="lpstr">
      <vt:lpstr>Office Theme</vt:lpstr>
      <vt:lpstr>Custom Design</vt:lpstr>
      <vt:lpstr>Worksheet</vt:lpstr>
      <vt:lpstr>Slide 1</vt:lpstr>
      <vt:lpstr>Outline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Infrastructure Grants Financial Performance per Province </vt:lpstr>
      <vt:lpstr>Slide 40</vt:lpstr>
      <vt:lpstr>Slide 41</vt:lpstr>
      <vt:lpstr>Slide 42</vt:lpstr>
      <vt:lpstr>Slide 43</vt:lpstr>
      <vt:lpstr>Slide 44</vt:lpstr>
      <vt:lpstr>Slide 45</vt:lpstr>
      <vt:lpstr>End</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PUMZA</cp:lastModifiedBy>
  <cp:revision>1543</cp:revision>
  <cp:lastPrinted>2019-08-16T15:02:33Z</cp:lastPrinted>
  <dcterms:created xsi:type="dcterms:W3CDTF">2012-08-01T10:33:21Z</dcterms:created>
  <dcterms:modified xsi:type="dcterms:W3CDTF">2019-08-23T12:05:53Z</dcterms:modified>
</cp:coreProperties>
</file>