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theme/themeOverride20.xml" ContentType="application/vnd.openxmlformats-officedocument.themeOverride+xml"/>
  <Override PartName="/ppt/charts/chart29.xml" ContentType="application/vnd.openxmlformats-officedocument.drawingml.char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Override PartName="/ppt/theme/themeOverride18.xml" ContentType="application/vnd.openxmlformats-officedocument.themeOverride+xml"/>
  <Override PartName="/ppt/slides/slide89.xml" ContentType="application/vnd.openxmlformats-officedocument.presentationml.slide+xml"/>
  <Override PartName="/ppt/charts/chart4.xml" ContentType="application/vnd.openxmlformats-officedocument.drawingml.chart+xml"/>
  <Override PartName="/ppt/theme/themeOverride25.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ommentAuthors.xml" ContentType="application/vnd.openxmlformats-officedocument.presentationml.commentAuthors+xml"/>
  <Override PartName="/ppt/slides/slide79.xml" ContentType="application/vnd.openxmlformats-officedocument.presentationml.slide+xml"/>
  <Override PartName="/ppt/charts/chart5.xml" ContentType="application/vnd.openxmlformats-officedocument.drawingml.chart+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olors1.xml" ContentType="application/vnd.ms-office.chartcolorstyle+xml"/>
  <Override PartName="/ppt/charts/chart6.xml" ContentType="application/vnd.openxmlformats-officedocument.drawingml.chart+xml"/>
  <Override PartName="/ppt/theme/themeOverride27.xml" ContentType="application/vnd.openxmlformats-officedocument.themeOverr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2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95"/>
  </p:notesMasterIdLst>
  <p:handoutMasterIdLst>
    <p:handoutMasterId r:id="rId96"/>
  </p:handoutMasterIdLst>
  <p:sldIdLst>
    <p:sldId id="408" r:id="rId5"/>
    <p:sldId id="671" r:id="rId6"/>
    <p:sldId id="599" r:id="rId7"/>
    <p:sldId id="774" r:id="rId8"/>
    <p:sldId id="775" r:id="rId9"/>
    <p:sldId id="776" r:id="rId10"/>
    <p:sldId id="777" r:id="rId11"/>
    <p:sldId id="779" r:id="rId12"/>
    <p:sldId id="780" r:id="rId13"/>
    <p:sldId id="783" r:id="rId14"/>
    <p:sldId id="784" r:id="rId15"/>
    <p:sldId id="786" r:id="rId16"/>
    <p:sldId id="787" r:id="rId17"/>
    <p:sldId id="797" r:id="rId18"/>
    <p:sldId id="721" r:id="rId19"/>
    <p:sldId id="753" r:id="rId20"/>
    <p:sldId id="754" r:id="rId21"/>
    <p:sldId id="755" r:id="rId22"/>
    <p:sldId id="756" r:id="rId23"/>
    <p:sldId id="757" r:id="rId24"/>
    <p:sldId id="758" r:id="rId25"/>
    <p:sldId id="759" r:id="rId26"/>
    <p:sldId id="760" r:id="rId27"/>
    <p:sldId id="761" r:id="rId28"/>
    <p:sldId id="762" r:id="rId29"/>
    <p:sldId id="763" r:id="rId30"/>
    <p:sldId id="764" r:id="rId31"/>
    <p:sldId id="765" r:id="rId32"/>
    <p:sldId id="766" r:id="rId33"/>
    <p:sldId id="767" r:id="rId34"/>
    <p:sldId id="768" r:id="rId35"/>
    <p:sldId id="769" r:id="rId36"/>
    <p:sldId id="770" r:id="rId37"/>
    <p:sldId id="771" r:id="rId38"/>
    <p:sldId id="772" r:id="rId39"/>
    <p:sldId id="720" r:id="rId40"/>
    <p:sldId id="798" r:id="rId41"/>
    <p:sldId id="799" r:id="rId42"/>
    <p:sldId id="800" r:id="rId43"/>
    <p:sldId id="801" r:id="rId44"/>
    <p:sldId id="802" r:id="rId45"/>
    <p:sldId id="803" r:id="rId46"/>
    <p:sldId id="804" r:id="rId47"/>
    <p:sldId id="805" r:id="rId48"/>
    <p:sldId id="806" r:id="rId49"/>
    <p:sldId id="807" r:id="rId50"/>
    <p:sldId id="808" r:id="rId51"/>
    <p:sldId id="809" r:id="rId52"/>
    <p:sldId id="810" r:id="rId53"/>
    <p:sldId id="811" r:id="rId54"/>
    <p:sldId id="813" r:id="rId55"/>
    <p:sldId id="814" r:id="rId56"/>
    <p:sldId id="815" r:id="rId57"/>
    <p:sldId id="816" r:id="rId58"/>
    <p:sldId id="817" r:id="rId59"/>
    <p:sldId id="819" r:id="rId60"/>
    <p:sldId id="820" r:id="rId61"/>
    <p:sldId id="823" r:id="rId62"/>
    <p:sldId id="824" r:id="rId63"/>
    <p:sldId id="825" r:id="rId64"/>
    <p:sldId id="826" r:id="rId65"/>
    <p:sldId id="827" r:id="rId66"/>
    <p:sldId id="828" r:id="rId67"/>
    <p:sldId id="829" r:id="rId68"/>
    <p:sldId id="830" r:id="rId69"/>
    <p:sldId id="589" r:id="rId70"/>
    <p:sldId id="737" r:id="rId71"/>
    <p:sldId id="739" r:id="rId72"/>
    <p:sldId id="741" r:id="rId73"/>
    <p:sldId id="742" r:id="rId74"/>
    <p:sldId id="743" r:id="rId75"/>
    <p:sldId id="744" r:id="rId76"/>
    <p:sldId id="745" r:id="rId77"/>
    <p:sldId id="712" r:id="rId78"/>
    <p:sldId id="746" r:id="rId79"/>
    <p:sldId id="747" r:id="rId80"/>
    <p:sldId id="748" r:id="rId81"/>
    <p:sldId id="749" r:id="rId82"/>
    <p:sldId id="750" r:id="rId83"/>
    <p:sldId id="751" r:id="rId84"/>
    <p:sldId id="752" r:id="rId85"/>
    <p:sldId id="722" r:id="rId86"/>
    <p:sldId id="789" r:id="rId87"/>
    <p:sldId id="790" r:id="rId88"/>
    <p:sldId id="791" r:id="rId89"/>
    <p:sldId id="792" r:id="rId90"/>
    <p:sldId id="793" r:id="rId91"/>
    <p:sldId id="794" r:id="rId92"/>
    <p:sldId id="795" r:id="rId93"/>
    <p:sldId id="299" r:id="rId9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1BF9099-74AC-48A6-B37B-B6A6D6733C31}">
          <p14:sldIdLst>
            <p14:sldId id="408"/>
            <p14:sldId id="671"/>
            <p14:sldId id="599"/>
            <p14:sldId id="774"/>
            <p14:sldId id="775"/>
            <p14:sldId id="776"/>
            <p14:sldId id="777"/>
            <p14:sldId id="779"/>
            <p14:sldId id="780"/>
            <p14:sldId id="783"/>
            <p14:sldId id="784"/>
            <p14:sldId id="786"/>
            <p14:sldId id="787"/>
            <p14:sldId id="797"/>
            <p14:sldId id="721"/>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20"/>
            <p14:sldId id="798"/>
            <p14:sldId id="799"/>
            <p14:sldId id="800"/>
            <p14:sldId id="801"/>
            <p14:sldId id="802"/>
            <p14:sldId id="803"/>
            <p14:sldId id="804"/>
            <p14:sldId id="805"/>
            <p14:sldId id="806"/>
            <p14:sldId id="807"/>
            <p14:sldId id="808"/>
            <p14:sldId id="809"/>
            <p14:sldId id="810"/>
            <p14:sldId id="811"/>
            <p14:sldId id="813"/>
            <p14:sldId id="814"/>
            <p14:sldId id="815"/>
            <p14:sldId id="816"/>
            <p14:sldId id="817"/>
            <p14:sldId id="819"/>
            <p14:sldId id="820"/>
            <p14:sldId id="823"/>
            <p14:sldId id="824"/>
            <p14:sldId id="825"/>
            <p14:sldId id="826"/>
            <p14:sldId id="827"/>
            <p14:sldId id="828"/>
            <p14:sldId id="829"/>
            <p14:sldId id="830"/>
          </p14:sldIdLst>
        </p14:section>
        <p14:section name="Untitled Section" id="{B606902D-CB92-41C4-9D23-C432D15B04A0}">
          <p14:sldIdLst>
            <p14:sldId id="589"/>
            <p14:sldId id="737"/>
            <p14:sldId id="739"/>
            <p14:sldId id="741"/>
            <p14:sldId id="742"/>
            <p14:sldId id="743"/>
            <p14:sldId id="744"/>
            <p14:sldId id="745"/>
            <p14:sldId id="712"/>
            <p14:sldId id="746"/>
            <p14:sldId id="747"/>
            <p14:sldId id="748"/>
            <p14:sldId id="749"/>
            <p14:sldId id="750"/>
            <p14:sldId id="751"/>
            <p14:sldId id="752"/>
            <p14:sldId id="722"/>
            <p14:sldId id="789"/>
            <p14:sldId id="790"/>
            <p14:sldId id="791"/>
            <p14:sldId id="792"/>
            <p14:sldId id="793"/>
            <p14:sldId id="794"/>
            <p14:sldId id="795"/>
            <p14:sldId id="2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iwe Maya (HQ)" initials="SM(" lastIdx="3" clrIdx="0">
    <p:extLst>
      <p:ext uri="{19B8F6BF-5375-455C-9EA6-DF929625EA0E}">
        <p15:presenceInfo xmlns:p15="http://schemas.microsoft.com/office/powerpoint/2012/main" xmlns="" userId="S-1-5-21-2126671053-2206157670-1826462770-144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012" autoAdjust="0"/>
  </p:normalViewPr>
  <p:slideViewPr>
    <p:cSldViewPr>
      <p:cViewPr varScale="1">
        <p:scale>
          <a:sx n="70" d="100"/>
          <a:sy n="70" d="100"/>
        </p:scale>
        <p:origin x="-1530" y="-102"/>
      </p:cViewPr>
      <p:guideLst>
        <p:guide orient="horz" pos="2160"/>
        <p:guide pos="2880"/>
      </p:guideLst>
    </p:cSldViewPr>
  </p:slideViewPr>
  <p:notesTextViewPr>
    <p:cViewPr>
      <p:scale>
        <a:sx n="1" d="1"/>
        <a:sy n="1" d="1"/>
      </p:scale>
      <p:origin x="0" y="0"/>
    </p:cViewPr>
  </p:notesTextViewPr>
  <p:sorterViewPr>
    <p:cViewPr>
      <p:scale>
        <a:sx n="130" d="100"/>
        <a:sy n="130" d="100"/>
      </p:scale>
      <p:origin x="0" y="3966"/>
    </p:cViewPr>
  </p:sorterViewPr>
  <p:notesViewPr>
    <p:cSldViewPr>
      <p:cViewPr varScale="1">
        <p:scale>
          <a:sx n="64" d="100"/>
          <a:sy n="64" d="100"/>
        </p:scale>
        <p:origin x="-3396" y="-11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Book1"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0.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47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7"/>
                <c:pt idx="0">
                  <c:v>Q1 17-18</c:v>
                </c:pt>
                <c:pt idx="1">
                  <c:v>Q2 17-18</c:v>
                </c:pt>
                <c:pt idx="2">
                  <c:v>Q3 17-18</c:v>
                </c:pt>
                <c:pt idx="3">
                  <c:v>Q4 17-18</c:v>
                </c:pt>
                <c:pt idx="4">
                  <c:v>Q1 18-19</c:v>
                </c:pt>
                <c:pt idx="5">
                  <c:v>Q2 18-19</c:v>
                </c:pt>
                <c:pt idx="6">
                  <c:v>Q3 18-19</c:v>
                </c:pt>
              </c:strCache>
            </c:strRef>
          </c:cat>
          <c:val>
            <c:numRef>
              <c:f>Sheet1!$B$3:$B$10</c:f>
              <c:numCache>
                <c:formatCode>0%</c:formatCode>
                <c:ptCount val="8"/>
                <c:pt idx="0">
                  <c:v>0.53</c:v>
                </c:pt>
                <c:pt idx="1">
                  <c:v>0.56000000000000005</c:v>
                </c:pt>
                <c:pt idx="2">
                  <c:v>0.71000000000000008</c:v>
                </c:pt>
                <c:pt idx="3">
                  <c:v>0.8</c:v>
                </c:pt>
                <c:pt idx="4">
                  <c:v>0.8</c:v>
                </c:pt>
                <c:pt idx="5">
                  <c:v>0.8</c:v>
                </c:pt>
                <c:pt idx="6">
                  <c:v>0.82000000000000006</c:v>
                </c:pt>
              </c:numCache>
            </c:numRef>
          </c:val>
          <c:extLst xmlns:c16r2="http://schemas.microsoft.com/office/drawing/2015/06/chart">
            <c:ext xmlns:c16="http://schemas.microsoft.com/office/drawing/2014/chart" uri="{C3380CC4-5D6E-409C-BE32-E72D297353CC}">
              <c16:uniqueId val="{00000000-3F9A-4E6A-917A-C2BC789F075D}"/>
            </c:ext>
          </c:extLst>
        </c:ser>
        <c:dLbls/>
        <c:axId val="112968448"/>
        <c:axId val="117081216"/>
      </c:barChart>
      <c:catAx>
        <c:axId val="112968448"/>
        <c:scaling>
          <c:orientation val="minMax"/>
        </c:scaling>
        <c:axPos val="b"/>
        <c:numFmt formatCode="General" sourceLinked="1"/>
        <c:tickLblPos val="nextTo"/>
        <c:txPr>
          <a:bodyPr/>
          <a:lstStyle/>
          <a:p>
            <a:pPr>
              <a:defRPr sz="1400" b="1"/>
            </a:pPr>
            <a:endParaRPr lang="en-US"/>
          </a:p>
        </c:txPr>
        <c:crossAx val="117081216"/>
        <c:crosses val="autoZero"/>
        <c:auto val="1"/>
        <c:lblAlgn val="ctr"/>
        <c:lblOffset val="100"/>
      </c:catAx>
      <c:valAx>
        <c:axId val="117081216"/>
        <c:scaling>
          <c:orientation val="minMax"/>
        </c:scaling>
        <c:axPos val="l"/>
        <c:majorGridlines/>
        <c:numFmt formatCode="0%" sourceLinked="1"/>
        <c:tickLblPos val="nextTo"/>
        <c:txPr>
          <a:bodyPr/>
          <a:lstStyle/>
          <a:p>
            <a:pPr>
              <a:defRPr sz="1400" b="1"/>
            </a:pPr>
            <a:endParaRPr lang="en-US"/>
          </a:p>
        </c:txPr>
        <c:crossAx val="112968448"/>
        <c:crosses val="autoZero"/>
        <c:crossBetween val="between"/>
      </c:valAx>
    </c:plotArea>
    <c:legend>
      <c:legendPos val="r"/>
      <c:layout>
        <c:manualLayout>
          <c:xMode val="edge"/>
          <c:yMode val="edge"/>
          <c:x val="0.28272061375842422"/>
          <c:y val="9.9429160140029568E-4"/>
          <c:w val="0.4438590252032808"/>
          <c:h val="6.0761540321478513E-2"/>
        </c:manualLayout>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96569984"/>
        <c:axId val="97862016"/>
      </c:barChart>
      <c:catAx>
        <c:axId val="96569984"/>
        <c:scaling>
          <c:orientation val="minMax"/>
        </c:scaling>
        <c:axPos val="b"/>
        <c:majorTickMark val="none"/>
        <c:tickLblPos val="nextTo"/>
        <c:crossAx val="97862016"/>
        <c:crosses val="autoZero"/>
        <c:auto val="1"/>
        <c:lblAlgn val="ctr"/>
        <c:lblOffset val="100"/>
      </c:catAx>
      <c:valAx>
        <c:axId val="97862016"/>
        <c:scaling>
          <c:orientation val="minMax"/>
        </c:scaling>
        <c:axPos val="l"/>
        <c:numFmt formatCode="#,##0" sourceLinked="1"/>
        <c:majorTickMark val="none"/>
        <c:tickLblPos val="nextTo"/>
        <c:crossAx val="96569984"/>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7.8882249037704119E-2"/>
          <c:y val="9.6503919947191694E-2"/>
          <c:w val="0.89957337355655609"/>
          <c:h val="0.90349608005280824"/>
        </c:manualLayout>
      </c:layout>
      <c:pie3DChart>
        <c:varyColors val="1"/>
        <c:ser>
          <c:idx val="0"/>
          <c:order val="0"/>
          <c:explosion val="25"/>
          <c:dLbls>
            <c:dLbl>
              <c:idx val="2"/>
              <c:tx>
                <c:rich>
                  <a:bodyPr/>
                  <a:lstStyle/>
                  <a:p>
                    <a:r>
                      <a:rPr lang="en-US" b="1"/>
                      <a:t>Indians, </a:t>
                    </a:r>
                    <a:endParaRPr lang="en-US" b="1" smtClean="0"/>
                  </a:p>
                  <a:p>
                    <a:r>
                      <a:rPr lang="en-US" b="1" smtClean="0"/>
                      <a:t>2 </a:t>
                    </a:r>
                    <a:r>
                      <a:rPr lang="en-US" b="1"/>
                      <a:t>464</a:t>
                    </a:r>
                    <a:endParaRPr lang="en-US"/>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997-4F2E-ADB5-CAFB1433F801}"/>
                </c:ext>
              </c:extLst>
            </c:dLbl>
            <c:dLbl>
              <c:idx val="3"/>
              <c:tx>
                <c:rich>
                  <a:bodyPr/>
                  <a:lstStyle/>
                  <a:p>
                    <a:r>
                      <a:rPr lang="en-US" b="1"/>
                      <a:t>Whites, </a:t>
                    </a:r>
                    <a:endParaRPr lang="en-US" b="1" smtClean="0"/>
                  </a:p>
                  <a:p>
                    <a:r>
                      <a:rPr lang="en-US" b="1" smtClean="0"/>
                      <a:t>5 </a:t>
                    </a:r>
                    <a:r>
                      <a:rPr lang="en-US" b="1"/>
                      <a:t>653</a:t>
                    </a:r>
                    <a:endParaRPr lang="en-US"/>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97-4F2E-ADB5-CAFB1433F801}"/>
                </c:ext>
              </c:extLst>
            </c:dLbl>
            <c:dLbl>
              <c:idx val="4"/>
              <c:layout>
                <c:manualLayout>
                  <c:x val="0.20468921454640523"/>
                  <c:y val="-2.6724431780149296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58D-428F-873C-A949570A05CF}"/>
                </c:ext>
              </c:extLst>
            </c:dLbl>
            <c:spPr>
              <a:noFill/>
              <a:ln>
                <a:noFill/>
              </a:ln>
              <a:effectLst/>
            </c:spPr>
            <c:txPr>
              <a:bodyPr/>
              <a:lstStyle/>
              <a:p>
                <a:pPr>
                  <a:defRPr sz="1400" b="1"/>
                </a:pPr>
                <a:endParaRPr lang="en-US"/>
              </a:p>
            </c:txPr>
            <c:showVal val="1"/>
            <c:showCatName val="1"/>
            <c:showLeaderLines val="1"/>
            <c:extLst xmlns:c16r2="http://schemas.microsoft.com/office/drawing/2015/06/chart">
              <c:ext xmlns:c15="http://schemas.microsoft.com/office/drawing/2012/chart" uri="{CE6537A1-D6FC-4f65-9D91-7224C49458BB}"/>
            </c:extLst>
          </c:dLbls>
          <c:cat>
            <c:strRef>
              <c:f>'WS Equity'!$A$53:$E$53</c:f>
              <c:strCache>
                <c:ptCount val="5"/>
                <c:pt idx="0">
                  <c:v>Africans</c:v>
                </c:pt>
                <c:pt idx="1">
                  <c:v>Coloureds</c:v>
                </c:pt>
                <c:pt idx="2">
                  <c:v>Indians</c:v>
                </c:pt>
                <c:pt idx="3">
                  <c:v>Whites</c:v>
                </c:pt>
                <c:pt idx="4">
                  <c:v>Unspecified</c:v>
                </c:pt>
              </c:strCache>
            </c:strRef>
          </c:cat>
          <c:val>
            <c:numRef>
              <c:f>'WS Equity'!$A$54:$E$54</c:f>
              <c:numCache>
                <c:formatCode>#,##0</c:formatCode>
                <c:ptCount val="5"/>
                <c:pt idx="0">
                  <c:v>171894</c:v>
                </c:pt>
                <c:pt idx="1">
                  <c:v>21652</c:v>
                </c:pt>
                <c:pt idx="2">
                  <c:v>2464</c:v>
                </c:pt>
                <c:pt idx="3">
                  <c:v>5653</c:v>
                </c:pt>
                <c:pt idx="4">
                  <c:v>1630</c:v>
                </c:pt>
              </c:numCache>
            </c:numRef>
          </c:val>
          <c:extLst xmlns:c16r2="http://schemas.microsoft.com/office/drawing/2015/06/chart">
            <c:ext xmlns:c16="http://schemas.microsoft.com/office/drawing/2014/chart" uri="{C3380CC4-5D6E-409C-BE32-E72D297353CC}">
              <c16:uniqueId val="{00000000-F58D-428F-873C-A949570A05CF}"/>
            </c:ext>
          </c:extLst>
        </c:ser>
        <c:dLbls>
          <c:showVal val="1"/>
          <c:showCatName val="1"/>
        </c:dLbls>
      </c:pie3DChart>
    </c:plotArea>
    <c:plotVisOnly val="1"/>
    <c:dispBlanksAs val="zero"/>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gapWidth val="75"/>
        <c:axId val="98319744"/>
        <c:axId val="98366592"/>
      </c:barChart>
      <c:catAx>
        <c:axId val="98319744"/>
        <c:scaling>
          <c:orientation val="minMax"/>
        </c:scaling>
        <c:axPos val="l"/>
        <c:majorTickMark val="none"/>
        <c:tickLblPos val="nextTo"/>
        <c:txPr>
          <a:bodyPr/>
          <a:lstStyle/>
          <a:p>
            <a:pPr>
              <a:defRPr sz="800"/>
            </a:pPr>
            <a:endParaRPr lang="en-US"/>
          </a:p>
        </c:txPr>
        <c:crossAx val="98366592"/>
        <c:crosses val="autoZero"/>
        <c:auto val="1"/>
        <c:lblAlgn val="ctr"/>
        <c:lblOffset val="100"/>
      </c:catAx>
      <c:valAx>
        <c:axId val="98366592"/>
        <c:scaling>
          <c:orientation val="minMax"/>
        </c:scaling>
        <c:axPos val="b"/>
        <c:numFmt formatCode="#,##0" sourceLinked="1"/>
        <c:majorTickMark val="none"/>
        <c:tickLblPos val="nextTo"/>
        <c:crossAx val="98319744"/>
        <c:crosses val="autoZero"/>
        <c:crossBetween val="between"/>
      </c:valAx>
    </c:plotArea>
    <c:plotVisOnly val="1"/>
    <c:dispBlanksAs val="gap"/>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4984855837976975E-2"/>
          <c:y val="2.602142350699729E-2"/>
          <c:w val="0.95754543248606949"/>
          <c:h val="0.97321144693405581"/>
        </c:manualLayout>
      </c:layout>
      <c:pie3DChart>
        <c:varyColors val="1"/>
        <c:dLbls>
          <c:showVal val="1"/>
          <c:showCatName val="1"/>
        </c:dLbls>
      </c:pie3DChart>
      <c:spPr>
        <a:noFill/>
        <a:ln w="25400">
          <a:noFill/>
        </a:ln>
      </c:spPr>
    </c:plotArea>
    <c:plotVisOnly val="1"/>
    <c:dispBlanksAs val="zero"/>
  </c:chart>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dLbls>
          <c:showVal val="1"/>
        </c:dLbls>
        <c:gapWidth val="75"/>
        <c:axId val="99174656"/>
        <c:axId val="99229696"/>
      </c:barChart>
      <c:catAx>
        <c:axId val="99174656"/>
        <c:scaling>
          <c:orientation val="minMax"/>
        </c:scaling>
        <c:axPos val="l"/>
        <c:majorTickMark val="none"/>
        <c:tickLblPos val="nextTo"/>
        <c:crossAx val="99229696"/>
        <c:crosses val="autoZero"/>
        <c:auto val="1"/>
        <c:lblAlgn val="ctr"/>
        <c:lblOffset val="100"/>
      </c:catAx>
      <c:valAx>
        <c:axId val="99229696"/>
        <c:scaling>
          <c:orientation val="minMax"/>
        </c:scaling>
        <c:axPos val="b"/>
        <c:numFmt formatCode="General" sourceLinked="1"/>
        <c:majorTickMark val="none"/>
        <c:tickLblPos val="nextTo"/>
        <c:crossAx val="99174656"/>
        <c:crosses val="autoZero"/>
        <c:crossBetween val="between"/>
      </c:valAx>
    </c:plotArea>
    <c:legend>
      <c:legendPos val="b"/>
    </c:legend>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'economic s'!$A$100</c:f>
              <c:strCache>
                <c:ptCount val="1"/>
                <c:pt idx="0">
                  <c:v>Opportunities</c:v>
                </c:pt>
              </c:strCache>
            </c:strRef>
          </c:tx>
          <c:dLbls>
            <c:spPr>
              <a:noFill/>
              <a:ln>
                <a:noFill/>
              </a:ln>
              <a:effectLst/>
            </c:spPr>
            <c:txPr>
              <a:bodyPr/>
              <a:lstStyle/>
              <a:p>
                <a:pPr>
                  <a:defRPr sz="900" b="1"/>
                </a:pPr>
                <a:endParaRPr lang="en-US"/>
              </a:p>
            </c:txPr>
            <c:showVal val="1"/>
            <c:extLst xmlns:c16r2="http://schemas.microsoft.com/office/drawing/2015/06/chart">
              <c:ext xmlns:c15="http://schemas.microsoft.com/office/drawing/2012/chart" uri="{CE6537A1-D6FC-4f65-9D91-7224C49458BB}">
                <c15:showLeaderLines val="0"/>
              </c:ext>
            </c:extLst>
          </c:dLbls>
          <c:cat>
            <c:strRef>
              <c:f>'economic s'!$B$99:$U$99</c:f>
              <c:strCache>
                <c:ptCount val="20"/>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Infirmation Technology</c:v>
                </c:pt>
                <c:pt idx="10">
                  <c:v>Insurance</c:v>
                </c:pt>
                <c:pt idx="11">
                  <c:v>Local Government</c:v>
                </c:pt>
                <c:pt idx="12">
                  <c:v>Media &amp; Publishing</c:v>
                </c:pt>
                <c:pt idx="13">
                  <c:v>Mining</c:v>
                </c:pt>
                <c:pt idx="14">
                  <c:v>Manufacturing</c:v>
                </c:pt>
                <c:pt idx="15">
                  <c:v>Safety &amp; securyty</c:v>
                </c:pt>
                <c:pt idx="16">
                  <c:v>Agriculture</c:v>
                </c:pt>
                <c:pt idx="17">
                  <c:v>Public Sector</c:v>
                </c:pt>
                <c:pt idx="18">
                  <c:v>Transport</c:v>
                </c:pt>
                <c:pt idx="19">
                  <c:v>Services</c:v>
                </c:pt>
              </c:strCache>
            </c:strRef>
          </c:cat>
          <c:val>
            <c:numRef>
              <c:f>'economic s'!$B$100:$U$100</c:f>
              <c:numCache>
                <c:formatCode>#,##0</c:formatCode>
                <c:ptCount val="20"/>
                <c:pt idx="0">
                  <c:v>293</c:v>
                </c:pt>
                <c:pt idx="1">
                  <c:v>1392</c:v>
                </c:pt>
                <c:pt idx="2">
                  <c:v>8</c:v>
                </c:pt>
                <c:pt idx="3">
                  <c:v>300</c:v>
                </c:pt>
                <c:pt idx="4">
                  <c:v>6974</c:v>
                </c:pt>
                <c:pt idx="5">
                  <c:v>586</c:v>
                </c:pt>
                <c:pt idx="6">
                  <c:v>463</c:v>
                </c:pt>
                <c:pt idx="7">
                  <c:v>1624</c:v>
                </c:pt>
                <c:pt idx="8">
                  <c:v>77</c:v>
                </c:pt>
                <c:pt idx="9">
                  <c:v>358</c:v>
                </c:pt>
                <c:pt idx="10">
                  <c:v>1440</c:v>
                </c:pt>
                <c:pt idx="11">
                  <c:v>77</c:v>
                </c:pt>
                <c:pt idx="12">
                  <c:v>288</c:v>
                </c:pt>
                <c:pt idx="13">
                  <c:v>133</c:v>
                </c:pt>
                <c:pt idx="14">
                  <c:v>1785</c:v>
                </c:pt>
                <c:pt idx="15">
                  <c:v>3821</c:v>
                </c:pt>
                <c:pt idx="16">
                  <c:v>10321</c:v>
                </c:pt>
                <c:pt idx="17">
                  <c:v>265</c:v>
                </c:pt>
                <c:pt idx="18">
                  <c:v>307</c:v>
                </c:pt>
                <c:pt idx="19">
                  <c:v>1527</c:v>
                </c:pt>
              </c:numCache>
            </c:numRef>
          </c:val>
          <c:extLst xmlns:c16r2="http://schemas.microsoft.com/office/drawing/2015/06/chart">
            <c:ext xmlns:c16="http://schemas.microsoft.com/office/drawing/2014/chart" uri="{C3380CC4-5D6E-409C-BE32-E72D297353CC}">
              <c16:uniqueId val="{00000000-6107-446F-B1E6-06752650DF03}"/>
            </c:ext>
          </c:extLst>
        </c:ser>
        <c:ser>
          <c:idx val="1"/>
          <c:order val="1"/>
          <c:tx>
            <c:strRef>
              <c:f>'economic s'!$A$101</c:f>
              <c:strCache>
                <c:ptCount val="1"/>
                <c:pt idx="0">
                  <c:v>Placement</c:v>
                </c:pt>
              </c:strCache>
            </c:strRef>
          </c:tx>
          <c:dLbls>
            <c:spPr>
              <a:noFill/>
              <a:ln>
                <a:noFill/>
              </a:ln>
              <a:effectLst/>
            </c:spPr>
            <c:txPr>
              <a:bodyPr/>
              <a:lstStyle/>
              <a:p>
                <a:pPr>
                  <a:defRPr sz="900" b="1"/>
                </a:pPr>
                <a:endParaRPr lang="en-US"/>
              </a:p>
            </c:txPr>
            <c:showVal val="1"/>
            <c:extLst xmlns:c16r2="http://schemas.microsoft.com/office/drawing/2015/06/chart">
              <c:ext xmlns:c15="http://schemas.microsoft.com/office/drawing/2012/chart" uri="{CE6537A1-D6FC-4f65-9D91-7224C49458BB}">
                <c15:showLeaderLines val="0"/>
              </c:ext>
            </c:extLst>
          </c:dLbls>
          <c:cat>
            <c:strRef>
              <c:f>'economic s'!$B$99:$U$99</c:f>
              <c:strCache>
                <c:ptCount val="20"/>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Infirmation Technology</c:v>
                </c:pt>
                <c:pt idx="10">
                  <c:v>Insurance</c:v>
                </c:pt>
                <c:pt idx="11">
                  <c:v>Local Government</c:v>
                </c:pt>
                <c:pt idx="12">
                  <c:v>Media &amp; Publishing</c:v>
                </c:pt>
                <c:pt idx="13">
                  <c:v>Mining</c:v>
                </c:pt>
                <c:pt idx="14">
                  <c:v>Manufacturing</c:v>
                </c:pt>
                <c:pt idx="15">
                  <c:v>Safety &amp; securyty</c:v>
                </c:pt>
                <c:pt idx="16">
                  <c:v>Agriculture</c:v>
                </c:pt>
                <c:pt idx="17">
                  <c:v>Public Sector</c:v>
                </c:pt>
                <c:pt idx="18">
                  <c:v>Transport</c:v>
                </c:pt>
                <c:pt idx="19">
                  <c:v>Services</c:v>
                </c:pt>
              </c:strCache>
            </c:strRef>
          </c:cat>
          <c:val>
            <c:numRef>
              <c:f>'economic s'!$B$101:$U$101</c:f>
              <c:numCache>
                <c:formatCode>#,##0</c:formatCode>
                <c:ptCount val="20"/>
                <c:pt idx="0">
                  <c:v>86</c:v>
                </c:pt>
                <c:pt idx="1">
                  <c:v>1132</c:v>
                </c:pt>
                <c:pt idx="2">
                  <c:v>0</c:v>
                </c:pt>
                <c:pt idx="3">
                  <c:v>102</c:v>
                </c:pt>
                <c:pt idx="4">
                  <c:v>2021</c:v>
                </c:pt>
                <c:pt idx="5">
                  <c:v>69</c:v>
                </c:pt>
                <c:pt idx="6">
                  <c:v>80</c:v>
                </c:pt>
                <c:pt idx="7">
                  <c:v>74</c:v>
                </c:pt>
                <c:pt idx="8">
                  <c:v>8</c:v>
                </c:pt>
                <c:pt idx="9">
                  <c:v>30</c:v>
                </c:pt>
                <c:pt idx="10">
                  <c:v>299</c:v>
                </c:pt>
                <c:pt idx="11">
                  <c:v>7</c:v>
                </c:pt>
                <c:pt idx="12">
                  <c:v>59</c:v>
                </c:pt>
                <c:pt idx="13">
                  <c:v>55</c:v>
                </c:pt>
                <c:pt idx="14">
                  <c:v>291</c:v>
                </c:pt>
                <c:pt idx="15">
                  <c:v>1390</c:v>
                </c:pt>
                <c:pt idx="16">
                  <c:v>3146</c:v>
                </c:pt>
                <c:pt idx="17">
                  <c:v>39</c:v>
                </c:pt>
                <c:pt idx="18">
                  <c:v>80</c:v>
                </c:pt>
                <c:pt idx="19">
                  <c:v>364</c:v>
                </c:pt>
              </c:numCache>
            </c:numRef>
          </c:val>
          <c:extLst xmlns:c16r2="http://schemas.microsoft.com/office/drawing/2015/06/chart">
            <c:ext xmlns:c16="http://schemas.microsoft.com/office/drawing/2014/chart" uri="{C3380CC4-5D6E-409C-BE32-E72D297353CC}">
              <c16:uniqueId val="{00000001-6107-446F-B1E6-06752650DF03}"/>
            </c:ext>
          </c:extLst>
        </c:ser>
        <c:dLbls>
          <c:showVal val="1"/>
        </c:dLbls>
        <c:gapWidth val="75"/>
        <c:axId val="99256960"/>
        <c:axId val="99262848"/>
      </c:barChart>
      <c:catAx>
        <c:axId val="99256960"/>
        <c:scaling>
          <c:orientation val="minMax"/>
        </c:scaling>
        <c:axPos val="b"/>
        <c:numFmt formatCode="General" sourceLinked="0"/>
        <c:majorTickMark val="none"/>
        <c:tickLblPos val="nextTo"/>
        <c:txPr>
          <a:bodyPr/>
          <a:lstStyle/>
          <a:p>
            <a:pPr>
              <a:defRPr sz="1000" b="1"/>
            </a:pPr>
            <a:endParaRPr lang="en-US"/>
          </a:p>
        </c:txPr>
        <c:crossAx val="99262848"/>
        <c:crosses val="autoZero"/>
        <c:lblAlgn val="ctr"/>
        <c:lblOffset val="100"/>
      </c:catAx>
      <c:valAx>
        <c:axId val="99262848"/>
        <c:scaling>
          <c:orientation val="minMax"/>
        </c:scaling>
        <c:axPos val="l"/>
        <c:numFmt formatCode="#,##0" sourceLinked="1"/>
        <c:majorTickMark val="none"/>
        <c:tickLblPos val="nextTo"/>
        <c:txPr>
          <a:bodyPr/>
          <a:lstStyle/>
          <a:p>
            <a:pPr>
              <a:defRPr sz="1100" b="1"/>
            </a:pPr>
            <a:endParaRPr lang="en-US"/>
          </a:p>
        </c:txPr>
        <c:crossAx val="99256960"/>
        <c:crosses val="autoZero"/>
        <c:crossBetween val="between"/>
      </c:valAx>
    </c:plotArea>
    <c:legend>
      <c:legendPos val="b"/>
    </c:legend>
    <c:plotVisOnly val="1"/>
    <c:dispBlanksAs val="gap"/>
  </c:chart>
  <c:txPr>
    <a:bodyPr/>
    <a:lstStyle/>
    <a:p>
      <a:pPr>
        <a:defRPr sz="7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solidFill>
                  <a:sysClr val="windowText" lastClr="000000"/>
                </a:solidFill>
              </a:rPr>
              <a:t>DEL </a:t>
            </a:r>
            <a:r>
              <a:rPr lang="en-US" sz="1600" b="1" dirty="0">
                <a:solidFill>
                  <a:sysClr val="windowText" lastClr="000000"/>
                </a:solidFill>
              </a:rPr>
              <a:t>5 Year</a:t>
            </a:r>
            <a:r>
              <a:rPr lang="en-US" sz="1600" b="1" baseline="0" dirty="0">
                <a:solidFill>
                  <a:sysClr val="windowText" lastClr="000000"/>
                </a:solidFill>
              </a:rPr>
              <a:t> </a:t>
            </a:r>
            <a:r>
              <a:rPr lang="en-US" sz="1600" b="1" baseline="0" dirty="0" smtClean="0">
                <a:solidFill>
                  <a:sysClr val="windowText" lastClr="000000"/>
                </a:solidFill>
              </a:rPr>
              <a:t>Performance Trends</a:t>
            </a:r>
            <a:endParaRPr lang="en-US" sz="1600" b="1" dirty="0">
              <a:solidFill>
                <a:sysClr val="windowText" lastClr="000000"/>
              </a:solidFill>
            </a:endParaRPr>
          </a:p>
        </c:rich>
      </c:tx>
      <c:spPr>
        <a:noFill/>
        <a:ln>
          <a:noFill/>
        </a:ln>
        <a:effectLst/>
      </c:spPr>
    </c:title>
    <c:plotArea>
      <c:layout>
        <c:manualLayout>
          <c:layoutTarget val="inner"/>
          <c:xMode val="edge"/>
          <c:yMode val="edge"/>
          <c:x val="7.8670409254398777E-2"/>
          <c:y val="0.1503643299584472"/>
          <c:w val="0.90435428210362589"/>
          <c:h val="0.70632444563507679"/>
        </c:manualLayout>
      </c:layout>
      <c:lineChart>
        <c:grouping val="standard"/>
        <c:ser>
          <c:idx val="0"/>
          <c:order val="0"/>
          <c:spPr>
            <a:ln w="28575" cap="rnd">
              <a:solidFill>
                <a:schemeClr val="accent1"/>
              </a:solidFill>
              <a:round/>
            </a:ln>
            <a:effectLst/>
          </c:spPr>
          <c:marker>
            <c:symbol val="none"/>
          </c:marker>
          <c:cat>
            <c:strRef>
              <c:f>Sheet1!$A$3:$A$7</c:f>
              <c:strCache>
                <c:ptCount val="5"/>
                <c:pt idx="0">
                  <c:v>14/15 FY</c:v>
                </c:pt>
                <c:pt idx="1">
                  <c:v>15/16 FY</c:v>
                </c:pt>
                <c:pt idx="2">
                  <c:v>16/17 FY</c:v>
                </c:pt>
                <c:pt idx="3">
                  <c:v>17/18 FY</c:v>
                </c:pt>
                <c:pt idx="4">
                  <c:v>18/19 Q3</c:v>
                </c:pt>
              </c:strCache>
            </c:strRef>
          </c:cat>
          <c:val>
            <c:numRef>
              <c:f>Sheet1!$B$3:$B$7</c:f>
              <c:numCache>
                <c:formatCode>0%</c:formatCode>
                <c:ptCount val="5"/>
                <c:pt idx="0">
                  <c:v>0.52</c:v>
                </c:pt>
                <c:pt idx="1">
                  <c:v>0.5</c:v>
                </c:pt>
                <c:pt idx="2">
                  <c:v>0.7400000000000001</c:v>
                </c:pt>
                <c:pt idx="3">
                  <c:v>0.60000000000000009</c:v>
                </c:pt>
                <c:pt idx="4">
                  <c:v>0.82000000000000006</c:v>
                </c:pt>
              </c:numCache>
            </c:numRef>
          </c:val>
          <c:extLst xmlns:c16r2="http://schemas.microsoft.com/office/drawing/2015/06/chart">
            <c:ext xmlns:c16="http://schemas.microsoft.com/office/drawing/2014/chart" uri="{C3380CC4-5D6E-409C-BE32-E72D297353CC}">
              <c16:uniqueId val="{00000000-88FD-4BB5-9AC9-B6983984764B}"/>
            </c:ext>
          </c:extLst>
        </c:ser>
        <c:dLbls/>
        <c:marker val="1"/>
        <c:axId val="87636608"/>
        <c:axId val="88027520"/>
      </c:lineChart>
      <c:catAx>
        <c:axId val="87636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8027520"/>
        <c:crosses val="autoZero"/>
        <c:auto val="1"/>
        <c:lblAlgn val="ctr"/>
        <c:lblOffset val="100"/>
      </c:catAx>
      <c:valAx>
        <c:axId val="880275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76366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74167346038236"/>
          <c:y val="0.11053757022105853"/>
          <c:w val="0.76393350660568249"/>
          <c:h val="0.86249182869942242"/>
        </c:manualLayout>
      </c:layout>
      <c:barChart>
        <c:barDir val="bar"/>
        <c:grouping val="clustered"/>
        <c:ser>
          <c:idx val="0"/>
          <c:order val="0"/>
          <c:tx>
            <c:strRef>
              <c:f>EC!$B$36</c:f>
              <c:strCache>
                <c:ptCount val="1"/>
                <c:pt idx="0">
                  <c:v>Work seekers registered</c:v>
                </c:pt>
              </c:strCache>
            </c:strRef>
          </c:tx>
          <c:dLbls>
            <c:spPr>
              <a:noFill/>
              <a:ln>
                <a:noFill/>
              </a:ln>
              <a:effectLst/>
            </c:spPr>
            <c:txPr>
              <a:bodyPr/>
              <a:lstStyle/>
              <a:p>
                <a:pPr>
                  <a:defRPr sz="1000" b="1"/>
                </a:pPr>
                <a:endParaRPr lang="en-US"/>
              </a:p>
            </c:txPr>
            <c:showVal val="1"/>
            <c:extLst xmlns:c16r2="http://schemas.microsoft.com/office/drawing/2015/06/chart">
              <c:ext xmlns:c15="http://schemas.microsoft.com/office/drawing/2012/chart" uri="{CE6537A1-D6FC-4f65-9D91-7224C49458BB}">
                <c15:showLeaderLines val="0"/>
              </c:ext>
            </c:extLst>
          </c:dLbls>
          <c:cat>
            <c:strRef>
              <c:f>EC!$A$37:$A$46</c:f>
              <c:strCache>
                <c:ptCount val="10"/>
                <c:pt idx="0">
                  <c:v>Eastern Cape</c:v>
                </c:pt>
                <c:pt idx="1">
                  <c:v>Free State</c:v>
                </c:pt>
                <c:pt idx="2">
                  <c:v>Gauteng</c:v>
                </c:pt>
                <c:pt idx="3">
                  <c:v>KwaZulu Natal</c:v>
                </c:pt>
                <c:pt idx="4">
                  <c:v>Limpopo</c:v>
                </c:pt>
                <c:pt idx="5">
                  <c:v>Mpumalanga</c:v>
                </c:pt>
                <c:pt idx="6">
                  <c:v>Northern Cape</c:v>
                </c:pt>
                <c:pt idx="7">
                  <c:v>North West</c:v>
                </c:pt>
                <c:pt idx="8">
                  <c:v>Western Cape</c:v>
                </c:pt>
                <c:pt idx="9">
                  <c:v>Online</c:v>
                </c:pt>
              </c:strCache>
            </c:strRef>
          </c:cat>
          <c:val>
            <c:numRef>
              <c:f>EC!$B$37:$B$46</c:f>
              <c:numCache>
                <c:formatCode>#,##0</c:formatCode>
                <c:ptCount val="10"/>
                <c:pt idx="0">
                  <c:v>24517</c:v>
                </c:pt>
                <c:pt idx="1">
                  <c:v>12369</c:v>
                </c:pt>
                <c:pt idx="2">
                  <c:v>52341</c:v>
                </c:pt>
                <c:pt idx="3">
                  <c:v>29765</c:v>
                </c:pt>
                <c:pt idx="4">
                  <c:v>15890</c:v>
                </c:pt>
                <c:pt idx="5">
                  <c:v>15153</c:v>
                </c:pt>
                <c:pt idx="6">
                  <c:v>6424</c:v>
                </c:pt>
                <c:pt idx="7">
                  <c:v>10450</c:v>
                </c:pt>
                <c:pt idx="8">
                  <c:v>28529</c:v>
                </c:pt>
                <c:pt idx="9">
                  <c:v>7855</c:v>
                </c:pt>
              </c:numCache>
            </c:numRef>
          </c:val>
          <c:extLst xmlns:c16r2="http://schemas.microsoft.com/office/drawing/2015/06/chart">
            <c:ext xmlns:c16="http://schemas.microsoft.com/office/drawing/2014/chart" uri="{C3380CC4-5D6E-409C-BE32-E72D297353CC}">
              <c16:uniqueId val="{00000000-1C9F-47D8-B251-D631CCE0E6D0}"/>
            </c:ext>
          </c:extLst>
        </c:ser>
        <c:ser>
          <c:idx val="1"/>
          <c:order val="1"/>
          <c:tx>
            <c:strRef>
              <c:f>EC!$C$36</c:f>
              <c:strCache>
                <c:ptCount val="1"/>
                <c:pt idx="0">
                  <c:v>Employment counselling</c:v>
                </c:pt>
              </c:strCache>
            </c:strRef>
          </c:tx>
          <c:dLbls>
            <c:spPr>
              <a:noFill/>
              <a:ln>
                <a:noFill/>
              </a:ln>
              <a:effectLst/>
            </c:spPr>
            <c:txPr>
              <a:bodyPr wrap="square" lIns="38100" tIns="19050" rIns="38100" bIns="19050" anchor="ctr">
                <a:spAutoFit/>
              </a:bodyPr>
              <a:lstStyle/>
              <a:p>
                <a:pPr>
                  <a:defRPr sz="1000" b="1"/>
                </a:pPr>
                <a:endParaRPr lang="en-US"/>
              </a:p>
            </c:txPr>
            <c:showVal val="1"/>
            <c:extLst xmlns:c16r2="http://schemas.microsoft.com/office/drawing/2015/06/chart">
              <c:ext xmlns:c15="http://schemas.microsoft.com/office/drawing/2012/chart" uri="{CE6537A1-D6FC-4f65-9D91-7224C49458BB}">
                <c15:showLeaderLines val="0"/>
              </c:ext>
            </c:extLst>
          </c:dLbls>
          <c:cat>
            <c:strRef>
              <c:f>EC!$A$37:$A$46</c:f>
              <c:strCache>
                <c:ptCount val="10"/>
                <c:pt idx="0">
                  <c:v>Eastern Cape</c:v>
                </c:pt>
                <c:pt idx="1">
                  <c:v>Free State</c:v>
                </c:pt>
                <c:pt idx="2">
                  <c:v>Gauteng</c:v>
                </c:pt>
                <c:pt idx="3">
                  <c:v>KwaZulu Natal</c:v>
                </c:pt>
                <c:pt idx="4">
                  <c:v>Limpopo</c:v>
                </c:pt>
                <c:pt idx="5">
                  <c:v>Mpumalanga</c:v>
                </c:pt>
                <c:pt idx="6">
                  <c:v>Northern Cape</c:v>
                </c:pt>
                <c:pt idx="7">
                  <c:v>North West</c:v>
                </c:pt>
                <c:pt idx="8">
                  <c:v>Western Cape</c:v>
                </c:pt>
                <c:pt idx="9">
                  <c:v>Online</c:v>
                </c:pt>
              </c:strCache>
            </c:strRef>
          </c:cat>
          <c:val>
            <c:numRef>
              <c:f>EC!$C$37:$C$46</c:f>
              <c:numCache>
                <c:formatCode>#,##0</c:formatCode>
                <c:ptCount val="10"/>
                <c:pt idx="0">
                  <c:v>26456</c:v>
                </c:pt>
                <c:pt idx="1">
                  <c:v>14388</c:v>
                </c:pt>
                <c:pt idx="2">
                  <c:v>34144</c:v>
                </c:pt>
                <c:pt idx="3">
                  <c:v>23762</c:v>
                </c:pt>
                <c:pt idx="4">
                  <c:v>16030</c:v>
                </c:pt>
                <c:pt idx="5">
                  <c:v>14935</c:v>
                </c:pt>
                <c:pt idx="6">
                  <c:v>11636</c:v>
                </c:pt>
                <c:pt idx="7">
                  <c:v>15095</c:v>
                </c:pt>
                <c:pt idx="8">
                  <c:v>13831</c:v>
                </c:pt>
                <c:pt idx="9">
                  <c:v>4708</c:v>
                </c:pt>
              </c:numCache>
            </c:numRef>
          </c:val>
          <c:extLst xmlns:c16r2="http://schemas.microsoft.com/office/drawing/2015/06/chart">
            <c:ext xmlns:c16="http://schemas.microsoft.com/office/drawing/2014/chart" uri="{C3380CC4-5D6E-409C-BE32-E72D297353CC}">
              <c16:uniqueId val="{00000001-1C9F-47D8-B251-D631CCE0E6D0}"/>
            </c:ext>
          </c:extLst>
        </c:ser>
        <c:dLbls>
          <c:showVal val="1"/>
        </c:dLbls>
        <c:overlap val="-25"/>
        <c:axId val="100030720"/>
        <c:axId val="100036608"/>
      </c:barChart>
      <c:catAx>
        <c:axId val="100030720"/>
        <c:scaling>
          <c:orientation val="minMax"/>
        </c:scaling>
        <c:axPos val="l"/>
        <c:numFmt formatCode="General" sourceLinked="0"/>
        <c:majorTickMark val="none"/>
        <c:tickLblPos val="nextTo"/>
        <c:txPr>
          <a:bodyPr/>
          <a:lstStyle/>
          <a:p>
            <a:pPr>
              <a:defRPr sz="1100" b="1"/>
            </a:pPr>
            <a:endParaRPr lang="en-US"/>
          </a:p>
        </c:txPr>
        <c:crossAx val="100036608"/>
        <c:crosses val="autoZero"/>
        <c:auto val="1"/>
        <c:lblAlgn val="ctr"/>
        <c:lblOffset val="100"/>
      </c:catAx>
      <c:valAx>
        <c:axId val="100036608"/>
        <c:scaling>
          <c:orientation val="minMax"/>
        </c:scaling>
        <c:delete val="1"/>
        <c:axPos val="b"/>
        <c:numFmt formatCode="#,##0" sourceLinked="1"/>
        <c:majorTickMark val="none"/>
        <c:tickLblPos val="none"/>
        <c:crossAx val="100030720"/>
        <c:crosses val="autoZero"/>
        <c:crossBetween val="between"/>
      </c:valAx>
    </c:plotArea>
    <c:legend>
      <c:legendPos val="t"/>
      <c:layout>
        <c:manualLayout>
          <c:xMode val="edge"/>
          <c:yMode val="edge"/>
          <c:x val="0.27451153088253349"/>
          <c:y val="1.4711236952464938E-2"/>
          <c:w val="0.65780856117708364"/>
          <c:h val="4.4337003934966313E-2"/>
        </c:manualLayout>
      </c:layout>
      <c:txPr>
        <a:bodyPr/>
        <a:lstStyle/>
        <a:p>
          <a:pPr>
            <a:defRPr sz="1100" b="1"/>
          </a:pPr>
          <a:endParaRPr lang="en-US"/>
        </a:p>
      </c:txPr>
    </c:legend>
    <c:plotVisOnly val="1"/>
    <c:dispBlanksAs val="gap"/>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ser>
          <c:idx val="0"/>
          <c:order val="0"/>
          <c:dLbls>
            <c:spPr>
              <a:noFill/>
              <a:ln>
                <a:noFill/>
              </a:ln>
              <a:effectLst/>
            </c:spPr>
            <c:txPr>
              <a:bodyPr wrap="square" lIns="38100" tIns="19050" rIns="38100" bIns="19050" anchor="ctr">
                <a:spAutoFit/>
              </a:bodyPr>
              <a:lstStyle/>
              <a:p>
                <a:pPr>
                  <a:defRPr sz="1100" b="1"/>
                </a:pPr>
                <a:endParaRPr lang="en-US"/>
              </a:p>
            </c:txPr>
            <c:showVal val="1"/>
            <c:extLst xmlns:c16r2="http://schemas.microsoft.com/office/drawing/2015/06/chart">
              <c:ext xmlns:c15="http://schemas.microsoft.com/office/drawing/2012/chart" uri="{CE6537A1-D6FC-4f65-9D91-7224C49458BB}">
                <c15:showLeaderLines val="0"/>
              </c:ext>
            </c:extLst>
          </c:dLbls>
          <c:cat>
            <c:strRef>
              <c:f>Type!$A$48:$I$48</c:f>
              <c:strCache>
                <c:ptCount val="9"/>
                <c:pt idx="0">
                  <c:v>Formal Job</c:v>
                </c:pt>
                <c:pt idx="1">
                  <c:v>Apprenticeship</c:v>
                </c:pt>
                <c:pt idx="2">
                  <c:v>Learnership</c:v>
                </c:pt>
                <c:pt idx="3">
                  <c:v>Internship</c:v>
                </c:pt>
                <c:pt idx="4">
                  <c:v>Projects</c:v>
                </c:pt>
                <c:pt idx="5">
                  <c:v>SIPS 1</c:v>
                </c:pt>
                <c:pt idx="6">
                  <c:v>Operation Phakisa</c:v>
                </c:pt>
                <c:pt idx="7">
                  <c:v>UIF-LAP</c:v>
                </c:pt>
                <c:pt idx="8">
                  <c:v>Will- Programme</c:v>
                </c:pt>
              </c:strCache>
            </c:strRef>
          </c:cat>
          <c:val>
            <c:numRef>
              <c:f>Type!$A$49:$I$49</c:f>
              <c:numCache>
                <c:formatCode>#,##0</c:formatCode>
                <c:ptCount val="9"/>
                <c:pt idx="0">
                  <c:v>18408</c:v>
                </c:pt>
                <c:pt idx="1">
                  <c:v>268</c:v>
                </c:pt>
                <c:pt idx="2">
                  <c:v>2511</c:v>
                </c:pt>
                <c:pt idx="3">
                  <c:v>463</c:v>
                </c:pt>
                <c:pt idx="4">
                  <c:v>9320</c:v>
                </c:pt>
                <c:pt idx="5" formatCode="#,##0;\-\ #,##0">
                  <c:v>0</c:v>
                </c:pt>
                <c:pt idx="6" formatCode="#,##0;\-\ #,##0">
                  <c:v>0</c:v>
                </c:pt>
                <c:pt idx="7">
                  <c:v>771</c:v>
                </c:pt>
                <c:pt idx="8" formatCode="#,##0;\-\ #,##0">
                  <c:v>0</c:v>
                </c:pt>
              </c:numCache>
            </c:numRef>
          </c:val>
          <c:extLst xmlns:c16r2="http://schemas.microsoft.com/office/drawing/2015/06/chart">
            <c:ext xmlns:c16="http://schemas.microsoft.com/office/drawing/2014/chart" uri="{C3380CC4-5D6E-409C-BE32-E72D297353CC}">
              <c16:uniqueId val="{00000000-B44C-4394-BFF0-997CFBE2BCD2}"/>
            </c:ext>
          </c:extLst>
        </c:ser>
        <c:dLbls>
          <c:showVal val="1"/>
        </c:dLbls>
        <c:gapWidth val="75"/>
        <c:axId val="99951360"/>
        <c:axId val="99952896"/>
      </c:barChart>
      <c:catAx>
        <c:axId val="99951360"/>
        <c:scaling>
          <c:orientation val="minMax"/>
        </c:scaling>
        <c:axPos val="l"/>
        <c:numFmt formatCode="General" sourceLinked="0"/>
        <c:majorTickMark val="none"/>
        <c:tickLblPos val="nextTo"/>
        <c:txPr>
          <a:bodyPr/>
          <a:lstStyle/>
          <a:p>
            <a:pPr>
              <a:defRPr sz="1100" b="1"/>
            </a:pPr>
            <a:endParaRPr lang="en-US"/>
          </a:p>
        </c:txPr>
        <c:crossAx val="99952896"/>
        <c:crosses val="autoZero"/>
        <c:auto val="1"/>
        <c:lblAlgn val="ctr"/>
        <c:lblOffset val="100"/>
      </c:catAx>
      <c:valAx>
        <c:axId val="99952896"/>
        <c:scaling>
          <c:orientation val="minMax"/>
        </c:scaling>
        <c:axPos val="b"/>
        <c:numFmt formatCode="#,##0" sourceLinked="1"/>
        <c:majorTickMark val="none"/>
        <c:tickLblPos val="nextTo"/>
        <c:txPr>
          <a:bodyPr/>
          <a:lstStyle/>
          <a:p>
            <a:pPr>
              <a:defRPr sz="1100" b="1"/>
            </a:pPr>
            <a:endParaRPr lang="en-US"/>
          </a:p>
        </c:txPr>
        <c:crossAx val="99951360"/>
        <c:crosses val="autoZero"/>
        <c:crossBetween val="between"/>
      </c:valAx>
    </c:plotArea>
    <c:plotVisOnly val="1"/>
    <c:dispBlanksAs val="gap"/>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100007296"/>
        <c:axId val="100217984"/>
      </c:barChart>
      <c:catAx>
        <c:axId val="100007296"/>
        <c:scaling>
          <c:orientation val="minMax"/>
        </c:scaling>
        <c:axPos val="l"/>
        <c:majorTickMark val="none"/>
        <c:tickLblPos val="nextTo"/>
        <c:crossAx val="100217984"/>
        <c:crosses val="autoZero"/>
        <c:auto val="1"/>
        <c:lblAlgn val="ctr"/>
        <c:lblOffset val="100"/>
      </c:catAx>
      <c:valAx>
        <c:axId val="100217984"/>
        <c:scaling>
          <c:orientation val="minMax"/>
        </c:scaling>
        <c:axPos val="b"/>
        <c:numFmt formatCode="#,##0" sourceLinked="1"/>
        <c:majorTickMark val="none"/>
        <c:tickLblPos val="nextTo"/>
        <c:crossAx val="100007296"/>
        <c:crosses val="autoZero"/>
        <c:crossBetween val="between"/>
      </c:valAx>
    </c:plotArea>
    <c:plotVisOnly val="1"/>
    <c:dispBlanksAs val="gap"/>
  </c:chart>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dLbls>
          <c:showVal val="1"/>
        </c:dLbls>
        <c:gapWidth val="75"/>
        <c:axId val="100224000"/>
        <c:axId val="100147968"/>
      </c:barChart>
      <c:catAx>
        <c:axId val="100224000"/>
        <c:scaling>
          <c:orientation val="minMax"/>
        </c:scaling>
        <c:axPos val="l"/>
        <c:majorTickMark val="none"/>
        <c:tickLblPos val="nextTo"/>
        <c:crossAx val="100147968"/>
        <c:crosses val="autoZero"/>
        <c:auto val="1"/>
        <c:lblAlgn val="ctr"/>
        <c:lblOffset val="100"/>
      </c:catAx>
      <c:valAx>
        <c:axId val="100147968"/>
        <c:scaling>
          <c:orientation val="minMax"/>
        </c:scaling>
        <c:axPos val="b"/>
        <c:numFmt formatCode="#,##0" sourceLinked="1"/>
        <c:majorTickMark val="none"/>
        <c:tickLblPos val="nextTo"/>
        <c:crossAx val="100224000"/>
        <c:crosses val="autoZero"/>
        <c:crossBetween val="between"/>
      </c:valAx>
    </c:plotArea>
    <c:plotVisOnly val="1"/>
    <c:dispBlanksAs val="gap"/>
  </c:chart>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ser>
          <c:idx val="0"/>
          <c:order val="0"/>
          <c:dLbls>
            <c:spPr>
              <a:noFill/>
              <a:ln>
                <a:noFill/>
              </a:ln>
              <a:effectLst/>
            </c:spPr>
            <c:txPr>
              <a:bodyPr wrap="square" lIns="38100" tIns="19050" rIns="38100" bIns="19050" anchor="ctr">
                <a:spAutoFit/>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'economic s'!$B$60:$U$60</c:f>
              <c:strCache>
                <c:ptCount val="20"/>
                <c:pt idx="0">
                  <c:v>Financial accounting</c:v>
                </c:pt>
                <c:pt idx="1">
                  <c:v>Banking</c:v>
                </c:pt>
                <c:pt idx="2">
                  <c:v>Chemical</c:v>
                </c:pt>
                <c:pt idx="3">
                  <c:v>Clothing &amp; Textile</c:v>
                </c:pt>
                <c:pt idx="4">
                  <c:v>Construction</c:v>
                </c:pt>
                <c:pt idx="5">
                  <c:v>Education</c:v>
                </c:pt>
                <c:pt idx="6">
                  <c:v>Energy</c:v>
                </c:pt>
                <c:pt idx="7">
                  <c:v>Forestry</c:v>
                </c:pt>
                <c:pt idx="8">
                  <c:v>Health &amp; Welfare</c:v>
                </c:pt>
                <c:pt idx="9">
                  <c:v>Infirmation Technology</c:v>
                </c:pt>
                <c:pt idx="10">
                  <c:v>Insurance</c:v>
                </c:pt>
                <c:pt idx="11">
                  <c:v>Local Government</c:v>
                </c:pt>
                <c:pt idx="12">
                  <c:v>Media &amp; Publishing</c:v>
                </c:pt>
                <c:pt idx="13">
                  <c:v>Mining</c:v>
                </c:pt>
                <c:pt idx="14">
                  <c:v>Manufacturing</c:v>
                </c:pt>
                <c:pt idx="15">
                  <c:v>Safety &amp; securyty</c:v>
                </c:pt>
                <c:pt idx="16">
                  <c:v>Agriculture</c:v>
                </c:pt>
                <c:pt idx="17">
                  <c:v>Public Sector</c:v>
                </c:pt>
                <c:pt idx="18">
                  <c:v>Transport</c:v>
                </c:pt>
                <c:pt idx="19">
                  <c:v>Services</c:v>
                </c:pt>
              </c:strCache>
            </c:strRef>
          </c:cat>
          <c:val>
            <c:numRef>
              <c:f>'economic s'!$B$71:$U$71</c:f>
              <c:numCache>
                <c:formatCode>#,##0</c:formatCode>
                <c:ptCount val="20"/>
                <c:pt idx="0">
                  <c:v>86</c:v>
                </c:pt>
                <c:pt idx="1">
                  <c:v>1132</c:v>
                </c:pt>
                <c:pt idx="2">
                  <c:v>0</c:v>
                </c:pt>
                <c:pt idx="3">
                  <c:v>102</c:v>
                </c:pt>
                <c:pt idx="4">
                  <c:v>2021</c:v>
                </c:pt>
                <c:pt idx="5">
                  <c:v>69</c:v>
                </c:pt>
                <c:pt idx="6">
                  <c:v>80</c:v>
                </c:pt>
                <c:pt idx="7">
                  <c:v>74</c:v>
                </c:pt>
                <c:pt idx="8">
                  <c:v>8</c:v>
                </c:pt>
                <c:pt idx="9">
                  <c:v>30</c:v>
                </c:pt>
                <c:pt idx="10">
                  <c:v>299</c:v>
                </c:pt>
                <c:pt idx="11">
                  <c:v>7</c:v>
                </c:pt>
                <c:pt idx="12">
                  <c:v>59</c:v>
                </c:pt>
                <c:pt idx="13">
                  <c:v>55</c:v>
                </c:pt>
                <c:pt idx="14">
                  <c:v>291</c:v>
                </c:pt>
                <c:pt idx="15">
                  <c:v>1390</c:v>
                </c:pt>
                <c:pt idx="16">
                  <c:v>3146</c:v>
                </c:pt>
                <c:pt idx="17">
                  <c:v>39</c:v>
                </c:pt>
                <c:pt idx="18">
                  <c:v>80</c:v>
                </c:pt>
                <c:pt idx="19">
                  <c:v>364</c:v>
                </c:pt>
              </c:numCache>
            </c:numRef>
          </c:val>
          <c:extLst xmlns:c16r2="http://schemas.microsoft.com/office/drawing/2015/06/chart">
            <c:ext xmlns:c16="http://schemas.microsoft.com/office/drawing/2014/chart" uri="{C3380CC4-5D6E-409C-BE32-E72D297353CC}">
              <c16:uniqueId val="{00000000-0656-4D32-9B9E-50A38DF0BE7F}"/>
            </c:ext>
          </c:extLst>
        </c:ser>
        <c:dLbls>
          <c:showVal val="1"/>
        </c:dLbls>
        <c:gapWidth val="75"/>
        <c:axId val="100349440"/>
        <c:axId val="100350976"/>
      </c:barChart>
      <c:catAx>
        <c:axId val="100349440"/>
        <c:scaling>
          <c:orientation val="minMax"/>
        </c:scaling>
        <c:axPos val="l"/>
        <c:numFmt formatCode="General" sourceLinked="0"/>
        <c:majorTickMark val="none"/>
        <c:tickLblPos val="nextTo"/>
        <c:txPr>
          <a:bodyPr/>
          <a:lstStyle/>
          <a:p>
            <a:pPr>
              <a:defRPr sz="1100" b="1"/>
            </a:pPr>
            <a:endParaRPr lang="en-US"/>
          </a:p>
        </c:txPr>
        <c:crossAx val="100350976"/>
        <c:crosses val="autoZero"/>
        <c:auto val="1"/>
        <c:lblAlgn val="ctr"/>
        <c:lblOffset val="100"/>
      </c:catAx>
      <c:valAx>
        <c:axId val="100350976"/>
        <c:scaling>
          <c:orientation val="minMax"/>
        </c:scaling>
        <c:axPos val="b"/>
        <c:numFmt formatCode="#,##0" sourceLinked="1"/>
        <c:majorTickMark val="none"/>
        <c:tickLblPos val="nextTo"/>
        <c:txPr>
          <a:bodyPr/>
          <a:lstStyle/>
          <a:p>
            <a:pPr>
              <a:defRPr b="1"/>
            </a:pPr>
            <a:endParaRPr lang="en-US"/>
          </a:p>
        </c:txPr>
        <c:crossAx val="100349440"/>
        <c:crosses val="autoZero"/>
        <c:crossBetween val="between"/>
      </c:valAx>
    </c:plotArea>
    <c:plotVisOnly val="1"/>
    <c:dispBlanksAs val="gap"/>
  </c:chart>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100360576"/>
        <c:axId val="100362112"/>
      </c:barChart>
      <c:catAx>
        <c:axId val="100360576"/>
        <c:scaling>
          <c:orientation val="minMax"/>
        </c:scaling>
        <c:axPos val="b"/>
        <c:majorTickMark val="none"/>
        <c:tickLblPos val="nextTo"/>
        <c:crossAx val="100362112"/>
        <c:crosses val="autoZero"/>
        <c:auto val="1"/>
        <c:lblAlgn val="ctr"/>
        <c:lblOffset val="100"/>
      </c:catAx>
      <c:valAx>
        <c:axId val="100362112"/>
        <c:scaling>
          <c:orientation val="minMax"/>
        </c:scaling>
        <c:axPos val="l"/>
        <c:numFmt formatCode="#,##0" sourceLinked="1"/>
        <c:majorTickMark val="none"/>
        <c:tickLblPos val="nextTo"/>
        <c:crossAx val="100360576"/>
        <c:crosses val="autoZero"/>
        <c:crossBetween val="between"/>
      </c:valAx>
    </c:plotArea>
    <c:plotVisOnly val="1"/>
    <c:dispBlanksAs val="gap"/>
  </c:chart>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Workseekers registered</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Sheet1!$B$2:$B$11</c:f>
              <c:numCache>
                <c:formatCode>#,##0</c:formatCode>
                <c:ptCount val="10"/>
                <c:pt idx="0">
                  <c:v>24517</c:v>
                </c:pt>
                <c:pt idx="1">
                  <c:v>12369</c:v>
                </c:pt>
                <c:pt idx="2">
                  <c:v>52341</c:v>
                </c:pt>
                <c:pt idx="3">
                  <c:v>29765</c:v>
                </c:pt>
                <c:pt idx="4">
                  <c:v>15890</c:v>
                </c:pt>
                <c:pt idx="5">
                  <c:v>15153</c:v>
                </c:pt>
                <c:pt idx="6">
                  <c:v>6424</c:v>
                </c:pt>
                <c:pt idx="7">
                  <c:v>10450</c:v>
                </c:pt>
                <c:pt idx="8">
                  <c:v>28529</c:v>
                </c:pt>
                <c:pt idx="9">
                  <c:v>7855</c:v>
                </c:pt>
              </c:numCache>
            </c:numRef>
          </c:val>
          <c:extLst xmlns:c16r2="http://schemas.microsoft.com/office/drawing/2015/06/chart">
            <c:ext xmlns:c16="http://schemas.microsoft.com/office/drawing/2014/chart" uri="{C3380CC4-5D6E-409C-BE32-E72D297353CC}">
              <c16:uniqueId val="{00000000-E8CD-4A0E-A2C0-63ADBFB417A6}"/>
            </c:ext>
          </c:extLst>
        </c:ser>
        <c:ser>
          <c:idx val="1"/>
          <c:order val="1"/>
          <c:tx>
            <c:strRef>
              <c:f>Sheet1!$C$1</c:f>
              <c:strCache>
                <c:ptCount val="1"/>
                <c:pt idx="0">
                  <c:v>Employment counselling</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Sheet1!$C$2:$C$11</c:f>
              <c:numCache>
                <c:formatCode>#,##0</c:formatCode>
                <c:ptCount val="10"/>
                <c:pt idx="0">
                  <c:v>26456</c:v>
                </c:pt>
                <c:pt idx="1">
                  <c:v>14388</c:v>
                </c:pt>
                <c:pt idx="2">
                  <c:v>34144</c:v>
                </c:pt>
                <c:pt idx="3">
                  <c:v>23762</c:v>
                </c:pt>
                <c:pt idx="4">
                  <c:v>16030</c:v>
                </c:pt>
                <c:pt idx="5">
                  <c:v>14935</c:v>
                </c:pt>
                <c:pt idx="6">
                  <c:v>11636</c:v>
                </c:pt>
                <c:pt idx="7">
                  <c:v>15095</c:v>
                </c:pt>
                <c:pt idx="8">
                  <c:v>13831</c:v>
                </c:pt>
                <c:pt idx="9">
                  <c:v>4708</c:v>
                </c:pt>
              </c:numCache>
            </c:numRef>
          </c:val>
          <c:extLst xmlns:c16r2="http://schemas.microsoft.com/office/drawing/2015/06/chart">
            <c:ext xmlns:c16="http://schemas.microsoft.com/office/drawing/2014/chart" uri="{C3380CC4-5D6E-409C-BE32-E72D297353CC}">
              <c16:uniqueId val="{00000001-E8CD-4A0E-A2C0-63ADBFB417A6}"/>
            </c:ext>
          </c:extLst>
        </c:ser>
        <c:ser>
          <c:idx val="2"/>
          <c:order val="2"/>
          <c:tx>
            <c:strRef>
              <c:f>Sheet1!$D$1</c:f>
              <c:strCache>
                <c:ptCount val="1"/>
                <c:pt idx="0">
                  <c:v>Opportunities registered</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Sheet1!$D$2:$D$11</c:f>
              <c:numCache>
                <c:formatCode>#,##0</c:formatCode>
                <c:ptCount val="10"/>
                <c:pt idx="0">
                  <c:v>15627</c:v>
                </c:pt>
                <c:pt idx="1">
                  <c:v>9348</c:v>
                </c:pt>
                <c:pt idx="2">
                  <c:v>23103</c:v>
                </c:pt>
                <c:pt idx="3">
                  <c:v>15887</c:v>
                </c:pt>
                <c:pt idx="4">
                  <c:v>7943</c:v>
                </c:pt>
                <c:pt idx="5">
                  <c:v>9975</c:v>
                </c:pt>
                <c:pt idx="6">
                  <c:v>7506</c:v>
                </c:pt>
                <c:pt idx="7">
                  <c:v>4444</c:v>
                </c:pt>
                <c:pt idx="8">
                  <c:v>12939</c:v>
                </c:pt>
                <c:pt idx="9">
                  <c:v>3993</c:v>
                </c:pt>
              </c:numCache>
            </c:numRef>
          </c:val>
          <c:extLst xmlns:c16r2="http://schemas.microsoft.com/office/drawing/2015/06/chart">
            <c:ext xmlns:c16="http://schemas.microsoft.com/office/drawing/2014/chart" uri="{C3380CC4-5D6E-409C-BE32-E72D297353CC}">
              <c16:uniqueId val="{00000002-E8CD-4A0E-A2C0-63ADBFB417A6}"/>
            </c:ext>
          </c:extLst>
        </c:ser>
        <c:ser>
          <c:idx val="3"/>
          <c:order val="3"/>
          <c:tx>
            <c:strRef>
              <c:f>Sheet1!$E$1</c:f>
              <c:strCache>
                <c:ptCount val="1"/>
                <c:pt idx="0">
                  <c:v>Placement</c:v>
                </c:pt>
              </c:strCache>
            </c:strRef>
          </c:tx>
          <c:cat>
            <c:strRef>
              <c:f>Sheet1!$A$2:$A$11</c:f>
              <c:strCache>
                <c:ptCount val="10"/>
                <c:pt idx="0">
                  <c:v>EC</c:v>
                </c:pt>
                <c:pt idx="1">
                  <c:v>FS</c:v>
                </c:pt>
                <c:pt idx="2">
                  <c:v>GP</c:v>
                </c:pt>
                <c:pt idx="3">
                  <c:v>KZN</c:v>
                </c:pt>
                <c:pt idx="4">
                  <c:v>LP</c:v>
                </c:pt>
                <c:pt idx="5">
                  <c:v>MP</c:v>
                </c:pt>
                <c:pt idx="6">
                  <c:v>NC</c:v>
                </c:pt>
                <c:pt idx="7">
                  <c:v>NW</c:v>
                </c:pt>
                <c:pt idx="8">
                  <c:v>WC</c:v>
                </c:pt>
                <c:pt idx="9">
                  <c:v>Online</c:v>
                </c:pt>
              </c:strCache>
            </c:strRef>
          </c:cat>
          <c:val>
            <c:numRef>
              <c:f>Sheet1!$E$2:$E$11</c:f>
              <c:numCache>
                <c:formatCode>#,##0</c:formatCode>
                <c:ptCount val="10"/>
                <c:pt idx="0">
                  <c:v>5175</c:v>
                </c:pt>
                <c:pt idx="1">
                  <c:v>4271</c:v>
                </c:pt>
                <c:pt idx="2">
                  <c:v>5719</c:v>
                </c:pt>
                <c:pt idx="3">
                  <c:v>5915</c:v>
                </c:pt>
                <c:pt idx="4">
                  <c:v>3339</c:v>
                </c:pt>
                <c:pt idx="5">
                  <c:v>2005</c:v>
                </c:pt>
                <c:pt idx="6">
                  <c:v>1908</c:v>
                </c:pt>
                <c:pt idx="7">
                  <c:v>1505</c:v>
                </c:pt>
                <c:pt idx="8">
                  <c:v>1903</c:v>
                </c:pt>
                <c:pt idx="9">
                  <c:v>1</c:v>
                </c:pt>
              </c:numCache>
            </c:numRef>
          </c:val>
          <c:extLst xmlns:c16r2="http://schemas.microsoft.com/office/drawing/2015/06/chart">
            <c:ext xmlns:c16="http://schemas.microsoft.com/office/drawing/2014/chart" uri="{C3380CC4-5D6E-409C-BE32-E72D297353CC}">
              <c16:uniqueId val="{00000003-E8CD-4A0E-A2C0-63ADBFB417A6}"/>
            </c:ext>
          </c:extLst>
        </c:ser>
        <c:dLbls/>
        <c:axId val="100880768"/>
        <c:axId val="100882304"/>
      </c:barChart>
      <c:catAx>
        <c:axId val="100880768"/>
        <c:scaling>
          <c:orientation val="minMax"/>
        </c:scaling>
        <c:axPos val="b"/>
        <c:numFmt formatCode="General" sourceLinked="0"/>
        <c:majorTickMark val="none"/>
        <c:tickLblPos val="nextTo"/>
        <c:crossAx val="100882304"/>
        <c:crosses val="autoZero"/>
        <c:auto val="1"/>
        <c:lblAlgn val="ctr"/>
        <c:lblOffset val="100"/>
      </c:catAx>
      <c:valAx>
        <c:axId val="100882304"/>
        <c:scaling>
          <c:orientation val="minMax"/>
        </c:scaling>
        <c:axPos val="l"/>
        <c:majorGridlines/>
        <c:numFmt formatCode="#,##0" sourceLinked="1"/>
        <c:majorTickMark val="none"/>
        <c:tickLblPos val="nextTo"/>
        <c:txPr>
          <a:bodyPr/>
          <a:lstStyle/>
          <a:p>
            <a:pPr>
              <a:defRPr sz="1000" b="1"/>
            </a:pPr>
            <a:endParaRPr lang="en-US"/>
          </a:p>
        </c:txPr>
        <c:crossAx val="100880768"/>
        <c:crosses val="autoZero"/>
        <c:crossBetween val="between"/>
      </c:valAx>
      <c:dTable>
        <c:showHorzBorder val="1"/>
        <c:showVertBorder val="1"/>
        <c:showOutline val="1"/>
        <c:showKeys val="1"/>
      </c:dTable>
    </c:plotArea>
    <c:plotVisOnly val="1"/>
    <c:dispBlanksAs val="gap"/>
  </c:chart>
  <c:txPr>
    <a:bodyPr/>
    <a:lstStyle/>
    <a:p>
      <a:pPr>
        <a:defRPr sz="9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 inspections'!$C$3</c:f>
              <c:strCache>
                <c:ptCount val="1"/>
                <c:pt idx="0">
                  <c:v>TARGET</c:v>
                </c:pt>
              </c:strCache>
            </c:strRef>
          </c:tx>
          <c:cat>
            <c:strRef>
              <c:f>'# inspections'!$B$4:$B$12</c:f>
              <c:strCache>
                <c:ptCount val="9"/>
                <c:pt idx="0">
                  <c:v>EC</c:v>
                </c:pt>
                <c:pt idx="1">
                  <c:v>LP</c:v>
                </c:pt>
                <c:pt idx="2">
                  <c:v>KZN</c:v>
                </c:pt>
                <c:pt idx="3">
                  <c:v>WC</c:v>
                </c:pt>
                <c:pt idx="4">
                  <c:v>NC</c:v>
                </c:pt>
                <c:pt idx="5">
                  <c:v>NW</c:v>
                </c:pt>
                <c:pt idx="6">
                  <c:v>GP</c:v>
                </c:pt>
                <c:pt idx="7">
                  <c:v>FS</c:v>
                </c:pt>
                <c:pt idx="8">
                  <c:v>MP</c:v>
                </c:pt>
              </c:strCache>
            </c:strRef>
          </c:cat>
          <c:val>
            <c:numRef>
              <c:f>'# inspections'!$C$4:$C$12</c:f>
              <c:numCache>
                <c:formatCode>General</c:formatCode>
                <c:ptCount val="9"/>
                <c:pt idx="0">
                  <c:v>304</c:v>
                </c:pt>
                <c:pt idx="1">
                  <c:v>295</c:v>
                </c:pt>
                <c:pt idx="2">
                  <c:v>1104</c:v>
                </c:pt>
                <c:pt idx="3">
                  <c:v>568</c:v>
                </c:pt>
                <c:pt idx="4">
                  <c:v>145</c:v>
                </c:pt>
                <c:pt idx="5">
                  <c:v>271</c:v>
                </c:pt>
              </c:numCache>
            </c:numRef>
          </c:val>
          <c:extLst xmlns:c16r2="http://schemas.microsoft.com/office/drawing/2015/06/chart">
            <c:ext xmlns:c16="http://schemas.microsoft.com/office/drawing/2014/chart" uri="{C3380CC4-5D6E-409C-BE32-E72D297353CC}">
              <c16:uniqueId val="{00000000-CA6A-498C-89CF-BA2BFFD9E1DD}"/>
            </c:ext>
          </c:extLst>
        </c:ser>
        <c:ser>
          <c:idx val="1"/>
          <c:order val="1"/>
          <c:tx>
            <c:strRef>
              <c:f>'# inspections'!$D$3</c:f>
              <c:strCache>
                <c:ptCount val="1"/>
                <c:pt idx="0">
                  <c:v>ACTUAL</c:v>
                </c:pt>
              </c:strCache>
            </c:strRef>
          </c:tx>
          <c:cat>
            <c:strRef>
              <c:f>'# inspections'!$B$4:$B$12</c:f>
              <c:strCache>
                <c:ptCount val="9"/>
                <c:pt idx="0">
                  <c:v>EC</c:v>
                </c:pt>
                <c:pt idx="1">
                  <c:v>LP</c:v>
                </c:pt>
                <c:pt idx="2">
                  <c:v>KZN</c:v>
                </c:pt>
                <c:pt idx="3">
                  <c:v>WC</c:v>
                </c:pt>
                <c:pt idx="4">
                  <c:v>NC</c:v>
                </c:pt>
                <c:pt idx="5">
                  <c:v>NW</c:v>
                </c:pt>
                <c:pt idx="6">
                  <c:v>GP</c:v>
                </c:pt>
                <c:pt idx="7">
                  <c:v>FS</c:v>
                </c:pt>
                <c:pt idx="8">
                  <c:v>MP</c:v>
                </c:pt>
              </c:strCache>
            </c:strRef>
          </c:cat>
          <c:val>
            <c:numRef>
              <c:f>'# inspections'!$D$4:$D$12</c:f>
              <c:numCache>
                <c:formatCode>General</c:formatCode>
                <c:ptCount val="9"/>
                <c:pt idx="0">
                  <c:v>349</c:v>
                </c:pt>
                <c:pt idx="1">
                  <c:v>304</c:v>
                </c:pt>
                <c:pt idx="2">
                  <c:v>1178</c:v>
                </c:pt>
                <c:pt idx="3">
                  <c:v>819</c:v>
                </c:pt>
                <c:pt idx="4">
                  <c:v>160</c:v>
                </c:pt>
                <c:pt idx="5">
                  <c:v>349</c:v>
                </c:pt>
                <c:pt idx="6">
                  <c:v>1105</c:v>
                </c:pt>
                <c:pt idx="7">
                  <c:v>564</c:v>
                </c:pt>
                <c:pt idx="8">
                  <c:v>334</c:v>
                </c:pt>
              </c:numCache>
            </c:numRef>
          </c:val>
          <c:extLst xmlns:c16r2="http://schemas.microsoft.com/office/drawing/2015/06/chart">
            <c:ext xmlns:c16="http://schemas.microsoft.com/office/drawing/2014/chart" uri="{C3380CC4-5D6E-409C-BE32-E72D297353CC}">
              <c16:uniqueId val="{00000001-CA6A-498C-89CF-BA2BFFD9E1DD}"/>
            </c:ext>
          </c:extLst>
        </c:ser>
        <c:ser>
          <c:idx val="2"/>
          <c:order val="2"/>
          <c:tx>
            <c:strRef>
              <c:f>'# inspections'!$E$3</c:f>
              <c:strCache>
                <c:ptCount val="1"/>
                <c:pt idx="0">
                  <c:v>COMPLIANT</c:v>
                </c:pt>
              </c:strCache>
            </c:strRef>
          </c:tx>
          <c:cat>
            <c:strRef>
              <c:f>'# inspections'!$B$4:$B$12</c:f>
              <c:strCache>
                <c:ptCount val="9"/>
                <c:pt idx="0">
                  <c:v>EC</c:v>
                </c:pt>
                <c:pt idx="1">
                  <c:v>LP</c:v>
                </c:pt>
                <c:pt idx="2">
                  <c:v>KZN</c:v>
                </c:pt>
                <c:pt idx="3">
                  <c:v>WC</c:v>
                </c:pt>
                <c:pt idx="4">
                  <c:v>NC</c:v>
                </c:pt>
                <c:pt idx="5">
                  <c:v>NW</c:v>
                </c:pt>
                <c:pt idx="6">
                  <c:v>GP</c:v>
                </c:pt>
                <c:pt idx="7">
                  <c:v>FS</c:v>
                </c:pt>
                <c:pt idx="8">
                  <c:v>MP</c:v>
                </c:pt>
              </c:strCache>
            </c:strRef>
          </c:cat>
          <c:val>
            <c:numRef>
              <c:f>'# inspections'!$E$4:$E$12</c:f>
              <c:numCache>
                <c:formatCode>General</c:formatCode>
                <c:ptCount val="9"/>
                <c:pt idx="0">
                  <c:v>261</c:v>
                </c:pt>
                <c:pt idx="1">
                  <c:v>73</c:v>
                </c:pt>
                <c:pt idx="2">
                  <c:v>833</c:v>
                </c:pt>
                <c:pt idx="3">
                  <c:v>508</c:v>
                </c:pt>
                <c:pt idx="4">
                  <c:v>37</c:v>
                </c:pt>
                <c:pt idx="5">
                  <c:v>190</c:v>
                </c:pt>
                <c:pt idx="6">
                  <c:v>681</c:v>
                </c:pt>
                <c:pt idx="7">
                  <c:v>405</c:v>
                </c:pt>
                <c:pt idx="8">
                  <c:v>215</c:v>
                </c:pt>
              </c:numCache>
            </c:numRef>
          </c:val>
          <c:extLst xmlns:c16r2="http://schemas.microsoft.com/office/drawing/2015/06/chart">
            <c:ext xmlns:c16="http://schemas.microsoft.com/office/drawing/2014/chart" uri="{C3380CC4-5D6E-409C-BE32-E72D297353CC}">
              <c16:uniqueId val="{00000002-CA6A-498C-89CF-BA2BFFD9E1DD}"/>
            </c:ext>
          </c:extLst>
        </c:ser>
        <c:ser>
          <c:idx val="3"/>
          <c:order val="3"/>
          <c:tx>
            <c:strRef>
              <c:f>'# inspections'!$F$3</c:f>
              <c:strCache>
                <c:ptCount val="1"/>
                <c:pt idx="0">
                  <c:v>NON-COMPLIANT</c:v>
                </c:pt>
              </c:strCache>
            </c:strRef>
          </c:tx>
          <c:cat>
            <c:strRef>
              <c:f>'# inspections'!$B$4:$B$12</c:f>
              <c:strCache>
                <c:ptCount val="9"/>
                <c:pt idx="0">
                  <c:v>EC</c:v>
                </c:pt>
                <c:pt idx="1">
                  <c:v>LP</c:v>
                </c:pt>
                <c:pt idx="2">
                  <c:v>KZN</c:v>
                </c:pt>
                <c:pt idx="3">
                  <c:v>WC</c:v>
                </c:pt>
                <c:pt idx="4">
                  <c:v>NC</c:v>
                </c:pt>
                <c:pt idx="5">
                  <c:v>NW</c:v>
                </c:pt>
                <c:pt idx="6">
                  <c:v>GP</c:v>
                </c:pt>
                <c:pt idx="7">
                  <c:v>FS</c:v>
                </c:pt>
                <c:pt idx="8">
                  <c:v>MP</c:v>
                </c:pt>
              </c:strCache>
            </c:strRef>
          </c:cat>
          <c:val>
            <c:numRef>
              <c:f>'# inspections'!$F$4:$F$12</c:f>
              <c:numCache>
                <c:formatCode>General</c:formatCode>
                <c:ptCount val="9"/>
                <c:pt idx="0">
                  <c:v>88</c:v>
                </c:pt>
                <c:pt idx="1">
                  <c:v>231</c:v>
                </c:pt>
                <c:pt idx="2">
                  <c:v>345</c:v>
                </c:pt>
                <c:pt idx="3">
                  <c:v>311</c:v>
                </c:pt>
                <c:pt idx="4">
                  <c:v>123</c:v>
                </c:pt>
                <c:pt idx="5">
                  <c:v>159</c:v>
                </c:pt>
                <c:pt idx="6">
                  <c:v>424</c:v>
                </c:pt>
                <c:pt idx="7">
                  <c:v>159</c:v>
                </c:pt>
                <c:pt idx="8">
                  <c:v>119</c:v>
                </c:pt>
              </c:numCache>
            </c:numRef>
          </c:val>
          <c:extLst xmlns:c16r2="http://schemas.microsoft.com/office/drawing/2015/06/chart">
            <c:ext xmlns:c16="http://schemas.microsoft.com/office/drawing/2014/chart" uri="{C3380CC4-5D6E-409C-BE32-E72D297353CC}">
              <c16:uniqueId val="{00000003-CA6A-498C-89CF-BA2BFFD9E1DD}"/>
            </c:ext>
          </c:extLst>
        </c:ser>
        <c:dLbls/>
        <c:shape val="box"/>
        <c:axId val="107496192"/>
        <c:axId val="107497728"/>
        <c:axId val="0"/>
      </c:bar3DChart>
      <c:catAx>
        <c:axId val="107496192"/>
        <c:scaling>
          <c:orientation val="minMax"/>
        </c:scaling>
        <c:axPos val="b"/>
        <c:numFmt formatCode="General" sourceLinked="0"/>
        <c:tickLblPos val="nextTo"/>
        <c:txPr>
          <a:bodyPr/>
          <a:lstStyle/>
          <a:p>
            <a:pPr>
              <a:defRPr sz="1200" b="1"/>
            </a:pPr>
            <a:endParaRPr lang="en-US"/>
          </a:p>
        </c:txPr>
        <c:crossAx val="107497728"/>
        <c:crosses val="autoZero"/>
        <c:auto val="1"/>
        <c:lblAlgn val="ctr"/>
        <c:lblOffset val="100"/>
      </c:catAx>
      <c:valAx>
        <c:axId val="107497728"/>
        <c:scaling>
          <c:orientation val="minMax"/>
        </c:scaling>
        <c:axPos val="l"/>
        <c:majorGridlines/>
        <c:numFmt formatCode="General" sourceLinked="1"/>
        <c:tickLblPos val="nextTo"/>
        <c:txPr>
          <a:bodyPr/>
          <a:lstStyle/>
          <a:p>
            <a:pPr>
              <a:defRPr sz="1200" b="1"/>
            </a:pPr>
            <a:endParaRPr lang="en-US"/>
          </a:p>
        </c:txPr>
        <c:crossAx val="107496192"/>
        <c:crosses val="autoZero"/>
        <c:crossBetween val="between"/>
      </c:valAx>
    </c:plotArea>
    <c:legend>
      <c:legendPos val="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Sheet1!$B$1</c:f>
              <c:strCache>
                <c:ptCount val="1"/>
                <c:pt idx="0">
                  <c:v>FS</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Sheet1!$B$2:$B$20</c:f>
              <c:numCache>
                <c:formatCode>General</c:formatCode>
                <c:ptCount val="19"/>
                <c:pt idx="0">
                  <c:v>155</c:v>
                </c:pt>
                <c:pt idx="1">
                  <c:v>31</c:v>
                </c:pt>
                <c:pt idx="2">
                  <c:v>81</c:v>
                </c:pt>
                <c:pt idx="3">
                  <c:v>0</c:v>
                </c:pt>
                <c:pt idx="4">
                  <c:v>0</c:v>
                </c:pt>
                <c:pt idx="5">
                  <c:v>140</c:v>
                </c:pt>
                <c:pt idx="6">
                  <c:v>0</c:v>
                </c:pt>
                <c:pt idx="7">
                  <c:v>38</c:v>
                </c:pt>
                <c:pt idx="8">
                  <c:v>21</c:v>
                </c:pt>
                <c:pt idx="9">
                  <c:v>0</c:v>
                </c:pt>
                <c:pt idx="10">
                  <c:v>25</c:v>
                </c:pt>
                <c:pt idx="11">
                  <c:v>32</c:v>
                </c:pt>
                <c:pt idx="12">
                  <c:v>0</c:v>
                </c:pt>
                <c:pt idx="13">
                  <c:v>19</c:v>
                </c:pt>
                <c:pt idx="14">
                  <c:v>60</c:v>
                </c:pt>
                <c:pt idx="15">
                  <c:v>25</c:v>
                </c:pt>
                <c:pt idx="16">
                  <c:v>0</c:v>
                </c:pt>
                <c:pt idx="17">
                  <c:v>0</c:v>
                </c:pt>
                <c:pt idx="18">
                  <c:v>0</c:v>
                </c:pt>
              </c:numCache>
            </c:numRef>
          </c:val>
          <c:extLst xmlns:c16r2="http://schemas.microsoft.com/office/drawing/2015/06/chart">
            <c:ext xmlns:c16="http://schemas.microsoft.com/office/drawing/2014/chart" uri="{C3380CC4-5D6E-409C-BE32-E72D297353CC}">
              <c16:uniqueId val="{00000000-6796-45D8-8B68-BFEBBB12FCBD}"/>
            </c:ext>
          </c:extLst>
        </c:ser>
        <c:ser>
          <c:idx val="1"/>
          <c:order val="1"/>
          <c:tx>
            <c:strRef>
              <c:f>Sheet1!$C$1</c:f>
              <c:strCache>
                <c:ptCount val="1"/>
                <c:pt idx="0">
                  <c:v>LP</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Sheet1!$C$2:$C$20</c:f>
              <c:numCache>
                <c:formatCode>General</c:formatCode>
                <c:ptCount val="19"/>
                <c:pt idx="0">
                  <c:v>45</c:v>
                </c:pt>
                <c:pt idx="1">
                  <c:v>33</c:v>
                </c:pt>
                <c:pt idx="2">
                  <c:v>10</c:v>
                </c:pt>
                <c:pt idx="3">
                  <c:v>2</c:v>
                </c:pt>
                <c:pt idx="4">
                  <c:v>0</c:v>
                </c:pt>
                <c:pt idx="5">
                  <c:v>90</c:v>
                </c:pt>
                <c:pt idx="6">
                  <c:v>3</c:v>
                </c:pt>
                <c:pt idx="7">
                  <c:v>0</c:v>
                </c:pt>
                <c:pt idx="8">
                  <c:v>13</c:v>
                </c:pt>
                <c:pt idx="9">
                  <c:v>0</c:v>
                </c:pt>
                <c:pt idx="10">
                  <c:v>0</c:v>
                </c:pt>
                <c:pt idx="11">
                  <c:v>0</c:v>
                </c:pt>
                <c:pt idx="12">
                  <c:v>0</c:v>
                </c:pt>
                <c:pt idx="13">
                  <c:v>4</c:v>
                </c:pt>
                <c:pt idx="14">
                  <c:v>20</c:v>
                </c:pt>
                <c:pt idx="15">
                  <c:v>13</c:v>
                </c:pt>
                <c:pt idx="16">
                  <c:v>1</c:v>
                </c:pt>
                <c:pt idx="17">
                  <c:v>0</c:v>
                </c:pt>
                <c:pt idx="18">
                  <c:v>1</c:v>
                </c:pt>
              </c:numCache>
            </c:numRef>
          </c:val>
          <c:extLst xmlns:c16r2="http://schemas.microsoft.com/office/drawing/2015/06/chart">
            <c:ext xmlns:c16="http://schemas.microsoft.com/office/drawing/2014/chart" uri="{C3380CC4-5D6E-409C-BE32-E72D297353CC}">
              <c16:uniqueId val="{00000001-6796-45D8-8B68-BFEBBB12FCBD}"/>
            </c:ext>
          </c:extLst>
        </c:ser>
        <c:ser>
          <c:idx val="2"/>
          <c:order val="2"/>
          <c:tx>
            <c:strRef>
              <c:f>Sheet1!$D$1</c:f>
              <c:strCache>
                <c:ptCount val="1"/>
                <c:pt idx="0">
                  <c:v>MPU</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Sheet1!$D$2:$D$20</c:f>
              <c:numCache>
                <c:formatCode>General</c:formatCode>
                <c:ptCount val="19"/>
                <c:pt idx="0">
                  <c:v>61</c:v>
                </c:pt>
                <c:pt idx="1">
                  <c:v>18</c:v>
                </c:pt>
                <c:pt idx="2">
                  <c:v>4</c:v>
                </c:pt>
                <c:pt idx="3">
                  <c:v>4</c:v>
                </c:pt>
                <c:pt idx="4">
                  <c:v>0</c:v>
                </c:pt>
                <c:pt idx="5">
                  <c:v>121</c:v>
                </c:pt>
                <c:pt idx="6">
                  <c:v>2</c:v>
                </c:pt>
                <c:pt idx="7">
                  <c:v>21</c:v>
                </c:pt>
                <c:pt idx="8">
                  <c:v>14</c:v>
                </c:pt>
                <c:pt idx="9">
                  <c:v>5</c:v>
                </c:pt>
                <c:pt idx="10">
                  <c:v>0</c:v>
                </c:pt>
                <c:pt idx="11">
                  <c:v>0</c:v>
                </c:pt>
                <c:pt idx="12">
                  <c:v>16</c:v>
                </c:pt>
                <c:pt idx="13">
                  <c:v>1</c:v>
                </c:pt>
                <c:pt idx="14">
                  <c:v>59</c:v>
                </c:pt>
                <c:pt idx="15">
                  <c:v>1</c:v>
                </c:pt>
                <c:pt idx="16">
                  <c:v>0</c:v>
                </c:pt>
                <c:pt idx="17">
                  <c:v>0</c:v>
                </c:pt>
                <c:pt idx="18">
                  <c:v>0</c:v>
                </c:pt>
              </c:numCache>
            </c:numRef>
          </c:val>
          <c:extLst xmlns:c16r2="http://schemas.microsoft.com/office/drawing/2015/06/chart">
            <c:ext xmlns:c16="http://schemas.microsoft.com/office/drawing/2014/chart" uri="{C3380CC4-5D6E-409C-BE32-E72D297353CC}">
              <c16:uniqueId val="{00000002-6796-45D8-8B68-BFEBBB12FCBD}"/>
            </c:ext>
          </c:extLst>
        </c:ser>
        <c:ser>
          <c:idx val="3"/>
          <c:order val="3"/>
          <c:tx>
            <c:strRef>
              <c:f>Sheet1!$E$1</c:f>
              <c:strCache>
                <c:ptCount val="1"/>
                <c:pt idx="0">
                  <c:v>WC</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Sheet1!$E$2:$E$20</c:f>
              <c:numCache>
                <c:formatCode>General</c:formatCode>
                <c:ptCount val="19"/>
                <c:pt idx="0">
                  <c:v>20</c:v>
                </c:pt>
                <c:pt idx="1">
                  <c:v>4</c:v>
                </c:pt>
                <c:pt idx="2">
                  <c:v>0</c:v>
                </c:pt>
                <c:pt idx="3">
                  <c:v>0</c:v>
                </c:pt>
                <c:pt idx="4">
                  <c:v>0</c:v>
                </c:pt>
                <c:pt idx="5">
                  <c:v>384</c:v>
                </c:pt>
                <c:pt idx="6">
                  <c:v>0</c:v>
                </c:pt>
                <c:pt idx="7">
                  <c:v>0</c:v>
                </c:pt>
                <c:pt idx="8">
                  <c:v>15</c:v>
                </c:pt>
                <c:pt idx="9">
                  <c:v>0</c:v>
                </c:pt>
                <c:pt idx="10">
                  <c:v>0</c:v>
                </c:pt>
                <c:pt idx="11">
                  <c:v>0</c:v>
                </c:pt>
                <c:pt idx="12">
                  <c:v>0</c:v>
                </c:pt>
                <c:pt idx="13">
                  <c:v>4</c:v>
                </c:pt>
                <c:pt idx="14">
                  <c:v>16</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3-6796-45D8-8B68-BFEBBB12FCBD}"/>
            </c:ext>
          </c:extLst>
        </c:ser>
        <c:ser>
          <c:idx val="4"/>
          <c:order val="4"/>
          <c:tx>
            <c:strRef>
              <c:f>Sheet1!$F$1</c:f>
              <c:strCache>
                <c:ptCount val="1"/>
                <c:pt idx="0">
                  <c:v>NC</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Sheet1!$F$2:$F$20</c:f>
              <c:numCache>
                <c:formatCode>General</c:formatCode>
                <c:ptCount val="19"/>
                <c:pt idx="0">
                  <c:v>34</c:v>
                </c:pt>
                <c:pt idx="1">
                  <c:v>10</c:v>
                </c:pt>
                <c:pt idx="2">
                  <c:v>16</c:v>
                </c:pt>
                <c:pt idx="3">
                  <c:v>0</c:v>
                </c:pt>
                <c:pt idx="4">
                  <c:v>0</c:v>
                </c:pt>
                <c:pt idx="5">
                  <c:v>17</c:v>
                </c:pt>
                <c:pt idx="6">
                  <c:v>0</c:v>
                </c:pt>
                <c:pt idx="7">
                  <c:v>42</c:v>
                </c:pt>
                <c:pt idx="8">
                  <c:v>7</c:v>
                </c:pt>
                <c:pt idx="9">
                  <c:v>0</c:v>
                </c:pt>
                <c:pt idx="10">
                  <c:v>0</c:v>
                </c:pt>
                <c:pt idx="11">
                  <c:v>2</c:v>
                </c:pt>
                <c:pt idx="12">
                  <c:v>0</c:v>
                </c:pt>
                <c:pt idx="13">
                  <c:v>0</c:v>
                </c:pt>
                <c:pt idx="14">
                  <c:v>28</c:v>
                </c:pt>
                <c:pt idx="15">
                  <c:v>2</c:v>
                </c:pt>
                <c:pt idx="16">
                  <c:v>0</c:v>
                </c:pt>
                <c:pt idx="17">
                  <c:v>0</c:v>
                </c:pt>
                <c:pt idx="18">
                  <c:v>0</c:v>
                </c:pt>
              </c:numCache>
            </c:numRef>
          </c:val>
          <c:extLst xmlns:c16r2="http://schemas.microsoft.com/office/drawing/2015/06/chart">
            <c:ext xmlns:c16="http://schemas.microsoft.com/office/drawing/2014/chart" uri="{C3380CC4-5D6E-409C-BE32-E72D297353CC}">
              <c16:uniqueId val="{00000004-6796-45D8-8B68-BFEBBB12FCBD}"/>
            </c:ext>
          </c:extLst>
        </c:ser>
        <c:ser>
          <c:idx val="5"/>
          <c:order val="5"/>
          <c:tx>
            <c:strRef>
              <c:f>Sheet1!$G$1</c:f>
              <c:strCache>
                <c:ptCount val="1"/>
                <c:pt idx="0">
                  <c:v>EC</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Sheet1!$G$2:$G$20</c:f>
              <c:numCache>
                <c:formatCode>General</c:formatCode>
                <c:ptCount val="19"/>
                <c:pt idx="0">
                  <c:v>0</c:v>
                </c:pt>
                <c:pt idx="1">
                  <c:v>0</c:v>
                </c:pt>
                <c:pt idx="3">
                  <c:v>0</c:v>
                </c:pt>
                <c:pt idx="4">
                  <c:v>0</c:v>
                </c:pt>
                <c:pt idx="6">
                  <c:v>0</c:v>
                </c:pt>
                <c:pt idx="7">
                  <c:v>0</c:v>
                </c:pt>
                <c:pt idx="8">
                  <c:v>0</c:v>
                </c:pt>
                <c:pt idx="9">
                  <c:v>0</c:v>
                </c:pt>
                <c:pt idx="10">
                  <c:v>0</c:v>
                </c:pt>
                <c:pt idx="11">
                  <c:v>0</c:v>
                </c:pt>
                <c:pt idx="12">
                  <c:v>0</c:v>
                </c:pt>
                <c:pt idx="13">
                  <c:v>0</c:v>
                </c:pt>
                <c:pt idx="16">
                  <c:v>0</c:v>
                </c:pt>
                <c:pt idx="17">
                  <c:v>0</c:v>
                </c:pt>
                <c:pt idx="18">
                  <c:v>0</c:v>
                </c:pt>
              </c:numCache>
            </c:numRef>
          </c:val>
          <c:extLst xmlns:c16r2="http://schemas.microsoft.com/office/drawing/2015/06/chart">
            <c:ext xmlns:c16="http://schemas.microsoft.com/office/drawing/2014/chart" uri="{C3380CC4-5D6E-409C-BE32-E72D297353CC}">
              <c16:uniqueId val="{00000005-6796-45D8-8B68-BFEBBB12FCBD}"/>
            </c:ext>
          </c:extLst>
        </c:ser>
        <c:ser>
          <c:idx val="6"/>
          <c:order val="6"/>
          <c:tx>
            <c:strRef>
              <c:f>Sheet1!$H$1</c:f>
              <c:strCache>
                <c:ptCount val="1"/>
                <c:pt idx="0">
                  <c:v>KZN</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Sheet1!$H$2:$H$20</c:f>
              <c:numCache>
                <c:formatCode>General</c:formatCode>
                <c:ptCount val="19"/>
                <c:pt idx="0">
                  <c:v>0</c:v>
                </c:pt>
                <c:pt idx="1">
                  <c:v>30</c:v>
                </c:pt>
                <c:pt idx="2">
                  <c:v>48</c:v>
                </c:pt>
                <c:pt idx="3">
                  <c:v>0</c:v>
                </c:pt>
                <c:pt idx="4">
                  <c:v>0</c:v>
                </c:pt>
                <c:pt idx="5">
                  <c:v>897</c:v>
                </c:pt>
                <c:pt idx="6">
                  <c:v>15</c:v>
                </c:pt>
                <c:pt idx="7">
                  <c:v>134</c:v>
                </c:pt>
                <c:pt idx="8">
                  <c:v>131</c:v>
                </c:pt>
                <c:pt idx="9">
                  <c:v>5</c:v>
                </c:pt>
                <c:pt idx="10">
                  <c:v>14</c:v>
                </c:pt>
                <c:pt idx="11">
                  <c:v>13</c:v>
                </c:pt>
                <c:pt idx="12">
                  <c:v>0</c:v>
                </c:pt>
                <c:pt idx="13">
                  <c:v>0</c:v>
                </c:pt>
                <c:pt idx="14">
                  <c:v>242</c:v>
                </c:pt>
                <c:pt idx="15">
                  <c:v>84</c:v>
                </c:pt>
                <c:pt idx="16">
                  <c:v>0</c:v>
                </c:pt>
                <c:pt idx="17">
                  <c:v>0</c:v>
                </c:pt>
                <c:pt idx="18">
                  <c:v>0</c:v>
                </c:pt>
              </c:numCache>
            </c:numRef>
          </c:val>
          <c:extLst xmlns:c16r2="http://schemas.microsoft.com/office/drawing/2015/06/chart">
            <c:ext xmlns:c16="http://schemas.microsoft.com/office/drawing/2014/chart" uri="{C3380CC4-5D6E-409C-BE32-E72D297353CC}">
              <c16:uniqueId val="{00000006-6796-45D8-8B68-BFEBBB12FCBD}"/>
            </c:ext>
          </c:extLst>
        </c:ser>
        <c:ser>
          <c:idx val="7"/>
          <c:order val="7"/>
          <c:tx>
            <c:strRef>
              <c:f>Sheet1!$I$1</c:f>
              <c:strCache>
                <c:ptCount val="1"/>
                <c:pt idx="0">
                  <c:v>GP</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Sheet1!$I$2:$I$20</c:f>
              <c:numCache>
                <c:formatCode>General</c:formatCode>
                <c:ptCount val="19"/>
                <c:pt idx="0">
                  <c:v>50</c:v>
                </c:pt>
                <c:pt idx="1">
                  <c:v>14</c:v>
                </c:pt>
                <c:pt idx="2">
                  <c:v>3</c:v>
                </c:pt>
                <c:pt idx="3">
                  <c:v>5</c:v>
                </c:pt>
                <c:pt idx="4">
                  <c:v>0</c:v>
                </c:pt>
                <c:pt idx="5">
                  <c:v>681</c:v>
                </c:pt>
                <c:pt idx="6">
                  <c:v>2</c:v>
                </c:pt>
                <c:pt idx="7">
                  <c:v>52</c:v>
                </c:pt>
                <c:pt idx="8">
                  <c:v>82</c:v>
                </c:pt>
                <c:pt idx="9">
                  <c:v>0</c:v>
                </c:pt>
                <c:pt idx="10">
                  <c:v>58</c:v>
                </c:pt>
                <c:pt idx="11">
                  <c:v>24</c:v>
                </c:pt>
                <c:pt idx="12">
                  <c:v>3</c:v>
                </c:pt>
                <c:pt idx="13">
                  <c:v>0</c:v>
                </c:pt>
                <c:pt idx="14">
                  <c:v>93</c:v>
                </c:pt>
                <c:pt idx="15">
                  <c:v>38</c:v>
                </c:pt>
                <c:pt idx="16">
                  <c:v>0</c:v>
                </c:pt>
                <c:pt idx="17">
                  <c:v>0</c:v>
                </c:pt>
                <c:pt idx="18">
                  <c:v>0</c:v>
                </c:pt>
              </c:numCache>
            </c:numRef>
          </c:val>
          <c:extLst xmlns:c16r2="http://schemas.microsoft.com/office/drawing/2015/06/chart">
            <c:ext xmlns:c16="http://schemas.microsoft.com/office/drawing/2014/chart" uri="{C3380CC4-5D6E-409C-BE32-E72D297353CC}">
              <c16:uniqueId val="{00000007-6796-45D8-8B68-BFEBBB12FCBD}"/>
            </c:ext>
          </c:extLst>
        </c:ser>
        <c:ser>
          <c:idx val="8"/>
          <c:order val="8"/>
          <c:tx>
            <c:strRef>
              <c:f>Sheet1!$J$1</c:f>
              <c:strCache>
                <c:ptCount val="1"/>
                <c:pt idx="0">
                  <c:v>NW</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Sheet1!$J$2:$J$20</c:f>
              <c:numCache>
                <c:formatCode>General</c:formatCode>
                <c:ptCount val="19"/>
                <c:pt idx="0">
                  <c:v>19</c:v>
                </c:pt>
                <c:pt idx="1">
                  <c:v>5</c:v>
                </c:pt>
                <c:pt idx="2">
                  <c:v>14</c:v>
                </c:pt>
                <c:pt idx="3">
                  <c:v>1</c:v>
                </c:pt>
                <c:pt idx="4">
                  <c:v>0</c:v>
                </c:pt>
                <c:pt idx="5">
                  <c:v>74</c:v>
                </c:pt>
                <c:pt idx="6">
                  <c:v>0</c:v>
                </c:pt>
                <c:pt idx="7">
                  <c:v>1</c:v>
                </c:pt>
                <c:pt idx="8">
                  <c:v>15</c:v>
                </c:pt>
                <c:pt idx="9">
                  <c:v>5</c:v>
                </c:pt>
                <c:pt idx="10">
                  <c:v>29</c:v>
                </c:pt>
                <c:pt idx="11">
                  <c:v>0</c:v>
                </c:pt>
                <c:pt idx="12">
                  <c:v>1</c:v>
                </c:pt>
                <c:pt idx="13">
                  <c:v>0</c:v>
                </c:pt>
                <c:pt idx="14">
                  <c:v>91</c:v>
                </c:pt>
                <c:pt idx="15">
                  <c:v>36</c:v>
                </c:pt>
                <c:pt idx="16">
                  <c:v>23</c:v>
                </c:pt>
                <c:pt idx="17">
                  <c:v>0</c:v>
                </c:pt>
                <c:pt idx="18">
                  <c:v>0</c:v>
                </c:pt>
              </c:numCache>
            </c:numRef>
          </c:val>
          <c:extLst xmlns:c16r2="http://schemas.microsoft.com/office/drawing/2015/06/chart">
            <c:ext xmlns:c16="http://schemas.microsoft.com/office/drawing/2014/chart" uri="{C3380CC4-5D6E-409C-BE32-E72D297353CC}">
              <c16:uniqueId val="{00000008-6796-45D8-8B68-BFEBBB12FCBD}"/>
            </c:ext>
          </c:extLst>
        </c:ser>
        <c:ser>
          <c:idx val="9"/>
          <c:order val="9"/>
          <c:tx>
            <c:strRef>
              <c:f>Sheet1!$K$1</c:f>
              <c:strCache>
                <c:ptCount val="1"/>
                <c:pt idx="0">
                  <c:v>HQ</c:v>
                </c:pt>
              </c:strCache>
            </c:strRef>
          </c:tx>
          <c:cat>
            <c:strRef>
              <c:f>Sheet1!$A$2:$A$20</c:f>
              <c:strCache>
                <c:ptCount val="19"/>
                <c:pt idx="0">
                  <c:v>WHOLESALE &amp; RETAIL</c:v>
                </c:pt>
                <c:pt idx="1">
                  <c:v>HOSPITALITY</c:v>
                </c:pt>
                <c:pt idx="2">
                  <c:v>AGRICULTURE &amp; Forestry</c:v>
                </c:pt>
                <c:pt idx="3">
                  <c:v>PRIVATE SECURITY</c:v>
                </c:pt>
                <c:pt idx="4">
                  <c:v>DOMESTIC</c:v>
                </c:pt>
                <c:pt idx="5">
                  <c:v>CONSTRUCTION</c:v>
                </c:pt>
                <c:pt idx="6">
                  <c:v>TRANSPORT</c:v>
                </c:pt>
                <c:pt idx="7">
                  <c:v>COMMUNITY</c:v>
                </c:pt>
                <c:pt idx="8">
                  <c:v>MANUFACTURING</c:v>
                </c:pt>
                <c:pt idx="9">
                  <c:v>FINANCE</c:v>
                </c:pt>
                <c:pt idx="10">
                  <c:v>GOVERNMENT</c:v>
                </c:pt>
                <c:pt idx="11">
                  <c:v>ELECTRICITY</c:v>
                </c:pt>
                <c:pt idx="12">
                  <c:v>CONTRACT CLEANING</c:v>
                </c:pt>
                <c:pt idx="13">
                  <c:v>FOOD &amp; BEVERAGE</c:v>
                </c:pt>
                <c:pt idx="14">
                  <c:v>IRON &amp; STEEL</c:v>
                </c:pt>
                <c:pt idx="15">
                  <c:v>CHEMICAL</c:v>
                </c:pt>
                <c:pt idx="16">
                  <c:v>HBA</c:v>
                </c:pt>
                <c:pt idx="17">
                  <c:v>Health </c:v>
                </c:pt>
                <c:pt idx="18">
                  <c:v>Silica </c:v>
                </c:pt>
              </c:strCache>
            </c:strRef>
          </c:cat>
          <c:val>
            <c:numRef>
              <c:f>Sheet1!$K$2:$K$20</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9-6796-45D8-8B68-BFEBBB12FCBD}"/>
            </c:ext>
          </c:extLst>
        </c:ser>
        <c:dLbls/>
        <c:shape val="box"/>
        <c:axId val="121458048"/>
        <c:axId val="121484416"/>
        <c:axId val="0"/>
      </c:bar3DChart>
      <c:catAx>
        <c:axId val="121458048"/>
        <c:scaling>
          <c:orientation val="minMax"/>
        </c:scaling>
        <c:axPos val="b"/>
        <c:numFmt formatCode="General" sourceLinked="0"/>
        <c:tickLblPos val="nextTo"/>
        <c:txPr>
          <a:bodyPr/>
          <a:lstStyle/>
          <a:p>
            <a:pPr>
              <a:defRPr sz="1200" b="1"/>
            </a:pPr>
            <a:endParaRPr lang="en-US"/>
          </a:p>
        </c:txPr>
        <c:crossAx val="121484416"/>
        <c:crosses val="autoZero"/>
        <c:auto val="1"/>
        <c:lblAlgn val="ctr"/>
        <c:lblOffset val="100"/>
      </c:catAx>
      <c:valAx>
        <c:axId val="121484416"/>
        <c:scaling>
          <c:orientation val="minMax"/>
        </c:scaling>
        <c:axPos val="l"/>
        <c:majorGridlines/>
        <c:numFmt formatCode="General" sourceLinked="1"/>
        <c:tickLblPos val="nextTo"/>
        <c:txPr>
          <a:bodyPr/>
          <a:lstStyle/>
          <a:p>
            <a:pPr>
              <a:defRPr sz="1200" b="1"/>
            </a:pPr>
            <a:endParaRPr lang="en-US"/>
          </a:p>
        </c:txPr>
        <c:crossAx val="121458048"/>
        <c:crosses val="autoZero"/>
        <c:crossBetween val="between"/>
      </c:valAx>
    </c:plotArea>
    <c:legend>
      <c:legendPos val="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ser>
          <c:idx val="0"/>
          <c:order val="0"/>
          <c:tx>
            <c:strRef>
              <c:f>Sheet2!$B$1</c:f>
              <c:strCache>
                <c:ptCount val="1"/>
                <c:pt idx="0">
                  <c:v>Number reported</c:v>
                </c:pt>
              </c:strCache>
            </c:strRef>
          </c:tx>
          <c:cat>
            <c:strRef>
              <c:f>Sheet2!$A$2:$A$10</c:f>
              <c:strCache>
                <c:ptCount val="9"/>
                <c:pt idx="0">
                  <c:v>WC</c:v>
                </c:pt>
                <c:pt idx="1">
                  <c:v>NC</c:v>
                </c:pt>
                <c:pt idx="2">
                  <c:v>NW</c:v>
                </c:pt>
                <c:pt idx="3">
                  <c:v>KZN </c:v>
                </c:pt>
                <c:pt idx="4">
                  <c:v>LP</c:v>
                </c:pt>
                <c:pt idx="5">
                  <c:v>EC</c:v>
                </c:pt>
                <c:pt idx="6">
                  <c:v>GP</c:v>
                </c:pt>
                <c:pt idx="7">
                  <c:v>MP</c:v>
                </c:pt>
                <c:pt idx="8">
                  <c:v>FS</c:v>
                </c:pt>
              </c:strCache>
            </c:strRef>
          </c:cat>
          <c:val>
            <c:numRef>
              <c:f>Sheet2!$B$2:$B$10</c:f>
              <c:numCache>
                <c:formatCode>General</c:formatCode>
                <c:ptCount val="9"/>
                <c:pt idx="0">
                  <c:v>53</c:v>
                </c:pt>
                <c:pt idx="1">
                  <c:v>6</c:v>
                </c:pt>
                <c:pt idx="2">
                  <c:v>6</c:v>
                </c:pt>
                <c:pt idx="3">
                  <c:v>38</c:v>
                </c:pt>
                <c:pt idx="4">
                  <c:v>32</c:v>
                </c:pt>
                <c:pt idx="5">
                  <c:v>16</c:v>
                </c:pt>
                <c:pt idx="6">
                  <c:v>92</c:v>
                </c:pt>
                <c:pt idx="7">
                  <c:v>5</c:v>
                </c:pt>
                <c:pt idx="8">
                  <c:v>8</c:v>
                </c:pt>
              </c:numCache>
            </c:numRef>
          </c:val>
          <c:extLst xmlns:c16r2="http://schemas.microsoft.com/office/drawing/2015/06/chart">
            <c:ext xmlns:c16="http://schemas.microsoft.com/office/drawing/2014/chart" uri="{C3380CC4-5D6E-409C-BE32-E72D297353CC}">
              <c16:uniqueId val="{00000000-D3A6-4753-B82A-2980991B35B7}"/>
            </c:ext>
          </c:extLst>
        </c:ser>
        <c:ser>
          <c:idx val="1"/>
          <c:order val="1"/>
          <c:tx>
            <c:strRef>
              <c:f>Sheet2!$C$1</c:f>
              <c:strCache>
                <c:ptCount val="1"/>
                <c:pt idx="0">
                  <c:v># Investigated</c:v>
                </c:pt>
              </c:strCache>
            </c:strRef>
          </c:tx>
          <c:cat>
            <c:strRef>
              <c:f>Sheet2!$A$2:$A$10</c:f>
              <c:strCache>
                <c:ptCount val="9"/>
                <c:pt idx="0">
                  <c:v>WC</c:v>
                </c:pt>
                <c:pt idx="1">
                  <c:v>NC</c:v>
                </c:pt>
                <c:pt idx="2">
                  <c:v>NW</c:v>
                </c:pt>
                <c:pt idx="3">
                  <c:v>KZN </c:v>
                </c:pt>
                <c:pt idx="4">
                  <c:v>LP</c:v>
                </c:pt>
                <c:pt idx="5">
                  <c:v>EC</c:v>
                </c:pt>
                <c:pt idx="6">
                  <c:v>GP</c:v>
                </c:pt>
                <c:pt idx="7">
                  <c:v>MP</c:v>
                </c:pt>
                <c:pt idx="8">
                  <c:v>FS</c:v>
                </c:pt>
              </c:strCache>
            </c:strRef>
          </c:cat>
          <c:val>
            <c:numRef>
              <c:f>Sheet2!$C$2:$C$10</c:f>
              <c:numCache>
                <c:formatCode>General</c:formatCode>
                <c:ptCount val="9"/>
                <c:pt idx="0">
                  <c:v>35</c:v>
                </c:pt>
                <c:pt idx="1">
                  <c:v>1</c:v>
                </c:pt>
                <c:pt idx="2">
                  <c:v>6</c:v>
                </c:pt>
                <c:pt idx="3">
                  <c:v>27</c:v>
                </c:pt>
                <c:pt idx="4">
                  <c:v>22</c:v>
                </c:pt>
                <c:pt idx="5">
                  <c:v>16</c:v>
                </c:pt>
                <c:pt idx="6">
                  <c:v>62</c:v>
                </c:pt>
                <c:pt idx="7">
                  <c:v>5</c:v>
                </c:pt>
                <c:pt idx="8">
                  <c:v>8</c:v>
                </c:pt>
              </c:numCache>
            </c:numRef>
          </c:val>
          <c:extLst xmlns:c16r2="http://schemas.microsoft.com/office/drawing/2015/06/chart">
            <c:ext xmlns:c16="http://schemas.microsoft.com/office/drawing/2014/chart" uri="{C3380CC4-5D6E-409C-BE32-E72D297353CC}">
              <c16:uniqueId val="{00000001-D3A6-4753-B82A-2980991B35B7}"/>
            </c:ext>
          </c:extLst>
        </c:ser>
        <c:dLbls/>
        <c:axId val="107373312"/>
        <c:axId val="107374848"/>
      </c:barChart>
      <c:catAx>
        <c:axId val="107373312"/>
        <c:scaling>
          <c:orientation val="minMax"/>
        </c:scaling>
        <c:axPos val="b"/>
        <c:numFmt formatCode="General" sourceLinked="0"/>
        <c:tickLblPos val="nextTo"/>
        <c:txPr>
          <a:bodyPr/>
          <a:lstStyle/>
          <a:p>
            <a:pPr>
              <a:defRPr sz="1200" b="1"/>
            </a:pPr>
            <a:endParaRPr lang="en-US"/>
          </a:p>
        </c:txPr>
        <c:crossAx val="107374848"/>
        <c:crosses val="autoZero"/>
        <c:auto val="1"/>
        <c:lblAlgn val="ctr"/>
        <c:lblOffset val="100"/>
      </c:catAx>
      <c:valAx>
        <c:axId val="107374848"/>
        <c:scaling>
          <c:orientation val="minMax"/>
        </c:scaling>
        <c:axPos val="l"/>
        <c:majorGridlines/>
        <c:numFmt formatCode="General" sourceLinked="1"/>
        <c:tickLblPos val="nextTo"/>
        <c:txPr>
          <a:bodyPr/>
          <a:lstStyle/>
          <a:p>
            <a:pPr>
              <a:defRPr sz="1200" b="1"/>
            </a:pPr>
            <a:endParaRPr lang="en-US"/>
          </a:p>
        </c:txPr>
        <c:crossAx val="107373312"/>
        <c:crosses val="autoZero"/>
        <c:crossBetween val="between"/>
      </c:valAx>
    </c:plotArea>
    <c:legend>
      <c:legendPos val="r"/>
      <c:txPr>
        <a:bodyPr/>
        <a:lstStyle/>
        <a:p>
          <a:pPr>
            <a:defRPr sz="1400"/>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Sheet3!$B$1</c:f>
              <c:strCache>
                <c:ptCount val="1"/>
                <c:pt idx="0">
                  <c:v># Applications received</c:v>
                </c:pt>
              </c:strCache>
            </c:strRef>
          </c:tx>
          <c:cat>
            <c:strRef>
              <c:f>Sheet3!$A$2:$A$11</c:f>
              <c:strCache>
                <c:ptCount val="10"/>
                <c:pt idx="0">
                  <c:v>WC</c:v>
                </c:pt>
                <c:pt idx="1">
                  <c:v>NC</c:v>
                </c:pt>
                <c:pt idx="2">
                  <c:v>NW</c:v>
                </c:pt>
                <c:pt idx="3">
                  <c:v>KZN</c:v>
                </c:pt>
                <c:pt idx="4">
                  <c:v>EC</c:v>
                </c:pt>
                <c:pt idx="5">
                  <c:v>LP</c:v>
                </c:pt>
                <c:pt idx="6">
                  <c:v>GP</c:v>
                </c:pt>
                <c:pt idx="7">
                  <c:v>FS</c:v>
                </c:pt>
                <c:pt idx="8">
                  <c:v>MPU</c:v>
                </c:pt>
                <c:pt idx="9">
                  <c:v>HQ</c:v>
                </c:pt>
              </c:strCache>
            </c:strRef>
          </c:cat>
          <c:val>
            <c:numRef>
              <c:f>Sheet3!$B$2:$B$11</c:f>
              <c:numCache>
                <c:formatCode>General</c:formatCode>
                <c:ptCount val="10"/>
                <c:pt idx="0">
                  <c:v>439</c:v>
                </c:pt>
                <c:pt idx="1">
                  <c:v>25</c:v>
                </c:pt>
                <c:pt idx="2">
                  <c:v>46</c:v>
                </c:pt>
                <c:pt idx="3">
                  <c:v>232</c:v>
                </c:pt>
                <c:pt idx="4">
                  <c:v>78</c:v>
                </c:pt>
                <c:pt idx="5">
                  <c:v>39</c:v>
                </c:pt>
                <c:pt idx="6">
                  <c:v>276</c:v>
                </c:pt>
                <c:pt idx="7">
                  <c:v>73</c:v>
                </c:pt>
                <c:pt idx="8">
                  <c:v>64</c:v>
                </c:pt>
                <c:pt idx="9">
                  <c:v>195</c:v>
                </c:pt>
              </c:numCache>
            </c:numRef>
          </c:val>
          <c:extLst xmlns:c16r2="http://schemas.microsoft.com/office/drawing/2015/06/chart">
            <c:ext xmlns:c16="http://schemas.microsoft.com/office/drawing/2014/chart" uri="{C3380CC4-5D6E-409C-BE32-E72D297353CC}">
              <c16:uniqueId val="{00000000-6E27-4614-ACB2-B79E3CDA7860}"/>
            </c:ext>
          </c:extLst>
        </c:ser>
        <c:ser>
          <c:idx val="1"/>
          <c:order val="1"/>
          <c:tx>
            <c:strRef>
              <c:f>Sheet3!$C$1</c:f>
              <c:strCache>
                <c:ptCount val="1"/>
                <c:pt idx="0">
                  <c:v># Processed within 60 days</c:v>
                </c:pt>
              </c:strCache>
            </c:strRef>
          </c:tx>
          <c:cat>
            <c:strRef>
              <c:f>Sheet3!$A$2:$A$11</c:f>
              <c:strCache>
                <c:ptCount val="10"/>
                <c:pt idx="0">
                  <c:v>WC</c:v>
                </c:pt>
                <c:pt idx="1">
                  <c:v>NC</c:v>
                </c:pt>
                <c:pt idx="2">
                  <c:v>NW</c:v>
                </c:pt>
                <c:pt idx="3">
                  <c:v>KZN</c:v>
                </c:pt>
                <c:pt idx="4">
                  <c:v>EC</c:v>
                </c:pt>
                <c:pt idx="5">
                  <c:v>LP</c:v>
                </c:pt>
                <c:pt idx="6">
                  <c:v>GP</c:v>
                </c:pt>
                <c:pt idx="7">
                  <c:v>FS</c:v>
                </c:pt>
                <c:pt idx="8">
                  <c:v>MPU</c:v>
                </c:pt>
                <c:pt idx="9">
                  <c:v>HQ</c:v>
                </c:pt>
              </c:strCache>
            </c:strRef>
          </c:cat>
          <c:val>
            <c:numRef>
              <c:f>Sheet3!$C$2:$C$11</c:f>
              <c:numCache>
                <c:formatCode>General</c:formatCode>
                <c:ptCount val="10"/>
                <c:pt idx="0">
                  <c:v>439</c:v>
                </c:pt>
                <c:pt idx="1">
                  <c:v>25</c:v>
                </c:pt>
                <c:pt idx="2">
                  <c:v>41</c:v>
                </c:pt>
                <c:pt idx="3">
                  <c:v>232</c:v>
                </c:pt>
                <c:pt idx="4">
                  <c:v>78</c:v>
                </c:pt>
                <c:pt idx="5">
                  <c:v>39</c:v>
                </c:pt>
                <c:pt idx="6">
                  <c:v>276</c:v>
                </c:pt>
                <c:pt idx="7">
                  <c:v>73</c:v>
                </c:pt>
                <c:pt idx="8">
                  <c:v>64</c:v>
                </c:pt>
                <c:pt idx="9">
                  <c:v>178</c:v>
                </c:pt>
              </c:numCache>
            </c:numRef>
          </c:val>
          <c:extLst xmlns:c16r2="http://schemas.microsoft.com/office/drawing/2015/06/chart">
            <c:ext xmlns:c16="http://schemas.microsoft.com/office/drawing/2014/chart" uri="{C3380CC4-5D6E-409C-BE32-E72D297353CC}">
              <c16:uniqueId val="{00000001-6E27-4614-ACB2-B79E3CDA7860}"/>
            </c:ext>
          </c:extLst>
        </c:ser>
        <c:dLbls/>
        <c:shape val="box"/>
        <c:axId val="122233216"/>
        <c:axId val="122234752"/>
        <c:axId val="0"/>
      </c:bar3DChart>
      <c:catAx>
        <c:axId val="122233216"/>
        <c:scaling>
          <c:orientation val="minMax"/>
        </c:scaling>
        <c:axPos val="b"/>
        <c:numFmt formatCode="General" sourceLinked="0"/>
        <c:tickLblPos val="nextTo"/>
        <c:txPr>
          <a:bodyPr/>
          <a:lstStyle/>
          <a:p>
            <a:pPr>
              <a:defRPr sz="1200" b="1"/>
            </a:pPr>
            <a:endParaRPr lang="en-US"/>
          </a:p>
        </c:txPr>
        <c:crossAx val="122234752"/>
        <c:crosses val="autoZero"/>
        <c:auto val="1"/>
        <c:lblAlgn val="ctr"/>
        <c:lblOffset val="100"/>
      </c:catAx>
      <c:valAx>
        <c:axId val="122234752"/>
        <c:scaling>
          <c:orientation val="minMax"/>
        </c:scaling>
        <c:axPos val="l"/>
        <c:majorGridlines/>
        <c:numFmt formatCode="General" sourceLinked="1"/>
        <c:tickLblPos val="nextTo"/>
        <c:txPr>
          <a:bodyPr/>
          <a:lstStyle/>
          <a:p>
            <a:pPr>
              <a:defRPr sz="1200" b="1"/>
            </a:pPr>
            <a:endParaRPr lang="en-US"/>
          </a:p>
        </c:txPr>
        <c:crossAx val="122233216"/>
        <c:crosses val="autoZero"/>
        <c:crossBetween val="between"/>
      </c:valAx>
    </c:plotArea>
    <c:legend>
      <c:legendPos val="r"/>
      <c:txPr>
        <a:bodyPr/>
        <a:lstStyle/>
        <a:p>
          <a:pPr>
            <a:defRPr sz="1400"/>
          </a:pPr>
          <a:endParaRPr lang="en-US"/>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8164992"/>
        <c:axId val="90771840"/>
      </c:barChart>
      <c:catAx>
        <c:axId val="88164992"/>
        <c:scaling>
          <c:orientation val="minMax"/>
        </c:scaling>
        <c:axPos val="b"/>
        <c:majorTickMark val="none"/>
        <c:tickLblPos val="nextTo"/>
        <c:crossAx val="90771840"/>
        <c:crosses val="autoZero"/>
        <c:auto val="1"/>
        <c:lblAlgn val="ctr"/>
        <c:lblOffset val="100"/>
      </c:catAx>
      <c:valAx>
        <c:axId val="90771840"/>
        <c:scaling>
          <c:orientation val="minMax"/>
        </c:scaling>
        <c:axPos val="l"/>
        <c:numFmt formatCode="#,##0" sourceLinked="1"/>
        <c:majorTickMark val="none"/>
        <c:tickLblPos val="nextTo"/>
        <c:crossAx val="88164992"/>
        <c:crosses val="autoZero"/>
        <c:crossBetween val="between"/>
      </c:valAx>
    </c:plotArea>
    <c:legend>
      <c:legendPos val="b"/>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90782336"/>
        <c:axId val="90792320"/>
      </c:barChart>
      <c:catAx>
        <c:axId val="90782336"/>
        <c:scaling>
          <c:orientation val="minMax"/>
        </c:scaling>
        <c:axPos val="b"/>
        <c:majorTickMark val="none"/>
        <c:tickLblPos val="nextTo"/>
        <c:crossAx val="90792320"/>
        <c:crosses val="autoZero"/>
        <c:auto val="1"/>
        <c:lblAlgn val="ctr"/>
        <c:lblOffset val="100"/>
      </c:catAx>
      <c:valAx>
        <c:axId val="90792320"/>
        <c:scaling>
          <c:orientation val="minMax"/>
        </c:scaling>
        <c:delete val="1"/>
        <c:axPos val="l"/>
        <c:numFmt formatCode="#,##0" sourceLinked="1"/>
        <c:tickLblPos val="none"/>
        <c:crossAx val="90782336"/>
        <c:crosses val="autoZero"/>
        <c:crossBetween val="between"/>
      </c:valAx>
      <c:spPr>
        <a:noFill/>
        <a:ln w="25400">
          <a:noFill/>
        </a:ln>
      </c:spPr>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90806528"/>
        <c:axId val="96419840"/>
      </c:barChart>
      <c:catAx>
        <c:axId val="90806528"/>
        <c:scaling>
          <c:orientation val="minMax"/>
        </c:scaling>
        <c:axPos val="b"/>
        <c:majorTickMark val="none"/>
        <c:tickLblPos val="nextTo"/>
        <c:crossAx val="96419840"/>
        <c:crosses val="autoZero"/>
        <c:auto val="1"/>
        <c:lblAlgn val="ctr"/>
        <c:lblOffset val="100"/>
      </c:catAx>
      <c:valAx>
        <c:axId val="96419840"/>
        <c:scaling>
          <c:orientation val="minMax"/>
        </c:scaling>
        <c:delete val="1"/>
        <c:axPos val="l"/>
        <c:numFmt formatCode="#,##0" sourceLinked="1"/>
        <c:tickLblPos val="none"/>
        <c:crossAx val="90806528"/>
        <c:crosses val="autoZero"/>
        <c:crossBetween val="between"/>
      </c:valAx>
    </c:plotArea>
    <c:plotVisOnly val="1"/>
    <c:dispBlanksAs val="gap"/>
  </c:chart>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739" y="0"/>
            <a:ext cx="2950475" cy="497046"/>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2019/08/23</a:t>
            </a:fld>
            <a:endParaRPr lang="en-ZA"/>
          </a:p>
        </p:txBody>
      </p:sp>
      <p:sp>
        <p:nvSpPr>
          <p:cNvPr id="4" name="Footer Placeholder 3"/>
          <p:cNvSpPr>
            <a:spLocks noGrp="1"/>
          </p:cNvSpPr>
          <p:nvPr>
            <p:ph type="ftr" sz="quarter" idx="2"/>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3"/>
            <a:ext cx="2950475" cy="497046"/>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9" y="0"/>
            <a:ext cx="2950475" cy="497046"/>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2019/08/23</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14</a:t>
            </a:fld>
            <a:endParaRPr lang="en-ZA"/>
          </a:p>
        </p:txBody>
      </p:sp>
    </p:spTree>
    <p:extLst>
      <p:ext uri="{BB962C8B-B14F-4D97-AF65-F5344CB8AC3E}">
        <p14:creationId xmlns:p14="http://schemas.microsoft.com/office/powerpoint/2010/main" xmlns="" val="88379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EC51E9CA-5B58-498E-A8E4-5FC911A9A582}" type="slidenum">
              <a:rPr lang="en-US" smtClean="0"/>
              <a:pPr>
                <a:defRPr/>
              </a:pPr>
              <a:t>16</a:t>
            </a:fld>
            <a:endParaRPr lang="en-US"/>
          </a:p>
        </p:txBody>
      </p:sp>
    </p:spTree>
    <p:extLst>
      <p:ext uri="{BB962C8B-B14F-4D97-AF65-F5344CB8AC3E}">
        <p14:creationId xmlns:p14="http://schemas.microsoft.com/office/powerpoint/2010/main" xmlns="" val="97676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B14A-3DA4-4294-B78D-FE62D9387E6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837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B14A-3DA4-4294-B78D-FE62D9387E6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8319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defTabSz="457200" eaLnBrk="0" fontAlgn="base" hangingPunct="0">
              <a:spcBef>
                <a:spcPct val="30000"/>
              </a:spcBef>
              <a:spcAft>
                <a:spcPct val="0"/>
              </a:spcAft>
              <a:defRPr sz="1200">
                <a:solidFill>
                  <a:schemeClr val="tx1"/>
                </a:solidFill>
                <a:latin typeface="Calibri" pitchFamily="34" charset="0"/>
              </a:defRPr>
            </a:lvl6pPr>
            <a:lvl7pPr marL="2973388" indent="-228600" defTabSz="457200" eaLnBrk="0" fontAlgn="base" hangingPunct="0">
              <a:spcBef>
                <a:spcPct val="30000"/>
              </a:spcBef>
              <a:spcAft>
                <a:spcPct val="0"/>
              </a:spcAft>
              <a:defRPr sz="1200">
                <a:solidFill>
                  <a:schemeClr val="tx1"/>
                </a:solidFill>
                <a:latin typeface="Calibri" pitchFamily="34" charset="0"/>
              </a:defRPr>
            </a:lvl7pPr>
            <a:lvl8pPr marL="3430588" indent="-228600" defTabSz="457200" eaLnBrk="0" fontAlgn="base" hangingPunct="0">
              <a:spcBef>
                <a:spcPct val="30000"/>
              </a:spcBef>
              <a:spcAft>
                <a:spcPct val="0"/>
              </a:spcAft>
              <a:defRPr sz="1200">
                <a:solidFill>
                  <a:schemeClr val="tx1"/>
                </a:solidFill>
                <a:latin typeface="Calibri" pitchFamily="34" charset="0"/>
              </a:defRPr>
            </a:lvl8pPr>
            <a:lvl9pPr marL="3887788"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89D85B-0078-4522-9D84-193F95FECC0A}" type="slidenum">
              <a:rPr lang="en-ZA" altLang="en-US" smtClean="0">
                <a:latin typeface="Arial" pitchFamily="34" charset="0"/>
                <a:ea typeface="MS PGothic" pitchFamily="34" charset="-128"/>
              </a:rPr>
              <a:pPr eaLnBrk="1" hangingPunct="1">
                <a:spcBef>
                  <a:spcPct val="0"/>
                </a:spcBef>
              </a:pPr>
              <a:t>81</a:t>
            </a:fld>
            <a:endParaRPr lang="en-ZA" alt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9DAD0E-D855-4C63-ACEE-8F9BBE24CA0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6744F99-D313-497A-950F-7198847590E6}"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908D5E5-4D62-4B92-875C-806709008B4F}"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8F2378F-41CC-4A93-AFB9-3EBB3EA7A15C}"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FF8FE7A-AEF6-43FC-A7D1-638780B1762A}"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616C3C1B-FB8D-4F2F-8182-1E82A637E63D}"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BAA83A54-71E1-4086-A011-B66FD1DBD85A}"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B932E45-A1A5-446D-BFA1-1539B20AA0D0}"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0102DE3-D112-4E58-9A7F-2A1E86AA7D03}"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D1433FB-878F-457E-A5A6-C8FB78B0A9E6}"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CC00908-38C4-420C-BE2F-BA96625A1196}"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B79A698-7C97-4AC3-9455-735E28894CD7}"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C3C03DD-BF45-4EDD-9D30-AE5DC945C2DD}"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560322B-E5A6-4C3F-AFCE-B6B6CA246CB2}"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FFA073BF-F583-462F-92EC-DBC40485F6FA}"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7332EF5-956C-4B02-9A93-B3521E32FDBF}"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92AD3D8-519C-4A77-AAD2-797085BA223A}"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A9790437-FC03-479A-9325-47FCD3FF67E3}"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8168616-BA73-4A7B-A3BB-B8BE27A1EFE4}"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3B4C57F-932F-40F9-A012-0BCF8D3CD8FB}"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F0A5B29-0B44-476A-B559-988F9EC0C926}"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6E2591-888B-4FAD-A694-85FFCFE74BAC}"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1694142-727C-4538-94E6-725E305407C8}" type="datetime1">
              <a:rPr lang="en-US" smtClean="0"/>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B89B5A7-BC0A-48AA-9248-1373315BA1DB}"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00025305-4F58-4FC2-B367-B9C9220D709D}"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7D70112-9939-4BC3-95CB-DD8BED93BE74}"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9801D46-06B0-41CA-91D1-90AD11DF9F98}"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C12A997-E41D-405F-A062-2818CAA6B59E}"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04922560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62A563B-3DBE-434C-BAB1-E0ACF9F35E24}"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978043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1639465-1E08-46AA-904E-DDBBE7201864}"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7641861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E2DE35AA-F48A-4308-A7D3-7F6505A7EBC6}"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4039682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2B739EB7-1954-49FD-B803-4E04F298E4FB}" type="datetime1">
              <a:rPr lang="en-US" smtClean="0"/>
              <a:pPr/>
              <a:t>8/23/2019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33583086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D067E14-18B5-4739-B135-A7BFE6CC7D32}" type="datetime1">
              <a:rPr lang="en-US" smtClean="0"/>
              <a:pPr/>
              <a:t>8/23/2019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5306639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1A06C5-A5EB-4496-A68E-A010F409DEBC}"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AB81EA3-4E09-47BC-B931-5754ABCC4AFD}" type="datetime1">
              <a:rPr lang="en-US" smtClean="0"/>
              <a:pPr/>
              <a:t>8/23/2019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94144143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D0D1FCC-0D98-4FD3-B79C-30B643FB24B5}"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88073286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8FFA5FF-0DA4-4FDB-A5C5-30E88B2329E7}" type="datetime1">
              <a:rPr lang="en-US" smtClean="0"/>
              <a:pPr/>
              <a:t>8/23/2019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397019069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E281E3D-DC19-4EC0-827B-154197ED9C8F}"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24797251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DB0C571-AC8D-40A7-8D50-616E8D8966C1}" type="datetime1">
              <a:rPr lang="en-US" smtClean="0"/>
              <a:pPr/>
              <a:t>8/23/2019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6210808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FAE2B932-6EB4-4F3F-9842-6EE1B5A26A5A}" type="datetime1">
              <a:rPr lang="en-US" smtClean="0"/>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A2BF7-3D0E-43CA-AEA0-FEB84FC38274}" type="datetime1">
              <a:rPr lang="en-US" smtClean="0"/>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74E852-203F-4EE5-AEDE-964A92F136B0}" type="datetime1">
              <a:rPr lang="en-US" smtClean="0"/>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D2B9DF6-5846-46C9-B395-5C4976D3255E}"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F93214B-96B4-459C-847C-9AE1FEA4A423}" type="datetime1">
              <a:rPr lang="en-US" smtClean="0"/>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07F12E49-E30E-4228-BE3D-D07F5FB0FB0C}" type="datetime1">
              <a:rPr lang="en-US" smtClean="0"/>
              <a:pPr defTabSz="457200" fontAlgn="base">
                <a:spcBef>
                  <a:spcPct val="0"/>
                </a:spcBef>
                <a:spcAft>
                  <a:spcPct val="0"/>
                </a:spcAft>
                <a:defRPr/>
              </a:pPr>
              <a:t>8/23/2019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02597418-3C2D-46ED-9DF0-405C17246ACB}" type="datetime1">
              <a:rPr lang="en-US" smtClean="0">
                <a:ea typeface="ＭＳ Ｐゴシック" pitchFamily="-111" charset="-128"/>
              </a:rPr>
              <a:pPr defTabSz="457200" fontAlgn="base">
                <a:spcBef>
                  <a:spcPct val="0"/>
                </a:spcBef>
                <a:spcAft>
                  <a:spcPct val="0"/>
                </a:spcAft>
              </a:pPr>
              <a:t>8/23/2019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D78051D9-012B-4972-A1B1-CD327CD97F4B}" type="datetime1">
              <a:rPr lang="en-US" smtClean="0">
                <a:ea typeface="ＭＳ Ｐゴシック" pitchFamily="-111" charset="-128"/>
              </a:rPr>
              <a:pPr defTabSz="457200" fontAlgn="base">
                <a:spcBef>
                  <a:spcPct val="0"/>
                </a:spcBef>
                <a:spcAft>
                  <a:spcPct val="0"/>
                </a:spcAft>
              </a:pPr>
              <a:t>8/23/2019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F8EDE3A0-0020-4BED-A363-A270607F967A}" type="datetime1">
              <a:rPr lang="en-US" smtClean="0">
                <a:ea typeface="ＭＳ Ｐゴシック" pitchFamily="-111" charset="-128"/>
              </a:rPr>
              <a:pPr defTabSz="457200" fontAlgn="base">
                <a:spcBef>
                  <a:spcPct val="0"/>
                </a:spcBef>
                <a:spcAft>
                  <a:spcPct val="0"/>
                </a:spcAft>
              </a:pPr>
              <a:t>8/23/2019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940574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4.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chart" Target="../charts/chart13.xml"/><Relationship Id="rId4" Type="http://schemas.openxmlformats.org/officeDocument/2006/relationships/chart" Target="../charts/char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chart" Target="../charts/chart17.xml"/></Relationships>
</file>

<file path=ppt/slides/_rels/slide7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 Id="rId5" Type="http://schemas.openxmlformats.org/officeDocument/2006/relationships/chart" Target="../charts/chart24.xml"/><Relationship Id="rId4" Type="http://schemas.openxmlformats.org/officeDocument/2006/relationships/chart" Target="../charts/chart23.xml"/></Relationships>
</file>

<file path=ppt/slides/_rels/slide7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251520" y="404664"/>
            <a:ext cx="8892480"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effectLst>
                  <a:outerShdw blurRad="38100" dist="38100" dir="2700000" algn="tl">
                    <a:srgbClr val="000000">
                      <a:alpha val="43137"/>
                    </a:srgbClr>
                  </a:outerShdw>
                </a:effectLst>
                <a:latin typeface="Arial" pitchFamily="34" charset="0"/>
                <a:ea typeface="+mn-ea"/>
                <a:cs typeface="Arial" pitchFamily="34" charset="0"/>
              </a:rPr>
              <a:t>DEPARTMENT OF EMPLOYMENT LABOUR</a:t>
            </a:r>
          </a:p>
          <a:p>
            <a:pPr algn="ctr" fontAlgn="base">
              <a:spcBef>
                <a:spcPct val="0"/>
              </a:spcBef>
              <a:spcAft>
                <a:spcPct val="0"/>
              </a:spcAft>
            </a:pPr>
            <a:endParaRPr lang="en-US" sz="20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effectLst>
                  <a:outerShdw blurRad="38100" dist="38100" dir="2700000" algn="tl">
                    <a:srgbClr val="000000">
                      <a:alpha val="43137"/>
                    </a:srgbClr>
                  </a:outerShdw>
                </a:effectLst>
                <a:latin typeface="Arial" pitchFamily="34" charset="0"/>
                <a:ea typeface="+mn-ea"/>
                <a:cs typeface="Arial" pitchFamily="34" charset="0"/>
              </a:rPr>
              <a:t>QUARTER 3: IMPACT ANALYSIS REPORT</a:t>
            </a:r>
          </a:p>
          <a:p>
            <a:pPr algn="ctr" fontAlgn="base">
              <a:spcBef>
                <a:spcPct val="0"/>
              </a:spcBef>
              <a:spcAft>
                <a:spcPct val="0"/>
              </a:spcAft>
            </a:pPr>
            <a:r>
              <a:rPr lang="en-US" sz="2000" b="1" dirty="0" smtClean="0">
                <a:effectLst>
                  <a:outerShdw blurRad="38100" dist="38100" dir="2700000" algn="tl">
                    <a:srgbClr val="000000">
                      <a:alpha val="43137"/>
                    </a:srgbClr>
                  </a:outerShdw>
                </a:effectLst>
                <a:latin typeface="Arial" pitchFamily="34" charset="0"/>
                <a:ea typeface="+mn-ea"/>
                <a:cs typeface="Arial" pitchFamily="34" charset="0"/>
              </a:rPr>
              <a:t>ANNUAL PERFORMANCE PLAN 2018/19</a:t>
            </a:r>
          </a:p>
          <a:p>
            <a:pPr algn="ctr" fontAlgn="base">
              <a:spcBef>
                <a:spcPct val="0"/>
              </a:spcBef>
              <a:spcAft>
                <a:spcPct val="0"/>
              </a:spcAft>
            </a:pPr>
            <a:endParaRPr lang="en-US" sz="12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sz="20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EMPLOYMENT AND LABOUR PORTFOLIO COMMITTEE</a:t>
            </a:r>
          </a:p>
          <a:p>
            <a:pPr algn="ctr" fontAlgn="base">
              <a:spcBef>
                <a:spcPct val="0"/>
              </a:spcBef>
              <a:spcAft>
                <a:spcPct val="0"/>
              </a:spcAft>
            </a:pPr>
            <a:endParaRPr lang="en-US" sz="1800" b="1" dirty="0" smtClean="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251520" y="2781425"/>
            <a:ext cx="18637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 typeface="Arial" pitchFamily="34" charset="0"/>
              <a:buNone/>
            </a:pPr>
            <a:r>
              <a:rPr lang="en-US" altLang="en-US" sz="1400" b="1" dirty="0" smtClean="0">
                <a:solidFill>
                  <a:srgbClr val="404040"/>
                </a:solidFill>
                <a:latin typeface="Arial Bold" pitchFamily="32" charset="0"/>
              </a:rPr>
              <a:t>21 August 2019</a:t>
            </a:r>
            <a:endParaRPr lang="en-US" altLang="en-US" sz="1400" b="1" dirty="0">
              <a:solidFill>
                <a:srgbClr val="404040"/>
              </a:solidFill>
              <a:latin typeface="Arial Bold" pitchFamily="32" charset="0"/>
            </a:endParaRPr>
          </a:p>
        </p:txBody>
      </p:sp>
      <p:pic>
        <p:nvPicPr>
          <p:cNvPr id="9" name="Picture 8">
            <a:extLst>
              <a:ext uri="{FF2B5EF4-FFF2-40B4-BE49-F238E27FC236}">
                <a16:creationId xmlns:a16="http://schemas.microsoft.com/office/drawing/2014/main" xmlns="" id="{477A308C-C6F9-B245-8DC2-58B9323D1DF5}"/>
              </a:ext>
            </a:extLst>
          </p:cNvPr>
          <p:cNvPicPr>
            <a:picLocks noChangeAspect="1"/>
          </p:cNvPicPr>
          <p:nvPr/>
        </p:nvPicPr>
        <p:blipFill>
          <a:blip r:embed="rId4" cstate="print"/>
          <a:stretch>
            <a:fillRect/>
          </a:stretch>
        </p:blipFill>
        <p:spPr>
          <a:xfrm>
            <a:off x="259492" y="5890165"/>
            <a:ext cx="2845715" cy="842908"/>
          </a:xfrm>
          <a:prstGeom prst="rect">
            <a:avLst/>
          </a:prstGeom>
        </p:spPr>
      </p:pic>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10584475"/>
              </p:ext>
            </p:extLst>
          </p:nvPr>
        </p:nvGraphicFramePr>
        <p:xfrm>
          <a:off x="179512" y="1087121"/>
          <a:ext cx="8751128" cy="5644083"/>
        </p:xfrm>
        <a:graphic>
          <a:graphicData uri="http://schemas.openxmlformats.org/drawingml/2006/table">
            <a:tbl>
              <a:tblPr firstRow="1" bandRow="1">
                <a:tableStyleId>{5C22544A-7EE6-4342-B048-85BDC9FD1C3A}</a:tableStyleId>
              </a:tblPr>
              <a:tblGrid>
                <a:gridCol w="2614828">
                  <a:extLst>
                    <a:ext uri="{9D8B030D-6E8A-4147-A177-3AD203B41FA5}">
                      <a16:colId xmlns:a16="http://schemas.microsoft.com/office/drawing/2014/main" xmlns="" val="20000"/>
                    </a:ext>
                  </a:extLst>
                </a:gridCol>
                <a:gridCol w="1011711">
                  <a:extLst>
                    <a:ext uri="{9D8B030D-6E8A-4147-A177-3AD203B41FA5}">
                      <a16:colId xmlns:a16="http://schemas.microsoft.com/office/drawing/2014/main" xmlns="" val="20001"/>
                    </a:ext>
                  </a:extLst>
                </a:gridCol>
                <a:gridCol w="979162">
                  <a:extLst>
                    <a:ext uri="{9D8B030D-6E8A-4147-A177-3AD203B41FA5}">
                      <a16:colId xmlns:a16="http://schemas.microsoft.com/office/drawing/2014/main" xmlns="" val="20002"/>
                    </a:ext>
                  </a:extLst>
                </a:gridCol>
                <a:gridCol w="1091956">
                  <a:extLst>
                    <a:ext uri="{9D8B030D-6E8A-4147-A177-3AD203B41FA5}">
                      <a16:colId xmlns:a16="http://schemas.microsoft.com/office/drawing/2014/main" xmlns="" val="20003"/>
                    </a:ext>
                  </a:extLst>
                </a:gridCol>
                <a:gridCol w="982760">
                  <a:extLst>
                    <a:ext uri="{9D8B030D-6E8A-4147-A177-3AD203B41FA5}">
                      <a16:colId xmlns:a16="http://schemas.microsoft.com/office/drawing/2014/main" xmlns="" val="1783812989"/>
                    </a:ext>
                  </a:extLst>
                </a:gridCol>
                <a:gridCol w="1004599">
                  <a:extLst>
                    <a:ext uri="{9D8B030D-6E8A-4147-A177-3AD203B41FA5}">
                      <a16:colId xmlns:a16="http://schemas.microsoft.com/office/drawing/2014/main" xmlns="" val="3098963236"/>
                    </a:ext>
                  </a:extLst>
                </a:gridCol>
                <a:gridCol w="1066112">
                  <a:extLst>
                    <a:ext uri="{9D8B030D-6E8A-4147-A177-3AD203B41FA5}">
                      <a16:colId xmlns:a16="http://schemas.microsoft.com/office/drawing/2014/main" xmlns="" val="1831362904"/>
                    </a:ext>
                  </a:extLst>
                </a:gridCol>
              </a:tblGrid>
              <a:tr h="790080">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600" dirty="0" smtClean="0">
                          <a:solidFill>
                            <a:schemeClr val="bg1"/>
                          </a:solidFill>
                        </a:rPr>
                        <a:t>QUARTER</a:t>
                      </a:r>
                      <a:r>
                        <a:rPr lang="en-US" sz="1600" baseline="0" dirty="0" smtClean="0">
                          <a:solidFill>
                            <a:schemeClr val="bg1"/>
                          </a:solidFill>
                        </a:rPr>
                        <a:t> 3</a:t>
                      </a:r>
                      <a:r>
                        <a:rPr lang="en-US" sz="1600" dirty="0" smtClean="0">
                          <a:solidFill>
                            <a:schemeClr val="bg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2017/18</a:t>
                      </a:r>
                      <a:endParaRPr lang="en-US" sz="1600" b="1" dirty="0" smtClean="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600" b="1" dirty="0" smtClean="0">
                          <a:solidFill>
                            <a:schemeClr val="bg1"/>
                          </a:solidFill>
                        </a:rPr>
                        <a:t>QUARTER 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2018/19 </a:t>
                      </a:r>
                      <a:endParaRPr lang="en-US" sz="1600" b="1"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txBody>
                  <a:tcPr marL="91445" marR="91445" marT="45701" marB="45701">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164758">
                <a:tc vMerge="1">
                  <a:txBody>
                    <a:bodyPr/>
                    <a:lstStyle/>
                    <a:p>
                      <a:endParaRPr lang="en-US"/>
                    </a:p>
                  </a:txBody>
                  <a:tcPr/>
                </a:tc>
                <a:tc>
                  <a:txBody>
                    <a:bodyPr/>
                    <a:lstStyle/>
                    <a:p>
                      <a:pPr algn="ctr"/>
                      <a:r>
                        <a:rPr lang="en-US" sz="1400" b="1" dirty="0" smtClean="0">
                          <a:solidFill>
                            <a:schemeClr val="tx1"/>
                          </a:solidFill>
                        </a:rPr>
                        <a:t>Quarter 3</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rgbClr val="00B050"/>
                        </a:solidFill>
                      </a:endParaRPr>
                    </a:p>
                    <a:p>
                      <a:pPr algn="ctr"/>
                      <a:r>
                        <a:rPr lang="en-US" sz="1400" b="1" dirty="0" smtClean="0">
                          <a:solidFill>
                            <a:srgbClr val="00823B"/>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a:t>
                      </a:r>
                      <a:r>
                        <a:rPr lang="en-US" sz="1400" b="1" baseline="0" dirty="0" smtClean="0">
                          <a:solidFill>
                            <a:schemeClr val="tx1"/>
                          </a:solidFill>
                        </a:rPr>
                        <a:t> 3</a:t>
                      </a:r>
                      <a:endParaRPr lang="en-US" sz="1400" b="1" dirty="0" smtClean="0">
                        <a:solidFill>
                          <a:schemeClr val="tx1"/>
                        </a:solidFill>
                      </a:endParaRP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rgbClr val="00823B"/>
                        </a:solidFill>
                      </a:endParaRPr>
                    </a:p>
                    <a:p>
                      <a:pPr algn="ctr"/>
                      <a:r>
                        <a:rPr lang="en-US" sz="1400" b="1" dirty="0" smtClean="0">
                          <a:solidFill>
                            <a:srgbClr val="00823B"/>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476448">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09798">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3</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75%</a:t>
                      </a:r>
                      <a:endParaRPr lang="en-ZA" sz="1400" dirty="0">
                        <a:solidFill>
                          <a:srgbClr val="FF0000"/>
                        </a:solidFill>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1289">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4</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a:solidFill>
                            <a:srgbClr val="00B050"/>
                          </a:solidFill>
                          <a:effectLst/>
                          <a:latin typeface="Calibri"/>
                          <a:ea typeface="Times New Roman"/>
                          <a:cs typeface="Arial"/>
                        </a:rPr>
                        <a:t>100%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97444">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smtClean="0">
                          <a:effectLst/>
                          <a:latin typeface="Calibri"/>
                          <a:ea typeface="DengXian"/>
                          <a:cs typeface="Arial"/>
                        </a:rPr>
                        <a:t>5</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DengXian"/>
                          <a:cs typeface="Arial"/>
                        </a:rPr>
                        <a:t>2</a:t>
                      </a:r>
                      <a:endParaRPr lang="en-ZA" sz="1400" dirty="0">
                        <a:solidFill>
                          <a:srgbClr val="FF0000"/>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40%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836481">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17</a:t>
                      </a:r>
                      <a:endParaRPr lang="en-US" sz="16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smtClean="0">
                          <a:solidFill>
                            <a:schemeClr val="tx1"/>
                          </a:solidFill>
                        </a:rPr>
                        <a:t>12</a:t>
                      </a:r>
                      <a:endParaRPr lang="en-US" sz="16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smtClean="0">
                          <a:solidFill>
                            <a:schemeClr val="tx1"/>
                          </a:solidFill>
                        </a:rPr>
                        <a:t>71%</a:t>
                      </a:r>
                      <a:endParaRPr lang="en-US" sz="16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755941">
                <a:tc gridSpan="7">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751863" y="6237311"/>
            <a:ext cx="2239737" cy="36004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pPr/>
              <a:t>10</a:t>
            </a:fld>
            <a:endParaRPr lang="en-US" altLang="en-US" sz="1200" dirty="0" smtClean="0"/>
          </a:p>
        </p:txBody>
      </p:sp>
      <p:sp>
        <p:nvSpPr>
          <p:cNvPr id="2" name="Title 1"/>
          <p:cNvSpPr>
            <a:spLocks noGrp="1"/>
          </p:cNvSpPr>
          <p:nvPr>
            <p:ph type="title"/>
          </p:nvPr>
        </p:nvSpPr>
        <p:spPr>
          <a:xfrm>
            <a:off x="670560" y="274638"/>
            <a:ext cx="8016240" cy="619442"/>
          </a:xfrm>
        </p:spPr>
        <p:txBody>
          <a:bodyPr/>
          <a:lstStyle/>
          <a:p>
            <a:r>
              <a:rPr lang="en-ZA" altLang="en-US" sz="2400" b="1" dirty="0">
                <a:solidFill>
                  <a:srgbClr val="000000"/>
                </a:solidFill>
                <a:ea typeface="ＭＳ Ｐゴシック" pitchFamily="34" charset="-128"/>
              </a:rPr>
              <a:t>COMPARATIVE ANALYSIS </a:t>
            </a:r>
            <a:r>
              <a:rPr lang="en-ZA" altLang="en-US" sz="2400" b="1" dirty="0" smtClean="0">
                <a:solidFill>
                  <a:srgbClr val="000000"/>
                </a:solidFill>
                <a:ea typeface="ＭＳ Ｐゴシック" pitchFamily="34" charset="-128"/>
              </a:rPr>
              <a:t>BETWEEN Q3 2017/18 &amp; </a:t>
            </a:r>
            <a:r>
              <a:rPr lang="en-ZA" altLang="en-US" sz="2400" b="1" dirty="0">
                <a:solidFill>
                  <a:srgbClr val="000000"/>
                </a:solidFill>
                <a:ea typeface="ＭＳ Ｐゴシック" pitchFamily="34" charset="-128"/>
              </a:rPr>
              <a:t>Q3 </a:t>
            </a:r>
            <a:r>
              <a:rPr lang="en-ZA" altLang="en-US" sz="2400" b="1" dirty="0" smtClean="0">
                <a:solidFill>
                  <a:srgbClr val="000000"/>
                </a:solidFill>
                <a:ea typeface="ＭＳ Ｐゴシック" pitchFamily="34" charset="-128"/>
              </a:rPr>
              <a:t>2018/19</a:t>
            </a:r>
            <a:endParaRPr lang="en-ZA" sz="2400" dirty="0"/>
          </a:p>
        </p:txBody>
      </p:sp>
    </p:spTree>
    <p:extLst>
      <p:ext uri="{BB962C8B-B14F-4D97-AF65-F5344CB8AC3E}">
        <p14:creationId xmlns:p14="http://schemas.microsoft.com/office/powerpoint/2010/main" xmlns="" val="204377163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smtClean="0">
                <a:ea typeface="ＭＳ Ｐゴシック" pitchFamily="34" charset="-128"/>
              </a:rPr>
              <a:t>PERFORMANCE TRENDS FROM 2017/18 TO DATE</a:t>
            </a:r>
          </a:p>
        </p:txBody>
      </p:sp>
      <p:graphicFrame>
        <p:nvGraphicFramePr>
          <p:cNvPr id="2" name="Content Placeholder 4"/>
          <p:cNvGraphicFramePr>
            <a:graphicFrameLocks noGrp="1"/>
          </p:cNvGraphicFramePr>
          <p:nvPr>
            <p:ph idx="1"/>
            <p:extLst/>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chemeClr val="bg1"/>
                </a:solidFill>
              </a:rPr>
              <a:pPr eaLnBrk="1" hangingPunct="1">
                <a:spcBef>
                  <a:spcPct val="0"/>
                </a:spcBef>
                <a:buFontTx/>
                <a:buNone/>
              </a:pPr>
              <a:t>11</a:t>
            </a:fld>
            <a:endParaRPr lang="en-US" altLang="en-US" sz="1200" dirty="0" smtClean="0">
              <a:solidFill>
                <a:schemeClr val="bg1"/>
              </a:solidFill>
            </a:endParaRPr>
          </a:p>
        </p:txBody>
      </p:sp>
    </p:spTree>
    <p:extLst>
      <p:ext uri="{BB962C8B-B14F-4D97-AF65-F5344CB8AC3E}">
        <p14:creationId xmlns:p14="http://schemas.microsoft.com/office/powerpoint/2010/main" xmlns="" val="203876651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12</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0550" y="-281756"/>
            <a:ext cx="8229600" cy="1446550"/>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400" b="1" dirty="0">
                <a:solidFill>
                  <a:srgbClr val="FF0000"/>
                </a:solidFill>
              </a:rPr>
              <a:t>INSPECTIONS AND ENFORCEMENT SERVICES</a:t>
            </a:r>
            <a:r>
              <a:rPr lang="en-US" sz="2000" b="1" dirty="0">
                <a:solidFill>
                  <a:prstClr val="black"/>
                </a:solidFill>
              </a:rPr>
              <a:t/>
            </a:r>
            <a:br>
              <a:rPr lang="en-US" sz="2000" b="1" dirty="0">
                <a:solidFill>
                  <a:prstClr val="black"/>
                </a:solidFill>
              </a:rPr>
            </a:br>
            <a:r>
              <a:rPr lang="en-ZA" altLang="en-US" sz="2400" b="1" dirty="0">
                <a:solidFill>
                  <a:srgbClr val="000000"/>
                </a:solidFill>
                <a:ea typeface="ＭＳ Ｐゴシック" pitchFamily="34" charset="-128"/>
              </a:rPr>
              <a:t>COMPARATIVE ANALYSIS BETWEEN Q3 2017/18 &amp; Q3 2018/19</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510163687"/>
              </p:ext>
            </p:extLst>
          </p:nvPr>
        </p:nvGraphicFramePr>
        <p:xfrm>
          <a:off x="203200" y="1360488"/>
          <a:ext cx="8721725" cy="5313361"/>
        </p:xfrm>
        <a:graphic>
          <a:graphicData uri="http://schemas.openxmlformats.org/drawingml/2006/table">
            <a:tbl>
              <a:tblPr/>
              <a:tblGrid>
                <a:gridCol w="1230283">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Q3 17/18</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Q3 18/19</a:t>
                      </a:r>
                      <a:endParaRPr lang="en-ZA" sz="1600" b="1" dirty="0">
                        <a:solidFill>
                          <a:srgbClr val="FF0000"/>
                        </a:solidFill>
                      </a:endParaRPr>
                    </a:p>
                  </a:txBody>
                  <a:tcPr marL="8620" marR="8620" marT="8619"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tc>
                <a:tc hMerge="1">
                  <a:txBody>
                    <a:bodyPr/>
                    <a:lstStyle/>
                    <a:p>
                      <a:endParaRPr lang="en-ZA" dirty="0"/>
                    </a:p>
                  </a:txBody>
                  <a:tcPr marL="8621" marR="8621" marT="8621" marB="0" anchor="b"/>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endParaRPr lang="en-ZA"/>
                    </a:p>
                  </a:txBody>
                  <a:tcPr marL="8620" marR="8620"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1544">
                <a:tc>
                  <a:txBody>
                    <a:bodyPr/>
                    <a:lstStyle/>
                    <a:p>
                      <a:pPr algn="l" rtl="0" fontAlgn="b"/>
                      <a:r>
                        <a:rPr lang="en-US" sz="1400" b="0" i="0" u="none" strike="noStrike" dirty="0" smtClean="0">
                          <a:solidFill>
                            <a:srgbClr val="FF0000"/>
                          </a:solidFill>
                          <a:effectLst/>
                          <a:latin typeface="+mn-lt"/>
                        </a:rPr>
                        <a:t>*</a:t>
                      </a:r>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a:t>
                      </a:r>
                      <a:r>
                        <a:rPr lang="en-US"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chemeClr val="tx1"/>
                          </a:solidFill>
                          <a:effectLst/>
                          <a:latin typeface="+mn-lt"/>
                        </a:rPr>
                        <a:t>4</a:t>
                      </a:r>
                      <a:endParaRPr lang="en-ZA" sz="1600" b="1" i="0" u="none" strike="noStrike" dirty="0">
                        <a:solidFill>
                          <a:schemeClr val="tx1"/>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21405">
                <a:tc>
                  <a:txBody>
                    <a:bodyPr/>
                    <a:lstStyle/>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rgbClr val="898989"/>
                </a:solidFill>
              </a:rPr>
              <a:pPr/>
              <a:t>12</a:t>
            </a:fld>
            <a:endParaRPr lang="en-US" altLang="en-US" sz="1200" dirty="0" smtClean="0">
              <a:solidFill>
                <a:srgbClr val="898989"/>
              </a:solidFill>
            </a:endParaRPr>
          </a:p>
        </p:txBody>
      </p:sp>
    </p:spTree>
    <p:extLst>
      <p:ext uri="{BB962C8B-B14F-4D97-AF65-F5344CB8AC3E}">
        <p14:creationId xmlns:p14="http://schemas.microsoft.com/office/powerpoint/2010/main" xmlns="" val="28732881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2" y="6308725"/>
            <a:ext cx="2700337" cy="549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13</a:t>
            </a:fld>
            <a:endParaRPr lang="en-US" altLang="en-US" sz="1200" dirty="0" smtClean="0">
              <a:solidFill>
                <a:schemeClr val="bg1"/>
              </a:solidFill>
            </a:endParaRPr>
          </a:p>
        </p:txBody>
      </p:sp>
      <p:sp>
        <p:nvSpPr>
          <p:cNvPr id="5" name="Rectangle 1"/>
          <p:cNvSpPr>
            <a:spLocks noGrp="1" noChangeArrowheads="1"/>
          </p:cNvSpPr>
          <p:nvPr>
            <p:ph type="title"/>
          </p:nvPr>
        </p:nvSpPr>
        <p:spPr>
          <a:xfrm>
            <a:off x="695325" y="-244576"/>
            <a:ext cx="8229600" cy="1446550"/>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400" b="1" dirty="0">
                <a:solidFill>
                  <a:srgbClr val="FF0000"/>
                </a:solidFill>
              </a:rPr>
              <a:t>PUBLIC EMPLOYMENT SERVICES </a:t>
            </a:r>
            <a:r>
              <a:rPr lang="en-US" sz="2400" b="1" dirty="0">
                <a:solidFill>
                  <a:prstClr val="black"/>
                </a:solidFill>
              </a:rPr>
              <a:t/>
            </a:r>
            <a:br>
              <a:rPr lang="en-US" sz="2400" b="1" dirty="0">
                <a:solidFill>
                  <a:prstClr val="black"/>
                </a:solidFill>
              </a:rPr>
            </a:br>
            <a:r>
              <a:rPr lang="en-ZA" altLang="en-US" sz="2400" b="1" dirty="0">
                <a:solidFill>
                  <a:srgbClr val="000000"/>
                </a:solidFill>
                <a:ea typeface="ＭＳ Ｐゴシック" pitchFamily="34" charset="-128"/>
              </a:rPr>
              <a:t>COMPARATIVE ANALYSIS BETWEEN Q3 2017/18 &amp; Q3 2018/19</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613474872"/>
              </p:ext>
            </p:extLst>
          </p:nvPr>
        </p:nvGraphicFramePr>
        <p:xfrm>
          <a:off x="182881" y="1360488"/>
          <a:ext cx="8742045" cy="5308870"/>
        </p:xfrm>
        <a:graphic>
          <a:graphicData uri="http://schemas.openxmlformats.org/drawingml/2006/table">
            <a:tbl>
              <a:tblPr/>
              <a:tblGrid>
                <a:gridCol w="1250603">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7973">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Q3 17/18</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Q3 18/19</a:t>
                      </a:r>
                      <a:endParaRPr lang="en-ZA" sz="1600" b="1" i="0" u="none" strike="noStrike" dirty="0">
                        <a:solidFill>
                          <a:srgbClr val="FF0000"/>
                        </a:solidFill>
                        <a:effectLst/>
                        <a:latin typeface="+mn-lt"/>
                      </a:endParaRPr>
                    </a:p>
                  </a:txBody>
                  <a:tcPr marL="8620" marR="8620" marT="8619"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3880">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922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8923">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3880">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388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3880">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9512">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2</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2991">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388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00847">
                <a:tc>
                  <a:txBody>
                    <a:bodyPr/>
                    <a:lstStyle/>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1159718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163072" cy="576064"/>
          </a:xfrm>
        </p:spPr>
        <p:txBody>
          <a:bodyPr/>
          <a:lstStyle/>
          <a:p>
            <a:pPr algn="ctr"/>
            <a:r>
              <a:rPr lang="en-ZA" sz="2400" b="1" dirty="0" smtClean="0"/>
              <a:t>DEL 5 YEAR PERFOMANCE TRENDS</a:t>
            </a:r>
            <a:endParaRPr lang="en-ZA" sz="2400" b="1" dirty="0"/>
          </a:p>
        </p:txBody>
      </p:sp>
      <p:graphicFrame>
        <p:nvGraphicFramePr>
          <p:cNvPr id="7" name="Content Placeholder 6"/>
          <p:cNvGraphicFramePr>
            <a:graphicFrameLocks noGrp="1"/>
          </p:cNvGraphicFramePr>
          <p:nvPr>
            <p:ph type="pic" idx="1"/>
            <p:extLst>
              <p:ext uri="{D42A27DB-BD31-4B8C-83A1-F6EECF244321}">
                <p14:modId xmlns:p14="http://schemas.microsoft.com/office/powerpoint/2010/main" xmlns="" val="1676992120"/>
              </p:ext>
            </p:extLst>
          </p:nvPr>
        </p:nvGraphicFramePr>
        <p:xfrm>
          <a:off x="323528" y="1412775"/>
          <a:ext cx="8363272" cy="34563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half" idx="2"/>
          </p:nvPr>
        </p:nvSpPr>
        <p:spPr>
          <a:xfrm>
            <a:off x="243742" y="4869160"/>
            <a:ext cx="8504721" cy="1368152"/>
          </a:xfrm>
        </p:spPr>
        <p:txBody>
          <a:bodyPr/>
          <a:lstStyle/>
          <a:p>
            <a:r>
              <a:rPr lang="en-ZA" sz="1600" dirty="0" smtClean="0"/>
              <a:t>In looking at the DEL’s performance in the past five year cycle, it can be noted that the Department is making improvements in its performance. In addition, the diagram depicts a continuous growth in performance for 2018/19 period.</a:t>
            </a:r>
            <a:endParaRPr lang="en-ZA" sz="1600" dirty="0"/>
          </a:p>
        </p:txBody>
      </p:sp>
      <p:sp>
        <p:nvSpPr>
          <p:cNvPr id="4" name="Slide Number Placeholder 3"/>
          <p:cNvSpPr>
            <a:spLocks noGrp="1"/>
          </p:cNvSpPr>
          <p:nvPr>
            <p:ph type="sldNum" sz="quarter" idx="12"/>
          </p:nvPr>
        </p:nvSpPr>
        <p:spPr>
          <a:xfrm>
            <a:off x="6553200" y="6356350"/>
            <a:ext cx="2590800" cy="457026"/>
          </a:xfrm>
        </p:spPr>
        <p:txBody>
          <a:bodyPr/>
          <a:lstStyle/>
          <a:p>
            <a:fld id="{96CA8298-9D91-4CF9-AB6A-504DBB769D5D}"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xmlns="" val="248480929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070" y="2780928"/>
            <a:ext cx="7735369" cy="1569660"/>
          </a:xfrm>
          <a:prstGeom prst="rect">
            <a:avLst/>
          </a:prstGeom>
        </p:spPr>
        <p:txBody>
          <a:bodyPr wrap="square">
            <a:spAutoFit/>
          </a:bodyPr>
          <a:lstStyle/>
          <a:p>
            <a:pPr algn="ctr"/>
            <a:r>
              <a:rPr lang="en-ZA" sz="3200" b="1" dirty="0" smtClean="0"/>
              <a:t>PROGRAMME 1: ADMINISTRATION</a:t>
            </a:r>
          </a:p>
          <a:p>
            <a:pPr algn="ctr"/>
            <a:endParaRPr lang="en-ZA" sz="3200" b="1" dirty="0" smtClean="0"/>
          </a:p>
          <a:p>
            <a:pPr algn="ctr"/>
            <a:r>
              <a:rPr lang="en-ZA" sz="3200" b="1" dirty="0" smtClean="0">
                <a:solidFill>
                  <a:srgbClr val="C00000"/>
                </a:solidFill>
              </a:rPr>
              <a:t>QUARTER 3: PERFORMANCE: 2018/19</a:t>
            </a:r>
            <a:endParaRPr lang="en-ZA" sz="3200" b="1" dirty="0">
              <a:solidFill>
                <a:srgbClr val="C00000"/>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ADMINISTRATION: QUARTER 3</a:t>
            </a:r>
            <a:endParaRPr lang="en-ZA" sz="2400" b="1" dirty="0"/>
          </a:p>
        </p:txBody>
      </p:sp>
      <p:sp>
        <p:nvSpPr>
          <p:cNvPr id="3" name="Content Placeholder 2"/>
          <p:cNvSpPr>
            <a:spLocks noGrp="1"/>
          </p:cNvSpPr>
          <p:nvPr>
            <p:ph idx="1"/>
          </p:nvPr>
        </p:nvSpPr>
        <p:spPr/>
        <p:txBody>
          <a:bodyPr/>
          <a:lstStyle/>
          <a:p>
            <a:r>
              <a:rPr lang="en-ZA" b="1" dirty="0" smtClean="0"/>
              <a:t>R</a:t>
            </a:r>
            <a:r>
              <a:rPr lang="en-ZA" b="1" dirty="0"/>
              <a:t>425 812.57</a:t>
            </a:r>
            <a:r>
              <a:rPr lang="en-ZA" dirty="0"/>
              <a:t> </a:t>
            </a:r>
            <a:r>
              <a:rPr lang="en-ZA" dirty="0" smtClean="0">
                <a:solidFill>
                  <a:srgbClr val="C00000"/>
                </a:solidFill>
              </a:rPr>
              <a:t> </a:t>
            </a:r>
            <a:r>
              <a:rPr lang="en-ZA" dirty="0" smtClean="0"/>
              <a:t>fruitless and wasteful and </a:t>
            </a:r>
          </a:p>
          <a:p>
            <a:endParaRPr lang="en-ZA" dirty="0" smtClean="0"/>
          </a:p>
          <a:p>
            <a:r>
              <a:rPr lang="en-ZA" dirty="0" smtClean="0"/>
              <a:t>R </a:t>
            </a:r>
            <a:r>
              <a:rPr lang="en-ZA" b="1" dirty="0"/>
              <a:t>0 </a:t>
            </a:r>
            <a:r>
              <a:rPr lang="en-ZA" dirty="0" smtClean="0"/>
              <a:t>unauthorised expenditure was detected and reported during reporting period</a:t>
            </a:r>
          </a:p>
          <a:p>
            <a:endParaRPr lang="en-ZA" dirty="0" smtClean="0"/>
          </a:p>
          <a:p>
            <a:r>
              <a:rPr lang="en-ZA" b="1" dirty="0" smtClean="0"/>
              <a:t>R670 </a:t>
            </a:r>
            <a:r>
              <a:rPr lang="en-ZA" b="1" dirty="0"/>
              <a:t>380.73</a:t>
            </a:r>
            <a:r>
              <a:rPr lang="en-ZA" dirty="0"/>
              <a:t> </a:t>
            </a:r>
            <a:r>
              <a:rPr lang="en-ZA" dirty="0" smtClean="0"/>
              <a:t> irregular expenditure was detected and reported</a:t>
            </a:r>
          </a:p>
        </p:txBody>
      </p:sp>
      <p:sp>
        <p:nvSpPr>
          <p:cNvPr id="4" name="Slide Number Placeholder 3"/>
          <p:cNvSpPr>
            <a:spLocks noGrp="1"/>
          </p:cNvSpPr>
          <p:nvPr>
            <p:ph type="sldNum" sz="quarter" idx="12"/>
          </p:nvPr>
        </p:nvSpPr>
        <p:spPr>
          <a:xfrm>
            <a:off x="7010400" y="0"/>
            <a:ext cx="2133600" cy="365125"/>
          </a:xfrm>
        </p:spPr>
        <p:txBody>
          <a:bodyPr/>
          <a:lstStyle/>
          <a:p>
            <a:pPr>
              <a:defRPr/>
            </a:pPr>
            <a:fld id="{AE206B30-B577-46A9-84DE-4F1965DCA695}" type="slidenum">
              <a:rPr lang="en-US" altLang="en-US" smtClean="0">
                <a:solidFill>
                  <a:schemeClr val="bg1"/>
                </a:solidFill>
              </a:rPr>
              <a:pPr>
                <a:defRPr/>
              </a:pPr>
              <a:t>16</a:t>
            </a:fld>
            <a:endParaRPr lang="en-US" altLang="en-US" dirty="0">
              <a:solidFill>
                <a:schemeClr val="bg1"/>
              </a:solidFill>
            </a:endParaRPr>
          </a:p>
        </p:txBody>
      </p:sp>
    </p:spTree>
    <p:extLst>
      <p:ext uri="{BB962C8B-B14F-4D97-AF65-F5344CB8AC3E}">
        <p14:creationId xmlns:p14="http://schemas.microsoft.com/office/powerpoint/2010/main" xmlns="" val="145349986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smtClean="0">
                <a:latin typeface="+mj-lt"/>
              </a:rPr>
              <a:t>CD: COMMUNICATION ACTIVITIES: QUARTER 3</a:t>
            </a:r>
          </a:p>
        </p:txBody>
      </p:sp>
      <p:graphicFrame>
        <p:nvGraphicFramePr>
          <p:cNvPr id="2" name="Table 1"/>
          <p:cNvGraphicFramePr>
            <a:graphicFrameLocks noGrp="1"/>
          </p:cNvGraphicFramePr>
          <p:nvPr>
            <p:extLst/>
          </p:nvPr>
        </p:nvGraphicFramePr>
        <p:xfrm>
          <a:off x="251520" y="1340770"/>
          <a:ext cx="8712968" cy="5256578"/>
        </p:xfrm>
        <a:graphic>
          <a:graphicData uri="http://schemas.openxmlformats.org/drawingml/2006/table">
            <a:tbl>
              <a:tblPr firstRow="1" bandRow="1">
                <a:tableStyleId>{5C22544A-7EE6-4342-B048-85BDC9FD1C3A}</a:tableStyleId>
              </a:tblPr>
              <a:tblGrid>
                <a:gridCol w="3178733">
                  <a:extLst>
                    <a:ext uri="{9D8B030D-6E8A-4147-A177-3AD203B41FA5}">
                      <a16:colId xmlns:a16="http://schemas.microsoft.com/office/drawing/2014/main" xmlns="" val="20000"/>
                    </a:ext>
                  </a:extLst>
                </a:gridCol>
                <a:gridCol w="1777599">
                  <a:extLst>
                    <a:ext uri="{9D8B030D-6E8A-4147-A177-3AD203B41FA5}">
                      <a16:colId xmlns:a16="http://schemas.microsoft.com/office/drawing/2014/main" xmlns="" val="20001"/>
                    </a:ext>
                  </a:extLst>
                </a:gridCol>
                <a:gridCol w="3756636">
                  <a:extLst>
                    <a:ext uri="{9D8B030D-6E8A-4147-A177-3AD203B41FA5}">
                      <a16:colId xmlns:a16="http://schemas.microsoft.com/office/drawing/2014/main" xmlns="" val="20002"/>
                    </a:ext>
                  </a:extLst>
                </a:gridCol>
              </a:tblGrid>
              <a:tr h="497207">
                <a:tc>
                  <a:txBody>
                    <a:bodyPr/>
                    <a:lstStyle/>
                    <a:p>
                      <a:r>
                        <a:rPr lang="en-ZA" sz="1800" dirty="0" smtClean="0"/>
                        <a:t>Type of activity:</a:t>
                      </a:r>
                      <a:endParaRPr lang="en-ZA" sz="1800" dirty="0"/>
                    </a:p>
                  </a:txBody>
                  <a:tcPr marL="91437" marR="91437" marT="45712" marB="45712"/>
                </a:tc>
                <a:tc>
                  <a:txBody>
                    <a:bodyPr/>
                    <a:lstStyle/>
                    <a:p>
                      <a:r>
                        <a:rPr lang="en-ZA" sz="1800" dirty="0" smtClean="0"/>
                        <a:t>Number:</a:t>
                      </a:r>
                      <a:endParaRPr lang="en-ZA" sz="1800" dirty="0"/>
                    </a:p>
                  </a:txBody>
                  <a:tcPr marL="91437" marR="91437" marT="45712" marB="45712"/>
                </a:tc>
                <a:tc>
                  <a:txBody>
                    <a:bodyPr/>
                    <a:lstStyle/>
                    <a:p>
                      <a:r>
                        <a:rPr lang="en-ZA" sz="1800" dirty="0" smtClean="0"/>
                        <a:t>Topics: </a:t>
                      </a:r>
                      <a:endParaRPr lang="en-ZA" sz="1800" dirty="0"/>
                    </a:p>
                  </a:txBody>
                  <a:tcPr marL="91437" marR="91437" marT="45712" marB="45712"/>
                </a:tc>
                <a:extLst>
                  <a:ext uri="{0D108BD9-81ED-4DB2-BD59-A6C34878D82A}">
                    <a16:rowId xmlns:a16="http://schemas.microsoft.com/office/drawing/2014/main" xmlns="" val="10000"/>
                  </a:ext>
                </a:extLst>
              </a:tr>
              <a:tr h="653550">
                <a:tc>
                  <a:txBody>
                    <a:bodyPr/>
                    <a:lstStyle/>
                    <a:p>
                      <a:r>
                        <a:rPr lang="en-ZA" sz="1800" dirty="0" smtClean="0"/>
                        <a:t>Media production</a:t>
                      </a:r>
                      <a:endParaRPr lang="en-ZA" sz="1800" dirty="0"/>
                    </a:p>
                  </a:txBody>
                  <a:tcPr marL="91437" marR="91437" marT="45712" marB="45712"/>
                </a:tc>
                <a:tc>
                  <a:txBody>
                    <a:bodyPr/>
                    <a:lstStyle/>
                    <a:p>
                      <a:r>
                        <a:rPr lang="en-ZA" sz="1800" dirty="0" smtClean="0">
                          <a:solidFill>
                            <a:schemeClr val="tx1"/>
                          </a:solidFill>
                        </a:rPr>
                        <a:t>180</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a:t>
                      </a:r>
                      <a:r>
                        <a:rPr lang="en-ZA" sz="1800" baseline="0" dirty="0" smtClean="0">
                          <a:solidFill>
                            <a:schemeClr val="tx1"/>
                          </a:solidFill>
                        </a:rPr>
                        <a:t> publications</a:t>
                      </a:r>
                      <a:endParaRPr lang="en-ZA" sz="1800" dirty="0">
                        <a:solidFill>
                          <a:schemeClr val="tx1"/>
                        </a:solidFill>
                      </a:endParaRPr>
                    </a:p>
                  </a:txBody>
                  <a:tcPr marL="91437" marR="91437" marT="45712" marB="45712"/>
                </a:tc>
                <a:extLst>
                  <a:ext uri="{0D108BD9-81ED-4DB2-BD59-A6C34878D82A}">
                    <a16:rowId xmlns:a16="http://schemas.microsoft.com/office/drawing/2014/main" xmlns="" val="10001"/>
                  </a:ext>
                </a:extLst>
              </a:tr>
              <a:tr h="653550">
                <a:tc>
                  <a:txBody>
                    <a:bodyPr/>
                    <a:lstStyle/>
                    <a:p>
                      <a:r>
                        <a:rPr lang="en-ZA" sz="1800" dirty="0" smtClean="0"/>
                        <a:t>Social Media</a:t>
                      </a:r>
                      <a:endParaRPr lang="en-ZA" sz="1800" dirty="0"/>
                    </a:p>
                  </a:txBody>
                  <a:tcPr marL="91437" marR="91437" marT="45712" marB="45712"/>
                </a:tc>
                <a:tc>
                  <a:txBody>
                    <a:bodyPr/>
                    <a:lstStyle/>
                    <a:p>
                      <a:r>
                        <a:rPr lang="en-ZA" sz="1800" dirty="0" smtClean="0">
                          <a:solidFill>
                            <a:schemeClr val="tx1"/>
                          </a:solidFill>
                        </a:rPr>
                        <a:t>1932</a:t>
                      </a:r>
                      <a:endParaRPr lang="en-ZA" sz="1800" dirty="0">
                        <a:solidFill>
                          <a:schemeClr val="tx1"/>
                        </a:solidFill>
                      </a:endParaRPr>
                    </a:p>
                  </a:txBody>
                  <a:tcPr marL="91437" marR="91437" marT="45712" marB="45712"/>
                </a:tc>
                <a:tc>
                  <a:txBody>
                    <a:bodyPr/>
                    <a:lstStyle/>
                    <a:p>
                      <a:r>
                        <a:rPr lang="en-ZA" sz="1800" dirty="0" smtClean="0">
                          <a:solidFill>
                            <a:schemeClr val="tx1"/>
                          </a:solidFill>
                        </a:rPr>
                        <a:t>Instagram, twitter, Facebook, intranet</a:t>
                      </a:r>
                      <a:r>
                        <a:rPr lang="en-ZA" sz="1800" baseline="0" dirty="0" smtClean="0">
                          <a:solidFill>
                            <a:schemeClr val="tx1"/>
                          </a:solidFill>
                        </a:rPr>
                        <a:t> ,website and exchange</a:t>
                      </a:r>
                      <a:endParaRPr lang="en-ZA" sz="1800" dirty="0">
                        <a:solidFill>
                          <a:schemeClr val="tx1"/>
                        </a:solidFill>
                      </a:endParaRPr>
                    </a:p>
                  </a:txBody>
                  <a:tcPr marL="91437" marR="91437" marT="45712" marB="45712"/>
                </a:tc>
                <a:extLst>
                  <a:ext uri="{0D108BD9-81ED-4DB2-BD59-A6C34878D82A}">
                    <a16:rowId xmlns:a16="http://schemas.microsoft.com/office/drawing/2014/main" xmlns="" val="10002"/>
                  </a:ext>
                </a:extLst>
              </a:tr>
              <a:tr h="653550">
                <a:tc>
                  <a:txBody>
                    <a:bodyPr/>
                    <a:lstStyle/>
                    <a:p>
                      <a:r>
                        <a:rPr lang="en-ZA" sz="1800" dirty="0" smtClean="0"/>
                        <a:t>Stakeholder relations</a:t>
                      </a:r>
                      <a:endParaRPr lang="en-ZA" sz="1800" dirty="0"/>
                    </a:p>
                  </a:txBody>
                  <a:tcPr marL="91437" marR="91437" marT="45712" marB="45712"/>
                </a:tc>
                <a:tc>
                  <a:txBody>
                    <a:bodyPr/>
                    <a:lstStyle/>
                    <a:p>
                      <a:r>
                        <a:rPr lang="en-ZA" sz="1800" dirty="0" smtClean="0">
                          <a:solidFill>
                            <a:schemeClr val="tx1"/>
                          </a:solidFill>
                        </a:rPr>
                        <a:t>7</a:t>
                      </a:r>
                      <a:endParaRPr lang="en-ZA" sz="1800" dirty="0">
                        <a:solidFill>
                          <a:schemeClr val="tx1"/>
                        </a:solidFill>
                      </a:endParaRPr>
                    </a:p>
                  </a:txBody>
                  <a:tcPr marL="91437" marR="91437" marT="45712" marB="45712"/>
                </a:tc>
                <a:tc>
                  <a:txBody>
                    <a:bodyPr/>
                    <a:lstStyle/>
                    <a:p>
                      <a:r>
                        <a:rPr lang="en-ZA" sz="1800" dirty="0" smtClean="0">
                          <a:solidFill>
                            <a:schemeClr val="tx1"/>
                          </a:solidFill>
                        </a:rPr>
                        <a:t>Departmental</a:t>
                      </a:r>
                      <a:r>
                        <a:rPr lang="en-ZA" sz="1800" baseline="0" dirty="0" smtClean="0">
                          <a:solidFill>
                            <a:schemeClr val="tx1"/>
                          </a:solidFill>
                        </a:rPr>
                        <a:t> events supported through exhibitions and branding</a:t>
                      </a:r>
                      <a:endParaRPr lang="en-ZA" sz="1800" dirty="0">
                        <a:solidFill>
                          <a:schemeClr val="tx1"/>
                        </a:solidFill>
                      </a:endParaRPr>
                    </a:p>
                  </a:txBody>
                  <a:tcPr marL="91437" marR="91437" marT="45712" marB="45712"/>
                </a:tc>
                <a:extLst>
                  <a:ext uri="{0D108BD9-81ED-4DB2-BD59-A6C34878D82A}">
                    <a16:rowId xmlns:a16="http://schemas.microsoft.com/office/drawing/2014/main" xmlns="" val="10003"/>
                  </a:ext>
                </a:extLst>
              </a:tr>
              <a:tr h="653550">
                <a:tc>
                  <a:txBody>
                    <a:bodyPr/>
                    <a:lstStyle/>
                    <a:p>
                      <a:r>
                        <a:rPr lang="en-ZA" sz="1800" dirty="0" smtClean="0"/>
                        <a:t>Radio interviews</a:t>
                      </a:r>
                      <a:r>
                        <a:rPr lang="en-ZA" sz="1800" baseline="0" dirty="0" smtClean="0"/>
                        <a:t> done</a:t>
                      </a:r>
                      <a:endParaRPr lang="en-ZA" sz="1800" dirty="0"/>
                    </a:p>
                  </a:txBody>
                  <a:tcPr marL="91437" marR="91437" marT="45712" marB="45712"/>
                </a:tc>
                <a:tc>
                  <a:txBody>
                    <a:bodyPr/>
                    <a:lstStyle/>
                    <a:p>
                      <a:r>
                        <a:rPr lang="en-ZA" sz="1800" dirty="0" smtClean="0">
                          <a:solidFill>
                            <a:schemeClr val="tx1"/>
                          </a:solidFill>
                        </a:rPr>
                        <a:t>11</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 topics e.g. NMW,contract cleaning</a:t>
                      </a:r>
                      <a:r>
                        <a:rPr lang="en-ZA" sz="1800" baseline="0" dirty="0" smtClean="0">
                          <a:solidFill>
                            <a:schemeClr val="tx1"/>
                          </a:solidFill>
                        </a:rPr>
                        <a:t> </a:t>
                      </a:r>
                      <a:endParaRPr lang="en-ZA" sz="1800" dirty="0">
                        <a:solidFill>
                          <a:schemeClr val="tx1"/>
                        </a:solidFill>
                      </a:endParaRPr>
                    </a:p>
                  </a:txBody>
                  <a:tcPr marL="91437" marR="91437" marT="45712" marB="45712"/>
                </a:tc>
                <a:extLst>
                  <a:ext uri="{0D108BD9-81ED-4DB2-BD59-A6C34878D82A}">
                    <a16:rowId xmlns:a16="http://schemas.microsoft.com/office/drawing/2014/main" xmlns="" val="10004"/>
                  </a:ext>
                </a:extLst>
              </a:tr>
              <a:tr h="497207">
                <a:tc>
                  <a:txBody>
                    <a:bodyPr/>
                    <a:lstStyle/>
                    <a:p>
                      <a:r>
                        <a:rPr lang="en-ZA" sz="1800" dirty="0" smtClean="0"/>
                        <a:t>Statements</a:t>
                      </a:r>
                      <a:r>
                        <a:rPr lang="en-ZA" sz="1800" baseline="0" dirty="0" smtClean="0"/>
                        <a:t> issued</a:t>
                      </a:r>
                      <a:endParaRPr lang="en-ZA" sz="1800" dirty="0"/>
                    </a:p>
                  </a:txBody>
                  <a:tcPr marL="91437" marR="91437" marT="45712" marB="45712"/>
                </a:tc>
                <a:tc>
                  <a:txBody>
                    <a:bodyPr/>
                    <a:lstStyle/>
                    <a:p>
                      <a:r>
                        <a:rPr lang="en-ZA" sz="1800" dirty="0" smtClean="0">
                          <a:solidFill>
                            <a:schemeClr val="tx1"/>
                          </a:solidFill>
                        </a:rPr>
                        <a:t>14</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 topics</a:t>
                      </a:r>
                      <a:endParaRPr lang="en-ZA" sz="1800" dirty="0">
                        <a:solidFill>
                          <a:schemeClr val="tx1"/>
                        </a:solidFill>
                      </a:endParaRPr>
                    </a:p>
                  </a:txBody>
                  <a:tcPr marL="91437" marR="91437" marT="45712" marB="45712"/>
                </a:tc>
                <a:extLst>
                  <a:ext uri="{0D108BD9-81ED-4DB2-BD59-A6C34878D82A}">
                    <a16:rowId xmlns:a16="http://schemas.microsoft.com/office/drawing/2014/main" xmlns="" val="10005"/>
                  </a:ext>
                </a:extLst>
              </a:tr>
              <a:tr h="497207">
                <a:tc>
                  <a:txBody>
                    <a:bodyPr/>
                    <a:lstStyle/>
                    <a:p>
                      <a:r>
                        <a:rPr lang="en-ZA" sz="1800" dirty="0" smtClean="0"/>
                        <a:t>Newsletters issued</a:t>
                      </a:r>
                      <a:endParaRPr lang="en-ZA" sz="1800" dirty="0"/>
                    </a:p>
                  </a:txBody>
                  <a:tcPr marL="91437" marR="91437" marT="45712" marB="45712"/>
                </a:tc>
                <a:tc>
                  <a:txBody>
                    <a:bodyPr/>
                    <a:lstStyle/>
                    <a:p>
                      <a:r>
                        <a:rPr lang="en-ZA" sz="1800" dirty="0" smtClean="0">
                          <a:solidFill>
                            <a:schemeClr val="tx1"/>
                          </a:solidFill>
                        </a:rPr>
                        <a:t>3</a:t>
                      </a:r>
                      <a:endParaRPr lang="en-ZA" sz="1800" dirty="0">
                        <a:solidFill>
                          <a:schemeClr val="tx1"/>
                        </a:solidFill>
                      </a:endParaRPr>
                    </a:p>
                  </a:txBody>
                  <a:tcPr marL="91437" marR="91437" marT="45712" marB="45712"/>
                </a:tc>
                <a:tc>
                  <a:txBody>
                    <a:bodyPr/>
                    <a:lstStyle/>
                    <a:p>
                      <a:r>
                        <a:rPr lang="en-ZA" sz="1800" dirty="0" smtClean="0">
                          <a:solidFill>
                            <a:schemeClr val="tx1"/>
                          </a:solidFill>
                        </a:rPr>
                        <a:t>Departmental </a:t>
                      </a:r>
                      <a:r>
                        <a:rPr lang="en-ZA" sz="1800" dirty="0" err="1" smtClean="0">
                          <a:solidFill>
                            <a:schemeClr val="tx1"/>
                          </a:solidFill>
                        </a:rPr>
                        <a:t>iDoL</a:t>
                      </a:r>
                      <a:endParaRPr lang="en-ZA" sz="1800" dirty="0">
                        <a:solidFill>
                          <a:schemeClr val="tx1"/>
                        </a:solidFill>
                      </a:endParaRPr>
                    </a:p>
                  </a:txBody>
                  <a:tcPr marL="91437" marR="91437" marT="45712" marB="45712"/>
                </a:tc>
                <a:extLst>
                  <a:ext uri="{0D108BD9-81ED-4DB2-BD59-A6C34878D82A}">
                    <a16:rowId xmlns:a16="http://schemas.microsoft.com/office/drawing/2014/main" xmlns="" val="10006"/>
                  </a:ext>
                </a:extLst>
              </a:tr>
              <a:tr h="497207">
                <a:tc>
                  <a:txBody>
                    <a:bodyPr/>
                    <a:lstStyle/>
                    <a:p>
                      <a:r>
                        <a:rPr lang="en-ZA" sz="1800" dirty="0" smtClean="0"/>
                        <a:t>Media clips</a:t>
                      </a:r>
                      <a:endParaRPr lang="en-ZA" sz="1800" dirty="0"/>
                    </a:p>
                  </a:txBody>
                  <a:tcPr marL="91437" marR="91437" marT="45712" marB="45712"/>
                </a:tc>
                <a:tc>
                  <a:txBody>
                    <a:bodyPr/>
                    <a:lstStyle/>
                    <a:p>
                      <a:r>
                        <a:rPr lang="en-ZA" sz="1800" dirty="0" smtClean="0">
                          <a:solidFill>
                            <a:schemeClr val="tx1"/>
                          </a:solidFill>
                        </a:rPr>
                        <a:t>40</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 topics on Labour (print)</a:t>
                      </a:r>
                      <a:endParaRPr lang="en-ZA" sz="1800" dirty="0">
                        <a:solidFill>
                          <a:schemeClr val="tx1"/>
                        </a:solidFill>
                      </a:endParaRPr>
                    </a:p>
                  </a:txBody>
                  <a:tcPr marL="91437" marR="91437" marT="45712" marB="45712"/>
                </a:tc>
                <a:extLst>
                  <a:ext uri="{0D108BD9-81ED-4DB2-BD59-A6C34878D82A}">
                    <a16:rowId xmlns:a16="http://schemas.microsoft.com/office/drawing/2014/main" xmlns="" val="10007"/>
                  </a:ext>
                </a:extLst>
              </a:tr>
              <a:tr h="653550">
                <a:tc>
                  <a:txBody>
                    <a:bodyPr/>
                    <a:lstStyle/>
                    <a:p>
                      <a:r>
                        <a:rPr lang="en-ZA" sz="1800" dirty="0" smtClean="0"/>
                        <a:t>Print media</a:t>
                      </a:r>
                      <a:endParaRPr lang="en-ZA" sz="1800" dirty="0"/>
                    </a:p>
                  </a:txBody>
                  <a:tcPr marL="91437" marR="91437" marT="45712" marB="45712"/>
                </a:tc>
                <a:tc>
                  <a:txBody>
                    <a:bodyPr/>
                    <a:lstStyle/>
                    <a:p>
                      <a:r>
                        <a:rPr lang="en-ZA" sz="1800" dirty="0" smtClean="0">
                          <a:solidFill>
                            <a:schemeClr val="tx1"/>
                          </a:solidFill>
                        </a:rPr>
                        <a:t>9</a:t>
                      </a:r>
                      <a:endParaRPr lang="en-ZA" sz="1800" dirty="0">
                        <a:solidFill>
                          <a:schemeClr val="tx1"/>
                        </a:solidFill>
                      </a:endParaRPr>
                    </a:p>
                  </a:txBody>
                  <a:tcPr marL="91437" marR="91437" marT="45712" marB="45712"/>
                </a:tc>
                <a:tc>
                  <a:txBody>
                    <a:bodyPr/>
                    <a:lstStyle/>
                    <a:p>
                      <a:r>
                        <a:rPr lang="en-ZA" sz="1800" dirty="0" smtClean="0">
                          <a:solidFill>
                            <a:schemeClr val="tx1"/>
                          </a:solidFill>
                        </a:rPr>
                        <a:t>Articles marketed &amp; advertised on various</a:t>
                      </a:r>
                      <a:r>
                        <a:rPr lang="en-ZA" sz="1800" baseline="0" dirty="0" smtClean="0">
                          <a:solidFill>
                            <a:schemeClr val="tx1"/>
                          </a:solidFill>
                        </a:rPr>
                        <a:t> media houses</a:t>
                      </a:r>
                      <a:endParaRPr lang="en-ZA" sz="1800" dirty="0">
                        <a:solidFill>
                          <a:schemeClr val="tx1"/>
                        </a:solidFill>
                      </a:endParaRPr>
                    </a:p>
                  </a:txBody>
                  <a:tcPr marL="91437" marR="91437" marT="45712" marB="45712"/>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a:xfrm>
            <a:off x="7010400" y="-4572"/>
            <a:ext cx="2133600" cy="365125"/>
          </a:xfrm>
        </p:spPr>
        <p:txBody>
          <a:bodyPr/>
          <a:lstStyle/>
          <a:p>
            <a:pPr>
              <a:defRPr/>
            </a:pPr>
            <a:r>
              <a:rPr lang="en-US" altLang="en-US" dirty="0" smtClean="0">
                <a:solidFill>
                  <a:schemeClr val="bg1"/>
                </a:solidFill>
              </a:rPr>
              <a:t>19</a:t>
            </a:r>
            <a:endParaRPr lang="en-US" altLang="en-US" dirty="0">
              <a:solidFill>
                <a:schemeClr val="bg1"/>
              </a:solidFill>
            </a:endParaRPr>
          </a:p>
        </p:txBody>
      </p:sp>
    </p:spTree>
    <p:extLst>
      <p:ext uri="{BB962C8B-B14F-4D97-AF65-F5344CB8AC3E}">
        <p14:creationId xmlns:p14="http://schemas.microsoft.com/office/powerpoint/2010/main" xmlns="" val="128405521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22684115"/>
              </p:ext>
            </p:extLst>
          </p:nvPr>
        </p:nvGraphicFramePr>
        <p:xfrm>
          <a:off x="251520" y="1340773"/>
          <a:ext cx="8640960" cy="5328586"/>
        </p:xfrm>
        <a:graphic>
          <a:graphicData uri="http://schemas.openxmlformats.org/drawingml/2006/table">
            <a:tbl>
              <a:tblPr firstRow="1" bandRow="1">
                <a:tableStyleId>{93296810-A885-4BE3-A3E7-6D5BEEA58F35}</a:tableStyleId>
              </a:tblPr>
              <a:tblGrid>
                <a:gridCol w="8640960">
                  <a:extLst>
                    <a:ext uri="{9D8B030D-6E8A-4147-A177-3AD203B41FA5}">
                      <a16:colId xmlns:a16="http://schemas.microsoft.com/office/drawing/2014/main" xmlns="" val="20000"/>
                    </a:ext>
                  </a:extLst>
                </a:gridCol>
              </a:tblGrid>
              <a:tr h="421778">
                <a:tc>
                  <a:txBody>
                    <a:bodyPr/>
                    <a:lstStyle/>
                    <a:p>
                      <a:pPr algn="ctr"/>
                      <a:r>
                        <a:rPr lang="en-US" altLang="en-US" sz="1400" dirty="0" smtClean="0"/>
                        <a:t>PUBLICATIONS: THE DESIGN STUDIO HAS PRODUCED A TOTAL OF 180 PUBLICATIONS. THESE INCLUDE:</a:t>
                      </a:r>
                      <a:endParaRPr lang="en-ZA" sz="1400" spc="0" dirty="0"/>
                    </a:p>
                  </a:txBody>
                  <a:tcPr marL="91437" marR="91437" marT="45712" marB="45712" anchor="ctr"/>
                </a:tc>
                <a:extLst>
                  <a:ext uri="{0D108BD9-81ED-4DB2-BD59-A6C34878D82A}">
                    <a16:rowId xmlns:a16="http://schemas.microsoft.com/office/drawing/2014/main" xmlns="" val="10000"/>
                  </a:ext>
                </a:extLst>
              </a:tr>
              <a:tr h="326676">
                <a:tc>
                  <a:txBody>
                    <a:bodyPr/>
                    <a:lstStyle/>
                    <a:p>
                      <a:pPr eaLnBrk="1" hangingPunct="1">
                        <a:spcBef>
                          <a:spcPct val="0"/>
                        </a:spcBef>
                        <a:buFont typeface="Wingdings" charset="2"/>
                        <a:buNone/>
                      </a:pPr>
                      <a:r>
                        <a:rPr lang="en-US" altLang="en-US" sz="1200" b="1" spc="0" dirty="0" smtClean="0">
                          <a:latin typeface="Calibri" charset="0"/>
                          <a:ea typeface="Calibri" charset="0"/>
                          <a:cs typeface="Calibri" charset="0"/>
                        </a:rPr>
                        <a:t>ANNUAL REPORTS/ BOOKLETS/ BROCHURES</a:t>
                      </a: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4421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spc="0" dirty="0" smtClean="0">
                          <a:latin typeface="Calibri" charset="0"/>
                          <a:ea typeface="Calibri" charset="0"/>
                          <a:cs typeface="Calibri" charset="0"/>
                        </a:rPr>
                        <a:t>•APP Design concepts  </a:t>
                      </a:r>
                      <a:r>
                        <a:rPr lang="en-GB" altLang="en-US" sz="1200" dirty="0" smtClean="0">
                          <a:ea typeface="Calibri" charset="0"/>
                          <a:cs typeface="Calibri" charset="0"/>
                        </a:rPr>
                        <a:t>•PES Annual Report  •Public Service Booklet  •Service Charter Booklet</a:t>
                      </a:r>
                      <a:endParaRPr lang="en-ZA" sz="1200" b="0" spc="0" dirty="0">
                        <a:solidFill>
                          <a:schemeClr val="tx1"/>
                        </a:solidFill>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26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u-HU" altLang="en-US" sz="1200" b="1" dirty="0" smtClean="0">
                          <a:latin typeface="Calibri" charset="0"/>
                          <a:ea typeface="Calibri" charset="0"/>
                          <a:cs typeface="Calibri" charset="0"/>
                        </a:rPr>
                        <a:t>INVITATIONS / </a:t>
                      </a:r>
                      <a:r>
                        <a:rPr lang="en-US" altLang="en-US" sz="1200" b="1" spc="0" dirty="0" smtClean="0">
                          <a:latin typeface="Calibri" charset="0"/>
                          <a:ea typeface="Calibri" charset="0"/>
                          <a:cs typeface="Calibri" charset="0"/>
                        </a:rPr>
                        <a:t>FLYERS</a:t>
                      </a:r>
                      <a:endParaRPr lang="en-ZA" sz="12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141565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spc="0" dirty="0" smtClean="0">
                          <a:latin typeface="Calibri" charset="0"/>
                          <a:ea typeface="Calibri" charset="0"/>
                          <a:cs typeface="Calibri" charset="0"/>
                        </a:rPr>
                        <a:t>•CF Commissioner’s Breakfast networking</a:t>
                      </a:r>
                      <a:r>
                        <a:rPr lang="en-ZA" sz="1200" spc="0" baseline="0" dirty="0" smtClean="0">
                          <a:latin typeface="Calibri" charset="0"/>
                          <a:ea typeface="Calibri" charset="0"/>
                          <a:cs typeface="Calibri" charset="0"/>
                        </a:rPr>
                        <a:t> Session </a:t>
                      </a:r>
                      <a:r>
                        <a:rPr lang="en-ZA" sz="1200" spc="0" dirty="0" smtClean="0">
                          <a:latin typeface="Calibri" charset="0"/>
                          <a:ea typeface="Calibri" charset="0"/>
                          <a:cs typeface="Calibri" charset="0"/>
                        </a:rPr>
                        <a:t>Invite (x2)  </a:t>
                      </a:r>
                      <a:r>
                        <a:rPr lang="en-ZA" sz="1200" spc="0" baseline="0" dirty="0" smtClean="0">
                          <a:latin typeface="Calibri" charset="0"/>
                          <a:ea typeface="Calibri" charset="0"/>
                          <a:cs typeface="Calibri" charset="0"/>
                        </a:rPr>
                        <a:t>•Taking Services to the People </a:t>
                      </a:r>
                      <a:r>
                        <a:rPr lang="en-ZA" sz="1200" spc="0" baseline="0" dirty="0" err="1" smtClean="0">
                          <a:latin typeface="Calibri" charset="0"/>
                          <a:ea typeface="Calibri" charset="0"/>
                          <a:cs typeface="Calibri" charset="0"/>
                        </a:rPr>
                        <a:t>Fyer</a:t>
                      </a:r>
                      <a:r>
                        <a:rPr lang="en-ZA" sz="1200" spc="0" baseline="0" dirty="0" smtClean="0">
                          <a:latin typeface="Calibri" charset="0"/>
                          <a:ea typeface="Calibri" charset="0"/>
                          <a:cs typeface="Calibri" charset="0"/>
                        </a:rPr>
                        <a:t> (Mpumalanga)  •CF Stakeholder Engagement Dinner  •Subsidy Scheme Invite  •</a:t>
                      </a:r>
                      <a:r>
                        <a:rPr lang="en-GB" altLang="en-US" sz="1200" dirty="0" smtClean="0">
                          <a:ea typeface="Calibri" charset="0"/>
                          <a:cs typeface="Calibri" charset="0"/>
                        </a:rPr>
                        <a:t>CF information sharing • UIF Seminar Invite •Deputy Minister Child Labour </a:t>
                      </a:r>
                      <a:r>
                        <a:rPr lang="en-GB" altLang="en-US" sz="1200" dirty="0" err="1" smtClean="0">
                          <a:ea typeface="Calibri" charset="0"/>
                          <a:cs typeface="Calibri" charset="0"/>
                        </a:rPr>
                        <a:t>Imbizo</a:t>
                      </a:r>
                      <a:r>
                        <a:rPr lang="en-GB" altLang="en-US" sz="1200" dirty="0" smtClean="0">
                          <a:ea typeface="Calibri" charset="0"/>
                          <a:cs typeface="Calibri" charset="0"/>
                        </a:rPr>
                        <a:t> •COID public hearings  •Ex-mineworkers x8 (</a:t>
                      </a:r>
                      <a:r>
                        <a:rPr lang="en-GB" altLang="en-US" sz="1200" dirty="0" err="1" smtClean="0">
                          <a:ea typeface="Calibri" charset="0"/>
                          <a:cs typeface="Calibri" charset="0"/>
                        </a:rPr>
                        <a:t>Afr</a:t>
                      </a:r>
                      <a:r>
                        <a:rPr lang="en-GB" altLang="en-US" sz="1200" dirty="0" smtClean="0">
                          <a:ea typeface="Calibri" charset="0"/>
                          <a:cs typeface="Calibri" charset="0"/>
                        </a:rPr>
                        <a:t>, </a:t>
                      </a:r>
                      <a:r>
                        <a:rPr lang="en-GB" altLang="en-US" sz="1200" dirty="0" err="1" smtClean="0">
                          <a:ea typeface="Calibri" charset="0"/>
                          <a:cs typeface="Calibri" charset="0"/>
                        </a:rPr>
                        <a:t>Eng</a:t>
                      </a:r>
                      <a:r>
                        <a:rPr lang="en-GB" altLang="en-US" sz="1200" dirty="0" smtClean="0">
                          <a:ea typeface="Calibri" charset="0"/>
                          <a:cs typeface="Calibri" charset="0"/>
                        </a:rPr>
                        <a:t>)  •Public education awareness event  •PES Advocacy Campaign  •PES Rustenburg Flyers x8 (Setswana and English)   •CF outreach campaign flyer •EC communication campaign flyers x3 (</a:t>
                      </a:r>
                      <a:r>
                        <a:rPr lang="en-GB" altLang="en-US" sz="1200" dirty="0" err="1" smtClean="0">
                          <a:ea typeface="Calibri" charset="0"/>
                          <a:cs typeface="Calibri" charset="0"/>
                        </a:rPr>
                        <a:t>Afr</a:t>
                      </a:r>
                      <a:r>
                        <a:rPr lang="en-GB" altLang="en-US" sz="1200" dirty="0" smtClean="0">
                          <a:ea typeface="Calibri" charset="0"/>
                          <a:cs typeface="Calibri" charset="0"/>
                        </a:rPr>
                        <a:t>, </a:t>
                      </a:r>
                      <a:r>
                        <a:rPr lang="en-GB" altLang="en-US" sz="1200" dirty="0" err="1" smtClean="0">
                          <a:ea typeface="Calibri" charset="0"/>
                          <a:cs typeface="Calibri" charset="0"/>
                        </a:rPr>
                        <a:t>Eng</a:t>
                      </a:r>
                      <a:r>
                        <a:rPr lang="en-GB" altLang="en-US" sz="1200" dirty="0" smtClean="0">
                          <a:ea typeface="Calibri" charset="0"/>
                          <a:cs typeface="Calibri" charset="0"/>
                        </a:rPr>
                        <a:t>, </a:t>
                      </a:r>
                      <a:r>
                        <a:rPr lang="en-GB" altLang="en-US" sz="1200" dirty="0" err="1" smtClean="0">
                          <a:ea typeface="Calibri" charset="0"/>
                          <a:cs typeface="Calibri" charset="0"/>
                        </a:rPr>
                        <a:t>isixhosa</a:t>
                      </a:r>
                      <a:r>
                        <a:rPr lang="en-GB" altLang="en-US" sz="1200" dirty="0" smtClean="0">
                          <a:ea typeface="Calibri" charset="0"/>
                          <a:cs typeface="Calibri" charset="0"/>
                        </a:rPr>
                        <a:t>) • </a:t>
                      </a:r>
                      <a:r>
                        <a:rPr lang="en-GB" altLang="en-US" sz="1200" dirty="0" err="1" smtClean="0">
                          <a:ea typeface="Calibri" charset="0"/>
                          <a:cs typeface="Calibri" charset="0"/>
                        </a:rPr>
                        <a:t>Klawer</a:t>
                      </a:r>
                      <a:r>
                        <a:rPr lang="en-GB" altLang="en-US" sz="1200" dirty="0" smtClean="0">
                          <a:ea typeface="Calibri" charset="0"/>
                          <a:cs typeface="Calibri" charset="0"/>
                        </a:rPr>
                        <a:t> Community outreach x2 (</a:t>
                      </a:r>
                      <a:r>
                        <a:rPr lang="en-GB" altLang="en-US" sz="1200" dirty="0" err="1" smtClean="0">
                          <a:ea typeface="Calibri" charset="0"/>
                          <a:cs typeface="Calibri" charset="0"/>
                        </a:rPr>
                        <a:t>Afr</a:t>
                      </a:r>
                      <a:r>
                        <a:rPr lang="en-GB" altLang="en-US" sz="1200" dirty="0" smtClean="0">
                          <a:ea typeface="Calibri" charset="0"/>
                          <a:cs typeface="Calibri" charset="0"/>
                        </a:rPr>
                        <a:t>, </a:t>
                      </a:r>
                      <a:r>
                        <a:rPr lang="en-GB" altLang="en-US" sz="1200" dirty="0" err="1" smtClean="0">
                          <a:ea typeface="Calibri" charset="0"/>
                          <a:cs typeface="Calibri" charset="0"/>
                        </a:rPr>
                        <a:t>Eng</a:t>
                      </a:r>
                      <a:r>
                        <a:rPr lang="en-GB" altLang="en-US" sz="1200" dirty="0" smtClean="0">
                          <a:ea typeface="Calibri" charset="0"/>
                          <a:cs typeface="Calibri" charset="0"/>
                        </a:rPr>
                        <a:t>)  •NMW Flyer  •Services to the People NC</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326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Calibri" charset="0"/>
                          <a:ea typeface="Calibri" charset="0"/>
                          <a:cs typeface="Calibri" charset="0"/>
                        </a:rPr>
                        <a:t>INTERNAL NEWSLETTERS</a:t>
                      </a:r>
                      <a:endParaRPr lang="en-ZA" sz="12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326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spc="0" dirty="0" smtClean="0">
                          <a:latin typeface="Calibri" charset="0"/>
                          <a:ea typeface="Calibri" charset="0"/>
                          <a:cs typeface="Calibri" charset="0"/>
                        </a:rPr>
                        <a:t>•</a:t>
                      </a:r>
                      <a:r>
                        <a:rPr lang="en-ZA" sz="1200" spc="0" dirty="0" err="1" smtClean="0">
                          <a:latin typeface="Calibri" charset="0"/>
                          <a:ea typeface="Calibri" charset="0"/>
                          <a:cs typeface="Calibri" charset="0"/>
                        </a:rPr>
                        <a:t>iDol</a:t>
                      </a:r>
                      <a:r>
                        <a:rPr lang="en-ZA" sz="1200" spc="0" dirty="0" smtClean="0">
                          <a:latin typeface="Calibri" charset="0"/>
                          <a:ea typeface="Calibri" charset="0"/>
                          <a:cs typeface="Calibri" charset="0"/>
                        </a:rPr>
                        <a:t> Newsletter – Issue</a:t>
                      </a:r>
                      <a:r>
                        <a:rPr lang="en-ZA" sz="1200" spc="0" baseline="0" dirty="0" smtClean="0">
                          <a:latin typeface="Calibri" charset="0"/>
                          <a:ea typeface="Calibri" charset="0"/>
                          <a:cs typeface="Calibri" charset="0"/>
                        </a:rPr>
                        <a:t> 10; 11; 12</a:t>
                      </a:r>
                      <a:endParaRPr lang="en-ZA" sz="12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326676">
                <a:tc>
                  <a:txBody>
                    <a:bodyPr/>
                    <a:lstStyle/>
                    <a:p>
                      <a:r>
                        <a:rPr lang="en-US" altLang="en-US" sz="1200" b="1" dirty="0" smtClean="0">
                          <a:latin typeface="Calibri" charset="0"/>
                          <a:ea typeface="Calibri" charset="0"/>
                          <a:cs typeface="Calibri" charset="0"/>
                        </a:rPr>
                        <a:t>CAMPAIGNS</a:t>
                      </a:r>
                      <a:endParaRPr lang="en-ZA" sz="12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5444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spc="0" dirty="0" smtClean="0">
                          <a:latin typeface="Calibri" charset="0"/>
                          <a:ea typeface="Calibri" charset="0"/>
                          <a:cs typeface="Calibri" charset="0"/>
                        </a:rPr>
                        <a:t>•</a:t>
                      </a:r>
                      <a:r>
                        <a:rPr lang="en-ZA" sz="1200" b="1" spc="0" dirty="0" smtClean="0">
                          <a:latin typeface="Calibri" charset="0"/>
                          <a:ea typeface="Calibri" charset="0"/>
                          <a:cs typeface="Calibri" charset="0"/>
                        </a:rPr>
                        <a:t>ARLAC:</a:t>
                      </a:r>
                      <a:r>
                        <a:rPr lang="en-ZA" sz="1200" b="1" spc="0" baseline="0" dirty="0" smtClean="0">
                          <a:latin typeface="Calibri" charset="0"/>
                          <a:ea typeface="Calibri" charset="0"/>
                          <a:cs typeface="Calibri" charset="0"/>
                        </a:rPr>
                        <a:t> </a:t>
                      </a:r>
                      <a:r>
                        <a:rPr lang="en-GB" sz="1200" b="0" spc="0" baseline="0" dirty="0" smtClean="0">
                          <a:latin typeface="Calibri" charset="0"/>
                          <a:ea typeface="Calibri" charset="0"/>
                          <a:cs typeface="Calibri" charset="0"/>
                        </a:rPr>
                        <a:t>Pull up Banner; Wall Banners; Note Pads; Branding on Pens; Word document templates; Programme template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spc="0" baseline="0" dirty="0" smtClean="0">
                          <a:latin typeface="Calibri" charset="0"/>
                          <a:ea typeface="Calibri" charset="0"/>
                          <a:cs typeface="Calibri" charset="0"/>
                        </a:rPr>
                        <a:t>•</a:t>
                      </a:r>
                      <a:r>
                        <a:rPr lang="en-GB" altLang="en-US" sz="1200" dirty="0" smtClean="0">
                          <a:ea typeface="Calibri" charset="0"/>
                          <a:cs typeface="Calibri" charset="0"/>
                        </a:rPr>
                        <a:t>Branding Labour Centres </a:t>
                      </a:r>
                      <a:r>
                        <a:rPr lang="mr-IN" altLang="en-US" sz="1200" dirty="0" smtClean="0">
                          <a:ea typeface="Calibri" charset="0"/>
                          <a:cs typeface="Calibri" charset="0"/>
                        </a:rPr>
                        <a:t>–</a:t>
                      </a:r>
                      <a:r>
                        <a:rPr lang="en-GB" altLang="en-US" sz="1200" dirty="0" smtClean="0">
                          <a:ea typeface="Calibri" charset="0"/>
                          <a:cs typeface="Calibri" charset="0"/>
                        </a:rPr>
                        <a:t> Template</a:t>
                      </a:r>
                      <a:endParaRPr lang="en-ZA" sz="120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08"/>
                  </a:ext>
                </a:extLst>
              </a:tr>
              <a:tr h="326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Calibri" charset="0"/>
                          <a:ea typeface="Calibri" charset="0"/>
                          <a:cs typeface="Calibri" charset="0"/>
                        </a:rPr>
                        <a:t>DIGITAL (EXCHANGE MESSAGES/ INTRANET/ WEBISTE/SOCIAL</a:t>
                      </a:r>
                      <a:r>
                        <a:rPr lang="en-US" altLang="en-US" sz="1200" b="1" baseline="0" dirty="0" smtClean="0">
                          <a:latin typeface="Calibri" charset="0"/>
                          <a:ea typeface="Calibri" charset="0"/>
                          <a:cs typeface="Calibri" charset="0"/>
                        </a:rPr>
                        <a:t> MEDIA/WEB BANNERS/EMAIL SIGNATURE)</a:t>
                      </a:r>
                      <a:endParaRPr lang="en-ZA" sz="1200" spc="0" dirty="0">
                        <a:latin typeface="Calibri" charset="0"/>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9"/>
                  </a:ext>
                </a:extLst>
              </a:tr>
              <a:tr h="5444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Calibri" charset="0"/>
                          <a:ea typeface="Calibri" charset="0"/>
                          <a:cs typeface="Calibri" charset="0"/>
                        </a:rPr>
                        <a:t>•</a:t>
                      </a:r>
                      <a:r>
                        <a:rPr lang="en-GB" altLang="en-US" sz="1200" dirty="0" smtClean="0">
                          <a:ea typeface="Calibri" charset="0"/>
                          <a:cs typeface="Calibri" charset="0"/>
                        </a:rPr>
                        <a:t>Social media banners Jobs fair x2   •Social media banners NMW x2</a:t>
                      </a:r>
                      <a:endParaRPr lang="en-US" altLang="en-US" sz="1200" b="1" dirty="0" smtClean="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spc="0" dirty="0">
                        <a:latin typeface="Calibri" charset="0"/>
                        <a:ea typeface="Calibri" charset="0"/>
                        <a:cs typeface="Calibri" charset="0"/>
                      </a:endParaRPr>
                    </a:p>
                  </a:txBody>
                  <a:tcPr marL="91437" marR="91437" marT="45712" marB="45712">
                    <a:noFill/>
                  </a:tcPr>
                </a:tc>
                <a:extLst>
                  <a:ext uri="{0D108BD9-81ED-4DB2-BD59-A6C34878D82A}">
                    <a16:rowId xmlns:a16="http://schemas.microsoft.com/office/drawing/2014/main" xmlns="" val="10010"/>
                  </a:ext>
                </a:extLst>
              </a:tr>
            </a:tbl>
          </a:graphicData>
        </a:graphic>
      </p:graphicFrame>
      <p:sp>
        <p:nvSpPr>
          <p:cNvPr id="5" name="Rectangle 4"/>
          <p:cNvSpPr>
            <a:spLocks noChangeArrowheads="1"/>
          </p:cNvSpPr>
          <p:nvPr/>
        </p:nvSpPr>
        <p:spPr bwMode="auto">
          <a:xfrm>
            <a:off x="643347" y="476672"/>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None/>
              <a:defRPr/>
            </a:pPr>
            <a:r>
              <a:rPr lang="en-US" altLang="en-US" sz="2400" b="1" dirty="0" smtClean="0">
                <a:latin typeface="+mn-lt"/>
              </a:rPr>
              <a:t>MEDIA PRODUCTION </a:t>
            </a:r>
            <a:r>
              <a:rPr lang="en-US" altLang="en-US" sz="2400" b="1" dirty="0" smtClean="0">
                <a:latin typeface="+mj-lt"/>
              </a:rPr>
              <a:t>ACTIVITIES</a:t>
            </a:r>
            <a:endParaRPr lang="en-US" altLang="en-US" b="1" dirty="0" smtClean="0">
              <a:latin typeface="+mj-lt"/>
            </a:endParaRPr>
          </a:p>
        </p:txBody>
      </p:sp>
      <p:sp>
        <p:nvSpPr>
          <p:cNvPr id="3" name="Slide Number Placeholder 2"/>
          <p:cNvSpPr>
            <a:spLocks noGrp="1"/>
          </p:cNvSpPr>
          <p:nvPr>
            <p:ph type="sldNum" sz="quarter" idx="12"/>
          </p:nvPr>
        </p:nvSpPr>
        <p:spPr/>
        <p:txBody>
          <a:bodyPr/>
          <a:lstStyle/>
          <a:p>
            <a:fld id="{96CA8298-9D91-4CF9-AB6A-504DBB769D5D}" type="slidenum">
              <a:rPr lang="en-US" smtClean="0"/>
              <a:pPr/>
              <a:t>18</a:t>
            </a:fld>
            <a:endParaRPr lang="en-US" dirty="0"/>
          </a:p>
        </p:txBody>
      </p:sp>
    </p:spTree>
    <p:extLst>
      <p:ext uri="{BB962C8B-B14F-4D97-AF65-F5344CB8AC3E}">
        <p14:creationId xmlns:p14="http://schemas.microsoft.com/office/powerpoint/2010/main" xmlns="" val="117939568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None/>
              <a:defRPr/>
            </a:pPr>
            <a:r>
              <a:rPr lang="en-US" altLang="en-US" sz="2400" b="1" dirty="0" smtClean="0">
                <a:latin typeface="+mj-lt"/>
              </a:rPr>
              <a:t>MEDIA PRODUCTION ACTIVITIES </a:t>
            </a:r>
          </a:p>
        </p:txBody>
      </p:sp>
      <p:graphicFrame>
        <p:nvGraphicFramePr>
          <p:cNvPr id="2" name="Table 1"/>
          <p:cNvGraphicFramePr>
            <a:graphicFrameLocks noGrp="1"/>
          </p:cNvGraphicFramePr>
          <p:nvPr>
            <p:extLst>
              <p:ext uri="{D42A27DB-BD31-4B8C-83A1-F6EECF244321}">
                <p14:modId xmlns:p14="http://schemas.microsoft.com/office/powerpoint/2010/main" xmlns="" val="3865383711"/>
              </p:ext>
            </p:extLst>
          </p:nvPr>
        </p:nvGraphicFramePr>
        <p:xfrm>
          <a:off x="251520" y="1340771"/>
          <a:ext cx="8640960" cy="5256580"/>
        </p:xfrm>
        <a:graphic>
          <a:graphicData uri="http://schemas.openxmlformats.org/drawingml/2006/table">
            <a:tbl>
              <a:tblPr firstRow="1" bandRow="1">
                <a:tableStyleId>{93296810-A885-4BE3-A3E7-6D5BEEA58F35}</a:tableStyleId>
              </a:tblPr>
              <a:tblGrid>
                <a:gridCol w="8640960">
                  <a:extLst>
                    <a:ext uri="{9D8B030D-6E8A-4147-A177-3AD203B41FA5}">
                      <a16:colId xmlns:a16="http://schemas.microsoft.com/office/drawing/2014/main" xmlns="" val="20000"/>
                    </a:ext>
                  </a:extLst>
                </a:gridCol>
              </a:tblGrid>
              <a:tr h="369963">
                <a:tc>
                  <a:txBody>
                    <a:bodyPr/>
                    <a:lstStyle/>
                    <a:p>
                      <a:pPr algn="ctr"/>
                      <a:r>
                        <a:rPr lang="en-US" altLang="en-US" sz="1200" dirty="0" smtClean="0">
                          <a:latin typeface="+mn-lt"/>
                          <a:ea typeface="Calibri" charset="0"/>
                          <a:cs typeface="Calibri" charset="0"/>
                        </a:rPr>
                        <a:t>PUBLICATIONS: THE DESIGN STUDIO HAS PRODUCED A TOTAL OF </a:t>
                      </a:r>
                      <a:r>
                        <a:rPr lang="en-US" altLang="en-US" sz="1200" dirty="0" smtClean="0">
                          <a:latin typeface="+mn-lt"/>
                        </a:rPr>
                        <a:t>180 </a:t>
                      </a:r>
                      <a:r>
                        <a:rPr lang="en-US" altLang="en-US" sz="1200" dirty="0" smtClean="0">
                          <a:latin typeface="+mn-lt"/>
                          <a:ea typeface="Calibri" charset="0"/>
                          <a:cs typeface="Calibri" charset="0"/>
                        </a:rPr>
                        <a:t>PUBLICATIONS. THESE INCLUDE:</a:t>
                      </a:r>
                      <a:endParaRPr lang="en-ZA" sz="1200" spc="0" dirty="0">
                        <a:latin typeface="+mn-lt"/>
                        <a:ea typeface="Calibri" charset="0"/>
                        <a:cs typeface="Calibri" charset="0"/>
                      </a:endParaRPr>
                    </a:p>
                  </a:txBody>
                  <a:tcPr marL="91437" marR="91437" marT="45712" marB="45712" anchor="ctr">
                    <a:solidFill>
                      <a:schemeClr val="accent6"/>
                    </a:solidFill>
                  </a:tcPr>
                </a:tc>
                <a:extLst>
                  <a:ext uri="{0D108BD9-81ED-4DB2-BD59-A6C34878D82A}">
                    <a16:rowId xmlns:a16="http://schemas.microsoft.com/office/drawing/2014/main" xmlns="" val="10000"/>
                  </a:ext>
                </a:extLst>
              </a:tr>
              <a:tr h="248335">
                <a:tc>
                  <a:txBody>
                    <a:bodyPr/>
                    <a:lstStyle/>
                    <a:p>
                      <a:pPr eaLnBrk="1" hangingPunct="1">
                        <a:lnSpc>
                          <a:spcPct val="80000"/>
                        </a:lnSpc>
                        <a:spcBef>
                          <a:spcPct val="0"/>
                        </a:spcBef>
                        <a:buFont typeface="Wingdings" charset="2"/>
                        <a:buNone/>
                      </a:pPr>
                      <a:r>
                        <a:rPr lang="en-US" altLang="en-US" sz="1200" b="1" dirty="0" smtClean="0">
                          <a:latin typeface="+mn-lt"/>
                          <a:ea typeface="Calibri" charset="0"/>
                          <a:cs typeface="Calibri" charset="0"/>
                        </a:rPr>
                        <a:t>BUSINESS CARDS:</a:t>
                      </a:r>
                      <a:endParaRPr lang="en-US" altLang="en-US" sz="1200" b="1"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1"/>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spc="0" dirty="0" smtClean="0">
                          <a:latin typeface="+mn-lt"/>
                          <a:ea typeface="Calibri" charset="0"/>
                          <a:cs typeface="Calibri" charset="0"/>
                        </a:rPr>
                        <a:t>•48 individuals - Business</a:t>
                      </a:r>
                      <a:r>
                        <a:rPr lang="en-ZA" sz="1200" spc="0" baseline="0" dirty="0" smtClean="0">
                          <a:latin typeface="+mn-lt"/>
                          <a:ea typeface="Calibri" charset="0"/>
                          <a:cs typeface="Calibri" charset="0"/>
                        </a:rPr>
                        <a:t> cards</a:t>
                      </a:r>
                      <a:endParaRPr lang="en-ZA" sz="1200" spc="0" dirty="0">
                        <a:solidFill>
                          <a:schemeClr val="tx1"/>
                        </a:solidFill>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2"/>
                  </a:ext>
                </a:extLst>
              </a:tr>
              <a:tr h="320980">
                <a:tc>
                  <a:txBody>
                    <a:bodyPr/>
                    <a:lstStyle/>
                    <a:p>
                      <a:r>
                        <a:rPr lang="en-US" altLang="en-US" sz="1200" b="1" dirty="0" smtClean="0">
                          <a:latin typeface="+mn-lt"/>
                          <a:ea typeface="Calibri" charset="0"/>
                          <a:cs typeface="Calibri" charset="0"/>
                        </a:rPr>
                        <a:t>BRANDING/SIGNAGE/BANNERS:</a:t>
                      </a:r>
                      <a:endParaRPr lang="en-ZA" sz="12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3"/>
                  </a:ext>
                </a:extLst>
              </a:tr>
              <a:tr h="477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latin typeface="+mn-lt"/>
                          <a:ea typeface="Calibri" charset="0"/>
                          <a:cs typeface="Calibri" charset="0"/>
                        </a:rPr>
                        <a:t>•PES Self-service Kiosk branding  •DEL</a:t>
                      </a:r>
                      <a:r>
                        <a:rPr lang="en-GB" altLang="en-US" sz="1200" baseline="0" dirty="0" smtClean="0">
                          <a:latin typeface="+mn-lt"/>
                          <a:ea typeface="Calibri" charset="0"/>
                          <a:cs typeface="Calibri" charset="0"/>
                        </a:rPr>
                        <a:t> Generic Telescopic Banner  •Labour Centre Look and feel  </a:t>
                      </a:r>
                      <a:r>
                        <a:rPr lang="en-GB" altLang="en-US" sz="1200" dirty="0" smtClean="0">
                          <a:latin typeface="+mn-lt"/>
                          <a:ea typeface="Calibri" charset="0"/>
                          <a:cs typeface="Calibri" charset="0"/>
                        </a:rPr>
                        <a:t>•Reprint Generic Banners x5 </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latin typeface="+mn-lt"/>
                          <a:ea typeface="Calibri" charset="0"/>
                          <a:cs typeface="Calibri" charset="0"/>
                        </a:rPr>
                        <a:t>•PES Gazebo  •Temba LC </a:t>
                      </a:r>
                      <a:r>
                        <a:rPr lang="en-GB" altLang="en-US" sz="1200" dirty="0" err="1" smtClean="0">
                          <a:latin typeface="+mn-lt"/>
                          <a:ea typeface="Calibri" charset="0"/>
                          <a:cs typeface="Calibri" charset="0"/>
                        </a:rPr>
                        <a:t>Mockup</a:t>
                      </a:r>
                      <a:r>
                        <a:rPr lang="en-GB" altLang="en-US" sz="1200" dirty="0" smtClean="0">
                          <a:latin typeface="+mn-lt"/>
                          <a:ea typeface="Calibri" charset="0"/>
                          <a:cs typeface="Calibri" charset="0"/>
                        </a:rPr>
                        <a:t>  •PES banners x2  •Pes Directors Chair  •PES Table Cloth</a:t>
                      </a:r>
                      <a:endParaRPr lang="en-ZA" sz="12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4"/>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mn-lt"/>
                          <a:ea typeface="Calibri" charset="0"/>
                          <a:cs typeface="Calibri" charset="0"/>
                        </a:rPr>
                        <a:t>ADVERTS</a:t>
                      </a:r>
                      <a:endParaRPr lang="en-ZA" sz="12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5"/>
                  </a:ext>
                </a:extLst>
              </a:tr>
              <a:tr h="401168">
                <a:tc>
                  <a:txBody>
                    <a:bodyPr/>
                    <a:lstStyle/>
                    <a:p>
                      <a:pPr eaLnBrk="1" hangingPunct="1">
                        <a:lnSpc>
                          <a:spcPct val="80000"/>
                        </a:lnSpc>
                        <a:spcBef>
                          <a:spcPct val="0"/>
                        </a:spcBef>
                        <a:buFont typeface="Wingdings" charset="2"/>
                        <a:buNone/>
                      </a:pPr>
                      <a:r>
                        <a:rPr lang="en-ZA" sz="1200" spc="0" baseline="0" dirty="0" smtClean="0">
                          <a:latin typeface="+mn-lt"/>
                          <a:ea typeface="Calibri" charset="0"/>
                          <a:cs typeface="Calibri" charset="0"/>
                        </a:rPr>
                        <a:t>• OHS, Driven Machinery Regulations Advert (x3)  </a:t>
                      </a:r>
                      <a:r>
                        <a:rPr lang="en-GB" altLang="en-US" sz="1200" dirty="0" smtClean="0">
                          <a:latin typeface="+mn-lt"/>
                          <a:ea typeface="Calibri" charset="0"/>
                          <a:cs typeface="Calibri" charset="0"/>
                        </a:rPr>
                        <a:t> • UIF Request for Partnership Proposals B&amp;W • U-Filing Adverts x6 </a:t>
                      </a:r>
                    </a:p>
                    <a:p>
                      <a:pPr eaLnBrk="1" hangingPunct="1">
                        <a:lnSpc>
                          <a:spcPct val="80000"/>
                        </a:lnSpc>
                        <a:spcBef>
                          <a:spcPct val="0"/>
                        </a:spcBef>
                        <a:buFont typeface="Wingdings" charset="2"/>
                        <a:buNone/>
                      </a:pPr>
                      <a:r>
                        <a:rPr lang="en-GB" altLang="en-US" sz="1200" dirty="0" smtClean="0">
                          <a:latin typeface="+mn-lt"/>
                          <a:ea typeface="Calibri" charset="0"/>
                          <a:cs typeface="Calibri" charset="0"/>
                        </a:rPr>
                        <a:t>• </a:t>
                      </a:r>
                      <a:r>
                        <a:rPr lang="en-GB" altLang="en-US" sz="1200" dirty="0" err="1" smtClean="0">
                          <a:latin typeface="+mn-lt"/>
                          <a:ea typeface="Calibri" charset="0"/>
                          <a:cs typeface="Calibri" charset="0"/>
                        </a:rPr>
                        <a:t>Klawer</a:t>
                      </a:r>
                      <a:r>
                        <a:rPr lang="en-GB" altLang="en-US" sz="1200" dirty="0" smtClean="0">
                          <a:latin typeface="+mn-lt"/>
                          <a:ea typeface="Calibri" charset="0"/>
                          <a:cs typeface="Calibri" charset="0"/>
                        </a:rPr>
                        <a:t> Community outreach • NMW Advert x4 </a:t>
                      </a:r>
                      <a:endParaRPr lang="is-IS" altLang="en-US" sz="1200" dirty="0" smtClean="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6"/>
                  </a:ext>
                </a:extLst>
              </a:tr>
              <a:tr h="286543">
                <a:tc>
                  <a:txBody>
                    <a:bodyPr/>
                    <a:lstStyle/>
                    <a:p>
                      <a:r>
                        <a:rPr lang="en-US" altLang="en-US" sz="1200" b="1" spc="0" dirty="0" smtClean="0">
                          <a:latin typeface="+mn-lt"/>
                          <a:ea typeface="Calibri" charset="0"/>
                          <a:cs typeface="Calibri" charset="0"/>
                        </a:rPr>
                        <a:t>POSTERS: </a:t>
                      </a:r>
                      <a:endParaRPr lang="en-ZA" sz="12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7"/>
                  </a:ext>
                </a:extLst>
              </a:tr>
              <a:tr h="859663">
                <a:tc>
                  <a:txBody>
                    <a:bodyPr/>
                    <a:lstStyle/>
                    <a:p>
                      <a:pPr eaLnBrk="1" hangingPunct="1">
                        <a:spcBef>
                          <a:spcPct val="0"/>
                        </a:spcBef>
                        <a:buFont typeface="Wingdings" charset="2"/>
                        <a:buNone/>
                      </a:pPr>
                      <a:r>
                        <a:rPr lang="en-ZA" sz="1200" spc="0" dirty="0" smtClean="0">
                          <a:latin typeface="+mn-lt"/>
                          <a:ea typeface="Calibri" charset="0"/>
                          <a:cs typeface="Calibri" charset="0"/>
                        </a:rPr>
                        <a:t>•Basic Conditions of Employment</a:t>
                      </a:r>
                      <a:r>
                        <a:rPr lang="en-ZA" sz="1200" spc="0" baseline="0" dirty="0" smtClean="0">
                          <a:latin typeface="+mn-lt"/>
                          <a:ea typeface="Calibri" charset="0"/>
                          <a:cs typeface="Calibri" charset="0"/>
                        </a:rPr>
                        <a:t> Act Poster  •Summery of the Employment Equity Act Poster  •Taking Services to the People Poster (Mpumalanga)  •UIF Queue Management Poster  •December Shutdown Poster (Gauteng LC)  </a:t>
                      </a:r>
                      <a:r>
                        <a:rPr lang="en-GB" altLang="en-US" sz="1200" dirty="0" smtClean="0">
                          <a:latin typeface="+mn-lt"/>
                          <a:ea typeface="Calibri" charset="0"/>
                          <a:cs typeface="Calibri" charset="0"/>
                        </a:rPr>
                        <a:t>•Communication Poster </a:t>
                      </a:r>
                    </a:p>
                    <a:p>
                      <a:pPr eaLnBrk="1" hangingPunct="1">
                        <a:spcBef>
                          <a:spcPct val="0"/>
                        </a:spcBef>
                        <a:buFont typeface="Wingdings" charset="2"/>
                        <a:buNone/>
                      </a:pPr>
                      <a:r>
                        <a:rPr lang="en-GB" altLang="en-US" sz="1200" dirty="0" smtClean="0">
                          <a:latin typeface="+mn-lt"/>
                          <a:ea typeface="Calibri" charset="0"/>
                          <a:cs typeface="Calibri" charset="0"/>
                        </a:rPr>
                        <a:t>•Contingency Officers OHS  •Financial Wellness  •Service Charter Poster •UIF Employment Engagement Poster  •CF outreach campaign  •EC communication campaign x3 (</a:t>
                      </a:r>
                      <a:r>
                        <a:rPr lang="en-GB" altLang="en-US" sz="1200" dirty="0" err="1" smtClean="0">
                          <a:latin typeface="+mn-lt"/>
                          <a:ea typeface="Calibri" charset="0"/>
                          <a:cs typeface="Calibri" charset="0"/>
                        </a:rPr>
                        <a:t>Afr</a:t>
                      </a:r>
                      <a:r>
                        <a:rPr lang="en-GB" altLang="en-US" sz="1200" dirty="0" smtClean="0">
                          <a:latin typeface="+mn-lt"/>
                          <a:ea typeface="Calibri" charset="0"/>
                          <a:cs typeface="Calibri" charset="0"/>
                        </a:rPr>
                        <a:t>, </a:t>
                      </a:r>
                      <a:r>
                        <a:rPr lang="en-GB" altLang="en-US" sz="1200" dirty="0" err="1" smtClean="0">
                          <a:latin typeface="+mn-lt"/>
                          <a:ea typeface="Calibri" charset="0"/>
                          <a:cs typeface="Calibri" charset="0"/>
                        </a:rPr>
                        <a:t>Eng</a:t>
                      </a:r>
                      <a:r>
                        <a:rPr lang="en-GB" altLang="en-US" sz="1200" dirty="0" smtClean="0">
                          <a:latin typeface="+mn-lt"/>
                          <a:ea typeface="Calibri" charset="0"/>
                          <a:cs typeface="Calibri" charset="0"/>
                        </a:rPr>
                        <a:t>, isiXhosa)  •EHWP World Aids day x2  •Services to the People (Northern</a:t>
                      </a:r>
                      <a:r>
                        <a:rPr lang="en-GB" altLang="en-US" sz="1200" baseline="0" dirty="0" smtClean="0">
                          <a:latin typeface="+mn-lt"/>
                          <a:ea typeface="Calibri" charset="0"/>
                          <a:cs typeface="Calibri" charset="0"/>
                        </a:rPr>
                        <a:t> </a:t>
                      </a:r>
                      <a:r>
                        <a:rPr lang="en-GB" altLang="en-US" sz="1200" dirty="0" smtClean="0">
                          <a:latin typeface="+mn-lt"/>
                          <a:ea typeface="Calibri" charset="0"/>
                          <a:cs typeface="Calibri" charset="0"/>
                        </a:rPr>
                        <a:t>Cape)</a:t>
                      </a:r>
                      <a:endParaRPr lang="en-ZA" sz="12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08"/>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dirty="0" smtClean="0">
                          <a:latin typeface="+mn-lt"/>
                          <a:ea typeface="Calibri" charset="0"/>
                          <a:cs typeface="Calibri" charset="0"/>
                        </a:rPr>
                        <a:t>STATIONERY/TEMPLATES</a:t>
                      </a:r>
                      <a:endParaRPr lang="en-ZA" sz="12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09"/>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spc="0" dirty="0" smtClean="0">
                          <a:latin typeface="+mn-lt"/>
                          <a:ea typeface="Calibri" charset="0"/>
                          <a:cs typeface="Calibri" charset="0"/>
                        </a:rPr>
                        <a:t>•SEE Letterhead and Memo Templates  </a:t>
                      </a:r>
                      <a:r>
                        <a:rPr lang="en-GB" altLang="en-US" sz="1200" dirty="0" smtClean="0">
                          <a:latin typeface="+mn-lt"/>
                          <a:ea typeface="Calibri" charset="0"/>
                          <a:cs typeface="Calibri" charset="0"/>
                        </a:rPr>
                        <a:t>•UIF seminar Lanyards</a:t>
                      </a:r>
                      <a:endParaRPr lang="en-ZA" sz="12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10"/>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b="1" dirty="0" smtClean="0">
                          <a:latin typeface="+mn-lt"/>
                          <a:ea typeface="Calibri" charset="0"/>
                          <a:cs typeface="Calibri" charset="0"/>
                        </a:rPr>
                        <a:t>CHRISTMAS</a:t>
                      </a:r>
                      <a:r>
                        <a:rPr lang="en-GB" altLang="en-US" sz="1200" b="1" baseline="0" dirty="0" smtClean="0">
                          <a:latin typeface="+mn-lt"/>
                          <a:ea typeface="Calibri" charset="0"/>
                          <a:cs typeface="Calibri" charset="0"/>
                        </a:rPr>
                        <a:t> CARDS </a:t>
                      </a:r>
                      <a:r>
                        <a:rPr lang="en-GB" altLang="en-US" sz="1200" b="1" dirty="0" smtClean="0">
                          <a:latin typeface="+mn-lt"/>
                          <a:ea typeface="Calibri" charset="0"/>
                          <a:cs typeface="Calibri" charset="0"/>
                        </a:rPr>
                        <a:t>DESIGNS:</a:t>
                      </a:r>
                      <a:endParaRPr lang="en-ZA" sz="1200"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1"/>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spc="0" dirty="0" smtClean="0">
                          <a:latin typeface="+mn-lt"/>
                          <a:ea typeface="Calibri" charset="0"/>
                          <a:cs typeface="Calibri" charset="0"/>
                        </a:rPr>
                        <a:t>•Created 2 design options for all 11 Senior Managers</a:t>
                      </a:r>
                      <a:r>
                        <a:rPr lang="en-ZA" sz="1200" spc="0" baseline="0" dirty="0" smtClean="0">
                          <a:latin typeface="+mn-lt"/>
                          <a:ea typeface="Calibri" charset="0"/>
                          <a:cs typeface="Calibri" charset="0"/>
                        </a:rPr>
                        <a:t> including Commissioners</a:t>
                      </a:r>
                      <a:endParaRPr lang="en-ZA" sz="12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12"/>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spc="0" dirty="0" smtClean="0">
                          <a:latin typeface="+mn-lt"/>
                          <a:ea typeface="Calibri" charset="0"/>
                          <a:cs typeface="Calibri" charset="0"/>
                        </a:rPr>
                        <a:t>PHOTO SHOOTS:</a:t>
                      </a:r>
                      <a:endParaRPr lang="en-ZA" sz="1200" b="1" spc="0" dirty="0">
                        <a:latin typeface="+mn-lt"/>
                        <a:ea typeface="Calibri" charset="0"/>
                        <a:cs typeface="Calibri" charset="0"/>
                      </a:endParaRPr>
                    </a:p>
                  </a:txBody>
                  <a:tcPr marL="91437" marR="91437" marT="45712" marB="45712">
                    <a:solidFill>
                      <a:schemeClr val="accent6">
                        <a:lumMod val="20000"/>
                        <a:lumOff val="80000"/>
                      </a:schemeClr>
                    </a:solidFill>
                  </a:tcPr>
                </a:tc>
                <a:extLst>
                  <a:ext uri="{0D108BD9-81ED-4DB2-BD59-A6C34878D82A}">
                    <a16:rowId xmlns:a16="http://schemas.microsoft.com/office/drawing/2014/main" xmlns="" val="10013"/>
                  </a:ext>
                </a:extLst>
              </a:tr>
              <a:tr h="2865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latin typeface="+mn-lt"/>
                          <a:ea typeface="Calibri" charset="0"/>
                          <a:cs typeface="Calibri" charset="0"/>
                        </a:rPr>
                        <a:t>•CFO</a:t>
                      </a:r>
                      <a:r>
                        <a:rPr lang="en-GB" altLang="en-US" sz="1200" baseline="0" dirty="0" smtClean="0">
                          <a:latin typeface="+mn-lt"/>
                          <a:ea typeface="Calibri" charset="0"/>
                          <a:cs typeface="Calibri" charset="0"/>
                        </a:rPr>
                        <a:t> - </a:t>
                      </a:r>
                      <a:r>
                        <a:rPr lang="en-GB" altLang="en-US" sz="1200" dirty="0" err="1" smtClean="0">
                          <a:latin typeface="+mn-lt"/>
                          <a:ea typeface="Calibri" charset="0"/>
                          <a:cs typeface="Calibri" charset="0"/>
                        </a:rPr>
                        <a:t>Bheki</a:t>
                      </a:r>
                      <a:r>
                        <a:rPr lang="en-GB" altLang="en-US" sz="1200" baseline="0" dirty="0" smtClean="0">
                          <a:latin typeface="+mn-lt"/>
                          <a:ea typeface="Calibri" charset="0"/>
                          <a:cs typeface="Calibri" charset="0"/>
                        </a:rPr>
                        <a:t> </a:t>
                      </a:r>
                      <a:r>
                        <a:rPr lang="en-GB" altLang="en-US" sz="1200" baseline="0" dirty="0" err="1" smtClean="0">
                          <a:latin typeface="+mn-lt"/>
                          <a:ea typeface="Calibri" charset="0"/>
                          <a:cs typeface="Calibri" charset="0"/>
                        </a:rPr>
                        <a:t>Maduna</a:t>
                      </a:r>
                      <a:endParaRPr lang="en-ZA" sz="1200" spc="0" dirty="0">
                        <a:latin typeface="+mn-lt"/>
                        <a:ea typeface="Calibri" charset="0"/>
                        <a:cs typeface="Calibri" charset="0"/>
                      </a:endParaRPr>
                    </a:p>
                  </a:txBody>
                  <a:tcPr marL="91437" marR="91437" marT="45712" marB="45712">
                    <a:noFill/>
                  </a:tcPr>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pPr/>
              <a:t>19</a:t>
            </a:fld>
            <a:endParaRPr lang="en-US" dirty="0"/>
          </a:p>
        </p:txBody>
      </p:sp>
    </p:spTree>
    <p:extLst>
      <p:ext uri="{BB962C8B-B14F-4D97-AF65-F5344CB8AC3E}">
        <p14:creationId xmlns:p14="http://schemas.microsoft.com/office/powerpoint/2010/main" xmlns="" val="39925231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PRESENTATION OUTLINE</a:t>
            </a:r>
            <a:endParaRPr lang="en-ZA" sz="2400" b="1" dirty="0"/>
          </a:p>
        </p:txBody>
      </p:sp>
      <p:sp>
        <p:nvSpPr>
          <p:cNvPr id="3" name="Content Placeholder 2"/>
          <p:cNvSpPr>
            <a:spLocks noGrp="1"/>
          </p:cNvSpPr>
          <p:nvPr>
            <p:ph idx="1"/>
          </p:nvPr>
        </p:nvSpPr>
        <p:spPr>
          <a:xfrm>
            <a:off x="215516" y="1372236"/>
            <a:ext cx="8712968" cy="5297124"/>
          </a:xfrm>
        </p:spPr>
        <p:txBody>
          <a:bodyPr/>
          <a:lstStyle/>
          <a:p>
            <a:pPr algn="just">
              <a:lnSpc>
                <a:spcPct val="150000"/>
              </a:lnSpc>
            </a:pPr>
            <a:r>
              <a:rPr lang="en-ZA" sz="2000" dirty="0" smtClean="0"/>
              <a:t>Purpose</a:t>
            </a:r>
          </a:p>
          <a:p>
            <a:pPr algn="just">
              <a:lnSpc>
                <a:spcPct val="150000"/>
              </a:lnSpc>
            </a:pPr>
            <a:r>
              <a:rPr lang="en-ZA" sz="2000" dirty="0" smtClean="0"/>
              <a:t>Constitutional Mandate of the DEL</a:t>
            </a:r>
          </a:p>
          <a:p>
            <a:pPr algn="just">
              <a:lnSpc>
                <a:spcPct val="150000"/>
              </a:lnSpc>
            </a:pPr>
            <a:r>
              <a:rPr lang="en-ZA" sz="2000" dirty="0" smtClean="0"/>
              <a:t>Policy Mandate of the DEL</a:t>
            </a:r>
          </a:p>
          <a:p>
            <a:pPr algn="just">
              <a:lnSpc>
                <a:spcPct val="150000"/>
              </a:lnSpc>
            </a:pPr>
            <a:r>
              <a:rPr lang="en-ZA" sz="2000" b="1" dirty="0" smtClean="0">
                <a:solidFill>
                  <a:srgbClr val="C00000"/>
                </a:solidFill>
              </a:rPr>
              <a:t>Overview of QPR3: 2018/19 performance</a:t>
            </a:r>
          </a:p>
          <a:p>
            <a:pPr algn="just">
              <a:lnSpc>
                <a:spcPct val="150000"/>
              </a:lnSpc>
            </a:pPr>
            <a:r>
              <a:rPr lang="en-ZA" sz="2000" b="1" dirty="0" smtClean="0">
                <a:solidFill>
                  <a:srgbClr val="C00000"/>
                </a:solidFill>
              </a:rPr>
              <a:t>Legend</a:t>
            </a:r>
          </a:p>
          <a:p>
            <a:pPr algn="just">
              <a:lnSpc>
                <a:spcPct val="150000"/>
              </a:lnSpc>
            </a:pPr>
            <a:r>
              <a:rPr lang="en-ZA" sz="2000" dirty="0" smtClean="0"/>
              <a:t>Programme 1: Administration</a:t>
            </a:r>
          </a:p>
          <a:p>
            <a:pPr algn="just">
              <a:lnSpc>
                <a:spcPct val="150000"/>
              </a:lnSpc>
            </a:pPr>
            <a:r>
              <a:rPr lang="en-ZA" sz="2000" dirty="0" smtClean="0"/>
              <a:t>Programme 2: Inspection and Enforcement Service (IES)</a:t>
            </a:r>
          </a:p>
          <a:p>
            <a:pPr algn="just">
              <a:lnSpc>
                <a:spcPct val="150000"/>
              </a:lnSpc>
            </a:pPr>
            <a:r>
              <a:rPr lang="en-ZA" sz="2000" dirty="0" smtClean="0"/>
              <a:t>Programme 3: Public Employment Service (PES)</a:t>
            </a:r>
          </a:p>
          <a:p>
            <a:pPr algn="just">
              <a:lnSpc>
                <a:spcPct val="150000"/>
              </a:lnSpc>
            </a:pPr>
            <a:r>
              <a:rPr lang="en-ZA" sz="2000" dirty="0" smtClean="0"/>
              <a:t>Programme 4: Labour Policy and Industrial Relations (LP&amp;IR)</a:t>
            </a:r>
            <a:endParaRPr lang="en-ZA" sz="20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a:t>
            </a:fld>
            <a:endParaRPr lang="en-US" dirty="0"/>
          </a:p>
        </p:txBody>
      </p:sp>
    </p:spTree>
    <p:extLst>
      <p:ext uri="{BB962C8B-B14F-4D97-AF65-F5344CB8AC3E}">
        <p14:creationId xmlns:p14="http://schemas.microsoft.com/office/powerpoint/2010/main" xmlns="" val="2512269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MEDIA PRODUCTION : ELECTRONIC</a:t>
            </a:r>
            <a:endParaRPr lang="en-ZA" sz="2400" b="1" dirty="0"/>
          </a:p>
        </p:txBody>
      </p:sp>
      <p:sp>
        <p:nvSpPr>
          <p:cNvPr id="3" name="Content Placeholder 2"/>
          <p:cNvSpPr>
            <a:spLocks noGrp="1"/>
          </p:cNvSpPr>
          <p:nvPr>
            <p:ph idx="1"/>
          </p:nvPr>
        </p:nvSpPr>
        <p:spPr>
          <a:xfrm>
            <a:off x="251520" y="1417638"/>
            <a:ext cx="8435280" cy="4708525"/>
          </a:xfrm>
        </p:spPr>
        <p:txBody>
          <a:bodyPr/>
          <a:lstStyle/>
          <a:p>
            <a:pPr lvl="0"/>
            <a:r>
              <a:rPr lang="en-ZA" sz="2000" dirty="0"/>
              <a:t>Facebook </a:t>
            </a:r>
            <a:r>
              <a:rPr lang="en-ZA" sz="2000" dirty="0" smtClean="0"/>
              <a:t>(526) </a:t>
            </a:r>
            <a:r>
              <a:rPr lang="en-ZA" sz="2000" dirty="0"/>
              <a:t>posts</a:t>
            </a:r>
            <a:r>
              <a:rPr lang="en-ZA" sz="2000" dirty="0" smtClean="0"/>
              <a:t>,</a:t>
            </a:r>
          </a:p>
          <a:p>
            <a:pPr lvl="0"/>
            <a:endParaRPr lang="en-ZA" sz="2000" dirty="0"/>
          </a:p>
          <a:p>
            <a:pPr lvl="0"/>
            <a:r>
              <a:rPr lang="en-ZA" sz="2000" dirty="0"/>
              <a:t>Twitter </a:t>
            </a:r>
            <a:r>
              <a:rPr lang="en-ZA" sz="2000" dirty="0" smtClean="0"/>
              <a:t>(978) posts</a:t>
            </a:r>
          </a:p>
          <a:p>
            <a:pPr lvl="0"/>
            <a:endParaRPr lang="en-ZA" sz="2000" dirty="0"/>
          </a:p>
          <a:p>
            <a:pPr lvl="0"/>
            <a:r>
              <a:rPr lang="en-ZA" sz="2000" dirty="0"/>
              <a:t>Instagram (</a:t>
            </a:r>
            <a:r>
              <a:rPr lang="en-ZA" sz="2000" dirty="0" smtClean="0"/>
              <a:t>34)posts </a:t>
            </a:r>
          </a:p>
          <a:p>
            <a:pPr lvl="0"/>
            <a:endParaRPr lang="en-ZA" sz="2000" dirty="0"/>
          </a:p>
          <a:p>
            <a:pPr lvl="0"/>
            <a:r>
              <a:rPr lang="en-ZA" sz="2000" dirty="0"/>
              <a:t>Intranet </a:t>
            </a:r>
            <a:r>
              <a:rPr lang="en-ZA" sz="2000" dirty="0" smtClean="0"/>
              <a:t>(37) posts</a:t>
            </a:r>
          </a:p>
          <a:p>
            <a:pPr lvl="0"/>
            <a:endParaRPr lang="en-ZA" sz="2000" dirty="0"/>
          </a:p>
          <a:p>
            <a:pPr lvl="0"/>
            <a:r>
              <a:rPr lang="en-ZA" sz="2000" dirty="0"/>
              <a:t>Exchange  (</a:t>
            </a:r>
            <a:r>
              <a:rPr lang="en-ZA" sz="2000" dirty="0" smtClean="0"/>
              <a:t>124) posts</a:t>
            </a:r>
          </a:p>
          <a:p>
            <a:pPr lvl="0"/>
            <a:endParaRPr lang="en-ZA" sz="2000" dirty="0"/>
          </a:p>
          <a:p>
            <a:r>
              <a:rPr lang="en-ZA" sz="2000" dirty="0"/>
              <a:t>Website  </a:t>
            </a:r>
            <a:r>
              <a:rPr lang="en-ZA" sz="2000" dirty="0" smtClean="0"/>
              <a:t>(233)</a:t>
            </a:r>
            <a:endParaRPr lang="en-ZA" sz="20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20</a:t>
            </a:fld>
            <a:endParaRPr lang="en-US" dirty="0"/>
          </a:p>
        </p:txBody>
      </p:sp>
    </p:spTree>
    <p:extLst>
      <p:ext uri="{BB962C8B-B14F-4D97-AF65-F5344CB8AC3E}">
        <p14:creationId xmlns:p14="http://schemas.microsoft.com/office/powerpoint/2010/main" xmlns="" val="42312833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ZA" altLang="en-US" sz="2400" b="1" dirty="0" smtClean="0">
                <a:ea typeface="ＭＳ Ｐゴシック" pitchFamily="34" charset="-128"/>
              </a:rPr>
              <a:t>MEDIA LIAISON, MONITORING AND RESEARCH</a:t>
            </a:r>
          </a:p>
        </p:txBody>
      </p:sp>
      <p:sp>
        <p:nvSpPr>
          <p:cNvPr id="3" name="Content Placeholder 2"/>
          <p:cNvSpPr>
            <a:spLocks noGrp="1"/>
          </p:cNvSpPr>
          <p:nvPr>
            <p:ph idx="1"/>
          </p:nvPr>
        </p:nvSpPr>
        <p:spPr>
          <a:xfrm>
            <a:off x="179512" y="1340768"/>
            <a:ext cx="8507288" cy="4785395"/>
          </a:xfrm>
        </p:spPr>
        <p:txBody>
          <a:bodyPr/>
          <a:lstStyle/>
          <a:p>
            <a:pPr>
              <a:buFont typeface="Arial" charset="0"/>
              <a:buAutoNum type="arabicPeriod"/>
              <a:defRPr/>
            </a:pPr>
            <a:r>
              <a:rPr lang="en-ZA" sz="1800" b="1" u="sng" dirty="0" smtClean="0">
                <a:cs typeface="Arial" panose="020B0604020202020204" pitchFamily="34" charset="0"/>
              </a:rPr>
              <a:t>Key </a:t>
            </a:r>
            <a:r>
              <a:rPr lang="en-ZA" sz="1800" b="1" u="sng" dirty="0">
                <a:cs typeface="Arial" panose="020B0604020202020204" pitchFamily="34" charset="0"/>
              </a:rPr>
              <a:t>performance indicator </a:t>
            </a:r>
            <a:endParaRPr lang="en-ZA" sz="1800" b="1" u="sng" dirty="0" smtClean="0">
              <a:cs typeface="Arial" panose="020B0604020202020204" pitchFamily="34" charset="0"/>
            </a:endParaRPr>
          </a:p>
          <a:p>
            <a:pPr marL="0" indent="0">
              <a:buFont typeface="Arial" charset="0"/>
              <a:buNone/>
              <a:defRPr/>
            </a:pPr>
            <a:endParaRPr lang="en-ZA" altLang="en-US" sz="1800" b="1" dirty="0" smtClean="0">
              <a:ea typeface="ＭＳ Ｐゴシック" pitchFamily="34" charset="-128"/>
              <a:cs typeface="Arial" charset="0"/>
            </a:endParaRPr>
          </a:p>
          <a:p>
            <a:pPr marL="0" indent="0">
              <a:buFont typeface="Arial" charset="0"/>
              <a:buNone/>
              <a:defRPr/>
            </a:pPr>
            <a:r>
              <a:rPr lang="en-ZA" altLang="en-US" sz="1800" b="1" dirty="0" smtClean="0">
                <a:ea typeface="ＭＳ Ｐゴシック" pitchFamily="34" charset="-128"/>
                <a:cs typeface="Arial" charset="0"/>
              </a:rPr>
              <a:t>100</a:t>
            </a:r>
            <a:r>
              <a:rPr lang="en-ZA" altLang="en-US" sz="1800" b="1" dirty="0">
                <a:ea typeface="ＭＳ Ｐゴシック" pitchFamily="34" charset="-128"/>
                <a:cs typeface="Arial" charset="0"/>
              </a:rPr>
              <a:t>% of Departmental Annual and Ministerial </a:t>
            </a:r>
            <a:r>
              <a:rPr lang="en-ZA" altLang="en-US" sz="1800" b="1" dirty="0" smtClean="0">
                <a:ea typeface="ＭＳ Ｐゴシック" pitchFamily="34" charset="-128"/>
                <a:cs typeface="Arial" charset="0"/>
              </a:rPr>
              <a:t>and entities’ events </a:t>
            </a:r>
            <a:r>
              <a:rPr lang="en-ZA" altLang="en-US" sz="1800" b="1" dirty="0">
                <a:ea typeface="ＭＳ Ｐゴシック" pitchFamily="34" charset="-128"/>
                <a:cs typeface="Arial" charset="0"/>
              </a:rPr>
              <a:t>publicized in a year</a:t>
            </a:r>
          </a:p>
          <a:p>
            <a:pPr>
              <a:defRPr/>
            </a:pPr>
            <a:r>
              <a:rPr lang="en-ZA" sz="1800" b="1" dirty="0" smtClean="0">
                <a:cs typeface="Arial" panose="020B0604020202020204" pitchFamily="34" charset="0"/>
              </a:rPr>
              <a:t>All </a:t>
            </a:r>
            <a:r>
              <a:rPr lang="en-ZA" sz="1800" b="1" dirty="0">
                <a:cs typeface="Arial" panose="020B0604020202020204" pitchFamily="34" charset="0"/>
              </a:rPr>
              <a:t>research work/report </a:t>
            </a:r>
            <a:r>
              <a:rPr lang="en-ZA" sz="1800" b="1" dirty="0" smtClean="0">
                <a:cs typeface="Arial" panose="020B0604020202020204" pitchFamily="34" charset="0"/>
              </a:rPr>
              <a:t>produced </a:t>
            </a:r>
            <a:r>
              <a:rPr lang="en-ZA" sz="1800" b="1" dirty="0">
                <a:cs typeface="Arial" panose="020B0604020202020204" pitchFamily="34" charset="0"/>
              </a:rPr>
              <a:t>by the Department for the public to have a clearer understanding of the role of the Department in the labour market are popularised per year</a:t>
            </a:r>
            <a:r>
              <a:rPr lang="en-ZA" sz="1800" b="1" dirty="0" smtClean="0">
                <a:cs typeface="Arial" panose="020B0604020202020204" pitchFamily="34" charset="0"/>
              </a:rPr>
              <a:t>.</a:t>
            </a:r>
          </a:p>
          <a:p>
            <a:pPr>
              <a:buFontTx/>
              <a:buChar char="-"/>
              <a:defRPr/>
            </a:pPr>
            <a:r>
              <a:rPr lang="en-ZA" sz="1800" b="1" dirty="0" smtClean="0">
                <a:cs typeface="Arial" panose="020B0604020202020204" pitchFamily="34" charset="0"/>
              </a:rPr>
              <a:t>NB = </a:t>
            </a:r>
            <a:r>
              <a:rPr lang="en-ZA" sz="1800" dirty="0" smtClean="0">
                <a:cs typeface="Arial" panose="020B0604020202020204" pitchFamily="34" charset="0"/>
              </a:rPr>
              <a:t>Publicised the release of Department’s LMIS report – Job Opportunities and Unemployment report</a:t>
            </a:r>
            <a:r>
              <a:rPr lang="en-ZA" sz="1800" dirty="0">
                <a:cs typeface="Arial" panose="020B0604020202020204" pitchFamily="34" charset="0"/>
              </a:rPr>
              <a:t> </a:t>
            </a:r>
            <a:r>
              <a:rPr lang="en-ZA" sz="1800" dirty="0" smtClean="0">
                <a:cs typeface="Arial" panose="020B0604020202020204" pitchFamily="34" charset="0"/>
              </a:rPr>
              <a:t>(08 November 2018)  </a:t>
            </a:r>
          </a:p>
          <a:p>
            <a:pPr>
              <a:buFontTx/>
              <a:buChar char="-"/>
              <a:defRPr/>
            </a:pPr>
            <a:r>
              <a:rPr lang="en-ZA" sz="1800" b="1" dirty="0">
                <a:cs typeface="Arial" panose="020B0604020202020204" pitchFamily="34" charset="0"/>
              </a:rPr>
              <a:t>Achieved </a:t>
            </a:r>
            <a:r>
              <a:rPr lang="en-ZA" sz="1800" dirty="0">
                <a:cs typeface="Arial" panose="020B0604020202020204" pitchFamily="34" charset="0"/>
              </a:rPr>
              <a:t> </a:t>
            </a:r>
          </a:p>
          <a:p>
            <a:pPr>
              <a:buFontTx/>
              <a:buChar char="-"/>
              <a:defRPr/>
            </a:pPr>
            <a:endParaRPr lang="en-ZA" sz="1800" dirty="0" smtClean="0">
              <a:cs typeface="Arial" panose="020B0604020202020204" pitchFamily="34" charset="0"/>
            </a:endParaRPr>
          </a:p>
          <a:p>
            <a:pPr>
              <a:buFontTx/>
              <a:buChar char="-"/>
              <a:defRPr/>
            </a:pPr>
            <a:endParaRPr lang="en-ZA" sz="1800" dirty="0" smtClean="0">
              <a:cs typeface="Arial" panose="020B0604020202020204" pitchFamily="34" charset="0"/>
            </a:endParaRPr>
          </a:p>
        </p:txBody>
      </p:sp>
      <p:sp>
        <p:nvSpPr>
          <p:cNvPr id="2" name="Slide Number Placeholder 1"/>
          <p:cNvSpPr>
            <a:spLocks noGrp="1"/>
          </p:cNvSpPr>
          <p:nvPr>
            <p:ph type="sldNum" sz="quarter" idx="12"/>
          </p:nvPr>
        </p:nvSpPr>
        <p:spPr/>
        <p:txBody>
          <a:bodyPr/>
          <a:lstStyle/>
          <a:p>
            <a:fld id="{96CA8298-9D91-4CF9-AB6A-504DBB769D5D}" type="slidenum">
              <a:rPr lang="en-US" smtClean="0"/>
              <a:pPr/>
              <a:t>21</a:t>
            </a:fld>
            <a:endParaRPr lang="en-US" dirty="0"/>
          </a:p>
        </p:txBody>
      </p:sp>
    </p:spTree>
    <p:extLst>
      <p:ext uri="{BB962C8B-B14F-4D97-AF65-F5344CB8AC3E}">
        <p14:creationId xmlns:p14="http://schemas.microsoft.com/office/powerpoint/2010/main" xmlns="" val="352117087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a:t>
            </a:r>
          </a:p>
        </p:txBody>
      </p:sp>
      <p:sp>
        <p:nvSpPr>
          <p:cNvPr id="3" name="Content Placeholder 2"/>
          <p:cNvSpPr>
            <a:spLocks noGrp="1"/>
          </p:cNvSpPr>
          <p:nvPr>
            <p:ph idx="1"/>
          </p:nvPr>
        </p:nvSpPr>
        <p:spPr>
          <a:xfrm>
            <a:off x="251520" y="1417638"/>
            <a:ext cx="8435280" cy="4708525"/>
          </a:xfrm>
        </p:spPr>
        <p:txBody>
          <a:bodyPr/>
          <a:lstStyle/>
          <a:p>
            <a:pPr marL="0" indent="0" eaLnBrk="1" hangingPunct="1">
              <a:lnSpc>
                <a:spcPct val="80000"/>
              </a:lnSpc>
              <a:buFont typeface="Arial" charset="0"/>
              <a:buNone/>
              <a:defRPr/>
            </a:pPr>
            <a:r>
              <a:rPr lang="en-ZA" sz="1800" b="1" dirty="0" smtClean="0">
                <a:cs typeface="Arial" panose="020B0604020202020204" pitchFamily="34" charset="0"/>
              </a:rPr>
              <a:t>Decent </a:t>
            </a:r>
            <a:r>
              <a:rPr lang="en-ZA" sz="1800" b="1" dirty="0">
                <a:cs typeface="Arial" panose="020B0604020202020204" pitchFamily="34" charset="0"/>
              </a:rPr>
              <a:t>work agenda publicised throughout the year</a:t>
            </a:r>
            <a:r>
              <a:rPr lang="en-ZA" sz="1800" dirty="0">
                <a:cs typeface="Arial" panose="020B0604020202020204" pitchFamily="34" charset="0"/>
              </a:rPr>
              <a:t>. </a:t>
            </a:r>
            <a:endParaRPr lang="en-ZA" sz="1800" dirty="0" smtClean="0">
              <a:cs typeface="Arial" panose="020B0604020202020204" pitchFamily="34" charset="0"/>
            </a:endParaRPr>
          </a:p>
          <a:p>
            <a:pPr marL="0" indent="0" eaLnBrk="1" hangingPunct="1">
              <a:lnSpc>
                <a:spcPct val="80000"/>
              </a:lnSpc>
              <a:buFont typeface="Arial" charset="0"/>
              <a:buNone/>
              <a:defRPr/>
            </a:pPr>
            <a:endParaRPr lang="en-ZA" sz="1800" dirty="0" smtClean="0">
              <a:cs typeface="Arial" panose="020B0604020202020204" pitchFamily="34" charset="0"/>
            </a:endParaRPr>
          </a:p>
          <a:p>
            <a:pPr marL="0" indent="0" eaLnBrk="1" hangingPunct="1">
              <a:lnSpc>
                <a:spcPct val="80000"/>
              </a:lnSpc>
              <a:buFont typeface="Arial" charset="0"/>
              <a:buNone/>
              <a:defRPr/>
            </a:pPr>
            <a:r>
              <a:rPr lang="en-ZA" sz="1800" dirty="0" smtClean="0">
                <a:cs typeface="Arial" panose="020B0604020202020204" pitchFamily="34" charset="0"/>
              </a:rPr>
              <a:t>- Publicised the introduction and launch of the National Minimum Wage (NMW) </a:t>
            </a:r>
          </a:p>
          <a:p>
            <a:pPr eaLnBrk="1" hangingPunct="1">
              <a:lnSpc>
                <a:spcPct val="80000"/>
              </a:lnSpc>
              <a:buFontTx/>
              <a:buChar char="-"/>
              <a:defRPr/>
            </a:pPr>
            <a:r>
              <a:rPr lang="en-ZA" sz="1800" dirty="0" smtClean="0">
                <a:cs typeface="Arial" panose="020B0604020202020204" pitchFamily="34" charset="0"/>
              </a:rPr>
              <a:t>Publicised the review of the minimum wage for domestic workers for the period 2018/19 </a:t>
            </a:r>
          </a:p>
          <a:p>
            <a:pPr eaLnBrk="1" hangingPunct="1">
              <a:lnSpc>
                <a:spcPct val="80000"/>
              </a:lnSpc>
              <a:buFontTx/>
              <a:buChar char="-"/>
              <a:defRPr/>
            </a:pPr>
            <a:r>
              <a:rPr lang="en-ZA" sz="1800" dirty="0" smtClean="0">
                <a:cs typeface="Arial" panose="020B0604020202020204" pitchFamily="34" charset="0"/>
              </a:rPr>
              <a:t>Publicised the public hearings on the review of Contract Cleaning minimum wage (November 2018) </a:t>
            </a:r>
          </a:p>
          <a:p>
            <a:pPr marL="0" indent="0" eaLnBrk="1" hangingPunct="1">
              <a:lnSpc>
                <a:spcPct val="80000"/>
              </a:lnSpc>
              <a:buFont typeface="Arial" charset="0"/>
              <a:buNone/>
              <a:defRPr/>
            </a:pPr>
            <a:endParaRPr lang="en-ZA" sz="1800" dirty="0">
              <a:cs typeface="Arial" panose="020B0604020202020204" pitchFamily="34" charset="0"/>
            </a:endParaRPr>
          </a:p>
          <a:p>
            <a:pPr marL="0" indent="0" algn="just" eaLnBrk="1" hangingPunct="1">
              <a:lnSpc>
                <a:spcPct val="80000"/>
              </a:lnSpc>
              <a:buNone/>
              <a:defRPr/>
            </a:pPr>
            <a:r>
              <a:rPr lang="en-ZA" sz="1800" dirty="0" smtClean="0">
                <a:cs typeface="Arial" panose="020B0604020202020204" pitchFamily="34" charset="0"/>
              </a:rPr>
              <a:t>- </a:t>
            </a:r>
            <a:r>
              <a:rPr lang="en-ZA" sz="1800" b="1" dirty="0" smtClean="0">
                <a:cs typeface="Arial" panose="020B0604020202020204" pitchFamily="34" charset="0"/>
              </a:rPr>
              <a:t>Achieved </a:t>
            </a:r>
            <a:r>
              <a:rPr lang="en-ZA" sz="1800" dirty="0" smtClean="0">
                <a:cs typeface="Arial" panose="020B0604020202020204" pitchFamily="34" charset="0"/>
              </a:rPr>
              <a:t> </a:t>
            </a:r>
          </a:p>
          <a:p>
            <a:pPr marL="0" indent="0" algn="just" eaLnBrk="1" hangingPunct="1">
              <a:lnSpc>
                <a:spcPct val="80000"/>
              </a:lnSpc>
              <a:defRPr/>
            </a:pPr>
            <a:endParaRPr lang="en-ZA" sz="1800" dirty="0">
              <a:cs typeface="Arial" pitchFamily="34" charset="0"/>
            </a:endParaRPr>
          </a:p>
          <a:p>
            <a:pPr>
              <a:defRPr/>
            </a:pPr>
            <a:endParaRPr lang="en-ZA" dirty="0"/>
          </a:p>
        </p:txBody>
      </p:sp>
      <p:sp>
        <p:nvSpPr>
          <p:cNvPr id="2" name="Slide Number Placeholder 1"/>
          <p:cNvSpPr>
            <a:spLocks noGrp="1"/>
          </p:cNvSpPr>
          <p:nvPr>
            <p:ph type="sldNum" sz="quarter" idx="12"/>
          </p:nvPr>
        </p:nvSpPr>
        <p:spPr/>
        <p:txBody>
          <a:bodyPr/>
          <a:lstStyle/>
          <a:p>
            <a:fld id="{96CA8298-9D91-4CF9-AB6A-504DBB769D5D}" type="slidenum">
              <a:rPr lang="en-US" smtClean="0"/>
              <a:pPr/>
              <a:t>22</a:t>
            </a:fld>
            <a:endParaRPr lang="en-US" dirty="0"/>
          </a:p>
        </p:txBody>
      </p:sp>
    </p:spTree>
    <p:extLst>
      <p:ext uri="{BB962C8B-B14F-4D97-AF65-F5344CB8AC3E}">
        <p14:creationId xmlns:p14="http://schemas.microsoft.com/office/powerpoint/2010/main" xmlns="" val="22454784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a:t>
            </a:r>
          </a:p>
        </p:txBody>
      </p:sp>
      <p:sp>
        <p:nvSpPr>
          <p:cNvPr id="5123" name="Content Placeholder 2"/>
          <p:cNvSpPr>
            <a:spLocks noGrp="1"/>
          </p:cNvSpPr>
          <p:nvPr>
            <p:ph idx="1"/>
          </p:nvPr>
        </p:nvSpPr>
        <p:spPr>
          <a:xfrm>
            <a:off x="225425" y="1417638"/>
            <a:ext cx="8739063" cy="5179714"/>
          </a:xfrm>
        </p:spPr>
        <p:txBody>
          <a:bodyPr/>
          <a:lstStyle/>
          <a:p>
            <a:pPr marL="0" indent="0">
              <a:buFont typeface="Arial" charset="0"/>
              <a:buNone/>
            </a:pPr>
            <a:r>
              <a:rPr lang="en-ZA" altLang="en-US" sz="1800" b="1" dirty="0" smtClean="0">
                <a:ea typeface="ＭＳ Ｐゴシック" pitchFamily="34" charset="-128"/>
                <a:cs typeface="Arial" charset="0"/>
              </a:rPr>
              <a:t>Departmental Annual and Ministerial events publicized in a year</a:t>
            </a:r>
          </a:p>
          <a:p>
            <a:pPr marL="0" indent="0">
              <a:buFont typeface="Arial" charset="0"/>
              <a:buNone/>
            </a:pPr>
            <a:r>
              <a:rPr lang="en-ZA" altLang="en-US" sz="1800" b="1" dirty="0" smtClean="0">
                <a:ea typeface="ＭＳ Ｐゴシック" pitchFamily="34" charset="-128"/>
                <a:cs typeface="Arial" charset="0"/>
              </a:rPr>
              <a:t>Publicised the </a:t>
            </a:r>
          </a:p>
          <a:p>
            <a:pPr marL="0" indent="0">
              <a:buFont typeface="Arial" charset="0"/>
              <a:buNone/>
            </a:pPr>
            <a:endParaRPr lang="en-ZA" altLang="en-US" sz="1800" dirty="0" smtClean="0">
              <a:ea typeface="ＭＳ Ｐゴシック" pitchFamily="34" charset="-128"/>
              <a:cs typeface="Arial" charset="0"/>
            </a:endParaRPr>
          </a:p>
          <a:p>
            <a:pPr marL="0" indent="0">
              <a:buFont typeface="Arial" charset="0"/>
              <a:buNone/>
            </a:pPr>
            <a:r>
              <a:rPr lang="en-ZA" altLang="en-US" sz="1800" dirty="0" smtClean="0">
                <a:ea typeface="ＭＳ Ｐゴシック" pitchFamily="34" charset="-128"/>
                <a:cs typeface="Arial" charset="0"/>
              </a:rPr>
              <a:t>Publicised all the employment equity (EE) national roadshows </a:t>
            </a:r>
          </a:p>
          <a:p>
            <a:pPr marL="0" indent="0">
              <a:buFont typeface="Arial" charset="0"/>
              <a:buNone/>
            </a:pPr>
            <a:r>
              <a:rPr lang="en-ZA" altLang="en-US" sz="1800" dirty="0" smtClean="0">
                <a:ea typeface="ＭＳ Ｐゴシック" pitchFamily="34" charset="-128"/>
                <a:cs typeface="Arial" charset="0"/>
              </a:rPr>
              <a:t>Profiled the 334 International Labour Organisation (ILO) Governing Body Session (25 October-08 November 2018) </a:t>
            </a:r>
            <a:endParaRPr lang="en-ZA" altLang="en-US" sz="1200" b="1" dirty="0" smtClean="0">
              <a:ea typeface="ＭＳ Ｐゴシック" pitchFamily="34" charset="-128"/>
              <a:cs typeface="Arial" charset="0"/>
            </a:endParaRPr>
          </a:p>
          <a:p>
            <a:pPr marL="0" indent="0">
              <a:buFont typeface="Arial" charset="0"/>
              <a:buNone/>
            </a:pPr>
            <a:r>
              <a:rPr lang="en-ZA" altLang="en-US" sz="1800" dirty="0" smtClean="0">
                <a:ea typeface="ＭＳ Ｐゴシック" pitchFamily="34" charset="-128"/>
                <a:cs typeface="Arial" charset="0"/>
              </a:rPr>
              <a:t>Publicised the UIF/CF and PIC Daybreak poultry project launched by Labour Minister in Mpumalanga (11 October 2018) </a:t>
            </a:r>
          </a:p>
          <a:p>
            <a:pPr marL="0" indent="0">
              <a:buFont typeface="Arial" charset="0"/>
              <a:buNone/>
            </a:pPr>
            <a:endParaRPr lang="en-ZA" altLang="en-US" sz="1800" dirty="0" smtClean="0">
              <a:ea typeface="ＭＳ Ｐゴシック" pitchFamily="34" charset="-128"/>
              <a:cs typeface="Arial" charset="0"/>
            </a:endParaRPr>
          </a:p>
          <a:p>
            <a:pPr marL="0" indent="0">
              <a:buFont typeface="Arial" charset="0"/>
              <a:buNone/>
            </a:pPr>
            <a:endParaRPr lang="en-ZA" altLang="en-US" sz="1800" dirty="0" smtClean="0">
              <a:ea typeface="ＭＳ Ｐゴシック" pitchFamily="34" charset="-128"/>
              <a:cs typeface="Arial" charset="0"/>
            </a:endParaRPr>
          </a:p>
          <a:p>
            <a:pPr marL="0" indent="0">
              <a:buFont typeface="Arial" charset="0"/>
              <a:buNone/>
            </a:pPr>
            <a:r>
              <a:rPr lang="en-ZA" altLang="en-US" sz="1800" b="1" dirty="0" smtClean="0">
                <a:ea typeface="ＭＳ Ｐゴシック" pitchFamily="34" charset="-128"/>
                <a:cs typeface="Arial" charset="0"/>
              </a:rPr>
              <a:t>NB - Achieved</a:t>
            </a:r>
          </a:p>
        </p:txBody>
      </p:sp>
      <p:sp>
        <p:nvSpPr>
          <p:cNvPr id="2" name="Slide Number Placeholder 1"/>
          <p:cNvSpPr>
            <a:spLocks noGrp="1"/>
          </p:cNvSpPr>
          <p:nvPr>
            <p:ph type="sldNum" sz="quarter" idx="12"/>
          </p:nvPr>
        </p:nvSpPr>
        <p:spPr/>
        <p:txBody>
          <a:bodyPr/>
          <a:lstStyle/>
          <a:p>
            <a:fld id="{96CA8298-9D91-4CF9-AB6A-504DBB769D5D}" type="slidenum">
              <a:rPr lang="en-US" smtClean="0"/>
              <a:pPr/>
              <a:t>23</a:t>
            </a:fld>
            <a:endParaRPr lang="en-US" dirty="0"/>
          </a:p>
        </p:txBody>
      </p:sp>
    </p:spTree>
    <p:extLst>
      <p:ext uri="{BB962C8B-B14F-4D97-AF65-F5344CB8AC3E}">
        <p14:creationId xmlns:p14="http://schemas.microsoft.com/office/powerpoint/2010/main" xmlns="" val="14160762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a:t>
            </a:r>
          </a:p>
        </p:txBody>
      </p:sp>
      <p:sp>
        <p:nvSpPr>
          <p:cNvPr id="3" name="Content Placeholder 2"/>
          <p:cNvSpPr>
            <a:spLocks noGrp="1"/>
          </p:cNvSpPr>
          <p:nvPr>
            <p:ph idx="1"/>
          </p:nvPr>
        </p:nvSpPr>
        <p:spPr>
          <a:xfrm>
            <a:off x="251520" y="1340768"/>
            <a:ext cx="8571805" cy="5288632"/>
          </a:xfrm>
        </p:spPr>
        <p:txBody>
          <a:bodyPr/>
          <a:lstStyle/>
          <a:p>
            <a:pPr marL="0" indent="0" algn="just">
              <a:buFont typeface="Arial" charset="0"/>
              <a:buNone/>
              <a:defRPr/>
            </a:pPr>
            <a:r>
              <a:rPr lang="en-ZA" sz="1800" b="1" dirty="0" smtClean="0">
                <a:cs typeface="Arial" panose="020B0604020202020204" pitchFamily="34" charset="0"/>
              </a:rPr>
              <a:t>Public </a:t>
            </a:r>
            <a:r>
              <a:rPr lang="en-ZA" sz="1800" b="1" dirty="0">
                <a:cs typeface="Arial" panose="020B0604020202020204" pitchFamily="34" charset="0"/>
              </a:rPr>
              <a:t>entities (UIF, CF, Productivity SA, CCMA, </a:t>
            </a:r>
            <a:r>
              <a:rPr lang="en-ZA" sz="1800" b="1" dirty="0" smtClean="0">
                <a:cs typeface="Arial" panose="020B0604020202020204" pitchFamily="34" charset="0"/>
              </a:rPr>
              <a:t>SEE </a:t>
            </a:r>
            <a:r>
              <a:rPr lang="en-ZA" sz="1800" b="1" dirty="0">
                <a:cs typeface="Arial" panose="020B0604020202020204" pitchFamily="34" charset="0"/>
              </a:rPr>
              <a:t>etc.) programs supported throughout the </a:t>
            </a:r>
            <a:r>
              <a:rPr lang="en-ZA" sz="1800" b="1" dirty="0" smtClean="0">
                <a:cs typeface="Arial" panose="020B0604020202020204" pitchFamily="34" charset="0"/>
              </a:rPr>
              <a:t>year</a:t>
            </a:r>
          </a:p>
          <a:p>
            <a:pPr algn="just">
              <a:buFontTx/>
              <a:buChar char="-"/>
              <a:defRPr/>
            </a:pPr>
            <a:r>
              <a:rPr lang="en-ZA" sz="1800" dirty="0" smtClean="0">
                <a:cs typeface="Arial" panose="020B0604020202020204" pitchFamily="34" charset="0"/>
              </a:rPr>
              <a:t>Publicised the Compensation Fund public hearings on the amending</a:t>
            </a:r>
          </a:p>
          <a:p>
            <a:pPr marL="0" indent="0" algn="just">
              <a:buFont typeface="Arial" charset="0"/>
              <a:buNone/>
              <a:defRPr/>
            </a:pPr>
            <a:r>
              <a:rPr lang="en-ZA" sz="1800" dirty="0" smtClean="0">
                <a:cs typeface="Arial" panose="020B0604020202020204" pitchFamily="34" charset="0"/>
              </a:rPr>
              <a:t>of the COID legislation (19 November 2018 – 13 December 2018) issued 10 media statements</a:t>
            </a:r>
          </a:p>
          <a:p>
            <a:pPr algn="just">
              <a:buFontTx/>
              <a:buChar char="-"/>
              <a:defRPr/>
            </a:pPr>
            <a:r>
              <a:rPr lang="en-ZA" sz="1800" dirty="0" smtClean="0">
                <a:cs typeface="Arial" panose="020B0604020202020204" pitchFamily="34" charset="0"/>
              </a:rPr>
              <a:t>Publicised </a:t>
            </a:r>
            <a:r>
              <a:rPr lang="en-ZA" sz="1800" dirty="0">
                <a:cs typeface="Arial" panose="020B0604020202020204" pitchFamily="34" charset="0"/>
              </a:rPr>
              <a:t>the fraud cases involving the </a:t>
            </a:r>
            <a:r>
              <a:rPr lang="en-ZA" sz="1800" dirty="0" smtClean="0">
                <a:cs typeface="Arial" panose="020B0604020202020204" pitchFamily="34" charset="0"/>
              </a:rPr>
              <a:t>Compensation Fund </a:t>
            </a:r>
          </a:p>
          <a:p>
            <a:pPr marL="0" indent="0" algn="just">
              <a:buFont typeface="Arial" charset="0"/>
              <a:buNone/>
              <a:defRPr/>
            </a:pPr>
            <a:r>
              <a:rPr lang="en-ZA" sz="1800" dirty="0" smtClean="0">
                <a:cs typeface="Arial" panose="020B0604020202020204" pitchFamily="34" charset="0"/>
              </a:rPr>
              <a:t>(January 2018 – December 2018)   </a:t>
            </a:r>
          </a:p>
          <a:p>
            <a:pPr algn="just">
              <a:buFontTx/>
              <a:buChar char="-"/>
              <a:defRPr/>
            </a:pPr>
            <a:r>
              <a:rPr lang="en-ZA" sz="1800" dirty="0" smtClean="0">
                <a:cs typeface="Arial" panose="020B0604020202020204" pitchFamily="34" charset="0"/>
              </a:rPr>
              <a:t>Publicised the Productivity SA  national awards (19 October 2018) </a:t>
            </a:r>
          </a:p>
          <a:p>
            <a:pPr algn="just">
              <a:buFontTx/>
              <a:buChar char="-"/>
              <a:defRPr/>
            </a:pPr>
            <a:r>
              <a:rPr lang="en-ZA" sz="1800" dirty="0" smtClean="0">
                <a:cs typeface="Arial" panose="020B0604020202020204" pitchFamily="34" charset="0"/>
              </a:rPr>
              <a:t>Publicised the Nedlac Summit (September 2018) </a:t>
            </a:r>
          </a:p>
          <a:p>
            <a:pPr algn="just">
              <a:buFontTx/>
              <a:buChar char="-"/>
              <a:defRPr/>
            </a:pPr>
            <a:r>
              <a:rPr lang="en-ZA" sz="1800" dirty="0" smtClean="0">
                <a:cs typeface="Arial" panose="020B0604020202020204" pitchFamily="34" charset="0"/>
              </a:rPr>
              <a:t>Publicised the Job Summit under the auspices of Nedlac (04-05 October 2018) – issued a statement on (01 October 2018) </a:t>
            </a:r>
          </a:p>
          <a:p>
            <a:pPr algn="just">
              <a:buFontTx/>
              <a:buChar char="-"/>
              <a:defRPr/>
            </a:pPr>
            <a:r>
              <a:rPr lang="en-ZA" sz="1800" dirty="0" smtClean="0">
                <a:cs typeface="Arial" panose="020B0604020202020204" pitchFamily="34" charset="0"/>
              </a:rPr>
              <a:t>Publicised the UIF &amp; CF/PIC investment in Daybreak poultry project in Mpumalanga (11 October 2018) </a:t>
            </a:r>
          </a:p>
          <a:p>
            <a:pPr algn="just">
              <a:buFontTx/>
              <a:buChar char="-"/>
              <a:defRPr/>
            </a:pPr>
            <a:r>
              <a:rPr lang="en-ZA" sz="1800" dirty="0" smtClean="0">
                <a:cs typeface="Arial" panose="020B0604020202020204" pitchFamily="34" charset="0"/>
              </a:rPr>
              <a:t>Publicised the CF stakeholders engagements with medical practitioners and chambers of commerce </a:t>
            </a:r>
          </a:p>
          <a:p>
            <a:pPr algn="just">
              <a:buFontTx/>
              <a:buChar char="-"/>
              <a:defRPr/>
            </a:pPr>
            <a:endParaRPr lang="en-ZA" sz="1800" dirty="0" smtClean="0">
              <a:latin typeface="Arial" panose="020B0604020202020204" pitchFamily="34" charset="0"/>
              <a:cs typeface="Arial" panose="020B0604020202020204" pitchFamily="34" charset="0"/>
            </a:endParaRPr>
          </a:p>
          <a:p>
            <a:pPr algn="just">
              <a:buFontTx/>
              <a:buChar char="-"/>
              <a:defRPr/>
            </a:pPr>
            <a:endParaRPr lang="en-ZA" sz="1800" dirty="0" smtClean="0">
              <a:latin typeface="Arial" panose="020B0604020202020204" pitchFamily="34" charset="0"/>
              <a:cs typeface="Arial" panose="020B0604020202020204" pitchFamily="34" charset="0"/>
            </a:endParaRPr>
          </a:p>
          <a:p>
            <a:pPr algn="just">
              <a:buFontTx/>
              <a:buChar char="-"/>
              <a:defRPr/>
            </a:pPr>
            <a:endParaRPr lang="en-ZA" sz="1800" dirty="0">
              <a:latin typeface="Arial" panose="020B0604020202020204" pitchFamily="34" charset="0"/>
              <a:cs typeface="Arial" panose="020B0604020202020204" pitchFamily="34" charset="0"/>
            </a:endParaRPr>
          </a:p>
          <a:p>
            <a:pPr marL="0" indent="0" algn="just">
              <a:buFont typeface="Arial" charset="0"/>
              <a:buNone/>
              <a:defRPr/>
            </a:pPr>
            <a:endParaRPr lang="en-ZA" sz="1800" dirty="0" smtClean="0">
              <a:latin typeface="Arial" panose="020B0604020202020204" pitchFamily="34" charset="0"/>
              <a:cs typeface="Arial" panose="020B0604020202020204" pitchFamily="34" charset="0"/>
            </a:endParaRPr>
          </a:p>
        </p:txBody>
      </p:sp>
      <p:sp>
        <p:nvSpPr>
          <p:cNvPr id="6149" name="Rectangle 1"/>
          <p:cNvSpPr>
            <a:spLocks noChangeArrowheads="1"/>
          </p:cNvSpPr>
          <p:nvPr/>
        </p:nvSpPr>
        <p:spPr bwMode="auto">
          <a:xfrm>
            <a:off x="3641725" y="9478963"/>
            <a:ext cx="2286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pPr>
            <a:endParaRPr lang="en-ZA" altLang="en-US" b="1">
              <a:solidFill>
                <a:srgbClr val="000000"/>
              </a:solidFill>
              <a:cs typeface="Arial" charset="0"/>
            </a:endParaRPr>
          </a:p>
        </p:txBody>
      </p:sp>
      <p:sp>
        <p:nvSpPr>
          <p:cNvPr id="2" name="Slide Number Placeholder 1"/>
          <p:cNvSpPr>
            <a:spLocks noGrp="1"/>
          </p:cNvSpPr>
          <p:nvPr>
            <p:ph type="sldNum" sz="quarter" idx="12"/>
          </p:nvPr>
        </p:nvSpPr>
        <p:spPr/>
        <p:txBody>
          <a:bodyPr/>
          <a:lstStyle/>
          <a:p>
            <a:fld id="{96CA8298-9D91-4CF9-AB6A-504DBB769D5D}" type="slidenum">
              <a:rPr lang="en-US" smtClean="0"/>
              <a:pPr/>
              <a:t>24</a:t>
            </a:fld>
            <a:endParaRPr lang="en-US" dirty="0"/>
          </a:p>
        </p:txBody>
      </p:sp>
    </p:spTree>
    <p:extLst>
      <p:ext uri="{BB962C8B-B14F-4D97-AF65-F5344CB8AC3E}">
        <p14:creationId xmlns:p14="http://schemas.microsoft.com/office/powerpoint/2010/main" xmlns="" val="153281612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400" b="1" dirty="0" smtClean="0">
                <a:ea typeface="ＭＳ Ｐゴシック" pitchFamily="34" charset="-128"/>
                <a:cs typeface="Arial" charset="0"/>
              </a:rPr>
              <a:t>MEDIA LIAISON, MONITORING AND RESEARCH</a:t>
            </a:r>
          </a:p>
        </p:txBody>
      </p:sp>
      <p:sp>
        <p:nvSpPr>
          <p:cNvPr id="3" name="Content Placeholder 2"/>
          <p:cNvSpPr>
            <a:spLocks noGrp="1"/>
          </p:cNvSpPr>
          <p:nvPr>
            <p:ph idx="1"/>
          </p:nvPr>
        </p:nvSpPr>
        <p:spPr>
          <a:xfrm>
            <a:off x="225425" y="1340768"/>
            <a:ext cx="8648700" cy="5255295"/>
          </a:xfrm>
        </p:spPr>
        <p:txBody>
          <a:bodyPr/>
          <a:lstStyle/>
          <a:p>
            <a:pPr marL="0" indent="0" algn="just">
              <a:buFont typeface="Arial" charset="0"/>
              <a:buNone/>
              <a:defRPr/>
            </a:pPr>
            <a:r>
              <a:rPr lang="en-ZA" sz="1800" b="1" dirty="0" smtClean="0">
                <a:latin typeface="Arial" panose="020B0604020202020204" pitchFamily="34" charset="0"/>
                <a:cs typeface="Arial" panose="020B0604020202020204" pitchFamily="34" charset="0"/>
              </a:rPr>
              <a:t>2. </a:t>
            </a:r>
            <a:r>
              <a:rPr lang="en-ZA" sz="1800" b="1" dirty="0" smtClean="0">
                <a:cs typeface="Arial" panose="020B0604020202020204" pitchFamily="34" charset="0"/>
              </a:rPr>
              <a:t>100% of Departmental </a:t>
            </a:r>
            <a:r>
              <a:rPr lang="en-ZA" sz="1800" b="1" dirty="0">
                <a:cs typeface="Arial" panose="020B0604020202020204" pitchFamily="34" charset="0"/>
              </a:rPr>
              <a:t>(Minister, DG and programmes) media coverage managed daily</a:t>
            </a:r>
            <a:r>
              <a:rPr lang="en-ZA" sz="1800" b="1" dirty="0" smtClean="0">
                <a:cs typeface="Arial" panose="020B0604020202020204" pitchFamily="34" charset="0"/>
              </a:rPr>
              <a:t>. Also, escalated media enquiries.</a:t>
            </a:r>
            <a:endParaRPr lang="en-ZA" sz="1800" b="1" dirty="0">
              <a:cs typeface="Arial" panose="020B0604020202020204" pitchFamily="34" charset="0"/>
            </a:endParaRPr>
          </a:p>
          <a:p>
            <a:pPr marL="0" indent="0">
              <a:buFont typeface="Arial" charset="0"/>
              <a:buNone/>
              <a:defRPr/>
            </a:pPr>
            <a:endParaRPr lang="en-ZA" sz="1800" dirty="0" smtClean="0">
              <a:cs typeface="Arial" panose="020B0604020202020204" pitchFamily="34" charset="0"/>
            </a:endParaRPr>
          </a:p>
          <a:p>
            <a:pPr marL="285750" indent="-285750" algn="just">
              <a:buFont typeface="Arial" pitchFamily="34" charset="0"/>
              <a:buChar char="•"/>
              <a:defRPr/>
            </a:pPr>
            <a:r>
              <a:rPr lang="en-ZA" sz="1800" dirty="0">
                <a:cs typeface="Arial" panose="020B0604020202020204" pitchFamily="34" charset="0"/>
              </a:rPr>
              <a:t>All Departmental (Minister, DG and programmes) media coverage managed daily. Also, escalated media enquiries.</a:t>
            </a:r>
          </a:p>
          <a:p>
            <a:pPr marL="536575" lvl="1" indent="-136525">
              <a:buFont typeface="Arial" charset="0"/>
              <a:buNone/>
              <a:defRPr/>
            </a:pPr>
            <a:r>
              <a:rPr lang="en-ZA" sz="1800" dirty="0">
                <a:cs typeface="Arial" panose="020B0604020202020204" pitchFamily="34" charset="0"/>
              </a:rPr>
              <a:t> -Media monitoring and tracking was done successfully and the following reports  were produced:</a:t>
            </a:r>
          </a:p>
          <a:p>
            <a:pPr lvl="1">
              <a:buFont typeface="Arial" panose="020B0604020202020204" pitchFamily="34" charset="0"/>
              <a:buChar char="•"/>
              <a:defRPr/>
            </a:pPr>
            <a:r>
              <a:rPr lang="en-ZA" sz="1800" dirty="0" smtClean="0">
                <a:cs typeface="Arial" panose="020B0604020202020204" pitchFamily="34" charset="0"/>
              </a:rPr>
              <a:t>40 </a:t>
            </a:r>
            <a:r>
              <a:rPr lang="en-ZA" sz="1800" dirty="0">
                <a:cs typeface="Arial" panose="020B0604020202020204" pitchFamily="34" charset="0"/>
              </a:rPr>
              <a:t>media clips </a:t>
            </a:r>
          </a:p>
          <a:p>
            <a:pPr lvl="1">
              <a:buFont typeface="Arial" panose="020B0604020202020204" pitchFamily="34" charset="0"/>
              <a:buChar char="•"/>
              <a:defRPr/>
            </a:pPr>
            <a:r>
              <a:rPr lang="en-ZA" sz="1800" dirty="0" smtClean="0">
                <a:cs typeface="Arial" panose="020B0604020202020204" pitchFamily="34" charset="0"/>
              </a:rPr>
              <a:t>9 </a:t>
            </a:r>
            <a:r>
              <a:rPr lang="en-ZA" sz="1800" dirty="0">
                <a:cs typeface="Arial" panose="020B0604020202020204" pitchFamily="34" charset="0"/>
              </a:rPr>
              <a:t>Weekly snippets</a:t>
            </a:r>
          </a:p>
          <a:p>
            <a:pPr lvl="1">
              <a:buFont typeface="Arial" panose="020B0604020202020204" pitchFamily="34" charset="0"/>
              <a:buChar char="•"/>
              <a:defRPr/>
            </a:pPr>
            <a:r>
              <a:rPr lang="en-ZA" sz="1800" dirty="0" smtClean="0">
                <a:cs typeface="Arial" panose="020B0604020202020204" pitchFamily="34" charset="0"/>
              </a:rPr>
              <a:t>3 </a:t>
            </a:r>
            <a:r>
              <a:rPr lang="en-ZA" sz="1800" dirty="0">
                <a:cs typeface="Arial" panose="020B0604020202020204" pitchFamily="34" charset="0"/>
              </a:rPr>
              <a:t>monthly snippets </a:t>
            </a:r>
            <a:endParaRPr lang="en-ZA" sz="1800" dirty="0"/>
          </a:p>
          <a:p>
            <a:pPr>
              <a:buFontTx/>
              <a:buChar char="-"/>
              <a:defRPr/>
            </a:pPr>
            <a:r>
              <a:rPr lang="en-ZA" sz="1800" b="1" dirty="0">
                <a:cs typeface="Arial" panose="020B0604020202020204" pitchFamily="34" charset="0"/>
              </a:rPr>
              <a:t>NB – Achieved </a:t>
            </a:r>
          </a:p>
          <a:p>
            <a:pPr marL="0" indent="0">
              <a:buFont typeface="Arial" charset="0"/>
              <a:buNone/>
              <a:defRPr/>
            </a:pPr>
            <a:endParaRPr lang="en-ZA" sz="1800" dirty="0">
              <a:cs typeface="Arial" panose="020B0604020202020204" pitchFamily="34" charset="0"/>
            </a:endParaRPr>
          </a:p>
          <a:p>
            <a:pPr marL="0" indent="0">
              <a:buFont typeface="Arial" charset="0"/>
              <a:buNone/>
              <a:defRPr/>
            </a:pPr>
            <a:r>
              <a:rPr lang="en-ZA" sz="1800" dirty="0" smtClean="0">
                <a:cs typeface="Arial" panose="020B0604020202020204" pitchFamily="34" charset="0"/>
              </a:rPr>
              <a:t>Other activities:</a:t>
            </a:r>
          </a:p>
          <a:p>
            <a:pPr>
              <a:buFontTx/>
              <a:buChar char="-"/>
              <a:defRPr/>
            </a:pPr>
            <a:r>
              <a:rPr lang="en-ZA" sz="1800" dirty="0" smtClean="0">
                <a:cs typeface="Arial" panose="020B0604020202020204" pitchFamily="34" charset="0"/>
              </a:rPr>
              <a:t>In the third quarter = produced three newsletters (October, November and December editions)</a:t>
            </a:r>
            <a:endParaRPr lang="en-ZA" sz="1800" dirty="0"/>
          </a:p>
          <a:p>
            <a:pPr>
              <a:buFontTx/>
              <a:buChar char="-"/>
              <a:defRPr/>
            </a:pPr>
            <a:endParaRPr lang="en-ZA" sz="1800" dirty="0" smtClean="0"/>
          </a:p>
          <a:p>
            <a:pPr>
              <a:buFontTx/>
              <a:buChar char="-"/>
              <a:defRPr/>
            </a:pPr>
            <a:endParaRPr lang="en-ZA" sz="1800" dirty="0" smtClean="0"/>
          </a:p>
          <a:p>
            <a:pPr marL="0" indent="0">
              <a:buFont typeface="Arial" charset="0"/>
              <a:buNone/>
              <a:defRPr/>
            </a:pPr>
            <a:endParaRPr lang="en-ZA" sz="1800" b="1" dirty="0" smtClean="0"/>
          </a:p>
          <a:p>
            <a:pPr>
              <a:buFontTx/>
              <a:buChar char="-"/>
              <a:defRPr/>
            </a:pPr>
            <a:endParaRPr lang="en-ZA" sz="1800" dirty="0" smtClean="0"/>
          </a:p>
        </p:txBody>
      </p:sp>
      <p:sp>
        <p:nvSpPr>
          <p:cNvPr id="2" name="Slide Number Placeholder 1"/>
          <p:cNvSpPr>
            <a:spLocks noGrp="1"/>
          </p:cNvSpPr>
          <p:nvPr>
            <p:ph type="sldNum" sz="quarter" idx="12"/>
          </p:nvPr>
        </p:nvSpPr>
        <p:spPr/>
        <p:txBody>
          <a:bodyPr/>
          <a:lstStyle/>
          <a:p>
            <a:fld id="{96CA8298-9D91-4CF9-AB6A-504DBB769D5D}" type="slidenum">
              <a:rPr lang="en-US" smtClean="0"/>
              <a:pPr/>
              <a:t>25</a:t>
            </a:fld>
            <a:endParaRPr lang="en-US" dirty="0"/>
          </a:p>
        </p:txBody>
      </p:sp>
    </p:spTree>
    <p:extLst>
      <p:ext uri="{BB962C8B-B14F-4D97-AF65-F5344CB8AC3E}">
        <p14:creationId xmlns:p14="http://schemas.microsoft.com/office/powerpoint/2010/main" xmlns="" val="330222768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54000"/>
            <a:ext cx="8229600" cy="1143000"/>
          </a:xfrm>
        </p:spPr>
        <p:txBody>
          <a:bodyPr/>
          <a:lstStyle/>
          <a:p>
            <a:r>
              <a:rPr lang="en-ZA" altLang="en-US" sz="2400" b="1" dirty="0" smtClean="0">
                <a:ea typeface="ＭＳ Ｐゴシック" pitchFamily="34" charset="-128"/>
              </a:rPr>
              <a:t>MEDIA INTERVIEWS</a:t>
            </a:r>
          </a:p>
        </p:txBody>
      </p:sp>
      <p:sp>
        <p:nvSpPr>
          <p:cNvPr id="8195" name="Content Placeholder 2"/>
          <p:cNvSpPr>
            <a:spLocks noGrp="1"/>
          </p:cNvSpPr>
          <p:nvPr>
            <p:ph idx="1"/>
          </p:nvPr>
        </p:nvSpPr>
        <p:spPr>
          <a:xfrm>
            <a:off x="-1093788" y="1417638"/>
            <a:ext cx="8229601" cy="4525962"/>
          </a:xfrm>
        </p:spPr>
        <p:txBody>
          <a:bodyPr/>
          <a:lstStyle/>
          <a:p>
            <a:pPr eaLnBrk="1" fontAlgn="t" hangingPunct="1"/>
            <a:endParaRPr lang="en-US" altLang="en-US" b="1" smtClean="0">
              <a:ea typeface="ＭＳ Ｐゴシック" pitchFamily="34" charset="-128"/>
            </a:endParaRPr>
          </a:p>
          <a:p>
            <a:endParaRPr lang="en-ZA" altLang="en-US"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3369421057"/>
              </p:ext>
            </p:extLst>
          </p:nvPr>
        </p:nvGraphicFramePr>
        <p:xfrm>
          <a:off x="251520" y="1371600"/>
          <a:ext cx="8640961" cy="5225752"/>
        </p:xfrm>
        <a:graphic>
          <a:graphicData uri="http://schemas.openxmlformats.org/drawingml/2006/table">
            <a:tbl>
              <a:tblPr firstRow="1" bandRow="1">
                <a:tableStyleId>{5C22544A-7EE6-4342-B048-85BDC9FD1C3A}</a:tableStyleId>
              </a:tblPr>
              <a:tblGrid>
                <a:gridCol w="2628822">
                  <a:extLst>
                    <a:ext uri="{9D8B030D-6E8A-4147-A177-3AD203B41FA5}">
                      <a16:colId xmlns:a16="http://schemas.microsoft.com/office/drawing/2014/main" xmlns="" val="20000"/>
                    </a:ext>
                  </a:extLst>
                </a:gridCol>
                <a:gridCol w="2624311">
                  <a:extLst>
                    <a:ext uri="{9D8B030D-6E8A-4147-A177-3AD203B41FA5}">
                      <a16:colId xmlns:a16="http://schemas.microsoft.com/office/drawing/2014/main" xmlns="" val="20001"/>
                    </a:ext>
                  </a:extLst>
                </a:gridCol>
                <a:gridCol w="3387828">
                  <a:extLst>
                    <a:ext uri="{9D8B030D-6E8A-4147-A177-3AD203B41FA5}">
                      <a16:colId xmlns:a16="http://schemas.microsoft.com/office/drawing/2014/main" xmlns="" val="20002"/>
                    </a:ext>
                  </a:extLst>
                </a:gridCol>
              </a:tblGrid>
              <a:tr h="927595">
                <a:tc>
                  <a:txBody>
                    <a:bodyPr/>
                    <a:lstStyle/>
                    <a:p>
                      <a:pPr algn="ctr"/>
                      <a:r>
                        <a:rPr lang="en-ZA" sz="1800" dirty="0" smtClean="0"/>
                        <a:t>INTERVIEW DATE </a:t>
                      </a:r>
                      <a:endParaRPr lang="en-ZA" sz="1800" dirty="0"/>
                    </a:p>
                  </a:txBody>
                  <a:tcPr marL="91427" marR="91427" marT="45671" marB="45671"/>
                </a:tc>
                <a:tc>
                  <a:txBody>
                    <a:bodyPr/>
                    <a:lstStyle/>
                    <a:p>
                      <a:pPr algn="ctr"/>
                      <a:r>
                        <a:rPr lang="en-ZA" sz="1800" dirty="0" smtClean="0"/>
                        <a:t>RADIO/TV/PUBLICATION AND/OR MEDIA</a:t>
                      </a:r>
                      <a:r>
                        <a:rPr lang="en-ZA" sz="1800" baseline="0" dirty="0" smtClean="0"/>
                        <a:t> INQUIRY </a:t>
                      </a:r>
                      <a:endParaRPr lang="en-ZA" sz="1800" dirty="0"/>
                    </a:p>
                  </a:txBody>
                  <a:tcPr marL="91427" marR="91427" marT="45671" marB="45671"/>
                </a:tc>
                <a:tc>
                  <a:txBody>
                    <a:bodyPr/>
                    <a:lstStyle/>
                    <a:p>
                      <a:pPr algn="ctr"/>
                      <a:r>
                        <a:rPr lang="en-ZA" sz="1800" dirty="0" smtClean="0"/>
                        <a:t>TOPIC </a:t>
                      </a:r>
                      <a:endParaRPr lang="en-ZA" sz="1800" dirty="0"/>
                    </a:p>
                  </a:txBody>
                  <a:tcPr marL="91427" marR="91427" marT="45671" marB="45671"/>
                </a:tc>
                <a:extLst>
                  <a:ext uri="{0D108BD9-81ED-4DB2-BD59-A6C34878D82A}">
                    <a16:rowId xmlns:a16="http://schemas.microsoft.com/office/drawing/2014/main" xmlns="" val="10000"/>
                  </a:ext>
                </a:extLst>
              </a:tr>
              <a:tr h="654724">
                <a:tc>
                  <a:txBody>
                    <a:bodyPr/>
                    <a:lstStyle/>
                    <a:p>
                      <a:r>
                        <a:rPr lang="en-ZA" sz="1800" dirty="0" smtClean="0"/>
                        <a:t>12 October 2018</a:t>
                      </a:r>
                      <a:endParaRPr lang="en-ZA" sz="1800" dirty="0"/>
                    </a:p>
                  </a:txBody>
                  <a:tcPr marL="91427" marR="91427" marT="45671" marB="45671"/>
                </a:tc>
                <a:tc>
                  <a:txBody>
                    <a:bodyPr/>
                    <a:lstStyle/>
                    <a:p>
                      <a:r>
                        <a:rPr lang="en-ZA" sz="1800" dirty="0" smtClean="0"/>
                        <a:t>Sri Lanka TV </a:t>
                      </a:r>
                      <a:endParaRPr lang="en-ZA" sz="1800" dirty="0"/>
                    </a:p>
                  </a:txBody>
                  <a:tcPr marL="91427" marR="91427" marT="45671" marB="45671"/>
                </a:tc>
                <a:tc>
                  <a:txBody>
                    <a:bodyPr/>
                    <a:lstStyle/>
                    <a:p>
                      <a:r>
                        <a:rPr lang="en-ZA" sz="1800" baseline="0" dirty="0" smtClean="0"/>
                        <a:t>Child labour </a:t>
                      </a:r>
                      <a:endParaRPr lang="en-ZA" sz="1800" dirty="0"/>
                    </a:p>
                  </a:txBody>
                  <a:tcPr marL="91427" marR="91427" marT="45671" marB="45671"/>
                </a:tc>
                <a:extLst>
                  <a:ext uri="{0D108BD9-81ED-4DB2-BD59-A6C34878D82A}">
                    <a16:rowId xmlns:a16="http://schemas.microsoft.com/office/drawing/2014/main" xmlns="" val="10001"/>
                  </a:ext>
                </a:extLst>
              </a:tr>
              <a:tr h="655367">
                <a:tc>
                  <a:txBody>
                    <a:bodyPr/>
                    <a:lstStyle/>
                    <a:p>
                      <a:r>
                        <a:rPr lang="en-ZA" sz="1800" dirty="0" smtClean="0"/>
                        <a:t>11 October 2018</a:t>
                      </a:r>
                      <a:endParaRPr lang="en-ZA" sz="1800" dirty="0"/>
                    </a:p>
                  </a:txBody>
                  <a:tcPr marL="91427" marR="91427" marT="45671" marB="45671"/>
                </a:tc>
                <a:tc>
                  <a:txBody>
                    <a:bodyPr/>
                    <a:lstStyle/>
                    <a:p>
                      <a:r>
                        <a:rPr lang="en-ZA" sz="1800" dirty="0" smtClean="0"/>
                        <a:t>Ministerial</a:t>
                      </a:r>
                      <a:r>
                        <a:rPr lang="en-ZA" sz="1800" baseline="0" dirty="0" smtClean="0"/>
                        <a:t> </a:t>
                      </a:r>
                      <a:r>
                        <a:rPr lang="en-ZA" sz="1800" dirty="0" smtClean="0"/>
                        <a:t>Press conference </a:t>
                      </a:r>
                      <a:endParaRPr lang="en-ZA" sz="1800" dirty="0"/>
                    </a:p>
                  </a:txBody>
                  <a:tcPr marL="91427" marR="91427" marT="45671" marB="45671"/>
                </a:tc>
                <a:tc>
                  <a:txBody>
                    <a:bodyPr/>
                    <a:lstStyle/>
                    <a:p>
                      <a:r>
                        <a:rPr lang="en-ZA" sz="1800" dirty="0" smtClean="0"/>
                        <a:t>UIF/CF/PIC</a:t>
                      </a:r>
                      <a:r>
                        <a:rPr lang="en-ZA" sz="1800" baseline="0" dirty="0" smtClean="0"/>
                        <a:t>  Daybreak farm poultry launch </a:t>
                      </a:r>
                      <a:endParaRPr lang="en-ZA" sz="1800" dirty="0"/>
                    </a:p>
                  </a:txBody>
                  <a:tcPr marL="91427" marR="91427" marT="45671" marB="45671"/>
                </a:tc>
                <a:extLst>
                  <a:ext uri="{0D108BD9-81ED-4DB2-BD59-A6C34878D82A}">
                    <a16:rowId xmlns:a16="http://schemas.microsoft.com/office/drawing/2014/main" xmlns="" val="10002"/>
                  </a:ext>
                </a:extLst>
              </a:tr>
              <a:tr h="649330">
                <a:tc>
                  <a:txBody>
                    <a:bodyPr/>
                    <a:lstStyle/>
                    <a:p>
                      <a:r>
                        <a:rPr lang="en-ZA" sz="1800" dirty="0" smtClean="0"/>
                        <a:t>28 October 2018 </a:t>
                      </a:r>
                      <a:endParaRPr lang="en-ZA" sz="1800" dirty="0"/>
                    </a:p>
                  </a:txBody>
                  <a:tcPr marL="91427" marR="91427" marT="45671" marB="45671"/>
                </a:tc>
                <a:tc>
                  <a:txBody>
                    <a:bodyPr/>
                    <a:lstStyle/>
                    <a:p>
                      <a:r>
                        <a:rPr lang="en-ZA" sz="1800" dirty="0" smtClean="0"/>
                        <a:t>SABC (Motsweding FM)</a:t>
                      </a:r>
                      <a:r>
                        <a:rPr lang="en-ZA" sz="1800" baseline="0" dirty="0" smtClean="0"/>
                        <a:t> </a:t>
                      </a:r>
                      <a:endParaRPr lang="en-ZA" sz="1800" dirty="0"/>
                    </a:p>
                  </a:txBody>
                  <a:tcPr marL="91427" marR="91427" marT="45671" marB="45671"/>
                </a:tc>
                <a:tc>
                  <a:txBody>
                    <a:bodyPr/>
                    <a:lstStyle/>
                    <a:p>
                      <a:r>
                        <a:rPr lang="en-ZA" sz="1800" dirty="0" smtClean="0"/>
                        <a:t>Non-compliance on LRA by security companies  </a:t>
                      </a:r>
                      <a:endParaRPr lang="en-ZA" sz="1800" dirty="0"/>
                    </a:p>
                  </a:txBody>
                  <a:tcPr marL="91427" marR="91427" marT="45671" marB="45671"/>
                </a:tc>
                <a:extLst>
                  <a:ext uri="{0D108BD9-81ED-4DB2-BD59-A6C34878D82A}">
                    <a16:rowId xmlns:a16="http://schemas.microsoft.com/office/drawing/2014/main" xmlns="" val="10003"/>
                  </a:ext>
                </a:extLst>
              </a:tr>
              <a:tr h="927595">
                <a:tc>
                  <a:txBody>
                    <a:bodyPr/>
                    <a:lstStyle/>
                    <a:p>
                      <a:r>
                        <a:rPr lang="en-ZA" sz="1800" dirty="0" smtClean="0"/>
                        <a:t>05 November 2018 </a:t>
                      </a:r>
                      <a:endParaRPr lang="en-ZA" sz="1800" dirty="0"/>
                    </a:p>
                  </a:txBody>
                  <a:tcPr marL="91427" marR="91427" marT="45671" marB="45671"/>
                </a:tc>
                <a:tc>
                  <a:txBody>
                    <a:bodyPr/>
                    <a:lstStyle/>
                    <a:p>
                      <a:r>
                        <a:rPr lang="en-ZA" sz="1800" dirty="0" smtClean="0"/>
                        <a:t>eNCA </a:t>
                      </a:r>
                      <a:endParaRPr lang="en-ZA" sz="1800" dirty="0"/>
                    </a:p>
                  </a:txBody>
                  <a:tcPr marL="91427" marR="91427" marT="45671" marB="45671"/>
                </a:tc>
                <a:tc>
                  <a:txBody>
                    <a:bodyPr/>
                    <a:lstStyle/>
                    <a:p>
                      <a:r>
                        <a:rPr lang="en-ZA" sz="1800" dirty="0" smtClean="0"/>
                        <a:t>OHS prohibition on Department of Health building </a:t>
                      </a:r>
                      <a:endParaRPr lang="en-ZA" sz="1800" dirty="0"/>
                    </a:p>
                  </a:txBody>
                  <a:tcPr marL="91427" marR="91427" marT="45671" marB="45671"/>
                </a:tc>
                <a:extLst>
                  <a:ext uri="{0D108BD9-81ED-4DB2-BD59-A6C34878D82A}">
                    <a16:rowId xmlns:a16="http://schemas.microsoft.com/office/drawing/2014/main" xmlns="" val="10004"/>
                  </a:ext>
                </a:extLst>
              </a:tr>
              <a:tr h="927595">
                <a:tc>
                  <a:txBody>
                    <a:bodyPr/>
                    <a:lstStyle/>
                    <a:p>
                      <a:r>
                        <a:rPr lang="en-ZA" sz="1800" dirty="0" smtClean="0"/>
                        <a:t>06 November 2018 </a:t>
                      </a:r>
                      <a:endParaRPr lang="en-ZA" sz="1800" dirty="0"/>
                    </a:p>
                  </a:txBody>
                  <a:tcPr marL="91427" marR="91427" marT="45671" marB="45671"/>
                </a:tc>
                <a:tc>
                  <a:txBody>
                    <a:bodyPr/>
                    <a:lstStyle/>
                    <a:p>
                      <a:r>
                        <a:rPr lang="en-ZA" sz="1800" dirty="0" smtClean="0"/>
                        <a:t>IRSI Media SA</a:t>
                      </a:r>
                      <a:r>
                        <a:rPr lang="en-ZA" sz="1800" baseline="0" dirty="0" smtClean="0"/>
                        <a:t> (Isolabantu News)</a:t>
                      </a:r>
                      <a:endParaRPr lang="en-ZA" sz="1800" dirty="0"/>
                    </a:p>
                  </a:txBody>
                  <a:tcPr marL="91427" marR="91427" marT="45671" marB="45671"/>
                </a:tc>
                <a:tc>
                  <a:txBody>
                    <a:bodyPr/>
                    <a:lstStyle/>
                    <a:p>
                      <a:r>
                        <a:rPr lang="en-ZA" sz="1800" dirty="0" smtClean="0"/>
                        <a:t>Home Affairs offices shutdown in Atlantis (OHS) </a:t>
                      </a:r>
                      <a:endParaRPr lang="en-ZA" sz="1800" dirty="0"/>
                    </a:p>
                  </a:txBody>
                  <a:tcPr marL="91427" marR="91427" marT="45671" marB="45671"/>
                </a:tc>
                <a:extLst>
                  <a:ext uri="{0D108BD9-81ED-4DB2-BD59-A6C34878D82A}">
                    <a16:rowId xmlns:a16="http://schemas.microsoft.com/office/drawing/2014/main" xmlns="" val="10005"/>
                  </a:ext>
                </a:extLst>
              </a:tr>
              <a:tr h="483546">
                <a:tc>
                  <a:txBody>
                    <a:bodyPr/>
                    <a:lstStyle/>
                    <a:p>
                      <a:r>
                        <a:rPr lang="en-ZA" sz="1800" dirty="0" smtClean="0"/>
                        <a:t>07 November</a:t>
                      </a:r>
                      <a:r>
                        <a:rPr lang="en-ZA" sz="1800" baseline="0" dirty="0" smtClean="0"/>
                        <a:t> 2018 </a:t>
                      </a:r>
                      <a:endParaRPr lang="en-ZA" sz="1800" dirty="0"/>
                    </a:p>
                  </a:txBody>
                  <a:tcPr marL="91427" marR="91427" marT="45671" marB="45671"/>
                </a:tc>
                <a:tc>
                  <a:txBody>
                    <a:bodyPr/>
                    <a:lstStyle/>
                    <a:p>
                      <a:r>
                        <a:rPr lang="en-ZA" sz="1800" dirty="0" smtClean="0"/>
                        <a:t>702 </a:t>
                      </a:r>
                      <a:endParaRPr lang="en-ZA" sz="1800" dirty="0"/>
                    </a:p>
                  </a:txBody>
                  <a:tcPr marL="91427" marR="91427" marT="45671" marB="45671"/>
                </a:tc>
                <a:tc>
                  <a:txBody>
                    <a:bodyPr/>
                    <a:lstStyle/>
                    <a:p>
                      <a:r>
                        <a:rPr lang="en-ZA" sz="1800" dirty="0" smtClean="0"/>
                        <a:t>Jobs Summit </a:t>
                      </a:r>
                      <a:endParaRPr lang="en-ZA" sz="1800" dirty="0"/>
                    </a:p>
                  </a:txBody>
                  <a:tcPr marL="91427" marR="91427" marT="45671" marB="45671"/>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fld id="{96CA8298-9D91-4CF9-AB6A-504DBB769D5D}" type="slidenum">
              <a:rPr lang="en-US" smtClean="0"/>
              <a:pPr/>
              <a:t>26</a:t>
            </a:fld>
            <a:endParaRPr lang="en-US" dirty="0"/>
          </a:p>
        </p:txBody>
      </p:sp>
    </p:spTree>
    <p:extLst>
      <p:ext uri="{BB962C8B-B14F-4D97-AF65-F5344CB8AC3E}">
        <p14:creationId xmlns:p14="http://schemas.microsoft.com/office/powerpoint/2010/main" xmlns="" val="4536166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54000"/>
            <a:ext cx="8229600" cy="1143000"/>
          </a:xfrm>
        </p:spPr>
        <p:txBody>
          <a:bodyPr/>
          <a:lstStyle/>
          <a:p>
            <a:r>
              <a:rPr lang="en-ZA" altLang="en-US" sz="2400" b="1" dirty="0" smtClean="0">
                <a:ea typeface="ＭＳ Ｐゴシック" pitchFamily="34" charset="-128"/>
              </a:rPr>
              <a:t>MEDIA INTERVIEWS</a:t>
            </a:r>
          </a:p>
        </p:txBody>
      </p:sp>
      <p:sp>
        <p:nvSpPr>
          <p:cNvPr id="9219" name="Content Placeholder 2"/>
          <p:cNvSpPr>
            <a:spLocks noGrp="1"/>
          </p:cNvSpPr>
          <p:nvPr>
            <p:ph idx="1"/>
          </p:nvPr>
        </p:nvSpPr>
        <p:spPr>
          <a:xfrm>
            <a:off x="-1093788" y="1417638"/>
            <a:ext cx="8229601" cy="4525962"/>
          </a:xfrm>
        </p:spPr>
        <p:txBody>
          <a:bodyPr/>
          <a:lstStyle/>
          <a:p>
            <a:pPr eaLnBrk="1" fontAlgn="t" hangingPunct="1"/>
            <a:endParaRPr lang="en-US" altLang="en-US" b="1" smtClean="0">
              <a:ea typeface="ＭＳ Ｐゴシック" pitchFamily="34" charset="-128"/>
            </a:endParaRPr>
          </a:p>
          <a:p>
            <a:endParaRPr lang="en-ZA" altLang="en-US"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964861970"/>
              </p:ext>
            </p:extLst>
          </p:nvPr>
        </p:nvGraphicFramePr>
        <p:xfrm>
          <a:off x="251520" y="1397000"/>
          <a:ext cx="8640960" cy="5218113"/>
        </p:xfrm>
        <a:graphic>
          <a:graphicData uri="http://schemas.openxmlformats.org/drawingml/2006/table">
            <a:tbl>
              <a:tblPr firstRow="1" bandRow="1">
                <a:tableStyleId>{5C22544A-7EE6-4342-B048-85BDC9FD1C3A}</a:tableStyleId>
              </a:tblPr>
              <a:tblGrid>
                <a:gridCol w="2659236">
                  <a:extLst>
                    <a:ext uri="{9D8B030D-6E8A-4147-A177-3AD203B41FA5}">
                      <a16:colId xmlns:a16="http://schemas.microsoft.com/office/drawing/2014/main" xmlns="" val="20000"/>
                    </a:ext>
                  </a:extLst>
                </a:gridCol>
                <a:gridCol w="2654673">
                  <a:extLst>
                    <a:ext uri="{9D8B030D-6E8A-4147-A177-3AD203B41FA5}">
                      <a16:colId xmlns:a16="http://schemas.microsoft.com/office/drawing/2014/main" xmlns="" val="20001"/>
                    </a:ext>
                  </a:extLst>
                </a:gridCol>
                <a:gridCol w="3327051">
                  <a:extLst>
                    <a:ext uri="{9D8B030D-6E8A-4147-A177-3AD203B41FA5}">
                      <a16:colId xmlns:a16="http://schemas.microsoft.com/office/drawing/2014/main" xmlns="" val="20002"/>
                    </a:ext>
                  </a:extLst>
                </a:gridCol>
              </a:tblGrid>
              <a:tr h="914396">
                <a:tc>
                  <a:txBody>
                    <a:bodyPr/>
                    <a:lstStyle/>
                    <a:p>
                      <a:pPr algn="ctr"/>
                      <a:r>
                        <a:rPr lang="en-ZA" sz="1800" dirty="0" smtClean="0"/>
                        <a:t>INTERVIEW DATE </a:t>
                      </a:r>
                      <a:endParaRPr lang="en-ZA" sz="1800" dirty="0"/>
                    </a:p>
                  </a:txBody>
                  <a:tcPr marL="91431" marR="91431" marT="45670" marB="45670"/>
                </a:tc>
                <a:tc>
                  <a:txBody>
                    <a:bodyPr/>
                    <a:lstStyle/>
                    <a:p>
                      <a:pPr algn="ctr"/>
                      <a:r>
                        <a:rPr lang="en-ZA" sz="1800" dirty="0" smtClean="0"/>
                        <a:t>RADIO/TV/PUBLICATION AND/OR MEDIA INQUIRY </a:t>
                      </a:r>
                      <a:endParaRPr lang="en-ZA" sz="1800" dirty="0"/>
                    </a:p>
                  </a:txBody>
                  <a:tcPr marL="91431" marR="91431" marT="45670" marB="45670"/>
                </a:tc>
                <a:tc>
                  <a:txBody>
                    <a:bodyPr/>
                    <a:lstStyle/>
                    <a:p>
                      <a:pPr algn="ctr"/>
                      <a:r>
                        <a:rPr lang="en-ZA" sz="1800" dirty="0" smtClean="0"/>
                        <a:t>TOPIC </a:t>
                      </a:r>
                      <a:endParaRPr lang="en-ZA" sz="1800" dirty="0"/>
                    </a:p>
                  </a:txBody>
                  <a:tcPr marL="91431" marR="91431" marT="45670" marB="45670"/>
                </a:tc>
                <a:extLst>
                  <a:ext uri="{0D108BD9-81ED-4DB2-BD59-A6C34878D82A}">
                    <a16:rowId xmlns:a16="http://schemas.microsoft.com/office/drawing/2014/main" xmlns="" val="10000"/>
                  </a:ext>
                </a:extLst>
              </a:tr>
              <a:tr h="914396">
                <a:tc>
                  <a:txBody>
                    <a:bodyPr/>
                    <a:lstStyle/>
                    <a:p>
                      <a:r>
                        <a:rPr lang="en-ZA" sz="1800" dirty="0" smtClean="0"/>
                        <a:t>06 November</a:t>
                      </a:r>
                      <a:r>
                        <a:rPr lang="en-ZA" sz="1800" baseline="0" dirty="0" smtClean="0"/>
                        <a:t> 2018 </a:t>
                      </a:r>
                      <a:endParaRPr lang="en-ZA" sz="1800" dirty="0"/>
                    </a:p>
                  </a:txBody>
                  <a:tcPr marL="91431" marR="91431" marT="45670" marB="45670"/>
                </a:tc>
                <a:tc>
                  <a:txBody>
                    <a:bodyPr/>
                    <a:lstStyle/>
                    <a:p>
                      <a:r>
                        <a:rPr lang="en-ZA" sz="1800" dirty="0" smtClean="0"/>
                        <a:t>Ratlou</a:t>
                      </a:r>
                      <a:r>
                        <a:rPr lang="en-ZA" sz="1800" baseline="0" dirty="0" smtClean="0"/>
                        <a:t> FM </a:t>
                      </a:r>
                      <a:r>
                        <a:rPr lang="en-ZA" sz="1800" dirty="0" smtClean="0"/>
                        <a:t> </a:t>
                      </a:r>
                      <a:endParaRPr lang="en-ZA" sz="1800" dirty="0"/>
                    </a:p>
                  </a:txBody>
                  <a:tcPr marL="91431" marR="91431" marT="45670" marB="45670"/>
                </a:tc>
                <a:tc>
                  <a:txBody>
                    <a:bodyPr/>
                    <a:lstStyle/>
                    <a:p>
                      <a:r>
                        <a:rPr lang="en-ZA" sz="1800" baseline="0" dirty="0" smtClean="0"/>
                        <a:t>Exploitation of vulnerable workers by foreigners  </a:t>
                      </a:r>
                      <a:endParaRPr lang="en-ZA" sz="1800" dirty="0"/>
                    </a:p>
                  </a:txBody>
                  <a:tcPr marL="91431" marR="91431" marT="45670" marB="45670"/>
                </a:tc>
                <a:extLst>
                  <a:ext uri="{0D108BD9-81ED-4DB2-BD59-A6C34878D82A}">
                    <a16:rowId xmlns:a16="http://schemas.microsoft.com/office/drawing/2014/main" xmlns="" val="10001"/>
                  </a:ext>
                </a:extLst>
              </a:tr>
              <a:tr h="640090">
                <a:tc>
                  <a:txBody>
                    <a:bodyPr/>
                    <a:lstStyle/>
                    <a:p>
                      <a:r>
                        <a:rPr lang="en-ZA" sz="1800" dirty="0" smtClean="0"/>
                        <a:t>23 November 2018 </a:t>
                      </a:r>
                      <a:endParaRPr lang="en-ZA" sz="1800" dirty="0"/>
                    </a:p>
                  </a:txBody>
                  <a:tcPr marL="91431" marR="91431" marT="45670" marB="45670"/>
                </a:tc>
                <a:tc>
                  <a:txBody>
                    <a:bodyPr/>
                    <a:lstStyle/>
                    <a:p>
                      <a:r>
                        <a:rPr lang="en-ZA" sz="1800" dirty="0" smtClean="0"/>
                        <a:t>Netwerk</a:t>
                      </a:r>
                      <a:r>
                        <a:rPr lang="en-ZA" sz="1800" baseline="0" dirty="0" smtClean="0"/>
                        <a:t> 24 </a:t>
                      </a:r>
                      <a:endParaRPr lang="en-ZA" sz="1800" dirty="0"/>
                    </a:p>
                  </a:txBody>
                  <a:tcPr marL="91431" marR="91431" marT="45670" marB="45670"/>
                </a:tc>
                <a:tc>
                  <a:txBody>
                    <a:bodyPr/>
                    <a:lstStyle/>
                    <a:p>
                      <a:r>
                        <a:rPr lang="en-ZA" sz="1800" dirty="0" smtClean="0"/>
                        <a:t>National</a:t>
                      </a:r>
                      <a:r>
                        <a:rPr lang="en-ZA" sz="1800" baseline="0" dirty="0" smtClean="0"/>
                        <a:t> Minimum Wage </a:t>
                      </a:r>
                      <a:endParaRPr lang="en-ZA" sz="1800" dirty="0"/>
                    </a:p>
                  </a:txBody>
                  <a:tcPr marL="91431" marR="91431" marT="45670" marB="45670"/>
                </a:tc>
                <a:extLst>
                  <a:ext uri="{0D108BD9-81ED-4DB2-BD59-A6C34878D82A}">
                    <a16:rowId xmlns:a16="http://schemas.microsoft.com/office/drawing/2014/main" xmlns="" val="10002"/>
                  </a:ext>
                </a:extLst>
              </a:tr>
              <a:tr h="646042">
                <a:tc>
                  <a:txBody>
                    <a:bodyPr/>
                    <a:lstStyle/>
                    <a:p>
                      <a:r>
                        <a:rPr lang="en-ZA" sz="1800" dirty="0" smtClean="0"/>
                        <a:t>04 December 2018 </a:t>
                      </a:r>
                      <a:endParaRPr lang="en-ZA" sz="1800" dirty="0"/>
                    </a:p>
                  </a:txBody>
                  <a:tcPr marL="91431" marR="91431" marT="45670" marB="45670"/>
                </a:tc>
                <a:tc>
                  <a:txBody>
                    <a:bodyPr/>
                    <a:lstStyle/>
                    <a:p>
                      <a:r>
                        <a:rPr lang="en-ZA" sz="1800" dirty="0" smtClean="0"/>
                        <a:t>SABC</a:t>
                      </a:r>
                      <a:r>
                        <a:rPr lang="en-ZA" sz="1800" baseline="0" dirty="0" smtClean="0"/>
                        <a:t> (Lesedi FM) </a:t>
                      </a:r>
                      <a:r>
                        <a:rPr lang="en-ZA" sz="1800" dirty="0" smtClean="0"/>
                        <a:t> </a:t>
                      </a:r>
                      <a:endParaRPr lang="en-ZA" sz="1800" dirty="0"/>
                    </a:p>
                  </a:txBody>
                  <a:tcPr marL="91431" marR="91431" marT="45670" marB="45670"/>
                </a:tc>
                <a:tc>
                  <a:txBody>
                    <a:bodyPr/>
                    <a:lstStyle/>
                    <a:p>
                      <a:r>
                        <a:rPr lang="en-ZA" sz="1800" dirty="0" smtClean="0"/>
                        <a:t>CF</a:t>
                      </a:r>
                      <a:r>
                        <a:rPr lang="en-ZA" sz="1800" baseline="0" dirty="0" smtClean="0"/>
                        <a:t> Outreach </a:t>
                      </a:r>
                      <a:endParaRPr lang="en-ZA" sz="1800" dirty="0"/>
                    </a:p>
                  </a:txBody>
                  <a:tcPr marL="91431" marR="91431" marT="45670" marB="45670"/>
                </a:tc>
                <a:extLst>
                  <a:ext uri="{0D108BD9-81ED-4DB2-BD59-A6C34878D82A}">
                    <a16:rowId xmlns:a16="http://schemas.microsoft.com/office/drawing/2014/main" xmlns="" val="10003"/>
                  </a:ext>
                </a:extLst>
              </a:tr>
              <a:tr h="640090">
                <a:tc>
                  <a:txBody>
                    <a:bodyPr/>
                    <a:lstStyle/>
                    <a:p>
                      <a:r>
                        <a:rPr lang="en-ZA" sz="1800" dirty="0" smtClean="0"/>
                        <a:t>07 December 2018 </a:t>
                      </a:r>
                      <a:endParaRPr lang="en-ZA" sz="1800" dirty="0"/>
                    </a:p>
                  </a:txBody>
                  <a:tcPr marL="91431" marR="91431" marT="45670" marB="45670"/>
                </a:tc>
                <a:tc>
                  <a:txBody>
                    <a:bodyPr/>
                    <a:lstStyle/>
                    <a:p>
                      <a:r>
                        <a:rPr lang="en-ZA" sz="1800" dirty="0" smtClean="0"/>
                        <a:t>SABC (Umhlo</a:t>
                      </a:r>
                      <a:r>
                        <a:rPr lang="en-ZA" sz="1800" baseline="0" dirty="0" smtClean="0"/>
                        <a:t>bo Wenene)  </a:t>
                      </a:r>
                      <a:endParaRPr lang="en-ZA" sz="1800" dirty="0"/>
                    </a:p>
                  </a:txBody>
                  <a:tcPr marL="91431" marR="91431" marT="45670" marB="45670"/>
                </a:tc>
                <a:tc>
                  <a:txBody>
                    <a:bodyPr/>
                    <a:lstStyle/>
                    <a:p>
                      <a:r>
                        <a:rPr lang="en-ZA" sz="1800" dirty="0" smtClean="0"/>
                        <a:t>COID Bill public</a:t>
                      </a:r>
                      <a:r>
                        <a:rPr lang="en-ZA" sz="1800" baseline="0" dirty="0" smtClean="0"/>
                        <a:t> hearings </a:t>
                      </a:r>
                      <a:r>
                        <a:rPr lang="en-ZA" sz="1800" dirty="0" smtClean="0"/>
                        <a:t> </a:t>
                      </a:r>
                      <a:endParaRPr lang="en-ZA" sz="1800" dirty="0"/>
                    </a:p>
                  </a:txBody>
                  <a:tcPr marL="91431" marR="91431" marT="45670" marB="45670"/>
                </a:tc>
                <a:extLst>
                  <a:ext uri="{0D108BD9-81ED-4DB2-BD59-A6C34878D82A}">
                    <a16:rowId xmlns:a16="http://schemas.microsoft.com/office/drawing/2014/main" xmlns="" val="10004"/>
                  </a:ext>
                </a:extLst>
              </a:tr>
              <a:tr h="1463099">
                <a:tc>
                  <a:txBody>
                    <a:bodyPr/>
                    <a:lstStyle/>
                    <a:p>
                      <a:r>
                        <a:rPr lang="en-ZA" sz="1800" dirty="0" smtClean="0"/>
                        <a:t>12 December 2018 </a:t>
                      </a:r>
                      <a:endParaRPr lang="en-ZA" sz="1800" dirty="0"/>
                    </a:p>
                  </a:txBody>
                  <a:tcPr marL="91431" marR="91431" marT="45670" marB="45670"/>
                </a:tc>
                <a:tc>
                  <a:txBody>
                    <a:bodyPr/>
                    <a:lstStyle/>
                    <a:p>
                      <a:r>
                        <a:rPr lang="en-ZA" sz="1800" dirty="0" smtClean="0"/>
                        <a:t>Power FM </a:t>
                      </a:r>
                      <a:endParaRPr lang="en-ZA" sz="1800" dirty="0"/>
                    </a:p>
                  </a:txBody>
                  <a:tcPr marL="91431" marR="91431" marT="45670" marB="45670"/>
                </a:tc>
                <a:tc>
                  <a:txBody>
                    <a:bodyPr/>
                    <a:lstStyle/>
                    <a:p>
                      <a:r>
                        <a:rPr lang="en-ZA" sz="1800" dirty="0" smtClean="0"/>
                        <a:t>PES’ launch of subsidy scheme for</a:t>
                      </a:r>
                      <a:r>
                        <a:rPr lang="en-ZA" sz="1800" baseline="0" dirty="0" smtClean="0"/>
                        <a:t> workshops/organisations for persons with disabilities</a:t>
                      </a:r>
                      <a:endParaRPr lang="en-ZA" sz="1800" dirty="0"/>
                    </a:p>
                  </a:txBody>
                  <a:tcPr marL="91431" marR="91431" marT="45670" marB="45670"/>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p:txBody>
          <a:bodyPr/>
          <a:lstStyle/>
          <a:p>
            <a:fld id="{96CA8298-9D91-4CF9-AB6A-504DBB769D5D}" type="slidenum">
              <a:rPr lang="en-US" smtClean="0"/>
              <a:pPr/>
              <a:t>27</a:t>
            </a:fld>
            <a:endParaRPr lang="en-US" dirty="0"/>
          </a:p>
        </p:txBody>
      </p:sp>
    </p:spTree>
    <p:extLst>
      <p:ext uri="{BB962C8B-B14F-4D97-AF65-F5344CB8AC3E}">
        <p14:creationId xmlns:p14="http://schemas.microsoft.com/office/powerpoint/2010/main" xmlns="" val="18567128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ZA" altLang="en-US" sz="2400" b="1" dirty="0" smtClean="0">
                <a:ea typeface="ＭＳ Ｐゴシック" pitchFamily="34" charset="-128"/>
              </a:rPr>
              <a:t>MARKETING AND ADVERTISING</a:t>
            </a:r>
          </a:p>
        </p:txBody>
      </p:sp>
      <p:sp>
        <p:nvSpPr>
          <p:cNvPr id="3" name="Content Placeholder 2"/>
          <p:cNvSpPr>
            <a:spLocks noGrp="1"/>
          </p:cNvSpPr>
          <p:nvPr>
            <p:ph idx="1"/>
          </p:nvPr>
        </p:nvSpPr>
        <p:spPr>
          <a:xfrm>
            <a:off x="251520" y="1340768"/>
            <a:ext cx="8640960" cy="4785395"/>
          </a:xfrm>
        </p:spPr>
        <p:txBody>
          <a:bodyPr/>
          <a:lstStyle/>
          <a:p>
            <a:pPr>
              <a:buFont typeface="Arial" charset="0"/>
              <a:buAutoNum type="arabicPeriod"/>
              <a:defRPr/>
            </a:pPr>
            <a:r>
              <a:rPr lang="en-ZA" sz="1800" b="1" u="sng" dirty="0" smtClean="0">
                <a:cs typeface="Arial" panose="020B0604020202020204" pitchFamily="34" charset="0"/>
              </a:rPr>
              <a:t>Key </a:t>
            </a:r>
            <a:r>
              <a:rPr lang="en-ZA" sz="1800" b="1" u="sng" dirty="0">
                <a:cs typeface="Arial" panose="020B0604020202020204" pitchFamily="34" charset="0"/>
              </a:rPr>
              <a:t>performance indicator </a:t>
            </a:r>
            <a:endParaRPr lang="en-ZA" sz="1800" b="1" u="sng" dirty="0" smtClean="0">
              <a:cs typeface="Arial" panose="020B0604020202020204" pitchFamily="34" charset="0"/>
            </a:endParaRPr>
          </a:p>
          <a:p>
            <a:pPr marL="0" indent="0">
              <a:buFont typeface="Arial" charset="0"/>
              <a:buNone/>
              <a:defRPr/>
            </a:pPr>
            <a:endParaRPr lang="en-ZA" altLang="en-US" sz="1800" b="1" dirty="0" smtClean="0">
              <a:ea typeface="ＭＳ Ｐゴシック" pitchFamily="34" charset="-128"/>
              <a:cs typeface="Arial" charset="0"/>
            </a:endParaRPr>
          </a:p>
          <a:p>
            <a:pPr marL="0" indent="0">
              <a:buFont typeface="Arial" charset="0"/>
              <a:buNone/>
              <a:defRPr/>
            </a:pPr>
            <a:r>
              <a:rPr lang="en-ZA" altLang="en-US" sz="1800" b="1" dirty="0" smtClean="0">
                <a:ea typeface="ＭＳ Ｐゴシック" pitchFamily="34" charset="-128"/>
                <a:cs typeface="Arial" charset="0"/>
              </a:rPr>
              <a:t>100</a:t>
            </a:r>
            <a:r>
              <a:rPr lang="en-ZA" altLang="en-US" sz="1800" b="1" dirty="0">
                <a:ea typeface="ＭＳ Ｐゴシック" pitchFamily="34" charset="-128"/>
                <a:cs typeface="Arial" charset="0"/>
              </a:rPr>
              <a:t>% </a:t>
            </a:r>
            <a:r>
              <a:rPr lang="en-ZA" altLang="en-US" sz="1800" b="1" dirty="0" smtClean="0">
                <a:ea typeface="ＭＳ Ｐゴシック" pitchFamily="34" charset="-128"/>
                <a:cs typeface="Arial" charset="0"/>
              </a:rPr>
              <a:t>Promote and profile the activities of the department and Ministry</a:t>
            </a:r>
          </a:p>
          <a:p>
            <a:pPr marL="0" indent="0">
              <a:buFont typeface="Arial" charset="0"/>
              <a:buNone/>
              <a:defRPr/>
            </a:pPr>
            <a:endParaRPr lang="en-ZA" sz="1800" b="1" dirty="0" smtClean="0">
              <a:ea typeface="ＭＳ Ｐゴシック" pitchFamily="34" charset="-128"/>
              <a:cs typeface="Arial" charset="0"/>
            </a:endParaRPr>
          </a:p>
          <a:p>
            <a:pPr>
              <a:buFont typeface="Arial" panose="020B0604020202020204" pitchFamily="34" charset="0"/>
              <a:buChar char="•"/>
              <a:defRPr/>
            </a:pPr>
            <a:r>
              <a:rPr lang="en-ZA" sz="1800" b="1" dirty="0" smtClean="0">
                <a:cs typeface="Arial" panose="020B0604020202020204" pitchFamily="34" charset="0"/>
              </a:rPr>
              <a:t>Minister’s </a:t>
            </a:r>
            <a:r>
              <a:rPr lang="en-ZA" sz="1800" b="1" dirty="0" err="1" smtClean="0">
                <a:cs typeface="Arial" panose="020B0604020202020204" pitchFamily="34" charset="0"/>
              </a:rPr>
              <a:t>Imbizo</a:t>
            </a:r>
            <a:r>
              <a:rPr lang="en-ZA" sz="1800" b="1" dirty="0" smtClean="0">
                <a:cs typeface="Arial" panose="020B0604020202020204" pitchFamily="34" charset="0"/>
              </a:rPr>
              <a:t> – </a:t>
            </a:r>
            <a:r>
              <a:rPr lang="en-ZA" sz="1800" b="1" dirty="0" err="1" smtClean="0">
                <a:cs typeface="Arial" panose="020B0604020202020204" pitchFamily="34" charset="0"/>
              </a:rPr>
              <a:t>Mamelodi</a:t>
            </a:r>
            <a:r>
              <a:rPr lang="en-ZA" sz="1800" b="1" dirty="0" smtClean="0">
                <a:cs typeface="Arial" panose="020B0604020202020204" pitchFamily="34" charset="0"/>
              </a:rPr>
              <a:t> . 13 October 2018</a:t>
            </a:r>
          </a:p>
          <a:p>
            <a:pPr>
              <a:buFontTx/>
              <a:buChar char="-"/>
              <a:defRPr/>
            </a:pPr>
            <a:r>
              <a:rPr lang="en-ZA" sz="1800" b="1" dirty="0" smtClean="0">
                <a:cs typeface="Arial" panose="020B0604020202020204" pitchFamily="34" charset="0"/>
              </a:rPr>
              <a:t>NB = </a:t>
            </a:r>
            <a:r>
              <a:rPr lang="en-ZA" sz="1800" dirty="0" smtClean="0">
                <a:cs typeface="Arial" panose="020B0604020202020204" pitchFamily="34" charset="0"/>
              </a:rPr>
              <a:t>Planning, promoting and publicising Publicised the Minister’s </a:t>
            </a:r>
            <a:r>
              <a:rPr lang="en-ZA" sz="1800" dirty="0" err="1" smtClean="0">
                <a:cs typeface="Arial" panose="020B0604020202020204" pitchFamily="34" charset="0"/>
              </a:rPr>
              <a:t>Imbizo</a:t>
            </a:r>
            <a:endParaRPr lang="en-ZA" sz="1800" dirty="0" smtClean="0">
              <a:cs typeface="Arial" panose="020B0604020202020204" pitchFamily="34" charset="0"/>
            </a:endParaRPr>
          </a:p>
          <a:p>
            <a:pPr>
              <a:buFontTx/>
              <a:buChar char="-"/>
              <a:defRPr/>
            </a:pPr>
            <a:r>
              <a:rPr lang="en-ZA" sz="1800" dirty="0" smtClean="0">
                <a:cs typeface="Arial" panose="020B0604020202020204" pitchFamily="34" charset="0"/>
              </a:rPr>
              <a:t>Planning, promoting the Job Summit (03 </a:t>
            </a:r>
            <a:r>
              <a:rPr lang="en-ZA" sz="1800" dirty="0">
                <a:cs typeface="Arial" panose="020B0604020202020204" pitchFamily="34" charset="0"/>
              </a:rPr>
              <a:t>October </a:t>
            </a:r>
            <a:r>
              <a:rPr lang="en-ZA" sz="1800" dirty="0" smtClean="0">
                <a:cs typeface="Arial" panose="020B0604020202020204" pitchFamily="34" charset="0"/>
              </a:rPr>
              <a:t>2018)</a:t>
            </a:r>
          </a:p>
          <a:p>
            <a:pPr>
              <a:buFontTx/>
              <a:buChar char="-"/>
              <a:defRPr/>
            </a:pPr>
            <a:r>
              <a:rPr lang="en-ZA" sz="1800" dirty="0" smtClean="0">
                <a:cs typeface="Arial" panose="020B0604020202020204" pitchFamily="34" charset="0"/>
              </a:rPr>
              <a:t>EE national Road Shows</a:t>
            </a:r>
          </a:p>
          <a:p>
            <a:pPr>
              <a:buFontTx/>
              <a:buChar char="-"/>
              <a:defRPr/>
            </a:pPr>
            <a:r>
              <a:rPr lang="en-ZA" altLang="en-US" sz="1800" dirty="0">
                <a:cs typeface="Arial" panose="020B0604020202020204" pitchFamily="34" charset="0"/>
              </a:rPr>
              <a:t>UIF/CF and PIC Daybreak poultry project launched by Labour Minister in Mpumalanga (11 October 2018) </a:t>
            </a:r>
          </a:p>
          <a:p>
            <a:pPr>
              <a:buFontTx/>
              <a:buChar char="-"/>
              <a:defRPr/>
            </a:pPr>
            <a:endParaRPr lang="en-ZA" sz="1800" dirty="0">
              <a:cs typeface="Arial" panose="020B0604020202020204" pitchFamily="34" charset="0"/>
            </a:endParaRPr>
          </a:p>
          <a:p>
            <a:pPr marL="0" indent="0">
              <a:buFont typeface="Arial" panose="020B0604020202020204" pitchFamily="34" charset="0"/>
              <a:buNone/>
              <a:defRPr/>
            </a:pPr>
            <a:r>
              <a:rPr lang="en-ZA" sz="1800" b="1" dirty="0" smtClean="0">
                <a:cs typeface="Arial" panose="020B0604020202020204" pitchFamily="34" charset="0"/>
              </a:rPr>
              <a:t>Achieved</a:t>
            </a:r>
            <a:endParaRPr lang="en-ZA"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96CA8298-9D91-4CF9-AB6A-504DBB769D5D}" type="slidenum">
              <a:rPr lang="en-US" smtClean="0"/>
              <a:pPr/>
              <a:t>28</a:t>
            </a:fld>
            <a:endParaRPr lang="en-US" dirty="0"/>
          </a:p>
        </p:txBody>
      </p:sp>
    </p:spTree>
    <p:extLst>
      <p:ext uri="{BB962C8B-B14F-4D97-AF65-F5344CB8AC3E}">
        <p14:creationId xmlns:p14="http://schemas.microsoft.com/office/powerpoint/2010/main" xmlns="" val="104550077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altLang="en-US" sz="2400" b="1" dirty="0" smtClean="0">
                <a:ea typeface="ＭＳ Ｐゴシック" pitchFamily="34" charset="-128"/>
              </a:rPr>
              <a:t>MARKETING AND ADVERTISING</a:t>
            </a:r>
          </a:p>
        </p:txBody>
      </p:sp>
      <p:sp>
        <p:nvSpPr>
          <p:cNvPr id="3" name="Content Placeholder 2"/>
          <p:cNvSpPr>
            <a:spLocks noGrp="1"/>
          </p:cNvSpPr>
          <p:nvPr>
            <p:ph idx="1"/>
          </p:nvPr>
        </p:nvSpPr>
        <p:spPr>
          <a:xfrm>
            <a:off x="251520" y="1417638"/>
            <a:ext cx="8435280" cy="4914900"/>
          </a:xfrm>
        </p:spPr>
        <p:txBody>
          <a:bodyPr/>
          <a:lstStyle/>
          <a:p>
            <a:pPr>
              <a:buFont typeface="Arial" charset="0"/>
              <a:buAutoNum type="arabicPeriod"/>
              <a:defRPr/>
            </a:pPr>
            <a:r>
              <a:rPr lang="en-ZA" sz="1800" b="1" u="sng" dirty="0" smtClean="0">
                <a:cs typeface="Arial" panose="020B0604020202020204" pitchFamily="34" charset="0"/>
              </a:rPr>
              <a:t>Key </a:t>
            </a:r>
            <a:r>
              <a:rPr lang="en-ZA" sz="1800" b="1" u="sng" dirty="0">
                <a:cs typeface="Arial" panose="020B0604020202020204" pitchFamily="34" charset="0"/>
              </a:rPr>
              <a:t>performance indicator </a:t>
            </a:r>
            <a:endParaRPr lang="en-ZA" sz="1800" b="1" u="sng" dirty="0" smtClean="0">
              <a:cs typeface="Arial" panose="020B0604020202020204" pitchFamily="34" charset="0"/>
            </a:endParaRPr>
          </a:p>
          <a:p>
            <a:pPr marL="0" indent="0">
              <a:buFont typeface="Arial" charset="0"/>
              <a:buNone/>
              <a:defRPr/>
            </a:pPr>
            <a:endParaRPr lang="en-ZA" altLang="en-US" sz="1800" b="1" dirty="0" smtClean="0">
              <a:ea typeface="ＭＳ Ｐゴシック" pitchFamily="34" charset="-128"/>
              <a:cs typeface="Arial" charset="0"/>
            </a:endParaRPr>
          </a:p>
          <a:p>
            <a:pPr marL="0" indent="0">
              <a:buFont typeface="Arial" charset="0"/>
              <a:buNone/>
              <a:defRPr/>
            </a:pPr>
            <a:r>
              <a:rPr lang="en-ZA" altLang="en-US" sz="1800" b="1" dirty="0" smtClean="0">
                <a:ea typeface="ＭＳ Ｐゴシック" pitchFamily="34" charset="-128"/>
                <a:cs typeface="Arial" charset="0"/>
              </a:rPr>
              <a:t>100</a:t>
            </a:r>
            <a:r>
              <a:rPr lang="en-ZA" altLang="en-US" sz="1800" b="1" dirty="0">
                <a:ea typeface="ＭＳ Ｐゴシック" pitchFamily="34" charset="-128"/>
                <a:cs typeface="Arial" charset="0"/>
              </a:rPr>
              <a:t>% </a:t>
            </a:r>
            <a:r>
              <a:rPr lang="en-ZA" altLang="en-US" sz="1800" b="1" dirty="0" smtClean="0">
                <a:ea typeface="ＭＳ Ｐゴシック" pitchFamily="34" charset="-128"/>
                <a:cs typeface="Arial" charset="0"/>
              </a:rPr>
              <a:t>Promote and profile the activities of the department and Ministry</a:t>
            </a:r>
          </a:p>
          <a:p>
            <a:pPr marL="0" indent="0">
              <a:buFont typeface="Arial" charset="0"/>
              <a:buNone/>
              <a:defRPr/>
            </a:pPr>
            <a:endParaRPr lang="en-ZA" sz="1800" b="1" dirty="0" smtClean="0">
              <a:ea typeface="ＭＳ Ｐゴシック" pitchFamily="34" charset="-128"/>
              <a:cs typeface="Arial" charset="0"/>
            </a:endParaRPr>
          </a:p>
          <a:p>
            <a:pPr>
              <a:buFont typeface="Arial" panose="020B0604020202020204" pitchFamily="34" charset="0"/>
              <a:buChar char="•"/>
              <a:defRPr/>
            </a:pPr>
            <a:r>
              <a:rPr lang="en-ZA" sz="1800" b="1" dirty="0" smtClean="0">
                <a:cs typeface="Arial" panose="020B0604020202020204" pitchFamily="34" charset="0"/>
              </a:rPr>
              <a:t>Deputy Minister’s </a:t>
            </a:r>
            <a:r>
              <a:rPr lang="en-ZA" sz="1800" b="1" dirty="0" err="1" smtClean="0">
                <a:cs typeface="Arial" panose="020B0604020202020204" pitchFamily="34" charset="0"/>
              </a:rPr>
              <a:t>Imbizo</a:t>
            </a:r>
            <a:r>
              <a:rPr lang="en-ZA" sz="1800" b="1" dirty="0" smtClean="0">
                <a:cs typeface="Arial" panose="020B0604020202020204" pitchFamily="34" charset="0"/>
              </a:rPr>
              <a:t> on Child labour North West (22 November 208)</a:t>
            </a:r>
          </a:p>
          <a:p>
            <a:pPr>
              <a:buFontTx/>
              <a:buChar char="-"/>
              <a:defRPr/>
            </a:pPr>
            <a:r>
              <a:rPr lang="en-ZA" sz="1800" b="1" dirty="0" smtClean="0">
                <a:cs typeface="Arial" panose="020B0604020202020204" pitchFamily="34" charset="0"/>
              </a:rPr>
              <a:t>NB = </a:t>
            </a:r>
            <a:r>
              <a:rPr lang="en-ZA" sz="1800" dirty="0" smtClean="0">
                <a:cs typeface="Arial" panose="020B0604020202020204" pitchFamily="34" charset="0"/>
              </a:rPr>
              <a:t>Planning, promoting and publicising Deputy  Minister’s </a:t>
            </a:r>
            <a:r>
              <a:rPr lang="en-ZA" sz="1800" dirty="0" err="1" smtClean="0">
                <a:cs typeface="Arial" panose="020B0604020202020204" pitchFamily="34" charset="0"/>
              </a:rPr>
              <a:t>Imbizo</a:t>
            </a:r>
            <a:endParaRPr lang="en-ZA" sz="1800" dirty="0" smtClean="0">
              <a:cs typeface="Arial" panose="020B0604020202020204" pitchFamily="34" charset="0"/>
            </a:endParaRPr>
          </a:p>
          <a:p>
            <a:pPr>
              <a:buFontTx/>
              <a:buChar char="-"/>
              <a:defRPr/>
            </a:pPr>
            <a:r>
              <a:rPr lang="en-ZA" sz="1800" dirty="0" smtClean="0">
                <a:cs typeface="Arial" panose="020B0604020202020204" pitchFamily="34" charset="0"/>
              </a:rPr>
              <a:t> PES disability funding </a:t>
            </a:r>
            <a:r>
              <a:rPr lang="en-ZA" sz="1800" dirty="0" err="1" smtClean="0">
                <a:cs typeface="Arial" panose="020B0604020202020204" pitchFamily="34" charset="0"/>
              </a:rPr>
              <a:t>Funding</a:t>
            </a:r>
            <a:r>
              <a:rPr lang="en-ZA" sz="1800" dirty="0" smtClean="0">
                <a:cs typeface="Arial" panose="020B0604020202020204" pitchFamily="34" charset="0"/>
              </a:rPr>
              <a:t> (12 December 2018)</a:t>
            </a:r>
          </a:p>
          <a:p>
            <a:pPr>
              <a:buFontTx/>
              <a:buChar char="-"/>
              <a:defRPr/>
            </a:pPr>
            <a:endParaRPr lang="en-ZA" sz="1800" dirty="0" smtClean="0">
              <a:cs typeface="Arial" panose="020B0604020202020204" pitchFamily="34" charset="0"/>
            </a:endParaRPr>
          </a:p>
          <a:p>
            <a:pPr marL="0" indent="0">
              <a:buFont typeface="Arial" panose="020B0604020202020204" pitchFamily="34" charset="0"/>
              <a:buNone/>
              <a:defRPr/>
            </a:pPr>
            <a:r>
              <a:rPr lang="en-ZA" sz="1800" b="1" dirty="0" smtClean="0">
                <a:cs typeface="Arial" panose="020B0604020202020204" pitchFamily="34" charset="0"/>
              </a:rPr>
              <a:t>Achieved</a:t>
            </a:r>
            <a:endParaRPr lang="en-ZA"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96CA8298-9D91-4CF9-AB6A-504DBB769D5D}" type="slidenum">
              <a:rPr lang="en-US" smtClean="0"/>
              <a:pPr/>
              <a:t>29</a:t>
            </a:fld>
            <a:endParaRPr lang="en-US" dirty="0"/>
          </a:p>
        </p:txBody>
      </p:sp>
    </p:spTree>
    <p:extLst>
      <p:ext uri="{BB962C8B-B14F-4D97-AF65-F5344CB8AC3E}">
        <p14:creationId xmlns:p14="http://schemas.microsoft.com/office/powerpoint/2010/main" xmlns="" val="38915655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PURPOSE OF THE PRESENTATION</a:t>
            </a:r>
            <a:endParaRPr lang="en-ZA" sz="24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dirty="0">
              <a:solidFill>
                <a:prstClr val="black"/>
              </a:solidFill>
            </a:endParaRPr>
          </a:p>
          <a:p>
            <a:pPr marL="0" indent="0" algn="ctr">
              <a:buNone/>
            </a:pPr>
            <a:r>
              <a:rPr lang="en-US" dirty="0">
                <a:solidFill>
                  <a:prstClr val="black"/>
                </a:solidFill>
              </a:rPr>
              <a:t>....</a:t>
            </a:r>
            <a:r>
              <a:rPr lang="en-US" sz="2000" b="1" i="1" dirty="0">
                <a:solidFill>
                  <a:prstClr val="black"/>
                </a:solidFill>
              </a:rPr>
              <a:t>To give feedback on the </a:t>
            </a:r>
            <a:r>
              <a:rPr lang="en-US" sz="2000" b="1" i="1" dirty="0" smtClean="0">
                <a:solidFill>
                  <a:srgbClr val="C00000"/>
                </a:solidFill>
              </a:rPr>
              <a:t>QUARTER 3</a:t>
            </a:r>
            <a:r>
              <a:rPr lang="en-US" sz="2000" b="1" i="1" dirty="0" smtClean="0">
                <a:solidFill>
                  <a:prstClr val="black"/>
                </a:solidFill>
              </a:rPr>
              <a:t> performance, impact analysis and  </a:t>
            </a:r>
            <a:r>
              <a:rPr lang="en-US" sz="2000" b="1" i="1" dirty="0">
                <a:solidFill>
                  <a:prstClr val="black"/>
                </a:solidFill>
              </a:rPr>
              <a:t>strategies intended </a:t>
            </a:r>
            <a:endParaRPr lang="en-US" sz="2000" b="1" i="1" dirty="0" smtClean="0">
              <a:solidFill>
                <a:prstClr val="black"/>
              </a:solidFill>
            </a:endParaRPr>
          </a:p>
          <a:p>
            <a:pPr marL="0" indent="0" algn="ctr">
              <a:buNone/>
            </a:pPr>
            <a:r>
              <a:rPr lang="en-US" sz="2000" b="1" i="1" dirty="0" smtClean="0">
                <a:solidFill>
                  <a:prstClr val="black"/>
                </a:solidFill>
              </a:rPr>
              <a:t>to </a:t>
            </a:r>
            <a:r>
              <a:rPr lang="en-US" sz="2000" b="1" i="1" dirty="0">
                <a:solidFill>
                  <a:prstClr val="black"/>
                </a:solidFill>
              </a:rPr>
              <a:t>achieve </a:t>
            </a:r>
            <a:r>
              <a:rPr lang="en-US" sz="2000" b="1" i="1" dirty="0" smtClean="0">
                <a:solidFill>
                  <a:prstClr val="black"/>
                </a:solidFill>
              </a:rPr>
              <a:t>Q3 </a:t>
            </a:r>
            <a:r>
              <a:rPr lang="en-US" sz="2000" b="1" i="1" dirty="0">
                <a:solidFill>
                  <a:prstClr val="black"/>
                </a:solidFill>
              </a:rPr>
              <a:t>set </a:t>
            </a:r>
            <a:r>
              <a:rPr lang="en-US" sz="2000" b="1" i="1" dirty="0" smtClean="0">
                <a:solidFill>
                  <a:prstClr val="black"/>
                </a:solidFill>
              </a:rPr>
              <a:t>targets </a:t>
            </a:r>
            <a:r>
              <a:rPr lang="en-US" sz="2000" b="1" i="1" dirty="0">
                <a:solidFill>
                  <a:prstClr val="black"/>
                </a:solidFill>
              </a:rPr>
              <a:t>with focus </a:t>
            </a:r>
            <a:endParaRPr lang="en-US" sz="2000" b="1" i="1" dirty="0" smtClean="0">
              <a:solidFill>
                <a:prstClr val="black"/>
              </a:solidFill>
            </a:endParaRPr>
          </a:p>
          <a:p>
            <a:pPr marL="0" indent="0" algn="ctr">
              <a:buNone/>
            </a:pPr>
            <a:r>
              <a:rPr lang="en-US" sz="2000" b="1" i="1" dirty="0" smtClean="0">
                <a:solidFill>
                  <a:prstClr val="black"/>
                </a:solidFill>
              </a:rPr>
              <a:t>on procedural </a:t>
            </a:r>
            <a:r>
              <a:rPr lang="en-US" sz="2000" b="1" i="1" dirty="0">
                <a:solidFill>
                  <a:prstClr val="black"/>
                </a:solidFill>
              </a:rPr>
              <a:t>and </a:t>
            </a:r>
            <a:endParaRPr lang="en-US" sz="2000" b="1" i="1" dirty="0" smtClean="0">
              <a:solidFill>
                <a:prstClr val="black"/>
              </a:solidFill>
            </a:endParaRPr>
          </a:p>
          <a:p>
            <a:pPr marL="0" indent="0" algn="ctr">
              <a:buNone/>
            </a:pPr>
            <a:r>
              <a:rPr lang="en-US" sz="2000" b="1" i="1" dirty="0" smtClean="0">
                <a:solidFill>
                  <a:prstClr val="black"/>
                </a:solidFill>
              </a:rPr>
              <a:t>substantive </a:t>
            </a:r>
            <a:r>
              <a:rPr lang="en-US" sz="2000" b="1" i="1" dirty="0">
                <a:solidFill>
                  <a:prstClr val="black"/>
                </a:solidFill>
              </a:rPr>
              <a:t>	aspects........</a:t>
            </a:r>
            <a:endParaRPr lang="en-ZA" sz="2000" b="1" i="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a:t>
            </a:fld>
            <a:endParaRPr lang="en-US"/>
          </a:p>
        </p:txBody>
      </p:sp>
    </p:spTree>
    <p:extLst>
      <p:ext uri="{BB962C8B-B14F-4D97-AF65-F5344CB8AC3E}">
        <p14:creationId xmlns:p14="http://schemas.microsoft.com/office/powerpoint/2010/main" xmlns="" val="183278563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536" y="274638"/>
            <a:ext cx="8291264" cy="994122"/>
          </a:xfrm>
        </p:spPr>
        <p:txBody>
          <a:bodyPr/>
          <a:lstStyle/>
          <a:p>
            <a:r>
              <a:rPr lang="en-ZA" sz="2400" b="1" dirty="0" smtClean="0">
                <a:ea typeface="ＭＳ Ｐゴシック" pitchFamily="34" charset="-128"/>
              </a:rPr>
              <a:t>MARKETING AND ADVERTISING</a:t>
            </a:r>
          </a:p>
        </p:txBody>
      </p:sp>
      <p:sp>
        <p:nvSpPr>
          <p:cNvPr id="3" name="Rectangle 2"/>
          <p:cNvSpPr/>
          <p:nvPr/>
        </p:nvSpPr>
        <p:spPr>
          <a:xfrm>
            <a:off x="272143" y="1630363"/>
            <a:ext cx="8414657" cy="2862262"/>
          </a:xfrm>
          <a:prstGeom prst="rect">
            <a:avLst/>
          </a:prstGeom>
        </p:spPr>
        <p:txBody>
          <a:bodyPr wrap="square">
            <a:spAutoFit/>
          </a:bodyPr>
          <a:lstStyle/>
          <a:p>
            <a:pPr algn="just" eaLnBrk="1" hangingPunct="1">
              <a:buFont typeface="Arial" charset="0"/>
              <a:buNone/>
              <a:defRPr/>
            </a:pPr>
            <a:r>
              <a:rPr lang="en-ZA" b="1" dirty="0">
                <a:cs typeface="Arial" panose="020B0604020202020204" pitchFamily="34" charset="0"/>
              </a:rPr>
              <a:t>Public entities (UIF, CF, Productivity SA, CCMA, SEE etc.) programs supported throughout the year</a:t>
            </a:r>
          </a:p>
          <a:p>
            <a:pPr algn="just" eaLnBrk="1" hangingPunct="1">
              <a:buFont typeface="Arial" charset="0"/>
              <a:buNone/>
              <a:defRPr/>
            </a:pPr>
            <a:endParaRPr lang="en-ZA" b="1" dirty="0">
              <a:cs typeface="Arial" panose="020B0604020202020204" pitchFamily="34" charset="0"/>
            </a:endParaRPr>
          </a:p>
          <a:p>
            <a:pPr marL="285750" indent="-285750" algn="just" eaLnBrk="1" hangingPunct="1">
              <a:buFontTx/>
              <a:buChar char="-"/>
              <a:defRPr/>
            </a:pPr>
            <a:r>
              <a:rPr lang="en-ZA" dirty="0">
                <a:cs typeface="Arial" panose="020B0604020202020204" pitchFamily="34" charset="0"/>
              </a:rPr>
              <a:t>Productivity Awards covered and publicised 18 October 2018</a:t>
            </a:r>
          </a:p>
          <a:p>
            <a:pPr marL="285750" indent="-285750" algn="just" eaLnBrk="1" hangingPunct="1">
              <a:buFontTx/>
              <a:buChar char="-"/>
              <a:defRPr/>
            </a:pPr>
            <a:r>
              <a:rPr lang="en-ZA" dirty="0">
                <a:cs typeface="Arial" panose="020B0604020202020204" pitchFamily="34" charset="0"/>
              </a:rPr>
              <a:t>Compensation fund stakeholder engagement (12 December 2018)</a:t>
            </a:r>
          </a:p>
          <a:p>
            <a:pPr marL="285750" indent="-285750" algn="just" eaLnBrk="1" hangingPunct="1">
              <a:buFontTx/>
              <a:buChar char="-"/>
              <a:defRPr/>
            </a:pPr>
            <a:r>
              <a:rPr lang="en-ZA" dirty="0">
                <a:cs typeface="Arial" panose="020B0604020202020204" pitchFamily="34" charset="0"/>
              </a:rPr>
              <a:t>Compensation fund Commissioner’s road show (13 December 2018)</a:t>
            </a:r>
          </a:p>
          <a:p>
            <a:pPr algn="just" eaLnBrk="1" hangingPunct="1">
              <a:defRPr/>
            </a:pPr>
            <a:endParaRPr lang="en-ZA" dirty="0">
              <a:cs typeface="Arial" panose="020B0604020202020204" pitchFamily="34" charset="0"/>
            </a:endParaRPr>
          </a:p>
          <a:p>
            <a:pPr marL="285750" indent="-285750" algn="just" eaLnBrk="1" hangingPunct="1">
              <a:buFontTx/>
              <a:buChar char="-"/>
              <a:defRPr/>
            </a:pPr>
            <a:endParaRPr lang="en-ZA" dirty="0">
              <a:latin typeface="Arial" panose="020B0604020202020204" pitchFamily="34" charset="0"/>
              <a:cs typeface="Arial" panose="020B0604020202020204" pitchFamily="34" charset="0"/>
            </a:endParaRPr>
          </a:p>
          <a:p>
            <a:pPr marL="285750" indent="-285750" algn="just" eaLnBrk="1" hangingPunct="1">
              <a:buFontTx/>
              <a:buChar char="-"/>
              <a:defRPr/>
            </a:pPr>
            <a:endParaRPr lang="en-ZA" dirty="0">
              <a:latin typeface="Arial" panose="020B0604020202020204" pitchFamily="34" charset="0"/>
              <a:cs typeface="Arial" panose="020B0604020202020204" pitchFamily="34" charset="0"/>
            </a:endParaRPr>
          </a:p>
          <a:p>
            <a:pPr marL="285750" indent="-285750" algn="just" eaLnBrk="1" hangingPunct="1">
              <a:buFontTx/>
              <a:buChar char="-"/>
              <a:defRPr/>
            </a:pP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553200" y="6356350"/>
            <a:ext cx="2339280" cy="385018"/>
          </a:xfrm>
        </p:spPr>
        <p:txBody>
          <a:bodyPr/>
          <a:lstStyle/>
          <a:p>
            <a:fld id="{F36DE7E9-D672-4467-B7E1-F53554DDBA46}" type="slidenum">
              <a:rPr lang="en-US" smtClean="0">
                <a:solidFill>
                  <a:schemeClr val="bg1"/>
                </a:solidFill>
              </a:rPr>
              <a:pPr/>
              <a:t>30</a:t>
            </a:fld>
            <a:endParaRPr lang="en-US">
              <a:solidFill>
                <a:schemeClr val="bg1"/>
              </a:solidFill>
            </a:endParaRPr>
          </a:p>
        </p:txBody>
      </p:sp>
    </p:spTree>
    <p:extLst>
      <p:ext uri="{BB962C8B-B14F-4D97-AF65-F5344CB8AC3E}">
        <p14:creationId xmlns:p14="http://schemas.microsoft.com/office/powerpoint/2010/main" xmlns="" val="72833916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552" y="274638"/>
            <a:ext cx="8147248" cy="1066130"/>
          </a:xfrm>
        </p:spPr>
        <p:txBody>
          <a:bodyPr/>
          <a:lstStyle/>
          <a:p>
            <a:r>
              <a:rPr lang="en-ZA" sz="2400" b="1" dirty="0" smtClean="0">
                <a:ea typeface="ＭＳ Ｐゴシック" pitchFamily="34" charset="-128"/>
              </a:rPr>
              <a:t>MARKETING AND ADVERTISING</a:t>
            </a:r>
          </a:p>
        </p:txBody>
      </p:sp>
      <p:sp>
        <p:nvSpPr>
          <p:cNvPr id="6147" name="Rectangle 2"/>
          <p:cNvSpPr>
            <a:spLocks noChangeArrowheads="1"/>
          </p:cNvSpPr>
          <p:nvPr/>
        </p:nvSpPr>
        <p:spPr bwMode="auto">
          <a:xfrm>
            <a:off x="344488" y="1417638"/>
            <a:ext cx="8464550" cy="338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charset="0"/>
              <a:buNone/>
            </a:pPr>
            <a:r>
              <a:rPr lang="en-ZA" altLang="en-US" b="1" dirty="0">
                <a:cs typeface="Arial" charset="0"/>
              </a:rPr>
              <a:t>Departmental Annual and Ministerial events publicized in a year</a:t>
            </a:r>
          </a:p>
          <a:p>
            <a:pPr eaLnBrk="1" hangingPunct="1">
              <a:buFont typeface="Arial" charset="0"/>
              <a:buNone/>
            </a:pPr>
            <a:r>
              <a:rPr lang="en-ZA" altLang="en-US" b="1" dirty="0" smtClean="0">
                <a:cs typeface="Arial" charset="0"/>
              </a:rPr>
              <a:t>Production </a:t>
            </a:r>
            <a:r>
              <a:rPr lang="en-ZA" altLang="en-US" b="1" dirty="0">
                <a:cs typeface="Arial" charset="0"/>
              </a:rPr>
              <a:t>of internal publication IDOL and providing photographs for the Department internally and externally</a:t>
            </a:r>
          </a:p>
          <a:p>
            <a:pPr eaLnBrk="1" hangingPunct="1">
              <a:buFont typeface="Arial" charset="0"/>
              <a:buNone/>
            </a:pPr>
            <a:endParaRPr lang="en-ZA" altLang="en-US" b="1" dirty="0">
              <a:cs typeface="Arial" charset="0"/>
            </a:endParaRPr>
          </a:p>
          <a:p>
            <a:pPr eaLnBrk="1" hangingPunct="1">
              <a:buFont typeface="Arial" charset="0"/>
              <a:buNone/>
            </a:pPr>
            <a:endParaRPr lang="en-ZA" altLang="en-US" b="1" dirty="0">
              <a:cs typeface="Arial" charset="0"/>
            </a:endParaRPr>
          </a:p>
          <a:p>
            <a:pPr eaLnBrk="1" hangingPunct="1">
              <a:buFont typeface="Arial" charset="0"/>
              <a:buNone/>
            </a:pPr>
            <a:endParaRPr lang="en-ZA" altLang="en-US" b="1" dirty="0">
              <a:cs typeface="Arial" charset="0"/>
            </a:endParaRPr>
          </a:p>
          <a:p>
            <a:pPr eaLnBrk="1" hangingPunct="1">
              <a:buFont typeface="Arial" charset="0"/>
              <a:buNone/>
            </a:pPr>
            <a:r>
              <a:rPr lang="en-ZA" altLang="en-US" dirty="0">
                <a:cs typeface="Arial" charset="0"/>
              </a:rPr>
              <a:t>All 3 publications were produced </a:t>
            </a:r>
          </a:p>
          <a:p>
            <a:pPr eaLnBrk="1" hangingPunct="1">
              <a:buFont typeface="Arial" charset="0"/>
              <a:buNone/>
            </a:pPr>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r>
              <a:rPr lang="en-ZA" altLang="en-US" sz="1600" b="1" dirty="0">
                <a:cs typeface="Arial" charset="0"/>
              </a:rPr>
              <a:t>A</a:t>
            </a:r>
            <a:r>
              <a:rPr lang="en-ZA" altLang="en-US" sz="1600" b="1" dirty="0" smtClean="0">
                <a:cs typeface="Arial" charset="0"/>
              </a:rPr>
              <a:t>chieved</a:t>
            </a:r>
            <a:endParaRPr lang="en-ZA" altLang="en-US" sz="1600" b="1" dirty="0">
              <a:cs typeface="Arial" charset="0"/>
            </a:endParaRPr>
          </a:p>
          <a:p>
            <a:pPr eaLnBrk="1" hangingPunct="1">
              <a:buFont typeface="Arial" charset="0"/>
              <a:buNone/>
            </a:pPr>
            <a:endParaRPr lang="en-ZA" altLang="en-US" dirty="0">
              <a:cs typeface="Arial" charset="0"/>
            </a:endParaRPr>
          </a:p>
        </p:txBody>
      </p:sp>
      <p:sp>
        <p:nvSpPr>
          <p:cNvPr id="2" name="Slide Number Placeholder 1"/>
          <p:cNvSpPr>
            <a:spLocks noGrp="1"/>
          </p:cNvSpPr>
          <p:nvPr>
            <p:ph type="sldNum" sz="quarter" idx="12"/>
          </p:nvPr>
        </p:nvSpPr>
        <p:spPr>
          <a:xfrm>
            <a:off x="6553200" y="6356350"/>
            <a:ext cx="2411288" cy="385018"/>
          </a:xfrm>
        </p:spPr>
        <p:txBody>
          <a:bodyPr/>
          <a:lstStyle/>
          <a:p>
            <a:fld id="{F36DE7E9-D672-4467-B7E1-F53554DDBA46}" type="slidenum">
              <a:rPr lang="en-US" smtClean="0">
                <a:solidFill>
                  <a:schemeClr val="bg1"/>
                </a:solidFill>
              </a:rPr>
              <a:pPr/>
              <a:t>31</a:t>
            </a:fld>
            <a:endParaRPr lang="en-US">
              <a:solidFill>
                <a:schemeClr val="bg1"/>
              </a:solidFill>
            </a:endParaRPr>
          </a:p>
        </p:txBody>
      </p:sp>
    </p:spTree>
    <p:extLst>
      <p:ext uri="{BB962C8B-B14F-4D97-AF65-F5344CB8AC3E}">
        <p14:creationId xmlns:p14="http://schemas.microsoft.com/office/powerpoint/2010/main" xmlns="" val="134688385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274638"/>
            <a:ext cx="8219256" cy="922114"/>
          </a:xfrm>
        </p:spPr>
        <p:txBody>
          <a:bodyPr/>
          <a:lstStyle/>
          <a:p>
            <a:r>
              <a:rPr lang="en-ZA" sz="2400" b="1" dirty="0" smtClean="0">
                <a:ea typeface="ＭＳ Ｐゴシック" pitchFamily="34" charset="-128"/>
              </a:rPr>
              <a:t>MARKETING AND ADVERTISING</a:t>
            </a:r>
          </a:p>
        </p:txBody>
      </p:sp>
      <p:sp>
        <p:nvSpPr>
          <p:cNvPr id="7171" name="Rectangle 2"/>
          <p:cNvSpPr>
            <a:spLocks noChangeArrowheads="1"/>
          </p:cNvSpPr>
          <p:nvPr/>
        </p:nvSpPr>
        <p:spPr bwMode="auto">
          <a:xfrm>
            <a:off x="251520" y="1417638"/>
            <a:ext cx="8557518"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ZA" b="1" dirty="0" smtClean="0"/>
              <a:t>OTHER </a:t>
            </a:r>
            <a:r>
              <a:rPr lang="en-ZA" b="1" dirty="0"/>
              <a:t>MARKETING &amp; ADVERTISING  ACTIVITIES: OCTOBER – DECEMBER 2018 &amp; JAN </a:t>
            </a:r>
            <a:r>
              <a:rPr lang="en-ZA" b="1" dirty="0" smtClean="0"/>
              <a:t>2019</a:t>
            </a:r>
          </a:p>
          <a:p>
            <a:pPr eaLnBrk="1" hangingPunct="1"/>
            <a:endParaRPr lang="en-ZA" dirty="0"/>
          </a:p>
          <a:p>
            <a:pPr eaLnBrk="1" hangingPunct="1"/>
            <a:r>
              <a:rPr lang="en-ZA" dirty="0"/>
              <a:t>Facilitation and implementation of Productivity SA Feature article and EE Submissions campaigns. A  Media Buying brief was sent to GCIS and a Media buying schedule send by GCIS . The campaign was later cancelled by the client due to lack of funds.</a:t>
            </a:r>
          </a:p>
          <a:p>
            <a:pPr eaLnBrk="1" hangingPunct="1"/>
            <a:r>
              <a:rPr lang="en-ZA" dirty="0"/>
              <a:t>Facilitation and placement of National Minimum Wage Campaign December – January. See breakdown of different platforms and the placement  dates</a:t>
            </a:r>
            <a:r>
              <a:rPr lang="en-ZA" dirty="0" smtClean="0"/>
              <a:t>:</a:t>
            </a:r>
          </a:p>
          <a:p>
            <a:pPr eaLnBrk="1" hangingPunct="1"/>
            <a:endParaRPr lang="en-ZA" dirty="0"/>
          </a:p>
          <a:p>
            <a:pPr eaLnBrk="1" hangingPunct="1">
              <a:buFont typeface="Calibri" pitchFamily="34" charset="0"/>
              <a:buAutoNum type="arabicPeriod"/>
            </a:pPr>
            <a:r>
              <a:rPr lang="en-ZA" sz="2000" b="1" dirty="0"/>
              <a:t>PRINT:</a:t>
            </a:r>
          </a:p>
          <a:p>
            <a:pPr eaLnBrk="1" hangingPunct="1"/>
            <a:r>
              <a:rPr lang="en-ZA" dirty="0"/>
              <a:t>NEWSPAPER		DATES</a:t>
            </a:r>
          </a:p>
          <a:p>
            <a:pPr eaLnBrk="1" hangingPunct="1"/>
            <a:r>
              <a:rPr lang="en-ZA" dirty="0"/>
              <a:t>Daily Sun		7,14 &amp; 21, Jan 2019</a:t>
            </a:r>
          </a:p>
          <a:p>
            <a:pPr eaLnBrk="1" hangingPunct="1">
              <a:buFont typeface="Arial" charset="0"/>
              <a:buNone/>
            </a:pPr>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endParaRPr lang="en-ZA" altLang="en-US" sz="1600" dirty="0">
              <a:cs typeface="Arial" charset="0"/>
            </a:endParaRPr>
          </a:p>
          <a:p>
            <a:pPr eaLnBrk="1" hangingPunct="1">
              <a:buFont typeface="Arial" charset="0"/>
              <a:buNone/>
            </a:pPr>
            <a:r>
              <a:rPr lang="en-ZA" altLang="en-US" sz="1600" b="1" dirty="0" smtClean="0">
                <a:cs typeface="Arial" charset="0"/>
              </a:rPr>
              <a:t>Achieved</a:t>
            </a:r>
            <a:endParaRPr lang="en-ZA" altLang="en-US" sz="1600" b="1" dirty="0">
              <a:cs typeface="Arial" charset="0"/>
            </a:endParaRPr>
          </a:p>
        </p:txBody>
      </p:sp>
      <p:sp>
        <p:nvSpPr>
          <p:cNvPr id="2" name="Slide Number Placeholder 1"/>
          <p:cNvSpPr>
            <a:spLocks noGrp="1"/>
          </p:cNvSpPr>
          <p:nvPr>
            <p:ph type="sldNum" sz="quarter" idx="12"/>
          </p:nvPr>
        </p:nvSpPr>
        <p:spPr>
          <a:xfrm>
            <a:off x="6553200" y="6356350"/>
            <a:ext cx="2483296" cy="501650"/>
          </a:xfrm>
        </p:spPr>
        <p:txBody>
          <a:bodyPr/>
          <a:lstStyle/>
          <a:p>
            <a:fld id="{F36DE7E9-D672-4467-B7E1-F53554DDBA46}" type="slidenum">
              <a:rPr lang="en-US" smtClean="0">
                <a:solidFill>
                  <a:schemeClr val="bg1"/>
                </a:solidFill>
              </a:rPr>
              <a:pPr/>
              <a:t>32</a:t>
            </a:fld>
            <a:endParaRPr lang="en-US">
              <a:solidFill>
                <a:schemeClr val="bg1"/>
              </a:solidFill>
            </a:endParaRPr>
          </a:p>
        </p:txBody>
      </p:sp>
    </p:spTree>
    <p:extLst>
      <p:ext uri="{BB962C8B-B14F-4D97-AF65-F5344CB8AC3E}">
        <p14:creationId xmlns:p14="http://schemas.microsoft.com/office/powerpoint/2010/main" xmlns="" val="228128423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552" y="274638"/>
            <a:ext cx="8147248" cy="994122"/>
          </a:xfrm>
        </p:spPr>
        <p:txBody>
          <a:bodyPr/>
          <a:lstStyle/>
          <a:p>
            <a:r>
              <a:rPr lang="en-ZA" sz="2400" b="1" dirty="0" smtClean="0">
                <a:ea typeface="ＭＳ Ｐゴシック" pitchFamily="34" charset="-128"/>
              </a:rPr>
              <a:t>MARKETING AND ADVERTISING</a:t>
            </a:r>
          </a:p>
        </p:txBody>
      </p:sp>
      <p:sp>
        <p:nvSpPr>
          <p:cNvPr id="8195" name="Rectangle 2"/>
          <p:cNvSpPr>
            <a:spLocks noChangeArrowheads="1"/>
          </p:cNvSpPr>
          <p:nvPr/>
        </p:nvSpPr>
        <p:spPr bwMode="auto">
          <a:xfrm>
            <a:off x="344488" y="1417638"/>
            <a:ext cx="8464550"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ZA" b="1" dirty="0" smtClean="0"/>
              <a:t>Other </a:t>
            </a:r>
            <a:r>
              <a:rPr lang="en-ZA" b="1" dirty="0"/>
              <a:t>Activities for Marketing &amp; Advertising: Oct – Dec 2018 &amp; Jan 2019:</a:t>
            </a:r>
          </a:p>
          <a:p>
            <a:pPr eaLnBrk="1" hangingPunct="1"/>
            <a:r>
              <a:rPr lang="en-ZA" b="1" dirty="0"/>
              <a:t>1. PRINT</a:t>
            </a:r>
          </a:p>
          <a:p>
            <a:pPr eaLnBrk="1" hangingPunct="1"/>
            <a:r>
              <a:rPr lang="en-ZA" dirty="0"/>
              <a:t>Newspaper			</a:t>
            </a:r>
            <a:r>
              <a:rPr lang="en-ZA" dirty="0" smtClean="0"/>
              <a:t>Dates</a:t>
            </a:r>
            <a:endParaRPr lang="en-ZA" dirty="0"/>
          </a:p>
          <a:p>
            <a:pPr eaLnBrk="1" hangingPunct="1"/>
            <a:r>
              <a:rPr lang="en-ZA" dirty="0"/>
              <a:t>CCMA Feature </a:t>
            </a:r>
            <a:r>
              <a:rPr lang="en-ZA" dirty="0" smtClean="0"/>
              <a:t>Article	</a:t>
            </a:r>
            <a:r>
              <a:rPr lang="en-ZA" dirty="0"/>
              <a:t>	Sept – October 2018</a:t>
            </a:r>
          </a:p>
          <a:p>
            <a:pPr eaLnBrk="1" hangingPunct="1"/>
            <a:r>
              <a:rPr lang="en-ZA" dirty="0" err="1"/>
              <a:t>Isolezwe</a:t>
            </a:r>
            <a:r>
              <a:rPr lang="en-ZA" dirty="0"/>
              <a:t>				8, 15 &amp; 22, Jan 2019</a:t>
            </a:r>
          </a:p>
          <a:p>
            <a:pPr eaLnBrk="1" hangingPunct="1"/>
            <a:r>
              <a:rPr lang="en-ZA" dirty="0" err="1"/>
              <a:t>Sowetan</a:t>
            </a:r>
            <a:r>
              <a:rPr lang="en-ZA" dirty="0"/>
              <a:t>				11,18 &amp; 25,  Jan 2019</a:t>
            </a:r>
          </a:p>
          <a:p>
            <a:pPr eaLnBrk="1" hangingPunct="1"/>
            <a:r>
              <a:rPr lang="en-ZA" dirty="0"/>
              <a:t>Business Report		</a:t>
            </a:r>
            <a:r>
              <a:rPr lang="en-ZA" dirty="0" smtClean="0"/>
              <a:t>	9,16 </a:t>
            </a:r>
            <a:r>
              <a:rPr lang="en-ZA" dirty="0"/>
              <a:t>&amp; 23, Jan 2019</a:t>
            </a:r>
          </a:p>
          <a:p>
            <a:pPr eaLnBrk="1" hangingPunct="1"/>
            <a:r>
              <a:rPr lang="en-ZA" dirty="0"/>
              <a:t>The Herald			</a:t>
            </a:r>
            <a:r>
              <a:rPr lang="en-ZA" dirty="0" smtClean="0"/>
              <a:t>10</a:t>
            </a:r>
            <a:r>
              <a:rPr lang="en-ZA" dirty="0"/>
              <a:t>, 17 &amp; 24, Jan 2019</a:t>
            </a:r>
          </a:p>
          <a:p>
            <a:pPr eaLnBrk="1" hangingPunct="1"/>
            <a:r>
              <a:rPr lang="en-ZA" dirty="0"/>
              <a:t>Son				</a:t>
            </a:r>
            <a:r>
              <a:rPr lang="en-ZA" dirty="0" smtClean="0"/>
              <a:t>24</a:t>
            </a:r>
            <a:r>
              <a:rPr lang="en-ZA" dirty="0"/>
              <a:t>, 29 &amp; 31, Jan 2019</a:t>
            </a:r>
          </a:p>
          <a:p>
            <a:pPr eaLnBrk="1" hangingPunct="1"/>
            <a:r>
              <a:rPr lang="en-ZA" dirty="0"/>
              <a:t>Daily Dispatch 			21, 28 &amp; 30, Jan 2019</a:t>
            </a:r>
          </a:p>
          <a:p>
            <a:pPr eaLnBrk="1" hangingPunct="1">
              <a:buFont typeface="Arial" charset="0"/>
              <a:buNone/>
            </a:pPr>
            <a:endParaRPr lang="en-ZA" altLang="en-US" sz="1600" dirty="0">
              <a:cs typeface="Arial" charset="0"/>
            </a:endParaRPr>
          </a:p>
          <a:p>
            <a:pPr eaLnBrk="1" hangingPunct="1">
              <a:buFont typeface="Arial" charset="0"/>
              <a:buNone/>
            </a:pPr>
            <a:r>
              <a:rPr lang="en-ZA" altLang="en-US" sz="1600" b="1" dirty="0">
                <a:cs typeface="Arial" charset="0"/>
              </a:rPr>
              <a:t>Achieved</a:t>
            </a:r>
          </a:p>
          <a:p>
            <a:pPr eaLnBrk="1" hangingPunct="1">
              <a:buFont typeface="Arial" charset="0"/>
              <a:buNone/>
            </a:pPr>
            <a:endParaRPr lang="en-ZA" altLang="en-US" dirty="0">
              <a:cs typeface="Arial" charset="0"/>
            </a:endParaRPr>
          </a:p>
        </p:txBody>
      </p:sp>
      <p:sp>
        <p:nvSpPr>
          <p:cNvPr id="2" name="Slide Number Placeholder 1"/>
          <p:cNvSpPr>
            <a:spLocks noGrp="1"/>
          </p:cNvSpPr>
          <p:nvPr>
            <p:ph type="sldNum" sz="quarter" idx="12"/>
          </p:nvPr>
        </p:nvSpPr>
        <p:spPr>
          <a:xfrm>
            <a:off x="6541232" y="6306275"/>
            <a:ext cx="2495263" cy="363085"/>
          </a:xfrm>
        </p:spPr>
        <p:txBody>
          <a:bodyPr/>
          <a:lstStyle/>
          <a:p>
            <a:fld id="{F36DE7E9-D672-4467-B7E1-F53554DDBA46}" type="slidenum">
              <a:rPr lang="en-US" smtClean="0">
                <a:solidFill>
                  <a:schemeClr val="bg1"/>
                </a:solidFill>
              </a:rPr>
              <a:pPr/>
              <a:t>33</a:t>
            </a:fld>
            <a:endParaRPr lang="en-US">
              <a:solidFill>
                <a:schemeClr val="bg1"/>
              </a:solidFill>
            </a:endParaRPr>
          </a:p>
        </p:txBody>
      </p:sp>
    </p:spTree>
    <p:extLst>
      <p:ext uri="{BB962C8B-B14F-4D97-AF65-F5344CB8AC3E}">
        <p14:creationId xmlns:p14="http://schemas.microsoft.com/office/powerpoint/2010/main" xmlns="" val="349087432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274638"/>
            <a:ext cx="8147248" cy="1016060"/>
          </a:xfrm>
        </p:spPr>
        <p:txBody>
          <a:bodyPr/>
          <a:lstStyle/>
          <a:p>
            <a:r>
              <a:rPr lang="en-ZA" sz="2400" b="1" dirty="0" smtClean="0">
                <a:latin typeface="+mn-lt"/>
                <a:ea typeface="ＭＳ Ｐゴシック" pitchFamily="34" charset="-128"/>
              </a:rPr>
              <a:t>MARKETING AND ADVERTISING</a:t>
            </a:r>
          </a:p>
        </p:txBody>
      </p:sp>
      <p:sp>
        <p:nvSpPr>
          <p:cNvPr id="9219" name="Rectangle 2"/>
          <p:cNvSpPr>
            <a:spLocks noChangeArrowheads="1"/>
          </p:cNvSpPr>
          <p:nvPr/>
        </p:nvSpPr>
        <p:spPr bwMode="auto">
          <a:xfrm>
            <a:off x="344488" y="1417638"/>
            <a:ext cx="846455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ZA" altLang="en-US" b="1" dirty="0">
                <a:cs typeface="Arial" charset="0"/>
              </a:rPr>
              <a:t> </a:t>
            </a:r>
          </a:p>
          <a:p>
            <a:pPr eaLnBrk="1" hangingPunct="1"/>
            <a:endParaRPr lang="en-ZA" b="1" dirty="0">
              <a:cs typeface="Arial" charset="0"/>
            </a:endParaRPr>
          </a:p>
          <a:p>
            <a:pPr eaLnBrk="1" hangingPunct="1"/>
            <a:r>
              <a:rPr lang="en-ZA" dirty="0"/>
              <a:t>  </a:t>
            </a:r>
          </a:p>
          <a:p>
            <a:pPr eaLnBrk="1" hangingPunct="1"/>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endParaRPr lang="en-ZA" altLang="en-US" dirty="0">
              <a:cs typeface="Arial" charset="0"/>
            </a:endParaRPr>
          </a:p>
          <a:p>
            <a:pPr eaLnBrk="1" hangingPunct="1">
              <a:buFont typeface="Arial" charset="0"/>
              <a:buNone/>
            </a:pPr>
            <a:endParaRPr lang="en-ZA" altLang="en-US" sz="1600" dirty="0" smtClean="0">
              <a:cs typeface="Arial" charset="0"/>
            </a:endParaRPr>
          </a:p>
          <a:p>
            <a:pPr eaLnBrk="1" hangingPunct="1">
              <a:buFont typeface="Arial" charset="0"/>
              <a:buNone/>
            </a:pPr>
            <a:endParaRPr lang="en-ZA" altLang="en-US" sz="1600" dirty="0">
              <a:cs typeface="Arial" charset="0"/>
            </a:endParaRPr>
          </a:p>
          <a:p>
            <a:pPr eaLnBrk="1" hangingPunct="1">
              <a:buFont typeface="Arial" charset="0"/>
              <a:buNone/>
            </a:pPr>
            <a:endParaRPr lang="en-ZA" altLang="en-US" sz="1600" dirty="0" smtClean="0">
              <a:cs typeface="Arial" charset="0"/>
            </a:endParaRPr>
          </a:p>
          <a:p>
            <a:pPr eaLnBrk="1" hangingPunct="1">
              <a:buFont typeface="Arial" charset="0"/>
              <a:buNone/>
            </a:pPr>
            <a:endParaRPr lang="en-ZA" altLang="en-US" sz="1600" dirty="0">
              <a:cs typeface="Arial" charset="0"/>
            </a:endParaRPr>
          </a:p>
          <a:p>
            <a:pPr eaLnBrk="1" hangingPunct="1">
              <a:buFont typeface="Arial" charset="0"/>
              <a:buNone/>
            </a:pPr>
            <a:r>
              <a:rPr lang="en-ZA" altLang="en-US" sz="1600" b="1" dirty="0" smtClean="0">
                <a:cs typeface="Arial" charset="0"/>
              </a:rPr>
              <a:t>Achieved</a:t>
            </a:r>
            <a:endParaRPr lang="en-ZA" altLang="en-US" sz="1600" b="1" dirty="0">
              <a:cs typeface="Arial" charset="0"/>
            </a:endParaRPr>
          </a:p>
          <a:p>
            <a:pPr eaLnBrk="1" hangingPunct="1">
              <a:buFont typeface="Arial" charset="0"/>
              <a:buNone/>
            </a:pPr>
            <a:endParaRPr lang="en-ZA" altLang="en-US" dirty="0">
              <a:cs typeface="Arial" charset="0"/>
            </a:endParaRPr>
          </a:p>
        </p:txBody>
      </p:sp>
      <p:sp>
        <p:nvSpPr>
          <p:cNvPr id="9221" name="Rectangle 4"/>
          <p:cNvSpPr>
            <a:spLocks noChangeArrowheads="1"/>
          </p:cNvSpPr>
          <p:nvPr/>
        </p:nvSpPr>
        <p:spPr bwMode="auto">
          <a:xfrm>
            <a:off x="344488" y="1550988"/>
            <a:ext cx="7323856"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ZA" b="1" dirty="0"/>
              <a:t>Other Activities of Marketing &amp; Advertising- OCT – DEC 2018</a:t>
            </a:r>
          </a:p>
          <a:p>
            <a:pPr eaLnBrk="1" hangingPunct="1"/>
            <a:r>
              <a:rPr lang="en-ZA" sz="1600" dirty="0"/>
              <a:t>STATION 				</a:t>
            </a:r>
            <a:r>
              <a:rPr lang="en-ZA" sz="1600" dirty="0" smtClean="0"/>
              <a:t>                   DATES</a:t>
            </a:r>
            <a:endParaRPr lang="en-ZA" sz="1600" dirty="0"/>
          </a:p>
          <a:p>
            <a:pPr eaLnBrk="1" hangingPunct="1"/>
            <a:r>
              <a:rPr lang="en-ZA" sz="1600" dirty="0"/>
              <a:t>SABC1					19 – 31 January 2019</a:t>
            </a:r>
          </a:p>
          <a:p>
            <a:pPr eaLnBrk="1" hangingPunct="1"/>
            <a:r>
              <a:rPr lang="en-ZA" sz="1600" dirty="0"/>
              <a:t>SABC2					19 – 31 January 2019</a:t>
            </a:r>
          </a:p>
          <a:p>
            <a:pPr eaLnBrk="1" hangingPunct="1"/>
            <a:endParaRPr lang="en-ZA" dirty="0"/>
          </a:p>
          <a:p>
            <a:pPr eaLnBrk="1" hangingPunct="1"/>
            <a:r>
              <a:rPr lang="en-ZA" dirty="0"/>
              <a:t>4. NMW FLYERS:</a:t>
            </a:r>
          </a:p>
          <a:p>
            <a:pPr eaLnBrk="1" hangingPunct="1"/>
            <a:r>
              <a:rPr lang="en-ZA" dirty="0"/>
              <a:t>Flyers were procured, designed and distributed – January 2019.</a:t>
            </a:r>
          </a:p>
          <a:p>
            <a:pPr eaLnBrk="1" hangingPunct="1"/>
            <a:endParaRPr lang="en-ZA" dirty="0"/>
          </a:p>
          <a:p>
            <a:pPr eaLnBrk="1" hangingPunct="1"/>
            <a:r>
              <a:rPr lang="en-ZA" dirty="0"/>
              <a:t>REPORT END FOR MARKETING &amp; ADVERTISING</a:t>
            </a:r>
          </a:p>
        </p:txBody>
      </p:sp>
      <p:sp>
        <p:nvSpPr>
          <p:cNvPr id="2" name="Slide Number Placeholder 1"/>
          <p:cNvSpPr>
            <a:spLocks noGrp="1"/>
          </p:cNvSpPr>
          <p:nvPr>
            <p:ph type="sldNum" sz="quarter" idx="12"/>
          </p:nvPr>
        </p:nvSpPr>
        <p:spPr>
          <a:xfrm>
            <a:off x="6553200" y="6356351"/>
            <a:ext cx="2483296" cy="321588"/>
          </a:xfrm>
        </p:spPr>
        <p:txBody>
          <a:bodyPr/>
          <a:lstStyle/>
          <a:p>
            <a:fld id="{F36DE7E9-D672-4467-B7E1-F53554DDBA46}" type="slidenum">
              <a:rPr lang="en-US" smtClean="0">
                <a:solidFill>
                  <a:schemeClr val="bg1"/>
                </a:solidFill>
              </a:rPr>
              <a:pPr/>
              <a:t>34</a:t>
            </a:fld>
            <a:endParaRPr lang="en-US">
              <a:solidFill>
                <a:schemeClr val="bg1"/>
              </a:solidFill>
            </a:endParaRPr>
          </a:p>
        </p:txBody>
      </p:sp>
    </p:spTree>
    <p:extLst>
      <p:ext uri="{BB962C8B-B14F-4D97-AF65-F5344CB8AC3E}">
        <p14:creationId xmlns:p14="http://schemas.microsoft.com/office/powerpoint/2010/main" xmlns="" val="289558083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46113" y="476672"/>
            <a:ext cx="73102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defRPr/>
            </a:pPr>
            <a:r>
              <a:rPr lang="en-US" sz="2400" b="1" dirty="0" smtClean="0">
                <a:latin typeface="+mj-lt"/>
                <a:ea typeface="ＭＳ Ｐゴシック" pitchFamily="32" charset="-128"/>
                <a:cs typeface="Arial" pitchFamily="34" charset="0"/>
              </a:rPr>
              <a:t>STAKEHOLDER RELATIONS </a:t>
            </a:r>
            <a:endParaRPr lang="en-US" sz="2400" b="1" dirty="0">
              <a:latin typeface="+mj-lt"/>
              <a:ea typeface="ＭＳ Ｐゴシック" pitchFamily="32" charset="-128"/>
              <a:cs typeface="Arial" pitchFamily="34" charset="0"/>
            </a:endParaRPr>
          </a:p>
        </p:txBody>
      </p:sp>
      <p:sp>
        <p:nvSpPr>
          <p:cNvPr id="30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5A938AE-F6FD-47E8-8A87-048853E59714}" type="slidenum">
              <a:rPr lang="en-US" altLang="en-US" sz="1200" smtClean="0">
                <a:solidFill>
                  <a:schemeClr val="bg1"/>
                </a:solidFill>
              </a:rPr>
              <a:pPr>
                <a:spcBef>
                  <a:spcPct val="0"/>
                </a:spcBef>
                <a:buFontTx/>
                <a:buNone/>
              </a:pPr>
              <a:t>35</a:t>
            </a:fld>
            <a:endParaRPr lang="en-US" altLang="en-US" sz="1200" dirty="0" smtClean="0">
              <a:solidFill>
                <a:schemeClr val="bg1"/>
              </a:solidFill>
            </a:endParaRPr>
          </a:p>
        </p:txBody>
      </p:sp>
      <p:sp>
        <p:nvSpPr>
          <p:cNvPr id="3076" name="Rectangle 2"/>
          <p:cNvSpPr>
            <a:spLocks noChangeArrowheads="1"/>
          </p:cNvSpPr>
          <p:nvPr/>
        </p:nvSpPr>
        <p:spPr bwMode="auto">
          <a:xfrm>
            <a:off x="323528" y="1412776"/>
            <a:ext cx="8705155" cy="598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just" eaLnBrk="1" hangingPunct="1">
              <a:lnSpc>
                <a:spcPct val="150000"/>
              </a:lnSpc>
              <a:spcBef>
                <a:spcPts val="0"/>
              </a:spcBef>
              <a:buFont typeface="Arial" charset="0"/>
              <a:buNone/>
              <a:defRPr/>
            </a:pPr>
            <a:r>
              <a:rPr lang="en-US" altLang="en-US" sz="1600" b="1" dirty="0" smtClean="0"/>
              <a:t>EVENTS ATTENDED AND SUPPORTED</a:t>
            </a:r>
            <a:endParaRPr lang="en-US" altLang="en-US" sz="1600" dirty="0"/>
          </a:p>
          <a:p>
            <a:pPr marL="285750" indent="-285750" algn="just">
              <a:spcBef>
                <a:spcPts val="0"/>
              </a:spcBef>
              <a:spcAft>
                <a:spcPts val="600"/>
              </a:spcAft>
              <a:defRPr/>
            </a:pPr>
            <a:r>
              <a:rPr lang="en-US" altLang="en-US" sz="2000" dirty="0" smtClean="0"/>
              <a:t>Dry run for Ministerial  </a:t>
            </a:r>
            <a:r>
              <a:rPr lang="en-US" altLang="en-US" sz="2000" dirty="0" err="1" smtClean="0"/>
              <a:t>Imbizo</a:t>
            </a:r>
            <a:r>
              <a:rPr lang="en-US" altLang="en-US" sz="2000" dirty="0" smtClean="0"/>
              <a:t> – </a:t>
            </a:r>
            <a:r>
              <a:rPr lang="en-US" altLang="en-US" sz="2000" dirty="0" err="1" smtClean="0"/>
              <a:t>Mamelodi</a:t>
            </a:r>
            <a:r>
              <a:rPr lang="en-US" altLang="en-US" sz="2000" dirty="0" smtClean="0"/>
              <a:t>      	                  12 October 2018 </a:t>
            </a:r>
          </a:p>
          <a:p>
            <a:pPr marL="285750" indent="-285750" algn="just">
              <a:spcBef>
                <a:spcPts val="0"/>
              </a:spcBef>
              <a:spcAft>
                <a:spcPts val="600"/>
              </a:spcAft>
              <a:defRPr/>
            </a:pPr>
            <a:r>
              <a:rPr lang="en-US" altLang="en-US" sz="2000" dirty="0" smtClean="0"/>
              <a:t>Presidential Job summit Gallagher  Convention Centre            4 – 5 October 2018</a:t>
            </a:r>
          </a:p>
          <a:p>
            <a:pPr marL="285750" indent="-285750" algn="just">
              <a:spcBef>
                <a:spcPts val="0"/>
              </a:spcBef>
              <a:spcAft>
                <a:spcPts val="600"/>
              </a:spcAft>
              <a:defRPr/>
            </a:pPr>
            <a:r>
              <a:rPr lang="en-US" altLang="en-US" sz="2000" dirty="0" smtClean="0"/>
              <a:t>Jobs Fair – </a:t>
            </a:r>
            <a:r>
              <a:rPr lang="en-US" altLang="en-US" sz="2000" dirty="0" err="1" smtClean="0"/>
              <a:t>Khayelitsha</a:t>
            </a:r>
            <a:r>
              <a:rPr lang="en-US" altLang="en-US" sz="2000" dirty="0" smtClean="0"/>
              <a:t> (WP) 		                                  19 October 2018</a:t>
            </a:r>
          </a:p>
          <a:p>
            <a:pPr marL="285750" indent="-285750" algn="just">
              <a:spcBef>
                <a:spcPts val="0"/>
              </a:spcBef>
              <a:spcAft>
                <a:spcPts val="600"/>
              </a:spcAft>
              <a:defRPr/>
            </a:pPr>
            <a:r>
              <a:rPr lang="en-US" altLang="en-US" sz="2000" dirty="0" smtClean="0"/>
              <a:t>Communication Campaign – EC		                                 November 2018</a:t>
            </a:r>
          </a:p>
          <a:p>
            <a:pPr marL="285750" indent="-285750" algn="just">
              <a:spcBef>
                <a:spcPts val="0"/>
              </a:spcBef>
              <a:spcAft>
                <a:spcPts val="600"/>
              </a:spcAft>
              <a:defRPr/>
            </a:pPr>
            <a:r>
              <a:rPr lang="en-ZA" altLang="en-US" sz="2000" dirty="0" smtClean="0"/>
              <a:t>Ministerial </a:t>
            </a:r>
            <a:r>
              <a:rPr lang="en-ZA" altLang="en-US" sz="2000" dirty="0" err="1" smtClean="0"/>
              <a:t>Imbizo</a:t>
            </a:r>
            <a:r>
              <a:rPr lang="en-ZA" altLang="en-US" sz="2000" dirty="0" smtClean="0"/>
              <a:t>  - </a:t>
            </a:r>
            <a:r>
              <a:rPr lang="en-ZA" altLang="en-US" sz="2000" dirty="0" err="1" smtClean="0"/>
              <a:t>Mamelodi</a:t>
            </a:r>
            <a:r>
              <a:rPr lang="en-ZA" altLang="en-US" sz="2000" dirty="0" smtClean="0"/>
              <a:t>    		                 13 October 2018</a:t>
            </a:r>
          </a:p>
          <a:p>
            <a:pPr marL="285750" indent="-285750" algn="just">
              <a:spcBef>
                <a:spcPts val="0"/>
              </a:spcBef>
              <a:spcAft>
                <a:spcPts val="600"/>
              </a:spcAft>
              <a:defRPr/>
            </a:pPr>
            <a:r>
              <a:rPr lang="en-ZA" sz="2000" dirty="0" smtClean="0"/>
              <a:t>Outside broadcast exhibition        		                  21 October 2018</a:t>
            </a:r>
            <a:endParaRPr lang="en-ZA" sz="2000" dirty="0"/>
          </a:p>
          <a:p>
            <a:pPr marL="285750" indent="-285750" algn="just">
              <a:spcBef>
                <a:spcPts val="0"/>
              </a:spcBef>
              <a:spcAft>
                <a:spcPts val="600"/>
              </a:spcAft>
              <a:defRPr/>
            </a:pPr>
            <a:r>
              <a:rPr lang="en-ZA" sz="2000" dirty="0"/>
              <a:t> </a:t>
            </a:r>
            <a:r>
              <a:rPr lang="en-ZA" sz="2000" dirty="0" smtClean="0"/>
              <a:t>Annual Strategic Plan                      	                                  26 November 2018</a:t>
            </a:r>
          </a:p>
          <a:p>
            <a:pPr>
              <a:spcBef>
                <a:spcPts val="0"/>
              </a:spcBef>
              <a:spcAft>
                <a:spcPts val="600"/>
              </a:spcAft>
              <a:buFont typeface="Arial" charset="0"/>
              <a:buNone/>
              <a:defRPr/>
            </a:pPr>
            <a:endParaRPr lang="en-ZA" sz="2000" dirty="0"/>
          </a:p>
          <a:p>
            <a:pPr>
              <a:spcBef>
                <a:spcPts val="0"/>
              </a:spcBef>
              <a:spcAft>
                <a:spcPts val="600"/>
              </a:spcAft>
              <a:buFont typeface="Arial" charset="0"/>
              <a:buNone/>
              <a:defRPr/>
            </a:pPr>
            <a:r>
              <a:rPr lang="en-ZA" sz="2000" dirty="0" smtClean="0"/>
              <a:t>PROCUREMENT</a:t>
            </a:r>
          </a:p>
          <a:p>
            <a:pPr marL="285750" indent="-285750">
              <a:spcBef>
                <a:spcPts val="0"/>
              </a:spcBef>
              <a:spcAft>
                <a:spcPts val="600"/>
              </a:spcAft>
              <a:defRPr/>
            </a:pPr>
            <a:r>
              <a:rPr lang="en-ZA" sz="2000" dirty="0" smtClean="0"/>
              <a:t>Procurement of exhibition material  for HQ and Provincial Offices</a:t>
            </a:r>
          </a:p>
          <a:p>
            <a:pPr>
              <a:spcBef>
                <a:spcPts val="0"/>
              </a:spcBef>
              <a:spcAft>
                <a:spcPts val="600"/>
              </a:spcAft>
              <a:buNone/>
              <a:defRPr/>
            </a:pPr>
            <a:r>
              <a:rPr lang="en-ZA" sz="2000" dirty="0"/>
              <a:t> </a:t>
            </a:r>
            <a:endParaRPr lang="en-ZA" sz="2000" dirty="0" smtClean="0"/>
          </a:p>
          <a:p>
            <a:pPr>
              <a:buNone/>
              <a:defRPr/>
            </a:pPr>
            <a:endParaRPr lang="en-ZA" sz="1400" dirty="0" smtClean="0"/>
          </a:p>
          <a:p>
            <a:pPr marL="285750" indent="-285750">
              <a:defRPr/>
            </a:pPr>
            <a:endParaRPr lang="en-ZA" sz="1400" b="1" dirty="0"/>
          </a:p>
          <a:p>
            <a:pPr marL="285750" indent="-285750" eaLnBrk="1" hangingPunct="1">
              <a:spcBef>
                <a:spcPct val="0"/>
              </a:spcBef>
              <a:defRPr/>
            </a:pPr>
            <a:endParaRPr lang="en-US" altLang="en-US" sz="1400" b="1" dirty="0" smtClean="0"/>
          </a:p>
          <a:p>
            <a:pPr eaLnBrk="1" hangingPunct="1">
              <a:spcBef>
                <a:spcPct val="0"/>
              </a:spcBef>
              <a:buFont typeface="Wingdings" pitchFamily="2" charset="2"/>
              <a:buNone/>
              <a:defRPr/>
            </a:pPr>
            <a:endParaRPr lang="en-US" altLang="en-US" sz="1200" b="1" dirty="0" smtClean="0"/>
          </a:p>
          <a:p>
            <a:pPr eaLnBrk="1" hangingPunct="1">
              <a:spcBef>
                <a:spcPct val="0"/>
              </a:spcBef>
              <a:buFont typeface="Wingdings" pitchFamily="2" charset="2"/>
              <a:buNone/>
              <a:defRPr/>
            </a:pPr>
            <a:endParaRPr lang="en-US" altLang="en-US" sz="1200" dirty="0" smtClean="0"/>
          </a:p>
          <a:p>
            <a:pPr eaLnBrk="1" hangingPunct="1">
              <a:spcBef>
                <a:spcPct val="0"/>
              </a:spcBef>
              <a:buFont typeface="Wingdings" pitchFamily="2" charset="2"/>
              <a:buNone/>
              <a:defRPr/>
            </a:pPr>
            <a:endParaRPr lang="hu-HU" altLang="en-US" sz="1200" dirty="0" smtClean="0"/>
          </a:p>
        </p:txBody>
      </p:sp>
    </p:spTree>
    <p:extLst>
      <p:ext uri="{BB962C8B-B14F-4D97-AF65-F5344CB8AC3E}">
        <p14:creationId xmlns:p14="http://schemas.microsoft.com/office/powerpoint/2010/main" xmlns="" val="364992408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554545"/>
          </a:xfrm>
          <a:prstGeom prst="rect">
            <a:avLst/>
          </a:prstGeom>
        </p:spPr>
        <p:txBody>
          <a:bodyPr wrap="square">
            <a:spAutoFit/>
          </a:bodyPr>
          <a:lstStyle/>
          <a:p>
            <a:pPr algn="ctr"/>
            <a:r>
              <a:rPr lang="en-ZA" sz="3200" b="1" dirty="0" smtClean="0"/>
              <a:t>PROGRAMME 2: </a:t>
            </a:r>
          </a:p>
          <a:p>
            <a:pPr algn="ctr"/>
            <a:r>
              <a:rPr lang="en-ZA" sz="3200" b="1" dirty="0" smtClean="0"/>
              <a:t>INSPECTION AND ENFORCEMENT SERVICES </a:t>
            </a:r>
          </a:p>
          <a:p>
            <a:pPr algn="ctr"/>
            <a:r>
              <a:rPr lang="en-ZA" sz="3200" b="1" dirty="0" smtClean="0"/>
              <a:t>(IES)</a:t>
            </a:r>
          </a:p>
          <a:p>
            <a:pPr algn="ctr"/>
            <a:endParaRPr lang="en-ZA" sz="3200" b="1" dirty="0" smtClean="0"/>
          </a:p>
          <a:p>
            <a:pPr algn="ctr"/>
            <a:r>
              <a:rPr lang="en-ZA" sz="3200" b="1" dirty="0" smtClean="0">
                <a:solidFill>
                  <a:srgbClr val="C00000"/>
                </a:solidFill>
              </a:rPr>
              <a:t>QUARTER 3: PERFORMANCE: 2018/19</a:t>
            </a:r>
            <a:endParaRPr lang="en-ZA" sz="3200" b="1" dirty="0">
              <a:solidFill>
                <a:srgbClr val="C00000"/>
              </a:solidFill>
            </a:endParaRPr>
          </a:p>
        </p:txBody>
      </p:sp>
    </p:spTree>
    <p:extLst>
      <p:ext uri="{BB962C8B-B14F-4D97-AF65-F5344CB8AC3E}">
        <p14:creationId xmlns:p14="http://schemas.microsoft.com/office/powerpoint/2010/main" xmlns="" val="5929676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2323"/>
          </a:xfrm>
        </p:spPr>
        <p:txBody>
          <a:bodyPr/>
          <a:lstStyle/>
          <a:p>
            <a:r>
              <a:rPr lang="en-ZA" sz="2400" b="1" dirty="0" smtClean="0"/>
              <a:t>THIRD QUARTER OVERALL PERFOMANCE</a:t>
            </a:r>
            <a:endParaRPr lang="en-ZA" sz="2400" b="1" dirty="0"/>
          </a:p>
        </p:txBody>
      </p:sp>
      <p:sp>
        <p:nvSpPr>
          <p:cNvPr id="3" name="Content Placeholder 2"/>
          <p:cNvSpPr>
            <a:spLocks noGrp="1"/>
          </p:cNvSpPr>
          <p:nvPr>
            <p:ph idx="1"/>
          </p:nvPr>
        </p:nvSpPr>
        <p:spPr>
          <a:xfrm>
            <a:off x="251520" y="1412776"/>
            <a:ext cx="8435280" cy="5040560"/>
          </a:xfrm>
        </p:spPr>
        <p:txBody>
          <a:bodyPr/>
          <a:lstStyle/>
          <a:p>
            <a:pPr marL="0" indent="0" algn="just">
              <a:buNone/>
            </a:pPr>
            <a:r>
              <a:rPr lang="en-ZA" sz="1800" dirty="0" smtClean="0">
                <a:cs typeface="Arial" panose="020B0604020202020204" pitchFamily="34" charset="0"/>
              </a:rPr>
              <a:t>The target for the Quarter 3 was </a:t>
            </a:r>
            <a:r>
              <a:rPr lang="en-ZA" sz="1800" b="1" dirty="0" smtClean="0">
                <a:cs typeface="Arial" panose="020B0604020202020204" pitchFamily="34" charset="0"/>
              </a:rPr>
              <a:t>43 746 </a:t>
            </a:r>
            <a:r>
              <a:rPr lang="en-ZA" sz="1800" dirty="0" smtClean="0">
                <a:cs typeface="Arial" panose="020B0604020202020204" pitchFamily="34" charset="0"/>
              </a:rPr>
              <a:t>inspections and </a:t>
            </a:r>
            <a:r>
              <a:rPr lang="en-ZA" sz="1800" b="1" dirty="0" smtClean="0">
                <a:cs typeface="Arial" panose="020B0604020202020204" pitchFamily="34" charset="0"/>
              </a:rPr>
              <a:t>46 508 </a:t>
            </a:r>
            <a:r>
              <a:rPr lang="en-ZA" sz="1800" dirty="0" smtClean="0">
                <a:cs typeface="Arial" panose="020B0604020202020204" pitchFamily="34" charset="0"/>
              </a:rPr>
              <a:t>inspections were conducted which constitutes </a:t>
            </a:r>
            <a:r>
              <a:rPr lang="en-ZA" sz="1800" b="1" dirty="0" smtClean="0">
                <a:cs typeface="Arial" panose="020B0604020202020204" pitchFamily="34" charset="0"/>
              </a:rPr>
              <a:t>106%. </a:t>
            </a:r>
            <a:r>
              <a:rPr lang="en-ZA" sz="1800" dirty="0" smtClean="0">
                <a:cs typeface="Arial" panose="020B0604020202020204" pitchFamily="34" charset="0"/>
              </a:rPr>
              <a:t>Of those inspected </a:t>
            </a:r>
            <a:r>
              <a:rPr lang="en-ZA" sz="1800" b="1" dirty="0" smtClean="0">
                <a:cs typeface="Arial" panose="020B0604020202020204" pitchFamily="34" charset="0"/>
              </a:rPr>
              <a:t>37 453 </a:t>
            </a:r>
            <a:r>
              <a:rPr lang="en-ZA" sz="1800" dirty="0" smtClean="0">
                <a:cs typeface="Arial" panose="020B0604020202020204" pitchFamily="34" charset="0"/>
              </a:rPr>
              <a:t>were found compliant and </a:t>
            </a:r>
            <a:r>
              <a:rPr lang="en-ZA" sz="1800" b="1" dirty="0" smtClean="0">
                <a:cs typeface="Arial" panose="020B0604020202020204" pitchFamily="34" charset="0"/>
              </a:rPr>
              <a:t>9 055 </a:t>
            </a:r>
            <a:r>
              <a:rPr lang="en-ZA" sz="1800" dirty="0" smtClean="0">
                <a:cs typeface="Arial" panose="020B0604020202020204" pitchFamily="34" charset="0"/>
              </a:rPr>
              <a:t>were non-compliant as a result were all issued with enforcement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807147165"/>
              </p:ext>
            </p:extLst>
          </p:nvPr>
        </p:nvGraphicFramePr>
        <p:xfrm>
          <a:off x="251522" y="2708917"/>
          <a:ext cx="8640960" cy="3497559"/>
        </p:xfrm>
        <a:graphic>
          <a:graphicData uri="http://schemas.openxmlformats.org/drawingml/2006/table">
            <a:tbl>
              <a:tblPr>
                <a:tableStyleId>{E8B1032C-EA38-4F05-BA0D-38AFFFC7BED3}</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710544">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COMPLIED</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NON-COMPLIED</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EC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dirty="0">
                          <a:solidFill>
                            <a:srgbClr val="000000"/>
                          </a:solidFill>
                          <a:effectLst/>
                          <a:latin typeface="Calibri"/>
                        </a:rPr>
                        <a:t>4 331</a:t>
                      </a:r>
                    </a:p>
                  </a:txBody>
                  <a:tcPr marL="9525" marR="9525" marT="9525" marB="0" anchor="ctr"/>
                </a:tc>
                <a:tc>
                  <a:txBody>
                    <a:bodyPr/>
                    <a:lstStyle/>
                    <a:p>
                      <a:pPr algn="ctr" fontAlgn="b"/>
                      <a:r>
                        <a:rPr lang="en-ZA" sz="1400" b="0" i="0" u="none" strike="noStrike" dirty="0">
                          <a:solidFill>
                            <a:srgbClr val="000000"/>
                          </a:solidFill>
                          <a:effectLst/>
                          <a:latin typeface="Calibri"/>
                        </a:rPr>
                        <a:t>4660</a:t>
                      </a:r>
                    </a:p>
                  </a:txBody>
                  <a:tcPr marL="9525" marR="9525" marT="9525" marB="0" anchor="b"/>
                </a:tc>
                <a:tc>
                  <a:txBody>
                    <a:bodyPr/>
                    <a:lstStyle/>
                    <a:p>
                      <a:pPr algn="ctr" fontAlgn="b"/>
                      <a:r>
                        <a:rPr lang="en-ZA" sz="1400" b="0" i="0" u="none" strike="noStrike" dirty="0">
                          <a:solidFill>
                            <a:srgbClr val="000000"/>
                          </a:solidFill>
                          <a:effectLst/>
                          <a:latin typeface="Calibri"/>
                        </a:rPr>
                        <a:t>329</a:t>
                      </a:r>
                    </a:p>
                  </a:txBody>
                  <a:tcPr marL="9525" marR="9525" marT="9525" marB="0" anchor="b"/>
                </a:tc>
                <a:tc>
                  <a:txBody>
                    <a:bodyPr/>
                    <a:lstStyle/>
                    <a:p>
                      <a:pPr algn="ctr" fontAlgn="b"/>
                      <a:r>
                        <a:rPr lang="en-ZA" sz="1400" b="0" i="0" u="none" strike="noStrike">
                          <a:solidFill>
                            <a:srgbClr val="000000"/>
                          </a:solidFill>
                          <a:effectLst/>
                          <a:latin typeface="Calibri"/>
                        </a:rPr>
                        <a:t>4013</a:t>
                      </a:r>
                    </a:p>
                  </a:txBody>
                  <a:tcPr marL="9525" marR="9525" marT="9525" marB="0" anchor="b"/>
                </a:tc>
                <a:tc>
                  <a:txBody>
                    <a:bodyPr/>
                    <a:lstStyle/>
                    <a:p>
                      <a:pPr algn="ctr" fontAlgn="b"/>
                      <a:r>
                        <a:rPr lang="en-ZA" sz="1400" b="0" i="0" u="none" strike="noStrike">
                          <a:solidFill>
                            <a:srgbClr val="000000"/>
                          </a:solidFill>
                          <a:effectLst/>
                          <a:latin typeface="Calibri"/>
                        </a:rPr>
                        <a:t>647</a:t>
                      </a:r>
                    </a:p>
                  </a:txBody>
                  <a:tcPr marL="9525" marR="9525" marT="9525" marB="0" anchor="b"/>
                </a:tc>
                <a:extLst>
                  <a:ext uri="{0D108BD9-81ED-4DB2-BD59-A6C34878D82A}">
                    <a16:rowId xmlns:a16="http://schemas.microsoft.com/office/drawing/2014/main" xmlns="" val="10001"/>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FS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dirty="0">
                          <a:solidFill>
                            <a:srgbClr val="000000"/>
                          </a:solidFill>
                          <a:effectLst/>
                          <a:latin typeface="Calibri"/>
                        </a:rPr>
                        <a:t>3 718</a:t>
                      </a:r>
                    </a:p>
                  </a:txBody>
                  <a:tcPr marL="9525" marR="9525" marT="9525" marB="0" anchor="ctr"/>
                </a:tc>
                <a:tc>
                  <a:txBody>
                    <a:bodyPr/>
                    <a:lstStyle/>
                    <a:p>
                      <a:pPr algn="ctr" fontAlgn="b"/>
                      <a:r>
                        <a:rPr lang="en-ZA" sz="1400" b="0" i="0" u="none" strike="noStrike" dirty="0">
                          <a:solidFill>
                            <a:srgbClr val="000000"/>
                          </a:solidFill>
                          <a:effectLst/>
                          <a:latin typeface="Calibri"/>
                        </a:rPr>
                        <a:t>4095</a:t>
                      </a:r>
                    </a:p>
                  </a:txBody>
                  <a:tcPr marL="9525" marR="9525" marT="9525" marB="0" anchor="b"/>
                </a:tc>
                <a:tc>
                  <a:txBody>
                    <a:bodyPr/>
                    <a:lstStyle/>
                    <a:p>
                      <a:pPr algn="ctr" fontAlgn="b"/>
                      <a:r>
                        <a:rPr lang="en-ZA" sz="1400" b="0" i="0" u="none" strike="noStrike" dirty="0">
                          <a:solidFill>
                            <a:srgbClr val="000000"/>
                          </a:solidFill>
                          <a:effectLst/>
                          <a:latin typeface="Calibri"/>
                        </a:rPr>
                        <a:t>377</a:t>
                      </a:r>
                    </a:p>
                  </a:txBody>
                  <a:tcPr marL="9525" marR="9525" marT="9525" marB="0" anchor="b"/>
                </a:tc>
                <a:tc>
                  <a:txBody>
                    <a:bodyPr/>
                    <a:lstStyle/>
                    <a:p>
                      <a:pPr algn="ctr" fontAlgn="b"/>
                      <a:r>
                        <a:rPr lang="en-ZA" sz="1400" b="0" i="0" u="none" strike="noStrike" dirty="0">
                          <a:solidFill>
                            <a:srgbClr val="000000"/>
                          </a:solidFill>
                          <a:effectLst/>
                          <a:latin typeface="Calibri"/>
                        </a:rPr>
                        <a:t>3577</a:t>
                      </a:r>
                    </a:p>
                  </a:txBody>
                  <a:tcPr marL="9525" marR="9525" marT="9525" marB="0" anchor="b"/>
                </a:tc>
                <a:tc>
                  <a:txBody>
                    <a:bodyPr/>
                    <a:lstStyle/>
                    <a:p>
                      <a:pPr algn="ctr" fontAlgn="b"/>
                      <a:r>
                        <a:rPr lang="en-ZA" sz="1400" b="0" i="0" u="none" strike="noStrike">
                          <a:solidFill>
                            <a:srgbClr val="000000"/>
                          </a:solidFill>
                          <a:effectLst/>
                          <a:latin typeface="Calibri"/>
                        </a:rPr>
                        <a:t>518</a:t>
                      </a:r>
                    </a:p>
                  </a:txBody>
                  <a:tcPr marL="9525" marR="9525" marT="9525" marB="0" anchor="b"/>
                </a:tc>
                <a:extLst>
                  <a:ext uri="{0D108BD9-81ED-4DB2-BD59-A6C34878D82A}">
                    <a16:rowId xmlns:a16="http://schemas.microsoft.com/office/drawing/2014/main" xmlns="" val="10002"/>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GP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10 455</a:t>
                      </a:r>
                    </a:p>
                  </a:txBody>
                  <a:tcPr marL="9525" marR="9525" marT="9525" marB="0" anchor="ctr"/>
                </a:tc>
                <a:tc>
                  <a:txBody>
                    <a:bodyPr/>
                    <a:lstStyle/>
                    <a:p>
                      <a:pPr algn="ctr" fontAlgn="b"/>
                      <a:r>
                        <a:rPr lang="en-ZA" sz="1400" b="0" i="0" u="none" strike="noStrike" dirty="0">
                          <a:solidFill>
                            <a:srgbClr val="000000"/>
                          </a:solidFill>
                          <a:effectLst/>
                          <a:latin typeface="Calibri"/>
                        </a:rPr>
                        <a:t>10285</a:t>
                      </a:r>
                    </a:p>
                  </a:txBody>
                  <a:tcPr marL="9525" marR="9525" marT="9525" marB="0" anchor="b"/>
                </a:tc>
                <a:tc>
                  <a:txBody>
                    <a:bodyPr/>
                    <a:lstStyle/>
                    <a:p>
                      <a:pPr algn="ctr" fontAlgn="b"/>
                      <a:r>
                        <a:rPr lang="en-ZA" sz="1400" b="0" i="0" u="none" strike="noStrike" dirty="0">
                          <a:solidFill>
                            <a:srgbClr val="000000"/>
                          </a:solidFill>
                          <a:effectLst/>
                          <a:latin typeface="Calibri"/>
                        </a:rPr>
                        <a:t>-170</a:t>
                      </a:r>
                    </a:p>
                  </a:txBody>
                  <a:tcPr marL="9525" marR="9525" marT="9525" marB="0" anchor="b"/>
                </a:tc>
                <a:tc>
                  <a:txBody>
                    <a:bodyPr/>
                    <a:lstStyle/>
                    <a:p>
                      <a:pPr algn="ctr" fontAlgn="b"/>
                      <a:r>
                        <a:rPr lang="en-ZA" sz="1400" b="0" i="0" u="none" strike="noStrike" dirty="0">
                          <a:solidFill>
                            <a:srgbClr val="000000"/>
                          </a:solidFill>
                          <a:effectLst/>
                          <a:latin typeface="Calibri"/>
                        </a:rPr>
                        <a:t>8720</a:t>
                      </a:r>
                    </a:p>
                  </a:txBody>
                  <a:tcPr marL="9525" marR="9525" marT="9525" marB="0" anchor="b"/>
                </a:tc>
                <a:tc>
                  <a:txBody>
                    <a:bodyPr/>
                    <a:lstStyle/>
                    <a:p>
                      <a:pPr algn="ctr" fontAlgn="b"/>
                      <a:r>
                        <a:rPr lang="en-ZA" sz="1400" b="0" i="0" u="none" strike="noStrike">
                          <a:solidFill>
                            <a:srgbClr val="000000"/>
                          </a:solidFill>
                          <a:effectLst/>
                          <a:latin typeface="Calibri"/>
                        </a:rPr>
                        <a:t>1565</a:t>
                      </a:r>
                    </a:p>
                  </a:txBody>
                  <a:tcPr marL="9525" marR="9525" marT="9525" marB="0" anchor="b"/>
                </a:tc>
                <a:extLst>
                  <a:ext uri="{0D108BD9-81ED-4DB2-BD59-A6C34878D82A}">
                    <a16:rowId xmlns:a16="http://schemas.microsoft.com/office/drawing/2014/main" xmlns="" val="10003"/>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KZN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8 968</a:t>
                      </a:r>
                    </a:p>
                  </a:txBody>
                  <a:tcPr marL="9525" marR="9525" marT="9525" marB="0" anchor="ctr"/>
                </a:tc>
                <a:tc>
                  <a:txBody>
                    <a:bodyPr/>
                    <a:lstStyle/>
                    <a:p>
                      <a:pPr algn="ctr" fontAlgn="b"/>
                      <a:r>
                        <a:rPr lang="en-ZA" sz="1400" b="0" i="0" u="none" strike="noStrike" dirty="0">
                          <a:solidFill>
                            <a:srgbClr val="000000"/>
                          </a:solidFill>
                          <a:effectLst/>
                          <a:latin typeface="Calibri"/>
                        </a:rPr>
                        <a:t>9326</a:t>
                      </a:r>
                    </a:p>
                  </a:txBody>
                  <a:tcPr marL="9525" marR="9525" marT="9525" marB="0" anchor="b"/>
                </a:tc>
                <a:tc>
                  <a:txBody>
                    <a:bodyPr/>
                    <a:lstStyle/>
                    <a:p>
                      <a:pPr algn="ctr" fontAlgn="b"/>
                      <a:r>
                        <a:rPr lang="en-ZA" sz="1400" b="0" i="0" u="none" strike="noStrike" dirty="0">
                          <a:solidFill>
                            <a:srgbClr val="000000"/>
                          </a:solidFill>
                          <a:effectLst/>
                          <a:latin typeface="Calibri"/>
                        </a:rPr>
                        <a:t>358</a:t>
                      </a:r>
                    </a:p>
                  </a:txBody>
                  <a:tcPr marL="9525" marR="9525" marT="9525" marB="0" anchor="b"/>
                </a:tc>
                <a:tc>
                  <a:txBody>
                    <a:bodyPr/>
                    <a:lstStyle/>
                    <a:p>
                      <a:pPr algn="ctr" fontAlgn="b"/>
                      <a:r>
                        <a:rPr lang="en-ZA" sz="1400" b="0" i="0" u="none" strike="noStrike" dirty="0">
                          <a:solidFill>
                            <a:srgbClr val="000000"/>
                          </a:solidFill>
                          <a:effectLst/>
                          <a:latin typeface="Calibri"/>
                        </a:rPr>
                        <a:t>7181</a:t>
                      </a:r>
                    </a:p>
                  </a:txBody>
                  <a:tcPr marL="9525" marR="9525" marT="9525" marB="0" anchor="b"/>
                </a:tc>
                <a:tc>
                  <a:txBody>
                    <a:bodyPr/>
                    <a:lstStyle/>
                    <a:p>
                      <a:pPr algn="ctr" fontAlgn="b"/>
                      <a:r>
                        <a:rPr lang="en-ZA" sz="1400" b="0" i="0" u="none" strike="noStrike" dirty="0">
                          <a:solidFill>
                            <a:srgbClr val="000000"/>
                          </a:solidFill>
                          <a:effectLst/>
                          <a:latin typeface="Calibri"/>
                        </a:rPr>
                        <a:t>2145</a:t>
                      </a:r>
                    </a:p>
                  </a:txBody>
                  <a:tcPr marL="9525" marR="9525" marT="9525" marB="0" anchor="b"/>
                </a:tc>
                <a:extLst>
                  <a:ext uri="{0D108BD9-81ED-4DB2-BD59-A6C34878D82A}">
                    <a16:rowId xmlns:a16="http://schemas.microsoft.com/office/drawing/2014/main" xmlns="" val="10004"/>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LP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3 937</a:t>
                      </a:r>
                    </a:p>
                  </a:txBody>
                  <a:tcPr marL="9525" marR="9525" marT="9525" marB="0" anchor="ctr"/>
                </a:tc>
                <a:tc>
                  <a:txBody>
                    <a:bodyPr/>
                    <a:lstStyle/>
                    <a:p>
                      <a:pPr algn="ctr" fontAlgn="b"/>
                      <a:r>
                        <a:rPr lang="en-ZA" sz="1400" b="0" i="0" u="none" strike="noStrike">
                          <a:solidFill>
                            <a:srgbClr val="000000"/>
                          </a:solidFill>
                          <a:effectLst/>
                          <a:latin typeface="Calibri"/>
                        </a:rPr>
                        <a:t>4378</a:t>
                      </a:r>
                    </a:p>
                  </a:txBody>
                  <a:tcPr marL="9525" marR="9525" marT="9525" marB="0" anchor="b"/>
                </a:tc>
                <a:tc>
                  <a:txBody>
                    <a:bodyPr/>
                    <a:lstStyle/>
                    <a:p>
                      <a:pPr algn="ctr" fontAlgn="b"/>
                      <a:r>
                        <a:rPr lang="en-ZA" sz="1400" b="0" i="0" u="none" strike="noStrike" dirty="0">
                          <a:solidFill>
                            <a:srgbClr val="000000"/>
                          </a:solidFill>
                          <a:effectLst/>
                          <a:latin typeface="Calibri"/>
                        </a:rPr>
                        <a:t>441</a:t>
                      </a:r>
                    </a:p>
                  </a:txBody>
                  <a:tcPr marL="9525" marR="9525" marT="9525" marB="0" anchor="b"/>
                </a:tc>
                <a:tc>
                  <a:txBody>
                    <a:bodyPr/>
                    <a:lstStyle/>
                    <a:p>
                      <a:pPr algn="ctr" fontAlgn="b"/>
                      <a:r>
                        <a:rPr lang="en-ZA" sz="1400" b="0" i="0" u="none" strike="noStrike" dirty="0">
                          <a:solidFill>
                            <a:srgbClr val="000000"/>
                          </a:solidFill>
                          <a:effectLst/>
                          <a:latin typeface="Calibri"/>
                        </a:rPr>
                        <a:t>3440</a:t>
                      </a:r>
                    </a:p>
                  </a:txBody>
                  <a:tcPr marL="9525" marR="9525" marT="9525" marB="0" anchor="b"/>
                </a:tc>
                <a:tc>
                  <a:txBody>
                    <a:bodyPr/>
                    <a:lstStyle/>
                    <a:p>
                      <a:pPr algn="ctr" fontAlgn="b"/>
                      <a:r>
                        <a:rPr lang="en-ZA" sz="1400" b="0" i="0" u="none" strike="noStrike" dirty="0">
                          <a:solidFill>
                            <a:srgbClr val="000000"/>
                          </a:solidFill>
                          <a:effectLst/>
                          <a:latin typeface="Calibri"/>
                        </a:rPr>
                        <a:t>938</a:t>
                      </a:r>
                    </a:p>
                  </a:txBody>
                  <a:tcPr marL="9525" marR="9525" marT="9525" marB="0" anchor="b"/>
                </a:tc>
                <a:extLst>
                  <a:ext uri="{0D108BD9-81ED-4DB2-BD59-A6C34878D82A}">
                    <a16:rowId xmlns:a16="http://schemas.microsoft.com/office/drawing/2014/main" xmlns="" val="10005"/>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MP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3 193</a:t>
                      </a:r>
                    </a:p>
                  </a:txBody>
                  <a:tcPr marL="9525" marR="9525" marT="9525" marB="0" anchor="ctr"/>
                </a:tc>
                <a:tc>
                  <a:txBody>
                    <a:bodyPr/>
                    <a:lstStyle/>
                    <a:p>
                      <a:pPr algn="ctr" fontAlgn="b"/>
                      <a:r>
                        <a:rPr lang="en-ZA" sz="1400" b="0" i="0" u="none" strike="noStrike">
                          <a:solidFill>
                            <a:srgbClr val="000000"/>
                          </a:solidFill>
                          <a:effectLst/>
                          <a:latin typeface="Calibri"/>
                        </a:rPr>
                        <a:t>3726</a:t>
                      </a:r>
                    </a:p>
                  </a:txBody>
                  <a:tcPr marL="9525" marR="9525" marT="9525" marB="0" anchor="b"/>
                </a:tc>
                <a:tc>
                  <a:txBody>
                    <a:bodyPr/>
                    <a:lstStyle/>
                    <a:p>
                      <a:pPr algn="ctr" fontAlgn="b"/>
                      <a:r>
                        <a:rPr lang="en-ZA" sz="1400" b="0" i="0" u="none" strike="noStrike">
                          <a:solidFill>
                            <a:srgbClr val="000000"/>
                          </a:solidFill>
                          <a:effectLst/>
                          <a:latin typeface="Calibri"/>
                        </a:rPr>
                        <a:t>533</a:t>
                      </a:r>
                    </a:p>
                  </a:txBody>
                  <a:tcPr marL="9525" marR="9525" marT="9525" marB="0" anchor="b"/>
                </a:tc>
                <a:tc>
                  <a:txBody>
                    <a:bodyPr/>
                    <a:lstStyle/>
                    <a:p>
                      <a:pPr algn="ctr" fontAlgn="b"/>
                      <a:r>
                        <a:rPr lang="en-ZA" sz="1400" b="0" i="0" u="none" strike="noStrike" dirty="0">
                          <a:solidFill>
                            <a:srgbClr val="000000"/>
                          </a:solidFill>
                          <a:effectLst/>
                          <a:latin typeface="Calibri"/>
                        </a:rPr>
                        <a:t>2839</a:t>
                      </a:r>
                    </a:p>
                  </a:txBody>
                  <a:tcPr marL="9525" marR="9525" marT="9525" marB="0" anchor="b"/>
                </a:tc>
                <a:tc>
                  <a:txBody>
                    <a:bodyPr/>
                    <a:lstStyle/>
                    <a:p>
                      <a:pPr algn="ctr" fontAlgn="b"/>
                      <a:r>
                        <a:rPr lang="en-ZA" sz="1400" b="0" i="0" u="none" strike="noStrike" dirty="0">
                          <a:solidFill>
                            <a:srgbClr val="000000"/>
                          </a:solidFill>
                          <a:effectLst/>
                          <a:latin typeface="Calibri"/>
                        </a:rPr>
                        <a:t>887</a:t>
                      </a:r>
                    </a:p>
                  </a:txBody>
                  <a:tcPr marL="9525" marR="9525" marT="9525" marB="0" anchor="b"/>
                </a:tc>
                <a:extLst>
                  <a:ext uri="{0D108BD9-81ED-4DB2-BD59-A6C34878D82A}">
                    <a16:rowId xmlns:a16="http://schemas.microsoft.com/office/drawing/2014/main" xmlns="" val="10006"/>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NC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1 794</a:t>
                      </a:r>
                    </a:p>
                  </a:txBody>
                  <a:tcPr marL="9525" marR="9525" marT="9525" marB="0" anchor="ctr"/>
                </a:tc>
                <a:tc>
                  <a:txBody>
                    <a:bodyPr/>
                    <a:lstStyle/>
                    <a:p>
                      <a:pPr algn="ctr" fontAlgn="b"/>
                      <a:r>
                        <a:rPr lang="en-ZA" sz="1400" b="0" i="0" u="none" strike="noStrike">
                          <a:solidFill>
                            <a:srgbClr val="000000"/>
                          </a:solidFill>
                          <a:effectLst/>
                          <a:latin typeface="Calibri"/>
                        </a:rPr>
                        <a:t>1729</a:t>
                      </a:r>
                    </a:p>
                  </a:txBody>
                  <a:tcPr marL="9525" marR="9525" marT="9525" marB="0" anchor="b"/>
                </a:tc>
                <a:tc>
                  <a:txBody>
                    <a:bodyPr/>
                    <a:lstStyle/>
                    <a:p>
                      <a:pPr algn="ctr" fontAlgn="b"/>
                      <a:r>
                        <a:rPr lang="en-ZA" sz="1400" b="0" i="0" u="none" strike="noStrike">
                          <a:solidFill>
                            <a:srgbClr val="000000"/>
                          </a:solidFill>
                          <a:effectLst/>
                          <a:latin typeface="Calibri"/>
                        </a:rPr>
                        <a:t>-65</a:t>
                      </a:r>
                    </a:p>
                  </a:txBody>
                  <a:tcPr marL="9525" marR="9525" marT="9525" marB="0" anchor="b"/>
                </a:tc>
                <a:tc>
                  <a:txBody>
                    <a:bodyPr/>
                    <a:lstStyle/>
                    <a:p>
                      <a:pPr algn="ctr" fontAlgn="b"/>
                      <a:r>
                        <a:rPr lang="en-ZA" sz="1400" b="0" i="0" u="none" strike="noStrike" dirty="0">
                          <a:solidFill>
                            <a:srgbClr val="000000"/>
                          </a:solidFill>
                          <a:effectLst/>
                          <a:latin typeface="Calibri"/>
                        </a:rPr>
                        <a:t>1281</a:t>
                      </a:r>
                    </a:p>
                  </a:txBody>
                  <a:tcPr marL="9525" marR="9525" marT="9525" marB="0" anchor="b"/>
                </a:tc>
                <a:tc>
                  <a:txBody>
                    <a:bodyPr/>
                    <a:lstStyle/>
                    <a:p>
                      <a:pPr algn="ctr" fontAlgn="b"/>
                      <a:r>
                        <a:rPr lang="en-ZA" sz="1400" b="0" i="0" u="none" strike="noStrike" dirty="0">
                          <a:solidFill>
                            <a:srgbClr val="000000"/>
                          </a:solidFill>
                          <a:effectLst/>
                          <a:latin typeface="Calibri"/>
                        </a:rPr>
                        <a:t>448</a:t>
                      </a:r>
                    </a:p>
                  </a:txBody>
                  <a:tcPr marL="9525" marR="9525" marT="9525" marB="0" anchor="b"/>
                </a:tc>
                <a:extLst>
                  <a:ext uri="{0D108BD9-81ED-4DB2-BD59-A6C34878D82A}">
                    <a16:rowId xmlns:a16="http://schemas.microsoft.com/office/drawing/2014/main" xmlns="" val="10007"/>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NW</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2 931</a:t>
                      </a:r>
                    </a:p>
                  </a:txBody>
                  <a:tcPr marL="9525" marR="9525" marT="9525" marB="0" anchor="ctr"/>
                </a:tc>
                <a:tc>
                  <a:txBody>
                    <a:bodyPr/>
                    <a:lstStyle/>
                    <a:p>
                      <a:pPr algn="ctr" fontAlgn="b"/>
                      <a:r>
                        <a:rPr lang="en-ZA" sz="1400" b="0" i="0" u="none" strike="noStrike">
                          <a:solidFill>
                            <a:srgbClr val="000000"/>
                          </a:solidFill>
                          <a:effectLst/>
                          <a:latin typeface="Calibri"/>
                        </a:rPr>
                        <a:t>3169</a:t>
                      </a:r>
                    </a:p>
                  </a:txBody>
                  <a:tcPr marL="9525" marR="9525" marT="9525" marB="0" anchor="b"/>
                </a:tc>
                <a:tc>
                  <a:txBody>
                    <a:bodyPr/>
                    <a:lstStyle/>
                    <a:p>
                      <a:pPr algn="ctr" fontAlgn="b"/>
                      <a:r>
                        <a:rPr lang="en-ZA" sz="1400" b="0" i="0" u="none" strike="noStrike">
                          <a:solidFill>
                            <a:srgbClr val="000000"/>
                          </a:solidFill>
                          <a:effectLst/>
                          <a:latin typeface="Calibri"/>
                        </a:rPr>
                        <a:t>238</a:t>
                      </a:r>
                    </a:p>
                  </a:txBody>
                  <a:tcPr marL="9525" marR="9525" marT="9525" marB="0" anchor="b"/>
                </a:tc>
                <a:tc>
                  <a:txBody>
                    <a:bodyPr/>
                    <a:lstStyle/>
                    <a:p>
                      <a:pPr algn="ctr" fontAlgn="b"/>
                      <a:r>
                        <a:rPr lang="en-ZA" sz="1400" b="0" i="0" u="none" strike="noStrike" dirty="0">
                          <a:solidFill>
                            <a:srgbClr val="000000"/>
                          </a:solidFill>
                          <a:effectLst/>
                          <a:latin typeface="Calibri"/>
                        </a:rPr>
                        <a:t>2565</a:t>
                      </a:r>
                    </a:p>
                  </a:txBody>
                  <a:tcPr marL="9525" marR="9525" marT="9525" marB="0" anchor="b"/>
                </a:tc>
                <a:tc>
                  <a:txBody>
                    <a:bodyPr/>
                    <a:lstStyle/>
                    <a:p>
                      <a:pPr algn="ctr" fontAlgn="b"/>
                      <a:r>
                        <a:rPr lang="en-ZA" sz="1400" b="0" i="0" u="none" strike="noStrike" dirty="0">
                          <a:solidFill>
                            <a:srgbClr val="000000"/>
                          </a:solidFill>
                          <a:effectLst/>
                          <a:latin typeface="Calibri"/>
                        </a:rPr>
                        <a:t>604</a:t>
                      </a:r>
                    </a:p>
                  </a:txBody>
                  <a:tcPr marL="9525" marR="9525" marT="9525" marB="0" anchor="b"/>
                </a:tc>
                <a:extLst>
                  <a:ext uri="{0D108BD9-81ED-4DB2-BD59-A6C34878D82A}">
                    <a16:rowId xmlns:a16="http://schemas.microsoft.com/office/drawing/2014/main" xmlns="" val="10008"/>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WC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4 375</a:t>
                      </a:r>
                    </a:p>
                  </a:txBody>
                  <a:tcPr marL="9525" marR="9525" marT="9525" marB="0" anchor="ctr"/>
                </a:tc>
                <a:tc>
                  <a:txBody>
                    <a:bodyPr/>
                    <a:lstStyle/>
                    <a:p>
                      <a:pPr algn="ctr" fontAlgn="b"/>
                      <a:r>
                        <a:rPr lang="en-ZA" sz="1400" b="0" i="0" u="none" strike="noStrike">
                          <a:solidFill>
                            <a:srgbClr val="000000"/>
                          </a:solidFill>
                          <a:effectLst/>
                          <a:latin typeface="Calibri"/>
                        </a:rPr>
                        <a:t>5069</a:t>
                      </a:r>
                    </a:p>
                  </a:txBody>
                  <a:tcPr marL="9525" marR="9525" marT="9525" marB="0" anchor="b"/>
                </a:tc>
                <a:tc>
                  <a:txBody>
                    <a:bodyPr/>
                    <a:lstStyle/>
                    <a:p>
                      <a:pPr algn="ctr" fontAlgn="b"/>
                      <a:r>
                        <a:rPr lang="en-ZA" sz="1400" b="0" i="0" u="none" strike="noStrike">
                          <a:solidFill>
                            <a:srgbClr val="000000"/>
                          </a:solidFill>
                          <a:effectLst/>
                          <a:latin typeface="Calibri"/>
                        </a:rPr>
                        <a:t>694</a:t>
                      </a:r>
                    </a:p>
                  </a:txBody>
                  <a:tcPr marL="9525" marR="9525" marT="9525" marB="0" anchor="b"/>
                </a:tc>
                <a:tc>
                  <a:txBody>
                    <a:bodyPr/>
                    <a:lstStyle/>
                    <a:p>
                      <a:pPr algn="ctr" fontAlgn="b"/>
                      <a:r>
                        <a:rPr lang="en-ZA" sz="1400" b="0" i="0" u="none" strike="noStrike">
                          <a:solidFill>
                            <a:srgbClr val="000000"/>
                          </a:solidFill>
                          <a:effectLst/>
                          <a:latin typeface="Calibri"/>
                        </a:rPr>
                        <a:t>3780</a:t>
                      </a:r>
                    </a:p>
                  </a:txBody>
                  <a:tcPr marL="9525" marR="9525" marT="9525" marB="0" anchor="b"/>
                </a:tc>
                <a:tc>
                  <a:txBody>
                    <a:bodyPr/>
                    <a:lstStyle/>
                    <a:p>
                      <a:pPr algn="ctr" fontAlgn="b"/>
                      <a:r>
                        <a:rPr lang="en-ZA" sz="1400" b="0" i="0" u="none" strike="noStrike" dirty="0">
                          <a:solidFill>
                            <a:srgbClr val="000000"/>
                          </a:solidFill>
                          <a:effectLst/>
                          <a:latin typeface="Calibri"/>
                        </a:rPr>
                        <a:t>1289</a:t>
                      </a:r>
                    </a:p>
                  </a:txBody>
                  <a:tcPr marL="9525" marR="9525" marT="9525" marB="0" anchor="b"/>
                </a:tc>
                <a:extLst>
                  <a:ext uri="{0D108BD9-81ED-4DB2-BD59-A6C34878D82A}">
                    <a16:rowId xmlns:a16="http://schemas.microsoft.com/office/drawing/2014/main" xmlns="" val="10009"/>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HO</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b="0" i="0" u="none" strike="noStrike">
                          <a:solidFill>
                            <a:srgbClr val="000000"/>
                          </a:solidFill>
                          <a:effectLst/>
                          <a:latin typeface="Calibri"/>
                        </a:rPr>
                        <a:t>44</a:t>
                      </a:r>
                    </a:p>
                  </a:txBody>
                  <a:tcPr marL="9525" marR="9525" marT="9525" marB="0" anchor="ctr"/>
                </a:tc>
                <a:tc>
                  <a:txBody>
                    <a:bodyPr/>
                    <a:lstStyle/>
                    <a:p>
                      <a:pPr algn="ctr" fontAlgn="b"/>
                      <a:r>
                        <a:rPr lang="en-ZA" sz="1400" b="0" i="0" u="none" strike="noStrike">
                          <a:solidFill>
                            <a:srgbClr val="000000"/>
                          </a:solidFill>
                          <a:effectLst/>
                          <a:latin typeface="Calibri"/>
                        </a:rPr>
                        <a:t>71</a:t>
                      </a:r>
                    </a:p>
                  </a:txBody>
                  <a:tcPr marL="9525" marR="9525" marT="9525" marB="0" anchor="b"/>
                </a:tc>
                <a:tc>
                  <a:txBody>
                    <a:bodyPr/>
                    <a:lstStyle/>
                    <a:p>
                      <a:pPr algn="ctr" fontAlgn="b"/>
                      <a:r>
                        <a:rPr lang="en-ZA" sz="1400" b="0" i="0" u="none" strike="noStrike">
                          <a:solidFill>
                            <a:srgbClr val="000000"/>
                          </a:solidFill>
                          <a:effectLst/>
                          <a:latin typeface="Calibri"/>
                        </a:rPr>
                        <a:t>27</a:t>
                      </a:r>
                    </a:p>
                  </a:txBody>
                  <a:tcPr marL="9525" marR="9525" marT="9525" marB="0" anchor="b"/>
                </a:tc>
                <a:tc>
                  <a:txBody>
                    <a:bodyPr/>
                    <a:lstStyle/>
                    <a:p>
                      <a:pPr algn="ctr" fontAlgn="b"/>
                      <a:r>
                        <a:rPr lang="en-ZA" sz="1400" b="0" i="0" u="none" strike="noStrike">
                          <a:solidFill>
                            <a:srgbClr val="000000"/>
                          </a:solidFill>
                          <a:effectLst/>
                          <a:latin typeface="Calibri"/>
                        </a:rPr>
                        <a:t>57</a:t>
                      </a:r>
                    </a:p>
                  </a:txBody>
                  <a:tcPr marL="9525" marR="9525" marT="9525" marB="0" anchor="b"/>
                </a:tc>
                <a:tc>
                  <a:txBody>
                    <a:bodyPr/>
                    <a:lstStyle/>
                    <a:p>
                      <a:pPr algn="ctr" fontAlgn="b"/>
                      <a:r>
                        <a:rPr lang="en-ZA" sz="1400" b="0" i="0" u="none" strike="noStrike" dirty="0">
                          <a:solidFill>
                            <a:srgbClr val="000000"/>
                          </a:solidFill>
                          <a:effectLst/>
                          <a:latin typeface="Calibri"/>
                        </a:rPr>
                        <a:t>14</a:t>
                      </a:r>
                    </a:p>
                  </a:txBody>
                  <a:tcPr marL="9525" marR="9525" marT="9525" marB="0" anchor="b"/>
                </a:tc>
                <a:extLst>
                  <a:ext uri="{0D108BD9-81ED-4DB2-BD59-A6C34878D82A}">
                    <a16:rowId xmlns:a16="http://schemas.microsoft.com/office/drawing/2014/main" xmlns="" val="10010"/>
                  </a:ext>
                </a:extLst>
              </a:tr>
              <a:tr h="243076">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ctr"/>
                      <a:r>
                        <a:rPr lang="en-ZA" sz="1600" b="1" i="0" u="none" strike="noStrike" dirty="0">
                          <a:solidFill>
                            <a:srgbClr val="000000"/>
                          </a:solidFill>
                          <a:effectLst/>
                          <a:latin typeface="Calibri"/>
                        </a:rPr>
                        <a:t>43 746</a:t>
                      </a:r>
                    </a:p>
                  </a:txBody>
                  <a:tcPr marL="9525" marR="9525" marT="9525" marB="0" anchor="ct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46 508</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a:solidFill>
                            <a:srgbClr val="000000"/>
                          </a:solidFill>
                          <a:effectLst/>
                          <a:latin typeface="Calibri"/>
                        </a:rPr>
                        <a:t>2 762</a:t>
                      </a: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37 453</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9 055</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1"/>
                  </a:ext>
                </a:extLst>
              </a:tr>
            </a:tbl>
          </a:graphicData>
        </a:graphic>
      </p:graphicFrame>
      <p:sp>
        <p:nvSpPr>
          <p:cNvPr id="5" name="Slide Number Placeholder 4"/>
          <p:cNvSpPr>
            <a:spLocks noGrp="1"/>
          </p:cNvSpPr>
          <p:nvPr>
            <p:ph type="sldNum" sz="quarter" idx="12"/>
          </p:nvPr>
        </p:nvSpPr>
        <p:spPr>
          <a:xfrm>
            <a:off x="6553200" y="6356351"/>
            <a:ext cx="2483296" cy="24100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47760161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2400" b="1" dirty="0" smtClean="0"/>
              <a:t>DIRECTOR </a:t>
            </a:r>
            <a:r>
              <a:rPr lang="en-ZA" sz="2400" b="1" dirty="0"/>
              <a:t>GENERAL REVIEW PERFORMANCE</a:t>
            </a:r>
            <a:r>
              <a:rPr lang="en-ZA" sz="3200" b="1" dirty="0" smtClean="0"/>
              <a:t/>
            </a:r>
            <a:br>
              <a:rPr lang="en-ZA" sz="3200" b="1" dirty="0" smtClean="0"/>
            </a:br>
            <a:r>
              <a:rPr lang="en-ZA" sz="3200" b="1" dirty="0"/>
              <a:t/>
            </a:r>
            <a:br>
              <a:rPr lang="en-ZA" sz="3200" b="1" dirty="0"/>
            </a:br>
            <a:r>
              <a:rPr lang="en-ZA" sz="1600" dirty="0" smtClean="0">
                <a:latin typeface="+mn-lt"/>
                <a:cs typeface="Arial" panose="020B0604020202020204" pitchFamily="34" charset="0"/>
              </a:rPr>
              <a:t>The target for quarter 3 was </a:t>
            </a:r>
            <a:r>
              <a:rPr lang="en-ZA" sz="1600" b="1" dirty="0" smtClean="0">
                <a:latin typeface="+mn-lt"/>
                <a:cs typeface="Arial" panose="020B0604020202020204" pitchFamily="34" charset="0"/>
              </a:rPr>
              <a:t>466</a:t>
            </a:r>
            <a:r>
              <a:rPr lang="en-ZA" sz="1600" dirty="0" smtClean="0">
                <a:latin typeface="+mn-lt"/>
                <a:cs typeface="Arial" panose="020B0604020202020204" pitchFamily="34" charset="0"/>
              </a:rPr>
              <a:t> Director General Reviews and </a:t>
            </a:r>
            <a:r>
              <a:rPr lang="en-ZA" sz="1600" b="1" dirty="0" smtClean="0">
                <a:latin typeface="+mn-lt"/>
                <a:cs typeface="Arial" panose="020B0604020202020204" pitchFamily="34" charset="0"/>
              </a:rPr>
              <a:t>414</a:t>
            </a:r>
            <a:r>
              <a:rPr lang="en-ZA" sz="1600" dirty="0" smtClean="0">
                <a:latin typeface="+mn-lt"/>
                <a:cs typeface="Arial" panose="020B0604020202020204" pitchFamily="34" charset="0"/>
              </a:rPr>
              <a:t> were conducted which constitutes 88.6%. Only 118 of those complied at the initial review and 256 that failed to comply were issued with Director-General Recommendation with which to comply within 60 days</a:t>
            </a:r>
            <a:br>
              <a:rPr lang="en-ZA" sz="1600" dirty="0" smtClean="0">
                <a:latin typeface="+mn-lt"/>
                <a:cs typeface="Arial" panose="020B0604020202020204" pitchFamily="34" charset="0"/>
              </a:rPr>
            </a:br>
            <a:endParaRPr lang="en-ZA" sz="16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491060"/>
              </p:ext>
            </p:extLst>
          </p:nvPr>
        </p:nvGraphicFramePr>
        <p:xfrm>
          <a:off x="251518" y="2636912"/>
          <a:ext cx="8640962" cy="3672405"/>
        </p:xfrm>
        <a:graphic>
          <a:graphicData uri="http://schemas.openxmlformats.org/drawingml/2006/table">
            <a:tbl>
              <a:tblPr>
                <a:tableStyleId>{E8B1032C-EA38-4F05-BA0D-38AFFFC7BED3}</a:tableStyleId>
              </a:tblPr>
              <a:tblGrid>
                <a:gridCol w="1223502">
                  <a:extLst>
                    <a:ext uri="{9D8B030D-6E8A-4147-A177-3AD203B41FA5}">
                      <a16:colId xmlns:a16="http://schemas.microsoft.com/office/drawing/2014/main" xmlns="" val="20000"/>
                    </a:ext>
                  </a:extLst>
                </a:gridCol>
                <a:gridCol w="1157954">
                  <a:extLst>
                    <a:ext uri="{9D8B030D-6E8A-4147-A177-3AD203B41FA5}">
                      <a16:colId xmlns:a16="http://schemas.microsoft.com/office/drawing/2014/main" xmlns="" val="20001"/>
                    </a:ext>
                  </a:extLst>
                </a:gridCol>
                <a:gridCol w="1190727">
                  <a:extLst>
                    <a:ext uri="{9D8B030D-6E8A-4147-A177-3AD203B41FA5}">
                      <a16:colId xmlns:a16="http://schemas.microsoft.com/office/drawing/2014/main" xmlns="" val="20002"/>
                    </a:ext>
                  </a:extLst>
                </a:gridCol>
                <a:gridCol w="1190727">
                  <a:extLst>
                    <a:ext uri="{9D8B030D-6E8A-4147-A177-3AD203B41FA5}">
                      <a16:colId xmlns:a16="http://schemas.microsoft.com/office/drawing/2014/main" xmlns="" val="20003"/>
                    </a:ext>
                  </a:extLst>
                </a:gridCol>
                <a:gridCol w="1190727">
                  <a:extLst>
                    <a:ext uri="{9D8B030D-6E8A-4147-A177-3AD203B41FA5}">
                      <a16:colId xmlns:a16="http://schemas.microsoft.com/office/drawing/2014/main" xmlns="" val="20004"/>
                    </a:ext>
                  </a:extLst>
                </a:gridCol>
                <a:gridCol w="1190727">
                  <a:extLst>
                    <a:ext uri="{9D8B030D-6E8A-4147-A177-3AD203B41FA5}">
                      <a16:colId xmlns:a16="http://schemas.microsoft.com/office/drawing/2014/main" xmlns="" val="20005"/>
                    </a:ext>
                  </a:extLst>
                </a:gridCol>
                <a:gridCol w="1496598">
                  <a:extLst>
                    <a:ext uri="{9D8B030D-6E8A-4147-A177-3AD203B41FA5}">
                      <a16:colId xmlns:a16="http://schemas.microsoft.com/office/drawing/2014/main" xmlns="" val="20006"/>
                    </a:ext>
                  </a:extLst>
                </a:gridCol>
              </a:tblGrid>
              <a:tr h="949537">
                <a:tc>
                  <a:txBody>
                    <a:bodyPr/>
                    <a:lstStyle/>
                    <a:p>
                      <a:pPr algn="l" fontAlgn="b"/>
                      <a:r>
                        <a:rPr lang="en-ZA" sz="1400" b="1" u="none" strike="noStrike" dirty="0">
                          <a:effectLst/>
                        </a:rPr>
                        <a:t>PROVINCE</a:t>
                      </a:r>
                      <a:endParaRPr lang="en-ZA" sz="1400" b="1" i="0" u="none" strike="noStrike" dirty="0">
                        <a:solidFill>
                          <a:srgbClr val="000000"/>
                        </a:solidFill>
                        <a:effectLst/>
                        <a:latin typeface="Calibri"/>
                      </a:endParaRPr>
                    </a:p>
                  </a:txBody>
                  <a:tcPr marL="9525" marR="9525" marT="9525" marB="0" anchor="b"/>
                </a:tc>
                <a:tc>
                  <a:txBody>
                    <a:bodyPr/>
                    <a:lstStyle/>
                    <a:p>
                      <a:pPr algn="ctr" fontAlgn="b"/>
                      <a:r>
                        <a:rPr lang="en-ZA" sz="1400" b="1" u="none" strike="noStrike" dirty="0">
                          <a:effectLst/>
                        </a:rPr>
                        <a:t>TARGET</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effectLst/>
                        </a:rPr>
                        <a:t>ACTUAL</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effectLst/>
                        </a:rPr>
                        <a:t>VARIANCE</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effectLst/>
                        </a:rPr>
                        <a:t>COMPLIANT</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effectLst/>
                        </a:rPr>
                        <a:t>NON-COMPLIANT</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400" b="1" u="none" strike="noStrike" dirty="0">
                          <a:effectLst/>
                        </a:rPr>
                        <a:t>NO COMPLIED</a:t>
                      </a:r>
                      <a:r>
                        <a:rPr lang="en-ZA" sz="1400" b="1" u="none" strike="noStrike" baseline="0" dirty="0">
                          <a:effectLst/>
                        </a:rPr>
                        <a:t> WITH RECOMMENDATIONS</a:t>
                      </a:r>
                      <a:endParaRPr lang="en-ZA" sz="14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62</a:t>
                      </a:r>
                    </a:p>
                  </a:txBody>
                  <a:tcPr marL="68580" marR="68580" marT="0" marB="0"/>
                </a:tc>
                <a:tc>
                  <a:txBody>
                    <a:bodyPr/>
                    <a:lstStyle/>
                    <a:p>
                      <a:pPr algn="ctr" fontAlgn="b"/>
                      <a:r>
                        <a:rPr lang="en-ZA" sz="1400" b="0" i="0" u="none" strike="noStrike" dirty="0">
                          <a:solidFill>
                            <a:srgbClr val="FF0000"/>
                          </a:solidFill>
                          <a:effectLst/>
                          <a:latin typeface="Calibri"/>
                        </a:rPr>
                        <a:t>51</a:t>
                      </a:r>
                    </a:p>
                  </a:txBody>
                  <a:tcPr marL="9525" marR="9525" marT="9525" marB="0" anchor="b"/>
                </a:tc>
                <a:tc>
                  <a:txBody>
                    <a:bodyPr/>
                    <a:lstStyle/>
                    <a:p>
                      <a:pPr algn="ctr" fontAlgn="b"/>
                      <a:r>
                        <a:rPr lang="en-ZA" sz="1400" b="0" i="0" u="none" strike="noStrike" dirty="0" smtClean="0">
                          <a:solidFill>
                            <a:srgbClr val="FF0000"/>
                          </a:solidFill>
                          <a:effectLst/>
                          <a:latin typeface="Arial" panose="020B0604020202020204" pitchFamily="34" charset="0"/>
                          <a:cs typeface="Arial" panose="020B0604020202020204" pitchFamily="34" charset="0"/>
                        </a:rPr>
                        <a:t>-11</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a:rPr>
                        <a:t>22</a:t>
                      </a:r>
                    </a:p>
                  </a:txBody>
                  <a:tcPr marL="9525" marR="9525" marT="9525" marB="0" anchor="b"/>
                </a:tc>
                <a:tc>
                  <a:txBody>
                    <a:bodyPr/>
                    <a:lstStyle/>
                    <a:p>
                      <a:pPr algn="ctr" fontAlgn="b"/>
                      <a:r>
                        <a:rPr lang="en-ZA" sz="1400" b="0" i="0" u="none" strike="noStrike">
                          <a:solidFill>
                            <a:srgbClr val="000000"/>
                          </a:solidFill>
                          <a:effectLst/>
                          <a:latin typeface="Calibri"/>
                        </a:rPr>
                        <a:t>29</a:t>
                      </a:r>
                    </a:p>
                  </a:txBody>
                  <a:tcPr marL="9525" marR="9525" marT="9525" marB="0" anchor="b"/>
                </a:tc>
                <a:tc>
                  <a:txBody>
                    <a:bodyPr/>
                    <a:lstStyle/>
                    <a:p>
                      <a:pPr algn="ctr" fontAlgn="b"/>
                      <a:r>
                        <a:rPr lang="en-ZA" sz="1400" b="0" i="0" u="none" strike="noStrike">
                          <a:solidFill>
                            <a:srgbClr val="000000"/>
                          </a:solidFill>
                          <a:effectLst/>
                          <a:latin typeface="Calibri"/>
                        </a:rPr>
                        <a:t>29</a:t>
                      </a:r>
                    </a:p>
                  </a:txBody>
                  <a:tcPr marL="9525" marR="9525" marT="9525" marB="0" anchor="b"/>
                </a:tc>
                <a:extLst>
                  <a:ext uri="{0D108BD9-81ED-4DB2-BD59-A6C34878D82A}">
                    <a16:rowId xmlns:a16="http://schemas.microsoft.com/office/drawing/2014/main" xmlns="" val="10001"/>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12</a:t>
                      </a:r>
                    </a:p>
                  </a:txBody>
                  <a:tcPr marL="68580" marR="68580" marT="0" marB="0"/>
                </a:tc>
                <a:tc>
                  <a:txBody>
                    <a:bodyPr/>
                    <a:lstStyle/>
                    <a:p>
                      <a:pPr algn="ctr" fontAlgn="b"/>
                      <a:r>
                        <a:rPr lang="en-ZA" sz="1400" b="0" i="0" u="none" strike="noStrike" dirty="0">
                          <a:solidFill>
                            <a:srgbClr val="000000"/>
                          </a:solidFill>
                          <a:effectLst/>
                          <a:latin typeface="Calibri"/>
                        </a:rPr>
                        <a:t>36</a:t>
                      </a: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24</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Calibri"/>
                        </a:rPr>
                        <a:t>12</a:t>
                      </a:r>
                    </a:p>
                  </a:txBody>
                  <a:tcPr marL="9525" marR="9525" marT="9525" marB="0" anchor="b"/>
                </a:tc>
                <a:tc>
                  <a:txBody>
                    <a:bodyPr/>
                    <a:lstStyle/>
                    <a:p>
                      <a:pPr algn="ctr" fontAlgn="b"/>
                      <a:r>
                        <a:rPr lang="en-ZA" sz="1400" b="0" i="0" u="none" strike="noStrike" dirty="0">
                          <a:solidFill>
                            <a:srgbClr val="000000"/>
                          </a:solidFill>
                          <a:effectLst/>
                          <a:latin typeface="Calibri"/>
                        </a:rPr>
                        <a:t>24</a:t>
                      </a:r>
                    </a:p>
                  </a:txBody>
                  <a:tcPr marL="9525" marR="9525" marT="9525" marB="0" anchor="b"/>
                </a:tc>
                <a:tc>
                  <a:txBody>
                    <a:bodyPr/>
                    <a:lstStyle/>
                    <a:p>
                      <a:pPr algn="ctr" fontAlgn="b"/>
                      <a:r>
                        <a:rPr lang="en-ZA" sz="1400" b="0" i="0" u="none" strike="noStrike">
                          <a:solidFill>
                            <a:srgbClr val="000000"/>
                          </a:solidFill>
                          <a:effectLst/>
                          <a:latin typeface="Calibri"/>
                        </a:rPr>
                        <a:t>22</a:t>
                      </a:r>
                    </a:p>
                  </a:txBody>
                  <a:tcPr marL="9525" marR="9525" marT="9525" marB="0" anchor="b"/>
                </a:tc>
                <a:extLst>
                  <a:ext uri="{0D108BD9-81ED-4DB2-BD59-A6C34878D82A}">
                    <a16:rowId xmlns:a16="http://schemas.microsoft.com/office/drawing/2014/main" xmlns="" val="10002"/>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106</a:t>
                      </a:r>
                    </a:p>
                  </a:txBody>
                  <a:tcPr marL="68580" marR="68580" marT="0" marB="0"/>
                </a:tc>
                <a:tc>
                  <a:txBody>
                    <a:bodyPr/>
                    <a:lstStyle/>
                    <a:p>
                      <a:pPr algn="ctr" fontAlgn="b"/>
                      <a:r>
                        <a:rPr lang="en-ZA" sz="1400" b="0" i="0" u="none" strike="noStrike">
                          <a:solidFill>
                            <a:srgbClr val="000000"/>
                          </a:solidFill>
                          <a:effectLst/>
                          <a:latin typeface="Calibri"/>
                        </a:rPr>
                        <a:t>95</a:t>
                      </a: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-11</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Calibri"/>
                        </a:rPr>
                        <a:t>4</a:t>
                      </a:r>
                    </a:p>
                  </a:txBody>
                  <a:tcPr marL="9525" marR="9525" marT="9525" marB="0" anchor="b"/>
                </a:tc>
                <a:tc>
                  <a:txBody>
                    <a:bodyPr/>
                    <a:lstStyle/>
                    <a:p>
                      <a:pPr algn="ctr" fontAlgn="b"/>
                      <a:r>
                        <a:rPr lang="en-ZA" sz="1400" b="0" i="0" u="none" strike="noStrike" dirty="0">
                          <a:solidFill>
                            <a:srgbClr val="000000"/>
                          </a:solidFill>
                          <a:effectLst/>
                          <a:latin typeface="Calibri"/>
                        </a:rPr>
                        <a:t>91</a:t>
                      </a:r>
                    </a:p>
                  </a:txBody>
                  <a:tcPr marL="9525" marR="9525" marT="9525" marB="0" anchor="b"/>
                </a:tc>
                <a:tc>
                  <a:txBody>
                    <a:bodyPr/>
                    <a:lstStyle/>
                    <a:p>
                      <a:pPr algn="ctr" fontAlgn="b"/>
                      <a:r>
                        <a:rPr lang="en-ZA" sz="1400" b="0" i="0" u="none" strike="noStrike">
                          <a:solidFill>
                            <a:srgbClr val="000000"/>
                          </a:solidFill>
                          <a:effectLst/>
                          <a:latin typeface="Calibri"/>
                        </a:rPr>
                        <a:t>73</a:t>
                      </a:r>
                    </a:p>
                  </a:txBody>
                  <a:tcPr marL="9525" marR="9525" marT="9525" marB="0" anchor="b"/>
                </a:tc>
                <a:extLst>
                  <a:ext uri="{0D108BD9-81ED-4DB2-BD59-A6C34878D82A}">
                    <a16:rowId xmlns:a16="http://schemas.microsoft.com/office/drawing/2014/main" xmlns="" val="10003"/>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60</a:t>
                      </a:r>
                    </a:p>
                  </a:txBody>
                  <a:tcPr marL="68580" marR="68580" marT="0" marB="0"/>
                </a:tc>
                <a:tc>
                  <a:txBody>
                    <a:bodyPr/>
                    <a:lstStyle/>
                    <a:p>
                      <a:pPr algn="ctr" fontAlgn="b"/>
                      <a:r>
                        <a:rPr lang="en-ZA" sz="1400" b="0" i="0" u="none" strike="noStrike">
                          <a:solidFill>
                            <a:srgbClr val="000000"/>
                          </a:solidFill>
                          <a:effectLst/>
                          <a:latin typeface="Calibri"/>
                        </a:rPr>
                        <a:t>38</a:t>
                      </a: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-22</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a:rPr>
                        <a:t>8</a:t>
                      </a:r>
                    </a:p>
                  </a:txBody>
                  <a:tcPr marL="9525" marR="9525" marT="9525" marB="0" anchor="b"/>
                </a:tc>
                <a:tc>
                  <a:txBody>
                    <a:bodyPr/>
                    <a:lstStyle/>
                    <a:p>
                      <a:pPr algn="ctr" fontAlgn="b"/>
                      <a:r>
                        <a:rPr lang="en-ZA" sz="1400" b="0" i="0" u="none" strike="noStrike">
                          <a:solidFill>
                            <a:srgbClr val="000000"/>
                          </a:solidFill>
                          <a:effectLst/>
                          <a:latin typeface="Calibri"/>
                        </a:rPr>
                        <a:t>30</a:t>
                      </a:r>
                    </a:p>
                  </a:txBody>
                  <a:tcPr marL="9525" marR="9525" marT="9525" marB="0" anchor="b"/>
                </a:tc>
                <a:tc>
                  <a:txBody>
                    <a:bodyPr/>
                    <a:lstStyle/>
                    <a:p>
                      <a:pPr algn="ctr" fontAlgn="b"/>
                      <a:r>
                        <a:rPr lang="en-ZA" sz="1400" b="0" i="0" u="none" strike="noStrike" dirty="0">
                          <a:solidFill>
                            <a:srgbClr val="000000"/>
                          </a:solidFill>
                          <a:effectLst/>
                          <a:latin typeface="Calibri"/>
                        </a:rPr>
                        <a:t>23</a:t>
                      </a:r>
                    </a:p>
                  </a:txBody>
                  <a:tcPr marL="9525" marR="9525" marT="9525" marB="0" anchor="b"/>
                </a:tc>
                <a:extLst>
                  <a:ext uri="{0D108BD9-81ED-4DB2-BD59-A6C34878D82A}">
                    <a16:rowId xmlns:a16="http://schemas.microsoft.com/office/drawing/2014/main" xmlns="" val="10004"/>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LP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50</a:t>
                      </a:r>
                    </a:p>
                  </a:txBody>
                  <a:tcPr marL="68580" marR="68580" marT="0" marB="0"/>
                </a:tc>
                <a:tc>
                  <a:txBody>
                    <a:bodyPr/>
                    <a:lstStyle/>
                    <a:p>
                      <a:pPr algn="ctr" fontAlgn="b"/>
                      <a:r>
                        <a:rPr lang="en-ZA" sz="1400" b="0" i="0" u="none" strike="noStrike">
                          <a:solidFill>
                            <a:srgbClr val="000000"/>
                          </a:solidFill>
                          <a:effectLst/>
                          <a:latin typeface="Calibri"/>
                        </a:rPr>
                        <a:t>38</a:t>
                      </a:r>
                    </a:p>
                  </a:txBody>
                  <a:tcPr marL="9525" marR="9525" marT="9525" marB="0" anchor="b"/>
                </a:tc>
                <a:tc>
                  <a:txBody>
                    <a:bodyPr/>
                    <a:lstStyle/>
                    <a:p>
                      <a:pPr algn="ctr" fontAlgn="b"/>
                      <a:r>
                        <a:rPr lang="en-ZA" sz="1400" b="0" i="0" u="none" strike="noStrike" dirty="0" smtClean="0">
                          <a:solidFill>
                            <a:srgbClr val="FF0000"/>
                          </a:solidFill>
                          <a:effectLst/>
                          <a:latin typeface="Arial" panose="020B0604020202020204" pitchFamily="34" charset="0"/>
                          <a:cs typeface="Arial" panose="020B0604020202020204" pitchFamily="34" charset="0"/>
                        </a:rPr>
                        <a:t>-12</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a:rPr>
                        <a:t>28</a:t>
                      </a:r>
                    </a:p>
                  </a:txBody>
                  <a:tcPr marL="9525" marR="9525" marT="9525" marB="0" anchor="b"/>
                </a:tc>
                <a:tc>
                  <a:txBody>
                    <a:bodyPr/>
                    <a:lstStyle/>
                    <a:p>
                      <a:pPr algn="ctr" fontAlgn="b"/>
                      <a:r>
                        <a:rPr lang="en-ZA" sz="1400" b="0" i="0" u="none" strike="noStrike" dirty="0">
                          <a:solidFill>
                            <a:srgbClr val="000000"/>
                          </a:solidFill>
                          <a:effectLst/>
                          <a:latin typeface="Calibri"/>
                        </a:rPr>
                        <a:t>10</a:t>
                      </a:r>
                    </a:p>
                  </a:txBody>
                  <a:tcPr marL="9525" marR="9525" marT="9525" marB="0" anchor="b"/>
                </a:tc>
                <a:tc>
                  <a:txBody>
                    <a:bodyPr/>
                    <a:lstStyle/>
                    <a:p>
                      <a:pPr algn="ctr" fontAlgn="b"/>
                      <a:r>
                        <a:rPr lang="en-ZA" sz="1400" b="0" i="0" u="none" strike="noStrike" dirty="0">
                          <a:solidFill>
                            <a:srgbClr val="000000"/>
                          </a:solidFill>
                          <a:effectLst/>
                          <a:latin typeface="Calibri"/>
                        </a:rPr>
                        <a:t>10</a:t>
                      </a:r>
                    </a:p>
                  </a:txBody>
                  <a:tcPr marL="9525" marR="9525" marT="9525" marB="0" anchor="b"/>
                </a:tc>
                <a:extLst>
                  <a:ext uri="{0D108BD9-81ED-4DB2-BD59-A6C34878D82A}">
                    <a16:rowId xmlns:a16="http://schemas.microsoft.com/office/drawing/2014/main" xmlns="" val="10005"/>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53</a:t>
                      </a:r>
                    </a:p>
                  </a:txBody>
                  <a:tcPr marL="68580" marR="68580" marT="0" marB="0"/>
                </a:tc>
                <a:tc>
                  <a:txBody>
                    <a:bodyPr/>
                    <a:lstStyle/>
                    <a:p>
                      <a:pPr algn="ctr" fontAlgn="b"/>
                      <a:r>
                        <a:rPr lang="en-ZA" sz="1400" b="0" i="0" u="none" strike="noStrike">
                          <a:solidFill>
                            <a:srgbClr val="000000"/>
                          </a:solidFill>
                          <a:effectLst/>
                          <a:latin typeface="Calibri"/>
                        </a:rPr>
                        <a:t>30</a:t>
                      </a: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-23</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a:rPr>
                        <a:t>0</a:t>
                      </a:r>
                    </a:p>
                  </a:txBody>
                  <a:tcPr marL="9525" marR="9525" marT="9525" marB="0" anchor="b"/>
                </a:tc>
                <a:tc>
                  <a:txBody>
                    <a:bodyPr/>
                    <a:lstStyle/>
                    <a:p>
                      <a:pPr algn="ctr" fontAlgn="b"/>
                      <a:r>
                        <a:rPr lang="en-ZA" sz="1400" b="0" i="0" u="none" strike="noStrike" dirty="0">
                          <a:solidFill>
                            <a:srgbClr val="000000"/>
                          </a:solidFill>
                          <a:effectLst/>
                          <a:latin typeface="Calibri"/>
                        </a:rPr>
                        <a:t>30</a:t>
                      </a:r>
                    </a:p>
                  </a:txBody>
                  <a:tcPr marL="9525" marR="9525" marT="9525" marB="0" anchor="b"/>
                </a:tc>
                <a:tc>
                  <a:txBody>
                    <a:bodyPr/>
                    <a:lstStyle/>
                    <a:p>
                      <a:pPr algn="ctr" fontAlgn="b"/>
                      <a:r>
                        <a:rPr lang="en-ZA" sz="1400" b="0" i="0" u="none" strike="noStrike" dirty="0">
                          <a:solidFill>
                            <a:srgbClr val="000000"/>
                          </a:solidFill>
                          <a:effectLst/>
                          <a:latin typeface="Calibri"/>
                        </a:rPr>
                        <a:t>27</a:t>
                      </a:r>
                    </a:p>
                  </a:txBody>
                  <a:tcPr marL="9525" marR="9525" marT="9525" marB="0" anchor="b"/>
                </a:tc>
                <a:extLst>
                  <a:ext uri="{0D108BD9-81ED-4DB2-BD59-A6C34878D82A}">
                    <a16:rowId xmlns:a16="http://schemas.microsoft.com/office/drawing/2014/main" xmlns="" val="10006"/>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22</a:t>
                      </a:r>
                    </a:p>
                  </a:txBody>
                  <a:tcPr marL="68580" marR="68580" marT="0" marB="0"/>
                </a:tc>
                <a:tc>
                  <a:txBody>
                    <a:bodyPr/>
                    <a:lstStyle/>
                    <a:p>
                      <a:pPr algn="ctr" fontAlgn="b"/>
                      <a:r>
                        <a:rPr lang="en-ZA" sz="1400" b="0" i="0" u="none" strike="noStrike">
                          <a:solidFill>
                            <a:srgbClr val="000000"/>
                          </a:solidFill>
                          <a:effectLst/>
                          <a:latin typeface="Calibri"/>
                        </a:rPr>
                        <a:t>34</a:t>
                      </a: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12</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Calibri"/>
                        </a:rPr>
                        <a:t>4</a:t>
                      </a:r>
                    </a:p>
                  </a:txBody>
                  <a:tcPr marL="9525" marR="9525" marT="9525" marB="0" anchor="b"/>
                </a:tc>
                <a:tc>
                  <a:txBody>
                    <a:bodyPr/>
                    <a:lstStyle/>
                    <a:p>
                      <a:pPr algn="ctr" fontAlgn="b"/>
                      <a:r>
                        <a:rPr lang="en-ZA" sz="1400" b="0" i="0" u="none" strike="noStrike" dirty="0">
                          <a:solidFill>
                            <a:srgbClr val="000000"/>
                          </a:solidFill>
                          <a:effectLst/>
                          <a:latin typeface="Calibri"/>
                        </a:rPr>
                        <a:t>30</a:t>
                      </a:r>
                    </a:p>
                  </a:txBody>
                  <a:tcPr marL="9525" marR="9525" marT="9525" marB="0" anchor="b"/>
                </a:tc>
                <a:tc>
                  <a:txBody>
                    <a:bodyPr/>
                    <a:lstStyle/>
                    <a:p>
                      <a:pPr algn="ctr" fontAlgn="b"/>
                      <a:r>
                        <a:rPr lang="en-ZA" sz="1400" b="0" i="0" u="none" strike="noStrike" dirty="0">
                          <a:solidFill>
                            <a:srgbClr val="000000"/>
                          </a:solidFill>
                          <a:effectLst/>
                          <a:latin typeface="Calibri"/>
                        </a:rPr>
                        <a:t>28</a:t>
                      </a:r>
                    </a:p>
                  </a:txBody>
                  <a:tcPr marL="9525" marR="9525" marT="9525" marB="0" anchor="b"/>
                </a:tc>
                <a:extLst>
                  <a:ext uri="{0D108BD9-81ED-4DB2-BD59-A6C34878D82A}">
                    <a16:rowId xmlns:a16="http://schemas.microsoft.com/office/drawing/2014/main" xmlns="" val="10007"/>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38</a:t>
                      </a:r>
                    </a:p>
                  </a:txBody>
                  <a:tcPr marL="68580" marR="68580" marT="0" marB="0"/>
                </a:tc>
                <a:tc>
                  <a:txBody>
                    <a:bodyPr/>
                    <a:lstStyle/>
                    <a:p>
                      <a:pPr algn="ctr" fontAlgn="b"/>
                      <a:r>
                        <a:rPr lang="en-ZA" sz="1400" b="0" i="0" u="none" strike="noStrike">
                          <a:solidFill>
                            <a:srgbClr val="000000"/>
                          </a:solidFill>
                          <a:effectLst/>
                          <a:latin typeface="Calibri"/>
                        </a:rPr>
                        <a:t>31</a:t>
                      </a: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-7</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Calibri"/>
                        </a:rPr>
                        <a:t>18</a:t>
                      </a:r>
                    </a:p>
                  </a:txBody>
                  <a:tcPr marL="9525" marR="9525" marT="9525" marB="0" anchor="b"/>
                </a:tc>
                <a:tc>
                  <a:txBody>
                    <a:bodyPr/>
                    <a:lstStyle/>
                    <a:p>
                      <a:pPr algn="ctr" fontAlgn="b"/>
                      <a:r>
                        <a:rPr lang="en-ZA" sz="1400" b="0" i="0" u="none" strike="noStrike">
                          <a:solidFill>
                            <a:srgbClr val="000000"/>
                          </a:solidFill>
                          <a:effectLst/>
                          <a:latin typeface="Calibri"/>
                        </a:rPr>
                        <a:t>13</a:t>
                      </a:r>
                    </a:p>
                  </a:txBody>
                  <a:tcPr marL="9525" marR="9525" marT="9525" marB="0" anchor="b"/>
                </a:tc>
                <a:tc>
                  <a:txBody>
                    <a:bodyPr/>
                    <a:lstStyle/>
                    <a:p>
                      <a:pPr algn="ctr" fontAlgn="b"/>
                      <a:r>
                        <a:rPr lang="en-ZA" sz="1400" b="0" i="0" u="none" strike="noStrike" dirty="0">
                          <a:solidFill>
                            <a:srgbClr val="000000"/>
                          </a:solidFill>
                          <a:effectLst/>
                          <a:latin typeface="Calibri"/>
                        </a:rPr>
                        <a:t>5</a:t>
                      </a:r>
                    </a:p>
                  </a:txBody>
                  <a:tcPr marL="9525" marR="9525" marT="9525" marB="0" anchor="b"/>
                </a:tc>
                <a:extLst>
                  <a:ext uri="{0D108BD9-81ED-4DB2-BD59-A6C34878D82A}">
                    <a16:rowId xmlns:a16="http://schemas.microsoft.com/office/drawing/2014/main" xmlns="" val="10008"/>
                  </a:ext>
                </a:extLst>
              </a:tr>
              <a:tr h="269979">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63</a:t>
                      </a:r>
                    </a:p>
                  </a:txBody>
                  <a:tcPr marL="68580" marR="68580" marT="0" marB="0"/>
                </a:tc>
                <a:tc>
                  <a:txBody>
                    <a:bodyPr/>
                    <a:lstStyle/>
                    <a:p>
                      <a:pPr algn="ctr" fontAlgn="b"/>
                      <a:r>
                        <a:rPr lang="en-ZA" sz="1400" b="0" i="0" u="none" strike="noStrike" dirty="0">
                          <a:solidFill>
                            <a:srgbClr val="000000"/>
                          </a:solidFill>
                          <a:effectLst/>
                          <a:latin typeface="Calibri"/>
                        </a:rPr>
                        <a:t>61</a:t>
                      </a:r>
                    </a:p>
                  </a:txBody>
                  <a:tcPr marL="9525" marR="9525" marT="9525" marB="0" anchor="b"/>
                </a:tc>
                <a:tc>
                  <a:txBody>
                    <a:bodyPr/>
                    <a:lstStyle/>
                    <a:p>
                      <a:pPr algn="ctr" fontAlgn="b"/>
                      <a:r>
                        <a:rPr lang="en-ZA" sz="1400" b="0" i="0" u="none" strike="noStrike" dirty="0" smtClean="0">
                          <a:solidFill>
                            <a:srgbClr val="FF0000"/>
                          </a:solidFill>
                          <a:effectLst/>
                          <a:latin typeface="Arial" panose="020B0604020202020204" pitchFamily="34" charset="0"/>
                          <a:cs typeface="Arial" panose="020B0604020202020204" pitchFamily="34" charset="0"/>
                        </a:rPr>
                        <a:t>-2</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Calibri"/>
                        </a:rPr>
                        <a:t>22</a:t>
                      </a:r>
                    </a:p>
                  </a:txBody>
                  <a:tcPr marL="9525" marR="9525" marT="9525" marB="0" anchor="b"/>
                </a:tc>
                <a:tc>
                  <a:txBody>
                    <a:bodyPr/>
                    <a:lstStyle/>
                    <a:p>
                      <a:pPr algn="ctr" fontAlgn="b"/>
                      <a:r>
                        <a:rPr lang="en-ZA" sz="1400" b="0" i="0" u="none" strike="noStrike" dirty="0">
                          <a:solidFill>
                            <a:srgbClr val="000000"/>
                          </a:solidFill>
                          <a:effectLst/>
                          <a:latin typeface="Calibri"/>
                        </a:rPr>
                        <a:t>39</a:t>
                      </a:r>
                    </a:p>
                  </a:txBody>
                  <a:tcPr marL="9525" marR="9525" marT="9525" marB="0" anchor="b"/>
                </a:tc>
                <a:tc>
                  <a:txBody>
                    <a:bodyPr/>
                    <a:lstStyle/>
                    <a:p>
                      <a:pPr algn="ctr" fontAlgn="b"/>
                      <a:r>
                        <a:rPr lang="en-ZA" sz="1400" b="0" i="0" u="none" strike="noStrike" dirty="0">
                          <a:solidFill>
                            <a:srgbClr val="000000"/>
                          </a:solidFill>
                          <a:effectLst/>
                          <a:latin typeface="Calibri"/>
                        </a:rPr>
                        <a:t>39</a:t>
                      </a:r>
                    </a:p>
                  </a:txBody>
                  <a:tcPr marL="9525" marR="9525" marT="9525" marB="0" anchor="b"/>
                </a:tc>
                <a:extLst>
                  <a:ext uri="{0D108BD9-81ED-4DB2-BD59-A6C34878D82A}">
                    <a16:rowId xmlns:a16="http://schemas.microsoft.com/office/drawing/2014/main" xmlns="" val="10009"/>
                  </a:ext>
                </a:extLst>
              </a:tr>
              <a:tr h="293057">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600" b="1" dirty="0" smtClean="0">
                          <a:effectLst/>
                          <a:latin typeface="+mn-lt"/>
                          <a:ea typeface="Calibri"/>
                          <a:cs typeface="Times New Roman"/>
                        </a:rPr>
                        <a:t> 466</a:t>
                      </a:r>
                      <a:endParaRPr lang="en-ZA" sz="1600" b="1" dirty="0">
                        <a:effectLst/>
                        <a:latin typeface="+mn-lt"/>
                        <a:ea typeface="Calibri"/>
                        <a:cs typeface="Times New Roman"/>
                      </a:endParaRPr>
                    </a:p>
                  </a:txBody>
                  <a:tcPr marL="68580" marR="68580" marT="0" marB="0" anchor="ct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414</a:t>
                      </a:r>
                      <a:endParaRPr lang="en-ZA" sz="1600" b="1" i="0" u="none" strike="noStrike" dirty="0">
                        <a:solidFill>
                          <a:srgbClr val="000000"/>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1" i="0" u="none" strike="noStrike" dirty="0" smtClean="0">
                          <a:solidFill>
                            <a:srgbClr val="C00000"/>
                          </a:solidFill>
                          <a:effectLst/>
                          <a:latin typeface="+mn-lt"/>
                          <a:cs typeface="Arial" panose="020B0604020202020204" pitchFamily="34" charset="0"/>
                        </a:rPr>
                        <a:t>-52</a:t>
                      </a:r>
                      <a:endParaRPr lang="en-ZA" sz="1600" b="1" i="0" u="none" strike="noStrike" dirty="0">
                        <a:solidFill>
                          <a:srgbClr val="C00000"/>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118</a:t>
                      </a:r>
                      <a:endParaRPr lang="en-ZA" sz="1600" b="1" i="0" u="none" strike="noStrike" dirty="0">
                        <a:solidFill>
                          <a:srgbClr val="000000"/>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296</a:t>
                      </a:r>
                      <a:endParaRPr lang="en-ZA" sz="1600" b="1" i="0" u="none" strike="noStrike" dirty="0">
                        <a:solidFill>
                          <a:srgbClr val="000000"/>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cs typeface="Arial" panose="020B0604020202020204" pitchFamily="34" charset="0"/>
                        </a:rPr>
                        <a:t>256</a:t>
                      </a:r>
                      <a:endParaRPr lang="en-ZA" sz="1600" b="1" i="0" u="none" strike="noStrike" dirty="0">
                        <a:solidFill>
                          <a:srgbClr val="000000"/>
                        </a:solidFill>
                        <a:effectLst/>
                        <a:latin typeface="+mn-lt"/>
                        <a:cs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06459799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smtClean="0"/>
              <a:t>SECTORS REVIEWED</a:t>
            </a:r>
            <a:endParaRPr lang="en-ZA" sz="2400" b="1" dirty="0"/>
          </a:p>
        </p:txBody>
      </p:sp>
      <p:graphicFrame>
        <p:nvGraphicFramePr>
          <p:cNvPr id="7" name="Content Placeholder 6"/>
          <p:cNvGraphicFramePr>
            <a:graphicFrameLocks noGrp="1"/>
          </p:cNvGraphicFramePr>
          <p:nvPr>
            <p:ph idx="1"/>
            <p:extLst/>
          </p:nvPr>
        </p:nvGraphicFramePr>
        <p:xfrm>
          <a:off x="251520" y="1417641"/>
          <a:ext cx="8712968" cy="4891680"/>
        </p:xfrm>
        <a:graphic>
          <a:graphicData uri="http://schemas.openxmlformats.org/drawingml/2006/table">
            <a:tbl>
              <a:tblPr firstRow="1" bandRow="1">
                <a:tableStyleId>{E8B1032C-EA38-4F05-BA0D-38AFFFC7BED3}</a:tableStyleId>
              </a:tblPr>
              <a:tblGrid>
                <a:gridCol w="3043242">
                  <a:extLst>
                    <a:ext uri="{9D8B030D-6E8A-4147-A177-3AD203B41FA5}">
                      <a16:colId xmlns:a16="http://schemas.microsoft.com/office/drawing/2014/main" xmlns="" val="20000"/>
                    </a:ext>
                  </a:extLst>
                </a:gridCol>
                <a:gridCol w="5669726">
                  <a:extLst>
                    <a:ext uri="{9D8B030D-6E8A-4147-A177-3AD203B41FA5}">
                      <a16:colId xmlns:a16="http://schemas.microsoft.com/office/drawing/2014/main" xmlns="" val="20001"/>
                    </a:ext>
                  </a:extLst>
                </a:gridCol>
              </a:tblGrid>
              <a:tr h="489232">
                <a:tc>
                  <a:txBody>
                    <a:bodyPr/>
                    <a:lstStyle/>
                    <a:p>
                      <a:r>
                        <a:rPr lang="en-ZA" dirty="0" smtClean="0"/>
                        <a:t>SECTOR</a:t>
                      </a:r>
                      <a:endParaRPr lang="en-ZA" dirty="0"/>
                    </a:p>
                  </a:txBody>
                  <a:tcPr/>
                </a:tc>
                <a:tc>
                  <a:txBody>
                    <a:bodyPr/>
                    <a:lstStyle/>
                    <a:p>
                      <a:pPr algn="ctr"/>
                      <a:r>
                        <a:rPr lang="en-ZA" dirty="0" smtClean="0"/>
                        <a:t>SECTIONS CONTRAVENED</a:t>
                      </a:r>
                      <a:endParaRPr lang="en-ZA" dirty="0"/>
                    </a:p>
                  </a:txBody>
                  <a:tcPr/>
                </a:tc>
                <a:extLst>
                  <a:ext uri="{0D108BD9-81ED-4DB2-BD59-A6C34878D82A}">
                    <a16:rowId xmlns:a16="http://schemas.microsoft.com/office/drawing/2014/main" xmlns="" val="10000"/>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 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Mining</a:t>
                      </a:r>
                      <a:r>
                        <a:rPr lang="en-ZA" sz="1400" b="1" u="none" strike="noStrike" baseline="0" dirty="0" smtClean="0">
                          <a:effectLst/>
                          <a:latin typeface="Arial" panose="020B0604020202020204" pitchFamily="34" charset="0"/>
                          <a:cs typeface="Arial" panose="020B0604020202020204" pitchFamily="34" charset="0"/>
                        </a:rPr>
                        <a:t> &amp; Quarrying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Manufacturing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17,19 20, 2425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427920">
                <a:tc>
                  <a:txBody>
                    <a:bodyPr/>
                    <a:lstStyle/>
                    <a:p>
                      <a:pPr algn="l" fontAlgn="b"/>
                      <a:r>
                        <a:rPr lang="en-ZA" sz="1400" b="1" u="none" strike="noStrike" dirty="0" smtClean="0">
                          <a:effectLst/>
                          <a:latin typeface="Arial" panose="020B0604020202020204" pitchFamily="34" charset="0"/>
                          <a:cs typeface="Arial" panose="020B0604020202020204" pitchFamily="34" charset="0"/>
                        </a:rPr>
                        <a:t>Electricity, Gas &amp; Water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Construction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Retail, Motor Trade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427920">
                <a:tc>
                  <a:txBody>
                    <a:bodyPr/>
                    <a:lstStyle/>
                    <a:p>
                      <a:pPr algn="l" fontAlgn="b"/>
                      <a:r>
                        <a:rPr lang="en-ZA" sz="1400" b="1" u="none" strike="noStrike" dirty="0" smtClean="0">
                          <a:effectLst/>
                          <a:latin typeface="Arial" panose="020B0604020202020204" pitchFamily="34" charset="0"/>
                          <a:cs typeface="Arial" panose="020B0604020202020204" pitchFamily="34" charset="0"/>
                        </a:rPr>
                        <a:t>Wholesale Trade, Commercial Trades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70771">
                <a:tc>
                  <a:txBody>
                    <a:bodyPr/>
                    <a:lstStyle/>
                    <a:p>
                      <a:pPr algn="l" fontAlgn="b"/>
                      <a:r>
                        <a:rPr lang="en-ZA" sz="1400" b="1" u="none" strike="noStrike" dirty="0" smtClean="0">
                          <a:effectLst/>
                          <a:latin typeface="Arial" panose="020B0604020202020204" pitchFamily="34" charset="0"/>
                          <a:cs typeface="Arial" panose="020B0604020202020204" pitchFamily="34" charset="0"/>
                        </a:rPr>
                        <a:t>Catering, Accommodation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427920">
                <a:tc>
                  <a:txBody>
                    <a:bodyPr/>
                    <a:lstStyle/>
                    <a:p>
                      <a:pPr algn="l" fontAlgn="b"/>
                      <a:r>
                        <a:rPr lang="en-ZA" sz="1400" b="1" u="none" strike="noStrike" dirty="0" smtClean="0">
                          <a:effectLst/>
                          <a:latin typeface="Arial" panose="020B0604020202020204" pitchFamily="34" charset="0"/>
                          <a:cs typeface="Arial" panose="020B0604020202020204" pitchFamily="34" charset="0"/>
                        </a:rPr>
                        <a:t>Transport, Storage &amp; Communications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285384">
                <a:tc>
                  <a:txBody>
                    <a:bodyPr/>
                    <a:lstStyle/>
                    <a:p>
                      <a:pPr algn="l" fontAlgn="b"/>
                      <a:r>
                        <a:rPr lang="en-ZA" sz="1400" b="1" u="none" strike="noStrike" dirty="0" smtClean="0">
                          <a:effectLst/>
                          <a:latin typeface="Arial" panose="020B0604020202020204" pitchFamily="34" charset="0"/>
                          <a:cs typeface="Arial" panose="020B0604020202020204" pitchFamily="34" charset="0"/>
                        </a:rPr>
                        <a:t>Finance and Business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427920">
                <a:tc>
                  <a:txBody>
                    <a:bodyPr/>
                    <a:lstStyle/>
                    <a:p>
                      <a:pPr algn="l" fontAlgn="b"/>
                      <a:r>
                        <a:rPr lang="en-ZA" sz="1400" b="1" u="none" strike="noStrike" dirty="0" smtClean="0">
                          <a:effectLst/>
                          <a:latin typeface="Arial" panose="020B0604020202020204" pitchFamily="34" charset="0"/>
                          <a:cs typeface="Arial" panose="020B0604020202020204" pitchFamily="34" charset="0"/>
                        </a:rPr>
                        <a:t>Community,  Special &amp; Personal Services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407693">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txBody>
                  <a:tcPr anchor="ctr"/>
                </a:tc>
                <a:tc hMerge="1">
                  <a:txBody>
                    <a:bodyPr/>
                    <a:lstStyle/>
                    <a:p>
                      <a:pPr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F8AA9-DFB0-4371-BB00-DC18305C6D98}"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79135333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400" b="1" dirty="0" smtClean="0">
                <a:solidFill>
                  <a:prstClr val="black"/>
                </a:solidFill>
                <a:ea typeface="ＭＳ Ｐゴシック" pitchFamily="-80" charset="-128"/>
                <a:cs typeface="+mj-cs"/>
              </a:rPr>
              <a:t>THE </a:t>
            </a:r>
            <a:r>
              <a:rPr lang="en-US" sz="2400" b="1" dirty="0">
                <a:solidFill>
                  <a:prstClr val="black"/>
                </a:solidFill>
                <a:ea typeface="ＭＳ Ｐゴシック" pitchFamily="-80" charset="-128"/>
                <a:cs typeface="+mj-cs"/>
              </a:rPr>
              <a:t>CONSTITUTIONAL MANDATE OF THE </a:t>
            </a:r>
            <a:r>
              <a:rPr lang="en-US" sz="2400" b="1" dirty="0" smtClean="0">
                <a:solidFill>
                  <a:prstClr val="black"/>
                </a:solidFill>
                <a:ea typeface="ＭＳ Ｐゴシック" pitchFamily="-80" charset="-128"/>
                <a:cs typeface="+mj-cs"/>
              </a:rPr>
              <a:t>DEL</a:t>
            </a:r>
            <a:endParaRPr lang="en-US" sz="2400" dirty="0"/>
          </a:p>
        </p:txBody>
      </p:sp>
      <p:sp>
        <p:nvSpPr>
          <p:cNvPr id="18435" name="Content Placeholder 2"/>
          <p:cNvSpPr>
            <a:spLocks noGrp="1"/>
          </p:cNvSpPr>
          <p:nvPr>
            <p:ph idx="1"/>
          </p:nvPr>
        </p:nvSpPr>
        <p:spPr>
          <a:xfrm>
            <a:off x="323528" y="1417638"/>
            <a:ext cx="858076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chemeClr val="bg1"/>
                </a:solidFill>
              </a:rPr>
              <a:pPr/>
              <a:t>4</a:t>
            </a:fld>
            <a:endParaRPr lang="en-US" altLang="en-US" sz="1200" dirty="0" smtClean="0">
              <a:solidFill>
                <a:schemeClr val="bg1"/>
              </a:solidFill>
            </a:endParaRPr>
          </a:p>
        </p:txBody>
      </p:sp>
    </p:spTree>
    <p:extLst>
      <p:ext uri="{BB962C8B-B14F-4D97-AF65-F5344CB8AC3E}">
        <p14:creationId xmlns:p14="http://schemas.microsoft.com/office/powerpoint/2010/main" xmlns="" val="35203047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70213"/>
            <a:ext cx="8640960" cy="4997152"/>
          </a:xfrm>
        </p:spPr>
        <p:txBody>
          <a:bodyPr/>
          <a:lstStyle/>
          <a:p>
            <a:pPr marL="355600" lvl="0" indent="-355600" algn="just" defTabSz="914400" eaLnBrk="1" hangingPunct="1">
              <a:lnSpc>
                <a:spcPct val="80000"/>
              </a:lnSpc>
              <a:spcBef>
                <a:spcPct val="0"/>
              </a:spcBef>
              <a:spcAft>
                <a:spcPts val="1800"/>
              </a:spcAft>
              <a:buFont typeface="Wingdings" pitchFamily="2" charset="2"/>
              <a:buChar char="§"/>
              <a:defRPr/>
            </a:pPr>
            <a:r>
              <a:rPr lang="en-ZA" sz="2000" kern="0" dirty="0" smtClean="0">
                <a:solidFill>
                  <a:srgbClr val="2F1311"/>
                </a:solidFill>
                <a:ea typeface="ＭＳ Ｐゴシック" pitchFamily="80" charset="-128"/>
              </a:rPr>
              <a:t>There </a:t>
            </a:r>
            <a:r>
              <a:rPr lang="en-ZA" sz="2000" kern="0" dirty="0">
                <a:solidFill>
                  <a:srgbClr val="2F1311"/>
                </a:solidFill>
                <a:ea typeface="ＭＳ Ｐゴシック" pitchFamily="80" charset="-128"/>
              </a:rPr>
              <a:t>are </a:t>
            </a:r>
            <a:r>
              <a:rPr lang="en-ZA" sz="2000" kern="0" dirty="0" smtClean="0">
                <a:solidFill>
                  <a:srgbClr val="2F1311"/>
                </a:solidFill>
                <a:ea typeface="ＭＳ Ｐゴシック" pitchFamily="80" charset="-128"/>
              </a:rPr>
              <a:t> </a:t>
            </a:r>
            <a:r>
              <a:rPr lang="en-ZA" sz="2000" kern="0" dirty="0">
                <a:solidFill>
                  <a:srgbClr val="2F1311"/>
                </a:solidFill>
                <a:ea typeface="ＭＳ Ｐゴシック" pitchFamily="80" charset="-128"/>
              </a:rPr>
              <a:t>consultative forums </a:t>
            </a:r>
            <a:r>
              <a:rPr lang="en-ZA" sz="2000" kern="0" dirty="0" smtClean="0">
                <a:solidFill>
                  <a:srgbClr val="2F1311"/>
                </a:solidFill>
                <a:ea typeface="ＭＳ Ｐゴシック" pitchFamily="80" charset="-128"/>
              </a:rPr>
              <a:t>however not </a:t>
            </a:r>
            <a:r>
              <a:rPr lang="en-ZA" sz="2000" kern="0" dirty="0">
                <a:solidFill>
                  <a:srgbClr val="2F1311"/>
                </a:solidFill>
                <a:ea typeface="ＭＳ Ｐゴシック" pitchFamily="80" charset="-128"/>
              </a:rPr>
              <a:t>properly constituted as required by </a:t>
            </a:r>
            <a:r>
              <a:rPr lang="en-ZA" sz="2000" kern="0" dirty="0" smtClean="0">
                <a:solidFill>
                  <a:srgbClr val="2F1311"/>
                </a:solidFill>
                <a:ea typeface="ＭＳ Ｐゴシック" pitchFamily="80" charset="-128"/>
              </a:rPr>
              <a:t>S16 read with 17 </a:t>
            </a:r>
            <a:r>
              <a:rPr lang="en-ZA" sz="2000" kern="0" dirty="0">
                <a:solidFill>
                  <a:srgbClr val="2F1311"/>
                </a:solidFill>
                <a:ea typeface="ＭＳ Ｐゴシック" pitchFamily="80" charset="-128"/>
              </a:rPr>
              <a:t>of the EE Act</a:t>
            </a:r>
          </a:p>
          <a:p>
            <a:pPr marL="355600" lvl="0" indent="-355600" algn="just" defTabSz="914400" eaLnBrk="1" hangingPunct="1">
              <a:lnSpc>
                <a:spcPct val="80000"/>
              </a:lnSpc>
              <a:spcBef>
                <a:spcPct val="0"/>
              </a:spcBef>
              <a:spcAft>
                <a:spcPts val="1800"/>
              </a:spcAft>
              <a:buFont typeface="Wingdings" pitchFamily="2" charset="2"/>
              <a:buChar char="§"/>
              <a:defRPr/>
            </a:pPr>
            <a:r>
              <a:rPr lang="en-ZA" sz="2000" kern="0" dirty="0">
                <a:solidFill>
                  <a:srgbClr val="2F1311"/>
                </a:solidFill>
                <a:ea typeface="ＭＳ Ｐゴシック" pitchFamily="80" charset="-128"/>
              </a:rPr>
              <a:t>Assigned Senior EE Managers </a:t>
            </a:r>
            <a:r>
              <a:rPr lang="en-ZA" sz="2000" kern="0" dirty="0" smtClean="0">
                <a:solidFill>
                  <a:srgbClr val="2F1311"/>
                </a:solidFill>
                <a:ea typeface="ＭＳ Ｐゴシック" pitchFamily="80" charset="-128"/>
              </a:rPr>
              <a:t>assigned are junior staff who </a:t>
            </a:r>
            <a:r>
              <a:rPr lang="en-ZA" sz="2000" kern="0" dirty="0">
                <a:solidFill>
                  <a:srgbClr val="2F1311"/>
                </a:solidFill>
                <a:ea typeface="ＭＳ Ｐゴシック" pitchFamily="80" charset="-128"/>
              </a:rPr>
              <a:t>do not have the necessary authority or resources to execute their </a:t>
            </a:r>
            <a:r>
              <a:rPr lang="en-ZA" sz="2000" kern="0" dirty="0" smtClean="0">
                <a:solidFill>
                  <a:srgbClr val="2F1311"/>
                </a:solidFill>
                <a:ea typeface="ＭＳ Ｐゴシック" pitchFamily="80" charset="-128"/>
              </a:rPr>
              <a:t>mandate as required by S24</a:t>
            </a:r>
            <a:endParaRPr lang="en-ZA" sz="20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ts val="1800"/>
              </a:spcAft>
              <a:buFont typeface="Wingdings" pitchFamily="2" charset="2"/>
              <a:buChar char="§"/>
              <a:defRPr/>
            </a:pPr>
            <a:r>
              <a:rPr lang="en-ZA" sz="2000" kern="0" dirty="0">
                <a:solidFill>
                  <a:srgbClr val="2F1311"/>
                </a:solidFill>
                <a:ea typeface="ＭＳ Ｐゴシック" pitchFamily="80" charset="-128"/>
              </a:rPr>
              <a:t>Employers are preparing </a:t>
            </a:r>
            <a:r>
              <a:rPr lang="en-ZA" sz="2000" kern="0" dirty="0" smtClean="0">
                <a:solidFill>
                  <a:srgbClr val="2F1311"/>
                </a:solidFill>
                <a:ea typeface="ＭＳ Ｐゴシック" pitchFamily="80" charset="-128"/>
              </a:rPr>
              <a:t>Employment Equity </a:t>
            </a:r>
            <a:r>
              <a:rPr lang="en-ZA" sz="2000" kern="0" dirty="0">
                <a:solidFill>
                  <a:srgbClr val="2F1311"/>
                </a:solidFill>
                <a:ea typeface="ＭＳ Ｐゴシック" pitchFamily="80" charset="-128"/>
              </a:rPr>
              <a:t>Plans that are not informed by a proper audit &amp; analysis as required by S19</a:t>
            </a:r>
          </a:p>
          <a:p>
            <a:pPr marL="355600" lvl="0" indent="-355600" algn="just" defTabSz="914400" eaLnBrk="1" hangingPunct="1">
              <a:lnSpc>
                <a:spcPct val="80000"/>
              </a:lnSpc>
              <a:spcBef>
                <a:spcPct val="0"/>
              </a:spcBef>
              <a:spcAft>
                <a:spcPts val="1800"/>
              </a:spcAft>
              <a:buFont typeface="Wingdings" pitchFamily="2" charset="2"/>
              <a:buChar char="§"/>
              <a:defRPr/>
            </a:pPr>
            <a:r>
              <a:rPr lang="en-ZA" sz="2000" kern="0" dirty="0" smtClean="0">
                <a:solidFill>
                  <a:srgbClr val="2F1311"/>
                </a:solidFill>
                <a:ea typeface="ＭＳ Ｐゴシック" pitchFamily="80" charset="-128"/>
              </a:rPr>
              <a:t>Employment Equity Plans prepared do </a:t>
            </a:r>
            <a:r>
              <a:rPr lang="en-ZA" sz="2000" kern="0" dirty="0">
                <a:solidFill>
                  <a:srgbClr val="2F1311"/>
                </a:solidFill>
                <a:ea typeface="ＭＳ Ｐゴシック" pitchFamily="80" charset="-128"/>
              </a:rPr>
              <a:t>not comply with the requirements of </a:t>
            </a:r>
            <a:r>
              <a:rPr lang="en-ZA" sz="2000" kern="0" dirty="0" smtClean="0">
                <a:solidFill>
                  <a:srgbClr val="2F1311"/>
                </a:solidFill>
                <a:ea typeface="ＭＳ Ｐゴシック" pitchFamily="80" charset="-128"/>
              </a:rPr>
              <a:t>S20 and no implementation where there is compliance</a:t>
            </a:r>
            <a:endParaRPr lang="en-ZA" sz="20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ts val="1800"/>
              </a:spcAft>
              <a:buFont typeface="Wingdings" pitchFamily="2" charset="2"/>
              <a:buChar char="§"/>
              <a:defRPr/>
            </a:pPr>
            <a:r>
              <a:rPr lang="en-ZA" sz="2000" kern="0" dirty="0" smtClean="0">
                <a:solidFill>
                  <a:srgbClr val="2F1311"/>
                </a:solidFill>
                <a:ea typeface="ＭＳ Ｐゴシック" pitchFamily="80" charset="-128"/>
              </a:rPr>
              <a:t>Employment Equity Reports (EEA 2) as required by S21 are </a:t>
            </a:r>
            <a:r>
              <a:rPr lang="en-ZA" sz="2000" kern="0" dirty="0">
                <a:solidFill>
                  <a:srgbClr val="2F1311"/>
                </a:solidFill>
                <a:ea typeface="ＭＳ Ｐゴシック" pitchFamily="80" charset="-128"/>
              </a:rPr>
              <a:t>not informed by an EE Plan and submitted to the Director-General without proper consultation</a:t>
            </a:r>
          </a:p>
          <a:p>
            <a:pPr marL="355600" lvl="0" indent="-355600" algn="just" defTabSz="914400" eaLnBrk="1" hangingPunct="1">
              <a:lnSpc>
                <a:spcPct val="80000"/>
              </a:lnSpc>
              <a:spcBef>
                <a:spcPct val="0"/>
              </a:spcBef>
              <a:spcAft>
                <a:spcPts val="1800"/>
              </a:spcAft>
              <a:buFont typeface="Wingdings" pitchFamily="2" charset="2"/>
              <a:buChar char="§"/>
              <a:defRPr/>
            </a:pPr>
            <a:r>
              <a:rPr lang="en-US" sz="2000" kern="0" dirty="0">
                <a:solidFill>
                  <a:srgbClr val="2F1311"/>
                </a:solidFill>
                <a:ea typeface="ＭＳ Ｐゴシック" pitchFamily="80" charset="-128"/>
              </a:rPr>
              <a:t>There are no communication strategies in place to inform the employees of the EE Act</a:t>
            </a:r>
          </a:p>
          <a:p>
            <a:pPr marL="355600" lvl="0" indent="-355600" algn="just" defTabSz="914400" eaLnBrk="1" hangingPunct="1">
              <a:lnSpc>
                <a:spcPct val="80000"/>
              </a:lnSpc>
              <a:spcBef>
                <a:spcPct val="0"/>
              </a:spcBef>
              <a:spcAft>
                <a:spcPts val="1800"/>
              </a:spcAft>
              <a:buFont typeface="Wingdings" pitchFamily="2" charset="2"/>
              <a:buChar char="§"/>
              <a:defRPr/>
            </a:pPr>
            <a:r>
              <a:rPr lang="en-US" sz="2000" kern="0" dirty="0">
                <a:solidFill>
                  <a:srgbClr val="2F1311"/>
                </a:solidFil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905343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5375"/>
          </a:xfrm>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179512" y="1370014"/>
            <a:ext cx="8507288" cy="4756150"/>
          </a:xfrm>
        </p:spPr>
        <p:txBody>
          <a:bodyPr/>
          <a:lstStyle/>
          <a:p>
            <a:pPr marL="0" indent="0">
              <a:buNone/>
            </a:pPr>
            <a:r>
              <a:rPr lang="en-ZA" sz="2800" dirty="0" smtClean="0">
                <a:cs typeface="Arial" panose="020B0604020202020204" pitchFamily="34" charset="0"/>
              </a:rPr>
              <a:t>To conduct advocacy sessions on:</a:t>
            </a:r>
          </a:p>
          <a:p>
            <a:pPr marL="0" indent="0">
              <a:buNone/>
            </a:pPr>
            <a:endParaRPr lang="en-ZA" sz="2800" dirty="0" smtClean="0">
              <a:cs typeface="Arial" panose="020B0604020202020204" pitchFamily="34" charset="0"/>
            </a:endParaRPr>
          </a:p>
          <a:p>
            <a:pPr>
              <a:buFont typeface="Wingdings" panose="05000000000000000000" pitchFamily="2" charset="2"/>
              <a:buChar char="§"/>
            </a:pPr>
            <a:r>
              <a:rPr lang="en-ZA" sz="2000" dirty="0" smtClean="0">
                <a:cs typeface="Arial" panose="020B0604020202020204" pitchFamily="34" charset="0"/>
              </a:rPr>
              <a:t>Employer Organisations; </a:t>
            </a:r>
          </a:p>
          <a:p>
            <a:pPr>
              <a:buFont typeface="Wingdings" panose="05000000000000000000" pitchFamily="2" charset="2"/>
              <a:buChar char="§"/>
            </a:pPr>
            <a:r>
              <a:rPr lang="en-ZA" sz="2000" dirty="0" smtClean="0">
                <a:cs typeface="Arial" panose="020B0604020202020204" pitchFamily="34" charset="0"/>
              </a:rPr>
              <a:t>Employment Equity Consultative Forums; and</a:t>
            </a:r>
          </a:p>
          <a:p>
            <a:pPr>
              <a:buFont typeface="Wingdings" panose="05000000000000000000" pitchFamily="2" charset="2"/>
              <a:buChar char="§"/>
            </a:pPr>
            <a:r>
              <a:rPr lang="en-ZA" sz="2000" dirty="0" smtClean="0">
                <a:cs typeface="Arial" panose="020B0604020202020204" pitchFamily="34" charset="0"/>
              </a:rPr>
              <a:t>Trade Union Federations</a:t>
            </a:r>
          </a:p>
          <a:p>
            <a:pPr lvl="0">
              <a:buFont typeface="Wingdings" panose="05000000000000000000" pitchFamily="2" charset="2"/>
              <a:buChar char="§"/>
            </a:pPr>
            <a:r>
              <a:rPr lang="en-ZA" sz="2000" dirty="0">
                <a:solidFill>
                  <a:prstClr val="black"/>
                </a:solidFill>
                <a:ea typeface="ＭＳ Ｐゴシック" pitchFamily="-111" charset="-128"/>
                <a:cs typeface="Arial" panose="020B0604020202020204" pitchFamily="34" charset="0"/>
              </a:rPr>
              <a:t>Serve confirmatory letters to employers who fail to comply within timeframe and employers who fail to comply with sections invoking direct referral for prosecution.</a:t>
            </a:r>
          </a:p>
          <a:p>
            <a:pPr>
              <a:buFont typeface="Wingdings" panose="05000000000000000000" pitchFamily="2" charset="2"/>
              <a:buChar char="§"/>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998830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EQUITY PROCEDURAL</a:t>
            </a:r>
            <a:endParaRPr lang="en-ZA" sz="2400" b="1" dirty="0"/>
          </a:p>
        </p:txBody>
      </p:sp>
      <p:sp>
        <p:nvSpPr>
          <p:cNvPr id="5" name="Content Placeholder 4"/>
          <p:cNvSpPr>
            <a:spLocks noGrp="1"/>
          </p:cNvSpPr>
          <p:nvPr>
            <p:ph idx="1"/>
          </p:nvPr>
        </p:nvSpPr>
        <p:spPr>
          <a:xfrm>
            <a:off x="251520" y="1340768"/>
            <a:ext cx="8712968" cy="5328592"/>
          </a:xfrm>
        </p:spPr>
        <p:txBody>
          <a:bodyPr/>
          <a:lstStyle/>
          <a:p>
            <a:pPr algn="just"/>
            <a:r>
              <a:rPr lang="en-ZA" sz="1800" dirty="0" smtClean="0">
                <a:cs typeface="Arial" panose="020B0604020202020204" pitchFamily="34" charset="0"/>
              </a:rPr>
              <a:t>The target for the 3</a:t>
            </a:r>
            <a:r>
              <a:rPr lang="en-ZA" sz="1800" baseline="30000" dirty="0" smtClean="0">
                <a:cs typeface="Arial" panose="020B0604020202020204" pitchFamily="34" charset="0"/>
              </a:rPr>
              <a:t>rd</a:t>
            </a:r>
            <a:r>
              <a:rPr lang="en-ZA" sz="1800" dirty="0" smtClean="0">
                <a:cs typeface="Arial" panose="020B0604020202020204" pitchFamily="34" charset="0"/>
              </a:rPr>
              <a:t>  Quarter was </a:t>
            </a:r>
            <a:r>
              <a:rPr lang="en-ZA" sz="1800" b="1" dirty="0" smtClean="0">
                <a:cs typeface="Arial" panose="020B0604020202020204" pitchFamily="34" charset="0"/>
              </a:rPr>
              <a:t>259 </a:t>
            </a:r>
            <a:r>
              <a:rPr lang="en-ZA" sz="1800" dirty="0" smtClean="0">
                <a:cs typeface="Arial" panose="020B0604020202020204" pitchFamily="34" charset="0"/>
              </a:rPr>
              <a:t>and </a:t>
            </a:r>
            <a:r>
              <a:rPr lang="en-ZA" sz="1800" b="1" dirty="0" smtClean="0">
                <a:cs typeface="Arial" panose="020B0604020202020204" pitchFamily="34" charset="0"/>
              </a:rPr>
              <a:t>420 </a:t>
            </a:r>
            <a:r>
              <a:rPr lang="en-ZA" sz="1800" dirty="0" smtClean="0">
                <a:cs typeface="Arial" panose="020B0604020202020204" pitchFamily="34" charset="0"/>
              </a:rPr>
              <a:t>employers were inspected which constitutes 162%, </a:t>
            </a:r>
            <a:r>
              <a:rPr lang="en-ZA" sz="1800" b="1" dirty="0" smtClean="0">
                <a:cs typeface="Arial" panose="020B0604020202020204" pitchFamily="34" charset="0"/>
              </a:rPr>
              <a:t>258</a:t>
            </a:r>
            <a:r>
              <a:rPr lang="en-ZA" sz="1800" dirty="0" smtClean="0">
                <a:cs typeface="Arial" panose="020B0604020202020204" pitchFamily="34" charset="0"/>
              </a:rPr>
              <a:t> of those inspected were found compliant and </a:t>
            </a:r>
            <a:r>
              <a:rPr lang="en-ZA" sz="1800" b="1" dirty="0" smtClean="0">
                <a:cs typeface="Arial" panose="020B0604020202020204" pitchFamily="34" charset="0"/>
              </a:rPr>
              <a:t>162</a:t>
            </a:r>
            <a:r>
              <a:rPr lang="en-ZA" sz="1800" dirty="0" smtClean="0">
                <a:cs typeface="Arial" panose="020B0604020202020204" pitchFamily="34" charset="0"/>
              </a:rPr>
              <a:t> were found to be non-compliant. All non-complying employers were issued with notices</a:t>
            </a:r>
            <a:r>
              <a:rPr lang="en-ZA" sz="1800" dirty="0">
                <a:cs typeface="Arial" panose="020B0604020202020204" pitchFamily="34" charset="0"/>
              </a:rPr>
              <a:t> </a:t>
            </a:r>
            <a:r>
              <a:rPr lang="en-ZA" sz="1800" dirty="0" smtClean="0">
                <a:cs typeface="Arial" panose="020B0604020202020204" pitchFamily="34" charset="0"/>
              </a:rPr>
              <a:t>to comply within 14 days.</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115668178"/>
              </p:ext>
            </p:extLst>
          </p:nvPr>
        </p:nvGraphicFramePr>
        <p:xfrm>
          <a:off x="251518" y="2564905"/>
          <a:ext cx="8712972" cy="3672408"/>
        </p:xfrm>
        <a:graphic>
          <a:graphicData uri="http://schemas.openxmlformats.org/drawingml/2006/table">
            <a:tbl>
              <a:tblPr>
                <a:tableStyleId>{16D9F66E-5EB9-4882-86FB-DCBF35E3C3E4}</a:tableStyleId>
              </a:tblPr>
              <a:tblGrid>
                <a:gridCol w="1452162">
                  <a:extLst>
                    <a:ext uri="{9D8B030D-6E8A-4147-A177-3AD203B41FA5}">
                      <a16:colId xmlns:a16="http://schemas.microsoft.com/office/drawing/2014/main" xmlns="" val="20000"/>
                    </a:ext>
                  </a:extLst>
                </a:gridCol>
                <a:gridCol w="1452162">
                  <a:extLst>
                    <a:ext uri="{9D8B030D-6E8A-4147-A177-3AD203B41FA5}">
                      <a16:colId xmlns:a16="http://schemas.microsoft.com/office/drawing/2014/main" xmlns="" val="20001"/>
                    </a:ext>
                  </a:extLst>
                </a:gridCol>
                <a:gridCol w="1452162">
                  <a:extLst>
                    <a:ext uri="{9D8B030D-6E8A-4147-A177-3AD203B41FA5}">
                      <a16:colId xmlns:a16="http://schemas.microsoft.com/office/drawing/2014/main" xmlns="" val="20002"/>
                    </a:ext>
                  </a:extLst>
                </a:gridCol>
                <a:gridCol w="1452162">
                  <a:extLst>
                    <a:ext uri="{9D8B030D-6E8A-4147-A177-3AD203B41FA5}">
                      <a16:colId xmlns:a16="http://schemas.microsoft.com/office/drawing/2014/main" xmlns="" val="20003"/>
                    </a:ext>
                  </a:extLst>
                </a:gridCol>
                <a:gridCol w="1452162">
                  <a:extLst>
                    <a:ext uri="{9D8B030D-6E8A-4147-A177-3AD203B41FA5}">
                      <a16:colId xmlns:a16="http://schemas.microsoft.com/office/drawing/2014/main" xmlns="" val="20004"/>
                    </a:ext>
                  </a:extLst>
                </a:gridCol>
                <a:gridCol w="1452162">
                  <a:extLst>
                    <a:ext uri="{9D8B030D-6E8A-4147-A177-3AD203B41FA5}">
                      <a16:colId xmlns:a16="http://schemas.microsoft.com/office/drawing/2014/main" xmlns="" val="20005"/>
                    </a:ext>
                  </a:extLst>
                </a:gridCol>
              </a:tblGrid>
              <a:tr h="847478">
                <a:tc>
                  <a:txBody>
                    <a:bodyPr/>
                    <a:lstStyle/>
                    <a:p>
                      <a:pPr algn="l" fontAlgn="b"/>
                      <a:r>
                        <a:rPr lang="en-ZA" sz="1800" b="1" u="none" strike="noStrike" dirty="0" smtClean="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VARIANCE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smtClean="0">
                          <a:effectLst/>
                        </a:rPr>
                        <a:t>NON-COMPLIANT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82493">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29</a:t>
                      </a:r>
                    </a:p>
                  </a:txBody>
                  <a:tcPr marL="68580" marR="68580" marT="0" marB="0"/>
                </a:tc>
                <a:tc>
                  <a:txBody>
                    <a:bodyPr/>
                    <a:lstStyle/>
                    <a:p>
                      <a:pPr algn="ctr" fontAlgn="b"/>
                      <a:r>
                        <a:rPr lang="en-ZA" sz="1400" b="0" i="0" u="none" strike="noStrike" dirty="0">
                          <a:solidFill>
                            <a:schemeClr val="tx1"/>
                          </a:solidFill>
                          <a:effectLst/>
                          <a:latin typeface="Calibri"/>
                        </a:rPr>
                        <a:t>29</a:t>
                      </a:r>
                    </a:p>
                  </a:txBody>
                  <a:tcPr marL="9525" marR="9525" marT="9525" marB="0" anchor="b"/>
                </a:tc>
                <a:tc>
                  <a:txBody>
                    <a:bodyPr/>
                    <a:lstStyle/>
                    <a:p>
                      <a:pPr algn="ctr" fontAlgn="b"/>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23</a:t>
                      </a:r>
                    </a:p>
                  </a:txBody>
                  <a:tcPr marL="9525" marR="9525" marT="9525" marB="0" anchor="b"/>
                </a:tc>
                <a:tc>
                  <a:txBody>
                    <a:bodyPr/>
                    <a:lstStyle/>
                    <a:p>
                      <a:pPr algn="ctr" fontAlgn="b"/>
                      <a:r>
                        <a:rPr lang="en-ZA" sz="1400" b="0" i="0" u="none" strike="noStrike">
                          <a:solidFill>
                            <a:srgbClr val="000000"/>
                          </a:solidFill>
                          <a:effectLst/>
                          <a:latin typeface="Calibri"/>
                        </a:rPr>
                        <a:t>6</a:t>
                      </a:r>
                    </a:p>
                  </a:txBody>
                  <a:tcPr marL="9525" marR="9525" marT="9525" marB="0" anchor="b"/>
                </a:tc>
                <a:extLst>
                  <a:ext uri="{0D108BD9-81ED-4DB2-BD59-A6C34878D82A}">
                    <a16:rowId xmlns:a16="http://schemas.microsoft.com/office/drawing/2014/main" xmlns="" val="10001"/>
                  </a:ext>
                </a:extLst>
              </a:tr>
              <a:tr h="282493">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34</a:t>
                      </a:r>
                    </a:p>
                  </a:txBody>
                  <a:tcPr marL="68580" marR="68580" marT="0" marB="0"/>
                </a:tc>
                <a:tc>
                  <a:txBody>
                    <a:bodyPr/>
                    <a:lstStyle/>
                    <a:p>
                      <a:pPr algn="ctr" fontAlgn="b"/>
                      <a:r>
                        <a:rPr lang="en-ZA" sz="1400" b="0" i="0" u="none" strike="noStrike" dirty="0">
                          <a:solidFill>
                            <a:srgbClr val="000000"/>
                          </a:solidFill>
                          <a:effectLst/>
                          <a:latin typeface="Calibri"/>
                        </a:rPr>
                        <a:t>7</a:t>
                      </a:r>
                    </a:p>
                  </a:txBody>
                  <a:tcPr marL="9525" marR="9525" marT="9525" marB="0" anchor="b"/>
                </a:tc>
                <a:tc>
                  <a:txBody>
                    <a:bodyPr/>
                    <a:lstStyle/>
                    <a:p>
                      <a:pPr algn="ctr" fontAlgn="b"/>
                      <a:r>
                        <a:rPr lang="en-ZA" sz="1400" b="0" i="0" u="none" strike="noStrike" dirty="0" smtClean="0">
                          <a:solidFill>
                            <a:srgbClr val="FF0000"/>
                          </a:solidFill>
                          <a:effectLst/>
                          <a:latin typeface="Calibri"/>
                        </a:rPr>
                        <a:t>-27</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6</a:t>
                      </a:r>
                    </a:p>
                  </a:txBody>
                  <a:tcPr marL="9525" marR="9525" marT="9525" marB="0" anchor="b"/>
                </a:tc>
                <a:tc>
                  <a:txBody>
                    <a:bodyPr/>
                    <a:lstStyle/>
                    <a:p>
                      <a:pPr algn="ctr" fontAlgn="b"/>
                      <a:r>
                        <a:rPr lang="en-ZA" sz="1400" b="0" i="0" u="none" strike="noStrike">
                          <a:solidFill>
                            <a:srgbClr val="000000"/>
                          </a:solidFill>
                          <a:effectLst/>
                          <a:latin typeface="Calibri"/>
                        </a:rPr>
                        <a:t>1</a:t>
                      </a:r>
                    </a:p>
                  </a:txBody>
                  <a:tcPr marL="9525" marR="9525" marT="9525" marB="0" anchor="b"/>
                </a:tc>
                <a:extLst>
                  <a:ext uri="{0D108BD9-81ED-4DB2-BD59-A6C34878D82A}">
                    <a16:rowId xmlns:a16="http://schemas.microsoft.com/office/drawing/2014/main" xmlns="" val="10002"/>
                  </a:ext>
                </a:extLst>
              </a:tr>
              <a:tr h="282493">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55</a:t>
                      </a:r>
                    </a:p>
                  </a:txBody>
                  <a:tcPr marL="68580" marR="68580" marT="0" marB="0"/>
                </a:tc>
                <a:tc>
                  <a:txBody>
                    <a:bodyPr/>
                    <a:lstStyle/>
                    <a:p>
                      <a:pPr algn="ctr" fontAlgn="b"/>
                      <a:r>
                        <a:rPr lang="en-ZA" sz="1400" b="0" i="0" u="none" strike="noStrike" dirty="0">
                          <a:solidFill>
                            <a:srgbClr val="000000"/>
                          </a:solidFill>
                          <a:effectLst/>
                          <a:latin typeface="Calibri"/>
                        </a:rPr>
                        <a:t>158</a:t>
                      </a:r>
                    </a:p>
                  </a:txBody>
                  <a:tcPr marL="9525" marR="9525" marT="9525" marB="0" anchor="b"/>
                </a:tc>
                <a:tc>
                  <a:txBody>
                    <a:bodyPr/>
                    <a:lstStyle/>
                    <a:p>
                      <a:pPr algn="ctr" fontAlgn="b"/>
                      <a:r>
                        <a:rPr lang="en-ZA" sz="1400" b="0" i="0" u="none" strike="noStrike" dirty="0" smtClean="0">
                          <a:solidFill>
                            <a:srgbClr val="000000"/>
                          </a:solidFill>
                          <a:effectLst/>
                          <a:latin typeface="Calibri"/>
                        </a:rPr>
                        <a:t>103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106</a:t>
                      </a:r>
                    </a:p>
                  </a:txBody>
                  <a:tcPr marL="9525" marR="9525" marT="9525" marB="0" anchor="b"/>
                </a:tc>
                <a:tc>
                  <a:txBody>
                    <a:bodyPr/>
                    <a:lstStyle/>
                    <a:p>
                      <a:pPr algn="ctr" fontAlgn="b"/>
                      <a:r>
                        <a:rPr lang="en-ZA" sz="1400" b="0" i="0" u="none" strike="noStrike">
                          <a:solidFill>
                            <a:srgbClr val="000000"/>
                          </a:solidFill>
                          <a:effectLst/>
                          <a:latin typeface="Calibri"/>
                        </a:rPr>
                        <a:t>52</a:t>
                      </a:r>
                    </a:p>
                  </a:txBody>
                  <a:tcPr marL="9525" marR="9525" marT="9525" marB="0" anchor="b"/>
                </a:tc>
                <a:extLst>
                  <a:ext uri="{0D108BD9-81ED-4DB2-BD59-A6C34878D82A}">
                    <a16:rowId xmlns:a16="http://schemas.microsoft.com/office/drawing/2014/main" xmlns="" val="10003"/>
                  </a:ext>
                </a:extLst>
              </a:tr>
              <a:tr h="282493">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29</a:t>
                      </a:r>
                    </a:p>
                  </a:txBody>
                  <a:tcPr marL="68580" marR="68580" marT="0" marB="0"/>
                </a:tc>
                <a:tc>
                  <a:txBody>
                    <a:bodyPr/>
                    <a:lstStyle/>
                    <a:p>
                      <a:pPr algn="ctr" fontAlgn="b"/>
                      <a:r>
                        <a:rPr lang="en-ZA" sz="1400" b="0" i="0" u="none" strike="noStrike" dirty="0">
                          <a:solidFill>
                            <a:srgbClr val="000000"/>
                          </a:solidFill>
                          <a:effectLst/>
                          <a:latin typeface="Calibri"/>
                        </a:rPr>
                        <a:t>24</a:t>
                      </a:r>
                    </a:p>
                  </a:txBody>
                  <a:tcPr marL="9525" marR="9525" marT="9525" marB="0" anchor="b"/>
                </a:tc>
                <a:tc>
                  <a:txBody>
                    <a:bodyPr/>
                    <a:lstStyle/>
                    <a:p>
                      <a:pPr algn="ctr" fontAlgn="b"/>
                      <a:r>
                        <a:rPr lang="en-ZA" sz="1400" b="0" i="0" u="none" strike="noStrike" dirty="0" smtClean="0">
                          <a:solidFill>
                            <a:srgbClr val="FF0000"/>
                          </a:solidFill>
                          <a:effectLst/>
                          <a:latin typeface="Calibri"/>
                        </a:rPr>
                        <a:t>-5</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12</a:t>
                      </a:r>
                    </a:p>
                  </a:txBody>
                  <a:tcPr marL="9525" marR="9525" marT="9525" marB="0" anchor="b"/>
                </a:tc>
                <a:tc>
                  <a:txBody>
                    <a:bodyPr/>
                    <a:lstStyle/>
                    <a:p>
                      <a:pPr algn="ctr" fontAlgn="b"/>
                      <a:r>
                        <a:rPr lang="en-ZA" sz="1400" b="0" i="0" u="none" strike="noStrike" dirty="0">
                          <a:solidFill>
                            <a:srgbClr val="000000"/>
                          </a:solidFill>
                          <a:effectLst/>
                          <a:latin typeface="Calibri"/>
                        </a:rPr>
                        <a:t>12</a:t>
                      </a:r>
                    </a:p>
                  </a:txBody>
                  <a:tcPr marL="9525" marR="9525" marT="9525" marB="0" anchor="b"/>
                </a:tc>
                <a:extLst>
                  <a:ext uri="{0D108BD9-81ED-4DB2-BD59-A6C34878D82A}">
                    <a16:rowId xmlns:a16="http://schemas.microsoft.com/office/drawing/2014/main" xmlns="" val="10004"/>
                  </a:ext>
                </a:extLst>
              </a:tr>
              <a:tr h="282493">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34</a:t>
                      </a:r>
                    </a:p>
                  </a:txBody>
                  <a:tcPr marL="68580" marR="68580" marT="0" marB="0"/>
                </a:tc>
                <a:tc>
                  <a:txBody>
                    <a:bodyPr/>
                    <a:lstStyle/>
                    <a:p>
                      <a:pPr algn="ctr" fontAlgn="b"/>
                      <a:r>
                        <a:rPr lang="en-ZA" sz="1400" b="0" i="0" u="none" strike="noStrike">
                          <a:solidFill>
                            <a:srgbClr val="000000"/>
                          </a:solidFill>
                          <a:effectLst/>
                          <a:latin typeface="Calibri"/>
                        </a:rPr>
                        <a:t>95</a:t>
                      </a:r>
                    </a:p>
                  </a:txBody>
                  <a:tcPr marL="9525" marR="9525" marT="9525" marB="0" anchor="b"/>
                </a:tc>
                <a:tc>
                  <a:txBody>
                    <a:bodyPr/>
                    <a:lstStyle/>
                    <a:p>
                      <a:pPr algn="ctr" fontAlgn="b"/>
                      <a:r>
                        <a:rPr lang="en-ZA" sz="1400" b="0" i="0" u="none" strike="noStrike" dirty="0" smtClean="0">
                          <a:solidFill>
                            <a:srgbClr val="000000"/>
                          </a:solidFill>
                          <a:effectLst/>
                          <a:latin typeface="Calibri"/>
                        </a:rPr>
                        <a:t>61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40</a:t>
                      </a:r>
                    </a:p>
                  </a:txBody>
                  <a:tcPr marL="9525" marR="9525" marT="9525" marB="0" anchor="b"/>
                </a:tc>
                <a:tc>
                  <a:txBody>
                    <a:bodyPr/>
                    <a:lstStyle/>
                    <a:p>
                      <a:pPr algn="ctr" fontAlgn="b"/>
                      <a:r>
                        <a:rPr lang="en-ZA" sz="1400" b="0" i="0" u="none" strike="noStrike" dirty="0">
                          <a:solidFill>
                            <a:srgbClr val="000000"/>
                          </a:solidFill>
                          <a:effectLst/>
                          <a:latin typeface="Calibri"/>
                        </a:rPr>
                        <a:t>55</a:t>
                      </a:r>
                    </a:p>
                  </a:txBody>
                  <a:tcPr marL="9525" marR="9525" marT="9525" marB="0" anchor="b"/>
                </a:tc>
                <a:extLst>
                  <a:ext uri="{0D108BD9-81ED-4DB2-BD59-A6C34878D82A}">
                    <a16:rowId xmlns:a16="http://schemas.microsoft.com/office/drawing/2014/main" xmlns="" val="10005"/>
                  </a:ext>
                </a:extLst>
              </a:tr>
              <a:tr h="282493">
                <a:tc>
                  <a:txBody>
                    <a:bodyPr/>
                    <a:lstStyle/>
                    <a:p>
                      <a:pPr algn="l" fontAlgn="b"/>
                      <a:r>
                        <a:rPr lang="en-ZA" sz="1400" b="1" u="none" strike="noStrike" dirty="0">
                          <a:effectLst/>
                        </a:rPr>
                        <a:t>MP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24</a:t>
                      </a:r>
                    </a:p>
                  </a:txBody>
                  <a:tcPr marL="68580" marR="68580" marT="0" marB="0"/>
                </a:tc>
                <a:tc>
                  <a:txBody>
                    <a:bodyPr/>
                    <a:lstStyle/>
                    <a:p>
                      <a:pPr algn="ctr" fontAlgn="b"/>
                      <a:r>
                        <a:rPr lang="en-ZA" sz="1400" b="0" i="0" u="none" strike="noStrike" dirty="0">
                          <a:solidFill>
                            <a:srgbClr val="000000"/>
                          </a:solidFill>
                          <a:effectLst/>
                          <a:latin typeface="Calibri"/>
                        </a:rPr>
                        <a:t>38</a:t>
                      </a:r>
                    </a:p>
                  </a:txBody>
                  <a:tcPr marL="9525" marR="9525" marT="9525" marB="0" anchor="b"/>
                </a:tc>
                <a:tc>
                  <a:txBody>
                    <a:bodyPr/>
                    <a:lstStyle/>
                    <a:p>
                      <a:pPr algn="ctr" fontAlgn="b"/>
                      <a:r>
                        <a:rPr lang="en-ZA" sz="1400" b="0" i="0" u="none" strike="noStrike" dirty="0" smtClean="0">
                          <a:solidFill>
                            <a:srgbClr val="000000"/>
                          </a:solidFill>
                          <a:effectLst/>
                          <a:latin typeface="Calibri"/>
                        </a:rPr>
                        <a:t>14</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26</a:t>
                      </a:r>
                    </a:p>
                  </a:txBody>
                  <a:tcPr marL="9525" marR="9525" marT="9525" marB="0" anchor="b"/>
                </a:tc>
                <a:tc>
                  <a:txBody>
                    <a:bodyPr/>
                    <a:lstStyle/>
                    <a:p>
                      <a:pPr algn="ctr" fontAlgn="b"/>
                      <a:r>
                        <a:rPr lang="en-ZA" sz="1400" b="0" i="0" u="none" strike="noStrike" dirty="0">
                          <a:solidFill>
                            <a:srgbClr val="000000"/>
                          </a:solidFill>
                          <a:effectLst/>
                          <a:latin typeface="Calibri"/>
                        </a:rPr>
                        <a:t>12</a:t>
                      </a:r>
                    </a:p>
                  </a:txBody>
                  <a:tcPr marL="9525" marR="9525" marT="9525" marB="0" anchor="b"/>
                </a:tc>
                <a:extLst>
                  <a:ext uri="{0D108BD9-81ED-4DB2-BD59-A6C34878D82A}">
                    <a16:rowId xmlns:a16="http://schemas.microsoft.com/office/drawing/2014/main" xmlns="" val="10006"/>
                  </a:ext>
                </a:extLst>
              </a:tr>
              <a:tr h="282493">
                <a:tc>
                  <a:txBody>
                    <a:bodyPr/>
                    <a:lstStyle/>
                    <a:p>
                      <a:pPr algn="l" fontAlgn="b"/>
                      <a:r>
                        <a:rPr lang="en-ZA" sz="1400" b="1" u="none" strike="noStrike" dirty="0">
                          <a:effectLst/>
                        </a:rPr>
                        <a:t>NC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7</a:t>
                      </a:r>
                    </a:p>
                  </a:txBody>
                  <a:tcPr marL="68580" marR="68580" marT="0" marB="0"/>
                </a:tc>
                <a:tc>
                  <a:txBody>
                    <a:bodyPr/>
                    <a:lstStyle/>
                    <a:p>
                      <a:pPr algn="ctr" fontAlgn="b"/>
                      <a:r>
                        <a:rPr lang="en-ZA" sz="1400" b="0" i="0" u="none" strike="noStrike">
                          <a:solidFill>
                            <a:srgbClr val="000000"/>
                          </a:solidFill>
                          <a:effectLst/>
                          <a:latin typeface="Calibri"/>
                        </a:rPr>
                        <a:t>22</a:t>
                      </a:r>
                    </a:p>
                  </a:txBody>
                  <a:tcPr marL="9525" marR="9525" marT="9525" marB="0" anchor="b"/>
                </a:tc>
                <a:tc>
                  <a:txBody>
                    <a:bodyPr/>
                    <a:lstStyle/>
                    <a:p>
                      <a:pPr algn="ctr" fontAlgn="b"/>
                      <a:r>
                        <a:rPr lang="en-ZA" sz="1400" b="0" i="0" u="none" strike="noStrike" dirty="0" smtClean="0">
                          <a:solidFill>
                            <a:srgbClr val="000000"/>
                          </a:solidFill>
                          <a:effectLst/>
                          <a:latin typeface="Calibri"/>
                        </a:rPr>
                        <a:t>15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17</a:t>
                      </a:r>
                    </a:p>
                  </a:txBody>
                  <a:tcPr marL="9525" marR="9525" marT="9525" marB="0" anchor="b"/>
                </a:tc>
                <a:tc>
                  <a:txBody>
                    <a:bodyPr/>
                    <a:lstStyle/>
                    <a:p>
                      <a:pPr algn="ctr" fontAlgn="b"/>
                      <a:r>
                        <a:rPr lang="en-ZA" sz="1400" b="0" i="0" u="none" strike="noStrike" dirty="0">
                          <a:solidFill>
                            <a:srgbClr val="000000"/>
                          </a:solidFill>
                          <a:effectLst/>
                          <a:latin typeface="Calibri"/>
                        </a:rPr>
                        <a:t>5</a:t>
                      </a:r>
                    </a:p>
                  </a:txBody>
                  <a:tcPr marL="9525" marR="9525" marT="9525" marB="0" anchor="b"/>
                </a:tc>
                <a:extLst>
                  <a:ext uri="{0D108BD9-81ED-4DB2-BD59-A6C34878D82A}">
                    <a16:rowId xmlns:a16="http://schemas.microsoft.com/office/drawing/2014/main" xmlns="" val="10007"/>
                  </a:ext>
                </a:extLst>
              </a:tr>
              <a:tr h="282493">
                <a:tc>
                  <a:txBody>
                    <a:bodyPr/>
                    <a:lstStyle/>
                    <a:p>
                      <a:pPr algn="l" fontAlgn="b"/>
                      <a:r>
                        <a:rPr lang="en-ZA" sz="1400" b="1" u="none" strike="noStrike" dirty="0">
                          <a:effectLst/>
                        </a:rPr>
                        <a:t>NW</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12</a:t>
                      </a:r>
                    </a:p>
                  </a:txBody>
                  <a:tcPr marL="68580" marR="68580" marT="0" marB="0"/>
                </a:tc>
                <a:tc>
                  <a:txBody>
                    <a:bodyPr/>
                    <a:lstStyle/>
                    <a:p>
                      <a:pPr algn="ctr" fontAlgn="b"/>
                      <a:r>
                        <a:rPr lang="en-ZA" sz="1400" b="0" i="0" u="none" strike="noStrike" dirty="0">
                          <a:solidFill>
                            <a:srgbClr val="000000"/>
                          </a:solidFill>
                          <a:effectLst/>
                          <a:latin typeface="Calibri"/>
                        </a:rPr>
                        <a:t>5</a:t>
                      </a:r>
                    </a:p>
                  </a:txBody>
                  <a:tcPr marL="9525" marR="9525" marT="9525" marB="0" anchor="b"/>
                </a:tc>
                <a:tc>
                  <a:txBody>
                    <a:bodyPr/>
                    <a:lstStyle/>
                    <a:p>
                      <a:pPr algn="ctr" fontAlgn="b"/>
                      <a:r>
                        <a:rPr lang="en-ZA" sz="1400" b="0" i="0" u="none" strike="noStrike" dirty="0" smtClean="0">
                          <a:solidFill>
                            <a:srgbClr val="FF0000"/>
                          </a:solidFill>
                          <a:effectLst/>
                          <a:latin typeface="Calibri"/>
                        </a:rPr>
                        <a:t>-7</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3</a:t>
                      </a:r>
                    </a:p>
                  </a:txBody>
                  <a:tcPr marL="9525" marR="9525" marT="9525" marB="0" anchor="b"/>
                </a:tc>
                <a:tc>
                  <a:txBody>
                    <a:bodyPr/>
                    <a:lstStyle/>
                    <a:p>
                      <a:pPr algn="ctr" fontAlgn="b"/>
                      <a:r>
                        <a:rPr lang="en-ZA" sz="1400" b="0" i="0" u="none" strike="noStrike" dirty="0">
                          <a:solidFill>
                            <a:srgbClr val="000000"/>
                          </a:solidFill>
                          <a:effectLst/>
                          <a:latin typeface="Calibri"/>
                        </a:rPr>
                        <a:t>2</a:t>
                      </a:r>
                    </a:p>
                  </a:txBody>
                  <a:tcPr marL="9525" marR="9525" marT="9525" marB="0" anchor="b"/>
                </a:tc>
                <a:extLst>
                  <a:ext uri="{0D108BD9-81ED-4DB2-BD59-A6C34878D82A}">
                    <a16:rowId xmlns:a16="http://schemas.microsoft.com/office/drawing/2014/main" xmlns="" val="10008"/>
                  </a:ext>
                </a:extLst>
              </a:tr>
              <a:tr h="282493">
                <a:tc>
                  <a:txBody>
                    <a:bodyPr/>
                    <a:lstStyle/>
                    <a:p>
                      <a:pPr algn="l"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36</a:t>
                      </a:r>
                    </a:p>
                  </a:txBody>
                  <a:tcPr marL="68580" marR="68580" marT="0" marB="0"/>
                </a:tc>
                <a:tc>
                  <a:txBody>
                    <a:bodyPr/>
                    <a:lstStyle/>
                    <a:p>
                      <a:pPr algn="ctr" fontAlgn="b"/>
                      <a:r>
                        <a:rPr lang="en-ZA" sz="1400" b="0" i="0" u="none" strike="noStrike" dirty="0">
                          <a:solidFill>
                            <a:srgbClr val="000000"/>
                          </a:solidFill>
                          <a:effectLst/>
                          <a:latin typeface="Calibri"/>
                        </a:rPr>
                        <a:t>42</a:t>
                      </a:r>
                    </a:p>
                  </a:txBody>
                  <a:tcPr marL="9525" marR="9525" marT="9525" marB="0" anchor="b"/>
                </a:tc>
                <a:tc>
                  <a:txBody>
                    <a:bodyPr/>
                    <a:lstStyle/>
                    <a:p>
                      <a:pPr algn="ctr" fontAlgn="b"/>
                      <a:r>
                        <a:rPr lang="en-ZA" sz="1400" b="0" i="0" u="none" strike="noStrike" dirty="0" smtClean="0">
                          <a:solidFill>
                            <a:srgbClr val="000000"/>
                          </a:solidFill>
                          <a:effectLst/>
                          <a:latin typeface="Calibri"/>
                        </a:rPr>
                        <a:t>6</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25</a:t>
                      </a:r>
                    </a:p>
                  </a:txBody>
                  <a:tcPr marL="9525" marR="9525" marT="9525" marB="0" anchor="b"/>
                </a:tc>
                <a:tc>
                  <a:txBody>
                    <a:bodyPr/>
                    <a:lstStyle/>
                    <a:p>
                      <a:pPr algn="ctr" fontAlgn="b"/>
                      <a:r>
                        <a:rPr lang="en-ZA" sz="1400" b="0" i="0" u="none" strike="noStrike" dirty="0">
                          <a:solidFill>
                            <a:srgbClr val="000000"/>
                          </a:solidFill>
                          <a:effectLst/>
                          <a:latin typeface="Calibri"/>
                        </a:rPr>
                        <a:t>17</a:t>
                      </a:r>
                    </a:p>
                  </a:txBody>
                  <a:tcPr marL="9525" marR="9525" marT="9525" marB="0" anchor="b"/>
                </a:tc>
                <a:extLst>
                  <a:ext uri="{0D108BD9-81ED-4DB2-BD59-A6C34878D82A}">
                    <a16:rowId xmlns:a16="http://schemas.microsoft.com/office/drawing/2014/main" xmlns="" val="10009"/>
                  </a:ext>
                </a:extLst>
              </a:tr>
              <a:tr h="282493">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Calibri"/>
                          <a:ea typeface="Calibri"/>
                          <a:cs typeface="Times New Roman"/>
                        </a:rPr>
                        <a:t>260</a:t>
                      </a:r>
                      <a:endParaRPr lang="en-ZA" sz="1600" b="1"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420</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160</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258</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Calibri"/>
                        </a:rPr>
                        <a:t>162</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15033755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417638"/>
            <a:ext cx="8435280" cy="5179714"/>
          </a:xfrm>
        </p:spPr>
        <p:txBody>
          <a:bodyPr/>
          <a:lstStyle/>
          <a:p>
            <a:pPr marL="355600" lvl="0" indent="-355600" algn="just" defTabSz="914400" eaLnBrk="1" hangingPunct="1">
              <a:lnSpc>
                <a:spcPct val="80000"/>
              </a:lnSpc>
              <a:spcBef>
                <a:spcPct val="0"/>
              </a:spcBef>
              <a:spcAft>
                <a:spcPct val="120000"/>
              </a:spcAft>
              <a:buFont typeface="Wingdings" pitchFamily="2" charset="2"/>
              <a:buChar char="§"/>
              <a:defRPr/>
            </a:pPr>
            <a:r>
              <a:rPr lang="en-ZA" sz="2000" kern="0" dirty="0" smtClean="0">
                <a:solidFill>
                  <a:srgbClr val="2F1311"/>
                </a:solidFill>
                <a:ea typeface="ＭＳ Ｐゴシック" pitchFamily="80" charset="-128"/>
              </a:rPr>
              <a:t>There </a:t>
            </a:r>
            <a:r>
              <a:rPr lang="en-ZA" sz="2000" kern="0" dirty="0">
                <a:solidFill>
                  <a:srgbClr val="2F1311"/>
                </a:solidFill>
                <a:ea typeface="ＭＳ Ｐゴシック" pitchFamily="80" charset="-128"/>
              </a:rPr>
              <a:t>are </a:t>
            </a:r>
            <a:r>
              <a:rPr lang="en-ZA" sz="2000" kern="0" dirty="0" smtClean="0">
                <a:solidFill>
                  <a:srgbClr val="2F1311"/>
                </a:solidFill>
                <a:ea typeface="ＭＳ Ｐゴシック" pitchFamily="80" charset="-128"/>
              </a:rPr>
              <a:t> </a:t>
            </a:r>
            <a:r>
              <a:rPr lang="en-ZA" sz="2000" kern="0" dirty="0">
                <a:solidFill>
                  <a:srgbClr val="2F1311"/>
                </a:solidFill>
                <a:ea typeface="ＭＳ Ｐゴシック" pitchFamily="80" charset="-128"/>
              </a:rPr>
              <a:t>consultative forums </a:t>
            </a:r>
            <a:r>
              <a:rPr lang="en-ZA" sz="2000" kern="0" dirty="0" smtClean="0">
                <a:solidFill>
                  <a:srgbClr val="2F1311"/>
                </a:solidFill>
                <a:ea typeface="ＭＳ Ｐゴシック" pitchFamily="80" charset="-128"/>
              </a:rPr>
              <a:t>however not </a:t>
            </a:r>
            <a:r>
              <a:rPr lang="en-ZA" sz="2000" kern="0" dirty="0">
                <a:solidFill>
                  <a:srgbClr val="2F1311"/>
                </a:solidFill>
                <a:ea typeface="ＭＳ Ｐゴシック" pitchFamily="80" charset="-128"/>
              </a:rPr>
              <a:t>properly constituted as required by </a:t>
            </a:r>
            <a:r>
              <a:rPr lang="en-ZA" sz="2000" kern="0" dirty="0" smtClean="0">
                <a:solidFill>
                  <a:srgbClr val="2F1311"/>
                </a:solidFill>
                <a:ea typeface="ＭＳ Ｐゴシック" pitchFamily="80" charset="-128"/>
              </a:rPr>
              <a:t>S16 read with 17 </a:t>
            </a:r>
            <a:r>
              <a:rPr lang="en-ZA" sz="2000" kern="0" dirty="0">
                <a:solidFill>
                  <a:srgbClr val="2F1311"/>
                </a:solidFill>
                <a:ea typeface="ＭＳ Ｐゴシック" pitchFamily="80" charset="-128"/>
              </a:rPr>
              <a:t>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2000" kern="0" dirty="0">
                <a:solidFill>
                  <a:srgbClr val="2F1311"/>
                </a:solidFill>
                <a:ea typeface="ＭＳ Ｐゴシック" pitchFamily="80" charset="-128"/>
              </a:rPr>
              <a:t>Assigned Senior EE Managers </a:t>
            </a:r>
            <a:r>
              <a:rPr lang="en-ZA" sz="2000" kern="0" dirty="0" smtClean="0">
                <a:solidFill>
                  <a:srgbClr val="2F1311"/>
                </a:solidFill>
                <a:ea typeface="ＭＳ Ｐゴシック" pitchFamily="80" charset="-128"/>
              </a:rPr>
              <a:t>assigned are junior staff who </a:t>
            </a:r>
            <a:r>
              <a:rPr lang="en-ZA" sz="2000" kern="0" dirty="0">
                <a:solidFill>
                  <a:srgbClr val="2F1311"/>
                </a:solidFill>
                <a:ea typeface="ＭＳ Ｐゴシック" pitchFamily="80" charset="-128"/>
              </a:rPr>
              <a:t>do not have the necessary authority or resources to execute their </a:t>
            </a:r>
            <a:r>
              <a:rPr lang="en-ZA" sz="2000" kern="0" dirty="0" smtClean="0">
                <a:solidFill>
                  <a:srgbClr val="2F1311"/>
                </a:solidFill>
                <a:ea typeface="ＭＳ Ｐゴシック" pitchFamily="80" charset="-128"/>
              </a:rPr>
              <a:t>mandate as required by S24</a:t>
            </a:r>
            <a:endParaRPr lang="en-ZA" sz="20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2000" kern="0" dirty="0">
                <a:solidFill>
                  <a:srgbClr val="2F1311"/>
                </a:solidFill>
                <a:ea typeface="ＭＳ Ｐゴシック" pitchFamily="80" charset="-128"/>
              </a:rPr>
              <a:t>Employers are </a:t>
            </a:r>
            <a:r>
              <a:rPr lang="en-ZA" sz="2000" kern="0" dirty="0" smtClean="0">
                <a:solidFill>
                  <a:srgbClr val="2F1311"/>
                </a:solidFill>
                <a:ea typeface="ＭＳ Ｐゴシック" pitchFamily="80" charset="-128"/>
              </a:rPr>
              <a:t>failing to prepare an Employment Equity Plan and the enforcement process in that regard is defective as this non is neither accommodated under sections 36 and 37 dealing with Undertakings and Compliance Orders respectively</a:t>
            </a:r>
            <a:endParaRPr lang="en-ZA" sz="20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2000" kern="0" dirty="0" smtClean="0">
                <a:solidFill>
                  <a:srgbClr val="2F1311"/>
                </a:solidFill>
                <a:ea typeface="ＭＳ Ｐゴシック" pitchFamily="80" charset="-128"/>
              </a:rPr>
              <a:t>There </a:t>
            </a:r>
            <a:r>
              <a:rPr lang="en-US" sz="2000" kern="0" dirty="0">
                <a:solidFill>
                  <a:srgbClr val="2F1311"/>
                </a:solidFill>
                <a:ea typeface="ＭＳ Ｐゴシック" pitchFamily="80" charset="-128"/>
              </a:rPr>
              <a:t>are no communication strategies in place to inform the employees of the EE </a:t>
            </a:r>
            <a:r>
              <a:rPr lang="en-US" sz="2000" kern="0" dirty="0" smtClean="0">
                <a:solidFill>
                  <a:srgbClr val="2F1311"/>
                </a:solidFill>
                <a:ea typeface="ＭＳ Ｐゴシック" pitchFamily="80" charset="-128"/>
              </a:rPr>
              <a:t>Act as required by section 25.</a:t>
            </a:r>
            <a:endParaRPr lang="en-US" sz="2000" kern="0" dirty="0">
              <a:solidFill>
                <a:srgbClr val="2F1311"/>
              </a:solidFil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2000" kern="0" dirty="0">
                <a:solidFill>
                  <a:srgbClr val="2F1311"/>
                </a:solidFil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69294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179512" y="1417638"/>
            <a:ext cx="8507288" cy="5251722"/>
          </a:xfrm>
        </p:spPr>
        <p:txBody>
          <a:bodyPr/>
          <a:lstStyle/>
          <a:p>
            <a:pPr lvl="0"/>
            <a:r>
              <a:rPr lang="en-ZA" sz="2000" dirty="0">
                <a:solidFill>
                  <a:prstClr val="black"/>
                </a:solidFill>
                <a:ea typeface="ＭＳ Ｐゴシック" pitchFamily="-111" charset="-128"/>
              </a:rPr>
              <a:t>Serve confirmatory letters to employers who fail to comply within timeframe and employers who fail to comply with sections invoking direct referral for prosecution</a:t>
            </a:r>
            <a:r>
              <a:rPr lang="en-ZA" sz="2000" dirty="0" smtClean="0">
                <a:solidFill>
                  <a:prstClr val="black"/>
                </a:solidFill>
                <a:ea typeface="ＭＳ Ｐゴシック" pitchFamily="-111" charset="-128"/>
              </a:rPr>
              <a:t>.</a:t>
            </a:r>
            <a:endParaRPr lang="en-ZA" sz="2000" dirty="0">
              <a:solidFill>
                <a:prstClr val="black"/>
              </a:solidFill>
              <a:ea typeface="ＭＳ Ｐゴシック" pitchFamily="-111" charset="-128"/>
            </a:endParaRPr>
          </a:p>
          <a:p>
            <a:r>
              <a:rPr lang="en-ZA" sz="2000" dirty="0" smtClean="0"/>
              <a:t>Structured advocacy </a:t>
            </a:r>
            <a:r>
              <a:rPr lang="en-ZA" sz="2000" dirty="0"/>
              <a:t>s</a:t>
            </a:r>
            <a:r>
              <a:rPr lang="en-ZA" sz="2000" dirty="0" smtClean="0"/>
              <a:t>essions to be reintroduced and strengthened under EE and to deepen the employers and workers understanding of EE.</a:t>
            </a:r>
          </a:p>
          <a:p>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450664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ZA" sz="2400" b="1" dirty="0" smtClean="0"/>
              <a:t>BASIC CONDTIONS OF EMPLOYMENT ACT</a:t>
            </a:r>
            <a:endParaRPr lang="en-ZA" sz="2400" b="1" dirty="0"/>
          </a:p>
        </p:txBody>
      </p:sp>
      <p:sp>
        <p:nvSpPr>
          <p:cNvPr id="3" name="Content Placeholder 2"/>
          <p:cNvSpPr>
            <a:spLocks noGrp="1"/>
          </p:cNvSpPr>
          <p:nvPr>
            <p:ph idx="1"/>
          </p:nvPr>
        </p:nvSpPr>
        <p:spPr>
          <a:xfrm>
            <a:off x="251520" y="1484784"/>
            <a:ext cx="8640960" cy="5184576"/>
          </a:xfrm>
        </p:spPr>
        <p:txBody>
          <a:bodyPr/>
          <a:lstStyle/>
          <a:p>
            <a:pPr marL="0" indent="0" algn="just">
              <a:buNone/>
            </a:pPr>
            <a:r>
              <a:rPr lang="en-ZA" sz="1800" b="1" dirty="0" smtClean="0">
                <a:cs typeface="Arial" panose="020B0604020202020204" pitchFamily="34" charset="0"/>
              </a:rPr>
              <a:t>36 083 </a:t>
            </a:r>
            <a:r>
              <a:rPr lang="en-ZA" sz="1800" dirty="0">
                <a:cs typeface="Arial" panose="020B0604020202020204" pitchFamily="34" charset="0"/>
              </a:rPr>
              <a:t>w</a:t>
            </a:r>
            <a:r>
              <a:rPr lang="en-ZA" sz="1800" dirty="0" smtClean="0">
                <a:cs typeface="Arial" panose="020B0604020202020204" pitchFamily="34" charset="0"/>
              </a:rPr>
              <a:t>orkplaces inspected against a target of </a:t>
            </a:r>
            <a:r>
              <a:rPr lang="en-ZA" sz="1800" b="1" dirty="0" smtClean="0">
                <a:cs typeface="Arial" panose="020B0604020202020204" pitchFamily="34" charset="0"/>
              </a:rPr>
              <a:t>35 093</a:t>
            </a:r>
            <a:r>
              <a:rPr lang="en-ZA" sz="1800" dirty="0" smtClean="0">
                <a:cs typeface="Arial" panose="020B0604020202020204" pitchFamily="34" charset="0"/>
              </a:rPr>
              <a:t>. 87.3% Of those inspected were found to be compliant and 12.7% were classified as non-compliant and issued with enforcement notices to comply within 14 days.</a:t>
            </a:r>
          </a:p>
        </p:txBody>
      </p:sp>
      <p:graphicFrame>
        <p:nvGraphicFramePr>
          <p:cNvPr id="4" name="Table 3"/>
          <p:cNvGraphicFramePr>
            <a:graphicFrameLocks noGrp="1"/>
          </p:cNvGraphicFramePr>
          <p:nvPr>
            <p:extLst>
              <p:ext uri="{D42A27DB-BD31-4B8C-83A1-F6EECF244321}">
                <p14:modId xmlns:p14="http://schemas.microsoft.com/office/powerpoint/2010/main" xmlns="" val="3346319547"/>
              </p:ext>
            </p:extLst>
          </p:nvPr>
        </p:nvGraphicFramePr>
        <p:xfrm>
          <a:off x="251520" y="2492900"/>
          <a:ext cx="8424936" cy="3863447"/>
        </p:xfrm>
        <a:graphic>
          <a:graphicData uri="http://schemas.openxmlformats.org/drawingml/2006/table">
            <a:tbl>
              <a:tblPr>
                <a:tableStyleId>{E8B1032C-EA38-4F05-BA0D-38AFFFC7BED3}</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tblGrid>
              <a:tr h="827457">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300715">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mn-lt"/>
                          <a:ea typeface="Calibri"/>
                          <a:cs typeface="Times New Roman"/>
                        </a:rPr>
                        <a:t>3608</a:t>
                      </a:r>
                    </a:p>
                  </a:txBody>
                  <a:tcPr marL="68580" marR="68580" marT="0" marB="0"/>
                </a:tc>
                <a:tc>
                  <a:txBody>
                    <a:bodyPr/>
                    <a:lstStyle/>
                    <a:p>
                      <a:pPr algn="ctr" fontAlgn="b"/>
                      <a:r>
                        <a:rPr lang="en-ZA" sz="1400" b="0" i="0" u="none" strike="noStrike" dirty="0">
                          <a:solidFill>
                            <a:schemeClr val="tx1"/>
                          </a:solidFill>
                          <a:effectLst/>
                          <a:latin typeface="+mn-lt"/>
                        </a:rPr>
                        <a:t>3841</a:t>
                      </a:r>
                    </a:p>
                  </a:txBody>
                  <a:tcPr marL="9525" marR="9525" marT="9525" marB="0" anchor="b"/>
                </a:tc>
                <a:tc>
                  <a:txBody>
                    <a:bodyPr/>
                    <a:lstStyle/>
                    <a:p>
                      <a:pPr algn="ctr" fontAlgn="b"/>
                      <a:r>
                        <a:rPr lang="en-ZA" sz="1400" b="0" i="0" u="none" strike="noStrike" dirty="0" smtClean="0">
                          <a:solidFill>
                            <a:srgbClr val="000000"/>
                          </a:solidFill>
                          <a:effectLst/>
                          <a:latin typeface="+mn-lt"/>
                        </a:rPr>
                        <a:t>233</a:t>
                      </a:r>
                      <a:endParaRPr lang="en-ZA" sz="1400" b="0" i="0" u="none" strike="noStrike" dirty="0">
                        <a:solidFill>
                          <a:srgbClr val="000000"/>
                        </a:solidFill>
                        <a:effectLst/>
                        <a:latin typeface="+mn-lt"/>
                      </a:endParaRPr>
                    </a:p>
                  </a:txBody>
                  <a:tcPr marL="9525" marR="9525" marT="9525" marB="0" anchor="b"/>
                </a:tc>
                <a:tc>
                  <a:txBody>
                    <a:bodyPr/>
                    <a:lstStyle/>
                    <a:p>
                      <a:pPr algn="ctr" fontAlgn="b"/>
                      <a:r>
                        <a:rPr lang="en-ZA" sz="1400" b="0" i="0" u="none" strike="noStrike">
                          <a:solidFill>
                            <a:srgbClr val="000000"/>
                          </a:solidFill>
                          <a:effectLst/>
                          <a:latin typeface="+mn-lt"/>
                        </a:rPr>
                        <a:t>3325</a:t>
                      </a:r>
                    </a:p>
                  </a:txBody>
                  <a:tcPr marL="9525" marR="9525" marT="9525" marB="0" anchor="b"/>
                </a:tc>
                <a:tc>
                  <a:txBody>
                    <a:bodyPr/>
                    <a:lstStyle/>
                    <a:p>
                      <a:pPr algn="ctr" fontAlgn="b"/>
                      <a:r>
                        <a:rPr lang="en-ZA" sz="1400" b="0" i="0" u="none" strike="noStrike">
                          <a:solidFill>
                            <a:srgbClr val="000000"/>
                          </a:solidFill>
                          <a:effectLst/>
                          <a:latin typeface="+mn-lt"/>
                        </a:rPr>
                        <a:t>516</a:t>
                      </a:r>
                    </a:p>
                  </a:txBody>
                  <a:tcPr marL="9525" marR="9525" marT="9525" marB="0" anchor="b"/>
                </a:tc>
                <a:extLst>
                  <a:ext uri="{0D108BD9-81ED-4DB2-BD59-A6C34878D82A}">
                    <a16:rowId xmlns:a16="http://schemas.microsoft.com/office/drawing/2014/main" xmlns="" val="10001"/>
                  </a:ext>
                </a:extLst>
              </a:tr>
              <a:tr h="300715">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mn-lt"/>
                          <a:ea typeface="Calibri"/>
                          <a:cs typeface="Times New Roman"/>
                        </a:rPr>
                        <a:t>2811</a:t>
                      </a:r>
                    </a:p>
                  </a:txBody>
                  <a:tcPr marL="68580" marR="68580" marT="0" marB="0"/>
                </a:tc>
                <a:tc>
                  <a:txBody>
                    <a:bodyPr/>
                    <a:lstStyle/>
                    <a:p>
                      <a:pPr algn="ctr" fontAlgn="b"/>
                      <a:r>
                        <a:rPr lang="en-ZA" sz="1400" b="0" i="0" u="none" strike="noStrike" dirty="0">
                          <a:solidFill>
                            <a:srgbClr val="000000"/>
                          </a:solidFill>
                          <a:effectLst/>
                          <a:latin typeface="+mn-lt"/>
                        </a:rPr>
                        <a:t>3111</a:t>
                      </a:r>
                    </a:p>
                  </a:txBody>
                  <a:tcPr marL="9525" marR="9525" marT="9525" marB="0" anchor="b"/>
                </a:tc>
                <a:tc>
                  <a:txBody>
                    <a:bodyPr/>
                    <a:lstStyle/>
                    <a:p>
                      <a:pPr algn="ctr" fontAlgn="b"/>
                      <a:r>
                        <a:rPr lang="en-ZA" sz="1400" b="0" i="0" u="none" strike="noStrike" dirty="0" smtClean="0">
                          <a:solidFill>
                            <a:schemeClr val="tx1"/>
                          </a:solidFill>
                          <a:effectLst/>
                          <a:latin typeface="+mn-lt"/>
                        </a:rPr>
                        <a:t>300</a:t>
                      </a:r>
                      <a:endParaRPr lang="en-ZA" sz="1400" b="0" i="0" u="none" strike="noStrike" dirty="0">
                        <a:solidFill>
                          <a:schemeClr val="tx1"/>
                        </a:solidFill>
                        <a:effectLst/>
                        <a:latin typeface="+mn-lt"/>
                      </a:endParaRPr>
                    </a:p>
                  </a:txBody>
                  <a:tcPr marL="9525" marR="9525" marT="9525" marB="0" anchor="b"/>
                </a:tc>
                <a:tc>
                  <a:txBody>
                    <a:bodyPr/>
                    <a:lstStyle/>
                    <a:p>
                      <a:pPr algn="ctr" fontAlgn="b"/>
                      <a:r>
                        <a:rPr lang="en-ZA" sz="1400" b="0" i="0" u="none" strike="noStrike">
                          <a:solidFill>
                            <a:srgbClr val="000000"/>
                          </a:solidFill>
                          <a:effectLst/>
                          <a:latin typeface="+mn-lt"/>
                        </a:rPr>
                        <a:t>2940</a:t>
                      </a:r>
                    </a:p>
                  </a:txBody>
                  <a:tcPr marL="9525" marR="9525" marT="9525" marB="0" anchor="b"/>
                </a:tc>
                <a:tc>
                  <a:txBody>
                    <a:bodyPr/>
                    <a:lstStyle/>
                    <a:p>
                      <a:pPr algn="ctr" fontAlgn="b"/>
                      <a:r>
                        <a:rPr lang="en-ZA" sz="1400" b="0" i="0" u="none" strike="noStrike">
                          <a:solidFill>
                            <a:srgbClr val="000000"/>
                          </a:solidFill>
                          <a:effectLst/>
                          <a:latin typeface="+mn-lt"/>
                        </a:rPr>
                        <a:t>171</a:t>
                      </a:r>
                    </a:p>
                  </a:txBody>
                  <a:tcPr marL="9525" marR="9525" marT="9525" marB="0" anchor="b"/>
                </a:tc>
                <a:extLst>
                  <a:ext uri="{0D108BD9-81ED-4DB2-BD59-A6C34878D82A}">
                    <a16:rowId xmlns:a16="http://schemas.microsoft.com/office/drawing/2014/main" xmlns="" val="10002"/>
                  </a:ext>
                </a:extLst>
              </a:tr>
              <a:tr h="300715">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mn-lt"/>
                          <a:ea typeface="Calibri"/>
                          <a:cs typeface="Times New Roman"/>
                        </a:rPr>
                        <a:t>8694</a:t>
                      </a:r>
                    </a:p>
                  </a:txBody>
                  <a:tcPr marL="68580" marR="68580" marT="0" marB="0"/>
                </a:tc>
                <a:tc>
                  <a:txBody>
                    <a:bodyPr/>
                    <a:lstStyle/>
                    <a:p>
                      <a:pPr algn="ctr" fontAlgn="b"/>
                      <a:r>
                        <a:rPr lang="en-ZA" sz="1400" b="0" i="0" u="none" strike="noStrike" dirty="0">
                          <a:solidFill>
                            <a:srgbClr val="FF0000"/>
                          </a:solidFill>
                          <a:effectLst/>
                          <a:latin typeface="+mn-lt"/>
                        </a:rPr>
                        <a:t>8291</a:t>
                      </a:r>
                    </a:p>
                  </a:txBody>
                  <a:tcPr marL="9525" marR="9525" marT="9525" marB="0" anchor="b"/>
                </a:tc>
                <a:tc>
                  <a:txBody>
                    <a:bodyPr/>
                    <a:lstStyle/>
                    <a:p>
                      <a:pPr algn="ctr" fontAlgn="b"/>
                      <a:r>
                        <a:rPr lang="en-ZA" sz="1400" b="0" i="0" u="none" strike="noStrike" dirty="0" smtClean="0">
                          <a:solidFill>
                            <a:srgbClr val="FF0000"/>
                          </a:solidFill>
                          <a:effectLst/>
                          <a:latin typeface="+mn-lt"/>
                        </a:rPr>
                        <a:t>-403</a:t>
                      </a:r>
                      <a:endParaRPr lang="en-ZA" sz="1400" b="0" i="0" u="none" strike="noStrike" dirty="0">
                        <a:solidFill>
                          <a:srgbClr val="FF0000"/>
                        </a:solidFill>
                        <a:effectLst/>
                        <a:latin typeface="+mn-lt"/>
                      </a:endParaRPr>
                    </a:p>
                  </a:txBody>
                  <a:tcPr marL="9525" marR="9525" marT="9525" marB="0" anchor="b"/>
                </a:tc>
                <a:tc>
                  <a:txBody>
                    <a:bodyPr/>
                    <a:lstStyle/>
                    <a:p>
                      <a:pPr algn="ctr" fontAlgn="b"/>
                      <a:r>
                        <a:rPr lang="en-ZA" sz="1400" b="0" i="0" u="none" strike="noStrike">
                          <a:solidFill>
                            <a:srgbClr val="000000"/>
                          </a:solidFill>
                          <a:effectLst/>
                          <a:latin typeface="+mn-lt"/>
                        </a:rPr>
                        <a:t>7730</a:t>
                      </a:r>
                    </a:p>
                  </a:txBody>
                  <a:tcPr marL="9525" marR="9525" marT="9525" marB="0" anchor="b"/>
                </a:tc>
                <a:tc>
                  <a:txBody>
                    <a:bodyPr/>
                    <a:lstStyle/>
                    <a:p>
                      <a:pPr algn="ctr" fontAlgn="b"/>
                      <a:r>
                        <a:rPr lang="en-ZA" sz="1400" b="0" i="0" u="none" strike="noStrike">
                          <a:solidFill>
                            <a:srgbClr val="000000"/>
                          </a:solidFill>
                          <a:effectLst/>
                          <a:latin typeface="+mn-lt"/>
                        </a:rPr>
                        <a:t>561</a:t>
                      </a:r>
                    </a:p>
                  </a:txBody>
                  <a:tcPr marL="9525" marR="9525" marT="9525" marB="0" anchor="b"/>
                </a:tc>
                <a:extLst>
                  <a:ext uri="{0D108BD9-81ED-4DB2-BD59-A6C34878D82A}">
                    <a16:rowId xmlns:a16="http://schemas.microsoft.com/office/drawing/2014/main" xmlns="" val="10003"/>
                  </a:ext>
                </a:extLst>
              </a:tr>
              <a:tr h="300715">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mn-lt"/>
                          <a:ea typeface="Calibri"/>
                          <a:cs typeface="Times New Roman"/>
                        </a:rPr>
                        <a:t>7334</a:t>
                      </a:r>
                    </a:p>
                  </a:txBody>
                  <a:tcPr marL="68580" marR="68580" marT="0" marB="0"/>
                </a:tc>
                <a:tc>
                  <a:txBody>
                    <a:bodyPr/>
                    <a:lstStyle/>
                    <a:p>
                      <a:pPr algn="ctr" fontAlgn="b"/>
                      <a:r>
                        <a:rPr lang="en-ZA" sz="1400" b="0" i="0" u="none" strike="noStrike" dirty="0">
                          <a:solidFill>
                            <a:srgbClr val="FF0000"/>
                          </a:solidFill>
                          <a:effectLst/>
                          <a:latin typeface="+mn-lt"/>
                        </a:rPr>
                        <a:t>7327</a:t>
                      </a:r>
                    </a:p>
                  </a:txBody>
                  <a:tcPr marL="9525" marR="9525" marT="9525" marB="0" anchor="b"/>
                </a:tc>
                <a:tc>
                  <a:txBody>
                    <a:bodyPr/>
                    <a:lstStyle/>
                    <a:p>
                      <a:pPr algn="ctr" fontAlgn="b"/>
                      <a:r>
                        <a:rPr lang="en-ZA" sz="1400" b="0" i="0" u="none" strike="noStrike" dirty="0" smtClean="0">
                          <a:solidFill>
                            <a:srgbClr val="FF0000"/>
                          </a:solidFill>
                          <a:effectLst/>
                          <a:latin typeface="+mn-lt"/>
                        </a:rPr>
                        <a:t>-7</a:t>
                      </a:r>
                      <a:endParaRPr lang="en-ZA" sz="1400" b="0" i="0" u="none" strike="noStrike" dirty="0">
                        <a:solidFill>
                          <a:srgbClr val="FF0000"/>
                        </a:solidFill>
                        <a:effectLst/>
                        <a:latin typeface="+mn-lt"/>
                      </a:endParaRPr>
                    </a:p>
                  </a:txBody>
                  <a:tcPr marL="9525" marR="9525" marT="9525" marB="0" anchor="b"/>
                </a:tc>
                <a:tc>
                  <a:txBody>
                    <a:bodyPr/>
                    <a:lstStyle/>
                    <a:p>
                      <a:pPr algn="ctr" fontAlgn="b"/>
                      <a:r>
                        <a:rPr lang="en-ZA" sz="1400" b="0" i="0" u="none" strike="noStrike" dirty="0">
                          <a:solidFill>
                            <a:srgbClr val="000000"/>
                          </a:solidFill>
                          <a:effectLst/>
                          <a:latin typeface="+mn-lt"/>
                        </a:rPr>
                        <a:t>5709</a:t>
                      </a:r>
                    </a:p>
                  </a:txBody>
                  <a:tcPr marL="9525" marR="9525" marT="9525" marB="0" anchor="b"/>
                </a:tc>
                <a:tc>
                  <a:txBody>
                    <a:bodyPr/>
                    <a:lstStyle/>
                    <a:p>
                      <a:pPr algn="ctr" fontAlgn="b"/>
                      <a:r>
                        <a:rPr lang="en-ZA" sz="1400" b="0" i="0" u="none" strike="noStrike">
                          <a:solidFill>
                            <a:srgbClr val="000000"/>
                          </a:solidFill>
                          <a:effectLst/>
                          <a:latin typeface="+mn-lt"/>
                        </a:rPr>
                        <a:t>1618</a:t>
                      </a:r>
                    </a:p>
                  </a:txBody>
                  <a:tcPr marL="9525" marR="9525" marT="9525" marB="0" anchor="b"/>
                </a:tc>
                <a:extLst>
                  <a:ext uri="{0D108BD9-81ED-4DB2-BD59-A6C34878D82A}">
                    <a16:rowId xmlns:a16="http://schemas.microsoft.com/office/drawing/2014/main" xmlns="" val="10004"/>
                  </a:ext>
                </a:extLst>
              </a:tr>
              <a:tr h="300715">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mn-lt"/>
                          <a:ea typeface="Calibri"/>
                          <a:cs typeface="Times New Roman"/>
                        </a:rPr>
                        <a:t>3232</a:t>
                      </a:r>
                    </a:p>
                  </a:txBody>
                  <a:tcPr marL="68580" marR="68580" marT="0" marB="0"/>
                </a:tc>
                <a:tc>
                  <a:txBody>
                    <a:bodyPr/>
                    <a:lstStyle/>
                    <a:p>
                      <a:pPr algn="ctr" fontAlgn="b"/>
                      <a:r>
                        <a:rPr lang="en-ZA" sz="1400" b="0" i="0" u="none" strike="noStrike" dirty="0">
                          <a:solidFill>
                            <a:srgbClr val="000000"/>
                          </a:solidFill>
                          <a:effectLst/>
                          <a:latin typeface="+mn-lt"/>
                        </a:rPr>
                        <a:t>3590</a:t>
                      </a:r>
                    </a:p>
                  </a:txBody>
                  <a:tcPr marL="9525" marR="9525" marT="9525" marB="0" anchor="b"/>
                </a:tc>
                <a:tc>
                  <a:txBody>
                    <a:bodyPr/>
                    <a:lstStyle/>
                    <a:p>
                      <a:pPr algn="ctr" fontAlgn="b"/>
                      <a:r>
                        <a:rPr lang="en-ZA" sz="1400" b="0" i="0" u="none" strike="noStrike" dirty="0" smtClean="0">
                          <a:solidFill>
                            <a:srgbClr val="000000"/>
                          </a:solidFill>
                          <a:effectLst/>
                          <a:latin typeface="+mn-lt"/>
                        </a:rPr>
                        <a:t>358</a:t>
                      </a:r>
                      <a:endParaRPr lang="en-ZA" sz="1400" b="0" i="0" u="none" strike="noStrike" dirty="0">
                        <a:solidFill>
                          <a:srgbClr val="000000"/>
                        </a:solidFill>
                        <a:effectLst/>
                        <a:latin typeface="+mn-lt"/>
                      </a:endParaRPr>
                    </a:p>
                  </a:txBody>
                  <a:tcPr marL="9525" marR="9525" marT="9525" marB="0" anchor="b"/>
                </a:tc>
                <a:tc>
                  <a:txBody>
                    <a:bodyPr/>
                    <a:lstStyle/>
                    <a:p>
                      <a:pPr algn="ctr" fontAlgn="b"/>
                      <a:r>
                        <a:rPr lang="en-ZA" sz="1400" b="0" i="0" u="none" strike="noStrike" dirty="0">
                          <a:solidFill>
                            <a:srgbClr val="000000"/>
                          </a:solidFill>
                          <a:effectLst/>
                          <a:latin typeface="+mn-lt"/>
                        </a:rPr>
                        <a:t>3086</a:t>
                      </a:r>
                    </a:p>
                  </a:txBody>
                  <a:tcPr marL="9525" marR="9525" marT="9525" marB="0" anchor="b"/>
                </a:tc>
                <a:tc>
                  <a:txBody>
                    <a:bodyPr/>
                    <a:lstStyle/>
                    <a:p>
                      <a:pPr algn="ctr" fontAlgn="b"/>
                      <a:r>
                        <a:rPr lang="en-ZA" sz="1400" b="0" i="0" u="none" strike="noStrike" dirty="0">
                          <a:solidFill>
                            <a:srgbClr val="000000"/>
                          </a:solidFill>
                          <a:effectLst/>
                          <a:latin typeface="+mn-lt"/>
                        </a:rPr>
                        <a:t>504</a:t>
                      </a:r>
                    </a:p>
                  </a:txBody>
                  <a:tcPr marL="9525" marR="9525" marT="9525" marB="0" anchor="b"/>
                </a:tc>
                <a:extLst>
                  <a:ext uri="{0D108BD9-81ED-4DB2-BD59-A6C34878D82A}">
                    <a16:rowId xmlns:a16="http://schemas.microsoft.com/office/drawing/2014/main" xmlns="" val="10005"/>
                  </a:ext>
                </a:extLst>
              </a:tr>
              <a:tr h="300715">
                <a:tc>
                  <a:txBody>
                    <a:bodyPr/>
                    <a:lstStyle/>
                    <a:p>
                      <a:pPr algn="l" fontAlgn="b"/>
                      <a:r>
                        <a:rPr lang="en-ZA" sz="1400" b="1" u="none" strike="noStrike" dirty="0">
                          <a:effectLst/>
                        </a:rPr>
                        <a:t>MP</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mn-lt"/>
                          <a:ea typeface="Calibri"/>
                          <a:cs typeface="Times New Roman"/>
                        </a:rPr>
                        <a:t>2564</a:t>
                      </a:r>
                    </a:p>
                  </a:txBody>
                  <a:tcPr marL="68580" marR="68580" marT="0" marB="0"/>
                </a:tc>
                <a:tc>
                  <a:txBody>
                    <a:bodyPr/>
                    <a:lstStyle/>
                    <a:p>
                      <a:pPr algn="ctr" fontAlgn="b"/>
                      <a:r>
                        <a:rPr lang="en-ZA" sz="1400" b="0" i="0" u="none" strike="noStrike" dirty="0">
                          <a:solidFill>
                            <a:srgbClr val="000000"/>
                          </a:solidFill>
                          <a:effectLst/>
                          <a:latin typeface="+mn-lt"/>
                        </a:rPr>
                        <a:t>2844</a:t>
                      </a:r>
                    </a:p>
                  </a:txBody>
                  <a:tcPr marL="9525" marR="9525" marT="9525" marB="0" anchor="b"/>
                </a:tc>
                <a:tc>
                  <a:txBody>
                    <a:bodyPr/>
                    <a:lstStyle/>
                    <a:p>
                      <a:pPr algn="ctr" fontAlgn="b"/>
                      <a:r>
                        <a:rPr lang="en-ZA" sz="1400" b="0" i="0" u="none" strike="noStrike" dirty="0" smtClean="0">
                          <a:solidFill>
                            <a:schemeClr val="tx1"/>
                          </a:solidFill>
                          <a:effectLst/>
                          <a:latin typeface="+mn-lt"/>
                        </a:rPr>
                        <a:t>280</a:t>
                      </a:r>
                      <a:endParaRPr lang="en-ZA" sz="1400" b="0" i="0" u="none" strike="noStrike" dirty="0">
                        <a:solidFill>
                          <a:schemeClr val="tx1"/>
                        </a:solidFill>
                        <a:effectLst/>
                        <a:latin typeface="+mn-lt"/>
                      </a:endParaRPr>
                    </a:p>
                  </a:txBody>
                  <a:tcPr marL="9525" marR="9525" marT="9525" marB="0" anchor="b"/>
                </a:tc>
                <a:tc>
                  <a:txBody>
                    <a:bodyPr/>
                    <a:lstStyle/>
                    <a:p>
                      <a:pPr algn="ctr" fontAlgn="b"/>
                      <a:r>
                        <a:rPr lang="en-ZA" sz="1400" b="0" i="0" u="none" strike="noStrike" dirty="0">
                          <a:solidFill>
                            <a:srgbClr val="000000"/>
                          </a:solidFill>
                          <a:effectLst/>
                          <a:latin typeface="+mn-lt"/>
                        </a:rPr>
                        <a:t>2552</a:t>
                      </a:r>
                    </a:p>
                  </a:txBody>
                  <a:tcPr marL="9525" marR="9525" marT="9525" marB="0" anchor="b"/>
                </a:tc>
                <a:tc>
                  <a:txBody>
                    <a:bodyPr/>
                    <a:lstStyle/>
                    <a:p>
                      <a:pPr algn="ctr" fontAlgn="b"/>
                      <a:r>
                        <a:rPr lang="en-ZA" sz="1400" b="0" i="0" u="none" strike="noStrike">
                          <a:solidFill>
                            <a:srgbClr val="000000"/>
                          </a:solidFill>
                          <a:effectLst/>
                          <a:latin typeface="+mn-lt"/>
                        </a:rPr>
                        <a:t>292</a:t>
                      </a:r>
                    </a:p>
                  </a:txBody>
                  <a:tcPr marL="9525" marR="9525" marT="9525" marB="0" anchor="b"/>
                </a:tc>
                <a:extLst>
                  <a:ext uri="{0D108BD9-81ED-4DB2-BD59-A6C34878D82A}">
                    <a16:rowId xmlns:a16="http://schemas.microsoft.com/office/drawing/2014/main" xmlns="" val="10006"/>
                  </a:ext>
                </a:extLst>
              </a:tr>
              <a:tr h="300715">
                <a:tc>
                  <a:txBody>
                    <a:bodyPr/>
                    <a:lstStyle/>
                    <a:p>
                      <a:pPr algn="l" fontAlgn="b"/>
                      <a:r>
                        <a:rPr lang="en-ZA" sz="1400" b="1" u="none" strike="noStrike" dirty="0" smtClean="0">
                          <a:effectLst/>
                        </a:rPr>
                        <a:t>NW</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mn-lt"/>
                          <a:ea typeface="Calibri"/>
                          <a:cs typeface="Times New Roman"/>
                        </a:rPr>
                        <a:t>2333</a:t>
                      </a:r>
                    </a:p>
                  </a:txBody>
                  <a:tcPr marL="68580" marR="68580" marT="0" marB="0"/>
                </a:tc>
                <a:tc>
                  <a:txBody>
                    <a:bodyPr/>
                    <a:lstStyle/>
                    <a:p>
                      <a:pPr algn="ctr" fontAlgn="b"/>
                      <a:r>
                        <a:rPr lang="en-ZA" sz="1400" b="0" i="0" u="none" strike="noStrike" dirty="0">
                          <a:solidFill>
                            <a:srgbClr val="FF0000"/>
                          </a:solidFill>
                          <a:effectLst/>
                          <a:latin typeface="+mn-lt"/>
                        </a:rPr>
                        <a:t>1175</a:t>
                      </a:r>
                    </a:p>
                  </a:txBody>
                  <a:tcPr marL="9525" marR="9525" marT="9525" marB="0" anchor="b"/>
                </a:tc>
                <a:tc>
                  <a:txBody>
                    <a:bodyPr/>
                    <a:lstStyle/>
                    <a:p>
                      <a:pPr algn="ctr" fontAlgn="b"/>
                      <a:r>
                        <a:rPr lang="en-ZA" sz="1400" u="none" strike="noStrike" kern="1200" dirty="0" smtClean="0">
                          <a:solidFill>
                            <a:srgbClr val="FF0000"/>
                          </a:solidFill>
                          <a:effectLst/>
                          <a:latin typeface="+mn-lt"/>
                          <a:ea typeface="+mn-ea"/>
                          <a:cs typeface="+mn-cs"/>
                        </a:rPr>
                        <a:t>-1158</a:t>
                      </a:r>
                      <a:endParaRPr lang="en-ZA" sz="1400" u="none" strike="noStrike" kern="1200" dirty="0">
                        <a:solidFill>
                          <a:srgbClr val="FF0000"/>
                        </a:solidFill>
                        <a:effectLst/>
                        <a:latin typeface="+mn-lt"/>
                        <a:ea typeface="+mn-ea"/>
                        <a:cs typeface="+mn-cs"/>
                      </a:endParaRPr>
                    </a:p>
                  </a:txBody>
                  <a:tcPr marL="9525" marR="9525" marT="9525" marB="0" anchor="b"/>
                </a:tc>
                <a:tc>
                  <a:txBody>
                    <a:bodyPr/>
                    <a:lstStyle/>
                    <a:p>
                      <a:pPr algn="ctr" fontAlgn="b"/>
                      <a:r>
                        <a:rPr lang="en-ZA" sz="1400" b="0" i="0" u="none" strike="noStrike" dirty="0">
                          <a:solidFill>
                            <a:srgbClr val="000000"/>
                          </a:solidFill>
                          <a:effectLst/>
                          <a:latin typeface="+mn-lt"/>
                        </a:rPr>
                        <a:t>1030</a:t>
                      </a:r>
                    </a:p>
                  </a:txBody>
                  <a:tcPr marL="9525" marR="9525" marT="9525" marB="0" anchor="b"/>
                </a:tc>
                <a:tc>
                  <a:txBody>
                    <a:bodyPr/>
                    <a:lstStyle/>
                    <a:p>
                      <a:pPr algn="ctr" fontAlgn="b"/>
                      <a:r>
                        <a:rPr lang="en-ZA" sz="1400" b="0" i="0" u="none" strike="noStrike" dirty="0">
                          <a:solidFill>
                            <a:srgbClr val="000000"/>
                          </a:solidFill>
                          <a:effectLst/>
                          <a:latin typeface="+mn-lt"/>
                        </a:rPr>
                        <a:t>145</a:t>
                      </a:r>
                    </a:p>
                  </a:txBody>
                  <a:tcPr marL="9525" marR="9525" marT="9525" marB="0" anchor="b"/>
                </a:tc>
                <a:extLst>
                  <a:ext uri="{0D108BD9-81ED-4DB2-BD59-A6C34878D82A}">
                    <a16:rowId xmlns:a16="http://schemas.microsoft.com/office/drawing/2014/main" xmlns="" val="10007"/>
                  </a:ext>
                </a:extLst>
              </a:tr>
              <a:tr h="300715">
                <a:tc>
                  <a:txBody>
                    <a:bodyPr/>
                    <a:lstStyle/>
                    <a:p>
                      <a:pPr algn="l" fontAlgn="b"/>
                      <a:r>
                        <a:rPr lang="en-ZA" sz="1400" b="1" u="none" strike="noStrike" dirty="0" smtClean="0">
                          <a:effectLst/>
                        </a:rPr>
                        <a:t>NC</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mn-lt"/>
                          <a:ea typeface="Calibri"/>
                          <a:cs typeface="Times New Roman"/>
                        </a:rPr>
                        <a:t>1254</a:t>
                      </a:r>
                    </a:p>
                  </a:txBody>
                  <a:tcPr marL="68580" marR="68580" marT="0" marB="0"/>
                </a:tc>
                <a:tc>
                  <a:txBody>
                    <a:bodyPr/>
                    <a:lstStyle/>
                    <a:p>
                      <a:pPr algn="ctr" fontAlgn="b"/>
                      <a:r>
                        <a:rPr lang="en-ZA" sz="1400" b="0" i="0" u="none" strike="noStrike" dirty="0">
                          <a:solidFill>
                            <a:schemeClr val="tx1"/>
                          </a:solidFill>
                          <a:effectLst/>
                          <a:latin typeface="+mn-lt"/>
                        </a:rPr>
                        <a:t>2245</a:t>
                      </a:r>
                    </a:p>
                  </a:txBody>
                  <a:tcPr marL="9525" marR="9525" marT="9525" marB="0" anchor="b"/>
                </a:tc>
                <a:tc>
                  <a:txBody>
                    <a:bodyPr/>
                    <a:lstStyle/>
                    <a:p>
                      <a:pPr algn="ctr" fontAlgn="b"/>
                      <a:r>
                        <a:rPr lang="en-ZA" sz="1400" u="none" strike="noStrike" kern="1200" dirty="0" smtClean="0">
                          <a:solidFill>
                            <a:schemeClr val="dk1"/>
                          </a:solidFill>
                          <a:effectLst/>
                          <a:latin typeface="+mn-lt"/>
                          <a:ea typeface="+mn-ea"/>
                          <a:cs typeface="+mn-cs"/>
                        </a:rPr>
                        <a:t>991</a:t>
                      </a:r>
                    </a:p>
                  </a:txBody>
                  <a:tcPr marL="9525" marR="9525" marT="9525" marB="0" anchor="b"/>
                </a:tc>
                <a:tc>
                  <a:txBody>
                    <a:bodyPr/>
                    <a:lstStyle/>
                    <a:p>
                      <a:pPr algn="ctr" fontAlgn="b"/>
                      <a:r>
                        <a:rPr lang="en-ZA" sz="1400" b="0" i="0" u="none" strike="noStrike" dirty="0">
                          <a:solidFill>
                            <a:srgbClr val="000000"/>
                          </a:solidFill>
                          <a:effectLst/>
                          <a:latin typeface="+mn-lt"/>
                        </a:rPr>
                        <a:t>2055</a:t>
                      </a:r>
                    </a:p>
                  </a:txBody>
                  <a:tcPr marL="9525" marR="9525" marT="9525" marB="0" anchor="b"/>
                </a:tc>
                <a:tc>
                  <a:txBody>
                    <a:bodyPr/>
                    <a:lstStyle/>
                    <a:p>
                      <a:pPr algn="ctr" fontAlgn="b"/>
                      <a:r>
                        <a:rPr lang="en-ZA" sz="1400" b="0" i="0" u="none" strike="noStrike" dirty="0">
                          <a:solidFill>
                            <a:srgbClr val="FF0000"/>
                          </a:solidFill>
                          <a:effectLst/>
                          <a:latin typeface="+mn-lt"/>
                        </a:rPr>
                        <a:t>190</a:t>
                      </a:r>
                    </a:p>
                  </a:txBody>
                  <a:tcPr marL="9525" marR="9525" marT="9525" marB="0" anchor="b"/>
                </a:tc>
                <a:extLst>
                  <a:ext uri="{0D108BD9-81ED-4DB2-BD59-A6C34878D82A}">
                    <a16:rowId xmlns:a16="http://schemas.microsoft.com/office/drawing/2014/main" xmlns="" val="10008"/>
                  </a:ext>
                </a:extLst>
              </a:tr>
              <a:tr h="300715">
                <a:tc>
                  <a:txBody>
                    <a:bodyPr/>
                    <a:lstStyle/>
                    <a:p>
                      <a:pPr algn="l" fontAlgn="b"/>
                      <a:r>
                        <a:rPr lang="en-ZA" sz="1400" b="1" u="none" strike="noStrike" dirty="0">
                          <a:effectLst/>
                        </a:rPr>
                        <a:t>WC</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mn-lt"/>
                          <a:ea typeface="Calibri"/>
                          <a:cs typeface="Times New Roman"/>
                        </a:rPr>
                        <a:t>3264</a:t>
                      </a:r>
                    </a:p>
                  </a:txBody>
                  <a:tcPr marL="68580" marR="68580" marT="0" marB="0"/>
                </a:tc>
                <a:tc>
                  <a:txBody>
                    <a:bodyPr/>
                    <a:lstStyle/>
                    <a:p>
                      <a:pPr algn="ctr" fontAlgn="b"/>
                      <a:r>
                        <a:rPr lang="en-ZA" sz="1400" b="0" i="0" u="none" strike="noStrike" dirty="0">
                          <a:solidFill>
                            <a:srgbClr val="000000"/>
                          </a:solidFill>
                          <a:effectLst/>
                          <a:latin typeface="+mn-lt"/>
                        </a:rPr>
                        <a:t>3659</a:t>
                      </a:r>
                    </a:p>
                  </a:txBody>
                  <a:tcPr marL="9525" marR="9525" marT="9525" marB="0" anchor="b"/>
                </a:tc>
                <a:tc>
                  <a:txBody>
                    <a:bodyPr/>
                    <a:lstStyle/>
                    <a:p>
                      <a:pPr algn="ctr" fontAlgn="b"/>
                      <a:r>
                        <a:rPr lang="en-ZA" sz="1400" b="0" i="0" u="none" strike="noStrike" dirty="0" smtClean="0">
                          <a:solidFill>
                            <a:schemeClr val="tx1"/>
                          </a:solidFill>
                          <a:effectLst/>
                          <a:latin typeface="+mn-lt"/>
                        </a:rPr>
                        <a:t>395</a:t>
                      </a:r>
                      <a:endParaRPr lang="en-ZA" sz="1400" b="0" i="0" u="none" strike="noStrike" dirty="0">
                        <a:solidFill>
                          <a:schemeClr val="tx1"/>
                        </a:solidFill>
                        <a:effectLst/>
                        <a:latin typeface="+mn-lt"/>
                      </a:endParaRPr>
                    </a:p>
                  </a:txBody>
                  <a:tcPr marL="9525" marR="9525" marT="9525" marB="0" anchor="b"/>
                </a:tc>
                <a:tc>
                  <a:txBody>
                    <a:bodyPr/>
                    <a:lstStyle/>
                    <a:p>
                      <a:pPr algn="ctr" fontAlgn="b"/>
                      <a:r>
                        <a:rPr lang="en-ZA" sz="1400" b="0" i="0" u="none" strike="noStrike" dirty="0">
                          <a:solidFill>
                            <a:srgbClr val="000000"/>
                          </a:solidFill>
                          <a:effectLst/>
                          <a:latin typeface="+mn-lt"/>
                        </a:rPr>
                        <a:t>3102</a:t>
                      </a:r>
                    </a:p>
                  </a:txBody>
                  <a:tcPr marL="9525" marR="9525" marT="9525" marB="0" anchor="b"/>
                </a:tc>
                <a:tc>
                  <a:txBody>
                    <a:bodyPr/>
                    <a:lstStyle/>
                    <a:p>
                      <a:pPr algn="ctr" fontAlgn="b"/>
                      <a:r>
                        <a:rPr lang="en-ZA" sz="1400" b="0" i="0" u="none" strike="noStrike" dirty="0">
                          <a:solidFill>
                            <a:srgbClr val="000000"/>
                          </a:solidFill>
                          <a:effectLst/>
                          <a:latin typeface="+mn-lt"/>
                        </a:rPr>
                        <a:t>557</a:t>
                      </a:r>
                    </a:p>
                  </a:txBody>
                  <a:tcPr marL="9525" marR="9525" marT="9525" marB="0" anchor="b"/>
                </a:tc>
                <a:extLst>
                  <a:ext uri="{0D108BD9-81ED-4DB2-BD59-A6C34878D82A}">
                    <a16:rowId xmlns:a16="http://schemas.microsoft.com/office/drawing/2014/main" xmlns="" val="10009"/>
                  </a:ext>
                </a:extLst>
              </a:tr>
              <a:tr h="329555">
                <a:tc>
                  <a:txBody>
                    <a:bodyPr/>
                    <a:lstStyle/>
                    <a:p>
                      <a:pPr algn="l"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r>
                        <a:rPr lang="en-ZA" sz="1600" b="1" dirty="0" smtClean="0">
                          <a:latin typeface="+mn-lt"/>
                        </a:rPr>
                        <a:t>35 093</a:t>
                      </a:r>
                      <a:endParaRPr lang="en-ZA" sz="1600" b="1" dirty="0">
                        <a:latin typeface="+mn-lt"/>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36 083</a:t>
                      </a:r>
                      <a:endParaRPr lang="en-ZA" sz="1600" b="1" dirty="0">
                        <a:effectLst/>
                        <a:latin typeface="+mn-lt"/>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rPr>
                        <a:t>989</a:t>
                      </a:r>
                      <a:endParaRPr lang="en-ZA" sz="1600" b="1" i="0" u="none" strike="noStrike" dirty="0">
                        <a:solidFill>
                          <a:schemeClr val="tx1"/>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chemeClr val="tx1"/>
                          </a:solidFill>
                          <a:effectLst/>
                          <a:latin typeface="+mn-lt"/>
                        </a:rPr>
                        <a:t>31 529</a:t>
                      </a:r>
                      <a:endParaRPr lang="en-ZA" sz="1600" b="1" i="0" u="none" strike="noStrike" dirty="0">
                        <a:solidFill>
                          <a:schemeClr val="tx1"/>
                        </a:solidFill>
                        <a:effectLst/>
                        <a:latin typeface="+mn-lt"/>
                      </a:endParaRPr>
                    </a:p>
                  </a:txBody>
                  <a:tcPr marL="9525" marR="9525" marT="9525" marB="0" anchor="b">
                    <a:solidFill>
                      <a:schemeClr val="accent6">
                        <a:lumMod val="40000"/>
                        <a:lumOff val="60000"/>
                      </a:schemeClr>
                    </a:solidFill>
                  </a:tcPr>
                </a:tc>
                <a:tc>
                  <a:txBody>
                    <a:bodyPr/>
                    <a:lstStyle/>
                    <a:p>
                      <a:pPr algn="ctr" fontAlgn="b"/>
                      <a:r>
                        <a:rPr lang="en-ZA" sz="1600" b="1" i="0" u="none" strike="noStrike" dirty="0" smtClean="0">
                          <a:solidFill>
                            <a:srgbClr val="000000"/>
                          </a:solidFill>
                          <a:effectLst/>
                          <a:latin typeface="+mn-lt"/>
                        </a:rPr>
                        <a:t>4 554</a:t>
                      </a:r>
                      <a:endParaRPr lang="en-ZA" sz="1600" b="1" i="0" u="none" strike="noStrike" dirty="0">
                        <a:solidFill>
                          <a:srgbClr val="000000"/>
                        </a:solidFill>
                        <a:effectLst/>
                        <a:latin typeface="+mn-lt"/>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94166728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BCEA NON-COMPLIANCE</a:t>
            </a:r>
            <a:endParaRPr lang="en-ZA" sz="2400" b="1" dirty="0"/>
          </a:p>
        </p:txBody>
      </p:sp>
      <p:sp>
        <p:nvSpPr>
          <p:cNvPr id="3" name="Content Placeholder 2"/>
          <p:cNvSpPr>
            <a:spLocks noGrp="1"/>
          </p:cNvSpPr>
          <p:nvPr>
            <p:ph idx="1"/>
          </p:nvPr>
        </p:nvSpPr>
        <p:spPr>
          <a:xfrm>
            <a:off x="251520" y="1340768"/>
            <a:ext cx="8496944" cy="4968552"/>
          </a:xfrm>
        </p:spPr>
        <p:txBody>
          <a:bodyPr/>
          <a:lstStyle/>
          <a:p>
            <a:pPr algn="just"/>
            <a:r>
              <a:rPr lang="en-ZA" sz="2000" dirty="0" smtClean="0">
                <a:cs typeface="Arial" panose="020B0604020202020204" pitchFamily="34" charset="0"/>
              </a:rPr>
              <a:t>Of those workplaces inspected in Q3, 4 554 were found to be non-compliant.</a:t>
            </a:r>
          </a:p>
          <a:p>
            <a:pPr algn="just"/>
            <a:endParaRPr lang="en-ZA" sz="2000" dirty="0" smtClean="0">
              <a:cs typeface="Arial" panose="020B0604020202020204" pitchFamily="34" charset="0"/>
            </a:endParaRPr>
          </a:p>
          <a:p>
            <a:pPr marL="0" indent="0" algn="just">
              <a:buNone/>
            </a:pPr>
            <a:r>
              <a:rPr lang="en-ZA" sz="2400" b="1" dirty="0" smtClean="0">
                <a:cs typeface="Arial" panose="020B0604020202020204" pitchFamily="34" charset="0"/>
              </a:rPr>
              <a:t>Major non-compliance was found in the following sectors:</a:t>
            </a:r>
          </a:p>
          <a:p>
            <a:pPr algn="just"/>
            <a:r>
              <a:rPr lang="en-ZA" sz="2000" dirty="0" smtClean="0">
                <a:cs typeface="Arial" panose="020B0604020202020204" pitchFamily="34" charset="0"/>
              </a:rPr>
              <a:t>Wholesale </a:t>
            </a:r>
            <a:r>
              <a:rPr lang="en-ZA" sz="2000" dirty="0">
                <a:cs typeface="Arial" panose="020B0604020202020204" pitchFamily="34" charset="0"/>
              </a:rPr>
              <a:t>and Retail </a:t>
            </a:r>
            <a:r>
              <a:rPr lang="en-ZA" sz="2000" dirty="0" smtClean="0">
                <a:cs typeface="Arial" panose="020B0604020202020204" pitchFamily="34" charset="0"/>
              </a:rPr>
              <a:t>Sector;</a:t>
            </a:r>
          </a:p>
          <a:p>
            <a:pPr algn="just"/>
            <a:r>
              <a:rPr lang="en-ZA" sz="2000" dirty="0" smtClean="0">
                <a:cs typeface="Arial" panose="020B0604020202020204" pitchFamily="34" charset="0"/>
              </a:rPr>
              <a:t>Hospitality </a:t>
            </a:r>
            <a:r>
              <a:rPr lang="en-ZA" sz="2000" dirty="0">
                <a:cs typeface="Arial" panose="020B0604020202020204" pitchFamily="34" charset="0"/>
              </a:rPr>
              <a:t>Sector </a:t>
            </a:r>
            <a:r>
              <a:rPr lang="en-ZA" sz="2000" dirty="0" smtClean="0">
                <a:cs typeface="Arial" panose="020B0604020202020204" pitchFamily="34" charset="0"/>
              </a:rPr>
              <a:t>;</a:t>
            </a:r>
          </a:p>
          <a:p>
            <a:pPr algn="just"/>
            <a:r>
              <a:rPr lang="en-ZA" sz="2000" dirty="0" smtClean="0">
                <a:cs typeface="Arial" panose="020B0604020202020204" pitchFamily="34" charset="0"/>
              </a:rPr>
              <a:t>Farm Worker Sector; </a:t>
            </a:r>
          </a:p>
          <a:p>
            <a:pPr algn="just"/>
            <a:r>
              <a:rPr lang="en-ZA" sz="2000" dirty="0" smtClean="0">
                <a:cs typeface="Arial" panose="020B0604020202020204" pitchFamily="34" charset="0"/>
              </a:rPr>
              <a:t>Community Services Sector; and</a:t>
            </a:r>
          </a:p>
          <a:p>
            <a:pPr algn="just"/>
            <a:r>
              <a:rPr lang="en-ZA" sz="2000" dirty="0" smtClean="0">
                <a:cs typeface="Arial" panose="020B0604020202020204" pitchFamily="34" charset="0"/>
              </a:rPr>
              <a:t>Private Security</a:t>
            </a:r>
            <a:endParaRPr lang="en-ZA" sz="2000" dirty="0">
              <a:cs typeface="Arial" panose="020B0604020202020204" pitchFamily="34" charset="0"/>
            </a:endParaRPr>
          </a:p>
          <a:p>
            <a:endParaRPr lang="en-ZA" sz="2800" dirty="0"/>
          </a:p>
          <a:p>
            <a:endParaRPr lang="en-ZA" sz="2800" dirty="0"/>
          </a:p>
          <a:p>
            <a:endParaRPr lang="en-ZA" dirty="0" smtClean="0"/>
          </a:p>
          <a:p>
            <a:pPr marL="0" indent="0">
              <a:buNone/>
            </a:pPr>
            <a:endParaRPr lang="en-ZA" dirty="0" smtClean="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rgbClr val="898989"/>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898989"/>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5294743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340768"/>
            <a:ext cx="8435280" cy="5256584"/>
          </a:xfrm>
        </p:spPr>
        <p:txBody>
          <a:bodyPr/>
          <a:lstStyle/>
          <a:p>
            <a:pPr marL="0" indent="0" algn="just">
              <a:buNone/>
            </a:pPr>
            <a:r>
              <a:rPr lang="en-ZA" sz="2000" b="1" dirty="0" smtClean="0">
                <a:cs typeface="Arial" panose="020B0604020202020204" pitchFamily="34" charset="0"/>
              </a:rPr>
              <a:t>The areas of non compliance are as follows:</a:t>
            </a:r>
          </a:p>
          <a:p>
            <a:pPr marL="0" indent="0" algn="just">
              <a:buNone/>
            </a:pPr>
            <a:endParaRPr lang="en-ZA"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smtClean="0">
                <a:cs typeface="Arial" panose="020B0604020202020204" pitchFamily="34" charset="0"/>
              </a:rPr>
              <a:t>Underpayment of wages</a:t>
            </a:r>
          </a:p>
          <a:p>
            <a:pPr algn="just">
              <a:buFont typeface="Wingdings" panose="05000000000000000000" pitchFamily="2" charset="2"/>
              <a:buChar char="§"/>
            </a:pPr>
            <a:r>
              <a:rPr lang="en-ZA" sz="2000" dirty="0" smtClean="0">
                <a:cs typeface="Arial" panose="020B0604020202020204" pitchFamily="34" charset="0"/>
              </a:rPr>
              <a:t>Non issuing of payslips</a:t>
            </a:r>
          </a:p>
          <a:p>
            <a:pPr algn="just">
              <a:buFont typeface="Wingdings" panose="05000000000000000000" pitchFamily="2" charset="2"/>
              <a:buChar char="§"/>
            </a:pPr>
            <a:r>
              <a:rPr lang="en-ZA" sz="2000" dirty="0" smtClean="0">
                <a:cs typeface="Arial" panose="020B0604020202020204" pitchFamily="34" charset="0"/>
              </a:rPr>
              <a:t>Illegal deductions</a:t>
            </a:r>
          </a:p>
          <a:p>
            <a:pPr algn="just">
              <a:buFont typeface="Wingdings" panose="05000000000000000000" pitchFamily="2" charset="2"/>
              <a:buChar char="§"/>
            </a:pPr>
            <a:r>
              <a:rPr lang="en-ZA" sz="2000" dirty="0" smtClean="0">
                <a:cs typeface="Arial" panose="020B0604020202020204" pitchFamily="34" charset="0"/>
              </a:rPr>
              <a:t>Non issuing of particulars of employment</a:t>
            </a:r>
          </a:p>
          <a:p>
            <a:pPr algn="just">
              <a:buFont typeface="Wingdings" panose="05000000000000000000" pitchFamily="2" charset="2"/>
              <a:buChar char="§"/>
            </a:pPr>
            <a:r>
              <a:rPr lang="en-ZA" sz="2000" dirty="0" smtClean="0">
                <a:cs typeface="Arial" panose="020B0604020202020204" pitchFamily="34" charset="0"/>
              </a:rPr>
              <a:t>Non signing of attendance to prove working hours including overtime</a:t>
            </a:r>
            <a:r>
              <a:rPr lang="en-ZA" sz="240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393668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323528" y="1556792"/>
            <a:ext cx="8229600" cy="4680520"/>
          </a:xfrm>
        </p:spPr>
        <p:txBody>
          <a:bodyPr/>
          <a:lstStyle/>
          <a:p>
            <a:pPr algn="just"/>
            <a:r>
              <a:rPr lang="en-ZA" sz="2000" dirty="0" smtClean="0"/>
              <a:t>Structured Advocacy Sessions to be reintroduced and strengthened under BCEA and to deepen the employers and workers understanding of BCEA including the Sectoral Determinations</a:t>
            </a:r>
          </a:p>
          <a:p>
            <a:pPr algn="just"/>
            <a:endParaRPr lang="en-ZA"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117339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800"/>
          </a:xfrm>
        </p:spPr>
        <p:txBody>
          <a:bodyPr/>
          <a:lstStyle/>
          <a:p>
            <a:r>
              <a:rPr lang="en-ZA" sz="2400" b="1" dirty="0" smtClean="0"/>
              <a:t>OCCUPATIONAL HEALTH AND SAFETY</a:t>
            </a:r>
            <a:endParaRPr lang="en-ZA" sz="2400" b="1" dirty="0"/>
          </a:p>
        </p:txBody>
      </p:sp>
      <p:sp>
        <p:nvSpPr>
          <p:cNvPr id="6" name="Content Placeholder 5"/>
          <p:cNvSpPr>
            <a:spLocks noGrp="1"/>
          </p:cNvSpPr>
          <p:nvPr>
            <p:ph idx="1"/>
          </p:nvPr>
        </p:nvSpPr>
        <p:spPr>
          <a:xfrm>
            <a:off x="250825" y="1341438"/>
            <a:ext cx="8353425" cy="1200329"/>
          </a:xfrm>
          <a:prstGeom prst="rect">
            <a:avLst/>
          </a:prstGeom>
        </p:spPr>
        <p:txBody>
          <a:bodyPr wrap="square">
            <a:spAutoFit/>
          </a:bodyPr>
          <a:lstStyle/>
          <a:p>
            <a:pPr algn="just"/>
            <a:r>
              <a:rPr lang="en-ZA" sz="1800" b="1" dirty="0" smtClean="0"/>
              <a:t>Q3</a:t>
            </a:r>
            <a:r>
              <a:rPr lang="en-ZA" sz="1800" dirty="0" smtClean="0"/>
              <a:t> - A </a:t>
            </a:r>
            <a:r>
              <a:rPr lang="en-ZA" sz="1800" dirty="0"/>
              <a:t>total of </a:t>
            </a:r>
            <a:r>
              <a:rPr lang="en-ZA" sz="1800" dirty="0" smtClean="0"/>
              <a:t>5162 inspections were conducted against a target of </a:t>
            </a:r>
            <a:r>
              <a:rPr lang="en-ZA" sz="1800" dirty="0" smtClean="0">
                <a:effectLst>
                  <a:outerShdw blurRad="38100" dist="38100" dir="2700000" algn="tl">
                    <a:srgbClr val="000000">
                      <a:alpha val="43137"/>
                    </a:srgbClr>
                  </a:outerShdw>
                </a:effectLst>
              </a:rPr>
              <a:t>4702</a:t>
            </a:r>
            <a:r>
              <a:rPr lang="en-ZA" sz="1800" dirty="0" smtClean="0"/>
              <a:t>.  That was a positive variance of 559 above the target.  Of the total number of inspections done, 3203 were compliant,  equating to 62%  overall compliance level.  This is a slight drop over the previous Quarter</a:t>
            </a:r>
            <a:endParaRPr lang="en-ZA" sz="1800" dirty="0"/>
          </a:p>
        </p:txBody>
      </p:sp>
      <p:graphicFrame>
        <p:nvGraphicFramePr>
          <p:cNvPr id="5" name="Table 4"/>
          <p:cNvGraphicFramePr>
            <a:graphicFrameLocks noGrp="1"/>
          </p:cNvGraphicFramePr>
          <p:nvPr>
            <p:extLst>
              <p:ext uri="{D42A27DB-BD31-4B8C-83A1-F6EECF244321}">
                <p14:modId xmlns:p14="http://schemas.microsoft.com/office/powerpoint/2010/main" xmlns="" val="3785652764"/>
              </p:ext>
            </p:extLst>
          </p:nvPr>
        </p:nvGraphicFramePr>
        <p:xfrm>
          <a:off x="261441" y="2677355"/>
          <a:ext cx="8641655" cy="3932477"/>
        </p:xfrm>
        <a:graphic>
          <a:graphicData uri="http://schemas.openxmlformats.org/drawingml/2006/table">
            <a:tbl>
              <a:tblPr/>
              <a:tblGrid>
                <a:gridCol w="1358042">
                  <a:extLst>
                    <a:ext uri="{9D8B030D-6E8A-4147-A177-3AD203B41FA5}">
                      <a16:colId xmlns:a16="http://schemas.microsoft.com/office/drawing/2014/main" xmlns="" val="20000"/>
                    </a:ext>
                  </a:extLst>
                </a:gridCol>
                <a:gridCol w="1440349">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522784">
                  <a:extLst>
                    <a:ext uri="{9D8B030D-6E8A-4147-A177-3AD203B41FA5}">
                      <a16:colId xmlns:a16="http://schemas.microsoft.com/office/drawing/2014/main" xmlns="" val="20005"/>
                    </a:ext>
                  </a:extLst>
                </a:gridCol>
              </a:tblGrid>
              <a:tr h="532927">
                <a:tc>
                  <a:txBody>
                    <a:bodyPr/>
                    <a:lstStyle/>
                    <a:p>
                      <a:pPr algn="l" rtl="0" fontAlgn="b"/>
                      <a:r>
                        <a:rPr lang="en-GB" sz="1200" b="1" i="0" u="none" strike="noStrike" dirty="0" smtClean="0">
                          <a:solidFill>
                            <a:srgbClr val="000000"/>
                          </a:solidFill>
                          <a:effectLst/>
                          <a:latin typeface="Arial"/>
                        </a:rPr>
                        <a:t>Province</a:t>
                      </a:r>
                      <a:endParaRPr lang="en-GB"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GB" sz="1400" b="1" i="0" u="none" strike="noStrike" dirty="0">
                          <a:solidFill>
                            <a:srgbClr val="000000"/>
                          </a:solidFill>
                          <a:effectLst/>
                          <a:latin typeface="+mn-lt"/>
                        </a:rPr>
                        <a:t>TARGET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GB" sz="1400" b="1" i="0" u="none" strike="noStrike" dirty="0">
                          <a:solidFill>
                            <a:srgbClr val="000000"/>
                          </a:solidFill>
                          <a:effectLst/>
                          <a:latin typeface="+mn-lt"/>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GB" sz="1400" b="1" i="0" u="none" strike="noStrike">
                          <a:solidFill>
                            <a:srgbClr val="000000"/>
                          </a:solidFill>
                          <a:effectLst/>
                          <a:latin typeface="+mn-lt"/>
                        </a:rPr>
                        <a:t>COMPLIANT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GB" sz="1400" b="1" i="0" u="none" strike="noStrike">
                          <a:solidFill>
                            <a:srgbClr val="000000"/>
                          </a:solidFill>
                          <a:effectLst/>
                          <a:latin typeface="+mn-lt"/>
                        </a:rPr>
                        <a:t>NON-COMPLIANT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GB" sz="1400" b="1" i="0" u="none" strike="noStrike">
                          <a:solidFill>
                            <a:srgbClr val="000000"/>
                          </a:solidFill>
                          <a:effectLst/>
                          <a:latin typeface="+mn-lt"/>
                        </a:rPr>
                        <a:t>% compliance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0"/>
                  </a:ext>
                </a:extLst>
              </a:tr>
              <a:tr h="309050">
                <a:tc>
                  <a:txBody>
                    <a:bodyPr/>
                    <a:lstStyle/>
                    <a:p>
                      <a:pPr algn="l" rtl="0" fontAlgn="b"/>
                      <a:r>
                        <a:rPr lang="en-GB" sz="1200" b="1" i="0" u="none" strike="noStrike">
                          <a:solidFill>
                            <a:srgbClr val="000000"/>
                          </a:solidFill>
                          <a:effectLst/>
                          <a:latin typeface="Arial"/>
                        </a:rPr>
                        <a:t>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smtClean="0">
                          <a:solidFill>
                            <a:srgbClr val="000000"/>
                          </a:solidFill>
                          <a:effectLst/>
                          <a:latin typeface="+mn-lt"/>
                        </a:rPr>
                        <a:t>305</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9050">
                <a:tc>
                  <a:txBody>
                    <a:bodyPr/>
                    <a:lstStyle/>
                    <a:p>
                      <a:pPr algn="l" rtl="0" fontAlgn="b"/>
                      <a:r>
                        <a:rPr lang="en-GB" sz="1200" b="1" i="0" u="none" strike="noStrike">
                          <a:solidFill>
                            <a:srgbClr val="000000"/>
                          </a:solidFill>
                          <a:effectLst/>
                          <a:latin typeface="Arial"/>
                        </a:rPr>
                        <a:t>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a:solidFill>
                            <a:srgbClr val="000000"/>
                          </a:solidFill>
                          <a:effectLst/>
                          <a:latin typeface="+mn-lt"/>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9050">
                <a:tc>
                  <a:txBody>
                    <a:bodyPr/>
                    <a:lstStyle/>
                    <a:p>
                      <a:pPr algn="l" rtl="0" fontAlgn="b"/>
                      <a:r>
                        <a:rPr lang="en-GB" sz="1200" b="1" i="0" u="none" strike="noStrike">
                          <a:solidFill>
                            <a:srgbClr val="000000"/>
                          </a:solidFill>
                          <a:effectLst/>
                          <a:latin typeface="Arial"/>
                        </a:rPr>
                        <a:t>KZN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smtClean="0">
                          <a:solidFill>
                            <a:srgbClr val="000000"/>
                          </a:solidFill>
                          <a:effectLst/>
                          <a:latin typeface="+mn-lt"/>
                        </a:rPr>
                        <a:t>1175</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1178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833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9050">
                <a:tc>
                  <a:txBody>
                    <a:bodyPr/>
                    <a:lstStyle/>
                    <a:p>
                      <a:pPr algn="l" rtl="0" fontAlgn="b"/>
                      <a:r>
                        <a:rPr lang="en-GB" sz="1200" b="1" i="0" u="none" strike="noStrike">
                          <a:solidFill>
                            <a:srgbClr val="000000"/>
                          </a:solidFill>
                          <a:effectLst/>
                          <a:latin typeface="Arial"/>
                        </a:rPr>
                        <a:t>WC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ctr"/>
                      <a:r>
                        <a:rPr lang="en-GB" sz="1400" b="0" i="0" u="none" strike="noStrike" dirty="0">
                          <a:solidFill>
                            <a:srgbClr val="000000"/>
                          </a:solidFill>
                          <a:effectLst/>
                          <a:latin typeface="+mn-lt"/>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mn-lt"/>
                        </a:rPr>
                        <a:t>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9050">
                <a:tc>
                  <a:txBody>
                    <a:bodyPr/>
                    <a:lstStyle/>
                    <a:p>
                      <a:pPr algn="l" rtl="0" fontAlgn="b"/>
                      <a:r>
                        <a:rPr lang="en-GB" sz="1200" b="1" i="0" u="none" strike="noStrike">
                          <a:solidFill>
                            <a:srgbClr val="000000"/>
                          </a:solidFill>
                          <a:effectLst/>
                          <a:latin typeface="Arial"/>
                        </a:rPr>
                        <a:t>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ctr"/>
                      <a:r>
                        <a:rPr lang="en-GB" sz="1400" b="0" i="0" u="none" strike="noStrike" dirty="0" smtClean="0">
                          <a:solidFill>
                            <a:srgbClr val="000000"/>
                          </a:solidFill>
                          <a:effectLst/>
                          <a:latin typeface="+mn-lt"/>
                        </a:rPr>
                        <a:t>163</a:t>
                      </a:r>
                      <a:endParaRPr lang="en-GB"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9050">
                <a:tc>
                  <a:txBody>
                    <a:bodyPr/>
                    <a:lstStyle/>
                    <a:p>
                      <a:pPr algn="l" rtl="0" fontAlgn="b"/>
                      <a:r>
                        <a:rPr lang="en-GB" sz="1200" b="1" i="0" u="none" strike="noStrike">
                          <a:solidFill>
                            <a:srgbClr val="000000"/>
                          </a:solidFill>
                          <a:effectLst/>
                          <a:latin typeface="Arial"/>
                        </a:rPr>
                        <a:t>NW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smtClean="0">
                          <a:solidFill>
                            <a:srgbClr val="000000"/>
                          </a:solidFill>
                          <a:effectLst/>
                          <a:latin typeface="+mn-lt"/>
                        </a:rPr>
                        <a:t>343</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9050">
                <a:tc>
                  <a:txBody>
                    <a:bodyPr/>
                    <a:lstStyle/>
                    <a:p>
                      <a:pPr algn="l" rtl="0" fontAlgn="b"/>
                      <a:r>
                        <a:rPr lang="en-GB" sz="1200" b="1" i="0" u="none" strike="noStrike">
                          <a:solidFill>
                            <a:srgbClr val="000000"/>
                          </a:solidFill>
                          <a:effectLst/>
                          <a:latin typeface="Arial"/>
                        </a:rPr>
                        <a:t>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1063</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1105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a:solidFill>
                            <a:srgbClr val="000000"/>
                          </a:solidFill>
                          <a:effectLst/>
                          <a:latin typeface="+mn-lt"/>
                        </a:rPr>
                        <a:t>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9050">
                <a:tc>
                  <a:txBody>
                    <a:bodyPr/>
                    <a:lstStyle/>
                    <a:p>
                      <a:pPr algn="l" rtl="0" fontAlgn="b"/>
                      <a:r>
                        <a:rPr lang="en-GB" sz="1200" b="1" i="0" u="none" strike="noStrike">
                          <a:solidFill>
                            <a:srgbClr val="000000"/>
                          </a:solidFill>
                          <a:effectLst/>
                          <a:latin typeface="Arial"/>
                        </a:rPr>
                        <a:t>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530</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mn-lt"/>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mn-lt"/>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mn-lt"/>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9050">
                <a:tc>
                  <a:txBody>
                    <a:bodyPr/>
                    <a:lstStyle/>
                    <a:p>
                      <a:pPr algn="l" rtl="0" fontAlgn="b"/>
                      <a:r>
                        <a:rPr lang="en-GB" sz="1200" b="1" i="0" u="none" strike="noStrike">
                          <a:solidFill>
                            <a:srgbClr val="000000"/>
                          </a:solidFill>
                          <a:effectLst/>
                          <a:latin typeface="Arial"/>
                        </a:rPr>
                        <a:t>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216</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a:solidFill>
                            <a:srgbClr val="000000"/>
                          </a:solidFill>
                          <a:effectLst/>
                          <a:latin typeface="+mn-lt"/>
                        </a:rPr>
                        <a:t>334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dirty="0">
                          <a:solidFill>
                            <a:srgbClr val="000000"/>
                          </a:solidFill>
                          <a:effectLst/>
                          <a:latin typeface="+mn-lt"/>
                        </a:rPr>
                        <a:t>215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dirty="0">
                          <a:solidFill>
                            <a:srgbClr val="000000"/>
                          </a:solidFill>
                          <a:effectLst/>
                          <a:latin typeface="+mn-lt"/>
                        </a:rPr>
                        <a:t>119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9050">
                <a:tc>
                  <a:txBody>
                    <a:bodyPr/>
                    <a:lstStyle/>
                    <a:p>
                      <a:pPr algn="l" rtl="0" fontAlgn="b"/>
                      <a:r>
                        <a:rPr lang="en-GB" sz="1200" b="1" i="0" u="none" strike="noStrike">
                          <a:solidFill>
                            <a:srgbClr val="000000"/>
                          </a:solidFill>
                          <a:effectLst/>
                          <a:latin typeface="Arial"/>
                        </a:rPr>
                        <a:t>HQ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694"/>
                    </a:solidFill>
                  </a:tcPr>
                </a:tc>
                <a:tc>
                  <a:txBody>
                    <a:bodyPr/>
                    <a:lstStyle/>
                    <a:p>
                      <a:pPr algn="ctr" rtl="0"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44</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dirty="0" smtClean="0">
                          <a:solidFill>
                            <a:srgbClr val="000000"/>
                          </a:solidFill>
                          <a:effectLst/>
                          <a:latin typeface="+mn-lt"/>
                        </a:rPr>
                        <a:t>71</a:t>
                      </a:r>
                      <a:r>
                        <a:rPr lang="en-GB" sz="1400" b="0" i="0" u="none" strike="noStrike" dirty="0">
                          <a:solidFill>
                            <a:srgbClr val="000000"/>
                          </a:solidFill>
                          <a:effectLst/>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dirty="0" smtClean="0">
                          <a:solidFill>
                            <a:srgbClr val="000000"/>
                          </a:solidFill>
                          <a:effectLst/>
                          <a:latin typeface="+mn-lt"/>
                        </a:rPr>
                        <a:t>57</a:t>
                      </a:r>
                      <a:r>
                        <a:rPr lang="en-GB" sz="1400" b="0" i="0" u="none" strike="noStrike" dirty="0">
                          <a:solidFill>
                            <a:srgbClr val="000000"/>
                          </a:solidFill>
                          <a:effectLst/>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GB" sz="1400" b="0" i="0" u="none" strike="noStrike" dirty="0" smtClean="0">
                          <a:solidFill>
                            <a:srgbClr val="000000"/>
                          </a:solidFill>
                          <a:effectLst/>
                          <a:latin typeface="+mn-lt"/>
                        </a:rPr>
                        <a:t>14</a:t>
                      </a:r>
                      <a:r>
                        <a:rPr lang="en-GB" sz="1400" b="0" i="0" u="none" strike="noStrike" dirty="0">
                          <a:solidFill>
                            <a:srgbClr val="000000"/>
                          </a:solidFill>
                          <a:effectLst/>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400" b="0" i="0" u="none" strike="noStrike" dirty="0">
                          <a:solidFill>
                            <a:srgbClr val="000000"/>
                          </a:solidFill>
                          <a:effectLst/>
                          <a:latin typeface="+mn-lt"/>
                        </a:rPr>
                        <a:t> </a:t>
                      </a:r>
                      <a:r>
                        <a:rPr lang="en-GB" sz="1400" b="0" i="0" u="none" strike="noStrike" dirty="0" smtClean="0">
                          <a:solidFill>
                            <a:srgbClr val="000000"/>
                          </a:solidFill>
                          <a:effectLst/>
                          <a:latin typeface="+mn-lt"/>
                        </a:rPr>
                        <a:t>160</a:t>
                      </a:r>
                      <a:endParaRPr lang="en-GB" sz="14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9050">
                <a:tc>
                  <a:txBody>
                    <a:bodyPr/>
                    <a:lstStyle/>
                    <a:p>
                      <a:pPr algn="l" rtl="0" fontAlgn="b"/>
                      <a:r>
                        <a:rPr lang="en-GB" sz="1200" b="1" i="0" u="none" strike="noStrike" dirty="0">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dirty="0" smtClean="0">
                          <a:solidFill>
                            <a:srgbClr val="000000"/>
                          </a:solidFill>
                          <a:effectLst/>
                          <a:latin typeface="Arial"/>
                        </a:rPr>
                        <a:t>4 702</a:t>
                      </a:r>
                      <a:endParaRPr lang="en-GB"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0" fontAlgn="b"/>
                      <a:r>
                        <a:rPr lang="en-GB" sz="1200" b="1" i="0" u="none" strike="noStrike" dirty="0" smtClean="0">
                          <a:solidFill>
                            <a:srgbClr val="000000"/>
                          </a:solidFill>
                          <a:effectLst/>
                          <a:latin typeface="Arial"/>
                        </a:rPr>
                        <a:t>5 162</a:t>
                      </a:r>
                      <a:endParaRPr lang="en-GB"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dirty="0" smtClean="0">
                          <a:solidFill>
                            <a:srgbClr val="000000"/>
                          </a:solidFill>
                          <a:effectLst/>
                          <a:latin typeface="Arial"/>
                        </a:rPr>
                        <a:t>3 203</a:t>
                      </a:r>
                      <a:endParaRPr lang="en-GB"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dirty="0" smtClean="0">
                          <a:solidFill>
                            <a:srgbClr val="000000"/>
                          </a:solidFill>
                          <a:effectLst/>
                          <a:latin typeface="Arial"/>
                        </a:rPr>
                        <a:t>1 959</a:t>
                      </a:r>
                      <a:endParaRPr lang="en-GB"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dirty="0">
                          <a:solidFill>
                            <a:srgbClr val="000000"/>
                          </a:solidFill>
                          <a:effectLst/>
                          <a:latin typeface="Arial"/>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a:xfrm>
            <a:off x="6553200" y="6356350"/>
            <a:ext cx="2590800"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59098727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38708"/>
            <a:ext cx="8229600" cy="930052"/>
          </a:xfrm>
        </p:spPr>
        <p:txBody>
          <a:bodyPr/>
          <a:lstStyle/>
          <a:p>
            <a:pPr>
              <a:defRPr/>
            </a:pPr>
            <a:r>
              <a:rPr lang="en-US" sz="2400" b="1" dirty="0" smtClean="0">
                <a:solidFill>
                  <a:prstClr val="black"/>
                </a:solidFill>
                <a:ea typeface="ＭＳ Ｐゴシック" pitchFamily="-80" charset="-128"/>
                <a:cs typeface="+mj-cs"/>
              </a:rPr>
              <a:t>THE </a:t>
            </a:r>
            <a:r>
              <a:rPr lang="en-US" sz="2400" b="1" dirty="0">
                <a:solidFill>
                  <a:prstClr val="black"/>
                </a:solidFill>
                <a:ea typeface="ＭＳ Ｐゴシック" pitchFamily="-80" charset="-128"/>
                <a:cs typeface="+mj-cs"/>
              </a:rPr>
              <a:t>POLICY MANDATE OF THE </a:t>
            </a:r>
            <a:r>
              <a:rPr lang="en-US" sz="2400" b="1" dirty="0" smtClean="0">
                <a:solidFill>
                  <a:prstClr val="black"/>
                </a:solidFill>
                <a:ea typeface="ＭＳ Ｐゴシック" pitchFamily="-80" charset="-128"/>
                <a:cs typeface="+mj-cs"/>
              </a:rPr>
              <a:t>DEL</a:t>
            </a:r>
            <a:endParaRPr lang="en-US" sz="2400"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chemeClr val="bg1"/>
                </a:solidFill>
              </a:rPr>
              <a:pPr/>
              <a:t>5</a:t>
            </a:fld>
            <a:endParaRPr lang="en-US" altLang="en-US" sz="1200" dirty="0" smtClean="0">
              <a:solidFill>
                <a:schemeClr val="bg1"/>
              </a:solidFill>
            </a:endParaRPr>
          </a:p>
        </p:txBody>
      </p:sp>
    </p:spTree>
    <p:extLst>
      <p:ext uri="{BB962C8B-B14F-4D97-AF65-F5344CB8AC3E}">
        <p14:creationId xmlns:p14="http://schemas.microsoft.com/office/powerpoint/2010/main" xmlns="" val="164575950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274638"/>
            <a:ext cx="8712968" cy="1143000"/>
          </a:xfrm>
        </p:spPr>
        <p:txBody>
          <a:bodyPr/>
          <a:lstStyle/>
          <a:p>
            <a:pPr>
              <a:spcBef>
                <a:spcPts val="0"/>
              </a:spcBef>
              <a:spcAft>
                <a:spcPts val="0"/>
              </a:spcAft>
            </a:pPr>
            <a:r>
              <a:rPr lang="en-ZA" altLang="en-US" sz="2400" b="1" dirty="0" smtClean="0">
                <a:ea typeface="ＭＳ Ｐゴシック" pitchFamily="34" charset="-128"/>
              </a:rPr>
              <a:t>Q3 - GRAPHICAL REPRESENTATION OF INSPECTIONS CONDUCTED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90988103"/>
              </p:ext>
            </p:extLst>
          </p:nvPr>
        </p:nvGraphicFramePr>
        <p:xfrm>
          <a:off x="323528" y="1412776"/>
          <a:ext cx="8496944"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6553200" y="6356350"/>
            <a:ext cx="2590800"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976915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865"/>
          </a:xfrm>
        </p:spPr>
        <p:txBody>
          <a:bodyPr/>
          <a:lstStyle/>
          <a:p>
            <a:r>
              <a:rPr lang="en-ZA" altLang="en-US" sz="2400" b="1" dirty="0" smtClean="0">
                <a:ea typeface="ＭＳ Ｐゴシック" pitchFamily="34" charset="-128"/>
              </a:rPr>
              <a:t>Q 3 – SECTOR INSPECTION SPREAD</a:t>
            </a:r>
            <a:endParaRPr lang="en-GB" sz="2400" b="1" dirty="0"/>
          </a:p>
        </p:txBody>
      </p:sp>
      <p:sp>
        <p:nvSpPr>
          <p:cNvPr id="3" name="Content Placeholder 2"/>
          <p:cNvSpPr>
            <a:spLocks noGrp="1"/>
          </p:cNvSpPr>
          <p:nvPr>
            <p:ph idx="1"/>
          </p:nvPr>
        </p:nvSpPr>
        <p:spPr>
          <a:xfrm>
            <a:off x="251520" y="1988840"/>
            <a:ext cx="8435280" cy="4608512"/>
          </a:xfrm>
        </p:spPr>
        <p:txBody>
          <a:bodyPr/>
          <a:lstStyle/>
          <a:p>
            <a:endParaRPr lang="en-ZA"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653562827"/>
              </p:ext>
            </p:extLst>
          </p:nvPr>
        </p:nvGraphicFramePr>
        <p:xfrm>
          <a:off x="251525" y="1293497"/>
          <a:ext cx="8712967" cy="5375862"/>
        </p:xfrm>
        <a:graphic>
          <a:graphicData uri="http://schemas.openxmlformats.org/drawingml/2006/table">
            <a:tbl>
              <a:tblPr/>
              <a:tblGrid>
                <a:gridCol w="1445278">
                  <a:extLst>
                    <a:ext uri="{9D8B030D-6E8A-4147-A177-3AD203B41FA5}">
                      <a16:colId xmlns:a16="http://schemas.microsoft.com/office/drawing/2014/main" xmlns="" val="1604724800"/>
                    </a:ext>
                  </a:extLst>
                </a:gridCol>
                <a:gridCol w="660699">
                  <a:extLst>
                    <a:ext uri="{9D8B030D-6E8A-4147-A177-3AD203B41FA5}">
                      <a16:colId xmlns:a16="http://schemas.microsoft.com/office/drawing/2014/main" xmlns="" val="2228399084"/>
                    </a:ext>
                  </a:extLst>
                </a:gridCol>
                <a:gridCol w="660699">
                  <a:extLst>
                    <a:ext uri="{9D8B030D-6E8A-4147-A177-3AD203B41FA5}">
                      <a16:colId xmlns:a16="http://schemas.microsoft.com/office/drawing/2014/main" xmlns="" val="1232245045"/>
                    </a:ext>
                  </a:extLst>
                </a:gridCol>
                <a:gridCol w="660699">
                  <a:extLst>
                    <a:ext uri="{9D8B030D-6E8A-4147-A177-3AD203B41FA5}">
                      <a16:colId xmlns:a16="http://schemas.microsoft.com/office/drawing/2014/main" xmlns="" val="2659026216"/>
                    </a:ext>
                  </a:extLst>
                </a:gridCol>
                <a:gridCol w="660699">
                  <a:extLst>
                    <a:ext uri="{9D8B030D-6E8A-4147-A177-3AD203B41FA5}">
                      <a16:colId xmlns:a16="http://schemas.microsoft.com/office/drawing/2014/main" xmlns="" val="234781815"/>
                    </a:ext>
                  </a:extLst>
                </a:gridCol>
                <a:gridCol w="660699">
                  <a:extLst>
                    <a:ext uri="{9D8B030D-6E8A-4147-A177-3AD203B41FA5}">
                      <a16:colId xmlns:a16="http://schemas.microsoft.com/office/drawing/2014/main" xmlns="" val="3206785902"/>
                    </a:ext>
                  </a:extLst>
                </a:gridCol>
                <a:gridCol w="660699">
                  <a:extLst>
                    <a:ext uri="{9D8B030D-6E8A-4147-A177-3AD203B41FA5}">
                      <a16:colId xmlns:a16="http://schemas.microsoft.com/office/drawing/2014/main" xmlns="" val="3121211307"/>
                    </a:ext>
                  </a:extLst>
                </a:gridCol>
                <a:gridCol w="660699">
                  <a:extLst>
                    <a:ext uri="{9D8B030D-6E8A-4147-A177-3AD203B41FA5}">
                      <a16:colId xmlns:a16="http://schemas.microsoft.com/office/drawing/2014/main" xmlns="" val="3919683888"/>
                    </a:ext>
                  </a:extLst>
                </a:gridCol>
                <a:gridCol w="660699">
                  <a:extLst>
                    <a:ext uri="{9D8B030D-6E8A-4147-A177-3AD203B41FA5}">
                      <a16:colId xmlns:a16="http://schemas.microsoft.com/office/drawing/2014/main" xmlns="" val="332175880"/>
                    </a:ext>
                  </a:extLst>
                </a:gridCol>
                <a:gridCol w="660699">
                  <a:extLst>
                    <a:ext uri="{9D8B030D-6E8A-4147-A177-3AD203B41FA5}">
                      <a16:colId xmlns:a16="http://schemas.microsoft.com/office/drawing/2014/main" xmlns="" val="2778721624"/>
                    </a:ext>
                  </a:extLst>
                </a:gridCol>
                <a:gridCol w="660699">
                  <a:extLst>
                    <a:ext uri="{9D8B030D-6E8A-4147-A177-3AD203B41FA5}">
                      <a16:colId xmlns:a16="http://schemas.microsoft.com/office/drawing/2014/main" xmlns="" val="202952684"/>
                    </a:ext>
                  </a:extLst>
                </a:gridCol>
                <a:gridCol w="660699">
                  <a:extLst>
                    <a:ext uri="{9D8B030D-6E8A-4147-A177-3AD203B41FA5}">
                      <a16:colId xmlns:a16="http://schemas.microsoft.com/office/drawing/2014/main" xmlns="" val="602558639"/>
                    </a:ext>
                  </a:extLst>
                </a:gridCol>
              </a:tblGrid>
              <a:tr h="240629">
                <a:tc>
                  <a:txBody>
                    <a:bodyPr/>
                    <a:lstStyle/>
                    <a:p>
                      <a:pPr algn="l" rtl="0" fontAlgn="b"/>
                      <a:r>
                        <a:rPr lang="en-ZA" sz="1000" b="1" i="0" u="none" strike="noStrike" dirty="0">
                          <a:solidFill>
                            <a:srgbClr val="000000"/>
                          </a:solidFill>
                          <a:effectLst/>
                          <a:latin typeface="Arial" panose="020B0604020202020204" pitchFamily="34" charset="0"/>
                        </a:rPr>
                        <a:t> SECTOR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a:solidFill>
                            <a:srgbClr val="000000"/>
                          </a:solidFill>
                          <a:effectLst/>
                          <a:latin typeface="Arial" panose="020B0604020202020204" pitchFamily="34" charset="0"/>
                        </a:rPr>
                        <a:t>FS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a:solidFill>
                            <a:srgbClr val="000000"/>
                          </a:solidFill>
                          <a:effectLst/>
                          <a:latin typeface="Arial" panose="020B0604020202020204" pitchFamily="34" charset="0"/>
                        </a:rPr>
                        <a:t>LP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a:solidFill>
                            <a:srgbClr val="000000"/>
                          </a:solidFill>
                          <a:effectLst/>
                          <a:latin typeface="Arial" panose="020B0604020202020204" pitchFamily="34" charset="0"/>
                        </a:rPr>
                        <a:t>MPU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WC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a:solidFill>
                            <a:srgbClr val="000000"/>
                          </a:solidFill>
                          <a:effectLst/>
                          <a:latin typeface="Arial" panose="020B0604020202020204" pitchFamily="34" charset="0"/>
                        </a:rPr>
                        <a:t>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KZN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GP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NW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HQ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000" b="1" i="0" u="none" strike="noStrike" dirty="0">
                          <a:solidFill>
                            <a:srgbClr val="000000"/>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401652959"/>
                  </a:ext>
                </a:extLst>
              </a:tr>
              <a:tr h="240629">
                <a:tc>
                  <a:txBody>
                    <a:bodyPr/>
                    <a:lstStyle/>
                    <a:p>
                      <a:pPr algn="l" rtl="0" fontAlgn="b"/>
                      <a:r>
                        <a:rPr lang="en-ZA" sz="1000" b="1" i="0" u="none" strike="noStrike" dirty="0">
                          <a:solidFill>
                            <a:srgbClr val="000000"/>
                          </a:solidFill>
                          <a:effectLst/>
                          <a:latin typeface="Arial" panose="020B0604020202020204" pitchFamily="34" charset="0"/>
                        </a:rPr>
                        <a:t>WHOLESALE &amp; RETAIL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384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98435586"/>
                  </a:ext>
                </a:extLst>
              </a:tr>
              <a:tr h="240629">
                <a:tc>
                  <a:txBody>
                    <a:bodyPr/>
                    <a:lstStyle/>
                    <a:p>
                      <a:pPr algn="l" rtl="0" fontAlgn="b"/>
                      <a:r>
                        <a:rPr lang="en-ZA" sz="1000" b="1" i="0" u="none" strike="noStrike" dirty="0">
                          <a:solidFill>
                            <a:srgbClr val="000000"/>
                          </a:solidFill>
                          <a:effectLst/>
                          <a:latin typeface="Arial" panose="020B0604020202020204" pitchFamily="34" charset="0"/>
                        </a:rPr>
                        <a:t>HOSPITALITY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980111682"/>
                  </a:ext>
                </a:extLst>
              </a:tr>
              <a:tr h="322653">
                <a:tc>
                  <a:txBody>
                    <a:bodyPr/>
                    <a:lstStyle/>
                    <a:p>
                      <a:pPr algn="l" rtl="0" fontAlgn="b"/>
                      <a:r>
                        <a:rPr lang="en-ZA" sz="1000" b="1" i="0" u="none" strike="noStrike" dirty="0">
                          <a:solidFill>
                            <a:srgbClr val="000000"/>
                          </a:solidFill>
                          <a:effectLst/>
                          <a:latin typeface="Arial" panose="020B0604020202020204" pitchFamily="34" charset="0"/>
                        </a:rPr>
                        <a:t>AGRICULTURE &amp; </a:t>
                      </a:r>
                      <a:r>
                        <a:rPr lang="en-ZA" sz="1000" b="1" i="0" u="none" strike="noStrike" dirty="0" smtClean="0">
                          <a:solidFill>
                            <a:srgbClr val="000000"/>
                          </a:solidFill>
                          <a:effectLst/>
                          <a:latin typeface="Arial" panose="020B0604020202020204" pitchFamily="34" charset="0"/>
                        </a:rPr>
                        <a:t>FORESTRY</a:t>
                      </a:r>
                      <a:endParaRPr lang="en-ZA" sz="10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FF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FF0000"/>
                          </a:solidFill>
                          <a:effectLst/>
                          <a:latin typeface="Arial" panose="020B0604020202020204" pitchFamily="34" charset="0"/>
                        </a:rPr>
                        <a:t>177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811608639"/>
                  </a:ext>
                </a:extLst>
              </a:tr>
              <a:tr h="240629">
                <a:tc>
                  <a:txBody>
                    <a:bodyPr/>
                    <a:lstStyle/>
                    <a:p>
                      <a:pPr algn="l" rtl="0" fontAlgn="b"/>
                      <a:r>
                        <a:rPr lang="en-ZA" sz="1000" b="1" i="0" u="none" strike="noStrike">
                          <a:solidFill>
                            <a:srgbClr val="000000"/>
                          </a:solidFill>
                          <a:effectLst/>
                          <a:latin typeface="Arial" panose="020B0604020202020204" pitchFamily="34" charset="0"/>
                        </a:rPr>
                        <a:t>PRIVATE SECURITY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747478421"/>
                  </a:ext>
                </a:extLst>
              </a:tr>
              <a:tr h="240629">
                <a:tc>
                  <a:txBody>
                    <a:bodyPr/>
                    <a:lstStyle/>
                    <a:p>
                      <a:pPr algn="l" rtl="0" fontAlgn="b"/>
                      <a:r>
                        <a:rPr lang="en-ZA" sz="1000" b="1" i="0" u="none" strike="noStrike" dirty="0">
                          <a:solidFill>
                            <a:srgbClr val="000000"/>
                          </a:solidFill>
                          <a:effectLst/>
                          <a:latin typeface="Arial" panose="020B0604020202020204" pitchFamily="34" charset="0"/>
                        </a:rPr>
                        <a:t>DOMESTIC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4134665078"/>
                  </a:ext>
                </a:extLst>
              </a:tr>
              <a:tr h="240629">
                <a:tc>
                  <a:txBody>
                    <a:bodyPr/>
                    <a:lstStyle/>
                    <a:p>
                      <a:pPr algn="l" rtl="0" fontAlgn="b"/>
                      <a:r>
                        <a:rPr lang="en-ZA" sz="1000" b="1" i="0" u="none" strike="noStrike" dirty="0">
                          <a:solidFill>
                            <a:srgbClr val="000000"/>
                          </a:solidFill>
                          <a:effectLst/>
                          <a:latin typeface="Arial" panose="020B0604020202020204" pitchFamily="34" charset="0"/>
                        </a:rPr>
                        <a:t>CONSTRUCTION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384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FF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897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FF0000"/>
                          </a:solidFill>
                          <a:effectLst/>
                          <a:latin typeface="Arial" panose="020B0604020202020204" pitchFamily="34" charset="0"/>
                        </a:rPr>
                        <a:t>2404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359938000"/>
                  </a:ext>
                </a:extLst>
              </a:tr>
              <a:tr h="240629">
                <a:tc>
                  <a:txBody>
                    <a:bodyPr/>
                    <a:lstStyle/>
                    <a:p>
                      <a:pPr algn="l" rtl="0" fontAlgn="b"/>
                      <a:r>
                        <a:rPr lang="en-ZA" sz="1000" b="1" i="0" u="none" strike="noStrike">
                          <a:solidFill>
                            <a:srgbClr val="000000"/>
                          </a:solidFill>
                          <a:effectLst/>
                          <a:latin typeface="Arial" panose="020B0604020202020204" pitchFamily="34" charset="0"/>
                        </a:rPr>
                        <a:t>TRANSPORT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a:solidFill>
                            <a:srgbClr val="000000"/>
                          </a:solidFill>
                          <a:effectLst/>
                          <a:latin typeface="Arial" panose="020B06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147532858"/>
                  </a:ext>
                </a:extLst>
              </a:tr>
              <a:tr h="240629">
                <a:tc>
                  <a:txBody>
                    <a:bodyPr/>
                    <a:lstStyle/>
                    <a:p>
                      <a:pPr algn="l" rtl="0" fontAlgn="b"/>
                      <a:r>
                        <a:rPr lang="en-ZA" sz="1000" b="1" i="0" u="none" strike="noStrike">
                          <a:solidFill>
                            <a:srgbClr val="000000"/>
                          </a:solidFill>
                          <a:effectLst/>
                          <a:latin typeface="Arial" panose="020B0604020202020204" pitchFamily="34" charset="0"/>
                        </a:rPr>
                        <a:t>COMMUNITY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a:solidFill>
                            <a:srgbClr val="000000"/>
                          </a:solidFill>
                          <a:effectLst/>
                          <a:latin typeface="Arial" panose="020B0604020202020204" pitchFamily="34" charset="0"/>
                        </a:rPr>
                        <a:t>288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569968989"/>
                  </a:ext>
                </a:extLst>
              </a:tr>
              <a:tr h="240629">
                <a:tc>
                  <a:txBody>
                    <a:bodyPr/>
                    <a:lstStyle/>
                    <a:p>
                      <a:pPr algn="l" rtl="0" fontAlgn="b"/>
                      <a:r>
                        <a:rPr lang="en-ZA" sz="1000" b="1" i="0" u="none" strike="noStrike">
                          <a:solidFill>
                            <a:srgbClr val="000000"/>
                          </a:solidFill>
                          <a:effectLst/>
                          <a:latin typeface="Arial" panose="020B0604020202020204" pitchFamily="34" charset="0"/>
                        </a:rPr>
                        <a:t>MANUFACTURING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131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298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940038271"/>
                  </a:ext>
                </a:extLst>
              </a:tr>
              <a:tr h="240629">
                <a:tc>
                  <a:txBody>
                    <a:bodyPr/>
                    <a:lstStyle/>
                    <a:p>
                      <a:pPr algn="l" rtl="0" fontAlgn="b"/>
                      <a:r>
                        <a:rPr lang="en-ZA" sz="1000" b="1" i="0" u="none" strike="noStrike" dirty="0">
                          <a:solidFill>
                            <a:srgbClr val="000000"/>
                          </a:solidFill>
                          <a:effectLst/>
                          <a:latin typeface="Arial" panose="020B0604020202020204" pitchFamily="34" charset="0"/>
                        </a:rPr>
                        <a:t>FINANCE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446642"/>
                  </a:ext>
                </a:extLst>
              </a:tr>
              <a:tr h="240629">
                <a:tc>
                  <a:txBody>
                    <a:bodyPr/>
                    <a:lstStyle/>
                    <a:p>
                      <a:pPr algn="l" rtl="0" fontAlgn="b"/>
                      <a:r>
                        <a:rPr lang="en-ZA" sz="1000" b="1" i="0" u="none" strike="noStrike">
                          <a:solidFill>
                            <a:srgbClr val="000000"/>
                          </a:solidFill>
                          <a:effectLst/>
                          <a:latin typeface="Arial" panose="020B0604020202020204" pitchFamily="34" charset="0"/>
                        </a:rPr>
                        <a:t>GOVERNMENT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126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483658094"/>
                  </a:ext>
                </a:extLst>
              </a:tr>
              <a:tr h="240629">
                <a:tc>
                  <a:txBody>
                    <a:bodyPr/>
                    <a:lstStyle/>
                    <a:p>
                      <a:pPr algn="l" rtl="0" fontAlgn="b"/>
                      <a:r>
                        <a:rPr lang="en-ZA" sz="1000" b="1" i="0" u="none" strike="noStrike">
                          <a:solidFill>
                            <a:srgbClr val="000000"/>
                          </a:solidFill>
                          <a:effectLst/>
                          <a:latin typeface="Arial" panose="020B0604020202020204" pitchFamily="34" charset="0"/>
                        </a:rPr>
                        <a:t>ELECTRICITY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4170222945"/>
                  </a:ext>
                </a:extLst>
              </a:tr>
              <a:tr h="240629">
                <a:tc>
                  <a:txBody>
                    <a:bodyPr/>
                    <a:lstStyle/>
                    <a:p>
                      <a:pPr algn="l" rtl="0" fontAlgn="b"/>
                      <a:r>
                        <a:rPr lang="en-ZA" sz="1000" b="1" i="0" u="none" strike="noStrike" dirty="0">
                          <a:solidFill>
                            <a:srgbClr val="000000"/>
                          </a:solidFill>
                          <a:effectLst/>
                          <a:latin typeface="Arial" panose="020B0604020202020204" pitchFamily="34" charset="0"/>
                        </a:rPr>
                        <a:t>CONTRACT CLEANING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243680902"/>
                  </a:ext>
                </a:extLst>
              </a:tr>
              <a:tr h="240629">
                <a:tc>
                  <a:txBody>
                    <a:bodyPr/>
                    <a:lstStyle/>
                    <a:p>
                      <a:pPr algn="l" rtl="0" fontAlgn="b"/>
                      <a:r>
                        <a:rPr lang="en-ZA" sz="1000" b="1" i="0" u="none" strike="noStrike">
                          <a:solidFill>
                            <a:srgbClr val="000000"/>
                          </a:solidFill>
                          <a:effectLst/>
                          <a:latin typeface="Arial" panose="020B0604020202020204" pitchFamily="34" charset="0"/>
                        </a:rPr>
                        <a:t>FOOD &amp; BEVERAGE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380590340"/>
                  </a:ext>
                </a:extLst>
              </a:tr>
              <a:tr h="240629">
                <a:tc>
                  <a:txBody>
                    <a:bodyPr/>
                    <a:lstStyle/>
                    <a:p>
                      <a:pPr algn="l" rtl="0" fontAlgn="b"/>
                      <a:r>
                        <a:rPr lang="en-ZA" sz="1000" b="1" i="0" u="none" strike="noStrike">
                          <a:solidFill>
                            <a:srgbClr val="000000"/>
                          </a:solidFill>
                          <a:effectLst/>
                          <a:latin typeface="Arial" panose="020B0604020202020204" pitchFamily="34" charset="0"/>
                        </a:rPr>
                        <a:t>IRON &amp; STEEL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FF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FF0000"/>
                          </a:solidFill>
                          <a:effectLst/>
                          <a:latin typeface="Arial" panose="020B0604020202020204" pitchFamily="34" charset="0"/>
                        </a:rPr>
                        <a:t>609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74846863"/>
                  </a:ext>
                </a:extLst>
              </a:tr>
              <a:tr h="240629">
                <a:tc>
                  <a:txBody>
                    <a:bodyPr/>
                    <a:lstStyle/>
                    <a:p>
                      <a:pPr algn="l" rtl="0" fontAlgn="b"/>
                      <a:r>
                        <a:rPr lang="en-ZA" sz="1000" b="1" i="0" u="none" strike="noStrike" dirty="0">
                          <a:solidFill>
                            <a:srgbClr val="000000"/>
                          </a:solidFill>
                          <a:effectLst/>
                          <a:latin typeface="Arial" panose="020B0604020202020204" pitchFamily="34" charset="0"/>
                        </a:rPr>
                        <a:t>CHEMICAL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FF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FF0000"/>
                          </a:solidFill>
                          <a:effectLst/>
                          <a:latin typeface="Arial" panose="020B0604020202020204" pitchFamily="34" charset="0"/>
                        </a:rPr>
                        <a:t>199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405483820"/>
                  </a:ext>
                </a:extLst>
              </a:tr>
              <a:tr h="240629">
                <a:tc>
                  <a:txBody>
                    <a:bodyPr/>
                    <a:lstStyle/>
                    <a:p>
                      <a:pPr algn="l" rtl="0" fontAlgn="b"/>
                      <a:r>
                        <a:rPr lang="en-ZA" sz="1000" b="1" i="0" u="none" strike="noStrike" dirty="0">
                          <a:solidFill>
                            <a:srgbClr val="000000"/>
                          </a:solidFill>
                          <a:effectLst/>
                          <a:latin typeface="Arial" panose="020B0604020202020204" pitchFamily="34" charset="0"/>
                        </a:rPr>
                        <a:t>HBA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597813356"/>
                  </a:ext>
                </a:extLst>
              </a:tr>
              <a:tr h="240629">
                <a:tc>
                  <a:txBody>
                    <a:bodyPr/>
                    <a:lstStyle/>
                    <a:p>
                      <a:pPr algn="l" rtl="0" fontAlgn="b"/>
                      <a:r>
                        <a:rPr lang="en-ZA" sz="1000" b="1" i="0" u="none" strike="noStrike" dirty="0" smtClean="0">
                          <a:solidFill>
                            <a:srgbClr val="000000"/>
                          </a:solidFill>
                          <a:effectLst/>
                          <a:latin typeface="Arial" panose="020B0604020202020204" pitchFamily="34" charset="0"/>
                        </a:rPr>
                        <a:t>HEALTH </a:t>
                      </a:r>
                      <a:endParaRPr lang="en-ZA" sz="10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88211986"/>
                  </a:ext>
                </a:extLst>
              </a:tr>
              <a:tr h="240629">
                <a:tc>
                  <a:txBody>
                    <a:bodyPr/>
                    <a:lstStyle/>
                    <a:p>
                      <a:pPr algn="l" rtl="0" fontAlgn="b"/>
                      <a:r>
                        <a:rPr lang="en-ZA" sz="1000" b="1" i="0" u="none" strike="noStrike" dirty="0" smtClean="0">
                          <a:solidFill>
                            <a:srgbClr val="000000"/>
                          </a:solidFill>
                          <a:effectLst/>
                          <a:latin typeface="Arial" panose="020B0604020202020204" pitchFamily="34" charset="0"/>
                        </a:rPr>
                        <a:t>SILICA </a:t>
                      </a:r>
                      <a:endParaRPr lang="en-ZA" sz="10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409702777"/>
                  </a:ext>
                </a:extLst>
              </a:tr>
              <a:tr h="240629">
                <a:tc>
                  <a:txBody>
                    <a:bodyPr/>
                    <a:lstStyle/>
                    <a:p>
                      <a:pPr algn="l" rtl="0" fontAlgn="b"/>
                      <a:r>
                        <a:rPr lang="en-ZA" sz="1000" b="0" i="0" u="none" strike="noStrike" dirty="0">
                          <a:solidFill>
                            <a:srgbClr val="000000"/>
                          </a:solidFill>
                          <a:effectLst/>
                          <a:latin typeface="Arial" panose="020B0604020202020204" pitchFamily="34" charset="0"/>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290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dirty="0">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0" i="0" u="none" strike="noStrike">
                          <a:solidFill>
                            <a:srgbClr val="000000"/>
                          </a:solidFill>
                          <a:effectLst/>
                          <a:latin typeface="Arial" panose="020B0604020202020204" pitchFamily="34" charset="0"/>
                        </a:rPr>
                        <a:t>71 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b"/>
                      <a:r>
                        <a:rPr lang="en-ZA" sz="1000" b="1" i="0" u="none" strike="noStrike" dirty="0">
                          <a:solidFill>
                            <a:srgbClr val="000000"/>
                          </a:solidFill>
                          <a:effectLst/>
                          <a:latin typeface="Arial" panose="020B0604020202020204" pitchFamily="34" charset="0"/>
                        </a:rPr>
                        <a:t>397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495696285"/>
                  </a:ext>
                </a:extLst>
              </a:tr>
              <a:tr h="240629">
                <a:tc>
                  <a:txBody>
                    <a:bodyPr/>
                    <a:lstStyle/>
                    <a:p>
                      <a:pPr algn="l" rtl="0" fontAlgn="b"/>
                      <a:r>
                        <a:rPr lang="en-ZA" sz="1000" b="1" i="0" u="none" strike="noStrike" dirty="0">
                          <a:solidFill>
                            <a:srgbClr val="000000"/>
                          </a:solidFill>
                          <a:effectLst/>
                          <a:latin typeface="Arial" panose="020B060402020202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629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304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334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733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a:solidFill>
                            <a:srgbClr val="000000"/>
                          </a:solidFill>
                          <a:effectLst/>
                          <a:latin typeface="Arial" panose="020B0604020202020204" pitchFamily="34" charset="0"/>
                        </a:rPr>
                        <a:t>174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 348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1613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1105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328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b"/>
                      <a:r>
                        <a:rPr lang="en-ZA" sz="1000" b="1" i="0" u="none" strike="noStrike" dirty="0">
                          <a:solidFill>
                            <a:srgbClr val="000000"/>
                          </a:solidFill>
                          <a:effectLst/>
                          <a:latin typeface="Arial" panose="020B0604020202020204" pitchFamily="34" charset="0"/>
                        </a:rPr>
                        <a:t>71 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rtl="0" fontAlgn="b"/>
                      <a:r>
                        <a:rPr lang="en-ZA" sz="10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916386202"/>
                  </a:ext>
                </a:extLst>
              </a:tr>
            </a:tbl>
          </a:graphicData>
        </a:graphic>
      </p:graphicFrame>
      <p:sp>
        <p:nvSpPr>
          <p:cNvPr id="4" name="Slide Number Placeholder 3"/>
          <p:cNvSpPr>
            <a:spLocks noGrp="1"/>
          </p:cNvSpPr>
          <p:nvPr>
            <p:ph type="sldNum" sz="quarter" idx="12"/>
          </p:nvPr>
        </p:nvSpPr>
        <p:spPr>
          <a:xfrm>
            <a:off x="6553200" y="6453336"/>
            <a:ext cx="2590800" cy="5760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35203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400" b="1" dirty="0" smtClean="0">
                <a:ea typeface="ＭＳ Ｐゴシック" pitchFamily="34" charset="-128"/>
              </a:rPr>
              <a:t>Q3 - GRAPHICAL REPRESENTATION OF SECTOR INSPECTION SPREAD</a:t>
            </a:r>
          </a:p>
        </p:txBody>
      </p:sp>
      <p:graphicFrame>
        <p:nvGraphicFramePr>
          <p:cNvPr id="3" name="Chart 2"/>
          <p:cNvGraphicFramePr>
            <a:graphicFrameLocks/>
          </p:cNvGraphicFramePr>
          <p:nvPr>
            <p:extLst>
              <p:ext uri="{D42A27DB-BD31-4B8C-83A1-F6EECF244321}">
                <p14:modId xmlns:p14="http://schemas.microsoft.com/office/powerpoint/2010/main" xmlns="" val="3760524816"/>
              </p:ext>
            </p:extLst>
          </p:nvPr>
        </p:nvGraphicFramePr>
        <p:xfrm>
          <a:off x="251520" y="1412776"/>
          <a:ext cx="864096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711315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QUARTER 3: HIGHLIGHTS OF SECTORS INSPECTED</a:t>
            </a:r>
            <a:endParaRPr lang="en-ZA" sz="2400" b="1" dirty="0"/>
          </a:p>
        </p:txBody>
      </p:sp>
      <p:sp>
        <p:nvSpPr>
          <p:cNvPr id="3" name="Content Placeholder 2"/>
          <p:cNvSpPr>
            <a:spLocks noGrp="1"/>
          </p:cNvSpPr>
          <p:nvPr>
            <p:ph idx="1"/>
          </p:nvPr>
        </p:nvSpPr>
        <p:spPr>
          <a:xfrm>
            <a:off x="251520" y="1412776"/>
            <a:ext cx="8640960" cy="4525963"/>
          </a:xfrm>
        </p:spPr>
        <p:txBody>
          <a:bodyPr/>
          <a:lstStyle/>
          <a:p>
            <a:r>
              <a:rPr lang="en-ZA" sz="2000" dirty="0" smtClean="0"/>
              <a:t>Once again the construction sector has topped the rest of the sectors with more than half of all the inspections that were conducted were in this high risk sector.  KZN, Gauteng and the WC conducting the bulk of the inspections in this sector.</a:t>
            </a:r>
          </a:p>
          <a:p>
            <a:endParaRPr lang="en-ZA" sz="2000" dirty="0" smtClean="0"/>
          </a:p>
          <a:p>
            <a:r>
              <a:rPr lang="en-ZA" sz="2000" dirty="0" smtClean="0"/>
              <a:t>The Iron &amp; Steel sector and the Wholesale and Retail sector followed in a distant second and third highest number of inspections that were conducted.  KZN and Gauteng conducted more than 50% of the inspections that were conducted in the Iron &amp; Steel sector. </a:t>
            </a:r>
          </a:p>
          <a:p>
            <a:endParaRPr lang="en-ZA" sz="2000" dirty="0" smtClean="0"/>
          </a:p>
          <a:p>
            <a:r>
              <a:rPr lang="en-ZA" sz="2000" dirty="0" smtClean="0"/>
              <a:t>The bulk of the inspections conducted in the W&amp;R sector were conducted by FS.  </a:t>
            </a:r>
            <a:endParaRPr lang="en-ZA"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srgbClr val="898989"/>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898989"/>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069649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altLang="en-US" sz="2400" b="1" dirty="0" smtClean="0">
                <a:ea typeface="ＭＳ Ｐゴシック" pitchFamily="34" charset="-128"/>
              </a:rPr>
              <a:t>PERCENTAGE OF REPORTED INCIDENTS INVESTIGATED AND/ FINALISED WITHIN 90 DAYS</a:t>
            </a:r>
          </a:p>
        </p:txBody>
      </p:sp>
      <p:sp>
        <p:nvSpPr>
          <p:cNvPr id="2" name="Content Placeholder 1"/>
          <p:cNvSpPr>
            <a:spLocks noGrp="1"/>
          </p:cNvSpPr>
          <p:nvPr>
            <p:ph idx="1"/>
          </p:nvPr>
        </p:nvSpPr>
        <p:spPr/>
        <p:txBody>
          <a:bodyPr/>
          <a:lstStyle/>
          <a:p>
            <a:endParaRPr lang="en-ZA" dirty="0" smtClean="0"/>
          </a:p>
          <a:p>
            <a:endParaRPr lang="en-GB" dirty="0"/>
          </a:p>
        </p:txBody>
      </p:sp>
      <p:sp>
        <p:nvSpPr>
          <p:cNvPr id="6" name="Rectangle 5"/>
          <p:cNvSpPr/>
          <p:nvPr/>
        </p:nvSpPr>
        <p:spPr>
          <a:xfrm>
            <a:off x="251520" y="1340768"/>
            <a:ext cx="864096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black"/>
                </a:solidFill>
                <a:effectLst/>
                <a:uLnTx/>
                <a:uFillTx/>
                <a:latin typeface="Calibri"/>
                <a:ea typeface="+mn-ea"/>
                <a:cs typeface="+mn-cs"/>
              </a:rPr>
              <a:t>Q3</a:t>
            </a:r>
            <a:r>
              <a:rPr kumimoji="0" lang="en-ZA" sz="2000" b="0" i="0" u="none" strike="noStrike" kern="1200" cap="none" spc="0" normalizeH="0" baseline="0" noProof="0" dirty="0" smtClean="0">
                <a:ln>
                  <a:noFill/>
                </a:ln>
                <a:solidFill>
                  <a:prstClr val="black"/>
                </a:solidFill>
                <a:effectLst/>
                <a:uLnTx/>
                <a:uFillTx/>
                <a:latin typeface="Calibri"/>
                <a:ea typeface="+mn-ea"/>
                <a:cs typeface="+mn-cs"/>
              </a:rPr>
              <a:t> - A </a:t>
            </a:r>
            <a:r>
              <a:rPr kumimoji="0" lang="en-ZA" sz="2000" b="0" i="0" u="none" strike="noStrike" kern="1200" cap="none" spc="0" normalizeH="0" baseline="0" noProof="0" dirty="0">
                <a:ln>
                  <a:noFill/>
                </a:ln>
                <a:solidFill>
                  <a:prstClr val="black"/>
                </a:solidFill>
                <a:effectLst/>
                <a:uLnTx/>
                <a:uFillTx/>
                <a:latin typeface="Calibri"/>
                <a:ea typeface="+mn-ea"/>
                <a:cs typeface="+mn-cs"/>
              </a:rPr>
              <a:t>total of </a:t>
            </a:r>
            <a:r>
              <a:rPr kumimoji="0" lang="en-ZA" sz="2000" b="0" i="0" u="none" strike="noStrike" kern="1200" cap="none" spc="0" normalizeH="0" baseline="0" noProof="0" dirty="0" smtClean="0">
                <a:ln>
                  <a:noFill/>
                </a:ln>
                <a:solidFill>
                  <a:prstClr val="black"/>
                </a:solidFill>
                <a:effectLst/>
                <a:uLnTx/>
                <a:uFillTx/>
                <a:latin typeface="Calibri"/>
                <a:ea typeface="+mn-ea"/>
                <a:cs typeface="+mn-cs"/>
              </a:rPr>
              <a:t>256 incidents were received and 182 incidents were finalised within the period of 90 days.  This provided a finalisation rate of 71%.</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3183484789"/>
              </p:ext>
            </p:extLst>
          </p:nvPr>
        </p:nvGraphicFramePr>
        <p:xfrm>
          <a:off x="251520" y="2276873"/>
          <a:ext cx="8640960" cy="4320481"/>
        </p:xfrm>
        <a:graphic>
          <a:graphicData uri="http://schemas.openxmlformats.org/drawingml/2006/table">
            <a:tbl>
              <a:tblPr>
                <a:tableStyleId>{5C22544A-7EE6-4342-B048-85BDC9FD1C3A}</a:tableStyleId>
              </a:tblPr>
              <a:tblGrid>
                <a:gridCol w="1920213">
                  <a:extLst>
                    <a:ext uri="{9D8B030D-6E8A-4147-A177-3AD203B41FA5}">
                      <a16:colId xmlns:a16="http://schemas.microsoft.com/office/drawing/2014/main" xmlns="" val="20000"/>
                    </a:ext>
                  </a:extLst>
                </a:gridCol>
                <a:gridCol w="3175738">
                  <a:extLst>
                    <a:ext uri="{9D8B030D-6E8A-4147-A177-3AD203B41FA5}">
                      <a16:colId xmlns:a16="http://schemas.microsoft.com/office/drawing/2014/main" xmlns="" val="20001"/>
                    </a:ext>
                  </a:extLst>
                </a:gridCol>
                <a:gridCol w="3545009">
                  <a:extLst>
                    <a:ext uri="{9D8B030D-6E8A-4147-A177-3AD203B41FA5}">
                      <a16:colId xmlns:a16="http://schemas.microsoft.com/office/drawing/2014/main" xmlns="" val="20002"/>
                    </a:ext>
                  </a:extLst>
                </a:gridCol>
              </a:tblGrid>
              <a:tr h="392771">
                <a:tc>
                  <a:txBody>
                    <a:bodyPr/>
                    <a:lstStyle/>
                    <a:p>
                      <a:pPr algn="l" rtl="0" fontAlgn="b"/>
                      <a:r>
                        <a:rPr lang="en-GB" sz="1800" b="1" u="none" strike="noStrike" dirty="0">
                          <a:effectLst/>
                        </a:rPr>
                        <a:t>Province</a:t>
                      </a:r>
                      <a:endParaRPr lang="en-GB"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rtl="0" fontAlgn="b"/>
                      <a:r>
                        <a:rPr lang="en-GB" sz="1800" b="1" u="none" strike="noStrike" dirty="0">
                          <a:effectLst/>
                        </a:rPr>
                        <a:t>Number reported</a:t>
                      </a:r>
                      <a:endParaRPr lang="en-GB"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rtl="0" fontAlgn="b"/>
                      <a:r>
                        <a:rPr lang="en-GB" sz="1800" b="1" u="none" strike="noStrike" dirty="0">
                          <a:effectLst/>
                        </a:rPr>
                        <a:t># Investigated</a:t>
                      </a:r>
                      <a:endParaRPr lang="en-GB" sz="1800" b="1" i="0" u="none" strike="noStrike" dirty="0">
                        <a:solidFill>
                          <a:srgbClr val="000000"/>
                        </a:solidFill>
                        <a:effectLst/>
                        <a:latin typeface="Calibri"/>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0"/>
                  </a:ext>
                </a:extLst>
              </a:tr>
              <a:tr h="392771">
                <a:tc>
                  <a:txBody>
                    <a:bodyPr/>
                    <a:lstStyle/>
                    <a:p>
                      <a:pPr algn="l" rtl="0" fontAlgn="b"/>
                      <a:r>
                        <a:rPr lang="en-GB" sz="1800" b="1" u="none" strike="noStrike" dirty="0">
                          <a:effectLst/>
                        </a:rPr>
                        <a:t>WC</a:t>
                      </a:r>
                      <a:endParaRPr lang="en-GB" sz="1800" b="1" i="0" u="none" strike="noStrike" dirty="0">
                        <a:solidFill>
                          <a:srgbClr val="000000"/>
                        </a:solidFill>
                        <a:effectLst/>
                        <a:latin typeface="Calibri"/>
                      </a:endParaRPr>
                    </a:p>
                  </a:txBody>
                  <a:tcPr marL="9525" marR="9525" marT="9525" marB="0" anchor="b"/>
                </a:tc>
                <a:tc>
                  <a:txBody>
                    <a:bodyPr/>
                    <a:lstStyle/>
                    <a:p>
                      <a:pPr algn="ctr" rtl="0" fontAlgn="b"/>
                      <a:r>
                        <a:rPr lang="en-GB" sz="1800" u="none" strike="noStrike" dirty="0">
                          <a:effectLst/>
                        </a:rPr>
                        <a:t>53</a:t>
                      </a:r>
                      <a:endParaRPr lang="en-GB" sz="1800" b="1" i="0" u="none" strike="noStrike" dirty="0">
                        <a:solidFill>
                          <a:srgbClr val="000000"/>
                        </a:solidFill>
                        <a:effectLst/>
                        <a:latin typeface="Calibri"/>
                      </a:endParaRPr>
                    </a:p>
                  </a:txBody>
                  <a:tcPr marL="9525" marR="9525" marT="9525" marB="0" anchor="b"/>
                </a:tc>
                <a:tc>
                  <a:txBody>
                    <a:bodyPr/>
                    <a:lstStyle/>
                    <a:p>
                      <a:pPr algn="ctr" rtl="0" fontAlgn="b"/>
                      <a:r>
                        <a:rPr lang="en-GB" sz="1800" b="0" i="0" u="none" strike="noStrike" dirty="0" smtClean="0">
                          <a:solidFill>
                            <a:schemeClr val="dk1"/>
                          </a:solidFill>
                          <a:effectLst/>
                          <a:latin typeface="+mn-lt"/>
                        </a:rPr>
                        <a:t>35</a:t>
                      </a:r>
                      <a:endParaRPr lang="en-GB"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392771">
                <a:tc>
                  <a:txBody>
                    <a:bodyPr/>
                    <a:lstStyle/>
                    <a:p>
                      <a:pPr algn="l" fontAlgn="b"/>
                      <a:r>
                        <a:rPr lang="en-GB" sz="1800" b="1" u="none" strike="noStrike" dirty="0">
                          <a:effectLst/>
                        </a:rPr>
                        <a:t>NC</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6</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a:solidFill>
                            <a:schemeClr val="dk1"/>
                          </a:solidFill>
                          <a:effectLst/>
                          <a:latin typeface="+mn-lt"/>
                        </a:rPr>
                        <a:t>1</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92771">
                <a:tc>
                  <a:txBody>
                    <a:bodyPr/>
                    <a:lstStyle/>
                    <a:p>
                      <a:pPr algn="l" fontAlgn="b"/>
                      <a:r>
                        <a:rPr lang="en-GB" sz="1800" b="1" u="none" strike="noStrike" dirty="0">
                          <a:effectLst/>
                        </a:rPr>
                        <a:t>NW</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a:solidFill>
                            <a:schemeClr val="dk1"/>
                          </a:solidFill>
                          <a:effectLst/>
                          <a:latin typeface="+mn-lt"/>
                        </a:rPr>
                        <a:t>6</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a:solidFill>
                            <a:schemeClr val="dk1"/>
                          </a:solidFill>
                          <a:effectLst/>
                          <a:latin typeface="+mn-lt"/>
                        </a:rPr>
                        <a:t>6</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92771">
                <a:tc>
                  <a:txBody>
                    <a:bodyPr/>
                    <a:lstStyle/>
                    <a:p>
                      <a:pPr algn="l" fontAlgn="b"/>
                      <a:r>
                        <a:rPr lang="en-GB" sz="1800" b="1" u="none" strike="noStrike" dirty="0">
                          <a:effectLst/>
                        </a:rPr>
                        <a:t>KZN </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chemeClr val="dk1"/>
                          </a:solidFill>
                          <a:effectLst/>
                          <a:latin typeface="+mn-lt"/>
                        </a:rPr>
                        <a:t>38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27</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92771">
                <a:tc>
                  <a:txBody>
                    <a:bodyPr/>
                    <a:lstStyle/>
                    <a:p>
                      <a:pPr algn="l" fontAlgn="b"/>
                      <a:r>
                        <a:rPr lang="en-GB" sz="1800" b="1" u="none" strike="noStrike" dirty="0">
                          <a:effectLst/>
                        </a:rPr>
                        <a:t>LP</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32</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22</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92771">
                <a:tc>
                  <a:txBody>
                    <a:bodyPr/>
                    <a:lstStyle/>
                    <a:p>
                      <a:pPr algn="l" fontAlgn="b"/>
                      <a:r>
                        <a:rPr lang="en-GB" sz="1800" b="1" u="none" strike="noStrike" dirty="0">
                          <a:effectLst/>
                        </a:rPr>
                        <a:t>EC</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16</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16</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92771">
                <a:tc>
                  <a:txBody>
                    <a:bodyPr/>
                    <a:lstStyle/>
                    <a:p>
                      <a:pPr algn="l" fontAlgn="b"/>
                      <a:r>
                        <a:rPr lang="en-GB" sz="1800" b="1" u="none" strike="noStrike" dirty="0">
                          <a:effectLst/>
                        </a:rPr>
                        <a:t>GP</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smtClean="0">
                          <a:effectLst/>
                        </a:rPr>
                        <a:t>92</a:t>
                      </a:r>
                      <a:r>
                        <a:rPr lang="en-GB" sz="1800" u="none" strike="noStrike" dirty="0">
                          <a:effectLst/>
                        </a:rPr>
                        <a:t> </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smtClean="0">
                          <a:effectLst/>
                        </a:rPr>
                        <a:t>62</a:t>
                      </a:r>
                      <a:r>
                        <a:rPr lang="en-GB" sz="1800" u="none" strike="noStrike" dirty="0">
                          <a:effectLst/>
                        </a:rPr>
                        <a:t> </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92771">
                <a:tc>
                  <a:txBody>
                    <a:bodyPr/>
                    <a:lstStyle/>
                    <a:p>
                      <a:pPr algn="l" fontAlgn="b"/>
                      <a:r>
                        <a:rPr lang="en-GB" sz="1800" b="1" u="none" strike="noStrike" dirty="0">
                          <a:effectLst/>
                        </a:rPr>
                        <a:t>MP</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smtClean="0">
                          <a:effectLst/>
                        </a:rPr>
                        <a:t>5</a:t>
                      </a:r>
                      <a:r>
                        <a:rPr lang="en-GB" sz="1800" u="none" strike="noStrike" dirty="0">
                          <a:effectLst/>
                        </a:rPr>
                        <a:t> </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 </a:t>
                      </a:r>
                      <a:r>
                        <a:rPr lang="en-GB" sz="1800" u="none" strike="noStrike" dirty="0" smtClean="0">
                          <a:effectLst/>
                        </a:rPr>
                        <a:t>5</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92771">
                <a:tc>
                  <a:txBody>
                    <a:bodyPr/>
                    <a:lstStyle/>
                    <a:p>
                      <a:pPr algn="l" fontAlgn="b"/>
                      <a:r>
                        <a:rPr lang="en-GB" sz="1800" b="1" u="none" strike="noStrike" dirty="0">
                          <a:effectLst/>
                        </a:rPr>
                        <a:t>FS</a:t>
                      </a:r>
                      <a:endParaRPr lang="en-GB" sz="1800" b="1"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a:effectLst/>
                        </a:rPr>
                        <a:t> </a:t>
                      </a:r>
                      <a:r>
                        <a:rPr lang="en-GB" sz="1800" u="none" strike="noStrike" dirty="0" smtClean="0">
                          <a:effectLst/>
                        </a:rPr>
                        <a:t>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u="none" strike="noStrike" dirty="0" smtClean="0">
                          <a:effectLst/>
                        </a:rPr>
                        <a:t>8</a:t>
                      </a:r>
                      <a:r>
                        <a:rPr lang="en-GB" sz="1800" u="none" strike="noStrike" dirty="0">
                          <a:effectLst/>
                        </a:rPr>
                        <a:t> </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92771">
                <a:tc>
                  <a:txBody>
                    <a:bodyPr/>
                    <a:lstStyle/>
                    <a:p>
                      <a:pPr algn="l" fontAlgn="b"/>
                      <a:r>
                        <a:rPr lang="en-GB" sz="1800" b="1" u="none" strike="noStrike" dirty="0">
                          <a:effectLst/>
                        </a:rPr>
                        <a:t>Total</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n-GB" sz="1800" b="1" i="0" u="none" strike="noStrike" dirty="0" smtClean="0">
                          <a:solidFill>
                            <a:srgbClr val="000000"/>
                          </a:solidFill>
                          <a:effectLst/>
                          <a:latin typeface="Calibri"/>
                        </a:rPr>
                        <a:t>256</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n-GB" sz="1800" b="1" i="0" u="none" strike="noStrike" dirty="0" smtClean="0">
                          <a:solidFill>
                            <a:srgbClr val="000000"/>
                          </a:solidFill>
                          <a:effectLst/>
                          <a:latin typeface="Calibri"/>
                        </a:rPr>
                        <a:t>182</a:t>
                      </a:r>
                      <a:endParaRPr lang="en-GB" sz="1800" b="1" i="0" u="none" strike="noStrike" dirty="0">
                        <a:solidFill>
                          <a:srgbClr val="000000"/>
                        </a:solidFill>
                        <a:effectLst/>
                        <a:latin typeface="Calibri"/>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a:xfrm>
            <a:off x="6553200" y="6356350"/>
            <a:ext cx="2590800" cy="7688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747761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095375"/>
          </a:xfrm>
        </p:spPr>
        <p:txBody>
          <a:bodyPr/>
          <a:lstStyle/>
          <a:p>
            <a:r>
              <a:rPr lang="en-ZA" altLang="en-US" sz="2400" b="1" dirty="0" smtClean="0">
                <a:ea typeface="ＭＳ Ｐゴシック" pitchFamily="34" charset="-128"/>
              </a:rPr>
              <a:t>Q3 -</a:t>
            </a:r>
            <a:r>
              <a:rPr lang="en-ZA" altLang="en-US" sz="2400" b="1" dirty="0" smtClean="0">
                <a:solidFill>
                  <a:srgbClr val="FF0000"/>
                </a:solidFill>
                <a:ea typeface="ＭＳ Ｐゴシック" pitchFamily="34" charset="-128"/>
              </a:rPr>
              <a:t> </a:t>
            </a:r>
            <a:r>
              <a:rPr lang="en-ZA" altLang="en-US" sz="2400" b="1" dirty="0" smtClean="0">
                <a:ea typeface="ＭＳ Ｐゴシック" pitchFamily="34" charset="-128"/>
              </a:rPr>
              <a:t>GRAPHICAL REPRESENTATION INCIDENTS</a:t>
            </a:r>
            <a:endParaRPr lang="en-ZA" altLang="en-US" sz="2400" b="1" dirty="0" smtClean="0">
              <a:solidFill>
                <a:srgbClr val="FF0000"/>
              </a:solidFill>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28705922"/>
              </p:ext>
            </p:extLst>
          </p:nvPr>
        </p:nvGraphicFramePr>
        <p:xfrm>
          <a:off x="251520" y="1412776"/>
          <a:ext cx="858964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6553200" y="6356350"/>
            <a:ext cx="2483296"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044429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400" b="1" dirty="0" smtClean="0">
                <a:ea typeface="ＭＳ Ｐゴシック" pitchFamily="34" charset="-128"/>
              </a:rPr>
              <a:t>PERCENTAGE OF APPLICATIONS FOR REGISTRATION OF ENTITIES PROCESSED AND FINALISED WITHIN 60 CALENDAR DAYS</a:t>
            </a:r>
          </a:p>
        </p:txBody>
      </p:sp>
      <p:sp>
        <p:nvSpPr>
          <p:cNvPr id="2" name="Content Placeholder 1"/>
          <p:cNvSpPr>
            <a:spLocks noGrp="1"/>
          </p:cNvSpPr>
          <p:nvPr>
            <p:ph idx="1"/>
          </p:nvPr>
        </p:nvSpPr>
        <p:spPr>
          <a:xfrm>
            <a:off x="457200" y="2420888"/>
            <a:ext cx="8229600" cy="3705275"/>
          </a:xfrm>
        </p:spPr>
        <p:txBody>
          <a:bodyPr/>
          <a:lstStyle/>
          <a:p>
            <a:endParaRPr lang="en-ZA" dirty="0" smtClean="0"/>
          </a:p>
          <a:p>
            <a:endParaRPr lang="en-GB" dirty="0"/>
          </a:p>
        </p:txBody>
      </p:sp>
      <p:sp>
        <p:nvSpPr>
          <p:cNvPr id="5" name="Rectangle 4"/>
          <p:cNvSpPr/>
          <p:nvPr/>
        </p:nvSpPr>
        <p:spPr>
          <a:xfrm>
            <a:off x="251520" y="1340768"/>
            <a:ext cx="864096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black"/>
                </a:solidFill>
                <a:effectLst/>
                <a:uLnTx/>
                <a:uFillTx/>
                <a:latin typeface="Calibri"/>
                <a:ea typeface="+mn-ea"/>
                <a:cs typeface="+mn-cs"/>
              </a:rPr>
              <a:t>Q3 </a:t>
            </a:r>
            <a:r>
              <a:rPr kumimoji="0" lang="en-ZA" sz="2000" b="0" i="0" u="none" strike="noStrike" kern="1200" cap="none" spc="0" normalizeH="0" baseline="0" noProof="0" dirty="0" smtClean="0">
                <a:ln>
                  <a:noFill/>
                </a:ln>
                <a:solidFill>
                  <a:prstClr val="black"/>
                </a:solidFill>
                <a:effectLst/>
                <a:uLnTx/>
                <a:uFillTx/>
                <a:latin typeface="Calibri"/>
                <a:ea typeface="+mn-ea"/>
                <a:cs typeface="+mn-cs"/>
              </a:rPr>
              <a:t>- A </a:t>
            </a:r>
            <a:r>
              <a:rPr kumimoji="0" lang="en-ZA" sz="2000" b="0" i="0" u="none" strike="noStrike" kern="1200" cap="none" spc="0" normalizeH="0" baseline="0" noProof="0" dirty="0">
                <a:ln>
                  <a:noFill/>
                </a:ln>
                <a:solidFill>
                  <a:prstClr val="black"/>
                </a:solidFill>
                <a:effectLst/>
                <a:uLnTx/>
                <a:uFillTx/>
                <a:latin typeface="Calibri"/>
                <a:ea typeface="+mn-ea"/>
                <a:cs typeface="+mn-cs"/>
              </a:rPr>
              <a:t>total of </a:t>
            </a:r>
            <a:r>
              <a:rPr kumimoji="0" lang="en-ZA" sz="2000" b="0" i="0" u="none" strike="noStrike" kern="1200" cap="none" spc="0" normalizeH="0" baseline="0" noProof="0" dirty="0" smtClean="0">
                <a:ln>
                  <a:noFill/>
                </a:ln>
                <a:solidFill>
                  <a:prstClr val="black"/>
                </a:solidFill>
                <a:effectLst/>
                <a:uLnTx/>
                <a:uFillTx/>
                <a:latin typeface="Calibri"/>
                <a:ea typeface="+mn-ea"/>
                <a:cs typeface="+mn-cs"/>
              </a:rPr>
              <a:t>859 were applications were received and a total of 854 were finalised resulting in 100% processed</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552410899"/>
              </p:ext>
            </p:extLst>
          </p:nvPr>
        </p:nvGraphicFramePr>
        <p:xfrm>
          <a:off x="179512" y="2417979"/>
          <a:ext cx="8712968" cy="4251380"/>
        </p:xfrm>
        <a:graphic>
          <a:graphicData uri="http://schemas.openxmlformats.org/drawingml/2006/table">
            <a:tbl>
              <a:tblPr/>
              <a:tblGrid>
                <a:gridCol w="2504645">
                  <a:extLst>
                    <a:ext uri="{9D8B030D-6E8A-4147-A177-3AD203B41FA5}">
                      <a16:colId xmlns:a16="http://schemas.microsoft.com/office/drawing/2014/main" xmlns="" val="2362079713"/>
                    </a:ext>
                  </a:extLst>
                </a:gridCol>
                <a:gridCol w="3090838">
                  <a:extLst>
                    <a:ext uri="{9D8B030D-6E8A-4147-A177-3AD203B41FA5}">
                      <a16:colId xmlns:a16="http://schemas.microsoft.com/office/drawing/2014/main" xmlns="" val="1851178084"/>
                    </a:ext>
                  </a:extLst>
                </a:gridCol>
                <a:gridCol w="3117485">
                  <a:extLst>
                    <a:ext uri="{9D8B030D-6E8A-4147-A177-3AD203B41FA5}">
                      <a16:colId xmlns:a16="http://schemas.microsoft.com/office/drawing/2014/main" xmlns="" val="3165607831"/>
                    </a:ext>
                  </a:extLst>
                </a:gridCol>
              </a:tblGrid>
              <a:tr h="607340">
                <a:tc>
                  <a:txBody>
                    <a:bodyPr/>
                    <a:lstStyle/>
                    <a:p>
                      <a:pPr algn="l" rtl="0" fontAlgn="b"/>
                      <a:r>
                        <a:rPr lang="en-ZA" sz="1600" b="1" i="0" u="none" strike="noStrike" dirty="0">
                          <a:solidFill>
                            <a:srgbClr val="000000"/>
                          </a:solidFill>
                          <a:effectLst/>
                          <a:latin typeface="Calibri" panose="020F0502020204030204" pitchFamily="34" charset="0"/>
                        </a:rPr>
                        <a:t>Province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b"/>
                      <a:r>
                        <a:rPr lang="en-ZA" sz="16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Applications received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b"/>
                      <a:r>
                        <a:rPr lang="en-ZA" sz="16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Processed within 60 days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599907516"/>
                  </a:ext>
                </a:extLst>
              </a:tr>
              <a:tr h="303670">
                <a:tc>
                  <a:txBody>
                    <a:bodyPr/>
                    <a:lstStyle/>
                    <a:p>
                      <a:pPr algn="l" rtl="0" fontAlgn="b"/>
                      <a:r>
                        <a:rPr lang="en-ZA" sz="1600" b="0" i="0" u="none" strike="noStrike" dirty="0">
                          <a:solidFill>
                            <a:srgbClr val="000000"/>
                          </a:solidFill>
                          <a:effectLst/>
                          <a:latin typeface="Calibri" panose="020F0502020204030204" pitchFamily="34" charset="0"/>
                        </a:rPr>
                        <a:t>WC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439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439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320458"/>
                  </a:ext>
                </a:extLst>
              </a:tr>
              <a:tr h="303670">
                <a:tc>
                  <a:txBody>
                    <a:bodyPr/>
                    <a:lstStyle/>
                    <a:p>
                      <a:pPr algn="l" rtl="0" fontAlgn="b"/>
                      <a:r>
                        <a:rPr lang="en-ZA" sz="1600" b="0" i="0" u="none" strike="noStrike" dirty="0">
                          <a:solidFill>
                            <a:srgbClr val="000000"/>
                          </a:solidFill>
                          <a:effectLst/>
                          <a:latin typeface="Calibri" panose="020F0502020204030204" pitchFamily="34" charset="0"/>
                        </a:rPr>
                        <a:t>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3704219"/>
                  </a:ext>
                </a:extLst>
              </a:tr>
              <a:tr h="303670">
                <a:tc>
                  <a:txBody>
                    <a:bodyPr/>
                    <a:lstStyle/>
                    <a:p>
                      <a:pPr algn="l" rtl="0" fontAlgn="b"/>
                      <a:r>
                        <a:rPr lang="en-ZA" sz="1600" b="0" i="0" u="none" strike="noStrike">
                          <a:solidFill>
                            <a:srgbClr val="000000"/>
                          </a:solidFill>
                          <a:effectLst/>
                          <a:latin typeface="Calibri" panose="020F0502020204030204" pitchFamily="34" charset="0"/>
                        </a:rPr>
                        <a:t>NW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0967079"/>
                  </a:ext>
                </a:extLst>
              </a:tr>
              <a:tr h="303670">
                <a:tc>
                  <a:txBody>
                    <a:bodyPr/>
                    <a:lstStyle/>
                    <a:p>
                      <a:pPr algn="l" rtl="0" fontAlgn="b"/>
                      <a:r>
                        <a:rPr lang="en-ZA" sz="1600" b="0" i="0" u="none" strike="noStrike">
                          <a:solidFill>
                            <a:srgbClr val="000000"/>
                          </a:solidFill>
                          <a:effectLst/>
                          <a:latin typeface="Calibri" panose="020F0502020204030204" pitchFamily="34" charset="0"/>
                        </a:rPr>
                        <a:t>KZN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232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232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6943187"/>
                  </a:ext>
                </a:extLst>
              </a:tr>
              <a:tr h="303670">
                <a:tc>
                  <a:txBody>
                    <a:bodyPr/>
                    <a:lstStyle/>
                    <a:p>
                      <a:pPr algn="l" rtl="0" fontAlgn="b"/>
                      <a:r>
                        <a:rPr lang="en-ZA" sz="1600" b="0" i="0" u="none" strike="noStrike">
                          <a:solidFill>
                            <a:srgbClr val="000000"/>
                          </a:solidFill>
                          <a:effectLst/>
                          <a:latin typeface="Calibri" panose="020F0502020204030204" pitchFamily="34" charset="0"/>
                        </a:rPr>
                        <a:t>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4163697"/>
                  </a:ext>
                </a:extLst>
              </a:tr>
              <a:tr h="303670">
                <a:tc>
                  <a:txBody>
                    <a:bodyPr/>
                    <a:lstStyle/>
                    <a:p>
                      <a:pPr algn="l" rtl="0" fontAlgn="b"/>
                      <a:r>
                        <a:rPr lang="en-ZA" sz="1600" b="0" i="0" u="none" strike="noStrike">
                          <a:solidFill>
                            <a:srgbClr val="000000"/>
                          </a:solidFill>
                          <a:effectLst/>
                          <a:latin typeface="Calibri" panose="020F0502020204030204" pitchFamily="34" charset="0"/>
                        </a:rPr>
                        <a:t>LP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9957308"/>
                  </a:ext>
                </a:extLst>
              </a:tr>
              <a:tr h="303670">
                <a:tc>
                  <a:txBody>
                    <a:bodyPr/>
                    <a:lstStyle/>
                    <a:p>
                      <a:pPr algn="l" rtl="0" fontAlgn="b"/>
                      <a:r>
                        <a:rPr lang="en-ZA" sz="1600" b="0" i="0" u="none" strike="noStrike">
                          <a:solidFill>
                            <a:srgbClr val="000000"/>
                          </a:solidFill>
                          <a:effectLst/>
                          <a:latin typeface="Calibri" panose="020F0502020204030204" pitchFamily="34" charset="0"/>
                        </a:rPr>
                        <a:t>GP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276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276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1365947"/>
                  </a:ext>
                </a:extLst>
              </a:tr>
              <a:tr h="303670">
                <a:tc>
                  <a:txBody>
                    <a:bodyPr/>
                    <a:lstStyle/>
                    <a:p>
                      <a:pPr algn="l" rtl="0" fontAlgn="b"/>
                      <a:r>
                        <a:rPr lang="en-ZA" sz="1600" b="0" i="0" u="none" strike="noStrike">
                          <a:solidFill>
                            <a:srgbClr val="000000"/>
                          </a:solidFill>
                          <a:effectLst/>
                          <a:latin typeface="Calibri" panose="020F0502020204030204" pitchFamily="34" charset="0"/>
                        </a:rPr>
                        <a:t>FS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416956"/>
                  </a:ext>
                </a:extLst>
              </a:tr>
              <a:tr h="303670">
                <a:tc>
                  <a:txBody>
                    <a:bodyPr/>
                    <a:lstStyle/>
                    <a:p>
                      <a:pPr algn="l" rtl="0" fontAlgn="b"/>
                      <a:r>
                        <a:rPr lang="en-ZA" sz="1600" b="0" i="0" u="none" strike="noStrike">
                          <a:solidFill>
                            <a:srgbClr val="000000"/>
                          </a:solidFill>
                          <a:effectLst/>
                          <a:latin typeface="Calibri" panose="020F0502020204030204" pitchFamily="34" charset="0"/>
                        </a:rPr>
                        <a:t>MPU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 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5271766"/>
                  </a:ext>
                </a:extLst>
              </a:tr>
              <a:tr h="303670">
                <a:tc>
                  <a:txBody>
                    <a:bodyPr/>
                    <a:lstStyle/>
                    <a:p>
                      <a:pPr algn="l" rtl="0" fontAlgn="b"/>
                      <a:r>
                        <a:rPr lang="en-ZA" sz="1600" b="0" i="0" u="none" strike="noStrike">
                          <a:solidFill>
                            <a:srgbClr val="000000"/>
                          </a:solidFill>
                          <a:effectLst/>
                          <a:latin typeface="Calibri" panose="020F0502020204030204" pitchFamily="34" charset="0"/>
                        </a:rPr>
                        <a:t>HQ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Calibri" panose="020F0502020204030204" pitchFamily="34" charset="0"/>
                        </a:rPr>
                        <a:t>195 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Calibri" panose="020F0502020204030204" pitchFamily="34" charset="0"/>
                        </a:rPr>
                        <a:t>178 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7796186"/>
                  </a:ext>
                </a:extLst>
              </a:tr>
              <a:tr h="607340">
                <a:tc>
                  <a:txBody>
                    <a:bodyPr/>
                    <a:lstStyle/>
                    <a:p>
                      <a:pPr algn="l" rtl="0" fontAlgn="b"/>
                      <a:r>
                        <a:rPr lang="en-ZA" sz="1600" b="1" i="0" u="none" strike="noStrike" dirty="0">
                          <a:solidFill>
                            <a:srgbClr val="000000"/>
                          </a:solidFill>
                          <a:effectLst/>
                          <a:latin typeface="Calibri" panose="020F0502020204030204" pitchFamily="34" charset="0"/>
                        </a:rPr>
                        <a:t>TOTALS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600" b="1" i="0" u="none" strike="noStrike" dirty="0">
                          <a:solidFill>
                            <a:srgbClr val="000000"/>
                          </a:solidFill>
                          <a:effectLst/>
                          <a:latin typeface="Arial" panose="020B0604020202020204" pitchFamily="34" charset="0"/>
                        </a:rPr>
                        <a:t>859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ZA" sz="1600" b="1" i="0" u="none" strike="noStrike" dirty="0">
                          <a:solidFill>
                            <a:srgbClr val="000000"/>
                          </a:solidFill>
                          <a:effectLst/>
                          <a:latin typeface="Arial" panose="020B0604020202020204" pitchFamily="34" charset="0"/>
                        </a:rPr>
                        <a:t>854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745748214"/>
                  </a:ext>
                </a:extLst>
              </a:tr>
            </a:tbl>
          </a:graphicData>
        </a:graphic>
      </p:graphicFrame>
      <p:sp>
        <p:nvSpPr>
          <p:cNvPr id="4" name="Slide Number Placeholder 3"/>
          <p:cNvSpPr>
            <a:spLocks noGrp="1"/>
          </p:cNvSpPr>
          <p:nvPr>
            <p:ph type="sldNum" sz="quarter" idx="12"/>
          </p:nvPr>
        </p:nvSpPr>
        <p:spPr>
          <a:xfrm>
            <a:off x="6553200" y="6669360"/>
            <a:ext cx="2590800" cy="1886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316402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ZA" altLang="en-US" sz="2400" b="1" dirty="0" smtClean="0">
                <a:ea typeface="ＭＳ Ｐゴシック" pitchFamily="34" charset="-128"/>
              </a:rPr>
              <a:t>GRAPHICAL REPRESENTATION OF OHS ENTITIES REGISTERED AND FINALISED IN Q3.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1455447"/>
              </p:ext>
            </p:extLst>
          </p:nvPr>
        </p:nvGraphicFramePr>
        <p:xfrm>
          <a:off x="251520" y="1340768"/>
          <a:ext cx="856895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57587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EMPLOYMENT AUDIT SERVICES: </a:t>
            </a:r>
            <a:r>
              <a:rPr lang="en-ZA" sz="2400" b="1" dirty="0"/>
              <a:t>PROCEDURAL AUDITS </a:t>
            </a:r>
          </a:p>
        </p:txBody>
      </p:sp>
      <p:sp>
        <p:nvSpPr>
          <p:cNvPr id="3" name="Content Placeholder 2"/>
          <p:cNvSpPr>
            <a:spLocks noGrp="1"/>
          </p:cNvSpPr>
          <p:nvPr>
            <p:ph idx="1"/>
          </p:nvPr>
        </p:nvSpPr>
        <p:spPr>
          <a:xfrm>
            <a:off x="251520" y="1340768"/>
            <a:ext cx="8568952" cy="5256584"/>
          </a:xfrm>
        </p:spPr>
        <p:txBody>
          <a:bodyPr/>
          <a:lstStyle/>
          <a:p>
            <a:pPr algn="just"/>
            <a:r>
              <a:rPr lang="en-ZA" sz="1800" b="1" dirty="0" smtClean="0">
                <a:latin typeface="Arial" panose="020B0604020202020204" pitchFamily="34" charset="0"/>
                <a:cs typeface="Arial" panose="020B0604020202020204" pitchFamily="34" charset="0"/>
              </a:rPr>
              <a:t>4 044 </a:t>
            </a:r>
            <a:r>
              <a:rPr lang="en-ZA" sz="1800" dirty="0" smtClean="0">
                <a:latin typeface="Arial" panose="020B0604020202020204" pitchFamily="34" charset="0"/>
                <a:cs typeface="Arial" panose="020B0604020202020204" pitchFamily="34" charset="0"/>
              </a:rPr>
              <a:t>Procedural audits were conducted against a target of </a:t>
            </a:r>
            <a:r>
              <a:rPr lang="en-ZA" sz="1800" b="1" dirty="0" smtClean="0">
                <a:latin typeface="Arial" panose="020B0604020202020204" pitchFamily="34" charset="0"/>
                <a:cs typeface="Arial" panose="020B0604020202020204" pitchFamily="34" charset="0"/>
              </a:rPr>
              <a:t>3 095</a:t>
            </a:r>
            <a:r>
              <a:rPr lang="en-ZA" sz="1800" dirty="0" smtClean="0">
                <a:latin typeface="Arial" panose="020B0604020202020204" pitchFamily="34" charset="0"/>
                <a:cs typeface="Arial" panose="020B0604020202020204" pitchFamily="34" charset="0"/>
              </a:rPr>
              <a:t>. 54.3% </a:t>
            </a:r>
            <a:r>
              <a:rPr lang="en-ZA" sz="1800" dirty="0">
                <a:latin typeface="Arial" panose="020B0604020202020204" pitchFamily="34" charset="0"/>
                <a:cs typeface="Arial" panose="020B0604020202020204" pitchFamily="34" charset="0"/>
              </a:rPr>
              <a:t>o</a:t>
            </a:r>
            <a:r>
              <a:rPr lang="en-ZA" sz="1800" dirty="0" smtClean="0">
                <a:latin typeface="Arial" panose="020B0604020202020204" pitchFamily="34" charset="0"/>
                <a:cs typeface="Arial" panose="020B0604020202020204" pitchFamily="34" charset="0"/>
              </a:rPr>
              <a:t>f those employers audited were found compliant and 46.7% found to be non-compliant</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were issued with enforcement notices to comply within 14 days.</a:t>
            </a: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314059096"/>
              </p:ext>
            </p:extLst>
          </p:nvPr>
        </p:nvGraphicFramePr>
        <p:xfrm>
          <a:off x="251522" y="2708920"/>
          <a:ext cx="8640958" cy="3528393"/>
        </p:xfrm>
        <a:graphic>
          <a:graphicData uri="http://schemas.openxmlformats.org/drawingml/2006/table">
            <a:tbl>
              <a:tblPr>
                <a:tableStyleId>{E8B1032C-EA38-4F05-BA0D-38AFFFC7BED3}</a:tableStyleId>
              </a:tblPr>
              <a:tblGrid>
                <a:gridCol w="1464364">
                  <a:extLst>
                    <a:ext uri="{9D8B030D-6E8A-4147-A177-3AD203B41FA5}">
                      <a16:colId xmlns:a16="http://schemas.microsoft.com/office/drawing/2014/main" xmlns="" val="20000"/>
                    </a:ext>
                  </a:extLst>
                </a:gridCol>
                <a:gridCol w="1464364">
                  <a:extLst>
                    <a:ext uri="{9D8B030D-6E8A-4147-A177-3AD203B41FA5}">
                      <a16:colId xmlns:a16="http://schemas.microsoft.com/office/drawing/2014/main" xmlns="" val="20001"/>
                    </a:ext>
                  </a:extLst>
                </a:gridCol>
                <a:gridCol w="1464364">
                  <a:extLst>
                    <a:ext uri="{9D8B030D-6E8A-4147-A177-3AD203B41FA5}">
                      <a16:colId xmlns:a16="http://schemas.microsoft.com/office/drawing/2014/main" xmlns="" val="20002"/>
                    </a:ext>
                  </a:extLst>
                </a:gridCol>
                <a:gridCol w="1464364">
                  <a:extLst>
                    <a:ext uri="{9D8B030D-6E8A-4147-A177-3AD203B41FA5}">
                      <a16:colId xmlns:a16="http://schemas.microsoft.com/office/drawing/2014/main" xmlns="" val="20003"/>
                    </a:ext>
                  </a:extLst>
                </a:gridCol>
                <a:gridCol w="1464364">
                  <a:extLst>
                    <a:ext uri="{9D8B030D-6E8A-4147-A177-3AD203B41FA5}">
                      <a16:colId xmlns:a16="http://schemas.microsoft.com/office/drawing/2014/main" xmlns="" val="20004"/>
                    </a:ext>
                  </a:extLst>
                </a:gridCol>
                <a:gridCol w="1319138">
                  <a:extLst>
                    <a:ext uri="{9D8B030D-6E8A-4147-A177-3AD203B41FA5}">
                      <a16:colId xmlns:a16="http://schemas.microsoft.com/office/drawing/2014/main" xmlns="" val="20005"/>
                    </a:ext>
                  </a:extLst>
                </a:gridCol>
              </a:tblGrid>
              <a:tr h="612959">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83974">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307</a:t>
                      </a:r>
                    </a:p>
                  </a:txBody>
                  <a:tcPr marL="68580" marR="68580" marT="0" marB="0"/>
                </a:tc>
                <a:tc>
                  <a:txBody>
                    <a:bodyPr/>
                    <a:lstStyle/>
                    <a:p>
                      <a:pPr algn="ctr" fontAlgn="b"/>
                      <a:r>
                        <a:rPr lang="en-ZA" sz="1600" b="0" i="0" u="none" strike="noStrike" dirty="0">
                          <a:solidFill>
                            <a:srgbClr val="000000"/>
                          </a:solidFill>
                          <a:effectLst/>
                          <a:latin typeface="Calibri"/>
                        </a:rPr>
                        <a:t>375</a:t>
                      </a:r>
                    </a:p>
                  </a:txBody>
                  <a:tcPr marL="9525" marR="9525" marT="9525" marB="0" anchor="b"/>
                </a:tc>
                <a:tc>
                  <a:txBody>
                    <a:bodyPr/>
                    <a:lstStyle/>
                    <a:p>
                      <a:pPr algn="ctr" fontAlgn="b"/>
                      <a:r>
                        <a:rPr lang="en-ZA" sz="1600" b="0" i="0" u="none" strike="noStrike" dirty="0" smtClean="0">
                          <a:solidFill>
                            <a:srgbClr val="000000"/>
                          </a:solidFill>
                          <a:effectLst/>
                          <a:latin typeface="Calibri"/>
                        </a:rPr>
                        <a:t>68</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362</a:t>
                      </a:r>
                    </a:p>
                  </a:txBody>
                  <a:tcPr marL="9525" marR="9525" marT="9525" marB="0" anchor="b"/>
                </a:tc>
                <a:tc>
                  <a:txBody>
                    <a:bodyPr/>
                    <a:lstStyle/>
                    <a:p>
                      <a:pPr algn="ctr" fontAlgn="b"/>
                      <a:r>
                        <a:rPr lang="en-ZA" sz="1600" b="0" i="0" u="none" strike="noStrike">
                          <a:solidFill>
                            <a:srgbClr val="000000"/>
                          </a:solidFill>
                          <a:effectLst/>
                          <a:latin typeface="Calibri"/>
                        </a:rPr>
                        <a:t>13</a:t>
                      </a:r>
                    </a:p>
                  </a:txBody>
                  <a:tcPr marL="9525" marR="9525" marT="9525" marB="0" anchor="b"/>
                </a:tc>
                <a:extLst>
                  <a:ext uri="{0D108BD9-81ED-4DB2-BD59-A6C34878D82A}">
                    <a16:rowId xmlns:a16="http://schemas.microsoft.com/office/drawing/2014/main" xmlns="" val="10001"/>
                  </a:ext>
                </a:extLst>
              </a:tr>
              <a:tr h="283974">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312</a:t>
                      </a:r>
                    </a:p>
                  </a:txBody>
                  <a:tcPr marL="68580" marR="68580" marT="0" marB="0"/>
                </a:tc>
                <a:tc>
                  <a:txBody>
                    <a:bodyPr/>
                    <a:lstStyle/>
                    <a:p>
                      <a:pPr algn="ctr" fontAlgn="b"/>
                      <a:r>
                        <a:rPr lang="en-ZA" sz="1600" b="0" i="0" u="none" strike="noStrike" dirty="0">
                          <a:solidFill>
                            <a:srgbClr val="000000"/>
                          </a:solidFill>
                          <a:effectLst/>
                          <a:latin typeface="Calibri"/>
                        </a:rPr>
                        <a:t>354</a:t>
                      </a:r>
                    </a:p>
                  </a:txBody>
                  <a:tcPr marL="9525" marR="9525" marT="9525" marB="0" anchor="b"/>
                </a:tc>
                <a:tc>
                  <a:txBody>
                    <a:bodyPr/>
                    <a:lstStyle/>
                    <a:p>
                      <a:pPr algn="ctr" fontAlgn="b"/>
                      <a:r>
                        <a:rPr lang="en-ZA" sz="1600" b="0" i="0" u="none" strike="noStrike" dirty="0" smtClean="0">
                          <a:solidFill>
                            <a:schemeClr val="tx1"/>
                          </a:solidFill>
                          <a:effectLst/>
                          <a:latin typeface="Calibri"/>
                        </a:rPr>
                        <a:t>42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200</a:t>
                      </a:r>
                    </a:p>
                  </a:txBody>
                  <a:tcPr marL="9525" marR="9525" marT="9525" marB="0" anchor="b"/>
                </a:tc>
                <a:tc>
                  <a:txBody>
                    <a:bodyPr/>
                    <a:lstStyle/>
                    <a:p>
                      <a:pPr algn="ctr" fontAlgn="b"/>
                      <a:r>
                        <a:rPr lang="en-ZA" sz="1600" b="0" i="0" u="none" strike="noStrike" dirty="0">
                          <a:solidFill>
                            <a:srgbClr val="000000"/>
                          </a:solidFill>
                          <a:effectLst/>
                          <a:latin typeface="Calibri"/>
                        </a:rPr>
                        <a:t>154</a:t>
                      </a:r>
                    </a:p>
                  </a:txBody>
                  <a:tcPr marL="9525" marR="9525" marT="9525" marB="0" anchor="b"/>
                </a:tc>
                <a:extLst>
                  <a:ext uri="{0D108BD9-81ED-4DB2-BD59-A6C34878D82A}">
                    <a16:rowId xmlns:a16="http://schemas.microsoft.com/office/drawing/2014/main" xmlns="" val="10002"/>
                  </a:ext>
                </a:extLst>
              </a:tr>
              <a:tr h="283974">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499</a:t>
                      </a:r>
                    </a:p>
                  </a:txBody>
                  <a:tcPr marL="68580" marR="68580" marT="0" marB="0"/>
                </a:tc>
                <a:tc>
                  <a:txBody>
                    <a:bodyPr/>
                    <a:lstStyle/>
                    <a:p>
                      <a:pPr algn="ctr" fontAlgn="b"/>
                      <a:r>
                        <a:rPr lang="en-ZA" sz="1600" b="0" i="0" u="none" strike="noStrike" dirty="0">
                          <a:solidFill>
                            <a:srgbClr val="000000"/>
                          </a:solidFill>
                          <a:effectLst/>
                          <a:latin typeface="Calibri"/>
                        </a:rPr>
                        <a:t>617</a:t>
                      </a:r>
                    </a:p>
                  </a:txBody>
                  <a:tcPr marL="9525" marR="9525" marT="9525" marB="0" anchor="b"/>
                </a:tc>
                <a:tc>
                  <a:txBody>
                    <a:bodyPr/>
                    <a:lstStyle/>
                    <a:p>
                      <a:pPr algn="ctr" fontAlgn="b"/>
                      <a:r>
                        <a:rPr lang="en-ZA" sz="1600" b="0" i="0" u="none" strike="noStrike" dirty="0" smtClean="0">
                          <a:solidFill>
                            <a:srgbClr val="000000"/>
                          </a:solidFill>
                          <a:effectLst/>
                          <a:latin typeface="Calibri"/>
                        </a:rPr>
                        <a:t>118</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202</a:t>
                      </a:r>
                    </a:p>
                  </a:txBody>
                  <a:tcPr marL="9525" marR="9525" marT="9525" marB="0" anchor="b"/>
                </a:tc>
                <a:tc>
                  <a:txBody>
                    <a:bodyPr/>
                    <a:lstStyle/>
                    <a:p>
                      <a:pPr algn="ctr" fontAlgn="b"/>
                      <a:r>
                        <a:rPr lang="en-ZA" sz="1600" b="0" i="0" u="none" strike="noStrike" dirty="0">
                          <a:solidFill>
                            <a:srgbClr val="000000"/>
                          </a:solidFill>
                          <a:effectLst/>
                          <a:latin typeface="Calibri"/>
                        </a:rPr>
                        <a:t>415</a:t>
                      </a:r>
                    </a:p>
                  </a:txBody>
                  <a:tcPr marL="9525" marR="9525" marT="9525" marB="0" anchor="b"/>
                </a:tc>
                <a:extLst>
                  <a:ext uri="{0D108BD9-81ED-4DB2-BD59-A6C34878D82A}">
                    <a16:rowId xmlns:a16="http://schemas.microsoft.com/office/drawing/2014/main" xmlns="" val="10003"/>
                  </a:ext>
                </a:extLst>
              </a:tr>
              <a:tr h="283974">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432</a:t>
                      </a:r>
                    </a:p>
                  </a:txBody>
                  <a:tcPr marL="68580" marR="68580" marT="0" marB="0"/>
                </a:tc>
                <a:tc>
                  <a:txBody>
                    <a:bodyPr/>
                    <a:lstStyle/>
                    <a:p>
                      <a:pPr algn="ctr" fontAlgn="b"/>
                      <a:r>
                        <a:rPr lang="en-ZA" sz="1600" b="0" i="0" u="none" strike="noStrike" dirty="0">
                          <a:solidFill>
                            <a:srgbClr val="000000"/>
                          </a:solidFill>
                          <a:effectLst/>
                          <a:latin typeface="Calibri"/>
                        </a:rPr>
                        <a:t>650</a:t>
                      </a:r>
                    </a:p>
                  </a:txBody>
                  <a:tcPr marL="9525" marR="9525" marT="9525" marB="0" anchor="b"/>
                </a:tc>
                <a:tc>
                  <a:txBody>
                    <a:bodyPr/>
                    <a:lstStyle/>
                    <a:p>
                      <a:pPr algn="ctr" fontAlgn="b"/>
                      <a:r>
                        <a:rPr lang="en-ZA" sz="1600" b="0" i="0" u="none" strike="noStrike" dirty="0" smtClean="0">
                          <a:solidFill>
                            <a:schemeClr val="tx1"/>
                          </a:solidFill>
                          <a:effectLst/>
                          <a:latin typeface="Calibri"/>
                        </a:rPr>
                        <a:t>218</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615</a:t>
                      </a:r>
                    </a:p>
                  </a:txBody>
                  <a:tcPr marL="9525" marR="9525" marT="9525" marB="0" anchor="b"/>
                </a:tc>
                <a:tc>
                  <a:txBody>
                    <a:bodyPr/>
                    <a:lstStyle/>
                    <a:p>
                      <a:pPr algn="ctr" fontAlgn="b"/>
                      <a:r>
                        <a:rPr lang="en-ZA" sz="1600" b="0" i="0" u="none" strike="noStrike" dirty="0">
                          <a:solidFill>
                            <a:srgbClr val="000000"/>
                          </a:solidFill>
                          <a:effectLst/>
                          <a:latin typeface="Calibri"/>
                        </a:rPr>
                        <a:t>35</a:t>
                      </a:r>
                    </a:p>
                  </a:txBody>
                  <a:tcPr marL="9525" marR="9525" marT="9525" marB="0" anchor="b"/>
                </a:tc>
                <a:extLst>
                  <a:ext uri="{0D108BD9-81ED-4DB2-BD59-A6C34878D82A}">
                    <a16:rowId xmlns:a16="http://schemas.microsoft.com/office/drawing/2014/main" xmlns="" val="10004"/>
                  </a:ext>
                </a:extLst>
              </a:tr>
              <a:tr h="283974">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307</a:t>
                      </a:r>
                    </a:p>
                  </a:txBody>
                  <a:tcPr marL="68580" marR="68580" marT="0" marB="0"/>
                </a:tc>
                <a:tc>
                  <a:txBody>
                    <a:bodyPr/>
                    <a:lstStyle/>
                    <a:p>
                      <a:pPr algn="ctr" fontAlgn="b"/>
                      <a:r>
                        <a:rPr lang="en-ZA" sz="1600" b="0" i="0" u="none" strike="noStrike" dirty="0">
                          <a:solidFill>
                            <a:srgbClr val="000000"/>
                          </a:solidFill>
                          <a:effectLst/>
                          <a:latin typeface="Calibri"/>
                        </a:rPr>
                        <a:t>331</a:t>
                      </a:r>
                    </a:p>
                  </a:txBody>
                  <a:tcPr marL="9525" marR="9525" marT="9525" marB="0" anchor="b"/>
                </a:tc>
                <a:tc>
                  <a:txBody>
                    <a:bodyPr/>
                    <a:lstStyle/>
                    <a:p>
                      <a:pPr algn="ctr" fontAlgn="b"/>
                      <a:r>
                        <a:rPr lang="en-ZA" sz="1600" b="0" i="0" u="none" strike="noStrike" dirty="0" smtClean="0">
                          <a:solidFill>
                            <a:srgbClr val="000000"/>
                          </a:solidFill>
                          <a:effectLst/>
                          <a:latin typeface="Calibri"/>
                        </a:rPr>
                        <a:t>24</a:t>
                      </a:r>
                      <a:endParaRPr lang="en-ZA" sz="1600" b="0" i="0" u="none" strike="noStrike" dirty="0">
                        <a:solidFill>
                          <a:srgbClr val="000000"/>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201</a:t>
                      </a:r>
                    </a:p>
                  </a:txBody>
                  <a:tcPr marL="9525" marR="9525" marT="9525" marB="0" anchor="b"/>
                </a:tc>
                <a:tc>
                  <a:txBody>
                    <a:bodyPr/>
                    <a:lstStyle/>
                    <a:p>
                      <a:pPr algn="ctr" fontAlgn="b"/>
                      <a:r>
                        <a:rPr lang="en-ZA" sz="1600" b="0" i="0" u="none" strike="noStrike" dirty="0">
                          <a:solidFill>
                            <a:srgbClr val="000000"/>
                          </a:solidFill>
                          <a:effectLst/>
                          <a:latin typeface="Calibri"/>
                        </a:rPr>
                        <a:t>130</a:t>
                      </a:r>
                    </a:p>
                  </a:txBody>
                  <a:tcPr marL="9525" marR="9525" marT="9525" marB="0" anchor="b"/>
                </a:tc>
                <a:extLst>
                  <a:ext uri="{0D108BD9-81ED-4DB2-BD59-A6C34878D82A}">
                    <a16:rowId xmlns:a16="http://schemas.microsoft.com/office/drawing/2014/main" xmlns="" val="10005"/>
                  </a:ext>
                </a:extLst>
              </a:tr>
              <a:tr h="324646">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317</a:t>
                      </a:r>
                    </a:p>
                  </a:txBody>
                  <a:tcPr marL="68580" marR="68580" marT="0" marB="0"/>
                </a:tc>
                <a:tc>
                  <a:txBody>
                    <a:bodyPr/>
                    <a:lstStyle/>
                    <a:p>
                      <a:pPr algn="ctr" fontAlgn="b"/>
                      <a:r>
                        <a:rPr lang="en-ZA" sz="1600" b="0" i="0" u="none" strike="noStrike" dirty="0">
                          <a:solidFill>
                            <a:srgbClr val="000000"/>
                          </a:solidFill>
                          <a:effectLst/>
                          <a:latin typeface="Calibri"/>
                        </a:rPr>
                        <a:t>445</a:t>
                      </a:r>
                    </a:p>
                  </a:txBody>
                  <a:tcPr marL="9525" marR="9525" marT="9525" marB="0" anchor="b"/>
                </a:tc>
                <a:tc>
                  <a:txBody>
                    <a:bodyPr/>
                    <a:lstStyle/>
                    <a:p>
                      <a:pPr algn="ctr" fontAlgn="b"/>
                      <a:r>
                        <a:rPr lang="en-ZA" sz="1600" b="0" i="0" u="none" strike="noStrike" dirty="0" smtClean="0">
                          <a:solidFill>
                            <a:schemeClr val="tx1"/>
                          </a:solidFill>
                          <a:effectLst/>
                          <a:latin typeface="Calibri"/>
                        </a:rPr>
                        <a:t>128</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39</a:t>
                      </a:r>
                    </a:p>
                  </a:txBody>
                  <a:tcPr marL="9525" marR="9525" marT="9525" marB="0" anchor="b"/>
                </a:tc>
                <a:tc>
                  <a:txBody>
                    <a:bodyPr/>
                    <a:lstStyle/>
                    <a:p>
                      <a:pPr algn="ctr" fontAlgn="b"/>
                      <a:r>
                        <a:rPr lang="en-ZA" sz="1600" b="0" i="0" u="none" strike="noStrike" dirty="0">
                          <a:solidFill>
                            <a:srgbClr val="000000"/>
                          </a:solidFill>
                          <a:effectLst/>
                          <a:latin typeface="Calibri"/>
                        </a:rPr>
                        <a:t>406</a:t>
                      </a:r>
                    </a:p>
                  </a:txBody>
                  <a:tcPr marL="9525" marR="9525" marT="9525" marB="0" anchor="b"/>
                </a:tc>
                <a:extLst>
                  <a:ext uri="{0D108BD9-81ED-4DB2-BD59-A6C34878D82A}">
                    <a16:rowId xmlns:a16="http://schemas.microsoft.com/office/drawing/2014/main" xmlns="" val="10006"/>
                  </a:ext>
                </a:extLst>
              </a:tr>
              <a:tr h="283974">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188</a:t>
                      </a:r>
                    </a:p>
                  </a:txBody>
                  <a:tcPr marL="68580" marR="68580" marT="0" marB="0"/>
                </a:tc>
                <a:tc>
                  <a:txBody>
                    <a:bodyPr/>
                    <a:lstStyle/>
                    <a:p>
                      <a:pPr algn="ctr" fontAlgn="b"/>
                      <a:r>
                        <a:rPr lang="en-ZA" sz="1600" b="0" i="0" u="none" strike="noStrike" dirty="0">
                          <a:solidFill>
                            <a:srgbClr val="000000"/>
                          </a:solidFill>
                          <a:effectLst/>
                          <a:latin typeface="Calibri"/>
                        </a:rPr>
                        <a:t>320</a:t>
                      </a:r>
                    </a:p>
                  </a:txBody>
                  <a:tcPr marL="9525" marR="9525" marT="9525" marB="0" anchor="b"/>
                </a:tc>
                <a:tc>
                  <a:txBody>
                    <a:bodyPr/>
                    <a:lstStyle/>
                    <a:p>
                      <a:pPr algn="ctr" fontAlgn="b"/>
                      <a:r>
                        <a:rPr lang="en-ZA" sz="1600" b="0" i="0" u="none" strike="noStrike" dirty="0" smtClean="0">
                          <a:solidFill>
                            <a:schemeClr val="tx1"/>
                          </a:solidFill>
                          <a:effectLst/>
                          <a:latin typeface="Calibri"/>
                        </a:rPr>
                        <a:t>132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192</a:t>
                      </a:r>
                    </a:p>
                  </a:txBody>
                  <a:tcPr marL="9525" marR="9525" marT="9525" marB="0" anchor="b"/>
                </a:tc>
                <a:tc>
                  <a:txBody>
                    <a:bodyPr/>
                    <a:lstStyle/>
                    <a:p>
                      <a:pPr algn="ctr" fontAlgn="b"/>
                      <a:r>
                        <a:rPr lang="en-ZA" sz="1600" b="0" i="0" u="none" strike="noStrike" dirty="0">
                          <a:solidFill>
                            <a:srgbClr val="000000"/>
                          </a:solidFill>
                          <a:effectLst/>
                          <a:latin typeface="Calibri"/>
                        </a:rPr>
                        <a:t>128</a:t>
                      </a:r>
                    </a:p>
                  </a:txBody>
                  <a:tcPr marL="9525" marR="9525" marT="9525" marB="0" anchor="b"/>
                </a:tc>
                <a:extLst>
                  <a:ext uri="{0D108BD9-81ED-4DB2-BD59-A6C34878D82A}">
                    <a16:rowId xmlns:a16="http://schemas.microsoft.com/office/drawing/2014/main" xmlns="" val="10007"/>
                  </a:ext>
                </a:extLst>
              </a:tr>
              <a:tr h="283974">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307</a:t>
                      </a:r>
                    </a:p>
                  </a:txBody>
                  <a:tcPr marL="68580" marR="68580" marT="0" marB="0"/>
                </a:tc>
                <a:tc>
                  <a:txBody>
                    <a:bodyPr/>
                    <a:lstStyle/>
                    <a:p>
                      <a:pPr algn="ctr" fontAlgn="b"/>
                      <a:r>
                        <a:rPr lang="en-ZA" sz="1600" b="0" i="0" u="none" strike="noStrike" dirty="0">
                          <a:solidFill>
                            <a:srgbClr val="000000"/>
                          </a:solidFill>
                          <a:effectLst/>
                          <a:latin typeface="Calibri"/>
                        </a:rPr>
                        <a:t>495</a:t>
                      </a:r>
                    </a:p>
                  </a:txBody>
                  <a:tcPr marL="9525" marR="9525" marT="9525" marB="0" anchor="b"/>
                </a:tc>
                <a:tc>
                  <a:txBody>
                    <a:bodyPr/>
                    <a:lstStyle/>
                    <a:p>
                      <a:pPr algn="ctr" fontAlgn="b"/>
                      <a:r>
                        <a:rPr lang="en-ZA" sz="1600" b="0" i="0" u="none" strike="noStrike" dirty="0" smtClean="0">
                          <a:solidFill>
                            <a:schemeClr val="tx1"/>
                          </a:solidFill>
                          <a:effectLst/>
                          <a:latin typeface="Calibri"/>
                        </a:rPr>
                        <a:t>188</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a:solidFill>
                            <a:srgbClr val="000000"/>
                          </a:solidFill>
                          <a:effectLst/>
                          <a:latin typeface="Calibri"/>
                        </a:rPr>
                        <a:t>279</a:t>
                      </a:r>
                    </a:p>
                  </a:txBody>
                  <a:tcPr marL="9525" marR="9525" marT="9525" marB="0" anchor="b"/>
                </a:tc>
                <a:tc>
                  <a:txBody>
                    <a:bodyPr/>
                    <a:lstStyle/>
                    <a:p>
                      <a:pPr algn="ctr" fontAlgn="b"/>
                      <a:r>
                        <a:rPr lang="en-ZA" sz="1600" b="0" i="0" u="none" strike="noStrike" dirty="0">
                          <a:solidFill>
                            <a:srgbClr val="000000"/>
                          </a:solidFill>
                          <a:effectLst/>
                          <a:latin typeface="Calibri"/>
                        </a:rPr>
                        <a:t>216</a:t>
                      </a:r>
                    </a:p>
                  </a:txBody>
                  <a:tcPr marL="9525" marR="9525" marT="9525" marB="0" anchor="b"/>
                </a:tc>
                <a:extLst>
                  <a:ext uri="{0D108BD9-81ED-4DB2-BD59-A6C34878D82A}">
                    <a16:rowId xmlns:a16="http://schemas.microsoft.com/office/drawing/2014/main" xmlns="" val="10008"/>
                  </a:ext>
                </a:extLst>
              </a:tr>
              <a:tr h="283974">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a:effectLst/>
                          <a:latin typeface="Calibri"/>
                          <a:ea typeface="Calibri"/>
                          <a:cs typeface="Times New Roman"/>
                        </a:rPr>
                        <a:t>426</a:t>
                      </a:r>
                    </a:p>
                  </a:txBody>
                  <a:tcPr marL="68580" marR="68580" marT="0" marB="0"/>
                </a:tc>
                <a:tc>
                  <a:txBody>
                    <a:bodyPr/>
                    <a:lstStyle/>
                    <a:p>
                      <a:pPr algn="ctr" fontAlgn="b"/>
                      <a:r>
                        <a:rPr lang="en-ZA" sz="1600" b="0" i="0" u="none" strike="noStrike" dirty="0">
                          <a:solidFill>
                            <a:srgbClr val="000000"/>
                          </a:solidFill>
                          <a:effectLst/>
                          <a:latin typeface="Calibri"/>
                        </a:rPr>
                        <a:t>457</a:t>
                      </a:r>
                    </a:p>
                  </a:txBody>
                  <a:tcPr marL="9525" marR="9525" marT="9525" marB="0" anchor="b"/>
                </a:tc>
                <a:tc>
                  <a:txBody>
                    <a:bodyPr/>
                    <a:lstStyle/>
                    <a:p>
                      <a:pPr algn="ctr" fontAlgn="b"/>
                      <a:r>
                        <a:rPr lang="en-ZA" sz="1600" b="0" i="0" u="none" strike="noStrike" dirty="0" smtClean="0">
                          <a:solidFill>
                            <a:schemeClr val="tx1"/>
                          </a:solidFill>
                          <a:effectLst/>
                          <a:latin typeface="Calibri"/>
                        </a:rPr>
                        <a:t>31</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b="0" i="0" u="none" strike="noStrike" dirty="0">
                          <a:solidFill>
                            <a:srgbClr val="000000"/>
                          </a:solidFill>
                          <a:effectLst/>
                          <a:latin typeface="Calibri"/>
                        </a:rPr>
                        <a:t>108</a:t>
                      </a:r>
                    </a:p>
                  </a:txBody>
                  <a:tcPr marL="9525" marR="9525" marT="9525" marB="0" anchor="b"/>
                </a:tc>
                <a:tc>
                  <a:txBody>
                    <a:bodyPr/>
                    <a:lstStyle/>
                    <a:p>
                      <a:pPr algn="ctr" fontAlgn="b"/>
                      <a:r>
                        <a:rPr lang="en-ZA" sz="1600" b="0" i="0" u="none" strike="noStrike" dirty="0">
                          <a:solidFill>
                            <a:srgbClr val="000000"/>
                          </a:solidFill>
                          <a:effectLst/>
                          <a:latin typeface="Calibri"/>
                        </a:rPr>
                        <a:t>349</a:t>
                      </a:r>
                    </a:p>
                  </a:txBody>
                  <a:tcPr marL="9525" marR="9525" marT="9525" marB="0" anchor="b"/>
                </a:tc>
                <a:extLst>
                  <a:ext uri="{0D108BD9-81ED-4DB2-BD59-A6C34878D82A}">
                    <a16:rowId xmlns:a16="http://schemas.microsoft.com/office/drawing/2014/main" xmlns="" val="10009"/>
                  </a:ext>
                </a:extLst>
              </a:tr>
              <a:tr h="318996">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3 095</a:t>
                      </a:r>
                      <a:endParaRPr lang="en-ZA" sz="1800" b="1"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4 044</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949</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2 198</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Calibri"/>
                        </a:rPr>
                        <a:t>1 846</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553200" y="6356350"/>
            <a:ext cx="259080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33242442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179512" y="1417638"/>
            <a:ext cx="8712968" cy="5179714"/>
          </a:xfrm>
        </p:spPr>
        <p:txBody>
          <a:bodyPr/>
          <a:lstStyle/>
          <a:p>
            <a:pPr marL="0" indent="0">
              <a:buNone/>
            </a:pPr>
            <a:r>
              <a:rPr lang="en-ZA" sz="2000" b="1" dirty="0" smtClean="0">
                <a:cs typeface="Arial" panose="020B0604020202020204" pitchFamily="34" charset="0"/>
              </a:rPr>
              <a:t>The areas of non compliance are as follows:</a:t>
            </a:r>
          </a:p>
          <a:p>
            <a:pPr marL="0" indent="0">
              <a:buNone/>
            </a:pPr>
            <a:endParaRPr lang="en-ZA" sz="2000" dirty="0" smtClean="0">
              <a:cs typeface="Arial" panose="020B0604020202020204" pitchFamily="34" charset="0"/>
            </a:endParaRPr>
          </a:p>
          <a:p>
            <a:pPr>
              <a:buFont typeface="Wingdings" panose="05000000000000000000" pitchFamily="2" charset="2"/>
              <a:buChar char="§"/>
            </a:pPr>
            <a:r>
              <a:rPr lang="en-ZA" sz="2000" dirty="0" smtClean="0">
                <a:cs typeface="Arial" panose="020B0604020202020204" pitchFamily="34" charset="0"/>
              </a:rPr>
              <a:t>Declarations in terms of section 56 of the UIA;</a:t>
            </a:r>
          </a:p>
          <a:p>
            <a:pPr>
              <a:buFont typeface="Wingdings" panose="05000000000000000000" pitchFamily="2" charset="2"/>
              <a:buChar char="§"/>
            </a:pPr>
            <a:r>
              <a:rPr lang="en-ZA" sz="2000" dirty="0" smtClean="0">
                <a:cs typeface="Arial" panose="020B0604020202020204" pitchFamily="34" charset="0"/>
              </a:rPr>
              <a:t>Failure to register with the Fund; and</a:t>
            </a:r>
          </a:p>
          <a:p>
            <a:pPr>
              <a:buFont typeface="Wingdings" panose="05000000000000000000" pitchFamily="2" charset="2"/>
              <a:buChar char="§"/>
            </a:pPr>
            <a:r>
              <a:rPr lang="en-ZA" sz="2000" dirty="0" smtClean="0">
                <a:cs typeface="Arial" panose="020B0604020202020204" pitchFamily="34" charset="0"/>
              </a:rPr>
              <a:t>Non payment of contributions</a:t>
            </a:r>
          </a:p>
          <a:p>
            <a:pPr marL="0" indent="0">
              <a:spcBef>
                <a:spcPts val="0"/>
              </a:spcBef>
              <a:buNone/>
            </a:pPr>
            <a:endParaRPr lang="en-ZA" sz="2000" dirty="0" smtClean="0">
              <a:cs typeface="Arial" panose="020B0604020202020204" pitchFamily="34" charset="0"/>
            </a:endParaRPr>
          </a:p>
          <a:p>
            <a:pPr marL="0" indent="0">
              <a:buNone/>
            </a:pPr>
            <a:r>
              <a:rPr lang="en-ZA" sz="2000" b="1" dirty="0" smtClean="0">
                <a:cs typeface="Arial" panose="020B0604020202020204" pitchFamily="34" charset="0"/>
              </a:rPr>
              <a:t>The following sectors are the most non complying sectors in the Countr</a:t>
            </a:r>
            <a:r>
              <a:rPr lang="en-ZA" sz="2000" dirty="0" smtClean="0">
                <a:cs typeface="Arial" panose="020B0604020202020204" pitchFamily="34" charset="0"/>
              </a:rPr>
              <a:t>y</a:t>
            </a:r>
          </a:p>
          <a:p>
            <a:pPr>
              <a:buFont typeface="Wingdings" panose="05000000000000000000" pitchFamily="2" charset="2"/>
              <a:buChar char="§"/>
            </a:pPr>
            <a:r>
              <a:rPr lang="en-ZA" sz="2000" dirty="0" smtClean="0">
                <a:cs typeface="Arial" panose="020B0604020202020204" pitchFamily="34" charset="0"/>
              </a:rPr>
              <a:t>Private Security;</a:t>
            </a:r>
          </a:p>
          <a:p>
            <a:pPr>
              <a:buFont typeface="Wingdings" panose="05000000000000000000" pitchFamily="2" charset="2"/>
              <a:buChar char="§"/>
            </a:pPr>
            <a:r>
              <a:rPr lang="en-ZA" sz="2000" dirty="0" smtClean="0">
                <a:cs typeface="Arial" panose="020B0604020202020204" pitchFamily="34" charset="0"/>
              </a:rPr>
              <a:t>Domestic;</a:t>
            </a:r>
          </a:p>
          <a:p>
            <a:pPr>
              <a:buFont typeface="Wingdings" panose="05000000000000000000" pitchFamily="2" charset="2"/>
              <a:buChar char="§"/>
            </a:pPr>
            <a:r>
              <a:rPr lang="en-ZA" sz="2000" dirty="0" smtClean="0">
                <a:cs typeface="Arial" panose="020B0604020202020204" pitchFamily="34" charset="0"/>
              </a:rPr>
              <a:t>Construction;</a:t>
            </a:r>
          </a:p>
          <a:p>
            <a:pPr>
              <a:buFont typeface="Wingdings" panose="05000000000000000000" pitchFamily="2" charset="2"/>
              <a:buChar char="§"/>
            </a:pPr>
            <a:r>
              <a:rPr lang="en-ZA" sz="2000" dirty="0" smtClean="0">
                <a:cs typeface="Arial" panose="020B0604020202020204" pitchFamily="34" charset="0"/>
              </a:rPr>
              <a:t>Wholesale &amp; Retail; and</a:t>
            </a:r>
          </a:p>
          <a:p>
            <a:pPr>
              <a:buFont typeface="Wingdings" panose="05000000000000000000" pitchFamily="2" charset="2"/>
              <a:buChar char="§"/>
            </a:pPr>
            <a:r>
              <a:rPr lang="en-ZA" sz="2000" dirty="0" smtClean="0">
                <a:cs typeface="Arial" panose="020B0604020202020204" pitchFamily="34" charset="0"/>
              </a:rPr>
              <a:t>Manufacturing</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56350"/>
            <a:ext cx="2590800"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9431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latin typeface="+mj-lt"/>
              </a:rPr>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6</a:t>
            </a:fld>
            <a:endParaRPr lang="en-US" altLang="en-US" sz="1200" dirty="0" smtClean="0">
              <a:solidFill>
                <a:schemeClr val="bg1"/>
              </a:solidFill>
            </a:endParaRPr>
          </a:p>
        </p:txBody>
      </p:sp>
    </p:spTree>
    <p:extLst>
      <p:ext uri="{BB962C8B-B14F-4D97-AF65-F5344CB8AC3E}">
        <p14:creationId xmlns:p14="http://schemas.microsoft.com/office/powerpoint/2010/main" xmlns="" val="427670394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INTERVENTIONS</a:t>
            </a:r>
            <a:endParaRPr lang="en-ZA" sz="2400" b="1" dirty="0"/>
          </a:p>
        </p:txBody>
      </p:sp>
      <p:sp>
        <p:nvSpPr>
          <p:cNvPr id="3" name="Content Placeholder 2"/>
          <p:cNvSpPr>
            <a:spLocks noGrp="1"/>
          </p:cNvSpPr>
          <p:nvPr>
            <p:ph idx="1"/>
          </p:nvPr>
        </p:nvSpPr>
        <p:spPr>
          <a:xfrm>
            <a:off x="251520" y="1600200"/>
            <a:ext cx="8435280" cy="5069160"/>
          </a:xfrm>
        </p:spPr>
        <p:txBody>
          <a:bodyPr/>
          <a:lstStyle/>
          <a:p>
            <a:pPr algn="just"/>
            <a:r>
              <a:rPr lang="en-ZA" sz="2000" dirty="0" smtClean="0"/>
              <a:t>Structured Advocacy Sessions to be reintroduced and strengthened under UI legislation and to deepen the employers and workers understanding of UI legislation</a:t>
            </a:r>
          </a:p>
          <a:p>
            <a:pPr algn="just"/>
            <a:endParaRPr lang="en-ZA" sz="2000" dirty="0" smtClean="0"/>
          </a:p>
          <a:p>
            <a:pPr algn="just"/>
            <a:r>
              <a:rPr lang="en-ZA" sz="2000" dirty="0" smtClean="0"/>
              <a:t>Strengthening the relationship with SARS to achieve improved compliance. </a:t>
            </a:r>
            <a:endParaRPr lang="en-ZA" sz="2000" dirty="0"/>
          </a:p>
        </p:txBody>
      </p:sp>
      <p:sp>
        <p:nvSpPr>
          <p:cNvPr id="4" name="Slide Number Placeholder 3"/>
          <p:cNvSpPr>
            <a:spLocks noGrp="1"/>
          </p:cNvSpPr>
          <p:nvPr>
            <p:ph type="sldNum" sz="quarter" idx="12"/>
          </p:nvPr>
        </p:nvSpPr>
        <p:spPr>
          <a:xfrm>
            <a:off x="6553200" y="6356351"/>
            <a:ext cx="2483296" cy="31301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227302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EMPLOYER PAYROLL AUDITS </a:t>
            </a:r>
            <a:endParaRPr lang="en-ZA" sz="2400" b="1" dirty="0"/>
          </a:p>
        </p:txBody>
      </p:sp>
      <p:sp>
        <p:nvSpPr>
          <p:cNvPr id="3" name="Content Placeholder 2"/>
          <p:cNvSpPr>
            <a:spLocks noGrp="1"/>
          </p:cNvSpPr>
          <p:nvPr>
            <p:ph idx="1"/>
          </p:nvPr>
        </p:nvSpPr>
        <p:spPr>
          <a:xfrm>
            <a:off x="251520" y="1484784"/>
            <a:ext cx="8640960" cy="5112568"/>
          </a:xfrm>
        </p:spPr>
        <p:txBody>
          <a:bodyPr/>
          <a:lstStyle/>
          <a:p>
            <a:pPr marL="0" indent="0" algn="ctr">
              <a:buNone/>
            </a:pPr>
            <a:r>
              <a:rPr lang="en-ZA" sz="2000" dirty="0" smtClean="0">
                <a:cs typeface="Arial" panose="020B0604020202020204" pitchFamily="34" charset="0"/>
              </a:rPr>
              <a:t>A total of </a:t>
            </a:r>
            <a:r>
              <a:rPr lang="en-ZA" sz="2000" b="1" dirty="0" smtClean="0">
                <a:cs typeface="Arial" panose="020B0604020202020204" pitchFamily="34" charset="0"/>
              </a:rPr>
              <a:t>233</a:t>
            </a:r>
            <a:r>
              <a:rPr lang="en-ZA" sz="2000" dirty="0" smtClean="0">
                <a:cs typeface="Arial" panose="020B0604020202020204" pitchFamily="34" charset="0"/>
              </a:rPr>
              <a:t> payroll audits were conducted against a target of </a:t>
            </a:r>
            <a:r>
              <a:rPr lang="en-ZA" sz="2000" b="1" dirty="0" smtClean="0">
                <a:cs typeface="Arial" panose="020B0604020202020204" pitchFamily="34" charset="0"/>
              </a:rPr>
              <a:t>229</a:t>
            </a:r>
            <a:r>
              <a:rPr lang="en-ZA" sz="2000" dirty="0" smtClean="0">
                <a:cs typeface="Arial" panose="020B0604020202020204" pitchFamily="34" charset="0"/>
              </a:rPr>
              <a:t>. </a:t>
            </a:r>
          </a:p>
          <a:p>
            <a:pPr marL="0" indent="0" algn="ctr">
              <a:buNone/>
            </a:pPr>
            <a:r>
              <a:rPr lang="en-ZA" sz="2000" b="1" dirty="0" smtClean="0">
                <a:cs typeface="Arial" panose="020B0604020202020204" pitchFamily="34" charset="0"/>
              </a:rPr>
              <a:t>104</a:t>
            </a:r>
            <a:r>
              <a:rPr lang="en-ZA" sz="2000" dirty="0" smtClean="0">
                <a:cs typeface="Arial" panose="020B0604020202020204" pitchFamily="34" charset="0"/>
              </a:rPr>
              <a:t> employers of those audited were classified as compliant and </a:t>
            </a:r>
            <a:r>
              <a:rPr lang="en-ZA" sz="2000" b="1" dirty="0" smtClean="0">
                <a:cs typeface="Arial" panose="020B0604020202020204" pitchFamily="34" charset="0"/>
              </a:rPr>
              <a:t>129</a:t>
            </a:r>
            <a:r>
              <a:rPr lang="en-ZA" sz="2000" dirty="0" smtClean="0">
                <a:cs typeface="Arial" panose="020B0604020202020204" pitchFamily="34" charset="0"/>
              </a:rPr>
              <a:t> were non-compliant and issued with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144235762"/>
              </p:ext>
            </p:extLst>
          </p:nvPr>
        </p:nvGraphicFramePr>
        <p:xfrm>
          <a:off x="323528" y="2780928"/>
          <a:ext cx="8568954" cy="3713991"/>
        </p:xfrm>
        <a:graphic>
          <a:graphicData uri="http://schemas.openxmlformats.org/drawingml/2006/table">
            <a:tbl>
              <a:tblPr>
                <a:tableStyleId>{E8B1032C-EA38-4F05-BA0D-38AFFFC7BED3}</a:tableStyleId>
              </a:tblPr>
              <a:tblGrid>
                <a:gridCol w="1428159">
                  <a:extLst>
                    <a:ext uri="{9D8B030D-6E8A-4147-A177-3AD203B41FA5}">
                      <a16:colId xmlns:a16="http://schemas.microsoft.com/office/drawing/2014/main" xmlns="" val="20000"/>
                    </a:ext>
                  </a:extLst>
                </a:gridCol>
                <a:gridCol w="1428159">
                  <a:extLst>
                    <a:ext uri="{9D8B030D-6E8A-4147-A177-3AD203B41FA5}">
                      <a16:colId xmlns:a16="http://schemas.microsoft.com/office/drawing/2014/main" xmlns="" val="20001"/>
                    </a:ext>
                  </a:extLst>
                </a:gridCol>
                <a:gridCol w="1428159">
                  <a:extLst>
                    <a:ext uri="{9D8B030D-6E8A-4147-A177-3AD203B41FA5}">
                      <a16:colId xmlns:a16="http://schemas.microsoft.com/office/drawing/2014/main" xmlns="" val="20002"/>
                    </a:ext>
                  </a:extLst>
                </a:gridCol>
                <a:gridCol w="1428159">
                  <a:extLst>
                    <a:ext uri="{9D8B030D-6E8A-4147-A177-3AD203B41FA5}">
                      <a16:colId xmlns:a16="http://schemas.microsoft.com/office/drawing/2014/main" xmlns="" val="20003"/>
                    </a:ext>
                  </a:extLst>
                </a:gridCol>
                <a:gridCol w="1428159">
                  <a:extLst>
                    <a:ext uri="{9D8B030D-6E8A-4147-A177-3AD203B41FA5}">
                      <a16:colId xmlns:a16="http://schemas.microsoft.com/office/drawing/2014/main" xmlns="" val="20004"/>
                    </a:ext>
                  </a:extLst>
                </a:gridCol>
                <a:gridCol w="1428159">
                  <a:extLst>
                    <a:ext uri="{9D8B030D-6E8A-4147-A177-3AD203B41FA5}">
                      <a16:colId xmlns:a16="http://schemas.microsoft.com/office/drawing/2014/main" xmlns="" val="20005"/>
                    </a:ext>
                  </a:extLst>
                </a:gridCol>
              </a:tblGrid>
              <a:tr h="827840">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tc>
                  <a:txBody>
                    <a:bodyPr/>
                    <a:lstStyle/>
                    <a:p>
                      <a:pPr algn="ctr"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xmlns="" val="10000"/>
                  </a:ext>
                </a:extLst>
              </a:tr>
              <a:tr h="285052">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19</a:t>
                      </a:r>
                    </a:p>
                  </a:txBody>
                  <a:tcPr marL="68580" marR="68580" marT="0" marB="0"/>
                </a:tc>
                <a:tc>
                  <a:txBody>
                    <a:bodyPr/>
                    <a:lstStyle/>
                    <a:p>
                      <a:pPr algn="ctr" fontAlgn="b"/>
                      <a:r>
                        <a:rPr lang="en-ZA" sz="1600" b="0" i="0" u="none" strike="noStrike" dirty="0">
                          <a:solidFill>
                            <a:srgbClr val="FF0000"/>
                          </a:solidFill>
                          <a:effectLst/>
                          <a:latin typeface="Calibri"/>
                        </a:rPr>
                        <a:t>1</a:t>
                      </a:r>
                      <a:r>
                        <a:rPr lang="en-ZA" sz="1600" b="0" i="0" u="none" strike="noStrike" dirty="0">
                          <a:solidFill>
                            <a:srgbClr val="000000"/>
                          </a:solidFill>
                          <a:effectLst/>
                          <a:latin typeface="Calibri"/>
                        </a:rPr>
                        <a:t>6</a:t>
                      </a:r>
                    </a:p>
                  </a:txBody>
                  <a:tcPr marL="9525" marR="9525" marT="9525" marB="0" anchor="b"/>
                </a:tc>
                <a:tc>
                  <a:txBody>
                    <a:bodyPr/>
                    <a:lstStyle/>
                    <a:p>
                      <a:pPr algn="ctr" fontAlgn="b"/>
                      <a:r>
                        <a:rPr lang="en-ZA" sz="1600" b="0" i="0" u="none" strike="noStrike" dirty="0" smtClean="0">
                          <a:solidFill>
                            <a:srgbClr val="FF0000"/>
                          </a:solidFill>
                          <a:effectLst/>
                          <a:latin typeface="Arial" panose="020B0604020202020204" pitchFamily="34" charset="0"/>
                          <a:cs typeface="Arial" panose="020B0604020202020204" pitchFamily="34" charset="0"/>
                        </a:rPr>
                        <a:t>-3</a:t>
                      </a:r>
                      <a:endParaRPr lang="en-ZA" sz="16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16</a:t>
                      </a:r>
                    </a:p>
                  </a:txBody>
                  <a:tcPr marL="9525" marR="9525" marT="9525" marB="0" anchor="b"/>
                </a:tc>
                <a:tc>
                  <a:txBody>
                    <a:bodyPr/>
                    <a:lstStyle/>
                    <a:p>
                      <a:pPr algn="ctr" fontAlgn="b"/>
                      <a:r>
                        <a:rPr lang="en-ZA" sz="1600" b="0" i="0" u="none" strike="noStrike">
                          <a:solidFill>
                            <a:srgbClr val="000000"/>
                          </a:solidFill>
                          <a:effectLst/>
                          <a:latin typeface="Calibri"/>
                        </a:rPr>
                        <a:t>0</a:t>
                      </a:r>
                    </a:p>
                  </a:txBody>
                  <a:tcPr marL="9525" marR="9525" marT="9525" marB="0" anchor="b"/>
                </a:tc>
                <a:extLst>
                  <a:ext uri="{0D108BD9-81ED-4DB2-BD59-A6C34878D82A}">
                    <a16:rowId xmlns:a16="http://schemas.microsoft.com/office/drawing/2014/main" xmlns="" val="10001"/>
                  </a:ext>
                </a:extLst>
              </a:tr>
              <a:tr h="285052">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19</a:t>
                      </a:r>
                    </a:p>
                  </a:txBody>
                  <a:tcPr marL="68580" marR="68580" marT="0" marB="0"/>
                </a:tc>
                <a:tc>
                  <a:txBody>
                    <a:bodyPr/>
                    <a:lstStyle/>
                    <a:p>
                      <a:pPr algn="ctr" fontAlgn="b"/>
                      <a:r>
                        <a:rPr lang="en-ZA" sz="1600" b="0" i="0" u="none" strike="noStrike" dirty="0">
                          <a:solidFill>
                            <a:srgbClr val="000000"/>
                          </a:solidFill>
                          <a:effectLst/>
                          <a:latin typeface="Calibri"/>
                        </a:rPr>
                        <a:t>20</a:t>
                      </a:r>
                    </a:p>
                  </a:txBody>
                  <a:tcPr marL="9525" marR="9525" marT="9525" marB="0" anchor="b"/>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11</a:t>
                      </a:r>
                    </a:p>
                  </a:txBody>
                  <a:tcPr marL="9525" marR="9525" marT="9525" marB="0" anchor="b"/>
                </a:tc>
                <a:tc>
                  <a:txBody>
                    <a:bodyPr/>
                    <a:lstStyle/>
                    <a:p>
                      <a:pPr algn="ctr" fontAlgn="b"/>
                      <a:r>
                        <a:rPr lang="en-ZA" sz="1600" b="0" i="0" u="none" strike="noStrike">
                          <a:solidFill>
                            <a:srgbClr val="000000"/>
                          </a:solidFill>
                          <a:effectLst/>
                          <a:latin typeface="Calibri"/>
                        </a:rPr>
                        <a:t>9</a:t>
                      </a:r>
                    </a:p>
                  </a:txBody>
                  <a:tcPr marL="9525" marR="9525" marT="9525" marB="0" anchor="b"/>
                </a:tc>
                <a:extLst>
                  <a:ext uri="{0D108BD9-81ED-4DB2-BD59-A6C34878D82A}">
                    <a16:rowId xmlns:a16="http://schemas.microsoft.com/office/drawing/2014/main" xmlns="" val="10002"/>
                  </a:ext>
                </a:extLst>
              </a:tr>
              <a:tr h="285052">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38</a:t>
                      </a:r>
                    </a:p>
                  </a:txBody>
                  <a:tcPr marL="68580" marR="68580" marT="0" marB="0"/>
                </a:tc>
                <a:tc>
                  <a:txBody>
                    <a:bodyPr/>
                    <a:lstStyle/>
                    <a:p>
                      <a:pPr algn="ctr" fontAlgn="b"/>
                      <a:r>
                        <a:rPr lang="en-ZA" sz="1600" b="0" i="0" u="none" strike="noStrike" dirty="0">
                          <a:solidFill>
                            <a:srgbClr val="FF0000"/>
                          </a:solidFill>
                          <a:effectLst/>
                          <a:latin typeface="Calibri"/>
                        </a:rPr>
                        <a:t>37</a:t>
                      </a:r>
                    </a:p>
                  </a:txBody>
                  <a:tcPr marL="9525" marR="9525" marT="9525" marB="0" anchor="b"/>
                </a:tc>
                <a:tc>
                  <a:txBody>
                    <a:bodyPr/>
                    <a:lstStyle/>
                    <a:p>
                      <a:pPr algn="ctr" fontAlgn="b"/>
                      <a:r>
                        <a:rPr lang="en-ZA" sz="1600" b="0" i="0" u="none" strike="noStrike" dirty="0" smtClean="0">
                          <a:solidFill>
                            <a:srgbClr val="FF0000"/>
                          </a:solidFill>
                          <a:effectLst/>
                          <a:latin typeface="Arial" panose="020B0604020202020204" pitchFamily="34" charset="0"/>
                          <a:cs typeface="Arial" panose="020B0604020202020204" pitchFamily="34" charset="0"/>
                        </a:rPr>
                        <a:t>-1</a:t>
                      </a:r>
                      <a:endParaRPr lang="en-ZA" sz="16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15</a:t>
                      </a:r>
                    </a:p>
                  </a:txBody>
                  <a:tcPr marL="9525" marR="9525" marT="9525" marB="0" anchor="b"/>
                </a:tc>
                <a:tc>
                  <a:txBody>
                    <a:bodyPr/>
                    <a:lstStyle/>
                    <a:p>
                      <a:pPr algn="ctr" fontAlgn="b"/>
                      <a:r>
                        <a:rPr lang="en-ZA" sz="1600" b="0" i="0" u="none" strike="noStrike">
                          <a:solidFill>
                            <a:srgbClr val="000000"/>
                          </a:solidFill>
                          <a:effectLst/>
                          <a:latin typeface="Calibri"/>
                        </a:rPr>
                        <a:t>22</a:t>
                      </a:r>
                    </a:p>
                  </a:txBody>
                  <a:tcPr marL="9525" marR="9525" marT="9525" marB="0" anchor="b"/>
                </a:tc>
                <a:extLst>
                  <a:ext uri="{0D108BD9-81ED-4DB2-BD59-A6C34878D82A}">
                    <a16:rowId xmlns:a16="http://schemas.microsoft.com/office/drawing/2014/main" xmlns="" val="10003"/>
                  </a:ext>
                </a:extLst>
              </a:tr>
              <a:tr h="285052">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38</a:t>
                      </a:r>
                    </a:p>
                  </a:txBody>
                  <a:tcPr marL="68580" marR="68580" marT="0" marB="0"/>
                </a:tc>
                <a:tc>
                  <a:txBody>
                    <a:bodyPr/>
                    <a:lstStyle/>
                    <a:p>
                      <a:pPr algn="ctr" fontAlgn="b"/>
                      <a:r>
                        <a:rPr lang="en-ZA" sz="1600" b="0" i="0" u="none" strike="noStrike" dirty="0">
                          <a:solidFill>
                            <a:srgbClr val="FF0000"/>
                          </a:solidFill>
                          <a:effectLst/>
                          <a:latin typeface="Calibri"/>
                        </a:rPr>
                        <a:t>33</a:t>
                      </a:r>
                    </a:p>
                  </a:txBody>
                  <a:tcPr marL="9525" marR="9525" marT="9525" marB="0" anchor="b"/>
                </a:tc>
                <a:tc>
                  <a:txBody>
                    <a:bodyPr/>
                    <a:lstStyle/>
                    <a:p>
                      <a:pPr algn="ctr" fontAlgn="b"/>
                      <a:r>
                        <a:rPr lang="en-ZA" sz="1600" b="0" i="0" u="none" strike="noStrike" dirty="0" smtClean="0">
                          <a:solidFill>
                            <a:srgbClr val="FF0000"/>
                          </a:solidFill>
                          <a:effectLst/>
                          <a:latin typeface="Arial" panose="020B0604020202020204" pitchFamily="34" charset="0"/>
                          <a:cs typeface="Arial" panose="020B0604020202020204" pitchFamily="34" charset="0"/>
                        </a:rPr>
                        <a:t>-5</a:t>
                      </a:r>
                      <a:endParaRPr lang="en-ZA" sz="16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25</a:t>
                      </a:r>
                    </a:p>
                  </a:txBody>
                  <a:tcPr marL="9525" marR="9525" marT="9525" marB="0" anchor="b"/>
                </a:tc>
                <a:tc>
                  <a:txBody>
                    <a:bodyPr/>
                    <a:lstStyle/>
                    <a:p>
                      <a:pPr algn="ctr" fontAlgn="b"/>
                      <a:r>
                        <a:rPr lang="en-ZA" sz="1600" b="0" i="0" u="none" strike="noStrike">
                          <a:solidFill>
                            <a:srgbClr val="000000"/>
                          </a:solidFill>
                          <a:effectLst/>
                          <a:latin typeface="Calibri"/>
                        </a:rPr>
                        <a:t>8</a:t>
                      </a:r>
                    </a:p>
                  </a:txBody>
                  <a:tcPr marL="9525" marR="9525" marT="9525" marB="0" anchor="b"/>
                </a:tc>
                <a:extLst>
                  <a:ext uri="{0D108BD9-81ED-4DB2-BD59-A6C34878D82A}">
                    <a16:rowId xmlns:a16="http://schemas.microsoft.com/office/drawing/2014/main" xmlns="" val="10004"/>
                  </a:ext>
                </a:extLst>
              </a:tr>
              <a:tr h="285052">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19</a:t>
                      </a:r>
                    </a:p>
                  </a:txBody>
                  <a:tcPr marL="68580" marR="68580" marT="0" marB="0"/>
                </a:tc>
                <a:tc>
                  <a:txBody>
                    <a:bodyPr/>
                    <a:lstStyle/>
                    <a:p>
                      <a:pPr algn="ctr" fontAlgn="b"/>
                      <a:r>
                        <a:rPr lang="en-ZA" sz="1600" b="0" i="0" u="none" strike="noStrike" dirty="0">
                          <a:solidFill>
                            <a:srgbClr val="FF0000"/>
                          </a:solidFill>
                          <a:effectLst/>
                          <a:latin typeface="Calibri"/>
                        </a:rPr>
                        <a:t>1</a:t>
                      </a:r>
                      <a:r>
                        <a:rPr lang="en-ZA" sz="1600" b="0" i="0" u="none" strike="noStrike" dirty="0">
                          <a:solidFill>
                            <a:srgbClr val="000000"/>
                          </a:solidFill>
                          <a:effectLst/>
                          <a:latin typeface="Calibri"/>
                        </a:rPr>
                        <a:t>8</a:t>
                      </a:r>
                    </a:p>
                  </a:txBody>
                  <a:tcPr marL="9525" marR="9525" marT="9525" marB="0" anchor="b"/>
                </a:tc>
                <a:tc>
                  <a:txBody>
                    <a:bodyPr/>
                    <a:lstStyle/>
                    <a:p>
                      <a:pPr algn="ctr" fontAlgn="b"/>
                      <a:r>
                        <a:rPr lang="en-ZA" sz="1600" b="0" i="0" u="none" strike="noStrike" dirty="0" smtClean="0">
                          <a:solidFill>
                            <a:srgbClr val="FF0000"/>
                          </a:solidFill>
                          <a:effectLst/>
                          <a:latin typeface="Arial" panose="020B0604020202020204" pitchFamily="34" charset="0"/>
                          <a:cs typeface="Arial" panose="020B0604020202020204" pitchFamily="34" charset="0"/>
                        </a:rPr>
                        <a:t>-1</a:t>
                      </a:r>
                      <a:endParaRPr lang="en-ZA" sz="16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10</a:t>
                      </a:r>
                    </a:p>
                  </a:txBody>
                  <a:tcPr marL="9525" marR="9525" marT="9525" marB="0" anchor="b"/>
                </a:tc>
                <a:tc>
                  <a:txBody>
                    <a:bodyPr/>
                    <a:lstStyle/>
                    <a:p>
                      <a:pPr algn="ctr" fontAlgn="b"/>
                      <a:r>
                        <a:rPr lang="en-ZA" sz="1600" b="0" i="0" u="none" strike="noStrike">
                          <a:solidFill>
                            <a:srgbClr val="000000"/>
                          </a:solidFill>
                          <a:effectLst/>
                          <a:latin typeface="Calibri"/>
                        </a:rPr>
                        <a:t>8</a:t>
                      </a:r>
                    </a:p>
                  </a:txBody>
                  <a:tcPr marL="9525" marR="9525" marT="9525" marB="0" anchor="b"/>
                </a:tc>
                <a:extLst>
                  <a:ext uri="{0D108BD9-81ED-4DB2-BD59-A6C34878D82A}">
                    <a16:rowId xmlns:a16="http://schemas.microsoft.com/office/drawing/2014/main" xmlns="" val="10005"/>
                  </a:ext>
                </a:extLst>
              </a:tr>
              <a:tr h="285052">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19</a:t>
                      </a:r>
                    </a:p>
                  </a:txBody>
                  <a:tcPr marL="68580" marR="68580" marT="0" marB="0"/>
                </a:tc>
                <a:tc>
                  <a:txBody>
                    <a:bodyPr/>
                    <a:lstStyle/>
                    <a:p>
                      <a:pPr algn="ctr" fontAlgn="b"/>
                      <a:r>
                        <a:rPr lang="en-ZA" sz="1600" b="0" i="0" u="none" strike="noStrike" dirty="0">
                          <a:solidFill>
                            <a:srgbClr val="000000"/>
                          </a:solidFill>
                          <a:effectLst/>
                          <a:latin typeface="Calibri"/>
                        </a:rPr>
                        <a:t>33</a:t>
                      </a:r>
                    </a:p>
                  </a:txBody>
                  <a:tcPr marL="9525" marR="9525" marT="9525" marB="0" anchor="b"/>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4</a:t>
                      </a:r>
                    </a:p>
                  </a:txBody>
                  <a:tcPr marL="9525" marR="9525" marT="9525" marB="0" anchor="b"/>
                </a:tc>
                <a:tc>
                  <a:txBody>
                    <a:bodyPr/>
                    <a:lstStyle/>
                    <a:p>
                      <a:pPr algn="ctr" fontAlgn="b"/>
                      <a:r>
                        <a:rPr lang="en-ZA" sz="1600" b="0" i="0" u="none" strike="noStrike" dirty="0">
                          <a:solidFill>
                            <a:srgbClr val="000000"/>
                          </a:solidFill>
                          <a:effectLst/>
                          <a:latin typeface="Calibri"/>
                        </a:rPr>
                        <a:t>29</a:t>
                      </a:r>
                    </a:p>
                  </a:txBody>
                  <a:tcPr marL="9525" marR="9525" marT="9525" marB="0" anchor="b"/>
                </a:tc>
                <a:extLst>
                  <a:ext uri="{0D108BD9-81ED-4DB2-BD59-A6C34878D82A}">
                    <a16:rowId xmlns:a16="http://schemas.microsoft.com/office/drawing/2014/main" xmlns="" val="10006"/>
                  </a:ext>
                </a:extLst>
              </a:tr>
              <a:tr h="285052">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38</a:t>
                      </a:r>
                    </a:p>
                  </a:txBody>
                  <a:tcPr marL="68580" marR="68580" marT="0" marB="0"/>
                </a:tc>
                <a:tc>
                  <a:txBody>
                    <a:bodyPr/>
                    <a:lstStyle/>
                    <a:p>
                      <a:pPr algn="ctr" fontAlgn="b"/>
                      <a:r>
                        <a:rPr lang="en-ZA" sz="1600" b="0" i="0" u="none" strike="noStrike" dirty="0">
                          <a:solidFill>
                            <a:srgbClr val="FF0000"/>
                          </a:solidFill>
                          <a:effectLst/>
                          <a:latin typeface="Calibri"/>
                        </a:rPr>
                        <a:t>20</a:t>
                      </a:r>
                    </a:p>
                  </a:txBody>
                  <a:tcPr marL="9525" marR="9525" marT="9525" marB="0" anchor="b"/>
                </a:tc>
                <a:tc>
                  <a:txBody>
                    <a:bodyPr/>
                    <a:lstStyle/>
                    <a:p>
                      <a:pPr algn="ctr" fontAlgn="b"/>
                      <a:r>
                        <a:rPr lang="en-ZA" sz="1600" b="0" i="0" u="none" strike="noStrike" dirty="0" smtClean="0">
                          <a:solidFill>
                            <a:srgbClr val="FF0000"/>
                          </a:solidFill>
                          <a:effectLst/>
                          <a:latin typeface="Arial" panose="020B0604020202020204" pitchFamily="34" charset="0"/>
                          <a:cs typeface="Arial" panose="020B0604020202020204" pitchFamily="34" charset="0"/>
                        </a:rPr>
                        <a:t>-18</a:t>
                      </a:r>
                      <a:endParaRPr lang="en-ZA" sz="16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3</a:t>
                      </a:r>
                    </a:p>
                  </a:txBody>
                  <a:tcPr marL="9525" marR="9525" marT="9525" marB="0" anchor="b"/>
                </a:tc>
                <a:tc>
                  <a:txBody>
                    <a:bodyPr/>
                    <a:lstStyle/>
                    <a:p>
                      <a:pPr algn="ctr" fontAlgn="b"/>
                      <a:r>
                        <a:rPr lang="en-ZA" sz="1600" b="0" i="0" u="none" strike="noStrike" dirty="0">
                          <a:solidFill>
                            <a:srgbClr val="000000"/>
                          </a:solidFill>
                          <a:effectLst/>
                          <a:latin typeface="Calibri"/>
                        </a:rPr>
                        <a:t>17</a:t>
                      </a:r>
                    </a:p>
                  </a:txBody>
                  <a:tcPr marL="9525" marR="9525" marT="9525" marB="0" anchor="b"/>
                </a:tc>
                <a:extLst>
                  <a:ext uri="{0D108BD9-81ED-4DB2-BD59-A6C34878D82A}">
                    <a16:rowId xmlns:a16="http://schemas.microsoft.com/office/drawing/2014/main" xmlns="" val="10007"/>
                  </a:ext>
                </a:extLst>
              </a:tr>
              <a:tr h="285052">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19</a:t>
                      </a:r>
                    </a:p>
                  </a:txBody>
                  <a:tcPr marL="68580" marR="68580" marT="0" marB="0"/>
                </a:tc>
                <a:tc>
                  <a:txBody>
                    <a:bodyPr/>
                    <a:lstStyle/>
                    <a:p>
                      <a:pPr algn="ctr" fontAlgn="b"/>
                      <a:r>
                        <a:rPr lang="en-ZA" sz="1600" b="0" i="0" u="none" strike="noStrike">
                          <a:solidFill>
                            <a:srgbClr val="000000"/>
                          </a:solidFill>
                          <a:effectLst/>
                          <a:latin typeface="Calibri"/>
                        </a:rPr>
                        <a:t>34</a:t>
                      </a:r>
                    </a:p>
                  </a:txBody>
                  <a:tcPr marL="9525" marR="9525" marT="9525" marB="0" anchor="b"/>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a:solidFill>
                            <a:srgbClr val="000000"/>
                          </a:solidFill>
                          <a:effectLst/>
                          <a:latin typeface="Calibri"/>
                        </a:rPr>
                        <a:t>13</a:t>
                      </a:r>
                    </a:p>
                  </a:txBody>
                  <a:tcPr marL="9525" marR="9525" marT="9525" marB="0" anchor="b"/>
                </a:tc>
                <a:tc>
                  <a:txBody>
                    <a:bodyPr/>
                    <a:lstStyle/>
                    <a:p>
                      <a:pPr algn="ctr" fontAlgn="b"/>
                      <a:r>
                        <a:rPr lang="en-ZA" sz="1600" b="0" i="0" u="none" strike="noStrike" dirty="0">
                          <a:solidFill>
                            <a:srgbClr val="000000"/>
                          </a:solidFill>
                          <a:effectLst/>
                          <a:latin typeface="Calibri"/>
                        </a:rPr>
                        <a:t>21</a:t>
                      </a:r>
                    </a:p>
                  </a:txBody>
                  <a:tcPr marL="9525" marR="9525" marT="9525" marB="0" anchor="b"/>
                </a:tc>
                <a:extLst>
                  <a:ext uri="{0D108BD9-81ED-4DB2-BD59-A6C34878D82A}">
                    <a16:rowId xmlns:a16="http://schemas.microsoft.com/office/drawing/2014/main" xmlns="" val="10008"/>
                  </a:ext>
                </a:extLst>
              </a:tr>
              <a:tr h="285052">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600" dirty="0">
                          <a:effectLst/>
                          <a:latin typeface="Calibri"/>
                          <a:ea typeface="Calibri"/>
                          <a:cs typeface="Times New Roman"/>
                        </a:rPr>
                        <a:t>18</a:t>
                      </a:r>
                    </a:p>
                  </a:txBody>
                  <a:tcPr marL="68580" marR="68580" marT="0" marB="0"/>
                </a:tc>
                <a:tc>
                  <a:txBody>
                    <a:bodyPr/>
                    <a:lstStyle/>
                    <a:p>
                      <a:pPr algn="ctr" fontAlgn="b"/>
                      <a:r>
                        <a:rPr lang="en-ZA" sz="1600" b="0" i="0" u="none" strike="noStrike" dirty="0">
                          <a:solidFill>
                            <a:srgbClr val="000000"/>
                          </a:solidFill>
                          <a:effectLst/>
                          <a:latin typeface="Calibri"/>
                        </a:rPr>
                        <a:t>22</a:t>
                      </a:r>
                    </a:p>
                  </a:txBody>
                  <a:tcPr marL="9525" marR="9525" marT="9525" marB="0" anchor="b"/>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0" i="0" u="none" strike="noStrike" dirty="0">
                          <a:solidFill>
                            <a:srgbClr val="000000"/>
                          </a:solidFill>
                          <a:effectLst/>
                          <a:latin typeface="Calibri"/>
                        </a:rPr>
                        <a:t>7</a:t>
                      </a:r>
                    </a:p>
                  </a:txBody>
                  <a:tcPr marL="9525" marR="9525" marT="9525" marB="0" anchor="b"/>
                </a:tc>
                <a:tc>
                  <a:txBody>
                    <a:bodyPr/>
                    <a:lstStyle/>
                    <a:p>
                      <a:pPr algn="ctr" fontAlgn="b"/>
                      <a:r>
                        <a:rPr lang="en-ZA" sz="1600" b="0" i="0" u="none" strike="noStrike" dirty="0">
                          <a:solidFill>
                            <a:srgbClr val="000000"/>
                          </a:solidFill>
                          <a:effectLst/>
                          <a:latin typeface="Calibri"/>
                        </a:rPr>
                        <a:t>15</a:t>
                      </a:r>
                    </a:p>
                  </a:txBody>
                  <a:tcPr marL="9525" marR="9525" marT="9525" marB="0" anchor="b"/>
                </a:tc>
                <a:extLst>
                  <a:ext uri="{0D108BD9-81ED-4DB2-BD59-A6C34878D82A}">
                    <a16:rowId xmlns:a16="http://schemas.microsoft.com/office/drawing/2014/main" xmlns="" val="10009"/>
                  </a:ext>
                </a:extLst>
              </a:tr>
              <a:tr h="320683">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800" b="1" dirty="0">
                          <a:effectLst/>
                          <a:latin typeface="Calibri"/>
                          <a:ea typeface="Calibri"/>
                          <a:cs typeface="Times New Roman"/>
                        </a:rPr>
                        <a:t>229</a:t>
                      </a:r>
                    </a:p>
                  </a:txBody>
                  <a:tcPr marL="68580" marR="68580" marT="0" marB="0">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233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4</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104</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129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bl>
          </a:graphicData>
        </a:graphic>
      </p:graphicFrame>
      <p:sp>
        <p:nvSpPr>
          <p:cNvPr id="5" name="Slide Number Placeholder 4"/>
          <p:cNvSpPr>
            <a:spLocks noGrp="1"/>
          </p:cNvSpPr>
          <p:nvPr>
            <p:ph type="sldNum" sz="quarter" idx="12"/>
          </p:nvPr>
        </p:nvSpPr>
        <p:spPr>
          <a:xfrm>
            <a:off x="6553200" y="6356350"/>
            <a:ext cx="2590800"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smtClean="0">
                <a:ln>
                  <a:noFill/>
                </a:ln>
                <a:solidFill>
                  <a:prstClr val="white"/>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02033275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AREAS OF NON-COMPLIANCE</a:t>
            </a:r>
            <a:endParaRPr lang="en-ZA" sz="2400" b="1" dirty="0"/>
          </a:p>
        </p:txBody>
      </p:sp>
      <p:sp>
        <p:nvSpPr>
          <p:cNvPr id="3" name="Content Placeholder 2"/>
          <p:cNvSpPr>
            <a:spLocks noGrp="1"/>
          </p:cNvSpPr>
          <p:nvPr>
            <p:ph idx="1"/>
          </p:nvPr>
        </p:nvSpPr>
        <p:spPr>
          <a:xfrm>
            <a:off x="251520" y="1417638"/>
            <a:ext cx="8435280" cy="5179714"/>
          </a:xfrm>
        </p:spPr>
        <p:txBody>
          <a:bodyPr/>
          <a:lstStyle/>
          <a:p>
            <a:pPr marL="0" indent="0" algn="just">
              <a:spcBef>
                <a:spcPts val="0"/>
              </a:spcBef>
              <a:buNone/>
            </a:pPr>
            <a:r>
              <a:rPr lang="en-ZA" sz="2000" b="1" dirty="0" smtClean="0">
                <a:cs typeface="Arial" panose="020B0604020202020204" pitchFamily="34" charset="0"/>
              </a:rPr>
              <a:t>The areas of non compliance are as follows:</a:t>
            </a:r>
          </a:p>
          <a:p>
            <a:pPr marL="0" indent="0" algn="just">
              <a:spcBef>
                <a:spcPts val="0"/>
              </a:spcBef>
              <a:buNone/>
            </a:pPr>
            <a:endParaRPr lang="en-ZA" sz="2000" dirty="0" smtClean="0">
              <a:cs typeface="Arial" panose="020B0604020202020204" pitchFamily="34" charset="0"/>
            </a:endParaRPr>
          </a:p>
          <a:p>
            <a:pPr algn="just">
              <a:spcBef>
                <a:spcPts val="0"/>
              </a:spcBef>
              <a:buFont typeface="Wingdings" panose="05000000000000000000" pitchFamily="2" charset="2"/>
              <a:buChar char="§"/>
            </a:pPr>
            <a:r>
              <a:rPr lang="en-ZA" sz="2000" dirty="0" smtClean="0">
                <a:cs typeface="Arial" panose="020B0604020202020204" pitchFamily="34" charset="0"/>
              </a:rPr>
              <a:t>Declarations in terms of section 56 of the UIA;</a:t>
            </a:r>
          </a:p>
          <a:p>
            <a:pPr algn="just">
              <a:spcBef>
                <a:spcPts val="0"/>
              </a:spcBef>
              <a:buFont typeface="Wingdings" panose="05000000000000000000" pitchFamily="2" charset="2"/>
              <a:buChar char="§"/>
            </a:pPr>
            <a:r>
              <a:rPr lang="en-ZA" sz="2000" dirty="0" smtClean="0">
                <a:cs typeface="Arial" panose="020B0604020202020204" pitchFamily="34" charset="0"/>
              </a:rPr>
              <a:t>Failure to register with the Fund; and</a:t>
            </a:r>
          </a:p>
          <a:p>
            <a:pPr algn="just">
              <a:spcBef>
                <a:spcPts val="0"/>
              </a:spcBef>
              <a:buFont typeface="Wingdings" panose="05000000000000000000" pitchFamily="2" charset="2"/>
              <a:buChar char="§"/>
            </a:pPr>
            <a:r>
              <a:rPr lang="en-ZA" sz="2000" dirty="0" smtClean="0">
                <a:cs typeface="Arial" panose="020B0604020202020204" pitchFamily="34" charset="0"/>
              </a:rPr>
              <a:t>Non payment of contributions</a:t>
            </a:r>
          </a:p>
          <a:p>
            <a:pPr marL="0" indent="0" algn="just">
              <a:spcBef>
                <a:spcPts val="0"/>
              </a:spcBef>
              <a:buNone/>
            </a:pPr>
            <a:endParaRPr lang="en-ZA" sz="2000" dirty="0" smtClean="0">
              <a:cs typeface="Arial" panose="020B0604020202020204" pitchFamily="34" charset="0"/>
            </a:endParaRPr>
          </a:p>
          <a:p>
            <a:pPr marL="0" indent="0" algn="just">
              <a:spcBef>
                <a:spcPts val="0"/>
              </a:spcBef>
              <a:buNone/>
            </a:pPr>
            <a:r>
              <a:rPr lang="en-ZA" sz="2000" b="1" dirty="0" smtClean="0">
                <a:cs typeface="Arial" panose="020B0604020202020204" pitchFamily="34" charset="0"/>
              </a:rPr>
              <a:t>The following sectors are the most non complying sectors in the Country</a:t>
            </a:r>
          </a:p>
          <a:p>
            <a:pPr algn="just">
              <a:spcBef>
                <a:spcPts val="0"/>
              </a:spcBef>
              <a:buFont typeface="Wingdings" panose="05000000000000000000" pitchFamily="2" charset="2"/>
              <a:buChar char="§"/>
            </a:pPr>
            <a:r>
              <a:rPr lang="en-ZA" sz="2000" dirty="0" smtClean="0">
                <a:cs typeface="Arial" panose="020B0604020202020204" pitchFamily="34" charset="0"/>
              </a:rPr>
              <a:t>Private Security;</a:t>
            </a:r>
          </a:p>
          <a:p>
            <a:pPr algn="just">
              <a:spcBef>
                <a:spcPts val="0"/>
              </a:spcBef>
              <a:buFont typeface="Wingdings" panose="05000000000000000000" pitchFamily="2" charset="2"/>
              <a:buChar char="§"/>
            </a:pPr>
            <a:r>
              <a:rPr lang="en-ZA" sz="2000" dirty="0" smtClean="0">
                <a:cs typeface="Arial" panose="020B0604020202020204" pitchFamily="34" charset="0"/>
              </a:rPr>
              <a:t>Domestic;</a:t>
            </a:r>
          </a:p>
          <a:p>
            <a:pPr algn="just">
              <a:spcBef>
                <a:spcPts val="0"/>
              </a:spcBef>
              <a:buFont typeface="Wingdings" panose="05000000000000000000" pitchFamily="2" charset="2"/>
              <a:buChar char="§"/>
            </a:pPr>
            <a:r>
              <a:rPr lang="en-ZA" sz="2000" dirty="0" smtClean="0">
                <a:cs typeface="Arial" panose="020B0604020202020204" pitchFamily="34" charset="0"/>
              </a:rPr>
              <a:t>Construction;</a:t>
            </a:r>
          </a:p>
          <a:p>
            <a:pPr algn="just">
              <a:spcBef>
                <a:spcPts val="0"/>
              </a:spcBef>
              <a:buFont typeface="Wingdings" panose="05000000000000000000" pitchFamily="2" charset="2"/>
              <a:buChar char="§"/>
            </a:pPr>
            <a:r>
              <a:rPr lang="en-ZA" sz="2000" dirty="0" smtClean="0">
                <a:cs typeface="Arial" panose="020B0604020202020204" pitchFamily="34" charset="0"/>
              </a:rPr>
              <a:t>Wholesale &amp; Retail; and</a:t>
            </a:r>
          </a:p>
          <a:p>
            <a:pPr algn="just">
              <a:spcBef>
                <a:spcPts val="0"/>
              </a:spcBef>
              <a:buFont typeface="Wingdings" panose="05000000000000000000" pitchFamily="2" charset="2"/>
              <a:buChar char="§"/>
            </a:pPr>
            <a:r>
              <a:rPr lang="en-ZA" sz="2000" dirty="0" smtClean="0">
                <a:cs typeface="Arial" panose="020B0604020202020204" pitchFamily="34" charset="0"/>
              </a:rPr>
              <a:t>Manufacturing</a:t>
            </a:r>
          </a:p>
          <a:p>
            <a:pPr lvl="0" algn="just">
              <a:spcBef>
                <a:spcPts val="0"/>
              </a:spcBef>
              <a:buFont typeface="Wingdings" panose="05000000000000000000" pitchFamily="2" charset="2"/>
              <a:buChar char="§"/>
            </a:pPr>
            <a:r>
              <a:rPr lang="en-ZA" sz="2000" dirty="0" smtClean="0">
                <a:solidFill>
                  <a:prstClr val="black"/>
                </a:solidFill>
                <a:cs typeface="Arial" panose="020B0604020202020204" pitchFamily="34" charset="0"/>
              </a:rPr>
              <a:t>Iron </a:t>
            </a:r>
            <a:r>
              <a:rPr lang="en-ZA" sz="2000" dirty="0">
                <a:solidFill>
                  <a:prstClr val="black"/>
                </a:solidFill>
                <a:cs typeface="Arial" panose="020B0604020202020204" pitchFamily="34" charset="0"/>
              </a:rPr>
              <a:t>&amp; Steel </a:t>
            </a:r>
          </a:p>
          <a:p>
            <a:pPr>
              <a:buFont typeface="Wingdings" panose="05000000000000000000" pitchFamily="2" charset="2"/>
              <a:buChar char="§"/>
            </a:pPr>
            <a:endParaRPr lang="en-ZA"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356350"/>
            <a:ext cx="2483296" cy="4235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90302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	</a:t>
            </a:r>
            <a:r>
              <a:rPr lang="en-ZA" sz="2400" b="1" dirty="0" smtClean="0"/>
              <a:t>INTERVENTIONS</a:t>
            </a:r>
            <a:endParaRPr lang="en-ZA" sz="2400" b="1" dirty="0"/>
          </a:p>
        </p:txBody>
      </p:sp>
      <p:sp>
        <p:nvSpPr>
          <p:cNvPr id="3" name="Content Placeholder 2"/>
          <p:cNvSpPr>
            <a:spLocks noGrp="1"/>
          </p:cNvSpPr>
          <p:nvPr>
            <p:ph idx="1"/>
          </p:nvPr>
        </p:nvSpPr>
        <p:spPr>
          <a:xfrm>
            <a:off x="457200" y="1600200"/>
            <a:ext cx="8229600" cy="5069160"/>
          </a:xfrm>
        </p:spPr>
        <p:txBody>
          <a:bodyPr/>
          <a:lstStyle/>
          <a:p>
            <a:pPr marL="0" lvl="0" indent="0" algn="just">
              <a:buNone/>
            </a:pPr>
            <a:r>
              <a:rPr lang="en-ZA" sz="2000" dirty="0" smtClean="0">
                <a:solidFill>
                  <a:prstClr val="black"/>
                </a:solidFill>
                <a:cs typeface="Arial" panose="020B0604020202020204" pitchFamily="34" charset="0"/>
              </a:rPr>
              <a:t>A series of Advocacy campaigns need to be launched to sensitise non compliant employers about the legislation and the consequences on non-compliance as per section 56(3).</a:t>
            </a:r>
            <a:endParaRPr lang="en-ZA" sz="2000" dirty="0">
              <a:solidFill>
                <a:prstClr val="black"/>
              </a:solidFill>
              <a:cs typeface="Arial" panose="020B0604020202020204" pitchFamily="34" charset="0"/>
            </a:endParaRPr>
          </a:p>
          <a:p>
            <a:pPr marL="0" lvl="0" indent="0" algn="just">
              <a:buNone/>
            </a:pPr>
            <a:endParaRPr lang="en-ZA" sz="2400" dirty="0" smtClean="0">
              <a:solidFill>
                <a:prstClr val="black"/>
              </a:solidFill>
            </a:endParaRPr>
          </a:p>
        </p:txBody>
      </p:sp>
      <p:sp>
        <p:nvSpPr>
          <p:cNvPr id="4" name="Slide Number Placeholder 3"/>
          <p:cNvSpPr>
            <a:spLocks noGrp="1"/>
          </p:cNvSpPr>
          <p:nvPr>
            <p:ph type="sldNum" sz="quarter" idx="12"/>
          </p:nvPr>
        </p:nvSpPr>
        <p:spPr>
          <a:xfrm>
            <a:off x="6553200" y="6356350"/>
            <a:ext cx="2483296" cy="3850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673466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MONETARY VALUE</a:t>
            </a:r>
            <a:endParaRPr lang="en-ZA" sz="2400" b="1" dirty="0"/>
          </a:p>
        </p:txBody>
      </p:sp>
      <p:sp>
        <p:nvSpPr>
          <p:cNvPr id="3" name="Content Placeholder 2"/>
          <p:cNvSpPr>
            <a:spLocks noGrp="1"/>
          </p:cNvSpPr>
          <p:nvPr>
            <p:ph idx="1"/>
          </p:nvPr>
        </p:nvSpPr>
        <p:spPr>
          <a:xfrm>
            <a:off x="179512" y="1417638"/>
            <a:ext cx="8507288" cy="4708525"/>
          </a:xfrm>
        </p:spPr>
        <p:txBody>
          <a:bodyPr/>
          <a:lstStyle/>
          <a:p>
            <a:pPr marL="0" indent="0" algn="ctr">
              <a:buNone/>
            </a:pPr>
            <a:r>
              <a:rPr lang="en-ZA" sz="1800" dirty="0" smtClean="0">
                <a:cs typeface="Arial" panose="020B0604020202020204" pitchFamily="34" charset="0"/>
              </a:rPr>
              <a:t>The EAS managed to recover monies through penalties imposed to non compliant employers:</a:t>
            </a:r>
          </a:p>
          <a:p>
            <a:pPr marL="0" indent="0">
              <a:buNone/>
            </a:pPr>
            <a:endParaRPr lang="en-ZA" sz="1800" dirty="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3080"/>
            <a:ext cx="2590800" cy="2587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814243020"/>
              </p:ext>
            </p:extLst>
          </p:nvPr>
        </p:nvGraphicFramePr>
        <p:xfrm>
          <a:off x="204773" y="2112712"/>
          <a:ext cx="8784976" cy="4246909"/>
        </p:xfrm>
        <a:graphic>
          <a:graphicData uri="http://schemas.openxmlformats.org/drawingml/2006/table">
            <a:tbl>
              <a:tblPr firstRow="1" bandRow="1">
                <a:tableStyleId>{E8B1032C-EA38-4F05-BA0D-38AFFFC7BED3}</a:tableStyleId>
              </a:tblPr>
              <a:tblGrid>
                <a:gridCol w="3546230">
                  <a:extLst>
                    <a:ext uri="{9D8B030D-6E8A-4147-A177-3AD203B41FA5}">
                      <a16:colId xmlns:a16="http://schemas.microsoft.com/office/drawing/2014/main" xmlns="" val="20000"/>
                    </a:ext>
                  </a:extLst>
                </a:gridCol>
                <a:gridCol w="5238746">
                  <a:extLst>
                    <a:ext uri="{9D8B030D-6E8A-4147-A177-3AD203B41FA5}">
                      <a16:colId xmlns:a16="http://schemas.microsoft.com/office/drawing/2014/main" xmlns="" val="20001"/>
                    </a:ext>
                  </a:extLst>
                </a:gridCol>
              </a:tblGrid>
              <a:tr h="345469">
                <a:tc>
                  <a:txBody>
                    <a:bodyPr/>
                    <a:lstStyle/>
                    <a:p>
                      <a:r>
                        <a:rPr lang="en-ZA" sz="1400" dirty="0" smtClean="0">
                          <a:latin typeface="+mn-lt"/>
                        </a:rPr>
                        <a:t>PPROVINCE</a:t>
                      </a:r>
                      <a:endParaRPr lang="en-ZA" sz="1400" dirty="0">
                        <a:latin typeface="+mn-lt"/>
                      </a:endParaRPr>
                    </a:p>
                  </a:txBody>
                  <a:tcPr/>
                </a:tc>
                <a:tc>
                  <a:txBody>
                    <a:bodyPr/>
                    <a:lstStyle/>
                    <a:p>
                      <a:pPr algn="ctr"/>
                      <a:r>
                        <a:rPr lang="en-ZA" sz="1400" dirty="0" smtClean="0">
                          <a:latin typeface="+mn-lt"/>
                        </a:rPr>
                        <a:t>MONETARY VALUE</a:t>
                      </a:r>
                      <a:endParaRPr lang="en-ZA" sz="1400" dirty="0">
                        <a:latin typeface="+mn-lt"/>
                      </a:endParaRPr>
                    </a:p>
                  </a:txBody>
                  <a:tcPr/>
                </a:tc>
                <a:extLst>
                  <a:ext uri="{0D108BD9-81ED-4DB2-BD59-A6C34878D82A}">
                    <a16:rowId xmlns:a16="http://schemas.microsoft.com/office/drawing/2014/main" xmlns="" val="10000"/>
                  </a:ext>
                </a:extLst>
              </a:tr>
              <a:tr h="489414">
                <a:tc>
                  <a:txBody>
                    <a:bodyPr/>
                    <a:lstStyle/>
                    <a:p>
                      <a:r>
                        <a:rPr lang="en-ZA" sz="1400" b="1" dirty="0" smtClean="0">
                          <a:latin typeface="+mn-lt"/>
                          <a:cs typeface="Arial" panose="020B0604020202020204" pitchFamily="34" charset="0"/>
                        </a:rPr>
                        <a:t>EC</a:t>
                      </a:r>
                      <a:endParaRPr lang="en-ZA" sz="1400" b="1" dirty="0">
                        <a:latin typeface="+mn-lt"/>
                        <a:cs typeface="Arial" panose="020B0604020202020204" pitchFamily="34" charset="0"/>
                      </a:endParaRPr>
                    </a:p>
                  </a:txBody>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ZA" sz="1400" b="1" i="0" u="none" strike="noStrike" kern="1200" cap="none" spc="0" normalizeH="0" baseline="0" noProof="0" dirty="0" smtClean="0">
                          <a:ln>
                            <a:noFill/>
                          </a:ln>
                          <a:solidFill>
                            <a:prstClr val="black"/>
                          </a:solidFill>
                          <a:effectLst/>
                          <a:uLnTx/>
                          <a:uFillTx/>
                          <a:latin typeface="+mn-lt"/>
                          <a:ea typeface="ＭＳ Ｐゴシック" pitchFamily="-80" charset="-128"/>
                          <a:cs typeface="Arial" panose="020B0604020202020204" pitchFamily="34" charset="0"/>
                        </a:rPr>
                        <a:t>R336 520.49</a:t>
                      </a:r>
                    </a:p>
                    <a:p>
                      <a:pPr algn="ct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1"/>
                  </a:ext>
                </a:extLst>
              </a:tr>
              <a:tr h="287891">
                <a:tc>
                  <a:txBody>
                    <a:bodyPr/>
                    <a:lstStyle/>
                    <a:p>
                      <a:r>
                        <a:rPr lang="en-ZA" sz="1400" b="1" dirty="0" smtClean="0">
                          <a:latin typeface="+mn-lt"/>
                          <a:cs typeface="Arial" panose="020B0604020202020204" pitchFamily="34" charset="0"/>
                        </a:rPr>
                        <a:t>FS</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0</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02"/>
                  </a:ext>
                </a:extLst>
              </a:tr>
              <a:tr h="287891">
                <a:tc>
                  <a:txBody>
                    <a:bodyPr/>
                    <a:lstStyle/>
                    <a:p>
                      <a:r>
                        <a:rPr lang="en-ZA" sz="1400" b="1" dirty="0" smtClean="0">
                          <a:latin typeface="+mn-lt"/>
                          <a:cs typeface="Arial" panose="020B0604020202020204" pitchFamily="34" charset="0"/>
                        </a:rPr>
                        <a:t>GP</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0</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03"/>
                  </a:ext>
                </a:extLst>
              </a:tr>
              <a:tr h="287891">
                <a:tc>
                  <a:txBody>
                    <a:bodyPr/>
                    <a:lstStyle/>
                    <a:p>
                      <a:r>
                        <a:rPr lang="en-ZA" sz="1400" b="1" dirty="0" smtClean="0">
                          <a:latin typeface="+mn-lt"/>
                          <a:cs typeface="Arial" panose="020B0604020202020204" pitchFamily="34" charset="0"/>
                        </a:rPr>
                        <a:t>KZN</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0</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04"/>
                  </a:ext>
                </a:extLst>
              </a:tr>
              <a:tr h="489414">
                <a:tc>
                  <a:txBody>
                    <a:bodyPr/>
                    <a:lstStyle/>
                    <a:p>
                      <a:r>
                        <a:rPr lang="en-ZA" sz="1400" b="1" dirty="0" smtClean="0">
                          <a:latin typeface="+mn-lt"/>
                          <a:cs typeface="Arial" panose="020B0604020202020204" pitchFamily="34" charset="0"/>
                        </a:rPr>
                        <a:t>LP</a:t>
                      </a:r>
                      <a:endParaRPr lang="en-ZA" sz="1400" b="1" dirty="0">
                        <a:latin typeface="+mn-lt"/>
                        <a:cs typeface="Arial" panose="020B0604020202020204" pitchFamily="34" charset="0"/>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R 7 035.65</a:t>
                      </a:r>
                    </a:p>
                    <a:p>
                      <a:pPr algn="ct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5"/>
                  </a:ext>
                </a:extLst>
              </a:tr>
              <a:tr h="287891">
                <a:tc>
                  <a:txBody>
                    <a:bodyPr/>
                    <a:lstStyle/>
                    <a:p>
                      <a:r>
                        <a:rPr lang="en-ZA" sz="1400" b="1" dirty="0" smtClean="0">
                          <a:latin typeface="+mn-lt"/>
                          <a:cs typeface="Arial" panose="020B0604020202020204" pitchFamily="34" charset="0"/>
                        </a:rPr>
                        <a:t>MP</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0</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06"/>
                  </a:ext>
                </a:extLst>
              </a:tr>
              <a:tr h="287891">
                <a:tc>
                  <a:txBody>
                    <a:bodyPr/>
                    <a:lstStyle/>
                    <a:p>
                      <a:r>
                        <a:rPr lang="en-ZA" sz="1400" b="1" dirty="0" smtClean="0">
                          <a:latin typeface="+mn-lt"/>
                          <a:cs typeface="Arial" panose="020B0604020202020204" pitchFamily="34" charset="0"/>
                        </a:rPr>
                        <a:t>NC</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0</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07"/>
                  </a:ext>
                </a:extLst>
              </a:tr>
              <a:tr h="489414">
                <a:tc>
                  <a:txBody>
                    <a:bodyPr/>
                    <a:lstStyle/>
                    <a:p>
                      <a:r>
                        <a:rPr lang="en-ZA" sz="1400" b="1" dirty="0" smtClean="0">
                          <a:latin typeface="+mn-lt"/>
                          <a:cs typeface="Arial" panose="020B0604020202020204" pitchFamily="34" charset="0"/>
                        </a:rPr>
                        <a:t>NW</a:t>
                      </a:r>
                      <a:endParaRPr lang="en-ZA" sz="1400" b="1" dirty="0">
                        <a:latin typeface="+mn-lt"/>
                        <a:cs typeface="Arial" panose="020B0604020202020204" pitchFamily="34" charset="0"/>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R 90 413.37</a:t>
                      </a:r>
                    </a:p>
                    <a:p>
                      <a:pPr algn="ct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8"/>
                  </a:ext>
                </a:extLst>
              </a:tr>
              <a:tr h="489414">
                <a:tc>
                  <a:txBody>
                    <a:bodyPr/>
                    <a:lstStyle/>
                    <a:p>
                      <a:r>
                        <a:rPr lang="en-ZA" sz="1400" b="1" dirty="0" smtClean="0">
                          <a:latin typeface="+mn-lt"/>
                          <a:cs typeface="Arial" panose="020B0604020202020204" pitchFamily="34" charset="0"/>
                        </a:rPr>
                        <a:t>WC</a:t>
                      </a:r>
                      <a:endParaRPr lang="en-ZA" sz="1400" b="1" dirty="0">
                        <a:latin typeface="+mn-lt"/>
                        <a:cs typeface="Arial" panose="020B0604020202020204" pitchFamily="34" charset="0"/>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R81 913.44</a:t>
                      </a:r>
                    </a:p>
                    <a:p>
                      <a:pPr algn="r"/>
                      <a:endParaRPr lang="en-ZA" sz="1400" dirty="0">
                        <a:latin typeface="+mn-lt"/>
                        <a:cs typeface="Arial" panose="020B0604020202020204" pitchFamily="34" charset="0"/>
                      </a:endParaRPr>
                    </a:p>
                  </a:txBody>
                  <a:tcPr/>
                </a:tc>
                <a:extLst>
                  <a:ext uri="{0D108BD9-81ED-4DB2-BD59-A6C34878D82A}">
                    <a16:rowId xmlns:a16="http://schemas.microsoft.com/office/drawing/2014/main" xmlns="" val="10009"/>
                  </a:ext>
                </a:extLst>
              </a:tr>
              <a:tr h="287891">
                <a:tc>
                  <a:txBody>
                    <a:bodyPr/>
                    <a:lstStyle/>
                    <a:p>
                      <a:r>
                        <a:rPr lang="en-ZA" sz="1400" b="1" dirty="0" smtClean="0">
                          <a:latin typeface="+mn-lt"/>
                          <a:cs typeface="Arial" panose="020B0604020202020204" pitchFamily="34" charset="0"/>
                        </a:rPr>
                        <a:t>TOTAL</a:t>
                      </a:r>
                      <a:endParaRPr lang="en-ZA" sz="1400" b="1" dirty="0">
                        <a:latin typeface="+mn-lt"/>
                        <a:cs typeface="Arial" panose="020B0604020202020204" pitchFamily="34" charset="0"/>
                      </a:endParaRPr>
                    </a:p>
                  </a:txBody>
                  <a:tcPr/>
                </a:tc>
                <a:tc>
                  <a:txBody>
                    <a:bodyPr/>
                    <a:lstStyle/>
                    <a:p>
                      <a:pPr algn="ctr"/>
                      <a:r>
                        <a:rPr lang="en-ZA" sz="1400" b="1" dirty="0" smtClean="0">
                          <a:latin typeface="+mn-lt"/>
                          <a:cs typeface="Arial" panose="020B0604020202020204" pitchFamily="34" charset="0"/>
                        </a:rPr>
                        <a:t>R515 882.95</a:t>
                      </a:r>
                      <a:endParaRPr lang="en-ZA" sz="1400" b="1" dirty="0">
                        <a:latin typeface="+mn-lt"/>
                        <a:cs typeface="Arial" panose="020B0604020202020204" pitchFamily="34" charset="0"/>
                      </a:endParaRP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86328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PROSECUTIONS</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26486013"/>
              </p:ext>
            </p:extLst>
          </p:nvPr>
        </p:nvGraphicFramePr>
        <p:xfrm>
          <a:off x="251519" y="1628801"/>
          <a:ext cx="8640960" cy="4608513"/>
        </p:xfrm>
        <a:graphic>
          <a:graphicData uri="http://schemas.openxmlformats.org/drawingml/2006/table">
            <a:tbl>
              <a:tblPr firstRow="1" bandRow="1">
                <a:tableStyleId>{E8B1032C-EA38-4F05-BA0D-38AFFFC7BED3}</a:tableStyleId>
              </a:tblPr>
              <a:tblGrid>
                <a:gridCol w="144016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321138">
                  <a:extLst>
                    <a:ext uri="{9D8B030D-6E8A-4147-A177-3AD203B41FA5}">
                      <a16:colId xmlns:a16="http://schemas.microsoft.com/office/drawing/2014/main" xmlns="" val="20003"/>
                    </a:ext>
                  </a:extLst>
                </a:gridCol>
                <a:gridCol w="1559182">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693652">
                <a:tc>
                  <a:txBody>
                    <a:bodyPr/>
                    <a:lstStyle/>
                    <a:p>
                      <a:r>
                        <a:rPr lang="en-ZA" sz="1400" b="1" dirty="0" smtClean="0">
                          <a:latin typeface="+mn-lt"/>
                          <a:cs typeface="Arial" panose="020B0604020202020204" pitchFamily="34" charset="0"/>
                        </a:rPr>
                        <a:t>Province</a:t>
                      </a:r>
                      <a:endParaRPr lang="en-ZA" sz="1400" b="1" dirty="0">
                        <a:latin typeface="+mn-lt"/>
                        <a:cs typeface="Arial" panose="020B0604020202020204" pitchFamily="34" charset="0"/>
                      </a:endParaRPr>
                    </a:p>
                  </a:txBody>
                  <a:tcPr>
                    <a:solidFill>
                      <a:schemeClr val="accent6">
                        <a:lumMod val="20000"/>
                        <a:lumOff val="80000"/>
                      </a:schemeClr>
                    </a:solidFill>
                  </a:tcPr>
                </a:tc>
                <a:tc>
                  <a:txBody>
                    <a:bodyPr/>
                    <a:lstStyle/>
                    <a:p>
                      <a:pPr algn="ctr"/>
                      <a:r>
                        <a:rPr lang="en-ZA" sz="1400" b="1" dirty="0" smtClean="0">
                          <a:latin typeface="+mn-lt"/>
                          <a:cs typeface="Arial" panose="020B0604020202020204" pitchFamily="34" charset="0"/>
                        </a:rPr>
                        <a:t>DG</a:t>
                      </a:r>
                      <a:r>
                        <a:rPr lang="en-ZA" sz="1400" b="1" baseline="0" dirty="0" smtClean="0">
                          <a:latin typeface="+mn-lt"/>
                          <a:cs typeface="Arial" panose="020B0604020202020204" pitchFamily="34" charset="0"/>
                        </a:rPr>
                        <a:t> REVIEWS</a:t>
                      </a:r>
                      <a:endParaRPr lang="en-ZA" sz="1400" b="1" dirty="0">
                        <a:latin typeface="+mn-lt"/>
                        <a:cs typeface="Arial" panose="020B0604020202020204" pitchFamily="34" charset="0"/>
                      </a:endParaRPr>
                    </a:p>
                  </a:txBody>
                  <a:tcPr>
                    <a:solidFill>
                      <a:schemeClr val="accent6">
                        <a:lumMod val="20000"/>
                        <a:lumOff val="80000"/>
                      </a:schemeClr>
                    </a:solidFill>
                  </a:tcPr>
                </a:tc>
                <a:tc>
                  <a:txBody>
                    <a:bodyPr/>
                    <a:lstStyle/>
                    <a:p>
                      <a:pPr algn="ctr"/>
                      <a:r>
                        <a:rPr lang="en-ZA" sz="1400" b="1" dirty="0" smtClean="0">
                          <a:latin typeface="+mn-lt"/>
                          <a:cs typeface="Arial" panose="020B0604020202020204" pitchFamily="34" charset="0"/>
                        </a:rPr>
                        <a:t>EE PROC</a:t>
                      </a:r>
                      <a:endParaRPr lang="en-ZA" sz="1400" b="1" dirty="0">
                        <a:latin typeface="+mn-lt"/>
                        <a:cs typeface="Arial" panose="020B0604020202020204" pitchFamily="34" charset="0"/>
                      </a:endParaRPr>
                    </a:p>
                  </a:txBody>
                  <a:tcPr>
                    <a:solidFill>
                      <a:schemeClr val="accent6">
                        <a:lumMod val="20000"/>
                        <a:lumOff val="80000"/>
                      </a:schemeClr>
                    </a:solidFill>
                  </a:tcPr>
                </a:tc>
                <a:tc>
                  <a:txBody>
                    <a:bodyPr/>
                    <a:lstStyle/>
                    <a:p>
                      <a:pPr algn="ctr"/>
                      <a:r>
                        <a:rPr lang="en-ZA" sz="1400" b="1" dirty="0" smtClean="0">
                          <a:latin typeface="+mn-lt"/>
                          <a:cs typeface="Arial" panose="020B0604020202020204" pitchFamily="34" charset="0"/>
                        </a:rPr>
                        <a:t>BCEA</a:t>
                      </a:r>
                      <a:endParaRPr lang="en-ZA" sz="1400" b="1" dirty="0">
                        <a:latin typeface="+mn-lt"/>
                        <a:cs typeface="Arial" panose="020B0604020202020204" pitchFamily="34" charset="0"/>
                      </a:endParaRPr>
                    </a:p>
                  </a:txBody>
                  <a:tcPr>
                    <a:solidFill>
                      <a:schemeClr val="accent6">
                        <a:lumMod val="20000"/>
                        <a:lumOff val="80000"/>
                      </a:schemeClr>
                    </a:solidFill>
                  </a:tcPr>
                </a:tc>
                <a:tc>
                  <a:txBody>
                    <a:bodyPr/>
                    <a:lstStyle/>
                    <a:p>
                      <a:pPr algn="ctr"/>
                      <a:r>
                        <a:rPr lang="en-ZA" sz="1400" b="1" dirty="0" smtClean="0">
                          <a:latin typeface="+mn-lt"/>
                          <a:cs typeface="Arial" panose="020B0604020202020204" pitchFamily="34" charset="0"/>
                        </a:rPr>
                        <a:t>OHS</a:t>
                      </a:r>
                      <a:endParaRPr lang="en-ZA" sz="1400" b="1" dirty="0">
                        <a:latin typeface="+mn-lt"/>
                        <a:cs typeface="Arial" panose="020B0604020202020204" pitchFamily="34" charset="0"/>
                      </a:endParaRPr>
                    </a:p>
                  </a:txBody>
                  <a:tcPr>
                    <a:solidFill>
                      <a:schemeClr val="accent6">
                        <a:lumMod val="20000"/>
                        <a:lumOff val="80000"/>
                      </a:schemeClr>
                    </a:solidFill>
                  </a:tcPr>
                </a:tc>
                <a:tc>
                  <a:txBody>
                    <a:bodyPr/>
                    <a:lstStyle/>
                    <a:p>
                      <a:pPr algn="ctr"/>
                      <a:r>
                        <a:rPr lang="en-ZA" sz="1400" b="1" dirty="0" smtClean="0">
                          <a:latin typeface="+mn-lt"/>
                          <a:cs typeface="Arial" panose="020B0604020202020204" pitchFamily="34" charset="0"/>
                        </a:rPr>
                        <a:t>EAS</a:t>
                      </a:r>
                      <a:endParaRPr lang="en-ZA" sz="1400" b="1" dirty="0">
                        <a:latin typeface="+mn-lt"/>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xmlns="" val="10000"/>
                  </a:ext>
                </a:extLst>
              </a:tr>
              <a:tr h="355057">
                <a:tc>
                  <a:txBody>
                    <a:bodyPr/>
                    <a:lstStyle/>
                    <a:p>
                      <a:pPr algn="l" fontAlgn="b"/>
                      <a:r>
                        <a:rPr lang="en-ZA" sz="1400" b="1" u="none" strike="noStrike" dirty="0">
                          <a:effectLst/>
                          <a:latin typeface="+mn-lt"/>
                          <a:cs typeface="Arial" panose="020B0604020202020204" pitchFamily="34" charset="0"/>
                        </a:rPr>
                        <a:t>EC</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1</a:t>
                      </a:r>
                    </a:p>
                  </a:txBody>
                  <a:tcPr marL="9525" marR="9525" marT="9525" marB="0" anchor="b"/>
                </a:tc>
                <a:tc>
                  <a:txBody>
                    <a:bodyPr/>
                    <a:lstStyle/>
                    <a:p>
                      <a:pPr algn="ctr" fontAlgn="b"/>
                      <a:r>
                        <a:rPr lang="en-ZA" sz="1400" b="0" i="0" u="none" strike="noStrike" dirty="0">
                          <a:solidFill>
                            <a:srgbClr val="000000"/>
                          </a:solidFill>
                          <a:effectLst/>
                          <a:latin typeface="+mn-lt"/>
                        </a:rPr>
                        <a:t>115</a:t>
                      </a:r>
                    </a:p>
                  </a:txBody>
                  <a:tcPr marL="9525" marR="9525" marT="9525" marB="0" anchor="b"/>
                </a:tc>
                <a:tc>
                  <a:txBody>
                    <a:bodyPr/>
                    <a:lstStyle/>
                    <a:p>
                      <a:pPr algn="ctr" fontAlgn="b"/>
                      <a:r>
                        <a:rPr lang="en-ZA" sz="1400" b="0" i="0" u="none" strike="noStrike" dirty="0">
                          <a:solidFill>
                            <a:srgbClr val="000000"/>
                          </a:solidFill>
                          <a:effectLst/>
                          <a:latin typeface="+mn-lt"/>
                        </a:rPr>
                        <a:t>5</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1"/>
                  </a:ext>
                </a:extLst>
              </a:tr>
              <a:tr h="355057">
                <a:tc>
                  <a:txBody>
                    <a:bodyPr/>
                    <a:lstStyle/>
                    <a:p>
                      <a:pPr algn="l" fontAlgn="b"/>
                      <a:r>
                        <a:rPr lang="en-ZA" sz="1400" b="1" u="none" strike="noStrike" dirty="0">
                          <a:effectLst/>
                          <a:latin typeface="+mn-lt"/>
                          <a:cs typeface="Arial" panose="020B0604020202020204" pitchFamily="34" charset="0"/>
                        </a:rPr>
                        <a:t>FS</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1</a:t>
                      </a: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27</a:t>
                      </a:r>
                    </a:p>
                  </a:txBody>
                  <a:tcPr marL="9525" marR="9525" marT="9525" marB="0" anchor="b"/>
                </a:tc>
                <a:tc>
                  <a:txBody>
                    <a:bodyPr/>
                    <a:lstStyle/>
                    <a:p>
                      <a:pPr algn="ctr" fontAlgn="b"/>
                      <a:r>
                        <a:rPr lang="en-ZA" sz="1400" b="0" i="0" u="none" strike="noStrike" dirty="0">
                          <a:solidFill>
                            <a:srgbClr val="000000"/>
                          </a:solidFill>
                          <a:effectLst/>
                          <a:latin typeface="+mn-lt"/>
                        </a:rPr>
                        <a:t>2</a:t>
                      </a:r>
                    </a:p>
                  </a:txBody>
                  <a:tcPr marL="9525" marR="9525" marT="9525" marB="0" anchor="b"/>
                </a:tc>
                <a:tc>
                  <a:txBody>
                    <a:bodyPr/>
                    <a:lstStyle/>
                    <a:p>
                      <a:pPr algn="ctr" fontAlgn="b"/>
                      <a:r>
                        <a:rPr lang="en-ZA" sz="14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xmlns="" val="10002"/>
                  </a:ext>
                </a:extLst>
              </a:tr>
              <a:tr h="355057">
                <a:tc>
                  <a:txBody>
                    <a:bodyPr/>
                    <a:lstStyle/>
                    <a:p>
                      <a:pPr algn="l" fontAlgn="b"/>
                      <a:r>
                        <a:rPr lang="en-ZA" sz="1400" b="1" u="none" strike="noStrike" dirty="0">
                          <a:effectLst/>
                          <a:latin typeface="+mn-lt"/>
                          <a:cs typeface="Arial" panose="020B0604020202020204" pitchFamily="34" charset="0"/>
                        </a:rPr>
                        <a:t>GP</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1</a:t>
                      </a:r>
                    </a:p>
                  </a:txBody>
                  <a:tcPr marL="9525" marR="9525" marT="9525" marB="0" anchor="b"/>
                </a:tc>
                <a:tc>
                  <a:txBody>
                    <a:bodyPr/>
                    <a:lstStyle/>
                    <a:p>
                      <a:pPr algn="ctr" fontAlgn="b"/>
                      <a:r>
                        <a:rPr lang="en-ZA" sz="1400" b="0" i="0" u="none" strike="noStrike" dirty="0">
                          <a:solidFill>
                            <a:srgbClr val="000000"/>
                          </a:solidFill>
                          <a:effectLst/>
                          <a:latin typeface="+mn-lt"/>
                        </a:rPr>
                        <a:t>6</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1</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3"/>
                  </a:ext>
                </a:extLst>
              </a:tr>
              <a:tr h="355057">
                <a:tc>
                  <a:txBody>
                    <a:bodyPr/>
                    <a:lstStyle/>
                    <a:p>
                      <a:pPr algn="l" fontAlgn="b"/>
                      <a:r>
                        <a:rPr lang="en-ZA" sz="1400" b="1" u="none" strike="noStrike" dirty="0">
                          <a:effectLst/>
                          <a:latin typeface="+mn-lt"/>
                          <a:cs typeface="Arial" panose="020B0604020202020204" pitchFamily="34" charset="0"/>
                        </a:rPr>
                        <a:t>KZN</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4</a:t>
                      </a:r>
                    </a:p>
                  </a:txBody>
                  <a:tcPr marL="9525" marR="9525" marT="9525" marB="0" anchor="b"/>
                </a:tc>
                <a:tc>
                  <a:txBody>
                    <a:bodyPr/>
                    <a:lstStyle/>
                    <a:p>
                      <a:pPr algn="ctr" fontAlgn="b"/>
                      <a:r>
                        <a:rPr lang="en-ZA" sz="1400" b="0" i="0" u="none" strike="noStrike">
                          <a:solidFill>
                            <a:srgbClr val="000000"/>
                          </a:solidFill>
                          <a:effectLst/>
                          <a:latin typeface="+mn-lt"/>
                        </a:rPr>
                        <a:t>75</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xmlns="" val="10004"/>
                  </a:ext>
                </a:extLst>
              </a:tr>
              <a:tr h="355057">
                <a:tc>
                  <a:txBody>
                    <a:bodyPr/>
                    <a:lstStyle/>
                    <a:p>
                      <a:pPr algn="l" fontAlgn="b"/>
                      <a:r>
                        <a:rPr lang="en-ZA" sz="1400" b="1" u="none" strike="noStrike" dirty="0">
                          <a:effectLst/>
                          <a:latin typeface="+mn-lt"/>
                          <a:cs typeface="Arial" panose="020B0604020202020204" pitchFamily="34" charset="0"/>
                        </a:rPr>
                        <a:t>LP</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1</a:t>
                      </a:r>
                    </a:p>
                  </a:txBody>
                  <a:tcPr marL="9525" marR="9525" marT="9525" marB="0" anchor="b"/>
                </a:tc>
                <a:tc>
                  <a:txBody>
                    <a:bodyPr/>
                    <a:lstStyle/>
                    <a:p>
                      <a:pPr algn="ctr" fontAlgn="b"/>
                      <a:r>
                        <a:rPr lang="en-ZA" sz="1400" b="0" i="0" u="none" strike="noStrike">
                          <a:solidFill>
                            <a:srgbClr val="000000"/>
                          </a:solidFill>
                          <a:effectLst/>
                          <a:latin typeface="+mn-lt"/>
                        </a:rPr>
                        <a:t>118</a:t>
                      </a:r>
                    </a:p>
                  </a:txBody>
                  <a:tcPr marL="9525" marR="9525" marT="9525" marB="0" anchor="b"/>
                </a:tc>
                <a:tc>
                  <a:txBody>
                    <a:bodyPr/>
                    <a:lstStyle/>
                    <a:p>
                      <a:pPr algn="ctr" fontAlgn="b"/>
                      <a:r>
                        <a:rPr lang="en-ZA" sz="1400" b="0" i="0" u="none" strike="noStrike" dirty="0">
                          <a:solidFill>
                            <a:srgbClr val="000000"/>
                          </a:solidFill>
                          <a:effectLst/>
                          <a:latin typeface="+mn-lt"/>
                        </a:rPr>
                        <a:t>1</a:t>
                      </a:r>
                    </a:p>
                  </a:txBody>
                  <a:tcPr marL="9525" marR="9525" marT="9525" marB="0" anchor="b"/>
                </a:tc>
                <a:tc>
                  <a:txBody>
                    <a:bodyPr/>
                    <a:lstStyle/>
                    <a:p>
                      <a:pPr algn="ctr" fontAlgn="b"/>
                      <a:r>
                        <a:rPr lang="en-ZA" sz="1400" b="0" i="0" u="none" strike="noStrike" dirty="0">
                          <a:solidFill>
                            <a:srgbClr val="000000"/>
                          </a:solidFill>
                          <a:effectLst/>
                          <a:latin typeface="+mn-lt"/>
                        </a:rPr>
                        <a:t>5</a:t>
                      </a:r>
                    </a:p>
                  </a:txBody>
                  <a:tcPr marL="9525" marR="9525" marT="9525" marB="0" anchor="b"/>
                </a:tc>
                <a:extLst>
                  <a:ext uri="{0D108BD9-81ED-4DB2-BD59-A6C34878D82A}">
                    <a16:rowId xmlns:a16="http://schemas.microsoft.com/office/drawing/2014/main" xmlns="" val="10005"/>
                  </a:ext>
                </a:extLst>
              </a:tr>
              <a:tr h="355057">
                <a:tc>
                  <a:txBody>
                    <a:bodyPr/>
                    <a:lstStyle/>
                    <a:p>
                      <a:pPr algn="l" fontAlgn="b"/>
                      <a:r>
                        <a:rPr lang="en-ZA" sz="1400" b="1" u="none" strike="noStrike" dirty="0">
                          <a:effectLst/>
                          <a:latin typeface="+mn-lt"/>
                          <a:cs typeface="Arial" panose="020B0604020202020204" pitchFamily="34" charset="0"/>
                        </a:rPr>
                        <a:t>MP</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3</a:t>
                      </a:r>
                    </a:p>
                  </a:txBody>
                  <a:tcPr marL="9525" marR="9525" marT="9525" marB="0" anchor="b"/>
                </a:tc>
                <a:tc>
                  <a:txBody>
                    <a:bodyPr/>
                    <a:lstStyle/>
                    <a:p>
                      <a:pPr algn="ctr" fontAlgn="b"/>
                      <a:r>
                        <a:rPr lang="en-ZA" sz="1400" b="0" i="0" u="none" strike="noStrike">
                          <a:solidFill>
                            <a:srgbClr val="000000"/>
                          </a:solidFill>
                          <a:effectLst/>
                          <a:latin typeface="+mn-lt"/>
                        </a:rPr>
                        <a:t>156</a:t>
                      </a:r>
                    </a:p>
                  </a:txBody>
                  <a:tcPr marL="9525" marR="9525" marT="9525" marB="0" anchor="b"/>
                </a:tc>
                <a:tc>
                  <a:txBody>
                    <a:bodyPr/>
                    <a:lstStyle/>
                    <a:p>
                      <a:pPr algn="ctr" fontAlgn="b"/>
                      <a:r>
                        <a:rPr lang="en-ZA" sz="1400" b="0" i="0" u="none" strike="noStrike" dirty="0">
                          <a:solidFill>
                            <a:srgbClr val="000000"/>
                          </a:solidFill>
                          <a:effectLst/>
                          <a:latin typeface="+mn-lt"/>
                        </a:rPr>
                        <a:t>7</a:t>
                      </a:r>
                    </a:p>
                  </a:txBody>
                  <a:tcPr marL="9525" marR="9525" marT="9525" marB="0" anchor="b"/>
                </a:tc>
                <a:tc>
                  <a:txBody>
                    <a:bodyPr/>
                    <a:lstStyle/>
                    <a:p>
                      <a:pPr algn="ctr" fontAlgn="b"/>
                      <a:r>
                        <a:rPr lang="en-ZA" sz="1400" b="0" i="0" u="none" strike="noStrike" dirty="0" smtClean="0">
                          <a:solidFill>
                            <a:srgbClr val="000000"/>
                          </a:solidFill>
                          <a:effectLst/>
                          <a:latin typeface="+mn-lt"/>
                        </a:rPr>
                        <a:t>59</a:t>
                      </a:r>
                      <a:endParaRPr lang="en-ZA"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6"/>
                  </a:ext>
                </a:extLst>
              </a:tr>
              <a:tr h="355057">
                <a:tc>
                  <a:txBody>
                    <a:bodyPr/>
                    <a:lstStyle/>
                    <a:p>
                      <a:pPr algn="l" fontAlgn="b"/>
                      <a:r>
                        <a:rPr lang="en-ZA" sz="1400" b="1" u="none" strike="noStrike" dirty="0">
                          <a:effectLst/>
                          <a:latin typeface="+mn-lt"/>
                          <a:cs typeface="Arial" panose="020B0604020202020204" pitchFamily="34" charset="0"/>
                        </a:rPr>
                        <a:t>NW</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1</a:t>
                      </a: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27</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7"/>
                  </a:ext>
                </a:extLst>
              </a:tr>
              <a:tr h="355057">
                <a:tc>
                  <a:txBody>
                    <a:bodyPr/>
                    <a:lstStyle/>
                    <a:p>
                      <a:pPr algn="l" fontAlgn="b"/>
                      <a:r>
                        <a:rPr lang="en-ZA" sz="1400" b="1" u="none" strike="noStrike" dirty="0">
                          <a:effectLst/>
                          <a:latin typeface="+mn-lt"/>
                          <a:cs typeface="Arial" panose="020B0604020202020204" pitchFamily="34" charset="0"/>
                        </a:rPr>
                        <a:t>NC</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40</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8"/>
                  </a:ext>
                </a:extLst>
              </a:tr>
              <a:tr h="355057">
                <a:tc>
                  <a:txBody>
                    <a:bodyPr/>
                    <a:lstStyle/>
                    <a:p>
                      <a:pPr algn="l" fontAlgn="b"/>
                      <a:r>
                        <a:rPr lang="en-ZA" sz="1400" b="1" u="none" strike="noStrike" dirty="0">
                          <a:effectLst/>
                          <a:latin typeface="+mn-lt"/>
                          <a:cs typeface="Arial" panose="020B0604020202020204" pitchFamily="34" charset="0"/>
                        </a:rPr>
                        <a:t>WC</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mn-lt"/>
                        </a:rPr>
                        <a:t>0</a:t>
                      </a:r>
                    </a:p>
                  </a:txBody>
                  <a:tcPr marL="9525" marR="9525" marT="9525" marB="0" anchor="b"/>
                </a:tc>
                <a:tc>
                  <a:txBody>
                    <a:bodyPr/>
                    <a:lstStyle/>
                    <a:p>
                      <a:pPr algn="ctr" fontAlgn="b"/>
                      <a:r>
                        <a:rPr lang="en-ZA" sz="1400" b="0" i="0" u="none" strike="noStrike">
                          <a:solidFill>
                            <a:srgbClr val="000000"/>
                          </a:solidFill>
                          <a:effectLst/>
                          <a:latin typeface="+mn-lt"/>
                        </a:rPr>
                        <a:t> </a:t>
                      </a:r>
                    </a:p>
                  </a:txBody>
                  <a:tcPr marL="9525" marR="9525" marT="9525" marB="0" anchor="b"/>
                </a:tc>
                <a:tc>
                  <a:txBody>
                    <a:bodyPr/>
                    <a:lstStyle/>
                    <a:p>
                      <a:pPr algn="ctr" fontAlgn="b"/>
                      <a:r>
                        <a:rPr lang="en-ZA" sz="1400" b="0" i="0" u="none" strike="noStrike">
                          <a:solidFill>
                            <a:srgbClr val="000000"/>
                          </a:solidFill>
                          <a:effectLst/>
                          <a:latin typeface="+mn-lt"/>
                        </a:rPr>
                        <a:t>50</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tc>
                  <a:txBody>
                    <a:bodyPr/>
                    <a:lstStyle/>
                    <a:p>
                      <a:pPr algn="ctr" fontAlgn="b"/>
                      <a:r>
                        <a:rPr lang="en-ZA" sz="14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xmlns="" val="10009"/>
                  </a:ext>
                </a:extLst>
              </a:tr>
              <a:tr h="359674">
                <a:tc>
                  <a:txBody>
                    <a:bodyPr/>
                    <a:lstStyle/>
                    <a:p>
                      <a:pPr algn="l" fontAlgn="b"/>
                      <a:r>
                        <a:rPr lang="en-ZA" sz="1400" b="1" i="0" u="none" strike="noStrike" dirty="0" smtClean="0">
                          <a:solidFill>
                            <a:schemeClr val="tx1"/>
                          </a:solidFill>
                          <a:effectLst/>
                          <a:latin typeface="+mn-lt"/>
                          <a:cs typeface="Arial" panose="020B0604020202020204" pitchFamily="34" charset="0"/>
                        </a:rPr>
                        <a:t>HQ</a:t>
                      </a:r>
                      <a:endParaRPr lang="en-ZA" sz="14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000000"/>
                          </a:solidFill>
                          <a:effectLst/>
                          <a:latin typeface="+mn-lt"/>
                        </a:rPr>
                        <a:t>0</a:t>
                      </a:r>
                      <a:r>
                        <a:rPr lang="en-ZA" sz="1400" b="0" i="0" u="none" strike="noStrike" dirty="0">
                          <a:solidFill>
                            <a:srgbClr val="000000"/>
                          </a:solidFill>
                          <a:effectLst/>
                          <a:latin typeface="+mn-lt"/>
                        </a:rPr>
                        <a:t> </a:t>
                      </a:r>
                    </a:p>
                  </a:txBody>
                  <a:tcPr marL="9525" marR="9525" marT="9525" marB="0" anchor="b"/>
                </a:tc>
                <a:tc>
                  <a:txBody>
                    <a:bodyPr/>
                    <a:lstStyle/>
                    <a:p>
                      <a:pPr algn="ctr" fontAlgn="b"/>
                      <a:r>
                        <a:rPr lang="en-ZA" sz="1400" b="1" i="0" u="none" strike="noStrike" dirty="0" smtClean="0">
                          <a:solidFill>
                            <a:srgbClr val="000000"/>
                          </a:solidFill>
                          <a:effectLst/>
                          <a:latin typeface="+mn-lt"/>
                        </a:rPr>
                        <a:t>0</a:t>
                      </a:r>
                      <a:endParaRPr lang="en-ZA" sz="1400" b="1" i="0" u="none" strike="noStrike" dirty="0">
                        <a:solidFill>
                          <a:srgbClr val="000000"/>
                        </a:solidFill>
                        <a:effectLst/>
                        <a:latin typeface="+mn-lt"/>
                      </a:endParaRPr>
                    </a:p>
                  </a:txBody>
                  <a:tcPr marL="9525" marR="9525" marT="9525" marB="0" anchor="b"/>
                </a:tc>
                <a:tc>
                  <a:txBody>
                    <a:bodyPr/>
                    <a:lstStyle/>
                    <a:p>
                      <a:pPr algn="ctr" fontAlgn="b"/>
                      <a:r>
                        <a:rPr lang="en-ZA" sz="1400" b="0" i="0" u="none" strike="noStrike" dirty="0" smtClean="0">
                          <a:solidFill>
                            <a:srgbClr val="000000"/>
                          </a:solidFill>
                          <a:effectLst/>
                          <a:latin typeface="+mn-lt"/>
                        </a:rPr>
                        <a:t>0</a:t>
                      </a:r>
                      <a:r>
                        <a:rPr lang="en-ZA" sz="1400" b="0" i="0" u="none" strike="noStrike" dirty="0">
                          <a:solidFill>
                            <a:srgbClr val="000000"/>
                          </a:solidFill>
                          <a:effectLst/>
                          <a:latin typeface="+mn-lt"/>
                        </a:rPr>
                        <a:t> </a:t>
                      </a:r>
                    </a:p>
                  </a:txBody>
                  <a:tcPr marL="9525" marR="9525" marT="9525" marB="0" anchor="b"/>
                </a:tc>
                <a:tc>
                  <a:txBody>
                    <a:bodyPr/>
                    <a:lstStyle/>
                    <a:p>
                      <a:pPr algn="ctr" fontAlgn="b"/>
                      <a:r>
                        <a:rPr lang="en-ZA" sz="1400" b="0" i="0" u="none" strike="noStrike" dirty="0">
                          <a:solidFill>
                            <a:srgbClr val="000000"/>
                          </a:solidFill>
                          <a:effectLst/>
                          <a:latin typeface="+mn-lt"/>
                        </a:rPr>
                        <a:t> </a:t>
                      </a: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5" marR="9525" marT="9525" marB="0" anchor="b"/>
                </a:tc>
                <a:tc>
                  <a:txBody>
                    <a:bodyPr/>
                    <a:lstStyle/>
                    <a:p>
                      <a:pPr algn="ctr" fontAlgn="b"/>
                      <a:r>
                        <a:rPr lang="en-ZA" sz="1400" b="0" i="0" u="none" strike="noStrike" dirty="0">
                          <a:solidFill>
                            <a:srgbClr val="000000"/>
                          </a:solidFill>
                          <a:effectLst/>
                          <a:latin typeface="+mn-lt"/>
                        </a:rPr>
                        <a:t> </a:t>
                      </a:r>
                      <a:r>
                        <a:rPr lang="en-ZA" sz="1400" b="0" i="0" u="none" strike="noStrike" dirty="0" smtClean="0">
                          <a:solidFill>
                            <a:srgbClr val="000000"/>
                          </a:solidFill>
                          <a:effectLst/>
                          <a:latin typeface="+mn-lt"/>
                        </a:rPr>
                        <a:t>0</a:t>
                      </a:r>
                      <a:endParaRPr lang="en-ZA" sz="14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10"/>
                  </a:ext>
                </a:extLst>
              </a:tr>
              <a:tr h="359674">
                <a:tc>
                  <a:txBody>
                    <a:bodyPr/>
                    <a:lstStyle/>
                    <a:p>
                      <a:pPr algn="l" fontAlgn="b"/>
                      <a:r>
                        <a:rPr lang="en-ZA" sz="1400" b="1" i="0" u="none" strike="noStrike" dirty="0" smtClean="0">
                          <a:solidFill>
                            <a:srgbClr val="000000"/>
                          </a:solidFill>
                          <a:effectLst/>
                          <a:latin typeface="+mn-lt"/>
                          <a:cs typeface="Arial" panose="020B0604020202020204" pitchFamily="34" charset="0"/>
                        </a:rPr>
                        <a:t>TOTAL</a:t>
                      </a:r>
                      <a:endParaRPr lang="en-ZA" sz="1400" b="1" i="0" u="none" strike="noStrike" dirty="0">
                        <a:solidFill>
                          <a:srgbClr val="000000"/>
                        </a:solidFill>
                        <a:effectLst/>
                        <a:latin typeface="+mn-lt"/>
                        <a:cs typeface="Arial" panose="020B0604020202020204" pitchFamily="34" charset="0"/>
                      </a:endParaRPr>
                    </a:p>
                  </a:txBody>
                  <a:tcPr marL="9525" marR="9525" marT="9525" marB="0" anchor="b">
                    <a:solidFill>
                      <a:schemeClr val="accent6">
                        <a:lumMod val="60000"/>
                        <a:lumOff val="40000"/>
                        <a:alpha val="20000"/>
                      </a:schemeClr>
                    </a:solidFill>
                  </a:tcPr>
                </a:tc>
                <a:tc>
                  <a:txBody>
                    <a:bodyPr/>
                    <a:lstStyle/>
                    <a:p>
                      <a:pPr algn="ctr" fontAlgn="b"/>
                      <a:r>
                        <a:rPr lang="en-ZA" sz="1400" b="1" i="0" u="none" strike="noStrike" dirty="0">
                          <a:solidFill>
                            <a:srgbClr val="000000"/>
                          </a:solidFill>
                          <a:effectLst/>
                          <a:latin typeface="+mn-lt"/>
                        </a:rPr>
                        <a:t>3</a:t>
                      </a:r>
                    </a:p>
                  </a:txBody>
                  <a:tcPr marL="9525" marR="9525" marT="9525" marB="0" anchor="b">
                    <a:solidFill>
                      <a:schemeClr val="accent6">
                        <a:lumMod val="60000"/>
                        <a:lumOff val="40000"/>
                        <a:alpha val="20000"/>
                      </a:schemeClr>
                    </a:solidFill>
                  </a:tcPr>
                </a:tc>
                <a:tc>
                  <a:txBody>
                    <a:bodyPr/>
                    <a:lstStyle/>
                    <a:p>
                      <a:pPr algn="ctr" fontAlgn="b"/>
                      <a:r>
                        <a:rPr lang="en-ZA" sz="1400" b="1" i="0" u="none" strike="noStrike" dirty="0" smtClean="0">
                          <a:solidFill>
                            <a:srgbClr val="000000"/>
                          </a:solidFill>
                          <a:effectLst/>
                          <a:latin typeface="+mn-lt"/>
                        </a:rPr>
                        <a:t>15</a:t>
                      </a:r>
                      <a:endParaRPr lang="en-ZA" sz="1400" b="1" i="0" u="none" strike="noStrike" dirty="0">
                        <a:solidFill>
                          <a:srgbClr val="000000"/>
                        </a:solidFill>
                        <a:effectLst/>
                        <a:latin typeface="+mn-lt"/>
                      </a:endParaRPr>
                    </a:p>
                  </a:txBody>
                  <a:tcPr marL="9525" marR="9525" marT="9525" marB="0" anchor="b">
                    <a:solidFill>
                      <a:schemeClr val="accent6">
                        <a:lumMod val="60000"/>
                        <a:lumOff val="40000"/>
                        <a:alpha val="20000"/>
                      </a:schemeClr>
                    </a:solidFill>
                  </a:tcPr>
                </a:tc>
                <a:tc>
                  <a:txBody>
                    <a:bodyPr/>
                    <a:lstStyle/>
                    <a:p>
                      <a:pPr algn="ctr" fontAlgn="b"/>
                      <a:r>
                        <a:rPr lang="en-ZA" sz="1400" b="1" i="0" u="none" strike="noStrike" dirty="0">
                          <a:solidFill>
                            <a:srgbClr val="000000"/>
                          </a:solidFill>
                          <a:effectLst/>
                          <a:latin typeface="+mn-lt"/>
                        </a:rPr>
                        <a:t>608</a:t>
                      </a:r>
                    </a:p>
                  </a:txBody>
                  <a:tcPr marL="9525" marR="9525" marT="9525" marB="0" anchor="b">
                    <a:solidFill>
                      <a:schemeClr val="accent6">
                        <a:lumMod val="60000"/>
                        <a:lumOff val="40000"/>
                        <a:alpha val="20000"/>
                      </a:schemeClr>
                    </a:solidFill>
                  </a:tcPr>
                </a:tc>
                <a:tc>
                  <a:txBody>
                    <a:bodyPr/>
                    <a:lstStyle/>
                    <a:p>
                      <a:pPr algn="ctr" fontAlgn="b"/>
                      <a:r>
                        <a:rPr lang="en-ZA" sz="1400" b="1" i="0" u="none" strike="noStrike" dirty="0">
                          <a:solidFill>
                            <a:srgbClr val="000000"/>
                          </a:solidFill>
                          <a:effectLst/>
                          <a:latin typeface="+mn-lt"/>
                        </a:rPr>
                        <a:t>16</a:t>
                      </a:r>
                    </a:p>
                  </a:txBody>
                  <a:tcPr marL="9525" marR="9525" marT="9525" marB="0" anchor="b">
                    <a:solidFill>
                      <a:schemeClr val="accent6">
                        <a:lumMod val="60000"/>
                        <a:lumOff val="40000"/>
                        <a:alpha val="20000"/>
                      </a:schemeClr>
                    </a:solidFill>
                  </a:tcPr>
                </a:tc>
                <a:tc>
                  <a:txBody>
                    <a:bodyPr/>
                    <a:lstStyle/>
                    <a:p>
                      <a:pPr algn="ctr" fontAlgn="b"/>
                      <a:r>
                        <a:rPr lang="en-ZA" sz="1400" b="1" i="0" u="none" strike="noStrike" dirty="0" smtClean="0">
                          <a:solidFill>
                            <a:srgbClr val="000000"/>
                          </a:solidFill>
                          <a:effectLst/>
                          <a:latin typeface="+mn-lt"/>
                        </a:rPr>
                        <a:t>71</a:t>
                      </a:r>
                      <a:endParaRPr lang="en-ZA" sz="1400" b="1" i="0" u="none" strike="noStrike" dirty="0">
                        <a:solidFill>
                          <a:srgbClr val="000000"/>
                        </a:solidFill>
                        <a:effectLst/>
                        <a:latin typeface="+mn-lt"/>
                      </a:endParaRPr>
                    </a:p>
                  </a:txBody>
                  <a:tcPr marL="9525" marR="9525" marT="9525" marB="0" anchor="b">
                    <a:solidFill>
                      <a:schemeClr val="accent6">
                        <a:lumMod val="60000"/>
                        <a:lumOff val="40000"/>
                        <a:alpha val="2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553200" y="6356350"/>
            <a:ext cx="2590800" cy="6730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89836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292827" y="2996952"/>
            <a:ext cx="8603958" cy="1569660"/>
          </a:xfrm>
          <a:prstGeom prst="rect">
            <a:avLst/>
          </a:prstGeom>
        </p:spPr>
        <p:txBody>
          <a:bodyPr wrap="none">
            <a:spAutoFit/>
          </a:bodyPr>
          <a:lstStyle/>
          <a:p>
            <a:pPr algn="ctr"/>
            <a:r>
              <a:rPr lang="en-ZA" sz="3200" b="1" dirty="0" smtClean="0"/>
              <a:t>PROGRAMME 3: PUBLIC EMPLOYMENT SERVICES </a:t>
            </a:r>
          </a:p>
          <a:p>
            <a:pPr algn="ctr"/>
            <a:r>
              <a:rPr lang="en-ZA" sz="3200" b="1" dirty="0" smtClean="0"/>
              <a:t>(PES)</a:t>
            </a:r>
          </a:p>
          <a:p>
            <a:pPr algn="ctr"/>
            <a:r>
              <a:rPr lang="en-ZA" sz="3200" b="1" dirty="0" smtClean="0">
                <a:solidFill>
                  <a:srgbClr val="C00000"/>
                </a:solidFill>
              </a:rPr>
              <a:t>QUARTER 3 PERFORMANCE: 2018/19</a:t>
            </a:r>
            <a:endParaRPr lang="en-ZA" sz="3200" b="1" dirty="0">
              <a:solidFill>
                <a:srgbClr val="C00000"/>
              </a:solidFill>
            </a:endParaRPr>
          </a:p>
        </p:txBody>
      </p:sp>
    </p:spTree>
    <p:extLst>
      <p:ext uri="{BB962C8B-B14F-4D97-AF65-F5344CB8AC3E}">
        <p14:creationId xmlns:p14="http://schemas.microsoft.com/office/powerpoint/2010/main" xmlns="" val="2773594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WORK SEEKERS REGISTERED –TARGETS PER PROVINCE: </a:t>
            </a:r>
            <a:r>
              <a:rPr lang="en-ZA" sz="2400" b="1" dirty="0">
                <a:solidFill>
                  <a:srgbClr val="C00000"/>
                </a:solidFill>
              </a:rPr>
              <a:t>QUARTER 3</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6069917"/>
              </p:ext>
            </p:extLst>
          </p:nvPr>
        </p:nvGraphicFramePr>
        <p:xfrm>
          <a:off x="179512" y="1417644"/>
          <a:ext cx="8712968" cy="4632636"/>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xmlns="" val="20000"/>
                    </a:ext>
                  </a:extLst>
                </a:gridCol>
                <a:gridCol w="4356484">
                  <a:extLst>
                    <a:ext uri="{9D8B030D-6E8A-4147-A177-3AD203B41FA5}">
                      <a16:colId xmlns:a16="http://schemas.microsoft.com/office/drawing/2014/main" xmlns="" val="20001"/>
                    </a:ext>
                  </a:extLst>
                </a:gridCol>
              </a:tblGrid>
              <a:tr h="386053">
                <a:tc>
                  <a:txBody>
                    <a:bodyPr/>
                    <a:lstStyle/>
                    <a:p>
                      <a:r>
                        <a:rPr lang="en-ZA" dirty="0" smtClean="0"/>
                        <a:t>Province</a:t>
                      </a:r>
                      <a:endParaRPr lang="en-ZA" dirty="0"/>
                    </a:p>
                  </a:txBody>
                  <a:tcPr/>
                </a:tc>
                <a:tc>
                  <a:txBody>
                    <a:bodyPr/>
                    <a:lstStyle/>
                    <a:p>
                      <a:pPr algn="ctr"/>
                      <a:r>
                        <a:rPr lang="en-ZA" dirty="0" smtClean="0"/>
                        <a:t>Target</a:t>
                      </a:r>
                      <a:endParaRPr lang="en-ZA" dirty="0"/>
                    </a:p>
                  </a:txBody>
                  <a:tcPr/>
                </a:tc>
                <a:extLst>
                  <a:ext uri="{0D108BD9-81ED-4DB2-BD59-A6C34878D82A}">
                    <a16:rowId xmlns:a16="http://schemas.microsoft.com/office/drawing/2014/main" xmlns="" val="10000"/>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18 000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1"/>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10 500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2"/>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39 500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3"/>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27 000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4"/>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10 500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5"/>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12 000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6"/>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4 500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7"/>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9 000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8"/>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20 000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09"/>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a:spcAft>
                          <a:spcPts val="0"/>
                        </a:spcAft>
                      </a:pPr>
                      <a:r>
                        <a:rPr lang="en-ZA" sz="1600" b="0" dirty="0" smtClean="0">
                          <a:solidFill>
                            <a:schemeClr val="tx1"/>
                          </a:solidFill>
                          <a:effectLst/>
                          <a:latin typeface="+mn-lt"/>
                          <a:ea typeface="Times New Roman"/>
                        </a:rPr>
                        <a:t>0</a:t>
                      </a:r>
                      <a:endParaRPr lang="en-ZA" sz="1600" b="0" dirty="0">
                        <a:solidFill>
                          <a:schemeClr val="tx1"/>
                        </a:solidFill>
                        <a:effectLst/>
                        <a:latin typeface="+mn-lt"/>
                        <a:ea typeface="Times New Roman"/>
                      </a:endParaRPr>
                    </a:p>
                  </a:txBody>
                  <a:tcPr marL="68584" marR="68584" marT="0" marB="0" anchor="b"/>
                </a:tc>
                <a:extLst>
                  <a:ext uri="{0D108BD9-81ED-4DB2-BD59-A6C34878D82A}">
                    <a16:rowId xmlns:a16="http://schemas.microsoft.com/office/drawing/2014/main" xmlns="" val="10010"/>
                  </a:ext>
                </a:extLst>
              </a:tr>
              <a:tr h="386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solidFill>
                      <a:schemeClr val="tx2">
                        <a:lumMod val="40000"/>
                        <a:lumOff val="60000"/>
                      </a:schemeClr>
                    </a:solidFill>
                  </a:tcPr>
                </a:tc>
                <a:tc>
                  <a:txBody>
                    <a:bodyPr/>
                    <a:lstStyle/>
                    <a:p>
                      <a:pPr algn="ctr">
                        <a:spcAft>
                          <a:spcPts val="0"/>
                        </a:spcAft>
                      </a:pPr>
                      <a:r>
                        <a:rPr lang="en-ZA" sz="1600" b="1" dirty="0" smtClean="0">
                          <a:solidFill>
                            <a:schemeClr val="tx1"/>
                          </a:solidFill>
                          <a:effectLst/>
                          <a:latin typeface="+mn-lt"/>
                          <a:ea typeface="Times New Roman"/>
                        </a:rPr>
                        <a:t>151 000</a:t>
                      </a:r>
                      <a:endParaRPr lang="en-ZA" sz="1600" b="1" dirty="0">
                        <a:solidFill>
                          <a:schemeClr val="tx1"/>
                        </a:solidFill>
                        <a:effectLst/>
                        <a:latin typeface="+mn-lt"/>
                        <a:ea typeface="Times New Roman"/>
                      </a:endParaRPr>
                    </a:p>
                  </a:txBody>
                  <a:tcPr marL="68584" marR="68584" marT="0"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67</a:t>
            </a:fld>
            <a:endParaRPr lang="en-US" dirty="0"/>
          </a:p>
        </p:txBody>
      </p:sp>
    </p:spTree>
    <p:extLst>
      <p:ext uri="{BB962C8B-B14F-4D97-AF65-F5344CB8AC3E}">
        <p14:creationId xmlns:p14="http://schemas.microsoft.com/office/powerpoint/2010/main" xmlns="" val="3810804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WORK SEEKERS REGISTERED </a:t>
            </a:r>
            <a:r>
              <a:rPr lang="en-ZA" sz="2400" b="1" dirty="0" smtClean="0"/>
              <a:t>–ACTUAL </a:t>
            </a:r>
            <a:r>
              <a:rPr lang="en-ZA" sz="2400" b="1" dirty="0"/>
              <a:t>PER PROVINCE: </a:t>
            </a:r>
            <a:r>
              <a:rPr lang="en-ZA" sz="2400" b="1" dirty="0">
                <a:solidFill>
                  <a:srgbClr val="C00000"/>
                </a:solidFill>
              </a:rPr>
              <a:t>QUARTER 3</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82491610"/>
              </p:ext>
            </p:extLst>
          </p:nvPr>
        </p:nvGraphicFramePr>
        <p:xfrm>
          <a:off x="251520" y="1340772"/>
          <a:ext cx="8640960" cy="5112564"/>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tblGrid>
              <a:tr h="426047">
                <a:tc>
                  <a:txBody>
                    <a:bodyPr/>
                    <a:lstStyle/>
                    <a:p>
                      <a:r>
                        <a:rPr lang="en-ZA" sz="1600" dirty="0" smtClean="0">
                          <a:latin typeface="+mn-lt"/>
                        </a:rPr>
                        <a:t>Province</a:t>
                      </a:r>
                      <a:endParaRPr lang="en-ZA" sz="1600" dirty="0">
                        <a:latin typeface="+mn-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Actual</a:t>
                      </a:r>
                      <a:endParaRPr kumimoji="0" lang="en-ZA" sz="16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ctr" horzOverflow="overflow"/>
                </a:tc>
                <a:extLst>
                  <a:ext uri="{0D108BD9-81ED-4DB2-BD59-A6C34878D82A}">
                    <a16:rowId xmlns:a16="http://schemas.microsoft.com/office/drawing/2014/main" xmlns="" val="10000"/>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24 517</a:t>
                      </a:r>
                    </a:p>
                  </a:txBody>
                  <a:tcPr marL="9525" marR="9525" marT="9525" marB="0" anchor="ctr"/>
                </a:tc>
                <a:extLst>
                  <a:ext uri="{0D108BD9-81ED-4DB2-BD59-A6C34878D82A}">
                    <a16:rowId xmlns:a16="http://schemas.microsoft.com/office/drawing/2014/main" xmlns="" val="10001"/>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12 369</a:t>
                      </a:r>
                    </a:p>
                  </a:txBody>
                  <a:tcPr marL="9525" marR="9525" marT="9525" marB="0" anchor="ctr"/>
                </a:tc>
                <a:extLst>
                  <a:ext uri="{0D108BD9-81ED-4DB2-BD59-A6C34878D82A}">
                    <a16:rowId xmlns:a16="http://schemas.microsoft.com/office/drawing/2014/main" xmlns="" val="10002"/>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52 341</a:t>
                      </a:r>
                    </a:p>
                  </a:txBody>
                  <a:tcPr marL="9525" marR="9525" marT="9525" marB="0" anchor="ctr"/>
                </a:tc>
                <a:extLst>
                  <a:ext uri="{0D108BD9-81ED-4DB2-BD59-A6C34878D82A}">
                    <a16:rowId xmlns:a16="http://schemas.microsoft.com/office/drawing/2014/main" xmlns="" val="10003"/>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29 765</a:t>
                      </a:r>
                    </a:p>
                  </a:txBody>
                  <a:tcPr marL="9525" marR="9525" marT="9525" marB="0" anchor="ctr"/>
                </a:tc>
                <a:extLst>
                  <a:ext uri="{0D108BD9-81ED-4DB2-BD59-A6C34878D82A}">
                    <a16:rowId xmlns:a16="http://schemas.microsoft.com/office/drawing/2014/main" xmlns="" val="10004"/>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15 890</a:t>
                      </a:r>
                    </a:p>
                  </a:txBody>
                  <a:tcPr marL="9525" marR="9525" marT="9525" marB="0" anchor="ctr"/>
                </a:tc>
                <a:extLst>
                  <a:ext uri="{0D108BD9-81ED-4DB2-BD59-A6C34878D82A}">
                    <a16:rowId xmlns:a16="http://schemas.microsoft.com/office/drawing/2014/main" xmlns="" val="10005"/>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15 153</a:t>
                      </a:r>
                    </a:p>
                  </a:txBody>
                  <a:tcPr marL="9525" marR="9525" marT="9525" marB="0" anchor="ctr"/>
                </a:tc>
                <a:extLst>
                  <a:ext uri="{0D108BD9-81ED-4DB2-BD59-A6C34878D82A}">
                    <a16:rowId xmlns:a16="http://schemas.microsoft.com/office/drawing/2014/main" xmlns="" val="10006"/>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6 424</a:t>
                      </a:r>
                    </a:p>
                  </a:txBody>
                  <a:tcPr marL="9525" marR="9525" marT="9525" marB="0" anchor="ctr"/>
                </a:tc>
                <a:extLst>
                  <a:ext uri="{0D108BD9-81ED-4DB2-BD59-A6C34878D82A}">
                    <a16:rowId xmlns:a16="http://schemas.microsoft.com/office/drawing/2014/main" xmlns="" val="10007"/>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10 450</a:t>
                      </a:r>
                    </a:p>
                  </a:txBody>
                  <a:tcPr marL="9525" marR="9525" marT="9525" marB="0" anchor="ctr"/>
                </a:tc>
                <a:extLst>
                  <a:ext uri="{0D108BD9-81ED-4DB2-BD59-A6C34878D82A}">
                    <a16:rowId xmlns:a16="http://schemas.microsoft.com/office/drawing/2014/main" xmlns="" val="10008"/>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28 529</a:t>
                      </a:r>
                    </a:p>
                  </a:txBody>
                  <a:tcPr marL="9525" marR="9525" marT="9525" marB="0" anchor="ctr"/>
                </a:tc>
                <a:extLst>
                  <a:ext uri="{0D108BD9-81ED-4DB2-BD59-A6C34878D82A}">
                    <a16:rowId xmlns:a16="http://schemas.microsoft.com/office/drawing/2014/main" xmlns="" val="10009"/>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fontAlgn="ctr"/>
                      <a:r>
                        <a:rPr lang="en-ZA" sz="1600" b="0" i="0" u="none" strike="noStrike" dirty="0">
                          <a:solidFill>
                            <a:srgbClr val="000000"/>
                          </a:solidFill>
                          <a:effectLst/>
                          <a:latin typeface="+mn-lt"/>
                        </a:rPr>
                        <a:t>7 855</a:t>
                      </a:r>
                    </a:p>
                  </a:txBody>
                  <a:tcPr marL="9525" marR="9525" marT="9525" marB="0" anchor="ctr"/>
                </a:tc>
                <a:extLst>
                  <a:ext uri="{0D108BD9-81ED-4DB2-BD59-A6C34878D82A}">
                    <a16:rowId xmlns:a16="http://schemas.microsoft.com/office/drawing/2014/main" xmlns="" val="10010"/>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solidFill>
                      <a:schemeClr val="tx2">
                        <a:lumMod val="40000"/>
                        <a:lumOff val="60000"/>
                      </a:schemeClr>
                    </a:solidFill>
                  </a:tcPr>
                </a:tc>
                <a:tc>
                  <a:txBody>
                    <a:bodyPr/>
                    <a:lstStyle/>
                    <a:p>
                      <a:pPr algn="ctr">
                        <a:spcAft>
                          <a:spcPts val="0"/>
                        </a:spcAft>
                      </a:pPr>
                      <a:r>
                        <a:rPr lang="en-ZA" sz="1600" b="1" dirty="0" smtClean="0">
                          <a:solidFill>
                            <a:schemeClr val="tx1"/>
                          </a:solidFill>
                          <a:effectLst/>
                          <a:latin typeface="+mn-lt"/>
                          <a:ea typeface="Times New Roman"/>
                          <a:cs typeface="Arial" panose="020B0604020202020204" pitchFamily="34" charset="0"/>
                        </a:rPr>
                        <a:t>203 293</a:t>
                      </a:r>
                      <a:endParaRPr lang="en-ZA" sz="1600" b="1" dirty="0">
                        <a:solidFill>
                          <a:schemeClr val="tx1"/>
                        </a:solidFill>
                        <a:effectLst/>
                        <a:latin typeface="+mn-lt"/>
                        <a:ea typeface="Times New Roman"/>
                        <a:cs typeface="Arial" panose="020B0604020202020204" pitchFamily="34" charset="0"/>
                      </a:endParaRPr>
                    </a:p>
                  </a:txBody>
                  <a:tcPr marL="68584" marR="68584" marT="0"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553200" y="6356350"/>
            <a:ext cx="2339280" cy="385018"/>
          </a:xfrm>
        </p:spPr>
        <p:txBody>
          <a:bodyPr/>
          <a:lstStyle/>
          <a:p>
            <a:pPr>
              <a:defRPr/>
            </a:pPr>
            <a:fld id="{416AF1B2-E7A4-446A-84DC-90AA83BA6A19}" type="slidenum">
              <a:rPr lang="en-US" smtClean="0">
                <a:solidFill>
                  <a:schemeClr val="bg1"/>
                </a:solidFill>
              </a:rPr>
              <a:pPr>
                <a:defRPr/>
              </a:pPr>
              <a:t>68</a:t>
            </a:fld>
            <a:endParaRPr lang="en-US" dirty="0">
              <a:solidFill>
                <a:schemeClr val="bg1"/>
              </a:solidFill>
            </a:endParaRPr>
          </a:p>
        </p:txBody>
      </p:sp>
    </p:spTree>
    <p:extLst>
      <p:ext uri="{BB962C8B-B14F-4D97-AF65-F5344CB8AC3E}">
        <p14:creationId xmlns:p14="http://schemas.microsoft.com/office/powerpoint/2010/main" xmlns="" val="1221292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b="1" dirty="0">
                <a:ea typeface="ＭＳ Ｐゴシック" pitchFamily="34" charset="-128"/>
                <a:cs typeface="Arial" pitchFamily="34" charset="0"/>
              </a:rPr>
              <a:t>WORK SEEKERS REGISTERED BY AGE GROUPS: </a:t>
            </a:r>
            <a:r>
              <a:rPr lang="en-US" altLang="en-US" sz="2400" b="1" dirty="0">
                <a:solidFill>
                  <a:srgbClr val="C00000"/>
                </a:solidFill>
                <a:ea typeface="ＭＳ Ｐゴシック" pitchFamily="34" charset="-128"/>
                <a:cs typeface="Arial" pitchFamily="34" charset="0"/>
              </a:rPr>
              <a:t>QUARTER 3</a:t>
            </a:r>
            <a:endParaRPr lang="en-ZA" altLang="en-US" sz="2400" dirty="0" smtClean="0"/>
          </a:p>
        </p:txBody>
      </p:sp>
      <p:sp>
        <p:nvSpPr>
          <p:cNvPr id="25603" name="Content Placeholder 5"/>
          <p:cNvSpPr>
            <a:spLocks noGrp="1"/>
          </p:cNvSpPr>
          <p:nvPr>
            <p:ph sz="quarter" idx="4"/>
          </p:nvPr>
        </p:nvSpPr>
        <p:spPr>
          <a:xfrm>
            <a:off x="4645025" y="1417638"/>
            <a:ext cx="4041775" cy="4938712"/>
          </a:xfrm>
        </p:spPr>
        <p:txBody>
          <a:bodyPr/>
          <a:lstStyle/>
          <a:p>
            <a:pPr algn="just">
              <a:defRPr/>
            </a:pPr>
            <a:r>
              <a:rPr lang="en-ZA" altLang="en-US" sz="2000" dirty="0" smtClean="0"/>
              <a:t>60% (122 922) of registered work seekers are young people aged 16-35 years</a:t>
            </a:r>
          </a:p>
          <a:p>
            <a:pPr algn="just">
              <a:defRPr/>
            </a:pPr>
            <a:r>
              <a:rPr lang="en-ZA" altLang="en-US" sz="2000" dirty="0" smtClean="0"/>
              <a:t>40% ( 80 369) are adults aged 36 years and above</a:t>
            </a:r>
          </a:p>
          <a:p>
            <a:pPr algn="just">
              <a:defRPr/>
            </a:pPr>
            <a:r>
              <a:rPr lang="en-ZA" altLang="en-US" sz="2000" dirty="0" smtClean="0"/>
              <a:t>The figures are inline with those published by Stats SA, which are characterised by high youth unemployment rate. </a:t>
            </a:r>
          </a:p>
          <a:p>
            <a:pPr algn="just">
              <a:defRPr/>
            </a:pPr>
            <a:r>
              <a:rPr lang="en-ZA" altLang="en-US" sz="2000" dirty="0" smtClean="0"/>
              <a:t>According to the latest QLFS 3 of 2018,   39% of young people aged 15-34 years were unemployed.</a:t>
            </a:r>
          </a:p>
          <a:p>
            <a:pPr>
              <a:defRPr/>
            </a:pPr>
            <a:endParaRPr lang="en-ZA" altLang="en-US" sz="1800" dirty="0" smtClean="0">
              <a:solidFill>
                <a:srgbClr val="FF0000"/>
              </a:solidFill>
            </a:endParaRPr>
          </a:p>
          <a:p>
            <a:pPr>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a:solidFill>
                <a:srgbClr val="FF0000"/>
              </a:solidFill>
            </a:endParaRPr>
          </a:p>
          <a:p>
            <a:pPr marL="0" indent="0">
              <a:buFont typeface="Arial" pitchFamily="34" charset="0"/>
              <a:buNone/>
              <a:defRPr/>
            </a:pPr>
            <a:endParaRPr lang="en-ZA" altLang="en-US" sz="1200" dirty="0" smtClean="0">
              <a:solidFill>
                <a:srgbClr val="FF0000"/>
              </a:solidFill>
            </a:endParaRPr>
          </a:p>
        </p:txBody>
      </p:sp>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2EFFD8E-E4FC-4724-A34A-F8FE4A49E435}" type="slidenum">
              <a:rPr lang="en-US" altLang="en-US" sz="1200" smtClean="0">
                <a:solidFill>
                  <a:srgbClr val="898989"/>
                </a:solidFill>
              </a:rPr>
              <a:pPr eaLnBrk="1" hangingPunct="1">
                <a:spcBef>
                  <a:spcPct val="0"/>
                </a:spcBef>
                <a:buFontTx/>
                <a:buNone/>
              </a:pPr>
              <a:t>69</a:t>
            </a:fld>
            <a:endParaRPr lang="en-US" altLang="en-US" sz="1200" smtClean="0">
              <a:solidFill>
                <a:srgbClr val="898989"/>
              </a:solidFill>
            </a:endParaRP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xmlns="" val="3911232236"/>
              </p:ext>
            </p:extLst>
          </p:nvPr>
        </p:nvGraphicFramePr>
        <p:xfrm>
          <a:off x="457200" y="1511299"/>
          <a:ext cx="4040188" cy="47260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632" name="Chart 8"/>
          <p:cNvGraphicFramePr>
            <a:graphicFrameLocks/>
          </p:cNvGraphicFramePr>
          <p:nvPr>
            <p:extLst>
              <p:ext uri="{D42A27DB-BD31-4B8C-83A1-F6EECF244321}">
                <p14:modId xmlns:p14="http://schemas.microsoft.com/office/powerpoint/2010/main" xmlns="" val="640364531"/>
              </p:ext>
            </p:extLst>
          </p:nvPr>
        </p:nvGraphicFramePr>
        <p:xfrm>
          <a:off x="107504" y="1340768"/>
          <a:ext cx="4752527" cy="5256584"/>
        </p:xfrm>
        <a:graphic>
          <a:graphicData uri="http://schemas.openxmlformats.org/presentationml/2006/ole">
            <p:oleObj spid="_x0000_s1083" r:id="rId6" imgW="4066384" imgH="3749365" progId="">
              <p:embed/>
            </p:oleObj>
          </a:graphicData>
        </a:graphic>
      </p:graphicFrame>
    </p:spTree>
    <p:extLst>
      <p:ext uri="{BB962C8B-B14F-4D97-AF65-F5344CB8AC3E}">
        <p14:creationId xmlns:p14="http://schemas.microsoft.com/office/powerpoint/2010/main" xmlns="" val="343669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3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000" b="1" dirty="0" smtClean="0">
                <a:solidFill>
                  <a:prstClr val="black"/>
                </a:solidFill>
                <a:ea typeface="ＭＳ Ｐゴシック" pitchFamily="-80" charset="-128"/>
                <a:cs typeface="+mj-cs"/>
              </a:rPr>
              <a:t>OVERALL </a:t>
            </a:r>
            <a:r>
              <a:rPr lang="en-US" sz="2000" b="1" dirty="0">
                <a:solidFill>
                  <a:prstClr val="black"/>
                </a:solidFill>
                <a:ea typeface="ＭＳ Ｐゴシック" pitchFamily="-80" charset="-128"/>
                <a:cs typeface="+mj-cs"/>
              </a:rPr>
              <a:t>ACHIEVEMENTS PER STRATEGIC </a:t>
            </a:r>
            <a:r>
              <a:rPr lang="en-US" sz="2000" b="1" dirty="0" smtClean="0">
                <a:solidFill>
                  <a:prstClr val="black"/>
                </a:solidFill>
                <a:ea typeface="ＭＳ Ｐゴシック" pitchFamily="-80" charset="-128"/>
                <a:cs typeface="+mj-cs"/>
              </a:rPr>
              <a:t>OBJECTIVE AND PER BRANCH  DURING </a:t>
            </a:r>
            <a:r>
              <a:rPr lang="en-US" sz="2000" b="1" u="sng" dirty="0">
                <a:solidFill>
                  <a:srgbClr val="FF0000"/>
                </a:solidFill>
                <a:ea typeface="ＭＳ Ｐゴシック" pitchFamily="-80" charset="-128"/>
                <a:cs typeface="+mj-cs"/>
              </a:rPr>
              <a:t>QUARTER 3</a:t>
            </a:r>
            <a:endParaRPr lang="en-US" sz="2000" b="1" dirty="0">
              <a:solidFill>
                <a:prstClr val="black"/>
              </a:solidFill>
              <a:ea typeface="ＭＳ Ｐゴシック" pitchFamily="-80" charset="-128"/>
              <a:cs typeface="+mj-cs"/>
            </a:endParaRPr>
          </a:p>
          <a:p>
            <a:pPr algn="ctr">
              <a:buFont typeface="Arial" charset="0"/>
              <a:buChar char="•"/>
              <a:defRPr/>
            </a:pPr>
            <a:r>
              <a:rPr lang="en-US" sz="2000" b="1" dirty="0">
                <a:solidFill>
                  <a:prstClr val="black"/>
                </a:solidFill>
                <a:ea typeface="ＭＳ Ｐゴシック" pitchFamily="-80" charset="-128"/>
                <a:cs typeface="+mj-cs"/>
              </a:rPr>
              <a:t>OCTOBER TO DECEMBER 2018-19</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7</a:t>
            </a:fld>
            <a:endParaRPr lang="en-US" altLang="en-US" sz="1200" dirty="0" smtClean="0">
              <a:solidFill>
                <a:schemeClr val="bg1"/>
              </a:solidFill>
            </a:endParaRPr>
          </a:p>
        </p:txBody>
      </p:sp>
    </p:spTree>
    <p:extLst>
      <p:ext uri="{BB962C8B-B14F-4D97-AF65-F5344CB8AC3E}">
        <p14:creationId xmlns:p14="http://schemas.microsoft.com/office/powerpoint/2010/main" xmlns="" val="109384945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400" b="1" dirty="0">
                <a:ea typeface="ＭＳ Ｐゴシック" pitchFamily="34" charset="-128"/>
              </a:rPr>
              <a:t>WORK SEEKERS REGISTERED BY DISABILITY: </a:t>
            </a:r>
            <a:br>
              <a:rPr lang="en-ZA" altLang="en-US" sz="2400" b="1" dirty="0">
                <a:ea typeface="ＭＳ Ｐゴシック" pitchFamily="34" charset="-128"/>
              </a:rPr>
            </a:br>
            <a:r>
              <a:rPr lang="en-US" altLang="en-US" sz="2400" b="1" dirty="0">
                <a:solidFill>
                  <a:srgbClr val="C00000"/>
                </a:solidFill>
                <a:ea typeface="ＭＳ Ｐゴシック" pitchFamily="34" charset="-128"/>
                <a:cs typeface="Arial" pitchFamily="34" charset="0"/>
              </a:rPr>
              <a:t>QUARTER 3</a:t>
            </a:r>
            <a:endParaRPr lang="en-ZA" altLang="en-US" sz="2400" dirty="0" smtClean="0"/>
          </a:p>
        </p:txBody>
      </p:sp>
      <p:sp>
        <p:nvSpPr>
          <p:cNvPr id="29699" name="Content Placeholder 5"/>
          <p:cNvSpPr>
            <a:spLocks noGrp="1"/>
          </p:cNvSpPr>
          <p:nvPr>
            <p:ph sz="quarter" idx="4"/>
          </p:nvPr>
        </p:nvSpPr>
        <p:spPr>
          <a:xfrm>
            <a:off x="5089525" y="1300163"/>
            <a:ext cx="3733800" cy="4606925"/>
          </a:xfrm>
        </p:spPr>
        <p:txBody>
          <a:bodyPr/>
          <a:lstStyle/>
          <a:p>
            <a:pPr>
              <a:defRPr/>
            </a:pPr>
            <a:endParaRPr lang="en-ZA" altLang="en-US" sz="2000" dirty="0" smtClean="0"/>
          </a:p>
          <a:p>
            <a:pPr algn="just">
              <a:defRPr/>
            </a:pPr>
            <a:r>
              <a:rPr lang="en-ZA" altLang="en-US" sz="2000" dirty="0" smtClean="0"/>
              <a:t>0.7% (1 437) of work seekers registered on ESSA have different forms of disabilities:</a:t>
            </a:r>
          </a:p>
          <a:p>
            <a:pPr lvl="1" algn="just">
              <a:defRPr/>
            </a:pPr>
            <a:r>
              <a:rPr lang="en-ZA" altLang="en-US" dirty="0" smtClean="0"/>
              <a:t>678 blindness</a:t>
            </a:r>
          </a:p>
          <a:p>
            <a:pPr lvl="1" algn="just">
              <a:defRPr/>
            </a:pPr>
            <a:r>
              <a:rPr lang="en-ZA" altLang="en-US" dirty="0" smtClean="0"/>
              <a:t>299 physical disability</a:t>
            </a:r>
          </a:p>
          <a:p>
            <a:pPr lvl="1" algn="just">
              <a:defRPr/>
            </a:pPr>
            <a:r>
              <a:rPr lang="en-ZA" altLang="en-US" dirty="0" smtClean="0"/>
              <a:t>168 chronic condition, </a:t>
            </a:r>
            <a:r>
              <a:rPr lang="en-ZA" altLang="en-US" dirty="0" err="1" smtClean="0"/>
              <a:t>etc</a:t>
            </a:r>
            <a:endParaRPr lang="en-ZA" altLang="en-US" dirty="0" smtClean="0"/>
          </a:p>
          <a:p>
            <a:pPr lvl="1">
              <a:defRPr/>
            </a:pPr>
            <a:endParaRPr lang="en-ZA" altLang="en-US" dirty="0">
              <a:solidFill>
                <a:srgbClr val="FF0000"/>
              </a:solidFill>
            </a:endParaRPr>
          </a:p>
          <a:p>
            <a:pPr lvl="1">
              <a:defRPr/>
            </a:pPr>
            <a:endParaRPr lang="en-ZA" altLang="en-US" dirty="0" smtClean="0">
              <a:solidFill>
                <a:srgbClr val="FF0000"/>
              </a:solidFill>
            </a:endParaRPr>
          </a:p>
          <a:p>
            <a:pPr lvl="1">
              <a:defRPr/>
            </a:pPr>
            <a:endParaRPr lang="en-ZA" altLang="en-US" dirty="0">
              <a:solidFill>
                <a:srgbClr val="FF0000"/>
              </a:solidFill>
            </a:endParaRPr>
          </a:p>
          <a:p>
            <a:pPr lvl="1">
              <a:defRPr/>
            </a:pPr>
            <a:endParaRPr lang="en-ZA" altLang="en-US" dirty="0" smtClean="0">
              <a:solidFill>
                <a:srgbClr val="FF0000"/>
              </a:solidFill>
            </a:endParaRPr>
          </a:p>
          <a:p>
            <a:pPr marL="457200" lvl="1" indent="0">
              <a:buFont typeface="Arial" pitchFamily="34" charset="0"/>
              <a:buNone/>
              <a:defRPr/>
            </a:pPr>
            <a:endParaRPr lang="en-ZA" altLang="en-US" dirty="0" smtClean="0"/>
          </a:p>
          <a:p>
            <a:pPr lvl="1">
              <a:defRPr/>
            </a:pPr>
            <a:endParaRPr lang="en-ZA" altLang="en-US" dirty="0" smtClean="0"/>
          </a:p>
        </p:txBody>
      </p:sp>
      <p:sp>
        <p:nvSpPr>
          <p:cNvPr id="29700" name="Slide Number Placeholder 6"/>
          <p:cNvSpPr>
            <a:spLocks noGrp="1"/>
          </p:cNvSpPr>
          <p:nvPr>
            <p:ph type="sldNum" sz="quarter" idx="12"/>
          </p:nvPr>
        </p:nvSpPr>
        <p:spPr bwMode="auto">
          <a:xfrm>
            <a:off x="6553200" y="6356351"/>
            <a:ext cx="2483296" cy="3130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78E8A37-0E34-4239-A01C-77354A3E567A}" type="slidenum">
              <a:rPr lang="en-US" altLang="en-US" sz="1200" smtClean="0">
                <a:solidFill>
                  <a:schemeClr val="bg1"/>
                </a:solidFill>
              </a:rPr>
              <a:pPr eaLnBrk="1" hangingPunct="1">
                <a:spcBef>
                  <a:spcPct val="0"/>
                </a:spcBef>
                <a:buFontTx/>
                <a:buNone/>
              </a:pPr>
              <a:t>70</a:t>
            </a:fld>
            <a:endParaRPr lang="en-US" altLang="en-US" sz="1200" smtClean="0">
              <a:solidFill>
                <a:schemeClr val="bg1"/>
              </a:solidFill>
            </a:endParaRPr>
          </a:p>
        </p:txBody>
      </p:sp>
      <p:graphicFrame>
        <p:nvGraphicFramePr>
          <p:cNvPr id="8" name="Content Placeholder 7"/>
          <p:cNvGraphicFramePr>
            <a:graphicFrameLocks noGrp="1"/>
          </p:cNvGraphicFramePr>
          <p:nvPr>
            <p:ph sz="half" idx="2"/>
          </p:nvPr>
        </p:nvGraphicFramePr>
        <p:xfrm>
          <a:off x="457200" y="1757237"/>
          <a:ext cx="4369242" cy="4368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702" name="Chart 5"/>
          <p:cNvGraphicFramePr>
            <a:graphicFrameLocks/>
          </p:cNvGraphicFramePr>
          <p:nvPr>
            <p:extLst>
              <p:ext uri="{D42A27DB-BD31-4B8C-83A1-F6EECF244321}">
                <p14:modId xmlns:p14="http://schemas.microsoft.com/office/powerpoint/2010/main" xmlns="" val="1744214962"/>
              </p:ext>
            </p:extLst>
          </p:nvPr>
        </p:nvGraphicFramePr>
        <p:xfrm>
          <a:off x="251520" y="1417639"/>
          <a:ext cx="5184576" cy="5107706"/>
        </p:xfrm>
        <a:graphic>
          <a:graphicData uri="http://schemas.openxmlformats.org/presentationml/2006/ole">
            <p:oleObj spid="_x0000_s2106" r:id="rId4" imgW="4157832" imgH="3938357" progId="">
              <p:embed/>
            </p:oleObj>
          </a:graphicData>
        </a:graphic>
      </p:graphicFrame>
    </p:spTree>
    <p:extLst>
      <p:ext uri="{BB962C8B-B14F-4D97-AF65-F5344CB8AC3E}">
        <p14:creationId xmlns:p14="http://schemas.microsoft.com/office/powerpoint/2010/main" xmlns="" val="38443484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dirty="0">
                <a:ea typeface="ＭＳ Ｐゴシック" pitchFamily="34" charset="-128"/>
              </a:rPr>
              <a:t>WORK SEEKERS REGISTERED BY EQUITY GROUP:</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31747" name="Content Placeholder 5"/>
          <p:cNvSpPr>
            <a:spLocks noGrp="1"/>
          </p:cNvSpPr>
          <p:nvPr>
            <p:ph sz="quarter" idx="4"/>
          </p:nvPr>
        </p:nvSpPr>
        <p:spPr>
          <a:xfrm>
            <a:off x="5129213" y="1741488"/>
            <a:ext cx="3557587" cy="4384675"/>
          </a:xfrm>
        </p:spPr>
        <p:txBody>
          <a:bodyPr/>
          <a:lstStyle/>
          <a:p>
            <a:pPr algn="just">
              <a:defRPr/>
            </a:pPr>
            <a:r>
              <a:rPr lang="en-ZA" altLang="en-US" sz="2000" dirty="0" smtClean="0"/>
              <a:t>85% (171 894) of work seekers registered are Africans, 11% (21 652)  Coloureds, 3% (5 653) Whites and only</a:t>
            </a:r>
            <a:r>
              <a:rPr lang="en-ZA" altLang="en-US" sz="2000" dirty="0" smtClean="0">
                <a:solidFill>
                  <a:srgbClr val="FF0000"/>
                </a:solidFill>
              </a:rPr>
              <a:t> </a:t>
            </a:r>
            <a:r>
              <a:rPr lang="en-ZA" altLang="en-US" sz="2000" dirty="0" smtClean="0"/>
              <a:t>1% (2 464) Indians</a:t>
            </a:r>
            <a:r>
              <a:rPr lang="en-ZA" altLang="en-US" sz="2000" dirty="0"/>
              <a:t>.</a:t>
            </a:r>
            <a:endParaRPr lang="en-ZA" altLang="en-US" sz="2000" dirty="0" smtClean="0"/>
          </a:p>
          <a:p>
            <a:pPr algn="just">
              <a:defRPr/>
            </a:pPr>
            <a:r>
              <a:rPr lang="en-ZA" altLang="en-US" sz="2000" dirty="0" smtClean="0"/>
              <a:t>The remaining 1 630 (0%) were not specified by equity group.</a:t>
            </a:r>
          </a:p>
          <a:p>
            <a:pPr marL="0" indent="0">
              <a:buFont typeface="Arial" pitchFamily="34" charset="0"/>
              <a:buNone/>
              <a:defRPr/>
            </a:pPr>
            <a:endParaRPr lang="en-ZA" altLang="en-US" sz="1600" dirty="0" smtClean="0">
              <a:solidFill>
                <a:srgbClr val="FF0000"/>
              </a:solidFill>
            </a:endParaRPr>
          </a:p>
        </p:txBody>
      </p:sp>
      <p:sp>
        <p:nvSpPr>
          <p:cNvPr id="31748" name="Slide Number Placeholder 6"/>
          <p:cNvSpPr>
            <a:spLocks noGrp="1"/>
          </p:cNvSpPr>
          <p:nvPr>
            <p:ph type="sldNum" sz="quarter" idx="12"/>
          </p:nvPr>
        </p:nvSpPr>
        <p:spPr bwMode="auto">
          <a:xfrm>
            <a:off x="6553200" y="6356351"/>
            <a:ext cx="2411288" cy="3130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FD7A606-A010-45F5-9FBE-5DE23E685255}" type="slidenum">
              <a:rPr lang="en-US" altLang="en-US" sz="1200" smtClean="0">
                <a:solidFill>
                  <a:schemeClr val="bg1"/>
                </a:solidFill>
              </a:rPr>
              <a:pPr eaLnBrk="1" hangingPunct="1">
                <a:spcBef>
                  <a:spcPct val="0"/>
                </a:spcBef>
                <a:buFontTx/>
                <a:buNone/>
              </a:pPr>
              <a:t>71</a:t>
            </a:fld>
            <a:endParaRPr lang="en-US" altLang="en-US" sz="1200" smtClean="0">
              <a:solidFill>
                <a:schemeClr val="bg1"/>
              </a:solidFill>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xmlns="" val="3405209538"/>
              </p:ext>
            </p:extLst>
          </p:nvPr>
        </p:nvGraphicFramePr>
        <p:xfrm>
          <a:off x="368134" y="1335880"/>
          <a:ext cx="5067961" cy="52614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752" name="Chart 8"/>
          <p:cNvGraphicFramePr>
            <a:graphicFrameLocks/>
          </p:cNvGraphicFramePr>
          <p:nvPr/>
        </p:nvGraphicFramePr>
        <p:xfrm>
          <a:off x="630238" y="1571625"/>
          <a:ext cx="4454525" cy="4033838"/>
        </p:xfrm>
        <a:graphic>
          <a:graphicData uri="http://schemas.openxmlformats.org/presentationml/2006/ole">
            <p:oleObj spid="_x0000_s3128" r:id="rId6" imgW="4456562" imgH="4035902" progId="">
              <p:embed/>
            </p:oleObj>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339517832"/>
              </p:ext>
            </p:extLst>
          </p:nvPr>
        </p:nvGraphicFramePr>
        <p:xfrm>
          <a:off x="295275" y="1670048"/>
          <a:ext cx="4651376" cy="48552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276598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ZA" altLang="en-US" sz="2400" b="1" dirty="0">
                <a:ea typeface="ＭＳ Ｐゴシック" pitchFamily="34" charset="-128"/>
              </a:rPr>
              <a:t>OPPORTUNITIES BY ECONOMIC SECTOR:</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36867" name="Content Placeholder 3"/>
          <p:cNvSpPr>
            <a:spLocks noGrp="1"/>
          </p:cNvSpPr>
          <p:nvPr>
            <p:ph sz="half" idx="2"/>
          </p:nvPr>
        </p:nvSpPr>
        <p:spPr>
          <a:xfrm>
            <a:off x="5557838" y="1287463"/>
            <a:ext cx="3128962" cy="5068887"/>
          </a:xfrm>
        </p:spPr>
        <p:txBody>
          <a:bodyPr/>
          <a:lstStyle/>
          <a:p>
            <a:pPr>
              <a:defRPr/>
            </a:pPr>
            <a:endParaRPr lang="en-ZA" altLang="en-US" sz="1600" dirty="0" smtClean="0"/>
          </a:p>
          <a:p>
            <a:pPr algn="just">
              <a:defRPr/>
            </a:pPr>
            <a:r>
              <a:rPr lang="en-ZA" altLang="en-US" sz="2000" dirty="0" smtClean="0"/>
              <a:t>Only 29% (32 039) of registered work and learning opportunities were classified according to economic sector, while the rest (78 726) were not.</a:t>
            </a:r>
          </a:p>
          <a:p>
            <a:pPr algn="just">
              <a:defRPr/>
            </a:pPr>
            <a:r>
              <a:rPr lang="en-ZA" altLang="en-US" sz="2000" dirty="0" smtClean="0"/>
              <a:t>The following sectors registered most of work and learning opportunities: Agriculture  10 321, construction 6 974, safety and security         3 821.</a:t>
            </a:r>
          </a:p>
          <a:p>
            <a:pPr>
              <a:defRPr/>
            </a:pPr>
            <a:endParaRPr lang="en-ZA" altLang="en-US" sz="1000" dirty="0" smtClean="0"/>
          </a:p>
          <a:p>
            <a:pPr>
              <a:defRPr/>
            </a:pPr>
            <a:endParaRPr lang="en-ZA" altLang="en-US" sz="1000" dirty="0">
              <a:solidFill>
                <a:srgbClr val="FF0000"/>
              </a:solidFill>
            </a:endParaRPr>
          </a:p>
          <a:p>
            <a:pPr marL="0" indent="0">
              <a:buFont typeface="Arial" pitchFamily="34" charset="0"/>
              <a:buNone/>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endParaRPr lang="en-ZA" altLang="en-US" sz="1000" dirty="0">
              <a:solidFill>
                <a:srgbClr val="FF0000"/>
              </a:solidFill>
            </a:endParaRPr>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p:txBody>
      </p:sp>
      <p:sp>
        <p:nvSpPr>
          <p:cNvPr id="35844" name="Slide Number Placeholder 4"/>
          <p:cNvSpPr>
            <a:spLocks noGrp="1"/>
          </p:cNvSpPr>
          <p:nvPr>
            <p:ph type="sldNum" sz="quarter" idx="12"/>
          </p:nvPr>
        </p:nvSpPr>
        <p:spPr bwMode="auto">
          <a:xfrm>
            <a:off x="6553200" y="6356350"/>
            <a:ext cx="2411288" cy="501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B1D20BE-5905-47BA-94D7-1C1271C72952}" type="slidenum">
              <a:rPr lang="en-US" altLang="en-US" sz="1200" smtClean="0">
                <a:solidFill>
                  <a:schemeClr val="bg1"/>
                </a:solidFill>
              </a:rPr>
              <a:pPr eaLnBrk="1" hangingPunct="1">
                <a:spcBef>
                  <a:spcPct val="0"/>
                </a:spcBef>
                <a:buFontTx/>
                <a:buNone/>
              </a:pPr>
              <a:t>72</a:t>
            </a:fld>
            <a:endParaRPr lang="en-US" altLang="en-US" sz="1200" dirty="0" smtClean="0">
              <a:solidFill>
                <a:schemeClr val="bg1"/>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846" name="Chart 6"/>
          <p:cNvGraphicFramePr>
            <a:graphicFrameLocks/>
          </p:cNvGraphicFramePr>
          <p:nvPr>
            <p:extLst>
              <p:ext uri="{D42A27DB-BD31-4B8C-83A1-F6EECF244321}">
                <p14:modId xmlns:p14="http://schemas.microsoft.com/office/powerpoint/2010/main" xmlns="" val="3174719917"/>
              </p:ext>
            </p:extLst>
          </p:nvPr>
        </p:nvGraphicFramePr>
        <p:xfrm>
          <a:off x="251520" y="1366838"/>
          <a:ext cx="5688632" cy="5230514"/>
        </p:xfrm>
        <a:graphic>
          <a:graphicData uri="http://schemas.openxmlformats.org/presentationml/2006/ole">
            <p:oleObj spid="_x0000_s4152" r:id="rId4" imgW="4615072" imgH="4054191" progId="">
              <p:embed/>
            </p:oleObj>
          </a:graphicData>
        </a:graphic>
      </p:graphicFrame>
    </p:spTree>
    <p:extLst>
      <p:ext uri="{BB962C8B-B14F-4D97-AF65-F5344CB8AC3E}">
        <p14:creationId xmlns:p14="http://schemas.microsoft.com/office/powerpoint/2010/main" xmlns="" val="26638795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dirty="0">
                <a:ea typeface="ＭＳ Ｐゴシック" pitchFamily="34" charset="-128"/>
              </a:rPr>
              <a:t>OPPORTUNITIES REGISTERED BY TYPE:</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38915" name="Content Placeholder 3"/>
          <p:cNvSpPr>
            <a:spLocks noGrp="1"/>
          </p:cNvSpPr>
          <p:nvPr>
            <p:ph sz="half" idx="2"/>
          </p:nvPr>
        </p:nvSpPr>
        <p:spPr>
          <a:xfrm>
            <a:off x="5219794" y="1340768"/>
            <a:ext cx="3662362" cy="4938712"/>
          </a:xfrm>
        </p:spPr>
        <p:txBody>
          <a:bodyPr/>
          <a:lstStyle/>
          <a:p>
            <a:pPr marL="0" indent="0">
              <a:buNone/>
              <a:defRPr/>
            </a:pPr>
            <a:endParaRPr lang="en-ZA" altLang="en-US" sz="1800" dirty="0" smtClean="0"/>
          </a:p>
          <a:p>
            <a:pPr>
              <a:defRPr/>
            </a:pPr>
            <a:r>
              <a:rPr lang="en-ZA" altLang="en-US" sz="2000" dirty="0" smtClean="0"/>
              <a:t>59% (65 140) of 110 765 opportunities registered are for formal jobs, </a:t>
            </a:r>
          </a:p>
          <a:p>
            <a:pPr>
              <a:defRPr/>
            </a:pPr>
            <a:r>
              <a:rPr lang="en-ZA" altLang="en-US" sz="2000" dirty="0" smtClean="0"/>
              <a:t>22% (24 300) projects, </a:t>
            </a:r>
          </a:p>
          <a:p>
            <a:pPr>
              <a:defRPr/>
            </a:pPr>
            <a:r>
              <a:rPr lang="en-ZA" altLang="en-US" sz="2000" dirty="0" smtClean="0"/>
              <a:t>13% (14 165) </a:t>
            </a:r>
            <a:r>
              <a:rPr lang="en-ZA" altLang="en-US" sz="2000" dirty="0" err="1" smtClean="0"/>
              <a:t>learnerships</a:t>
            </a:r>
            <a:endParaRPr lang="en-ZA" altLang="en-US" sz="2000" dirty="0" smtClean="0"/>
          </a:p>
          <a:p>
            <a:pPr>
              <a:defRPr/>
            </a:pPr>
            <a:r>
              <a:rPr lang="en-ZA" altLang="en-US" sz="2000" dirty="0" smtClean="0"/>
              <a:t>The remaining  </a:t>
            </a:r>
            <a:r>
              <a:rPr lang="en-ZA" altLang="en-US" sz="2000" dirty="0"/>
              <a:t>6</a:t>
            </a:r>
            <a:r>
              <a:rPr lang="en-ZA" altLang="en-US" sz="2000" dirty="0" smtClean="0"/>
              <a:t>% ( 7 160) is split as follows:</a:t>
            </a:r>
          </a:p>
          <a:p>
            <a:pPr lvl="1">
              <a:defRPr/>
            </a:pPr>
            <a:r>
              <a:rPr lang="en-ZA" altLang="en-US" sz="2000" dirty="0" smtClean="0"/>
              <a:t>SIPS1   (55)</a:t>
            </a:r>
          </a:p>
          <a:p>
            <a:pPr lvl="1">
              <a:defRPr/>
            </a:pPr>
            <a:r>
              <a:rPr lang="en-ZA" altLang="en-US" sz="2000" dirty="0" smtClean="0"/>
              <a:t>Internships  (2 446)</a:t>
            </a:r>
          </a:p>
          <a:p>
            <a:pPr lvl="1">
              <a:defRPr/>
            </a:pPr>
            <a:r>
              <a:rPr lang="en-ZA" altLang="en-US" sz="2000" dirty="0" smtClean="0"/>
              <a:t>UIF-LAP (2 453)</a:t>
            </a:r>
          </a:p>
          <a:p>
            <a:pPr lvl="1">
              <a:defRPr/>
            </a:pPr>
            <a:r>
              <a:rPr lang="en-ZA" altLang="en-US" sz="2000" dirty="0" smtClean="0"/>
              <a:t>Apprenticeship (2 104)</a:t>
            </a:r>
          </a:p>
          <a:p>
            <a:pPr lvl="1">
              <a:defRPr/>
            </a:pPr>
            <a:r>
              <a:rPr lang="en-ZA" altLang="en-US" sz="2000" dirty="0" smtClean="0"/>
              <a:t>Will Programme (77)</a:t>
            </a:r>
          </a:p>
          <a:p>
            <a:pPr lvl="1">
              <a:defRPr/>
            </a:pPr>
            <a:r>
              <a:rPr lang="en-ZA" altLang="en-US" sz="2000" dirty="0" smtClean="0"/>
              <a:t>Operations Phakisa (25)</a:t>
            </a:r>
          </a:p>
          <a:p>
            <a:pPr marL="457200" lvl="1" indent="0">
              <a:buFont typeface="Arial" pitchFamily="34" charset="0"/>
              <a:buNone/>
              <a:defRPr/>
            </a:pPr>
            <a:endParaRPr lang="en-ZA" altLang="en-US" sz="1400" dirty="0" smtClean="0"/>
          </a:p>
          <a:p>
            <a:pPr marL="457200" lvl="1" indent="0">
              <a:buFont typeface="Arial" pitchFamily="34" charset="0"/>
              <a:buNone/>
              <a:defRPr/>
            </a:pPr>
            <a:endParaRPr lang="en-ZA" altLang="en-US" sz="1400" dirty="0" smtClean="0">
              <a:solidFill>
                <a:srgbClr val="FF0000"/>
              </a:solidFill>
            </a:endParaRPr>
          </a:p>
        </p:txBody>
      </p:sp>
      <p:sp>
        <p:nvSpPr>
          <p:cNvPr id="37892" name="Slide Number Placeholder 4"/>
          <p:cNvSpPr>
            <a:spLocks noGrp="1"/>
          </p:cNvSpPr>
          <p:nvPr>
            <p:ph type="sldNum" sz="quarter" idx="12"/>
          </p:nvPr>
        </p:nvSpPr>
        <p:spPr bwMode="auto">
          <a:xfrm>
            <a:off x="6553200" y="6356350"/>
            <a:ext cx="2339280" cy="3850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95092821-AEF9-45BE-8C9C-F39D2C023FB3}" type="slidenum">
              <a:rPr lang="en-US" altLang="en-US" sz="1200" smtClean="0">
                <a:solidFill>
                  <a:schemeClr val="bg1"/>
                </a:solidFill>
              </a:rPr>
              <a:pPr eaLnBrk="1" hangingPunct="1">
                <a:spcBef>
                  <a:spcPct val="0"/>
                </a:spcBef>
                <a:buFontTx/>
                <a:buNone/>
              </a:pPr>
              <a:t>73</a:t>
            </a:fld>
            <a:endParaRPr lang="en-US" altLang="en-US" sz="1200" smtClean="0">
              <a:solidFill>
                <a:schemeClr val="bg1"/>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871538" y="1600199"/>
          <a:ext cx="3692512"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895" name="Chart 8"/>
          <p:cNvGraphicFramePr>
            <a:graphicFrameLocks/>
          </p:cNvGraphicFramePr>
          <p:nvPr>
            <p:extLst>
              <p:ext uri="{D42A27DB-BD31-4B8C-83A1-F6EECF244321}">
                <p14:modId xmlns:p14="http://schemas.microsoft.com/office/powerpoint/2010/main" xmlns="" val="2842982141"/>
              </p:ext>
            </p:extLst>
          </p:nvPr>
        </p:nvGraphicFramePr>
        <p:xfrm>
          <a:off x="179512" y="1340768"/>
          <a:ext cx="4968552" cy="5256583"/>
        </p:xfrm>
        <a:graphic>
          <a:graphicData uri="http://schemas.openxmlformats.org/presentationml/2006/ole">
            <p:oleObj spid="_x0000_s5175" r:id="rId5" imgW="4188315" imgH="2932430" progId="">
              <p:embed/>
            </p:oleObj>
          </a:graphicData>
        </a:graphic>
      </p:graphicFrame>
    </p:spTree>
    <p:extLst>
      <p:ext uri="{BB962C8B-B14F-4D97-AF65-F5344CB8AC3E}">
        <p14:creationId xmlns:p14="http://schemas.microsoft.com/office/powerpoint/2010/main" xmlns="" val="30185893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ZA" altLang="en-US" sz="2800" b="1" dirty="0" smtClean="0">
                <a:ea typeface="ＭＳ Ｐゴシック" pitchFamily="34" charset="-128"/>
              </a:rPr>
              <a:t>OPPORTUNITIES AND PLACEMENTS BY SECTOR</a:t>
            </a:r>
            <a:r>
              <a:rPr lang="en-ZA" altLang="en-US" sz="3200" b="1" dirty="0" smtClean="0">
                <a:ea typeface="ＭＳ Ｐゴシック" pitchFamily="34" charset="-128"/>
              </a:rPr>
              <a:t>: </a:t>
            </a:r>
            <a:r>
              <a:rPr lang="en-US" altLang="en-US" sz="3200" b="1" dirty="0">
                <a:solidFill>
                  <a:srgbClr val="C00000"/>
                </a:solidFill>
                <a:ea typeface="ＭＳ Ｐゴシック" pitchFamily="34" charset="-128"/>
                <a:cs typeface="Arial" pitchFamily="34" charset="0"/>
              </a:rPr>
              <a:t>QUARTER 3</a:t>
            </a:r>
            <a:endParaRPr lang="en-ZA" altLang="en-US" sz="3200" b="1" dirty="0" smtClean="0">
              <a:solidFill>
                <a:srgbClr val="FFFF00"/>
              </a:solidFill>
              <a:ea typeface="ＭＳ Ｐゴシック" pitchFamily="34" charset="-128"/>
            </a:endParaRPr>
          </a:p>
        </p:txBody>
      </p:sp>
      <p:sp>
        <p:nvSpPr>
          <p:cNvPr id="106500" name="Slide Number Placeholder 4"/>
          <p:cNvSpPr>
            <a:spLocks noGrp="1"/>
          </p:cNvSpPr>
          <p:nvPr>
            <p:ph type="sldNum" sz="quarter" idx="12"/>
          </p:nvPr>
        </p:nvSpPr>
        <p:spPr bwMode="auto">
          <a:xfrm>
            <a:off x="7010400" y="-2756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D3D382A-6950-4B89-9601-6F9BFA279733}" type="slidenum">
              <a:rPr lang="en-US" altLang="en-US" sz="1200" smtClean="0">
                <a:solidFill>
                  <a:schemeClr val="bg1"/>
                </a:solidFill>
              </a:rPr>
              <a:pPr eaLnBrk="1" hangingPunct="1">
                <a:spcBef>
                  <a:spcPct val="0"/>
                </a:spcBef>
                <a:buFontTx/>
                <a:buNone/>
              </a:pPr>
              <a:t>74</a:t>
            </a:fld>
            <a:endParaRPr lang="en-US" altLang="en-US" sz="1200" dirty="0" smtClean="0">
              <a:solidFill>
                <a:schemeClr val="bg1"/>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998662868"/>
              </p:ext>
            </p:extLst>
          </p:nvPr>
        </p:nvGraphicFramePr>
        <p:xfrm>
          <a:off x="457200" y="1417638"/>
          <a:ext cx="5434013" cy="4708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3630491953"/>
              </p:ext>
            </p:extLst>
          </p:nvPr>
        </p:nvGraphicFramePr>
        <p:xfrm>
          <a:off x="323528" y="1340768"/>
          <a:ext cx="8568952"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643490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ea typeface="Times New Roman"/>
                <a:cs typeface="Calibri"/>
              </a:rPr>
              <a:t>WORK-SEEKERS PROVIDED WITH EMPLOYMENT</a:t>
            </a:r>
            <a:r>
              <a:rPr lang="en-ZA" sz="2400" b="1" dirty="0">
                <a:latin typeface="Times New Roman"/>
                <a:ea typeface="Times New Roman"/>
              </a:rPr>
              <a:t/>
            </a:r>
            <a:br>
              <a:rPr lang="en-ZA" sz="2400" b="1" dirty="0">
                <a:latin typeface="Times New Roman"/>
                <a:ea typeface="Times New Roman"/>
              </a:rPr>
            </a:br>
            <a:r>
              <a:rPr lang="en-US" sz="2400" b="1" dirty="0">
                <a:ea typeface="Times New Roman"/>
                <a:cs typeface="Calibri"/>
              </a:rPr>
              <a:t>COUNSELLING – TARGET:</a:t>
            </a:r>
            <a:r>
              <a:rPr lang="en-US" altLang="en-US" sz="2400" b="1" dirty="0">
                <a:solidFill>
                  <a:srgbClr val="C00000"/>
                </a:solidFill>
                <a:ea typeface="ＭＳ Ｐゴシック" pitchFamily="34" charset="-128"/>
                <a:cs typeface="Arial" pitchFamily="34" charset="0"/>
              </a:rPr>
              <a:t> QUARTER 3</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44347971"/>
              </p:ext>
            </p:extLst>
          </p:nvPr>
        </p:nvGraphicFramePr>
        <p:xfrm>
          <a:off x="251520" y="1417644"/>
          <a:ext cx="8712968" cy="5107704"/>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xmlns="" val="20000"/>
                    </a:ext>
                  </a:extLst>
                </a:gridCol>
                <a:gridCol w="4356484">
                  <a:extLst>
                    <a:ext uri="{9D8B030D-6E8A-4147-A177-3AD203B41FA5}">
                      <a16:colId xmlns:a16="http://schemas.microsoft.com/office/drawing/2014/main" xmlns="" val="20001"/>
                    </a:ext>
                  </a:extLst>
                </a:gridCol>
              </a:tblGrid>
              <a:tr h="425642">
                <a:tc>
                  <a:txBody>
                    <a:bodyPr/>
                    <a:lstStyle/>
                    <a:p>
                      <a:r>
                        <a:rPr lang="en-ZA" sz="1600" dirty="0" smtClean="0">
                          <a:latin typeface="+mn-lt"/>
                        </a:rPr>
                        <a:t>Province</a:t>
                      </a:r>
                      <a:endParaRPr lang="en-ZA" sz="1600" dirty="0">
                        <a:latin typeface="+mn-lt"/>
                      </a:endParaRPr>
                    </a:p>
                  </a:txBody>
                  <a:tcPr/>
                </a:tc>
                <a:tc>
                  <a:txBody>
                    <a:bodyPr/>
                    <a:lstStyle/>
                    <a:p>
                      <a:pPr algn="ctr"/>
                      <a:r>
                        <a:rPr lang="en-ZA" sz="1600" dirty="0" smtClean="0">
                          <a:latin typeface="+mn-lt"/>
                        </a:rPr>
                        <a:t>Target</a:t>
                      </a:r>
                      <a:endParaRPr lang="en-ZA" sz="1600" dirty="0">
                        <a:latin typeface="+mn-lt"/>
                      </a:endParaRPr>
                    </a:p>
                  </a:txBody>
                  <a:tcPr/>
                </a:tc>
                <a:extLst>
                  <a:ext uri="{0D108BD9-81ED-4DB2-BD59-A6C34878D82A}">
                    <a16:rowId xmlns:a16="http://schemas.microsoft.com/office/drawing/2014/main" xmlns="" val="10000"/>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19 227</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1"/>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11 836</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2"/>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28 102</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3"/>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16 273</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4"/>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14 790</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5"/>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16 273</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6"/>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10 352</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7"/>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13 312</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8"/>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11 836</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09"/>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a:spcAft>
                          <a:spcPts val="0"/>
                        </a:spcAft>
                      </a:pPr>
                      <a:r>
                        <a:rPr lang="en-ZA" sz="1600" b="0" dirty="0" smtClean="0">
                          <a:effectLst/>
                          <a:latin typeface="+mn-lt"/>
                          <a:ea typeface="Times New Roman"/>
                          <a:cs typeface="Arial" panose="020B0604020202020204" pitchFamily="34" charset="0"/>
                        </a:rPr>
                        <a:t>0</a:t>
                      </a:r>
                      <a:endParaRPr lang="en-ZA" sz="1600" b="0" dirty="0">
                        <a:effectLst/>
                        <a:latin typeface="+mn-lt"/>
                        <a:ea typeface="Times New Roman"/>
                        <a:cs typeface="Arial" panose="020B0604020202020204" pitchFamily="34" charset="0"/>
                      </a:endParaRPr>
                    </a:p>
                  </a:txBody>
                  <a:tcPr marL="68577" marR="68577" marT="0" marB="0" anchor="b"/>
                </a:tc>
                <a:extLst>
                  <a:ext uri="{0D108BD9-81ED-4DB2-BD59-A6C34878D82A}">
                    <a16:rowId xmlns:a16="http://schemas.microsoft.com/office/drawing/2014/main" xmlns="" val="10010"/>
                  </a:ext>
                </a:extLst>
              </a:tr>
              <a:tr h="425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solidFill>
                      <a:schemeClr val="tx2">
                        <a:lumMod val="40000"/>
                        <a:lumOff val="60000"/>
                      </a:schemeClr>
                    </a:solidFill>
                  </a:tcPr>
                </a:tc>
                <a:tc>
                  <a:txBody>
                    <a:bodyPr/>
                    <a:lstStyle/>
                    <a:p>
                      <a:pPr algn="ctr">
                        <a:spcAft>
                          <a:spcPts val="0"/>
                        </a:spcAft>
                      </a:pPr>
                      <a:r>
                        <a:rPr lang="en-ZA" sz="1600" b="1" dirty="0" smtClean="0">
                          <a:effectLst/>
                          <a:latin typeface="+mn-lt"/>
                          <a:ea typeface="Times New Roman"/>
                          <a:cs typeface="Arial" panose="020B0604020202020204" pitchFamily="34" charset="0"/>
                        </a:rPr>
                        <a:t>142 001</a:t>
                      </a:r>
                      <a:endParaRPr lang="en-ZA" sz="1600" b="1" dirty="0">
                        <a:effectLst/>
                        <a:latin typeface="+mn-lt"/>
                        <a:ea typeface="Times New Roman"/>
                        <a:cs typeface="Arial" panose="020B0604020202020204" pitchFamily="34" charset="0"/>
                      </a:endParaRPr>
                    </a:p>
                  </a:txBody>
                  <a:tcPr marL="68577" marR="68577" marT="0" marB="0" anchor="b">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553200" y="6356350"/>
            <a:ext cx="2483296" cy="501650"/>
          </a:xfrm>
        </p:spPr>
        <p:txBody>
          <a:bodyPr/>
          <a:lstStyle/>
          <a:p>
            <a:pPr>
              <a:defRPr/>
            </a:pPr>
            <a:fld id="{416AF1B2-E7A4-446A-84DC-90AA83BA6A19}" type="slidenum">
              <a:rPr lang="en-US" smtClean="0">
                <a:solidFill>
                  <a:schemeClr val="bg1"/>
                </a:solidFill>
              </a:rPr>
              <a:pPr>
                <a:defRPr/>
              </a:pPr>
              <a:t>75</a:t>
            </a:fld>
            <a:endParaRPr lang="en-US" dirty="0">
              <a:solidFill>
                <a:schemeClr val="bg1"/>
              </a:solidFill>
            </a:endParaRPr>
          </a:p>
        </p:txBody>
      </p:sp>
    </p:spTree>
    <p:extLst>
      <p:ext uri="{BB962C8B-B14F-4D97-AF65-F5344CB8AC3E}">
        <p14:creationId xmlns:p14="http://schemas.microsoft.com/office/powerpoint/2010/main" xmlns="" val="12443337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ea typeface="Times New Roman"/>
                <a:cs typeface="Calibri"/>
              </a:rPr>
              <a:t>WORK-SEEKERS PROVIDED WITH EMPLOYMENT</a:t>
            </a:r>
            <a:r>
              <a:rPr lang="en-ZA" sz="2400" b="1" dirty="0">
                <a:latin typeface="Times New Roman"/>
                <a:ea typeface="Times New Roman"/>
              </a:rPr>
              <a:t/>
            </a:r>
            <a:br>
              <a:rPr lang="en-ZA" sz="2400" b="1" dirty="0">
                <a:latin typeface="Times New Roman"/>
                <a:ea typeface="Times New Roman"/>
              </a:rPr>
            </a:br>
            <a:r>
              <a:rPr lang="en-US" sz="2400" b="1" dirty="0">
                <a:ea typeface="Times New Roman"/>
                <a:cs typeface="Calibri"/>
              </a:rPr>
              <a:t>COUNSELLING </a:t>
            </a:r>
            <a:r>
              <a:rPr lang="en-US" sz="2400" b="1" dirty="0" smtClean="0">
                <a:ea typeface="Times New Roman"/>
                <a:cs typeface="Calibri"/>
              </a:rPr>
              <a:t>–ACTUAL:</a:t>
            </a:r>
            <a:r>
              <a:rPr lang="en-US" altLang="en-US" sz="2400" b="1" dirty="0" smtClean="0">
                <a:solidFill>
                  <a:srgbClr val="C00000"/>
                </a:solidFill>
                <a:ea typeface="ＭＳ Ｐゴシック" pitchFamily="34" charset="-128"/>
                <a:cs typeface="Arial" pitchFamily="34" charset="0"/>
              </a:rPr>
              <a:t> </a:t>
            </a:r>
            <a:r>
              <a:rPr lang="en-US" altLang="en-US" sz="2400" b="1" dirty="0">
                <a:solidFill>
                  <a:srgbClr val="C00000"/>
                </a:solidFill>
                <a:ea typeface="ＭＳ Ｐゴシック" pitchFamily="34" charset="-128"/>
                <a:cs typeface="Arial" pitchFamily="34" charset="0"/>
              </a:rPr>
              <a:t>QUARTER 3</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24462465"/>
              </p:ext>
            </p:extLst>
          </p:nvPr>
        </p:nvGraphicFramePr>
        <p:xfrm>
          <a:off x="251520" y="1340772"/>
          <a:ext cx="8712968" cy="5112564"/>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xmlns="" val="20000"/>
                    </a:ext>
                  </a:extLst>
                </a:gridCol>
                <a:gridCol w="4356484">
                  <a:extLst>
                    <a:ext uri="{9D8B030D-6E8A-4147-A177-3AD203B41FA5}">
                      <a16:colId xmlns:a16="http://schemas.microsoft.com/office/drawing/2014/main" xmlns="" val="20001"/>
                    </a:ext>
                  </a:extLst>
                </a:gridCol>
              </a:tblGrid>
              <a:tr h="426047">
                <a:tc>
                  <a:txBody>
                    <a:bodyPr/>
                    <a:lstStyle/>
                    <a:p>
                      <a:r>
                        <a:rPr lang="en-ZA" sz="1600" dirty="0" smtClean="0">
                          <a:latin typeface="+mn-lt"/>
                        </a:rPr>
                        <a:t>Province</a:t>
                      </a:r>
                      <a:endParaRPr lang="en-ZA" sz="1600" dirty="0">
                        <a:latin typeface="+mn-lt"/>
                      </a:endParaRPr>
                    </a:p>
                  </a:txBody>
                  <a:tcPr/>
                </a:tc>
                <a:tc>
                  <a:txBody>
                    <a:bodyPr/>
                    <a:lstStyle/>
                    <a:p>
                      <a:pPr algn="ctr"/>
                      <a:r>
                        <a:rPr lang="en-ZA" sz="1600" dirty="0" smtClean="0">
                          <a:latin typeface="+mn-lt"/>
                        </a:rPr>
                        <a:t>Actual</a:t>
                      </a:r>
                      <a:endParaRPr lang="en-ZA" sz="1600" dirty="0">
                        <a:latin typeface="+mn-lt"/>
                      </a:endParaRPr>
                    </a:p>
                  </a:txBody>
                  <a:tcPr/>
                </a:tc>
                <a:extLst>
                  <a:ext uri="{0D108BD9-81ED-4DB2-BD59-A6C34878D82A}">
                    <a16:rowId xmlns:a16="http://schemas.microsoft.com/office/drawing/2014/main" xmlns="" val="10000"/>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smtClean="0">
                          <a:solidFill>
                            <a:srgbClr val="000000"/>
                          </a:solidFill>
                          <a:effectLst/>
                          <a:latin typeface="+mn-lt"/>
                        </a:rPr>
                        <a:t>26 456</a:t>
                      </a:r>
                      <a:endParaRPr lang="en-ZA"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1"/>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14 388</a:t>
                      </a:r>
                    </a:p>
                  </a:txBody>
                  <a:tcPr marL="9525" marR="9525" marT="9525" marB="0" anchor="ctr"/>
                </a:tc>
                <a:extLst>
                  <a:ext uri="{0D108BD9-81ED-4DB2-BD59-A6C34878D82A}">
                    <a16:rowId xmlns:a16="http://schemas.microsoft.com/office/drawing/2014/main" xmlns="" val="10002"/>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34 144</a:t>
                      </a:r>
                    </a:p>
                  </a:txBody>
                  <a:tcPr marL="9525" marR="9525" marT="9525" marB="0" anchor="ctr"/>
                </a:tc>
                <a:extLst>
                  <a:ext uri="{0D108BD9-81ED-4DB2-BD59-A6C34878D82A}">
                    <a16:rowId xmlns:a16="http://schemas.microsoft.com/office/drawing/2014/main" xmlns="" val="10003"/>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23 762</a:t>
                      </a:r>
                    </a:p>
                  </a:txBody>
                  <a:tcPr marL="9525" marR="9525" marT="9525" marB="0" anchor="ctr"/>
                </a:tc>
                <a:extLst>
                  <a:ext uri="{0D108BD9-81ED-4DB2-BD59-A6C34878D82A}">
                    <a16:rowId xmlns:a16="http://schemas.microsoft.com/office/drawing/2014/main" xmlns="" val="10004"/>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16 030</a:t>
                      </a:r>
                    </a:p>
                  </a:txBody>
                  <a:tcPr marL="9525" marR="9525" marT="9525" marB="0" anchor="ctr"/>
                </a:tc>
                <a:extLst>
                  <a:ext uri="{0D108BD9-81ED-4DB2-BD59-A6C34878D82A}">
                    <a16:rowId xmlns:a16="http://schemas.microsoft.com/office/drawing/2014/main" xmlns="" val="10005"/>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FF0000"/>
                          </a:solidFill>
                          <a:effectLst/>
                          <a:latin typeface="+mn-lt"/>
                        </a:rPr>
                        <a:t>14 935</a:t>
                      </a:r>
                    </a:p>
                  </a:txBody>
                  <a:tcPr marL="9525" marR="9525" marT="9525" marB="0" anchor="ctr"/>
                </a:tc>
                <a:extLst>
                  <a:ext uri="{0D108BD9-81ED-4DB2-BD59-A6C34878D82A}">
                    <a16:rowId xmlns:a16="http://schemas.microsoft.com/office/drawing/2014/main" xmlns="" val="10006"/>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11 636</a:t>
                      </a:r>
                    </a:p>
                  </a:txBody>
                  <a:tcPr marL="9525" marR="9525" marT="9525" marB="0" anchor="ctr"/>
                </a:tc>
                <a:extLst>
                  <a:ext uri="{0D108BD9-81ED-4DB2-BD59-A6C34878D82A}">
                    <a16:rowId xmlns:a16="http://schemas.microsoft.com/office/drawing/2014/main" xmlns="" val="10007"/>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15 095</a:t>
                      </a:r>
                    </a:p>
                  </a:txBody>
                  <a:tcPr marL="9525" marR="9525" marT="9525" marB="0" anchor="ctr"/>
                </a:tc>
                <a:extLst>
                  <a:ext uri="{0D108BD9-81ED-4DB2-BD59-A6C34878D82A}">
                    <a16:rowId xmlns:a16="http://schemas.microsoft.com/office/drawing/2014/main" xmlns="" val="10008"/>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tc>
                <a:tc>
                  <a:txBody>
                    <a:bodyPr/>
                    <a:lstStyle/>
                    <a:p>
                      <a:pPr algn="ctr" fontAlgn="ctr"/>
                      <a:r>
                        <a:rPr lang="en-ZA" sz="1600" b="0" i="0" u="none" strike="noStrike" dirty="0">
                          <a:solidFill>
                            <a:srgbClr val="000000"/>
                          </a:solidFill>
                          <a:effectLst/>
                          <a:latin typeface="+mn-lt"/>
                        </a:rPr>
                        <a:t>13 831</a:t>
                      </a:r>
                    </a:p>
                  </a:txBody>
                  <a:tcPr marL="9525" marR="9525" marT="9525" marB="0" anchor="ctr"/>
                </a:tc>
                <a:extLst>
                  <a:ext uri="{0D108BD9-81ED-4DB2-BD59-A6C34878D82A}">
                    <a16:rowId xmlns:a16="http://schemas.microsoft.com/office/drawing/2014/main" xmlns="" val="10009"/>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4" marR="68584" marT="0" marB="0" anchor="b" horzOverflow="overflow"/>
                </a:tc>
                <a:tc>
                  <a:txBody>
                    <a:bodyPr/>
                    <a:lstStyle/>
                    <a:p>
                      <a:pPr algn="ctr" fontAlgn="ctr"/>
                      <a:r>
                        <a:rPr lang="en-ZA" sz="1600" b="0" i="0" u="none" strike="noStrike" dirty="0">
                          <a:solidFill>
                            <a:srgbClr val="000000"/>
                          </a:solidFill>
                          <a:effectLst/>
                          <a:latin typeface="+mn-lt"/>
                        </a:rPr>
                        <a:t>4 708</a:t>
                      </a:r>
                    </a:p>
                  </a:txBody>
                  <a:tcPr marL="9525" marR="9525" marT="9525" marB="0" anchor="ctr"/>
                </a:tc>
                <a:extLst>
                  <a:ext uri="{0D108BD9-81ED-4DB2-BD59-A6C34878D82A}">
                    <a16:rowId xmlns:a16="http://schemas.microsoft.com/office/drawing/2014/main" xmlns="" val="10010"/>
                  </a:ext>
                </a:extLst>
              </a:tr>
              <a:tr h="426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4" marR="68584" marT="0" marB="0" anchor="b" horzOverflow="overflow">
                    <a:solidFill>
                      <a:schemeClr val="tx2">
                        <a:lumMod val="40000"/>
                        <a:lumOff val="60000"/>
                      </a:schemeClr>
                    </a:solidFill>
                  </a:tcPr>
                </a:tc>
                <a:tc>
                  <a:txBody>
                    <a:bodyPr/>
                    <a:lstStyle/>
                    <a:p>
                      <a:pPr algn="ctr" fontAlgn="ctr"/>
                      <a:r>
                        <a:rPr lang="en-ZA" sz="1600" b="1" i="0" u="none" strike="noStrike" dirty="0">
                          <a:solidFill>
                            <a:srgbClr val="000000"/>
                          </a:solidFill>
                          <a:effectLst/>
                          <a:latin typeface="+mn-lt"/>
                        </a:rPr>
                        <a:t>174 985</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553200" y="6356350"/>
            <a:ext cx="2483296" cy="385018"/>
          </a:xfrm>
        </p:spPr>
        <p:txBody>
          <a:bodyPr/>
          <a:lstStyle/>
          <a:p>
            <a:pPr>
              <a:defRPr/>
            </a:pPr>
            <a:fld id="{416AF1B2-E7A4-446A-84DC-90AA83BA6A19}" type="slidenum">
              <a:rPr lang="en-US" smtClean="0">
                <a:solidFill>
                  <a:schemeClr val="bg1"/>
                </a:solidFill>
              </a:rPr>
              <a:pPr>
                <a:defRPr/>
              </a:pPr>
              <a:t>76</a:t>
            </a:fld>
            <a:endParaRPr lang="en-US" dirty="0">
              <a:solidFill>
                <a:schemeClr val="bg1"/>
              </a:solidFill>
            </a:endParaRPr>
          </a:p>
        </p:txBody>
      </p:sp>
    </p:spTree>
    <p:extLst>
      <p:ext uri="{BB962C8B-B14F-4D97-AF65-F5344CB8AC3E}">
        <p14:creationId xmlns:p14="http://schemas.microsoft.com/office/powerpoint/2010/main" xmlns="" val="1566256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ZA" altLang="en-US" sz="2400" b="1" dirty="0">
                <a:ea typeface="ＭＳ Ｐゴシック" pitchFamily="34" charset="-128"/>
              </a:rPr>
              <a:t>WORK SEEKERS REGISTERED AND EMPLOYMENT COUNSELLING BY PROVINCE:</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41987" name="Content Placeholder 3"/>
          <p:cNvSpPr>
            <a:spLocks noGrp="1"/>
          </p:cNvSpPr>
          <p:nvPr>
            <p:ph sz="half" idx="2"/>
          </p:nvPr>
        </p:nvSpPr>
        <p:spPr>
          <a:xfrm>
            <a:off x="5292081" y="1484784"/>
            <a:ext cx="3827634" cy="4708525"/>
          </a:xfrm>
        </p:spPr>
        <p:txBody>
          <a:bodyPr/>
          <a:lstStyle/>
          <a:p>
            <a:pPr algn="just"/>
            <a:r>
              <a:rPr lang="en-ZA" altLang="en-US" sz="2000" dirty="0" smtClean="0"/>
              <a:t>86% (174 985 out of 203 293) registered work seekers were provided with employment counselling.</a:t>
            </a:r>
          </a:p>
          <a:p>
            <a:pPr algn="just"/>
            <a:r>
              <a:rPr lang="en-ZA" altLang="en-US" sz="2000" dirty="0" smtClean="0"/>
              <a:t>Gauteng, Eastern Cape, and KZN recorded significant number of counselling as compare to other provinces.</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FB5EEC1-9C49-4659-A033-39C363D52B49}" type="slidenum">
              <a:rPr lang="en-US" altLang="en-US" sz="1200" smtClean="0">
                <a:solidFill>
                  <a:srgbClr val="898989"/>
                </a:solidFill>
              </a:rPr>
              <a:pPr eaLnBrk="1" hangingPunct="1">
                <a:spcBef>
                  <a:spcPct val="0"/>
                </a:spcBef>
                <a:buFontTx/>
                <a:buNone/>
              </a:pPr>
              <a:t>77</a:t>
            </a:fld>
            <a:endParaRPr lang="en-US" altLang="en-US" sz="1200" dirty="0" smtClean="0">
              <a:solidFill>
                <a:srgbClr val="898989"/>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1243818140"/>
              </p:ext>
            </p:extLst>
          </p:nvPr>
        </p:nvGraphicFramePr>
        <p:xfrm>
          <a:off x="-31228" y="1484784"/>
          <a:ext cx="5472608" cy="5179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708257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sz="2400" b="1" dirty="0"/>
              <a:t>PLACEMENTS BY OPPORTUNITY TYPE: </a:t>
            </a:r>
            <a:r>
              <a:rPr lang="en-US" altLang="en-US" sz="2400" b="1" dirty="0">
                <a:solidFill>
                  <a:srgbClr val="C00000"/>
                </a:solidFill>
                <a:ea typeface="ＭＳ Ｐゴシック" pitchFamily="34" charset="-128"/>
                <a:cs typeface="Arial" pitchFamily="34" charset="0"/>
              </a:rPr>
              <a:t>QUARTER 3</a:t>
            </a:r>
            <a:endParaRPr lang="en-ZA" altLang="en-US" sz="2400" dirty="0" smtClean="0"/>
          </a:p>
        </p:txBody>
      </p:sp>
      <p:sp>
        <p:nvSpPr>
          <p:cNvPr id="50179" name="Content Placeholder 3"/>
          <p:cNvSpPr>
            <a:spLocks noGrp="1"/>
          </p:cNvSpPr>
          <p:nvPr>
            <p:ph sz="half" idx="2"/>
          </p:nvPr>
        </p:nvSpPr>
        <p:spPr>
          <a:xfrm>
            <a:off x="5292080" y="1600200"/>
            <a:ext cx="3394720" cy="4525963"/>
          </a:xfrm>
        </p:spPr>
        <p:txBody>
          <a:bodyPr/>
          <a:lstStyle/>
          <a:p>
            <a:pPr>
              <a:defRPr/>
            </a:pPr>
            <a:endParaRPr lang="en-ZA" altLang="en-US" sz="1600" dirty="0" smtClean="0"/>
          </a:p>
          <a:p>
            <a:pPr algn="just">
              <a:defRPr/>
            </a:pPr>
            <a:r>
              <a:rPr lang="en-ZA" altLang="en-US" sz="2000" dirty="0" smtClean="0"/>
              <a:t>31 741 work and learning opportunities were filled by registered work seekers, of which </a:t>
            </a:r>
          </a:p>
          <a:p>
            <a:pPr lvl="1" algn="just">
              <a:defRPr/>
            </a:pPr>
            <a:r>
              <a:rPr lang="en-ZA" altLang="en-US" sz="2000" dirty="0" smtClean="0"/>
              <a:t>58% (18 408) were formal jobs; </a:t>
            </a:r>
          </a:p>
          <a:p>
            <a:pPr lvl="1" algn="just">
              <a:defRPr/>
            </a:pPr>
            <a:r>
              <a:rPr lang="en-ZA" altLang="en-US" sz="2000" dirty="0" smtClean="0"/>
              <a:t>29% (9 320) Projects, </a:t>
            </a:r>
          </a:p>
          <a:p>
            <a:pPr lvl="1" algn="just">
              <a:defRPr/>
            </a:pPr>
            <a:r>
              <a:rPr lang="en-ZA" altLang="en-US" sz="2000" dirty="0"/>
              <a:t>8</a:t>
            </a:r>
            <a:r>
              <a:rPr lang="en-ZA" altLang="en-US" sz="2000" dirty="0" smtClean="0"/>
              <a:t>% (2 511) </a:t>
            </a:r>
            <a:r>
              <a:rPr lang="en-ZA" altLang="en-US" sz="2000" dirty="0" err="1" smtClean="0"/>
              <a:t>Learnerships</a:t>
            </a:r>
            <a:r>
              <a:rPr lang="en-ZA" altLang="en-US" sz="2000" dirty="0" smtClean="0"/>
              <a:t>,</a:t>
            </a:r>
          </a:p>
          <a:p>
            <a:pPr lvl="1" algn="just">
              <a:defRPr/>
            </a:pPr>
            <a:r>
              <a:rPr lang="en-ZA" altLang="en-US" sz="2000" dirty="0" smtClean="0"/>
              <a:t>2%(463) Internships</a:t>
            </a:r>
          </a:p>
          <a:p>
            <a:pPr marL="457200" lvl="1" indent="0" algn="just">
              <a:buFont typeface="Arial" pitchFamily="34" charset="0"/>
              <a:buNone/>
              <a:defRPr/>
            </a:pPr>
            <a:r>
              <a:rPr lang="en-ZA" altLang="en-US" sz="2000" dirty="0" err="1" smtClean="0"/>
              <a:t>e.t.c</a:t>
            </a:r>
            <a:endParaRPr lang="en-ZA" altLang="en-US" sz="2000" dirty="0" smtClean="0"/>
          </a:p>
          <a:p>
            <a:pPr lvl="1">
              <a:defRPr/>
            </a:pPr>
            <a:endParaRPr lang="en-ZA" altLang="en-US" sz="1600" dirty="0" smtClean="0"/>
          </a:p>
        </p:txBody>
      </p:sp>
      <p:sp>
        <p:nvSpPr>
          <p:cNvPr id="491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A6105A6-742C-44D1-BD44-4511C9E45F58}" type="slidenum">
              <a:rPr lang="en-US" altLang="en-US" sz="1200" smtClean="0">
                <a:solidFill>
                  <a:srgbClr val="898989"/>
                </a:solidFill>
              </a:rPr>
              <a:pPr eaLnBrk="1" hangingPunct="1">
                <a:spcBef>
                  <a:spcPct val="0"/>
                </a:spcBef>
                <a:buFontTx/>
                <a:buNone/>
              </a:pPr>
              <a:t>78</a:t>
            </a:fld>
            <a:endParaRPr lang="en-US" altLang="en-US" sz="120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588397" y="1417638"/>
          <a:ext cx="3907403" cy="4482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xmlns="" val="60204347"/>
              </p:ext>
            </p:extLst>
          </p:nvPr>
        </p:nvGraphicFramePr>
        <p:xfrm>
          <a:off x="251520" y="1340768"/>
          <a:ext cx="5400599" cy="51845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2489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ZA" sz="2400" b="1" dirty="0"/>
              <a:t>PLACEMENT BY ECONOMIC SECTOR:</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52227" name="Content Placeholder 3"/>
          <p:cNvSpPr>
            <a:spLocks noGrp="1"/>
          </p:cNvSpPr>
          <p:nvPr>
            <p:ph sz="half" idx="2"/>
          </p:nvPr>
        </p:nvSpPr>
        <p:spPr>
          <a:xfrm>
            <a:off x="4803250" y="1250950"/>
            <a:ext cx="4233246" cy="5191125"/>
          </a:xfrm>
        </p:spPr>
        <p:txBody>
          <a:bodyPr/>
          <a:lstStyle/>
          <a:p>
            <a:pPr marL="0" indent="0" algn="just">
              <a:buFont typeface="Arial" pitchFamily="34" charset="0"/>
              <a:buNone/>
              <a:defRPr/>
            </a:pPr>
            <a:r>
              <a:rPr lang="en-ZA" sz="1600" b="1" dirty="0" smtClean="0"/>
              <a:t>Findings</a:t>
            </a:r>
          </a:p>
          <a:p>
            <a:pPr algn="just">
              <a:defRPr/>
            </a:pPr>
            <a:r>
              <a:rPr lang="en-ZA" sz="1600" dirty="0" smtClean="0"/>
              <a:t>Only 9 332(29%) opportunities filled were classified by economic sector</a:t>
            </a:r>
            <a:r>
              <a:rPr lang="en-ZA" sz="1600" dirty="0"/>
              <a:t> </a:t>
            </a:r>
            <a:r>
              <a:rPr lang="en-ZA" sz="1600" dirty="0" smtClean="0"/>
              <a:t>and  22 409 (71%) were not classified.</a:t>
            </a:r>
          </a:p>
          <a:p>
            <a:pPr algn="just">
              <a:defRPr/>
            </a:pPr>
            <a:r>
              <a:rPr lang="en-ZA" sz="1600" dirty="0" smtClean="0"/>
              <a:t>Most of the placement  came from Agriculture (3 146) followed by </a:t>
            </a:r>
            <a:r>
              <a:rPr lang="en-ZA" sz="1600" dirty="0"/>
              <a:t>construction </a:t>
            </a:r>
            <a:r>
              <a:rPr lang="en-ZA" sz="1600" dirty="0" smtClean="0"/>
              <a:t>(2 021), safety and security (1 390),) </a:t>
            </a:r>
            <a:r>
              <a:rPr lang="en-ZA" sz="1600" dirty="0" err="1" smtClean="0"/>
              <a:t>e.t.c</a:t>
            </a:r>
            <a:endParaRPr lang="en-ZA" sz="1600" dirty="0" smtClean="0"/>
          </a:p>
          <a:p>
            <a:pPr marL="0" indent="0" algn="just">
              <a:buFont typeface="Arial" pitchFamily="34" charset="0"/>
              <a:buNone/>
              <a:defRPr/>
            </a:pPr>
            <a:r>
              <a:rPr lang="en-ZA" sz="1600" b="1" dirty="0" smtClean="0"/>
              <a:t>Challenges </a:t>
            </a:r>
            <a:r>
              <a:rPr lang="en-ZA" sz="1600" b="1" dirty="0"/>
              <a:t>include the following </a:t>
            </a:r>
            <a:r>
              <a:rPr lang="en-ZA" sz="1600" dirty="0"/>
              <a:t>:</a:t>
            </a:r>
          </a:p>
          <a:p>
            <a:pPr algn="just">
              <a:defRPr/>
            </a:pPr>
            <a:r>
              <a:rPr lang="en-ZA" sz="1600" dirty="0"/>
              <a:t>Skills mismatch</a:t>
            </a:r>
            <a:r>
              <a:rPr lang="en-ZA" sz="1600" dirty="0" smtClean="0"/>
              <a:t>.</a:t>
            </a:r>
          </a:p>
          <a:p>
            <a:pPr algn="just">
              <a:defRPr/>
            </a:pPr>
            <a:r>
              <a:rPr lang="en-ZA" sz="1600" dirty="0" smtClean="0"/>
              <a:t>Number of work </a:t>
            </a:r>
            <a:r>
              <a:rPr lang="en-ZA" sz="1600" dirty="0"/>
              <a:t>seekers lack required experience</a:t>
            </a:r>
            <a:r>
              <a:rPr lang="en-ZA" sz="1600" dirty="0" smtClean="0"/>
              <a:t>.</a:t>
            </a:r>
          </a:p>
          <a:p>
            <a:pPr marL="0" indent="0" algn="just">
              <a:buFont typeface="Arial" pitchFamily="34" charset="0"/>
              <a:buNone/>
              <a:defRPr/>
            </a:pPr>
            <a:r>
              <a:rPr lang="en-US" sz="1600" b="1" dirty="0" smtClean="0"/>
              <a:t>Interventions </a:t>
            </a:r>
            <a:r>
              <a:rPr lang="en-US" sz="1600" b="1" dirty="0"/>
              <a:t>:</a:t>
            </a:r>
          </a:p>
          <a:p>
            <a:pPr algn="just">
              <a:defRPr/>
            </a:pPr>
            <a:r>
              <a:rPr lang="en-ZA" sz="1600" dirty="0" smtClean="0"/>
              <a:t>Profiling of work seekers on ESSA database</a:t>
            </a:r>
          </a:p>
          <a:p>
            <a:pPr algn="just">
              <a:defRPr/>
            </a:pPr>
            <a:r>
              <a:rPr lang="en-ZA" sz="1600" dirty="0" smtClean="0"/>
              <a:t>Establishment of </a:t>
            </a:r>
            <a:r>
              <a:rPr lang="en-ZA" sz="1600" dirty="0"/>
              <a:t>employment schemes for the low </a:t>
            </a:r>
            <a:r>
              <a:rPr lang="en-ZA" sz="1600" dirty="0" smtClean="0"/>
              <a:t>skills </a:t>
            </a:r>
            <a:r>
              <a:rPr lang="en-ZA" sz="1600" dirty="0"/>
              <a:t>work seekers</a:t>
            </a:r>
          </a:p>
          <a:p>
            <a:pPr algn="just">
              <a:defRPr/>
            </a:pPr>
            <a:r>
              <a:rPr lang="en-ZA" sz="1600" dirty="0" smtClean="0"/>
              <a:t>Provisioning </a:t>
            </a:r>
            <a:r>
              <a:rPr lang="en-ZA" sz="1600" dirty="0"/>
              <a:t>of funding from UIF &amp; CF </a:t>
            </a:r>
            <a:r>
              <a:rPr lang="en-ZA" sz="1600" dirty="0" smtClean="0"/>
              <a:t>for the </a:t>
            </a:r>
            <a:r>
              <a:rPr lang="en-ZA" sz="1600" dirty="0"/>
              <a:t>implementation </a:t>
            </a:r>
            <a:r>
              <a:rPr lang="en-ZA" sz="1600" dirty="0" smtClean="0"/>
              <a:t>of employment </a:t>
            </a:r>
            <a:r>
              <a:rPr lang="en-ZA" sz="1600" dirty="0"/>
              <a:t>schemes </a:t>
            </a:r>
            <a:endParaRPr lang="en-ZA" sz="1600" b="1" i="1" dirty="0"/>
          </a:p>
          <a:p>
            <a:pPr>
              <a:defRPr/>
            </a:pPr>
            <a:endParaRPr lang="en-ZA" altLang="en-US" dirty="0" smtClean="0"/>
          </a:p>
        </p:txBody>
      </p:sp>
      <p:sp>
        <p:nvSpPr>
          <p:cNvPr id="5120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98E4F9A-AB2A-441A-95B3-25F1B7F9CBB1}" type="slidenum">
              <a:rPr lang="en-US" altLang="en-US" sz="1200" smtClean="0">
                <a:solidFill>
                  <a:srgbClr val="898989"/>
                </a:solidFill>
              </a:rPr>
              <a:pPr eaLnBrk="1" hangingPunct="1">
                <a:spcBef>
                  <a:spcPct val="0"/>
                </a:spcBef>
                <a:buFontTx/>
                <a:buNone/>
              </a:pPr>
              <a:t>79</a:t>
            </a:fld>
            <a:endParaRPr lang="en-US" altLang="en-US" sz="1200" smtClean="0">
              <a:solidFill>
                <a:srgbClr val="898989"/>
              </a:solidFill>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302150" y="1426368"/>
          <a:ext cx="4346050" cy="5149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2477433153"/>
              </p:ext>
            </p:extLst>
          </p:nvPr>
        </p:nvGraphicFramePr>
        <p:xfrm>
          <a:off x="302150" y="1426368"/>
          <a:ext cx="4629890" cy="51580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66760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18" y="138287"/>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400" b="1" dirty="0" smtClean="0">
                <a:solidFill>
                  <a:prstClr val="black"/>
                </a:solidFill>
                <a:ea typeface="ＭＳ Ｐゴシック" pitchFamily="-80" charset="-128"/>
                <a:cs typeface="+mj-cs"/>
              </a:rPr>
              <a:t>QUARTER 3 PERFORMANCE </a:t>
            </a:r>
            <a:r>
              <a:rPr lang="en-US" sz="2400" b="1" dirty="0">
                <a:solidFill>
                  <a:prstClr val="black"/>
                </a:solidFill>
                <a:ea typeface="ＭＳ Ｐゴシック" pitchFamily="-80" charset="-128"/>
                <a:cs typeface="+mj-cs"/>
              </a:rPr>
              <a:t>PER STRATEGIC </a:t>
            </a:r>
            <a:r>
              <a:rPr lang="en-US" sz="2400" b="1" dirty="0" smtClean="0">
                <a:solidFill>
                  <a:prstClr val="black"/>
                </a:solidFill>
                <a:ea typeface="ＭＳ Ｐゴシック" pitchFamily="-80" charset="-128"/>
                <a:cs typeface="+mj-cs"/>
              </a:rPr>
              <a:t>OBJECTIVE 2018/19</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8</a:t>
            </a:fld>
            <a:endParaRPr lang="en-US" altLang="en-US" sz="1200" dirty="0" smtClean="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215388936"/>
              </p:ext>
            </p:extLst>
          </p:nvPr>
        </p:nvGraphicFramePr>
        <p:xfrm>
          <a:off x="193040" y="1320800"/>
          <a:ext cx="8771573" cy="5420568"/>
        </p:xfrm>
        <a:graphic>
          <a:graphicData uri="http://schemas.openxmlformats.org/drawingml/2006/table">
            <a:tbl>
              <a:tblPr/>
              <a:tblGrid>
                <a:gridCol w="2974972">
                  <a:extLst>
                    <a:ext uri="{9D8B030D-6E8A-4147-A177-3AD203B41FA5}">
                      <a16:colId xmlns:a16="http://schemas.microsoft.com/office/drawing/2014/main" xmlns="" val="58793969"/>
                    </a:ext>
                  </a:extLst>
                </a:gridCol>
                <a:gridCol w="1459443">
                  <a:extLst>
                    <a:ext uri="{9D8B030D-6E8A-4147-A177-3AD203B41FA5}">
                      <a16:colId xmlns:a16="http://schemas.microsoft.com/office/drawing/2014/main" xmlns="" val="4001614195"/>
                    </a:ext>
                  </a:extLst>
                </a:gridCol>
                <a:gridCol w="1309490">
                  <a:extLst>
                    <a:ext uri="{9D8B030D-6E8A-4147-A177-3AD203B41FA5}">
                      <a16:colId xmlns:a16="http://schemas.microsoft.com/office/drawing/2014/main" xmlns="" val="4114163842"/>
                    </a:ext>
                  </a:extLst>
                </a:gridCol>
                <a:gridCol w="869943">
                  <a:extLst>
                    <a:ext uri="{9D8B030D-6E8A-4147-A177-3AD203B41FA5}">
                      <a16:colId xmlns:a16="http://schemas.microsoft.com/office/drawing/2014/main" xmlns="" val="1199128848"/>
                    </a:ext>
                  </a:extLst>
                </a:gridCol>
                <a:gridCol w="869943">
                  <a:extLst>
                    <a:ext uri="{9D8B030D-6E8A-4147-A177-3AD203B41FA5}">
                      <a16:colId xmlns:a16="http://schemas.microsoft.com/office/drawing/2014/main" xmlns="" val="2100466688"/>
                    </a:ext>
                  </a:extLst>
                </a:gridCol>
                <a:gridCol w="1287782">
                  <a:extLst>
                    <a:ext uri="{9D8B030D-6E8A-4147-A177-3AD203B41FA5}">
                      <a16:colId xmlns:a16="http://schemas.microsoft.com/office/drawing/2014/main" xmlns="" val="4058661709"/>
                    </a:ext>
                  </a:extLst>
                </a:gridCol>
              </a:tblGrid>
              <a:tr h="796756">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Planned Indictors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38208781"/>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5094353"/>
                  </a:ext>
                </a:extLst>
              </a:tr>
              <a:tr h="468071">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labour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358883"/>
                  </a:ext>
                </a:extLst>
              </a:tr>
              <a:tr h="46637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4041134"/>
                  </a:ext>
                </a:extLst>
              </a:tr>
              <a:tr h="55659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1334396"/>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17714"/>
                  </a:ext>
                </a:extLst>
              </a:tr>
              <a:tr h="462419">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labour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995749"/>
                  </a:ext>
                </a:extLst>
              </a:tr>
              <a:tr h="465246">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45017"/>
                  </a:ext>
                </a:extLst>
              </a:tr>
              <a:tr h="61455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565653"/>
                  </a:ext>
                </a:extLst>
              </a:tr>
              <a:tr h="625640">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20</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4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b="1"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2178391"/>
                  </a:ext>
                </a:extLst>
              </a:tr>
            </a:tbl>
          </a:graphicData>
        </a:graphic>
      </p:graphicFrame>
    </p:spTree>
    <p:extLst>
      <p:ext uri="{BB962C8B-B14F-4D97-AF65-F5344CB8AC3E}">
        <p14:creationId xmlns:p14="http://schemas.microsoft.com/office/powerpoint/2010/main" xmlns="" val="142654527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ZA" altLang="en-US" sz="2400" b="1" dirty="0">
                <a:ea typeface="ＭＳ Ｐゴシック" pitchFamily="34" charset="-128"/>
              </a:rPr>
              <a:t>PLACEMENT BY AGE GROUP:</a:t>
            </a:r>
            <a:r>
              <a:rPr lang="en-US" altLang="en-US" sz="2400" b="1" dirty="0">
                <a:solidFill>
                  <a:srgbClr val="C00000"/>
                </a:solidFill>
                <a:ea typeface="ＭＳ Ｐゴシック" pitchFamily="34" charset="-128"/>
                <a:cs typeface="Arial" pitchFamily="34" charset="0"/>
              </a:rPr>
              <a:t> QUARTER 3</a:t>
            </a:r>
            <a:endParaRPr lang="en-ZA" altLang="en-US" sz="2400" dirty="0" smtClean="0"/>
          </a:p>
        </p:txBody>
      </p:sp>
      <p:sp>
        <p:nvSpPr>
          <p:cNvPr id="53251" name="Content Placeholder 3"/>
          <p:cNvSpPr>
            <a:spLocks noGrp="1"/>
          </p:cNvSpPr>
          <p:nvPr>
            <p:ph sz="half" idx="2"/>
          </p:nvPr>
        </p:nvSpPr>
        <p:spPr>
          <a:xfrm>
            <a:off x="5076056" y="1417638"/>
            <a:ext cx="3758382" cy="4708525"/>
          </a:xfrm>
        </p:spPr>
        <p:txBody>
          <a:bodyPr/>
          <a:lstStyle/>
          <a:p>
            <a:endParaRPr lang="en-ZA" altLang="en-US" sz="1600" dirty="0" smtClean="0"/>
          </a:p>
          <a:p>
            <a:pPr algn="just"/>
            <a:r>
              <a:rPr lang="en-ZA" altLang="en-US" sz="2000" dirty="0" smtClean="0"/>
              <a:t>A total of 31 741 work seekers were placed this reporting period.</a:t>
            </a:r>
          </a:p>
          <a:p>
            <a:pPr algn="just"/>
            <a:r>
              <a:rPr lang="en-ZA" altLang="en-US" sz="2000" dirty="0" smtClean="0"/>
              <a:t>Almost three quarters (22 504) of work seekers placed are young people aged 16-35 years</a:t>
            </a:r>
          </a:p>
          <a:p>
            <a:pPr algn="just"/>
            <a:r>
              <a:rPr lang="en-ZA" altLang="en-US" sz="2000" dirty="0" smtClean="0"/>
              <a:t>The remaining  9 237 are work seekers, aged 36 years and above. </a:t>
            </a:r>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232E1F0-3C3F-4448-930B-B0BDA8C46703}" type="slidenum">
              <a:rPr lang="en-US" altLang="en-US" sz="1200" smtClean="0">
                <a:solidFill>
                  <a:srgbClr val="898989"/>
                </a:solidFill>
              </a:rPr>
              <a:pPr eaLnBrk="1" hangingPunct="1">
                <a:spcBef>
                  <a:spcPct val="0"/>
                </a:spcBef>
                <a:buFontTx/>
                <a:buNone/>
              </a:pPr>
              <a:t>80</a:t>
            </a:fld>
            <a:endParaRPr lang="en-US" altLang="en-US" sz="120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254" name="Chart 6"/>
          <p:cNvGraphicFramePr>
            <a:graphicFrameLocks/>
          </p:cNvGraphicFramePr>
          <p:nvPr>
            <p:extLst>
              <p:ext uri="{D42A27DB-BD31-4B8C-83A1-F6EECF244321}">
                <p14:modId xmlns:p14="http://schemas.microsoft.com/office/powerpoint/2010/main" xmlns="" val="3366941011"/>
              </p:ext>
            </p:extLst>
          </p:nvPr>
        </p:nvGraphicFramePr>
        <p:xfrm>
          <a:off x="337726" y="1417638"/>
          <a:ext cx="4666322" cy="4944527"/>
        </p:xfrm>
        <a:graphic>
          <a:graphicData uri="http://schemas.openxmlformats.org/presentationml/2006/ole">
            <p:oleObj spid="_x0000_s6196" r:id="rId4" imgW="3798137" imgH="3767655" progId="">
              <p:embed/>
            </p:oleObj>
          </a:graphicData>
        </a:graphic>
      </p:graphicFrame>
    </p:spTree>
    <p:extLst>
      <p:ext uri="{BB962C8B-B14F-4D97-AF65-F5344CB8AC3E}">
        <p14:creationId xmlns:p14="http://schemas.microsoft.com/office/powerpoint/2010/main" xmlns="" val="15925796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ZA" altLang="en-US" sz="2400" b="1" dirty="0">
                <a:ea typeface="ＭＳ Ｐゴシック" pitchFamily="34" charset="-128"/>
              </a:rPr>
              <a:t>WORK SEEKERS REGISTERED, EMPLOYMENT COUNSELLING, OPPORTUNITIES AND PLACEMENT BY PROVINCE:</a:t>
            </a:r>
            <a:r>
              <a:rPr lang="en-US" altLang="en-US" sz="2400" b="1" dirty="0">
                <a:solidFill>
                  <a:srgbClr val="C00000"/>
                </a:solidFill>
                <a:ea typeface="ＭＳ Ｐゴシック" pitchFamily="34" charset="-128"/>
                <a:cs typeface="Arial" pitchFamily="34" charset="0"/>
              </a:rPr>
              <a:t> QUARTER 3</a:t>
            </a:r>
            <a:endParaRPr lang="en-ZA" altLang="en-US" sz="2400" dirty="0" smtClean="0">
              <a:solidFill>
                <a:srgbClr val="0070C0"/>
              </a:solidFill>
            </a:endParaRPr>
          </a:p>
        </p:txBody>
      </p:sp>
      <p:sp>
        <p:nvSpPr>
          <p:cNvPr id="61443" name="Content Placeholder 3"/>
          <p:cNvSpPr>
            <a:spLocks noGrp="1"/>
          </p:cNvSpPr>
          <p:nvPr>
            <p:ph sz="half" idx="2"/>
          </p:nvPr>
        </p:nvSpPr>
        <p:spPr>
          <a:xfrm>
            <a:off x="5311775" y="1417638"/>
            <a:ext cx="3724721" cy="5179714"/>
          </a:xfrm>
        </p:spPr>
        <p:txBody>
          <a:bodyPr/>
          <a:lstStyle/>
          <a:p>
            <a:pPr marL="0" indent="0">
              <a:buFont typeface="Arial" pitchFamily="34" charset="0"/>
              <a:buNone/>
              <a:defRPr/>
            </a:pPr>
            <a:r>
              <a:rPr lang="en-ZA" altLang="en-US" sz="1600" b="1" dirty="0" smtClean="0"/>
              <a:t>Findings</a:t>
            </a:r>
          </a:p>
          <a:p>
            <a:pPr>
              <a:defRPr/>
            </a:pPr>
            <a:r>
              <a:rPr lang="en-ZA" altLang="en-US" sz="1600" dirty="0" smtClean="0"/>
              <a:t>Number of work seekers registered in Q3 are extremely higher than the opportunities registered and placements secured </a:t>
            </a:r>
            <a:r>
              <a:rPr lang="en-ZA" altLang="en-US" sz="1600" dirty="0" err="1" smtClean="0"/>
              <a:t>i.e</a:t>
            </a:r>
            <a:r>
              <a:rPr lang="en-ZA" altLang="en-US" sz="1600" dirty="0" smtClean="0"/>
              <a:t> </a:t>
            </a:r>
          </a:p>
          <a:p>
            <a:pPr lvl="1">
              <a:defRPr/>
            </a:pPr>
            <a:r>
              <a:rPr lang="en-ZA" altLang="en-US" sz="1600" dirty="0" smtClean="0"/>
              <a:t>203 293 work seekers registered,</a:t>
            </a:r>
          </a:p>
          <a:p>
            <a:pPr lvl="1">
              <a:defRPr/>
            </a:pPr>
            <a:r>
              <a:rPr lang="en-ZA" altLang="en-US" sz="1600" dirty="0" smtClean="0"/>
              <a:t>174 985 work seekers provided with employment counselling,</a:t>
            </a:r>
          </a:p>
          <a:p>
            <a:pPr lvl="1">
              <a:defRPr/>
            </a:pPr>
            <a:r>
              <a:rPr lang="en-ZA" altLang="en-US" sz="1600" dirty="0" smtClean="0"/>
              <a:t>110 765 opportunities registered,</a:t>
            </a:r>
          </a:p>
          <a:p>
            <a:pPr lvl="1">
              <a:defRPr/>
            </a:pPr>
            <a:r>
              <a:rPr lang="en-ZA" altLang="en-US" sz="1600" dirty="0" smtClean="0"/>
              <a:t>and 31 741 work seekers placed in opportunities.</a:t>
            </a:r>
          </a:p>
          <a:p>
            <a:pPr>
              <a:defRPr/>
            </a:pPr>
            <a:r>
              <a:rPr lang="en-ZA" altLang="en-US" sz="1600" dirty="0" smtClean="0"/>
              <a:t>Opportunity rate against work seekers registered is 55%.</a:t>
            </a:r>
          </a:p>
          <a:p>
            <a:pPr>
              <a:defRPr/>
            </a:pPr>
            <a:r>
              <a:rPr lang="en-ZA" altLang="en-US" sz="1600" dirty="0" smtClean="0"/>
              <a:t>Placement rate against work seekers registered is 16%,</a:t>
            </a:r>
          </a:p>
          <a:p>
            <a:pPr>
              <a:defRPr/>
            </a:pPr>
            <a:r>
              <a:rPr lang="en-ZA" altLang="en-US" sz="1600" dirty="0" smtClean="0"/>
              <a:t>Placement rate against registered opportunities is  29%</a:t>
            </a:r>
          </a:p>
          <a:p>
            <a:pPr>
              <a:defRPr/>
            </a:pPr>
            <a:r>
              <a:rPr lang="en-ZA" altLang="en-US" sz="1600" dirty="0" smtClean="0"/>
              <a:t>Provincial break downs are depicted in the graph.</a:t>
            </a: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E6F923B-7EC4-46B6-9565-B2A15A96CE3B}" type="slidenum">
              <a:rPr lang="en-US" altLang="en-US" sz="1200" smtClean="0">
                <a:solidFill>
                  <a:srgbClr val="898989"/>
                </a:solidFill>
              </a:rPr>
              <a:pPr eaLnBrk="1" hangingPunct="1">
                <a:spcBef>
                  <a:spcPct val="0"/>
                </a:spcBef>
                <a:buFontTx/>
                <a:buNone/>
              </a:pPr>
              <a:t>81</a:t>
            </a:fld>
            <a:endParaRPr lang="en-US" altLang="en-US" sz="1200" smtClean="0">
              <a:solidFill>
                <a:srgbClr val="898989"/>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4124454662"/>
              </p:ext>
            </p:extLst>
          </p:nvPr>
        </p:nvGraphicFramePr>
        <p:xfrm>
          <a:off x="251521" y="1417638"/>
          <a:ext cx="5060254" cy="5179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595266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554545"/>
          </a:xfrm>
          <a:prstGeom prst="rect">
            <a:avLst/>
          </a:prstGeom>
        </p:spPr>
        <p:txBody>
          <a:bodyPr wrap="square">
            <a:spAutoFit/>
          </a:bodyPr>
          <a:lstStyle/>
          <a:p>
            <a:pPr algn="ctr"/>
            <a:r>
              <a:rPr lang="en-ZA" sz="3200" b="1" dirty="0" smtClean="0"/>
              <a:t>PROGRAMME 4: </a:t>
            </a:r>
          </a:p>
          <a:p>
            <a:pPr algn="ctr"/>
            <a:r>
              <a:rPr lang="en-ZA" sz="3200" b="1" dirty="0" smtClean="0"/>
              <a:t>LABOUR POLICY AND INDUSTRIAL RELATIONS (LP&amp;IR)</a:t>
            </a:r>
          </a:p>
          <a:p>
            <a:pPr algn="ctr"/>
            <a:endParaRPr lang="en-ZA" sz="3200" b="1" dirty="0" smtClean="0"/>
          </a:p>
          <a:p>
            <a:pPr algn="ctr"/>
            <a:r>
              <a:rPr lang="en-ZA" sz="3200" b="1" dirty="0" smtClean="0">
                <a:solidFill>
                  <a:srgbClr val="C00000"/>
                </a:solidFill>
              </a:rPr>
              <a:t>QUARTER 3: PERFORMANCE: 2018/19</a:t>
            </a:r>
            <a:endParaRPr lang="en-ZA" sz="3200" b="1" dirty="0">
              <a:solidFill>
                <a:srgbClr val="C00000"/>
              </a:solidFill>
            </a:endParaRPr>
          </a:p>
        </p:txBody>
      </p:sp>
    </p:spTree>
    <p:extLst>
      <p:ext uri="{BB962C8B-B14F-4D97-AF65-F5344CB8AC3E}">
        <p14:creationId xmlns:p14="http://schemas.microsoft.com/office/powerpoint/2010/main" xmlns="" val="39407255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(TRADE UNIONS AND EMPLOYERS ORGANISATION) APPLICATIONS , QUARTER 3 </a:t>
            </a:r>
            <a:r>
              <a:rPr lang="en-ZA" altLang="en-US" sz="2400" b="1" dirty="0" smtClean="0">
                <a:solidFill>
                  <a:srgbClr val="FF0000"/>
                </a:solidFill>
                <a:ea typeface="ＭＳ Ｐゴシック" pitchFamily="34" charset="-128"/>
              </a:rPr>
              <a:t>2018/19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34939472"/>
              </p:ext>
            </p:extLst>
          </p:nvPr>
        </p:nvGraphicFramePr>
        <p:xfrm>
          <a:off x="251520" y="1340768"/>
          <a:ext cx="8640960" cy="5256583"/>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562898">
                <a:tc>
                  <a:txBody>
                    <a:bodyPr/>
                    <a:lstStyle/>
                    <a:p>
                      <a:r>
                        <a:rPr lang="en-ZA" sz="1800" b="1" dirty="0" smtClean="0">
                          <a:latin typeface="+mn-lt"/>
                          <a:cs typeface="Arial" panose="020B0604020202020204" pitchFamily="34" charset="0"/>
                        </a:rPr>
                        <a:t>LO Process</a:t>
                      </a:r>
                      <a:endParaRPr lang="en-ZA" sz="1800" b="1" dirty="0">
                        <a:latin typeface="+mn-lt"/>
                        <a:cs typeface="Arial" panose="020B0604020202020204" pitchFamily="34" charset="0"/>
                      </a:endParaRPr>
                    </a:p>
                  </a:txBody>
                  <a:tcPr marT="45727" marB="45727"/>
                </a:tc>
                <a:tc>
                  <a:txBody>
                    <a:bodyPr/>
                    <a:lstStyle/>
                    <a:p>
                      <a:r>
                        <a:rPr lang="en-ZA" sz="1800" b="1" dirty="0" smtClean="0">
                          <a:latin typeface="+mn-lt"/>
                          <a:cs typeface="Arial" panose="020B0604020202020204" pitchFamily="34" charset="0"/>
                        </a:rPr>
                        <a:t>Q1</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Q2</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Q3</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Q4</a:t>
                      </a:r>
                      <a:endParaRPr lang="en-ZA" sz="1800" b="1" dirty="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991866">
                <a:tc>
                  <a:txBody>
                    <a:bodyPr/>
                    <a:lstStyle/>
                    <a:p>
                      <a:r>
                        <a:rPr lang="en-ZA" sz="1600" b="0" dirty="0" smtClean="0">
                          <a:latin typeface="+mn-lt"/>
                          <a:cs typeface="Arial" panose="020B0604020202020204" pitchFamily="34" charset="0"/>
                        </a:rPr>
                        <a:t>Applications for registration received</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35</a:t>
                      </a:r>
                      <a:endParaRPr lang="en-ZA" sz="1600" b="1"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27</a:t>
                      </a:r>
                      <a:endParaRPr lang="en-ZA" sz="16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38</a:t>
                      </a:r>
                      <a:endParaRPr lang="en-ZA" sz="18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1"/>
                  </a:ext>
                </a:extLst>
              </a:tr>
              <a:tr h="100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4</a:t>
                      </a:r>
                    </a:p>
                  </a:txBody>
                  <a:tcPr marT="45727" marB="45727"/>
                </a:tc>
                <a:tc>
                  <a:txBody>
                    <a:bodyPr/>
                    <a:lstStyle/>
                    <a:p>
                      <a:pPr algn="ctr"/>
                      <a:r>
                        <a:rPr lang="en-ZA" sz="1600" b="1" dirty="0" smtClean="0">
                          <a:latin typeface="+mn-lt"/>
                          <a:cs typeface="Arial" panose="020B0604020202020204" pitchFamily="34" charset="0"/>
                        </a:rPr>
                        <a:t>5</a:t>
                      </a:r>
                      <a:endParaRPr lang="en-ZA" sz="16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6</a:t>
                      </a:r>
                      <a:endParaRPr lang="en-ZA" sz="18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2"/>
                  </a:ext>
                </a:extLst>
              </a:tr>
              <a:tr h="879951">
                <a:tc>
                  <a:txBody>
                    <a:bodyPr/>
                    <a:lstStyle/>
                    <a:p>
                      <a:r>
                        <a:rPr lang="en-ZA" sz="1600" b="0" dirty="0" smtClean="0">
                          <a:latin typeface="+mn-lt"/>
                          <a:cs typeface="Arial" panose="020B0604020202020204" pitchFamily="34" charset="0"/>
                        </a:rPr>
                        <a:t>Approved longer</a:t>
                      </a:r>
                      <a:r>
                        <a:rPr lang="en-ZA" sz="1600" b="0" baseline="0" dirty="0" smtClean="0">
                          <a:latin typeface="+mn-lt"/>
                          <a:cs typeface="Arial" panose="020B0604020202020204" pitchFamily="34" charset="0"/>
                        </a:rPr>
                        <a:t> than </a:t>
                      </a:r>
                      <a:r>
                        <a:rPr lang="en-ZA" sz="1600" b="0" dirty="0" smtClean="0">
                          <a:latin typeface="+mn-lt"/>
                          <a:cs typeface="Arial" panose="020B0604020202020204" pitchFamily="34" charset="0"/>
                        </a:rPr>
                        <a:t>90 calendar days</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0</a:t>
                      </a:r>
                      <a:endParaRPr lang="en-ZA" sz="18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3"/>
                  </a:ext>
                </a:extLst>
              </a:tr>
              <a:tr h="879951">
                <a:tc>
                  <a:txBody>
                    <a:bodyPr/>
                    <a:lstStyle/>
                    <a:p>
                      <a:r>
                        <a:rPr lang="en-ZA" sz="1600" b="0" dirty="0" smtClean="0">
                          <a:latin typeface="+mn-lt"/>
                          <a:cs typeface="Arial" panose="020B0604020202020204" pitchFamily="34" charset="0"/>
                        </a:rPr>
                        <a:t>Applications refused</a:t>
                      </a:r>
                      <a:r>
                        <a:rPr lang="en-ZA" sz="1600" b="0" baseline="0" dirty="0" smtClean="0">
                          <a:latin typeface="+mn-lt"/>
                          <a:cs typeface="Arial" panose="020B0604020202020204" pitchFamily="34" charset="0"/>
                        </a:rPr>
                        <a:t> within 90 days </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31</a:t>
                      </a:r>
                      <a:endParaRPr lang="en-ZA" sz="1600" b="1"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22</a:t>
                      </a:r>
                      <a:endParaRPr lang="en-ZA" sz="16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32</a:t>
                      </a:r>
                      <a:endParaRPr lang="en-ZA" sz="18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4"/>
                  </a:ext>
                </a:extLst>
              </a:tr>
              <a:tr h="941565">
                <a:tc>
                  <a:txBody>
                    <a:bodyPr/>
                    <a:lstStyle/>
                    <a:p>
                      <a:r>
                        <a:rPr lang="en-ZA" sz="1600" b="0" dirty="0" smtClean="0">
                          <a:latin typeface="+mn-lt"/>
                          <a:cs typeface="Arial" panose="020B0604020202020204" pitchFamily="34" charset="0"/>
                        </a:rPr>
                        <a:t>TU</a:t>
                      </a:r>
                      <a:r>
                        <a:rPr lang="en-ZA" sz="1600" b="0" baseline="0" dirty="0" smtClean="0">
                          <a:latin typeface="+mn-lt"/>
                          <a:cs typeface="Arial" panose="020B0604020202020204" pitchFamily="34" charset="0"/>
                        </a:rPr>
                        <a:t> cancellations (deregistrations)</a:t>
                      </a:r>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0</a:t>
                      </a:r>
                      <a:endParaRPr lang="en-ZA" sz="18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a:defRPr/>
            </a:pPr>
            <a:fld id="{416AF1B2-E7A4-446A-84DC-90AA83BA6A19}" type="slidenum">
              <a:rPr lang="en-US" smtClean="0">
                <a:solidFill>
                  <a:schemeClr val="bg1"/>
                </a:solidFill>
              </a:rPr>
              <a:pPr>
                <a:defRPr/>
              </a:pPr>
              <a:t>83</a:t>
            </a:fld>
            <a:endParaRPr lang="en-US" dirty="0">
              <a:solidFill>
                <a:schemeClr val="bg1"/>
              </a:solidFill>
            </a:endParaRPr>
          </a:p>
        </p:txBody>
      </p:sp>
      <p:sp>
        <p:nvSpPr>
          <p:cNvPr id="6" name="Slide Number Placeholder 1"/>
          <p:cNvSpPr txBox="1">
            <a:spLocks/>
          </p:cNvSpPr>
          <p:nvPr/>
        </p:nvSpPr>
        <p:spPr bwMode="auto">
          <a:xfrm>
            <a:off x="6727824" y="6354763"/>
            <a:ext cx="2416175" cy="5032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83</a:t>
            </a:fld>
            <a:endParaRPr lang="en-US" altLang="en-US" sz="1200" dirty="0" smtClean="0">
              <a:solidFill>
                <a:schemeClr val="bg1"/>
              </a:solidFill>
            </a:endParaRPr>
          </a:p>
        </p:txBody>
      </p:sp>
    </p:spTree>
    <p:extLst>
      <p:ext uri="{BB962C8B-B14F-4D97-AF65-F5344CB8AC3E}">
        <p14:creationId xmlns:p14="http://schemas.microsoft.com/office/powerpoint/2010/main" xmlns="" val="12088242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548680"/>
            <a:ext cx="8640960" cy="864096"/>
          </a:xfrm>
        </p:spPr>
        <p:txBody>
          <a:bodyPr/>
          <a:lstStyle/>
          <a:p>
            <a:r>
              <a:rPr lang="en-ZA" altLang="en-US" sz="2400" b="1" dirty="0" smtClean="0">
                <a:ea typeface="ＭＳ Ｐゴシック" pitchFamily="34" charset="-128"/>
              </a:rPr>
              <a:t>TRADE UNION  APPLICATION RECEIVED  PER  SECTOR: QUARTER 3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340768"/>
          <a:ext cx="8640960" cy="5256582"/>
        </p:xfrm>
        <a:graphic>
          <a:graphicData uri="http://schemas.openxmlformats.org/drawingml/2006/table">
            <a:tbl>
              <a:tblPr firstRow="1" bandRow="1">
                <a:tableStyleId>{5C22544A-7EE6-4342-B048-85BDC9FD1C3A}</a:tableStyleId>
              </a:tblPr>
              <a:tblGrid>
                <a:gridCol w="2214246">
                  <a:extLst>
                    <a:ext uri="{9D8B030D-6E8A-4147-A177-3AD203B41FA5}">
                      <a16:colId xmlns:a16="http://schemas.microsoft.com/office/drawing/2014/main" xmlns="" val="20000"/>
                    </a:ext>
                  </a:extLst>
                </a:gridCol>
                <a:gridCol w="1674185">
                  <a:extLst>
                    <a:ext uri="{9D8B030D-6E8A-4147-A177-3AD203B41FA5}">
                      <a16:colId xmlns:a16="http://schemas.microsoft.com/office/drawing/2014/main" xmlns="" val="20001"/>
                    </a:ext>
                  </a:extLst>
                </a:gridCol>
                <a:gridCol w="3096344">
                  <a:extLst>
                    <a:ext uri="{9D8B030D-6E8A-4147-A177-3AD203B41FA5}">
                      <a16:colId xmlns:a16="http://schemas.microsoft.com/office/drawing/2014/main" xmlns="" val="20002"/>
                    </a:ext>
                  </a:extLst>
                </a:gridCol>
                <a:gridCol w="1656185">
                  <a:extLst>
                    <a:ext uri="{9D8B030D-6E8A-4147-A177-3AD203B41FA5}">
                      <a16:colId xmlns:a16="http://schemas.microsoft.com/office/drawing/2014/main" xmlns="" val="20003"/>
                    </a:ext>
                  </a:extLst>
                </a:gridCol>
              </a:tblGrid>
              <a:tr h="788228">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920541">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4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3075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 2621, agriculture 454) </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728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39</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9566">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266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9566">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313716">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24</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323</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69639">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274</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17</a:t>
                      </a:r>
                    </a:p>
                  </a:txBody>
                  <a:tcPr marL="68580" marR="68580" marT="9523" marB="0"/>
                </a:tc>
                <a:extLst>
                  <a:ext uri="{0D108BD9-81ED-4DB2-BD59-A6C34878D82A}">
                    <a16:rowId xmlns:a16="http://schemas.microsoft.com/office/drawing/2014/main" xmlns="" val="10006"/>
                  </a:ext>
                </a:extLst>
              </a:tr>
              <a:tr h="4074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Energy</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effectLst/>
                          <a:latin typeface="+mn-lt"/>
                          <a:ea typeface="Calibri"/>
                          <a:cs typeface="Arial" panose="020B0604020202020204" pitchFamily="34" charset="0"/>
                        </a:rPr>
                        <a:t>86</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effectLst/>
                          <a:latin typeface="+mn-lt"/>
                          <a:ea typeface="Calibri"/>
                          <a:cs typeface="Arial" panose="020B0604020202020204" pitchFamily="34" charset="0"/>
                        </a:rPr>
                        <a:t>182</a:t>
                      </a:r>
                    </a:p>
                  </a:txBody>
                  <a:tcPr marL="68580" marR="68580" marT="9523" marB="0"/>
                </a:tc>
                <a:extLst>
                  <a:ext uri="{0D108BD9-81ED-4DB2-BD59-A6C34878D82A}">
                    <a16:rowId xmlns:a16="http://schemas.microsoft.com/office/drawing/2014/main" xmlns="" val="10009"/>
                  </a:ext>
                </a:extLst>
              </a:tr>
              <a:tr h="389566">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a:t>
                      </a:r>
                      <a:r>
                        <a:rPr lang="en-ZA" sz="1600" baseline="0" dirty="0" smtClean="0">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122</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95743">
                <a:tc>
                  <a:txBody>
                    <a:bodyPr/>
                    <a:lstStyle/>
                    <a:p>
                      <a:pPr>
                        <a:lnSpc>
                          <a:spcPct val="100000"/>
                        </a:lnSpc>
                        <a:spcAft>
                          <a:spcPts val="0"/>
                        </a:spcAft>
                      </a:pPr>
                      <a:r>
                        <a:rPr lang="en-ZA" sz="1600" dirty="0" smtClean="0">
                          <a:effectLst/>
                          <a:latin typeface="+mn-lt"/>
                          <a:ea typeface="Calibri"/>
                          <a:cs typeface="Arial" panose="020B0604020202020204" pitchFamily="34" charset="0"/>
                        </a:rPr>
                        <a:t>Environmental services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71</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419785">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4</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84</a:t>
            </a:fld>
            <a:endParaRPr lang="en-US" dirty="0">
              <a:solidFill>
                <a:schemeClr val="bg1"/>
              </a:solidFill>
            </a:endParaRPr>
          </a:p>
        </p:txBody>
      </p:sp>
      <p:sp>
        <p:nvSpPr>
          <p:cNvPr id="5" name="Slide Number Placeholder 1"/>
          <p:cNvSpPr txBox="1">
            <a:spLocks/>
          </p:cNvSpPr>
          <p:nvPr/>
        </p:nvSpPr>
        <p:spPr bwMode="auto">
          <a:xfrm>
            <a:off x="6727824" y="6354763"/>
            <a:ext cx="2416175" cy="5032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84</a:t>
            </a:fld>
            <a:endParaRPr lang="en-US" altLang="en-US" sz="1200" dirty="0" smtClean="0">
              <a:solidFill>
                <a:schemeClr val="bg1"/>
              </a:solidFill>
            </a:endParaRPr>
          </a:p>
        </p:txBody>
      </p:sp>
    </p:spTree>
    <p:extLst>
      <p:ext uri="{BB962C8B-B14F-4D97-AF65-F5344CB8AC3E}">
        <p14:creationId xmlns:p14="http://schemas.microsoft.com/office/powerpoint/2010/main" xmlns="" val="41541964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smtClean="0">
                <a:ea typeface="ＭＳ Ｐゴシック" pitchFamily="34" charset="-128"/>
              </a:rPr>
              <a:t>TRADE </a:t>
            </a:r>
            <a:r>
              <a:rPr lang="en-ZA" altLang="en-US" sz="2400" b="1" dirty="0">
                <a:ea typeface="ＭＳ Ｐゴシック" pitchFamily="34" charset="-128"/>
              </a:rPr>
              <a:t>UNION </a:t>
            </a:r>
            <a:r>
              <a:rPr lang="en-ZA" altLang="en-US" sz="2400" b="1" dirty="0" smtClean="0">
                <a:ea typeface="ＭＳ Ｐゴシック" pitchFamily="34" charset="-128"/>
              </a:rPr>
              <a:t>MEMBERS PER SECTOR: QUARTER 3 2018/19</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0" y="1299870"/>
          <a:ext cx="8640959" cy="5297480"/>
        </p:xfrm>
        <a:graphic>
          <a:graphicData uri="http://schemas.openxmlformats.org/drawingml/2006/table">
            <a:tbl>
              <a:tblPr firstRow="1" bandRow="1">
                <a:tableStyleId>{5C22544A-7EE6-4342-B048-85BDC9FD1C3A}</a:tableStyleId>
              </a:tblPr>
              <a:tblGrid>
                <a:gridCol w="2833535">
                  <a:extLst>
                    <a:ext uri="{9D8B030D-6E8A-4147-A177-3AD203B41FA5}">
                      <a16:colId xmlns:a16="http://schemas.microsoft.com/office/drawing/2014/main" xmlns="" val="20000"/>
                    </a:ext>
                  </a:extLst>
                </a:gridCol>
                <a:gridCol w="1858681">
                  <a:extLst>
                    <a:ext uri="{9D8B030D-6E8A-4147-A177-3AD203B41FA5}">
                      <a16:colId xmlns:a16="http://schemas.microsoft.com/office/drawing/2014/main" xmlns="" val="20001"/>
                    </a:ext>
                  </a:extLst>
                </a:gridCol>
                <a:gridCol w="2081721">
                  <a:extLst>
                    <a:ext uri="{9D8B030D-6E8A-4147-A177-3AD203B41FA5}">
                      <a16:colId xmlns:a16="http://schemas.microsoft.com/office/drawing/2014/main" xmlns="" val="20002"/>
                    </a:ext>
                  </a:extLst>
                </a:gridCol>
                <a:gridCol w="1867022">
                  <a:extLst>
                    <a:ext uri="{9D8B030D-6E8A-4147-A177-3AD203B41FA5}">
                      <a16:colId xmlns:a16="http://schemas.microsoft.com/office/drawing/2014/main" xmlns="" val="20003"/>
                    </a:ext>
                  </a:extLst>
                </a:gridCol>
              </a:tblGrid>
              <a:tr h="728776">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319019">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341879">
                <a:tc>
                  <a:txBody>
                    <a:bodyPr/>
                    <a:lstStyle/>
                    <a:p>
                      <a:r>
                        <a:rPr lang="en-ZA" sz="1600" kern="1200" dirty="0" smtClean="0">
                          <a:solidFill>
                            <a:schemeClr val="dk1"/>
                          </a:solidFill>
                          <a:effectLst/>
                          <a:latin typeface="+mn-lt"/>
                          <a:ea typeface="Calibri"/>
                          <a:cs typeface="Arial" panose="020B0604020202020204" pitchFamily="34" charset="0"/>
                        </a:rPr>
                        <a:t>Health</a:t>
                      </a:r>
                      <a:r>
                        <a:rPr lang="en-ZA" sz="1600" kern="1200" baseline="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350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37421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482</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a:t>
                      </a:r>
                    </a:p>
                  </a:txBody>
                  <a:tcPr marL="68580" marR="68580" marT="9527" marB="0"/>
                </a:tc>
                <a:extLst>
                  <a:ext uri="{0D108BD9-81ED-4DB2-BD59-A6C34878D82A}">
                    <a16:rowId xmlns:a16="http://schemas.microsoft.com/office/drawing/2014/main" xmlns="" val="10002"/>
                  </a:ext>
                </a:extLst>
              </a:tr>
              <a:tr h="41672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20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extLst>
                  <a:ext uri="{0D108BD9-81ED-4DB2-BD59-A6C34878D82A}">
                    <a16:rowId xmlns:a16="http://schemas.microsoft.com/office/drawing/2014/main" xmlns="" val="10009"/>
                  </a:ext>
                </a:extLst>
              </a:tr>
              <a:tr h="322460">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308419">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340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372226">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308419">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372226">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r>
                        <a:rPr lang="en-US" sz="1600" kern="1200" baseline="0" dirty="0" smtClean="0">
                          <a:solidFill>
                            <a:srgbClr val="000000"/>
                          </a:solidFill>
                          <a:effectLst/>
                          <a:latin typeface="+mn-lt"/>
                          <a:ea typeface="Calibri"/>
                          <a:cs typeface="Arial" panose="020B0604020202020204" pitchFamily="34" charset="0"/>
                        </a:rPr>
                        <a:t> &amp; Construction</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279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338</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39956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Missions</a:t>
                      </a:r>
                      <a:endParaRPr lang="en-ZA" sz="160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55</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0"/>
                  </a:ext>
                </a:extLst>
              </a:tr>
              <a:tr h="30841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Motor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1"/>
                  </a:ext>
                </a:extLst>
              </a:tr>
              <a:tr h="30841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Nurseries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2"/>
                  </a:ext>
                </a:extLst>
              </a:tr>
              <a:tr h="41672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Research and Technology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3"/>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85</a:t>
            </a:fld>
            <a:endParaRPr lang="en-US" dirty="0">
              <a:solidFill>
                <a:schemeClr val="bg1"/>
              </a:solidFill>
            </a:endParaRPr>
          </a:p>
        </p:txBody>
      </p:sp>
      <p:sp>
        <p:nvSpPr>
          <p:cNvPr id="5" name="Slide Number Placeholder 1"/>
          <p:cNvSpPr txBox="1">
            <a:spLocks/>
          </p:cNvSpPr>
          <p:nvPr/>
        </p:nvSpPr>
        <p:spPr bwMode="auto">
          <a:xfrm>
            <a:off x="6727824" y="6354763"/>
            <a:ext cx="2416175" cy="5032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85</a:t>
            </a:fld>
            <a:endParaRPr lang="en-US" altLang="en-US" sz="1200" dirty="0" smtClean="0">
              <a:solidFill>
                <a:schemeClr val="bg1"/>
              </a:solidFill>
            </a:endParaRPr>
          </a:p>
        </p:txBody>
      </p:sp>
    </p:spTree>
    <p:extLst>
      <p:ext uri="{BB962C8B-B14F-4D97-AF65-F5344CB8AC3E}">
        <p14:creationId xmlns:p14="http://schemas.microsoft.com/office/powerpoint/2010/main" xmlns="" val="12291091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MEMBERS PER SECTOR: QUARTER 3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80974308"/>
              </p:ext>
            </p:extLst>
          </p:nvPr>
        </p:nvGraphicFramePr>
        <p:xfrm>
          <a:off x="251520" y="1340768"/>
          <a:ext cx="8712969" cy="5256584"/>
        </p:xfrm>
        <a:graphic>
          <a:graphicData uri="http://schemas.openxmlformats.org/drawingml/2006/table">
            <a:tbl>
              <a:tblPr firstRow="1" bandRow="1">
                <a:tableStyleId>{5C22544A-7EE6-4342-B048-85BDC9FD1C3A}</a:tableStyleId>
              </a:tblPr>
              <a:tblGrid>
                <a:gridCol w="2613891">
                  <a:extLst>
                    <a:ext uri="{9D8B030D-6E8A-4147-A177-3AD203B41FA5}">
                      <a16:colId xmlns:a16="http://schemas.microsoft.com/office/drawing/2014/main" xmlns="" val="20000"/>
                    </a:ext>
                  </a:extLst>
                </a:gridCol>
                <a:gridCol w="2105634">
                  <a:extLst>
                    <a:ext uri="{9D8B030D-6E8A-4147-A177-3AD203B41FA5}">
                      <a16:colId xmlns:a16="http://schemas.microsoft.com/office/drawing/2014/main" xmlns="" val="20001"/>
                    </a:ext>
                  </a:extLst>
                </a:gridCol>
                <a:gridCol w="2033026">
                  <a:extLst>
                    <a:ext uri="{9D8B030D-6E8A-4147-A177-3AD203B41FA5}">
                      <a16:colId xmlns:a16="http://schemas.microsoft.com/office/drawing/2014/main" xmlns="" val="20002"/>
                    </a:ext>
                  </a:extLst>
                </a:gridCol>
                <a:gridCol w="1960418">
                  <a:extLst>
                    <a:ext uri="{9D8B030D-6E8A-4147-A177-3AD203B41FA5}">
                      <a16:colId xmlns:a16="http://schemas.microsoft.com/office/drawing/2014/main" xmlns="" val="20003"/>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482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5426">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5 219</a:t>
                      </a:r>
                    </a:p>
                  </a:txBody>
                  <a:tcPr marL="68580" marR="68580" marT="9523" marB="0"/>
                </a:tc>
                <a:extLst>
                  <a:ext uri="{0D108BD9-81ED-4DB2-BD59-A6C34878D82A}">
                    <a16:rowId xmlns:a16="http://schemas.microsoft.com/office/drawing/2014/main" xmlns="" val="10004"/>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776</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846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8542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822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435</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10909">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542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2 889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1 356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74</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294892">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198</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46600">
                <a:tc>
                  <a:txBody>
                    <a:bodyPr/>
                    <a:lstStyle/>
                    <a:p>
                      <a:pPr>
                        <a:lnSpc>
                          <a:spcPct val="115000"/>
                        </a:lnSpc>
                        <a:spcAft>
                          <a:spcPts val="0"/>
                        </a:spcAft>
                      </a:pPr>
                      <a:r>
                        <a:rPr lang="en-US" sz="1800" b="1" u="none" dirty="0" smtClean="0">
                          <a:effectLst/>
                          <a:latin typeface="+mn-lt"/>
                          <a:ea typeface="Calibri"/>
                          <a:cs typeface="Times New Roman"/>
                        </a:rPr>
                        <a:t>TOTAL </a:t>
                      </a:r>
                      <a:endParaRPr lang="en-ZA" sz="1800" b="1" u="none" dirty="0">
                        <a:effectLst/>
                        <a:latin typeface="+mn-lt"/>
                        <a:ea typeface="Calibri"/>
                        <a:cs typeface="Times New Roman"/>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8 204</a:t>
                      </a:r>
                      <a:endParaRPr lang="en-ZA" sz="1600" b="1" u="none" dirty="0">
                        <a:solidFill>
                          <a:schemeClr val="tx1"/>
                        </a:solidFill>
                        <a:effectLst/>
                        <a:latin typeface="+mn-lt"/>
                        <a:ea typeface="Calibri"/>
                        <a:cs typeface="Arial" panose="020B0604020202020204" pitchFamily="34" charset="0"/>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9</a:t>
                      </a:r>
                      <a:r>
                        <a:rPr lang="en-ZA" sz="1600" b="1" baseline="0" dirty="0" smtClean="0">
                          <a:solidFill>
                            <a:schemeClr val="tx1"/>
                          </a:solidFill>
                          <a:effectLst/>
                          <a:latin typeface="+mn-lt"/>
                          <a:ea typeface="Calibri"/>
                          <a:cs typeface="Arial" panose="020B0604020202020204" pitchFamily="34" charset="0"/>
                        </a:rPr>
                        <a:t> 054</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10 016</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86</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86</a:t>
            </a:fld>
            <a:endParaRPr lang="en-US" altLang="en-US" sz="1200" dirty="0" smtClean="0">
              <a:solidFill>
                <a:schemeClr val="bg1"/>
              </a:solidFill>
            </a:endParaRPr>
          </a:p>
        </p:txBody>
      </p:sp>
    </p:spTree>
    <p:extLst>
      <p:ext uri="{BB962C8B-B14F-4D97-AF65-F5344CB8AC3E}">
        <p14:creationId xmlns:p14="http://schemas.microsoft.com/office/powerpoint/2010/main" xmlns="" val="10704611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smtClean="0">
                <a:ea typeface="ＭＳ Ｐゴシック" pitchFamily="34" charset="-128"/>
              </a:rPr>
              <a:t>TRADE UNION  MEMBERS REFUSED  PER  SECTOR: QUARTER 3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340768"/>
          <a:ext cx="8640960" cy="5256582"/>
        </p:xfrm>
        <a:graphic>
          <a:graphicData uri="http://schemas.openxmlformats.org/drawingml/2006/table">
            <a:tbl>
              <a:tblPr firstRow="1" bandRow="1">
                <a:tableStyleId>{5C22544A-7EE6-4342-B048-85BDC9FD1C3A}</a:tableStyleId>
              </a:tblPr>
              <a:tblGrid>
                <a:gridCol w="2214246">
                  <a:extLst>
                    <a:ext uri="{9D8B030D-6E8A-4147-A177-3AD203B41FA5}">
                      <a16:colId xmlns:a16="http://schemas.microsoft.com/office/drawing/2014/main" xmlns="" val="20000"/>
                    </a:ext>
                  </a:extLst>
                </a:gridCol>
                <a:gridCol w="1674185">
                  <a:extLst>
                    <a:ext uri="{9D8B030D-6E8A-4147-A177-3AD203B41FA5}">
                      <a16:colId xmlns:a16="http://schemas.microsoft.com/office/drawing/2014/main" xmlns="" val="20001"/>
                    </a:ext>
                  </a:extLst>
                </a:gridCol>
                <a:gridCol w="3096344">
                  <a:extLst>
                    <a:ext uri="{9D8B030D-6E8A-4147-A177-3AD203B41FA5}">
                      <a16:colId xmlns:a16="http://schemas.microsoft.com/office/drawing/2014/main" xmlns="" val="20002"/>
                    </a:ext>
                  </a:extLst>
                </a:gridCol>
                <a:gridCol w="1656185">
                  <a:extLst>
                    <a:ext uri="{9D8B030D-6E8A-4147-A177-3AD203B41FA5}">
                      <a16:colId xmlns:a16="http://schemas.microsoft.com/office/drawing/2014/main" xmlns="" val="20003"/>
                    </a:ext>
                  </a:extLst>
                </a:gridCol>
              </a:tblGrid>
              <a:tr h="788228">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920541">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dirty="0" smtClean="0">
                          <a:solidFill>
                            <a:schemeClr val="tx1"/>
                          </a:solidFill>
                          <a:effectLst/>
                          <a:latin typeface="+mn-lt"/>
                          <a:ea typeface="Calibri"/>
                          <a:cs typeface="Arial" panose="020B0604020202020204" pitchFamily="34" charset="0"/>
                        </a:rPr>
                        <a:t>4  Applications</a:t>
                      </a:r>
                      <a:r>
                        <a:rPr lang="en-ZA" sz="1600" b="0" baseline="0" dirty="0" smtClean="0">
                          <a:solidFill>
                            <a:schemeClr val="tx1"/>
                          </a:solidFill>
                          <a:effectLst/>
                          <a:latin typeface="+mn-lt"/>
                          <a:ea typeface="Calibri"/>
                          <a:cs typeface="Arial" panose="020B0604020202020204" pitchFamily="34" charset="0"/>
                        </a:rPr>
                        <a:t>  received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b="0" baseline="0" dirty="0" smtClean="0">
                          <a:solidFill>
                            <a:schemeClr val="tx1"/>
                          </a:solidFill>
                          <a:effectLst/>
                          <a:latin typeface="+mn-lt"/>
                          <a:ea typeface="Calibri"/>
                          <a:cs typeface="Arial" panose="020B0604020202020204" pitchFamily="34" charset="0"/>
                        </a:rPr>
                        <a:t>3075 members</a:t>
                      </a:r>
                      <a:endParaRPr lang="en-ZA" sz="1600" b="0" dirty="0" smtClean="0">
                        <a:solidFill>
                          <a:schemeClr val="tx1"/>
                        </a:solidFill>
                        <a:effectLst/>
                        <a:latin typeface="+mn-lt"/>
                        <a:ea typeface="Calibri"/>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ZA" sz="1600" b="0" dirty="0" smtClean="0">
                          <a:solidFill>
                            <a:schemeClr val="tx1"/>
                          </a:solidFill>
                          <a:effectLst/>
                          <a:latin typeface="+mn-lt"/>
                          <a:ea typeface="Calibri"/>
                          <a:cs typeface="Arial" panose="020B0604020202020204" pitchFamily="34" charset="0"/>
                        </a:rPr>
                        <a:t>(poultry 2621, agriculture 454) </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728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39</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9566">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9566">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313716">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20</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323</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69639">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55</a:t>
                      </a: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17</a:t>
                      </a:r>
                    </a:p>
                  </a:txBody>
                  <a:tcPr marL="68580" marR="68580" marT="9523" marB="0"/>
                </a:tc>
                <a:extLst>
                  <a:ext uri="{0D108BD9-81ED-4DB2-BD59-A6C34878D82A}">
                    <a16:rowId xmlns:a16="http://schemas.microsoft.com/office/drawing/2014/main" xmlns="" val="10006"/>
                  </a:ext>
                </a:extLst>
              </a:tr>
              <a:tr h="4074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Energy</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effectLst/>
                          <a:latin typeface="+mn-lt"/>
                          <a:ea typeface="Calibri"/>
                          <a:cs typeface="Arial" panose="020B0604020202020204" pitchFamily="34" charset="0"/>
                        </a:rPr>
                        <a:t>86</a:t>
                      </a: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effectLst/>
                          <a:latin typeface="+mn-lt"/>
                          <a:ea typeface="Calibri"/>
                          <a:cs typeface="Arial" panose="020B0604020202020204" pitchFamily="34" charset="0"/>
                        </a:rPr>
                        <a:t>182</a:t>
                      </a:r>
                    </a:p>
                  </a:txBody>
                  <a:tcPr marL="68580" marR="68580" marT="9523" marB="0"/>
                </a:tc>
                <a:extLst>
                  <a:ext uri="{0D108BD9-81ED-4DB2-BD59-A6C34878D82A}">
                    <a16:rowId xmlns:a16="http://schemas.microsoft.com/office/drawing/2014/main" xmlns="" val="10009"/>
                  </a:ext>
                </a:extLst>
              </a:tr>
              <a:tr h="389566">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a:t>
                      </a:r>
                      <a:r>
                        <a:rPr lang="en-ZA" sz="1600" baseline="0" dirty="0" smtClean="0">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122</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395743">
                <a:tc>
                  <a:txBody>
                    <a:bodyPr/>
                    <a:lstStyle/>
                    <a:p>
                      <a:pPr>
                        <a:lnSpc>
                          <a:spcPct val="100000"/>
                        </a:lnSpc>
                        <a:spcAft>
                          <a:spcPts val="0"/>
                        </a:spcAft>
                      </a:pPr>
                      <a:r>
                        <a:rPr lang="en-ZA" sz="1600" dirty="0" smtClean="0">
                          <a:effectLst/>
                          <a:latin typeface="+mn-lt"/>
                          <a:ea typeface="Calibri"/>
                          <a:cs typeface="Arial" panose="020B0604020202020204" pitchFamily="34" charset="0"/>
                        </a:rPr>
                        <a:t>Environmental services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71</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419785">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4</a:t>
                      </a: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87</a:t>
            </a:fld>
            <a:endParaRPr lang="en-US" dirty="0">
              <a:solidFill>
                <a:schemeClr val="bg1"/>
              </a:solidFill>
            </a:endParaRPr>
          </a:p>
        </p:txBody>
      </p:sp>
      <p:sp>
        <p:nvSpPr>
          <p:cNvPr id="5" name="Slide Number Placeholder 1"/>
          <p:cNvSpPr txBox="1">
            <a:spLocks/>
          </p:cNvSpPr>
          <p:nvPr/>
        </p:nvSpPr>
        <p:spPr bwMode="auto">
          <a:xfrm>
            <a:off x="6727824" y="6354763"/>
            <a:ext cx="2416175" cy="5032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87</a:t>
            </a:fld>
            <a:endParaRPr lang="en-US" altLang="en-US" sz="1200" dirty="0" smtClean="0">
              <a:solidFill>
                <a:schemeClr val="bg1"/>
              </a:solidFill>
            </a:endParaRPr>
          </a:p>
        </p:txBody>
      </p:sp>
    </p:spTree>
    <p:extLst>
      <p:ext uri="{BB962C8B-B14F-4D97-AF65-F5344CB8AC3E}">
        <p14:creationId xmlns:p14="http://schemas.microsoft.com/office/powerpoint/2010/main" xmlns="" val="473420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400" b="1" dirty="0" smtClean="0">
                <a:ea typeface="ＭＳ Ｐゴシック" pitchFamily="34" charset="-128"/>
              </a:rPr>
              <a:t>TRADE </a:t>
            </a:r>
            <a:r>
              <a:rPr lang="en-ZA" altLang="en-US" sz="2400" b="1" dirty="0">
                <a:ea typeface="ＭＳ Ｐゴシック" pitchFamily="34" charset="-128"/>
              </a:rPr>
              <a:t>UNION </a:t>
            </a:r>
            <a:r>
              <a:rPr lang="en-ZA" altLang="en-US" sz="2400" b="1" dirty="0" smtClean="0">
                <a:ea typeface="ＭＳ Ｐゴシック" pitchFamily="34" charset="-128"/>
              </a:rPr>
              <a:t>MEMBERS REFUSED  PER SECTOR: QUARTER 3 2018/19</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299870"/>
          <a:ext cx="8640961" cy="5297482"/>
        </p:xfrm>
        <a:graphic>
          <a:graphicData uri="http://schemas.openxmlformats.org/drawingml/2006/table">
            <a:tbl>
              <a:tblPr firstRow="1" bandRow="1">
                <a:tableStyleId>{5C22544A-7EE6-4342-B048-85BDC9FD1C3A}</a:tableStyleId>
              </a:tblPr>
              <a:tblGrid>
                <a:gridCol w="2833536">
                  <a:extLst>
                    <a:ext uri="{9D8B030D-6E8A-4147-A177-3AD203B41FA5}">
                      <a16:colId xmlns:a16="http://schemas.microsoft.com/office/drawing/2014/main" xmlns="" val="20000"/>
                    </a:ext>
                  </a:extLst>
                </a:gridCol>
                <a:gridCol w="1858681">
                  <a:extLst>
                    <a:ext uri="{9D8B030D-6E8A-4147-A177-3AD203B41FA5}">
                      <a16:colId xmlns:a16="http://schemas.microsoft.com/office/drawing/2014/main" xmlns="" val="20001"/>
                    </a:ext>
                  </a:extLst>
                </a:gridCol>
                <a:gridCol w="2081722">
                  <a:extLst>
                    <a:ext uri="{9D8B030D-6E8A-4147-A177-3AD203B41FA5}">
                      <a16:colId xmlns:a16="http://schemas.microsoft.com/office/drawing/2014/main" xmlns="" val="20002"/>
                    </a:ext>
                  </a:extLst>
                </a:gridCol>
                <a:gridCol w="1867022">
                  <a:extLst>
                    <a:ext uri="{9D8B030D-6E8A-4147-A177-3AD203B41FA5}">
                      <a16:colId xmlns:a16="http://schemas.microsoft.com/office/drawing/2014/main" xmlns="" val="20003"/>
                    </a:ext>
                  </a:extLst>
                </a:gridCol>
              </a:tblGrid>
              <a:tr h="738029">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323070">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346220">
                <a:tc>
                  <a:txBody>
                    <a:bodyPr/>
                    <a:lstStyle/>
                    <a:p>
                      <a:r>
                        <a:rPr lang="en-ZA" sz="1600" kern="1200" dirty="0" smtClean="0">
                          <a:solidFill>
                            <a:schemeClr val="dk1"/>
                          </a:solidFill>
                          <a:effectLst/>
                          <a:latin typeface="+mn-lt"/>
                          <a:ea typeface="Calibri"/>
                          <a:cs typeface="Arial" panose="020B0604020202020204" pitchFamily="34" charset="0"/>
                        </a:rPr>
                        <a:t>Health</a:t>
                      </a:r>
                      <a:r>
                        <a:rPr lang="en-ZA" sz="1600" kern="1200" baseline="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350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3789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482</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23</a:t>
                      </a:r>
                    </a:p>
                  </a:txBody>
                  <a:tcPr marL="68580" marR="68580" marT="9527" marB="0"/>
                </a:tc>
                <a:extLst>
                  <a:ext uri="{0D108BD9-81ED-4DB2-BD59-A6C34878D82A}">
                    <a16:rowId xmlns:a16="http://schemas.microsoft.com/office/drawing/2014/main" xmlns="" val="10002"/>
                  </a:ext>
                </a:extLst>
              </a:tr>
              <a:tr h="3789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 </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20</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extLst>
                  <a:ext uri="{0D108BD9-81ED-4DB2-BD59-A6C34878D82A}">
                    <a16:rowId xmlns:a16="http://schemas.microsoft.com/office/drawing/2014/main" xmlns="" val="10009"/>
                  </a:ext>
                </a:extLst>
              </a:tr>
              <a:tr h="326554">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305183">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336</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376953">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305183">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376953">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r>
                        <a:rPr lang="en-US" sz="1600" kern="1200" baseline="0" dirty="0" smtClean="0">
                          <a:solidFill>
                            <a:srgbClr val="000000"/>
                          </a:solidFill>
                          <a:effectLst/>
                          <a:latin typeface="+mn-lt"/>
                          <a:ea typeface="Calibri"/>
                          <a:cs typeface="Arial" panose="020B0604020202020204" pitchFamily="34" charset="0"/>
                        </a:rPr>
                        <a:t> &amp; Construction</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279</a:t>
                      </a: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138</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32884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Missions</a:t>
                      </a:r>
                      <a:endParaRPr lang="en-ZA" sz="1600" dirty="0" smtClean="0">
                        <a:effectLst/>
                        <a:latin typeface="+mn-lt"/>
                        <a:ea typeface="Calibri"/>
                        <a:cs typeface="Arial" panose="020B0604020202020204" pitchFamily="34" charset="0"/>
                      </a:endParaRPr>
                    </a:p>
                  </a:txBody>
                  <a:tcPr marL="68580" marR="68580" marT="9523"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55</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0"/>
                  </a:ext>
                </a:extLst>
              </a:tr>
              <a:tr h="40570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Motor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1"/>
                  </a:ext>
                </a:extLst>
              </a:tr>
              <a:tr h="32789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Nurseries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2"/>
                  </a:ext>
                </a:extLst>
              </a:tr>
              <a:tr h="37896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Research and Technology </a:t>
                      </a: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3"/>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88</a:t>
            </a:fld>
            <a:endParaRPr lang="en-US" dirty="0">
              <a:solidFill>
                <a:schemeClr val="bg1"/>
              </a:solidFill>
            </a:endParaRPr>
          </a:p>
        </p:txBody>
      </p:sp>
      <p:sp>
        <p:nvSpPr>
          <p:cNvPr id="5" name="Slide Number Placeholder 1"/>
          <p:cNvSpPr txBox="1">
            <a:spLocks/>
          </p:cNvSpPr>
          <p:nvPr/>
        </p:nvSpPr>
        <p:spPr bwMode="auto">
          <a:xfrm>
            <a:off x="6727824" y="6354763"/>
            <a:ext cx="2416175" cy="4586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88</a:t>
            </a:fld>
            <a:endParaRPr lang="en-US" altLang="en-US" sz="1200" dirty="0" smtClean="0">
              <a:solidFill>
                <a:schemeClr val="bg1"/>
              </a:solidFill>
            </a:endParaRPr>
          </a:p>
        </p:txBody>
      </p:sp>
    </p:spTree>
    <p:extLst>
      <p:ext uri="{BB962C8B-B14F-4D97-AF65-F5344CB8AC3E}">
        <p14:creationId xmlns:p14="http://schemas.microsoft.com/office/powerpoint/2010/main" xmlns="" val="37077072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400" b="1" dirty="0">
                <a:ea typeface="ＭＳ Ｐゴシック" pitchFamily="34" charset="-128"/>
              </a:rPr>
              <a:t>TRADE UNION </a:t>
            </a:r>
            <a:r>
              <a:rPr lang="en-ZA" altLang="en-US" sz="2400" b="1" dirty="0" smtClean="0">
                <a:ea typeface="ＭＳ Ｐゴシック" pitchFamily="34" charset="-128"/>
              </a:rPr>
              <a:t>MEMBERS REFUSED PER SECTOR: QUARTER 3 </a:t>
            </a:r>
            <a:r>
              <a:rPr lang="en-ZA" altLang="en-US" sz="2400" b="1" dirty="0" smtClean="0">
                <a:solidFill>
                  <a:srgbClr val="FF0000"/>
                </a:solidFill>
                <a:ea typeface="ＭＳ Ｐゴシック" pitchFamily="34" charset="-128"/>
              </a:rPr>
              <a:t>2018/19</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19" y="1340768"/>
          <a:ext cx="8640961" cy="5328590"/>
        </p:xfrm>
        <a:graphic>
          <a:graphicData uri="http://schemas.openxmlformats.org/drawingml/2006/table">
            <a:tbl>
              <a:tblPr firstRow="1" bandRow="1">
                <a:tableStyleId>{5C22544A-7EE6-4342-B048-85BDC9FD1C3A}</a:tableStyleId>
              </a:tblPr>
              <a:tblGrid>
                <a:gridCol w="2592289">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tblGrid>
              <a:tr h="616184">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94516">
                <a:tc>
                  <a:txBody>
                    <a:bodyPr/>
                    <a:lstStyle/>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482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16013">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94516">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416253">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5096</a:t>
                      </a:r>
                    </a:p>
                  </a:txBody>
                  <a:tcPr marL="68580" marR="68580" marT="9523" marB="0"/>
                </a:tc>
                <a:extLst>
                  <a:ext uri="{0D108BD9-81ED-4DB2-BD59-A6C34878D82A}">
                    <a16:rowId xmlns:a16="http://schemas.microsoft.com/office/drawing/2014/main" xmlns="" val="10004"/>
                  </a:ext>
                </a:extLst>
              </a:tr>
              <a:tr h="39026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764</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846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9451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810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435</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22959">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9451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2 284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1336</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758521">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301847">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428481">
                <a:tc>
                  <a:txBody>
                    <a:bodyPr/>
                    <a:lstStyle/>
                    <a:p>
                      <a:pPr>
                        <a:lnSpc>
                          <a:spcPct val="115000"/>
                        </a:lnSpc>
                        <a:spcAft>
                          <a:spcPts val="0"/>
                        </a:spcAft>
                      </a:pPr>
                      <a:r>
                        <a:rPr lang="en-US" sz="1800" b="1" u="none" dirty="0" smtClean="0">
                          <a:effectLst/>
                          <a:latin typeface="+mn-lt"/>
                          <a:ea typeface="Calibri"/>
                          <a:cs typeface="Times New Roman"/>
                        </a:rPr>
                        <a:t>TOTAL </a:t>
                      </a:r>
                      <a:endParaRPr lang="en-ZA" sz="1800" b="1" u="none" dirty="0">
                        <a:effectLst/>
                        <a:latin typeface="+mn-lt"/>
                        <a:ea typeface="Calibri"/>
                        <a:cs typeface="Times New Roman"/>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7 928</a:t>
                      </a:r>
                      <a:endParaRPr lang="en-ZA" sz="1600" b="1" u="none" dirty="0">
                        <a:solidFill>
                          <a:schemeClr val="tx1"/>
                        </a:solidFill>
                        <a:effectLst/>
                        <a:latin typeface="+mn-lt"/>
                        <a:ea typeface="Calibri"/>
                        <a:cs typeface="Arial" panose="020B0604020202020204" pitchFamily="34" charset="0"/>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8</a:t>
                      </a:r>
                      <a:r>
                        <a:rPr lang="en-ZA" sz="1600" b="1" baseline="0" dirty="0" smtClean="0">
                          <a:solidFill>
                            <a:schemeClr val="tx1"/>
                          </a:solidFill>
                          <a:effectLst/>
                          <a:latin typeface="+mn-lt"/>
                          <a:ea typeface="Calibri"/>
                          <a:cs typeface="Arial" panose="020B0604020202020204" pitchFamily="34" charset="0"/>
                        </a:rPr>
                        <a:t> 246</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mn-lt"/>
                          <a:ea typeface="Calibri"/>
                          <a:cs typeface="Arial" panose="020B0604020202020204" pitchFamily="34" charset="0"/>
                        </a:rPr>
                        <a:t>9</a:t>
                      </a:r>
                      <a:r>
                        <a:rPr lang="en-ZA" sz="1600" b="1" baseline="0" dirty="0" smtClean="0">
                          <a:solidFill>
                            <a:schemeClr val="tx1"/>
                          </a:solidFill>
                          <a:effectLst/>
                          <a:latin typeface="+mn-lt"/>
                          <a:ea typeface="Calibri"/>
                          <a:cs typeface="Arial" panose="020B0604020202020204" pitchFamily="34" charset="0"/>
                        </a:rPr>
                        <a:t> 401</a:t>
                      </a:r>
                      <a:endParaRPr lang="en-ZA" sz="1600" b="1" dirty="0">
                        <a:solidFill>
                          <a:schemeClr val="tx1"/>
                        </a:solidFill>
                        <a:effectLst/>
                        <a:latin typeface="+mn-lt"/>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89</a:t>
            </a:fld>
            <a:endParaRPr lang="en-US" dirty="0">
              <a:solidFill>
                <a:schemeClr val="bg1"/>
              </a:solidFill>
            </a:endParaRPr>
          </a:p>
        </p:txBody>
      </p:sp>
      <p:sp>
        <p:nvSpPr>
          <p:cNvPr id="5" name="Slide Number Placeholder 1"/>
          <p:cNvSpPr txBox="1">
            <a:spLocks/>
          </p:cNvSpPr>
          <p:nvPr/>
        </p:nvSpPr>
        <p:spPr bwMode="auto">
          <a:xfrm>
            <a:off x="6727824" y="6354763"/>
            <a:ext cx="2416175" cy="5032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chemeClr val="bg1"/>
                </a:solidFill>
              </a:rPr>
              <a:pPr/>
              <a:t>89</a:t>
            </a:fld>
            <a:endParaRPr lang="en-US" altLang="en-US" sz="1200" dirty="0" smtClean="0">
              <a:solidFill>
                <a:schemeClr val="bg1"/>
              </a:solidFill>
            </a:endParaRPr>
          </a:p>
        </p:txBody>
      </p:sp>
    </p:spTree>
    <p:extLst>
      <p:ext uri="{BB962C8B-B14F-4D97-AF65-F5344CB8AC3E}">
        <p14:creationId xmlns:p14="http://schemas.microsoft.com/office/powerpoint/2010/main" xmlns="" val="3588253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400" b="1" dirty="0" smtClean="0">
                <a:solidFill>
                  <a:prstClr val="black"/>
                </a:solidFill>
                <a:ea typeface="ＭＳ Ｐゴシック" pitchFamily="-80" charset="-128"/>
                <a:cs typeface="+mj-cs"/>
              </a:rPr>
              <a:t>QUARTER 3 PERFORMANCE PER PROGRAMME 2018/19</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9</a:t>
            </a:fld>
            <a:endParaRPr lang="en-US" altLang="en-US" sz="1200" dirty="0" smtClean="0">
              <a:solidFill>
                <a:schemeClr val="bg1"/>
              </a:solidFill>
            </a:endParaRPr>
          </a:p>
        </p:txBody>
      </p:sp>
      <p:graphicFrame>
        <p:nvGraphicFramePr>
          <p:cNvPr id="4" name="Content Placeholder 3"/>
          <p:cNvGraphicFramePr>
            <a:graphicFrameLocks noGrp="1"/>
          </p:cNvGraphicFramePr>
          <p:nvPr>
            <p:ph idx="1"/>
            <p:extLst/>
          </p:nvPr>
        </p:nvGraphicFramePr>
        <p:xfrm>
          <a:off x="243840" y="1277939"/>
          <a:ext cx="8747760" cy="5346380"/>
        </p:xfrm>
        <a:graphic>
          <a:graphicData uri="http://schemas.openxmlformats.org/drawingml/2006/table">
            <a:tbl>
              <a:tblPr/>
              <a:tblGrid>
                <a:gridCol w="2909067">
                  <a:extLst>
                    <a:ext uri="{9D8B030D-6E8A-4147-A177-3AD203B41FA5}">
                      <a16:colId xmlns:a16="http://schemas.microsoft.com/office/drawing/2014/main" xmlns="" val="1085446327"/>
                    </a:ext>
                  </a:extLst>
                </a:gridCol>
                <a:gridCol w="1315762">
                  <a:extLst>
                    <a:ext uri="{9D8B030D-6E8A-4147-A177-3AD203B41FA5}">
                      <a16:colId xmlns:a16="http://schemas.microsoft.com/office/drawing/2014/main" xmlns="" val="2287847642"/>
                    </a:ext>
                  </a:extLst>
                </a:gridCol>
                <a:gridCol w="1120453">
                  <a:extLst>
                    <a:ext uri="{9D8B030D-6E8A-4147-A177-3AD203B41FA5}">
                      <a16:colId xmlns:a16="http://schemas.microsoft.com/office/drawing/2014/main" xmlns="" val="984017635"/>
                    </a:ext>
                  </a:extLst>
                </a:gridCol>
                <a:gridCol w="1110174">
                  <a:extLst>
                    <a:ext uri="{9D8B030D-6E8A-4147-A177-3AD203B41FA5}">
                      <a16:colId xmlns:a16="http://schemas.microsoft.com/office/drawing/2014/main" xmlns="" val="59271099"/>
                    </a:ext>
                  </a:extLst>
                </a:gridCol>
                <a:gridCol w="1130733">
                  <a:extLst>
                    <a:ext uri="{9D8B030D-6E8A-4147-A177-3AD203B41FA5}">
                      <a16:colId xmlns:a16="http://schemas.microsoft.com/office/drawing/2014/main" xmlns="" val="1369106986"/>
                    </a:ext>
                  </a:extLst>
                </a:gridCol>
                <a:gridCol w="1161571">
                  <a:extLst>
                    <a:ext uri="{9D8B030D-6E8A-4147-A177-3AD203B41FA5}">
                      <a16:colId xmlns:a16="http://schemas.microsoft.com/office/drawing/2014/main" xmlns="" val="3578915492"/>
                    </a:ext>
                  </a:extLst>
                </a:gridCol>
              </a:tblGrid>
              <a:tr h="1181504">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Q3</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B050"/>
                          </a:solidFill>
                          <a:effectLst/>
                          <a:latin typeface="Calibri" panose="020F0502020204030204" pitchFamily="34" charset="0"/>
                          <a:ea typeface="DengXian"/>
                          <a:cs typeface="Arial" panose="020B0604020202020204" pitchFamily="34" charset="0"/>
                        </a:rPr>
                        <a:t>Achieved</a:t>
                      </a:r>
                      <a:endParaRPr lang="en-ZA" sz="1400" dirty="0">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Overall % Achievement</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80671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Administration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786792">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Inspections and Enforcement Services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83658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Public Employment Services</a:t>
                      </a:r>
                      <a:endParaRPr lang="en-ZA" sz="1600" b="1" dirty="0">
                        <a:effectLst/>
                        <a:latin typeface="Calibri" panose="020F0502020204030204" pitchFamily="34" charset="0"/>
                        <a:ea typeface="DengXian"/>
                        <a:cs typeface="Arial" panose="020B0604020202020204" pitchFamily="34" charset="0"/>
                      </a:endParaRPr>
                    </a:p>
                    <a:p>
                      <a:pPr fontAlgn="b">
                        <a:spcAft>
                          <a:spcPts val="0"/>
                        </a:spcAft>
                      </a:pPr>
                      <a:r>
                        <a:rPr lang="en-US" sz="1600" b="1" dirty="0">
                          <a:effectLst/>
                          <a:latin typeface="Calibri" panose="020F0502020204030204" pitchFamily="34" charset="0"/>
                          <a:ea typeface="DengXian"/>
                          <a:cs typeface="Arial" panose="020B0604020202020204" pitchFamily="34" charset="0"/>
                        </a:rPr>
                        <a:t> </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856509">
                <a:tc>
                  <a:txBody>
                    <a:bodyPr/>
                    <a:lstStyle/>
                    <a:p>
                      <a:pPr fontAlgn="b">
                        <a:spcAft>
                          <a:spcPts val="0"/>
                        </a:spcAft>
                      </a:pPr>
                      <a:r>
                        <a:rPr lang="en-US" sz="1600" b="1" kern="1200" dirty="0">
                          <a:solidFill>
                            <a:srgbClr val="000000"/>
                          </a:solidFill>
                          <a:effectLst/>
                          <a:latin typeface="Calibri" panose="020F0502020204030204" pitchFamily="34" charset="0"/>
                          <a:ea typeface="DengXian"/>
                          <a:cs typeface="Arial" panose="020B0604020202020204" pitchFamily="34" charset="0"/>
                        </a:rPr>
                        <a:t>Labour Policy and Industrial Relations</a:t>
                      </a:r>
                      <a:endParaRPr lang="en-ZA" sz="1600" b="1"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878274">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20</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82%</a:t>
                      </a:r>
                      <a:endParaRPr lang="en-ZA" sz="18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Tree>
    <p:extLst>
      <p:ext uri="{BB962C8B-B14F-4D97-AF65-F5344CB8AC3E}">
        <p14:creationId xmlns:p14="http://schemas.microsoft.com/office/powerpoint/2010/main" xmlns="" val="289434810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2" name="Slide Number Placeholder 1"/>
          <p:cNvSpPr>
            <a:spLocks noGrp="1"/>
          </p:cNvSpPr>
          <p:nvPr>
            <p:ph type="sldNum" sz="quarter" idx="12"/>
          </p:nvPr>
        </p:nvSpPr>
        <p:spPr>
          <a:xfrm>
            <a:off x="7002122" y="-85968"/>
            <a:ext cx="2133600" cy="365125"/>
          </a:xfrm>
        </p:spPr>
        <p:txBody>
          <a:bodyPr/>
          <a:lstStyle/>
          <a:p>
            <a:pPr>
              <a:defRPr/>
            </a:pPr>
            <a:fld id="{416AF1B2-E7A4-446A-84DC-90AA83BA6A19}" type="slidenum">
              <a:rPr lang="en-US" smtClean="0">
                <a:solidFill>
                  <a:schemeClr val="bg1"/>
                </a:solidFill>
              </a:rPr>
              <a:pPr>
                <a:defRPr/>
              </a:pPr>
              <a:t>90</a:t>
            </a:fld>
            <a:endParaRPr lang="en-US" dirty="0">
              <a:solidFill>
                <a:schemeClr val="bg1"/>
              </a:solidFill>
            </a:endParaRPr>
          </a:p>
        </p:txBody>
      </p:sp>
    </p:spTree>
    <p:extLst>
      <p:ext uri="{BB962C8B-B14F-4D97-AF65-F5344CB8AC3E}">
        <p14:creationId xmlns:p14="http://schemas.microsoft.com/office/powerpoint/2010/main" xmlns="" val="4776893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197</TotalTime>
  <Words>6284</Words>
  <Application>Microsoft Office PowerPoint</Application>
  <PresentationFormat>On-screen Show (4:3)</PresentationFormat>
  <Paragraphs>2405</Paragraphs>
  <Slides>90</Slides>
  <Notes>5</Notes>
  <HiddenSlides>0</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90</vt:i4>
      </vt:variant>
    </vt:vector>
  </HeadingPairs>
  <TitlesOfParts>
    <vt:vector size="94" baseType="lpstr">
      <vt:lpstr>1_Office Theme</vt:lpstr>
      <vt:lpstr>Office Theme</vt:lpstr>
      <vt:lpstr>2_Office Theme</vt:lpstr>
      <vt:lpstr>4_Office Theme</vt:lpstr>
      <vt:lpstr>Slide 1</vt:lpstr>
      <vt:lpstr>PRESENTATION OUTLINE</vt:lpstr>
      <vt:lpstr>PURPOSE OF THE PRESENTATION</vt:lpstr>
      <vt:lpstr>THE CONSTITUTIONAL MANDATE OF THE DEL</vt:lpstr>
      <vt:lpstr>THE POLICY MANDATE OF THE DEL</vt:lpstr>
      <vt:lpstr>Slide 6</vt:lpstr>
      <vt:lpstr>QUARTER 3 OVERALL PERFORMANCE</vt:lpstr>
      <vt:lpstr> QUARTER 3 PERFORMANCE PER STRATEGIC OBJECTIVE 2018/19</vt:lpstr>
      <vt:lpstr>QUARTER 3 PERFORMANCE PER PROGRAMME 2018/19</vt:lpstr>
      <vt:lpstr>COMPARATIVE ANALYSIS BETWEEN Q3 2017/18 &amp; Q3 2018/19</vt:lpstr>
      <vt:lpstr>PERFORMANCE TRENDS FROM 2017/18 TO DATE</vt:lpstr>
      <vt:lpstr>  INSPECTIONS AND ENFORCEMENT SERVICES COMPARATIVE ANALYSIS BETWEEN Q3 2017/18 &amp; Q3 2018/19</vt:lpstr>
      <vt:lpstr>  PUBLIC EMPLOYMENT SERVICES  COMPARATIVE ANALYSIS BETWEEN Q3 2017/18 &amp; Q3 2018/19</vt:lpstr>
      <vt:lpstr>DEL 5 YEAR PERFOMANCE TRENDS</vt:lpstr>
      <vt:lpstr>Slide 15</vt:lpstr>
      <vt:lpstr>ADMINISTRATION: QUARTER 3</vt:lpstr>
      <vt:lpstr>Slide 17</vt:lpstr>
      <vt:lpstr>Slide 18</vt:lpstr>
      <vt:lpstr>Slide 19</vt:lpstr>
      <vt:lpstr>MEDIA PRODUCTION : ELECTRONIC</vt:lpstr>
      <vt:lpstr>MEDIA LIAISON, MONITORING AND RESEARCH</vt:lpstr>
      <vt:lpstr>MEDIA LIAISON, MONITORING AND RESEARCH</vt:lpstr>
      <vt:lpstr>MEDIA LIAISON, MONITORING AND RESEARCH</vt:lpstr>
      <vt:lpstr>MEDIA LIAISON, MONITORING AND RESEARCH</vt:lpstr>
      <vt:lpstr>MEDIA LIAISON, MONITORING AND RESEARCH</vt:lpstr>
      <vt:lpstr>MEDIA INTERVIEWS</vt:lpstr>
      <vt:lpstr>MEDIA INTERVIEWS</vt:lpstr>
      <vt:lpstr>MARKETING AND ADVERTISING</vt:lpstr>
      <vt:lpstr>MARKETING AND ADVERTISING</vt:lpstr>
      <vt:lpstr>MARKETING AND ADVERTISING</vt:lpstr>
      <vt:lpstr>MARKETING AND ADVERTISING</vt:lpstr>
      <vt:lpstr>MARKETING AND ADVERTISING</vt:lpstr>
      <vt:lpstr>MARKETING AND ADVERTISING</vt:lpstr>
      <vt:lpstr>MARKETING AND ADVERTISING</vt:lpstr>
      <vt:lpstr>Slide 35</vt:lpstr>
      <vt:lpstr>Slide 36</vt:lpstr>
      <vt:lpstr>THIRD QUARTER OVERALL PERFOMANCE</vt:lpstr>
      <vt:lpstr>    DIRECTOR GENERAL REVIEW PERFORMANCE  The target for quarter 3 was 466 Director General Reviews and 414 were conducted which constitutes 88.6%. Only 118 of those complied at the initial review and 256 that failed to comply were issued with Director-General Recommendation with which to comply within 60 days </vt:lpstr>
      <vt:lpstr>SECTORS REVIEWED</vt:lpstr>
      <vt:lpstr>AREAS OF NON-COMPLIANCE</vt:lpstr>
      <vt:lpstr>INTERVENTIONS</vt:lpstr>
      <vt:lpstr>EMPLOYMENT EQUITY PROCEDURAL</vt:lpstr>
      <vt:lpstr>AREAS OF NON-COMPLIANCE</vt:lpstr>
      <vt:lpstr>INTERVENTIONS</vt:lpstr>
      <vt:lpstr>BASIC CONDTIONS OF EMPLOYMENT ACT</vt:lpstr>
      <vt:lpstr>BCEA NON-COMPLIANCE</vt:lpstr>
      <vt:lpstr>AREAS OF NON-COMPLIANCE</vt:lpstr>
      <vt:lpstr>INTERVENTIONS</vt:lpstr>
      <vt:lpstr>OCCUPATIONAL HEALTH AND SAFETY</vt:lpstr>
      <vt:lpstr>Q3 - GRAPHICAL REPRESENTATION OF INSPECTIONS CONDUCTED</vt:lpstr>
      <vt:lpstr>Q 3 – SECTOR INSPECTION SPREAD</vt:lpstr>
      <vt:lpstr>Q3 - GRAPHICAL REPRESENTATION OF SECTOR INSPECTION SPREAD</vt:lpstr>
      <vt:lpstr>QUARTER 3: HIGHLIGHTS OF SECTORS INSPECTED</vt:lpstr>
      <vt:lpstr>PERCENTAGE OF REPORTED INCIDENTS INVESTIGATED AND/ FINALISED WITHIN 90 DAYS</vt:lpstr>
      <vt:lpstr>Q3 - GRAPHICAL REPRESENTATION INCIDENTS</vt:lpstr>
      <vt:lpstr>PERCENTAGE OF APPLICATIONS FOR REGISTRATION OF ENTITIES PROCESSED AND FINALISED WITHIN 60 CALENDAR DAYS</vt:lpstr>
      <vt:lpstr>GRAPHICAL REPRESENTATION OF OHS ENTITIES REGISTERED AND FINALISED IN Q3.</vt:lpstr>
      <vt:lpstr>EMPLOYMENT AUDIT SERVICES: PROCEDURAL AUDITS </vt:lpstr>
      <vt:lpstr>AREAS OF NON-COMPLIANCE</vt:lpstr>
      <vt:lpstr>INTERVENTIONS</vt:lpstr>
      <vt:lpstr>EMPLOYER PAYROLL AUDITS </vt:lpstr>
      <vt:lpstr>AREAS OF NON-COMPLIANCE</vt:lpstr>
      <vt:lpstr> INTERVENTIONS</vt:lpstr>
      <vt:lpstr>MONETARY VALUE</vt:lpstr>
      <vt:lpstr>PROSECUTIONS</vt:lpstr>
      <vt:lpstr>Slide 66</vt:lpstr>
      <vt:lpstr>WORK SEEKERS REGISTERED –TARGETS PER PROVINCE: QUARTER 3</vt:lpstr>
      <vt:lpstr>WORK SEEKERS REGISTERED –ACTUAL PER PROVINCE: QUARTER 3</vt:lpstr>
      <vt:lpstr>WORK SEEKERS REGISTERED BY AGE GROUPS: QUARTER 3</vt:lpstr>
      <vt:lpstr>WORK SEEKERS REGISTERED BY DISABILITY:  QUARTER 3</vt:lpstr>
      <vt:lpstr>WORK SEEKERS REGISTERED BY EQUITY GROUP: QUARTER 3</vt:lpstr>
      <vt:lpstr>OPPORTUNITIES BY ECONOMIC SECTOR: QUARTER 3</vt:lpstr>
      <vt:lpstr>OPPORTUNITIES REGISTERED BY TYPE: QUARTER 3</vt:lpstr>
      <vt:lpstr>OPPORTUNITIES AND PLACEMENTS BY SECTOR: QUARTER 3</vt:lpstr>
      <vt:lpstr>WORK-SEEKERS PROVIDED WITH EMPLOYMENT COUNSELLING – TARGET: QUARTER 3</vt:lpstr>
      <vt:lpstr>WORK-SEEKERS PROVIDED WITH EMPLOYMENT COUNSELLING –ACTUAL: QUARTER 3</vt:lpstr>
      <vt:lpstr>WORK SEEKERS REGISTERED AND EMPLOYMENT COUNSELLING BY PROVINCE: QUARTER 3</vt:lpstr>
      <vt:lpstr>PLACEMENTS BY OPPORTUNITY TYPE: QUARTER 3</vt:lpstr>
      <vt:lpstr>PLACEMENT BY ECONOMIC SECTOR: QUARTER 3</vt:lpstr>
      <vt:lpstr>PLACEMENT BY AGE GROUP: QUARTER 3</vt:lpstr>
      <vt:lpstr>WORK SEEKERS REGISTERED, EMPLOYMENT COUNSELLING, OPPORTUNITIES AND PLACEMENT BY PROVINCE: QUARTER 3</vt:lpstr>
      <vt:lpstr>Slide 82</vt:lpstr>
      <vt:lpstr>LABOUR ORGANISATIONS (TRADE UNIONS AND EMPLOYERS ORGANISATION) APPLICATIONS , QUARTER 3 2018/19</vt:lpstr>
      <vt:lpstr>TRADE UNION  APPLICATION RECEIVED  PER  SECTOR: QUARTER 3 2018/19 </vt:lpstr>
      <vt:lpstr>TRADE UNION MEMBERS PER SECTOR: QUARTER 3 2018/19 </vt:lpstr>
      <vt:lpstr>TRADE UNION MEMBERS PER SECTOR: QUARTER 3 2018/19 </vt:lpstr>
      <vt:lpstr>TRADE UNION  MEMBERS REFUSED  PER  SECTOR: QUARTER 3 2018/19 </vt:lpstr>
      <vt:lpstr>TRADE UNION MEMBERS REFUSED  PER SECTOR: QUARTER 3 2018/19 </vt:lpstr>
      <vt:lpstr>TRADE UNION MEMBERS REFUSED PER SECTOR: QUARTER 3 2018/19 </vt:lpstr>
      <vt:lpstr>Slide 90</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898</cp:revision>
  <cp:lastPrinted>2018-02-07T08:09:40Z</cp:lastPrinted>
  <dcterms:created xsi:type="dcterms:W3CDTF">2012-07-27T11:56:16Z</dcterms:created>
  <dcterms:modified xsi:type="dcterms:W3CDTF">2019-08-23T10:04:54Z</dcterms:modified>
</cp:coreProperties>
</file>