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8361" r:id="rId2"/>
    <p:sldMasterId id="2147490715" r:id="rId3"/>
    <p:sldMasterId id="2147490764" r:id="rId4"/>
    <p:sldMasterId id="2147490777" r:id="rId5"/>
    <p:sldMasterId id="2147490789" r:id="rId6"/>
    <p:sldMasterId id="2147490801" r:id="rId7"/>
  </p:sldMasterIdLst>
  <p:notesMasterIdLst>
    <p:notesMasterId r:id="rId52"/>
  </p:notesMasterIdLst>
  <p:handoutMasterIdLst>
    <p:handoutMasterId r:id="rId53"/>
  </p:handoutMasterIdLst>
  <p:sldIdLst>
    <p:sldId id="548" r:id="rId8"/>
    <p:sldId id="547" r:id="rId9"/>
    <p:sldId id="261" r:id="rId10"/>
    <p:sldId id="262" r:id="rId11"/>
    <p:sldId id="466" r:id="rId12"/>
    <p:sldId id="523" r:id="rId13"/>
    <p:sldId id="524" r:id="rId14"/>
    <p:sldId id="525" r:id="rId15"/>
    <p:sldId id="469" r:id="rId16"/>
    <p:sldId id="394" r:id="rId17"/>
    <p:sldId id="399" r:id="rId18"/>
    <p:sldId id="455" r:id="rId19"/>
    <p:sldId id="453" r:id="rId20"/>
    <p:sldId id="425" r:id="rId21"/>
    <p:sldId id="489" r:id="rId22"/>
    <p:sldId id="470" r:id="rId23"/>
    <p:sldId id="471" r:id="rId24"/>
    <p:sldId id="472" r:id="rId25"/>
    <p:sldId id="473" r:id="rId26"/>
    <p:sldId id="474" r:id="rId27"/>
    <p:sldId id="270" r:id="rId28"/>
    <p:sldId id="460" r:id="rId29"/>
    <p:sldId id="540" r:id="rId30"/>
    <p:sldId id="541" r:id="rId31"/>
    <p:sldId id="542" r:id="rId32"/>
    <p:sldId id="543" r:id="rId33"/>
    <p:sldId id="544" r:id="rId34"/>
    <p:sldId id="545" r:id="rId35"/>
    <p:sldId id="546"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38" r:id="rId49"/>
    <p:sldId id="539" r:id="rId50"/>
    <p:sldId id="260" r:id="rId5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F4B"/>
    <a:srgbClr val="FF6600"/>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9710" autoAdjust="0"/>
  </p:normalViewPr>
  <p:slideViewPr>
    <p:cSldViewPr snapToGrid="0" snapToObjects="1">
      <p:cViewPr varScale="1">
        <p:scale>
          <a:sx n="75" d="100"/>
          <a:sy n="75" d="100"/>
        </p:scale>
        <p:origin x="-136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hart>
    <c:title>
      <c:txPr>
        <a:bodyPr/>
        <a:lstStyle/>
        <a:p>
          <a:pPr>
            <a:defRPr sz="1800"/>
          </a:pPr>
          <a:endParaRPr lang="en-US"/>
        </a:p>
      </c:txPr>
    </c:title>
    <c:plotArea>
      <c:layout>
        <c:manualLayout>
          <c:layoutTarget val="inner"/>
          <c:xMode val="edge"/>
          <c:yMode val="edge"/>
          <c:x val="3.4219458918584272E-2"/>
          <c:y val="0.21209451248474931"/>
          <c:w val="0.96578054108141576"/>
          <c:h val="0.68627036281913945"/>
        </c:manualLayout>
      </c:layout>
      <c:barChart>
        <c:barDir val="col"/>
        <c:grouping val="clustered"/>
        <c:ser>
          <c:idx val="0"/>
          <c:order val="0"/>
          <c:tx>
            <c:strRef>
              <c:f>Sheet1!$B$2</c:f>
              <c:strCache>
                <c:ptCount val="1"/>
                <c:pt idx="0">
                  <c:v>Performance Trend</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Sheet1!$A$3:$A$10</c:f>
              <c:strCache>
                <c:ptCount val="7"/>
                <c:pt idx="0">
                  <c:v>Q1 17-18</c:v>
                </c:pt>
                <c:pt idx="1">
                  <c:v>Q2 17-18</c:v>
                </c:pt>
                <c:pt idx="2">
                  <c:v>Q3 17-18</c:v>
                </c:pt>
                <c:pt idx="3">
                  <c:v>Q4 17-18</c:v>
                </c:pt>
                <c:pt idx="4">
                  <c:v>Q1 18-19</c:v>
                </c:pt>
                <c:pt idx="5">
                  <c:v>Q2 18-19</c:v>
                </c:pt>
                <c:pt idx="6">
                  <c:v>Q3 18-19</c:v>
                </c:pt>
              </c:strCache>
            </c:strRef>
          </c:cat>
          <c:val>
            <c:numRef>
              <c:f>Sheet1!$B$3:$B$10</c:f>
              <c:numCache>
                <c:formatCode>0%</c:formatCode>
                <c:ptCount val="8"/>
                <c:pt idx="0">
                  <c:v>0.71000000000000008</c:v>
                </c:pt>
                <c:pt idx="1">
                  <c:v>0.43000000000000005</c:v>
                </c:pt>
                <c:pt idx="2">
                  <c:v>0.56999999999999995</c:v>
                </c:pt>
                <c:pt idx="3">
                  <c:v>0.67000000000000015</c:v>
                </c:pt>
                <c:pt idx="4">
                  <c:v>0.8600000000000001</c:v>
                </c:pt>
                <c:pt idx="5">
                  <c:v>0.8600000000000001</c:v>
                </c:pt>
                <c:pt idx="6">
                  <c:v>0.8600000000000001</c:v>
                </c:pt>
              </c:numCache>
            </c:numRef>
          </c:val>
          <c:extLst xmlns:c16r2="http://schemas.microsoft.com/office/drawing/2015/06/chart">
            <c:ext xmlns:c16="http://schemas.microsoft.com/office/drawing/2014/chart" uri="{C3380CC4-5D6E-409C-BE32-E72D297353CC}">
              <c16:uniqueId val="{00000000-2B07-4549-AC3D-0CFC11374673}"/>
            </c:ext>
          </c:extLst>
        </c:ser>
        <c:dLbls>
          <c:showVal val="1"/>
        </c:dLbls>
        <c:overlap val="-25"/>
        <c:axId val="106639744"/>
        <c:axId val="106641280"/>
      </c:barChart>
      <c:catAx>
        <c:axId val="106639744"/>
        <c:scaling>
          <c:orientation val="minMax"/>
        </c:scaling>
        <c:axPos val="b"/>
        <c:numFmt formatCode="General" sourceLinked="1"/>
        <c:majorTickMark val="none"/>
        <c:tickLblPos val="nextTo"/>
        <c:txPr>
          <a:bodyPr/>
          <a:lstStyle/>
          <a:p>
            <a:pPr>
              <a:defRPr sz="1400" b="1"/>
            </a:pPr>
            <a:endParaRPr lang="en-US"/>
          </a:p>
        </c:txPr>
        <c:crossAx val="106641280"/>
        <c:crosses val="autoZero"/>
        <c:auto val="1"/>
        <c:lblAlgn val="ctr"/>
        <c:lblOffset val="100"/>
      </c:catAx>
      <c:valAx>
        <c:axId val="106641280"/>
        <c:scaling>
          <c:orientation val="minMax"/>
        </c:scaling>
        <c:delete val="1"/>
        <c:axPos val="l"/>
        <c:numFmt formatCode="0%" sourceLinked="1"/>
        <c:majorTickMark val="none"/>
        <c:tickLblPos val="none"/>
        <c:crossAx val="106639744"/>
        <c:crosses val="autoZero"/>
        <c:crossBetween val="between"/>
      </c:valAx>
    </c:plotArea>
    <c:plotVisOnly val="1"/>
    <c:dispBlanksAs val="gap"/>
  </c:chart>
  <c:txPr>
    <a:bodyPr/>
    <a:lstStyle/>
    <a:p>
      <a:pPr>
        <a:defRPr sz="1800"/>
      </a:pPr>
      <a:endParaRPr lang="en-US"/>
    </a:p>
  </c:txPr>
  <c:externalData r:id="rId1"/>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D2E-901B-4EB1-B3FD-232A8E461202}"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ZA"/>
        </a:p>
      </dgm:t>
    </dgm:pt>
    <dgm:pt modelId="{B13D2DD2-87EB-4992-8675-4B679C758269}" type="pres">
      <dgm:prSet presAssocID="{4B872D2E-901B-4EB1-B3FD-232A8E461202}" presName="Name0" presStyleCnt="0">
        <dgm:presLayoutVars>
          <dgm:dir/>
          <dgm:resizeHandles val="exact"/>
        </dgm:presLayoutVars>
      </dgm:prSet>
      <dgm:spPr/>
      <dgm:t>
        <a:bodyPr/>
        <a:lstStyle/>
        <a:p>
          <a:endParaRPr lang="en-ZA"/>
        </a:p>
      </dgm:t>
    </dgm:pt>
  </dgm:ptLst>
  <dgm:cxnLst>
    <dgm:cxn modelId="{64D6CBED-9866-4CE3-B3BF-4B69D1F68950}" type="presOf" srcId="{4B872D2E-901B-4EB1-B3FD-232A8E461202}" destId="{B13D2DD2-87EB-4992-8675-4B679C758269}" srcOrd="0"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7E0D-6D43-4D76-A595-A11B8117DBC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ZA"/>
        </a:p>
      </dgm:t>
    </dgm:pt>
    <dgm:pt modelId="{F975B1F5-86C8-46E6-BE6D-76EAAB15264A}">
      <dgm:prSet phldrT="[Text]"/>
      <dgm:spPr/>
      <dgm:t>
        <a:bodyPr/>
        <a:lstStyle/>
        <a:p>
          <a:r>
            <a:rPr lang="en-ZA" dirty="0" smtClean="0"/>
            <a:t>Compensation and Pension Benefits </a:t>
          </a:r>
          <a:endParaRPr lang="en-ZA" dirty="0"/>
        </a:p>
      </dgm:t>
    </dgm:pt>
    <dgm:pt modelId="{F74A2A94-5187-4FFF-92F7-5D64E9BCCAED}" type="parTrans" cxnId="{8D37B440-BBD2-4B9D-B8A2-29E61063B0F3}">
      <dgm:prSet/>
      <dgm:spPr/>
      <dgm:t>
        <a:bodyPr/>
        <a:lstStyle/>
        <a:p>
          <a:endParaRPr lang="en-ZA"/>
        </a:p>
      </dgm:t>
    </dgm:pt>
    <dgm:pt modelId="{3CF84A93-ADAC-4AA1-BEA9-DD7D184BDD4D}" type="sibTrans" cxnId="{8D37B440-BBD2-4B9D-B8A2-29E61063B0F3}">
      <dgm:prSet/>
      <dgm:spPr/>
      <dgm:t>
        <a:bodyPr/>
        <a:lstStyle/>
        <a:p>
          <a:endParaRPr lang="en-ZA"/>
        </a:p>
      </dgm:t>
    </dgm:pt>
    <dgm:pt modelId="{AA104BB2-B30C-46A1-8528-33D0F0FCA5B0}">
      <dgm:prSet phldrT="[Text]"/>
      <dgm:spPr/>
      <dgm:t>
        <a:bodyPr/>
        <a:lstStyle/>
        <a:p>
          <a:r>
            <a:rPr lang="en-ZA" dirty="0" smtClean="0"/>
            <a:t>Medical Benefits</a:t>
          </a:r>
          <a:endParaRPr lang="en-ZA" dirty="0"/>
        </a:p>
      </dgm:t>
    </dgm:pt>
    <dgm:pt modelId="{08E641F3-95E7-4369-9ACB-2F53E9EF2A92}" type="parTrans" cxnId="{E4E21D7E-4199-49FD-B228-33111C266449}">
      <dgm:prSet/>
      <dgm:spPr/>
      <dgm:t>
        <a:bodyPr/>
        <a:lstStyle/>
        <a:p>
          <a:endParaRPr lang="en-ZA"/>
        </a:p>
      </dgm:t>
    </dgm:pt>
    <dgm:pt modelId="{4DA45A1C-79EA-4FD8-87F7-A7694E801445}" type="sibTrans" cxnId="{E4E21D7E-4199-49FD-B228-33111C266449}">
      <dgm:prSet/>
      <dgm:spPr/>
      <dgm:t>
        <a:bodyPr/>
        <a:lstStyle/>
        <a:p>
          <a:endParaRPr lang="en-ZA"/>
        </a:p>
      </dgm:t>
    </dgm:pt>
    <dgm:pt modelId="{7AF1D3AF-0172-4687-BD70-33DD343697E6}">
      <dgm:prSet phldrT="[Text]"/>
      <dgm:spPr/>
      <dgm:t>
        <a:bodyPr/>
        <a:lstStyle/>
        <a:p>
          <a:r>
            <a:rPr lang="en-ZA" dirty="0" smtClean="0"/>
            <a:t>Disability Care &amp; Rehabilitation</a:t>
          </a:r>
          <a:endParaRPr lang="en-ZA" dirty="0"/>
        </a:p>
      </dgm:t>
    </dgm:pt>
    <dgm:pt modelId="{07A6AA48-94BA-4093-B94D-31A9CDCE40F8}" type="parTrans" cxnId="{04B3A3ED-8636-4560-A1E9-1A520E934C83}">
      <dgm:prSet/>
      <dgm:spPr/>
      <dgm:t>
        <a:bodyPr/>
        <a:lstStyle/>
        <a:p>
          <a:endParaRPr lang="en-ZA"/>
        </a:p>
      </dgm:t>
    </dgm:pt>
    <dgm:pt modelId="{2461E0B9-6FC5-4469-A70C-4C0449DC52C5}" type="sibTrans" cxnId="{04B3A3ED-8636-4560-A1E9-1A520E934C83}">
      <dgm:prSet/>
      <dgm:spPr/>
      <dgm:t>
        <a:bodyPr/>
        <a:lstStyle/>
        <a:p>
          <a:endParaRPr lang="en-ZA"/>
        </a:p>
      </dgm:t>
    </dgm:pt>
    <dgm:pt modelId="{CE7EC2D6-A11F-42B1-BE1C-BAE2061B27E0}" type="pres">
      <dgm:prSet presAssocID="{FF1C7E0D-6D43-4D76-A595-A11B8117DBCA}" presName="Name0" presStyleCnt="0">
        <dgm:presLayoutVars>
          <dgm:dir/>
          <dgm:resizeHandles val="exact"/>
        </dgm:presLayoutVars>
      </dgm:prSet>
      <dgm:spPr/>
      <dgm:t>
        <a:bodyPr/>
        <a:lstStyle/>
        <a:p>
          <a:endParaRPr lang="en-ZA"/>
        </a:p>
      </dgm:t>
    </dgm:pt>
    <dgm:pt modelId="{B40CEF82-54ED-427D-9D56-3C422F71AB7F}" type="pres">
      <dgm:prSet presAssocID="{FF1C7E0D-6D43-4D76-A595-A11B8117DBCA}" presName="fgShape" presStyleLbl="fgShp" presStyleIdx="0" presStyleCnt="1" custLinFactNeighborX="1552" custLinFactNeighborY="-77539"/>
      <dgm:spPr/>
    </dgm:pt>
    <dgm:pt modelId="{84E0C678-E960-49A6-A7BE-46CC02D64AF1}" type="pres">
      <dgm:prSet presAssocID="{FF1C7E0D-6D43-4D76-A595-A11B8117DBCA}" presName="linComp" presStyleCnt="0"/>
      <dgm:spPr/>
    </dgm:pt>
    <dgm:pt modelId="{8975F7FF-1586-4655-954B-C757CDEE353E}" type="pres">
      <dgm:prSet presAssocID="{F975B1F5-86C8-46E6-BE6D-76EAAB15264A}" presName="compNode" presStyleCnt="0"/>
      <dgm:spPr/>
    </dgm:pt>
    <dgm:pt modelId="{0DAD5BFB-5689-43FB-BF2F-D7DC39CB07F4}" type="pres">
      <dgm:prSet presAssocID="{F975B1F5-86C8-46E6-BE6D-76EAAB15264A}" presName="bkgdShape" presStyleLbl="node1" presStyleIdx="0" presStyleCnt="3" custScaleX="96660" custScaleY="94125" custLinFactNeighborX="2564"/>
      <dgm:spPr/>
      <dgm:t>
        <a:bodyPr/>
        <a:lstStyle/>
        <a:p>
          <a:endParaRPr lang="en-ZA"/>
        </a:p>
      </dgm:t>
    </dgm:pt>
    <dgm:pt modelId="{66C7EE7D-9A2A-4F56-9EF3-32529A9F6A79}" type="pres">
      <dgm:prSet presAssocID="{F975B1F5-86C8-46E6-BE6D-76EAAB15264A}" presName="nodeTx" presStyleLbl="node1" presStyleIdx="0" presStyleCnt="3">
        <dgm:presLayoutVars>
          <dgm:bulletEnabled val="1"/>
        </dgm:presLayoutVars>
      </dgm:prSet>
      <dgm:spPr/>
      <dgm:t>
        <a:bodyPr/>
        <a:lstStyle/>
        <a:p>
          <a:endParaRPr lang="en-ZA"/>
        </a:p>
      </dgm:t>
    </dgm:pt>
    <dgm:pt modelId="{6ECCB528-F080-42FB-91D5-FA28F2B4586F}" type="pres">
      <dgm:prSet presAssocID="{F975B1F5-86C8-46E6-BE6D-76EAAB15264A}" presName="invisiNode" presStyleLbl="node1" presStyleIdx="0" presStyleCnt="3"/>
      <dgm:spPr/>
    </dgm:pt>
    <dgm:pt modelId="{FEADF64E-1C5F-44E3-AE6E-D0A0049AB5DD}" type="pres">
      <dgm:prSet presAssocID="{F975B1F5-86C8-46E6-BE6D-76EAAB15264A}" presName="imagNode" presStyleLbl="fgImgPlace1" presStyleIdx="0" presStyleCnt="3" custScaleX="70998" custScaleY="89039"/>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t>
        <a:bodyPr/>
        <a:lstStyle/>
        <a:p>
          <a:endParaRPr lang="en-ZA"/>
        </a:p>
      </dgm:t>
    </dgm:pt>
    <dgm:pt modelId="{6436F7C0-59DA-4698-8E28-1301A834CCDC}" type="pres">
      <dgm:prSet presAssocID="{3CF84A93-ADAC-4AA1-BEA9-DD7D184BDD4D}" presName="sibTrans" presStyleLbl="sibTrans2D1" presStyleIdx="0" presStyleCnt="0"/>
      <dgm:spPr/>
      <dgm:t>
        <a:bodyPr/>
        <a:lstStyle/>
        <a:p>
          <a:endParaRPr lang="en-ZA"/>
        </a:p>
      </dgm:t>
    </dgm:pt>
    <dgm:pt modelId="{7E230678-B7BB-468C-A5DF-0F6AE519242F}" type="pres">
      <dgm:prSet presAssocID="{AA104BB2-B30C-46A1-8528-33D0F0FCA5B0}" presName="compNode" presStyleCnt="0"/>
      <dgm:spPr/>
    </dgm:pt>
    <dgm:pt modelId="{BAFF5E06-3593-407A-8702-4333A34177CF}" type="pres">
      <dgm:prSet presAssocID="{AA104BB2-B30C-46A1-8528-33D0F0FCA5B0}" presName="bkgdShape" presStyleLbl="node1" presStyleIdx="1" presStyleCnt="3" custScaleX="96495" custScaleY="93993" custLinFactNeighborX="2144"/>
      <dgm:spPr/>
      <dgm:t>
        <a:bodyPr/>
        <a:lstStyle/>
        <a:p>
          <a:endParaRPr lang="en-ZA"/>
        </a:p>
      </dgm:t>
    </dgm:pt>
    <dgm:pt modelId="{F3EE2972-3CE0-435D-BC6F-25C3BBDAE478}" type="pres">
      <dgm:prSet presAssocID="{AA104BB2-B30C-46A1-8528-33D0F0FCA5B0}" presName="nodeTx" presStyleLbl="node1" presStyleIdx="1" presStyleCnt="3">
        <dgm:presLayoutVars>
          <dgm:bulletEnabled val="1"/>
        </dgm:presLayoutVars>
      </dgm:prSet>
      <dgm:spPr/>
      <dgm:t>
        <a:bodyPr/>
        <a:lstStyle/>
        <a:p>
          <a:endParaRPr lang="en-ZA"/>
        </a:p>
      </dgm:t>
    </dgm:pt>
    <dgm:pt modelId="{58738CDF-228A-4ED9-88E6-337E90E791C0}" type="pres">
      <dgm:prSet presAssocID="{AA104BB2-B30C-46A1-8528-33D0F0FCA5B0}" presName="invisiNode" presStyleLbl="node1" presStyleIdx="1" presStyleCnt="3"/>
      <dgm:spPr/>
    </dgm:pt>
    <dgm:pt modelId="{4CDD5058-5A86-48D3-8AA9-3144C39D1B8B}" type="pres">
      <dgm:prSet presAssocID="{AA104BB2-B30C-46A1-8528-33D0F0FCA5B0}" presName="imagNode" presStyleLbl="fgImgPlace1" presStyleIdx="1" presStyleCnt="3" custLinFactNeighborX="4888" custLinFactNeighborY="-1245"/>
      <dgm:spPr>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dgm:spPr>
      <dgm:t>
        <a:bodyPr/>
        <a:lstStyle/>
        <a:p>
          <a:endParaRPr lang="en-ZA"/>
        </a:p>
      </dgm:t>
    </dgm:pt>
    <dgm:pt modelId="{ED8C720D-096F-424B-A544-C40F8BD7D75B}" type="pres">
      <dgm:prSet presAssocID="{4DA45A1C-79EA-4FD8-87F7-A7694E801445}" presName="sibTrans" presStyleLbl="sibTrans2D1" presStyleIdx="0" presStyleCnt="0"/>
      <dgm:spPr/>
      <dgm:t>
        <a:bodyPr/>
        <a:lstStyle/>
        <a:p>
          <a:endParaRPr lang="en-ZA"/>
        </a:p>
      </dgm:t>
    </dgm:pt>
    <dgm:pt modelId="{FABFB349-C391-4DA6-9A53-4A7BC9F1EF77}" type="pres">
      <dgm:prSet presAssocID="{7AF1D3AF-0172-4687-BD70-33DD343697E6}" presName="compNode" presStyleCnt="0"/>
      <dgm:spPr/>
    </dgm:pt>
    <dgm:pt modelId="{F4260470-23FB-4073-B325-DED1F8E3763A}" type="pres">
      <dgm:prSet presAssocID="{7AF1D3AF-0172-4687-BD70-33DD343697E6}" presName="bkgdShape" presStyleLbl="node1" presStyleIdx="2" presStyleCnt="3" custScaleX="99993" custScaleY="94649" custLinFactNeighborX="64"/>
      <dgm:spPr/>
      <dgm:t>
        <a:bodyPr/>
        <a:lstStyle/>
        <a:p>
          <a:endParaRPr lang="en-ZA"/>
        </a:p>
      </dgm:t>
    </dgm:pt>
    <dgm:pt modelId="{D2C698FA-AE57-4A40-AEBB-1A6DDE4498C2}" type="pres">
      <dgm:prSet presAssocID="{7AF1D3AF-0172-4687-BD70-33DD343697E6}" presName="nodeTx" presStyleLbl="node1" presStyleIdx="2" presStyleCnt="3">
        <dgm:presLayoutVars>
          <dgm:bulletEnabled val="1"/>
        </dgm:presLayoutVars>
      </dgm:prSet>
      <dgm:spPr/>
      <dgm:t>
        <a:bodyPr/>
        <a:lstStyle/>
        <a:p>
          <a:endParaRPr lang="en-ZA"/>
        </a:p>
      </dgm:t>
    </dgm:pt>
    <dgm:pt modelId="{D54DEC1E-EF0B-43AD-9658-9846F32335C9}" type="pres">
      <dgm:prSet presAssocID="{7AF1D3AF-0172-4687-BD70-33DD343697E6}" presName="invisiNode" presStyleLbl="node1" presStyleIdx="2" presStyleCnt="3"/>
      <dgm:spPr/>
    </dgm:pt>
    <dgm:pt modelId="{0EAF75F8-C9FF-41EB-BF1C-20E39A5369E4}" type="pres">
      <dgm:prSet presAssocID="{7AF1D3AF-0172-4687-BD70-33DD343697E6}" presName="imagNode" presStyleLbl="fgImgPlace1" presStyleIdx="2" presStyleCnt="3" custScaleX="97312" custScaleY="105465"/>
      <dgm:spPr>
        <a:blipFill rotWithShape="1">
          <a:blip xmlns:r="http://schemas.openxmlformats.org/officeDocument/2006/relationships" r:embed="rId3"/>
          <a:stretch>
            <a:fillRect/>
          </a:stretch>
        </a:blipFill>
      </dgm:spPr>
      <dgm:t>
        <a:bodyPr/>
        <a:lstStyle/>
        <a:p>
          <a:endParaRPr lang="en-ZA"/>
        </a:p>
      </dgm:t>
    </dgm:pt>
  </dgm:ptLst>
  <dgm:cxnLst>
    <dgm:cxn modelId="{60A386B0-ADC0-4250-8DA0-FCFDE9D5195B}" type="presOf" srcId="{F975B1F5-86C8-46E6-BE6D-76EAAB15264A}" destId="{0DAD5BFB-5689-43FB-BF2F-D7DC39CB07F4}" srcOrd="0" destOrd="0" presId="urn:microsoft.com/office/officeart/2005/8/layout/hList7#1"/>
    <dgm:cxn modelId="{E930F775-DAF1-4654-8368-0383F79E5F9A}" type="presOf" srcId="{F975B1F5-86C8-46E6-BE6D-76EAAB15264A}" destId="{66C7EE7D-9A2A-4F56-9EF3-32529A9F6A79}" srcOrd="1" destOrd="0" presId="urn:microsoft.com/office/officeart/2005/8/layout/hList7#1"/>
    <dgm:cxn modelId="{837052C9-686F-493D-8A12-49FAA8B1ADB0}" type="presOf" srcId="{FF1C7E0D-6D43-4D76-A595-A11B8117DBCA}" destId="{CE7EC2D6-A11F-42B1-BE1C-BAE2061B27E0}" srcOrd="0" destOrd="0" presId="urn:microsoft.com/office/officeart/2005/8/layout/hList7#1"/>
    <dgm:cxn modelId="{3CE6D124-B3DC-42D7-B9FF-8961E492BE4B}" type="presOf" srcId="{4DA45A1C-79EA-4FD8-87F7-A7694E801445}" destId="{ED8C720D-096F-424B-A544-C40F8BD7D75B}" srcOrd="0" destOrd="0" presId="urn:microsoft.com/office/officeart/2005/8/layout/hList7#1"/>
    <dgm:cxn modelId="{E4E21D7E-4199-49FD-B228-33111C266449}" srcId="{FF1C7E0D-6D43-4D76-A595-A11B8117DBCA}" destId="{AA104BB2-B30C-46A1-8528-33D0F0FCA5B0}" srcOrd="1" destOrd="0" parTransId="{08E641F3-95E7-4369-9ACB-2F53E9EF2A92}" sibTransId="{4DA45A1C-79EA-4FD8-87F7-A7694E801445}"/>
    <dgm:cxn modelId="{082B64A6-0063-42A0-846E-2CF080E8832C}" type="presOf" srcId="{AA104BB2-B30C-46A1-8528-33D0F0FCA5B0}" destId="{F3EE2972-3CE0-435D-BC6F-25C3BBDAE478}" srcOrd="1" destOrd="0" presId="urn:microsoft.com/office/officeart/2005/8/layout/hList7#1"/>
    <dgm:cxn modelId="{B007A516-8790-43DB-9B11-69BAD8578609}" type="presOf" srcId="{7AF1D3AF-0172-4687-BD70-33DD343697E6}" destId="{D2C698FA-AE57-4A40-AEBB-1A6DDE4498C2}" srcOrd="1" destOrd="0" presId="urn:microsoft.com/office/officeart/2005/8/layout/hList7#1"/>
    <dgm:cxn modelId="{8D37B440-BBD2-4B9D-B8A2-29E61063B0F3}" srcId="{FF1C7E0D-6D43-4D76-A595-A11B8117DBCA}" destId="{F975B1F5-86C8-46E6-BE6D-76EAAB15264A}" srcOrd="0" destOrd="0" parTransId="{F74A2A94-5187-4FFF-92F7-5D64E9BCCAED}" sibTransId="{3CF84A93-ADAC-4AA1-BEA9-DD7D184BDD4D}"/>
    <dgm:cxn modelId="{04B3A3ED-8636-4560-A1E9-1A520E934C83}" srcId="{FF1C7E0D-6D43-4D76-A595-A11B8117DBCA}" destId="{7AF1D3AF-0172-4687-BD70-33DD343697E6}" srcOrd="2" destOrd="0" parTransId="{07A6AA48-94BA-4093-B94D-31A9CDCE40F8}" sibTransId="{2461E0B9-6FC5-4469-A70C-4C0449DC52C5}"/>
    <dgm:cxn modelId="{BD5A313F-1DC0-466D-ADB6-EE31E1EC94A1}" type="presOf" srcId="{7AF1D3AF-0172-4687-BD70-33DD343697E6}" destId="{F4260470-23FB-4073-B325-DED1F8E3763A}" srcOrd="0" destOrd="0" presId="urn:microsoft.com/office/officeart/2005/8/layout/hList7#1"/>
    <dgm:cxn modelId="{62C2F142-4280-4488-BFB1-69BAB8C20A7F}" type="presOf" srcId="{AA104BB2-B30C-46A1-8528-33D0F0FCA5B0}" destId="{BAFF5E06-3593-407A-8702-4333A34177CF}" srcOrd="0" destOrd="0" presId="urn:microsoft.com/office/officeart/2005/8/layout/hList7#1"/>
    <dgm:cxn modelId="{CD0564B1-F4F7-4C2A-9669-492B585F7D53}" type="presOf" srcId="{3CF84A93-ADAC-4AA1-BEA9-DD7D184BDD4D}" destId="{6436F7C0-59DA-4698-8E28-1301A834CCDC}" srcOrd="0" destOrd="0" presId="urn:microsoft.com/office/officeart/2005/8/layout/hList7#1"/>
    <dgm:cxn modelId="{AC9681B0-0B6F-4B66-9760-9C2DF6A77A9E}" type="presParOf" srcId="{CE7EC2D6-A11F-42B1-BE1C-BAE2061B27E0}" destId="{B40CEF82-54ED-427D-9D56-3C422F71AB7F}" srcOrd="0" destOrd="0" presId="urn:microsoft.com/office/officeart/2005/8/layout/hList7#1"/>
    <dgm:cxn modelId="{9E9F2DD7-B8A6-4B1E-97C5-8CB2E80FB14E}" type="presParOf" srcId="{CE7EC2D6-A11F-42B1-BE1C-BAE2061B27E0}" destId="{84E0C678-E960-49A6-A7BE-46CC02D64AF1}" srcOrd="1" destOrd="0" presId="urn:microsoft.com/office/officeart/2005/8/layout/hList7#1"/>
    <dgm:cxn modelId="{ECAA9C46-64F7-466D-8025-E6C348E3B3E2}" type="presParOf" srcId="{84E0C678-E960-49A6-A7BE-46CC02D64AF1}" destId="{8975F7FF-1586-4655-954B-C757CDEE353E}" srcOrd="0" destOrd="0" presId="urn:microsoft.com/office/officeart/2005/8/layout/hList7#1"/>
    <dgm:cxn modelId="{141A37C5-C95F-4017-B2C3-748AF413D192}" type="presParOf" srcId="{8975F7FF-1586-4655-954B-C757CDEE353E}" destId="{0DAD5BFB-5689-43FB-BF2F-D7DC39CB07F4}" srcOrd="0" destOrd="0" presId="urn:microsoft.com/office/officeart/2005/8/layout/hList7#1"/>
    <dgm:cxn modelId="{B86FBB19-C188-43F0-AE91-8906FEDAD00C}" type="presParOf" srcId="{8975F7FF-1586-4655-954B-C757CDEE353E}" destId="{66C7EE7D-9A2A-4F56-9EF3-32529A9F6A79}" srcOrd="1" destOrd="0" presId="urn:microsoft.com/office/officeart/2005/8/layout/hList7#1"/>
    <dgm:cxn modelId="{1DB7CE1A-20C5-4266-8288-88187C7FF403}" type="presParOf" srcId="{8975F7FF-1586-4655-954B-C757CDEE353E}" destId="{6ECCB528-F080-42FB-91D5-FA28F2B4586F}" srcOrd="2" destOrd="0" presId="urn:microsoft.com/office/officeart/2005/8/layout/hList7#1"/>
    <dgm:cxn modelId="{421649D6-113B-4ABA-B674-41201509B844}" type="presParOf" srcId="{8975F7FF-1586-4655-954B-C757CDEE353E}" destId="{FEADF64E-1C5F-44E3-AE6E-D0A0049AB5DD}" srcOrd="3" destOrd="0" presId="urn:microsoft.com/office/officeart/2005/8/layout/hList7#1"/>
    <dgm:cxn modelId="{35996FB8-25FD-4A2D-825F-E070B0FC6B82}" type="presParOf" srcId="{84E0C678-E960-49A6-A7BE-46CC02D64AF1}" destId="{6436F7C0-59DA-4698-8E28-1301A834CCDC}" srcOrd="1" destOrd="0" presId="urn:microsoft.com/office/officeart/2005/8/layout/hList7#1"/>
    <dgm:cxn modelId="{42AFD2A7-B762-4E1A-8A1E-2EE64A8C21C6}" type="presParOf" srcId="{84E0C678-E960-49A6-A7BE-46CC02D64AF1}" destId="{7E230678-B7BB-468C-A5DF-0F6AE519242F}" srcOrd="2" destOrd="0" presId="urn:microsoft.com/office/officeart/2005/8/layout/hList7#1"/>
    <dgm:cxn modelId="{4324496D-9EDA-46D5-B656-47B7B46BCD2E}" type="presParOf" srcId="{7E230678-B7BB-468C-A5DF-0F6AE519242F}" destId="{BAFF5E06-3593-407A-8702-4333A34177CF}" srcOrd="0" destOrd="0" presId="urn:microsoft.com/office/officeart/2005/8/layout/hList7#1"/>
    <dgm:cxn modelId="{42E9360F-F247-493C-8A6A-5D0F0D7AE050}" type="presParOf" srcId="{7E230678-B7BB-468C-A5DF-0F6AE519242F}" destId="{F3EE2972-3CE0-435D-BC6F-25C3BBDAE478}" srcOrd="1" destOrd="0" presId="urn:microsoft.com/office/officeart/2005/8/layout/hList7#1"/>
    <dgm:cxn modelId="{6BBD08D5-26C0-4508-9B6C-D8C3FF5D80F0}" type="presParOf" srcId="{7E230678-B7BB-468C-A5DF-0F6AE519242F}" destId="{58738CDF-228A-4ED9-88E6-337E90E791C0}" srcOrd="2" destOrd="0" presId="urn:microsoft.com/office/officeart/2005/8/layout/hList7#1"/>
    <dgm:cxn modelId="{72CAACEC-154D-4CAD-9346-E593DDD8DDC8}" type="presParOf" srcId="{7E230678-B7BB-468C-A5DF-0F6AE519242F}" destId="{4CDD5058-5A86-48D3-8AA9-3144C39D1B8B}" srcOrd="3" destOrd="0" presId="urn:microsoft.com/office/officeart/2005/8/layout/hList7#1"/>
    <dgm:cxn modelId="{B0BC5802-076A-447C-996C-74C40042BAE9}" type="presParOf" srcId="{84E0C678-E960-49A6-A7BE-46CC02D64AF1}" destId="{ED8C720D-096F-424B-A544-C40F8BD7D75B}" srcOrd="3" destOrd="0" presId="urn:microsoft.com/office/officeart/2005/8/layout/hList7#1"/>
    <dgm:cxn modelId="{DB608F5B-9F18-4CB6-880D-A97B0334F0D8}" type="presParOf" srcId="{84E0C678-E960-49A6-A7BE-46CC02D64AF1}" destId="{FABFB349-C391-4DA6-9A53-4A7BC9F1EF77}" srcOrd="4" destOrd="0" presId="urn:microsoft.com/office/officeart/2005/8/layout/hList7#1"/>
    <dgm:cxn modelId="{8EDB6B6E-5FE6-42DE-AC0F-4CD1D7B3D080}" type="presParOf" srcId="{FABFB349-C391-4DA6-9A53-4A7BC9F1EF77}" destId="{F4260470-23FB-4073-B325-DED1F8E3763A}" srcOrd="0" destOrd="0" presId="urn:microsoft.com/office/officeart/2005/8/layout/hList7#1"/>
    <dgm:cxn modelId="{2D489182-5553-4533-B799-3123F2B0C673}" type="presParOf" srcId="{FABFB349-C391-4DA6-9A53-4A7BC9F1EF77}" destId="{D2C698FA-AE57-4A40-AEBB-1A6DDE4498C2}" srcOrd="1" destOrd="0" presId="urn:microsoft.com/office/officeart/2005/8/layout/hList7#1"/>
    <dgm:cxn modelId="{EAEFF8CF-5E59-43E9-9DDE-FA205DC4FE12}" type="presParOf" srcId="{FABFB349-C391-4DA6-9A53-4A7BC9F1EF77}" destId="{D54DEC1E-EF0B-43AD-9658-9846F32335C9}" srcOrd="2" destOrd="0" presId="urn:microsoft.com/office/officeart/2005/8/layout/hList7#1"/>
    <dgm:cxn modelId="{9D1A11F3-3306-4D48-840E-7EF2E54C524D}" type="presParOf" srcId="{FABFB349-C391-4DA6-9A53-4A7BC9F1EF77}" destId="{0EAF75F8-C9FF-41EB-BF1C-20E39A5369E4}" srcOrd="3" destOrd="0" presId="urn:microsoft.com/office/officeart/2005/8/layout/hList7#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0.20034</cdr:x>
      <cdr:y>0.22813</cdr:y>
    </cdr:from>
    <cdr:to>
      <cdr:x>0.58881</cdr:x>
      <cdr:y>0.52905</cdr:y>
    </cdr:to>
    <cdr:cxnSp macro="">
      <cdr:nvCxnSpPr>
        <cdr:cNvPr id="3" name="Straight Arrow Connector 2">
          <a:extLst xmlns:a="http://schemas.openxmlformats.org/drawingml/2006/main">
            <a:ext uri="{FF2B5EF4-FFF2-40B4-BE49-F238E27FC236}">
              <a16:creationId xmlns:a16="http://schemas.microsoft.com/office/drawing/2014/main" xmlns="" id="{D57A1194-11BE-4656-AA10-D66450F0906D}"/>
            </a:ext>
          </a:extLst>
        </cdr:cNvPr>
        <cdr:cNvCxnSpPr/>
      </cdr:nvCxnSpPr>
      <cdr:spPr>
        <a:xfrm xmlns:a="http://schemas.openxmlformats.org/drawingml/2006/main" flipV="1">
          <a:off x="1671638" y="1117206"/>
          <a:ext cx="3241344" cy="14737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30" cy="464524"/>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970435" y="0"/>
            <a:ext cx="3038330" cy="464524"/>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2019/08/23</a:t>
            </a:fld>
            <a:endParaRPr lang="en-ZA" dirty="0"/>
          </a:p>
        </p:txBody>
      </p:sp>
      <p:sp>
        <p:nvSpPr>
          <p:cNvPr id="4" name="Footer Placeholder 3"/>
          <p:cNvSpPr>
            <a:spLocks noGrp="1"/>
          </p:cNvSpPr>
          <p:nvPr>
            <p:ph type="ftr" sz="quarter" idx="2"/>
          </p:nvPr>
        </p:nvSpPr>
        <p:spPr>
          <a:xfrm>
            <a:off x="1" y="8830393"/>
            <a:ext cx="3038330" cy="464524"/>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970435" y="8830393"/>
            <a:ext cx="3038330" cy="464524"/>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30" cy="464524"/>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435" y="0"/>
            <a:ext cx="3038330" cy="464524"/>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8/23/2019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532" y="4416681"/>
            <a:ext cx="5607338" cy="418219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393"/>
            <a:ext cx="3038330" cy="464524"/>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435" y="8830393"/>
            <a:ext cx="3038330" cy="464524"/>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8/23/2019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8/23/2019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8/23/2019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8/23/2019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8/23/2019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8/23/2019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8/23/2019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8A3562A-E798-4379-9AFA-19D90C5FF845}"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5A71D2D-2D27-48E2-9230-5F3B56AF3FD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32544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308001F-07DC-49DB-803F-A134EB62102E}"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E0D0DA9-2F5F-4A99-9034-65570EB87DD9}"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114878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0FC2976-6E4E-4041-900A-23A0B3FE2B17}"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C3CB011-770E-4B94-89CC-3FFD452FF7C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905804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AC27D6A-5A75-460A-AF9C-8AC61A8009BB}"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7DEEE71-ED5A-4D25-B1A0-D0698695A53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805955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5BDD725-1040-4725-B378-5914971AFF5B}"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96B0885-082A-46DB-80A7-A72A0689CEB8}"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018447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445B555-8C62-4414-A66D-542EB5CD0282}"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E7CF239-329B-4430-BE57-8E3A19C5531F}"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791735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C53A5A9-9EF2-424C-BFD5-DD0118B4CAD5}"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D8F99BF-4DCA-4D85-9C21-066AEA9A313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12672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8/23/2019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32E10BE-24C4-40CC-8BF7-1A3F20FBE6BF}"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CE5AF93-AFD3-4CAE-A5E4-C2DE2496EF5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290937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42744B5-FF5A-44C4-B103-1520F5F0C48C}"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903F725-DEC7-49E1-8B13-C49F8A263CA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06414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A8A3E6B-A8DD-4BA1-A426-C24188915FF9}"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36DDA42-FEC9-4DF3-B5DC-4CECE3D2B83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956608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E9DEDF7-701F-4165-8B56-97FFEAE9BF68}"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12F697F-8F19-4841-A1B8-8C0C4A41B62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551292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A66E2DE-B4F6-4D91-BD7B-380AA0B626AE}"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4B93D65-22F9-4B70-B3F8-58EBC2B97B1B}"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072582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4EF1BC1-B3CC-4ADC-8185-31B45C16CEBB}"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5B42D9-C7FB-45B2-8CBD-E43F3AEB7E9B}"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99135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0D9F213-6BF3-48B1-B3BF-A032DFBF8D03}"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FF4D7BA-42FF-475C-B409-1912841D1CB9}"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664255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7C1208-F122-42E6-905B-6A82B32066A3}"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0A8FC9D-8341-4172-B96F-F31D016F7E22}"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157753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B149193-D22D-4972-9D96-5F946AF5CC59}"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1A8E9A-103A-45D8-A6FF-1D664856E4B8}"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473507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52B6BD3-B8AA-4A37-9AFA-B786FF6B79F9}"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84C79A8-B6EC-4E29-98CC-53ECC40DC57A}"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37221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71A2413-59A4-4FFC-99D5-292A4E1E7AFD}"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61220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2236B45-BA04-486D-B72F-51D1677F3F3C}"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6F35E58-33C9-4AEF-9925-A37B9C9F3D35}"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368008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886ED9D-2DD0-4EC0-80E9-75B96F5433EA}"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9F136E8-5220-4D68-BF02-2A1FFB68B01C}"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83443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C47B749-0D6C-4562-9DE0-CF27844A130F}"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940726C-1E0C-4580-91E7-8415904B30F9}"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097395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B52A85A-897F-4C07-B5B3-E708640FA1C5}"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5AEEFA3-4D7C-4428-BFB3-2A6E79DBAA2F}"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545457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4316CA9-87C7-4F06-ADDE-829D77695E2A}"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79C0C5F-C8B0-4AA6-BC29-40EEF311B5ED}"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582602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1570D09-5EFE-4E41-A797-0A12435E370D}"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B5B917B-568E-4CDA-B28E-E39220CAABA0}"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2872367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60BD7A5-B3FC-4C23-8B8B-F68679DB1D2A}"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199C084-64D2-444A-8BFC-FE521070755C}"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705805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2D11542-5FFE-4B85-8CBE-9DE6AC9E10F3}"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94DC5D4-42D6-40DB-8307-CF90A11B239B}"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2675002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DFA05C4-61E5-4B5D-8A0E-541410B4A390}"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7834FFB-5033-4A8B-9BA7-B50A1ACBC265}"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197453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8/23/2019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F5E8571-1E60-4ED7-92AB-4009AD7E1705}"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5B65E62-F5E1-41C6-B3C1-E86018016ED0}"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250430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8485E16-6DA5-4FEB-804A-3BC7D1424330}"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554F334-E4C0-4BE0-8DD2-7A56C656D019}"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1765851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59C9582-3CA6-4B49-A926-2BAE1C7708E6}"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66D4F6B-AC4E-4DB5-AA87-2BE9D0A740EA}"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2970908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A467F30B-7E4A-4409-83B6-ED9473F7B1BA}"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B67ABC9-4B3F-4DC1-BC9A-F544A0974093}"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11168842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772FB99-1144-426F-A9CB-C41CAE5188E5}"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CCB4FD1-D2F7-499A-BABE-5E4CA66096FC}"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2726886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9590BA3-CD7A-440B-902A-F1563582583D}"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70BC4E6-0C79-4000-B054-32930EF0671C}"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1601039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57388D5-47B3-43CD-8A17-DEEF18539785}"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E109F60-DA19-475C-8CB2-C2DDE0E08EF3}"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3686225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196693-E4BD-4FD3-9FF3-BB6B6C64541F}"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0740C-6C01-4018-A5CF-B75C7655A4D5}"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1548563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1CE0E2-59D5-419F-8564-9A47C39379C2}"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15445994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7ABB63-DD71-49D1-8B7F-E36AA90E061A}"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08C020-5014-4A95-938F-D43DD3BD30E1}"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34084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8/23/2019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2D28AE-7BF2-44C9-A4B9-0D44D7CFF19B}"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7A7A15-FAE7-49E2-908D-FB5D78A7FA53}"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3353883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71431C-B756-4297-BFE7-0D8673CD67C5}"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D4705D-D417-401A-894A-DAACC86796FE}"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273256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1EC330-C1D3-4855-B4DF-98A0EAF745AC}"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EE383F-EC86-405A-B485-FE7E7178F53F}"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6192642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A97C55-B3A8-4EA6-8059-BB4CF5D1BDD8}"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A11813-0B29-44F7-BF30-6CAF80A3F5F0}"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1233769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939A72-1F38-40E3-8383-5C5A053600BE}"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6C1343-9C7F-4B45-87B8-7011318DC00A}"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1735774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D03915-1AE2-4678-A0C4-E15DF60DCA5E}"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8CBD58-72F8-47A2-BBA2-F334F95CAAF4}"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2252826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4298DA-49AD-49F9-AD08-DBBC5EEF0252}"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8CD5E8-4CF9-40FA-9D71-61A21CF874F9}"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834816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C89D2B-3F18-4C42-9B1C-079EC208418C}"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3A8A88-0AE8-4247-9912-6B6AE6BE9F74}"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3391031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3BC4DD-EE51-4B11-982A-09ABE0C91F72}"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447536-22AF-4143-81F6-C1A8AFE5AC92}"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4715369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2EF255-18C9-4345-BE9D-97A9AAD6E8F7}"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CA8298-9D91-4CF9-AB6A-504DBB769D5D}"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52147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8/23/2019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CF618-9140-4188-95D9-7DCA61A09C65}"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8F8AA9-DFB0-4371-BB00-DC18305C6D98}"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3443841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E3B176-8929-45BE-8FAB-1DE1E9B69816}"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FF367F-689C-4869-A227-B32F27F13C4D}"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3693780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28A0EF-5B52-4EC5-A22D-7B640BCED1CE}"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BD2271-0387-4FF9-90FA-A25D3002F9D7}"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42770922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E9A70B-CB3F-495F-B904-4B866FD2B5EC}"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6DE7E9-D672-4467-B7E1-F53554DDBA46}"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23951388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5BCD0D-2F08-4773-9136-19DD3DB1531B}"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E42A9-6B77-4B39-81F0-B2DF67EB7C58}"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2800959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3AC85F-1797-491F-A298-DD65B72A9C60}"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654062-A2B4-4338-9426-6948011D0162}"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32704301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317FA0-CCD6-4E55-B68F-2CF7D75E1340}"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750AA2-1139-4C4B-AE40-D9E7A6E10B37}"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24955337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6B31AA-7593-4B37-ABDE-6E94EBDC2053}"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32E539-4C1F-4D8A-8F09-0C18F5ABABF1}"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3545129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A20C2B-4386-4809-8311-AED7CEAF0102}" type="datetime1">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29B2D1-C12C-470D-A867-9861C0A5562F}" type="slidenum">
              <a:rPr kumimoji="0" lang="en-US" sz="1200" b="0" i="0" u="none" strike="noStrike" kern="1200" cap="none" spc="0" normalizeH="0" baseline="0" noProof="0">
                <a:ln>
                  <a:noFill/>
                </a:ln>
                <a:solidFill>
                  <a:srgbClr val="898989"/>
                </a:solidFill>
                <a:effectLst/>
                <a:uLnTx/>
                <a:uFillTx/>
                <a:latin typeface="Calibri" pitchFamily="-111"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312620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8/23/2019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8/23/2019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8/23/2019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ea typeface="ＭＳ Ｐゴシック" pitchFamily="-111"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CA99CFE-773A-4824-8DA2-FE16BB93A534}"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1EDF6B-7371-46D4-8EE5-4ABF50DD861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220335492"/>
      </p:ext>
    </p:extLst>
  </p:cSld>
  <p:clrMap bg1="lt1" tx1="dk1" bg2="lt2" tx2="dk2" accent1="accent1" accent2="accent2" accent3="accent3" accent4="accent4" accent5="accent5" accent6="accent6" hlink="hlink" folHlink="folHlink"/>
  <p:sldLayoutIdLst>
    <p:sldLayoutId id="2147490716" r:id="rId1"/>
    <p:sldLayoutId id="2147490717" r:id="rId2"/>
    <p:sldLayoutId id="2147490718" r:id="rId3"/>
    <p:sldLayoutId id="2147490719" r:id="rId4"/>
    <p:sldLayoutId id="2147490720" r:id="rId5"/>
    <p:sldLayoutId id="2147490721" r:id="rId6"/>
    <p:sldLayoutId id="2147490722" r:id="rId7"/>
    <p:sldLayoutId id="2147490723" r:id="rId8"/>
    <p:sldLayoutId id="2147490724" r:id="rId9"/>
    <p:sldLayoutId id="2147490725" r:id="rId10"/>
    <p:sldLayoutId id="2147490726"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cs typeface="+mn-cs"/>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8006F17-C435-4323-A67C-BEDE58572E99}"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cs typeface="+mn-cs"/>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6B07B3F-1D04-4AEE-8B6B-EF7DEFED1ABD}"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455681571"/>
      </p:ext>
    </p:extLst>
  </p:cSld>
  <p:clrMap bg1="lt1" tx1="dk1" bg2="lt2" tx2="dk2" accent1="accent1" accent2="accent2" accent3="accent3" accent4="accent4" accent5="accent5" accent6="accent6" hlink="hlink" folHlink="folHlink"/>
  <p:sldLayoutIdLst>
    <p:sldLayoutId id="2147490765" r:id="rId1"/>
    <p:sldLayoutId id="2147490766" r:id="rId2"/>
    <p:sldLayoutId id="2147490767" r:id="rId3"/>
    <p:sldLayoutId id="2147490768" r:id="rId4"/>
    <p:sldLayoutId id="2147490769" r:id="rId5"/>
    <p:sldLayoutId id="2147490770" r:id="rId6"/>
    <p:sldLayoutId id="2147490771" r:id="rId7"/>
    <p:sldLayoutId id="2147490772" r:id="rId8"/>
    <p:sldLayoutId id="2147490773" r:id="rId9"/>
    <p:sldLayoutId id="2147490774" r:id="rId10"/>
    <p:sldLayoutId id="2147490775" r:id="rId11"/>
    <p:sldLayoutId id="214749077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03CA798-2DBB-4CC4-B03E-B7868E301044}" type="datetime1">
              <a:rPr kumimoji="0" lang="en-US" alt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60A76BC-E66B-401A-9DA1-660B1C9B576E}" type="slidenum">
              <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2340734003"/>
      </p:ext>
    </p:extLst>
  </p:cSld>
  <p:clrMap bg1="lt1" tx1="dk1" bg2="lt2" tx2="dk2" accent1="accent1" accent2="accent2" accent3="accent3" accent4="accent4" accent5="accent5" accent6="accent6" hlink="hlink" folHlink="folHlink"/>
  <p:sldLayoutIdLst>
    <p:sldLayoutId id="2147490778" r:id="rId1"/>
    <p:sldLayoutId id="2147490779" r:id="rId2"/>
    <p:sldLayoutId id="2147490780" r:id="rId3"/>
    <p:sldLayoutId id="2147490781" r:id="rId4"/>
    <p:sldLayoutId id="2147490782" r:id="rId5"/>
    <p:sldLayoutId id="2147490783" r:id="rId6"/>
    <p:sldLayoutId id="2147490784" r:id="rId7"/>
    <p:sldLayoutId id="2147490785" r:id="rId8"/>
    <p:sldLayoutId id="2147490786" r:id="rId9"/>
    <p:sldLayoutId id="2147490787" r:id="rId10"/>
    <p:sldLayoutId id="214749078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4508107-1F65-4E06-BA80-642B701AA3AF}"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F7B5DB-245E-4E0D-9231-0995256D0CAC}"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34" charset="-128"/>
              <a:cs typeface="+mn-cs"/>
            </a:endParaRPr>
          </a:p>
        </p:txBody>
      </p:sp>
    </p:spTree>
    <p:extLst>
      <p:ext uri="{BB962C8B-B14F-4D97-AF65-F5344CB8AC3E}">
        <p14:creationId xmlns:p14="http://schemas.microsoft.com/office/powerpoint/2010/main" xmlns="" val="2795950680"/>
      </p:ext>
    </p:extLst>
  </p:cSld>
  <p:clrMap bg1="lt1" tx1="dk1" bg2="lt2" tx2="dk2" accent1="accent1" accent2="accent2" accent3="accent3" accent4="accent4" accent5="accent5" accent6="accent6" hlink="hlink" folHlink="folHlink"/>
  <p:sldLayoutIdLst>
    <p:sldLayoutId id="2147490790" r:id="rId1"/>
    <p:sldLayoutId id="2147490791" r:id="rId2"/>
    <p:sldLayoutId id="2147490792" r:id="rId3"/>
    <p:sldLayoutId id="2147490793" r:id="rId4"/>
    <p:sldLayoutId id="2147490794" r:id="rId5"/>
    <p:sldLayoutId id="2147490795" r:id="rId6"/>
    <p:sldLayoutId id="2147490796" r:id="rId7"/>
    <p:sldLayoutId id="2147490797" r:id="rId8"/>
    <p:sldLayoutId id="2147490798" r:id="rId9"/>
    <p:sldLayoutId id="2147490799" r:id="rId10"/>
    <p:sldLayoutId id="214749080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6EB0342-8D58-4604-ADF2-47040EDC186D}" type="datetime1">
              <a:rPr kumimoji="0" lang="en-US" sz="1200" b="0" i="0" u="none" strike="noStrike" kern="1200" cap="none" spc="0" normalizeH="0" baseline="0" noProof="0" smtClean="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8/23/2019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7539224-21BC-4D61-B8DA-45C9DA586EF4}" type="slidenum">
              <a:rPr kumimoji="0" lang="en-US" sz="1200" b="0" i="0" u="none" strike="noStrike" kern="1200" cap="none" spc="0" normalizeH="0" baseline="0" noProof="0" smtClean="0">
                <a:ln>
                  <a:noFill/>
                </a:ln>
                <a:solidFill>
                  <a:srgbClr val="898989"/>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xmlns="" val="3468552884"/>
      </p:ext>
    </p:extLst>
  </p:cSld>
  <p:clrMap bg1="lt1" tx1="dk1" bg2="lt2" tx2="dk2" accent1="accent1" accent2="accent2" accent3="accent3" accent4="accent4" accent5="accent5" accent6="accent6" hlink="hlink" folHlink="folHlink"/>
  <p:sldLayoutIdLst>
    <p:sldLayoutId id="2147490802" r:id="rId1"/>
    <p:sldLayoutId id="2147490803" r:id="rId2"/>
    <p:sldLayoutId id="2147490804" r:id="rId3"/>
    <p:sldLayoutId id="2147490805" r:id="rId4"/>
    <p:sldLayoutId id="2147490806" r:id="rId5"/>
    <p:sldLayoutId id="2147490807" r:id="rId6"/>
    <p:sldLayoutId id="2147490808" r:id="rId7"/>
    <p:sldLayoutId id="2147490809" r:id="rId8"/>
    <p:sldLayoutId id="2147490810" r:id="rId9"/>
    <p:sldLayoutId id="2147490811" r:id="rId10"/>
    <p:sldLayoutId id="214749081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970088" y="409575"/>
            <a:ext cx="5735637"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itchFamily="34" charset="-128"/>
                <a:cs typeface="+mn-cs"/>
              </a:rPr>
              <a:t>THE COMPENSATION FUND</a:t>
            </a:r>
          </a:p>
        </p:txBody>
      </p:sp>
      <p:sp>
        <p:nvSpPr>
          <p:cNvPr id="15364" name="Subtitle 17"/>
          <p:cNvSpPr txBox="1">
            <a:spLocks/>
          </p:cNvSpPr>
          <p:nvPr/>
        </p:nvSpPr>
        <p:spPr bwMode="auto">
          <a:xfrm>
            <a:off x="163513" y="2759075"/>
            <a:ext cx="21017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altLang="en-US" sz="1600" b="1" dirty="0" smtClean="0">
                <a:solidFill>
                  <a:srgbClr val="404040"/>
                </a:solidFill>
                <a:latin typeface="Arial Bold" pitchFamily="32" charset="0"/>
              </a:rPr>
              <a:t>21 </a:t>
            </a:r>
            <a:r>
              <a:rPr kumimoji="0" lang="en-US" altLang="en-US" sz="1600" b="1" i="0" u="none" strike="noStrike" kern="1200" cap="none" spc="0" normalizeH="0" baseline="0" noProof="0" dirty="0" smtClean="0">
                <a:ln>
                  <a:noFill/>
                </a:ln>
                <a:solidFill>
                  <a:srgbClr val="404040"/>
                </a:solidFill>
                <a:effectLst/>
                <a:uLnTx/>
                <a:uFillTx/>
                <a:latin typeface="Arial Bold" pitchFamily="32" charset="0"/>
                <a:ea typeface="ＭＳ Ｐゴシック" pitchFamily="34" charset="-128"/>
                <a:cs typeface="+mn-cs"/>
              </a:rPr>
              <a:t>August 2019</a:t>
            </a:r>
            <a:endParaRPr kumimoji="0" lang="en-US" altLang="en-US" sz="1600" b="1" i="0" u="none" strike="noStrike" kern="1200" cap="none" spc="0" normalizeH="0" baseline="0" noProof="0" dirty="0">
              <a:ln>
                <a:noFill/>
              </a:ln>
              <a:solidFill>
                <a:srgbClr val="404040"/>
              </a:solidFill>
              <a:effectLst/>
              <a:uLnTx/>
              <a:uFillTx/>
              <a:latin typeface="Arial Bold" pitchFamily="32" charset="0"/>
              <a:ea typeface="ＭＳ Ｐゴシック" pitchFamily="34" charset="-128"/>
              <a:cs typeface="+mn-cs"/>
            </a:endParaRPr>
          </a:p>
        </p:txBody>
      </p:sp>
      <p:sp>
        <p:nvSpPr>
          <p:cNvPr id="13316" name="Subtitle 17"/>
          <p:cNvSpPr txBox="1">
            <a:spLocks/>
          </p:cNvSpPr>
          <p:nvPr/>
        </p:nvSpPr>
        <p:spPr bwMode="auto">
          <a:xfrm>
            <a:off x="258763" y="1308100"/>
            <a:ext cx="861695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ＭＳ Ｐゴシック" pitchFamily="34" charset="-128"/>
                <a:cs typeface="Arial" pitchFamily="34" charset="0"/>
              </a:rPr>
              <a:t>2018/19 QUARTER 3: </a:t>
            </a: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itchFamily="34" charset="-128"/>
                <a:cs typeface="Arial" pitchFamily="34" charset="0"/>
              </a:rPr>
              <a:t>PERFORMANCE </a:t>
            </a:r>
            <a:r>
              <a:rPr kumimoji="0" lang="en-US"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ＭＳ Ｐゴシック" pitchFamily="34" charset="-128"/>
                <a:cs typeface="Arial" pitchFamily="34" charset="0"/>
              </a:rPr>
              <a:t>REPORT </a:t>
            </a: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ＭＳ Ｐゴシック" pitchFamily="34" charset="-128"/>
                <a:cs typeface="Arial" pitchFamily="34" charset="0"/>
              </a:rPr>
              <a:t>PREPARED FOR THE PORTFOLIO COMMITTEE</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itchFamily="34" charset="-128"/>
              <a:cs typeface="Arial" pitchFamily="34" charset="0"/>
            </a:endParaRP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endParaRPr kumimoji="0" lang="en-US" sz="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endParaRP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9467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b="1" dirty="0">
                <a:latin typeface="+mj-lt"/>
                <a:cs typeface="Arial" panose="020B0604020202020204" pitchFamily="34" charset="0"/>
              </a:rPr>
              <a:t>LEGEND</a:t>
            </a: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rgbClr val="898989"/>
                </a:solidFill>
              </a:rPr>
              <a:pPr/>
              <a:t>10</a:t>
            </a:fld>
            <a:endParaRPr lang="en-US" altLang="en-US" sz="1200" dirty="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200" b="1" dirty="0">
                <a:ea typeface="ＭＳ Ｐゴシック" pitchFamily="34" charset="-128"/>
                <a:cs typeface="Arial" panose="020B0604020202020204" pitchFamily="34" charset="0"/>
              </a:rPr>
              <a:t>QUARTER </a:t>
            </a:r>
            <a:r>
              <a:rPr lang="en-US" altLang="en-US" sz="3200" b="1" dirty="0" smtClean="0">
                <a:ea typeface="ＭＳ Ｐゴシック" pitchFamily="34" charset="-128"/>
                <a:cs typeface="Arial" panose="020B0604020202020204" pitchFamily="34" charset="0"/>
              </a:rPr>
              <a:t>3 </a:t>
            </a:r>
            <a:r>
              <a:rPr lang="en-US" altLang="en-US" sz="3200" b="1" dirty="0">
                <a:ea typeface="ＭＳ Ｐゴシック" pitchFamily="34" charset="-128"/>
                <a:cs typeface="Arial" panose="020B0604020202020204" pitchFamily="34" charset="0"/>
              </a:rPr>
              <a:t>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1800" b="1" dirty="0">
                <a:solidFill>
                  <a:prstClr val="black"/>
                </a:solidFill>
                <a:ea typeface="ＭＳ Ｐゴシック" pitchFamily="-80" charset="-128"/>
                <a:cs typeface="+mj-cs"/>
              </a:rPr>
              <a:t>Overall achievement per Strategic Objective and per Programme during </a:t>
            </a:r>
            <a:r>
              <a:rPr lang="en-US" sz="1800" b="1" u="sng" dirty="0">
                <a:solidFill>
                  <a:srgbClr val="FF0000"/>
                </a:solidFill>
                <a:ea typeface="ＭＳ Ｐゴシック" pitchFamily="-80" charset="-128"/>
                <a:cs typeface="+mj-cs"/>
              </a:rPr>
              <a:t>QUARTER </a:t>
            </a:r>
            <a:r>
              <a:rPr lang="en-US" sz="1800" b="1" u="sng" dirty="0" smtClean="0">
                <a:solidFill>
                  <a:srgbClr val="FF0000"/>
                </a:solidFill>
                <a:ea typeface="ＭＳ Ｐゴシック" pitchFamily="-80" charset="-128"/>
                <a:cs typeface="+mj-cs"/>
              </a:rPr>
              <a:t>3</a:t>
            </a:r>
            <a:endParaRPr lang="en-US" sz="1800" b="1" dirty="0">
              <a:solidFill>
                <a:prstClr val="black"/>
              </a:solidFill>
              <a:ea typeface="ＭＳ Ｐゴシック" pitchFamily="-80" charset="-128"/>
              <a:cs typeface="+mj-cs"/>
            </a:endParaRPr>
          </a:p>
          <a:p>
            <a:pPr algn="ctr">
              <a:buFont typeface="Arial" charset="0"/>
              <a:buChar char="•"/>
              <a:defRPr/>
            </a:pPr>
            <a:r>
              <a:rPr lang="en-US" sz="1800" b="1" dirty="0" smtClean="0">
                <a:solidFill>
                  <a:prstClr val="black"/>
                </a:solidFill>
                <a:ea typeface="ＭＳ Ｐゴシック" pitchFamily="-80" charset="-128"/>
                <a:cs typeface="+mj-cs"/>
              </a:rPr>
              <a:t>October </a:t>
            </a:r>
            <a:r>
              <a:rPr lang="en-US" sz="1800" b="1" dirty="0">
                <a:solidFill>
                  <a:prstClr val="black"/>
                </a:solidFill>
                <a:ea typeface="ＭＳ Ｐゴシック" pitchFamily="-80" charset="-128"/>
                <a:cs typeface="+mj-cs"/>
              </a:rPr>
              <a:t>to </a:t>
            </a:r>
            <a:r>
              <a:rPr lang="en-US" sz="1800" b="1" dirty="0" smtClean="0">
                <a:solidFill>
                  <a:prstClr val="black"/>
                </a:solidFill>
                <a:ea typeface="ＭＳ Ｐゴシック" pitchFamily="-80" charset="-128"/>
                <a:cs typeface="+mj-cs"/>
              </a:rPr>
              <a:t>December </a:t>
            </a:r>
            <a:r>
              <a:rPr lang="en-US" sz="1800" b="1" dirty="0">
                <a:solidFill>
                  <a:prstClr val="black"/>
                </a:solidFill>
                <a:ea typeface="ＭＳ Ｐゴシック" pitchFamily="-80" charset="-128"/>
                <a:cs typeface="+mj-cs"/>
              </a:rPr>
              <a:t>2018-19  </a:t>
            </a:r>
          </a:p>
          <a:p>
            <a:pPr algn="ctr">
              <a:buFont typeface="Arial" charset="0"/>
              <a:buChar char="•"/>
              <a:defRPr/>
            </a:pPr>
            <a:r>
              <a:rPr lang="en-US" sz="1800" b="1" dirty="0">
                <a:solidFill>
                  <a:prstClr val="black"/>
                </a:solidFill>
                <a:ea typeface="ＭＳ Ｐゴシック" pitchFamily="-80" charset="-128"/>
                <a:cs typeface="+mj-cs"/>
              </a:rPr>
              <a:t>Cumulative Performance from Quarter </a:t>
            </a:r>
            <a:r>
              <a:rPr lang="en-US" sz="1800" b="1" dirty="0" smtClean="0">
                <a:solidFill>
                  <a:prstClr val="black"/>
                </a:solidFill>
                <a:ea typeface="ＭＳ Ｐゴシック" pitchFamily="-80" charset="-128"/>
                <a:cs typeface="+mj-cs"/>
              </a:rPr>
              <a:t>1 and Quarter 2. </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rgbClr val="898989"/>
                </a:solidFill>
              </a:rPr>
              <a:pPr/>
              <a:t>11</a:t>
            </a:fld>
            <a:endParaRPr lang="en-US" altLang="en-US" sz="1200" dirty="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74" y="295322"/>
            <a:ext cx="8601651" cy="1058862"/>
          </a:xfrm>
        </p:spPr>
        <p:txBody>
          <a:bodyPr/>
          <a:lstStyle/>
          <a:p>
            <a:pPr>
              <a:defRPr/>
            </a:pPr>
            <a:r>
              <a:rPr lang="en-US" sz="3200" b="1" dirty="0">
                <a:solidFill>
                  <a:prstClr val="black"/>
                </a:solidFill>
                <a:ea typeface="ＭＳ Ｐゴシック" pitchFamily="-80" charset="-128"/>
                <a:cs typeface="+mj-cs"/>
              </a:rPr>
              <a:t>QUARTER </a:t>
            </a:r>
            <a:r>
              <a:rPr lang="en-US" sz="3200" b="1" dirty="0" smtClean="0">
                <a:solidFill>
                  <a:prstClr val="black"/>
                </a:solidFill>
                <a:ea typeface="ＭＳ Ｐゴシック" pitchFamily="-80" charset="-128"/>
                <a:cs typeface="+mj-cs"/>
              </a:rPr>
              <a:t>3 </a:t>
            </a:r>
            <a:r>
              <a:rPr lang="en-US" sz="3200" b="1" dirty="0">
                <a:solidFill>
                  <a:prstClr val="black"/>
                </a:solidFill>
                <a:ea typeface="ＭＳ Ｐゴシック" pitchFamily="-80" charset="-128"/>
                <a:cs typeface="+mj-cs"/>
              </a:rPr>
              <a:t>PERFORMANCE PER STRATEGIC OBJECTIVE 2018/19</a:t>
            </a:r>
            <a:endParaRPr lang="en-ZA" sz="3200" dirty="0"/>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rgbClr val="898989"/>
                </a:solidFill>
              </a:rPr>
              <a:pPr/>
              <a:t>12</a:t>
            </a:fld>
            <a:endParaRPr lang="en-US" altLang="en-US" sz="1200" dirty="0">
              <a:solidFill>
                <a:srgbClr val="898989"/>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586043356"/>
              </p:ext>
            </p:extLst>
          </p:nvPr>
        </p:nvGraphicFramePr>
        <p:xfrm>
          <a:off x="271174" y="1428750"/>
          <a:ext cx="8601651" cy="4732664"/>
        </p:xfrm>
        <a:graphic>
          <a:graphicData uri="http://schemas.openxmlformats.org/drawingml/2006/table">
            <a:tbl>
              <a:tblPr/>
              <a:tblGrid>
                <a:gridCol w="2356587">
                  <a:extLst>
                    <a:ext uri="{9D8B030D-6E8A-4147-A177-3AD203B41FA5}">
                      <a16:colId xmlns:a16="http://schemas.microsoft.com/office/drawing/2014/main" xmlns="" val="20000"/>
                    </a:ext>
                  </a:extLst>
                </a:gridCol>
                <a:gridCol w="1231300">
                  <a:extLst>
                    <a:ext uri="{9D8B030D-6E8A-4147-A177-3AD203B41FA5}">
                      <a16:colId xmlns:a16="http://schemas.microsoft.com/office/drawing/2014/main" xmlns="" val="20001"/>
                    </a:ext>
                  </a:extLst>
                </a:gridCol>
                <a:gridCol w="1261479">
                  <a:extLst>
                    <a:ext uri="{9D8B030D-6E8A-4147-A177-3AD203B41FA5}">
                      <a16:colId xmlns:a16="http://schemas.microsoft.com/office/drawing/2014/main" xmlns="" val="20002"/>
                    </a:ext>
                  </a:extLst>
                </a:gridCol>
                <a:gridCol w="1127280">
                  <a:extLst>
                    <a:ext uri="{9D8B030D-6E8A-4147-A177-3AD203B41FA5}">
                      <a16:colId xmlns:a16="http://schemas.microsoft.com/office/drawing/2014/main" xmlns="" val="20003"/>
                    </a:ext>
                  </a:extLst>
                </a:gridCol>
                <a:gridCol w="1127279">
                  <a:extLst>
                    <a:ext uri="{9D8B030D-6E8A-4147-A177-3AD203B41FA5}">
                      <a16:colId xmlns:a16="http://schemas.microsoft.com/office/drawing/2014/main" xmlns="" val="20004"/>
                    </a:ext>
                  </a:extLst>
                </a:gridCol>
                <a:gridCol w="1497726">
                  <a:extLst>
                    <a:ext uri="{9D8B030D-6E8A-4147-A177-3AD203B41FA5}">
                      <a16:colId xmlns:a16="http://schemas.microsoft.com/office/drawing/2014/main" xmlns="" val="20005"/>
                    </a:ext>
                  </a:extLst>
                </a:gridCol>
              </a:tblGrid>
              <a:tr h="1064870">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Strategic  Objectives</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Annual Planned Indictors</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effectLst/>
                          <a:latin typeface="+mn-lt"/>
                          <a:ea typeface="Times New Roman"/>
                          <a:cs typeface="Arial" pitchFamily="34" charset="0"/>
                        </a:rPr>
                        <a:t>Indicators with targets reporting in </a:t>
                      </a:r>
                      <a:r>
                        <a:rPr lang="en-GB" sz="1800" b="1" u="sng" kern="1200" dirty="0" smtClean="0">
                          <a:solidFill>
                            <a:srgbClr val="FFFF00"/>
                          </a:solidFill>
                          <a:effectLst/>
                          <a:latin typeface="+mn-lt"/>
                          <a:ea typeface="Times New Roman"/>
                          <a:cs typeface="Arial" pitchFamily="34" charset="0"/>
                        </a:rPr>
                        <a:t>Q3 </a:t>
                      </a:r>
                      <a:endParaRPr lang="en-US" sz="1800" b="1" u="sng" dirty="0">
                        <a:solidFill>
                          <a:srgbClr val="FFFF00"/>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8000"/>
                          </a:solidFill>
                          <a:effectLst/>
                          <a:latin typeface="+mn-lt"/>
                          <a:ea typeface="Times New Roman"/>
                          <a:cs typeface="Arial" pitchFamily="34" charset="0"/>
                        </a:rPr>
                        <a:t>Achieved</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FF0000"/>
                          </a:solidFill>
                          <a:effectLst/>
                          <a:latin typeface="+mn-lt"/>
                          <a:ea typeface="Times New Roman"/>
                          <a:cs typeface="Arial" pitchFamily="34" charset="0"/>
                        </a:rPr>
                        <a:t>Not Achieved</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Overall Achievement %</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454007">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Provide an effective and efficient client oriented support services.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effectLst/>
                          <a:latin typeface="+mn-lt"/>
                          <a:ea typeface="Times New Roman"/>
                          <a:cs typeface="Arial"/>
                        </a:rPr>
                        <a:t>3</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effectLst/>
                          <a:latin typeface="+mn-lt"/>
                          <a:ea typeface="Times New Roman"/>
                          <a:cs typeface="Arial"/>
                        </a:rPr>
                        <a:t>1</a:t>
                      </a:r>
                      <a:endParaRPr lang="en-ZA" sz="1800"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solidFill>
                            <a:srgbClr val="00B050"/>
                          </a:solidFill>
                          <a:effectLst/>
                          <a:latin typeface="+mn-lt"/>
                          <a:ea typeface="Times New Roman"/>
                          <a:cs typeface="Arial"/>
                        </a:rPr>
                        <a:t>1</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800" b="1" dirty="0">
                          <a:solidFill>
                            <a:srgbClr val="FF0000"/>
                          </a:solidFill>
                          <a:effectLst/>
                          <a:latin typeface="+mn-lt"/>
                          <a:ea typeface="Times New Roman"/>
                          <a:cs typeface="Arial"/>
                        </a:rPr>
                        <a:t>0</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800" b="1" dirty="0">
                          <a:solidFill>
                            <a:srgbClr val="00B050"/>
                          </a:solidFill>
                          <a:effectLst/>
                          <a:latin typeface="+mn-lt"/>
                          <a:ea typeface="Times New Roman"/>
                          <a:cs typeface="Arial"/>
                        </a:rPr>
                        <a:t>100%</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7124">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Provide faster, reliable and accessible COID Services by 2020.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effectLst/>
                          <a:latin typeface="+mn-lt"/>
                          <a:ea typeface="Times New Roman"/>
                          <a:cs typeface="Arial"/>
                        </a:rPr>
                        <a:t>6</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effectLst/>
                          <a:latin typeface="+mn-lt"/>
                          <a:ea typeface="Times New Roman"/>
                          <a:cs typeface="Arial"/>
                        </a:rPr>
                        <a:t>6</a:t>
                      </a:r>
                      <a:endParaRPr lang="en-ZA" sz="1800"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800" b="1" dirty="0">
                          <a:solidFill>
                            <a:srgbClr val="00B050"/>
                          </a:solidFill>
                          <a:effectLst/>
                          <a:latin typeface="+mn-lt"/>
                          <a:ea typeface="Times New Roman"/>
                          <a:cs typeface="Arial"/>
                        </a:rPr>
                        <a:t>5</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800" b="1" dirty="0">
                          <a:solidFill>
                            <a:srgbClr val="FF0000"/>
                          </a:solidFill>
                          <a:effectLst/>
                          <a:latin typeface="+mn-lt"/>
                          <a:ea typeface="Times New Roman"/>
                          <a:cs typeface="Arial"/>
                        </a:rPr>
                        <a:t>1</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800" b="1" dirty="0">
                          <a:solidFill>
                            <a:srgbClr val="FF0000"/>
                          </a:solidFill>
                          <a:effectLst/>
                          <a:latin typeface="+mn-lt"/>
                          <a:ea typeface="Times New Roman"/>
                          <a:cs typeface="Arial"/>
                        </a:rPr>
                        <a:t>83%</a:t>
                      </a:r>
                      <a:endParaRPr lang="en-ZA" sz="1800"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66733">
                <a:tc>
                  <a:txBody>
                    <a:bodyPr/>
                    <a:lstStyle/>
                    <a:p>
                      <a:pPr marL="0" marR="0" algn="l" fontAlgn="b">
                        <a:spcBef>
                          <a:spcPts val="0"/>
                        </a:spcBef>
                        <a:spcAft>
                          <a:spcPts val="0"/>
                        </a:spcAft>
                      </a:pPr>
                      <a:r>
                        <a:rPr lang="en-GB" sz="1800" b="1" dirty="0">
                          <a:effectLst/>
                          <a:latin typeface="+mn-lt"/>
                          <a:ea typeface="Times New Roman"/>
                        </a:rPr>
                        <a:t>Total number of Indicators</a:t>
                      </a:r>
                      <a:endParaRPr lang="en-US" sz="1800" b="1"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800" b="1" dirty="0">
                          <a:effectLst/>
                          <a:latin typeface="+mn-lt"/>
                          <a:ea typeface="Times New Roman"/>
                          <a:cs typeface="Arial"/>
                        </a:rPr>
                        <a:t>9</a:t>
                      </a:r>
                      <a:endParaRPr lang="en-ZA" sz="1800" dirty="0">
                        <a:effectLst/>
                        <a:latin typeface="+mn-lt"/>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800" b="1" dirty="0">
                          <a:effectLst/>
                          <a:latin typeface="+mn-lt"/>
                          <a:ea typeface="Times New Roman"/>
                          <a:cs typeface="Arial"/>
                        </a:rPr>
                        <a:t>7</a:t>
                      </a:r>
                      <a:endParaRPr lang="en-ZA" sz="1800"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800" b="1" kern="1200" dirty="0">
                          <a:solidFill>
                            <a:srgbClr val="000000"/>
                          </a:solidFill>
                          <a:effectLst/>
                          <a:latin typeface="+mn-lt"/>
                          <a:ea typeface="Times New Roman"/>
                          <a:cs typeface="Calibri"/>
                        </a:rPr>
                        <a:t>6</a:t>
                      </a:r>
                      <a:endParaRPr lang="en-ZA" sz="1800" dirty="0">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800" b="1" kern="1200" dirty="0">
                          <a:solidFill>
                            <a:srgbClr val="000000"/>
                          </a:solidFill>
                          <a:effectLst/>
                          <a:latin typeface="+mn-lt"/>
                          <a:ea typeface="Times New Roman"/>
                        </a:rPr>
                        <a:t>1</a:t>
                      </a:r>
                      <a:endParaRPr lang="en-ZA" sz="1800" dirty="0">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b">
                        <a:spcAft>
                          <a:spcPts val="0"/>
                        </a:spcAft>
                      </a:pPr>
                      <a:r>
                        <a:rPr lang="en-US" sz="1800" b="1" kern="1200" dirty="0">
                          <a:solidFill>
                            <a:srgbClr val="FF0000"/>
                          </a:solidFill>
                          <a:effectLst/>
                          <a:latin typeface="+mn-lt"/>
                          <a:ea typeface="Times New Roman"/>
                          <a:cs typeface="Calibri"/>
                        </a:rPr>
                        <a:t>86%</a:t>
                      </a:r>
                      <a:endParaRPr lang="en-ZA" sz="1800" dirty="0">
                        <a:effectLst/>
                        <a:latin typeface="+mn-lt"/>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760375">
                <a:tc gridSpan="3">
                  <a:txBody>
                    <a:bodyPr/>
                    <a:lstStyle/>
                    <a:p>
                      <a:pPr marL="0" marR="0" algn="l" fontAlgn="b">
                        <a:spcBef>
                          <a:spcPts val="0"/>
                        </a:spcBef>
                        <a:spcAft>
                          <a:spcPts val="0"/>
                        </a:spcAft>
                      </a:pPr>
                      <a:r>
                        <a:rPr lang="en-GB" sz="1800" b="1" kern="1200" dirty="0">
                          <a:solidFill>
                            <a:srgbClr val="000000"/>
                          </a:solidFill>
                          <a:effectLst/>
                          <a:latin typeface="+mn-lt"/>
                          <a:ea typeface="Times New Roman"/>
                        </a:rPr>
                        <a:t>Overall  Performance</a:t>
                      </a:r>
                      <a:endParaRPr lang="en-US" sz="1800" b="1" dirty="0">
                        <a:effectLst/>
                        <a:latin typeface="+mn-lt"/>
                        <a:ea typeface="Times New Roman"/>
                      </a:endParaRPr>
                    </a:p>
                    <a:p>
                      <a:pPr marL="0" marR="0" algn="l" fontAlgn="b">
                        <a:spcBef>
                          <a:spcPts val="0"/>
                        </a:spcBef>
                        <a:spcAft>
                          <a:spcPts val="0"/>
                        </a:spcAft>
                      </a:pPr>
                      <a:r>
                        <a:rPr lang="en-ZA" sz="1800" b="1" dirty="0">
                          <a:effectLst/>
                          <a:latin typeface="+mn-lt"/>
                          <a:ea typeface="Times New Roman"/>
                        </a:rPr>
                        <a:t> </a:t>
                      </a:r>
                    </a:p>
                  </a:txBody>
                  <a:tcPr marL="8889" marR="8889" marT="888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a:effectLst/>
                          <a:latin typeface="+mn-lt"/>
                          <a:ea typeface="Calibri"/>
                          <a:cs typeface="Times New Roman"/>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a:effectLst/>
                          <a:latin typeface="+mn-lt"/>
                          <a:ea typeface="Calibri"/>
                          <a:cs typeface="Times New Roman"/>
                        </a:rPr>
                        <a:t>14%</a:t>
                      </a: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6684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8" y="165100"/>
            <a:ext cx="8545160" cy="1143000"/>
          </a:xfrm>
        </p:spPr>
        <p:txBody>
          <a:bodyPr/>
          <a:lstStyle/>
          <a:p>
            <a:pPr>
              <a:defRPr/>
            </a:pPr>
            <a:r>
              <a:rPr lang="en-US" sz="3200" b="1" dirty="0">
                <a:solidFill>
                  <a:prstClr val="black"/>
                </a:solidFill>
                <a:ea typeface="ＭＳ Ｐゴシック" pitchFamily="-80" charset="-128"/>
                <a:cs typeface="+mj-cs"/>
              </a:rPr>
              <a:t>QUARTER </a:t>
            </a:r>
            <a:r>
              <a:rPr lang="en-US" sz="3200" b="1" dirty="0" smtClean="0">
                <a:solidFill>
                  <a:prstClr val="black"/>
                </a:solidFill>
                <a:ea typeface="ＭＳ Ｐゴシック" pitchFamily="-80" charset="-128"/>
                <a:cs typeface="+mj-cs"/>
              </a:rPr>
              <a:t>3 </a:t>
            </a:r>
            <a:r>
              <a:rPr lang="en-US" sz="3200" b="1" dirty="0">
                <a:solidFill>
                  <a:prstClr val="black"/>
                </a:solidFill>
                <a:ea typeface="ＭＳ Ｐゴシック" pitchFamily="-80" charset="-128"/>
                <a:cs typeface="+mj-cs"/>
              </a:rPr>
              <a:t>PERFORMANCE PER PROGRAMME 2018/19</a:t>
            </a:r>
            <a:endParaRPr lang="en-ZA" sz="32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rgbClr val="898989"/>
                </a:solidFill>
              </a:rPr>
              <a:pPr/>
              <a:t>13</a:t>
            </a:fld>
            <a:endParaRPr lang="en-US" altLang="en-US" sz="1200" dirty="0">
              <a:solidFill>
                <a:srgbClr val="898989"/>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46544255"/>
              </p:ext>
            </p:extLst>
          </p:nvPr>
        </p:nvGraphicFramePr>
        <p:xfrm>
          <a:off x="174625" y="1152620"/>
          <a:ext cx="8794749" cy="5715258"/>
        </p:xfrm>
        <a:graphic>
          <a:graphicData uri="http://schemas.openxmlformats.org/drawingml/2006/table">
            <a:tbl>
              <a:tblPr firstRow="1" firstCol="1" bandRow="1"/>
              <a:tblGrid>
                <a:gridCol w="2357471">
                  <a:extLst>
                    <a:ext uri="{9D8B030D-6E8A-4147-A177-3AD203B41FA5}">
                      <a16:colId xmlns:a16="http://schemas.microsoft.com/office/drawing/2014/main" xmlns="" val="20000"/>
                    </a:ext>
                  </a:extLst>
                </a:gridCol>
                <a:gridCol w="1170374">
                  <a:extLst>
                    <a:ext uri="{9D8B030D-6E8A-4147-A177-3AD203B41FA5}">
                      <a16:colId xmlns:a16="http://schemas.microsoft.com/office/drawing/2014/main" xmlns="" val="20001"/>
                    </a:ext>
                  </a:extLst>
                </a:gridCol>
                <a:gridCol w="1504768">
                  <a:extLst>
                    <a:ext uri="{9D8B030D-6E8A-4147-A177-3AD203B41FA5}">
                      <a16:colId xmlns:a16="http://schemas.microsoft.com/office/drawing/2014/main" xmlns="" val="20002"/>
                    </a:ext>
                  </a:extLst>
                </a:gridCol>
                <a:gridCol w="1170374">
                  <a:extLst>
                    <a:ext uri="{9D8B030D-6E8A-4147-A177-3AD203B41FA5}">
                      <a16:colId xmlns:a16="http://schemas.microsoft.com/office/drawing/2014/main" xmlns="" val="20003"/>
                    </a:ext>
                  </a:extLst>
                </a:gridCol>
                <a:gridCol w="1253973">
                  <a:extLst>
                    <a:ext uri="{9D8B030D-6E8A-4147-A177-3AD203B41FA5}">
                      <a16:colId xmlns:a16="http://schemas.microsoft.com/office/drawing/2014/main" xmlns="" val="20004"/>
                    </a:ext>
                  </a:extLst>
                </a:gridCol>
                <a:gridCol w="1337789">
                  <a:extLst>
                    <a:ext uri="{9D8B030D-6E8A-4147-A177-3AD203B41FA5}">
                      <a16:colId xmlns:a16="http://schemas.microsoft.com/office/drawing/2014/main" xmlns="" val="20005"/>
                    </a:ext>
                  </a:extLst>
                </a:gridCol>
              </a:tblGrid>
              <a:tr h="1025308">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Programme </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reporting in Quarter </a:t>
                      </a:r>
                      <a:r>
                        <a:rPr lang="en-GB" sz="1600" b="1" kern="1200" dirty="0" smtClean="0">
                          <a:solidFill>
                            <a:srgbClr val="000000"/>
                          </a:solidFill>
                          <a:effectLst/>
                          <a:latin typeface="+mn-lt"/>
                          <a:ea typeface="Times New Roman"/>
                          <a:cs typeface="Times New Roman"/>
                        </a:rPr>
                        <a:t>3</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B050"/>
                          </a:solidFill>
                          <a:effectLst/>
                          <a:latin typeface="+mn-lt"/>
                          <a:ea typeface="Times New Roman"/>
                          <a:cs typeface="Times New Roman"/>
                        </a:rPr>
                        <a:t>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Times New Roman"/>
                        </a:rPr>
                        <a:t>Not 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Overall % Achievement</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492919">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3</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100%</a:t>
                      </a:r>
                      <a:endParaRPr lang="en-ZA" sz="1600" dirty="0">
                        <a:solidFill>
                          <a:srgbClr val="00B05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41821">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Compensation for occupational injuries and diseases Services operations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3</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3</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rPr>
                        <a:t>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67%</a:t>
                      </a:r>
                      <a:endParaRPr lang="en-ZA" sz="1600"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0849">
                <a:tc>
                  <a:txBody>
                    <a:bodyPr/>
                    <a:lstStyle/>
                    <a:p>
                      <a:pPr fontAlgn="b">
                        <a:lnSpc>
                          <a:spcPct val="115000"/>
                        </a:lnSpc>
                        <a:spcAft>
                          <a:spcPts val="0"/>
                        </a:spcAft>
                      </a:pPr>
                      <a:r>
                        <a:rPr lang="en-ZA" sz="1600" b="1" u="sng" kern="1200" dirty="0">
                          <a:solidFill>
                            <a:schemeClr val="tx1"/>
                          </a:solidFill>
                          <a:effectLst/>
                          <a:latin typeface="+mn-lt"/>
                          <a:ea typeface="Times New Roman" panose="02020603050405020304" pitchFamily="18" charset="0"/>
                          <a:cs typeface="Times New Roman" panose="02020603050405020304" pitchFamily="18" charset="0"/>
                        </a:rPr>
                        <a:t>Programme</a:t>
                      </a:r>
                      <a:r>
                        <a:rPr lang="en-ZA" sz="1600" b="1" u="sng" kern="1200" baseline="0" dirty="0">
                          <a:solidFill>
                            <a:schemeClr val="tx1"/>
                          </a:solidFill>
                          <a:effectLst/>
                          <a:latin typeface="+mn-lt"/>
                          <a:ea typeface="Times New Roman" panose="02020603050405020304" pitchFamily="18" charset="0"/>
                          <a:cs typeface="Times New Roman" panose="02020603050405020304" pitchFamily="18" charset="0"/>
                        </a:rPr>
                        <a:t> 3</a:t>
                      </a:r>
                      <a:r>
                        <a:rPr lang="en-ZA" sz="1600" kern="1200" baseline="0" dirty="0">
                          <a:solidFill>
                            <a:schemeClr val="tx1"/>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2</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2</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100%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70469">
                <a:tc>
                  <a:txBody>
                    <a:bodyPr/>
                    <a:lstStyle/>
                    <a:p>
                      <a:pPr fontAlgn="b">
                        <a:lnSpc>
                          <a:spcPct val="115000"/>
                        </a:lnSpc>
                        <a:spcAft>
                          <a:spcPts val="0"/>
                        </a:spcAft>
                      </a:pPr>
                      <a:r>
                        <a:rPr lang="en-ZA" sz="1600" b="1" kern="1200" dirty="0">
                          <a:solidFill>
                            <a:schemeClr val="tx1"/>
                          </a:solidFill>
                          <a:effectLst/>
                          <a:latin typeface="+mn-lt"/>
                          <a:ea typeface="Times New Roman" panose="02020603050405020304" pitchFamily="18" charset="0"/>
                          <a:cs typeface="Times New Roman" panose="02020603050405020304" pitchFamily="18" charset="0"/>
                        </a:rPr>
                        <a:t>Programme 4</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Orthotic and Rehabilitation</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a:ea typeface="Times New Roman"/>
                          <a:cs typeface="Calibri"/>
                        </a:rPr>
                        <a:t>1</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a:t>
                      </a:r>
                      <a:endParaRPr lang="en-ZA" sz="1600"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effectLst/>
                          <a:latin typeface="Calibri"/>
                          <a:ea typeface="Times New Roman"/>
                          <a:cs typeface="Calibri"/>
                        </a:rPr>
                        <a:t>0</a:t>
                      </a:r>
                      <a:endParaRPr lang="en-ZA" sz="1600"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B050"/>
                          </a:solidFill>
                          <a:effectLst/>
                          <a:latin typeface="Calibri"/>
                          <a:ea typeface="Times New Roman"/>
                          <a:cs typeface="Calibri"/>
                        </a:rPr>
                        <a:t>100%</a:t>
                      </a:r>
                      <a:endParaRPr lang="en-ZA" sz="1600" dirty="0">
                        <a:solidFill>
                          <a:srgbClr val="00B05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63906">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9</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7</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cs typeface="Calibri"/>
                        </a:rPr>
                        <a:t>6</a:t>
                      </a:r>
                      <a:endParaRPr lang="en-ZA" sz="1600" dirty="0">
                        <a:effectLst/>
                        <a:latin typeface="Calibri"/>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n-US" sz="1600" b="1" dirty="0">
                        <a:effectLst/>
                        <a:latin typeface="Calibri"/>
                        <a:ea typeface="Times New Roman"/>
                        <a:cs typeface="Calibri"/>
                      </a:endParaRPr>
                    </a:p>
                    <a:p>
                      <a:pPr algn="ctr">
                        <a:spcAft>
                          <a:spcPts val="0"/>
                        </a:spcAft>
                      </a:pPr>
                      <a:r>
                        <a:rPr lang="en-US" sz="1600" b="1" dirty="0">
                          <a:effectLst/>
                          <a:latin typeface="Calibri"/>
                          <a:ea typeface="Times New Roman"/>
                        </a:rPr>
                        <a:t>1</a:t>
                      </a:r>
                      <a:endParaRPr lang="en-ZA" sz="16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spcAft>
                          <a:spcPts val="0"/>
                        </a:spcAft>
                      </a:pPr>
                      <a:endParaRPr lang="en-US" sz="2000" b="1" dirty="0">
                        <a:solidFill>
                          <a:srgbClr val="FF0000"/>
                        </a:solidFill>
                        <a:effectLst/>
                        <a:latin typeface="Calibri"/>
                        <a:ea typeface="Times New Roman"/>
                        <a:cs typeface="Calibri"/>
                      </a:endParaRPr>
                    </a:p>
                    <a:p>
                      <a:pPr algn="ctr">
                        <a:spcAft>
                          <a:spcPts val="0"/>
                        </a:spcAft>
                      </a:pPr>
                      <a:r>
                        <a:rPr lang="en-US" sz="2000" b="1" dirty="0">
                          <a:solidFill>
                            <a:srgbClr val="FF0000"/>
                          </a:solidFill>
                          <a:effectLst/>
                          <a:latin typeface="Calibri"/>
                          <a:ea typeface="Times New Roman"/>
                          <a:cs typeface="Calibri"/>
                        </a:rPr>
                        <a:t>86%</a:t>
                      </a:r>
                      <a:endParaRPr lang="en-ZA" sz="2000"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6105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effectLst/>
                        <a:latin typeface="+mn-lt"/>
                        <a:ea typeface="Times New Roman"/>
                      </a:endParaRPr>
                    </a:p>
                    <a:p>
                      <a:pPr marL="0" marR="0" fontAlgn="b">
                        <a:spcBef>
                          <a:spcPts val="0"/>
                        </a:spcBef>
                        <a:spcAft>
                          <a:spcPts val="0"/>
                        </a:spcAft>
                      </a:pPr>
                      <a:endParaRPr lang="en-US" sz="1600" b="1" dirty="0">
                        <a:effectLst/>
                        <a:latin typeface="+mn-lt"/>
                        <a:ea typeface="Times New Roman"/>
                        <a:cs typeface="Times New Roman"/>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a:txBody>
                    <a:bodyPr/>
                    <a:lstStyle/>
                    <a:p>
                      <a:pPr algn="ctr">
                        <a:lnSpc>
                          <a:spcPct val="115000"/>
                        </a:lnSpc>
                        <a:spcAft>
                          <a:spcPts val="0"/>
                        </a:spcAft>
                      </a:pPr>
                      <a:endParaRPr lang="en-ZA" sz="1100" dirty="0">
                        <a:effectLst/>
                        <a:latin typeface="Calibri"/>
                        <a:ea typeface="Calibri"/>
                        <a:cs typeface="Times New Roman"/>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800" b="1" dirty="0">
                          <a:effectLst/>
                          <a:latin typeface="Calibri"/>
                          <a:ea typeface="Calibri"/>
                          <a:cs typeface="Times New Roman"/>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a:effectLst/>
                          <a:latin typeface="Calibri"/>
                          <a:ea typeface="Calibri"/>
                          <a:cs typeface="Times New Roman"/>
                        </a:rPr>
                        <a:t>14%</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
                        <a:spcAft>
                          <a:spcPts val="0"/>
                        </a:spcAft>
                      </a:pPr>
                      <a:endParaRPr lang="en-ZA" sz="1600" b="1" dirty="0">
                        <a:effectLst/>
                        <a:latin typeface="Calibri"/>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509799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7298" y="195262"/>
            <a:ext cx="8867652" cy="833044"/>
          </a:xfrm>
        </p:spPr>
        <p:txBody>
          <a:bodyPr/>
          <a:lstStyle/>
          <a:p>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r>
              <a:rPr lang="en-ZA" altLang="en-US" sz="2000" b="1" dirty="0">
                <a:solidFill>
                  <a:srgbClr val="000000"/>
                </a:solidFill>
                <a:ea typeface="ＭＳ Ｐゴシック" pitchFamily="34" charset="-128"/>
              </a:rPr>
              <a:t/>
            </a:r>
            <a:br>
              <a:rPr lang="en-ZA" altLang="en-US" sz="2000" b="1" dirty="0">
                <a:solidFill>
                  <a:srgbClr val="000000"/>
                </a:solidFill>
                <a:ea typeface="ＭＳ Ｐゴシック" pitchFamily="34" charset="-128"/>
              </a:rPr>
            </a:br>
            <a:r>
              <a:rPr lang="en-ZA" altLang="en-US" sz="2400" b="1" dirty="0" smtClean="0">
                <a:solidFill>
                  <a:srgbClr val="000000"/>
                </a:solidFill>
                <a:ea typeface="ＭＳ Ｐゴシック" pitchFamily="34" charset="-128"/>
              </a:rPr>
              <a:t>COMPARATIVE </a:t>
            </a:r>
            <a:r>
              <a:rPr lang="en-ZA" altLang="en-US" sz="2400" b="1" dirty="0">
                <a:solidFill>
                  <a:srgbClr val="000000"/>
                </a:solidFill>
                <a:ea typeface="ＭＳ Ｐゴシック" pitchFamily="34" charset="-128"/>
              </a:rPr>
              <a:t>ANALYSIS PER PROGRAMME FOR </a:t>
            </a:r>
            <a:r>
              <a:rPr lang="en-ZA" altLang="en-US" sz="2400" b="1" dirty="0" smtClean="0">
                <a:solidFill>
                  <a:srgbClr val="000000"/>
                </a:solidFill>
                <a:ea typeface="ＭＳ Ｐゴシック" pitchFamily="34" charset="-128"/>
              </a:rPr>
              <a:t>Q1. Q2 &amp; Q3 </a:t>
            </a:r>
            <a:r>
              <a:rPr lang="en-ZA" altLang="en-US" sz="2400" b="1" dirty="0">
                <a:solidFill>
                  <a:srgbClr val="000000"/>
                </a:solidFill>
                <a:ea typeface="ＭＳ Ｐゴシック" pitchFamily="34" charset="-128"/>
              </a:rPr>
              <a:t>2018/19 </a:t>
            </a:r>
            <a:br>
              <a:rPr lang="en-ZA" altLang="en-US" sz="2400" b="1" dirty="0">
                <a:solidFill>
                  <a:srgbClr val="000000"/>
                </a:solidFill>
                <a:ea typeface="ＭＳ Ｐゴシック" pitchFamily="34" charset="-128"/>
              </a:rPr>
            </a:br>
            <a:r>
              <a:rPr lang="en-ZA" altLang="en-US" sz="2400" b="1" dirty="0">
                <a:solidFill>
                  <a:srgbClr val="000000"/>
                </a:solidFill>
                <a:ea typeface="ＭＳ Ｐゴシック" pitchFamily="34" charset="-128"/>
              </a:rPr>
              <a:t/>
            </a:r>
            <a:br>
              <a:rPr lang="en-ZA" altLang="en-US" sz="2400" b="1" dirty="0">
                <a:solidFill>
                  <a:srgbClr val="000000"/>
                </a:solidFill>
                <a:ea typeface="ＭＳ Ｐゴシック" pitchFamily="34" charset="-128"/>
              </a:rPr>
            </a:br>
            <a:endParaRPr lang="en-US" altLang="en-US" sz="24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9536876"/>
              </p:ext>
            </p:extLst>
          </p:nvPr>
        </p:nvGraphicFramePr>
        <p:xfrm>
          <a:off x="257299" y="1023546"/>
          <a:ext cx="8706228" cy="6019781"/>
        </p:xfrm>
        <a:graphic>
          <a:graphicData uri="http://schemas.openxmlformats.org/drawingml/2006/table">
            <a:tbl>
              <a:tblPr firstRow="1" bandRow="1">
                <a:tableStyleId>{5C22544A-7EE6-4342-B048-85BDC9FD1C3A}</a:tableStyleId>
              </a:tblPr>
              <a:tblGrid>
                <a:gridCol w="1461268">
                  <a:extLst>
                    <a:ext uri="{9D8B030D-6E8A-4147-A177-3AD203B41FA5}">
                      <a16:colId xmlns:a16="http://schemas.microsoft.com/office/drawing/2014/main" xmlns="" val="20000"/>
                    </a:ext>
                  </a:extLst>
                </a:gridCol>
                <a:gridCol w="793785">
                  <a:extLst>
                    <a:ext uri="{9D8B030D-6E8A-4147-A177-3AD203B41FA5}">
                      <a16:colId xmlns:a16="http://schemas.microsoft.com/office/drawing/2014/main" xmlns="" val="20001"/>
                    </a:ext>
                  </a:extLst>
                </a:gridCol>
                <a:gridCol w="712111">
                  <a:extLst>
                    <a:ext uri="{9D8B030D-6E8A-4147-A177-3AD203B41FA5}">
                      <a16:colId xmlns:a16="http://schemas.microsoft.com/office/drawing/2014/main" xmlns="" val="20002"/>
                    </a:ext>
                  </a:extLst>
                </a:gridCol>
                <a:gridCol w="806116">
                  <a:extLst>
                    <a:ext uri="{9D8B030D-6E8A-4147-A177-3AD203B41FA5}">
                      <a16:colId xmlns:a16="http://schemas.microsoft.com/office/drawing/2014/main" xmlns="" val="20003"/>
                    </a:ext>
                  </a:extLst>
                </a:gridCol>
                <a:gridCol w="794084">
                  <a:extLst>
                    <a:ext uri="{9D8B030D-6E8A-4147-A177-3AD203B41FA5}">
                      <a16:colId xmlns:a16="http://schemas.microsoft.com/office/drawing/2014/main" xmlns="" val="1174551999"/>
                    </a:ext>
                  </a:extLst>
                </a:gridCol>
                <a:gridCol w="782053">
                  <a:extLst>
                    <a:ext uri="{9D8B030D-6E8A-4147-A177-3AD203B41FA5}">
                      <a16:colId xmlns:a16="http://schemas.microsoft.com/office/drawing/2014/main" xmlns="" val="2652911666"/>
                    </a:ext>
                  </a:extLst>
                </a:gridCol>
                <a:gridCol w="854242">
                  <a:extLst>
                    <a:ext uri="{9D8B030D-6E8A-4147-A177-3AD203B41FA5}">
                      <a16:colId xmlns:a16="http://schemas.microsoft.com/office/drawing/2014/main" xmlns="" val="3418947108"/>
                    </a:ext>
                  </a:extLst>
                </a:gridCol>
                <a:gridCol w="890337">
                  <a:extLst>
                    <a:ext uri="{9D8B030D-6E8A-4147-A177-3AD203B41FA5}">
                      <a16:colId xmlns:a16="http://schemas.microsoft.com/office/drawing/2014/main" xmlns="" val="20004"/>
                    </a:ext>
                  </a:extLst>
                </a:gridCol>
                <a:gridCol w="761796">
                  <a:extLst>
                    <a:ext uri="{9D8B030D-6E8A-4147-A177-3AD203B41FA5}">
                      <a16:colId xmlns:a16="http://schemas.microsoft.com/office/drawing/2014/main" xmlns="" val="20006"/>
                    </a:ext>
                  </a:extLst>
                </a:gridCol>
                <a:gridCol w="850436">
                  <a:extLst>
                    <a:ext uri="{9D8B030D-6E8A-4147-A177-3AD203B41FA5}">
                      <a16:colId xmlns:a16="http://schemas.microsoft.com/office/drawing/2014/main" xmlns="" val="20005"/>
                    </a:ext>
                  </a:extLst>
                </a:gridCol>
              </a:tblGrid>
              <a:tr h="725389">
                <a:tc rowSpan="2">
                  <a:txBody>
                    <a:bodyPr/>
                    <a:lstStyle/>
                    <a:p>
                      <a:r>
                        <a:rPr lang="en-US" sz="1800" dirty="0" err="1" smtClean="0">
                          <a:solidFill>
                            <a:schemeClr val="tx1"/>
                          </a:solidFill>
                        </a:rPr>
                        <a:t>Programmes</a:t>
                      </a:r>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dirty="0">
                          <a:solidFill>
                            <a:schemeClr val="bg1"/>
                          </a:solidFill>
                        </a:rPr>
                        <a:t>QUARTER 1  </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QUARTER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 </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3">
                  <a:txBody>
                    <a:bodyPr/>
                    <a:lstStyle/>
                    <a:p>
                      <a:pPr algn="ctr"/>
                      <a:r>
                        <a:rPr lang="en-US" sz="1400" b="1" dirty="0">
                          <a:solidFill>
                            <a:schemeClr val="bg1"/>
                          </a:solidFill>
                        </a:rPr>
                        <a:t>QUARTER </a:t>
                      </a:r>
                      <a:r>
                        <a:rPr lang="en-US" sz="1400" b="1" dirty="0" smtClean="0">
                          <a:solidFill>
                            <a:schemeClr val="bg1"/>
                          </a:solidFill>
                        </a:rPr>
                        <a:t>3</a:t>
                      </a:r>
                      <a:endParaRPr lang="en-US" sz="1400" b="1"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 </a:t>
                      </a: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ZA"/>
                    </a:p>
                  </a:txBody>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780595">
                <a:tc vMerge="1">
                  <a:txBody>
                    <a:bodyPr/>
                    <a:lstStyle/>
                    <a:p>
                      <a:endParaRPr lang="en-US"/>
                    </a:p>
                  </a:txBody>
                  <a:tcPr/>
                </a:tc>
                <a:tc>
                  <a:txBody>
                    <a:bodyPr/>
                    <a:lstStyle/>
                    <a:p>
                      <a:pPr algn="ctr"/>
                      <a:r>
                        <a:rPr lang="en-US" sz="1400" b="1" dirty="0">
                          <a:solidFill>
                            <a:schemeClr val="tx1"/>
                          </a:solidFill>
                        </a:rPr>
                        <a:t>Quarter1</a:t>
                      </a:r>
                    </a:p>
                    <a:p>
                      <a:pPr algn="ctr"/>
                      <a:r>
                        <a:rPr lang="en-US" sz="1400" b="1" dirty="0">
                          <a:solidFill>
                            <a:schemeClr val="tx1"/>
                          </a:solidFill>
                        </a:rPr>
                        <a:t>Planned targets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a:solidFill>
                            <a:srgbClr val="00B050"/>
                          </a:solidFill>
                        </a:rPr>
                        <a:t>Overall 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a:solidFill>
                          <a:schemeClr val="tx1"/>
                        </a:solidFill>
                      </a:endParaRPr>
                    </a:p>
                    <a:p>
                      <a:pPr algn="ctr"/>
                      <a:r>
                        <a:rPr lang="en-US" sz="1400" b="1" dirty="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Quarter2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Planned targets </a:t>
                      </a:r>
                    </a:p>
                    <a:p>
                      <a:pPr algn="ctr"/>
                      <a:endParaRPr lang="en-US" sz="1400" b="1" baseline="0"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B050"/>
                          </a:solidFill>
                          <a:effectLst/>
                          <a:uLnTx/>
                          <a:uFillTx/>
                          <a:latin typeface="+mn-lt"/>
                          <a:ea typeface="+mn-ea"/>
                          <a:cs typeface="+mn-cs"/>
                        </a:rPr>
                        <a:t>Overall Achieved </a:t>
                      </a:r>
                    </a:p>
                    <a:p>
                      <a:pPr algn="ctr"/>
                      <a:endParaRPr lang="en-US" sz="1400" b="1" baseline="0"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Quarter3</a:t>
                      </a:r>
                      <a:endParaRPr lang="en-US" sz="1400" b="1" dirty="0">
                        <a:solidFill>
                          <a:schemeClr val="tx1"/>
                        </a:solidFill>
                      </a:endParaRPr>
                    </a:p>
                    <a:p>
                      <a:pPr algn="ctr"/>
                      <a:r>
                        <a:rPr lang="en-US" sz="1400" b="1" dirty="0">
                          <a:solidFill>
                            <a:schemeClr val="tx1"/>
                          </a:solidFill>
                        </a:rPr>
                        <a:t>Planned targets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rPr>
                        <a:t>Overall Achieved</a:t>
                      </a:r>
                    </a:p>
                    <a:p>
                      <a:pPr algn="ct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539876">
                <a:tc>
                  <a:txBody>
                    <a:bodyPr/>
                    <a:lstStyle/>
                    <a:p>
                      <a:pPr fontAlgn="b">
                        <a:lnSpc>
                          <a:spcPct val="115000"/>
                        </a:lnSpc>
                        <a:spcAft>
                          <a:spcPts val="0"/>
                        </a:spcAft>
                      </a:pPr>
                      <a:r>
                        <a:rPr lang="en-ZA" sz="1400" b="1" u="sng" kern="1200">
                          <a:solidFill>
                            <a:srgbClr val="000000"/>
                          </a:solidFill>
                          <a:effectLst/>
                          <a:latin typeface="+mn-lt"/>
                          <a:ea typeface="Times New Roman" panose="02020603050405020304" pitchFamily="18" charset="0"/>
                          <a:cs typeface="Times New Roman" panose="02020603050405020304" pitchFamily="18" charset="0"/>
                        </a:rPr>
                        <a:t>Programme </a:t>
                      </a: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1</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400" dirty="0">
                        <a:effectLst/>
                        <a:latin typeface="+mn-lt"/>
                        <a:ea typeface="Calibri" panose="020F0502020204030204" pitchFamily="34" charset="0"/>
                        <a:cs typeface="Times New Roman" panose="02020603050405020304" pitchFamily="18" charset="0"/>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600" b="1" dirty="0">
                          <a:solidFill>
                            <a:schemeClr val="tx1"/>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00B050"/>
                          </a:solidFill>
                          <a:effectLst/>
                          <a:latin typeface="+mn-lt"/>
                          <a:ea typeface="Times New Roman"/>
                          <a:cs typeface="Arial" pitchFamily="34" charset="0"/>
                        </a:rPr>
                        <a:t>100%</a:t>
                      </a:r>
                    </a:p>
                  </a:txBody>
                  <a:tcPr marL="8890" marR="77468"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00B050"/>
                          </a:solidFill>
                          <a:effectLst/>
                          <a:latin typeface="+mn-lt"/>
                          <a:ea typeface="Times New Roman"/>
                          <a:cs typeface="Arial" pitchFamily="34" charset="0"/>
                        </a:rPr>
                        <a:t>100%</a:t>
                      </a:r>
                    </a:p>
                  </a:txBody>
                  <a:tcPr marL="8890" marR="77468"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100%</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1513157">
                <a:tc>
                  <a:txBody>
                    <a:bodyPr/>
                    <a:lstStyle/>
                    <a:p>
                      <a:pPr fontAlgn="b">
                        <a:lnSpc>
                          <a:spcPct val="115000"/>
                        </a:lnSpc>
                        <a:spcAft>
                          <a:spcPts val="0"/>
                        </a:spcAft>
                      </a:pPr>
                      <a:r>
                        <a:rPr lang="en-ZA" sz="1400" b="1" u="sng" kern="1200">
                          <a:solidFill>
                            <a:srgbClr val="000000"/>
                          </a:solidFill>
                          <a:effectLst/>
                          <a:latin typeface="+mn-lt"/>
                          <a:ea typeface="Times New Roman" panose="02020603050405020304" pitchFamily="18" charset="0"/>
                          <a:cs typeface="Times New Roman" panose="02020603050405020304" pitchFamily="18" charset="0"/>
                        </a:rPr>
                        <a:t>Programme </a:t>
                      </a:r>
                      <a:r>
                        <a:rPr lang="en-ZA" sz="1400" b="1" u="sng" kern="1200" dirty="0">
                          <a:solidFill>
                            <a:srgbClr val="000000"/>
                          </a:solidFill>
                          <a:effectLst/>
                          <a:latin typeface="+mn-lt"/>
                          <a:ea typeface="Times New Roman" panose="02020603050405020304" pitchFamily="18" charset="0"/>
                          <a:cs typeface="Times New Roman" panose="02020603050405020304" pitchFamily="18" charset="0"/>
                        </a:rPr>
                        <a:t>2</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a:solidFill>
                            <a:srgbClr val="000000"/>
                          </a:solidFill>
                          <a:effectLst/>
                          <a:latin typeface="+mn-lt"/>
                          <a:ea typeface="Times New Roman" panose="02020603050405020304" pitchFamily="18" charset="0"/>
                          <a:cs typeface="Times New Roman" panose="02020603050405020304" pitchFamily="18" charset="0"/>
                        </a:rPr>
                        <a:t>Compensation for occupational injuries </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and </a:t>
                      </a:r>
                      <a:r>
                        <a:rPr lang="en-ZA" sz="1400" kern="1200">
                          <a:solidFill>
                            <a:srgbClr val="000000"/>
                          </a:solidFill>
                          <a:effectLst/>
                          <a:latin typeface="+mn-lt"/>
                          <a:ea typeface="Times New Roman" panose="02020603050405020304" pitchFamily="18" charset="0"/>
                          <a:cs typeface="Times New Roman" panose="02020603050405020304" pitchFamily="18" charset="0"/>
                        </a:rPr>
                        <a:t>diseases Services operations</a:t>
                      </a:r>
                      <a:endParaRPr lang="en-ZA" sz="1400" dirty="0">
                        <a:effectLst/>
                        <a:latin typeface="+mn-lt"/>
                        <a:ea typeface="Calibri" panose="020F0502020204030204" pitchFamily="34" charset="0"/>
                        <a:cs typeface="Times New Roman" panose="02020603050405020304" pitchFamily="18" charset="0"/>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600" b="1" dirty="0">
                          <a:solidFill>
                            <a:schemeClr val="tx1"/>
                          </a:solidFill>
                          <a:effectLst/>
                          <a:latin typeface="+mn-lt"/>
                          <a:ea typeface="Times New Roman"/>
                        </a:rPr>
                        <a:t>3</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FF0000"/>
                          </a:solidFill>
                          <a:effectLst/>
                          <a:latin typeface="+mn-lt"/>
                          <a:ea typeface="Times New Roman"/>
                          <a:cs typeface="Arial" pitchFamily="34" charset="0"/>
                        </a:rPr>
                        <a:t>67%</a:t>
                      </a:r>
                    </a:p>
                  </a:txBody>
                  <a:tcPr marL="8890" marR="77468"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3</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FF0000"/>
                          </a:solidFill>
                          <a:effectLst/>
                          <a:latin typeface="+mn-lt"/>
                          <a:ea typeface="Times New Roman"/>
                          <a:cs typeface="Arial" pitchFamily="34" charset="0"/>
                        </a:rPr>
                        <a:t>67%</a:t>
                      </a:r>
                    </a:p>
                  </a:txBody>
                  <a:tcPr marL="8890" marR="77468"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3</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FF0000"/>
                          </a:solidFill>
                          <a:effectLst/>
                          <a:latin typeface="+mn-lt"/>
                          <a:ea typeface="Times New Roman"/>
                        </a:rPr>
                        <a:t>67%</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539876">
                <a:tc>
                  <a:txBody>
                    <a:bodyPr/>
                    <a:lstStyle/>
                    <a:p>
                      <a:pPr fontAlgn="b">
                        <a:lnSpc>
                          <a:spcPct val="115000"/>
                        </a:lnSpc>
                        <a:spcAft>
                          <a:spcPts val="0"/>
                        </a:spcAft>
                      </a:pPr>
                      <a:r>
                        <a:rPr lang="en-ZA" sz="1400" b="1" u="sng" kern="1200">
                          <a:solidFill>
                            <a:schemeClr val="tx1"/>
                          </a:solidFill>
                          <a:effectLst/>
                          <a:latin typeface="+mn-lt"/>
                          <a:ea typeface="Times New Roman" panose="02020603050405020304" pitchFamily="18" charset="0"/>
                          <a:cs typeface="Times New Roman" panose="02020603050405020304" pitchFamily="18" charset="0"/>
                        </a:rPr>
                        <a:t>Programme</a:t>
                      </a:r>
                      <a:r>
                        <a:rPr lang="en-ZA" sz="1400" b="1" u="sng" kern="1200" baseline="0">
                          <a:solidFill>
                            <a:schemeClr val="tx1"/>
                          </a:solidFill>
                          <a:effectLst/>
                          <a:latin typeface="+mn-lt"/>
                          <a:ea typeface="Times New Roman" panose="02020603050405020304" pitchFamily="18" charset="0"/>
                          <a:cs typeface="Times New Roman" panose="02020603050405020304" pitchFamily="18" charset="0"/>
                        </a:rPr>
                        <a:t> </a:t>
                      </a:r>
                      <a:r>
                        <a:rPr lang="en-ZA" sz="1400" b="1" u="sng" kern="1200" baseline="0" dirty="0">
                          <a:solidFill>
                            <a:schemeClr val="tx1"/>
                          </a:solidFill>
                          <a:effectLst/>
                          <a:latin typeface="+mn-lt"/>
                          <a:ea typeface="Times New Roman" panose="02020603050405020304" pitchFamily="18" charset="0"/>
                          <a:cs typeface="Times New Roman" panose="02020603050405020304" pitchFamily="18" charset="0"/>
                        </a:rPr>
                        <a:t>3</a:t>
                      </a:r>
                      <a:r>
                        <a:rPr lang="en-ZA" sz="1400" kern="1200" baseline="0" dirty="0">
                          <a:solidFill>
                            <a:schemeClr val="tx1"/>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400" dirty="0">
                        <a:effectLst/>
                        <a:latin typeface="+mn-lt"/>
                        <a:ea typeface="Calibri" panose="020F0502020204030204" pitchFamily="34" charset="0"/>
                        <a:cs typeface="Times New Roman" panose="02020603050405020304" pitchFamily="18" charset="0"/>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600" b="1" dirty="0">
                          <a:solidFill>
                            <a:schemeClr val="tx1"/>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00B050"/>
                          </a:solidFill>
                          <a:effectLst/>
                          <a:latin typeface="+mn-lt"/>
                          <a:ea typeface="Times New Roman"/>
                          <a:cs typeface="Arial"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00B050"/>
                          </a:solidFill>
                          <a:effectLst/>
                          <a:latin typeface="+mn-lt"/>
                          <a:ea typeface="Times New Roman"/>
                          <a:cs typeface="Arial"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2</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783196">
                <a:tc>
                  <a:txBody>
                    <a:bodyPr/>
                    <a:lstStyle/>
                    <a:p>
                      <a:pPr fontAlgn="b">
                        <a:lnSpc>
                          <a:spcPct val="115000"/>
                        </a:lnSpc>
                        <a:spcAft>
                          <a:spcPts val="0"/>
                        </a:spcAft>
                      </a:pPr>
                      <a:r>
                        <a:rPr lang="en-ZA" sz="1400" b="1" kern="1200" dirty="0">
                          <a:solidFill>
                            <a:schemeClr val="tx1"/>
                          </a:solidFill>
                          <a:effectLst/>
                          <a:latin typeface="+mn-lt"/>
                          <a:ea typeface="Times New Roman" panose="02020603050405020304" pitchFamily="18" charset="0"/>
                          <a:cs typeface="Times New Roman" panose="02020603050405020304" pitchFamily="18" charset="0"/>
                        </a:rPr>
                        <a:t>Programme 4</a:t>
                      </a:r>
                      <a:r>
                        <a:rPr lang="en-ZA" sz="14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400" kern="1200" dirty="0">
                          <a:solidFill>
                            <a:srgbClr val="000000"/>
                          </a:solidFill>
                          <a:effectLst/>
                          <a:latin typeface="+mn-lt"/>
                          <a:ea typeface="Times New Roman" panose="02020603050405020304" pitchFamily="18" charset="0"/>
                          <a:cs typeface="Times New Roman" panose="02020603050405020304" pitchFamily="18" charset="0"/>
                        </a:rPr>
                        <a:t>Orthotic and </a:t>
                      </a:r>
                      <a:r>
                        <a:rPr lang="en-ZA" sz="1400" kern="1200" dirty="0" smtClean="0">
                          <a:solidFill>
                            <a:srgbClr val="000000"/>
                          </a:solidFill>
                          <a:effectLst/>
                          <a:latin typeface="+mn-lt"/>
                          <a:ea typeface="Times New Roman" panose="02020603050405020304" pitchFamily="18" charset="0"/>
                          <a:cs typeface="Times New Roman" panose="02020603050405020304" pitchFamily="18" charset="0"/>
                        </a:rPr>
                        <a:t>Rehabilitation</a:t>
                      </a:r>
                      <a:endParaRPr lang="en-ZA" sz="1400" dirty="0">
                        <a:effectLst/>
                        <a:latin typeface="+mn-lt"/>
                        <a:ea typeface="Calibri" panose="020F0502020204030204" pitchFamily="34" charset="0"/>
                        <a:cs typeface="Times New Roman" panose="02020603050405020304" pitchFamily="18" charset="0"/>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0"/>
                        </a:spcAft>
                      </a:pPr>
                      <a:r>
                        <a:rPr lang="en-ZA" sz="1600" b="1" dirty="0">
                          <a:solidFill>
                            <a:schemeClr val="tx1"/>
                          </a:solidFill>
                          <a:effectLst/>
                          <a:latin typeface="+mn-lt"/>
                          <a:ea typeface="Times New Roman"/>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00B050"/>
                          </a:solidFill>
                          <a:effectLst/>
                          <a:latin typeface="+mn-lt"/>
                          <a:ea typeface="Times New Roman"/>
                          <a:cs typeface="Arial"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400" b="1" dirty="0">
                          <a:solidFill>
                            <a:srgbClr val="00B050"/>
                          </a:solidFill>
                          <a:effectLst/>
                          <a:latin typeface="+mn-lt"/>
                          <a:ea typeface="Times New Roman"/>
                          <a:cs typeface="Arial" pitchFamily="34" charset="0"/>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chemeClr val="tx1"/>
                          </a:solidFill>
                          <a:effectLst/>
                          <a:latin typeface="+mn-lt"/>
                          <a:ea typeface="Times New Roman"/>
                        </a:rPr>
                        <a:t>1</a:t>
                      </a: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Aft>
                          <a:spcPts val="0"/>
                        </a:spcAft>
                      </a:pPr>
                      <a:r>
                        <a:rPr lang="en-ZA" sz="1600" b="1" dirty="0">
                          <a:solidFill>
                            <a:srgbClr val="00B050"/>
                          </a:solidFill>
                          <a:effectLst/>
                          <a:latin typeface="+mn-lt"/>
                          <a:ea typeface="Times New Roman"/>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433598">
                <a:tc>
                  <a:txBody>
                    <a:bodyPr/>
                    <a:lstStyle/>
                    <a:p>
                      <a:r>
                        <a:rPr lang="en-US" sz="1600" b="1" dirty="0"/>
                        <a:t>Total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mn-lt"/>
                        </a:rPr>
                        <a:t>7</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bg1"/>
                          </a:solidFill>
                          <a:latin typeface="+mn-lt"/>
                        </a:rPr>
                        <a:t>6</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hangingPunct="1">
                        <a:spcAft>
                          <a:spcPts val="0"/>
                        </a:spcAft>
                      </a:pPr>
                      <a:r>
                        <a:rPr lang="en-ZA" sz="1400" b="1" dirty="0">
                          <a:solidFill>
                            <a:schemeClr val="bg1"/>
                          </a:solidFill>
                          <a:effectLst/>
                          <a:latin typeface="+mn-lt"/>
                          <a:ea typeface="Times New Roman"/>
                          <a:cs typeface="Arial" pitchFamily="34" charset="0"/>
                        </a:rPr>
                        <a:t>86%</a:t>
                      </a: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b="1" dirty="0">
                          <a:latin typeface="+mn-lt"/>
                        </a:rPr>
                        <a:t>7</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bg1"/>
                          </a:solidFill>
                          <a:latin typeface="+mn-lt"/>
                        </a:rPr>
                        <a:t>6</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hangingPunct="1">
                        <a:spcAft>
                          <a:spcPts val="0"/>
                        </a:spcAft>
                      </a:pPr>
                      <a:r>
                        <a:rPr lang="en-ZA" sz="1400" b="1" dirty="0">
                          <a:solidFill>
                            <a:schemeClr val="bg1"/>
                          </a:solidFill>
                          <a:effectLst/>
                          <a:latin typeface="+mn-lt"/>
                          <a:ea typeface="Times New Roman"/>
                          <a:cs typeface="Arial" pitchFamily="34" charset="0"/>
                        </a:rPr>
                        <a:t>86%</a:t>
                      </a: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b="1" dirty="0">
                          <a:latin typeface="+mn-lt"/>
                        </a:rPr>
                        <a:t>7</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bg1"/>
                          </a:solidFill>
                          <a:latin typeface="+mn-lt"/>
                        </a:rPr>
                        <a:t>6</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400" b="1" dirty="0">
                          <a:solidFill>
                            <a:schemeClr val="bg1"/>
                          </a:solidFill>
                          <a:latin typeface="+mn-lt"/>
                        </a:rPr>
                        <a:t>86%</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518766">
                <a:tc gridSpan="10">
                  <a:txBody>
                    <a:bodyPr/>
                    <a:lstStyle/>
                    <a:p>
                      <a:r>
                        <a:rPr lang="en-ZA" sz="1200" b="1" kern="1200" dirty="0">
                          <a:solidFill>
                            <a:schemeClr val="dk1"/>
                          </a:solidFill>
                          <a:effectLst/>
                          <a:latin typeface="+mn-lt"/>
                          <a:ea typeface="+mn-ea"/>
                          <a:cs typeface="+mn-cs"/>
                        </a:rPr>
                        <a:t>The</a:t>
                      </a:r>
                      <a:r>
                        <a:rPr lang="en-ZA" sz="1200" b="1" kern="1200" baseline="0" dirty="0">
                          <a:solidFill>
                            <a:schemeClr val="dk1"/>
                          </a:solidFill>
                          <a:effectLst/>
                          <a:latin typeface="+mn-lt"/>
                          <a:ea typeface="+mn-ea"/>
                          <a:cs typeface="+mn-cs"/>
                        </a:rPr>
                        <a:t> Programmes during </a:t>
                      </a:r>
                      <a:r>
                        <a:rPr lang="en-ZA" sz="1200" b="1" kern="1200" baseline="0" dirty="0" smtClean="0">
                          <a:solidFill>
                            <a:schemeClr val="dk1"/>
                          </a:solidFill>
                          <a:effectLst/>
                          <a:latin typeface="+mn-lt"/>
                          <a:ea typeface="+mn-ea"/>
                          <a:cs typeface="+mn-cs"/>
                        </a:rPr>
                        <a:t>2018/19 </a:t>
                      </a:r>
                      <a:r>
                        <a:rPr lang="en-ZA" sz="1200" b="1" kern="1200" baseline="0" dirty="0">
                          <a:solidFill>
                            <a:schemeClr val="dk1"/>
                          </a:solidFill>
                          <a:effectLst/>
                          <a:latin typeface="+mn-lt"/>
                          <a:ea typeface="+mn-ea"/>
                          <a:cs typeface="+mn-cs"/>
                        </a:rPr>
                        <a:t>Financial Year </a:t>
                      </a:r>
                      <a:r>
                        <a:rPr lang="en-ZA" sz="1200" b="1" kern="1200" baseline="0" dirty="0" smtClean="0">
                          <a:solidFill>
                            <a:schemeClr val="dk1"/>
                          </a:solidFill>
                          <a:effectLst/>
                          <a:latin typeface="+mn-lt"/>
                          <a:ea typeface="+mn-ea"/>
                          <a:cs typeface="+mn-cs"/>
                        </a:rPr>
                        <a:t>are based on </a:t>
                      </a:r>
                      <a:r>
                        <a:rPr lang="en-ZA" sz="1200" b="1" kern="1200" baseline="0" dirty="0">
                          <a:solidFill>
                            <a:schemeClr val="dk1"/>
                          </a:solidFill>
                          <a:effectLst/>
                          <a:latin typeface="+mn-lt"/>
                          <a:ea typeface="+mn-ea"/>
                          <a:cs typeface="+mn-cs"/>
                        </a:rPr>
                        <a:t>the </a:t>
                      </a:r>
                      <a:r>
                        <a:rPr lang="en-ZA" sz="1200" b="1" kern="1200" baseline="0" dirty="0" smtClean="0">
                          <a:solidFill>
                            <a:schemeClr val="dk1"/>
                          </a:solidFill>
                          <a:effectLst/>
                          <a:latin typeface="+mn-lt"/>
                          <a:ea typeface="+mn-ea"/>
                          <a:cs typeface="+mn-cs"/>
                        </a:rPr>
                        <a:t>Reviewed CF Structure</a:t>
                      </a:r>
                      <a:endParaRPr lang="en-ZA" sz="1200" kern="1200" dirty="0">
                        <a:solidFill>
                          <a:schemeClr val="dk1"/>
                        </a:solidFill>
                        <a:effectLst/>
                        <a:latin typeface="+mn-lt"/>
                        <a:ea typeface="+mn-ea"/>
                        <a:cs typeface="+mn-cs"/>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bl>
          </a:graphicData>
        </a:graphic>
      </p:graphicFrame>
      <p:sp>
        <p:nvSpPr>
          <p:cNvPr id="30724" name="Slide Number Placeholder 3"/>
          <p:cNvSpPr>
            <a:spLocks noGrp="1"/>
          </p:cNvSpPr>
          <p:nvPr>
            <p:ph type="sldNum" sz="quarter" idx="12"/>
          </p:nvPr>
        </p:nvSpPr>
        <p:spPr bwMode="auto">
          <a:xfrm>
            <a:off x="6991350"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E661F85-E3A0-4437-90F6-C2195EEB8C69}" type="slidenum">
              <a:rPr lang="en-US" altLang="en-US" sz="1200" smtClean="0">
                <a:solidFill>
                  <a:srgbClr val="898989"/>
                </a:solidFill>
              </a:rPr>
              <a:pPr/>
              <a:t>14</a:t>
            </a:fld>
            <a:endParaRPr lang="en-US" altLang="en-US" sz="1200" dirty="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3200" b="1" dirty="0">
                <a:ea typeface="ＭＳ Ｐゴシック" pitchFamily="34" charset="-128"/>
              </a:rPr>
              <a:t>PERFORMANCE TRENDS</a:t>
            </a:r>
          </a:p>
        </p:txBody>
      </p:sp>
      <p:graphicFrame>
        <p:nvGraphicFramePr>
          <p:cNvPr id="2" name="Content Placeholder 4"/>
          <p:cNvGraphicFramePr>
            <a:graphicFrameLocks noGrp="1"/>
          </p:cNvGraphicFramePr>
          <p:nvPr>
            <p:ph idx="1"/>
            <p:extLst>
              <p:ext uri="{D42A27DB-BD31-4B8C-83A1-F6EECF244321}">
                <p14:modId xmlns:p14="http://schemas.microsoft.com/office/powerpoint/2010/main" xmlns="" val="1016834156"/>
              </p:ext>
            </p:extLst>
          </p:nvPr>
        </p:nvGraphicFramePr>
        <p:xfrm>
          <a:off x="457200" y="1574944"/>
          <a:ext cx="8343900" cy="4897294"/>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FFF881D-6B7D-4624-AAAF-0CCD45141C65}" type="slidenum">
              <a:rPr lang="en-US" altLang="en-US" sz="1200" smtClean="0">
                <a:solidFill>
                  <a:srgbClr val="898989"/>
                </a:solidFill>
              </a:rPr>
              <a:pPr eaLnBrk="1" hangingPunct="1">
                <a:spcBef>
                  <a:spcPct val="0"/>
                </a:spcBef>
                <a:buFontTx/>
                <a:buNone/>
              </a:pPr>
              <a:t>15</a:t>
            </a:fld>
            <a:endParaRPr lang="en-US" altLang="en-US" sz="1200" dirty="0">
              <a:solidFill>
                <a:srgbClr val="898989"/>
              </a:solidFill>
            </a:endParaRPr>
          </a:p>
        </p:txBody>
      </p:sp>
      <p:cxnSp>
        <p:nvCxnSpPr>
          <p:cNvPr id="6" name="Straight Arrow Connector 5"/>
          <p:cNvCxnSpPr/>
          <p:nvPr/>
        </p:nvCxnSpPr>
        <p:spPr>
          <a:xfrm>
            <a:off x="1443038" y="3114675"/>
            <a:ext cx="571500" cy="1100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a:off x="5418667" y="2652889"/>
            <a:ext cx="21251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49535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1" y="274638"/>
            <a:ext cx="8635999" cy="679773"/>
          </a:xfrm>
        </p:spPr>
        <p:txBody>
          <a:bodyPr/>
          <a:lstStyle/>
          <a:p>
            <a:r>
              <a:rPr lang="en-US" sz="3200" b="1" dirty="0">
                <a:solidFill>
                  <a:srgbClr val="FF0000"/>
                </a:solidFill>
              </a:rPr>
              <a:t>QUARTER 1 &amp; </a:t>
            </a:r>
            <a:r>
              <a:rPr lang="en-US" sz="3200" b="1" dirty="0" smtClean="0">
                <a:solidFill>
                  <a:srgbClr val="FF0000"/>
                </a:solidFill>
              </a:rPr>
              <a:t>2 &amp; 3</a:t>
            </a:r>
            <a:r>
              <a:rPr lang="en-US" sz="3200" b="1" dirty="0">
                <a:solidFill>
                  <a:srgbClr val="FF0000"/>
                </a:solidFill>
              </a:rPr>
              <a:t/>
            </a:r>
            <a:br>
              <a:rPr lang="en-US" sz="3200" b="1" dirty="0">
                <a:solidFill>
                  <a:srgbClr val="FF0000"/>
                </a:solidFill>
              </a:rPr>
            </a:br>
            <a:r>
              <a:rPr lang="en-US" sz="3200" b="1" dirty="0"/>
              <a:t>PERFORMANCE PER INDICATOR</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97806624"/>
              </p:ext>
            </p:extLst>
          </p:nvPr>
        </p:nvGraphicFramePr>
        <p:xfrm>
          <a:off x="203199" y="1324817"/>
          <a:ext cx="8599055" cy="5093308"/>
        </p:xfrm>
        <a:graphic>
          <a:graphicData uri="http://schemas.openxmlformats.org/drawingml/2006/table">
            <a:tbl>
              <a:tblPr/>
              <a:tblGrid>
                <a:gridCol w="425616">
                  <a:extLst>
                    <a:ext uri="{9D8B030D-6E8A-4147-A177-3AD203B41FA5}">
                      <a16:colId xmlns:a16="http://schemas.microsoft.com/office/drawing/2014/main" xmlns="" val="1239496105"/>
                    </a:ext>
                  </a:extLst>
                </a:gridCol>
                <a:gridCol w="2427206">
                  <a:extLst>
                    <a:ext uri="{9D8B030D-6E8A-4147-A177-3AD203B41FA5}">
                      <a16:colId xmlns:a16="http://schemas.microsoft.com/office/drawing/2014/main" xmlns="" val="610576179"/>
                    </a:ext>
                  </a:extLst>
                </a:gridCol>
                <a:gridCol w="469232">
                  <a:extLst>
                    <a:ext uri="{9D8B030D-6E8A-4147-A177-3AD203B41FA5}">
                      <a16:colId xmlns:a16="http://schemas.microsoft.com/office/drawing/2014/main" xmlns="" val="1013481825"/>
                    </a:ext>
                  </a:extLst>
                </a:gridCol>
                <a:gridCol w="613610">
                  <a:extLst>
                    <a:ext uri="{9D8B030D-6E8A-4147-A177-3AD203B41FA5}">
                      <a16:colId xmlns:a16="http://schemas.microsoft.com/office/drawing/2014/main" xmlns="" val="3213047815"/>
                    </a:ext>
                  </a:extLst>
                </a:gridCol>
                <a:gridCol w="625642">
                  <a:extLst>
                    <a:ext uri="{9D8B030D-6E8A-4147-A177-3AD203B41FA5}">
                      <a16:colId xmlns:a16="http://schemas.microsoft.com/office/drawing/2014/main" xmlns="" val="3527626917"/>
                    </a:ext>
                  </a:extLst>
                </a:gridCol>
                <a:gridCol w="842211">
                  <a:extLst>
                    <a:ext uri="{9D8B030D-6E8A-4147-A177-3AD203B41FA5}">
                      <a16:colId xmlns:a16="http://schemas.microsoft.com/office/drawing/2014/main" xmlns="" val="20005"/>
                    </a:ext>
                  </a:extLst>
                </a:gridCol>
                <a:gridCol w="637673">
                  <a:extLst>
                    <a:ext uri="{9D8B030D-6E8A-4147-A177-3AD203B41FA5}">
                      <a16:colId xmlns:a16="http://schemas.microsoft.com/office/drawing/2014/main" xmlns="" val="20006"/>
                    </a:ext>
                  </a:extLst>
                </a:gridCol>
                <a:gridCol w="673769">
                  <a:extLst>
                    <a:ext uri="{9D8B030D-6E8A-4147-A177-3AD203B41FA5}">
                      <a16:colId xmlns:a16="http://schemas.microsoft.com/office/drawing/2014/main" xmlns="" val="3501475484"/>
                    </a:ext>
                  </a:extLst>
                </a:gridCol>
                <a:gridCol w="637674">
                  <a:extLst>
                    <a:ext uri="{9D8B030D-6E8A-4147-A177-3AD203B41FA5}">
                      <a16:colId xmlns:a16="http://schemas.microsoft.com/office/drawing/2014/main" xmlns="" val="3371095478"/>
                    </a:ext>
                  </a:extLst>
                </a:gridCol>
                <a:gridCol w="649705">
                  <a:extLst>
                    <a:ext uri="{9D8B030D-6E8A-4147-A177-3AD203B41FA5}">
                      <a16:colId xmlns:a16="http://schemas.microsoft.com/office/drawing/2014/main" xmlns="" val="3985455937"/>
                    </a:ext>
                  </a:extLst>
                </a:gridCol>
                <a:gridCol w="596717">
                  <a:extLst>
                    <a:ext uri="{9D8B030D-6E8A-4147-A177-3AD203B41FA5}">
                      <a16:colId xmlns:a16="http://schemas.microsoft.com/office/drawing/2014/main" xmlns="" val="2343007649"/>
                    </a:ext>
                  </a:extLst>
                </a:gridCol>
              </a:tblGrid>
              <a:tr h="412255">
                <a:tc>
                  <a:txBody>
                    <a:bodyPr/>
                    <a:lstStyle/>
                    <a:p>
                      <a:pPr algn="ctr" fontAlgn="base" hangingPunct="0">
                        <a:lnSpc>
                          <a:spcPct val="130000"/>
                        </a:lnSpc>
                        <a:spcAft>
                          <a:spcPts val="0"/>
                        </a:spcAft>
                      </a:pPr>
                      <a:r>
                        <a:rPr lang="en-GB" sz="1100" b="1" dirty="0" smtClean="0">
                          <a:effectLst/>
                          <a:latin typeface="+mn-lt"/>
                          <a:ea typeface="Calibri" panose="020F0502020204030204" pitchFamily="34" charset="0"/>
                          <a:cs typeface="Times New Roman" panose="02020603050405020304" pitchFamily="18" charset="0"/>
                        </a:rPr>
                        <a:t>#</a:t>
                      </a:r>
                      <a:endParaRPr lang="en-ZA"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GB" sz="1100" b="1" dirty="0">
                          <a:effectLst/>
                          <a:latin typeface="+mn-lt"/>
                          <a:ea typeface="Times New Roman" panose="02020603050405020304" pitchFamily="18" charset="0"/>
                          <a:cs typeface="Times New Roman" panose="02020603050405020304" pitchFamily="18" charset="0"/>
                        </a:rPr>
                        <a:t>PERFORMANCE INDICATORS FOR THE FINANCIAL YEAR 2018/19</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Annual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Quarter 1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Q1 </a:t>
                      </a:r>
                      <a:r>
                        <a:rPr lang="en-ZA" sz="1100" b="1" dirty="0" smtClean="0">
                          <a:effectLst/>
                          <a:latin typeface="+mn-lt"/>
                          <a:ea typeface="Times New Roman" panose="02020603050405020304" pitchFamily="18" charset="0"/>
                          <a:cs typeface="Times New Roman" panose="02020603050405020304" pitchFamily="18" charset="0"/>
                        </a:rPr>
                        <a:t>Achieve</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Quarter 2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smtClean="0">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Q2 </a:t>
                      </a:r>
                      <a:r>
                        <a:rPr lang="en-ZA" sz="1100" b="1" dirty="0" smtClean="0">
                          <a:effectLst/>
                          <a:latin typeface="+mn-lt"/>
                          <a:ea typeface="Times New Roman" panose="02020603050405020304" pitchFamily="18" charset="0"/>
                          <a:cs typeface="Times New Roman" panose="02020603050405020304" pitchFamily="18" charset="0"/>
                        </a:rPr>
                        <a:t>Achieve</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Quarter </a:t>
                      </a:r>
                      <a:r>
                        <a:rPr lang="en-ZA" sz="1100" b="1" dirty="0" smtClean="0">
                          <a:effectLst/>
                          <a:latin typeface="+mn-lt"/>
                          <a:ea typeface="Times New Roman" panose="02020603050405020304" pitchFamily="18" charset="0"/>
                          <a:cs typeface="Times New Roman" panose="02020603050405020304" pitchFamily="18" charset="0"/>
                        </a:rPr>
                        <a:t>3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mn-lt"/>
                          <a:ea typeface="Times New Roman" panose="02020603050405020304" pitchFamily="18" charset="0"/>
                          <a:cs typeface="Times New Roman" panose="02020603050405020304" pitchFamily="18" charset="0"/>
                        </a:rPr>
                        <a:t>Q3</a:t>
                      </a:r>
                      <a:r>
                        <a:rPr lang="en-ZA" sz="1100" b="1" baseline="0" dirty="0" smtClean="0">
                          <a:effectLst/>
                          <a:latin typeface="+mn-lt"/>
                          <a:ea typeface="Times New Roman" panose="02020603050405020304" pitchFamily="18" charset="0"/>
                          <a:cs typeface="Times New Roman" panose="02020603050405020304" pitchFamily="18" charset="0"/>
                        </a:rPr>
                        <a:t> </a:t>
                      </a:r>
                      <a:r>
                        <a:rPr lang="en-ZA" sz="1100" b="1" dirty="0" smtClean="0">
                          <a:effectLst/>
                          <a:latin typeface="+mn-lt"/>
                          <a:ea typeface="Times New Roman" panose="02020603050405020304" pitchFamily="18" charset="0"/>
                          <a:cs typeface="Times New Roman" panose="02020603050405020304" pitchFamily="18" charset="0"/>
                        </a:rPr>
                        <a:t>Achieve</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LEGEND</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a:effectLst/>
                          <a:latin typeface="+mn-lt"/>
                          <a:ea typeface="Calibri" panose="020F0502020204030204" pitchFamily="34" charset="0"/>
                          <a:cs typeface="Times New Roman" panose="02020603050405020304" pitchFamily="18" charset="0"/>
                        </a:rPr>
                        <a:t>TREND</a:t>
                      </a:r>
                      <a:endParaRPr lang="en-ZA" sz="1100" b="1"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448963">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1.2</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Percentage </a:t>
                      </a:r>
                      <a:r>
                        <a:rPr lang="en-ZA" sz="1200" dirty="0">
                          <a:effectLst/>
                          <a:latin typeface="+mn-lt"/>
                          <a:ea typeface="Times New Roman" panose="02020603050405020304" pitchFamily="18" charset="0"/>
                          <a:cs typeface="Times New Roman" panose="02020603050405020304" pitchFamily="18" charset="0"/>
                        </a:rPr>
                        <a:t>implementation of </a:t>
                      </a:r>
                      <a:r>
                        <a:rPr lang="en-ZA" sz="1200">
                          <a:effectLst/>
                          <a:latin typeface="+mn-lt"/>
                          <a:ea typeface="Times New Roman" panose="02020603050405020304" pitchFamily="18" charset="0"/>
                          <a:cs typeface="Times New Roman" panose="02020603050405020304" pitchFamily="18" charset="0"/>
                        </a:rPr>
                        <a:t>the approved annual risk-based </a:t>
                      </a:r>
                      <a:r>
                        <a:rPr lang="en-ZA" sz="1200" dirty="0">
                          <a:effectLst/>
                          <a:latin typeface="+mn-lt"/>
                          <a:ea typeface="Times New Roman" panose="02020603050405020304" pitchFamily="18" charset="0"/>
                          <a:cs typeface="Times New Roman" panose="02020603050405020304" pitchFamily="18" charset="0"/>
                        </a:rPr>
                        <a:t>audit plan</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15%</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25%</a:t>
                      </a:r>
                      <a:endParaRPr lang="en-ZA" sz="1200" dirty="0">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45%</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60%</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Calibri" panose="020F0502020204030204" pitchFamily="34" charset="0"/>
                          <a:cs typeface="Times New Roman" panose="02020603050405020304" pitchFamily="18" charset="0"/>
                        </a:rPr>
                        <a:t>60%</a:t>
                      </a:r>
                      <a:endParaRPr lang="en-ZA" sz="1200" b="1" dirty="0">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60%</a:t>
                      </a: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200" b="1" dirty="0" smtClean="0">
                          <a:effectLst/>
                          <a:latin typeface="+mn-lt"/>
                          <a:cs typeface="Times New Roman" panose="02020603050405020304" pitchFamily="18" charset="0"/>
                        </a:rPr>
                        <a:t>A</a:t>
                      </a:r>
                      <a:endParaRPr lang="en-ZA" sz="1200" b="1"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665157550"/>
                  </a:ext>
                </a:extLst>
              </a:tr>
              <a:tr h="448963">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2.1</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a:effectLst/>
                          <a:latin typeface="+mn-lt"/>
                          <a:ea typeface="Times New Roman" panose="02020603050405020304" pitchFamily="18" charset="0"/>
                          <a:cs typeface="Times New Roman" panose="02020603050405020304" pitchFamily="18" charset="0"/>
                        </a:rPr>
                        <a:t>Percentage of approved </a:t>
                      </a:r>
                      <a:r>
                        <a:rPr lang="en-US" sz="1200" dirty="0">
                          <a:effectLst/>
                          <a:latin typeface="+mn-lt"/>
                          <a:ea typeface="Times New Roman" panose="02020603050405020304" pitchFamily="18" charset="0"/>
                          <a:cs typeface="Times New Roman" panose="02020603050405020304" pitchFamily="18" charset="0"/>
                        </a:rPr>
                        <a:t>benefits paid within </a:t>
                      </a:r>
                      <a:r>
                        <a:rPr lang="en-US" sz="1200">
                          <a:effectLst/>
                          <a:latin typeface="+mn-lt"/>
                          <a:ea typeface="Times New Roman" panose="02020603050405020304" pitchFamily="18" charset="0"/>
                          <a:cs typeface="Times New Roman" panose="02020603050405020304" pitchFamily="18" charset="0"/>
                        </a:rPr>
                        <a:t>5 working </a:t>
                      </a:r>
                      <a:r>
                        <a:rPr lang="en-US" sz="1200" dirty="0">
                          <a:effectLst/>
                          <a:latin typeface="+mn-lt"/>
                          <a:ea typeface="Times New Roman" panose="02020603050405020304" pitchFamily="18" charset="0"/>
                          <a:cs typeface="Times New Roman" panose="02020603050405020304" pitchFamily="18" charset="0"/>
                        </a:rPr>
                        <a:t>days</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98%</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98%</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100%</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98%</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100%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98%</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smtClean="0">
                          <a:solidFill>
                            <a:srgbClr val="00B050"/>
                          </a:solidFill>
                          <a:effectLst/>
                          <a:latin typeface="+mn-lt"/>
                          <a:ea typeface="Calibri" panose="020F0502020204030204" pitchFamily="34" charset="0"/>
                          <a:cs typeface="Times New Roman" panose="02020603050405020304" pitchFamily="18" charset="0"/>
                        </a:rPr>
                        <a:t>98%</a:t>
                      </a:r>
                      <a:endParaRPr lang="en-ZA" sz="1200" dirty="0">
                        <a:solidFill>
                          <a:srgbClr val="00B050"/>
                        </a:solidFill>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200" b="1" dirty="0" smtClean="0">
                          <a:effectLst/>
                          <a:latin typeface="+mn-lt"/>
                          <a:cs typeface="Times New Roman" panose="02020603050405020304" pitchFamily="18" charset="0"/>
                        </a:rPr>
                        <a:t>A</a:t>
                      </a: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79260768"/>
                  </a:ext>
                </a:extLst>
              </a:tr>
              <a:tr h="907854">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2.2</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a:effectLst/>
                          <a:latin typeface="+mn-lt"/>
                          <a:ea typeface="Times New Roman" panose="02020603050405020304" pitchFamily="18" charset="0"/>
                          <a:cs typeface="Times New Roman" panose="02020603050405020304" pitchFamily="18" charset="0"/>
                        </a:rPr>
                        <a:t>Percentage </a:t>
                      </a:r>
                      <a:r>
                        <a:rPr lang="en-US" sz="1200" dirty="0">
                          <a:effectLst/>
                          <a:latin typeface="+mn-lt"/>
                          <a:ea typeface="Times New Roman" panose="02020603050405020304" pitchFamily="18" charset="0"/>
                          <a:cs typeface="Times New Roman" panose="02020603050405020304" pitchFamily="18" charset="0"/>
                        </a:rPr>
                        <a:t>of </a:t>
                      </a:r>
                      <a:r>
                        <a:rPr lang="en-US" sz="1200">
                          <a:effectLst/>
                          <a:latin typeface="+mn-lt"/>
                          <a:ea typeface="Times New Roman" panose="02020603050405020304" pitchFamily="18" charset="0"/>
                          <a:cs typeface="Times New Roman" panose="02020603050405020304" pitchFamily="18" charset="0"/>
                        </a:rPr>
                        <a:t>active registered employers </a:t>
                      </a:r>
                      <a:r>
                        <a:rPr lang="en-US" sz="1200" dirty="0">
                          <a:effectLst/>
                          <a:latin typeface="+mn-lt"/>
                          <a:ea typeface="Times New Roman" panose="02020603050405020304" pitchFamily="18" charset="0"/>
                          <a:cs typeface="Times New Roman" panose="02020603050405020304" pitchFamily="18" charset="0"/>
                        </a:rPr>
                        <a:t>assessed annually by </a:t>
                      </a:r>
                      <a:r>
                        <a:rPr lang="en-US" sz="1200">
                          <a:effectLst/>
                          <a:latin typeface="+mn-lt"/>
                          <a:ea typeface="Times New Roman" panose="02020603050405020304" pitchFamily="18" charset="0"/>
                          <a:cs typeface="Times New Roman" panose="02020603050405020304" pitchFamily="18" charset="0"/>
                        </a:rPr>
                        <a:t>31 March </a:t>
                      </a:r>
                      <a:r>
                        <a:rPr lang="en-US" sz="1200" dirty="0">
                          <a:effectLst/>
                          <a:latin typeface="+mn-lt"/>
                          <a:ea typeface="Times New Roman" panose="02020603050405020304" pitchFamily="18" charset="0"/>
                          <a:cs typeface="Times New Roman" panose="02020603050405020304" pitchFamily="18" charset="0"/>
                        </a:rPr>
                        <a:t>2019 (excl </a:t>
                      </a:r>
                      <a:r>
                        <a:rPr lang="en-US" sz="1200">
                          <a:effectLst/>
                          <a:latin typeface="+mn-lt"/>
                          <a:ea typeface="Times New Roman" panose="02020603050405020304" pitchFamily="18" charset="0"/>
                          <a:cs typeface="Times New Roman" panose="02020603050405020304" pitchFamily="18" charset="0"/>
                        </a:rPr>
                        <a:t>exempted employers</a:t>
                      </a:r>
                      <a:r>
                        <a:rPr lang="en-US" sz="1200" dirty="0">
                          <a:effectLst/>
                          <a:latin typeface="+mn-lt"/>
                          <a:ea typeface="Times New Roman" panose="02020603050405020304" pitchFamily="18" charset="0"/>
                          <a:cs typeface="Times New Roman" panose="02020603050405020304" pitchFamily="18" charset="0"/>
                        </a:rPr>
                        <a: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75%</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40%</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FF0000"/>
                          </a:solidFill>
                          <a:effectLst/>
                          <a:latin typeface="+mn-lt"/>
                          <a:ea typeface="Times New Roman" panose="02020603050405020304" pitchFamily="18" charset="0"/>
                          <a:cs typeface="Times New Roman" panose="02020603050405020304" pitchFamily="18" charset="0"/>
                        </a:rPr>
                        <a:t>35%</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55%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FF0000"/>
                          </a:solidFill>
                          <a:effectLst/>
                          <a:latin typeface="+mn-lt"/>
                          <a:ea typeface="Calibri" panose="020F0502020204030204" pitchFamily="34" charset="0"/>
                          <a:cs typeface="Times New Roman" panose="02020603050405020304" pitchFamily="18" charset="0"/>
                        </a:rPr>
                        <a:t>38%</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Calibri" panose="020F0502020204030204" pitchFamily="34" charset="0"/>
                          <a:cs typeface="Times New Roman" panose="02020603050405020304" pitchFamily="18" charset="0"/>
                        </a:rPr>
                        <a:t>65%</a:t>
                      </a:r>
                      <a:endParaRPr lang="en-ZA" sz="1200" b="1"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smtClean="0">
                          <a:solidFill>
                            <a:srgbClr val="FF0000"/>
                          </a:solidFill>
                          <a:effectLst/>
                          <a:latin typeface="+mn-lt"/>
                          <a:ea typeface="Calibri" panose="020F0502020204030204" pitchFamily="34" charset="0"/>
                          <a:cs typeface="Times New Roman" panose="02020603050405020304" pitchFamily="18" charset="0"/>
                        </a:rPr>
                        <a:t>39%</a:t>
                      </a:r>
                      <a:endParaRPr lang="en-ZA" sz="1200" dirty="0">
                        <a:solidFill>
                          <a:srgbClr val="FF0000"/>
                        </a:solidFill>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200" b="1" dirty="0" smtClean="0">
                          <a:effectLst/>
                          <a:latin typeface="+mn-lt"/>
                          <a:cs typeface="Times New Roman" panose="02020603050405020304" pitchFamily="18" charset="0"/>
                        </a:rPr>
                        <a:t>NA</a:t>
                      </a: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90141815"/>
                  </a:ext>
                </a:extLst>
              </a:tr>
              <a:tr h="448963">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**2.3</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1200">
                          <a:effectLst/>
                          <a:latin typeface="+mn-lt"/>
                          <a:ea typeface="Times New Roman" panose="02020603050405020304" pitchFamily="18" charset="0"/>
                          <a:cs typeface="Times New Roman" panose="02020603050405020304" pitchFamily="18" charset="0"/>
                        </a:rPr>
                        <a:t>Percentage</a:t>
                      </a:r>
                      <a:r>
                        <a:rPr lang="en-GB" sz="1200" b="1">
                          <a:effectLst/>
                          <a:latin typeface="+mn-lt"/>
                          <a:ea typeface="Times New Roman" panose="02020603050405020304" pitchFamily="18" charset="0"/>
                          <a:cs typeface="Times New Roman" panose="02020603050405020304" pitchFamily="18" charset="0"/>
                        </a:rPr>
                        <a:t> </a:t>
                      </a:r>
                      <a:r>
                        <a:rPr lang="en-GB" sz="1200" dirty="0">
                          <a:effectLst/>
                          <a:latin typeface="+mn-lt"/>
                          <a:ea typeface="Times New Roman" panose="02020603050405020304" pitchFamily="18" charset="0"/>
                          <a:cs typeface="Times New Roman" panose="02020603050405020304" pitchFamily="18" charset="0"/>
                        </a:rPr>
                        <a:t>of claims adjudicated within </a:t>
                      </a:r>
                      <a:r>
                        <a:rPr lang="en-GB" sz="1200">
                          <a:effectLst/>
                          <a:latin typeface="+mn-lt"/>
                          <a:ea typeface="Times New Roman" panose="02020603050405020304" pitchFamily="18" charset="0"/>
                          <a:cs typeface="Times New Roman" panose="02020603050405020304" pitchFamily="18" charset="0"/>
                        </a:rPr>
                        <a:t>40 working </a:t>
                      </a:r>
                      <a:r>
                        <a:rPr lang="en-GB" sz="1200" dirty="0">
                          <a:effectLst/>
                          <a:latin typeface="+mn-lt"/>
                          <a:ea typeface="Times New Roman" panose="02020603050405020304" pitchFamily="18" charset="0"/>
                          <a:cs typeface="Times New Roman" panose="02020603050405020304" pitchFamily="18" charset="0"/>
                        </a:rPr>
                        <a:t>days </a:t>
                      </a:r>
                      <a:r>
                        <a:rPr lang="en-US" sz="1200">
                          <a:effectLst/>
                          <a:latin typeface="+mn-lt"/>
                          <a:ea typeface="Times New Roman" panose="02020603050405020304" pitchFamily="18" charset="0"/>
                          <a:cs typeface="Times New Roman" panose="02020603050405020304" pitchFamily="18" charset="0"/>
                        </a:rPr>
                        <a:t>of receipt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90%</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90%</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92%</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90%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95%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90%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smtClean="0">
                          <a:solidFill>
                            <a:srgbClr val="00B050"/>
                          </a:solidFill>
                          <a:effectLst/>
                          <a:latin typeface="+mn-lt"/>
                          <a:ea typeface="Calibri" panose="020F0502020204030204" pitchFamily="34" charset="0"/>
                          <a:cs typeface="Times New Roman" panose="02020603050405020304" pitchFamily="18" charset="0"/>
                        </a:rPr>
                        <a:t>94%</a:t>
                      </a:r>
                      <a:endParaRPr lang="en-ZA" sz="1200" dirty="0">
                        <a:solidFill>
                          <a:srgbClr val="00B050"/>
                        </a:solidFill>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200" b="1" dirty="0" smtClean="0">
                          <a:effectLst/>
                          <a:latin typeface="+mn-lt"/>
                          <a:cs typeface="Times New Roman" panose="02020603050405020304" pitchFamily="18" charset="0"/>
                        </a:rPr>
                        <a:t>A</a:t>
                      </a: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916392040"/>
                  </a:ext>
                </a:extLst>
              </a:tr>
              <a:tr h="678408">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**3.1</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dirty="0">
                          <a:effectLst/>
                          <a:latin typeface="+mn-lt"/>
                          <a:ea typeface="Times New Roman" panose="02020603050405020304" pitchFamily="18" charset="0"/>
                          <a:cs typeface="Times New Roman" panose="02020603050405020304" pitchFamily="18" charset="0"/>
                        </a:rPr>
                        <a:t>Percentage of medical invoices finalised within 60 working days of receipt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85%</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99%</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94%</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smtClean="0">
                          <a:solidFill>
                            <a:srgbClr val="00B050"/>
                          </a:solidFill>
                          <a:effectLst/>
                          <a:latin typeface="+mn-lt"/>
                          <a:ea typeface="Calibri" panose="020F0502020204030204" pitchFamily="34" charset="0"/>
                          <a:cs typeface="Times New Roman" panose="02020603050405020304" pitchFamily="18" charset="0"/>
                        </a:rPr>
                        <a:t>95%</a:t>
                      </a:r>
                      <a:endParaRPr lang="en-ZA" sz="1200" dirty="0">
                        <a:solidFill>
                          <a:srgbClr val="00B050"/>
                        </a:solidFill>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200" b="1" dirty="0" smtClean="0">
                          <a:effectLst/>
                          <a:latin typeface="+mn-lt"/>
                          <a:cs typeface="Times New Roman" panose="02020603050405020304" pitchFamily="18" charset="0"/>
                        </a:rPr>
                        <a:t>A</a:t>
                      </a: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120361574"/>
                  </a:ext>
                </a:extLst>
              </a:tr>
              <a:tr h="678408">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**3.2</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a:effectLst/>
                          <a:latin typeface="+mn-lt"/>
                          <a:ea typeface="Times New Roman" panose="02020603050405020304" pitchFamily="18" charset="0"/>
                          <a:cs typeface="Times New Roman" panose="02020603050405020304" pitchFamily="18" charset="0"/>
                        </a:rPr>
                        <a:t>Percentage of pre-authorisation requests  responded </a:t>
                      </a:r>
                      <a:r>
                        <a:rPr lang="en-US" sz="1200" dirty="0">
                          <a:effectLst/>
                          <a:latin typeface="+mn-lt"/>
                          <a:ea typeface="Times New Roman" panose="02020603050405020304" pitchFamily="18" charset="0"/>
                          <a:cs typeface="Times New Roman" panose="02020603050405020304" pitchFamily="18" charset="0"/>
                        </a:rPr>
                        <a:t>to within </a:t>
                      </a:r>
                      <a:r>
                        <a:rPr lang="en-US" sz="1200">
                          <a:effectLst/>
                          <a:latin typeface="+mn-lt"/>
                          <a:ea typeface="Times New Roman" panose="02020603050405020304" pitchFamily="18" charset="0"/>
                          <a:cs typeface="Times New Roman" panose="02020603050405020304" pitchFamily="18" charset="0"/>
                        </a:rPr>
                        <a:t>10 working </a:t>
                      </a:r>
                      <a:r>
                        <a:rPr lang="en-US" sz="1200" dirty="0">
                          <a:effectLst/>
                          <a:latin typeface="+mn-lt"/>
                          <a:ea typeface="Times New Roman" panose="02020603050405020304" pitchFamily="18" charset="0"/>
                          <a:cs typeface="Times New Roman" panose="02020603050405020304" pitchFamily="18" charset="0"/>
                        </a:rPr>
                        <a:t>days</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85%</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87%</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90%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dirty="0">
                          <a:solidFill>
                            <a:srgbClr val="00B050"/>
                          </a:solidFill>
                          <a:effectLst/>
                          <a:latin typeface="+mn-lt"/>
                          <a:ea typeface="Calibri" panose="020F0502020204030204" pitchFamily="34" charset="0"/>
                          <a:cs typeface="Times New Roman" panose="02020603050405020304" pitchFamily="18" charset="0"/>
                        </a:rPr>
                        <a:t>90%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200" b="1" dirty="0" smtClean="0">
                          <a:effectLst/>
                          <a:latin typeface="+mn-lt"/>
                          <a:cs typeface="Times New Roman" panose="02020603050405020304" pitchFamily="18" charset="0"/>
                        </a:rPr>
                        <a:t>A</a:t>
                      </a: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507685999"/>
                  </a:ext>
                </a:extLst>
              </a:tr>
              <a:tr h="791310">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**4.1</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1200" dirty="0">
                          <a:effectLst/>
                          <a:latin typeface="+mn-lt"/>
                          <a:ea typeface="Times New Roman" panose="02020603050405020304" pitchFamily="18" charset="0"/>
                          <a:cs typeface="Times New Roman" panose="02020603050405020304" pitchFamily="18" charset="0"/>
                        </a:rPr>
                        <a:t>Percentage of compliant requests for assistive devices responded to within 15 working days of receipt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solidFill>
                            <a:srgbClr val="00B050"/>
                          </a:solidFill>
                          <a:effectLst/>
                          <a:latin typeface="+mn-lt"/>
                          <a:ea typeface="Times New Roman" panose="02020603050405020304" pitchFamily="18" charset="0"/>
                          <a:cs typeface="Times New Roman" panose="02020603050405020304" pitchFamily="18" charset="0"/>
                        </a:rPr>
                        <a:t>91%</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ase" latinLnBrk="0" hangingPunct="0">
                        <a:lnSpc>
                          <a:spcPct val="130000"/>
                        </a:lnSpc>
                        <a:spcAft>
                          <a:spcPts val="0"/>
                        </a:spcAft>
                      </a:pPr>
                      <a:r>
                        <a:rPr lang="en-ZA" sz="1200" kern="1200" dirty="0">
                          <a:solidFill>
                            <a:srgbClr val="00B050"/>
                          </a:solidFill>
                          <a:effectLst/>
                          <a:latin typeface="+mn-lt"/>
                          <a:ea typeface="Calibri" panose="020F0502020204030204" pitchFamily="34" charset="0"/>
                          <a:cs typeface="Times New Roman" panose="02020603050405020304" pitchFamily="18" charset="0"/>
                        </a:rPr>
                        <a:t>89%</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Calibri" panose="020F0502020204030204" pitchFamily="34" charset="0"/>
                          <a:cs typeface="Times New Roman" panose="02020603050405020304" pitchFamily="18"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ase" latinLnBrk="0" hangingPunct="0">
                        <a:lnSpc>
                          <a:spcPct val="130000"/>
                        </a:lnSpc>
                        <a:spcAft>
                          <a:spcPts val="0"/>
                        </a:spcAft>
                      </a:pPr>
                      <a:r>
                        <a:rPr lang="en-ZA" sz="1200" kern="1200" dirty="0" smtClean="0">
                          <a:solidFill>
                            <a:srgbClr val="00B050"/>
                          </a:solidFill>
                          <a:effectLst/>
                          <a:latin typeface="+mn-lt"/>
                          <a:ea typeface="Calibri" panose="020F0502020204030204" pitchFamily="34" charset="0"/>
                          <a:cs typeface="Times New Roman" panose="02020603050405020304" pitchFamily="18" charset="0"/>
                        </a:rPr>
                        <a:t>95%</a:t>
                      </a:r>
                      <a:endParaRPr lang="en-ZA" sz="1200" kern="1200" dirty="0">
                        <a:solidFill>
                          <a:srgbClr val="00B050"/>
                        </a:solidFill>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1200" b="1" dirty="0" smtClean="0">
                          <a:effectLst/>
                          <a:latin typeface="+mn-lt"/>
                          <a:cs typeface="Times New Roman" panose="02020603050405020304" pitchFamily="18" charset="0"/>
                        </a:rPr>
                        <a:t>A</a:t>
                      </a: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1200"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931647444"/>
                  </a:ext>
                </a:extLst>
              </a:tr>
            </a:tbl>
          </a:graphicData>
        </a:graphic>
      </p:graphicFrame>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16</a:t>
            </a:fld>
            <a:endParaRPr lang="en-US" dirty="0"/>
          </a:p>
        </p:txBody>
      </p:sp>
      <p:sp>
        <p:nvSpPr>
          <p:cNvPr id="6" name="Rectangle 5"/>
          <p:cNvSpPr/>
          <p:nvPr/>
        </p:nvSpPr>
        <p:spPr>
          <a:xfrm>
            <a:off x="540327" y="6321996"/>
            <a:ext cx="4167744" cy="349776"/>
          </a:xfrm>
          <a:prstGeom prst="rect">
            <a:avLst/>
          </a:prstGeom>
        </p:spPr>
        <p:txBody>
          <a:bodyPr wrap="none">
            <a:spAutoFit/>
          </a:bodyPr>
          <a:lstStyle/>
          <a:p>
            <a:pPr algn="just" hangingPunct="0">
              <a:lnSpc>
                <a:spcPct val="130000"/>
              </a:lnSpc>
              <a:spcAft>
                <a:spcPts val="0"/>
              </a:spcAft>
            </a:pPr>
            <a:r>
              <a:rPr lang="en-US" sz="1400" b="1" dirty="0">
                <a:latin typeface="+mn-lt"/>
                <a:ea typeface="Times New Roman" panose="02020603050405020304" pitchFamily="18" charset="0"/>
                <a:cs typeface="Times New Roman" panose="02020603050405020304" pitchFamily="18" charset="0"/>
              </a:rPr>
              <a:t>**Indicators with  Provincial Performance breakdown</a:t>
            </a:r>
            <a:endParaRPr lang="en-ZA" sz="1400" dirty="0">
              <a:effectLst/>
              <a:latin typeface="+mn-lt"/>
              <a:ea typeface="Calibri" panose="020F0502020204030204" pitchFamily="34" charset="0"/>
              <a:cs typeface="Times New Roman" panose="02020603050405020304" pitchFamily="18" charset="0"/>
            </a:endParaRPr>
          </a:p>
        </p:txBody>
      </p:sp>
      <p:sp>
        <p:nvSpPr>
          <p:cNvPr id="8" name="Up Arrow 7"/>
          <p:cNvSpPr/>
          <p:nvPr/>
        </p:nvSpPr>
        <p:spPr>
          <a:xfrm rot="5400000">
            <a:off x="8388323" y="4794728"/>
            <a:ext cx="298477" cy="510920"/>
          </a:xfrm>
          <a:prstGeom prst="up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endParaRPr lang="en-ZA"/>
          </a:p>
        </p:txBody>
      </p:sp>
      <p:sp>
        <p:nvSpPr>
          <p:cNvPr id="12" name="Up Arrow 11"/>
          <p:cNvSpPr/>
          <p:nvPr/>
        </p:nvSpPr>
        <p:spPr>
          <a:xfrm>
            <a:off x="8218039" y="2905125"/>
            <a:ext cx="331072" cy="43681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Up Arrow 13"/>
          <p:cNvSpPr/>
          <p:nvPr/>
        </p:nvSpPr>
        <p:spPr>
          <a:xfrm>
            <a:off x="8388322" y="1754753"/>
            <a:ext cx="299805" cy="44051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TextBox 2"/>
          <p:cNvSpPr txBox="1"/>
          <p:nvPr/>
        </p:nvSpPr>
        <p:spPr>
          <a:xfrm>
            <a:off x="4418629" y="2789715"/>
            <a:ext cx="385762" cy="261610"/>
          </a:xfrm>
          <a:prstGeom prst="rect">
            <a:avLst/>
          </a:prstGeom>
          <a:noFill/>
        </p:spPr>
        <p:txBody>
          <a:bodyPr wrap="square" rtlCol="0">
            <a:spAutoFit/>
          </a:bodyPr>
          <a:lstStyle/>
          <a:p>
            <a:r>
              <a:rPr lang="en-US" sz="1100" dirty="0"/>
              <a:t>5%</a:t>
            </a:r>
            <a:endParaRPr lang="en-ZA" sz="1100" dirty="0"/>
          </a:p>
        </p:txBody>
      </p:sp>
      <p:sp>
        <p:nvSpPr>
          <p:cNvPr id="7" name="TextBox 6"/>
          <p:cNvSpPr txBox="1"/>
          <p:nvPr/>
        </p:nvSpPr>
        <p:spPr>
          <a:xfrm>
            <a:off x="5857120" y="2789715"/>
            <a:ext cx="490538" cy="261610"/>
          </a:xfrm>
          <a:prstGeom prst="rect">
            <a:avLst/>
          </a:prstGeom>
          <a:noFill/>
        </p:spPr>
        <p:txBody>
          <a:bodyPr wrap="square" rtlCol="0">
            <a:spAutoFit/>
          </a:bodyPr>
          <a:lstStyle/>
          <a:p>
            <a:r>
              <a:rPr lang="en-US" sz="1100" dirty="0"/>
              <a:t>17%</a:t>
            </a:r>
            <a:endParaRPr lang="en-ZA" sz="11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66848" y="2905125"/>
            <a:ext cx="47625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7084418" y="2789715"/>
            <a:ext cx="490538" cy="261610"/>
          </a:xfrm>
          <a:prstGeom prst="rect">
            <a:avLst/>
          </a:prstGeom>
          <a:noFill/>
        </p:spPr>
        <p:txBody>
          <a:bodyPr wrap="square" rtlCol="0">
            <a:spAutoFit/>
          </a:bodyPr>
          <a:lstStyle/>
          <a:p>
            <a:r>
              <a:rPr lang="en-US" sz="1100" dirty="0" smtClean="0"/>
              <a:t>26%</a:t>
            </a:r>
            <a:endParaRPr lang="en-ZA" sz="1100" dirty="0"/>
          </a:p>
        </p:txBody>
      </p:sp>
      <p:sp>
        <p:nvSpPr>
          <p:cNvPr id="17" name="Down Arrow 16"/>
          <p:cNvSpPr/>
          <p:nvPr/>
        </p:nvSpPr>
        <p:spPr>
          <a:xfrm>
            <a:off x="8402776" y="2235310"/>
            <a:ext cx="269072" cy="46733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8" name="Down Arrow 17"/>
          <p:cNvSpPr/>
          <p:nvPr/>
        </p:nvSpPr>
        <p:spPr>
          <a:xfrm>
            <a:off x="8399856" y="3544428"/>
            <a:ext cx="269072" cy="46733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9" name="Up Arrow 18"/>
          <p:cNvSpPr/>
          <p:nvPr/>
        </p:nvSpPr>
        <p:spPr>
          <a:xfrm>
            <a:off x="8384489" y="5584399"/>
            <a:ext cx="299805" cy="44051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0" name="Up Arrow 19"/>
          <p:cNvSpPr/>
          <p:nvPr/>
        </p:nvSpPr>
        <p:spPr>
          <a:xfrm>
            <a:off x="8316945" y="4145985"/>
            <a:ext cx="299805" cy="44051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1" name="Rectangle 20"/>
          <p:cNvSpPr/>
          <p:nvPr/>
        </p:nvSpPr>
        <p:spPr>
          <a:xfrm>
            <a:off x="5857120" y="6291952"/>
            <a:ext cx="2665794" cy="372410"/>
          </a:xfrm>
          <a:prstGeom prst="rect">
            <a:avLst/>
          </a:prstGeom>
        </p:spPr>
        <p:txBody>
          <a:bodyPr wrap="none">
            <a:spAutoFit/>
          </a:bodyPr>
          <a:lstStyle/>
          <a:p>
            <a:pPr algn="just" hangingPunct="0">
              <a:lnSpc>
                <a:spcPct val="130000"/>
              </a:lnSpc>
              <a:spcAft>
                <a:spcPts val="0"/>
              </a:spcAft>
            </a:pPr>
            <a:r>
              <a:rPr lang="en-US" sz="1400" b="1" dirty="0" smtClean="0">
                <a:latin typeface="+mn-lt"/>
                <a:ea typeface="Times New Roman" panose="02020603050405020304" pitchFamily="18" charset="0"/>
                <a:cs typeface="Times New Roman" panose="02020603050405020304" pitchFamily="18" charset="0"/>
              </a:rPr>
              <a:t>A – Achieved   NA – Not Achieved</a:t>
            </a:r>
            <a:endParaRPr lang="en-ZA"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3529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3102"/>
            <a:ext cx="8449733" cy="1143000"/>
          </a:xfrm>
        </p:spPr>
        <p:txBody>
          <a:bodyPr/>
          <a:lstStyle/>
          <a:p>
            <a:r>
              <a:rPr lang="en-US" sz="3200" b="1" dirty="0">
                <a:solidFill>
                  <a:srgbClr val="FF0000"/>
                </a:solidFill>
              </a:rPr>
              <a:t>QUARTER </a:t>
            </a:r>
            <a:r>
              <a:rPr lang="en-US" sz="3200" b="1" dirty="0" smtClean="0">
                <a:solidFill>
                  <a:srgbClr val="FF0000"/>
                </a:solidFill>
              </a:rPr>
              <a:t>3</a:t>
            </a:r>
            <a:r>
              <a:rPr lang="en-US" sz="3200" b="1" dirty="0">
                <a:solidFill>
                  <a:srgbClr val="FF0000"/>
                </a:solidFill>
              </a:rPr>
              <a:t/>
            </a:r>
            <a:br>
              <a:rPr lang="en-US" sz="3200" b="1" dirty="0">
                <a:solidFill>
                  <a:srgbClr val="FF0000"/>
                </a:solidFill>
              </a:rPr>
            </a:br>
            <a:r>
              <a:rPr lang="en-US" sz="3200" b="1" dirty="0"/>
              <a:t>PROGRAMME 2 </a:t>
            </a:r>
            <a:r>
              <a:rPr lang="en-US" sz="3200" b="1" dirty="0">
                <a:solidFill>
                  <a:prstClr val="black"/>
                </a:solidFill>
              </a:rPr>
              <a:t>PERFORMANCE PER PROVINCE</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95818548"/>
              </p:ext>
            </p:extLst>
          </p:nvPr>
        </p:nvGraphicFramePr>
        <p:xfrm>
          <a:off x="258618" y="1417638"/>
          <a:ext cx="8515926" cy="5152644"/>
        </p:xfrm>
        <a:graphic>
          <a:graphicData uri="http://schemas.openxmlformats.org/drawingml/2006/table">
            <a:tbl>
              <a:tblPr firstRow="1" firstCol="1" bandRow="1"/>
              <a:tblGrid>
                <a:gridCol w="1657154">
                  <a:extLst>
                    <a:ext uri="{9D8B030D-6E8A-4147-A177-3AD203B41FA5}">
                      <a16:colId xmlns:a16="http://schemas.microsoft.com/office/drawing/2014/main" xmlns="" val="1504921216"/>
                    </a:ext>
                  </a:extLst>
                </a:gridCol>
                <a:gridCol w="1452886">
                  <a:extLst>
                    <a:ext uri="{9D8B030D-6E8A-4147-A177-3AD203B41FA5}">
                      <a16:colId xmlns:a16="http://schemas.microsoft.com/office/drawing/2014/main" xmlns="" val="3690283519"/>
                    </a:ext>
                  </a:extLst>
                </a:gridCol>
                <a:gridCol w="1321503">
                  <a:extLst>
                    <a:ext uri="{9D8B030D-6E8A-4147-A177-3AD203B41FA5}">
                      <a16:colId xmlns:a16="http://schemas.microsoft.com/office/drawing/2014/main" xmlns="" val="4145473073"/>
                    </a:ext>
                  </a:extLst>
                </a:gridCol>
                <a:gridCol w="1399182">
                  <a:extLst>
                    <a:ext uri="{9D8B030D-6E8A-4147-A177-3AD203B41FA5}">
                      <a16:colId xmlns:a16="http://schemas.microsoft.com/office/drawing/2014/main" xmlns="" val="2341001376"/>
                    </a:ext>
                  </a:extLst>
                </a:gridCol>
                <a:gridCol w="1243823">
                  <a:extLst>
                    <a:ext uri="{9D8B030D-6E8A-4147-A177-3AD203B41FA5}">
                      <a16:colId xmlns:a16="http://schemas.microsoft.com/office/drawing/2014/main" xmlns="" val="881167669"/>
                    </a:ext>
                  </a:extLst>
                </a:gridCol>
                <a:gridCol w="1441378">
                  <a:extLst>
                    <a:ext uri="{9D8B030D-6E8A-4147-A177-3AD203B41FA5}">
                      <a16:colId xmlns:a16="http://schemas.microsoft.com/office/drawing/2014/main" xmlns="" val="1211294640"/>
                    </a:ext>
                  </a:extLst>
                </a:gridCol>
              </a:tblGrid>
              <a:tr h="224866">
                <a:tc gridSpan="6">
                  <a:txBody>
                    <a:bodyPr/>
                    <a:lstStyle/>
                    <a:p>
                      <a:pPr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90% </a:t>
                      </a:r>
                      <a:r>
                        <a:rPr lang="en-ZA" sz="1600" b="1">
                          <a:solidFill>
                            <a:srgbClr val="000000"/>
                          </a:solidFill>
                          <a:effectLst/>
                          <a:latin typeface="+mn-lt"/>
                          <a:ea typeface="Times New Roman" panose="02020603050405020304" pitchFamily="18" charset="0"/>
                          <a:cs typeface="Times New Roman" panose="02020603050405020304" pitchFamily="18" charset="0"/>
                        </a:rPr>
                        <a:t>of registered </a:t>
                      </a:r>
                      <a:r>
                        <a:rPr lang="en-ZA" sz="1600" b="1" dirty="0">
                          <a:solidFill>
                            <a:srgbClr val="000000"/>
                          </a:solidFill>
                          <a:effectLst/>
                          <a:latin typeface="+mn-lt"/>
                          <a:ea typeface="Times New Roman" panose="02020603050405020304" pitchFamily="18" charset="0"/>
                          <a:cs typeface="Times New Roman" panose="02020603050405020304" pitchFamily="18" charset="0"/>
                        </a:rPr>
                        <a:t>compensation claims adjudicated within </a:t>
                      </a:r>
                      <a:r>
                        <a:rPr lang="en-ZA" sz="1600" b="1">
                          <a:solidFill>
                            <a:srgbClr val="000000"/>
                          </a:solidFill>
                          <a:effectLst/>
                          <a:latin typeface="+mn-lt"/>
                          <a:ea typeface="Times New Roman" panose="02020603050405020304" pitchFamily="18" charset="0"/>
                          <a:cs typeface="Times New Roman" panose="02020603050405020304" pitchFamily="18" charset="0"/>
                        </a:rPr>
                        <a:t>40 working </a:t>
                      </a:r>
                      <a:r>
                        <a:rPr lang="en-ZA" sz="1600" b="1" dirty="0">
                          <a:solidFill>
                            <a:srgbClr val="000000"/>
                          </a:solidFill>
                          <a:effectLst/>
                          <a:latin typeface="+mn-lt"/>
                          <a:ea typeface="Times New Roman" panose="02020603050405020304" pitchFamily="18" charset="0"/>
                          <a:cs typeface="Times New Roman" panose="02020603050405020304" pitchFamily="18" charset="0"/>
                        </a:rPr>
                        <a:t>days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6699589"/>
                  </a:ext>
                </a:extLst>
              </a:tr>
              <a:tr h="901255">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Province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Total </a:t>
                      </a:r>
                      <a:r>
                        <a:rPr lang="en-ZA" sz="1600" b="1">
                          <a:solidFill>
                            <a:srgbClr val="000000"/>
                          </a:solidFill>
                          <a:effectLst/>
                          <a:latin typeface="+mn-lt"/>
                          <a:ea typeface="Times New Roman" panose="02020603050405020304" pitchFamily="18" charset="0"/>
                          <a:cs typeface="Times New Roman" panose="02020603050405020304" pitchFamily="18" charset="0"/>
                        </a:rPr>
                        <a:t>claims registered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Total claims adjudicated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Percentage </a:t>
                      </a:r>
                      <a:r>
                        <a:rPr lang="en-ZA" sz="1600" b="1" dirty="0">
                          <a:solidFill>
                            <a:srgbClr val="000000"/>
                          </a:solidFill>
                          <a:effectLst/>
                          <a:latin typeface="+mn-lt"/>
                          <a:ea typeface="Times New Roman" panose="02020603050405020304" pitchFamily="18" charset="0"/>
                          <a:cs typeface="Times New Roman" panose="02020603050405020304" pitchFamily="18" charset="0"/>
                        </a:rPr>
                        <a:t>of Total claims adjudicated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Claims adjudicated within </a:t>
                      </a:r>
                      <a:r>
                        <a:rPr lang="en-ZA" sz="1600" b="1">
                          <a:solidFill>
                            <a:srgbClr val="000000"/>
                          </a:solidFill>
                          <a:effectLst/>
                          <a:latin typeface="+mn-lt"/>
                          <a:ea typeface="Times New Roman" panose="02020603050405020304" pitchFamily="18" charset="0"/>
                          <a:cs typeface="Times New Roman" panose="02020603050405020304" pitchFamily="18" charset="0"/>
                        </a:rPr>
                        <a:t>40 working </a:t>
                      </a:r>
                      <a:r>
                        <a:rPr lang="en-ZA" sz="1600" b="1" dirty="0">
                          <a:solidFill>
                            <a:srgbClr val="000000"/>
                          </a:solidFill>
                          <a:effectLst/>
                          <a:latin typeface="+mn-lt"/>
                          <a:ea typeface="Times New Roman" panose="02020603050405020304" pitchFamily="18" charset="0"/>
                          <a:cs typeface="Times New Roman" panose="02020603050405020304" pitchFamily="18" charset="0"/>
                        </a:rPr>
                        <a:t>day</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Percentage </a:t>
                      </a:r>
                      <a:r>
                        <a:rPr lang="en-ZA" sz="1600" b="1" dirty="0">
                          <a:solidFill>
                            <a:srgbClr val="000000"/>
                          </a:solidFill>
                          <a:effectLst/>
                          <a:latin typeface="+mn-lt"/>
                          <a:ea typeface="Times New Roman" panose="02020603050405020304" pitchFamily="18" charset="0"/>
                          <a:cs typeface="Times New Roman" panose="02020603050405020304" pitchFamily="18" charset="0"/>
                        </a:rPr>
                        <a:t>of Total claims adjudicated within </a:t>
                      </a:r>
                      <a:r>
                        <a:rPr lang="en-ZA" sz="1600" b="1">
                          <a:solidFill>
                            <a:srgbClr val="000000"/>
                          </a:solidFill>
                          <a:effectLst/>
                          <a:latin typeface="+mn-lt"/>
                          <a:ea typeface="Times New Roman" panose="02020603050405020304" pitchFamily="18" charset="0"/>
                          <a:cs typeface="Times New Roman" panose="02020603050405020304" pitchFamily="18" charset="0"/>
                        </a:rPr>
                        <a:t>40 working </a:t>
                      </a:r>
                      <a:r>
                        <a:rPr lang="en-ZA" sz="1600" b="1" dirty="0">
                          <a:solidFill>
                            <a:srgbClr val="000000"/>
                          </a:solidFill>
                          <a:effectLst/>
                          <a:latin typeface="+mn-lt"/>
                          <a:ea typeface="Times New Roman" panose="02020603050405020304" pitchFamily="18" charset="0"/>
                          <a:cs typeface="Times New Roman" panose="02020603050405020304" pitchFamily="18" charset="0"/>
                        </a:rPr>
                        <a:t>days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357831163"/>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Eastern </a:t>
                      </a:r>
                      <a:r>
                        <a:rPr lang="en-ZA" sz="16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7452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7254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6882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83900128"/>
                  </a:ext>
                </a:extLst>
              </a:tr>
              <a:tr h="224866">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Free State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2844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2745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2692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62673031"/>
                  </a:ext>
                </a:extLst>
              </a:tr>
              <a:tr h="224866">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Gauteng</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26840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25197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24327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873302576"/>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Kwa-Zulu Natal</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12374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11594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11397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248685871"/>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Limpopo</a:t>
                      </a:r>
                      <a:endParaRPr lang="en-ZA" sz="16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18683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18267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17901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539717757"/>
                  </a:ext>
                </a:extLst>
              </a:tr>
              <a:tr h="224866">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Mpumalanga</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4320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4257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99%</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4212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09557568"/>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North </a:t>
                      </a:r>
                      <a:r>
                        <a:rPr lang="en-ZA" sz="1600" b="1" dirty="0">
                          <a:solidFill>
                            <a:srgbClr val="000000"/>
                          </a:solidFill>
                          <a:effectLst/>
                          <a:latin typeface="+mn-lt"/>
                          <a:ea typeface="Times New Roman" panose="02020603050405020304" pitchFamily="18" charset="0"/>
                          <a:cs typeface="Times New Roman" panose="02020603050405020304" pitchFamily="18" charset="0"/>
                        </a:rPr>
                        <a:t>West</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5126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4945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4887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866634024"/>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Northern </a:t>
                      </a:r>
                      <a:r>
                        <a:rPr lang="en-ZA" sz="16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1491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1457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1411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423073861"/>
                  </a:ext>
                </a:extLst>
              </a:tr>
              <a:tr h="224866">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Western </a:t>
                      </a:r>
                      <a:r>
                        <a:rPr lang="en-ZA" sz="16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34290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33591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32948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39211745"/>
                  </a:ext>
                </a:extLst>
              </a:tr>
              <a:tr h="224866">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Grand Total Q3</a:t>
                      </a:r>
                      <a:endParaRPr kumimoji="0" lang="en-ZA" sz="18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smtClean="0">
                          <a:solidFill>
                            <a:srgbClr val="000000"/>
                          </a:solidFill>
                          <a:effectLst/>
                          <a:latin typeface="Calibri"/>
                        </a:rPr>
                        <a:t>113420</a:t>
                      </a:r>
                      <a:endParaRPr lang="en-ZA"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smtClean="0">
                          <a:solidFill>
                            <a:srgbClr val="000000"/>
                          </a:solidFill>
                          <a:effectLst/>
                          <a:latin typeface="Calibri"/>
                        </a:rPr>
                        <a:t>109307</a:t>
                      </a:r>
                      <a:endParaRPr lang="en-ZA"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smtClean="0">
                          <a:solidFill>
                            <a:srgbClr val="000000"/>
                          </a:solidFill>
                          <a:effectLst/>
                          <a:latin typeface="Calibri"/>
                        </a:rPr>
                        <a:t>96%</a:t>
                      </a:r>
                      <a:endParaRPr lang="en-ZA"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smtClean="0">
                          <a:solidFill>
                            <a:srgbClr val="000000"/>
                          </a:solidFill>
                          <a:effectLst/>
                          <a:latin typeface="Calibri"/>
                        </a:rPr>
                        <a:t>106657</a:t>
                      </a:r>
                      <a:endParaRPr lang="en-ZA"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smtClean="0">
                          <a:solidFill>
                            <a:srgbClr val="000000"/>
                          </a:solidFill>
                          <a:effectLst/>
                          <a:latin typeface="Calibri"/>
                        </a:rPr>
                        <a:t>94%</a:t>
                      </a:r>
                      <a:endParaRPr lang="en-ZA"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171236321"/>
                  </a:ext>
                </a:extLst>
              </a:tr>
              <a:tr h="224866">
                <a:tc>
                  <a:txBody>
                    <a:bodyPr/>
                    <a:lstStyle/>
                    <a:p>
                      <a:pPr>
                        <a:lnSpc>
                          <a:spcPct val="115000"/>
                        </a:lnSpc>
                        <a:spcAft>
                          <a:spcPts val="0"/>
                        </a:spcAft>
                      </a:pPr>
                      <a:r>
                        <a:rPr lang="en-ZA" sz="1800" b="1" dirty="0">
                          <a:solidFill>
                            <a:srgbClr val="000000"/>
                          </a:solidFill>
                          <a:effectLst/>
                          <a:latin typeface="+mn-lt"/>
                          <a:ea typeface="Times New Roman" panose="02020603050405020304" pitchFamily="18" charset="0"/>
                          <a:cs typeface="Times New Roman" panose="02020603050405020304" pitchFamily="18" charset="0"/>
                        </a:rPr>
                        <a:t>Grand Total Q2</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a:rPr>
                        <a:t>70214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a:rPr>
                        <a:t>68301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a:rPr>
                        <a:t>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a:rPr>
                        <a:t>66976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808068669"/>
                  </a:ext>
                </a:extLst>
              </a:tr>
              <a:tr h="224866">
                <a:tc>
                  <a:txBody>
                    <a:bodyPr/>
                    <a:lstStyle/>
                    <a:p>
                      <a:pPr>
                        <a:lnSpc>
                          <a:spcPct val="115000"/>
                        </a:lnSpc>
                        <a:spcAft>
                          <a:spcPts val="0"/>
                        </a:spcAft>
                      </a:pPr>
                      <a:r>
                        <a:rPr lang="en-US" sz="1800" b="1">
                          <a:effectLst/>
                          <a:latin typeface="+mn-lt"/>
                          <a:ea typeface="Calibri" panose="020F0502020204030204" pitchFamily="34" charset="0"/>
                          <a:cs typeface="Times New Roman" panose="02020603050405020304" pitchFamily="18" charset="0"/>
                        </a:rPr>
                        <a:t>Grand </a:t>
                      </a:r>
                      <a:r>
                        <a:rPr lang="en-US" sz="1800" b="1" dirty="0">
                          <a:effectLst/>
                          <a:latin typeface="+mn-lt"/>
                          <a:ea typeface="Calibri" panose="020F0502020204030204" pitchFamily="34" charset="0"/>
                          <a:cs typeface="Times New Roman" panose="02020603050405020304" pitchFamily="18" charset="0"/>
                        </a:rPr>
                        <a:t>Total Q1 </a:t>
                      </a:r>
                      <a:endParaRPr lang="en-ZA" sz="18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r>
                        <a:rPr lang="en-ZA" sz="1800" b="1" i="0" u="none" strike="noStrike" kern="1200" baseline="0" dirty="0">
                          <a:solidFill>
                            <a:srgbClr val="000000"/>
                          </a:solidFill>
                          <a:latin typeface="+mn-lt"/>
                        </a:rPr>
                        <a:t>31076</a:t>
                      </a:r>
                      <a:endParaRPr lang="en-ZA" sz="1800" b="0" i="0" u="none" strike="noStrike" kern="1200" baseline="0" dirty="0">
                        <a:solidFill>
                          <a:srgbClr val="000000"/>
                        </a:solidFill>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mn-lt"/>
                        </a:rPr>
                        <a:t>28946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a:rPr>
                        <a:t>93%</a:t>
                      </a:r>
                      <a:endParaRPr lang="en-ZA"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mn-lt"/>
                        </a:rPr>
                        <a:t>28737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a:rPr>
                        <a:t>92%</a:t>
                      </a:r>
                      <a:endParaRPr lang="en-ZA"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2"/>
                  </a:ext>
                </a:extLst>
              </a:tr>
            </a:tbl>
          </a:graphicData>
        </a:graphic>
      </p:graphicFrame>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4905" y="5950014"/>
            <a:ext cx="36078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45560" y="5942140"/>
            <a:ext cx="337302"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Down Arrow 6"/>
          <p:cNvSpPr/>
          <p:nvPr/>
        </p:nvSpPr>
        <p:spPr>
          <a:xfrm>
            <a:off x="4884445" y="5708474"/>
            <a:ext cx="269072" cy="46733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Down Arrow 7"/>
          <p:cNvSpPr/>
          <p:nvPr/>
        </p:nvSpPr>
        <p:spPr>
          <a:xfrm>
            <a:off x="7607791" y="5669754"/>
            <a:ext cx="269072" cy="46733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639786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60338"/>
            <a:ext cx="8661753" cy="1143000"/>
          </a:xfrm>
        </p:spPr>
        <p:txBody>
          <a:bodyPr/>
          <a:lstStyle/>
          <a:p>
            <a:r>
              <a:rPr lang="en-US" sz="3200" b="1" dirty="0">
                <a:solidFill>
                  <a:srgbClr val="FF0000"/>
                </a:solidFill>
              </a:rPr>
              <a:t>QUARTER </a:t>
            </a:r>
            <a:r>
              <a:rPr lang="en-US" sz="3200" b="1" dirty="0" smtClean="0">
                <a:solidFill>
                  <a:srgbClr val="FF0000"/>
                </a:solidFill>
              </a:rPr>
              <a:t>3</a:t>
            </a:r>
            <a:r>
              <a:rPr lang="en-US" sz="3200" b="1" dirty="0">
                <a:solidFill>
                  <a:srgbClr val="FF0000"/>
                </a:solidFill>
              </a:rPr>
              <a:t/>
            </a:r>
            <a:br>
              <a:rPr lang="en-US" sz="3200" b="1" dirty="0">
                <a:solidFill>
                  <a:srgbClr val="FF0000"/>
                </a:solidFill>
              </a:rPr>
            </a:br>
            <a:r>
              <a:rPr lang="en-US" sz="3200" b="1" dirty="0"/>
              <a:t>PROGRAMME 3 </a:t>
            </a:r>
            <a:r>
              <a:rPr lang="en-US" sz="3200" b="1" dirty="0">
                <a:solidFill>
                  <a:prstClr val="black"/>
                </a:solidFill>
              </a:rPr>
              <a:t>PERFORMANCE PER PROVINCE</a:t>
            </a:r>
            <a:endParaRPr lang="en-ZA" sz="3200" dirty="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058165986"/>
              </p:ext>
            </p:extLst>
          </p:nvPr>
        </p:nvGraphicFramePr>
        <p:xfrm>
          <a:off x="200026" y="1438272"/>
          <a:ext cx="8661752" cy="4722876"/>
        </p:xfrm>
        <a:graphic>
          <a:graphicData uri="http://schemas.openxmlformats.org/drawingml/2006/table">
            <a:tbl>
              <a:tblPr firstRow="1" firstCol="1" bandRow="1"/>
              <a:tblGrid>
                <a:gridCol w="1808177">
                  <a:extLst>
                    <a:ext uri="{9D8B030D-6E8A-4147-A177-3AD203B41FA5}">
                      <a16:colId xmlns:a16="http://schemas.microsoft.com/office/drawing/2014/main" xmlns="" val="1219790904"/>
                    </a:ext>
                  </a:extLst>
                </a:gridCol>
                <a:gridCol w="1376371">
                  <a:extLst>
                    <a:ext uri="{9D8B030D-6E8A-4147-A177-3AD203B41FA5}">
                      <a16:colId xmlns:a16="http://schemas.microsoft.com/office/drawing/2014/main" xmlns="" val="976836951"/>
                    </a:ext>
                  </a:extLst>
                </a:gridCol>
                <a:gridCol w="1339707">
                  <a:extLst>
                    <a:ext uri="{9D8B030D-6E8A-4147-A177-3AD203B41FA5}">
                      <a16:colId xmlns:a16="http://schemas.microsoft.com/office/drawing/2014/main" xmlns="" val="2413019047"/>
                    </a:ext>
                  </a:extLst>
                </a:gridCol>
                <a:gridCol w="1418625">
                  <a:extLst>
                    <a:ext uri="{9D8B030D-6E8A-4147-A177-3AD203B41FA5}">
                      <a16:colId xmlns:a16="http://schemas.microsoft.com/office/drawing/2014/main" xmlns="" val="3262517313"/>
                    </a:ext>
                  </a:extLst>
                </a:gridCol>
                <a:gridCol w="1260785">
                  <a:extLst>
                    <a:ext uri="{9D8B030D-6E8A-4147-A177-3AD203B41FA5}">
                      <a16:colId xmlns:a16="http://schemas.microsoft.com/office/drawing/2014/main" xmlns="" val="1759163469"/>
                    </a:ext>
                  </a:extLst>
                </a:gridCol>
                <a:gridCol w="1458087">
                  <a:extLst>
                    <a:ext uri="{9D8B030D-6E8A-4147-A177-3AD203B41FA5}">
                      <a16:colId xmlns:a16="http://schemas.microsoft.com/office/drawing/2014/main" xmlns="" val="3724588641"/>
                    </a:ext>
                  </a:extLst>
                </a:gridCol>
              </a:tblGrid>
              <a:tr h="199855">
                <a:tc gridSpan="6">
                  <a:txBody>
                    <a:bodyPr/>
                    <a:lstStyle/>
                    <a:p>
                      <a:pPr algn="ct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85% of medical invoices finalised within </a:t>
                      </a:r>
                      <a:r>
                        <a:rPr lang="en-ZA" sz="1600" b="1">
                          <a:solidFill>
                            <a:srgbClr val="FF0000"/>
                          </a:solidFill>
                          <a:effectLst/>
                          <a:latin typeface="+mn-lt"/>
                          <a:ea typeface="Times New Roman" panose="02020603050405020304" pitchFamily="18" charset="0"/>
                          <a:cs typeface="Times New Roman" panose="02020603050405020304" pitchFamily="18" charset="0"/>
                        </a:rPr>
                        <a:t>60 working </a:t>
                      </a:r>
                      <a:r>
                        <a:rPr lang="en-ZA" sz="1600" b="1" dirty="0">
                          <a:solidFill>
                            <a:srgbClr val="FF0000"/>
                          </a:solidFill>
                          <a:effectLst/>
                          <a:latin typeface="+mn-lt"/>
                          <a:ea typeface="Times New Roman" panose="02020603050405020304" pitchFamily="18" charset="0"/>
                          <a:cs typeface="Times New Roman" panose="02020603050405020304" pitchFamily="18" charset="0"/>
                        </a:rPr>
                        <a:t>days </a:t>
                      </a:r>
                      <a:r>
                        <a:rPr lang="en-ZA" sz="1600" b="1">
                          <a:solidFill>
                            <a:srgbClr val="FF0000"/>
                          </a:solidFill>
                          <a:effectLst/>
                          <a:latin typeface="+mn-lt"/>
                          <a:ea typeface="Times New Roman" panose="02020603050405020304" pitchFamily="18" charset="0"/>
                          <a:cs typeface="Times New Roman" panose="02020603050405020304" pitchFamily="18" charset="0"/>
                        </a:rPr>
                        <a:t>of receipt</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34269187"/>
                  </a:ext>
                </a:extLst>
              </a:tr>
              <a:tr h="546009">
                <a:tc>
                  <a:txBody>
                    <a:bodyPr/>
                    <a:lstStyle/>
                    <a:p>
                      <a:pP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Province</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Total Received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Total </a:t>
                      </a:r>
                      <a:r>
                        <a:rPr lang="en-ZA" sz="1600" b="1" dirty="0" smtClean="0">
                          <a:solidFill>
                            <a:srgbClr val="FF0000"/>
                          </a:solidFill>
                          <a:effectLst/>
                          <a:latin typeface="+mn-lt"/>
                          <a:ea typeface="Times New Roman" panose="02020603050405020304" pitchFamily="18" charset="0"/>
                          <a:cs typeface="Times New Roman" panose="02020603050405020304" pitchFamily="18" charset="0"/>
                        </a:rPr>
                        <a:t>Finalised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Percentage </a:t>
                      </a:r>
                      <a:r>
                        <a:rPr lang="en-ZA" sz="1600" b="1" dirty="0">
                          <a:solidFill>
                            <a:srgbClr val="FF0000"/>
                          </a:solidFill>
                          <a:effectLst/>
                          <a:latin typeface="+mn-lt"/>
                          <a:ea typeface="Times New Roman" panose="02020603050405020304" pitchFamily="18" charset="0"/>
                          <a:cs typeface="Times New Roman" panose="02020603050405020304" pitchFamily="18" charset="0"/>
                        </a:rPr>
                        <a:t>of Total Finalised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Finalised within </a:t>
                      </a:r>
                      <a:r>
                        <a:rPr lang="en-ZA" sz="1600" b="1">
                          <a:solidFill>
                            <a:srgbClr val="FF0000"/>
                          </a:solidFill>
                          <a:effectLst/>
                          <a:latin typeface="+mn-lt"/>
                          <a:ea typeface="Times New Roman" panose="02020603050405020304" pitchFamily="18" charset="0"/>
                          <a:cs typeface="Times New Roman" panose="02020603050405020304" pitchFamily="18" charset="0"/>
                        </a:rPr>
                        <a:t>60 working </a:t>
                      </a:r>
                      <a:r>
                        <a:rPr lang="en-ZA" sz="1600" b="1" dirty="0">
                          <a:solidFill>
                            <a:srgbClr val="FF0000"/>
                          </a:solidFill>
                          <a:effectLst/>
                          <a:latin typeface="+mn-lt"/>
                          <a:ea typeface="Times New Roman" panose="02020603050405020304" pitchFamily="18" charset="0"/>
                          <a:cs typeface="Times New Roman" panose="02020603050405020304" pitchFamily="18" charset="0"/>
                        </a:rPr>
                        <a:t>days</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Percentage </a:t>
                      </a:r>
                      <a:r>
                        <a:rPr lang="en-ZA" sz="1600" b="1" dirty="0">
                          <a:solidFill>
                            <a:srgbClr val="FF0000"/>
                          </a:solidFill>
                          <a:effectLst/>
                          <a:latin typeface="+mn-lt"/>
                          <a:ea typeface="Times New Roman" panose="02020603050405020304" pitchFamily="18" charset="0"/>
                          <a:cs typeface="Times New Roman" panose="02020603050405020304" pitchFamily="18" charset="0"/>
                        </a:rPr>
                        <a:t>of Total Finalised within </a:t>
                      </a:r>
                      <a:r>
                        <a:rPr lang="en-ZA" sz="1600" b="1">
                          <a:solidFill>
                            <a:srgbClr val="FF0000"/>
                          </a:solidFill>
                          <a:effectLst/>
                          <a:latin typeface="+mn-lt"/>
                          <a:ea typeface="Times New Roman" panose="02020603050405020304" pitchFamily="18" charset="0"/>
                          <a:cs typeface="Times New Roman" panose="02020603050405020304" pitchFamily="18" charset="0"/>
                        </a:rPr>
                        <a:t>60 working </a:t>
                      </a:r>
                      <a:r>
                        <a:rPr lang="en-ZA" sz="1600" b="1" dirty="0">
                          <a:solidFill>
                            <a:srgbClr val="FF0000"/>
                          </a:solidFill>
                          <a:effectLst/>
                          <a:latin typeface="+mn-lt"/>
                          <a:ea typeface="Times New Roman" panose="02020603050405020304" pitchFamily="18" charset="0"/>
                          <a:cs typeface="Times New Roman" panose="02020603050405020304" pitchFamily="18" charset="0"/>
                        </a:rPr>
                        <a:t>days</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013426261"/>
                  </a:ext>
                </a:extLst>
              </a:tr>
              <a:tr h="199855">
                <a:tc>
                  <a:txBody>
                    <a:bodyPr/>
                    <a:lstStyle/>
                    <a:p>
                      <a:pPr algn="l" fontAlgn="b"/>
                      <a:r>
                        <a:rPr lang="en-ZA" sz="1600" b="0" i="0" u="none" strike="noStrike">
                          <a:solidFill>
                            <a:srgbClr val="000000"/>
                          </a:solidFill>
                          <a:effectLst/>
                          <a:latin typeface="Calibri"/>
                        </a:rPr>
                        <a:t>Eastern </a:t>
                      </a:r>
                      <a:r>
                        <a:rPr lang="en-ZA" sz="1600" b="0" i="0" u="none" strike="noStrike" dirty="0">
                          <a:solidFill>
                            <a:srgbClr val="000000"/>
                          </a:solidFill>
                          <a:effectLst/>
                          <a:latin typeface="Calibri"/>
                        </a:rPr>
                        <a:t>Cape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42647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42477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99.6%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41797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67384267"/>
                  </a:ext>
                </a:extLst>
              </a:tr>
              <a:tr h="199855">
                <a:tc>
                  <a:txBody>
                    <a:bodyPr/>
                    <a:lstStyle/>
                    <a:p>
                      <a:pPr algn="l" fontAlgn="b"/>
                      <a:r>
                        <a:rPr lang="en-ZA" sz="1600" b="0" i="0" u="none" strike="noStrike">
                          <a:solidFill>
                            <a:srgbClr val="000000"/>
                          </a:solidFill>
                          <a:effectLst/>
                          <a:latin typeface="Calibri"/>
                        </a:rPr>
                        <a:t>Freestate</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24801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24695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99.6%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23935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157786294"/>
                  </a:ext>
                </a:extLst>
              </a:tr>
              <a:tr h="199855">
                <a:tc>
                  <a:txBody>
                    <a:bodyPr/>
                    <a:lstStyle/>
                    <a:p>
                      <a:pPr algn="l" fontAlgn="b"/>
                      <a:r>
                        <a:rPr lang="en-ZA" sz="1600" b="0" i="0" u="none" strike="noStrike">
                          <a:solidFill>
                            <a:srgbClr val="000000"/>
                          </a:solidFill>
                          <a:effectLst/>
                          <a:latin typeface="Calibri"/>
                        </a:rPr>
                        <a:t>Gauteng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423978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423060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99.8%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402681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686026151"/>
                  </a:ext>
                </a:extLst>
              </a:tr>
              <a:tr h="199855">
                <a:tc>
                  <a:txBody>
                    <a:bodyPr/>
                    <a:lstStyle/>
                    <a:p>
                      <a:pPr algn="l" fontAlgn="b"/>
                      <a:r>
                        <a:rPr lang="en-ZA" sz="1600" b="0" i="0" u="none" strike="noStrike">
                          <a:solidFill>
                            <a:srgbClr val="000000"/>
                          </a:solidFill>
                          <a:effectLst/>
                          <a:latin typeface="Calibri"/>
                        </a:rPr>
                        <a:t>Kwa-Zulu Natal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29221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29039</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99.4%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26762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06843496"/>
                  </a:ext>
                </a:extLst>
              </a:tr>
              <a:tr h="199855">
                <a:tc>
                  <a:txBody>
                    <a:bodyPr/>
                    <a:lstStyle/>
                    <a:p>
                      <a:pPr algn="l" fontAlgn="b"/>
                      <a:r>
                        <a:rPr lang="en-ZA" sz="1600" b="0" i="0" u="none" strike="noStrike">
                          <a:solidFill>
                            <a:srgbClr val="000000"/>
                          </a:solidFill>
                          <a:effectLst/>
                          <a:latin typeface="Calibri"/>
                        </a:rPr>
                        <a:t>Limpopo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58340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58053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99.5%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56443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0697937"/>
                  </a:ext>
                </a:extLst>
              </a:tr>
              <a:tr h="199855">
                <a:tc>
                  <a:txBody>
                    <a:bodyPr/>
                    <a:lstStyle/>
                    <a:p>
                      <a:pPr algn="l" fontAlgn="b"/>
                      <a:r>
                        <a:rPr lang="en-ZA" sz="1600" b="0" i="0" u="none" strike="noStrike">
                          <a:solidFill>
                            <a:srgbClr val="000000"/>
                          </a:solidFill>
                          <a:effectLst/>
                          <a:latin typeface="Calibri"/>
                        </a:rPr>
                        <a:t>Mpumalanga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22855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22797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22073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7175038"/>
                  </a:ext>
                </a:extLst>
              </a:tr>
              <a:tr h="199855">
                <a:tc>
                  <a:txBody>
                    <a:bodyPr/>
                    <a:lstStyle/>
                    <a:p>
                      <a:pPr algn="l" fontAlgn="b"/>
                      <a:r>
                        <a:rPr lang="en-ZA" sz="1600" b="0" i="0" u="none" strike="noStrike">
                          <a:solidFill>
                            <a:srgbClr val="000000"/>
                          </a:solidFill>
                          <a:effectLst/>
                          <a:latin typeface="Calibri"/>
                        </a:rPr>
                        <a:t>North </a:t>
                      </a:r>
                      <a:r>
                        <a:rPr lang="en-ZA" sz="1600" b="0" i="0" u="none" strike="noStrike" dirty="0">
                          <a:solidFill>
                            <a:srgbClr val="000000"/>
                          </a:solidFill>
                          <a:effectLst/>
                          <a:latin typeface="Calibri"/>
                        </a:rPr>
                        <a:t>West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24974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24884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99.6%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24335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663590821"/>
                  </a:ext>
                </a:extLst>
              </a:tr>
              <a:tr h="199855">
                <a:tc>
                  <a:txBody>
                    <a:bodyPr/>
                    <a:lstStyle/>
                    <a:p>
                      <a:pPr algn="l" fontAlgn="b"/>
                      <a:r>
                        <a:rPr lang="en-ZA" sz="1600" b="0" i="0" u="none" strike="noStrike">
                          <a:solidFill>
                            <a:srgbClr val="000000"/>
                          </a:solidFill>
                          <a:effectLst/>
                          <a:latin typeface="Calibri"/>
                        </a:rPr>
                        <a:t>Northern </a:t>
                      </a:r>
                      <a:r>
                        <a:rPr lang="en-ZA" sz="1600" b="0" i="0" u="none" strike="noStrike" dirty="0">
                          <a:solidFill>
                            <a:srgbClr val="000000"/>
                          </a:solidFill>
                          <a:effectLst/>
                          <a:latin typeface="Calibri"/>
                        </a:rPr>
                        <a:t>Cape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9375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9349</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9014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13310394"/>
                  </a:ext>
                </a:extLst>
              </a:tr>
              <a:tr h="199855">
                <a:tc>
                  <a:txBody>
                    <a:bodyPr/>
                    <a:lstStyle/>
                    <a:p>
                      <a:pPr algn="l" fontAlgn="b"/>
                      <a:r>
                        <a:rPr lang="en-ZA" sz="1600" b="0" i="0" u="none" strike="noStrike">
                          <a:solidFill>
                            <a:srgbClr val="000000"/>
                          </a:solidFill>
                          <a:effectLst/>
                          <a:latin typeface="Calibri"/>
                        </a:rPr>
                        <a:t>Western </a:t>
                      </a:r>
                      <a:r>
                        <a:rPr lang="en-ZA" sz="1600" b="0" i="0" u="none" strike="noStrike" dirty="0">
                          <a:solidFill>
                            <a:srgbClr val="000000"/>
                          </a:solidFill>
                          <a:effectLst/>
                          <a:latin typeface="Calibri"/>
                        </a:rPr>
                        <a:t>Cape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55432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55226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99.6%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52629</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600" b="0" i="0" u="none" strike="noStrike" dirty="0" smtClean="0">
                          <a:solidFill>
                            <a:srgbClr val="000000"/>
                          </a:solidFill>
                          <a:effectLst/>
                          <a:latin typeface="Calibri"/>
                        </a:rPr>
                        <a:t>95%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792680063"/>
                  </a:ext>
                </a:extLst>
              </a:tr>
              <a:tr h="199855">
                <a:tc>
                  <a:txBody>
                    <a:bodyPr/>
                    <a:lstStyle/>
                    <a:p>
                      <a:pPr>
                        <a:lnSpc>
                          <a:spcPct val="115000"/>
                        </a:lnSpc>
                        <a:spcAft>
                          <a:spcPts val="0"/>
                        </a:spcAft>
                      </a:pPr>
                      <a:r>
                        <a:rPr lang="en-ZA" sz="1600" dirty="0" smtClean="0">
                          <a:solidFill>
                            <a:schemeClr val="tx1"/>
                          </a:solidFill>
                          <a:effectLst/>
                          <a:latin typeface="+mn-lt"/>
                          <a:ea typeface="Calibri" panose="020F0502020204030204" pitchFamily="34" charset="0"/>
                          <a:cs typeface="Times New Roman" panose="02020603050405020304" pitchFamily="18" charset="0"/>
                        </a:rPr>
                        <a:t>Auto</a:t>
                      </a:r>
                      <a:r>
                        <a:rPr lang="en-ZA" sz="1600" baseline="0" dirty="0" smtClean="0">
                          <a:solidFill>
                            <a:schemeClr val="tx1"/>
                          </a:solidFill>
                          <a:effectLst/>
                          <a:latin typeface="+mn-lt"/>
                          <a:ea typeface="Calibri" panose="020F0502020204030204" pitchFamily="34" charset="0"/>
                          <a:cs typeface="Times New Roman" panose="02020603050405020304" pitchFamily="18" charset="0"/>
                        </a:rPr>
                        <a:t>-Pay </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3431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3413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1600" b="0" i="0" u="none" strike="noStrike" dirty="0" smtClean="0">
                          <a:solidFill>
                            <a:srgbClr val="000000"/>
                          </a:solidFill>
                          <a:effectLst/>
                          <a:latin typeface="Calibri"/>
                        </a:rPr>
                        <a:t>3196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123606013"/>
                  </a:ext>
                </a:extLst>
              </a:tr>
              <a:tr h="1998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mn-lt"/>
                          <a:ea typeface="+mn-ea"/>
                          <a:cs typeface="+mn-cs"/>
                        </a:rPr>
                        <a:t>Grand Total – Q3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smtClean="0">
                          <a:solidFill>
                            <a:srgbClr val="000000"/>
                          </a:solidFill>
                          <a:effectLst/>
                          <a:latin typeface="Calibri"/>
                        </a:rPr>
                        <a:t>695054</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smtClean="0">
                          <a:solidFill>
                            <a:srgbClr val="000000"/>
                          </a:solidFill>
                          <a:effectLst/>
                          <a:latin typeface="Calibri"/>
                        </a:rPr>
                        <a:t>692993</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99.7%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smtClean="0">
                          <a:solidFill>
                            <a:srgbClr val="000000"/>
                          </a:solidFill>
                          <a:effectLst/>
                          <a:latin typeface="Calibri"/>
                        </a:rPr>
                        <a:t>662865</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smtClean="0">
                          <a:solidFill>
                            <a:srgbClr val="000000"/>
                          </a:solidFill>
                          <a:effectLst/>
                          <a:latin typeface="Calibri"/>
                        </a:rPr>
                        <a:t>95%</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450782206"/>
                  </a:ext>
                </a:extLst>
              </a:tr>
              <a:tr h="199855">
                <a:tc>
                  <a:txBody>
                    <a:bodyPr/>
                    <a:lstStyle/>
                    <a:p>
                      <a:pPr algn="l" fontAlgn="b"/>
                      <a:r>
                        <a:rPr lang="en-ZA" sz="1600" b="1" i="0" u="none" strike="noStrike" dirty="0">
                          <a:solidFill>
                            <a:srgbClr val="000000"/>
                          </a:solidFill>
                          <a:effectLst/>
                          <a:latin typeface="Calibri"/>
                        </a:rPr>
                        <a:t>Grand Total – Q2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a:rPr>
                        <a:t>332442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a:rPr>
                        <a:t>317546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Calibri"/>
                        </a:rPr>
                        <a:t>311069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smtClean="0">
                          <a:solidFill>
                            <a:srgbClr val="000000"/>
                          </a:solidFill>
                          <a:effectLst/>
                          <a:latin typeface="Calibri"/>
                        </a:rPr>
                        <a:t>94%</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2"/>
                  </a:ext>
                </a:extLst>
              </a:tr>
              <a:tr h="199855">
                <a:tc>
                  <a:txBody>
                    <a:bodyPr/>
                    <a:lstStyle/>
                    <a:p>
                      <a:pPr algn="l" fontAlgn="b"/>
                      <a:r>
                        <a:rPr lang="en-US" sz="1600" b="1" i="0" u="none" strike="noStrike">
                          <a:solidFill>
                            <a:srgbClr val="000000"/>
                          </a:solidFill>
                          <a:effectLst/>
                          <a:latin typeface="Calibri"/>
                        </a:rPr>
                        <a:t>Grand</a:t>
                      </a:r>
                      <a:r>
                        <a:rPr lang="en-US" sz="1600" b="1" i="0" u="none" strike="noStrike" baseline="0">
                          <a:solidFill>
                            <a:srgbClr val="000000"/>
                          </a:solidFill>
                          <a:effectLst/>
                          <a:latin typeface="Calibri"/>
                        </a:rPr>
                        <a:t> </a:t>
                      </a:r>
                      <a:r>
                        <a:rPr lang="en-US" sz="1600" b="1" i="0" u="none" strike="noStrike" baseline="0" dirty="0">
                          <a:solidFill>
                            <a:srgbClr val="000000"/>
                          </a:solidFill>
                          <a:effectLst/>
                          <a:latin typeface="Calibri"/>
                        </a:rPr>
                        <a:t>Total – Q1</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mn-lt"/>
                        </a:rPr>
                        <a:t>146154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mn-lt"/>
                        </a:rPr>
                        <a:t>145281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mn-lt"/>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1" i="0" u="none" strike="noStrike" dirty="0">
                          <a:solidFill>
                            <a:srgbClr val="000000"/>
                          </a:solidFill>
                          <a:effectLst/>
                          <a:latin typeface="+mn-lt"/>
                        </a:rPr>
                        <a:t>145232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a:rPr>
                        <a:t>99%</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3"/>
                  </a:ext>
                </a:extLst>
              </a:tr>
            </a:tbl>
          </a:graphicData>
        </a:graphic>
      </p:graphicFrame>
      <p:sp>
        <p:nvSpPr>
          <p:cNvPr id="7" name="Rectangle 1"/>
          <p:cNvSpPr>
            <a:spLocks noChangeArrowheads="1"/>
          </p:cNvSpPr>
          <p:nvPr/>
        </p:nvSpPr>
        <p:spPr bwMode="auto">
          <a:xfrm>
            <a:off x="-2350208" y="-1020278"/>
            <a:ext cx="1357452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20526" y="5724557"/>
            <a:ext cx="275724"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6084" y="5670598"/>
            <a:ext cx="310816"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08258" y="5348504"/>
            <a:ext cx="337302"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05228" y="5308879"/>
            <a:ext cx="337302"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3420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23"/>
            <a:ext cx="8229600" cy="1143000"/>
          </a:xfrm>
        </p:spPr>
        <p:txBody>
          <a:bodyPr/>
          <a:lstStyle/>
          <a:p>
            <a:r>
              <a:rPr lang="en-US" sz="3200" b="1" dirty="0">
                <a:solidFill>
                  <a:srgbClr val="FF0000"/>
                </a:solidFill>
              </a:rPr>
              <a:t>QUARTER 2</a:t>
            </a:r>
            <a:br>
              <a:rPr lang="en-US" sz="3200" b="1" dirty="0">
                <a:solidFill>
                  <a:srgbClr val="FF0000"/>
                </a:solidFill>
              </a:rPr>
            </a:br>
            <a:r>
              <a:rPr lang="en-US" sz="3200" b="1" dirty="0"/>
              <a:t>PROGRAMME 3 </a:t>
            </a:r>
            <a:r>
              <a:rPr lang="en-US" sz="3200" b="1" dirty="0">
                <a:solidFill>
                  <a:prstClr val="black"/>
                </a:solidFill>
              </a:rPr>
              <a:t>PERFORMANCE PER PROVINCE</a:t>
            </a:r>
            <a:endParaRPr lang="en-ZA" sz="3200" dirty="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7" name="Rectangle 1"/>
          <p:cNvSpPr>
            <a:spLocks noChangeArrowheads="1"/>
          </p:cNvSpPr>
          <p:nvPr/>
        </p:nvSpPr>
        <p:spPr bwMode="auto">
          <a:xfrm>
            <a:off x="-2350208" y="-1020278"/>
            <a:ext cx="1357452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23349794"/>
              </p:ext>
            </p:extLst>
          </p:nvPr>
        </p:nvGraphicFramePr>
        <p:xfrm>
          <a:off x="250258" y="1417638"/>
          <a:ext cx="8436542" cy="4243197"/>
        </p:xfrm>
        <a:graphic>
          <a:graphicData uri="http://schemas.openxmlformats.org/drawingml/2006/table">
            <a:tbl>
              <a:tblPr firstRow="1" firstCol="1" bandRow="1"/>
              <a:tblGrid>
                <a:gridCol w="1464888">
                  <a:extLst>
                    <a:ext uri="{9D8B030D-6E8A-4147-A177-3AD203B41FA5}">
                      <a16:colId xmlns:a16="http://schemas.microsoft.com/office/drawing/2014/main" xmlns="" val="35819990"/>
                    </a:ext>
                  </a:extLst>
                </a:gridCol>
                <a:gridCol w="1522768">
                  <a:extLst>
                    <a:ext uri="{9D8B030D-6E8A-4147-A177-3AD203B41FA5}">
                      <a16:colId xmlns:a16="http://schemas.microsoft.com/office/drawing/2014/main" xmlns="" val="2836431567"/>
                    </a:ext>
                  </a:extLst>
                </a:gridCol>
                <a:gridCol w="1839412">
                  <a:extLst>
                    <a:ext uri="{9D8B030D-6E8A-4147-A177-3AD203B41FA5}">
                      <a16:colId xmlns:a16="http://schemas.microsoft.com/office/drawing/2014/main" xmlns="" val="114267429"/>
                    </a:ext>
                  </a:extLst>
                </a:gridCol>
                <a:gridCol w="885031">
                  <a:extLst>
                    <a:ext uri="{9D8B030D-6E8A-4147-A177-3AD203B41FA5}">
                      <a16:colId xmlns:a16="http://schemas.microsoft.com/office/drawing/2014/main" xmlns="" val="3183807895"/>
                    </a:ext>
                  </a:extLst>
                </a:gridCol>
                <a:gridCol w="585679">
                  <a:extLst>
                    <a:ext uri="{9D8B030D-6E8A-4147-A177-3AD203B41FA5}">
                      <a16:colId xmlns:a16="http://schemas.microsoft.com/office/drawing/2014/main" xmlns="" val="3921515687"/>
                    </a:ext>
                  </a:extLst>
                </a:gridCol>
                <a:gridCol w="2138764">
                  <a:extLst>
                    <a:ext uri="{9D8B030D-6E8A-4147-A177-3AD203B41FA5}">
                      <a16:colId xmlns:a16="http://schemas.microsoft.com/office/drawing/2014/main" xmlns="" val="20004"/>
                    </a:ext>
                  </a:extLst>
                </a:gridCol>
              </a:tblGrid>
              <a:tr h="190500">
                <a:tc gridSpan="6">
                  <a:txBody>
                    <a:bodyPr/>
                    <a:lstStyle/>
                    <a:p>
                      <a:pPr algn="ct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85% </a:t>
                      </a:r>
                      <a:r>
                        <a:rPr lang="en-ZA" sz="1600" b="1">
                          <a:solidFill>
                            <a:srgbClr val="FF0000"/>
                          </a:solidFill>
                          <a:effectLst/>
                          <a:latin typeface="+mn-lt"/>
                          <a:ea typeface="Times New Roman" panose="02020603050405020304" pitchFamily="18" charset="0"/>
                          <a:cs typeface="Times New Roman" panose="02020603050405020304" pitchFamily="18" charset="0"/>
                        </a:rPr>
                        <a:t>of   pre-authorisations responded </a:t>
                      </a:r>
                      <a:r>
                        <a:rPr lang="en-ZA" sz="1600" b="1" dirty="0">
                          <a:solidFill>
                            <a:srgbClr val="FF0000"/>
                          </a:solidFill>
                          <a:effectLst/>
                          <a:latin typeface="+mn-lt"/>
                          <a:ea typeface="Times New Roman" panose="02020603050405020304" pitchFamily="18" charset="0"/>
                          <a:cs typeface="Times New Roman" panose="02020603050405020304" pitchFamily="18" charset="0"/>
                        </a:rPr>
                        <a:t>to within </a:t>
                      </a:r>
                      <a:r>
                        <a:rPr lang="en-ZA" sz="1600" b="1">
                          <a:solidFill>
                            <a:srgbClr val="FF0000"/>
                          </a:solidFill>
                          <a:effectLst/>
                          <a:latin typeface="+mn-lt"/>
                          <a:ea typeface="Times New Roman" panose="02020603050405020304" pitchFamily="18" charset="0"/>
                          <a:cs typeface="Times New Roman" panose="02020603050405020304" pitchFamily="18" charset="0"/>
                        </a:rPr>
                        <a:t>10 working </a:t>
                      </a:r>
                      <a:r>
                        <a:rPr lang="en-ZA" sz="1600" b="1" dirty="0">
                          <a:solidFill>
                            <a:srgbClr val="FF0000"/>
                          </a:solidFill>
                          <a:effectLst/>
                          <a:latin typeface="+mn-lt"/>
                          <a:ea typeface="Times New Roman" panose="02020603050405020304" pitchFamily="18" charset="0"/>
                          <a:cs typeface="Times New Roman" panose="02020603050405020304" pitchFamily="18" charset="0"/>
                        </a:rPr>
                        <a:t>days  </a:t>
                      </a:r>
                      <a:r>
                        <a:rPr lang="en-ZA" sz="1600" b="1">
                          <a:solidFill>
                            <a:srgbClr val="FF0000"/>
                          </a:solidFill>
                          <a:effectLst/>
                          <a:latin typeface="+mn-lt"/>
                          <a:ea typeface="Times New Roman" panose="02020603050405020304" pitchFamily="18" charset="0"/>
                          <a:cs typeface="Times New Roman" panose="02020603050405020304" pitchFamily="18" charset="0"/>
                        </a:rPr>
                        <a:t>on previously </a:t>
                      </a:r>
                      <a:r>
                        <a:rPr lang="en-ZA" sz="1600" b="1" dirty="0">
                          <a:solidFill>
                            <a:srgbClr val="FF0000"/>
                          </a:solidFill>
                          <a:effectLst/>
                          <a:latin typeface="+mn-lt"/>
                          <a:ea typeface="Times New Roman" panose="02020603050405020304" pitchFamily="18" charset="0"/>
                          <a:cs typeface="Times New Roman" panose="02020603050405020304" pitchFamily="18" charset="0"/>
                        </a:rPr>
                        <a:t>finalised cases</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935612829"/>
                  </a:ext>
                </a:extLst>
              </a:tr>
              <a:tr h="190500">
                <a:tc>
                  <a:txBody>
                    <a:bodyPr/>
                    <a:lstStyle/>
                    <a:p>
                      <a:pP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Province</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Received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Achieved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Percentage</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extLst>
                  <a:ext uri="{0D108BD9-81ED-4DB2-BD59-A6C34878D82A}">
                    <a16:rowId xmlns:a16="http://schemas.microsoft.com/office/drawing/2014/main" xmlns="" val="3032584028"/>
                  </a:ext>
                </a:extLst>
              </a:tr>
              <a:tr h="190500">
                <a:tc>
                  <a:txBody>
                    <a:bodyPr/>
                    <a:lstStyle/>
                    <a:p>
                      <a:pPr algn="l" fontAlgn="b"/>
                      <a:r>
                        <a:rPr lang="en-ZA" sz="1600" b="0" i="0" u="none" strike="noStrike" dirty="0">
                          <a:solidFill>
                            <a:srgbClr val="000000"/>
                          </a:solidFill>
                          <a:effectLst/>
                          <a:latin typeface="Calibri"/>
                        </a:rPr>
                        <a:t>EC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145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smtClean="0">
                          <a:solidFill>
                            <a:srgbClr val="000000"/>
                          </a:solidFill>
                          <a:effectLst/>
                          <a:latin typeface="Calibri"/>
                        </a:rPr>
                        <a:t>126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b"/>
                      <a:r>
                        <a:rPr lang="en-ZA" sz="1600" b="0" i="0" u="none" strike="noStrike" dirty="0" smtClean="0">
                          <a:solidFill>
                            <a:srgbClr val="000000"/>
                          </a:solidFill>
                          <a:effectLst/>
                          <a:latin typeface="Calibri"/>
                        </a:rPr>
                        <a:t>86%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277251424"/>
                  </a:ext>
                </a:extLst>
              </a:tr>
              <a:tr h="190500">
                <a:tc>
                  <a:txBody>
                    <a:bodyPr/>
                    <a:lstStyle/>
                    <a:p>
                      <a:pPr algn="l" fontAlgn="b"/>
                      <a:r>
                        <a:rPr lang="en-ZA" sz="1600" b="0" i="0" u="none" strike="noStrike" dirty="0">
                          <a:solidFill>
                            <a:srgbClr val="000000"/>
                          </a:solidFill>
                          <a:effectLst/>
                          <a:latin typeface="Calibri"/>
                        </a:rPr>
                        <a:t>FS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76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smtClean="0">
                          <a:solidFill>
                            <a:srgbClr val="000000"/>
                          </a:solidFill>
                          <a:effectLst/>
                          <a:latin typeface="Calibri"/>
                        </a:rPr>
                        <a:t>74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b"/>
                      <a:r>
                        <a:rPr lang="en-ZA" sz="1600" b="0" i="0" u="none" strike="noStrike" dirty="0" smtClean="0">
                          <a:solidFill>
                            <a:srgbClr val="000000"/>
                          </a:solidFill>
                          <a:effectLst/>
                          <a:latin typeface="Calibri"/>
                        </a:rPr>
                        <a:t>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3326807251"/>
                  </a:ext>
                </a:extLst>
              </a:tr>
              <a:tr h="190500">
                <a:tc>
                  <a:txBody>
                    <a:bodyPr/>
                    <a:lstStyle/>
                    <a:p>
                      <a:pPr algn="l" fontAlgn="b"/>
                      <a:r>
                        <a:rPr lang="en-ZA" sz="1600" b="0" i="0" u="none" strike="noStrike">
                          <a:solidFill>
                            <a:srgbClr val="000000"/>
                          </a:solidFill>
                          <a:effectLst/>
                          <a:latin typeface="Calibri"/>
                        </a:rPr>
                        <a:t>GP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350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smtClean="0">
                          <a:solidFill>
                            <a:srgbClr val="000000"/>
                          </a:solidFill>
                          <a:effectLst/>
                          <a:latin typeface="Calibri"/>
                        </a:rPr>
                        <a:t>323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b"/>
                      <a:r>
                        <a:rPr lang="en-ZA" sz="1600" b="0" i="0" u="none" strike="noStrike" dirty="0" smtClean="0">
                          <a:solidFill>
                            <a:srgbClr val="000000"/>
                          </a:solidFill>
                          <a:effectLst/>
                          <a:latin typeface="Calibri"/>
                        </a:rPr>
                        <a:t>92%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3399530188"/>
                  </a:ext>
                </a:extLst>
              </a:tr>
              <a:tr h="190500">
                <a:tc>
                  <a:txBody>
                    <a:bodyPr/>
                    <a:lstStyle/>
                    <a:p>
                      <a:pPr algn="l" fontAlgn="b"/>
                      <a:r>
                        <a:rPr lang="en-ZA" sz="1600" b="0" i="0" u="none" strike="noStrike">
                          <a:solidFill>
                            <a:srgbClr val="000000"/>
                          </a:solidFill>
                          <a:effectLst/>
                          <a:latin typeface="Calibri"/>
                        </a:rPr>
                        <a:t>KZN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151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smtClean="0">
                          <a:solidFill>
                            <a:srgbClr val="000000"/>
                          </a:solidFill>
                          <a:effectLst/>
                          <a:latin typeface="Calibri"/>
                        </a:rPr>
                        <a:t>140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b"/>
                      <a:r>
                        <a:rPr lang="en-ZA" sz="1600" b="0" i="0" u="none" strike="noStrike" dirty="0" smtClean="0">
                          <a:solidFill>
                            <a:srgbClr val="000000"/>
                          </a:solidFill>
                          <a:effectLst/>
                          <a:latin typeface="Calibri"/>
                        </a:rPr>
                        <a:t>93%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3828020917"/>
                  </a:ext>
                </a:extLst>
              </a:tr>
              <a:tr h="190500">
                <a:tc>
                  <a:txBody>
                    <a:bodyPr/>
                    <a:lstStyle/>
                    <a:p>
                      <a:pPr algn="l" fontAlgn="b"/>
                      <a:r>
                        <a:rPr lang="en-ZA" sz="1600" b="0" i="0" u="none" strike="noStrike">
                          <a:solidFill>
                            <a:srgbClr val="000000"/>
                          </a:solidFill>
                          <a:effectLst/>
                          <a:latin typeface="Calibri"/>
                        </a:rPr>
                        <a:t>LP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109</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smtClean="0">
                          <a:solidFill>
                            <a:srgbClr val="000000"/>
                          </a:solidFill>
                          <a:effectLst/>
                          <a:latin typeface="Calibri"/>
                        </a:rPr>
                        <a:t>106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b"/>
                      <a:r>
                        <a:rPr lang="en-ZA" sz="1600" b="0" i="0" u="none" strike="noStrike" dirty="0" smtClean="0">
                          <a:solidFill>
                            <a:srgbClr val="000000"/>
                          </a:solidFill>
                          <a:effectLst/>
                          <a:latin typeface="Calibri"/>
                        </a:rPr>
                        <a:t>97%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2194715130"/>
                  </a:ext>
                </a:extLst>
              </a:tr>
              <a:tr h="190500">
                <a:tc>
                  <a:txBody>
                    <a:bodyPr/>
                    <a:lstStyle/>
                    <a:p>
                      <a:pPr algn="l" fontAlgn="b"/>
                      <a:r>
                        <a:rPr lang="en-ZA" sz="1600" b="0" i="0" u="none" strike="noStrike">
                          <a:solidFill>
                            <a:srgbClr val="000000"/>
                          </a:solidFill>
                          <a:effectLst/>
                          <a:latin typeface="Calibri"/>
                        </a:rPr>
                        <a:t>MP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72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smtClean="0">
                          <a:solidFill>
                            <a:srgbClr val="000000"/>
                          </a:solidFill>
                          <a:effectLst/>
                          <a:latin typeface="Calibri"/>
                        </a:rPr>
                        <a:t>68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b"/>
                      <a:r>
                        <a:rPr lang="en-ZA" sz="1600" b="0" i="0" u="none" strike="noStrike" dirty="0" smtClean="0">
                          <a:solidFill>
                            <a:srgbClr val="000000"/>
                          </a:solidFill>
                          <a:effectLst/>
                          <a:latin typeface="Calibri"/>
                        </a:rPr>
                        <a:t>94%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670796124"/>
                  </a:ext>
                </a:extLst>
              </a:tr>
              <a:tr h="190500">
                <a:tc>
                  <a:txBody>
                    <a:bodyPr/>
                    <a:lstStyle/>
                    <a:p>
                      <a:pPr algn="l" fontAlgn="b"/>
                      <a:r>
                        <a:rPr lang="en-ZA" sz="1600" b="0" i="0" u="none" strike="noStrike">
                          <a:solidFill>
                            <a:srgbClr val="000000"/>
                          </a:solidFill>
                          <a:effectLst/>
                          <a:latin typeface="Calibri"/>
                        </a:rPr>
                        <a:t>NC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21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smtClean="0">
                          <a:solidFill>
                            <a:srgbClr val="000000"/>
                          </a:solidFill>
                          <a:effectLst/>
                          <a:latin typeface="Calibri"/>
                        </a:rPr>
                        <a:t>20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b"/>
                      <a:r>
                        <a:rPr lang="en-ZA" sz="1600" b="0" i="0" u="none" strike="noStrike" dirty="0" smtClean="0">
                          <a:solidFill>
                            <a:srgbClr val="000000"/>
                          </a:solidFill>
                          <a:effectLst/>
                          <a:latin typeface="Calibri"/>
                        </a:rPr>
                        <a:t>95%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918816782"/>
                  </a:ext>
                </a:extLst>
              </a:tr>
              <a:tr h="190500">
                <a:tc>
                  <a:txBody>
                    <a:bodyPr/>
                    <a:lstStyle/>
                    <a:p>
                      <a:pPr algn="l" fontAlgn="b"/>
                      <a:r>
                        <a:rPr lang="en-ZA" sz="1600" b="0" i="0" u="none" strike="noStrike">
                          <a:solidFill>
                            <a:srgbClr val="000000"/>
                          </a:solidFill>
                          <a:effectLst/>
                          <a:latin typeface="Calibri"/>
                        </a:rPr>
                        <a:t>NW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smtClean="0">
                          <a:solidFill>
                            <a:srgbClr val="000000"/>
                          </a:solidFill>
                          <a:effectLst/>
                          <a:latin typeface="Calibri"/>
                        </a:rPr>
                        <a:t>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b"/>
                      <a:r>
                        <a:rPr lang="en-ZA" sz="1600" b="0" i="0" u="none" strike="noStrike" dirty="0" smtClean="0">
                          <a:solidFill>
                            <a:srgbClr val="000000"/>
                          </a:solidFill>
                          <a:effectLst/>
                          <a:latin typeface="Calibri"/>
                        </a:rPr>
                        <a:t>100%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1518587325"/>
                  </a:ext>
                </a:extLst>
              </a:tr>
              <a:tr h="190500">
                <a:tc>
                  <a:txBody>
                    <a:bodyPr/>
                    <a:lstStyle/>
                    <a:p>
                      <a:pPr algn="l" fontAlgn="b"/>
                      <a:r>
                        <a:rPr lang="en-ZA" sz="1600" b="0" i="0" u="none" strike="noStrike">
                          <a:solidFill>
                            <a:srgbClr val="000000"/>
                          </a:solidFill>
                          <a:effectLst/>
                          <a:latin typeface="Calibri"/>
                        </a:rPr>
                        <a:t>WC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Calibri"/>
                        </a:rPr>
                        <a:t>146</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ZA" sz="1600" b="0" i="0" u="none" strike="noStrike" dirty="0" smtClean="0">
                          <a:solidFill>
                            <a:srgbClr val="000000"/>
                          </a:solidFill>
                          <a:effectLst/>
                          <a:latin typeface="Calibri"/>
                        </a:rPr>
                        <a:t>139</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b"/>
                      <a:r>
                        <a:rPr lang="en-ZA" sz="1600" b="0" i="0" u="none" strike="noStrike" dirty="0" smtClean="0">
                          <a:solidFill>
                            <a:srgbClr val="000000"/>
                          </a:solidFill>
                          <a:effectLst/>
                          <a:latin typeface="Calibri"/>
                        </a:rPr>
                        <a:t>95%</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extLst>
                  <a:ext uri="{0D108BD9-81ED-4DB2-BD59-A6C34878D82A}">
                    <a16:rowId xmlns:a16="http://schemas.microsoft.com/office/drawing/2014/main" xmlns="" val="830752073"/>
                  </a:ext>
                </a:extLst>
              </a:tr>
              <a:tr h="190500">
                <a:tc gridSpan="6">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Total Pre-Authorization's</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944338048"/>
                  </a:ext>
                </a:extLst>
              </a:tr>
              <a:tr h="190500">
                <a:tc gridSpan="2">
                  <a:txBody>
                    <a:bodyPr/>
                    <a:lstStyle/>
                    <a:p>
                      <a:pPr algn="ctr">
                        <a:lnSpc>
                          <a:spcPct val="115000"/>
                        </a:lnSpc>
                        <a:spcAft>
                          <a:spcPts val="0"/>
                        </a:spcAft>
                      </a:pP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b"/>
                      <a:r>
                        <a:rPr lang="en-US" sz="1600" b="1" i="0" u="none" strike="noStrike" dirty="0">
                          <a:solidFill>
                            <a:srgbClr val="000000"/>
                          </a:solidFill>
                          <a:effectLst/>
                          <a:latin typeface="Calibri"/>
                        </a:rPr>
                        <a:t>Q1</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b"/>
                      <a:r>
                        <a:rPr lang="en-ZA" sz="1600" b="1" i="0" u="none" strike="noStrike" dirty="0" smtClean="0">
                          <a:solidFill>
                            <a:srgbClr val="000000"/>
                          </a:solidFill>
                          <a:effectLst/>
                          <a:latin typeface="Calibri"/>
                        </a:rPr>
                        <a:t>Q2</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ctr" fontAlgn="b"/>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dirty="0" smtClean="0">
                          <a:solidFill>
                            <a:srgbClr val="000000"/>
                          </a:solidFill>
                          <a:effectLst/>
                          <a:latin typeface="Calibri"/>
                        </a:rPr>
                        <a:t>Q3</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12"/>
                  </a:ext>
                </a:extLst>
              </a:tr>
              <a:tr h="190500">
                <a:tc gridSpan="2">
                  <a:txBody>
                    <a:bodyPr/>
                    <a:lstStyle/>
                    <a:p>
                      <a:pPr algn="ctr">
                        <a:lnSpc>
                          <a:spcPct val="115000"/>
                        </a:lnSpc>
                        <a:spcAft>
                          <a:spcPts val="0"/>
                        </a:spcAft>
                      </a:pPr>
                      <a:r>
                        <a:rPr lang="en-ZA" sz="1600" b="1" dirty="0">
                          <a:solidFill>
                            <a:srgbClr val="FF0000"/>
                          </a:solidFill>
                          <a:effectLst/>
                          <a:latin typeface="+mn-lt"/>
                          <a:ea typeface="Times New Roman" panose="02020603050405020304" pitchFamily="18" charset="0"/>
                          <a:cs typeface="Times New Roman" panose="02020603050405020304" pitchFamily="18" charset="0"/>
                        </a:rPr>
                        <a:t>Received</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b"/>
                      <a:r>
                        <a:rPr lang="en-US" sz="1600" b="1" i="0" u="none" strike="noStrike" dirty="0">
                          <a:solidFill>
                            <a:srgbClr val="000000"/>
                          </a:solidFill>
                          <a:effectLst/>
                          <a:latin typeface="Calibri"/>
                        </a:rPr>
                        <a:t>473</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b"/>
                      <a:r>
                        <a:rPr lang="en-ZA" sz="1600" b="1" i="0" u="none" strike="noStrike" dirty="0" smtClean="0">
                          <a:solidFill>
                            <a:srgbClr val="000000"/>
                          </a:solidFill>
                          <a:effectLst/>
                          <a:latin typeface="Calibri"/>
                        </a:rPr>
                        <a:t>549</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ctr" fontAlgn="b"/>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1" i="0" u="none" strike="noStrike" dirty="0" smtClean="0">
                          <a:solidFill>
                            <a:srgbClr val="000000"/>
                          </a:solidFill>
                          <a:effectLst/>
                          <a:latin typeface="Calibri"/>
                        </a:rPr>
                        <a:t>1073</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156067418"/>
                  </a:ext>
                </a:extLst>
              </a:tr>
              <a:tr h="190500">
                <a:tc gridSpan="2">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Achieved </a:t>
                      </a:r>
                      <a:endParaRPr lang="en-ZA" sz="160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b"/>
                      <a:r>
                        <a:rPr lang="en-US" sz="1600" b="1" i="0" u="none" strike="noStrike" dirty="0">
                          <a:solidFill>
                            <a:srgbClr val="000000"/>
                          </a:solidFill>
                          <a:effectLst/>
                          <a:latin typeface="Calibri"/>
                        </a:rPr>
                        <a:t>412</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b"/>
                      <a:r>
                        <a:rPr lang="en-ZA" sz="1600" b="1" i="0" u="none" strike="noStrike" dirty="0" smtClean="0">
                          <a:solidFill>
                            <a:srgbClr val="000000"/>
                          </a:solidFill>
                          <a:effectLst/>
                          <a:latin typeface="Calibri"/>
                        </a:rPr>
                        <a:t>490</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ctr" fontAlgn="b"/>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1" i="0" u="none" strike="noStrike" dirty="0" smtClean="0">
                          <a:solidFill>
                            <a:srgbClr val="000000"/>
                          </a:solidFill>
                          <a:effectLst/>
                          <a:latin typeface="Calibri"/>
                        </a:rPr>
                        <a:t>999</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287598790"/>
                  </a:ext>
                </a:extLst>
              </a:tr>
              <a:tr h="190500">
                <a:tc gridSpan="2">
                  <a:txBody>
                    <a:bodyPr/>
                    <a:lstStyle/>
                    <a:p>
                      <a:pPr algn="ctr">
                        <a:lnSpc>
                          <a:spcPct val="115000"/>
                        </a:lnSpc>
                        <a:spcAft>
                          <a:spcPts val="0"/>
                        </a:spcAft>
                      </a:pPr>
                      <a:r>
                        <a:rPr lang="en-ZA" sz="1600" b="1">
                          <a:solidFill>
                            <a:srgbClr val="FF0000"/>
                          </a:solidFill>
                          <a:effectLst/>
                          <a:latin typeface="+mn-lt"/>
                          <a:ea typeface="Times New Roman" panose="02020603050405020304" pitchFamily="18" charset="0"/>
                          <a:cs typeface="Times New Roman" panose="02020603050405020304" pitchFamily="18" charset="0"/>
                        </a:rPr>
                        <a:t>Percentage</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ctr" fontAlgn="b"/>
                      <a:r>
                        <a:rPr lang="en-ZA" sz="1600" b="1" i="0" u="none" strike="noStrike" dirty="0">
                          <a:solidFill>
                            <a:srgbClr val="000000"/>
                          </a:solidFill>
                          <a:effectLst/>
                          <a:latin typeface="Calibri"/>
                        </a:rPr>
                        <a:t>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fontAlgn="b"/>
                      <a:r>
                        <a:rPr lang="en-ZA" sz="1600" b="1" i="0" u="none" strike="noStrike" dirty="0" smtClean="0">
                          <a:solidFill>
                            <a:srgbClr val="000000"/>
                          </a:solidFill>
                          <a:effectLst/>
                          <a:latin typeface="Calibri"/>
                        </a:rPr>
                        <a:t>89%</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ctr" fontAlgn="b"/>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600" b="1" i="0" u="none" strike="noStrike" dirty="0" smtClean="0">
                          <a:solidFill>
                            <a:srgbClr val="000000"/>
                          </a:solidFill>
                          <a:effectLst/>
                          <a:latin typeface="Calibri"/>
                        </a:rPr>
                        <a:t>93%</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10801010"/>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8720" y="5034725"/>
            <a:ext cx="28783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00571" y="5027283"/>
            <a:ext cx="28783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603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smtClean="0">
                <a:solidFill>
                  <a:srgbClr val="000000"/>
                </a:solidFill>
                <a:ea typeface="ＭＳ Ｐゴシック" pitchFamily="34" charset="-128"/>
              </a:rPr>
              <a:t>PRESENTATION CONTENT</a:t>
            </a:r>
            <a:endParaRPr lang="en-US" altLang="en-US" sz="3200" dirty="0">
              <a:ea typeface="ＭＳ Ｐゴシック" pitchFamily="34" charset="-128"/>
            </a:endParaRPr>
          </a:p>
        </p:txBody>
      </p:sp>
      <p:sp>
        <p:nvSpPr>
          <p:cNvPr id="17411" name="Content Placeholder 2"/>
          <p:cNvSpPr>
            <a:spLocks noGrp="1"/>
          </p:cNvSpPr>
          <p:nvPr>
            <p:ph idx="1"/>
          </p:nvPr>
        </p:nvSpPr>
        <p:spPr>
          <a:xfrm>
            <a:off x="457200" y="1417638"/>
            <a:ext cx="8229600" cy="4708525"/>
          </a:xfrm>
        </p:spPr>
        <p:txBody>
          <a:bodyPr/>
          <a:lstStyle/>
          <a:p>
            <a:pPr marL="0" indent="0" algn="ctr">
              <a:buFont typeface="Arial" pitchFamily="34" charset="0"/>
              <a:buNone/>
            </a:pPr>
            <a:endParaRPr lang="en-US" altLang="en-US" sz="2400" dirty="0">
              <a:ea typeface="ＭＳ Ｐゴシック" pitchFamily="34" charset="-128"/>
            </a:endParaRPr>
          </a:p>
          <a:p>
            <a:pPr>
              <a:buFont typeface="+mj-lt"/>
              <a:buAutoNum type="arabicPeriod"/>
            </a:pPr>
            <a:r>
              <a:rPr lang="en-US" altLang="en-US" sz="2400" dirty="0" smtClean="0">
                <a:ea typeface="ＭＳ Ｐゴシック" pitchFamily="34" charset="-128"/>
              </a:rPr>
              <a:t>Introduction </a:t>
            </a:r>
          </a:p>
          <a:p>
            <a:pPr>
              <a:buFont typeface="+mj-lt"/>
              <a:buAutoNum type="arabicPeriod"/>
            </a:pPr>
            <a:r>
              <a:rPr lang="en-US" altLang="en-US" sz="2400" dirty="0" smtClean="0">
                <a:ea typeface="ＭＳ Ｐゴシック" pitchFamily="34" charset="-128"/>
              </a:rPr>
              <a:t>Vision and Mission </a:t>
            </a:r>
          </a:p>
          <a:p>
            <a:pPr>
              <a:buFont typeface="+mj-lt"/>
              <a:buAutoNum type="arabicPeriod"/>
            </a:pPr>
            <a:r>
              <a:rPr lang="en-US" altLang="en-US" sz="2400" dirty="0" smtClean="0">
                <a:ea typeface="ＭＳ Ｐゴシック" pitchFamily="34" charset="-128"/>
              </a:rPr>
              <a:t>Footprint</a:t>
            </a:r>
          </a:p>
          <a:p>
            <a:pPr>
              <a:buFont typeface="+mj-lt"/>
              <a:buAutoNum type="arabicPeriod"/>
            </a:pPr>
            <a:r>
              <a:rPr lang="en-US" altLang="en-US" sz="2400" dirty="0" smtClean="0">
                <a:ea typeface="ＭＳ Ｐゴシック" pitchFamily="34" charset="-128"/>
              </a:rPr>
              <a:t>Strategic Focus and Service Offerings</a:t>
            </a:r>
          </a:p>
          <a:p>
            <a:pPr>
              <a:buFont typeface="+mj-lt"/>
              <a:buAutoNum type="arabicPeriod"/>
            </a:pPr>
            <a:r>
              <a:rPr lang="en-US" altLang="en-US" sz="2400" dirty="0" smtClean="0">
                <a:ea typeface="ＭＳ Ｐゴシック" pitchFamily="34" charset="-128"/>
              </a:rPr>
              <a:t>Link to Government Outcomes </a:t>
            </a:r>
          </a:p>
          <a:p>
            <a:pPr>
              <a:buFont typeface="+mj-lt"/>
              <a:buAutoNum type="arabicPeriod"/>
            </a:pPr>
            <a:r>
              <a:rPr lang="en-US" altLang="en-US" sz="2400" dirty="0" smtClean="0">
                <a:ea typeface="ＭＳ Ｐゴシック" pitchFamily="34" charset="-128"/>
              </a:rPr>
              <a:t>Quarter Performance </a:t>
            </a:r>
          </a:p>
          <a:p>
            <a:pPr>
              <a:buFont typeface="+mj-lt"/>
              <a:buAutoNum type="arabicPeriod"/>
            </a:pPr>
            <a:r>
              <a:rPr lang="en-US" altLang="en-US" sz="2400" dirty="0" smtClean="0">
                <a:ea typeface="ＭＳ Ｐゴシック" pitchFamily="34" charset="-128"/>
              </a:rPr>
              <a:t>Interventions to Address Under Performance </a:t>
            </a:r>
          </a:p>
          <a:p>
            <a:pPr>
              <a:buFont typeface="+mj-lt"/>
              <a:buAutoNum type="arabicPeriod"/>
            </a:pPr>
            <a:r>
              <a:rPr lang="en-US" altLang="en-US" sz="2400" dirty="0" smtClean="0">
                <a:ea typeface="ＭＳ Ｐゴシック" pitchFamily="34" charset="-128"/>
              </a:rPr>
              <a:t>Budget Versus Expenditure </a:t>
            </a:r>
          </a:p>
          <a:p>
            <a:pPr>
              <a:buFont typeface="+mj-lt"/>
              <a:buAutoNum type="arabicPeriod"/>
            </a:pPr>
            <a:r>
              <a:rPr lang="en-US" altLang="en-US" sz="2400" dirty="0" smtClean="0">
                <a:ea typeface="ＭＳ Ｐゴシック" pitchFamily="34" charset="-128"/>
              </a:rPr>
              <a:t>Analysis of Performance Per Sector </a:t>
            </a:r>
          </a:p>
          <a:p>
            <a:pPr>
              <a:buFont typeface="+mj-lt"/>
              <a:buAutoNum type="arabicPeriod"/>
            </a:pPr>
            <a:endParaRPr lang="en-US" altLang="en-US" sz="2400" dirty="0" smtClean="0">
              <a:ea typeface="ＭＳ Ｐゴシック" pitchFamily="34" charset="-128"/>
            </a:endParaRPr>
          </a:p>
          <a:p>
            <a:pPr>
              <a:buFont typeface="+mj-lt"/>
              <a:buAutoNum type="arabicPeriod"/>
            </a:pPr>
            <a:endParaRPr lang="en-US" altLang="en-US" sz="2400" dirty="0" smtClean="0">
              <a:ea typeface="ＭＳ Ｐゴシック" pitchFamily="34" charset="-128"/>
            </a:endParaRPr>
          </a:p>
          <a:p>
            <a:pPr>
              <a:buFont typeface="+mj-lt"/>
              <a:buAutoNum type="arabicPeriod"/>
            </a:pPr>
            <a:endParaRPr lang="en-US" altLang="en-US" sz="2400" dirty="0" smtClean="0">
              <a:ea typeface="ＭＳ Ｐゴシック" pitchFamily="34" charset="-128"/>
            </a:endParaRPr>
          </a:p>
          <a:p>
            <a:pPr>
              <a:buFont typeface="+mj-lt"/>
              <a:buAutoNum type="arabicPeriod"/>
            </a:pPr>
            <a:endParaRPr lang="en-US" altLang="en-US" sz="2400" dirty="0" smtClean="0">
              <a:ea typeface="ＭＳ Ｐゴシック" pitchFamily="34" charset="-128"/>
            </a:endParaRPr>
          </a:p>
          <a:p>
            <a:pPr>
              <a:buFont typeface="+mj-lt"/>
              <a:buAutoNum type="arabicPeriod"/>
            </a:pPr>
            <a:endParaRPr lang="en-US" altLang="en-US" sz="2400" b="1" dirty="0">
              <a:ea typeface="ＭＳ Ｐゴシック" pitchFamily="34" charset="-128"/>
            </a:endParaRP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3A91E76-9EBF-4284-A71D-23B6CAFC73C1}"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3436533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61"/>
            <a:ext cx="8229600" cy="1143000"/>
          </a:xfrm>
        </p:spPr>
        <p:txBody>
          <a:bodyPr/>
          <a:lstStyle/>
          <a:p>
            <a:r>
              <a:rPr lang="en-US" sz="3200" b="1" dirty="0">
                <a:solidFill>
                  <a:srgbClr val="FF0000"/>
                </a:solidFill>
              </a:rPr>
              <a:t>QUARTER 3</a:t>
            </a:r>
            <a:br>
              <a:rPr lang="en-US" sz="3200" b="1" dirty="0">
                <a:solidFill>
                  <a:srgbClr val="FF0000"/>
                </a:solidFill>
              </a:rPr>
            </a:br>
            <a:r>
              <a:rPr lang="en-US" sz="3200" b="1" dirty="0"/>
              <a:t>PROGRAMME 4 </a:t>
            </a:r>
            <a:r>
              <a:rPr lang="en-US" sz="3200" b="1" dirty="0">
                <a:solidFill>
                  <a:prstClr val="black"/>
                </a:solidFill>
              </a:rPr>
              <a:t>PERFORMANCE PER PROVINCE</a:t>
            </a:r>
            <a:endParaRPr lang="en-ZA" sz="3200" dirty="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7" name="Rectangle 1"/>
          <p:cNvSpPr>
            <a:spLocks noChangeArrowheads="1"/>
          </p:cNvSpPr>
          <p:nvPr/>
        </p:nvSpPr>
        <p:spPr bwMode="auto">
          <a:xfrm>
            <a:off x="-2350208" y="-1020278"/>
            <a:ext cx="1357452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84749720"/>
              </p:ext>
            </p:extLst>
          </p:nvPr>
        </p:nvGraphicFramePr>
        <p:xfrm>
          <a:off x="314325" y="1417638"/>
          <a:ext cx="8560167" cy="4206240"/>
        </p:xfrm>
        <a:graphic>
          <a:graphicData uri="http://schemas.openxmlformats.org/drawingml/2006/table">
            <a:tbl>
              <a:tblPr firstRow="1" firstCol="1" bandRow="1"/>
              <a:tblGrid>
                <a:gridCol w="1854171">
                  <a:extLst>
                    <a:ext uri="{9D8B030D-6E8A-4147-A177-3AD203B41FA5}">
                      <a16:colId xmlns:a16="http://schemas.microsoft.com/office/drawing/2014/main" xmlns="" val="813912837"/>
                    </a:ext>
                  </a:extLst>
                </a:gridCol>
                <a:gridCol w="1932071">
                  <a:extLst>
                    <a:ext uri="{9D8B030D-6E8A-4147-A177-3AD203B41FA5}">
                      <a16:colId xmlns:a16="http://schemas.microsoft.com/office/drawing/2014/main" xmlns="" val="2334894959"/>
                    </a:ext>
                  </a:extLst>
                </a:gridCol>
                <a:gridCol w="1969570">
                  <a:extLst>
                    <a:ext uri="{9D8B030D-6E8A-4147-A177-3AD203B41FA5}">
                      <a16:colId xmlns:a16="http://schemas.microsoft.com/office/drawing/2014/main" xmlns="" val="3454287025"/>
                    </a:ext>
                  </a:extLst>
                </a:gridCol>
                <a:gridCol w="2804355">
                  <a:extLst>
                    <a:ext uri="{9D8B030D-6E8A-4147-A177-3AD203B41FA5}">
                      <a16:colId xmlns:a16="http://schemas.microsoft.com/office/drawing/2014/main" xmlns="" val="1246760951"/>
                    </a:ext>
                  </a:extLst>
                </a:gridCol>
              </a:tblGrid>
              <a:tr h="200025">
                <a:tc gridSpan="4">
                  <a:txBody>
                    <a:bodyPr/>
                    <a:lstStyle/>
                    <a:p>
                      <a:pPr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85% of compliant requests for assistive devices responded </a:t>
                      </a:r>
                      <a:r>
                        <a:rPr lang="en-ZA" sz="1600" b="1" dirty="0" smtClean="0">
                          <a:solidFill>
                            <a:srgbClr val="000000"/>
                          </a:solidFill>
                          <a:effectLst/>
                          <a:latin typeface="+mn-lt"/>
                          <a:ea typeface="Times New Roman" panose="02020603050405020304" pitchFamily="18" charset="0"/>
                          <a:cs typeface="Times New Roman" panose="02020603050405020304" pitchFamily="18" charset="0"/>
                        </a:rPr>
                        <a:t>within </a:t>
                      </a:r>
                      <a:r>
                        <a:rPr lang="en-ZA" sz="1600" b="1" dirty="0">
                          <a:solidFill>
                            <a:srgbClr val="000000"/>
                          </a:solidFill>
                          <a:effectLst/>
                          <a:latin typeface="+mn-lt"/>
                          <a:ea typeface="Times New Roman" panose="02020603050405020304" pitchFamily="18" charset="0"/>
                          <a:cs typeface="Times New Roman" panose="02020603050405020304" pitchFamily="18" charset="0"/>
                        </a:rPr>
                        <a:t>15 working days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084453744"/>
                  </a:ext>
                </a:extLst>
              </a:tr>
              <a:tr h="200025">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  Province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Received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Achieved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Percentage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427335051"/>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Eastern 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smtClean="0">
                          <a:solidFill>
                            <a:srgbClr val="000000"/>
                          </a:solidFill>
                          <a:effectLst/>
                          <a:latin typeface="Calibri"/>
                        </a:rPr>
                        <a:t>28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Calibri"/>
                        </a:rPr>
                        <a:t>20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71%</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109399874"/>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Free State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smtClean="0">
                          <a:solidFill>
                            <a:srgbClr val="000000"/>
                          </a:solidFill>
                          <a:effectLst/>
                          <a:latin typeface="Calibri"/>
                        </a:rPr>
                        <a:t>59</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Calibri"/>
                        </a:rPr>
                        <a:t>59</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100%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176017083"/>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Gauteng</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smtClean="0">
                          <a:solidFill>
                            <a:srgbClr val="000000"/>
                          </a:solidFill>
                          <a:effectLst/>
                          <a:latin typeface="Calibri"/>
                        </a:rPr>
                        <a:t>283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Calibri"/>
                        </a:rPr>
                        <a:t>267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94%</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05680309"/>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Kwa-Zulu Natal</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smtClean="0">
                          <a:solidFill>
                            <a:srgbClr val="000000"/>
                          </a:solidFill>
                          <a:effectLst/>
                          <a:latin typeface="Calibri"/>
                        </a:rPr>
                        <a:t>163</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Calibri"/>
                        </a:rPr>
                        <a:t>160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98%</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862341819"/>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Limpopo</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smtClean="0">
                          <a:solidFill>
                            <a:srgbClr val="000000"/>
                          </a:solidFill>
                          <a:effectLst/>
                          <a:latin typeface="Calibri"/>
                        </a:rPr>
                        <a:t>122</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Calibri"/>
                        </a:rPr>
                        <a:t>107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88%</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69888176"/>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Mpumalanga</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smtClean="0">
                          <a:solidFill>
                            <a:srgbClr val="000000"/>
                          </a:solidFill>
                          <a:effectLst/>
                          <a:latin typeface="Calibri"/>
                        </a:rPr>
                        <a:t>118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Calibri"/>
                        </a:rPr>
                        <a:t>114</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97%</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922832972"/>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North </a:t>
                      </a:r>
                      <a:r>
                        <a:rPr lang="en-ZA" sz="1600" b="1" dirty="0" smtClean="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smtClean="0">
                          <a:solidFill>
                            <a:srgbClr val="000000"/>
                          </a:solidFill>
                          <a:effectLst/>
                          <a:latin typeface="Calibri"/>
                        </a:rPr>
                        <a:t>20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Calibri"/>
                        </a:rPr>
                        <a:t>17</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85%</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497633885"/>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Northern </a:t>
                      </a:r>
                      <a:r>
                        <a:rPr lang="en-ZA" sz="1600" b="1" dirty="0" smtClean="0">
                          <a:solidFill>
                            <a:srgbClr val="000000"/>
                          </a:solidFill>
                          <a:effectLst/>
                          <a:latin typeface="+mn-lt"/>
                          <a:ea typeface="Times New Roman" panose="02020603050405020304" pitchFamily="18" charset="0"/>
                          <a:cs typeface="Times New Roman" panose="02020603050405020304" pitchFamily="18" charset="0"/>
                        </a:rPr>
                        <a:t>West</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smtClean="0">
                          <a:solidFill>
                            <a:srgbClr val="000000"/>
                          </a:solidFill>
                          <a:effectLst/>
                          <a:latin typeface="Calibri"/>
                        </a:rPr>
                        <a:t>51</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Calibri"/>
                        </a:rPr>
                        <a:t>38</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75%</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171552308"/>
                  </a:ext>
                </a:extLst>
              </a:tr>
              <a:tr h="190500">
                <a:tc>
                  <a:txBody>
                    <a:bodyPr/>
                    <a:lstStyle/>
                    <a:p>
                      <a:pPr>
                        <a:lnSpc>
                          <a:spcPct val="115000"/>
                        </a:lnSpc>
                        <a:spcAft>
                          <a:spcPts val="0"/>
                        </a:spcAft>
                      </a:pPr>
                      <a:r>
                        <a:rPr lang="en-ZA" sz="1600" b="1">
                          <a:solidFill>
                            <a:srgbClr val="000000"/>
                          </a:solidFill>
                          <a:effectLst/>
                          <a:latin typeface="+mn-lt"/>
                          <a:ea typeface="Times New Roman" panose="02020603050405020304" pitchFamily="18" charset="0"/>
                          <a:cs typeface="Times New Roman" panose="02020603050405020304" pitchFamily="18" charset="0"/>
                        </a:rPr>
                        <a:t>Western </a:t>
                      </a:r>
                      <a:r>
                        <a:rPr lang="en-ZA" sz="16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0" i="0" u="none" strike="noStrike" dirty="0" smtClean="0">
                          <a:solidFill>
                            <a:srgbClr val="000000"/>
                          </a:solidFill>
                          <a:effectLst/>
                          <a:latin typeface="Calibri"/>
                        </a:rPr>
                        <a:t>49</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smtClean="0">
                          <a:solidFill>
                            <a:srgbClr val="000000"/>
                          </a:solidFill>
                          <a:effectLst/>
                          <a:latin typeface="Calibri"/>
                        </a:rPr>
                        <a:t>40</a:t>
                      </a:r>
                      <a:endParaRPr lang="en-ZA"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82%</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435983710"/>
                  </a:ext>
                </a:extLst>
              </a:tr>
              <a:tr h="190500">
                <a:tc gridSpan="4">
                  <a:txBody>
                    <a:bodyPr/>
                    <a:lstStyle/>
                    <a:p>
                      <a:pPr algn="ctr">
                        <a:lnSpc>
                          <a:spcPct val="115000"/>
                        </a:lnSpc>
                        <a:spcAft>
                          <a:spcPts val="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9333266"/>
                  </a:ext>
                </a:extLst>
              </a:tr>
              <a:tr h="19050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Total – Q3</a:t>
                      </a:r>
                      <a:endParaRPr kumimoji="0" lang="en-ZA" sz="16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1" i="0" u="none" strike="noStrike" dirty="0" smtClean="0">
                          <a:solidFill>
                            <a:srgbClr val="000000"/>
                          </a:solidFill>
                          <a:effectLst/>
                          <a:latin typeface="Calibri"/>
                        </a:rPr>
                        <a:t>893</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000000"/>
                          </a:solidFill>
                          <a:effectLst/>
                          <a:latin typeface="Calibri"/>
                        </a:rPr>
                        <a:t>882</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92%</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4639019"/>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Total – Q2</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600" b="1" i="0" u="none" strike="noStrike" dirty="0">
                          <a:solidFill>
                            <a:srgbClr val="000000"/>
                          </a:solidFill>
                          <a:effectLst/>
                          <a:latin typeface="Calibri"/>
                        </a:rPr>
                        <a:t>650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a:rPr>
                        <a:t>581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89%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37501489"/>
                  </a:ext>
                </a:extLst>
              </a:tr>
              <a:tr h="190500">
                <a:tc>
                  <a:txBody>
                    <a:bodyPr/>
                    <a:lstStyle/>
                    <a:p>
                      <a:pPr>
                        <a:lnSpc>
                          <a:spcPct val="115000"/>
                        </a:lnSpc>
                        <a:spcAft>
                          <a:spcPts val="0"/>
                        </a:spcAft>
                      </a:pPr>
                      <a:r>
                        <a:rPr lang="en-ZA" sz="1600" b="1" dirty="0">
                          <a:solidFill>
                            <a:srgbClr val="000000"/>
                          </a:solidFill>
                          <a:effectLst/>
                          <a:latin typeface="+mn-lt"/>
                          <a:ea typeface="Times New Roman" panose="02020603050405020304" pitchFamily="18" charset="0"/>
                          <a:cs typeface="Times New Roman" panose="02020603050405020304" pitchFamily="18" charset="0"/>
                        </a:rPr>
                        <a:t>Total – Q1</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a:rPr>
                        <a:t>231</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210</a:t>
                      </a:r>
                      <a:endParaRPr lang="en-ZA"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91%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3"/>
                  </a:ext>
                </a:extLst>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48537" y="5106353"/>
            <a:ext cx="4762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24786" y="3572642"/>
            <a:ext cx="189415" cy="401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14201" y="4722778"/>
            <a:ext cx="28783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68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ZA" altLang="en-US" sz="3200" b="1" dirty="0">
                <a:ea typeface="ＭＳ Ｐゴシック" pitchFamily="34" charset="-128"/>
              </a:rPr>
              <a:t>ANNUAL PERFORMANCE PLAN (APP) 2018/19</a:t>
            </a:r>
          </a:p>
        </p:txBody>
      </p:sp>
      <p:sp>
        <p:nvSpPr>
          <p:cNvPr id="34819" name="Content Placeholder 2"/>
          <p:cNvSpPr>
            <a:spLocks noGrp="1"/>
          </p:cNvSpPr>
          <p:nvPr>
            <p:ph idx="1"/>
          </p:nvPr>
        </p:nvSpPr>
        <p:spPr>
          <a:xfrm>
            <a:off x="457200" y="1417638"/>
            <a:ext cx="8229600" cy="4525963"/>
          </a:xfrm>
        </p:spPr>
        <p:txBody>
          <a:bodyPr/>
          <a:lstStyle/>
          <a:p>
            <a:pPr marL="0" indent="0" algn="ctr">
              <a:buFont typeface="Arial" pitchFamily="34" charset="0"/>
              <a:buNone/>
            </a:pPr>
            <a:endParaRPr lang="en-ZA" altLang="en-US" b="1" dirty="0">
              <a:ea typeface="ＭＳ Ｐゴシック" pitchFamily="34" charset="-128"/>
            </a:endParaRPr>
          </a:p>
          <a:p>
            <a:pPr marL="0" indent="0" algn="ctr">
              <a:buFont typeface="Arial" pitchFamily="34" charset="0"/>
              <a:buNone/>
            </a:pPr>
            <a:r>
              <a:rPr lang="en-ZA" altLang="en-US" sz="1800" b="1" dirty="0">
                <a:solidFill>
                  <a:srgbClr val="FF0000"/>
                </a:solidFill>
                <a:ea typeface="ＭＳ Ｐゴシック" pitchFamily="34" charset="-128"/>
              </a:rPr>
              <a:t>QUARTER 3</a:t>
            </a:r>
          </a:p>
          <a:p>
            <a:pPr marL="0" indent="0" algn="ctr">
              <a:buFont typeface="Arial" pitchFamily="34" charset="0"/>
              <a:buNone/>
            </a:pPr>
            <a:r>
              <a:rPr lang="en-ZA" altLang="en-US" sz="1800" b="1" dirty="0" smtClean="0">
                <a:solidFill>
                  <a:srgbClr val="000000"/>
                </a:solidFill>
                <a:ea typeface="ＭＳ Ｐゴシック" pitchFamily="34" charset="-128"/>
              </a:rPr>
              <a:t>OCTOBER </a:t>
            </a:r>
            <a:r>
              <a:rPr lang="en-ZA" altLang="en-US" sz="1800" b="1" dirty="0">
                <a:solidFill>
                  <a:srgbClr val="000000"/>
                </a:solidFill>
                <a:ea typeface="ＭＳ Ｐゴシック" pitchFamily="34" charset="-128"/>
              </a:rPr>
              <a:t>2018 – </a:t>
            </a:r>
            <a:r>
              <a:rPr lang="en-ZA" altLang="en-US" sz="1800" b="1" dirty="0" smtClean="0">
                <a:solidFill>
                  <a:srgbClr val="000000"/>
                </a:solidFill>
                <a:ea typeface="ＭＳ Ｐゴシック" pitchFamily="34" charset="-128"/>
              </a:rPr>
              <a:t>DECEMBER </a:t>
            </a:r>
            <a:r>
              <a:rPr lang="en-ZA" altLang="en-US" sz="1800" b="1" dirty="0">
                <a:solidFill>
                  <a:srgbClr val="000000"/>
                </a:solidFill>
                <a:ea typeface="ＭＳ Ｐゴシック" pitchFamily="34" charset="-128"/>
              </a:rPr>
              <a:t>2018</a:t>
            </a:r>
          </a:p>
          <a:p>
            <a:pPr marL="0" indent="0" algn="ctr">
              <a:buFont typeface="Arial" pitchFamily="34" charset="0"/>
              <a:buNone/>
            </a:pPr>
            <a:endParaRPr lang="en-ZA" altLang="en-US" sz="1800" b="1" dirty="0">
              <a:ea typeface="ＭＳ Ｐゴシック" pitchFamily="34" charset="-128"/>
            </a:endParaRPr>
          </a:p>
          <a:p>
            <a:pPr marL="0" indent="0" algn="ctr">
              <a:buFont typeface="Arial" pitchFamily="34" charset="0"/>
              <a:buNone/>
            </a:pPr>
            <a:r>
              <a:rPr lang="en-ZA" altLang="en-US" sz="1800" b="1" dirty="0">
                <a:ea typeface="ＭＳ Ｐゴシック" pitchFamily="34" charset="-128"/>
              </a:rPr>
              <a:t>PROGRESS AND MAJOR PERFORMANCE CHALLENGES ENCOUNTERED DURING REPORTING PERIOD </a:t>
            </a:r>
          </a:p>
          <a:p>
            <a:pPr marL="0" indent="0" algn="ctr">
              <a:buFont typeface="Arial" pitchFamily="34" charset="0"/>
              <a:buNone/>
            </a:pPr>
            <a:endParaRPr lang="en-ZA" altLang="en-US" sz="1800" b="1" dirty="0">
              <a:ea typeface="ＭＳ Ｐゴシック" pitchFamily="34" charset="-128"/>
            </a:endParaRPr>
          </a:p>
          <a:p>
            <a:pPr marL="0" indent="0" algn="ctr">
              <a:buFont typeface="Arial" pitchFamily="34" charset="0"/>
              <a:buNone/>
            </a:pPr>
            <a:r>
              <a:rPr lang="en-ZA" altLang="en-US" sz="1800" b="1" dirty="0">
                <a:ea typeface="ＭＳ Ｐゴシック" pitchFamily="34" charset="-128"/>
              </a:rPr>
              <a:t>With a special focus on </a:t>
            </a:r>
            <a:r>
              <a:rPr lang="en-ZA" altLang="en-US" sz="1800" b="1" dirty="0">
                <a:solidFill>
                  <a:srgbClr val="FF0000"/>
                </a:solidFill>
                <a:ea typeface="ＭＳ Ｐゴシック" pitchFamily="34" charset="-128"/>
              </a:rPr>
              <a:t>NOT ACHIEVED </a:t>
            </a:r>
            <a:r>
              <a:rPr lang="en-ZA" altLang="en-US" sz="1800" b="1" dirty="0">
                <a:ea typeface="ＭＳ Ｐゴシック" pitchFamily="34" charset="-128"/>
              </a:rPr>
              <a:t>Targets</a:t>
            </a:r>
          </a:p>
          <a:p>
            <a:pPr marL="0" indent="0" algn="ctr">
              <a:buFont typeface="Arial" pitchFamily="34" charset="0"/>
              <a:buNone/>
            </a:pPr>
            <a:endParaRPr lang="en-ZA" altLang="en-US" sz="2400" b="1" dirty="0">
              <a:ea typeface="ＭＳ Ｐゴシック" pitchFamily="34" charset="-128"/>
            </a:endParaRPr>
          </a:p>
        </p:txBody>
      </p:sp>
      <p:sp>
        <p:nvSpPr>
          <p:cNvPr id="34820" name="Slide Number Placeholder 1"/>
          <p:cNvSpPr>
            <a:spLocks noGrp="1"/>
          </p:cNvSpPr>
          <p:nvPr>
            <p:ph type="sldNum" sz="quarter" idx="12"/>
          </p:nvPr>
        </p:nvSpPr>
        <p:spPr bwMode="auto">
          <a:xfrm>
            <a:off x="671671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921C5C6-F8D0-49CC-92F7-24E621B90D58}" type="slidenum">
              <a:rPr lang="en-US" altLang="en-US" sz="1200" smtClean="0">
                <a:solidFill>
                  <a:srgbClr val="898989"/>
                </a:solidFill>
              </a:rPr>
              <a:pPr/>
              <a:t>21</a:t>
            </a:fld>
            <a:endParaRPr lang="en-US" altLang="en-US" sz="1200" dirty="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3200" b="1" dirty="0">
                <a:ea typeface="ＭＳ Ｐゴシック" pitchFamily="34" charset="-128"/>
                <a:cs typeface="Times New Roman" pitchFamily="18" charset="0"/>
              </a:rPr>
              <a:t>PROGRAMME 2</a:t>
            </a:r>
            <a:endParaRPr lang="en-US" altLang="en-US" sz="3200" dirty="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81071992"/>
              </p:ext>
            </p:extLst>
          </p:nvPr>
        </p:nvGraphicFramePr>
        <p:xfrm>
          <a:off x="174625" y="820487"/>
          <a:ext cx="8812357" cy="5921411"/>
        </p:xfrm>
        <a:graphic>
          <a:graphicData uri="http://schemas.openxmlformats.org/drawingml/2006/table">
            <a:tbl>
              <a:tblPr/>
              <a:tblGrid>
                <a:gridCol w="1895319">
                  <a:extLst>
                    <a:ext uri="{9D8B030D-6E8A-4147-A177-3AD203B41FA5}">
                      <a16:colId xmlns:a16="http://schemas.microsoft.com/office/drawing/2014/main" xmlns="" val="20000"/>
                    </a:ext>
                  </a:extLst>
                </a:gridCol>
                <a:gridCol w="1226709">
                  <a:extLst>
                    <a:ext uri="{9D8B030D-6E8A-4147-A177-3AD203B41FA5}">
                      <a16:colId xmlns:a16="http://schemas.microsoft.com/office/drawing/2014/main" xmlns="" val="20001"/>
                    </a:ext>
                  </a:extLst>
                </a:gridCol>
                <a:gridCol w="1913021">
                  <a:extLst>
                    <a:ext uri="{9D8B030D-6E8A-4147-A177-3AD203B41FA5}">
                      <a16:colId xmlns:a16="http://schemas.microsoft.com/office/drawing/2014/main" xmlns="" val="488747012"/>
                    </a:ext>
                  </a:extLst>
                </a:gridCol>
                <a:gridCol w="1576137">
                  <a:extLst>
                    <a:ext uri="{9D8B030D-6E8A-4147-A177-3AD203B41FA5}">
                      <a16:colId xmlns:a16="http://schemas.microsoft.com/office/drawing/2014/main" xmlns="" val="3520308117"/>
                    </a:ext>
                  </a:extLst>
                </a:gridCol>
                <a:gridCol w="316953">
                  <a:extLst>
                    <a:ext uri="{9D8B030D-6E8A-4147-A177-3AD203B41FA5}">
                      <a16:colId xmlns:a16="http://schemas.microsoft.com/office/drawing/2014/main" xmlns="" val="4246216602"/>
                    </a:ext>
                  </a:extLst>
                </a:gridCol>
                <a:gridCol w="1884218">
                  <a:extLst>
                    <a:ext uri="{9D8B030D-6E8A-4147-A177-3AD203B41FA5}">
                      <a16:colId xmlns:a16="http://schemas.microsoft.com/office/drawing/2014/main" xmlns="" val="1479028804"/>
                    </a:ext>
                  </a:extLst>
                </a:gridCol>
              </a:tblGrid>
              <a:tr h="764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Calibri" pitchFamily="34" charset="0"/>
                          <a:ea typeface="ＭＳ Ｐゴシック" pitchFamily="34" charset="-128"/>
                        </a:rPr>
                        <a:t>QUARTER 2 TARGET</a:t>
                      </a:r>
                      <a:endParaRPr kumimoji="0" lang="en-ZA" sz="14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a:ln>
                            <a:noFill/>
                          </a:ln>
                          <a:solidFill>
                            <a:schemeClr val="bg1"/>
                          </a:solidFill>
                          <a:effectLst/>
                          <a:latin typeface="Calibri" pitchFamily="34" charset="0"/>
                          <a:ea typeface="Calibri" pitchFamily="34" charset="0"/>
                          <a:cs typeface="Times New Roman" pitchFamily="18" charset="0"/>
                        </a:rPr>
                        <a:t>REMEDIAL </a:t>
                      </a:r>
                      <a:r>
                        <a:rPr kumimoji="0" lang="en-ZA"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639011">
                <a:tc gridSpan="6">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itchFamily="34" charset="0"/>
                          <a:ea typeface="ＭＳ Ｐゴシック" pitchFamily="34" charset="-128"/>
                          <a:cs typeface="Times New Roman" pitchFamily="18" charset="0"/>
                        </a:rPr>
                        <a:t>STRATEGIC </a:t>
                      </a:r>
                      <a:r>
                        <a:rPr kumimoji="0" lang="en-ZA" altLang="en-US" sz="12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GOAL 8</a:t>
                      </a:r>
                      <a:r>
                        <a:rPr kumimoji="0" lang="en-ZA" altLang="en-US" sz="1200" b="1" i="0" u="none" strike="noStrike" cap="none" normalizeH="0" baseline="0">
                          <a:ln>
                            <a:noFill/>
                          </a:ln>
                          <a:solidFill>
                            <a:schemeClr val="bg1"/>
                          </a:solidFill>
                          <a:effectLst/>
                          <a:latin typeface="Calibri" pitchFamily="34" charset="0"/>
                          <a:ea typeface="ＭＳ Ｐゴシック" pitchFamily="34" charset="-128"/>
                          <a:cs typeface="Times New Roman" pitchFamily="18" charset="0"/>
                        </a:rPr>
                        <a:t>: STRENGTHENING SOCIAL PROTECTION</a:t>
                      </a:r>
                      <a:endParaRPr kumimoji="0" lang="en-ZA" altLang="en-US" sz="12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(MTSF OUTCOME 13: </a:t>
                      </a:r>
                      <a:r>
                        <a:rPr kumimoji="0" lang="en-ZA" altLang="en-US" sz="1200" b="1" i="0" u="none" strike="noStrike" cap="none" normalizeH="0" baseline="0">
                          <a:ln>
                            <a:noFill/>
                          </a:ln>
                          <a:solidFill>
                            <a:schemeClr val="bg1"/>
                          </a:solidFill>
                          <a:effectLst/>
                          <a:latin typeface="Calibri" pitchFamily="34" charset="0"/>
                          <a:ea typeface="ＭＳ Ｐゴシック" pitchFamily="34" charset="-128"/>
                          <a:cs typeface="Times New Roman" pitchFamily="18" charset="0"/>
                        </a:rPr>
                        <a:t>A COMPREHENSIVE, RESPONSIVE </a:t>
                      </a:r>
                      <a:r>
                        <a:rPr kumimoji="0" lang="en-ZA" altLang="en-US" sz="12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AND SUSTAINABLE </a:t>
                      </a:r>
                      <a:r>
                        <a:rPr kumimoji="0" lang="en-ZA" altLang="en-US" sz="1200" b="1" i="0" u="none" strike="noStrike" cap="none" normalizeH="0" baseline="0">
                          <a:ln>
                            <a:noFill/>
                          </a:ln>
                          <a:solidFill>
                            <a:schemeClr val="bg1"/>
                          </a:solidFill>
                          <a:effectLst/>
                          <a:latin typeface="Calibri" pitchFamily="34" charset="0"/>
                          <a:ea typeface="ＭＳ Ｐゴシック" pitchFamily="34" charset="-128"/>
                          <a:cs typeface="Times New Roman" pitchFamily="18" charset="0"/>
                        </a:rPr>
                        <a:t>SOCIAL PROTECTION </a:t>
                      </a:r>
                      <a:r>
                        <a:rPr kumimoji="0" lang="en-ZA" altLang="en-US" sz="1200" b="1" i="0" u="none" strike="noStrike" cap="none" normalizeH="0" baseline="0" dirty="0">
                          <a:ln>
                            <a:noFill/>
                          </a:ln>
                          <a:solidFill>
                            <a:schemeClr val="bg1"/>
                          </a:solidFill>
                          <a:effectLst/>
                          <a:latin typeface="Calibri" pitchFamily="34" charset="0"/>
                          <a:ea typeface="ＭＳ Ｐゴシック" pitchFamily="34" charset="-128"/>
                          <a:cs typeface="Times New Roman" pitchFamily="18" charset="0"/>
                        </a:rPr>
                        <a:t>SYSTEM)</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xmlns="" val="10001"/>
                  </a:ext>
                </a:extLst>
              </a:tr>
              <a:tr h="45182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1.1 </a:t>
                      </a:r>
                      <a:r>
                        <a:rPr kumimoji="0" lang="en-US" altLang="en-US" sz="14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Percentage  of active registered employers assessed annually by 31 March 2019 (excl exempted employers)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1400" b="0" i="0" u="none" strike="noStrike" cap="none" normalizeH="0" baseline="0" dirty="0">
                        <a:ln>
                          <a:noFill/>
                        </a:ln>
                        <a:solidFill>
                          <a:schemeClr val="tx1"/>
                        </a:solidFill>
                        <a:effectLst/>
                        <a:latin typeface="+mn-lt"/>
                        <a:ea typeface="ＭＳ Ｐゴシック"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3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Note: IES has indicated that they have capacity constraints, therefore they are unable to attend to cases referred. </a:t>
                      </a:r>
                      <a:endParaRPr kumimoji="0" lang="en-US" altLang="en-US" sz="13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6</a:t>
                      </a:r>
                      <a:r>
                        <a:rPr kumimoji="0" lang="en-US" altLang="en-US"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a:t>
                      </a:r>
                      <a:r>
                        <a:rPr kumimoji="0" lang="en-US" altLang="en-US" sz="1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of active registered employers assessed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30 </a:t>
                      </a: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December  </a:t>
                      </a: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2018</a:t>
                      </a:r>
                      <a:endParaRPr lang="en-ZA" sz="1400" b="0"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NOT ACHIEVED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r>
                        <a:rPr kumimoji="0" lang="en-US" altLang="en-US" sz="14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39% </a:t>
                      </a:r>
                      <a:r>
                        <a:rPr kumimoji="0" lang="en-US" altLang="en-US" sz="1400" b="0" i="0" u="none" strike="noStrike" kern="1200" cap="none" spc="0" normalizeH="0" baseline="0" noProof="0" dirty="0">
                          <a:ln>
                            <a:noFill/>
                          </a:ln>
                          <a:solidFill>
                            <a:prstClr val="black"/>
                          </a:solidFill>
                          <a:effectLst/>
                          <a:uLnTx/>
                          <a:uFillTx/>
                          <a:latin typeface="Calibri" pitchFamily="34" charset="0"/>
                          <a:ea typeface="Times New Roman" pitchFamily="18" charset="0"/>
                          <a:cs typeface="Arial" pitchFamily="34" charset="0"/>
                        </a:rPr>
                        <a:t>of active registered employers were assessed </a:t>
                      </a:r>
                      <a:r>
                        <a:rPr kumimoji="0" lang="en-ZA" altLang="en-US" sz="1400" b="0" i="0" u="none" strike="noStrike" kern="1200" cap="none" spc="0" normalizeH="0" baseline="0" noProof="0" dirty="0">
                          <a:ln>
                            <a:noFill/>
                          </a:ln>
                          <a:solidFill>
                            <a:prstClr val="black"/>
                          </a:solidFill>
                          <a:effectLst/>
                          <a:uLnTx/>
                          <a:uFillTx/>
                          <a:latin typeface="Calibri" pitchFamily="34" charset="0"/>
                          <a:ea typeface="Times New Roman" pitchFamily="18" charset="0"/>
                          <a:cs typeface="Arial" pitchFamily="34" charset="0"/>
                        </a:rPr>
                        <a:t>by 30 </a:t>
                      </a:r>
                      <a:r>
                        <a:rPr kumimoji="0" lang="en-ZA" altLang="en-US" sz="1400" b="0" i="0" u="none" strike="noStrike" kern="1200" cap="none" spc="0" normalizeH="0" baseline="0" noProof="0" dirty="0" smtClean="0">
                          <a:ln>
                            <a:noFill/>
                          </a:ln>
                          <a:solidFill>
                            <a:prstClr val="black"/>
                          </a:solidFill>
                          <a:effectLst/>
                          <a:uLnTx/>
                          <a:uFillTx/>
                          <a:latin typeface="Calibri" pitchFamily="34" charset="0"/>
                          <a:ea typeface="Times New Roman" pitchFamily="18" charset="0"/>
                          <a:cs typeface="Arial" pitchFamily="34" charset="0"/>
                        </a:rPr>
                        <a:t>December </a:t>
                      </a:r>
                      <a:r>
                        <a:rPr kumimoji="0" lang="en-ZA" altLang="en-US" sz="1400" b="0" i="0" u="none" strike="noStrike" kern="1200" cap="none" spc="0" normalizeH="0" baseline="0" noProof="0" dirty="0">
                          <a:ln>
                            <a:noFill/>
                          </a:ln>
                          <a:solidFill>
                            <a:prstClr val="black"/>
                          </a:solidFill>
                          <a:effectLst/>
                          <a:uLnTx/>
                          <a:uFillTx/>
                          <a:latin typeface="Calibri" pitchFamily="34" charset="0"/>
                          <a:ea typeface="Times New Roman" pitchFamily="18" charset="0"/>
                          <a:cs typeface="Arial" pitchFamily="34" charset="0"/>
                        </a:rPr>
                        <a:t>2018</a:t>
                      </a:r>
                      <a:endParaRPr kumimoji="0" lang="en-ZA" sz="1400" b="0" i="0" u="none" strike="noStrike" kern="1200" cap="none" spc="0" normalizeH="0" baseline="0" noProof="0" dirty="0">
                        <a:ln>
                          <a:noFill/>
                        </a:ln>
                        <a:solidFill>
                          <a:prstClr val="black"/>
                        </a:solidFill>
                        <a:effectLst/>
                        <a:uLnTx/>
                        <a:uFillTx/>
                        <a:latin typeface="+mn-lt"/>
                        <a:ea typeface="Times New Roman"/>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lang="en-US" sz="1400" b="1" dirty="0">
                        <a:solidFill>
                          <a:srgbClr val="FF0000"/>
                        </a:solidFill>
                        <a:effectLst/>
                        <a:latin typeface="+mn-lt"/>
                        <a:ea typeface="Times New Roman"/>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lang="en-US" sz="1400" b="0" dirty="0">
                          <a:solidFill>
                            <a:schemeClr val="tx1"/>
                          </a:solidFill>
                          <a:effectLst/>
                          <a:latin typeface="+mn-lt"/>
                          <a:ea typeface="Times New Roman"/>
                          <a:cs typeface="Arial"/>
                        </a:rPr>
                        <a:t>As at the end of March 2018, there were a total of 401 536 active registered employers on the database. </a:t>
                      </a:r>
                      <a:r>
                        <a:rPr lang="en-ZA" sz="1400" b="0" dirty="0">
                          <a:solidFill>
                            <a:schemeClr val="tx1"/>
                          </a:solidFill>
                          <a:effectLst/>
                          <a:latin typeface="+mn-lt"/>
                          <a:ea typeface="Times New Roman"/>
                          <a:cs typeface="Arial"/>
                        </a:rPr>
                        <a:t>Of the total active registered employers, </a:t>
                      </a:r>
                      <a:r>
                        <a:rPr lang="en-ZA" sz="1400" b="0" dirty="0" smtClean="0">
                          <a:solidFill>
                            <a:schemeClr val="tx1"/>
                          </a:solidFill>
                          <a:effectLst/>
                          <a:latin typeface="+mn-lt"/>
                          <a:ea typeface="Times New Roman"/>
                          <a:cs typeface="Arial"/>
                        </a:rPr>
                        <a:t>156</a:t>
                      </a:r>
                      <a:r>
                        <a:rPr lang="en-ZA" sz="1400" b="0" baseline="0" dirty="0" smtClean="0">
                          <a:solidFill>
                            <a:schemeClr val="tx1"/>
                          </a:solidFill>
                          <a:effectLst/>
                          <a:latin typeface="+mn-lt"/>
                          <a:ea typeface="Times New Roman"/>
                          <a:cs typeface="Arial"/>
                        </a:rPr>
                        <a:t> 599</a:t>
                      </a:r>
                      <a:r>
                        <a:rPr lang="en-ZA" sz="1400" b="0" dirty="0" smtClean="0">
                          <a:solidFill>
                            <a:schemeClr val="tx1"/>
                          </a:solidFill>
                          <a:effectLst/>
                          <a:latin typeface="+mn-lt"/>
                          <a:ea typeface="Times New Roman"/>
                          <a:cs typeface="Arial"/>
                        </a:rPr>
                        <a:t> </a:t>
                      </a:r>
                      <a:r>
                        <a:rPr lang="en-ZA" sz="1400" b="0" dirty="0">
                          <a:solidFill>
                            <a:schemeClr val="tx1"/>
                          </a:solidFill>
                          <a:effectLst/>
                          <a:latin typeface="+mn-lt"/>
                          <a:ea typeface="Times New Roman"/>
                          <a:cs typeface="Arial"/>
                        </a:rPr>
                        <a:t>(</a:t>
                      </a:r>
                      <a:r>
                        <a:rPr lang="en-ZA" sz="1400" b="0" dirty="0" smtClean="0">
                          <a:solidFill>
                            <a:schemeClr val="tx1"/>
                          </a:solidFill>
                          <a:effectLst/>
                          <a:latin typeface="+mn-lt"/>
                          <a:ea typeface="Times New Roman"/>
                          <a:cs typeface="Arial"/>
                        </a:rPr>
                        <a:t>39%) </a:t>
                      </a:r>
                      <a:r>
                        <a:rPr lang="en-ZA" sz="1400" b="0" dirty="0">
                          <a:solidFill>
                            <a:schemeClr val="tx1"/>
                          </a:solidFill>
                          <a:effectLst/>
                          <a:latin typeface="+mn-lt"/>
                          <a:ea typeface="Times New Roman"/>
                          <a:cs typeface="Arial"/>
                        </a:rPr>
                        <a:t>were assessed by </a:t>
                      </a:r>
                      <a:r>
                        <a:rPr lang="en-ZA" sz="1400" b="0" dirty="0" smtClean="0">
                          <a:solidFill>
                            <a:schemeClr val="tx1"/>
                          </a:solidFill>
                          <a:effectLst/>
                          <a:latin typeface="+mn-lt"/>
                          <a:ea typeface="Times New Roman"/>
                          <a:cs typeface="Arial"/>
                        </a:rPr>
                        <a:t>31</a:t>
                      </a:r>
                      <a:r>
                        <a:rPr lang="en-ZA" sz="1400" b="0" baseline="0" dirty="0" smtClean="0">
                          <a:solidFill>
                            <a:schemeClr val="tx1"/>
                          </a:solidFill>
                          <a:effectLst/>
                          <a:latin typeface="+mn-lt"/>
                          <a:ea typeface="Times New Roman"/>
                          <a:cs typeface="Arial"/>
                        </a:rPr>
                        <a:t> December</a:t>
                      </a:r>
                      <a:r>
                        <a:rPr lang="en-ZA" sz="1400" b="0" dirty="0" smtClean="0">
                          <a:solidFill>
                            <a:schemeClr val="tx1"/>
                          </a:solidFill>
                          <a:effectLst/>
                          <a:latin typeface="+mn-lt"/>
                          <a:ea typeface="Times New Roman"/>
                          <a:cs typeface="Arial"/>
                        </a:rPr>
                        <a:t> </a:t>
                      </a:r>
                      <a:r>
                        <a:rPr lang="en-ZA" sz="1400" b="0" dirty="0">
                          <a:solidFill>
                            <a:schemeClr val="tx1"/>
                          </a:solidFill>
                          <a:effectLst/>
                          <a:latin typeface="+mn-lt"/>
                          <a:ea typeface="Times New Roman"/>
                          <a:cs typeface="Arial"/>
                        </a:rPr>
                        <a:t>2018 (2018/19 </a:t>
                      </a:r>
                      <a:r>
                        <a:rPr lang="en-ZA" sz="1400" b="0" dirty="0" smtClean="0">
                          <a:solidFill>
                            <a:schemeClr val="tx1"/>
                          </a:solidFill>
                          <a:effectLst/>
                          <a:latin typeface="+mn-lt"/>
                          <a:ea typeface="Times New Roman"/>
                          <a:cs typeface="Arial"/>
                        </a:rPr>
                        <a:t>Q3). 39% </a:t>
                      </a:r>
                      <a:r>
                        <a:rPr lang="en-ZA" sz="1400" b="0" dirty="0">
                          <a:solidFill>
                            <a:schemeClr val="tx1"/>
                          </a:solidFill>
                          <a:effectLst/>
                          <a:latin typeface="+mn-lt"/>
                          <a:ea typeface="Times New Roman"/>
                          <a:cs typeface="Arial"/>
                        </a:rPr>
                        <a:t>is lower than the planned </a:t>
                      </a:r>
                      <a:r>
                        <a:rPr lang="en-ZA" sz="1400" b="0" dirty="0" smtClean="0">
                          <a:solidFill>
                            <a:schemeClr val="tx1"/>
                          </a:solidFill>
                          <a:effectLst/>
                          <a:latin typeface="+mn-lt"/>
                          <a:ea typeface="Times New Roman"/>
                          <a:cs typeface="Arial"/>
                        </a:rPr>
                        <a:t>65% by 26% point difference.</a:t>
                      </a:r>
                      <a:endParaRPr lang="en-ZA" sz="1400" b="0" dirty="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effectLst/>
                          <a:latin typeface="+mn-lt"/>
                          <a:ea typeface="Times New Roman"/>
                          <a:cs typeface="Arial"/>
                        </a:rPr>
                        <a:t>26%: </a:t>
                      </a:r>
                      <a:endParaRPr lang="en-US" sz="1400" b="1" dirty="0">
                        <a:solidFill>
                          <a:srgbClr val="FF0000"/>
                        </a:solidFill>
                        <a:effectLst/>
                        <a:latin typeface="+mn-lt"/>
                        <a:ea typeface="Times New Roman"/>
                        <a:cs typeface="Arial"/>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sz="1400" dirty="0">
                          <a:effectLst/>
                          <a:latin typeface="+mn-lt"/>
                          <a:ea typeface="Times New Roman"/>
                          <a:cs typeface="Arial"/>
                        </a:rPr>
                        <a:t>Employer’s non submission of </a:t>
                      </a:r>
                      <a:r>
                        <a:rPr lang="en-US" sz="1400" dirty="0" smtClean="0">
                          <a:effectLst/>
                          <a:latin typeface="+mn-lt"/>
                          <a:ea typeface="Times New Roman"/>
                          <a:cs typeface="Arial"/>
                        </a:rPr>
                        <a:t>ROE’s</a:t>
                      </a:r>
                      <a:endParaRPr lang="en-US" sz="1400" dirty="0">
                        <a:effectLst/>
                        <a:latin typeface="+mn-lt"/>
                        <a:ea typeface="Times New Roman"/>
                        <a:cs typeface="Arial"/>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sz="1400" dirty="0">
                          <a:effectLst/>
                          <a:latin typeface="+mn-lt"/>
                          <a:ea typeface="Times New Roman"/>
                          <a:cs typeface="Arial"/>
                        </a:rPr>
                        <a:t>The recruitment process of appointing Employers Compliance and Statutory Services not finalised to ensure employers' compliance and </a:t>
                      </a:r>
                      <a:r>
                        <a:rPr lang="en-US" sz="1400" dirty="0" smtClean="0">
                          <a:effectLst/>
                          <a:latin typeface="+mn-lt"/>
                          <a:ea typeface="Times New Roman"/>
                          <a:cs typeface="Arial"/>
                        </a:rPr>
                        <a:t>enforcement</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sz="1400" smtClean="0">
                          <a:effectLst/>
                          <a:latin typeface="+mn-lt"/>
                          <a:ea typeface="Times New Roman"/>
                          <a:cs typeface="Arial"/>
                        </a:rPr>
                        <a:t>Capacity Constraints</a:t>
                      </a:r>
                      <a:r>
                        <a:rPr lang="en-US" sz="1400" baseline="0" smtClean="0">
                          <a:effectLst/>
                          <a:latin typeface="+mn-lt"/>
                          <a:ea typeface="Times New Roman"/>
                          <a:cs typeface="Arial"/>
                        </a:rPr>
                        <a:t> </a:t>
                      </a:r>
                      <a:endParaRPr lang="en-US" sz="1400" dirty="0">
                        <a:effectLst/>
                        <a:latin typeface="+mn-lt"/>
                        <a:ea typeface="Times New Roman"/>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gridSpan="2">
                  <a:txBody>
                    <a:bodyPr/>
                    <a:lstStyle/>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dirty="0">
                          <a:solidFill>
                            <a:schemeClr val="tx1"/>
                          </a:solidFill>
                          <a:effectLst/>
                          <a:latin typeface="+mn-lt"/>
                          <a:ea typeface="+mn-ea"/>
                          <a:cs typeface="+mn-cs"/>
                        </a:rPr>
                        <a:t>Issue final reminder for submission of outstanding returns of earnings  </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dirty="0">
                          <a:solidFill>
                            <a:schemeClr val="tx1"/>
                          </a:solidFill>
                          <a:effectLst/>
                          <a:latin typeface="+mn-lt"/>
                          <a:ea typeface="+mn-ea"/>
                          <a:cs typeface="+mn-cs"/>
                        </a:rPr>
                        <a:t>Referral of non-submitting employers  to IES </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dirty="0">
                          <a:solidFill>
                            <a:schemeClr val="tx1"/>
                          </a:solidFill>
                          <a:effectLst/>
                          <a:latin typeface="+mn-lt"/>
                          <a:ea typeface="+mn-ea"/>
                          <a:cs typeface="+mn-cs"/>
                        </a:rPr>
                        <a:t>Review of 2019/20 APP to support full implementation of the definition of Active Registered </a:t>
                      </a:r>
                      <a:r>
                        <a:rPr lang="en-ZA" sz="1400" kern="1200" dirty="0" smtClean="0">
                          <a:solidFill>
                            <a:schemeClr val="tx1"/>
                          </a:solidFill>
                          <a:effectLst/>
                          <a:latin typeface="+mn-lt"/>
                          <a:ea typeface="+mn-ea"/>
                          <a:cs typeface="+mn-cs"/>
                        </a:rPr>
                        <a:t>Employers</a:t>
                      </a:r>
                      <a:endParaRPr lang="en-ZA" sz="1400" kern="1200" dirty="0">
                        <a:solidFill>
                          <a:schemeClr val="tx1"/>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dirty="0">
                          <a:solidFill>
                            <a:schemeClr val="tx1"/>
                          </a:solidFill>
                          <a:effectLst/>
                          <a:latin typeface="+mn-lt"/>
                          <a:ea typeface="+mn-ea"/>
                          <a:cs typeface="+mn-cs"/>
                        </a:rPr>
                        <a:t>Estimation of non-submitted ROE’s by Q4</a:t>
                      </a:r>
                      <a:r>
                        <a:rPr lang="en-ZA" sz="1400" kern="1200" dirty="0" smtClean="0">
                          <a:solidFill>
                            <a:schemeClr val="tx1"/>
                          </a:solidFill>
                          <a:effectLst/>
                          <a:latin typeface="+mn-lt"/>
                          <a:ea typeface="+mn-ea"/>
                          <a:cs typeface="+mn-cs"/>
                        </a:rPr>
                        <a:t>.</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dirty="0" smtClean="0">
                          <a:solidFill>
                            <a:schemeClr val="tx1"/>
                          </a:solidFill>
                          <a:effectLst/>
                          <a:latin typeface="+mn-lt"/>
                          <a:ea typeface="+mn-ea"/>
                          <a:cs typeface="+mn-cs"/>
                        </a:rPr>
                        <a:t>Clear credit balances of less than R100.00</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dirty="0" smtClean="0">
                          <a:solidFill>
                            <a:schemeClr val="tx1"/>
                          </a:solidFill>
                          <a:effectLst/>
                          <a:latin typeface="+mn-lt"/>
                          <a:ea typeface="+mn-ea"/>
                          <a:cs typeface="+mn-cs"/>
                        </a:rPr>
                        <a:t>COID training</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400" kern="1200" dirty="0" smtClean="0">
                          <a:solidFill>
                            <a:schemeClr val="tx1"/>
                          </a:solidFill>
                          <a:effectLst/>
                          <a:latin typeface="+mn-lt"/>
                          <a:ea typeface="+mn-ea"/>
                          <a:cs typeface="+mn-cs"/>
                        </a:rPr>
                        <a:t>Secondment of ASD Compliance.</a:t>
                      </a:r>
                      <a:r>
                        <a:rPr lang="en-ZA" sz="1400" kern="1200" baseline="0" dirty="0" smtClean="0">
                          <a:solidFill>
                            <a:schemeClr val="tx1"/>
                          </a:solidFill>
                          <a:effectLst/>
                          <a:latin typeface="+mn-lt"/>
                          <a:ea typeface="+mn-ea"/>
                          <a:cs typeface="+mn-cs"/>
                        </a:rPr>
                        <a:t> </a:t>
                      </a:r>
                      <a:endParaRPr lang="en-ZA" sz="1400" dirty="0">
                        <a:effectLst/>
                        <a:latin typeface="+mn-lt"/>
                        <a:ea typeface="Times New Roman"/>
                      </a:endParaRPr>
                    </a:p>
                    <a:p>
                      <a:pPr algn="l">
                        <a:spcAft>
                          <a:spcPts val="0"/>
                        </a:spcAft>
                      </a:pP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pPr algn="l">
                        <a:spcAft>
                          <a:spcPts val="0"/>
                        </a:spcAft>
                      </a:pP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22</a:t>
            </a:fld>
            <a:endParaRPr lang="en-US" altLang="en-US" sz="1200" dirty="0">
              <a:solidFill>
                <a:srgbClr val="898989"/>
              </a:solidFill>
            </a:endParaRPr>
          </a:p>
        </p:txBody>
      </p:sp>
    </p:spTree>
    <p:extLst>
      <p:ext uri="{BB962C8B-B14F-4D97-AF65-F5344CB8AC3E}">
        <p14:creationId xmlns:p14="http://schemas.microsoft.com/office/powerpoint/2010/main" xmlns="" val="273042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sz="2800" b="1" dirty="0">
                <a:solidFill>
                  <a:srgbClr val="000000"/>
                </a:solidFill>
                <a:cs typeface="Arial" pitchFamily="34" charset="0"/>
              </a:rPr>
              <a:t>REGARDING UNDER PERFORMANCE BY </a:t>
            </a:r>
            <a:r>
              <a:rPr lang="en-ZA" sz="2800" b="1" dirty="0" smtClean="0">
                <a:solidFill>
                  <a:srgbClr val="000000"/>
                </a:solidFill>
                <a:cs typeface="Arial" pitchFamily="34" charset="0"/>
              </a:rPr>
              <a:t>PROVINCES</a:t>
            </a:r>
            <a:endParaRPr lang="en-US" altLang="en-US" sz="28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53173093"/>
              </p:ext>
            </p:extLst>
          </p:nvPr>
        </p:nvGraphicFramePr>
        <p:xfrm>
          <a:off x="239280" y="811157"/>
          <a:ext cx="8708798" cy="5775923"/>
        </p:xfrm>
        <a:graphic>
          <a:graphicData uri="http://schemas.openxmlformats.org/drawingml/2006/table">
            <a:tbl>
              <a:tblPr/>
              <a:tblGrid>
                <a:gridCol w="1811193">
                  <a:extLst>
                    <a:ext uri="{9D8B030D-6E8A-4147-A177-3AD203B41FA5}">
                      <a16:colId xmlns:a16="http://schemas.microsoft.com/office/drawing/2014/main" xmlns="" val="1440771795"/>
                    </a:ext>
                  </a:extLst>
                </a:gridCol>
                <a:gridCol w="1237672">
                  <a:extLst>
                    <a:ext uri="{9D8B030D-6E8A-4147-A177-3AD203B41FA5}">
                      <a16:colId xmlns:a16="http://schemas.microsoft.com/office/drawing/2014/main" xmlns="" val="4173406290"/>
                    </a:ext>
                  </a:extLst>
                </a:gridCol>
                <a:gridCol w="1958110">
                  <a:extLst>
                    <a:ext uri="{9D8B030D-6E8A-4147-A177-3AD203B41FA5}">
                      <a16:colId xmlns:a16="http://schemas.microsoft.com/office/drawing/2014/main" xmlns="" val="220112366"/>
                    </a:ext>
                  </a:extLst>
                </a:gridCol>
                <a:gridCol w="1579418">
                  <a:extLst>
                    <a:ext uri="{9D8B030D-6E8A-4147-A177-3AD203B41FA5}">
                      <a16:colId xmlns:a16="http://schemas.microsoft.com/office/drawing/2014/main" xmlns="" val="1528756471"/>
                    </a:ext>
                  </a:extLst>
                </a:gridCol>
                <a:gridCol w="2122405">
                  <a:extLst>
                    <a:ext uri="{9D8B030D-6E8A-4147-A177-3AD203B41FA5}">
                      <a16:colId xmlns:a16="http://schemas.microsoft.com/office/drawing/2014/main" xmlns="" val="2124516066"/>
                    </a:ext>
                  </a:extLst>
                </a:gridCol>
              </a:tblGrid>
              <a:tr h="836639">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TARGET NOT ACHIEVED</a:t>
                      </a:r>
                      <a:endParaRPr kumimoji="0" lang="en-ZA"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PROVINCE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 BY PROVINCE</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515335">
                <a:tc rowSpan="3">
                  <a:txBody>
                    <a:bodyPr/>
                    <a:lstStyle/>
                    <a:p>
                      <a:r>
                        <a:rPr kumimoji="0" lang="en-US" sz="1400" b="1" i="0" u="none" strike="noStrike" kern="1200" cap="none" spc="0" normalizeH="0" baseline="0" noProof="0" dirty="0" smtClean="0">
                          <a:ln>
                            <a:noFill/>
                          </a:ln>
                          <a:solidFill>
                            <a:prstClr val="black"/>
                          </a:solidFill>
                          <a:effectLst/>
                          <a:uLnTx/>
                          <a:uFillTx/>
                          <a:latin typeface="+mn-lt"/>
                          <a:ea typeface="ＭＳ Ｐゴシック" pitchFamily="80" charset="-128"/>
                        </a:rPr>
                        <a:t>85% </a:t>
                      </a:r>
                      <a:r>
                        <a:rPr kumimoji="0" lang="en-US" sz="1400" b="0" i="0" u="none" strike="noStrike" kern="1200" cap="none" spc="0" normalizeH="0" baseline="0" noProof="0" dirty="0" smtClean="0">
                          <a:ln>
                            <a:noFill/>
                          </a:ln>
                          <a:solidFill>
                            <a:prstClr val="black"/>
                          </a:solidFill>
                          <a:effectLst/>
                          <a:uLnTx/>
                          <a:uFillTx/>
                          <a:latin typeface="+mn-lt"/>
                          <a:ea typeface="ＭＳ Ｐゴシック" pitchFamily="80" charset="-128"/>
                        </a:rPr>
                        <a:t>of compliant requests for assistive devices responded  within 15 working days</a:t>
                      </a:r>
                      <a:endParaRPr lang="en-ZA" sz="1400" dirty="0"/>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Eastern Cape</a:t>
                      </a:r>
                    </a:p>
                    <a:p>
                      <a:pPr marL="0" marR="0" lvl="0" indent="0" algn="ctr" defTabSz="457200" rtl="0" eaLnBrk="1" fontAlgn="base" latinLnBrk="0" hangingPunct="1">
                        <a:lnSpc>
                          <a:spcPct val="100000"/>
                        </a:lnSpc>
                        <a:spcBef>
                          <a:spcPct val="0"/>
                        </a:spcBef>
                        <a:spcAft>
                          <a:spcPct val="0"/>
                        </a:spcAft>
                        <a:buClrTx/>
                        <a:buSzTx/>
                        <a:buFontTx/>
                        <a:buNone/>
                        <a:tabLst/>
                      </a:pPr>
                      <a:endParaRPr lang="en-ZA" sz="1400" b="0" dirty="0" smtClean="0">
                        <a:solidFill>
                          <a:srgbClr val="FF0000"/>
                        </a:solidFill>
                        <a:effectLst/>
                        <a:latin typeface="+mn-lt"/>
                        <a:ea typeface="Times New Roman"/>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ZA" sz="1400" b="0" dirty="0" smtClean="0">
                          <a:solidFill>
                            <a:srgbClr val="FF0000"/>
                          </a:solidFill>
                          <a:effectLst/>
                          <a:latin typeface="+mn-lt"/>
                          <a:ea typeface="Times New Roman"/>
                          <a:cs typeface="Arial"/>
                        </a:rPr>
                        <a:t>71%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rowSpan="3">
                  <a:txBody>
                    <a:bodyPr/>
                    <a:lstStyle/>
                    <a:p>
                      <a:r>
                        <a:rPr lang="en-ZA" sz="1400" dirty="0" smtClean="0"/>
                        <a:t>Non compliance to letters and a process to load POE on the Y-Drive. </a:t>
                      </a:r>
                      <a:endParaRPr lang="en-ZA" sz="1400"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rowSpan="3">
                  <a:txBody>
                    <a:bodyPr/>
                    <a:lstStyle/>
                    <a:p>
                      <a:r>
                        <a:rPr lang="en-ZA" sz="1400" dirty="0" smtClean="0"/>
                        <a:t>The POE requirement to be discussed at workshops with provinces emphasising the audit outcome. </a:t>
                      </a:r>
                    </a:p>
                    <a:p>
                      <a:endParaRPr lang="en-ZA" sz="1400" baseline="0" dirty="0" smtClean="0"/>
                    </a:p>
                    <a:p>
                      <a:r>
                        <a:rPr lang="en-ZA" sz="1400" baseline="0" dirty="0" smtClean="0"/>
                        <a:t>Constant communication and training with the provinces.</a:t>
                      </a:r>
                    </a:p>
                    <a:p>
                      <a:endParaRPr lang="en-ZA" sz="1400" baseline="0" dirty="0" smtClean="0"/>
                    </a:p>
                    <a:p>
                      <a:r>
                        <a:rPr lang="en-ZA" sz="1400" baseline="0" dirty="0" smtClean="0"/>
                        <a:t>Conduct provincial visit to provide support on performance information and reporting.  </a:t>
                      </a:r>
                    </a:p>
                    <a:p>
                      <a:endParaRPr lang="en-ZA" sz="1400" baseline="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n-ZA" sz="1400" dirty="0" smtClean="0">
                          <a:effectLst/>
                          <a:latin typeface="Arial Narrow" panose="020B0606020202030204" pitchFamily="34" charset="0"/>
                          <a:ea typeface="Calibri" panose="020F0502020204030204" pitchFamily="34" charset="0"/>
                          <a:cs typeface="Arial" panose="020B0604020202020204" pitchFamily="34" charset="0"/>
                        </a:rPr>
                        <a:t>Compiled and sent non-compliance notices to CDPOS of provinces where POE is not being submitted </a:t>
                      </a: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tabLst>
                          <a:tab pos="0" algn="l"/>
                        </a:tabLst>
                      </a:pPr>
                      <a:r>
                        <a:rPr lang="en-ZA" sz="1400" dirty="0" smtClean="0">
                          <a:effectLst/>
                          <a:latin typeface="Arial Narrow" panose="020B0606020202030204" pitchFamily="34" charset="0"/>
                          <a:ea typeface="Calibri" panose="020F0502020204030204" pitchFamily="34" charset="0"/>
                          <a:cs typeface="Arial" panose="020B0604020202020204" pitchFamily="34" charset="0"/>
                        </a:rPr>
                        <a:t> </a:t>
                      </a: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sz="1400" baseline="0" dirty="0" smtClean="0"/>
                    </a:p>
                    <a:p>
                      <a:endParaRPr lang="en-ZA" sz="1400" baseline="0" dirty="0" smtClean="0"/>
                    </a:p>
                    <a:p>
                      <a:endParaRPr lang="en-ZA" sz="1400" dirty="0"/>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xmlns="" val="562055152"/>
                  </a:ext>
                </a:extLst>
              </a:tr>
              <a:tr h="1610471">
                <a:tc vMerge="1">
                  <a:txBody>
                    <a:bodyPr/>
                    <a:lstStyle/>
                    <a:p>
                      <a:endParaRPr lang="en-ZA"/>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North West</a:t>
                      </a:r>
                      <a:endPar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lang="en-ZA" sz="1400" b="0" dirty="0" smtClean="0">
                        <a:solidFill>
                          <a:srgbClr val="FF0000"/>
                        </a:solidFill>
                        <a:effectLst/>
                        <a:latin typeface="+mn-lt"/>
                        <a:ea typeface="Times New Roman"/>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ZA" sz="1400" b="0" dirty="0" smtClean="0">
                          <a:solidFill>
                            <a:srgbClr val="FF0000"/>
                          </a:solidFill>
                          <a:effectLst/>
                          <a:latin typeface="+mn-lt"/>
                          <a:ea typeface="Times New Roman"/>
                          <a:cs typeface="Arial"/>
                        </a:rPr>
                        <a:t>75%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947192343"/>
                  </a:ext>
                </a:extLst>
              </a:tr>
              <a:tr h="1765743">
                <a:tc vMerge="1">
                  <a:txBody>
                    <a:bodyPr/>
                    <a:lstStyle/>
                    <a:p>
                      <a:endParaRPr lang="en-ZA"/>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Northern Cape</a:t>
                      </a:r>
                      <a:endPar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lang="en-ZA" sz="1400" b="0" dirty="0" smtClean="0">
                        <a:solidFill>
                          <a:srgbClr val="FF0000"/>
                        </a:solidFill>
                        <a:effectLst/>
                        <a:latin typeface="+mn-lt"/>
                        <a:ea typeface="Times New Roman"/>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ZA" sz="1400" b="0" dirty="0" smtClean="0">
                          <a:solidFill>
                            <a:srgbClr val="FF0000"/>
                          </a:solidFill>
                          <a:effectLst/>
                          <a:latin typeface="+mn-lt"/>
                          <a:ea typeface="Times New Roman"/>
                          <a:cs typeface="Arial"/>
                        </a:rPr>
                        <a:t>82%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3669411861"/>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6B733C-23B5-4D4A-9165-51682A3BFD66}"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2082864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2018-19 REVENUE SUMMARY</a:t>
            </a:r>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111"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3" name="Content Placeholder 2"/>
          <p:cNvSpPr>
            <a:spLocks noGrp="1"/>
          </p:cNvSpPr>
          <p:nvPr>
            <p:ph idx="1"/>
          </p:nvPr>
        </p:nvSpPr>
        <p:spPr>
          <a:xfrm>
            <a:off x="262647" y="1600200"/>
            <a:ext cx="8579796" cy="4525963"/>
          </a:xfrm>
        </p:spPr>
        <p:txBody>
          <a:bodyPr/>
          <a:lstStyle/>
          <a:p>
            <a:endParaRPr lang="en-ZA" sz="2800" dirty="0"/>
          </a:p>
          <a:p>
            <a:endParaRPr lang="en-ZA" sz="2800" dirty="0"/>
          </a:p>
          <a:p>
            <a:endParaRPr lang="en-ZA" sz="1800" dirty="0"/>
          </a:p>
          <a:p>
            <a:endParaRPr lang="en-ZA"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647" y="1417638"/>
            <a:ext cx="8424153" cy="4948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2011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2018-19 EXEPENDITURE PER PROGRAMME</a:t>
            </a:r>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D5B42D9-C7FB-45B2-8CBD-E43F3AEB7E9B}" type="slidenum">
              <a:rPr kumimoji="0" lang="en-US" sz="1200" b="0" i="0" u="none" strike="noStrike" kern="1200" cap="none" spc="0" normalizeH="0" baseline="0" noProof="0" smtClean="0">
                <a:ln>
                  <a:noFill/>
                </a:ln>
                <a:solidFill>
                  <a:srgbClr val="898989"/>
                </a:solidFill>
                <a:effectLst/>
                <a:uLnTx/>
                <a:uFillTx/>
                <a:latin typeface="Calibri" pitchFamily="-111"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71463" y="1417638"/>
            <a:ext cx="8543925" cy="5126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4553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t>ECONOMIC CLASSIFICATION</a:t>
            </a:r>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D5B42D9-C7FB-45B2-8CBD-E43F3AEB7E9B}" type="slidenum">
              <a:rPr kumimoji="0" lang="en-US" sz="1200" b="0" i="0" u="none" strike="noStrike" kern="1200" cap="none" spc="0" normalizeH="0" baseline="0" noProof="0" smtClean="0">
                <a:ln>
                  <a:noFill/>
                </a:ln>
                <a:solidFill>
                  <a:srgbClr val="898989"/>
                </a:solidFill>
                <a:effectLst/>
                <a:uLnTx/>
                <a:uFillTx/>
                <a:latin typeface="Calibri" pitchFamily="-111"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0038" y="1417639"/>
            <a:ext cx="8501062" cy="5068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5656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
            </a:r>
            <a:br>
              <a:rPr lang="en-ZA" sz="2400" b="1" dirty="0"/>
            </a:br>
            <a:r>
              <a:rPr lang="en-ZA" sz="2400" b="1" dirty="0"/>
              <a:t>2018-19 REVENUE AND EXPENDITURE SUMMARY</a:t>
            </a:r>
            <a:br>
              <a:rPr lang="en-ZA" sz="2400" b="1" dirty="0"/>
            </a:br>
            <a:endParaRPr lang="en-ZA" sz="2400" b="1" dirty="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6AF1B2-E7A4-446A-84DC-90AA83BA6A19}" type="slidenum">
              <a:rPr kumimoji="0" lang="en-US" sz="1200" b="0" i="0" u="none" strike="noStrike" kern="1200" cap="none" spc="0" normalizeH="0" baseline="0" noProof="0" smtClean="0">
                <a:ln>
                  <a:noFill/>
                </a:ln>
                <a:solidFill>
                  <a:srgbClr val="898989"/>
                </a:solidFill>
                <a:effectLst/>
                <a:uLnTx/>
                <a:uFillTx/>
                <a:latin typeface="Calibri" pitchFamily="-111"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
        <p:nvSpPr>
          <p:cNvPr id="3" name="Content Placeholder 2"/>
          <p:cNvSpPr>
            <a:spLocks noGrp="1"/>
          </p:cNvSpPr>
          <p:nvPr>
            <p:ph idx="1"/>
          </p:nvPr>
        </p:nvSpPr>
        <p:spPr>
          <a:xfrm>
            <a:off x="262647" y="1600200"/>
            <a:ext cx="8579796" cy="4525963"/>
          </a:xfrm>
        </p:spPr>
        <p:txBody>
          <a:bodyPr/>
          <a:lstStyle/>
          <a:p>
            <a:endParaRPr lang="en-ZA" sz="2800" dirty="0"/>
          </a:p>
          <a:p>
            <a:endParaRPr lang="en-ZA" sz="2800" dirty="0"/>
          </a:p>
          <a:p>
            <a:endParaRPr lang="en-ZA" sz="1800" dirty="0"/>
          </a:p>
          <a:p>
            <a:endParaRPr lang="en-ZA"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649" y="1333500"/>
            <a:ext cx="8579794" cy="5073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5672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t>VARIANCES </a:t>
            </a:r>
            <a:endParaRPr lang="en-ZA" sz="3200" dirty="0"/>
          </a:p>
        </p:txBody>
      </p:sp>
      <p:sp>
        <p:nvSpPr>
          <p:cNvPr id="3" name="Content Placeholder 2"/>
          <p:cNvSpPr>
            <a:spLocks noGrp="1"/>
          </p:cNvSpPr>
          <p:nvPr>
            <p:ph idx="1"/>
          </p:nvPr>
        </p:nvSpPr>
        <p:spPr>
          <a:xfrm>
            <a:off x="457200" y="1403350"/>
            <a:ext cx="8229600" cy="4525963"/>
          </a:xfrm>
        </p:spPr>
        <p:txBody>
          <a:bodyPr/>
          <a:lstStyle/>
          <a:p>
            <a:pPr marL="0" lvl="0" indent="0" algn="just">
              <a:buNone/>
            </a:pPr>
            <a:r>
              <a:rPr lang="en-ZA" sz="2000" b="1" dirty="0">
                <a:solidFill>
                  <a:prstClr val="black"/>
                </a:solidFill>
              </a:rPr>
              <a:t>Compensation of Employees:</a:t>
            </a:r>
          </a:p>
          <a:p>
            <a:pPr algn="just"/>
            <a:r>
              <a:rPr lang="en-ZA" sz="1800" dirty="0">
                <a:solidFill>
                  <a:prstClr val="black"/>
                </a:solidFill>
              </a:rPr>
              <a:t>Compensation of employees is at </a:t>
            </a:r>
            <a:r>
              <a:rPr lang="en-ZA" sz="1800" dirty="0" smtClean="0">
                <a:solidFill>
                  <a:prstClr val="black"/>
                </a:solidFill>
              </a:rPr>
              <a:t>41%  spending, </a:t>
            </a:r>
            <a:r>
              <a:rPr lang="en-ZA" sz="1800" dirty="0">
                <a:solidFill>
                  <a:prstClr val="black"/>
                </a:solidFill>
              </a:rPr>
              <a:t>which reflect </a:t>
            </a:r>
            <a:r>
              <a:rPr lang="en-ZA" sz="1800" dirty="0" smtClean="0">
                <a:solidFill>
                  <a:prstClr val="black"/>
                </a:solidFill>
              </a:rPr>
              <a:t>under </a:t>
            </a:r>
            <a:r>
              <a:rPr lang="en-ZA" sz="1800" dirty="0">
                <a:solidFill>
                  <a:prstClr val="black"/>
                </a:solidFill>
              </a:rPr>
              <a:t>spending  for the period under </a:t>
            </a:r>
            <a:r>
              <a:rPr lang="en-ZA" sz="1800" dirty="0" smtClean="0">
                <a:solidFill>
                  <a:prstClr val="black"/>
                </a:solidFill>
              </a:rPr>
              <a:t>review, this is mainly due to outstanding December claim for Department of Labour. </a:t>
            </a:r>
            <a:endParaRPr lang="en-ZA" sz="1800" dirty="0">
              <a:solidFill>
                <a:prstClr val="black"/>
              </a:solidFill>
            </a:endParaRPr>
          </a:p>
          <a:p>
            <a:pPr marL="0" lvl="0" indent="0" algn="just">
              <a:buNone/>
            </a:pPr>
            <a:r>
              <a:rPr lang="en-ZA" sz="1800" dirty="0">
                <a:solidFill>
                  <a:prstClr val="black"/>
                </a:solidFill>
              </a:rPr>
              <a:t>   </a:t>
            </a:r>
            <a:r>
              <a:rPr lang="en-ZA" sz="2000" b="1" dirty="0">
                <a:solidFill>
                  <a:prstClr val="black"/>
                </a:solidFill>
              </a:rPr>
              <a:t>Goods and Services</a:t>
            </a:r>
            <a:r>
              <a:rPr lang="en-ZA" sz="2000" b="1" dirty="0" smtClean="0">
                <a:solidFill>
                  <a:prstClr val="black"/>
                </a:solidFill>
              </a:rPr>
              <a:t>:</a:t>
            </a:r>
            <a:endParaRPr lang="en-ZA" sz="2000" b="1" dirty="0">
              <a:solidFill>
                <a:prstClr val="black"/>
              </a:solidFill>
            </a:endParaRPr>
          </a:p>
          <a:p>
            <a:pPr algn="just"/>
            <a:r>
              <a:rPr lang="en-ZA" sz="2000" dirty="0" smtClean="0">
                <a:solidFill>
                  <a:prstClr val="black"/>
                </a:solidFill>
              </a:rPr>
              <a:t>Goods and services is currently at 33%, which reflects an under spend for a period under review. This is also mainly due to the outstanding </a:t>
            </a:r>
            <a:r>
              <a:rPr lang="en-ZA" sz="2000" dirty="0" err="1" smtClean="0">
                <a:solidFill>
                  <a:prstClr val="black"/>
                </a:solidFill>
              </a:rPr>
              <a:t>DoL</a:t>
            </a:r>
            <a:r>
              <a:rPr lang="en-ZA" sz="2000" dirty="0" smtClean="0">
                <a:solidFill>
                  <a:prstClr val="black"/>
                </a:solidFill>
              </a:rPr>
              <a:t> claim for December period.</a:t>
            </a:r>
          </a:p>
          <a:p>
            <a:pPr algn="just"/>
            <a:r>
              <a:rPr lang="en-ZA" sz="2000" dirty="0" smtClean="0">
                <a:solidFill>
                  <a:prstClr val="black"/>
                </a:solidFill>
              </a:rPr>
              <a:t>A </a:t>
            </a:r>
            <a:r>
              <a:rPr lang="en-ZA" sz="2000" dirty="0">
                <a:solidFill>
                  <a:prstClr val="black"/>
                </a:solidFill>
              </a:rPr>
              <a:t>contract for the new claims system was signed end of August 2018 , the project started on the third September 2018 and this will impact positively on the expenditure movements for the following reporting </a:t>
            </a:r>
            <a:r>
              <a:rPr lang="en-ZA" sz="2000" dirty="0" smtClean="0">
                <a:solidFill>
                  <a:prstClr val="black"/>
                </a:solidFill>
              </a:rPr>
              <a:t>periods. </a:t>
            </a:r>
            <a:endParaRPr lang="en-ZA" sz="2000" dirty="0">
              <a:solidFill>
                <a:prstClr val="black"/>
              </a:solidFill>
            </a:endParaRPr>
          </a:p>
          <a:p>
            <a:pPr algn="just"/>
            <a:r>
              <a:rPr lang="en-ZA" sz="2000" dirty="0">
                <a:solidFill>
                  <a:prstClr val="black"/>
                </a:solidFill>
              </a:rPr>
              <a:t>Phase 2 of the CF filing project has been delayed due to lack of SAP resources. </a:t>
            </a:r>
          </a:p>
          <a:p>
            <a:pPr algn="just"/>
            <a:r>
              <a:rPr lang="en-ZA" sz="2000" dirty="0">
                <a:solidFill>
                  <a:prstClr val="black"/>
                </a:solidFill>
              </a:rPr>
              <a:t>Case ware software licence is still pending supply chain processes and therefore affecting the expenditure movements for the period under review.</a:t>
            </a:r>
          </a:p>
          <a:p>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D5B42D9-C7FB-45B2-8CBD-E43F3AEB7E9B}" type="slidenum">
              <a:rPr kumimoji="0" lang="en-US" sz="1200" b="0" i="0" u="none" strike="noStrike" kern="1200" cap="none" spc="0" normalizeH="0" baseline="0" noProof="0" smtClean="0">
                <a:ln>
                  <a:noFill/>
                </a:ln>
                <a:solidFill>
                  <a:srgbClr val="898989"/>
                </a:solidFill>
                <a:effectLst/>
                <a:uLnTx/>
                <a:uFillTx/>
                <a:latin typeface="Calibri" pitchFamily="-111"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949300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a:t>VARIANCES </a:t>
            </a:r>
            <a:endParaRPr lang="en-ZA" sz="3200" dirty="0"/>
          </a:p>
        </p:txBody>
      </p:sp>
      <p:sp>
        <p:nvSpPr>
          <p:cNvPr id="3" name="Content Placeholder 2"/>
          <p:cNvSpPr>
            <a:spLocks noGrp="1"/>
          </p:cNvSpPr>
          <p:nvPr>
            <p:ph idx="1"/>
          </p:nvPr>
        </p:nvSpPr>
        <p:spPr>
          <a:xfrm>
            <a:off x="457200" y="1467556"/>
            <a:ext cx="8229600" cy="4888794"/>
          </a:xfrm>
        </p:spPr>
        <p:txBody>
          <a:bodyPr/>
          <a:lstStyle/>
          <a:p>
            <a:pPr algn="just"/>
            <a:r>
              <a:rPr lang="en-ZA" sz="1800" dirty="0" smtClean="0">
                <a:solidFill>
                  <a:prstClr val="black"/>
                </a:solidFill>
              </a:rPr>
              <a:t>The </a:t>
            </a:r>
            <a:r>
              <a:rPr lang="en-ZA" sz="1800" dirty="0">
                <a:solidFill>
                  <a:prstClr val="black"/>
                </a:solidFill>
              </a:rPr>
              <a:t>unwinding of interests also contribute to slow movement of expenditure as it will only </a:t>
            </a:r>
            <a:r>
              <a:rPr lang="en-ZA" sz="1800" dirty="0" smtClean="0">
                <a:solidFill>
                  <a:prstClr val="black"/>
                </a:solidFill>
              </a:rPr>
              <a:t>reflect once actuaries </a:t>
            </a:r>
            <a:r>
              <a:rPr lang="en-ZA" sz="1800" dirty="0">
                <a:solidFill>
                  <a:prstClr val="black"/>
                </a:solidFill>
              </a:rPr>
              <a:t>have made their year end valuation.</a:t>
            </a:r>
          </a:p>
          <a:p>
            <a:pPr algn="just"/>
            <a:r>
              <a:rPr lang="en-ZA" sz="1800" dirty="0">
                <a:solidFill>
                  <a:prstClr val="black"/>
                </a:solidFill>
              </a:rPr>
              <a:t>Expenditure on travelling activities that occurred for various purposes within the current reporting period will only reflect in the expenditure information for </a:t>
            </a:r>
            <a:r>
              <a:rPr lang="en-ZA" sz="1800" dirty="0" smtClean="0">
                <a:solidFill>
                  <a:prstClr val="black"/>
                </a:solidFill>
              </a:rPr>
              <a:t>January 2019 </a:t>
            </a:r>
            <a:r>
              <a:rPr lang="en-ZA" sz="1800" dirty="0">
                <a:solidFill>
                  <a:prstClr val="black"/>
                </a:solidFill>
              </a:rPr>
              <a:t>due to </a:t>
            </a:r>
            <a:r>
              <a:rPr lang="en-ZA" sz="1800" dirty="0" smtClean="0">
                <a:solidFill>
                  <a:prstClr val="black"/>
                </a:solidFill>
              </a:rPr>
              <a:t>outstanding Travel with Flair invoices.</a:t>
            </a:r>
          </a:p>
          <a:p>
            <a:pPr algn="just"/>
            <a:r>
              <a:rPr lang="en-ZA" sz="1800" dirty="0">
                <a:solidFill>
                  <a:prstClr val="black"/>
                </a:solidFill>
              </a:rPr>
              <a:t>The process for budgeting for medical and compensation benefits has been reviewed based on prior period actual expenditure. This has resulted  in  the compensation benefits budget amount being significantly reduced, as part of budget adjustments process. </a:t>
            </a:r>
          </a:p>
          <a:p>
            <a:pPr algn="just"/>
            <a:r>
              <a:rPr lang="en-ZA" sz="1800" dirty="0">
                <a:solidFill>
                  <a:prstClr val="black"/>
                </a:solidFill>
              </a:rPr>
              <a:t>The pension payments are not reflecting on the actual expenditure as the amounts are set off against the current liabilities.</a:t>
            </a:r>
          </a:p>
          <a:p>
            <a:pPr algn="just"/>
            <a:endParaRPr lang="en-ZA" sz="1800" dirty="0">
              <a:solidFill>
                <a:prstClr val="black"/>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D5B42D9-C7FB-45B2-8CBD-E43F3AEB7E9B}" type="slidenum">
              <a:rPr kumimoji="0" lang="en-US" sz="1200" b="0" i="0" u="none" strike="noStrike" kern="1200" cap="none" spc="0" normalizeH="0" baseline="0" noProof="0" smtClean="0">
                <a:ln>
                  <a:noFill/>
                </a:ln>
                <a:solidFill>
                  <a:srgbClr val="898989"/>
                </a:solidFill>
                <a:effectLst/>
                <a:uLnTx/>
                <a:uFillTx/>
                <a:latin typeface="Calibri" pitchFamily="-111"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34" charset="-128"/>
              <a:cs typeface="+mn-cs"/>
            </a:endParaRPr>
          </a:p>
        </p:txBody>
      </p:sp>
    </p:spTree>
    <p:extLst>
      <p:ext uri="{BB962C8B-B14F-4D97-AF65-F5344CB8AC3E}">
        <p14:creationId xmlns:p14="http://schemas.microsoft.com/office/powerpoint/2010/main" xmlns="" val="3153959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INTRODUCTION</a:t>
            </a:r>
            <a:endParaRPr lang="en-US" altLang="en-US" sz="3200" dirty="0">
              <a:ea typeface="ＭＳ Ｐゴシック" pitchFamily="34" charset="-128"/>
            </a:endParaRPr>
          </a:p>
        </p:txBody>
      </p:sp>
      <p:sp>
        <p:nvSpPr>
          <p:cNvPr id="17411" name="Content Placeholder 2"/>
          <p:cNvSpPr>
            <a:spLocks noGrp="1"/>
          </p:cNvSpPr>
          <p:nvPr>
            <p:ph idx="1"/>
          </p:nvPr>
        </p:nvSpPr>
        <p:spPr/>
        <p:txBody>
          <a:bodyPr/>
          <a:lstStyle/>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The Constitutional Mandate of the CF</a:t>
            </a:r>
          </a:p>
          <a:p>
            <a:pPr marL="0" indent="0" algn="ctr">
              <a:buFont typeface="Arial" pitchFamily="34" charset="0"/>
              <a:buNone/>
            </a:pPr>
            <a:r>
              <a:rPr lang="en-US" altLang="en-US" sz="2400" b="1" dirty="0">
                <a:ea typeface="ＭＳ Ｐゴシック" pitchFamily="34" charset="-128"/>
              </a:rPr>
              <a:t>- The Policy Mandate of the CF</a:t>
            </a: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rgbClr val="898989"/>
                </a:solidFill>
              </a:rPr>
              <a:pPr/>
              <a:t>3</a:t>
            </a:fld>
            <a:endParaRPr lang="en-US" altLang="en-US" sz="1200" dirty="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F3B4BF-08C2-456E-8FF4-4906D6045CA4}" type="slidenum">
              <a:rPr kumimoji="0" 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4" name="TextBox 3"/>
          <p:cNvSpPr txBox="1"/>
          <p:nvPr/>
        </p:nvSpPr>
        <p:spPr>
          <a:xfrm>
            <a:off x="423081" y="591508"/>
            <a:ext cx="8407020"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32" charset="-128"/>
              </a:rPr>
              <a:t>ANALYSIS OF PERFORMANCE PER SECTOR</a:t>
            </a:r>
            <a:endParaRPr kumimoji="0" lang="en-Z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ＭＳ Ｐゴシック" pitchFamily="32" charset="-128"/>
            </a:endParaRPr>
          </a:p>
        </p:txBody>
      </p:sp>
      <p:sp>
        <p:nvSpPr>
          <p:cNvPr id="5" name="TextBox 4"/>
          <p:cNvSpPr txBox="1"/>
          <p:nvPr/>
        </p:nvSpPr>
        <p:spPr>
          <a:xfrm>
            <a:off x="423081" y="1153227"/>
            <a:ext cx="8516382" cy="5724644"/>
          </a:xfrm>
          <a:prstGeom prst="rect">
            <a:avLst/>
          </a:prstGeom>
          <a:noFill/>
        </p:spPr>
        <p:txBody>
          <a:bodyPr wrap="square" rtlCol="0">
            <a:spAutoFit/>
          </a:bodyPr>
          <a:lstStyle/>
          <a:p>
            <a:pPr marL="285750" marR="0" lvl="0"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ZA" sz="24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The purpose of this report is to :</a:t>
            </a:r>
          </a:p>
          <a:p>
            <a:pPr marL="742950" marR="0" lvl="1"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ZA" sz="24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articulate the number of injuries registered with Compensation Fund per province.</a:t>
            </a:r>
          </a:p>
          <a:p>
            <a:pPr marL="742950" marR="0" lvl="1"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ZA" sz="24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show the role players in the working class by gender and citizenship.</a:t>
            </a:r>
          </a:p>
          <a:p>
            <a:pPr marL="742950" marR="0" lvl="1"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ZA" sz="24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indicate most incurred injuries by workers.</a:t>
            </a:r>
          </a:p>
          <a:p>
            <a:pPr marL="742950" marR="0" lvl="1"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ZA" sz="24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reflect top 20 industry sectors and companies which injuries are sustained.</a:t>
            </a:r>
          </a:p>
          <a:p>
            <a:pPr marL="742950" marR="0" lvl="1" indent="-285750" algn="l" defTabSz="4572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ZA" sz="24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Types of diseases and top five companies</a:t>
            </a:r>
          </a:p>
          <a:p>
            <a:pPr marL="457200" marR="0" lvl="1" indent="0" algn="l" defTabSz="457200" rtl="0" eaLnBrk="0" fontAlgn="base" latinLnBrk="0" hangingPunct="0">
              <a:lnSpc>
                <a:spcPct val="100000"/>
              </a:lnSpc>
              <a:spcBef>
                <a:spcPct val="0"/>
              </a:spcBef>
              <a:spcAft>
                <a:spcPct val="0"/>
              </a:spcAft>
              <a:buClrTx/>
              <a:buSzTx/>
              <a:buFontTx/>
              <a:buNone/>
              <a:tabLst/>
              <a:defRPr/>
            </a:pPr>
            <a:endParaRPr kumimoji="0" lang="en-ZA" sz="24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ZA" sz="18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endParaRPr>
          </a:p>
        </p:txBody>
      </p:sp>
    </p:spTree>
    <p:extLst>
      <p:ext uri="{BB962C8B-B14F-4D97-AF65-F5344CB8AC3E}">
        <p14:creationId xmlns:p14="http://schemas.microsoft.com/office/powerpoint/2010/main" xmlns="" val="38656520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F3B4BF-08C2-456E-8FF4-4906D6045CA4}" type="slidenum">
              <a:rPr kumimoji="0" 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4" name="TextBox 3"/>
          <p:cNvSpPr txBox="1"/>
          <p:nvPr/>
        </p:nvSpPr>
        <p:spPr>
          <a:xfrm>
            <a:off x="423081" y="615457"/>
            <a:ext cx="8407020"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mj-lt"/>
                <a:ea typeface="ＭＳ Ｐゴシック" pitchFamily="32" charset="-128"/>
                <a:cs typeface="+mn-cs"/>
              </a:rPr>
              <a:t>INJURIES PER PROVINCE</a:t>
            </a:r>
            <a:endParaRPr kumimoji="0" lang="en-ZA" sz="3200" b="0" i="0" u="none" strike="noStrike" kern="1200" cap="none" spc="0" normalizeH="0" baseline="0" noProof="0" dirty="0">
              <a:ln>
                <a:noFill/>
              </a:ln>
              <a:solidFill>
                <a:prstClr val="black"/>
              </a:solidFill>
              <a:effectLst/>
              <a:uLnTx/>
              <a:uFillTx/>
              <a:latin typeface="+mj-lt"/>
              <a:ea typeface="ＭＳ Ｐゴシック" pitchFamily="32" charset="-128"/>
              <a:cs typeface="+mn-cs"/>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3081" y="1587498"/>
            <a:ext cx="8407020" cy="46399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69052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81" y="591508"/>
            <a:ext cx="8407020"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mj-lt"/>
                <a:ea typeface="ＭＳ Ｐゴシック" pitchFamily="32" charset="-128"/>
              </a:rPr>
              <a:t>MALES AND FEMALES</a:t>
            </a:r>
            <a:endParaRPr kumimoji="0" lang="en-ZA" sz="3200" b="0" i="0" u="none" strike="noStrike" kern="1200" cap="none" spc="0" normalizeH="0" baseline="0" noProof="0" dirty="0">
              <a:ln>
                <a:noFill/>
              </a:ln>
              <a:solidFill>
                <a:prstClr val="black"/>
              </a:solidFill>
              <a:effectLst/>
              <a:uLnTx/>
              <a:uFillTx/>
              <a:latin typeface="+mj-lt"/>
              <a:ea typeface="ＭＳ Ｐゴシック" pitchFamily="32" charset="-12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3081" y="1605930"/>
            <a:ext cx="8293407" cy="46286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37945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988" y="571739"/>
            <a:ext cx="8816454"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mj-lt"/>
                <a:ea typeface="ＭＳ Ｐゴシック" pitchFamily="32" charset="-128"/>
                <a:cs typeface="+mn-cs"/>
              </a:rPr>
              <a:t>MIGRANTS AND NON MIGRANTS</a:t>
            </a:r>
            <a:endParaRPr kumimoji="0" lang="en-ZA" sz="3200" b="0" i="0" u="none" strike="noStrike" kern="1200" cap="none" spc="0" normalizeH="0" baseline="0" noProof="0" dirty="0">
              <a:ln>
                <a:noFill/>
              </a:ln>
              <a:solidFill>
                <a:prstClr val="black"/>
              </a:solidFill>
              <a:effectLst/>
              <a:uLnTx/>
              <a:uFillTx/>
              <a:latin typeface="+mj-lt"/>
              <a:ea typeface="ＭＳ Ｐゴシック" pitchFamily="32" charset="-128"/>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656" y="1636919"/>
            <a:ext cx="8176761" cy="4585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23962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584" y="571739"/>
            <a:ext cx="8816454"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mj-lt"/>
                <a:ea typeface="ＭＳ Ｐゴシック" pitchFamily="32" charset="-128"/>
                <a:cs typeface="+mn-cs"/>
              </a:rPr>
              <a:t>NON MIGRANTS: GENDER</a:t>
            </a:r>
            <a:endParaRPr kumimoji="0" lang="en-ZA" sz="3200" b="0" i="0" u="none" strike="noStrike" kern="1200" cap="none" spc="0" normalizeH="0" baseline="0" noProof="0" dirty="0">
              <a:ln>
                <a:noFill/>
              </a:ln>
              <a:solidFill>
                <a:prstClr val="black"/>
              </a:solidFill>
              <a:effectLst/>
              <a:uLnTx/>
              <a:uFillTx/>
              <a:latin typeface="+mj-lt"/>
              <a:ea typeface="ＭＳ Ｐゴシック" pitchFamily="32" charset="-128"/>
              <a:cs typeface="+mn-cs"/>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554" y="1508167"/>
            <a:ext cx="8418513" cy="4631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07565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979" y="571739"/>
            <a:ext cx="8816454"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mj-lt"/>
                <a:ea typeface="ＭＳ Ｐゴシック" pitchFamily="32" charset="-128"/>
                <a:cs typeface="+mn-cs"/>
              </a:rPr>
              <a:t>MIGRANTS: GENDER</a:t>
            </a:r>
            <a:endParaRPr kumimoji="0" lang="en-ZA" sz="3200" b="0" i="0" u="none" strike="noStrike" kern="1200" cap="none" spc="0" normalizeH="0" baseline="0" noProof="0" dirty="0">
              <a:ln>
                <a:noFill/>
              </a:ln>
              <a:solidFill>
                <a:prstClr val="black"/>
              </a:solidFill>
              <a:effectLst/>
              <a:uLnTx/>
              <a:uFillTx/>
              <a:latin typeface="+mj-lt"/>
              <a:ea typeface="ＭＳ Ｐゴシック" pitchFamily="32" charset="-128"/>
              <a:cs typeface="+mn-cs"/>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488" y="1579418"/>
            <a:ext cx="8199437" cy="4446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50886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5" y="274638"/>
            <a:ext cx="8607972" cy="1143000"/>
          </a:xfrm>
        </p:spPr>
        <p:txBody>
          <a:bodyPr/>
          <a:lstStyle/>
          <a:p>
            <a:r>
              <a:rPr lang="en-ZA" sz="3200" b="1" dirty="0" smtClean="0">
                <a:effectLst>
                  <a:outerShdw blurRad="38100" dist="38100" dir="2700000" algn="tl">
                    <a:srgbClr val="000000">
                      <a:alpha val="43137"/>
                    </a:srgbClr>
                  </a:outerShdw>
                </a:effectLst>
                <a:cs typeface="Arial" panose="020B0604020202020204" pitchFamily="34" charset="0"/>
              </a:rPr>
              <a:t>Top 20 Injuries, Industry Sector and Companies</a:t>
            </a:r>
            <a:endParaRPr lang="en-ZA" sz="3200" b="1" dirty="0">
              <a:effectLst>
                <a:outerShdw blurRad="38100" dist="38100" dir="2700000" algn="tl">
                  <a:srgbClr val="000000">
                    <a:alpha val="43137"/>
                  </a:srgbClr>
                </a:outerShdw>
              </a:effectLst>
              <a:cs typeface="Arial" panose="020B0604020202020204" pitchFamily="34" charset="0"/>
            </a:endParaRPr>
          </a:p>
        </p:txBody>
      </p:sp>
      <p:sp>
        <p:nvSpPr>
          <p:cNvPr id="3" name="Content Placeholder 2"/>
          <p:cNvSpPr>
            <a:spLocks noGrp="1"/>
          </p:cNvSpPr>
          <p:nvPr>
            <p:ph idx="1"/>
          </p:nvPr>
        </p:nvSpPr>
        <p:spPr/>
        <p:txBody>
          <a:bodyPr/>
          <a:lstStyle/>
          <a:p>
            <a:r>
              <a:rPr lang="en-ZA" sz="1800" dirty="0" smtClean="0">
                <a:latin typeface="Arial" panose="020B0604020202020204" pitchFamily="34" charset="0"/>
                <a:cs typeface="Arial" panose="020B0604020202020204" pitchFamily="34" charset="0"/>
              </a:rPr>
              <a:t>The report shows  top 20 injuries and in which industry sector and company the injuries are mostly incurred.</a:t>
            </a:r>
          </a:p>
          <a:p>
            <a:pPr marL="0" indent="0">
              <a:buNone/>
            </a:pPr>
            <a:endParaRPr lang="en-ZA" sz="1800" dirty="0" smtClean="0">
              <a:latin typeface="Arial" panose="020B0604020202020204" pitchFamily="34" charset="0"/>
              <a:cs typeface="Arial" panose="020B0604020202020204" pitchFamily="34" charset="0"/>
            </a:endParaRPr>
          </a:p>
          <a:p>
            <a:r>
              <a:rPr lang="en-ZA" sz="1800" dirty="0" smtClean="0">
                <a:latin typeface="Arial" panose="020B0604020202020204" pitchFamily="34" charset="0"/>
                <a:cs typeface="Arial" panose="020B0604020202020204" pitchFamily="34" charset="0"/>
              </a:rPr>
              <a:t>The report reflects  Multiple Superficial Injuries as the most suffered injury by workers at workplace.</a:t>
            </a:r>
          </a:p>
          <a:p>
            <a:pPr marL="0" indent="0">
              <a:buNone/>
            </a:pPr>
            <a:endParaRPr lang="en-ZA" sz="1800" dirty="0" smtClean="0">
              <a:latin typeface="Arial" panose="020B0604020202020204" pitchFamily="34" charset="0"/>
              <a:cs typeface="Arial" panose="020B0604020202020204" pitchFamily="34" charset="0"/>
            </a:endParaRPr>
          </a:p>
          <a:p>
            <a:r>
              <a:rPr lang="en-ZA" sz="1800" dirty="0" smtClean="0">
                <a:latin typeface="Arial" panose="020B0604020202020204" pitchFamily="34" charset="0"/>
                <a:cs typeface="Arial" panose="020B0604020202020204" pitchFamily="34" charset="0"/>
              </a:rPr>
              <a:t>The nature of injury contemplate that the working class of citizens are working at food and retail sector (at Shoprite checkers and Pick N Pay).</a:t>
            </a:r>
          </a:p>
          <a:p>
            <a:pPr marL="0" indent="0">
              <a:buNone/>
            </a:pPr>
            <a:endParaRPr lang="en-ZA" sz="1800" dirty="0" smtClean="0">
              <a:latin typeface="Arial" panose="020B0604020202020204" pitchFamily="34" charset="0"/>
              <a:cs typeface="Arial" panose="020B0604020202020204" pitchFamily="34" charset="0"/>
            </a:endParaRPr>
          </a:p>
          <a:p>
            <a:r>
              <a:rPr lang="en-ZA" sz="1800" dirty="0" smtClean="0">
                <a:latin typeface="Arial" panose="020B0604020202020204" pitchFamily="34" charset="0"/>
                <a:cs typeface="Arial" panose="020B0604020202020204" pitchFamily="34" charset="0"/>
              </a:rPr>
              <a:t>The report will assist in reducing number of injuries suffered by workers by:</a:t>
            </a:r>
          </a:p>
          <a:p>
            <a:pPr lvl="1"/>
            <a:r>
              <a:rPr lang="en-ZA" sz="1800" dirty="0" smtClean="0">
                <a:latin typeface="Arial" panose="020B0604020202020204" pitchFamily="34" charset="0"/>
                <a:cs typeface="Arial" panose="020B0604020202020204" pitchFamily="34" charset="0"/>
              </a:rPr>
              <a:t>Visiting the companies with higher number of injuries.</a:t>
            </a:r>
          </a:p>
          <a:p>
            <a:pPr lvl="1"/>
            <a:r>
              <a:rPr lang="en-ZA" sz="1800" dirty="0" smtClean="0">
                <a:latin typeface="Arial" panose="020B0604020202020204" pitchFamily="34" charset="0"/>
                <a:cs typeface="Arial" panose="020B0604020202020204" pitchFamily="34" charset="0"/>
              </a:rPr>
              <a:t>Eliminating claims of registered with CF.</a:t>
            </a:r>
          </a:p>
          <a:p>
            <a:pPr lvl="1"/>
            <a:r>
              <a:rPr lang="en-ZA" sz="1800" dirty="0" smtClean="0">
                <a:latin typeface="Arial" panose="020B0604020202020204" pitchFamily="34" charset="0"/>
                <a:cs typeface="Arial" panose="020B0604020202020204" pitchFamily="34" charset="0"/>
              </a:rPr>
              <a:t>Reinforce compliance with OHS.</a:t>
            </a:r>
          </a:p>
          <a:p>
            <a:pPr lvl="1"/>
            <a:endParaRPr lang="en-ZA"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D5B42D9-C7FB-45B2-8CBD-E43F3AEB7E9B}" type="slidenum">
              <a:rPr kumimoji="0" 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898989"/>
              </a:solidFill>
              <a:effectLst/>
              <a:uLnTx/>
              <a:uFillTx/>
              <a:latin typeface="Calibri" pitchFamily="32" charset="0"/>
              <a:ea typeface="ＭＳ Ｐゴシック" pitchFamily="32" charset="-128"/>
              <a:cs typeface="+mn-cs"/>
            </a:endParaRPr>
          </a:p>
        </p:txBody>
      </p:sp>
    </p:spTree>
    <p:extLst>
      <p:ext uri="{BB962C8B-B14F-4D97-AF65-F5344CB8AC3E}">
        <p14:creationId xmlns:p14="http://schemas.microsoft.com/office/powerpoint/2010/main" xmlns="" val="2569774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8304" y="493889"/>
            <a:ext cx="2989280" cy="584775"/>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mj-lt"/>
                <a:ea typeface="ＭＳ Ｐゴシック" pitchFamily="32" charset="-128"/>
                <a:cs typeface="+mn-cs"/>
              </a:rPr>
              <a:t>TOP 20 INJURIES</a:t>
            </a:r>
            <a:endParaRPr kumimoji="0" lang="en-ZA" sz="3200" b="0" i="0" u="none" strike="noStrike" kern="1200" cap="none" spc="0" normalizeH="0" baseline="0" noProof="0" dirty="0">
              <a:ln>
                <a:noFill/>
              </a:ln>
              <a:solidFill>
                <a:prstClr val="black"/>
              </a:solidFill>
              <a:effectLst/>
              <a:uLnTx/>
              <a:uFillTx/>
              <a:latin typeface="+mj-lt"/>
              <a:ea typeface="ＭＳ Ｐゴシック" pitchFamily="32" charset="-128"/>
              <a:cs typeface="+mn-cs"/>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403" y="1603169"/>
            <a:ext cx="8474092" cy="4763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50854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F3B4BF-08C2-456E-8FF4-4906D6045CA4}" type="slidenum">
              <a:rPr kumimoji="0" 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Rectangle 5"/>
          <p:cNvSpPr/>
          <p:nvPr/>
        </p:nvSpPr>
        <p:spPr>
          <a:xfrm>
            <a:off x="2306511" y="493889"/>
            <a:ext cx="4612865" cy="584775"/>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mj-lt"/>
                <a:ea typeface="ＭＳ Ｐゴシック" pitchFamily="32" charset="-128"/>
                <a:cs typeface="+mn-cs"/>
              </a:rPr>
              <a:t>TOP 20 INDUSTRY SECTOR</a:t>
            </a:r>
            <a:endParaRPr kumimoji="0" lang="en-ZA" sz="3200" b="0" i="0" u="none" strike="noStrike" kern="1200" cap="none" spc="0" normalizeH="0" baseline="0" noProof="0" dirty="0">
              <a:ln>
                <a:noFill/>
              </a:ln>
              <a:solidFill>
                <a:prstClr val="black"/>
              </a:solidFill>
              <a:effectLst/>
              <a:uLnTx/>
              <a:uFillTx/>
              <a:latin typeface="+mj-lt"/>
              <a:ea typeface="ＭＳ Ｐゴシック" pitchFamily="32" charset="-128"/>
              <a:cs typeface="+mn-cs"/>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7825" y="1665514"/>
            <a:ext cx="8308975" cy="457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0950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F3B4BF-08C2-456E-8FF4-4906D6045CA4}" type="slidenum">
              <a:rPr kumimoji="0" 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Rectangle 5"/>
          <p:cNvSpPr/>
          <p:nvPr/>
        </p:nvSpPr>
        <p:spPr>
          <a:xfrm>
            <a:off x="2845185" y="493889"/>
            <a:ext cx="3535520" cy="584775"/>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mj-lt"/>
                <a:ea typeface="ＭＳ Ｐゴシック" pitchFamily="32" charset="-128"/>
                <a:cs typeface="+mn-cs"/>
              </a:rPr>
              <a:t>TOP 20 COMPANIES</a:t>
            </a:r>
            <a:endParaRPr kumimoji="0" lang="en-ZA" sz="3200" b="0" i="0" u="none" strike="noStrike" kern="1200" cap="none" spc="0" normalizeH="0" baseline="0" noProof="0" dirty="0">
              <a:ln>
                <a:noFill/>
              </a:ln>
              <a:solidFill>
                <a:prstClr val="black"/>
              </a:solidFill>
              <a:effectLst/>
              <a:uLnTx/>
              <a:uFillTx/>
              <a:latin typeface="+mj-lt"/>
              <a:ea typeface="ＭＳ Ｐゴシック" pitchFamily="32" charset="-128"/>
              <a:cs typeface="+mn-cs"/>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9131" y="1625899"/>
            <a:ext cx="8424863" cy="4694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6868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3200" b="1" dirty="0">
                <a:solidFill>
                  <a:srgbClr val="000000"/>
                </a:solidFill>
                <a:ea typeface="ＭＳ Ｐゴシック" pitchFamily="34" charset="-128"/>
              </a:rPr>
              <a:t>INTRODUCTION</a:t>
            </a:r>
            <a:r>
              <a:rPr lang="en-US" sz="2800" b="1" dirty="0">
                <a:solidFill>
                  <a:prstClr val="black"/>
                </a:solidFill>
                <a:ea typeface="ＭＳ Ｐゴシック" pitchFamily="-80" charset="-128"/>
                <a:cs typeface="+mj-cs"/>
              </a:rPr>
              <a:t>: THE MANDATE OF THE CF</a:t>
            </a:r>
            <a:endParaRPr lang="en-US" sz="2800" dirty="0"/>
          </a:p>
        </p:txBody>
      </p:sp>
      <p:sp>
        <p:nvSpPr>
          <p:cNvPr id="18435" name="Content Placeholder 2"/>
          <p:cNvSpPr>
            <a:spLocks noGrp="1"/>
          </p:cNvSpPr>
          <p:nvPr>
            <p:ph idx="1"/>
          </p:nvPr>
        </p:nvSpPr>
        <p:spPr>
          <a:xfrm>
            <a:off x="304800" y="1417638"/>
            <a:ext cx="8382000" cy="5092700"/>
          </a:xfrm>
        </p:spPr>
        <p:txBody>
          <a:bodyPr/>
          <a:lstStyle/>
          <a:p>
            <a:pPr marL="0" indent="0" algn="ctr">
              <a:buNone/>
            </a:pPr>
            <a:r>
              <a:rPr lang="en-US" altLang="en-US" sz="1800" b="1" u="sng" dirty="0">
                <a:ea typeface="ＭＳ Ｐゴシック" pitchFamily="34" charset="-128"/>
              </a:rPr>
              <a:t>Constitutional Mandate</a:t>
            </a:r>
          </a:p>
          <a:p>
            <a:pPr marL="0" indent="0" algn="just">
              <a:buNone/>
            </a:pPr>
            <a:r>
              <a:rPr lang="en-US" altLang="en-US" sz="1800" dirty="0">
                <a:ea typeface="ＭＳ Ｐゴシック" pitchFamily="34" charset="-128"/>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1800" dirty="0">
              <a:ea typeface="ＭＳ Ｐゴシック" pitchFamily="34" charset="-128"/>
            </a:endParaRPr>
          </a:p>
          <a:p>
            <a:endParaRPr lang="en-US" altLang="en-US" sz="1800" dirty="0">
              <a:ea typeface="ＭＳ Ｐゴシック" pitchFamily="34" charset="-128"/>
            </a:endParaRPr>
          </a:p>
          <a:p>
            <a:pPr marL="0" lvl="0" indent="0" algn="ctr">
              <a:buNone/>
            </a:pPr>
            <a:r>
              <a:rPr lang="en-US" altLang="en-US" sz="1800" b="1" u="sng" dirty="0">
                <a:solidFill>
                  <a:prstClr val="black"/>
                </a:solidFill>
                <a:ea typeface="ＭＳ Ｐゴシック" pitchFamily="34" charset="-128"/>
              </a:rPr>
              <a:t>Legislative Mandate</a:t>
            </a:r>
          </a:p>
          <a:p>
            <a:pPr marL="0" lvl="0" indent="0" algn="just" eaLnBrk="1" hangingPunct="1">
              <a:spcBef>
                <a:spcPct val="0"/>
              </a:spcBef>
              <a:buNone/>
              <a:tabLst>
                <a:tab pos="9144000" algn="r"/>
              </a:tabLst>
              <a:defRPr/>
            </a:pPr>
            <a:r>
              <a:rPr lang="en-ZA" altLang="en-US" sz="1800" dirty="0">
                <a:solidFill>
                  <a:prstClr val="black"/>
                </a:solidFill>
                <a:cs typeface="Arial"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pPr marL="0" indent="0">
              <a:buNone/>
            </a:pPr>
            <a:endParaRPr lang="en-US" altLang="en-US" sz="2000" b="1" u="sng" dirty="0">
              <a:solidFill>
                <a:prstClr val="black"/>
              </a:solidFill>
              <a:ea typeface="ＭＳ Ｐゴシック" pitchFamily="34" charset="-128"/>
            </a:endParaRPr>
          </a:p>
          <a:p>
            <a:pPr marL="0" indent="0">
              <a:buNone/>
            </a:pPr>
            <a:endParaRPr lang="en-US" altLang="en-US" sz="2000" dirty="0">
              <a:ea typeface="ＭＳ Ｐゴシック" pitchFamily="34" charset="-128"/>
            </a:endParaRP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4</a:t>
            </a:fld>
            <a:endParaRPr lang="en-US" altLang="en-US" sz="1200" dirty="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F3B4BF-08C2-456E-8FF4-4906D6045CA4}" type="slidenum">
              <a:rPr kumimoji="0" 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898989"/>
              </a:solidFill>
              <a:effectLst/>
              <a:uLnTx/>
              <a:uFillTx/>
              <a:latin typeface="Calibri" pitchFamily="32" charset="0"/>
              <a:ea typeface="ＭＳ Ｐゴシック" pitchFamily="32" charset="-128"/>
              <a:cs typeface="+mn-cs"/>
            </a:endParaRPr>
          </a:p>
        </p:txBody>
      </p:sp>
      <p:sp>
        <p:nvSpPr>
          <p:cNvPr id="6" name="Rectangle 5"/>
          <p:cNvSpPr/>
          <p:nvPr/>
        </p:nvSpPr>
        <p:spPr>
          <a:xfrm>
            <a:off x="3176015" y="493889"/>
            <a:ext cx="2873864" cy="584775"/>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mj-lt"/>
                <a:ea typeface="ＭＳ Ｐゴシック" pitchFamily="32" charset="-128"/>
                <a:cs typeface="+mn-cs"/>
              </a:rPr>
              <a:t>TOP 5 INJURIES </a:t>
            </a:r>
            <a:endParaRPr kumimoji="0" lang="en-ZA" sz="3200" b="0" i="0" u="none" strike="noStrike" kern="1200" cap="none" spc="0" normalizeH="0" baseline="0" noProof="0" dirty="0">
              <a:ln>
                <a:noFill/>
              </a:ln>
              <a:solidFill>
                <a:prstClr val="black"/>
              </a:solidFill>
              <a:effectLst/>
              <a:uLnTx/>
              <a:uFillTx/>
              <a:latin typeface="+mj-lt"/>
              <a:ea typeface="ＭＳ Ｐゴシック" pitchFamily="32" charset="-128"/>
              <a:cs typeface="+mn-cs"/>
            </a:endParaRPr>
          </a:p>
        </p:txBody>
      </p:sp>
      <p:sp>
        <p:nvSpPr>
          <p:cNvPr id="4" name="TextBox 3"/>
          <p:cNvSpPr txBox="1"/>
          <p:nvPr/>
        </p:nvSpPr>
        <p:spPr>
          <a:xfrm>
            <a:off x="5454869" y="1466193"/>
            <a:ext cx="3231931" cy="5078313"/>
          </a:xfrm>
          <a:prstGeom prst="rect">
            <a:avLst/>
          </a:prstGeom>
          <a:noFill/>
        </p:spPr>
        <p:txBody>
          <a:bodyPr wrap="square" rtlCol="0">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The pie chart reflects contribution of injuries registered and incurred in industries and companies.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32"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The multiple superficial injuries contributes 11% and superficial injuries of wrist and hand constitutes </a:t>
            </a:r>
            <a:r>
              <a:rPr kumimoji="0" lang="en-ZA" sz="1800" b="0" i="0" u="none" strike="noStrike" kern="1200" cap="none" spc="0" normalizeH="0" baseline="0" noProof="0" dirty="0">
                <a:ln>
                  <a:noFill/>
                </a:ln>
                <a:solidFill>
                  <a:prstClr val="black"/>
                </a:solidFill>
                <a:effectLst/>
                <a:uLnTx/>
                <a:uFillTx/>
                <a:latin typeface="Arial" charset="0"/>
                <a:ea typeface="ＭＳ Ｐゴシック" pitchFamily="32" charset="-128"/>
                <a:cs typeface="+mn-cs"/>
              </a:rPr>
              <a:t>7</a:t>
            </a:r>
            <a:r>
              <a:rPr kumimoji="0" lang="en-ZA" sz="18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 of the population of claims registered  for financial year 2018/19.</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32"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The population of workers in the working class suffer injuries mostly on their wrist and hand.</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5561" y="1466192"/>
            <a:ext cx="4962710" cy="50783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86315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898989"/>
              </a:solidFill>
              <a:effectLst/>
              <a:uLnTx/>
              <a:uFillTx/>
              <a:latin typeface="Calibri" pitchFamily="32" charset="0"/>
              <a:ea typeface="ＭＳ Ｐゴシック" pitchFamily="32" charset="-128"/>
              <a:cs typeface="+mn-cs"/>
            </a:endParaRPr>
          </a:p>
        </p:txBody>
      </p:sp>
      <p:sp>
        <p:nvSpPr>
          <p:cNvPr id="4" name="TextBox 3"/>
          <p:cNvSpPr txBox="1"/>
          <p:nvPr/>
        </p:nvSpPr>
        <p:spPr>
          <a:xfrm>
            <a:off x="629392" y="498764"/>
            <a:ext cx="8057408"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ＭＳ Ｐゴシック" pitchFamily="32" charset="-128"/>
                <a:cs typeface="+mn-cs"/>
              </a:rPr>
              <a:t>	</a:t>
            </a:r>
            <a:r>
              <a:rPr kumimoji="0" lang="en-ZA"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j-lt"/>
                <a:ea typeface="ＭＳ Ｐゴシック" pitchFamily="32" charset="-128"/>
                <a:cs typeface="+mn-cs"/>
              </a:rPr>
              <a:t>TOP 5 COMPANIES </a:t>
            </a:r>
            <a:endParaRPr kumimoji="0" lang="en-Z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ＭＳ Ｐゴシック" pitchFamily="32" charset="-128"/>
              <a:cs typeface="+mn-cs"/>
            </a:endParaRPr>
          </a:p>
        </p:txBody>
      </p:sp>
      <p:sp>
        <p:nvSpPr>
          <p:cNvPr id="5" name="TextBox 4"/>
          <p:cNvSpPr txBox="1"/>
          <p:nvPr/>
        </p:nvSpPr>
        <p:spPr>
          <a:xfrm>
            <a:off x="382979" y="6101089"/>
            <a:ext cx="8550234" cy="369332"/>
          </a:xfrm>
          <a:prstGeom prst="rect">
            <a:avLst/>
          </a:prstGeom>
          <a:noFill/>
        </p:spPr>
        <p:txBody>
          <a:bodyPr wrap="square" rtlCol="0">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The pie chats shows Shoprite Checkers contributing </a:t>
            </a:r>
            <a:r>
              <a:rPr kumimoji="0" lang="en-ZA" sz="1800" b="1"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42%</a:t>
            </a:r>
            <a:endParaRPr kumimoji="0" lang="en-ZA" sz="1800" b="1" i="0" u="none" strike="noStrike" kern="1200" cap="none" spc="0" normalizeH="0" baseline="0" noProof="0" dirty="0">
              <a:ln>
                <a:noFill/>
              </a:ln>
              <a:solidFill>
                <a:prstClr val="black"/>
              </a:solidFill>
              <a:effectLst/>
              <a:uLnTx/>
              <a:uFillTx/>
              <a:latin typeface="Arial" charset="0"/>
              <a:ea typeface="ＭＳ Ｐゴシック" pitchFamily="32" charset="-128"/>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764" y="1557336"/>
            <a:ext cx="8188035" cy="438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7959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898989"/>
              </a:solidFill>
              <a:effectLst/>
              <a:uLnTx/>
              <a:uFillTx/>
              <a:latin typeface="Calibri" pitchFamily="32" charset="0"/>
              <a:ea typeface="ＭＳ Ｐゴシック" pitchFamily="32" charset="-128"/>
              <a:cs typeface="+mn-cs"/>
            </a:endParaRPr>
          </a:p>
        </p:txBody>
      </p:sp>
      <p:sp>
        <p:nvSpPr>
          <p:cNvPr id="4" name="TextBox 3"/>
          <p:cNvSpPr txBox="1"/>
          <p:nvPr/>
        </p:nvSpPr>
        <p:spPr>
          <a:xfrm>
            <a:off x="629392" y="498764"/>
            <a:ext cx="8057408"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ＭＳ Ｐゴシック" pitchFamily="32" charset="-128"/>
                <a:cs typeface="+mn-cs"/>
              </a:rPr>
              <a:t>	</a:t>
            </a:r>
            <a:r>
              <a:rPr kumimoji="0" lang="en-ZA"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j-lt"/>
                <a:ea typeface="ＭＳ Ｐゴシック" pitchFamily="32" charset="-128"/>
                <a:cs typeface="+mn-cs"/>
              </a:rPr>
              <a:t>TYPES OF DISEASES </a:t>
            </a:r>
            <a:endParaRPr kumimoji="0" lang="en-Z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ＭＳ Ｐゴシック" pitchFamily="32" charset="-128"/>
              <a:cs typeface="+mn-cs"/>
            </a:endParaRPr>
          </a:p>
        </p:txBody>
      </p:sp>
      <p:sp>
        <p:nvSpPr>
          <p:cNvPr id="5" name="TextBox 4"/>
          <p:cNvSpPr txBox="1"/>
          <p:nvPr/>
        </p:nvSpPr>
        <p:spPr>
          <a:xfrm>
            <a:off x="382979" y="6101089"/>
            <a:ext cx="8550234" cy="369332"/>
          </a:xfrm>
          <a:prstGeom prst="rect">
            <a:avLst/>
          </a:prstGeom>
          <a:noFill/>
        </p:spPr>
        <p:txBody>
          <a:bodyPr wrap="square" rtlCol="0">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Arial" charset="0"/>
                <a:ea typeface="ＭＳ Ｐゴシック" pitchFamily="32" charset="-128"/>
                <a:cs typeface="+mn-cs"/>
              </a:rPr>
              <a:t>The graph shows types of diseases registered with Compensation Fund</a:t>
            </a: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32" charset="-128"/>
              <a:cs typeface="+mn-cs"/>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9392" y="1657349"/>
            <a:ext cx="8057407" cy="4074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099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smtClean="0">
                <a:ln>
                  <a:noFill/>
                </a:ln>
                <a:solidFill>
                  <a:srgbClr val="898989"/>
                </a:solidFill>
                <a:effectLst/>
                <a:uLnTx/>
                <a:uFillTx/>
                <a:latin typeface="Calibri" pitchFamily="32" charset="0"/>
                <a:ea typeface="ＭＳ Ｐゴシック" pitchFamily="32"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898989"/>
              </a:solidFill>
              <a:effectLst/>
              <a:uLnTx/>
              <a:uFillTx/>
              <a:latin typeface="Calibri" pitchFamily="32" charset="0"/>
              <a:ea typeface="ＭＳ Ｐゴシック" pitchFamily="32" charset="-128"/>
              <a:cs typeface="+mn-cs"/>
            </a:endParaRPr>
          </a:p>
        </p:txBody>
      </p:sp>
      <p:sp>
        <p:nvSpPr>
          <p:cNvPr id="4" name="TextBox 3"/>
          <p:cNvSpPr txBox="1"/>
          <p:nvPr/>
        </p:nvSpPr>
        <p:spPr>
          <a:xfrm>
            <a:off x="629392" y="498764"/>
            <a:ext cx="8057408" cy="58477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ＭＳ Ｐゴシック" pitchFamily="32" charset="-128"/>
                <a:cs typeface="+mn-cs"/>
              </a:rPr>
              <a:t>	</a:t>
            </a:r>
            <a:r>
              <a:rPr kumimoji="0" lang="en-ZA"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j-lt"/>
                <a:ea typeface="ＭＳ Ｐゴシック" pitchFamily="32" charset="-128"/>
                <a:cs typeface="+mn-cs"/>
              </a:rPr>
              <a:t>TOP 7 COMPANIES </a:t>
            </a:r>
            <a:endParaRPr kumimoji="0" lang="en-Z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ＭＳ Ｐゴシック" pitchFamily="32" charset="-128"/>
              <a:cs typeface="+mn-cs"/>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9392" y="1596922"/>
            <a:ext cx="7873340" cy="4547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92749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smtClean="0">
                <a:solidFill>
                  <a:srgbClr val="898989"/>
                </a:solidFill>
              </a:rPr>
              <a:pPr/>
              <a:t>44</a:t>
            </a:fld>
            <a:endParaRPr lang="en-US" altLang="en-US" sz="1200" dirty="0">
              <a:solidFill>
                <a:srgbClr val="898989"/>
              </a:solidFill>
            </a:endParaRPr>
          </a:p>
        </p:txBody>
      </p:sp>
      <p:sp>
        <p:nvSpPr>
          <p:cNvPr id="2" name="TextBox 1"/>
          <p:cNvSpPr txBox="1"/>
          <p:nvPr/>
        </p:nvSpPr>
        <p:spPr>
          <a:xfrm>
            <a:off x="5655734" y="1147423"/>
            <a:ext cx="3250142" cy="369332"/>
          </a:xfrm>
          <a:prstGeom prst="rect">
            <a:avLst/>
          </a:prstGeom>
          <a:noFill/>
        </p:spPr>
        <p:txBody>
          <a:bodyPr wrap="square" rtlCol="0">
            <a:spAutoFit/>
          </a:bodyPr>
          <a:lstStyle/>
          <a:p>
            <a:r>
              <a:rPr lang="en-US" dirty="0"/>
              <a:t>Compensation Commissioner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3200" b="1" dirty="0">
                <a:solidFill>
                  <a:srgbClr val="000000"/>
                </a:solidFill>
                <a:ea typeface="ＭＳ Ｐゴシック" pitchFamily="34" charset="-128"/>
              </a:rPr>
              <a:t>VISION AND MISSION</a:t>
            </a:r>
          </a:p>
        </p:txBody>
      </p:sp>
      <p:sp>
        <p:nvSpPr>
          <p:cNvPr id="17411" name="Content Placeholder 2"/>
          <p:cNvSpPr>
            <a:spLocks noGrp="1"/>
          </p:cNvSpPr>
          <p:nvPr>
            <p:ph idx="1"/>
          </p:nvPr>
        </p:nvSpPr>
        <p:spPr>
          <a:xfrm>
            <a:off x="316089" y="1365250"/>
            <a:ext cx="8511822" cy="5137150"/>
          </a:xfrm>
        </p:spPr>
        <p:txBody>
          <a:bodyPr/>
          <a:lstStyle/>
          <a:p>
            <a:pPr marL="0" lvl="1" indent="0" algn="just">
              <a:buFont typeface="Arial" charset="0"/>
              <a:buNone/>
              <a:tabLst>
                <a:tab pos="9144000" algn="r"/>
              </a:tabLst>
              <a:defRPr/>
            </a:pPr>
            <a:r>
              <a:rPr lang="en-ZA" sz="1800" b="1" dirty="0"/>
              <a:t>VISION </a:t>
            </a:r>
          </a:p>
          <a:p>
            <a:pPr marL="0" lvl="1" indent="0" algn="just">
              <a:buFont typeface="Arial" charset="0"/>
              <a:buNone/>
              <a:tabLst>
                <a:tab pos="9144000" algn="r"/>
              </a:tabLst>
              <a:defRPr/>
            </a:pPr>
            <a:r>
              <a:rPr lang="en-ZA" sz="1800" dirty="0"/>
              <a:t>To be a </a:t>
            </a:r>
            <a:r>
              <a:rPr lang="en-ZA" sz="1800" u="sng" dirty="0">
                <a:effectLst>
                  <a:outerShdw blurRad="38100" dist="38100" dir="2700000" algn="tl">
                    <a:srgbClr val="000000">
                      <a:alpha val="43137"/>
                    </a:srgbClr>
                  </a:outerShdw>
                </a:effectLst>
              </a:rPr>
              <a:t>world class </a:t>
            </a:r>
            <a:r>
              <a:rPr lang="en-ZA" sz="1800" dirty="0"/>
              <a:t>provider of </a:t>
            </a:r>
            <a:r>
              <a:rPr lang="en-ZA" sz="1800" u="sng" dirty="0">
                <a:effectLst>
                  <a:outerShdw blurRad="38100" dist="38100" dir="2700000" algn="tl">
                    <a:srgbClr val="000000">
                      <a:alpha val="43137"/>
                    </a:srgbClr>
                  </a:outerShdw>
                </a:effectLst>
              </a:rPr>
              <a:t>sustainable</a:t>
            </a:r>
            <a:r>
              <a:rPr lang="en-ZA" sz="1800" dirty="0">
                <a:effectLst>
                  <a:outerShdw blurRad="38100" dist="38100" dir="2700000" algn="tl">
                    <a:srgbClr val="000000">
                      <a:alpha val="43137"/>
                    </a:srgbClr>
                  </a:outerShdw>
                </a:effectLst>
              </a:rPr>
              <a:t> </a:t>
            </a:r>
            <a:r>
              <a:rPr lang="en-ZA" sz="1800" dirty="0"/>
              <a:t>compensation for occupational injuries and diseases, rehabilitation and reintegration services</a:t>
            </a:r>
          </a:p>
          <a:p>
            <a:pPr marL="0" lvl="1" indent="0" algn="just">
              <a:buFont typeface="Arial" charset="0"/>
              <a:buNone/>
              <a:tabLst>
                <a:tab pos="9144000" algn="r"/>
              </a:tabLst>
              <a:defRPr/>
            </a:pPr>
            <a:endParaRPr lang="en-ZA" sz="1800" dirty="0"/>
          </a:p>
          <a:p>
            <a:pPr marL="0" lvl="1" indent="0" algn="just">
              <a:buFont typeface="Arial" charset="0"/>
              <a:buNone/>
              <a:tabLst>
                <a:tab pos="9144000" algn="r"/>
              </a:tabLst>
              <a:defRPr/>
            </a:pPr>
            <a:r>
              <a:rPr lang="en-ZA" sz="1800" b="1" dirty="0"/>
              <a:t>MISSION</a:t>
            </a:r>
          </a:p>
          <a:p>
            <a:pPr marL="115888" indent="0" algn="just">
              <a:buFont typeface="Arial" panose="020B0604020202020204" pitchFamily="34" charset="0"/>
              <a:buNone/>
              <a:tabLst>
                <a:tab pos="9144000" algn="r"/>
              </a:tabLst>
              <a:defRPr/>
            </a:pPr>
            <a:r>
              <a:rPr lang="en-ZA" sz="1800" b="1" dirty="0">
                <a:cs typeface="MS PGothic" charset="0"/>
              </a:rPr>
              <a:t>The</a:t>
            </a:r>
            <a:r>
              <a:rPr lang="en-ZA" sz="1800" dirty="0">
                <a:cs typeface="MS PGothic" charset="0"/>
              </a:rPr>
              <a:t> </a:t>
            </a:r>
            <a:r>
              <a:rPr lang="en-ZA" sz="1800" b="1" dirty="0">
                <a:cs typeface="MS PGothic" charset="0"/>
              </a:rPr>
              <a:t>Mission</a:t>
            </a:r>
            <a:r>
              <a:rPr lang="en-ZA" sz="1800" dirty="0">
                <a:cs typeface="MS PGothic" charset="0"/>
              </a:rPr>
              <a:t> of the Compensation Fund is to:</a:t>
            </a:r>
          </a:p>
          <a:p>
            <a:pPr marL="573088" lvl="1" indent="-457200" algn="just">
              <a:tabLst>
                <a:tab pos="9144000" algn="r"/>
              </a:tabLst>
              <a:defRPr/>
            </a:pPr>
            <a:r>
              <a:rPr lang="en-ZA" sz="1800" dirty="0">
                <a:cs typeface="MS PGothic" charset="0"/>
              </a:rPr>
              <a:t>Provide </a:t>
            </a:r>
            <a:r>
              <a:rPr lang="en-ZA" sz="1800" u="sng" dirty="0">
                <a:effectLst>
                  <a:outerShdw blurRad="38100" dist="38100" dir="2700000" algn="tl">
                    <a:srgbClr val="000000">
                      <a:alpha val="43137"/>
                    </a:srgbClr>
                  </a:outerShdw>
                </a:effectLst>
                <a:cs typeface="MS PGothic" charset="0"/>
              </a:rPr>
              <a:t>efficient, quality, client centric </a:t>
            </a:r>
            <a:r>
              <a:rPr lang="en-ZA" sz="1800" dirty="0">
                <a:cs typeface="MS PGothic" charset="0"/>
              </a:rPr>
              <a:t>and accessible COID service</a:t>
            </a:r>
          </a:p>
          <a:p>
            <a:pPr marL="573088" lvl="1" indent="-457200" algn="just">
              <a:tabLst>
                <a:tab pos="9144000" algn="r"/>
              </a:tabLst>
              <a:defRPr/>
            </a:pPr>
            <a:r>
              <a:rPr lang="en-ZA" sz="1800" dirty="0">
                <a:cs typeface="MS PGothic" charset="0"/>
              </a:rPr>
              <a:t>Sustain </a:t>
            </a:r>
            <a:r>
              <a:rPr lang="en-ZA" sz="1800" u="sng" dirty="0">
                <a:effectLst>
                  <a:outerShdw blurRad="38100" dist="38100" dir="2700000" algn="tl">
                    <a:srgbClr val="000000">
                      <a:alpha val="43137"/>
                    </a:srgbClr>
                  </a:outerShdw>
                </a:effectLst>
                <a:cs typeface="MS PGothic" charset="0"/>
              </a:rPr>
              <a:t>financial viability</a:t>
            </a:r>
          </a:p>
          <a:p>
            <a:pPr marL="573088" lvl="1" indent="-457200" algn="just">
              <a:tabLst>
                <a:tab pos="9144000" algn="r"/>
              </a:tabLst>
              <a:defRPr/>
            </a:pPr>
            <a:r>
              <a:rPr lang="en-ZA" sz="1800" dirty="0">
                <a:cs typeface="MS PGothic" charset="0"/>
              </a:rPr>
              <a:t>Ensure an organisation which takes care of the </a:t>
            </a:r>
            <a:r>
              <a:rPr lang="en-ZA" sz="1800" u="sng" dirty="0">
                <a:effectLst>
                  <a:outerShdw blurRad="38100" dist="38100" dir="2700000" algn="tl">
                    <a:srgbClr val="000000">
                      <a:alpha val="43137"/>
                    </a:srgbClr>
                  </a:outerShdw>
                </a:effectLst>
                <a:cs typeface="MS PGothic" charset="0"/>
              </a:rPr>
              <a:t>needs of its staff </a:t>
            </a:r>
            <a:r>
              <a:rPr lang="en-ZA" sz="1800" dirty="0">
                <a:cs typeface="MS PGothic" charset="0"/>
              </a:rPr>
              <a:t>for effective service delivery</a:t>
            </a:r>
          </a:p>
          <a:p>
            <a:pPr marL="515938" lvl="1" indent="0">
              <a:buFont typeface="Arial" charset="0"/>
              <a:buNone/>
              <a:tabLst>
                <a:tab pos="9144000" algn="r"/>
              </a:tabLst>
              <a:defRPr/>
            </a:pPr>
            <a:endParaRPr lang="en-ZA" dirty="0">
              <a:latin typeface="Gill Sans MT" pitchFamily="34" charset="0"/>
            </a:endParaRP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3142E46-AAA5-4D75-87A0-1768886E3F22}" type="datetime1">
              <a:rPr lang="en-ZA" altLang="en-US" sz="1200" smtClean="0">
                <a:solidFill>
                  <a:srgbClr val="898989"/>
                </a:solidFill>
              </a:rPr>
              <a:pPr eaLnBrk="1" hangingPunct="1">
                <a:spcBef>
                  <a:spcPct val="0"/>
                </a:spcBef>
                <a:buFontTx/>
                <a:buNone/>
              </a:pPr>
              <a:t>2019/08/23</a:t>
            </a:fld>
            <a:endParaRPr lang="en-US" altLang="en-US" sz="1200" dirty="0">
              <a:solidFill>
                <a:srgbClr val="898989"/>
              </a:solidFill>
            </a:endParaRPr>
          </a:p>
        </p:txBody>
      </p:sp>
      <p:sp>
        <p:nvSpPr>
          <p:cNvPr id="3174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3A7E02DE-4704-495D-B6C9-A68EDE70ABCF}" type="slidenum">
              <a:rPr lang="en-US" altLang="en-US" sz="1200">
                <a:solidFill>
                  <a:srgbClr val="898989"/>
                </a:solidFill>
              </a:rPr>
              <a:pPr eaLnBrk="1" hangingPunct="1">
                <a:spcBef>
                  <a:spcPct val="0"/>
                </a:spcBef>
                <a:buFontTx/>
                <a:buNone/>
              </a:pPr>
              <a:t>5</a:t>
            </a:fld>
            <a:endParaRPr lang="en-US" altLang="en-US" sz="1200" dirty="0">
              <a:solidFill>
                <a:srgbClr val="898989"/>
              </a:solidFill>
            </a:endParaRPr>
          </a:p>
        </p:txBody>
      </p:sp>
    </p:spTree>
    <p:extLst>
      <p:ext uri="{BB962C8B-B14F-4D97-AF65-F5344CB8AC3E}">
        <p14:creationId xmlns:p14="http://schemas.microsoft.com/office/powerpoint/2010/main" xmlns="" val="340904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sz="2800" b="1" dirty="0" smtClean="0">
                <a:latin typeface="Arial" panose="020B0604020202020204" pitchFamily="34" charset="0"/>
                <a:cs typeface="Arial" panose="020B0604020202020204" pitchFamily="34" charset="0"/>
              </a:rPr>
              <a:t>FOOTPRINT</a:t>
            </a:r>
            <a:endParaRPr lang="en-ZA" sz="2800" b="1"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1A8E9A-103A-45D8-A6FF-1D664856E4B8}" type="slidenum">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pic>
        <p:nvPicPr>
          <p:cNvPr id="10" name="Content Placeholder 9" descr="http://southafricamap.facts.co/southafricamapof/SouthAfricaPoliticalMap.png"/>
          <p:cNvPicPr>
            <a:picLocks noGrp="1"/>
          </p:cNvPicPr>
          <p:nvPr>
            <p:ph idx="1"/>
          </p:nvPr>
        </p:nvPicPr>
        <p:blipFill rotWithShape="1">
          <a:blip r:embed="rId2" cstate="print">
            <a:extLst>
              <a:ext uri="{28A0092B-C50C-407E-A947-70E740481C1C}">
                <a14:useLocalDpi xmlns:a14="http://schemas.microsoft.com/office/drawing/2010/main" xmlns="" val="0"/>
              </a:ext>
            </a:extLst>
          </a:blip>
          <a:srcRect b="4189"/>
          <a:stretch/>
        </p:blipFill>
        <p:spPr bwMode="auto">
          <a:xfrm>
            <a:off x="264695" y="1209915"/>
            <a:ext cx="8558463" cy="5331562"/>
          </a:xfrm>
          <a:prstGeom prst="rect">
            <a:avLst/>
          </a:prstGeom>
          <a:noFill/>
          <a:ln>
            <a:noFill/>
          </a:ln>
          <a:extLst>
            <a:ext uri="{53640926-AAD7-44D8-BBD7-CCE9431645EC}">
              <a14:shadowObscured xmlns:a14="http://schemas.microsoft.com/office/drawing/2010/main" xmlns=""/>
            </a:ext>
          </a:extLst>
        </p:spPr>
      </p:pic>
      <p:sp>
        <p:nvSpPr>
          <p:cNvPr id="11" name="Rectangle 10"/>
          <p:cNvSpPr/>
          <p:nvPr/>
        </p:nvSpPr>
        <p:spPr>
          <a:xfrm>
            <a:off x="401053" y="1491916"/>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prstClr val="white"/>
                </a:solidFill>
                <a:effectLst/>
                <a:uLnTx/>
                <a:uFillTx/>
                <a:latin typeface="Calibri"/>
                <a:ea typeface="+mn-ea"/>
                <a:cs typeface="+mn-cs"/>
              </a:rPr>
              <a:t>126 LABOUR CENTRES</a:t>
            </a:r>
            <a:endParaRPr kumimoji="0" lang="en-ZA"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401053" y="2021305"/>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smtClean="0">
                <a:ln>
                  <a:noFill/>
                </a:ln>
                <a:solidFill>
                  <a:prstClr val="white"/>
                </a:solidFill>
                <a:effectLst/>
                <a:uLnTx/>
                <a:uFillTx/>
                <a:latin typeface="Calibri"/>
                <a:ea typeface="+mn-ea"/>
                <a:cs typeface="+mn-cs"/>
              </a:rPr>
              <a:t>33 LABOUR CENTRES WITH COID FUNCTIONS</a:t>
            </a:r>
            <a:endParaRPr kumimoji="0" lang="en-ZA"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val 1"/>
          <p:cNvSpPr/>
          <p:nvPr/>
        </p:nvSpPr>
        <p:spPr>
          <a:xfrm>
            <a:off x="4883499" y="373798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val 8"/>
          <p:cNvSpPr/>
          <p:nvPr/>
        </p:nvSpPr>
        <p:spPr>
          <a:xfrm>
            <a:off x="2684584" y="370951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val 12"/>
          <p:cNvSpPr/>
          <p:nvPr/>
        </p:nvSpPr>
        <p:spPr>
          <a:xfrm>
            <a:off x="4672483" y="550817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4</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val 13"/>
          <p:cNvSpPr/>
          <p:nvPr/>
        </p:nvSpPr>
        <p:spPr>
          <a:xfrm>
            <a:off x="3106615" y="568904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val 14"/>
          <p:cNvSpPr/>
          <p:nvPr/>
        </p:nvSpPr>
        <p:spPr>
          <a:xfrm>
            <a:off x="7238162" y="409972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val 15"/>
          <p:cNvSpPr/>
          <p:nvPr/>
        </p:nvSpPr>
        <p:spPr>
          <a:xfrm>
            <a:off x="3751384" y="2686260"/>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val 16"/>
          <p:cNvSpPr/>
          <p:nvPr/>
        </p:nvSpPr>
        <p:spPr>
          <a:xfrm>
            <a:off x="6223279" y="1682085"/>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val 17"/>
          <p:cNvSpPr/>
          <p:nvPr/>
        </p:nvSpPr>
        <p:spPr>
          <a:xfrm>
            <a:off x="7107533" y="2522224"/>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val 18"/>
          <p:cNvSpPr/>
          <p:nvPr/>
        </p:nvSpPr>
        <p:spPr>
          <a:xfrm>
            <a:off x="6131169" y="2858757"/>
            <a:ext cx="303125" cy="27632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9</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77947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sz="2800" b="1" dirty="0" smtClean="0">
                <a:latin typeface="Arial" charset="0"/>
                <a:cs typeface="Arial" charset="0"/>
              </a:rPr>
              <a:t>STRATEGIC FOCUS</a:t>
            </a:r>
          </a:p>
        </p:txBody>
      </p:sp>
      <p:sp>
        <p:nvSpPr>
          <p:cNvPr id="21507" name="Content Placeholder 2"/>
          <p:cNvSpPr>
            <a:spLocks noGrp="1"/>
          </p:cNvSpPr>
          <p:nvPr>
            <p:ph idx="1"/>
          </p:nvPr>
        </p:nvSpPr>
        <p:spPr>
          <a:xfrm>
            <a:off x="288925" y="1417638"/>
            <a:ext cx="8662988" cy="5192712"/>
          </a:xfrm>
        </p:spPr>
        <p:txBody>
          <a:bodyPr/>
          <a:lstStyle/>
          <a:p>
            <a:pPr marL="0" indent="0">
              <a:buFont typeface="Arial" charset="0"/>
              <a:buNone/>
            </a:pPr>
            <a:r>
              <a:rPr lang="en-US" sz="2400" smtClean="0"/>
              <a:t>The Strategy of the Fund is comprised of two strategic priorities or areas of focus for the success and sustainability </a:t>
            </a:r>
          </a:p>
          <a:p>
            <a:pPr marL="0" indent="0">
              <a:buFont typeface="Arial" charset="0"/>
              <a:buNone/>
            </a:pPr>
            <a:endParaRPr lang="en-US" sz="2800" smtClean="0">
              <a:latin typeface="Arial" charset="0"/>
              <a:cs typeface="Arial" charset="0"/>
            </a:endParaRP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093F34D8-C0A5-4DA0-87B9-BADE2CB57432}" type="datetime1">
              <a:rPr kumimoji="0" lang="en-ZA"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endParaRPr>
          </a:p>
        </p:txBody>
      </p:sp>
      <p:sp>
        <p:nvSpPr>
          <p:cNvPr id="2150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00B44A-FF6B-4136-91BA-E790339791BD}" type="slidenum">
              <a:rPr kumimoji="0" 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endParaRPr>
          </a:p>
        </p:txBody>
      </p:sp>
      <p:graphicFrame>
        <p:nvGraphicFramePr>
          <p:cNvPr id="2" name="Table 1"/>
          <p:cNvGraphicFramePr>
            <a:graphicFrameLocks noGrp="1"/>
          </p:cNvGraphicFramePr>
          <p:nvPr/>
        </p:nvGraphicFramePr>
        <p:xfrm>
          <a:off x="271463" y="2136775"/>
          <a:ext cx="8520110" cy="4635501"/>
        </p:xfrm>
        <a:graphic>
          <a:graphicData uri="http://schemas.openxmlformats.org/drawingml/2006/table">
            <a:tbl>
              <a:tblPr firstRow="1" bandRow="1">
                <a:tableStyleId>{5C22544A-7EE6-4342-B048-85BDC9FD1C3A}</a:tableStyleId>
              </a:tblPr>
              <a:tblGrid>
                <a:gridCol w="1704022">
                  <a:extLst>
                    <a:ext uri="{9D8B030D-6E8A-4147-A177-3AD203B41FA5}">
                      <a16:colId xmlns:a16="http://schemas.microsoft.com/office/drawing/2014/main" xmlns="" val="20000"/>
                    </a:ext>
                  </a:extLst>
                </a:gridCol>
                <a:gridCol w="1704022">
                  <a:extLst>
                    <a:ext uri="{9D8B030D-6E8A-4147-A177-3AD203B41FA5}">
                      <a16:colId xmlns:a16="http://schemas.microsoft.com/office/drawing/2014/main" xmlns="" val="20001"/>
                    </a:ext>
                  </a:extLst>
                </a:gridCol>
                <a:gridCol w="1704022">
                  <a:extLst>
                    <a:ext uri="{9D8B030D-6E8A-4147-A177-3AD203B41FA5}">
                      <a16:colId xmlns:a16="http://schemas.microsoft.com/office/drawing/2014/main" xmlns="" val="20002"/>
                    </a:ext>
                  </a:extLst>
                </a:gridCol>
                <a:gridCol w="1704022">
                  <a:extLst>
                    <a:ext uri="{9D8B030D-6E8A-4147-A177-3AD203B41FA5}">
                      <a16:colId xmlns:a16="http://schemas.microsoft.com/office/drawing/2014/main" xmlns="" val="20003"/>
                    </a:ext>
                  </a:extLst>
                </a:gridCol>
                <a:gridCol w="1704022">
                  <a:extLst>
                    <a:ext uri="{9D8B030D-6E8A-4147-A177-3AD203B41FA5}">
                      <a16:colId xmlns:a16="http://schemas.microsoft.com/office/drawing/2014/main" xmlns="" val="20004"/>
                    </a:ext>
                  </a:extLst>
                </a:gridCol>
              </a:tblGrid>
              <a:tr h="1737456">
                <a:tc>
                  <a:txBody>
                    <a:bodyPr/>
                    <a:lstStyle/>
                    <a:p>
                      <a:endParaRPr lang="en-ZA" sz="1800" dirty="0"/>
                    </a:p>
                  </a:txBody>
                  <a:tcPr marL="91442" marR="91442" marT="45722" marB="45722">
                    <a:solidFill>
                      <a:schemeClr val="accent1"/>
                    </a:solidFill>
                  </a:tcPr>
                </a:tc>
                <a:tc>
                  <a:txBody>
                    <a:bodyPr/>
                    <a:lstStyle/>
                    <a:p>
                      <a:endParaRPr lang="en-ZA" sz="1800" dirty="0" smtClean="0"/>
                    </a:p>
                    <a:p>
                      <a:endParaRPr lang="en-ZA" sz="1800" dirty="0" smtClean="0"/>
                    </a:p>
                    <a:p>
                      <a:endParaRPr lang="en-ZA" sz="1800" dirty="0" smtClean="0"/>
                    </a:p>
                    <a:p>
                      <a:endParaRPr lang="en-ZA" sz="1800" dirty="0" smtClean="0"/>
                    </a:p>
                    <a:p>
                      <a:r>
                        <a:rPr lang="en-ZA" sz="1800" dirty="0" smtClean="0"/>
                        <a:t>Quality Medical</a:t>
                      </a:r>
                      <a:r>
                        <a:rPr lang="en-ZA" sz="1800" baseline="0" dirty="0" smtClean="0"/>
                        <a:t> Care</a:t>
                      </a:r>
                      <a:endParaRPr lang="en-ZA" sz="1800" dirty="0"/>
                    </a:p>
                  </a:txBody>
                  <a:tcPr marL="91442" marR="91442" marT="45722" marB="45722">
                    <a:solidFill>
                      <a:schemeClr val="accent3">
                        <a:lumMod val="75000"/>
                      </a:schemeClr>
                    </a:solidFill>
                  </a:tcPr>
                </a:tc>
                <a:tc>
                  <a:txBody>
                    <a:bodyPr/>
                    <a:lstStyle/>
                    <a:p>
                      <a:endParaRPr lang="en-ZA" sz="1800" dirty="0" smtClean="0"/>
                    </a:p>
                    <a:p>
                      <a:endParaRPr lang="en-ZA" sz="1800" dirty="0" smtClean="0"/>
                    </a:p>
                    <a:p>
                      <a:endParaRPr lang="en-ZA" sz="1800" dirty="0" smtClean="0"/>
                    </a:p>
                    <a:p>
                      <a:endParaRPr lang="en-ZA" sz="1800" dirty="0" smtClean="0"/>
                    </a:p>
                    <a:p>
                      <a:pPr algn="ctr">
                        <a:lnSpc>
                          <a:spcPct val="110000"/>
                        </a:lnSpc>
                      </a:pPr>
                      <a:r>
                        <a:rPr lang="en-US" sz="1600" b="1" dirty="0" smtClean="0">
                          <a:solidFill>
                            <a:schemeClr val="bg1"/>
                          </a:solidFill>
                          <a:latin typeface="Arial"/>
                          <a:cs typeface="Arial"/>
                        </a:rPr>
                        <a:t>Client Centered Care</a:t>
                      </a:r>
                      <a:endParaRPr lang="en-US" sz="1600" dirty="0">
                        <a:solidFill>
                          <a:schemeClr val="bg1"/>
                        </a:solidFill>
                        <a:latin typeface="Arial"/>
                        <a:cs typeface="Arial"/>
                      </a:endParaRPr>
                    </a:p>
                  </a:txBody>
                  <a:tcPr marL="91442" marR="91442" marT="45722" marB="45722">
                    <a:solidFill>
                      <a:schemeClr val="accent3">
                        <a:lumMod val="75000"/>
                      </a:schemeClr>
                    </a:solidFill>
                  </a:tcPr>
                </a:tc>
                <a:tc>
                  <a:txBody>
                    <a:bodyPr/>
                    <a:lstStyle/>
                    <a:p>
                      <a:endParaRPr lang="en-ZA" sz="1800" dirty="0" smtClean="0"/>
                    </a:p>
                    <a:p>
                      <a:endParaRPr lang="en-ZA" sz="1800" dirty="0" smtClean="0"/>
                    </a:p>
                    <a:p>
                      <a:endParaRPr lang="en-ZA" sz="1800" dirty="0" smtClean="0"/>
                    </a:p>
                    <a:p>
                      <a:pPr algn="ctr"/>
                      <a:endParaRPr lang="en-ZA" sz="1800" dirty="0" smtClean="0"/>
                    </a:p>
                    <a:p>
                      <a:pPr algn="ctr"/>
                      <a:r>
                        <a:rPr lang="en-US" sz="1800" b="1" dirty="0" smtClean="0">
                          <a:solidFill>
                            <a:schemeClr val="bg1"/>
                          </a:solidFill>
                          <a:latin typeface="Arial"/>
                          <a:cs typeface="Arial"/>
                        </a:rPr>
                        <a:t>People</a:t>
                      </a:r>
                      <a:endParaRPr lang="en-ZA" sz="1800" dirty="0">
                        <a:solidFill>
                          <a:schemeClr val="bg1"/>
                        </a:solidFill>
                      </a:endParaRPr>
                    </a:p>
                  </a:txBody>
                  <a:tcPr marL="91442" marR="91442" marT="45722" marB="45722">
                    <a:solidFill>
                      <a:schemeClr val="accent1"/>
                    </a:solidFill>
                  </a:tcPr>
                </a:tc>
                <a:tc>
                  <a:txBody>
                    <a:bodyPr/>
                    <a:lstStyle/>
                    <a:p>
                      <a:endParaRPr lang="en-ZA" sz="1800" dirty="0" smtClean="0"/>
                    </a:p>
                    <a:p>
                      <a:endParaRPr lang="en-ZA" sz="1800" dirty="0" smtClean="0"/>
                    </a:p>
                    <a:p>
                      <a:endParaRPr lang="en-ZA" sz="1800" dirty="0" smtClean="0"/>
                    </a:p>
                    <a:p>
                      <a:endParaRPr lang="en-ZA" sz="1800" dirty="0" smtClean="0"/>
                    </a:p>
                    <a:p>
                      <a:r>
                        <a:rPr lang="en-US" sz="1600" b="1" dirty="0" smtClean="0">
                          <a:solidFill>
                            <a:schemeClr val="bg1"/>
                          </a:solidFill>
                          <a:latin typeface="Arial"/>
                          <a:cs typeface="Arial"/>
                        </a:rPr>
                        <a:t>Performance</a:t>
                      </a:r>
                      <a:endParaRPr lang="en-ZA" sz="1600" dirty="0" smtClean="0">
                        <a:solidFill>
                          <a:schemeClr val="bg1"/>
                        </a:solidFill>
                      </a:endParaRPr>
                    </a:p>
                  </a:txBody>
                  <a:tcPr marL="91442" marR="91442" marT="45722" marB="45722">
                    <a:solidFill>
                      <a:schemeClr val="accent1"/>
                    </a:solidFill>
                  </a:tcPr>
                </a:tc>
                <a:extLst>
                  <a:ext uri="{0D108BD9-81ED-4DB2-BD59-A6C34878D82A}">
                    <a16:rowId xmlns:a16="http://schemas.microsoft.com/office/drawing/2014/main" xmlns="" val="10000"/>
                  </a:ext>
                </a:extLst>
              </a:tr>
              <a:tr h="977719">
                <a:tc>
                  <a:txBody>
                    <a:bodyPr/>
                    <a:lstStyle/>
                    <a:p>
                      <a:r>
                        <a:rPr lang="en-ZA" sz="1800" dirty="0" smtClean="0">
                          <a:solidFill>
                            <a:schemeClr val="bg1"/>
                          </a:solidFill>
                        </a:rPr>
                        <a:t>Strategic</a:t>
                      </a:r>
                      <a:r>
                        <a:rPr lang="en-ZA" sz="1800" baseline="0" dirty="0" smtClean="0">
                          <a:solidFill>
                            <a:schemeClr val="bg1"/>
                          </a:solidFill>
                        </a:rPr>
                        <a:t> Priorities</a:t>
                      </a:r>
                      <a:endParaRPr lang="en-ZA" sz="1800" dirty="0">
                        <a:solidFill>
                          <a:schemeClr val="bg1"/>
                        </a:solidFill>
                      </a:endParaRPr>
                    </a:p>
                  </a:txBody>
                  <a:tcPr marL="91442" marR="91442" marT="45722" marB="45722">
                    <a:solidFill>
                      <a:schemeClr val="accent1"/>
                    </a:solidFill>
                  </a:tcPr>
                </a:tc>
                <a:tc gridSpan="2">
                  <a:txBody>
                    <a:bodyPr/>
                    <a:lstStyle/>
                    <a:p>
                      <a:r>
                        <a:rPr lang="en-ZA" sz="1800" dirty="0" smtClean="0">
                          <a:solidFill>
                            <a:schemeClr val="bg1"/>
                          </a:solidFill>
                        </a:rPr>
                        <a:t>To</a:t>
                      </a:r>
                      <a:r>
                        <a:rPr lang="en-ZA" sz="1800" baseline="0" dirty="0" smtClean="0">
                          <a:solidFill>
                            <a:schemeClr val="bg1"/>
                          </a:solidFill>
                        </a:rPr>
                        <a:t> provide faster, reliable and accessible COID Services by 2020</a:t>
                      </a:r>
                      <a:endParaRPr lang="en-ZA" sz="1800" dirty="0">
                        <a:solidFill>
                          <a:schemeClr val="bg1"/>
                        </a:solidFill>
                      </a:endParaRPr>
                    </a:p>
                  </a:txBody>
                  <a:tcPr marL="91442" marR="91442" marT="45722" marB="45722">
                    <a:solidFill>
                      <a:schemeClr val="accent3">
                        <a:lumMod val="75000"/>
                      </a:schemeClr>
                    </a:solidFill>
                  </a:tcPr>
                </a:tc>
                <a:tc hMerge="1">
                  <a:txBody>
                    <a:bodyPr/>
                    <a:lstStyle/>
                    <a:p>
                      <a:endParaRPr lang="en-ZA" dirty="0"/>
                    </a:p>
                  </a:txBody>
                  <a:tcPr>
                    <a:solidFill>
                      <a:schemeClr val="accent1"/>
                    </a:solidFill>
                  </a:tcPr>
                </a:tc>
                <a:tc gridSpan="2">
                  <a:txBody>
                    <a:bodyPr/>
                    <a:lstStyle/>
                    <a:p>
                      <a:pPr marL="0" algn="l" defTabSz="457200" rtl="0" eaLnBrk="1" latinLnBrk="0" hangingPunct="1"/>
                      <a:r>
                        <a:rPr lang="en-ZA" sz="1800" kern="1200" dirty="0" smtClean="0">
                          <a:solidFill>
                            <a:schemeClr val="bg1"/>
                          </a:solidFill>
                          <a:latin typeface="+mn-lt"/>
                          <a:ea typeface="+mn-ea"/>
                          <a:cs typeface="+mn-cs"/>
                        </a:rPr>
                        <a:t>To provide an effective and efficient client oriented support services</a:t>
                      </a:r>
                      <a:endParaRPr lang="en-ZA" sz="1800" kern="1200" dirty="0">
                        <a:solidFill>
                          <a:schemeClr val="bg1"/>
                        </a:solidFill>
                        <a:latin typeface="+mn-lt"/>
                        <a:ea typeface="+mn-ea"/>
                        <a:cs typeface="+mn-cs"/>
                      </a:endParaRPr>
                    </a:p>
                  </a:txBody>
                  <a:tcPr marL="91442" marR="91442" marT="45722" marB="45722">
                    <a:solidFill>
                      <a:schemeClr val="accent1"/>
                    </a:solidFill>
                  </a:tcPr>
                </a:tc>
                <a:tc hMerge="1">
                  <a:txBody>
                    <a:bodyPr/>
                    <a:lstStyle/>
                    <a:p>
                      <a:endParaRPr lang="en-ZA" dirty="0"/>
                    </a:p>
                  </a:txBody>
                  <a:tcPr>
                    <a:solidFill>
                      <a:schemeClr val="accent1"/>
                    </a:solidFill>
                  </a:tcPr>
                </a:tc>
                <a:extLst>
                  <a:ext uri="{0D108BD9-81ED-4DB2-BD59-A6C34878D82A}">
                    <a16:rowId xmlns:a16="http://schemas.microsoft.com/office/drawing/2014/main" xmlns="" val="10001"/>
                  </a:ext>
                </a:extLst>
              </a:tr>
              <a:tr h="1920326">
                <a:tc>
                  <a:txBody>
                    <a:bodyPr/>
                    <a:lstStyle/>
                    <a:p>
                      <a:r>
                        <a:rPr lang="en-ZA" sz="1800" dirty="0" smtClean="0">
                          <a:solidFill>
                            <a:schemeClr val="bg1"/>
                          </a:solidFill>
                        </a:rPr>
                        <a:t>Flagship Projects</a:t>
                      </a:r>
                      <a:endParaRPr lang="en-ZA" sz="1800" dirty="0">
                        <a:solidFill>
                          <a:schemeClr val="bg1"/>
                        </a:solidFill>
                      </a:endParaRPr>
                    </a:p>
                  </a:txBody>
                  <a:tcPr marL="91442" marR="91442" marT="45722" marB="45722">
                    <a:solidFill>
                      <a:schemeClr val="accent1"/>
                    </a:solidFill>
                  </a:tcPr>
                </a:tc>
                <a:tc gridSpan="2">
                  <a:txBody>
                    <a:bodyPr/>
                    <a:lstStyle/>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smtClean="0">
                          <a:solidFill>
                            <a:schemeClr val="bg1"/>
                          </a:solidFill>
                          <a:latin typeface="+mn-lt"/>
                          <a:ea typeface="+mn-ea"/>
                          <a:cs typeface="+mn-cs"/>
                        </a:rPr>
                        <a:t>Integrated Online Platform</a:t>
                      </a:r>
                      <a:r>
                        <a:rPr lang="en-ZA" sz="1200" kern="1200" baseline="0" dirty="0" smtClean="0">
                          <a:solidFill>
                            <a:schemeClr val="bg1"/>
                          </a:solidFill>
                          <a:latin typeface="+mn-lt"/>
                          <a:ea typeface="+mn-ea"/>
                          <a:cs typeface="+mn-cs"/>
                        </a:rPr>
                        <a:t> for </a:t>
                      </a:r>
                      <a:r>
                        <a:rPr lang="en-ZA" sz="1200" kern="1200" dirty="0" smtClean="0">
                          <a:solidFill>
                            <a:schemeClr val="bg1"/>
                          </a:solidFill>
                          <a:latin typeface="+mn-lt"/>
                          <a:ea typeface="+mn-ea"/>
                          <a:cs typeface="+mn-cs"/>
                        </a:rPr>
                        <a:t>Employer Registration and compliance management</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smtClean="0">
                          <a:solidFill>
                            <a:schemeClr val="bg1"/>
                          </a:solidFill>
                          <a:latin typeface="+mn-lt"/>
                          <a:ea typeface="+mn-ea"/>
                          <a:cs typeface="+mn-cs"/>
                        </a:rPr>
                        <a:t>Online Claims Management System</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smtClean="0">
                          <a:solidFill>
                            <a:schemeClr val="bg1"/>
                          </a:solidFill>
                          <a:latin typeface="+mn-lt"/>
                          <a:ea typeface="+mn-ea"/>
                          <a:cs typeface="+mn-cs"/>
                        </a:rPr>
                        <a:t>Hospital</a:t>
                      </a:r>
                      <a:r>
                        <a:rPr lang="en-ZA" sz="1200" kern="1200" baseline="0" dirty="0" smtClean="0">
                          <a:solidFill>
                            <a:schemeClr val="bg1"/>
                          </a:solidFill>
                          <a:latin typeface="+mn-lt"/>
                          <a:ea typeface="+mn-ea"/>
                          <a:cs typeface="+mn-cs"/>
                        </a:rPr>
                        <a:t> Care Management Program</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smtClean="0">
                          <a:solidFill>
                            <a:schemeClr val="bg1"/>
                          </a:solidFill>
                          <a:latin typeface="+mn-lt"/>
                          <a:ea typeface="+mn-ea"/>
                          <a:cs typeface="+mn-cs"/>
                        </a:rPr>
                        <a:t>Disability Care Management</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smtClean="0">
                          <a:solidFill>
                            <a:schemeClr val="bg1"/>
                          </a:solidFill>
                          <a:latin typeface="+mn-lt"/>
                          <a:ea typeface="+mn-ea"/>
                          <a:cs typeface="+mn-cs"/>
                        </a:rPr>
                        <a:t>Integration of data from e-claims. ICM and umehluko systems or better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smtClean="0">
                          <a:solidFill>
                            <a:schemeClr val="bg1"/>
                          </a:solidFill>
                          <a:latin typeface="+mn-lt"/>
                          <a:ea typeface="+mn-ea"/>
                          <a:cs typeface="+mn-cs"/>
                        </a:rPr>
                        <a:t>Review of medical services function in the Fund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smtClean="0">
                          <a:solidFill>
                            <a:schemeClr val="bg1"/>
                          </a:solidFill>
                          <a:latin typeface="+mn-lt"/>
                          <a:ea typeface="+mn-ea"/>
                          <a:cs typeface="+mn-cs"/>
                        </a:rPr>
                        <a:t>Chronic Medication Dispensing</a:t>
                      </a:r>
                    </a:p>
                  </a:txBody>
                  <a:tcPr marL="91442" marR="91442" marT="45722" marB="45722">
                    <a:solidFill>
                      <a:schemeClr val="accent3">
                        <a:lumMod val="75000"/>
                      </a:schemeClr>
                    </a:solidFill>
                  </a:tcPr>
                </a:tc>
                <a:tc hMerge="1">
                  <a:txBody>
                    <a:bodyPr/>
                    <a:lstStyle/>
                    <a:p>
                      <a:endParaRPr lang="en-ZA"/>
                    </a:p>
                  </a:txBody>
                  <a:tcPr/>
                </a:tc>
                <a:tc gridSpan="2">
                  <a:txBody>
                    <a:bodyPr/>
                    <a:lstStyle/>
                    <a:p>
                      <a:pPr marL="171450" indent="-171450" algn="l" defTabSz="457200" rtl="0" eaLnBrk="1" latinLnBrk="0" hangingPunct="1">
                        <a:buFont typeface="Arial" pitchFamily="34" charset="0"/>
                        <a:buChar char="•"/>
                      </a:pPr>
                      <a:r>
                        <a:rPr lang="en-ZA" sz="1200" kern="1200" dirty="0" smtClean="0">
                          <a:solidFill>
                            <a:schemeClr val="bg1"/>
                          </a:solidFill>
                          <a:latin typeface="+mn-lt"/>
                          <a:ea typeface="+mn-ea"/>
                          <a:cs typeface="+mn-cs"/>
                        </a:rPr>
                        <a:t>Improved capacity through Human Resource Development </a:t>
                      </a:r>
                    </a:p>
                    <a:p>
                      <a:pPr marL="171450" indent="-171450" algn="l" defTabSz="457200" rtl="0" eaLnBrk="1" latinLnBrk="0" hangingPunct="1">
                        <a:buFont typeface="Arial" pitchFamily="34" charset="0"/>
                        <a:buChar char="•"/>
                      </a:pPr>
                      <a:r>
                        <a:rPr lang="en-ZA" sz="1200" kern="1200" dirty="0" smtClean="0">
                          <a:solidFill>
                            <a:schemeClr val="bg1"/>
                          </a:solidFill>
                          <a:latin typeface="+mn-lt"/>
                          <a:ea typeface="+mn-ea"/>
                          <a:cs typeface="+mn-cs"/>
                        </a:rPr>
                        <a:t>Increase in the asset base of the Fund through</a:t>
                      </a:r>
                      <a:r>
                        <a:rPr lang="en-ZA" sz="1200" kern="1200" baseline="0" dirty="0" smtClean="0">
                          <a:solidFill>
                            <a:schemeClr val="bg1"/>
                          </a:solidFill>
                          <a:latin typeface="+mn-lt"/>
                          <a:ea typeface="+mn-ea"/>
                          <a:cs typeface="+mn-cs"/>
                        </a:rPr>
                        <a:t> investments</a:t>
                      </a:r>
                    </a:p>
                    <a:p>
                      <a:pPr marL="171450" indent="-171450" algn="l" defTabSz="457200" rtl="0" eaLnBrk="1" latinLnBrk="0" hangingPunct="1">
                        <a:buFont typeface="Arial" pitchFamily="34" charset="0"/>
                        <a:buChar char="•"/>
                      </a:pPr>
                      <a:r>
                        <a:rPr lang="en-ZA" sz="1200" kern="1200" baseline="0" dirty="0" smtClean="0">
                          <a:solidFill>
                            <a:schemeClr val="bg1"/>
                          </a:solidFill>
                          <a:latin typeface="+mn-lt"/>
                          <a:ea typeface="+mn-ea"/>
                          <a:cs typeface="+mn-cs"/>
                        </a:rPr>
                        <a:t>Contribute to employment creation through investments and training programmes</a:t>
                      </a:r>
                    </a:p>
                    <a:p>
                      <a:pPr marL="171450" indent="-171450" algn="l" defTabSz="457200" rtl="0" eaLnBrk="1" latinLnBrk="0" hangingPunct="1">
                        <a:buFont typeface="Arial" pitchFamily="34" charset="0"/>
                        <a:buChar char="•"/>
                      </a:pPr>
                      <a:endParaRPr lang="en-ZA" sz="1200" kern="1200" dirty="0">
                        <a:solidFill>
                          <a:schemeClr val="bg1"/>
                        </a:solidFill>
                        <a:latin typeface="+mn-lt"/>
                        <a:ea typeface="+mn-ea"/>
                        <a:cs typeface="+mn-cs"/>
                      </a:endParaRPr>
                    </a:p>
                  </a:txBody>
                  <a:tcPr marL="91442" marR="91442" marT="45722" marB="45722">
                    <a:solidFill>
                      <a:schemeClr val="accent1"/>
                    </a:solidFill>
                  </a:tcPr>
                </a:tc>
                <a:tc hMerge="1">
                  <a:txBody>
                    <a:bodyPr/>
                    <a:lstStyle/>
                    <a:p>
                      <a:endParaRPr lang="en-ZA"/>
                    </a:p>
                  </a:txBody>
                  <a:tcPr/>
                </a:tc>
                <a:extLst>
                  <a:ext uri="{0D108BD9-81ED-4DB2-BD59-A6C34878D82A}">
                    <a16:rowId xmlns:a16="http://schemas.microsoft.com/office/drawing/2014/main" xmlns="" val="10002"/>
                  </a:ext>
                </a:extLst>
              </a:tr>
            </a:tbl>
          </a:graphicData>
        </a:graphic>
      </p:graphicFrame>
      <p:pic>
        <p:nvPicPr>
          <p:cNvPr id="7" name="Picture 6" descr="PeopleHex.png"/>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5704114" y="2242240"/>
            <a:ext cx="1102631" cy="954840"/>
          </a:xfrm>
          <a:prstGeom prst="rect">
            <a:avLst/>
          </a:prstGeom>
        </p:spPr>
      </p:pic>
      <p:pic>
        <p:nvPicPr>
          <p:cNvPr id="21533" name="Picture 7" descr="PerformanceHex.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329488" y="2268538"/>
            <a:ext cx="1071562"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4" name="Picture 8" descr="PatientHex.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897313" y="2241550"/>
            <a:ext cx="1081087"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5" name="Picture 9" descr="DiscoveryHex.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254250" y="2241550"/>
            <a:ext cx="1112838"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425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z="2800" b="1" dirty="0">
                <a:latin typeface="Arial" charset="0"/>
                <a:cs typeface="Arial" charset="0"/>
              </a:rPr>
              <a:t>SERVICE OFFERING</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xmlns="" val="3607777739"/>
              </p:ext>
            </p:extLst>
          </p:nvPr>
        </p:nvGraphicFramePr>
        <p:xfrm>
          <a:off x="457200" y="1266031"/>
          <a:ext cx="8229600" cy="537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7" name="Date Placeholder 6"/>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933A870C-37C5-4063-BEF4-D7D4E742EB39}" type="datetime1">
              <a:rPr kumimoji="0" lang="en-ZA"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2019/08/23</a:t>
            </a:fld>
            <a:endParaRPr kumimoji="0" 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endParaRPr>
          </a:p>
        </p:txBody>
      </p:sp>
      <p:sp>
        <p:nvSpPr>
          <p:cNvPr id="23558" name="Slide Number Placeholder 7"/>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436E9FE-5A57-4649-A255-29524BB6A497}" type="slidenum">
              <a:rPr kumimoji="0" 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endParaRPr>
          </a:p>
        </p:txBody>
      </p:sp>
      <p:sp>
        <p:nvSpPr>
          <p:cNvPr id="23556" name="Content Placeholder 11"/>
          <p:cNvSpPr>
            <a:spLocks noGrp="1"/>
          </p:cNvSpPr>
          <p:nvPr>
            <p:ph sz="quarter" idx="4294967295"/>
          </p:nvPr>
        </p:nvSpPr>
        <p:spPr>
          <a:xfrm>
            <a:off x="4965700" y="1493838"/>
            <a:ext cx="4178300" cy="4708525"/>
          </a:xfrm>
        </p:spPr>
        <p:txBody>
          <a:bodyPr/>
          <a:lstStyle/>
          <a:p>
            <a:pPr marL="0" indent="0">
              <a:buFont typeface="Arial" charset="0"/>
              <a:buNone/>
            </a:pPr>
            <a:endParaRPr lang="en-ZA" dirty="0" smtClean="0"/>
          </a:p>
          <a:p>
            <a:pPr marL="0" indent="0">
              <a:buFont typeface="Arial" charset="0"/>
              <a:buNone/>
            </a:pPr>
            <a:endParaRPr lang="en-ZA" dirty="0" smtClean="0"/>
          </a:p>
          <a:p>
            <a:pPr marL="0" indent="0">
              <a:buFont typeface="Arial" charset="0"/>
              <a:buNone/>
            </a:pPr>
            <a:endParaRPr lang="en-ZA" dirty="0" smtClean="0"/>
          </a:p>
        </p:txBody>
      </p:sp>
      <p:graphicFrame>
        <p:nvGraphicFramePr>
          <p:cNvPr id="14" name="Diagram 13"/>
          <p:cNvGraphicFramePr/>
          <p:nvPr>
            <p:extLst/>
          </p:nvPr>
        </p:nvGraphicFramePr>
        <p:xfrm>
          <a:off x="2318657" y="1785257"/>
          <a:ext cx="4085771" cy="3906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2334198" y="6181725"/>
            <a:ext cx="4143375" cy="406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CORPORATE SUPPORT</a:t>
            </a:r>
          </a:p>
        </p:txBody>
      </p:sp>
      <p:sp>
        <p:nvSpPr>
          <p:cNvPr id="16" name="Isosceles Triangle 15"/>
          <p:cNvSpPr/>
          <p:nvPr/>
        </p:nvSpPr>
        <p:spPr>
          <a:xfrm>
            <a:off x="2366169" y="1266031"/>
            <a:ext cx="3883025" cy="668338"/>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GOVERNANCE</a:t>
            </a:r>
          </a:p>
        </p:txBody>
      </p:sp>
      <p:sp>
        <p:nvSpPr>
          <p:cNvPr id="17" name="Rounded Rectangle 16"/>
          <p:cNvSpPr/>
          <p:nvPr/>
        </p:nvSpPr>
        <p:spPr>
          <a:xfrm>
            <a:off x="2347912" y="5667375"/>
            <a:ext cx="4106862" cy="4587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COMPLIANCE</a:t>
            </a:r>
          </a:p>
        </p:txBody>
      </p:sp>
    </p:spTree>
    <p:extLst>
      <p:ext uri="{BB962C8B-B14F-4D97-AF65-F5344CB8AC3E}">
        <p14:creationId xmlns:p14="http://schemas.microsoft.com/office/powerpoint/2010/main" xmlns="" val="177334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xfrm>
            <a:off x="6743700" y="63754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F74E584-A9CD-4A14-A8C8-93B2638ACCC1}" type="slidenum">
              <a:rPr kumimoji="0" lang="en-GB"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1267" name="Title 1"/>
          <p:cNvSpPr>
            <a:spLocks noGrp="1"/>
          </p:cNvSpPr>
          <p:nvPr>
            <p:ph type="title" idx="4294967295"/>
          </p:nvPr>
        </p:nvSpPr>
        <p:spPr>
          <a:xfrm>
            <a:off x="468313" y="515938"/>
            <a:ext cx="8229600" cy="649287"/>
          </a:xfrm>
        </p:spPr>
        <p:txBody>
          <a:bodyPr/>
          <a:lstStyle/>
          <a:p>
            <a:pPr>
              <a:defRPr/>
            </a:pPr>
            <a:r>
              <a:rPr lang="en-ZA" sz="3200" b="1" dirty="0"/>
              <a:t>LINK TO OUTCOMES</a:t>
            </a:r>
            <a:endParaRPr lang="en-GB" sz="3200" b="1" u="sng" dirty="0"/>
          </a:p>
        </p:txBody>
      </p:sp>
      <p:graphicFrame>
        <p:nvGraphicFramePr>
          <p:cNvPr id="3" name="Table 2"/>
          <p:cNvGraphicFramePr>
            <a:graphicFrameLocks noGrp="1"/>
          </p:cNvGraphicFramePr>
          <p:nvPr>
            <p:extLst>
              <p:ext uri="{D42A27DB-BD31-4B8C-83A1-F6EECF244321}">
                <p14:modId xmlns:p14="http://schemas.microsoft.com/office/powerpoint/2010/main" xmlns="" val="3085805929"/>
              </p:ext>
            </p:extLst>
          </p:nvPr>
        </p:nvGraphicFramePr>
        <p:xfrm>
          <a:off x="176213" y="1398588"/>
          <a:ext cx="8701087" cy="5165725"/>
        </p:xfrm>
        <a:graphic>
          <a:graphicData uri="http://schemas.openxmlformats.org/drawingml/2006/table">
            <a:tbl>
              <a:tblPr>
                <a:tableStyleId>{5C22544A-7EE6-4342-B048-85BDC9FD1C3A}</a:tableStyleId>
              </a:tblPr>
              <a:tblGrid>
                <a:gridCol w="2781476">
                  <a:extLst>
                    <a:ext uri="{9D8B030D-6E8A-4147-A177-3AD203B41FA5}">
                      <a16:colId xmlns:a16="http://schemas.microsoft.com/office/drawing/2014/main" xmlns="" val="20000"/>
                    </a:ext>
                  </a:extLst>
                </a:gridCol>
                <a:gridCol w="2020711">
                  <a:extLst>
                    <a:ext uri="{9D8B030D-6E8A-4147-A177-3AD203B41FA5}">
                      <a16:colId xmlns:a16="http://schemas.microsoft.com/office/drawing/2014/main" xmlns="" val="20001"/>
                    </a:ext>
                  </a:extLst>
                </a:gridCol>
                <a:gridCol w="2009422">
                  <a:extLst>
                    <a:ext uri="{9D8B030D-6E8A-4147-A177-3AD203B41FA5}">
                      <a16:colId xmlns:a16="http://schemas.microsoft.com/office/drawing/2014/main" xmlns="" val="20002"/>
                    </a:ext>
                  </a:extLst>
                </a:gridCol>
                <a:gridCol w="1889478">
                  <a:extLst>
                    <a:ext uri="{9D8B030D-6E8A-4147-A177-3AD203B41FA5}">
                      <a16:colId xmlns:a16="http://schemas.microsoft.com/office/drawing/2014/main" xmlns="" val="20003"/>
                    </a:ext>
                  </a:extLst>
                </a:gridCol>
              </a:tblGrid>
              <a:tr h="771049">
                <a:tc>
                  <a:txBody>
                    <a:bodyPr/>
                    <a:lstStyle/>
                    <a:p>
                      <a:pPr marL="76200" algn="l">
                        <a:lnSpc>
                          <a:spcPct val="115000"/>
                        </a:lnSpc>
                        <a:spcAft>
                          <a:spcPts val="0"/>
                        </a:spcAft>
                      </a:pPr>
                      <a:r>
                        <a:rPr lang="en-ZA" sz="1400" dirty="0">
                          <a:effectLst/>
                        </a:rPr>
                        <a:t>Government</a:t>
                      </a:r>
                    </a:p>
                    <a:p>
                      <a:pPr marL="76200" algn="l">
                        <a:lnSpc>
                          <a:spcPct val="115000"/>
                        </a:lnSpc>
                        <a:spcAft>
                          <a:spcPts val="0"/>
                        </a:spcAft>
                      </a:pPr>
                      <a:r>
                        <a:rPr lang="en-ZA" sz="1400" dirty="0">
                          <a:effectLst/>
                        </a:rPr>
                        <a:t>Service Delivery</a:t>
                      </a:r>
                    </a:p>
                    <a:p>
                      <a:pPr marL="762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DOL Strategic</a:t>
                      </a:r>
                    </a:p>
                    <a:p>
                      <a:pPr marL="63500" algn="l">
                        <a:lnSpc>
                          <a:spcPct val="115000"/>
                        </a:lnSpc>
                        <a:spcAft>
                          <a:spcPts val="0"/>
                        </a:spcAft>
                      </a:pPr>
                      <a:r>
                        <a:rPr lang="en-ZA" sz="1400" dirty="0">
                          <a:effectLst/>
                        </a:rPr>
                        <a:t>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a:t>
                      </a:r>
                    </a:p>
                    <a:p>
                      <a:pPr marL="635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 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995080">
                <a:tc rowSpan="2">
                  <a:txBody>
                    <a:bodyPr/>
                    <a:lstStyle/>
                    <a:p>
                      <a:pPr marL="76200" algn="just">
                        <a:lnSpc>
                          <a:spcPct val="150000"/>
                        </a:lnSpc>
                        <a:spcAft>
                          <a:spcPts val="0"/>
                        </a:spcAft>
                      </a:pPr>
                      <a:r>
                        <a:rPr lang="en-ZA" sz="1400" dirty="0">
                          <a:effectLst/>
                        </a:rPr>
                        <a:t>Outcome 4: Decent</a:t>
                      </a:r>
                    </a:p>
                    <a:p>
                      <a:pPr marL="76200" algn="just">
                        <a:lnSpc>
                          <a:spcPct val="150000"/>
                        </a:lnSpc>
                        <a:spcAft>
                          <a:spcPts val="0"/>
                        </a:spcAft>
                      </a:pPr>
                      <a:r>
                        <a:rPr lang="en-ZA" sz="1400" dirty="0">
                          <a:effectLst/>
                        </a:rPr>
                        <a:t>Employment</a:t>
                      </a:r>
                    </a:p>
                    <a:p>
                      <a:pPr marL="76200" algn="just">
                        <a:lnSpc>
                          <a:spcPct val="150000"/>
                        </a:lnSpc>
                        <a:spcAft>
                          <a:spcPts val="0"/>
                        </a:spcAft>
                      </a:pPr>
                      <a:r>
                        <a:rPr lang="en-ZA" sz="1400" dirty="0">
                          <a:effectLst/>
                        </a:rPr>
                        <a:t>through inclusive</a:t>
                      </a:r>
                    </a:p>
                    <a:p>
                      <a:pPr marL="76200" algn="just">
                        <a:lnSpc>
                          <a:spcPct val="150000"/>
                        </a:lnSpc>
                        <a:spcAft>
                          <a:spcPts val="0"/>
                        </a:spcAft>
                      </a:pPr>
                      <a:r>
                        <a:rPr lang="en-ZA" sz="1400" dirty="0">
                          <a:effectLst/>
                        </a:rPr>
                        <a:t>economic growth</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3: Protecting vulnerable workers,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1000"/>
                        </a:spcAft>
                      </a:pPr>
                      <a:r>
                        <a:rPr lang="en-ZA" sz="1400" dirty="0">
                          <a:effectLst/>
                        </a:rPr>
                        <a:t>Strengthening of Social Security through compensating for occupational injuries and diseases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0"/>
                        </a:spcAft>
                      </a:pPr>
                      <a:r>
                        <a:rPr lang="en-ZA" sz="1400" dirty="0">
                          <a:effectLst/>
                        </a:rPr>
                        <a:t>Provide faster, reliable and accessible COID Services by 2020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49302">
                <a:tc vMerge="1">
                  <a:txBody>
                    <a:bodyPr/>
                    <a:lstStyle/>
                    <a:p>
                      <a:endParaRPr lang="en-ZA"/>
                    </a:p>
                  </a:txBody>
                  <a:tcPr/>
                </a:tc>
                <a:tc rowSpan="2">
                  <a:txBody>
                    <a:bodyPr/>
                    <a:lstStyle/>
                    <a:p>
                      <a:pPr marL="63500" algn="l">
                        <a:lnSpc>
                          <a:spcPct val="150000"/>
                        </a:lnSpc>
                        <a:spcAft>
                          <a:spcPts val="0"/>
                        </a:spcAft>
                      </a:pPr>
                      <a:r>
                        <a:rPr lang="en-ZA" sz="1400" dirty="0">
                          <a:effectLst/>
                        </a:rPr>
                        <a:t>KRA 5: Strengthening</a:t>
                      </a:r>
                    </a:p>
                    <a:p>
                      <a:pPr marL="63500" algn="l">
                        <a:lnSpc>
                          <a:spcPct val="150000"/>
                        </a:lnSpc>
                        <a:spcAft>
                          <a:spcPts val="0"/>
                        </a:spcAft>
                      </a:pPr>
                      <a:r>
                        <a:rPr lang="en-ZA" sz="1400" dirty="0">
                          <a:effectLst/>
                        </a:rPr>
                        <a:t>social protection</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1315125">
                <a:tc>
                  <a:txBody>
                    <a:bodyPr/>
                    <a:lstStyle/>
                    <a:p>
                      <a:pPr marL="76200" algn="l">
                        <a:lnSpc>
                          <a:spcPct val="150000"/>
                        </a:lnSpc>
                        <a:spcAft>
                          <a:spcPts val="0"/>
                        </a:spcAft>
                      </a:pPr>
                      <a:r>
                        <a:rPr lang="en-ZA" sz="1400" dirty="0">
                          <a:effectLst/>
                        </a:rPr>
                        <a:t>Outcome 13: A comprehensive, responsive and sustainable social protection system</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1635169">
                <a:tc>
                  <a:txBody>
                    <a:bodyPr/>
                    <a:lstStyle/>
                    <a:p>
                      <a:pPr marL="76200" algn="just">
                        <a:lnSpc>
                          <a:spcPct val="150000"/>
                        </a:lnSpc>
                        <a:spcAft>
                          <a:spcPts val="0"/>
                        </a:spcAft>
                      </a:pPr>
                      <a:r>
                        <a:rPr lang="en-ZA" sz="1400" dirty="0">
                          <a:effectLst/>
                        </a:rPr>
                        <a:t>Outcome 12: An</a:t>
                      </a:r>
                    </a:p>
                    <a:p>
                      <a:pPr marL="76200" algn="just">
                        <a:lnSpc>
                          <a:spcPct val="150000"/>
                        </a:lnSpc>
                        <a:spcAft>
                          <a:spcPts val="0"/>
                        </a:spcAft>
                      </a:pPr>
                      <a:r>
                        <a:rPr lang="en-ZA" sz="1400" dirty="0">
                          <a:effectLst/>
                        </a:rPr>
                        <a:t>efficient, effective</a:t>
                      </a:r>
                    </a:p>
                    <a:p>
                      <a:pPr marL="76200" algn="just">
                        <a:lnSpc>
                          <a:spcPct val="150000"/>
                        </a:lnSpc>
                        <a:spcAft>
                          <a:spcPts val="0"/>
                        </a:spcAft>
                      </a:pPr>
                      <a:r>
                        <a:rPr lang="en-ZA" sz="1400" dirty="0">
                          <a:effectLst/>
                        </a:rPr>
                        <a:t>and development</a:t>
                      </a:r>
                    </a:p>
                    <a:p>
                      <a:pPr marL="76200" algn="just">
                        <a:lnSpc>
                          <a:spcPct val="150000"/>
                        </a:lnSpc>
                        <a:spcAft>
                          <a:spcPts val="0"/>
                        </a:spcAft>
                      </a:pPr>
                      <a:r>
                        <a:rPr lang="en-ZA" sz="1400" dirty="0">
                          <a:effectLst/>
                        </a:rPr>
                        <a:t>oriented public</a:t>
                      </a:r>
                    </a:p>
                    <a:p>
                      <a:pPr marL="76200" algn="just">
                        <a:lnSpc>
                          <a:spcPct val="150000"/>
                        </a:lnSpc>
                        <a:spcAft>
                          <a:spcPts val="0"/>
                        </a:spcAft>
                      </a:pPr>
                      <a:r>
                        <a:rPr lang="en-ZA" sz="1400" dirty="0">
                          <a:effectLst/>
                        </a:rPr>
                        <a:t>service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8: Strengthening</a:t>
                      </a:r>
                    </a:p>
                    <a:p>
                      <a:pPr marL="63500" algn="l">
                        <a:lnSpc>
                          <a:spcPct val="150000"/>
                        </a:lnSpc>
                        <a:spcAft>
                          <a:spcPts val="0"/>
                        </a:spcAft>
                      </a:pPr>
                      <a:r>
                        <a:rPr lang="en-ZA" sz="1400" dirty="0">
                          <a:effectLst/>
                        </a:rPr>
                        <a:t>the institutional</a:t>
                      </a:r>
                    </a:p>
                    <a:p>
                      <a:pPr marL="63500" algn="l">
                        <a:lnSpc>
                          <a:spcPct val="150000"/>
                        </a:lnSpc>
                        <a:spcAft>
                          <a:spcPts val="0"/>
                        </a:spcAft>
                      </a:pPr>
                      <a:r>
                        <a:rPr lang="en-ZA" sz="1400" dirty="0">
                          <a:effectLst/>
                        </a:rPr>
                        <a:t>capacity of the</a:t>
                      </a:r>
                    </a:p>
                    <a:p>
                      <a:pPr marL="63500" algn="l">
                        <a:lnSpc>
                          <a:spcPct val="150000"/>
                        </a:lnSpc>
                        <a:spcAft>
                          <a:spcPts val="0"/>
                        </a:spcAft>
                      </a:pPr>
                      <a:r>
                        <a:rPr lang="en-ZA" sz="1400" dirty="0">
                          <a:effectLst/>
                        </a:rPr>
                        <a:t>Department</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Strengthening the institutional capacity of the Fund</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Provide an effective and efficient client oriented support services.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001180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2502</Words>
  <Application>Microsoft Office PowerPoint</Application>
  <PresentationFormat>On-screen Show (4:3)</PresentationFormat>
  <Paragraphs>842</Paragraphs>
  <Slides>44</Slides>
  <Notes>0</Notes>
  <HiddenSlides>0</HiddenSlides>
  <MMClips>0</MMClips>
  <ScaleCrop>false</ScaleCrop>
  <HeadingPairs>
    <vt:vector size="4" baseType="variant">
      <vt:variant>
        <vt:lpstr>Theme</vt:lpstr>
      </vt:variant>
      <vt:variant>
        <vt:i4>7</vt:i4>
      </vt:variant>
      <vt:variant>
        <vt:lpstr>Slide Titles</vt:lpstr>
      </vt:variant>
      <vt:variant>
        <vt:i4>44</vt:i4>
      </vt:variant>
    </vt:vector>
  </HeadingPairs>
  <TitlesOfParts>
    <vt:vector size="51" baseType="lpstr">
      <vt:lpstr>Office Theme</vt:lpstr>
      <vt:lpstr>1_Office Theme</vt:lpstr>
      <vt:lpstr>2_Office Theme</vt:lpstr>
      <vt:lpstr>3_Office Theme</vt:lpstr>
      <vt:lpstr>4_Office Theme</vt:lpstr>
      <vt:lpstr>5_Office Theme</vt:lpstr>
      <vt:lpstr>6_Office Theme</vt:lpstr>
      <vt:lpstr>Slide 1</vt:lpstr>
      <vt:lpstr>PRESENTATION CONTENT</vt:lpstr>
      <vt:lpstr>INTRODUCTION</vt:lpstr>
      <vt:lpstr>INTRODUCTION: THE MANDATE OF THE CF</vt:lpstr>
      <vt:lpstr>VISION AND MISSION</vt:lpstr>
      <vt:lpstr>FOOTPRINT</vt:lpstr>
      <vt:lpstr>STRATEGIC FOCUS</vt:lpstr>
      <vt:lpstr>SERVICE OFFERING</vt:lpstr>
      <vt:lpstr>LINK TO OUTCOMES</vt:lpstr>
      <vt:lpstr>Slide 10</vt:lpstr>
      <vt:lpstr>QUARTER 3 OVERALL PERFORMANCE</vt:lpstr>
      <vt:lpstr>QUARTER 3 PERFORMANCE PER STRATEGIC OBJECTIVE 2018/19</vt:lpstr>
      <vt:lpstr>QUARTER 3 PERFORMANCE PER PROGRAMME 2018/19</vt:lpstr>
      <vt:lpstr>   COMPARATIVE ANALYSIS PER PROGRAMME FOR Q1. Q2 &amp; Q3 2018/19   </vt:lpstr>
      <vt:lpstr>PERFORMANCE TRENDS</vt:lpstr>
      <vt:lpstr>QUARTER 1 &amp; 2 &amp; 3 PERFORMANCE PER INDICATOR</vt:lpstr>
      <vt:lpstr>QUARTER 3 PROGRAMME 2 PERFORMANCE PER PROVINCE</vt:lpstr>
      <vt:lpstr>QUARTER 3 PROGRAMME 3 PERFORMANCE PER PROVINCE</vt:lpstr>
      <vt:lpstr>QUARTER 2 PROGRAMME 3 PERFORMANCE PER PROVINCE</vt:lpstr>
      <vt:lpstr>QUARTER 3 PROGRAMME 4 PERFORMANCE PER PROVINCE</vt:lpstr>
      <vt:lpstr>ANNUAL PERFORMANCE PLAN (APP) 2018/19</vt:lpstr>
      <vt:lpstr>PROGRAMME 2</vt:lpstr>
      <vt:lpstr>REGARDING UNDER PERFORMANCE BY PROVINCES</vt:lpstr>
      <vt:lpstr>2018-19 REVENUE SUMMARY</vt:lpstr>
      <vt:lpstr>2018-19 EXEPENDITURE PER PROGRAMME</vt:lpstr>
      <vt:lpstr>ECONOMIC CLASSIFICATION</vt:lpstr>
      <vt:lpstr> 2018-19 REVENUE AND EXPENDITURE SUMMARY </vt:lpstr>
      <vt:lpstr>VARIANCES </vt:lpstr>
      <vt:lpstr>VARIANCES </vt:lpstr>
      <vt:lpstr>Slide 30</vt:lpstr>
      <vt:lpstr>Slide 31</vt:lpstr>
      <vt:lpstr>Slide 32</vt:lpstr>
      <vt:lpstr>Slide 33</vt:lpstr>
      <vt:lpstr>Slide 34</vt:lpstr>
      <vt:lpstr>Slide 35</vt:lpstr>
      <vt:lpstr>Top 20 Injuries, Industry Sector and Companies</vt:lpstr>
      <vt:lpstr>Slide 37</vt:lpstr>
      <vt:lpstr>Slide 38</vt:lpstr>
      <vt:lpstr>Slide 39</vt:lpstr>
      <vt:lpstr>Slide 40</vt:lpstr>
      <vt:lpstr>Slide 41</vt:lpstr>
      <vt:lpstr>Slide 42</vt:lpstr>
      <vt:lpstr>Slide 43</vt:lpstr>
      <vt:lpstr>Slide 44</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1267</cp:revision>
  <cp:lastPrinted>2019-02-12T06:21:15Z</cp:lastPrinted>
  <dcterms:created xsi:type="dcterms:W3CDTF">2013-03-07T12:06:52Z</dcterms:created>
  <dcterms:modified xsi:type="dcterms:W3CDTF">2019-08-23T10:09:50Z</dcterms:modified>
</cp:coreProperties>
</file>