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9"/>
  </p:notesMasterIdLst>
  <p:handoutMasterIdLst>
    <p:handoutMasterId r:id="rId10"/>
  </p:handoutMasterIdLst>
  <p:sldIdLst>
    <p:sldId id="290" r:id="rId2"/>
    <p:sldId id="269" r:id="rId3"/>
    <p:sldId id="286" r:id="rId4"/>
    <p:sldId id="288" r:id="rId5"/>
    <p:sldId id="275" r:id="rId6"/>
    <p:sldId id="287" r:id="rId7"/>
    <p:sldId id="260" r:id="rId8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1218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3"/>
            <a:ext cx="2951218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9838240-9208-4574-92D2-245E670C96CC}" type="datetimeFigureOut">
              <a:rPr lang="en-ZA" smtClean="0"/>
              <a:pPr/>
              <a:t>2019/08/23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4"/>
            <a:ext cx="2951218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734"/>
            <a:ext cx="2951218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086D8B8-F339-489A-85C5-2B6B5F1941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6392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771" cy="496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541" y="0"/>
            <a:ext cx="2950771" cy="496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25B6-407A-493B-9586-32F657EC1E19}" type="datetimeFigureOut">
              <a:rPr lang="en-ZA" smtClean="0"/>
              <a:pPr/>
              <a:t>2019/08/23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75" y="4722269"/>
            <a:ext cx="5446439" cy="44724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893"/>
            <a:ext cx="2950771" cy="496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541" y="9442893"/>
            <a:ext cx="2950771" cy="496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E33B-71CA-4DA8-960E-2E4E292C8D4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3193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1A22E-5681-4BAC-B483-7044132B84C7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A63B-978D-4469-BCEA-C5C82B7B9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B3DB0-EB33-44EE-8AAD-6D056B6F0E8A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2717-27E8-4940-B8AD-3AB38E21A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0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1C15A-5C2B-4AF2-9EB1-3EB030EC0E4D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1D05-2430-4799-A35D-E240F05A5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2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4B0C5-62AD-4166-8C44-455782718E44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1DFA-62F0-4702-B6E4-FBA5F7F9C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7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811D9-7BC9-4E3E-98C8-CA7FA65808C9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EC60-1202-40CD-A2A0-BE6E03DF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8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CA79A-CB92-4AA0-9820-9734E8FE01CE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5BCE-E911-46BB-9D17-DE1271D40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4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C9064-C790-47D0-A7E3-FC55083CC462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C0BA3-3F0F-4993-A01A-9726093BD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7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2BE59-F99C-4478-A705-8012966806B2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0C49-1790-4BD9-A065-4A065CDC9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43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A1A97-8764-473B-823C-F34A118A310D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2D290-EF97-40E0-BB95-15EABBF6F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6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7F42E-DAD5-4B37-8602-5941194B7F27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B6E0E-4D02-4A5A-85C3-1B8CB39D0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8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4BA8B-2F8B-4537-9F3B-D02A52DEB918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D4AA-2984-4D2A-B32D-EC8C9D362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92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CC07F59E-0DB0-482A-BB40-5C94318B1C30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C71DA67A-E3E7-44AA-9DE6-8E76E150D6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New_Powerpoint presentation-01.jpg">
            <a:extLst>
              <a:ext uri="{FF2B5EF4-FFF2-40B4-BE49-F238E27FC236}">
                <a16:creationId xmlns:a16="http://schemas.microsoft.com/office/drawing/2014/main" xmlns="" id="{0DC63542-64BC-D14F-B745-D73B1ED1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05"/>
          <a:stretch/>
        </p:blipFill>
        <p:spPr bwMode="auto">
          <a:xfrm>
            <a:off x="0" y="-183525"/>
            <a:ext cx="9144000" cy="57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6">
            <a:extLst>
              <a:ext uri="{FF2B5EF4-FFF2-40B4-BE49-F238E27FC236}">
                <a16:creationId xmlns:a16="http://schemas.microsoft.com/office/drawing/2014/main" xmlns="" id="{689C141B-9D52-8A48-8A53-6B08F9E0092F}"/>
              </a:ext>
            </a:extLst>
          </p:cNvPr>
          <p:cNvSpPr txBox="1">
            <a:spLocks/>
          </p:cNvSpPr>
          <p:nvPr/>
        </p:nvSpPr>
        <p:spPr bwMode="auto">
          <a:xfrm>
            <a:off x="579121" y="244475"/>
            <a:ext cx="789813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DEPARTMENT OF </a:t>
            </a: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EMPLOYMENT AND LABOUR</a:t>
            </a:r>
            <a:endParaRPr lang="en-US" sz="3000" b="1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VOTE:28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2018/2019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Subtitle 17">
            <a:extLst>
              <a:ext uri="{FF2B5EF4-FFF2-40B4-BE49-F238E27FC236}">
                <a16:creationId xmlns:a16="http://schemas.microsoft.com/office/drawing/2014/main" xmlns="" id="{9389A286-81DA-0D49-8E5A-1A07ABE4436B}"/>
              </a:ext>
            </a:extLst>
          </p:cNvPr>
          <p:cNvSpPr txBox="1">
            <a:spLocks/>
          </p:cNvSpPr>
          <p:nvPr/>
        </p:nvSpPr>
        <p:spPr bwMode="auto">
          <a:xfrm>
            <a:off x="436882" y="2574131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1800" b="1" dirty="0" smtClean="0">
                <a:solidFill>
                  <a:srgbClr val="404040"/>
                </a:solidFill>
                <a:latin typeface="Arial Bold" charset="0"/>
              </a:rPr>
              <a:t>2019.08.21</a:t>
            </a:r>
            <a:endParaRPr lang="en-US" altLang="en-US" sz="1800" b="1" dirty="0">
              <a:solidFill>
                <a:srgbClr val="404040"/>
              </a:solidFill>
              <a:latin typeface="Arial Bold" charset="0"/>
            </a:endParaRPr>
          </a:p>
        </p:txBody>
      </p:sp>
      <p:sp>
        <p:nvSpPr>
          <p:cNvPr id="12" name="Subtitle 17">
            <a:extLst>
              <a:ext uri="{FF2B5EF4-FFF2-40B4-BE49-F238E27FC236}">
                <a16:creationId xmlns:a16="http://schemas.microsoft.com/office/drawing/2014/main" xmlns="" id="{BBBF6199-60BB-CA43-9BE6-974014ED394A}"/>
              </a:ext>
            </a:extLst>
          </p:cNvPr>
          <p:cNvSpPr txBox="1">
            <a:spLocks/>
          </p:cNvSpPr>
          <p:nvPr/>
        </p:nvSpPr>
        <p:spPr bwMode="auto">
          <a:xfrm>
            <a:off x="436881" y="2122806"/>
            <a:ext cx="8429717" cy="33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None/>
            </a:pPr>
            <a:r>
              <a:rPr lang="en-US" sz="2500" b="1" u="sng" dirty="0">
                <a:solidFill>
                  <a:srgbClr val="404040"/>
                </a:solidFill>
                <a:latin typeface="Calibri" pitchFamily="-111" charset="0"/>
              </a:rPr>
              <a:t>PORTFOLIO COMMITTEE –Q3 EXPENDITURE REPORT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D35E89-6DC6-CD48-8CED-ACF88A61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770" y="5703566"/>
            <a:ext cx="842908" cy="842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7A308C-C6F9-B245-8DC2-58B9323D1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1" y="5646112"/>
            <a:ext cx="3199591" cy="9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71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latin typeface="Arial Narrow" pitchFamily="34" charset="0"/>
              </a:rPr>
              <a:t>EXPENDITURE PER PROGRAMME </a:t>
            </a:r>
            <a:endParaRPr lang="en-GB" sz="3600" b="1" dirty="0">
              <a:latin typeface="Arial Narrow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6306-7E5F-4CA0-9EBE-11CD676DDEDC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05739" y="4619122"/>
            <a:ext cx="8191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 smtClean="0"/>
          </a:p>
          <a:p>
            <a:pPr algn="just">
              <a:spcAft>
                <a:spcPts val="0"/>
              </a:spcAft>
            </a:pPr>
            <a:r>
              <a:rPr lang="en-GB" dirty="0">
                <a:latin typeface="Times New Roman"/>
                <a:ea typeface="Times New Roman"/>
              </a:rPr>
              <a:t>As at 31 December 2018, the Department has defrayed expenditure to the value of R 2,235 billion against its adjusted budget of R3,283 billion. This represents an expenditure level of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</a:rPr>
              <a:t>68 </a:t>
            </a:r>
            <a:r>
              <a:rPr lang="en-GB" dirty="0">
                <a:latin typeface="Times New Roman"/>
                <a:ea typeface="Times New Roman"/>
              </a:rPr>
              <a:t>% against a time expiration of 75%.  </a:t>
            </a:r>
            <a:endParaRPr lang="en-ZA" dirty="0">
              <a:latin typeface="Times New Roman"/>
              <a:ea typeface="Times New Roman"/>
            </a:endParaRPr>
          </a:p>
          <a:p>
            <a:r>
              <a:rPr lang="en-GB" dirty="0"/>
              <a:t> </a:t>
            </a:r>
          </a:p>
          <a:p>
            <a:pPr algn="just">
              <a:spcAft>
                <a:spcPts val="0"/>
              </a:spcAft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556" y="3168650"/>
            <a:ext cx="88021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567899"/>
              </p:ext>
            </p:extLst>
          </p:nvPr>
        </p:nvGraphicFramePr>
        <p:xfrm>
          <a:off x="598205" y="1529698"/>
          <a:ext cx="7827947" cy="3274215"/>
        </p:xfrm>
        <a:graphic>
          <a:graphicData uri="http://schemas.openxmlformats.org/drawingml/2006/table">
            <a:tbl>
              <a:tblPr/>
              <a:tblGrid>
                <a:gridCol w="2324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4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1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58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16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BRANCH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ADJUSTED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EXPEND. AS AT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AVAILABLE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EXP. AS AT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Administration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906 631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541 079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365 552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35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Inspection &amp; Enforcement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592 223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384 884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207 339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48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Public Employment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580 574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176 513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93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Labour Policy and Industrial Relations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1 203 442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904 869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298 573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3 282 870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2 234 893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1 047 977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59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EEF-5D55-46D8-AA8A-4015EAF8C477}" type="slidenum">
              <a:rPr lang="en-GB"/>
              <a:pPr/>
              <a:t>3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latin typeface="Arial Narrow" pitchFamily="34" charset="0"/>
              </a:rPr>
              <a:t>CURRENT PAYMENTS</a:t>
            </a:r>
            <a:endParaRPr lang="en-GB" sz="36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710019"/>
            <a:ext cx="79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265113"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</a:endParaRPr>
          </a:p>
          <a:p>
            <a:pPr marL="263525" indent="-263525"/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192648"/>
              </p:ext>
            </p:extLst>
          </p:nvPr>
        </p:nvGraphicFramePr>
        <p:xfrm>
          <a:off x="632389" y="1589520"/>
          <a:ext cx="7657032" cy="3278415"/>
        </p:xfrm>
        <a:graphic>
          <a:graphicData uri="http://schemas.openxmlformats.org/drawingml/2006/table">
            <a:tbl>
              <a:tblPr/>
              <a:tblGrid>
                <a:gridCol w="2301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7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8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92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CLASSIFICATION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ADJUSTED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EXPEND. AS AT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AVAILABLE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EXP. AS AT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Current Payments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1 885 315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1 218 967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666 348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Transfers &amp; Subsidies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1 287 983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996 199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291 784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Payments for Capital Assets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Payments for Financial  Assets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3 282 870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2 234 893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1 047 977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72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/>
              <a:t>ECONOMIC CLASSIFICATION</a:t>
            </a:r>
            <a:endParaRPr lang="en-ZA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208109"/>
              </p:ext>
            </p:extLst>
          </p:nvPr>
        </p:nvGraphicFramePr>
        <p:xfrm>
          <a:off x="457201" y="1563881"/>
          <a:ext cx="8148414" cy="3252754"/>
        </p:xfrm>
        <a:graphic>
          <a:graphicData uri="http://schemas.openxmlformats.org/drawingml/2006/table">
            <a:tbl>
              <a:tblPr/>
              <a:tblGrid>
                <a:gridCol w="2456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1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7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0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106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CURRENT PAYMENTS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ADJUSTED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EXPEND. AS AT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AVAILABLE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EXP. AS AT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4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Compensation of Employees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1 293 058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861 375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431 683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4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Goods and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592 257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357 592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4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1 885 315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1 218 967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666 348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764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cap="all" dirty="0">
                <a:latin typeface="Arial Narrow" pitchFamily="34" charset="0"/>
              </a:rPr>
              <a:t>B</a:t>
            </a:r>
            <a:r>
              <a:rPr lang="en-GB" sz="3600" b="1" cap="all" dirty="0" smtClean="0">
                <a:latin typeface="Arial Narrow" pitchFamily="34" charset="0"/>
              </a:rPr>
              <a:t>reakdown </a:t>
            </a:r>
            <a:r>
              <a:rPr lang="en-GB" sz="3600" b="1" cap="all" dirty="0">
                <a:latin typeface="Arial Narrow" pitchFamily="34" charset="0"/>
              </a:rPr>
              <a:t>of </a:t>
            </a:r>
            <a:r>
              <a:rPr lang="en-GB" sz="3600" b="1" cap="all" dirty="0" smtClean="0">
                <a:latin typeface="Arial Narrow" pitchFamily="34" charset="0"/>
              </a:rPr>
              <a:t>transfers</a:t>
            </a:r>
            <a:endParaRPr lang="en-ZA" sz="3600" b="1" cap="all" dirty="0"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293830"/>
              </p:ext>
            </p:extLst>
          </p:nvPr>
        </p:nvGraphicFramePr>
        <p:xfrm>
          <a:off x="316195" y="1417638"/>
          <a:ext cx="8370604" cy="4957524"/>
        </p:xfrm>
        <a:graphic>
          <a:graphicData uri="http://schemas.openxmlformats.org/drawingml/2006/table">
            <a:tbl>
              <a:tblPr/>
              <a:tblGrid>
                <a:gridCol w="2071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5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4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4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329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Institution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Adjusted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 as at 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Transfers yet to be expensed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Exp Spent as at  31/12/2018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65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Programme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26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R’000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10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Programme 3-Public Employment Services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Subsidised Workshops for the Blind*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106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Subsidised Work-centres for the Disabled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146 779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111 832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6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National Council for the Blind*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2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DEAFSA*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11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National Council for the Physically Disabled*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2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Productivity 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2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2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Compensation Fund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2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183 684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03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cap="all" dirty="0">
                <a:solidFill>
                  <a:prstClr val="black"/>
                </a:solidFill>
                <a:latin typeface="Arial Narrow" pitchFamily="34" charset="0"/>
              </a:rPr>
              <a:t>Breakdown of </a:t>
            </a:r>
            <a:r>
              <a:rPr lang="en-GB" sz="3600" b="1" cap="all" dirty="0" smtClean="0">
                <a:solidFill>
                  <a:prstClr val="black"/>
                </a:solidFill>
                <a:latin typeface="Arial Narrow" pitchFamily="34" charset="0"/>
              </a:rPr>
              <a:t>transfers CONT: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663283"/>
              </p:ext>
            </p:extLst>
          </p:nvPr>
        </p:nvGraphicFramePr>
        <p:xfrm>
          <a:off x="572568" y="1486968"/>
          <a:ext cx="7836495" cy="3917359"/>
        </p:xfrm>
        <a:graphic>
          <a:graphicData uri="http://schemas.openxmlformats.org/drawingml/2006/table">
            <a:tbl>
              <a:tblPr/>
              <a:tblGrid>
                <a:gridCol w="1939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8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28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844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Programme 4-Labour Policy and Industrial Relations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53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ARLAC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9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Strengthening Civil Society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2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CCMA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963 066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722 300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240 766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2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NEDLAC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5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1 055 238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808 700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21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Households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9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Provinces and Municipalities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5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Com:Licences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#DIV/0!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5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Donations &amp; Gifts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2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1 287 983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996 199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291 784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69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2700" b="1">
                <a:solidFill>
                  <a:srgbClr val="FFAB16"/>
                </a:solidFill>
                <a:cs typeface="Arial" charset="0"/>
              </a:rPr>
              <a:t>Thank </a:t>
            </a:r>
            <a:r>
              <a:rPr lang="en-US" sz="2700" b="1">
                <a:solidFill>
                  <a:schemeClr val="bg1"/>
                </a:solidFill>
                <a:cs typeface="Arial" charset="0"/>
              </a:rPr>
              <a:t>You</a:t>
            </a:r>
            <a:r>
              <a:rPr lang="en-US" sz="2700" b="1">
                <a:solidFill>
                  <a:srgbClr val="FFAB16"/>
                </a:solidFill>
                <a:cs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504</Words>
  <Application>Microsoft Office PowerPoint</Application>
  <PresentationFormat>On-screen Show (4:3)</PresentationFormat>
  <Paragraphs>229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EXPENDITURE PER PROGRAMME </vt:lpstr>
      <vt:lpstr>CURRENT PAYMENTS</vt:lpstr>
      <vt:lpstr>ECONOMIC CLASSIFICATION</vt:lpstr>
      <vt:lpstr>Breakdown of transfers</vt:lpstr>
      <vt:lpstr>Breakdown of transfers CONT:</vt:lpstr>
      <vt:lpstr>Slide 7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PUMZA</cp:lastModifiedBy>
  <cp:revision>233</cp:revision>
  <cp:lastPrinted>2019-08-13T07:01:36Z</cp:lastPrinted>
  <dcterms:created xsi:type="dcterms:W3CDTF">2011-10-12T13:20:57Z</dcterms:created>
  <dcterms:modified xsi:type="dcterms:W3CDTF">2019-08-23T10:06:58Z</dcterms:modified>
</cp:coreProperties>
</file>