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436" r:id="rId2"/>
    <p:sldId id="390" r:id="rId3"/>
    <p:sldId id="350" r:id="rId4"/>
    <p:sldId id="422" r:id="rId5"/>
    <p:sldId id="423" r:id="rId6"/>
    <p:sldId id="429" r:id="rId7"/>
    <p:sldId id="430" r:id="rId8"/>
    <p:sldId id="431" r:id="rId9"/>
    <p:sldId id="428" r:id="rId10"/>
    <p:sldId id="432" r:id="rId11"/>
    <p:sldId id="433" r:id="rId12"/>
    <p:sldId id="434" r:id="rId13"/>
    <p:sldId id="435" r:id="rId14"/>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rker,Diane" initials="P" lastIdx="2" clrIdx="0">
    <p:extLst>
      <p:ext uri="{19B8F6BF-5375-455C-9EA6-DF929625EA0E}">
        <p15:presenceInfo xmlns:p15="http://schemas.microsoft.com/office/powerpoint/2012/main" xmlns="" userId="S-1-5-21-1437605762-4217847529-2756184241-35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635"/>
    <a:srgbClr val="CCCC00"/>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88" autoAdjust="0"/>
    <p:restoredTop sz="86715" autoAdjust="0"/>
  </p:normalViewPr>
  <p:slideViewPr>
    <p:cSldViewPr>
      <p:cViewPr varScale="1">
        <p:scale>
          <a:sx n="65" d="100"/>
          <a:sy n="65" d="100"/>
        </p:scale>
        <p:origin x="-183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82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862" y="0"/>
            <a:ext cx="2946275" cy="498288"/>
          </a:xfrm>
          <a:prstGeom prst="rect">
            <a:avLst/>
          </a:prstGeom>
        </p:spPr>
        <p:txBody>
          <a:bodyPr vert="horz" lIns="91440" tIns="45720" rIns="91440" bIns="45720" rtlCol="0"/>
          <a:lstStyle>
            <a:lvl1pPr algn="r">
              <a:defRPr sz="1200"/>
            </a:lvl1pPr>
          </a:lstStyle>
          <a:p>
            <a:fld id="{1E01D37F-F6F1-43BE-AAE5-C21F549B3286}" type="datetimeFigureOut">
              <a:rPr lang="en-ZA" smtClean="0"/>
              <a:pPr/>
              <a:t>2019/08/23</a:t>
            </a:fld>
            <a:endParaRPr lang="en-ZA"/>
          </a:p>
        </p:txBody>
      </p:sp>
      <p:sp>
        <p:nvSpPr>
          <p:cNvPr id="4" name="Footer Placeholder 3"/>
          <p:cNvSpPr>
            <a:spLocks noGrp="1"/>
          </p:cNvSpPr>
          <p:nvPr>
            <p:ph type="ftr" sz="quarter" idx="2"/>
          </p:nvPr>
        </p:nvSpPr>
        <p:spPr>
          <a:xfrm>
            <a:off x="0" y="9429937"/>
            <a:ext cx="2946275" cy="4982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862" y="9429937"/>
            <a:ext cx="2946275" cy="498288"/>
          </a:xfrm>
          <a:prstGeom prst="rect">
            <a:avLst/>
          </a:prstGeom>
        </p:spPr>
        <p:txBody>
          <a:bodyPr vert="horz" lIns="91440" tIns="45720" rIns="91440" bIns="45720" rtlCol="0" anchor="b"/>
          <a:lstStyle>
            <a:lvl1pPr algn="r">
              <a:defRPr sz="1200"/>
            </a:lvl1pPr>
          </a:lstStyle>
          <a:p>
            <a:fld id="{707FCEC1-E925-426E-AEDE-6F4D5133F003}" type="slidenum">
              <a:rPr lang="en-ZA" smtClean="0"/>
              <a:pPr/>
              <a:t>‹#›</a:t>
            </a:fld>
            <a:endParaRPr lang="en-ZA"/>
          </a:p>
        </p:txBody>
      </p:sp>
    </p:spTree>
    <p:extLst>
      <p:ext uri="{BB962C8B-B14F-4D97-AF65-F5344CB8AC3E}">
        <p14:creationId xmlns:p14="http://schemas.microsoft.com/office/powerpoint/2010/main" xmlns="" val="2921006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1"/>
            <a:ext cx="2946275" cy="496582"/>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atin typeface="Arial" charset="0"/>
              </a:defRPr>
            </a:lvl1pPr>
          </a:lstStyle>
          <a:p>
            <a:pPr>
              <a:defRPr/>
            </a:pPr>
            <a:endParaRPr lang="en-US"/>
          </a:p>
        </p:txBody>
      </p:sp>
      <p:sp>
        <p:nvSpPr>
          <p:cNvPr id="16387" name="Rectangle 3"/>
          <p:cNvSpPr>
            <a:spLocks noGrp="1" noChangeArrowheads="1"/>
          </p:cNvSpPr>
          <p:nvPr>
            <p:ph type="dt" idx="1"/>
          </p:nvPr>
        </p:nvSpPr>
        <p:spPr bwMode="auto">
          <a:xfrm>
            <a:off x="3849862" y="1"/>
            <a:ext cx="2946275" cy="496582"/>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atin typeface="Arial"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0383" y="4716675"/>
            <a:ext cx="5436909" cy="446753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9429937"/>
            <a:ext cx="2946275" cy="496582"/>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atin typeface="Arial" charset="0"/>
              </a:defRPr>
            </a:lvl1pPr>
          </a:lstStyle>
          <a:p>
            <a:pPr>
              <a:defRPr/>
            </a:pPr>
            <a:endParaRPr lang="en-US"/>
          </a:p>
        </p:txBody>
      </p:sp>
      <p:sp>
        <p:nvSpPr>
          <p:cNvPr id="16391" name="Rectangle 7"/>
          <p:cNvSpPr>
            <a:spLocks noGrp="1" noChangeArrowheads="1"/>
          </p:cNvSpPr>
          <p:nvPr>
            <p:ph type="sldNum" sz="quarter" idx="5"/>
          </p:nvPr>
        </p:nvSpPr>
        <p:spPr bwMode="auto">
          <a:xfrm>
            <a:off x="3849862" y="9429937"/>
            <a:ext cx="2946275" cy="496582"/>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atin typeface="Arial" charset="0"/>
              </a:defRPr>
            </a:lvl1pPr>
          </a:lstStyle>
          <a:p>
            <a:pPr>
              <a:defRPr/>
            </a:pPr>
            <a:fld id="{D0436898-6D4C-4ED9-A803-8C76C7235793}" type="slidenum">
              <a:rPr lang="en-US"/>
              <a:pPr>
                <a:defRPr/>
              </a:pPr>
              <a:t>‹#›</a:t>
            </a:fld>
            <a:endParaRPr lang="en-US"/>
          </a:p>
        </p:txBody>
      </p:sp>
    </p:spTree>
    <p:extLst>
      <p:ext uri="{BB962C8B-B14F-4D97-AF65-F5344CB8AC3E}">
        <p14:creationId xmlns:p14="http://schemas.microsoft.com/office/powerpoint/2010/main" xmlns="" val="16659446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xmlns="" val="1035490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2</a:t>
            </a:fld>
            <a:endParaRPr lang="en-US"/>
          </a:p>
        </p:txBody>
      </p:sp>
    </p:spTree>
    <p:extLst>
      <p:ext uri="{BB962C8B-B14F-4D97-AF65-F5344CB8AC3E}">
        <p14:creationId xmlns:p14="http://schemas.microsoft.com/office/powerpoint/2010/main" xmlns="" val="3837763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3</a:t>
            </a:fld>
            <a:endParaRPr lang="en-US"/>
          </a:p>
        </p:txBody>
      </p:sp>
    </p:spTree>
    <p:extLst>
      <p:ext uri="{BB962C8B-B14F-4D97-AF65-F5344CB8AC3E}">
        <p14:creationId xmlns:p14="http://schemas.microsoft.com/office/powerpoint/2010/main" xmlns="" val="3958844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11</a:t>
            </a:fld>
            <a:endParaRPr lang="en-US"/>
          </a:p>
        </p:txBody>
      </p:sp>
    </p:spTree>
    <p:extLst>
      <p:ext uri="{BB962C8B-B14F-4D97-AF65-F5344CB8AC3E}">
        <p14:creationId xmlns:p14="http://schemas.microsoft.com/office/powerpoint/2010/main" xmlns="" val="1928384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12</a:t>
            </a:fld>
            <a:endParaRPr lang="en-US"/>
          </a:p>
        </p:txBody>
      </p:sp>
    </p:spTree>
    <p:extLst>
      <p:ext uri="{BB962C8B-B14F-4D97-AF65-F5344CB8AC3E}">
        <p14:creationId xmlns:p14="http://schemas.microsoft.com/office/powerpoint/2010/main" xmlns="" val="3164895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D887CD-B227-4934-B84C-B6F4F811D91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6BA2F4-C4E4-400A-88CD-E78AB113C9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DF52EF-B820-4501-8A87-27FE569EB84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0A0469-1697-409E-AF67-1B17EB11F57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a:defRPr sz="1400" b="0">
                <a:solidFill>
                  <a:schemeClr val="folHlink"/>
                </a:solidFill>
                <a:effectLst>
                  <a:outerShdw blurRad="38100" dist="38100" dir="2700000" algn="tl">
                    <a:srgbClr val="C0C0C0"/>
                  </a:outerShdw>
                </a:effectLst>
                <a:latin typeface="Times New Roman" pitchFamily="18" charset="0"/>
              </a:defRPr>
            </a:lvl1pPr>
          </a:lstStyle>
          <a:p>
            <a:pPr>
              <a:defRPr/>
            </a:pPr>
            <a:endParaRPr lang="en-US" altLang="ko-KR"/>
          </a:p>
        </p:txBody>
      </p:sp>
    </p:spTree>
    <p:extLst>
      <p:ext uri="{BB962C8B-B14F-4D97-AF65-F5344CB8AC3E}">
        <p14:creationId xmlns:p14="http://schemas.microsoft.com/office/powerpoint/2010/main" xmlns="" val="3011141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EA9EB2-108A-4BEC-BB25-443CCE96D91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44C209-2789-401F-A579-7A8208EE253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036200-1183-4A74-931C-AAE770F81B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66DB1D3-746A-48DD-81E5-9D10190D4A6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F627CC6-9250-409A-B218-92DBC7D7FE4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10468BB-C55C-44F1-A22B-78402AAAE33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27606B-37BA-4BE9-ADBD-DD6F0F4A0DF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44E24A-AA8A-44C3-82DF-95D437ED78B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0C9243C-6572-4657-BCB5-8B3415B16A2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C:\Users\Lefifi.T\AppData\Local\Microsoft\Windows\Temporary Internet Files\Content.Outlook\XAEMJRW7\Higher Education LOGO (6).jpg"/>
          <p:cNvPicPr>
            <a:picLocks noChangeAspect="1" noChangeArrowheads="1"/>
          </p:cNvPicPr>
          <p:nvPr/>
        </p:nvPicPr>
        <p:blipFill>
          <a:blip r:embed="rId3" cstate="print">
            <a:clrChange>
              <a:clrFrom>
                <a:srgbClr val="FFFFFF"/>
              </a:clrFrom>
              <a:clrTo>
                <a:srgbClr val="FFFFFF">
                  <a:alpha val="0"/>
                </a:srgbClr>
              </a:clrTo>
            </a:clrChange>
          </a:blip>
          <a:srcRect t="1932" r="67960"/>
          <a:stretch>
            <a:fillRect/>
          </a:stretch>
        </p:blipFill>
        <p:spPr bwMode="auto">
          <a:xfrm>
            <a:off x="7697179" y="4953000"/>
            <a:ext cx="1446821" cy="1746250"/>
          </a:xfrm>
          <a:prstGeom prst="rect">
            <a:avLst/>
          </a:prstGeom>
          <a:noFill/>
          <a:ln w="9525">
            <a:noFill/>
            <a:miter lim="800000"/>
            <a:headEnd/>
            <a:tailEnd/>
          </a:ln>
        </p:spPr>
      </p:pic>
      <p:sp>
        <p:nvSpPr>
          <p:cNvPr id="7" name="Rectangle 3"/>
          <p:cNvSpPr txBox="1">
            <a:spLocks noChangeArrowheads="1"/>
          </p:cNvSpPr>
          <p:nvPr/>
        </p:nvSpPr>
        <p:spPr>
          <a:xfrm>
            <a:off x="533400" y="685800"/>
            <a:ext cx="8077200" cy="5715000"/>
          </a:xfrm>
          <a:prstGeom prst="rect">
            <a:avLst/>
          </a:prstGeom>
        </p:spPr>
        <p:txBody>
          <a:bodyPr/>
          <a:lstStyle/>
          <a:p>
            <a:pPr marL="342900" indent="-342900" algn="ctr">
              <a:lnSpc>
                <a:spcPct val="90000"/>
              </a:lnSpc>
              <a:spcBef>
                <a:spcPct val="20000"/>
              </a:spcBef>
              <a:defRPr/>
            </a:pPr>
            <a:r>
              <a:rPr lang="en-US" sz="3200" b="1" kern="0" dirty="0" smtClean="0">
                <a:solidFill>
                  <a:srgbClr val="000000"/>
                </a:solidFill>
                <a:latin typeface="+mj-lt"/>
                <a:cs typeface="Calibri" pitchFamily="34" charset="0"/>
              </a:rPr>
              <a:t>DEPARTMENT OF HIGHER EDUCATION AND TRAINING</a:t>
            </a:r>
          </a:p>
          <a:p>
            <a:pPr marL="342900" indent="-342900" algn="ctr">
              <a:lnSpc>
                <a:spcPct val="90000"/>
              </a:lnSpc>
              <a:spcBef>
                <a:spcPct val="20000"/>
              </a:spcBef>
              <a:defRPr/>
            </a:pPr>
            <a:endParaRPr lang="en-US" sz="3200" b="1" kern="0" dirty="0" smtClean="0">
              <a:solidFill>
                <a:srgbClr val="FF0000"/>
              </a:solidFill>
              <a:latin typeface="+mj-lt"/>
              <a:cs typeface="Calibri" pitchFamily="34" charset="0"/>
            </a:endParaRPr>
          </a:p>
          <a:p>
            <a:pPr marL="342900" indent="-342900" algn="ctr">
              <a:lnSpc>
                <a:spcPct val="90000"/>
              </a:lnSpc>
              <a:spcBef>
                <a:spcPct val="20000"/>
              </a:spcBef>
              <a:defRPr/>
            </a:pPr>
            <a:endParaRPr lang="en-US" sz="3200" b="1" kern="0" dirty="0">
              <a:solidFill>
                <a:srgbClr val="000000"/>
              </a:solidFill>
              <a:latin typeface="+mj-lt"/>
              <a:cs typeface="Calibri" pitchFamily="34" charset="0"/>
            </a:endParaRPr>
          </a:p>
        </p:txBody>
      </p:sp>
      <p:sp>
        <p:nvSpPr>
          <p:cNvPr id="6" name="Rectangle 3"/>
          <p:cNvSpPr txBox="1">
            <a:spLocks/>
          </p:cNvSpPr>
          <p:nvPr/>
        </p:nvSpPr>
        <p:spPr bwMode="auto">
          <a:xfrm>
            <a:off x="762000" y="1828800"/>
            <a:ext cx="7696200" cy="4337050"/>
          </a:xfrm>
          <a:prstGeom prst="rect">
            <a:avLst/>
          </a:prstGeom>
          <a:noFill/>
          <a:ln w="9525">
            <a:noFill/>
            <a:miter lim="800000"/>
            <a:headEnd/>
            <a:tailEnd/>
          </a:ln>
        </p:spPr>
        <p:txBody>
          <a:bodyPr/>
          <a:lstStyle/>
          <a:p>
            <a:pPr marL="342900" indent="-342900" algn="ctr">
              <a:defRPr/>
            </a:pPr>
            <a:endParaRPr lang="en-US" sz="2400" b="1" dirty="0">
              <a:solidFill>
                <a:srgbClr val="C00000"/>
              </a:solidFill>
              <a:latin typeface="Arial Black" panose="020B0A04020102020204" pitchFamily="34" charset="0"/>
              <a:cs typeface="+mn-cs"/>
            </a:endParaRPr>
          </a:p>
          <a:p>
            <a:pPr marL="342900" indent="-342900" algn="ctr">
              <a:defRPr/>
            </a:pPr>
            <a:endParaRPr lang="en-US" sz="2800" b="1" dirty="0" smtClean="0">
              <a:solidFill>
                <a:srgbClr val="FF0000"/>
              </a:solidFill>
              <a:latin typeface="+mn-lt"/>
            </a:endParaRPr>
          </a:p>
          <a:p>
            <a:pPr marL="342900" indent="-342900" algn="ctr">
              <a:defRPr/>
            </a:pPr>
            <a:r>
              <a:rPr lang="en-US" sz="3200" b="1" dirty="0" smtClean="0">
                <a:solidFill>
                  <a:srgbClr val="FF0000"/>
                </a:solidFill>
                <a:latin typeface="+mn-lt"/>
              </a:rPr>
              <a:t>University Education</a:t>
            </a:r>
          </a:p>
          <a:p>
            <a:pPr marL="342900" indent="-342900" algn="ctr">
              <a:defRPr/>
            </a:pPr>
            <a:endParaRPr lang="en-US" sz="2800" b="1" dirty="0">
              <a:solidFill>
                <a:srgbClr val="C00000"/>
              </a:solidFill>
              <a:latin typeface="+mn-lt"/>
            </a:endParaRPr>
          </a:p>
          <a:p>
            <a:pPr marL="342900" indent="-342900" algn="ctr">
              <a:defRPr/>
            </a:pPr>
            <a:endParaRPr lang="en-ZA" sz="2400" b="1" dirty="0">
              <a:latin typeface="+mn-lt"/>
            </a:endParaRPr>
          </a:p>
          <a:p>
            <a:pPr marL="342900" indent="-342900" algn="ctr">
              <a:defRPr/>
            </a:pPr>
            <a:endParaRPr lang="en-ZA" sz="2400" b="1" dirty="0" smtClean="0">
              <a:latin typeface="+mn-lt"/>
            </a:endParaRPr>
          </a:p>
          <a:p>
            <a:pPr marL="342900" indent="-342900" algn="ctr">
              <a:defRPr/>
            </a:pPr>
            <a:r>
              <a:rPr lang="en-ZA" sz="2400" b="1" dirty="0" smtClean="0">
                <a:latin typeface="+mn-lt"/>
              </a:rPr>
              <a:t>Portfolio Committee</a:t>
            </a:r>
          </a:p>
          <a:p>
            <a:pPr marL="342900" indent="-342900" algn="ctr">
              <a:defRPr/>
            </a:pPr>
            <a:r>
              <a:rPr lang="en-US" sz="2400" b="1" dirty="0" smtClean="0">
                <a:latin typeface="+mn-lt"/>
              </a:rPr>
              <a:t>21 August 2019 </a:t>
            </a:r>
          </a:p>
          <a:p>
            <a:pPr marL="342900" indent="-342900" algn="ctr">
              <a:defRPr/>
            </a:pPr>
            <a:endParaRPr lang="en-US" sz="2400" b="1" dirty="0">
              <a:solidFill>
                <a:srgbClr val="C00000"/>
              </a:solidFill>
              <a:latin typeface="+mn-lt"/>
            </a:endParaRPr>
          </a:p>
        </p:txBody>
      </p:sp>
    </p:spTree>
    <p:extLst>
      <p:ext uri="{BB962C8B-B14F-4D97-AF65-F5344CB8AC3E}">
        <p14:creationId xmlns:p14="http://schemas.microsoft.com/office/powerpoint/2010/main" xmlns="" val="2139542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cstate="print"/>
          <a:srcRect/>
          <a:stretch>
            <a:fillRect/>
          </a:stretch>
        </p:blipFill>
        <p:spPr bwMode="auto">
          <a:xfrm>
            <a:off x="-1" y="0"/>
            <a:ext cx="9144001" cy="6843713"/>
          </a:xfrm>
          <a:prstGeom prst="rect">
            <a:avLst/>
          </a:prstGeom>
          <a:noFill/>
          <a:ln w="9525">
            <a:noFill/>
            <a:miter lim="800000"/>
            <a:headEnd/>
            <a:tailEnd/>
          </a:ln>
        </p:spPr>
      </p:pic>
      <p:sp>
        <p:nvSpPr>
          <p:cNvPr id="7" name="Rectangle 6"/>
          <p:cNvSpPr/>
          <p:nvPr/>
        </p:nvSpPr>
        <p:spPr>
          <a:xfrm>
            <a:off x="609600" y="1569234"/>
            <a:ext cx="8077199" cy="4770537"/>
          </a:xfrm>
          <a:prstGeom prst="rect">
            <a:avLst/>
          </a:prstGeom>
        </p:spPr>
        <p:txBody>
          <a:bodyPr wrap="square">
            <a:spAutoFit/>
          </a:bodyPr>
          <a:lstStyle/>
          <a:p>
            <a:pPr marL="0" marR="0">
              <a:spcBef>
                <a:spcPts val="0"/>
              </a:spcBef>
              <a:spcAft>
                <a:spcPts val="0"/>
              </a:spcAft>
            </a:pPr>
            <a:r>
              <a:rPr lang="en-ZA" sz="1900" dirty="0">
                <a:latin typeface="+mn-lt"/>
                <a:ea typeface="Calibri" panose="020F0502020204030204" pitchFamily="34" charset="0"/>
                <a:cs typeface="Times New Roman" panose="02020603050405020304" pitchFamily="18" charset="0"/>
              </a:rPr>
              <a:t>The </a:t>
            </a:r>
            <a:r>
              <a:rPr lang="en-ZA" sz="1900" b="1" dirty="0" smtClean="0">
                <a:latin typeface="+mn-lt"/>
                <a:ea typeface="Calibri" panose="020F0502020204030204" pitchFamily="34" charset="0"/>
                <a:cs typeface="Times New Roman" panose="02020603050405020304" pitchFamily="18" charset="0"/>
              </a:rPr>
              <a:t>Transformation Oversight Committee </a:t>
            </a:r>
            <a:r>
              <a:rPr lang="en-ZA" sz="1900" dirty="0" smtClean="0">
                <a:latin typeface="+mn-lt"/>
                <a:ea typeface="Calibri" panose="020F0502020204030204" pitchFamily="34" charset="0"/>
                <a:cs typeface="Times New Roman" panose="02020603050405020304" pitchFamily="18" charset="0"/>
              </a:rPr>
              <a:t>(TOC) is </a:t>
            </a:r>
            <a:r>
              <a:rPr lang="en-ZA" sz="1900" dirty="0">
                <a:latin typeface="+mn-lt"/>
                <a:ea typeface="Calibri" panose="020F0502020204030204" pitchFamily="34" charset="0"/>
                <a:cs typeface="Times New Roman" panose="02020603050405020304" pitchFamily="18" charset="0"/>
              </a:rPr>
              <a:t>an advisory structure appointed by the Minister to monitor and advise on transformation in higher education, including advice on appropriate policies and strategies to accelerate transformation in the system. In order to execute its mandate, the TOC is currently engaged with the following projects</a:t>
            </a:r>
            <a:r>
              <a:rPr lang="en-ZA" sz="1900" dirty="0" smtClean="0">
                <a:latin typeface="+mn-lt"/>
                <a:ea typeface="Calibri" panose="020F0502020204030204" pitchFamily="34" charset="0"/>
                <a:cs typeface="Times New Roman" panose="02020603050405020304" pitchFamily="18" charset="0"/>
              </a:rPr>
              <a:t>:</a:t>
            </a:r>
            <a:endParaRPr lang="en-US" sz="1900" dirty="0" smtClean="0">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ZA" sz="1900" dirty="0" smtClean="0">
                <a:latin typeface="+mn-lt"/>
                <a:ea typeface="Calibri" panose="020F0502020204030204" pitchFamily="34" charset="0"/>
                <a:cs typeface="Times New Roman" panose="02020603050405020304" pitchFamily="18" charset="0"/>
              </a:rPr>
              <a:t>Assessment of the state of transformation in the system</a:t>
            </a:r>
            <a:endParaRPr lang="en-US" sz="1900" dirty="0" smtClean="0">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ZA" sz="1900" dirty="0" smtClean="0">
                <a:latin typeface="+mn-lt"/>
                <a:ea typeface="Calibri" panose="020F0502020204030204" pitchFamily="34" charset="0"/>
                <a:cs typeface="Times New Roman" panose="02020603050405020304" pitchFamily="18" charset="0"/>
              </a:rPr>
              <a:t>The </a:t>
            </a:r>
            <a:r>
              <a:rPr lang="en-ZA" sz="1900" dirty="0">
                <a:latin typeface="+mn-lt"/>
                <a:ea typeface="Calibri" panose="020F0502020204030204" pitchFamily="34" charset="0"/>
                <a:cs typeface="Times New Roman" panose="02020603050405020304" pitchFamily="18" charset="0"/>
              </a:rPr>
              <a:t>development of a transformation guidebook which will serve as a tool to assist transformation practitioners and higher education transformation in </a:t>
            </a:r>
            <a:r>
              <a:rPr lang="en-ZA" sz="1900" dirty="0" smtClean="0">
                <a:latin typeface="+mn-lt"/>
                <a:ea typeface="Calibri" panose="020F0502020204030204" pitchFamily="34" charset="0"/>
                <a:cs typeface="Times New Roman" panose="02020603050405020304" pitchFamily="18" charset="0"/>
              </a:rPr>
              <a:t>general</a:t>
            </a:r>
            <a:endParaRPr lang="en-US" sz="1900" dirty="0">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ZA" sz="1900" dirty="0">
                <a:latin typeface="+mn-lt"/>
                <a:ea typeface="Calibri" panose="020F0502020204030204" pitchFamily="34" charset="0"/>
                <a:cs typeface="Times New Roman" panose="02020603050405020304" pitchFamily="18" charset="0"/>
              </a:rPr>
              <a:t>An advisory note to the Minister on effective complaints management tool for the higher education </a:t>
            </a:r>
            <a:r>
              <a:rPr lang="en-ZA" sz="1900" dirty="0" smtClean="0">
                <a:latin typeface="+mn-lt"/>
                <a:ea typeface="Calibri" panose="020F0502020204030204" pitchFamily="34" charset="0"/>
                <a:cs typeface="Times New Roman" panose="02020603050405020304" pitchFamily="18" charset="0"/>
              </a:rPr>
              <a:t>system</a:t>
            </a:r>
            <a:endParaRPr lang="en-US" sz="1900" dirty="0">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ZA" sz="1900" dirty="0">
                <a:latin typeface="+mn-lt"/>
                <a:ea typeface="Calibri" panose="020F0502020204030204" pitchFamily="34" charset="0"/>
                <a:cs typeface="Times New Roman" panose="02020603050405020304" pitchFamily="18" charset="0"/>
              </a:rPr>
              <a:t>The development of a common but comprehensive transformation reporting tool that can be used by the </a:t>
            </a:r>
            <a:r>
              <a:rPr lang="en-ZA" sz="1900" dirty="0" smtClean="0">
                <a:latin typeface="+mn-lt"/>
                <a:ea typeface="Calibri" panose="020F0502020204030204" pitchFamily="34" charset="0"/>
                <a:cs typeface="Times New Roman" panose="02020603050405020304" pitchFamily="18" charset="0"/>
              </a:rPr>
              <a:t>universities</a:t>
            </a:r>
            <a:endParaRPr lang="en-US" sz="1900" dirty="0">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ZA" sz="1900" dirty="0">
                <a:latin typeface="+mn-lt"/>
                <a:ea typeface="Calibri" panose="020F0502020204030204" pitchFamily="34" charset="0"/>
                <a:cs typeface="Times New Roman" panose="02020603050405020304" pitchFamily="18" charset="0"/>
              </a:rPr>
              <a:t>The development of a transformation charter framework for the </a:t>
            </a:r>
            <a:r>
              <a:rPr lang="en-ZA" sz="1900" dirty="0" smtClean="0">
                <a:latin typeface="+mn-lt"/>
                <a:ea typeface="Calibri" panose="020F0502020204030204" pitchFamily="34" charset="0"/>
                <a:cs typeface="Times New Roman" panose="02020603050405020304" pitchFamily="18" charset="0"/>
              </a:rPr>
              <a:t>system</a:t>
            </a:r>
            <a:endParaRPr lang="en-US" sz="1900" dirty="0">
              <a:effectLst/>
              <a:latin typeface="+mn-lt"/>
              <a:ea typeface="Calibri" panose="020F0502020204030204" pitchFamily="34" charset="0"/>
              <a:cs typeface="Times New Roman" panose="02020603050405020304" pitchFamily="18" charset="0"/>
            </a:endParaRPr>
          </a:p>
        </p:txBody>
      </p:sp>
      <p:sp>
        <p:nvSpPr>
          <p:cNvPr id="9" name="Slide Number Placeholder 7"/>
          <p:cNvSpPr>
            <a:spLocks noGrp="1"/>
          </p:cNvSpPr>
          <p:nvPr>
            <p:ph type="sldNum" sz="quarter" idx="12"/>
          </p:nvPr>
        </p:nvSpPr>
        <p:spPr>
          <a:xfrm>
            <a:off x="7010400" y="6492875"/>
            <a:ext cx="2133600" cy="365125"/>
          </a:xfrm>
          <a:noFill/>
        </p:spPr>
        <p:txBody>
          <a:bodyPr/>
          <a:lstStyle/>
          <a:p>
            <a:fld id="{C647411B-AB77-409F-B9F6-2D0EDA52287E}" type="slidenum">
              <a:rPr lang="en-US" b="1" smtClean="0"/>
              <a:pPr/>
              <a:t>10</a:t>
            </a:fld>
            <a:endParaRPr lang="en-US" b="1" dirty="0" smtClean="0"/>
          </a:p>
        </p:txBody>
      </p:sp>
      <p:sp>
        <p:nvSpPr>
          <p:cNvPr id="10" name="Title 1"/>
          <p:cNvSpPr txBox="1">
            <a:spLocks/>
          </p:cNvSpPr>
          <p:nvPr/>
        </p:nvSpPr>
        <p:spPr bwMode="auto">
          <a:xfrm>
            <a:off x="609600" y="533400"/>
            <a:ext cx="8001000" cy="954107"/>
          </a:xfrm>
          <a:prstGeom prst="rect">
            <a:avLst/>
          </a:prstGeom>
          <a:solidFill>
            <a:srgbClr val="007635"/>
          </a:solidFill>
          <a:ln w="25400" cap="flat" cmpd="sng" algn="ctr">
            <a:solidFill>
              <a:srgbClr val="008000"/>
            </a:solidFill>
            <a:prstDash val="solid"/>
            <a:miter lim="800000"/>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spAutoFit/>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r>
              <a:rPr lang="en-ZA" sz="2800" b="1" dirty="0"/>
              <a:t>Higher Education Policy Development and Research</a:t>
            </a:r>
            <a:endParaRPr lang="en-ZA" sz="2600" b="1" kern="0" dirty="0"/>
          </a:p>
        </p:txBody>
      </p:sp>
    </p:spTree>
    <p:extLst>
      <p:ext uri="{BB962C8B-B14F-4D97-AF65-F5344CB8AC3E}">
        <p14:creationId xmlns:p14="http://schemas.microsoft.com/office/powerpoint/2010/main" xmlns="" val="2584000549"/>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a:stretch>
            <a:fillRect/>
          </a:stretch>
        </p:blipFill>
        <p:spPr bwMode="auto">
          <a:xfrm>
            <a:off x="-1" y="0"/>
            <a:ext cx="9144001" cy="6843713"/>
          </a:xfrm>
          <a:prstGeom prst="rect">
            <a:avLst/>
          </a:prstGeom>
          <a:noFill/>
          <a:ln w="9525">
            <a:noFill/>
            <a:miter lim="800000"/>
            <a:headEnd/>
            <a:tailEnd/>
          </a:ln>
        </p:spPr>
      </p:pic>
      <p:sp>
        <p:nvSpPr>
          <p:cNvPr id="3" name="Content Placeholder 2"/>
          <p:cNvSpPr>
            <a:spLocks noGrp="1"/>
          </p:cNvSpPr>
          <p:nvPr>
            <p:ph idx="1"/>
          </p:nvPr>
        </p:nvSpPr>
        <p:spPr>
          <a:xfrm>
            <a:off x="609600" y="1219200"/>
            <a:ext cx="8001000" cy="5486400"/>
          </a:xfrm>
        </p:spPr>
        <p:txBody>
          <a:bodyPr>
            <a:noAutofit/>
          </a:bodyPr>
          <a:lstStyle/>
          <a:p>
            <a:pPr>
              <a:spcBef>
                <a:spcPts val="0"/>
              </a:spcBef>
              <a:spcAft>
                <a:spcPts val="1200"/>
              </a:spcAft>
            </a:pPr>
            <a:r>
              <a:rPr lang="en-ZA" sz="2000" dirty="0" smtClean="0"/>
              <a:t>The </a:t>
            </a:r>
            <a:r>
              <a:rPr lang="en-ZA" sz="2000" b="1" dirty="0" smtClean="0"/>
              <a:t>University Capacity Development Programme</a:t>
            </a:r>
            <a:r>
              <a:rPr lang="en-ZA" sz="2000" dirty="0" smtClean="0"/>
              <a:t> is the umbrella programme being implemented to support universities to improve student success, develop staff and undertake innovative curriculum and programme reform. All other programmes described below are implemented as part of the UCDP</a:t>
            </a:r>
          </a:p>
          <a:p>
            <a:pPr>
              <a:spcBef>
                <a:spcPts val="0"/>
              </a:spcBef>
              <a:spcAft>
                <a:spcPts val="1200"/>
              </a:spcAft>
            </a:pPr>
            <a:r>
              <a:rPr lang="en-ZA" sz="2000" b="1" dirty="0" smtClean="0"/>
              <a:t>26 University Capacity Development Plans </a:t>
            </a:r>
            <a:r>
              <a:rPr lang="en-ZA" sz="2000" dirty="0" smtClean="0"/>
              <a:t>(2018 - 2020) are in place</a:t>
            </a:r>
          </a:p>
          <a:p>
            <a:pPr>
              <a:spcBef>
                <a:spcPts val="0"/>
              </a:spcBef>
              <a:spcAft>
                <a:spcPts val="1200"/>
              </a:spcAft>
            </a:pPr>
            <a:r>
              <a:rPr lang="en-ZA" sz="2000" dirty="0"/>
              <a:t>The </a:t>
            </a:r>
            <a:r>
              <a:rPr lang="en-ZA" sz="2000" b="1" dirty="0"/>
              <a:t>Post-School Education and Training (PSET) Research Chairs Programme </a:t>
            </a:r>
            <a:r>
              <a:rPr lang="en-ZA" sz="2000" dirty="0"/>
              <a:t>– 6 </a:t>
            </a:r>
            <a:r>
              <a:rPr lang="en-ZA" sz="2000" dirty="0" smtClean="0"/>
              <a:t>Chairs </a:t>
            </a:r>
            <a:r>
              <a:rPr lang="en-ZA" sz="2000" dirty="0"/>
              <a:t>established to focus on research and development in aspects of PSET</a:t>
            </a:r>
          </a:p>
          <a:p>
            <a:pPr marL="0" indent="0">
              <a:spcBef>
                <a:spcPts val="0"/>
              </a:spcBef>
              <a:spcAft>
                <a:spcPts val="1200"/>
              </a:spcAft>
              <a:buNone/>
            </a:pPr>
            <a:endParaRPr lang="en-ZA" sz="2000" dirty="0" smtClean="0"/>
          </a:p>
          <a:p>
            <a:pPr lvl="1">
              <a:spcBef>
                <a:spcPts val="0"/>
              </a:spcBef>
              <a:spcAft>
                <a:spcPts val="1200"/>
              </a:spcAft>
            </a:pPr>
            <a:endParaRPr lang="en-ZA" sz="2000" dirty="0" smtClean="0"/>
          </a:p>
          <a:p>
            <a:pPr lvl="1">
              <a:spcBef>
                <a:spcPts val="0"/>
              </a:spcBef>
              <a:spcAft>
                <a:spcPts val="1200"/>
              </a:spcAft>
            </a:pPr>
            <a:endParaRPr lang="en-ZA" sz="2000" dirty="0"/>
          </a:p>
          <a:p>
            <a:pPr lvl="1">
              <a:spcBef>
                <a:spcPts val="0"/>
              </a:spcBef>
              <a:spcAft>
                <a:spcPts val="1200"/>
              </a:spcAft>
            </a:pPr>
            <a:endParaRPr lang="en-ZA" sz="2000" dirty="0" smtClean="0"/>
          </a:p>
          <a:p>
            <a:pPr lvl="1">
              <a:spcBef>
                <a:spcPts val="0"/>
              </a:spcBef>
              <a:spcAft>
                <a:spcPts val="1200"/>
              </a:spcAft>
            </a:pPr>
            <a:endParaRPr lang="en-ZA" sz="2000" dirty="0"/>
          </a:p>
          <a:p>
            <a:pPr lvl="1">
              <a:spcBef>
                <a:spcPts val="0"/>
              </a:spcBef>
              <a:spcAft>
                <a:spcPts val="1200"/>
              </a:spcAft>
            </a:pPr>
            <a:endParaRPr lang="en-ZA" sz="2000" dirty="0" smtClean="0"/>
          </a:p>
          <a:p>
            <a:pPr marL="0" indent="0">
              <a:spcBef>
                <a:spcPts val="0"/>
              </a:spcBef>
              <a:spcAft>
                <a:spcPts val="1200"/>
              </a:spcAft>
              <a:buNone/>
            </a:pPr>
            <a:endParaRPr lang="en-ZA" sz="2000" dirty="0"/>
          </a:p>
          <a:p>
            <a:pPr>
              <a:spcBef>
                <a:spcPts val="0"/>
              </a:spcBef>
              <a:spcAft>
                <a:spcPts val="1200"/>
              </a:spcAft>
            </a:pPr>
            <a:endParaRPr lang="en-ZA" sz="2000" dirty="0" smtClean="0">
              <a:cs typeface="Arial" panose="020B0604020202020204" pitchFamily="34" charset="0"/>
            </a:endParaRPr>
          </a:p>
          <a:p>
            <a:pPr>
              <a:spcBef>
                <a:spcPts val="0"/>
              </a:spcBef>
              <a:spcAft>
                <a:spcPts val="1200"/>
              </a:spcAft>
            </a:pPr>
            <a:endParaRPr lang="en-ZA" sz="2000" dirty="0" smtClean="0">
              <a:cs typeface="Arial" panose="020B0604020202020204" pitchFamily="34" charset="0"/>
            </a:endParaRPr>
          </a:p>
        </p:txBody>
      </p:sp>
      <p:sp>
        <p:nvSpPr>
          <p:cNvPr id="8" name="Slide Number Placeholder 7"/>
          <p:cNvSpPr>
            <a:spLocks noGrp="1"/>
          </p:cNvSpPr>
          <p:nvPr>
            <p:ph type="sldNum" sz="quarter" idx="12"/>
          </p:nvPr>
        </p:nvSpPr>
        <p:spPr>
          <a:xfrm>
            <a:off x="7010400" y="6492875"/>
            <a:ext cx="2133600" cy="365125"/>
          </a:xfrm>
          <a:noFill/>
        </p:spPr>
        <p:txBody>
          <a:bodyPr/>
          <a:lstStyle/>
          <a:p>
            <a:fld id="{C647411B-AB77-409F-B9F6-2D0EDA52287E}" type="slidenum">
              <a:rPr lang="en-US" b="1" smtClean="0"/>
              <a:pPr/>
              <a:t>11</a:t>
            </a:fld>
            <a:endParaRPr lang="en-US" b="1" dirty="0" smtClean="0"/>
          </a:p>
        </p:txBody>
      </p:sp>
      <p:sp>
        <p:nvSpPr>
          <p:cNvPr id="9" name="Title 1"/>
          <p:cNvSpPr txBox="1">
            <a:spLocks/>
          </p:cNvSpPr>
          <p:nvPr/>
        </p:nvSpPr>
        <p:spPr bwMode="auto">
          <a:xfrm>
            <a:off x="609600" y="543580"/>
            <a:ext cx="8001000" cy="523220"/>
          </a:xfrm>
          <a:prstGeom prst="rect">
            <a:avLst/>
          </a:prstGeom>
          <a:solidFill>
            <a:srgbClr val="007635"/>
          </a:solidFill>
          <a:ln w="25400" cap="flat" cmpd="sng" algn="ctr">
            <a:solidFill>
              <a:srgbClr val="008000"/>
            </a:solidFill>
            <a:prstDash val="solid"/>
            <a:miter lim="800000"/>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spAutoFit/>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r>
              <a:rPr lang="en-ZA" sz="2800" b="1" dirty="0"/>
              <a:t>Teaching Learning and Research</a:t>
            </a:r>
            <a:endParaRPr lang="en-ZA" sz="2800" b="1" kern="0" dirty="0"/>
          </a:p>
        </p:txBody>
      </p:sp>
    </p:spTree>
    <p:extLst>
      <p:ext uri="{BB962C8B-B14F-4D97-AF65-F5344CB8AC3E}">
        <p14:creationId xmlns:p14="http://schemas.microsoft.com/office/powerpoint/2010/main" xmlns="" val="3727568145"/>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a:stretch>
            <a:fillRect/>
          </a:stretch>
        </p:blipFill>
        <p:spPr bwMode="auto">
          <a:xfrm>
            <a:off x="-1" y="0"/>
            <a:ext cx="9144001" cy="6843713"/>
          </a:xfrm>
          <a:prstGeom prst="rect">
            <a:avLst/>
          </a:prstGeom>
          <a:noFill/>
          <a:ln w="9525">
            <a:noFill/>
            <a:miter lim="800000"/>
            <a:headEnd/>
            <a:tailEnd/>
          </a:ln>
        </p:spPr>
      </p:pic>
      <p:sp>
        <p:nvSpPr>
          <p:cNvPr id="3" name="Content Placeholder 2"/>
          <p:cNvSpPr>
            <a:spLocks noGrp="1"/>
          </p:cNvSpPr>
          <p:nvPr>
            <p:ph idx="1"/>
          </p:nvPr>
        </p:nvSpPr>
        <p:spPr>
          <a:xfrm>
            <a:off x="609600" y="1193334"/>
            <a:ext cx="8001000" cy="5207466"/>
          </a:xfrm>
        </p:spPr>
        <p:txBody>
          <a:bodyPr>
            <a:noAutofit/>
          </a:bodyPr>
          <a:lstStyle/>
          <a:p>
            <a:pPr>
              <a:spcBef>
                <a:spcPts val="0"/>
              </a:spcBef>
              <a:spcAft>
                <a:spcPts val="600"/>
              </a:spcAft>
            </a:pPr>
            <a:r>
              <a:rPr lang="en-ZA" sz="2000" dirty="0"/>
              <a:t>The </a:t>
            </a:r>
            <a:r>
              <a:rPr lang="en-ZA" sz="2000" b="1" dirty="0"/>
              <a:t>Entrepreneurship Development in Higher Education Programme </a:t>
            </a:r>
            <a:r>
              <a:rPr lang="en-ZA" sz="2000" dirty="0" smtClean="0"/>
              <a:t>focussed </a:t>
            </a:r>
            <a:r>
              <a:rPr lang="en-ZA" sz="2000" dirty="0"/>
              <a:t>on the development of student entrepreneurship, entrepreneurship in academia and entrepreneurial </a:t>
            </a:r>
            <a:r>
              <a:rPr lang="en-ZA" sz="2000" dirty="0" smtClean="0"/>
              <a:t>universities</a:t>
            </a:r>
            <a:endParaRPr lang="en-ZA" sz="2000" dirty="0"/>
          </a:p>
          <a:p>
            <a:pPr>
              <a:spcBef>
                <a:spcPts val="0"/>
              </a:spcBef>
              <a:spcAft>
                <a:spcPts val="600"/>
              </a:spcAft>
            </a:pPr>
            <a:r>
              <a:rPr lang="en-ZA" sz="2000" dirty="0" smtClean="0"/>
              <a:t>The </a:t>
            </a:r>
            <a:r>
              <a:rPr lang="en-ZA" sz="2000" b="1" dirty="0" smtClean="0"/>
              <a:t>Teaching and Learning Development Capacity Improvement Programme </a:t>
            </a:r>
            <a:r>
              <a:rPr lang="en-ZA" sz="2000" dirty="0" smtClean="0"/>
              <a:t>is strengthening teacher education at universities for the development of teachers for ECD educators, primary school teachers, TVET college lecturers, CET college lecturers, and teachers for inclusive and special needs education</a:t>
            </a:r>
          </a:p>
          <a:p>
            <a:pPr>
              <a:spcBef>
                <a:spcPts val="0"/>
              </a:spcBef>
              <a:spcAft>
                <a:spcPts val="600"/>
              </a:spcAft>
            </a:pPr>
            <a:r>
              <a:rPr lang="en-ZA" sz="2000" dirty="0" smtClean="0"/>
              <a:t>The </a:t>
            </a:r>
            <a:r>
              <a:rPr lang="en-ZA" sz="2000" b="1" dirty="0"/>
              <a:t>International Scholarships </a:t>
            </a:r>
            <a:r>
              <a:rPr lang="en-ZA" sz="2000" b="1" dirty="0" smtClean="0"/>
              <a:t>Programme </a:t>
            </a:r>
            <a:r>
              <a:rPr lang="en-ZA" sz="2000" dirty="0" smtClean="0"/>
              <a:t>provides opportunities for South African students to study abroad</a:t>
            </a:r>
            <a:endParaRPr lang="en-ZA" sz="2000" dirty="0"/>
          </a:p>
          <a:p>
            <a:pPr marL="0" indent="0">
              <a:spcBef>
                <a:spcPts val="0"/>
              </a:spcBef>
              <a:spcAft>
                <a:spcPts val="600"/>
              </a:spcAft>
              <a:buNone/>
            </a:pPr>
            <a:endParaRPr lang="en-ZA" sz="2000" dirty="0" smtClean="0"/>
          </a:p>
          <a:p>
            <a:pPr marL="0" indent="0">
              <a:spcBef>
                <a:spcPts val="0"/>
              </a:spcBef>
              <a:spcAft>
                <a:spcPts val="600"/>
              </a:spcAft>
              <a:buNone/>
            </a:pPr>
            <a:endParaRPr lang="en-ZA" sz="2000" dirty="0" smtClean="0"/>
          </a:p>
          <a:p>
            <a:pPr lvl="1">
              <a:spcBef>
                <a:spcPts val="0"/>
              </a:spcBef>
              <a:spcAft>
                <a:spcPts val="600"/>
              </a:spcAft>
            </a:pPr>
            <a:endParaRPr lang="en-ZA" sz="2000" dirty="0" smtClean="0"/>
          </a:p>
          <a:p>
            <a:pPr lvl="1">
              <a:spcBef>
                <a:spcPts val="0"/>
              </a:spcBef>
              <a:spcAft>
                <a:spcPts val="600"/>
              </a:spcAft>
            </a:pPr>
            <a:endParaRPr lang="en-ZA" sz="2000" dirty="0"/>
          </a:p>
          <a:p>
            <a:pPr lvl="1">
              <a:spcBef>
                <a:spcPts val="0"/>
              </a:spcBef>
              <a:spcAft>
                <a:spcPts val="600"/>
              </a:spcAft>
            </a:pPr>
            <a:endParaRPr lang="en-ZA" sz="2000" dirty="0" smtClean="0"/>
          </a:p>
          <a:p>
            <a:pPr lvl="1">
              <a:spcBef>
                <a:spcPts val="0"/>
              </a:spcBef>
              <a:spcAft>
                <a:spcPts val="600"/>
              </a:spcAft>
            </a:pPr>
            <a:endParaRPr lang="en-ZA" sz="2000" dirty="0"/>
          </a:p>
          <a:p>
            <a:pPr lvl="1">
              <a:spcBef>
                <a:spcPts val="0"/>
              </a:spcBef>
              <a:spcAft>
                <a:spcPts val="600"/>
              </a:spcAft>
            </a:pPr>
            <a:endParaRPr lang="en-ZA" sz="2000" dirty="0" smtClean="0"/>
          </a:p>
          <a:p>
            <a:pPr marL="0" indent="0">
              <a:spcBef>
                <a:spcPts val="0"/>
              </a:spcBef>
              <a:spcAft>
                <a:spcPts val="600"/>
              </a:spcAft>
              <a:buNone/>
            </a:pPr>
            <a:endParaRPr lang="en-ZA" sz="2000" dirty="0"/>
          </a:p>
          <a:p>
            <a:pPr>
              <a:spcBef>
                <a:spcPts val="0"/>
              </a:spcBef>
              <a:spcAft>
                <a:spcPts val="600"/>
              </a:spcAft>
            </a:pPr>
            <a:endParaRPr lang="en-ZA" sz="2000" dirty="0" smtClean="0">
              <a:cs typeface="Arial" panose="020B0604020202020204" pitchFamily="34" charset="0"/>
            </a:endParaRPr>
          </a:p>
          <a:p>
            <a:pPr>
              <a:spcBef>
                <a:spcPts val="0"/>
              </a:spcBef>
              <a:spcAft>
                <a:spcPts val="600"/>
              </a:spcAft>
            </a:pPr>
            <a:endParaRPr lang="en-ZA" sz="2000" dirty="0" smtClean="0">
              <a:cs typeface="Arial" panose="020B0604020202020204" pitchFamily="34" charset="0"/>
            </a:endParaRPr>
          </a:p>
        </p:txBody>
      </p:sp>
      <p:sp>
        <p:nvSpPr>
          <p:cNvPr id="8" name="Slide Number Placeholder 7"/>
          <p:cNvSpPr>
            <a:spLocks noGrp="1"/>
          </p:cNvSpPr>
          <p:nvPr>
            <p:ph type="sldNum" sz="quarter" idx="12"/>
          </p:nvPr>
        </p:nvSpPr>
        <p:spPr>
          <a:xfrm>
            <a:off x="7010400" y="6492875"/>
            <a:ext cx="2133600" cy="365125"/>
          </a:xfrm>
          <a:noFill/>
        </p:spPr>
        <p:txBody>
          <a:bodyPr/>
          <a:lstStyle/>
          <a:p>
            <a:fld id="{C647411B-AB77-409F-B9F6-2D0EDA52287E}" type="slidenum">
              <a:rPr lang="en-US" b="1" smtClean="0"/>
              <a:pPr/>
              <a:t>12</a:t>
            </a:fld>
            <a:endParaRPr lang="en-US" b="1" dirty="0" smtClean="0"/>
          </a:p>
        </p:txBody>
      </p:sp>
      <p:sp>
        <p:nvSpPr>
          <p:cNvPr id="9" name="Title 1"/>
          <p:cNvSpPr txBox="1">
            <a:spLocks/>
          </p:cNvSpPr>
          <p:nvPr/>
        </p:nvSpPr>
        <p:spPr bwMode="auto">
          <a:xfrm>
            <a:off x="609600" y="543580"/>
            <a:ext cx="8001000" cy="523220"/>
          </a:xfrm>
          <a:prstGeom prst="rect">
            <a:avLst/>
          </a:prstGeom>
          <a:solidFill>
            <a:srgbClr val="007635"/>
          </a:solidFill>
          <a:ln w="25400" cap="flat" cmpd="sng" algn="ctr">
            <a:solidFill>
              <a:srgbClr val="008000"/>
            </a:solidFill>
            <a:prstDash val="solid"/>
            <a:miter lim="800000"/>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spAutoFit/>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r>
              <a:rPr lang="en-ZA" sz="2800" b="1" dirty="0"/>
              <a:t>Teaching Learning and Research</a:t>
            </a:r>
            <a:endParaRPr lang="en-ZA" sz="2800" b="1" kern="0" dirty="0"/>
          </a:p>
        </p:txBody>
      </p:sp>
    </p:spTree>
    <p:extLst>
      <p:ext uri="{BB962C8B-B14F-4D97-AF65-F5344CB8AC3E}">
        <p14:creationId xmlns:p14="http://schemas.microsoft.com/office/powerpoint/2010/main" xmlns="" val="2580388405"/>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xmlns="" val="2326826421"/>
              </p:ext>
            </p:extLst>
          </p:nvPr>
        </p:nvGraphicFramePr>
        <p:xfrm>
          <a:off x="609600" y="1295400"/>
          <a:ext cx="8001000" cy="4907280"/>
        </p:xfrm>
        <a:graphic>
          <a:graphicData uri="http://schemas.openxmlformats.org/drawingml/2006/table">
            <a:tbl>
              <a:tblPr firstRow="1" bandRow="1">
                <a:tableStyleId>{5C22544A-7EE6-4342-B048-85BDC9FD1C3A}</a:tableStyleId>
              </a:tblPr>
              <a:tblGrid>
                <a:gridCol w="2000250">
                  <a:extLst>
                    <a:ext uri="{9D8B030D-6E8A-4147-A177-3AD203B41FA5}">
                      <a16:colId xmlns:a16="http://schemas.microsoft.com/office/drawing/2014/main" xmlns="" val="20000"/>
                    </a:ext>
                  </a:extLst>
                </a:gridCol>
                <a:gridCol w="1869093">
                  <a:extLst>
                    <a:ext uri="{9D8B030D-6E8A-4147-A177-3AD203B41FA5}">
                      <a16:colId xmlns:a16="http://schemas.microsoft.com/office/drawing/2014/main" xmlns="" val="20001"/>
                    </a:ext>
                  </a:extLst>
                </a:gridCol>
                <a:gridCol w="2131407">
                  <a:extLst>
                    <a:ext uri="{9D8B030D-6E8A-4147-A177-3AD203B41FA5}">
                      <a16:colId xmlns:a16="http://schemas.microsoft.com/office/drawing/2014/main" xmlns="" val="20002"/>
                    </a:ext>
                  </a:extLst>
                </a:gridCol>
                <a:gridCol w="2000250">
                  <a:extLst>
                    <a:ext uri="{9D8B030D-6E8A-4147-A177-3AD203B41FA5}">
                      <a16:colId xmlns:a16="http://schemas.microsoft.com/office/drawing/2014/main" xmlns="" val="20003"/>
                    </a:ext>
                  </a:extLst>
                </a:gridCol>
              </a:tblGrid>
              <a:tr h="370840">
                <a:tc gridSpan="4">
                  <a:txBody>
                    <a:bodyPr/>
                    <a:lstStyle/>
                    <a:p>
                      <a:pPr algn="ctr"/>
                      <a:endParaRPr lang="en-ZA" sz="1600" dirty="0" smtClean="0">
                        <a:solidFill>
                          <a:schemeClr val="tx1"/>
                        </a:solidFill>
                      </a:endParaRPr>
                    </a:p>
                    <a:p>
                      <a:pPr algn="ctr"/>
                      <a:r>
                        <a:rPr lang="en-ZA" sz="1600" dirty="0" smtClean="0">
                          <a:solidFill>
                            <a:schemeClr val="tx1"/>
                          </a:solidFill>
                        </a:rPr>
                        <a:t>THE ‘STAFFING SOUTH AFRICA’s UNIVERSITIES’FRAMEWORK</a:t>
                      </a:r>
                    </a:p>
                    <a:p>
                      <a:pPr algn="ctr"/>
                      <a:endParaRPr lang="en-ZA" sz="1600" dirty="0">
                        <a:solidFill>
                          <a:schemeClr val="tx1"/>
                        </a:solidFill>
                      </a:endParaRPr>
                    </a:p>
                  </a:txBody>
                  <a:tcPr/>
                </a:tc>
                <a:tc hMerge="1">
                  <a:txBody>
                    <a:bodyPr/>
                    <a:lstStyle/>
                    <a:p>
                      <a:endParaRPr lang="en-ZA" sz="1600" b="1" dirty="0">
                        <a:solidFill>
                          <a:schemeClr val="tx1"/>
                        </a:solidFill>
                      </a:endParaRPr>
                    </a:p>
                  </a:txBody>
                  <a:tcPr/>
                </a:tc>
                <a:tc hMerge="1">
                  <a:txBody>
                    <a:bodyPr/>
                    <a:lstStyle/>
                    <a:p>
                      <a:endParaRPr lang="en-ZA" sz="1600" dirty="0">
                        <a:solidFill>
                          <a:schemeClr val="tx1"/>
                        </a:solidFill>
                      </a:endParaRPr>
                    </a:p>
                  </a:txBody>
                  <a:tcPr/>
                </a:tc>
                <a:tc hMerge="1">
                  <a:txBody>
                    <a:bodyPr/>
                    <a:lstStyle/>
                    <a:p>
                      <a:endParaRPr lang="en-ZA" sz="1600" dirty="0">
                        <a:solidFill>
                          <a:schemeClr val="tx1"/>
                        </a:solidFill>
                      </a:endParaRPr>
                    </a:p>
                  </a:txBody>
                  <a:tcPr/>
                </a:tc>
                <a:extLst>
                  <a:ext uri="{0D108BD9-81ED-4DB2-BD59-A6C34878D82A}">
                    <a16:rowId xmlns:a16="http://schemas.microsoft.com/office/drawing/2014/main" xmlns="" val="1408297774"/>
                  </a:ext>
                </a:extLst>
              </a:tr>
              <a:tr h="370840">
                <a:tc>
                  <a:txBody>
                    <a:bodyPr/>
                    <a:lstStyle/>
                    <a:p>
                      <a:r>
                        <a:rPr lang="en-ZA" sz="1600" b="1" dirty="0" smtClean="0">
                          <a:solidFill>
                            <a:schemeClr val="tx1"/>
                          </a:solidFill>
                        </a:rPr>
                        <a:t>Nurturing Emerging Scholars programme</a:t>
                      </a:r>
                    </a:p>
                    <a:p>
                      <a:r>
                        <a:rPr lang="en-ZA" sz="1600" b="1" dirty="0" smtClean="0">
                          <a:solidFill>
                            <a:schemeClr val="tx1"/>
                          </a:solidFill>
                        </a:rPr>
                        <a:t>(</a:t>
                      </a:r>
                      <a:r>
                        <a:rPr lang="en-ZA" sz="1600" b="1" dirty="0" err="1" smtClean="0">
                          <a:solidFill>
                            <a:schemeClr val="tx1"/>
                          </a:solidFill>
                        </a:rPr>
                        <a:t>NESP</a:t>
                      </a:r>
                      <a:r>
                        <a:rPr lang="en-ZA" sz="1600" b="1" dirty="0" smtClean="0">
                          <a:solidFill>
                            <a:schemeClr val="tx1"/>
                          </a:solidFill>
                        </a:rPr>
                        <a:t>)</a:t>
                      </a:r>
                      <a:endParaRPr lang="en-ZA" sz="1600" b="1" dirty="0">
                        <a:solidFill>
                          <a:schemeClr val="tx1"/>
                        </a:solidFill>
                      </a:endParaRPr>
                    </a:p>
                  </a:txBody>
                  <a:tcPr/>
                </a:tc>
                <a:tc>
                  <a:txBody>
                    <a:bodyPr/>
                    <a:lstStyle/>
                    <a:p>
                      <a:r>
                        <a:rPr lang="en-ZA" sz="1600" b="1" dirty="0" smtClean="0">
                          <a:solidFill>
                            <a:schemeClr val="tx1"/>
                          </a:solidFill>
                        </a:rPr>
                        <a:t>New Generation of Academics Programme (</a:t>
                      </a:r>
                      <a:r>
                        <a:rPr lang="en-ZA" sz="1600" b="1" dirty="0" err="1" smtClean="0">
                          <a:solidFill>
                            <a:schemeClr val="tx1"/>
                          </a:solidFill>
                        </a:rPr>
                        <a:t>nGAP</a:t>
                      </a:r>
                      <a:r>
                        <a:rPr lang="en-ZA" sz="1600" b="1" dirty="0" smtClean="0">
                          <a:solidFill>
                            <a:schemeClr val="tx1"/>
                          </a:solidFill>
                        </a:rPr>
                        <a:t>)</a:t>
                      </a:r>
                      <a:endParaRPr lang="en-ZA" sz="1600" b="1" dirty="0">
                        <a:solidFill>
                          <a:schemeClr val="tx1"/>
                        </a:solidFill>
                      </a:endParaRPr>
                    </a:p>
                  </a:txBody>
                  <a:tcPr/>
                </a:tc>
                <a:tc>
                  <a:txBody>
                    <a:bodyPr/>
                    <a:lstStyle/>
                    <a:p>
                      <a:r>
                        <a:rPr lang="en-ZA" sz="1600" b="1" dirty="0" smtClean="0">
                          <a:solidFill>
                            <a:schemeClr val="tx1"/>
                          </a:solidFill>
                        </a:rPr>
                        <a:t>Existing Academics Capacity Enhancement Programme (</a:t>
                      </a:r>
                      <a:r>
                        <a:rPr lang="en-ZA" sz="1600" b="1" dirty="0" err="1" smtClean="0">
                          <a:solidFill>
                            <a:schemeClr val="tx1"/>
                          </a:solidFill>
                        </a:rPr>
                        <a:t>EACEP</a:t>
                      </a:r>
                      <a:r>
                        <a:rPr lang="en-ZA" sz="1600" b="1" dirty="0" smtClean="0">
                          <a:solidFill>
                            <a:schemeClr val="tx1"/>
                          </a:solidFill>
                        </a:rPr>
                        <a:t>)</a:t>
                      </a:r>
                      <a:endParaRPr lang="en-ZA" sz="1600" b="1" dirty="0">
                        <a:solidFill>
                          <a:schemeClr val="tx1"/>
                        </a:solidFill>
                      </a:endParaRPr>
                    </a:p>
                  </a:txBody>
                  <a:tcPr/>
                </a:tc>
                <a:tc>
                  <a:txBody>
                    <a:bodyPr/>
                    <a:lstStyle/>
                    <a:p>
                      <a:r>
                        <a:rPr lang="en-ZA" sz="1600" b="1" dirty="0" smtClean="0">
                          <a:solidFill>
                            <a:schemeClr val="tx1"/>
                          </a:solidFill>
                        </a:rPr>
                        <a:t>Higher Education Leadership and Management</a:t>
                      </a:r>
                      <a:r>
                        <a:rPr lang="en-ZA" sz="1600" b="1" baseline="0" dirty="0" smtClean="0">
                          <a:solidFill>
                            <a:schemeClr val="tx1"/>
                          </a:solidFill>
                        </a:rPr>
                        <a:t> programme (</a:t>
                      </a:r>
                      <a:r>
                        <a:rPr lang="en-ZA" sz="1600" b="1" baseline="0" dirty="0" err="1" smtClean="0">
                          <a:solidFill>
                            <a:schemeClr val="tx1"/>
                          </a:solidFill>
                        </a:rPr>
                        <a:t>HELMP</a:t>
                      </a:r>
                      <a:r>
                        <a:rPr lang="en-ZA" sz="1600" b="1" baseline="0" dirty="0" smtClean="0">
                          <a:solidFill>
                            <a:schemeClr val="tx1"/>
                          </a:solidFill>
                        </a:rPr>
                        <a:t>)</a:t>
                      </a:r>
                      <a:endParaRPr lang="en-ZA" sz="1600" b="1" dirty="0">
                        <a:solidFill>
                          <a:schemeClr val="tx1"/>
                        </a:solidFill>
                      </a:endParaRPr>
                    </a:p>
                  </a:txBody>
                  <a:tcPr/>
                </a:tc>
                <a:extLst>
                  <a:ext uri="{0D108BD9-81ED-4DB2-BD59-A6C34878D82A}">
                    <a16:rowId xmlns:a16="http://schemas.microsoft.com/office/drawing/2014/main" xmlns="" val="10000"/>
                  </a:ext>
                </a:extLst>
              </a:tr>
              <a:tr h="370840">
                <a:tc>
                  <a:txBody>
                    <a:bodyPr/>
                    <a:lstStyle/>
                    <a:p>
                      <a:r>
                        <a:rPr lang="en-ZA" sz="1600" dirty="0" smtClean="0">
                          <a:solidFill>
                            <a:schemeClr val="tx1"/>
                          </a:solidFill>
                        </a:rPr>
                        <a:t>Phase 1 pilot n partnership with the French</a:t>
                      </a:r>
                      <a:r>
                        <a:rPr lang="en-ZA" sz="1600" baseline="0" dirty="0" smtClean="0">
                          <a:solidFill>
                            <a:schemeClr val="tx1"/>
                          </a:solidFill>
                        </a:rPr>
                        <a:t> Embassy to be launched in 2019.</a:t>
                      </a:r>
                    </a:p>
                    <a:p>
                      <a:endParaRPr lang="en-ZA" sz="1600" baseline="0" dirty="0" smtClean="0">
                        <a:solidFill>
                          <a:schemeClr val="tx1"/>
                        </a:solidFill>
                      </a:endParaRPr>
                    </a:p>
                    <a:p>
                      <a:r>
                        <a:rPr lang="en-ZA" sz="1600" baseline="0" dirty="0" smtClean="0">
                          <a:solidFill>
                            <a:schemeClr val="tx1"/>
                          </a:solidFill>
                        </a:rPr>
                        <a:t>Fuller implementation in 2020</a:t>
                      </a:r>
                      <a:endParaRPr lang="en-ZA" sz="1600" dirty="0">
                        <a:solidFill>
                          <a:schemeClr val="tx1"/>
                        </a:solidFill>
                      </a:endParaRPr>
                    </a:p>
                  </a:txBody>
                  <a:tcPr/>
                </a:tc>
                <a:tc>
                  <a:txBody>
                    <a:bodyPr/>
                    <a:lstStyle/>
                    <a:p>
                      <a:r>
                        <a:rPr lang="en-ZA" sz="1600" b="0" dirty="0" smtClean="0">
                          <a:solidFill>
                            <a:schemeClr val="tx1"/>
                          </a:solidFill>
                        </a:rPr>
                        <a:t>Phase 1 in 2015;</a:t>
                      </a:r>
                      <a:r>
                        <a:rPr lang="en-ZA" sz="1600" b="0" baseline="0" dirty="0" smtClean="0">
                          <a:solidFill>
                            <a:schemeClr val="tx1"/>
                          </a:solidFill>
                        </a:rPr>
                        <a:t> Phase 4 2018; total number of posts advertised: 363; 330 filled; Phase 5: a further 100 posts to be advertised and filled, and 100 every year forward.</a:t>
                      </a:r>
                      <a:endParaRPr lang="en-ZA" sz="1600" b="0" dirty="0">
                        <a:solidFill>
                          <a:schemeClr val="tx1"/>
                        </a:solidFill>
                      </a:endParaRPr>
                    </a:p>
                  </a:txBody>
                  <a:tcPr/>
                </a:tc>
                <a:tc>
                  <a:txBody>
                    <a:bodyPr/>
                    <a:lstStyle/>
                    <a:p>
                      <a:r>
                        <a:rPr lang="en-ZA" sz="1600" b="1" dirty="0" smtClean="0">
                          <a:solidFill>
                            <a:schemeClr val="tx1"/>
                          </a:solidFill>
                        </a:rPr>
                        <a:t>University Staff Doctoral Programme </a:t>
                      </a:r>
                      <a:r>
                        <a:rPr lang="en-ZA" sz="1600" dirty="0" smtClean="0">
                          <a:solidFill>
                            <a:schemeClr val="tx1"/>
                          </a:solidFill>
                        </a:rPr>
                        <a:t>(4 phases implemented through partnerships)</a:t>
                      </a:r>
                    </a:p>
                    <a:p>
                      <a:endParaRPr lang="en-ZA" sz="1600" baseline="0" dirty="0" smtClean="0">
                        <a:solidFill>
                          <a:schemeClr val="tx1"/>
                        </a:solidFill>
                      </a:endParaRPr>
                    </a:p>
                    <a:p>
                      <a:r>
                        <a:rPr lang="en-ZA" sz="1600" b="1" baseline="0" dirty="0" smtClean="0">
                          <a:solidFill>
                            <a:schemeClr val="tx1"/>
                          </a:solidFill>
                        </a:rPr>
                        <a:t>Future Professor's Programme </a:t>
                      </a:r>
                      <a:r>
                        <a:rPr lang="en-ZA" sz="1600" baseline="0" dirty="0" smtClean="0">
                          <a:solidFill>
                            <a:schemeClr val="tx1"/>
                          </a:solidFill>
                        </a:rPr>
                        <a:t>initiated in 2019.</a:t>
                      </a:r>
                      <a:endParaRPr lang="en-ZA" sz="1600" dirty="0">
                        <a:solidFill>
                          <a:schemeClr val="tx1"/>
                        </a:solidFill>
                      </a:endParaRPr>
                    </a:p>
                  </a:txBody>
                  <a:tcPr/>
                </a:tc>
                <a:tc>
                  <a:txBody>
                    <a:bodyPr/>
                    <a:lstStyle/>
                    <a:p>
                      <a:r>
                        <a:rPr lang="en-ZA" sz="1600" dirty="0" smtClean="0">
                          <a:solidFill>
                            <a:schemeClr val="tx1"/>
                          </a:solidFill>
                        </a:rPr>
                        <a:t>Future Leaders Initiative</a:t>
                      </a:r>
                      <a:r>
                        <a:rPr lang="en-ZA" sz="1600" baseline="0" dirty="0" smtClean="0">
                          <a:solidFill>
                            <a:schemeClr val="tx1"/>
                          </a:solidFill>
                        </a:rPr>
                        <a:t> (</a:t>
                      </a:r>
                      <a:r>
                        <a:rPr lang="en-ZA" sz="1600" baseline="0" dirty="0" err="1" smtClean="0">
                          <a:solidFill>
                            <a:schemeClr val="tx1"/>
                          </a:solidFill>
                        </a:rPr>
                        <a:t>FLI</a:t>
                      </a:r>
                      <a:r>
                        <a:rPr lang="en-ZA" sz="1600" baseline="0" dirty="0" smtClean="0">
                          <a:solidFill>
                            <a:schemeClr val="tx1"/>
                          </a:solidFill>
                        </a:rPr>
                        <a:t>) (</a:t>
                      </a:r>
                      <a:r>
                        <a:rPr lang="en-ZA" sz="1600" baseline="0" dirty="0" err="1" smtClean="0">
                          <a:solidFill>
                            <a:schemeClr val="tx1"/>
                          </a:solidFill>
                        </a:rPr>
                        <a:t>NMU</a:t>
                      </a:r>
                      <a:r>
                        <a:rPr lang="en-ZA" sz="1600" baseline="0" dirty="0" smtClean="0">
                          <a:solidFill>
                            <a:schemeClr val="tx1"/>
                          </a:solidFill>
                        </a:rPr>
                        <a:t> and Bath in UK)</a:t>
                      </a:r>
                    </a:p>
                    <a:p>
                      <a:endParaRPr lang="en-ZA" sz="1600" baseline="0" dirty="0" smtClean="0">
                        <a:solidFill>
                          <a:schemeClr val="tx1"/>
                        </a:solidFill>
                      </a:endParaRPr>
                    </a:p>
                    <a:p>
                      <a:r>
                        <a:rPr lang="en-ZA" sz="1600" baseline="0" dirty="0" smtClean="0">
                          <a:solidFill>
                            <a:schemeClr val="tx1"/>
                          </a:solidFill>
                        </a:rPr>
                        <a:t>3 year HELM in partnership with </a:t>
                      </a:r>
                      <a:r>
                        <a:rPr lang="en-ZA" sz="1600" baseline="0" dirty="0" err="1" smtClean="0">
                          <a:solidFill>
                            <a:schemeClr val="tx1"/>
                          </a:solidFill>
                        </a:rPr>
                        <a:t>USAf</a:t>
                      </a:r>
                      <a:r>
                        <a:rPr lang="en-ZA" sz="1600" baseline="0" dirty="0" smtClean="0">
                          <a:solidFill>
                            <a:schemeClr val="tx1"/>
                          </a:solidFill>
                        </a:rPr>
                        <a:t> </a:t>
                      </a:r>
                      <a:endParaRPr lang="en-ZA" sz="1600" dirty="0">
                        <a:solidFill>
                          <a:schemeClr val="tx1"/>
                        </a:solidFill>
                      </a:endParaRPr>
                    </a:p>
                  </a:txBody>
                  <a:tcPr/>
                </a:tc>
                <a:extLst>
                  <a:ext uri="{0D108BD9-81ED-4DB2-BD59-A6C34878D82A}">
                    <a16:rowId xmlns:a16="http://schemas.microsoft.com/office/drawing/2014/main" xmlns="" val="10001"/>
                  </a:ext>
                </a:extLst>
              </a:tr>
            </a:tbl>
          </a:graphicData>
        </a:graphic>
      </p:graphicFrame>
      <p:sp>
        <p:nvSpPr>
          <p:cNvPr id="8" name="Slide Number Placeholder 7"/>
          <p:cNvSpPr>
            <a:spLocks noGrp="1"/>
          </p:cNvSpPr>
          <p:nvPr>
            <p:ph type="sldNum" sz="quarter" idx="12"/>
          </p:nvPr>
        </p:nvSpPr>
        <p:spPr>
          <a:xfrm>
            <a:off x="7010400" y="6492875"/>
            <a:ext cx="2133600" cy="365125"/>
          </a:xfrm>
          <a:noFill/>
        </p:spPr>
        <p:txBody>
          <a:bodyPr/>
          <a:lstStyle/>
          <a:p>
            <a:fld id="{C647411B-AB77-409F-B9F6-2D0EDA52287E}" type="slidenum">
              <a:rPr lang="en-US" b="1" smtClean="0"/>
              <a:pPr/>
              <a:t>13</a:t>
            </a:fld>
            <a:endParaRPr lang="en-US" b="1" dirty="0" smtClean="0"/>
          </a:p>
        </p:txBody>
      </p:sp>
      <p:sp>
        <p:nvSpPr>
          <p:cNvPr id="9" name="Title 1"/>
          <p:cNvSpPr txBox="1">
            <a:spLocks/>
          </p:cNvSpPr>
          <p:nvPr/>
        </p:nvSpPr>
        <p:spPr bwMode="auto">
          <a:xfrm>
            <a:off x="609600" y="543580"/>
            <a:ext cx="8001000" cy="523220"/>
          </a:xfrm>
          <a:prstGeom prst="rect">
            <a:avLst/>
          </a:prstGeom>
          <a:solidFill>
            <a:srgbClr val="007635"/>
          </a:solidFill>
          <a:ln w="25400" cap="flat" cmpd="sng" algn="ctr">
            <a:solidFill>
              <a:srgbClr val="008000"/>
            </a:solidFill>
            <a:prstDash val="solid"/>
            <a:miter lim="800000"/>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spAutoFit/>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r>
              <a:rPr lang="en-ZA" sz="2800" b="1" dirty="0"/>
              <a:t>Teaching Learning and Research</a:t>
            </a:r>
            <a:endParaRPr lang="en-ZA" sz="2800" b="1" kern="0" dirty="0"/>
          </a:p>
        </p:txBody>
      </p:sp>
    </p:spTree>
    <p:extLst>
      <p:ext uri="{BB962C8B-B14F-4D97-AF65-F5344CB8AC3E}">
        <p14:creationId xmlns:p14="http://schemas.microsoft.com/office/powerpoint/2010/main" xmlns="" val="2851801949"/>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a:stretch>
            <a:fillRect/>
          </a:stretch>
        </p:blipFill>
        <p:spPr bwMode="auto">
          <a:xfrm>
            <a:off x="-1" y="0"/>
            <a:ext cx="9144001" cy="6843713"/>
          </a:xfrm>
          <a:prstGeom prst="rect">
            <a:avLst/>
          </a:prstGeom>
          <a:noFill/>
          <a:ln w="9525">
            <a:noFill/>
            <a:miter lim="800000"/>
            <a:headEnd/>
            <a:tailEnd/>
          </a:ln>
        </p:spPr>
      </p:pic>
      <p:sp>
        <p:nvSpPr>
          <p:cNvPr id="2" name="Title 1"/>
          <p:cNvSpPr>
            <a:spLocks noGrp="1"/>
          </p:cNvSpPr>
          <p:nvPr>
            <p:ph type="title"/>
          </p:nvPr>
        </p:nvSpPr>
        <p:spPr>
          <a:xfrm>
            <a:off x="609600" y="543580"/>
            <a:ext cx="8001000" cy="523220"/>
          </a:xfrm>
          <a:solidFill>
            <a:srgbClr val="007635"/>
          </a:solidFill>
          <a:ln>
            <a:solidFill>
              <a:srgbClr val="008000"/>
            </a:solidFill>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p>
            <a:r>
              <a:rPr lang="en-ZA" sz="2800" b="1" dirty="0" smtClean="0">
                <a:solidFill>
                  <a:schemeClr val="lt1"/>
                </a:solidFill>
                <a:latin typeface="+mn-lt"/>
                <a:ea typeface="+mn-ea"/>
                <a:cs typeface="+mn-cs"/>
              </a:rPr>
              <a:t>Branch: University Education</a:t>
            </a:r>
            <a:endParaRPr lang="en-ZA" sz="2800" b="1" dirty="0">
              <a:solidFill>
                <a:schemeClr val="lt1"/>
              </a:solidFill>
              <a:latin typeface="+mn-lt"/>
              <a:ea typeface="+mn-ea"/>
              <a:cs typeface="+mn-cs"/>
            </a:endParaRPr>
          </a:p>
        </p:txBody>
      </p:sp>
      <p:sp>
        <p:nvSpPr>
          <p:cNvPr id="3" name="Content Placeholder 2"/>
          <p:cNvSpPr>
            <a:spLocks noGrp="1"/>
          </p:cNvSpPr>
          <p:nvPr>
            <p:ph idx="1"/>
          </p:nvPr>
        </p:nvSpPr>
        <p:spPr>
          <a:xfrm>
            <a:off x="609600" y="1090863"/>
            <a:ext cx="8001000" cy="5530645"/>
          </a:xfrm>
        </p:spPr>
        <p:txBody>
          <a:bodyPr>
            <a:noAutofit/>
          </a:bodyPr>
          <a:lstStyle/>
          <a:p>
            <a:pPr marL="0" indent="0">
              <a:buNone/>
            </a:pPr>
            <a:r>
              <a:rPr lang="en-ZA" sz="2000" b="1" dirty="0"/>
              <a:t>Purpose</a:t>
            </a:r>
            <a:endParaRPr lang="en-ZA" sz="2000" dirty="0"/>
          </a:p>
          <a:p>
            <a:r>
              <a:rPr lang="en-ZA" sz="2000" dirty="0"/>
              <a:t>To support and monitor the development of a quality higher education sector in South Africa</a:t>
            </a:r>
          </a:p>
          <a:p>
            <a:pPr marL="0" indent="0">
              <a:buNone/>
            </a:pPr>
            <a:r>
              <a:rPr lang="en-ZA" sz="2000" b="1" dirty="0"/>
              <a:t>Functions: </a:t>
            </a:r>
            <a:endParaRPr lang="en-ZA" sz="2000" dirty="0"/>
          </a:p>
          <a:p>
            <a:r>
              <a:rPr lang="en-GB" sz="2000" dirty="0" smtClean="0"/>
              <a:t>Build </a:t>
            </a:r>
            <a:r>
              <a:rPr lang="en-GB" sz="2000" dirty="0"/>
              <a:t>capacity in and for the university system through staff, student and programme development</a:t>
            </a:r>
            <a:r>
              <a:rPr lang="en-GB" sz="2000" dirty="0" smtClean="0"/>
              <a:t>. </a:t>
            </a:r>
            <a:r>
              <a:rPr lang="en-ZA" sz="2000" dirty="0" smtClean="0"/>
              <a:t>(CD</a:t>
            </a:r>
            <a:r>
              <a:rPr lang="en-ZA" sz="2000" dirty="0"/>
              <a:t>: </a:t>
            </a:r>
            <a:r>
              <a:rPr lang="en-US" sz="2000" dirty="0" smtClean="0"/>
              <a:t>Teaching, Learning and Research Development)</a:t>
            </a:r>
            <a:endParaRPr lang="en-ZA" sz="2000" dirty="0" smtClean="0"/>
          </a:p>
          <a:p>
            <a:pPr lvl="0"/>
            <a:r>
              <a:rPr lang="en-ZA" sz="2000" dirty="0" smtClean="0"/>
              <a:t>Manage </a:t>
            </a:r>
            <a:r>
              <a:rPr lang="en-ZA" sz="2000" dirty="0"/>
              <a:t>public higher education planning, funding and </a:t>
            </a:r>
            <a:r>
              <a:rPr lang="en-ZA" sz="2000" dirty="0" smtClean="0"/>
              <a:t>expansion (</a:t>
            </a:r>
            <a:r>
              <a:rPr lang="en-ZA" sz="2000" dirty="0"/>
              <a:t>CD: </a:t>
            </a:r>
            <a:r>
              <a:rPr lang="en-ZA" sz="2000" dirty="0" smtClean="0"/>
              <a:t>University Planning </a:t>
            </a:r>
            <a:r>
              <a:rPr lang="en-ZA" sz="2000" dirty="0"/>
              <a:t>and Institutional </a:t>
            </a:r>
            <a:r>
              <a:rPr lang="en-ZA" sz="2000" dirty="0" smtClean="0"/>
              <a:t>Funding) </a:t>
            </a:r>
            <a:endParaRPr lang="en-ZA" sz="2000" dirty="0"/>
          </a:p>
          <a:p>
            <a:pPr lvl="0"/>
            <a:r>
              <a:rPr lang="en-ZA" sz="2000" dirty="0"/>
              <a:t>Support and monitor institutional governance and management and provide sector liaison </a:t>
            </a:r>
            <a:r>
              <a:rPr lang="en-ZA" sz="2000" dirty="0" smtClean="0"/>
              <a:t>services (CD: Institutional </a:t>
            </a:r>
            <a:r>
              <a:rPr lang="en-ZA" sz="2000" dirty="0"/>
              <a:t>Governance and Management </a:t>
            </a:r>
            <a:r>
              <a:rPr lang="en-ZA" sz="2000" dirty="0" smtClean="0"/>
              <a:t>Support)</a:t>
            </a:r>
            <a:endParaRPr lang="en-ZA" sz="2000" dirty="0"/>
          </a:p>
          <a:p>
            <a:r>
              <a:rPr lang="en-ZA" sz="2000" dirty="0" smtClean="0"/>
              <a:t>Develop </a:t>
            </a:r>
            <a:r>
              <a:rPr lang="en-ZA" sz="2000" dirty="0"/>
              <a:t>higher education </a:t>
            </a:r>
            <a:r>
              <a:rPr lang="en-ZA" sz="2000" dirty="0" smtClean="0"/>
              <a:t>policy, </a:t>
            </a:r>
            <a:r>
              <a:rPr lang="en-ZA" sz="2000" dirty="0"/>
              <a:t>support research, and regulate the private higher education system </a:t>
            </a:r>
            <a:r>
              <a:rPr lang="en-ZA" sz="2000" dirty="0" smtClean="0"/>
              <a:t>(CD</a:t>
            </a:r>
            <a:r>
              <a:rPr lang="en-ZA" sz="2000" dirty="0"/>
              <a:t>: Higher Education Policy Development and Research) </a:t>
            </a:r>
          </a:p>
          <a:p>
            <a:endParaRPr lang="en-US" sz="2000" dirty="0"/>
          </a:p>
          <a:p>
            <a:pPr lvl="0"/>
            <a:endParaRPr lang="en-ZA" sz="2000" dirty="0"/>
          </a:p>
          <a:p>
            <a:pPr>
              <a:spcBef>
                <a:spcPts val="0"/>
              </a:spcBef>
            </a:pPr>
            <a:endParaRPr lang="en-ZA" sz="2000" dirty="0">
              <a:latin typeface="Arial" panose="020B0604020202020204" pitchFamily="34" charset="0"/>
              <a:cs typeface="Arial" panose="020B0604020202020204" pitchFamily="34" charset="0"/>
            </a:endParaRPr>
          </a:p>
          <a:p>
            <a:pPr marL="357188" lvl="0" indent="-357188">
              <a:spcBef>
                <a:spcPts val="0"/>
              </a:spcBef>
              <a:buNone/>
            </a:pPr>
            <a:endParaRPr lang="nl-NL" sz="2000" i="1"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a:xfrm>
            <a:off x="7010400" y="6492875"/>
            <a:ext cx="2133600" cy="365125"/>
          </a:xfrm>
          <a:noFill/>
        </p:spPr>
        <p:txBody>
          <a:bodyPr/>
          <a:lstStyle/>
          <a:p>
            <a:fld id="{C647411B-AB77-409F-B9F6-2D0EDA52287E}" type="slidenum">
              <a:rPr lang="en-US" b="1" smtClean="0"/>
              <a:pPr/>
              <a:t>2</a:t>
            </a:fld>
            <a:endParaRPr lang="en-US" b="1" dirty="0" smtClean="0"/>
          </a:p>
        </p:txBody>
      </p:sp>
    </p:spTree>
    <p:extLst>
      <p:ext uri="{BB962C8B-B14F-4D97-AF65-F5344CB8AC3E}">
        <p14:creationId xmlns:p14="http://schemas.microsoft.com/office/powerpoint/2010/main" xmlns="" val="222024152"/>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cstate="print"/>
          <a:srcRect/>
          <a:stretch>
            <a:fillRect/>
          </a:stretch>
        </p:blipFill>
        <p:spPr bwMode="auto">
          <a:xfrm>
            <a:off x="-1" y="0"/>
            <a:ext cx="9144001" cy="6843713"/>
          </a:xfrm>
          <a:prstGeom prst="rect">
            <a:avLst/>
          </a:prstGeom>
          <a:noFill/>
          <a:ln w="9525">
            <a:noFill/>
            <a:miter lim="800000"/>
            <a:headEnd/>
            <a:tailEnd/>
          </a:ln>
        </p:spPr>
      </p:pic>
      <p:sp>
        <p:nvSpPr>
          <p:cNvPr id="3" name="Content Placeholder 2"/>
          <p:cNvSpPr>
            <a:spLocks noGrp="1"/>
          </p:cNvSpPr>
          <p:nvPr>
            <p:ph idx="1"/>
          </p:nvPr>
        </p:nvSpPr>
        <p:spPr>
          <a:xfrm>
            <a:off x="609600" y="1066800"/>
            <a:ext cx="8229600" cy="5059363"/>
          </a:xfrm>
        </p:spPr>
        <p:txBody>
          <a:bodyPr/>
          <a:lstStyle/>
          <a:p>
            <a:pPr>
              <a:spcBef>
                <a:spcPts val="0"/>
              </a:spcBef>
            </a:pPr>
            <a:r>
              <a:rPr lang="en-ZA" sz="1950" dirty="0" smtClean="0"/>
              <a:t>Effective implementation of the new bursary scheme for poor and working class students and oversight of NSFAS</a:t>
            </a:r>
          </a:p>
          <a:p>
            <a:pPr>
              <a:spcBef>
                <a:spcPts val="0"/>
              </a:spcBef>
            </a:pPr>
            <a:r>
              <a:rPr lang="en-ZA" sz="1950" dirty="0" smtClean="0"/>
              <a:t>Policy development linked to the additional student funding in the system and the need to regulate fees: student funding policy; fee regulation framework</a:t>
            </a:r>
          </a:p>
          <a:p>
            <a:pPr>
              <a:spcBef>
                <a:spcPts val="0"/>
              </a:spcBef>
            </a:pPr>
            <a:r>
              <a:rPr lang="en-ZA" sz="1950" dirty="0" smtClean="0"/>
              <a:t>Capacity development in universities to promote quality, success and transformation (focus on students; staff; curriculum / programmes / institutions)</a:t>
            </a:r>
          </a:p>
          <a:p>
            <a:pPr>
              <a:spcBef>
                <a:spcPts val="0"/>
              </a:spcBef>
            </a:pPr>
            <a:r>
              <a:rPr lang="en-ZA" sz="1950" dirty="0" smtClean="0"/>
              <a:t>Partnership's (international and local) for development</a:t>
            </a:r>
          </a:p>
          <a:p>
            <a:pPr>
              <a:spcBef>
                <a:spcPts val="0"/>
              </a:spcBef>
            </a:pPr>
            <a:r>
              <a:rPr lang="en-ZA" sz="1950" dirty="0" smtClean="0"/>
              <a:t>Effective oversight of the utilisation of earmarked grants (monitoring of the system, ensuring accountability, effective disbursement of funds)</a:t>
            </a:r>
          </a:p>
          <a:p>
            <a:pPr>
              <a:spcBef>
                <a:spcPts val="0"/>
              </a:spcBef>
            </a:pPr>
            <a:r>
              <a:rPr lang="en-ZA" sz="1950" dirty="0" smtClean="0"/>
              <a:t>Implementation of the Macro Infrastructure Framework and implementation of the Infrastructure Development Support Programme </a:t>
            </a:r>
          </a:p>
          <a:p>
            <a:pPr>
              <a:spcBef>
                <a:spcPts val="0"/>
              </a:spcBef>
            </a:pPr>
            <a:r>
              <a:rPr lang="en-ZA" sz="1950" dirty="0" smtClean="0"/>
              <a:t>Implementation of the HDI Development Programme </a:t>
            </a:r>
          </a:p>
          <a:p>
            <a:pPr>
              <a:spcBef>
                <a:spcPts val="0"/>
              </a:spcBef>
            </a:pPr>
            <a:r>
              <a:rPr lang="en-ZA" sz="1950" dirty="0" smtClean="0"/>
              <a:t>Central Applications Service (CAS) development</a:t>
            </a:r>
          </a:p>
          <a:p>
            <a:pPr>
              <a:spcBef>
                <a:spcPts val="0"/>
              </a:spcBef>
            </a:pPr>
            <a:r>
              <a:rPr lang="en-ZA" sz="1950" dirty="0" smtClean="0"/>
              <a:t>Improved governance of the system </a:t>
            </a:r>
          </a:p>
          <a:p>
            <a:pPr marL="0" indent="0">
              <a:spcBef>
                <a:spcPts val="0"/>
              </a:spcBef>
              <a:buNone/>
            </a:pPr>
            <a:endParaRPr lang="en-ZA" sz="1950" dirty="0" smtClean="0"/>
          </a:p>
          <a:p>
            <a:pPr>
              <a:spcBef>
                <a:spcPts val="0"/>
              </a:spcBef>
            </a:pPr>
            <a:endParaRPr lang="en-ZA" sz="1950" dirty="0" smtClean="0"/>
          </a:p>
          <a:p>
            <a:pPr>
              <a:spcBef>
                <a:spcPts val="0"/>
              </a:spcBef>
            </a:pPr>
            <a:endParaRPr lang="en-ZA" sz="1950" dirty="0"/>
          </a:p>
        </p:txBody>
      </p:sp>
      <p:sp>
        <p:nvSpPr>
          <p:cNvPr id="9" name="Slide Number Placeholder 7"/>
          <p:cNvSpPr>
            <a:spLocks noGrp="1"/>
          </p:cNvSpPr>
          <p:nvPr>
            <p:ph type="sldNum" sz="quarter" idx="12"/>
          </p:nvPr>
        </p:nvSpPr>
        <p:spPr>
          <a:xfrm>
            <a:off x="7010400" y="6492875"/>
            <a:ext cx="2133600" cy="365125"/>
          </a:xfrm>
          <a:noFill/>
        </p:spPr>
        <p:txBody>
          <a:bodyPr/>
          <a:lstStyle/>
          <a:p>
            <a:fld id="{C647411B-AB77-409F-B9F6-2D0EDA52287E}" type="slidenum">
              <a:rPr lang="en-US" b="1" smtClean="0"/>
              <a:pPr/>
              <a:t>3</a:t>
            </a:fld>
            <a:endParaRPr lang="en-US" b="1" dirty="0" smtClean="0"/>
          </a:p>
        </p:txBody>
      </p:sp>
      <p:sp>
        <p:nvSpPr>
          <p:cNvPr id="10" name="Title 1"/>
          <p:cNvSpPr>
            <a:spLocks noGrp="1"/>
          </p:cNvSpPr>
          <p:nvPr>
            <p:ph type="title"/>
          </p:nvPr>
        </p:nvSpPr>
        <p:spPr>
          <a:xfrm>
            <a:off x="609600" y="543580"/>
            <a:ext cx="8001000" cy="523220"/>
          </a:xfrm>
          <a:solidFill>
            <a:srgbClr val="007635"/>
          </a:solidFill>
          <a:ln>
            <a:solidFill>
              <a:srgbClr val="008000"/>
            </a:solidFill>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rtlCol="0" anchor="ctr">
            <a:spAutoFit/>
          </a:bodyPr>
          <a:lstStyle/>
          <a:p>
            <a:r>
              <a:rPr lang="en-ZA" sz="2800" b="1" dirty="0" smtClean="0">
                <a:solidFill>
                  <a:schemeClr val="lt1"/>
                </a:solidFill>
                <a:latin typeface="+mn-lt"/>
                <a:ea typeface="+mn-ea"/>
                <a:cs typeface="+mn-cs"/>
              </a:rPr>
              <a:t>Strategic Focus</a:t>
            </a:r>
            <a:endParaRPr lang="en-ZA" sz="2800" b="1" dirty="0">
              <a:solidFill>
                <a:schemeClr val="lt1"/>
              </a:solidFill>
              <a:latin typeface="+mn-lt"/>
              <a:ea typeface="+mn-ea"/>
              <a:cs typeface="+mn-cs"/>
            </a:endParaRPr>
          </a:p>
        </p:txBody>
      </p:sp>
    </p:spTree>
    <p:extLst>
      <p:ext uri="{BB962C8B-B14F-4D97-AF65-F5344CB8AC3E}">
        <p14:creationId xmlns:p14="http://schemas.microsoft.com/office/powerpoint/2010/main" xmlns="" val="2816894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1" y="0"/>
            <a:ext cx="9144001" cy="6843713"/>
          </a:xfrm>
          <a:prstGeom prst="rect">
            <a:avLst/>
          </a:prstGeom>
          <a:noFill/>
          <a:ln w="9525">
            <a:noFill/>
            <a:miter lim="800000"/>
            <a:headEnd/>
            <a:tailEnd/>
          </a:ln>
        </p:spPr>
      </p:pic>
      <p:sp>
        <p:nvSpPr>
          <p:cNvPr id="3" name="Content Placeholder 2"/>
          <p:cNvSpPr>
            <a:spLocks noGrp="1"/>
          </p:cNvSpPr>
          <p:nvPr>
            <p:ph idx="1"/>
          </p:nvPr>
        </p:nvSpPr>
        <p:spPr>
          <a:xfrm>
            <a:off x="609601" y="1172241"/>
            <a:ext cx="8001000" cy="4923759"/>
          </a:xfrm>
        </p:spPr>
        <p:txBody>
          <a:bodyPr>
            <a:noAutofit/>
          </a:bodyPr>
          <a:lstStyle/>
          <a:p>
            <a:pPr>
              <a:spcBef>
                <a:spcPts val="0"/>
              </a:spcBef>
              <a:spcAft>
                <a:spcPts val="600"/>
              </a:spcAft>
            </a:pPr>
            <a:r>
              <a:rPr lang="en-ZA" sz="2000" dirty="0" smtClean="0">
                <a:cs typeface="Arial" panose="020B0604020202020204" pitchFamily="34" charset="0"/>
              </a:rPr>
              <a:t>Enrolment </a:t>
            </a:r>
            <a:r>
              <a:rPr lang="en-ZA" sz="2000" dirty="0">
                <a:cs typeface="Arial" panose="020B0604020202020204" pitchFamily="34" charset="0"/>
              </a:rPr>
              <a:t>Plan 2020 – </a:t>
            </a:r>
            <a:r>
              <a:rPr lang="en-ZA" sz="2000" dirty="0" smtClean="0">
                <a:cs typeface="Arial" panose="020B0604020202020204" pitchFamily="34" charset="0"/>
              </a:rPr>
              <a:t>2025</a:t>
            </a:r>
          </a:p>
          <a:p>
            <a:pPr>
              <a:spcBef>
                <a:spcPts val="0"/>
              </a:spcBef>
              <a:spcAft>
                <a:spcPts val="600"/>
              </a:spcAft>
            </a:pPr>
            <a:r>
              <a:rPr lang="en-ZA" sz="2000" dirty="0">
                <a:cs typeface="Arial" panose="020B0604020202020204" pitchFamily="34" charset="0"/>
              </a:rPr>
              <a:t>The HEQSF </a:t>
            </a:r>
            <a:r>
              <a:rPr lang="en-ZA" sz="2000" dirty="0" smtClean="0">
                <a:cs typeface="Arial" panose="020B0604020202020204" pitchFamily="34" charset="0"/>
              </a:rPr>
              <a:t>alignment </a:t>
            </a:r>
            <a:r>
              <a:rPr lang="en-ZA" sz="2000" dirty="0">
                <a:cs typeface="Arial" panose="020B0604020202020204" pitchFamily="34" charset="0"/>
              </a:rPr>
              <a:t>process and the last date for enrolling students on non-aligned programmes </a:t>
            </a:r>
            <a:endParaRPr lang="en-ZA" sz="2000" dirty="0" smtClean="0">
              <a:cs typeface="Arial" panose="020B0604020202020204" pitchFamily="34" charset="0"/>
            </a:endParaRPr>
          </a:p>
          <a:p>
            <a:pPr lvl="1">
              <a:spcBef>
                <a:spcPts val="0"/>
              </a:spcBef>
              <a:spcAft>
                <a:spcPts val="600"/>
              </a:spcAft>
            </a:pPr>
            <a:r>
              <a:rPr lang="en-ZA" sz="2000" dirty="0" smtClean="0">
                <a:cs typeface="Arial" panose="020B0604020202020204" pitchFamily="34" charset="0"/>
              </a:rPr>
              <a:t>Last date December 2019; to accommodate Master and Doctoral programmes; undergraduate second semester enrolments (July 2019)</a:t>
            </a:r>
          </a:p>
          <a:p>
            <a:pPr lvl="1">
              <a:spcBef>
                <a:spcPts val="0"/>
              </a:spcBef>
              <a:spcAft>
                <a:spcPts val="600"/>
              </a:spcAft>
            </a:pPr>
            <a:r>
              <a:rPr lang="en-ZA" sz="2000" dirty="0" smtClean="0">
                <a:cs typeface="Arial" panose="020B0604020202020204" pitchFamily="34" charset="0"/>
              </a:rPr>
              <a:t>Consultation since 2012; CHE suggested implementation in 2017; </a:t>
            </a:r>
            <a:r>
              <a:rPr lang="en-ZA" sz="2000" dirty="0" err="1" smtClean="0">
                <a:cs typeface="Arial" panose="020B0604020202020204" pitchFamily="34" charset="0"/>
              </a:rPr>
              <a:t>SATN</a:t>
            </a:r>
            <a:r>
              <a:rPr lang="en-ZA" sz="2000" dirty="0" smtClean="0">
                <a:cs typeface="Arial" panose="020B0604020202020204" pitchFamily="34" charset="0"/>
              </a:rPr>
              <a:t> requested extension from 2017 to 2019; Minister Gazetted date in 2016. Intensive process to ensure all institutions ready</a:t>
            </a:r>
          </a:p>
          <a:p>
            <a:pPr lvl="1">
              <a:spcBef>
                <a:spcPts val="0"/>
              </a:spcBef>
              <a:spcAft>
                <a:spcPts val="600"/>
              </a:spcAft>
            </a:pPr>
            <a:r>
              <a:rPr lang="en-ZA" sz="2000" dirty="0" err="1" smtClean="0">
                <a:cs typeface="Arial" panose="020B0604020202020204" pitchFamily="34" charset="0"/>
              </a:rPr>
              <a:t>BTech</a:t>
            </a:r>
            <a:r>
              <a:rPr lang="en-ZA" sz="2000" dirty="0" smtClean="0">
                <a:cs typeface="Arial" panose="020B0604020202020204" pitchFamily="34" charset="0"/>
              </a:rPr>
              <a:t> (Level 7)  being replaced by Advanced Diploma; special process to ensure Advanced Diploma’s are in place</a:t>
            </a:r>
          </a:p>
          <a:p>
            <a:pPr>
              <a:spcBef>
                <a:spcPts val="0"/>
              </a:spcBef>
              <a:spcAft>
                <a:spcPts val="600"/>
              </a:spcAft>
            </a:pPr>
            <a:r>
              <a:rPr lang="en-ZA" sz="2000" dirty="0">
                <a:cs typeface="Arial" panose="020B0604020202020204" pitchFamily="34" charset="0"/>
              </a:rPr>
              <a:t>Macro Infrastructure Framework (MIF) and the Infrastructure Support Programme (</a:t>
            </a:r>
            <a:r>
              <a:rPr lang="en-ZA" sz="2000" dirty="0" err="1">
                <a:cs typeface="Arial" panose="020B0604020202020204" pitchFamily="34" charset="0"/>
              </a:rPr>
              <a:t>IDSP</a:t>
            </a:r>
            <a:r>
              <a:rPr lang="en-ZA" sz="2000" dirty="0" smtClean="0">
                <a:cs typeface="Arial" panose="020B0604020202020204" pitchFamily="34" charset="0"/>
              </a:rPr>
              <a:t>) </a:t>
            </a:r>
          </a:p>
          <a:p>
            <a:pPr lvl="1">
              <a:spcBef>
                <a:spcPts val="0"/>
              </a:spcBef>
              <a:spcAft>
                <a:spcPts val="600"/>
              </a:spcAft>
            </a:pPr>
            <a:r>
              <a:rPr lang="en-ZA" sz="2000" dirty="0">
                <a:cs typeface="Arial" panose="020B0604020202020204" pitchFamily="34" charset="0"/>
              </a:rPr>
              <a:t>Proposal to establish IDSU for </a:t>
            </a:r>
            <a:r>
              <a:rPr lang="en-ZA" sz="2000" dirty="0" smtClean="0">
                <a:cs typeface="Arial" panose="020B0604020202020204" pitchFamily="34" charset="0"/>
              </a:rPr>
              <a:t>PSET</a:t>
            </a:r>
            <a:endParaRPr lang="en-ZA" sz="2000" dirty="0">
              <a:cs typeface="Arial" panose="020B0604020202020204" pitchFamily="34" charset="0"/>
            </a:endParaRPr>
          </a:p>
        </p:txBody>
      </p:sp>
      <p:sp>
        <p:nvSpPr>
          <p:cNvPr id="8" name="Slide Number Placeholder 7"/>
          <p:cNvSpPr>
            <a:spLocks noGrp="1"/>
          </p:cNvSpPr>
          <p:nvPr>
            <p:ph type="sldNum" sz="quarter" idx="12"/>
          </p:nvPr>
        </p:nvSpPr>
        <p:spPr>
          <a:xfrm>
            <a:off x="7010400" y="6492875"/>
            <a:ext cx="2133600" cy="365125"/>
          </a:xfrm>
          <a:noFill/>
        </p:spPr>
        <p:txBody>
          <a:bodyPr/>
          <a:lstStyle/>
          <a:p>
            <a:fld id="{C647411B-AB77-409F-B9F6-2D0EDA52287E}" type="slidenum">
              <a:rPr lang="en-US" b="1" smtClean="0"/>
              <a:pPr/>
              <a:t>4</a:t>
            </a:fld>
            <a:endParaRPr lang="en-US" b="1" dirty="0" smtClean="0"/>
          </a:p>
        </p:txBody>
      </p:sp>
      <p:sp>
        <p:nvSpPr>
          <p:cNvPr id="9" name="Title 1"/>
          <p:cNvSpPr txBox="1">
            <a:spLocks/>
          </p:cNvSpPr>
          <p:nvPr/>
        </p:nvSpPr>
        <p:spPr bwMode="auto">
          <a:xfrm>
            <a:off x="609600" y="543580"/>
            <a:ext cx="8001000" cy="523220"/>
          </a:xfrm>
          <a:prstGeom prst="rect">
            <a:avLst/>
          </a:prstGeom>
          <a:solidFill>
            <a:srgbClr val="007635"/>
          </a:solidFill>
          <a:ln w="25400" cap="flat" cmpd="sng" algn="ctr">
            <a:solidFill>
              <a:srgbClr val="008000"/>
            </a:solidFill>
            <a:prstDash val="solid"/>
            <a:miter lim="800000"/>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spAutoFit/>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r>
              <a:rPr lang="en-ZA" sz="2800" b="1" dirty="0"/>
              <a:t>University Planning and Institutional Funding</a:t>
            </a:r>
            <a:endParaRPr lang="en-ZA" sz="2800" b="1" kern="0" dirty="0"/>
          </a:p>
        </p:txBody>
      </p:sp>
    </p:spTree>
    <p:extLst>
      <p:ext uri="{BB962C8B-B14F-4D97-AF65-F5344CB8AC3E}">
        <p14:creationId xmlns:p14="http://schemas.microsoft.com/office/powerpoint/2010/main" xmlns="" val="3283677348"/>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1" y="0"/>
            <a:ext cx="9144001" cy="6843713"/>
          </a:xfrm>
          <a:prstGeom prst="rect">
            <a:avLst/>
          </a:prstGeom>
          <a:noFill/>
          <a:ln w="9525">
            <a:noFill/>
            <a:miter lim="800000"/>
            <a:headEnd/>
            <a:tailEnd/>
          </a:ln>
        </p:spPr>
      </p:pic>
      <p:sp>
        <p:nvSpPr>
          <p:cNvPr id="3" name="Content Placeholder 2"/>
          <p:cNvSpPr>
            <a:spLocks noGrp="1"/>
          </p:cNvSpPr>
          <p:nvPr>
            <p:ph idx="1"/>
          </p:nvPr>
        </p:nvSpPr>
        <p:spPr>
          <a:xfrm>
            <a:off x="609600" y="1172241"/>
            <a:ext cx="8001000" cy="4771359"/>
          </a:xfrm>
        </p:spPr>
        <p:txBody>
          <a:bodyPr>
            <a:noAutofit/>
          </a:bodyPr>
          <a:lstStyle/>
          <a:p>
            <a:pPr>
              <a:spcBef>
                <a:spcPts val="0"/>
              </a:spcBef>
              <a:spcAft>
                <a:spcPts val="600"/>
              </a:spcAft>
            </a:pPr>
            <a:r>
              <a:rPr lang="en-ZA" sz="2000" dirty="0" smtClean="0">
                <a:latin typeface="Arial" panose="020B0604020202020204" pitchFamily="34" charset="0"/>
                <a:cs typeface="Arial" panose="020B0604020202020204" pitchFamily="34" charset="0"/>
              </a:rPr>
              <a:t>Student </a:t>
            </a:r>
            <a:r>
              <a:rPr lang="en-ZA" sz="2000" dirty="0">
                <a:latin typeface="Arial" panose="020B0604020202020204" pitchFamily="34" charset="0"/>
                <a:cs typeface="Arial" panose="020B0604020202020204" pitchFamily="34" charset="0"/>
              </a:rPr>
              <a:t>Housing Infrastructure </a:t>
            </a:r>
            <a:r>
              <a:rPr lang="en-ZA" sz="2000" dirty="0" smtClean="0">
                <a:latin typeface="Arial" panose="020B0604020202020204" pitchFamily="34" charset="0"/>
                <a:cs typeface="Arial" panose="020B0604020202020204" pitchFamily="34" charset="0"/>
              </a:rPr>
              <a:t>programme</a:t>
            </a:r>
          </a:p>
          <a:p>
            <a:pPr lvl="1">
              <a:spcBef>
                <a:spcPts val="0"/>
              </a:spcBef>
              <a:spcAft>
                <a:spcPts val="600"/>
              </a:spcAft>
            </a:pPr>
            <a:r>
              <a:rPr lang="en-ZA" sz="2000" dirty="0" smtClean="0">
                <a:latin typeface="Arial" panose="020B0604020202020204" pitchFamily="34" charset="0"/>
                <a:cs typeface="Arial" panose="020B0604020202020204" pitchFamily="34" charset="0"/>
              </a:rPr>
              <a:t>Plan to build 200 000 new university owned beds and 100 000 TVET owned beds over the next 10 years</a:t>
            </a:r>
          </a:p>
          <a:p>
            <a:pPr lvl="1">
              <a:spcBef>
                <a:spcPts val="0"/>
              </a:spcBef>
              <a:spcAft>
                <a:spcPts val="600"/>
              </a:spcAft>
            </a:pPr>
            <a:r>
              <a:rPr lang="en-ZA" sz="2000" dirty="0" smtClean="0">
                <a:latin typeface="Arial" panose="020B0604020202020204" pitchFamily="34" charset="0"/>
                <a:cs typeface="Arial" panose="020B0604020202020204" pitchFamily="34" charset="0"/>
              </a:rPr>
              <a:t>Additional funds sourced from the BFI of National Treasury; </a:t>
            </a:r>
            <a:r>
              <a:rPr lang="en-ZA" sz="2000" dirty="0">
                <a:latin typeface="Arial" panose="020B0604020202020204" pitchFamily="34" charset="0"/>
                <a:cs typeface="Arial" panose="020B0604020202020204" pitchFamily="34" charset="0"/>
              </a:rPr>
              <a:t>Partnership </a:t>
            </a:r>
            <a:r>
              <a:rPr lang="en-ZA" sz="2000" dirty="0" smtClean="0">
                <a:latin typeface="Arial" panose="020B0604020202020204" pitchFamily="34" charset="0"/>
                <a:cs typeface="Arial" panose="020B0604020202020204" pitchFamily="34" charset="0"/>
              </a:rPr>
              <a:t>with NT, IIPSA and DBSA to raise funds and establish a project management office </a:t>
            </a:r>
          </a:p>
          <a:p>
            <a:pPr>
              <a:spcBef>
                <a:spcPts val="0"/>
              </a:spcBef>
              <a:spcAft>
                <a:spcPts val="600"/>
              </a:spcAft>
            </a:pPr>
            <a:r>
              <a:rPr lang="en-ZA" sz="2000" dirty="0">
                <a:latin typeface="Arial" panose="020B0604020202020204" pitchFamily="34" charset="0"/>
                <a:cs typeface="Arial" panose="020B0604020202020204" pitchFamily="34" charset="0"/>
              </a:rPr>
              <a:t>The establishment of Agricultural and Nursing Colleges as Higher Education Colleges </a:t>
            </a:r>
            <a:endParaRPr lang="en-ZA" sz="2000"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a:xfrm>
            <a:off x="7010400" y="6492875"/>
            <a:ext cx="2133600" cy="365125"/>
          </a:xfrm>
          <a:noFill/>
        </p:spPr>
        <p:txBody>
          <a:bodyPr/>
          <a:lstStyle/>
          <a:p>
            <a:fld id="{C647411B-AB77-409F-B9F6-2D0EDA52287E}" type="slidenum">
              <a:rPr lang="en-US" b="1" smtClean="0"/>
              <a:pPr/>
              <a:t>5</a:t>
            </a:fld>
            <a:endParaRPr lang="en-US" b="1" dirty="0" smtClean="0"/>
          </a:p>
        </p:txBody>
      </p:sp>
      <p:sp>
        <p:nvSpPr>
          <p:cNvPr id="9" name="Title 1"/>
          <p:cNvSpPr txBox="1">
            <a:spLocks/>
          </p:cNvSpPr>
          <p:nvPr/>
        </p:nvSpPr>
        <p:spPr bwMode="auto">
          <a:xfrm>
            <a:off x="609600" y="543580"/>
            <a:ext cx="8001000" cy="523220"/>
          </a:xfrm>
          <a:prstGeom prst="rect">
            <a:avLst/>
          </a:prstGeom>
          <a:solidFill>
            <a:srgbClr val="007635"/>
          </a:solidFill>
          <a:ln w="25400" cap="flat" cmpd="sng" algn="ctr">
            <a:solidFill>
              <a:srgbClr val="008000"/>
            </a:solidFill>
            <a:prstDash val="solid"/>
            <a:miter lim="800000"/>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spAutoFit/>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r>
              <a:rPr lang="en-ZA" sz="2800" b="1" dirty="0"/>
              <a:t>University Planning and Institutional Funding</a:t>
            </a:r>
            <a:endParaRPr lang="en-ZA" sz="2800" b="1" kern="0" dirty="0"/>
          </a:p>
        </p:txBody>
      </p:sp>
    </p:spTree>
    <p:extLst>
      <p:ext uri="{BB962C8B-B14F-4D97-AF65-F5344CB8AC3E}">
        <p14:creationId xmlns:p14="http://schemas.microsoft.com/office/powerpoint/2010/main" xmlns="" val="730251089"/>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1" y="0"/>
            <a:ext cx="9144001" cy="6843713"/>
          </a:xfrm>
          <a:prstGeom prst="rect">
            <a:avLst/>
          </a:prstGeom>
          <a:noFill/>
          <a:ln w="9525">
            <a:noFill/>
            <a:miter lim="800000"/>
            <a:headEnd/>
            <a:tailEnd/>
          </a:ln>
        </p:spPr>
      </p:pic>
      <p:sp>
        <p:nvSpPr>
          <p:cNvPr id="3" name="Content Placeholder 2"/>
          <p:cNvSpPr>
            <a:spLocks noGrp="1"/>
          </p:cNvSpPr>
          <p:nvPr>
            <p:ph idx="1"/>
          </p:nvPr>
        </p:nvSpPr>
        <p:spPr>
          <a:xfrm>
            <a:off x="609599" y="1417718"/>
            <a:ext cx="8001001" cy="5135482"/>
          </a:xfrm>
        </p:spPr>
        <p:txBody>
          <a:bodyPr>
            <a:noAutofit/>
          </a:bodyPr>
          <a:lstStyle/>
          <a:p>
            <a:pPr>
              <a:spcBef>
                <a:spcPts val="0"/>
              </a:spcBef>
              <a:spcAft>
                <a:spcPts val="600"/>
              </a:spcAft>
            </a:pPr>
            <a:r>
              <a:rPr lang="en-ZA" sz="2000" dirty="0" smtClean="0">
                <a:latin typeface="Arial" panose="020B0604020202020204" pitchFamily="34" charset="0"/>
                <a:cs typeface="Arial" panose="020B0604020202020204" pitchFamily="34" charset="0"/>
              </a:rPr>
              <a:t>National Plan for Post School Education and Training (NPPSET)</a:t>
            </a:r>
          </a:p>
          <a:p>
            <a:pPr lvl="1">
              <a:spcBef>
                <a:spcPts val="0"/>
              </a:spcBef>
              <a:spcAft>
                <a:spcPts val="600"/>
              </a:spcAft>
            </a:pPr>
            <a:r>
              <a:rPr lang="en-ZA" sz="2000" dirty="0" smtClean="0">
                <a:latin typeface="Arial" panose="020B0604020202020204" pitchFamily="34" charset="0"/>
                <a:cs typeface="Arial" panose="020B0604020202020204" pitchFamily="34" charset="0"/>
              </a:rPr>
              <a:t>Document currently undergoing final layout and editing for publication</a:t>
            </a:r>
          </a:p>
          <a:p>
            <a:pPr lvl="1">
              <a:spcBef>
                <a:spcPts val="0"/>
              </a:spcBef>
              <a:spcAft>
                <a:spcPts val="600"/>
              </a:spcAft>
            </a:pPr>
            <a:r>
              <a:rPr lang="en-ZA" sz="2000" dirty="0" smtClean="0">
                <a:latin typeface="Arial" panose="020B0604020202020204" pitchFamily="34" charset="0"/>
                <a:cs typeface="Arial" panose="020B0604020202020204" pitchFamily="34" charset="0"/>
              </a:rPr>
              <a:t>The </a:t>
            </a:r>
            <a:r>
              <a:rPr lang="en-ZA" sz="2000" dirty="0">
                <a:latin typeface="Arial" panose="020B0604020202020204" pitchFamily="34" charset="0"/>
                <a:cs typeface="Arial" panose="020B0604020202020204" pitchFamily="34" charset="0"/>
              </a:rPr>
              <a:t>NPPSET sets out the goals, objectives, outcomes and strategies for improving the PSET system to enable the development of skills required now and into the </a:t>
            </a:r>
            <a:r>
              <a:rPr lang="en-ZA" sz="2000" dirty="0" smtClean="0">
                <a:latin typeface="Arial" panose="020B0604020202020204" pitchFamily="34" charset="0"/>
                <a:cs typeface="Arial" panose="020B0604020202020204" pitchFamily="34" charset="0"/>
              </a:rPr>
              <a:t>future</a:t>
            </a:r>
            <a:endParaRPr lang="en-ZA" sz="2000" dirty="0">
              <a:latin typeface="Arial" panose="020B0604020202020204" pitchFamily="34" charset="0"/>
              <a:cs typeface="Arial" panose="020B0604020202020204" pitchFamily="34" charset="0"/>
            </a:endParaRPr>
          </a:p>
          <a:p>
            <a:pPr lvl="1">
              <a:spcBef>
                <a:spcPts val="0"/>
              </a:spcBef>
              <a:spcAft>
                <a:spcPts val="600"/>
              </a:spcAft>
            </a:pPr>
            <a:r>
              <a:rPr lang="en-ZA" sz="2000" dirty="0" smtClean="0">
                <a:latin typeface="Arial" panose="020B0604020202020204" pitchFamily="34" charset="0"/>
                <a:cs typeface="Arial" panose="020B0604020202020204" pitchFamily="34" charset="0"/>
              </a:rPr>
              <a:t>There </a:t>
            </a:r>
            <a:r>
              <a:rPr lang="en-ZA" sz="2000" dirty="0">
                <a:latin typeface="Arial" panose="020B0604020202020204" pitchFamily="34" charset="0"/>
                <a:cs typeface="Arial" panose="020B0604020202020204" pitchFamily="34" charset="0"/>
              </a:rPr>
              <a:t>are six specific goals and objectives, with aligned outcomes and strategies for achieving </a:t>
            </a:r>
            <a:r>
              <a:rPr lang="en-ZA" sz="2000" dirty="0" smtClean="0">
                <a:latin typeface="Arial" panose="020B0604020202020204" pitchFamily="34" charset="0"/>
                <a:cs typeface="Arial" panose="020B0604020202020204" pitchFamily="34" charset="0"/>
              </a:rPr>
              <a:t>these</a:t>
            </a:r>
          </a:p>
          <a:p>
            <a:pPr lvl="1">
              <a:spcBef>
                <a:spcPts val="0"/>
              </a:spcBef>
              <a:spcAft>
                <a:spcPts val="600"/>
              </a:spcAft>
            </a:pPr>
            <a:r>
              <a:rPr lang="en-ZA" sz="2000" dirty="0" smtClean="0">
                <a:latin typeface="Arial" panose="020B0604020202020204" pitchFamily="34" charset="0"/>
                <a:cs typeface="Arial" panose="020B0604020202020204" pitchFamily="34" charset="0"/>
              </a:rPr>
              <a:t>Process for communicating the plan to key stakeholders to ensure implementation is required</a:t>
            </a:r>
          </a:p>
          <a:p>
            <a:pPr lvl="1">
              <a:spcBef>
                <a:spcPts val="0"/>
              </a:spcBef>
              <a:spcAft>
                <a:spcPts val="600"/>
              </a:spcAft>
            </a:pPr>
            <a:r>
              <a:rPr lang="en-ZA" sz="2000" dirty="0" smtClean="0">
                <a:latin typeface="Arial" panose="020B0604020202020204" pitchFamily="34" charset="0"/>
                <a:cs typeface="Arial" panose="020B0604020202020204" pitchFamily="34" charset="0"/>
              </a:rPr>
              <a:t>Each Branch to translate into specific plans to align with their remits</a:t>
            </a:r>
          </a:p>
          <a:p>
            <a:pPr lvl="1">
              <a:spcBef>
                <a:spcPts val="0"/>
              </a:spcBef>
              <a:spcAft>
                <a:spcPts val="600"/>
              </a:spcAft>
            </a:pPr>
            <a:r>
              <a:rPr lang="en-ZA" sz="2000" dirty="0" smtClean="0">
                <a:latin typeface="Arial" panose="020B0604020202020204" pitchFamily="34" charset="0"/>
                <a:cs typeface="Arial" panose="020B0604020202020204" pitchFamily="34" charset="0"/>
              </a:rPr>
              <a:t>The NPPSET will inform the next 5 year strategic plan for the Department and subsequent operational plans.</a:t>
            </a:r>
          </a:p>
        </p:txBody>
      </p:sp>
      <p:sp>
        <p:nvSpPr>
          <p:cNvPr id="8" name="Slide Number Placeholder 7"/>
          <p:cNvSpPr>
            <a:spLocks noGrp="1"/>
          </p:cNvSpPr>
          <p:nvPr>
            <p:ph type="sldNum" sz="quarter" idx="12"/>
          </p:nvPr>
        </p:nvSpPr>
        <p:spPr>
          <a:xfrm>
            <a:off x="7010400" y="6492875"/>
            <a:ext cx="2133600" cy="365125"/>
          </a:xfrm>
          <a:noFill/>
        </p:spPr>
        <p:txBody>
          <a:bodyPr/>
          <a:lstStyle/>
          <a:p>
            <a:fld id="{C647411B-AB77-409F-B9F6-2D0EDA52287E}" type="slidenum">
              <a:rPr lang="en-US" b="1" smtClean="0"/>
              <a:pPr/>
              <a:t>6</a:t>
            </a:fld>
            <a:endParaRPr lang="en-US" b="1" dirty="0" smtClean="0"/>
          </a:p>
        </p:txBody>
      </p:sp>
      <p:sp>
        <p:nvSpPr>
          <p:cNvPr id="9" name="Title 1"/>
          <p:cNvSpPr txBox="1">
            <a:spLocks/>
          </p:cNvSpPr>
          <p:nvPr/>
        </p:nvSpPr>
        <p:spPr bwMode="auto">
          <a:xfrm>
            <a:off x="609600" y="533400"/>
            <a:ext cx="8001000" cy="892552"/>
          </a:xfrm>
          <a:prstGeom prst="rect">
            <a:avLst/>
          </a:prstGeom>
          <a:solidFill>
            <a:srgbClr val="007635"/>
          </a:solidFill>
          <a:ln w="25400" cap="flat" cmpd="sng" algn="ctr">
            <a:solidFill>
              <a:srgbClr val="008000"/>
            </a:solidFill>
            <a:prstDash val="solid"/>
            <a:miter lim="800000"/>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spAutoFit/>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r>
              <a:rPr lang="en-ZA" sz="2600" b="1" dirty="0"/>
              <a:t>Institutional Governance and Management Support</a:t>
            </a:r>
            <a:endParaRPr lang="en-ZA" sz="2600" b="1" kern="0" dirty="0"/>
          </a:p>
        </p:txBody>
      </p:sp>
    </p:spTree>
    <p:extLst>
      <p:ext uri="{BB962C8B-B14F-4D97-AF65-F5344CB8AC3E}">
        <p14:creationId xmlns:p14="http://schemas.microsoft.com/office/powerpoint/2010/main" xmlns="" val="2694259288"/>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1" y="0"/>
            <a:ext cx="9144001" cy="6843713"/>
          </a:xfrm>
          <a:prstGeom prst="rect">
            <a:avLst/>
          </a:prstGeom>
          <a:noFill/>
          <a:ln w="9525">
            <a:noFill/>
            <a:miter lim="800000"/>
            <a:headEnd/>
            <a:tailEnd/>
          </a:ln>
        </p:spPr>
      </p:pic>
      <p:sp>
        <p:nvSpPr>
          <p:cNvPr id="3" name="Content Placeholder 2"/>
          <p:cNvSpPr>
            <a:spLocks noGrp="1"/>
          </p:cNvSpPr>
          <p:nvPr>
            <p:ph idx="1"/>
          </p:nvPr>
        </p:nvSpPr>
        <p:spPr>
          <a:xfrm>
            <a:off x="609600" y="1371600"/>
            <a:ext cx="8001000" cy="5283666"/>
          </a:xfrm>
        </p:spPr>
        <p:txBody>
          <a:bodyPr>
            <a:noAutofit/>
          </a:bodyPr>
          <a:lstStyle/>
          <a:p>
            <a:pPr>
              <a:spcBef>
                <a:spcPts val="0"/>
              </a:spcBef>
              <a:spcAft>
                <a:spcPts val="0"/>
              </a:spcAft>
            </a:pPr>
            <a:r>
              <a:rPr lang="en-ZA" sz="1900" dirty="0" smtClean="0">
                <a:latin typeface="Arial" panose="020B0604020202020204" pitchFamily="34" charset="0"/>
                <a:cs typeface="Arial" panose="020B0604020202020204" pitchFamily="34" charset="0"/>
              </a:rPr>
              <a:t>National </a:t>
            </a:r>
            <a:r>
              <a:rPr lang="en-ZA" sz="1900" dirty="0">
                <a:latin typeface="Arial" panose="020B0604020202020204" pitchFamily="34" charset="0"/>
                <a:cs typeface="Arial" panose="020B0604020202020204" pitchFamily="34" charset="0"/>
              </a:rPr>
              <a:t>Student Financial Aid Scheme (NSFAS</a:t>
            </a:r>
            <a:r>
              <a:rPr lang="en-ZA" sz="1900" dirty="0" smtClean="0">
                <a:latin typeface="Arial" panose="020B0604020202020204" pitchFamily="34" charset="0"/>
                <a:cs typeface="Arial" panose="020B0604020202020204" pitchFamily="34" charset="0"/>
              </a:rPr>
              <a:t>)</a:t>
            </a:r>
          </a:p>
          <a:p>
            <a:pPr lvl="1">
              <a:spcBef>
                <a:spcPts val="0"/>
              </a:spcBef>
              <a:spcAft>
                <a:spcPts val="0"/>
              </a:spcAft>
            </a:pPr>
            <a:r>
              <a:rPr lang="en-ZA" sz="1900" dirty="0" smtClean="0">
                <a:latin typeface="Arial" panose="020B0604020202020204" pitchFamily="34" charset="0"/>
                <a:cs typeface="Arial" panose="020B0604020202020204" pitchFamily="34" charset="0"/>
              </a:rPr>
              <a:t>Under Administration since August 2018</a:t>
            </a:r>
          </a:p>
          <a:p>
            <a:pPr lvl="1">
              <a:spcBef>
                <a:spcPts val="0"/>
              </a:spcBef>
              <a:spcAft>
                <a:spcPts val="0"/>
              </a:spcAft>
            </a:pPr>
            <a:r>
              <a:rPr lang="en-ZA" sz="1900" dirty="0" smtClean="0">
                <a:latin typeface="Arial" panose="020B0604020202020204" pitchFamily="34" charset="0"/>
                <a:cs typeface="Arial" panose="020B0604020202020204" pitchFamily="34" charset="0"/>
              </a:rPr>
              <a:t>Significant progress made with the implementation of new DHET Bursary Scheme, but some challenges</a:t>
            </a:r>
          </a:p>
          <a:p>
            <a:pPr lvl="1">
              <a:spcBef>
                <a:spcPts val="0"/>
              </a:spcBef>
              <a:spcAft>
                <a:spcPts val="0"/>
              </a:spcAft>
            </a:pPr>
            <a:r>
              <a:rPr lang="en-ZA" sz="1900" dirty="0" smtClean="0">
                <a:latin typeface="Arial" panose="020B0604020202020204" pitchFamily="34" charset="0"/>
                <a:cs typeface="Arial" panose="020B0604020202020204" pitchFamily="34" charset="0"/>
              </a:rPr>
              <a:t>The Minister approved the appointment of the Administrator of NSFAS for a second phase of administration until 20 August 2020</a:t>
            </a:r>
          </a:p>
          <a:p>
            <a:pPr lvl="1">
              <a:spcBef>
                <a:spcPts val="0"/>
              </a:spcBef>
              <a:spcAft>
                <a:spcPts val="0"/>
              </a:spcAft>
            </a:pPr>
            <a:r>
              <a:rPr lang="en-ZA" sz="1900" dirty="0" smtClean="0"/>
              <a:t>A </a:t>
            </a:r>
            <a:r>
              <a:rPr lang="en-ZA" sz="1900" dirty="0"/>
              <a:t>Ministerial Committee of Inquiry </a:t>
            </a:r>
            <a:r>
              <a:rPr lang="en-ZA" sz="1900" dirty="0" smtClean="0"/>
              <a:t>will be appointed to </a:t>
            </a:r>
            <a:r>
              <a:rPr lang="en-ZA" sz="1900" dirty="0"/>
              <a:t>conduct an independent investigation into the business processes, systems and capacity </a:t>
            </a:r>
            <a:r>
              <a:rPr lang="en-ZA" sz="1900" dirty="0" smtClean="0"/>
              <a:t>of the NSFAS, </a:t>
            </a:r>
            <a:r>
              <a:rPr lang="en-ZA" sz="1900" dirty="0"/>
              <a:t>and make recommendations for a future model of administering student financial </a:t>
            </a:r>
            <a:r>
              <a:rPr lang="en-ZA" sz="1900" dirty="0" smtClean="0"/>
              <a:t>aid</a:t>
            </a:r>
            <a:endParaRPr lang="en-ZA" sz="1900" dirty="0" smtClean="0">
              <a:latin typeface="Arial" panose="020B0604020202020204" pitchFamily="34" charset="0"/>
              <a:cs typeface="Arial" panose="020B0604020202020204" pitchFamily="34" charset="0"/>
            </a:endParaRPr>
          </a:p>
          <a:p>
            <a:pPr>
              <a:spcBef>
                <a:spcPts val="0"/>
              </a:spcBef>
              <a:spcAft>
                <a:spcPts val="0"/>
              </a:spcAft>
            </a:pPr>
            <a:r>
              <a:rPr lang="en-ZA" sz="1900" dirty="0" smtClean="0">
                <a:latin typeface="Arial" panose="020B0604020202020204" pitchFamily="34" charset="0"/>
                <a:cs typeface="Arial" panose="020B0604020202020204" pitchFamily="34" charset="0"/>
              </a:rPr>
              <a:t>Towards a comprehensive student funding system </a:t>
            </a:r>
          </a:p>
          <a:p>
            <a:pPr lvl="1">
              <a:spcBef>
                <a:spcPts val="0"/>
              </a:spcBef>
              <a:spcAft>
                <a:spcPts val="0"/>
              </a:spcAft>
            </a:pPr>
            <a:r>
              <a:rPr lang="en-ZA" sz="1900" dirty="0" err="1" smtClean="0">
                <a:latin typeface="Arial" panose="020B0604020202020204" pitchFamily="34" charset="0"/>
                <a:cs typeface="Arial" panose="020B0604020202020204" pitchFamily="34" charset="0"/>
              </a:rPr>
              <a:t>Ikusasa</a:t>
            </a:r>
            <a:r>
              <a:rPr lang="en-ZA" sz="1900" dirty="0" smtClean="0">
                <a:latin typeface="Arial" panose="020B0604020202020204" pitchFamily="34" charset="0"/>
                <a:cs typeface="Arial" panose="020B0604020202020204" pitchFamily="34" charset="0"/>
              </a:rPr>
              <a:t> Student Financial Aid Programme (ISFAP) Pilot report</a:t>
            </a:r>
          </a:p>
          <a:p>
            <a:pPr lvl="1">
              <a:spcBef>
                <a:spcPts val="0"/>
              </a:spcBef>
              <a:spcAft>
                <a:spcPts val="0"/>
              </a:spcAft>
            </a:pPr>
            <a:r>
              <a:rPr lang="en-ZA" sz="1900" dirty="0" smtClean="0">
                <a:latin typeface="Arial" panose="020B0604020202020204" pitchFamily="34" charset="0"/>
                <a:cs typeface="Arial" panose="020B0604020202020204" pitchFamily="34" charset="0"/>
              </a:rPr>
              <a:t>Cabinet Memorandum </a:t>
            </a:r>
            <a:r>
              <a:rPr lang="en-ZA" sz="1900" dirty="0">
                <a:latin typeface="Arial" panose="020B0604020202020204" pitchFamily="34" charset="0"/>
                <a:cs typeface="Arial" panose="020B0604020202020204" pitchFamily="34" charset="0"/>
              </a:rPr>
              <a:t>on Pilot and other possibilities for finding a long term solution for a comprehensive student funding </a:t>
            </a:r>
            <a:r>
              <a:rPr lang="en-ZA" sz="1900" dirty="0" smtClean="0">
                <a:latin typeface="Arial" panose="020B0604020202020204" pitchFamily="34" charset="0"/>
                <a:cs typeface="Arial" panose="020B0604020202020204" pitchFamily="34" charset="0"/>
              </a:rPr>
              <a:t>ecosystem</a:t>
            </a:r>
          </a:p>
          <a:p>
            <a:pPr lvl="1">
              <a:spcBef>
                <a:spcPts val="0"/>
              </a:spcBef>
              <a:spcAft>
                <a:spcPts val="0"/>
              </a:spcAft>
            </a:pPr>
            <a:r>
              <a:rPr lang="en-ZA" sz="1900" dirty="0" smtClean="0">
                <a:latin typeface="Arial" panose="020B0604020202020204" pitchFamily="34" charset="0"/>
                <a:cs typeface="Arial" panose="020B0604020202020204" pitchFamily="34" charset="0"/>
              </a:rPr>
              <a:t>Process with NT and DPME to further consider </a:t>
            </a:r>
            <a:r>
              <a:rPr lang="en-ZA" sz="1900" dirty="0" err="1" smtClean="0">
                <a:latin typeface="Arial" panose="020B0604020202020204" pitchFamily="34" charset="0"/>
                <a:cs typeface="Arial" panose="020B0604020202020204" pitchFamily="34" charset="0"/>
              </a:rPr>
              <a:t>Heher</a:t>
            </a:r>
            <a:r>
              <a:rPr lang="en-ZA" sz="1900" dirty="0" smtClean="0">
                <a:latin typeface="Arial" panose="020B0604020202020204" pitchFamily="34" charset="0"/>
                <a:cs typeface="Arial" panose="020B0604020202020204" pitchFamily="34" charset="0"/>
              </a:rPr>
              <a:t> recommendations</a:t>
            </a:r>
          </a:p>
        </p:txBody>
      </p:sp>
      <p:sp>
        <p:nvSpPr>
          <p:cNvPr id="8" name="Slide Number Placeholder 7"/>
          <p:cNvSpPr>
            <a:spLocks noGrp="1"/>
          </p:cNvSpPr>
          <p:nvPr>
            <p:ph type="sldNum" sz="quarter" idx="12"/>
          </p:nvPr>
        </p:nvSpPr>
        <p:spPr>
          <a:xfrm>
            <a:off x="7010400" y="6492875"/>
            <a:ext cx="2133600" cy="365125"/>
          </a:xfrm>
          <a:noFill/>
        </p:spPr>
        <p:txBody>
          <a:bodyPr/>
          <a:lstStyle/>
          <a:p>
            <a:fld id="{C647411B-AB77-409F-B9F6-2D0EDA52287E}" type="slidenum">
              <a:rPr lang="en-US" b="1" smtClean="0"/>
              <a:pPr/>
              <a:t>7</a:t>
            </a:fld>
            <a:endParaRPr lang="en-US" b="1" dirty="0" smtClean="0"/>
          </a:p>
        </p:txBody>
      </p:sp>
      <p:sp>
        <p:nvSpPr>
          <p:cNvPr id="9" name="Title 1"/>
          <p:cNvSpPr txBox="1">
            <a:spLocks/>
          </p:cNvSpPr>
          <p:nvPr/>
        </p:nvSpPr>
        <p:spPr bwMode="auto">
          <a:xfrm>
            <a:off x="609600" y="533400"/>
            <a:ext cx="8001000" cy="892552"/>
          </a:xfrm>
          <a:prstGeom prst="rect">
            <a:avLst/>
          </a:prstGeom>
          <a:solidFill>
            <a:srgbClr val="007635"/>
          </a:solidFill>
          <a:ln w="25400" cap="flat" cmpd="sng" algn="ctr">
            <a:solidFill>
              <a:srgbClr val="008000"/>
            </a:solidFill>
            <a:prstDash val="solid"/>
            <a:miter lim="800000"/>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spAutoFit/>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r>
              <a:rPr lang="en-ZA" sz="2600" b="1" dirty="0"/>
              <a:t>Institutional Governance and Management Support</a:t>
            </a:r>
            <a:endParaRPr lang="en-ZA" sz="2600" b="1" kern="0" dirty="0"/>
          </a:p>
        </p:txBody>
      </p:sp>
    </p:spTree>
    <p:extLst>
      <p:ext uri="{BB962C8B-B14F-4D97-AF65-F5344CB8AC3E}">
        <p14:creationId xmlns:p14="http://schemas.microsoft.com/office/powerpoint/2010/main" xmlns="" val="826238642"/>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1" y="0"/>
            <a:ext cx="9144001" cy="6843713"/>
          </a:xfrm>
          <a:prstGeom prst="rect">
            <a:avLst/>
          </a:prstGeom>
          <a:noFill/>
          <a:ln w="9525">
            <a:noFill/>
            <a:miter lim="800000"/>
            <a:headEnd/>
            <a:tailEnd/>
          </a:ln>
        </p:spPr>
      </p:pic>
      <p:sp>
        <p:nvSpPr>
          <p:cNvPr id="3" name="Content Placeholder 2"/>
          <p:cNvSpPr>
            <a:spLocks noGrp="1"/>
          </p:cNvSpPr>
          <p:nvPr>
            <p:ph idx="1"/>
          </p:nvPr>
        </p:nvSpPr>
        <p:spPr>
          <a:xfrm>
            <a:off x="609601" y="1524000"/>
            <a:ext cx="8001000" cy="4343400"/>
          </a:xfrm>
        </p:spPr>
        <p:txBody>
          <a:bodyPr>
            <a:noAutofit/>
          </a:bodyPr>
          <a:lstStyle/>
          <a:p>
            <a:pPr>
              <a:spcBef>
                <a:spcPts val="0"/>
              </a:spcBef>
              <a:spcAft>
                <a:spcPts val="600"/>
              </a:spcAft>
            </a:pPr>
            <a:r>
              <a:rPr lang="en-ZA" sz="2000" dirty="0" smtClean="0">
                <a:latin typeface="Arial" panose="020B0604020202020204" pitchFamily="34" charset="0"/>
                <a:cs typeface="Arial" panose="020B0604020202020204" pitchFamily="34" charset="0"/>
              </a:rPr>
              <a:t>Governance </a:t>
            </a:r>
            <a:r>
              <a:rPr lang="en-ZA" sz="2000" dirty="0">
                <a:latin typeface="Arial" panose="020B0604020202020204" pitchFamily="34" charset="0"/>
                <a:cs typeface="Arial" panose="020B0604020202020204" pitchFamily="34" charset="0"/>
              </a:rPr>
              <a:t>and Management of </a:t>
            </a:r>
            <a:r>
              <a:rPr lang="en-ZA" sz="2000" dirty="0" smtClean="0">
                <a:latin typeface="Arial" panose="020B0604020202020204" pitchFamily="34" charset="0"/>
                <a:cs typeface="Arial" panose="020B0604020202020204" pitchFamily="34" charset="0"/>
              </a:rPr>
              <a:t>Universities</a:t>
            </a:r>
          </a:p>
          <a:p>
            <a:pPr lvl="1">
              <a:spcBef>
                <a:spcPts val="0"/>
              </a:spcBef>
              <a:spcAft>
                <a:spcPts val="600"/>
              </a:spcAft>
            </a:pPr>
            <a:r>
              <a:rPr lang="en-ZA" sz="2000" dirty="0" smtClean="0">
                <a:latin typeface="Arial" panose="020B0604020202020204" pitchFamily="34" charset="0"/>
                <a:cs typeface="Arial" panose="020B0604020202020204" pitchFamily="34" charset="0"/>
              </a:rPr>
              <a:t>University of Fort Hare</a:t>
            </a:r>
          </a:p>
          <a:p>
            <a:pPr lvl="2">
              <a:spcBef>
                <a:spcPts val="0"/>
              </a:spcBef>
              <a:spcAft>
                <a:spcPts val="600"/>
              </a:spcAft>
            </a:pPr>
            <a:r>
              <a:rPr lang="en-ZA" sz="2000" dirty="0" smtClean="0">
                <a:latin typeface="Arial" panose="020B0604020202020204" pitchFamily="34" charset="0"/>
                <a:cs typeface="Arial" panose="020B0604020202020204" pitchFamily="34" charset="0"/>
              </a:rPr>
              <a:t>Under administration </a:t>
            </a:r>
          </a:p>
          <a:p>
            <a:pPr lvl="2">
              <a:spcBef>
                <a:spcPts val="0"/>
              </a:spcBef>
              <a:spcAft>
                <a:spcPts val="600"/>
              </a:spcAft>
            </a:pPr>
            <a:r>
              <a:rPr lang="en-ZA" sz="2000" dirty="0" smtClean="0">
                <a:latin typeface="Arial" panose="020B0604020202020204" pitchFamily="34" charset="0"/>
                <a:cs typeface="Arial" panose="020B0604020202020204" pitchFamily="34" charset="0"/>
              </a:rPr>
              <a:t>Appointment of an Independent Assessor</a:t>
            </a:r>
          </a:p>
          <a:p>
            <a:pPr lvl="1">
              <a:spcBef>
                <a:spcPts val="0"/>
              </a:spcBef>
              <a:spcAft>
                <a:spcPts val="600"/>
              </a:spcAft>
            </a:pPr>
            <a:r>
              <a:rPr lang="en-ZA" sz="2000" dirty="0" smtClean="0">
                <a:latin typeface="Arial" panose="020B0604020202020204" pitchFamily="34" charset="0"/>
                <a:cs typeface="Arial" panose="020B0604020202020204" pitchFamily="34" charset="0"/>
              </a:rPr>
              <a:t>Vaal University of Technology</a:t>
            </a:r>
          </a:p>
          <a:p>
            <a:pPr lvl="2">
              <a:spcBef>
                <a:spcPts val="0"/>
              </a:spcBef>
              <a:spcAft>
                <a:spcPts val="600"/>
              </a:spcAft>
            </a:pPr>
            <a:r>
              <a:rPr lang="en-ZA" sz="2000" dirty="0" smtClean="0">
                <a:latin typeface="Arial" panose="020B0604020202020204" pitchFamily="34" charset="0"/>
                <a:cs typeface="Arial" panose="020B0604020202020204" pitchFamily="34" charset="0"/>
              </a:rPr>
              <a:t>Independent Assessment underway </a:t>
            </a:r>
          </a:p>
          <a:p>
            <a:pPr lvl="2">
              <a:spcBef>
                <a:spcPts val="0"/>
              </a:spcBef>
              <a:spcAft>
                <a:spcPts val="600"/>
              </a:spcAft>
            </a:pPr>
            <a:r>
              <a:rPr lang="en-ZA" sz="2000" dirty="0" smtClean="0">
                <a:latin typeface="Arial" panose="020B0604020202020204" pitchFamily="34" charset="0"/>
                <a:cs typeface="Arial" panose="020B0604020202020204" pitchFamily="34" charset="0"/>
              </a:rPr>
              <a:t>Critical challenges experienced – Council not able to quorate and Management unable to manage</a:t>
            </a:r>
          </a:p>
          <a:p>
            <a:pPr lvl="2">
              <a:spcBef>
                <a:spcPts val="0"/>
              </a:spcBef>
              <a:spcAft>
                <a:spcPts val="600"/>
              </a:spcAft>
            </a:pPr>
            <a:r>
              <a:rPr lang="en-ZA" sz="2000" dirty="0" smtClean="0">
                <a:latin typeface="Arial" panose="020B0604020202020204" pitchFamily="34" charset="0"/>
                <a:cs typeface="Arial" panose="020B0604020202020204" pitchFamily="34" charset="0"/>
              </a:rPr>
              <a:t>Minister appointed an Administrator following an interim report submitted by the Independent Assessor and subsequent resignation of Council</a:t>
            </a:r>
          </a:p>
          <a:p>
            <a:pPr lvl="1">
              <a:spcBef>
                <a:spcPts val="0"/>
              </a:spcBef>
              <a:spcAft>
                <a:spcPts val="600"/>
              </a:spcAft>
            </a:pPr>
            <a:r>
              <a:rPr lang="en-ZA" sz="2000" dirty="0" err="1" smtClean="0">
                <a:latin typeface="Arial" panose="020B0604020202020204" pitchFamily="34" charset="0"/>
                <a:cs typeface="Arial" panose="020B0604020202020204" pitchFamily="34" charset="0"/>
              </a:rPr>
              <a:t>Sefako</a:t>
            </a:r>
            <a:r>
              <a:rPr lang="en-ZA" sz="2000" dirty="0" smtClean="0">
                <a:latin typeface="Arial" panose="020B0604020202020204" pitchFamily="34" charset="0"/>
                <a:cs typeface="Arial" panose="020B0604020202020204" pitchFamily="34" charset="0"/>
              </a:rPr>
              <a:t> </a:t>
            </a:r>
            <a:r>
              <a:rPr lang="en-ZA" sz="2000" dirty="0" err="1" smtClean="0">
                <a:latin typeface="Arial" panose="020B0604020202020204" pitchFamily="34" charset="0"/>
                <a:cs typeface="Arial" panose="020B0604020202020204" pitchFamily="34" charset="0"/>
              </a:rPr>
              <a:t>Makgatho</a:t>
            </a:r>
            <a:r>
              <a:rPr lang="en-ZA" sz="2000" dirty="0" smtClean="0">
                <a:latin typeface="Arial" panose="020B0604020202020204" pitchFamily="34" charset="0"/>
                <a:cs typeface="Arial" panose="020B0604020202020204" pitchFamily="34" charset="0"/>
              </a:rPr>
              <a:t> University of Health Sciences</a:t>
            </a:r>
          </a:p>
          <a:p>
            <a:pPr marL="457200" lvl="1" indent="0">
              <a:spcBef>
                <a:spcPts val="0"/>
              </a:spcBef>
              <a:spcAft>
                <a:spcPts val="600"/>
              </a:spcAft>
              <a:buNone/>
            </a:pPr>
            <a:endParaRPr lang="en-ZA" sz="2000" dirty="0" smtClean="0">
              <a:latin typeface="Arial" panose="020B0604020202020204" pitchFamily="34" charset="0"/>
              <a:cs typeface="Arial" panose="020B0604020202020204" pitchFamily="34" charset="0"/>
            </a:endParaRPr>
          </a:p>
          <a:p>
            <a:pPr lvl="1">
              <a:spcBef>
                <a:spcPts val="0"/>
              </a:spcBef>
              <a:spcAft>
                <a:spcPts val="600"/>
              </a:spcAft>
            </a:pPr>
            <a:endParaRPr lang="en-ZA" sz="2000" dirty="0" smtClean="0">
              <a:latin typeface="Arial" panose="020B0604020202020204" pitchFamily="34" charset="0"/>
              <a:cs typeface="Arial" panose="020B0604020202020204" pitchFamily="34" charset="0"/>
            </a:endParaRPr>
          </a:p>
          <a:p>
            <a:pPr>
              <a:spcBef>
                <a:spcPts val="0"/>
              </a:spcBef>
              <a:spcAft>
                <a:spcPts val="600"/>
              </a:spcAft>
            </a:pPr>
            <a:endParaRPr lang="en-ZA" sz="2000"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a:xfrm>
            <a:off x="7010400" y="6492875"/>
            <a:ext cx="2133600" cy="365125"/>
          </a:xfrm>
          <a:noFill/>
        </p:spPr>
        <p:txBody>
          <a:bodyPr/>
          <a:lstStyle/>
          <a:p>
            <a:fld id="{C647411B-AB77-409F-B9F6-2D0EDA52287E}" type="slidenum">
              <a:rPr lang="en-US" b="1" smtClean="0"/>
              <a:pPr/>
              <a:t>8</a:t>
            </a:fld>
            <a:endParaRPr lang="en-US" b="1" dirty="0" smtClean="0"/>
          </a:p>
        </p:txBody>
      </p:sp>
      <p:sp>
        <p:nvSpPr>
          <p:cNvPr id="9" name="Title 1"/>
          <p:cNvSpPr txBox="1">
            <a:spLocks/>
          </p:cNvSpPr>
          <p:nvPr/>
        </p:nvSpPr>
        <p:spPr bwMode="auto">
          <a:xfrm>
            <a:off x="609600" y="533400"/>
            <a:ext cx="8001000" cy="892552"/>
          </a:xfrm>
          <a:prstGeom prst="rect">
            <a:avLst/>
          </a:prstGeom>
          <a:solidFill>
            <a:srgbClr val="007635"/>
          </a:solidFill>
          <a:ln w="25400" cap="flat" cmpd="sng" algn="ctr">
            <a:solidFill>
              <a:srgbClr val="008000"/>
            </a:solidFill>
            <a:prstDash val="solid"/>
            <a:miter lim="800000"/>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spAutoFit/>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r>
              <a:rPr lang="en-ZA" sz="2600" b="1" dirty="0"/>
              <a:t>Institutional Governance and Management Support</a:t>
            </a:r>
            <a:endParaRPr lang="en-ZA" sz="2600" b="1" kern="0" dirty="0"/>
          </a:p>
        </p:txBody>
      </p:sp>
    </p:spTree>
    <p:extLst>
      <p:ext uri="{BB962C8B-B14F-4D97-AF65-F5344CB8AC3E}">
        <p14:creationId xmlns:p14="http://schemas.microsoft.com/office/powerpoint/2010/main" xmlns="" val="666943983"/>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1" y="0"/>
            <a:ext cx="9144001" cy="6843713"/>
          </a:xfrm>
          <a:prstGeom prst="rect">
            <a:avLst/>
          </a:prstGeom>
          <a:noFill/>
          <a:ln w="9525">
            <a:noFill/>
            <a:miter lim="800000"/>
            <a:headEnd/>
            <a:tailEnd/>
          </a:ln>
        </p:spPr>
      </p:pic>
      <p:sp>
        <p:nvSpPr>
          <p:cNvPr id="3" name="Content Placeholder 2"/>
          <p:cNvSpPr>
            <a:spLocks noGrp="1"/>
          </p:cNvSpPr>
          <p:nvPr>
            <p:ph idx="1"/>
          </p:nvPr>
        </p:nvSpPr>
        <p:spPr>
          <a:xfrm>
            <a:off x="609601" y="1524000"/>
            <a:ext cx="8001000" cy="5207466"/>
          </a:xfrm>
        </p:spPr>
        <p:txBody>
          <a:bodyPr>
            <a:noAutofit/>
          </a:bodyPr>
          <a:lstStyle/>
          <a:p>
            <a:pPr>
              <a:spcBef>
                <a:spcPts val="0"/>
              </a:spcBef>
              <a:spcAft>
                <a:spcPts val="0"/>
              </a:spcAft>
            </a:pPr>
            <a:r>
              <a:rPr lang="en-ZA" sz="2000" dirty="0" smtClean="0"/>
              <a:t>Policies to be finalised soon:</a:t>
            </a:r>
          </a:p>
          <a:p>
            <a:pPr lvl="1">
              <a:spcBef>
                <a:spcPts val="0"/>
              </a:spcBef>
              <a:spcAft>
                <a:spcPts val="0"/>
              </a:spcAft>
            </a:pPr>
            <a:r>
              <a:rPr lang="en-ZA" sz="2000" dirty="0" smtClean="0"/>
              <a:t>Policy </a:t>
            </a:r>
            <a:r>
              <a:rPr lang="en-ZA" sz="2000" dirty="0"/>
              <a:t>on African </a:t>
            </a:r>
            <a:r>
              <a:rPr lang="en-ZA" sz="2000" dirty="0" smtClean="0"/>
              <a:t>languages </a:t>
            </a:r>
            <a:r>
              <a:rPr lang="en-ZA" sz="2000" dirty="0"/>
              <a:t>in </a:t>
            </a:r>
            <a:r>
              <a:rPr lang="en-ZA" sz="2000" dirty="0" smtClean="0"/>
              <a:t>higher </a:t>
            </a:r>
            <a:r>
              <a:rPr lang="en-ZA" sz="2000" dirty="0"/>
              <a:t>e</a:t>
            </a:r>
            <a:r>
              <a:rPr lang="en-ZA" sz="2000" dirty="0" smtClean="0"/>
              <a:t>ducation </a:t>
            </a:r>
          </a:p>
          <a:p>
            <a:pPr lvl="1">
              <a:spcBef>
                <a:spcPts val="0"/>
              </a:spcBef>
              <a:spcAft>
                <a:spcPts val="0"/>
              </a:spcAft>
            </a:pPr>
            <a:r>
              <a:rPr lang="en-ZA" sz="2000" dirty="0" smtClean="0"/>
              <a:t>Policy </a:t>
            </a:r>
            <a:r>
              <a:rPr lang="en-ZA" sz="2000" dirty="0"/>
              <a:t>on internationalisation of higher </a:t>
            </a:r>
            <a:r>
              <a:rPr lang="en-ZA" sz="2000" dirty="0" smtClean="0"/>
              <a:t>education</a:t>
            </a:r>
          </a:p>
          <a:p>
            <a:pPr>
              <a:spcBef>
                <a:spcPts val="0"/>
              </a:spcBef>
              <a:spcAft>
                <a:spcPts val="0"/>
              </a:spcAft>
            </a:pPr>
            <a:r>
              <a:rPr lang="en-ZA" sz="2000" dirty="0" smtClean="0">
                <a:cs typeface="Arial" panose="020B0604020202020204" pitchFamily="34" charset="0"/>
              </a:rPr>
              <a:t>Policies under development:</a:t>
            </a:r>
          </a:p>
          <a:p>
            <a:pPr lvl="1">
              <a:spcBef>
                <a:spcPts val="0"/>
              </a:spcBef>
              <a:spcAft>
                <a:spcPts val="0"/>
              </a:spcAft>
            </a:pPr>
            <a:r>
              <a:rPr lang="en-ZA" sz="2000" dirty="0" smtClean="0">
                <a:cs typeface="Arial" panose="020B0604020202020204" pitchFamily="34" charset="0"/>
              </a:rPr>
              <a:t>Differentiation policy</a:t>
            </a:r>
          </a:p>
          <a:p>
            <a:pPr lvl="1">
              <a:spcBef>
                <a:spcPts val="0"/>
              </a:spcBef>
              <a:spcAft>
                <a:spcPts val="0"/>
              </a:spcAft>
            </a:pPr>
            <a:r>
              <a:rPr lang="en-ZA" sz="2000" dirty="0" smtClean="0">
                <a:cs typeface="Arial" panose="020B0604020202020204" pitchFamily="34" charset="0"/>
              </a:rPr>
              <a:t>Regulations on institutional </a:t>
            </a:r>
            <a:r>
              <a:rPr lang="en-ZA" sz="2000" dirty="0">
                <a:cs typeface="Arial" panose="020B0604020202020204" pitchFamily="34" charset="0"/>
              </a:rPr>
              <a:t>t</a:t>
            </a:r>
            <a:r>
              <a:rPr lang="en-ZA" sz="2000" dirty="0" smtClean="0">
                <a:cs typeface="Arial" panose="020B0604020202020204" pitchFamily="34" charset="0"/>
              </a:rPr>
              <a:t>ypes in terms of the Higher Education Act</a:t>
            </a:r>
          </a:p>
          <a:p>
            <a:pPr>
              <a:spcBef>
                <a:spcPts val="0"/>
              </a:spcBef>
              <a:spcAft>
                <a:spcPts val="0"/>
              </a:spcAft>
            </a:pPr>
            <a:r>
              <a:rPr lang="en-ZA" sz="2000" dirty="0" smtClean="0">
                <a:cs typeface="Arial" panose="020B0604020202020204" pitchFamily="34" charset="0"/>
              </a:rPr>
              <a:t>Policies in process of implementation: </a:t>
            </a:r>
          </a:p>
          <a:p>
            <a:pPr lvl="1">
              <a:spcBef>
                <a:spcPts val="0"/>
              </a:spcBef>
              <a:spcAft>
                <a:spcPts val="0"/>
              </a:spcAft>
            </a:pPr>
            <a:r>
              <a:rPr lang="en-ZA" sz="2000" dirty="0" smtClean="0">
                <a:cs typeface="Arial" panose="020B0604020202020204" pitchFamily="34" charset="0"/>
              </a:rPr>
              <a:t>Creative and innovation </a:t>
            </a:r>
            <a:r>
              <a:rPr lang="en-ZA" sz="2000" dirty="0">
                <a:cs typeface="Arial" panose="020B0604020202020204" pitchFamily="34" charset="0"/>
              </a:rPr>
              <a:t>o</a:t>
            </a:r>
            <a:r>
              <a:rPr lang="en-ZA" sz="2000" dirty="0" smtClean="0">
                <a:cs typeface="Arial" panose="020B0604020202020204" pitchFamily="34" charset="0"/>
              </a:rPr>
              <a:t>utputs </a:t>
            </a:r>
            <a:r>
              <a:rPr lang="en-ZA" sz="2000" dirty="0">
                <a:cs typeface="Arial" panose="020B0604020202020204" pitchFamily="34" charset="0"/>
              </a:rPr>
              <a:t>p</a:t>
            </a:r>
            <a:r>
              <a:rPr lang="en-ZA" sz="2000" dirty="0" smtClean="0">
                <a:cs typeface="Arial" panose="020B0604020202020204" pitchFamily="34" charset="0"/>
              </a:rPr>
              <a:t>olicy </a:t>
            </a:r>
          </a:p>
          <a:p>
            <a:pPr lvl="1">
              <a:spcBef>
                <a:spcPts val="0"/>
              </a:spcBef>
              <a:spcAft>
                <a:spcPts val="0"/>
              </a:spcAft>
            </a:pPr>
            <a:r>
              <a:rPr lang="en-ZA" sz="2000" dirty="0" smtClean="0">
                <a:cs typeface="Arial" panose="020B0604020202020204" pitchFamily="34" charset="0"/>
              </a:rPr>
              <a:t>Research outputs and quality of research (predatory publishing and plagiarism) </a:t>
            </a:r>
          </a:p>
          <a:p>
            <a:pPr>
              <a:spcBef>
                <a:spcPts val="0"/>
              </a:spcBef>
              <a:spcAft>
                <a:spcPts val="0"/>
              </a:spcAft>
            </a:pPr>
            <a:r>
              <a:rPr lang="en-ZA" sz="2000" dirty="0" smtClean="0">
                <a:cs typeface="Arial" panose="020B0604020202020204" pitchFamily="34" charset="0"/>
              </a:rPr>
              <a:t>BRICS programme for 2019</a:t>
            </a:r>
          </a:p>
          <a:p>
            <a:pPr lvl="1">
              <a:spcBef>
                <a:spcPts val="0"/>
              </a:spcBef>
              <a:spcAft>
                <a:spcPts val="0"/>
              </a:spcAft>
            </a:pPr>
            <a:r>
              <a:rPr lang="en-ZA" sz="2000" dirty="0" smtClean="0">
                <a:cs typeface="Arial" panose="020B0604020202020204" pitchFamily="34" charset="0"/>
              </a:rPr>
              <a:t>Academic forum</a:t>
            </a:r>
          </a:p>
          <a:p>
            <a:pPr lvl="1">
              <a:spcBef>
                <a:spcPts val="0"/>
              </a:spcBef>
              <a:spcAft>
                <a:spcPts val="0"/>
              </a:spcAft>
            </a:pPr>
            <a:r>
              <a:rPr lang="en-ZA" sz="2000" dirty="0" smtClean="0">
                <a:cs typeface="Arial" panose="020B0604020202020204" pitchFamily="34" charset="0"/>
              </a:rPr>
              <a:t>Ministers of Education meeting</a:t>
            </a:r>
          </a:p>
          <a:p>
            <a:pPr lvl="1">
              <a:spcBef>
                <a:spcPts val="0"/>
              </a:spcBef>
              <a:spcAft>
                <a:spcPts val="0"/>
              </a:spcAft>
            </a:pPr>
            <a:r>
              <a:rPr lang="en-ZA" sz="2000" dirty="0" smtClean="0">
                <a:cs typeface="Arial" panose="020B0604020202020204" pitchFamily="34" charset="0"/>
              </a:rPr>
              <a:t>BRICS NU Conference</a:t>
            </a:r>
          </a:p>
          <a:p>
            <a:pPr lvl="1">
              <a:spcBef>
                <a:spcPts val="0"/>
              </a:spcBef>
              <a:spcAft>
                <a:spcPts val="0"/>
              </a:spcAft>
            </a:pPr>
            <a:endParaRPr lang="en-ZA" sz="2000" dirty="0" smtClean="0">
              <a:latin typeface="Arial" panose="020B0604020202020204" pitchFamily="34" charset="0"/>
              <a:cs typeface="Arial" panose="020B0604020202020204" pitchFamily="34" charset="0"/>
            </a:endParaRPr>
          </a:p>
          <a:p>
            <a:pPr>
              <a:spcBef>
                <a:spcPts val="0"/>
              </a:spcBef>
              <a:spcAft>
                <a:spcPts val="0"/>
              </a:spcAft>
            </a:pPr>
            <a:endParaRPr lang="en-ZA" sz="2000" dirty="0" smtClean="0">
              <a:latin typeface="Arial" panose="020B0604020202020204" pitchFamily="34" charset="0"/>
              <a:cs typeface="Arial" panose="020B0604020202020204" pitchFamily="34" charset="0"/>
            </a:endParaRPr>
          </a:p>
          <a:p>
            <a:pPr lvl="1">
              <a:spcBef>
                <a:spcPts val="0"/>
              </a:spcBef>
              <a:spcAft>
                <a:spcPts val="0"/>
              </a:spcAft>
            </a:pPr>
            <a:endParaRPr lang="en-ZA" sz="2000" dirty="0" smtClean="0">
              <a:latin typeface="Arial" panose="020B0604020202020204" pitchFamily="34" charset="0"/>
              <a:cs typeface="Arial" panose="020B0604020202020204" pitchFamily="34" charset="0"/>
            </a:endParaRPr>
          </a:p>
          <a:p>
            <a:pPr>
              <a:spcBef>
                <a:spcPts val="0"/>
              </a:spcBef>
              <a:spcAft>
                <a:spcPts val="0"/>
              </a:spcAft>
            </a:pPr>
            <a:endParaRPr lang="en-ZA" sz="2000"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a:xfrm>
            <a:off x="7010400" y="6492875"/>
            <a:ext cx="2133600" cy="365125"/>
          </a:xfrm>
          <a:noFill/>
        </p:spPr>
        <p:txBody>
          <a:bodyPr/>
          <a:lstStyle/>
          <a:p>
            <a:fld id="{C647411B-AB77-409F-B9F6-2D0EDA52287E}" type="slidenum">
              <a:rPr lang="en-US" b="1" smtClean="0"/>
              <a:pPr/>
              <a:t>9</a:t>
            </a:fld>
            <a:endParaRPr lang="en-US" b="1" dirty="0" smtClean="0"/>
          </a:p>
        </p:txBody>
      </p:sp>
      <p:sp>
        <p:nvSpPr>
          <p:cNvPr id="9" name="Title 1"/>
          <p:cNvSpPr txBox="1">
            <a:spLocks/>
          </p:cNvSpPr>
          <p:nvPr/>
        </p:nvSpPr>
        <p:spPr bwMode="auto">
          <a:xfrm>
            <a:off x="609600" y="533400"/>
            <a:ext cx="8001000" cy="954107"/>
          </a:xfrm>
          <a:prstGeom prst="rect">
            <a:avLst/>
          </a:prstGeom>
          <a:solidFill>
            <a:srgbClr val="007635"/>
          </a:solidFill>
          <a:ln w="25400" cap="flat" cmpd="sng" algn="ctr">
            <a:solidFill>
              <a:srgbClr val="008000"/>
            </a:solidFill>
            <a:prstDash val="solid"/>
            <a:miter lim="800000"/>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ctr" anchorCtr="0" compatLnSpc="1">
            <a:prstTxWarp prst="textNoShape">
              <a:avLst/>
            </a:prstTxWarp>
            <a:spAutoFit/>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r>
              <a:rPr lang="en-ZA" sz="2800" b="1" dirty="0"/>
              <a:t>Higher Education Policy Development and Research</a:t>
            </a:r>
            <a:endParaRPr lang="en-ZA" sz="2600" b="1" kern="0" dirty="0"/>
          </a:p>
        </p:txBody>
      </p:sp>
    </p:spTree>
    <p:extLst>
      <p:ext uri="{BB962C8B-B14F-4D97-AF65-F5344CB8AC3E}">
        <p14:creationId xmlns:p14="http://schemas.microsoft.com/office/powerpoint/2010/main" xmlns="" val="2618388083"/>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9842</TotalTime>
  <Words>1283</Words>
  <Application>Microsoft Office PowerPoint</Application>
  <PresentationFormat>On-screen Show (4:3)</PresentationFormat>
  <Paragraphs>153</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Slide 1</vt:lpstr>
      <vt:lpstr>Branch: University Education</vt:lpstr>
      <vt:lpstr>Strategic Focus</vt:lpstr>
      <vt:lpstr>Slide 4</vt:lpstr>
      <vt:lpstr>Slide 5</vt:lpstr>
      <vt:lpstr>Slide 6</vt:lpstr>
      <vt:lpstr>Slide 7</vt:lpstr>
      <vt:lpstr>Slide 8</vt:lpstr>
      <vt:lpstr>Slide 9</vt:lpstr>
      <vt:lpstr>Slide 10</vt:lpstr>
      <vt:lpstr>Slide 11</vt:lpstr>
      <vt:lpstr>Slide 12</vt:lpstr>
      <vt:lpstr>Slide 13</vt:lpstr>
    </vt:vector>
  </TitlesOfParts>
  <Company>Dept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BASIC EDUCATION</dc:title>
  <dc:creator>molalekoa.n</dc:creator>
  <cp:lastModifiedBy>PUMZA</cp:lastModifiedBy>
  <cp:revision>642</cp:revision>
  <cp:lastPrinted>2017-08-18T10:58:33Z</cp:lastPrinted>
  <dcterms:created xsi:type="dcterms:W3CDTF">2010-10-01T19:49:50Z</dcterms:created>
  <dcterms:modified xsi:type="dcterms:W3CDTF">2019-08-23T10:16:13Z</dcterms:modified>
</cp:coreProperties>
</file>