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 id="2147483732" r:id="rId4"/>
    <p:sldMasterId id="2147483747" r:id="rId5"/>
    <p:sldMasterId id="2147483759" r:id="rId6"/>
    <p:sldMasterId id="2147483771" r:id="rId7"/>
    <p:sldMasterId id="2147483807" r:id="rId8"/>
    <p:sldMasterId id="2147483819" r:id="rId9"/>
    <p:sldMasterId id="2147483831" r:id="rId10"/>
    <p:sldMasterId id="2147483843" r:id="rId11"/>
    <p:sldMasterId id="2147483855" r:id="rId12"/>
    <p:sldMasterId id="2147483867" r:id="rId13"/>
    <p:sldMasterId id="2147483879" r:id="rId14"/>
  </p:sldMasterIdLst>
  <p:notesMasterIdLst>
    <p:notesMasterId r:id="rId54"/>
  </p:notesMasterIdLst>
  <p:handoutMasterIdLst>
    <p:handoutMasterId r:id="rId55"/>
  </p:handoutMasterIdLst>
  <p:sldIdLst>
    <p:sldId id="761" r:id="rId15"/>
    <p:sldId id="722" r:id="rId16"/>
    <p:sldId id="723" r:id="rId17"/>
    <p:sldId id="724" r:id="rId18"/>
    <p:sldId id="725" r:id="rId19"/>
    <p:sldId id="726" r:id="rId20"/>
    <p:sldId id="727" r:id="rId21"/>
    <p:sldId id="728" r:id="rId22"/>
    <p:sldId id="752" r:id="rId23"/>
    <p:sldId id="735" r:id="rId24"/>
    <p:sldId id="736" r:id="rId25"/>
    <p:sldId id="738" r:id="rId26"/>
    <p:sldId id="739" r:id="rId27"/>
    <p:sldId id="745" r:id="rId28"/>
    <p:sldId id="628" r:id="rId29"/>
    <p:sldId id="694" r:id="rId30"/>
    <p:sldId id="667" r:id="rId31"/>
    <p:sldId id="668" r:id="rId32"/>
    <p:sldId id="669" r:id="rId33"/>
    <p:sldId id="671" r:id="rId34"/>
    <p:sldId id="674" r:id="rId35"/>
    <p:sldId id="676" r:id="rId36"/>
    <p:sldId id="678" r:id="rId37"/>
    <p:sldId id="734" r:id="rId38"/>
    <p:sldId id="714" r:id="rId39"/>
    <p:sldId id="715" r:id="rId40"/>
    <p:sldId id="716" r:id="rId41"/>
    <p:sldId id="717" r:id="rId42"/>
    <p:sldId id="718" r:id="rId43"/>
    <p:sldId id="719" r:id="rId44"/>
    <p:sldId id="720" r:id="rId45"/>
    <p:sldId id="758" r:id="rId46"/>
    <p:sldId id="759" r:id="rId47"/>
    <p:sldId id="760" r:id="rId48"/>
    <p:sldId id="741" r:id="rId49"/>
    <p:sldId id="755" r:id="rId50"/>
    <p:sldId id="756" r:id="rId51"/>
    <p:sldId id="757" r:id="rId52"/>
    <p:sldId id="299"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0000"/>
    <a:srgbClr val="FFCC6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7869" autoAdjust="0"/>
  </p:normalViewPr>
  <p:slideViewPr>
    <p:cSldViewPr>
      <p:cViewPr varScale="1">
        <p:scale>
          <a:sx n="74" d="100"/>
          <a:sy n="74" d="100"/>
        </p:scale>
        <p:origin x="-1398" y="-96"/>
      </p:cViewPr>
      <p:guideLst>
        <p:guide orient="horz" pos="2160"/>
        <p:guide pos="2880"/>
      </p:guideLst>
    </p:cSldViewPr>
  </p:slideViewPr>
  <p:notesTextViewPr>
    <p:cViewPr>
      <p:scale>
        <a:sx n="1" d="1"/>
        <a:sy n="1" d="1"/>
      </p:scale>
      <p:origin x="0" y="0"/>
    </p:cViewPr>
  </p:notesTextViewPr>
  <p:sorterViewPr>
    <p:cViewPr>
      <p:scale>
        <a:sx n="100" d="100"/>
        <a:sy n="100" d="100"/>
      </p:scale>
      <p:origin x="0" y="8544"/>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B3E3-0723-4771-A25F-36B5720BB0C9}"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ZA"/>
        </a:p>
      </dgm:t>
    </dgm:pt>
    <dgm:pt modelId="{F71060E4-75AF-4694-8F33-B744B3153C8F}">
      <dgm:prSet custT="1"/>
      <dgm:spPr/>
      <dgm:t>
        <a:bodyPr/>
        <a:lstStyle/>
        <a:p>
          <a:r>
            <a:rPr lang="en-ZA" sz="1400" dirty="0" smtClean="0"/>
            <a:t>THE CONSTITUTIONAL MANDATE OF THE DOL-UIF</a:t>
          </a:r>
          <a:endParaRPr lang="en-ZA" sz="1400" dirty="0"/>
        </a:p>
      </dgm:t>
    </dgm:pt>
    <dgm:pt modelId="{2DAE8B09-1B06-41D8-B787-461F54AA7EB9}" type="parTrans" cxnId="{544E9540-4A1B-4B71-963A-D170AE7B880C}">
      <dgm:prSet/>
      <dgm:spPr/>
      <dgm:t>
        <a:bodyPr/>
        <a:lstStyle/>
        <a:p>
          <a:endParaRPr lang="en-ZA"/>
        </a:p>
      </dgm:t>
    </dgm:pt>
    <dgm:pt modelId="{41234B2C-FC4C-4633-9302-4579E1036124}" type="sibTrans" cxnId="{544E9540-4A1B-4B71-963A-D170AE7B880C}">
      <dgm:prSet/>
      <dgm:spPr/>
      <dgm:t>
        <a:bodyPr/>
        <a:lstStyle/>
        <a:p>
          <a:endParaRPr lang="en-ZA"/>
        </a:p>
      </dgm:t>
    </dgm:pt>
    <dgm:pt modelId="{408E21DF-28E4-4A06-B186-A6CD3104BE15}">
      <dgm:prSet custT="1"/>
      <dgm:spPr/>
      <dgm:t>
        <a:bodyPr/>
        <a:lstStyle/>
        <a:p>
          <a:r>
            <a:rPr lang="en-ZA" sz="1400" dirty="0" smtClean="0"/>
            <a:t>Section 27, To provide adequate social security nets to protect vulnerable workers</a:t>
          </a:r>
          <a:endParaRPr lang="en-ZA" sz="1400" dirty="0"/>
        </a:p>
      </dgm:t>
    </dgm:pt>
    <dgm:pt modelId="{F30D63AC-F183-4B4D-8C41-36E7755CDB1C}" type="parTrans" cxnId="{67B9B049-A13D-4B93-91CE-D9A83ECA0E6A}">
      <dgm:prSet/>
      <dgm:spPr/>
      <dgm:t>
        <a:bodyPr/>
        <a:lstStyle/>
        <a:p>
          <a:endParaRPr lang="en-ZA"/>
        </a:p>
      </dgm:t>
    </dgm:pt>
    <dgm:pt modelId="{0959F07B-517C-4BAD-9432-4999D90DF527}" type="sibTrans" cxnId="{67B9B049-A13D-4B93-91CE-D9A83ECA0E6A}">
      <dgm:prSet/>
      <dgm:spPr/>
      <dgm:t>
        <a:bodyPr/>
        <a:lstStyle/>
        <a:p>
          <a:endParaRPr lang="en-ZA"/>
        </a:p>
      </dgm:t>
    </dgm:pt>
    <dgm:pt modelId="{039C86BF-B49D-41F1-9691-562405BA3CF6}">
      <dgm:prSet custT="1"/>
      <dgm:spPr/>
      <dgm:t>
        <a:bodyPr/>
        <a:lstStyle/>
        <a:p>
          <a:endParaRPr lang="en-ZA" sz="1400" dirty="0"/>
        </a:p>
      </dgm:t>
    </dgm:pt>
    <dgm:pt modelId="{79346AF5-66D1-4FDE-994E-4BF09C78AAD7}" type="parTrans" cxnId="{1A6E80E1-4958-4034-8C7F-8236D33953AE}">
      <dgm:prSet/>
      <dgm:spPr/>
      <dgm:t>
        <a:bodyPr/>
        <a:lstStyle/>
        <a:p>
          <a:endParaRPr lang="en-ZA"/>
        </a:p>
      </dgm:t>
    </dgm:pt>
    <dgm:pt modelId="{2B46B3B4-3C5F-4E83-A939-E8C8423E3213}" type="sibTrans" cxnId="{1A6E80E1-4958-4034-8C7F-8236D33953AE}">
      <dgm:prSet/>
      <dgm:spPr/>
      <dgm:t>
        <a:bodyPr/>
        <a:lstStyle/>
        <a:p>
          <a:endParaRPr lang="en-ZA"/>
        </a:p>
      </dgm:t>
    </dgm:pt>
    <dgm:pt modelId="{CFD600C9-072E-41D1-B097-9743FFCFDC50}">
      <dgm:prSet custT="1"/>
      <dgm:spPr/>
      <dgm:t>
        <a:bodyPr/>
        <a:lstStyle/>
        <a:p>
          <a:endParaRPr lang="en-ZA" sz="1400" dirty="0"/>
        </a:p>
      </dgm:t>
    </dgm:pt>
    <dgm:pt modelId="{772B6B42-8DE6-4A39-8DC3-C0558DBE4E97}" type="parTrans" cxnId="{141CD2F8-8FF9-4F37-80A0-FF4EDBF762FC}">
      <dgm:prSet/>
      <dgm:spPr/>
      <dgm:t>
        <a:bodyPr/>
        <a:lstStyle/>
        <a:p>
          <a:endParaRPr lang="en-ZA"/>
        </a:p>
      </dgm:t>
    </dgm:pt>
    <dgm:pt modelId="{D5F1956D-FC16-4644-9426-EE1ED69E876A}" type="sibTrans" cxnId="{141CD2F8-8FF9-4F37-80A0-FF4EDBF762FC}">
      <dgm:prSet/>
      <dgm:spPr/>
      <dgm:t>
        <a:bodyPr/>
        <a:lstStyle/>
        <a:p>
          <a:endParaRPr lang="en-ZA"/>
        </a:p>
      </dgm:t>
    </dgm:pt>
    <dgm:pt modelId="{D613C1A3-B006-4E55-B018-95D21BBC3771}">
      <dgm:prSet custT="1"/>
      <dgm:spPr/>
      <dgm:t>
        <a:bodyPr/>
        <a:lstStyle/>
        <a:p>
          <a:r>
            <a:rPr lang="en-ZA" sz="1400" dirty="0" smtClean="0"/>
            <a:t>THE POLICY MANDATE OF THE DOL-UIF</a:t>
          </a:r>
          <a:endParaRPr lang="en-ZA" sz="1400" dirty="0"/>
        </a:p>
      </dgm:t>
    </dgm:pt>
    <dgm:pt modelId="{1593564B-3CF6-4914-AB54-2C3BD1FF05B4}" type="parTrans" cxnId="{0EE75A4C-A281-4E2A-A252-C111B9F1FCE9}">
      <dgm:prSet/>
      <dgm:spPr/>
      <dgm:t>
        <a:bodyPr/>
        <a:lstStyle/>
        <a:p>
          <a:endParaRPr lang="en-ZA"/>
        </a:p>
      </dgm:t>
    </dgm:pt>
    <dgm:pt modelId="{9CBCE754-C6F3-4F1A-B9F3-4513A10C89DD}" type="sibTrans" cxnId="{0EE75A4C-A281-4E2A-A252-C111B9F1FCE9}">
      <dgm:prSet/>
      <dgm:spPr/>
      <dgm:t>
        <a:bodyPr/>
        <a:lstStyle/>
        <a:p>
          <a:endParaRPr lang="en-ZA"/>
        </a:p>
      </dgm:t>
    </dgm:pt>
    <dgm:pt modelId="{71D43C64-9AB5-46FC-A6AF-74570D4B8861}">
      <dgm:prSet custT="1"/>
      <dgm:spPr/>
      <dgm:t>
        <a:bodyPr/>
        <a:lstStyle/>
        <a:p>
          <a:r>
            <a:rPr lang="en-ZA" sz="1400" dirty="0" smtClean="0"/>
            <a:t>Creation of decent employment.</a:t>
          </a:r>
          <a:endParaRPr lang="en-ZA" sz="1400" dirty="0"/>
        </a:p>
      </dgm:t>
    </dgm:pt>
    <dgm:pt modelId="{5F0B775B-8C8B-48D3-8341-E48BE7DBDE62}" type="parTrans" cxnId="{200D7D93-B65A-492B-B827-98C6B0C951C8}">
      <dgm:prSet/>
      <dgm:spPr/>
      <dgm:t>
        <a:bodyPr/>
        <a:lstStyle/>
        <a:p>
          <a:endParaRPr lang="en-ZA"/>
        </a:p>
      </dgm:t>
    </dgm:pt>
    <dgm:pt modelId="{98A13570-9893-4646-972D-4AC3EA6D3030}" type="sibTrans" cxnId="{200D7D93-B65A-492B-B827-98C6B0C951C8}">
      <dgm:prSet/>
      <dgm:spPr/>
      <dgm:t>
        <a:bodyPr/>
        <a:lstStyle/>
        <a:p>
          <a:endParaRPr lang="en-ZA"/>
        </a:p>
      </dgm:t>
    </dgm:pt>
    <dgm:pt modelId="{59A2952F-78D2-4083-B52C-CEEB38F19C09}">
      <dgm:prSet custT="1"/>
      <dgm:spPr/>
      <dgm:t>
        <a:bodyPr/>
        <a:lstStyle/>
        <a:p>
          <a:r>
            <a:rPr lang="en-ZA" sz="1400" dirty="0" smtClean="0"/>
            <a:t>Providing adequate social safety nets to protect vulnerable workers</a:t>
          </a:r>
          <a:endParaRPr lang="en-ZA" sz="1400" dirty="0"/>
        </a:p>
      </dgm:t>
    </dgm:pt>
    <dgm:pt modelId="{610FA2EE-112B-4167-B6D6-57C5CB71E0C8}" type="parTrans" cxnId="{0CF72BDB-7E2B-43F1-A033-598A4792F474}">
      <dgm:prSet/>
      <dgm:spPr/>
      <dgm:t>
        <a:bodyPr/>
        <a:lstStyle/>
        <a:p>
          <a:endParaRPr lang="en-ZA"/>
        </a:p>
      </dgm:t>
    </dgm:pt>
    <dgm:pt modelId="{052B8751-8697-4777-90E6-6508521C9FC2}" type="sibTrans" cxnId="{0CF72BDB-7E2B-43F1-A033-598A4792F474}">
      <dgm:prSet/>
      <dgm:spPr/>
      <dgm:t>
        <a:bodyPr/>
        <a:lstStyle/>
        <a:p>
          <a:endParaRPr lang="en-ZA"/>
        </a:p>
      </dgm:t>
    </dgm:pt>
    <dgm:pt modelId="{BC93FB8C-AC79-409D-A3A0-A2C7D077428D}">
      <dgm:prSet/>
      <dgm:spPr/>
      <dgm:t>
        <a:bodyPr/>
        <a:lstStyle/>
        <a:p>
          <a:endParaRPr lang="en-ZA" sz="1600" dirty="0"/>
        </a:p>
      </dgm:t>
    </dgm:pt>
    <dgm:pt modelId="{5E56FEFA-EBE1-4866-856A-8473184C10F7}" type="parTrans" cxnId="{829FA340-EB09-42AA-9FB7-1E43F2A260B2}">
      <dgm:prSet/>
      <dgm:spPr/>
      <dgm:t>
        <a:bodyPr/>
        <a:lstStyle/>
        <a:p>
          <a:endParaRPr lang="en-ZA"/>
        </a:p>
      </dgm:t>
    </dgm:pt>
    <dgm:pt modelId="{15E599A9-1BD2-496B-9834-98A3C52C8620}" type="sibTrans" cxnId="{829FA340-EB09-42AA-9FB7-1E43F2A260B2}">
      <dgm:prSet/>
      <dgm:spPr/>
      <dgm:t>
        <a:bodyPr/>
        <a:lstStyle/>
        <a:p>
          <a:endParaRPr lang="en-ZA"/>
        </a:p>
      </dgm:t>
    </dgm:pt>
    <dgm:pt modelId="{BC054BEA-D0B8-4FFE-9F71-C37A3082A25B}">
      <dgm:prSet custT="1"/>
      <dgm:spPr/>
      <dgm:t>
        <a:bodyPr/>
        <a:lstStyle/>
        <a:p>
          <a:endParaRPr lang="en-ZA" sz="1400" dirty="0"/>
        </a:p>
      </dgm:t>
    </dgm:pt>
    <dgm:pt modelId="{143D898E-F833-43C8-87C1-0DDB0CC560EB}" type="parTrans" cxnId="{1DFD6657-2878-404C-A005-BC8C20E3EDA0}">
      <dgm:prSet/>
      <dgm:spPr/>
      <dgm:t>
        <a:bodyPr/>
        <a:lstStyle/>
        <a:p>
          <a:endParaRPr lang="en-ZA"/>
        </a:p>
      </dgm:t>
    </dgm:pt>
    <dgm:pt modelId="{65E4ABEE-4593-43E4-BE9C-087B7795C0FF}" type="sibTrans" cxnId="{1DFD6657-2878-404C-A005-BC8C20E3EDA0}">
      <dgm:prSet/>
      <dgm:spPr/>
      <dgm:t>
        <a:bodyPr/>
        <a:lstStyle/>
        <a:p>
          <a:endParaRPr lang="en-ZA"/>
        </a:p>
      </dgm:t>
    </dgm:pt>
    <dgm:pt modelId="{3EDBFFD9-1404-40F3-85DC-CD114EB52846}" type="pres">
      <dgm:prSet presAssocID="{513DB3E3-0723-4771-A25F-36B5720BB0C9}" presName="Name0" presStyleCnt="0">
        <dgm:presLayoutVars>
          <dgm:dir/>
          <dgm:animLvl val="lvl"/>
          <dgm:resizeHandles/>
        </dgm:presLayoutVars>
      </dgm:prSet>
      <dgm:spPr/>
      <dgm:t>
        <a:bodyPr/>
        <a:lstStyle/>
        <a:p>
          <a:endParaRPr lang="en-ZA"/>
        </a:p>
      </dgm:t>
    </dgm:pt>
    <dgm:pt modelId="{1A0831CF-E377-4B5A-A4E9-090DB2D20E15}" type="pres">
      <dgm:prSet presAssocID="{F71060E4-75AF-4694-8F33-B744B3153C8F}" presName="linNode" presStyleCnt="0"/>
      <dgm:spPr/>
    </dgm:pt>
    <dgm:pt modelId="{F66D8010-5826-488E-BF8A-B7D4DE5EBEAF}" type="pres">
      <dgm:prSet presAssocID="{F71060E4-75AF-4694-8F33-B744B3153C8F}" presName="parentShp" presStyleLbl="node1" presStyleIdx="0" presStyleCnt="2">
        <dgm:presLayoutVars>
          <dgm:bulletEnabled val="1"/>
        </dgm:presLayoutVars>
      </dgm:prSet>
      <dgm:spPr/>
      <dgm:t>
        <a:bodyPr/>
        <a:lstStyle/>
        <a:p>
          <a:endParaRPr lang="en-ZA"/>
        </a:p>
      </dgm:t>
    </dgm:pt>
    <dgm:pt modelId="{0B8AC965-53BB-40F7-A957-B1084C8C233E}" type="pres">
      <dgm:prSet presAssocID="{F71060E4-75AF-4694-8F33-B744B3153C8F}" presName="childShp" presStyleLbl="bgAccFollowNode1" presStyleIdx="0" presStyleCnt="2">
        <dgm:presLayoutVars>
          <dgm:bulletEnabled val="1"/>
        </dgm:presLayoutVars>
      </dgm:prSet>
      <dgm:spPr/>
      <dgm:t>
        <a:bodyPr/>
        <a:lstStyle/>
        <a:p>
          <a:endParaRPr lang="en-ZA"/>
        </a:p>
      </dgm:t>
    </dgm:pt>
    <dgm:pt modelId="{FFAAB3D3-1A90-4319-BB9E-92F4D6FF1ECC}" type="pres">
      <dgm:prSet presAssocID="{41234B2C-FC4C-4633-9302-4579E1036124}" presName="spacing" presStyleCnt="0"/>
      <dgm:spPr/>
    </dgm:pt>
    <dgm:pt modelId="{F58506E7-78C9-45C0-9E62-62F770F16F4E}" type="pres">
      <dgm:prSet presAssocID="{D613C1A3-B006-4E55-B018-95D21BBC3771}" presName="linNode" presStyleCnt="0"/>
      <dgm:spPr/>
    </dgm:pt>
    <dgm:pt modelId="{9FBF209D-9522-4964-9C90-92AE06671619}" type="pres">
      <dgm:prSet presAssocID="{D613C1A3-B006-4E55-B018-95D21BBC3771}" presName="parentShp" presStyleLbl="node1" presStyleIdx="1" presStyleCnt="2">
        <dgm:presLayoutVars>
          <dgm:bulletEnabled val="1"/>
        </dgm:presLayoutVars>
      </dgm:prSet>
      <dgm:spPr/>
      <dgm:t>
        <a:bodyPr/>
        <a:lstStyle/>
        <a:p>
          <a:endParaRPr lang="en-ZA"/>
        </a:p>
      </dgm:t>
    </dgm:pt>
    <dgm:pt modelId="{2994C454-650E-4A5D-BBD7-141C94116C19}" type="pres">
      <dgm:prSet presAssocID="{D613C1A3-B006-4E55-B018-95D21BBC3771}" presName="childShp" presStyleLbl="bgAccFollowNode1" presStyleIdx="1" presStyleCnt="2">
        <dgm:presLayoutVars>
          <dgm:bulletEnabled val="1"/>
        </dgm:presLayoutVars>
      </dgm:prSet>
      <dgm:spPr/>
      <dgm:t>
        <a:bodyPr/>
        <a:lstStyle/>
        <a:p>
          <a:endParaRPr lang="en-ZA"/>
        </a:p>
      </dgm:t>
    </dgm:pt>
  </dgm:ptLst>
  <dgm:cxnLst>
    <dgm:cxn modelId="{02953BE1-7E78-48BD-A8C5-B84770FAECFB}" type="presOf" srcId="{BC054BEA-D0B8-4FFE-9F71-C37A3082A25B}" destId="{2994C454-650E-4A5D-BBD7-141C94116C19}" srcOrd="0" destOrd="0" presId="urn:microsoft.com/office/officeart/2005/8/layout/vList6"/>
    <dgm:cxn modelId="{CC0E131C-4E68-4CD7-BD95-AA15CBF56583}" type="presOf" srcId="{408E21DF-28E4-4A06-B186-A6CD3104BE15}" destId="{0B8AC965-53BB-40F7-A957-B1084C8C233E}" srcOrd="0" destOrd="2" presId="urn:microsoft.com/office/officeart/2005/8/layout/vList6"/>
    <dgm:cxn modelId="{67B9B049-A13D-4B93-91CE-D9A83ECA0E6A}" srcId="{F71060E4-75AF-4694-8F33-B744B3153C8F}" destId="{408E21DF-28E4-4A06-B186-A6CD3104BE15}" srcOrd="2" destOrd="0" parTransId="{F30D63AC-F183-4B4D-8C41-36E7755CDB1C}" sibTransId="{0959F07B-517C-4BAD-9432-4999D90DF527}"/>
    <dgm:cxn modelId="{1A6E80E1-4958-4034-8C7F-8236D33953AE}" srcId="{F71060E4-75AF-4694-8F33-B744B3153C8F}" destId="{039C86BF-B49D-41F1-9691-562405BA3CF6}" srcOrd="0" destOrd="0" parTransId="{79346AF5-66D1-4FDE-994E-4BF09C78AAD7}" sibTransId="{2B46B3B4-3C5F-4E83-A939-E8C8423E3213}"/>
    <dgm:cxn modelId="{200D7D93-B65A-492B-B827-98C6B0C951C8}" srcId="{D613C1A3-B006-4E55-B018-95D21BBC3771}" destId="{71D43C64-9AB5-46FC-A6AF-74570D4B8861}" srcOrd="1" destOrd="0" parTransId="{5F0B775B-8C8B-48D3-8341-E48BE7DBDE62}" sibTransId="{98A13570-9893-4646-972D-4AC3EA6D3030}"/>
    <dgm:cxn modelId="{AEACE554-48A3-4AA9-9505-D1A258264F78}" type="presOf" srcId="{039C86BF-B49D-41F1-9691-562405BA3CF6}" destId="{0B8AC965-53BB-40F7-A957-B1084C8C233E}" srcOrd="0" destOrd="0" presId="urn:microsoft.com/office/officeart/2005/8/layout/vList6"/>
    <dgm:cxn modelId="{141CD2F8-8FF9-4F37-80A0-FF4EDBF762FC}" srcId="{F71060E4-75AF-4694-8F33-B744B3153C8F}" destId="{CFD600C9-072E-41D1-B097-9743FFCFDC50}" srcOrd="1" destOrd="0" parTransId="{772B6B42-8DE6-4A39-8DC3-C0558DBE4E97}" sibTransId="{D5F1956D-FC16-4644-9426-EE1ED69E876A}"/>
    <dgm:cxn modelId="{16AF238D-A300-4D63-87CE-EF9E9262ACCB}" type="presOf" srcId="{513DB3E3-0723-4771-A25F-36B5720BB0C9}" destId="{3EDBFFD9-1404-40F3-85DC-CD114EB52846}" srcOrd="0" destOrd="0" presId="urn:microsoft.com/office/officeart/2005/8/layout/vList6"/>
    <dgm:cxn modelId="{3C5988EB-91D9-47BD-ACA5-49DFD7986EAA}" type="presOf" srcId="{59A2952F-78D2-4083-B52C-CEEB38F19C09}" destId="{2994C454-650E-4A5D-BBD7-141C94116C19}" srcOrd="0" destOrd="2" presId="urn:microsoft.com/office/officeart/2005/8/layout/vList6"/>
    <dgm:cxn modelId="{1DFD6657-2878-404C-A005-BC8C20E3EDA0}" srcId="{D613C1A3-B006-4E55-B018-95D21BBC3771}" destId="{BC054BEA-D0B8-4FFE-9F71-C37A3082A25B}" srcOrd="0" destOrd="0" parTransId="{143D898E-F833-43C8-87C1-0DDB0CC560EB}" sibTransId="{65E4ABEE-4593-43E4-BE9C-087B7795C0FF}"/>
    <dgm:cxn modelId="{20D308B3-80DC-4625-AB6A-3F6C9118D597}" type="presOf" srcId="{BC93FB8C-AC79-409D-A3A0-A2C7D077428D}" destId="{2994C454-650E-4A5D-BBD7-141C94116C19}" srcOrd="0" destOrd="3" presId="urn:microsoft.com/office/officeart/2005/8/layout/vList6"/>
    <dgm:cxn modelId="{6F734B63-ED76-4ECB-ABC8-4EF3393968FE}" type="presOf" srcId="{D613C1A3-B006-4E55-B018-95D21BBC3771}" destId="{9FBF209D-9522-4964-9C90-92AE06671619}" srcOrd="0" destOrd="0" presId="urn:microsoft.com/office/officeart/2005/8/layout/vList6"/>
    <dgm:cxn modelId="{6BAFCAEB-1774-475C-BD93-D5CC0CDB9A4D}" type="presOf" srcId="{CFD600C9-072E-41D1-B097-9743FFCFDC50}" destId="{0B8AC965-53BB-40F7-A957-B1084C8C233E}" srcOrd="0" destOrd="1" presId="urn:microsoft.com/office/officeart/2005/8/layout/vList6"/>
    <dgm:cxn modelId="{0EE75A4C-A281-4E2A-A252-C111B9F1FCE9}" srcId="{513DB3E3-0723-4771-A25F-36B5720BB0C9}" destId="{D613C1A3-B006-4E55-B018-95D21BBC3771}" srcOrd="1" destOrd="0" parTransId="{1593564B-3CF6-4914-AB54-2C3BD1FF05B4}" sibTransId="{9CBCE754-C6F3-4F1A-B9F3-4513A10C89DD}"/>
    <dgm:cxn modelId="{829FA340-EB09-42AA-9FB7-1E43F2A260B2}" srcId="{D613C1A3-B006-4E55-B018-95D21BBC3771}" destId="{BC93FB8C-AC79-409D-A3A0-A2C7D077428D}" srcOrd="3" destOrd="0" parTransId="{5E56FEFA-EBE1-4866-856A-8473184C10F7}" sibTransId="{15E599A9-1BD2-496B-9834-98A3C52C8620}"/>
    <dgm:cxn modelId="{4F82A599-0ADC-41BD-AF9F-C4777D7FFE24}" type="presOf" srcId="{71D43C64-9AB5-46FC-A6AF-74570D4B8861}" destId="{2994C454-650E-4A5D-BBD7-141C94116C19}" srcOrd="0" destOrd="1" presId="urn:microsoft.com/office/officeart/2005/8/layout/vList6"/>
    <dgm:cxn modelId="{544E9540-4A1B-4B71-963A-D170AE7B880C}" srcId="{513DB3E3-0723-4771-A25F-36B5720BB0C9}" destId="{F71060E4-75AF-4694-8F33-B744B3153C8F}" srcOrd="0" destOrd="0" parTransId="{2DAE8B09-1B06-41D8-B787-461F54AA7EB9}" sibTransId="{41234B2C-FC4C-4633-9302-4579E1036124}"/>
    <dgm:cxn modelId="{0CF72BDB-7E2B-43F1-A033-598A4792F474}" srcId="{D613C1A3-B006-4E55-B018-95D21BBC3771}" destId="{59A2952F-78D2-4083-B52C-CEEB38F19C09}" srcOrd="2" destOrd="0" parTransId="{610FA2EE-112B-4167-B6D6-57C5CB71E0C8}" sibTransId="{052B8751-8697-4777-90E6-6508521C9FC2}"/>
    <dgm:cxn modelId="{E3E7EBBF-63CA-4BBC-BE79-C751C23D9FAD}" type="presOf" srcId="{F71060E4-75AF-4694-8F33-B744B3153C8F}" destId="{F66D8010-5826-488E-BF8A-B7D4DE5EBEAF}" srcOrd="0" destOrd="0" presId="urn:microsoft.com/office/officeart/2005/8/layout/vList6"/>
    <dgm:cxn modelId="{1E03A705-4BF2-441E-9ED5-C2501C9848CB}" type="presParOf" srcId="{3EDBFFD9-1404-40F3-85DC-CD114EB52846}" destId="{1A0831CF-E377-4B5A-A4E9-090DB2D20E15}" srcOrd="0" destOrd="0" presId="urn:microsoft.com/office/officeart/2005/8/layout/vList6"/>
    <dgm:cxn modelId="{1747A344-C85F-4620-BCB4-8FFAA60E16C2}" type="presParOf" srcId="{1A0831CF-E377-4B5A-A4E9-090DB2D20E15}" destId="{F66D8010-5826-488E-BF8A-B7D4DE5EBEAF}" srcOrd="0" destOrd="0" presId="urn:microsoft.com/office/officeart/2005/8/layout/vList6"/>
    <dgm:cxn modelId="{0A041CC6-4F7F-4B7C-8446-3FFF7E54FE51}" type="presParOf" srcId="{1A0831CF-E377-4B5A-A4E9-090DB2D20E15}" destId="{0B8AC965-53BB-40F7-A957-B1084C8C233E}" srcOrd="1" destOrd="0" presId="urn:microsoft.com/office/officeart/2005/8/layout/vList6"/>
    <dgm:cxn modelId="{0D5EE2AE-9E86-47AC-A1AD-65D574FA5010}" type="presParOf" srcId="{3EDBFFD9-1404-40F3-85DC-CD114EB52846}" destId="{FFAAB3D3-1A90-4319-BB9E-92F4D6FF1ECC}" srcOrd="1" destOrd="0" presId="urn:microsoft.com/office/officeart/2005/8/layout/vList6"/>
    <dgm:cxn modelId="{46E2516F-63B8-4C70-B594-9F64F314032F}" type="presParOf" srcId="{3EDBFFD9-1404-40F3-85DC-CD114EB52846}" destId="{F58506E7-78C9-45C0-9E62-62F770F16F4E}" srcOrd="2" destOrd="0" presId="urn:microsoft.com/office/officeart/2005/8/layout/vList6"/>
    <dgm:cxn modelId="{0FE2BD7F-28AF-4366-9EF3-94E1789B7E58}" type="presParOf" srcId="{F58506E7-78C9-45C0-9E62-62F770F16F4E}" destId="{9FBF209D-9522-4964-9C90-92AE06671619}" srcOrd="0" destOrd="0" presId="urn:microsoft.com/office/officeart/2005/8/layout/vList6"/>
    <dgm:cxn modelId="{A71BF1C6-3B6F-41C7-A3EE-B1D7FFB07277}" type="presParOf" srcId="{F58506E7-78C9-45C0-9E62-62F770F16F4E}" destId="{2994C454-650E-4A5D-BBD7-141C94116C1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64AA4-73EF-4FC4-A5E2-0863B6F9F0A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ZA"/>
        </a:p>
      </dgm:t>
    </dgm:pt>
    <dgm:pt modelId="{47C475C2-CF4F-43CF-9C99-420F5EAAAED8}">
      <dgm:prSet phldrT="[Text]"/>
      <dgm:spPr/>
      <dgm:t>
        <a:bodyPr/>
        <a:lstStyle/>
        <a:p>
          <a:r>
            <a:rPr lang="en-ZA" dirty="0" smtClean="0"/>
            <a:t>VISION</a:t>
          </a:r>
          <a:endParaRPr lang="en-ZA" dirty="0"/>
        </a:p>
      </dgm:t>
    </dgm:pt>
    <dgm:pt modelId="{7C50613D-AFAD-43F5-B0C4-CA1E84DEC531}" type="parTrans" cxnId="{C084D75F-47C9-4B51-B507-E076AA2C3E2E}">
      <dgm:prSet/>
      <dgm:spPr/>
      <dgm:t>
        <a:bodyPr/>
        <a:lstStyle/>
        <a:p>
          <a:endParaRPr lang="en-ZA"/>
        </a:p>
      </dgm:t>
    </dgm:pt>
    <dgm:pt modelId="{95ABED71-F5DF-4170-9C7C-7388571C4A7D}" type="sibTrans" cxnId="{C084D75F-47C9-4B51-B507-E076AA2C3E2E}">
      <dgm:prSet/>
      <dgm:spPr/>
      <dgm:t>
        <a:bodyPr/>
        <a:lstStyle/>
        <a:p>
          <a:endParaRPr lang="en-ZA"/>
        </a:p>
      </dgm:t>
    </dgm:pt>
    <dgm:pt modelId="{37BD2E6E-2EA9-40C8-A233-EA45C0EF2D47}">
      <dgm:prSet phldrT="[Text]"/>
      <dgm:spPr/>
      <dgm:t>
        <a:bodyPr/>
        <a:lstStyle/>
        <a:p>
          <a:r>
            <a:rPr lang="en-ZA" dirty="0" smtClean="0"/>
            <a:t>MISSION</a:t>
          </a:r>
          <a:endParaRPr lang="en-ZA" dirty="0"/>
        </a:p>
      </dgm:t>
    </dgm:pt>
    <dgm:pt modelId="{D91638F0-D3F4-4AF5-BBD3-6043007A31AA}" type="parTrans" cxnId="{7CF5B2B3-8166-4DCA-87F6-0065A2486800}">
      <dgm:prSet/>
      <dgm:spPr/>
      <dgm:t>
        <a:bodyPr/>
        <a:lstStyle/>
        <a:p>
          <a:endParaRPr lang="en-ZA"/>
        </a:p>
      </dgm:t>
    </dgm:pt>
    <dgm:pt modelId="{D7570C23-1582-46E0-8324-781BBBEB5843}" type="sibTrans" cxnId="{7CF5B2B3-8166-4DCA-87F6-0065A2486800}">
      <dgm:prSet/>
      <dgm:spPr/>
      <dgm:t>
        <a:bodyPr/>
        <a:lstStyle/>
        <a:p>
          <a:endParaRPr lang="en-ZA"/>
        </a:p>
      </dgm:t>
    </dgm:pt>
    <dgm:pt modelId="{D6D2E13C-6C33-40F1-ABF9-12D46B42D89D}">
      <dgm:prSet phldrT="[Text]" custT="1"/>
      <dgm:spPr/>
      <dgm:t>
        <a:bodyPr/>
        <a:lstStyle/>
        <a:p>
          <a:r>
            <a:rPr lang="en-ZA" sz="1200" dirty="0" smtClean="0"/>
            <a:t>Through multiple channels, we will deliver both financial and social relief, to the right person, at the right time, every time, ensuring high client satisfaction</a:t>
          </a:r>
          <a:endParaRPr lang="en-ZA" sz="1200" dirty="0"/>
        </a:p>
      </dgm:t>
    </dgm:pt>
    <dgm:pt modelId="{56B2693A-969F-465C-9757-F5E80B7D7A0D}" type="parTrans" cxnId="{C3D0C323-7166-4C15-8AD0-449114317143}">
      <dgm:prSet/>
      <dgm:spPr/>
      <dgm:t>
        <a:bodyPr/>
        <a:lstStyle/>
        <a:p>
          <a:endParaRPr lang="en-ZA"/>
        </a:p>
      </dgm:t>
    </dgm:pt>
    <dgm:pt modelId="{3D786E5B-8736-461A-8CB8-748C048ABA50}" type="sibTrans" cxnId="{C3D0C323-7166-4C15-8AD0-449114317143}">
      <dgm:prSet/>
      <dgm:spPr/>
      <dgm:t>
        <a:bodyPr/>
        <a:lstStyle/>
        <a:p>
          <a:endParaRPr lang="en-ZA"/>
        </a:p>
      </dgm:t>
    </dgm:pt>
    <dgm:pt modelId="{877A86DA-4626-4501-931D-BFFFBAEBD27A}">
      <dgm:prSet phldrT="[Text]" custT="1"/>
      <dgm:spPr/>
      <dgm:t>
        <a:bodyPr/>
        <a:lstStyle/>
        <a:p>
          <a:pPr algn="just"/>
          <a:r>
            <a:rPr lang="en-ZA" sz="1200" dirty="0" smtClean="0"/>
            <a:t> A caring, accessible and customer centric UIF that contributes towards poverty alleviation.</a:t>
          </a:r>
          <a:endParaRPr lang="en-ZA" sz="1200" dirty="0"/>
        </a:p>
      </dgm:t>
    </dgm:pt>
    <dgm:pt modelId="{A2C99B03-61DB-48BF-9817-BF30DC3CBCBA}" type="parTrans" cxnId="{40BA7DDF-3623-409C-82E6-148ACB16B1A8}">
      <dgm:prSet/>
      <dgm:spPr/>
      <dgm:t>
        <a:bodyPr/>
        <a:lstStyle/>
        <a:p>
          <a:endParaRPr lang="en-ZA"/>
        </a:p>
      </dgm:t>
    </dgm:pt>
    <dgm:pt modelId="{DD1590DC-FD29-47A1-86F3-2E61B11CF011}" type="sibTrans" cxnId="{40BA7DDF-3623-409C-82E6-148ACB16B1A8}">
      <dgm:prSet/>
      <dgm:spPr/>
      <dgm:t>
        <a:bodyPr/>
        <a:lstStyle/>
        <a:p>
          <a:endParaRPr lang="en-ZA"/>
        </a:p>
      </dgm:t>
    </dgm:pt>
    <dgm:pt modelId="{2B077CFF-6608-4D5C-8EAC-28C26A38CB7F}">
      <dgm:prSet custT="1"/>
      <dgm:spPr/>
      <dgm:t>
        <a:bodyPr/>
        <a:lstStyle/>
        <a:p>
          <a:endParaRPr lang="en-ZA" sz="1200" dirty="0" smtClean="0"/>
        </a:p>
      </dgm:t>
    </dgm:pt>
    <dgm:pt modelId="{741A48A9-DB6D-4D3E-8C5F-F4A0F7E66C12}" type="parTrans" cxnId="{A2A1D1DC-7039-4693-8653-3B5C5674C53E}">
      <dgm:prSet/>
      <dgm:spPr/>
      <dgm:t>
        <a:bodyPr/>
        <a:lstStyle/>
        <a:p>
          <a:endParaRPr lang="en-ZA"/>
        </a:p>
      </dgm:t>
    </dgm:pt>
    <dgm:pt modelId="{C62732FD-DC6C-46E1-8CC1-E5FA96055FEF}" type="sibTrans" cxnId="{A2A1D1DC-7039-4693-8653-3B5C5674C53E}">
      <dgm:prSet/>
      <dgm:spPr/>
      <dgm:t>
        <a:bodyPr/>
        <a:lstStyle/>
        <a:p>
          <a:endParaRPr lang="en-ZA"/>
        </a:p>
      </dgm:t>
    </dgm:pt>
    <dgm:pt modelId="{844F7189-52D7-43B0-A6F6-3D28D5AD8CFD}">
      <dgm:prSet custT="1"/>
      <dgm:spPr/>
      <dgm:t>
        <a:bodyPr/>
        <a:lstStyle/>
        <a:p>
          <a:endParaRPr lang="en-ZA" sz="1200" dirty="0" smtClean="0"/>
        </a:p>
      </dgm:t>
    </dgm:pt>
    <dgm:pt modelId="{7C5C41C7-8BAC-40C4-A3F8-606958E1BB2F}" type="parTrans" cxnId="{9DB190BE-E995-4087-9347-789006796E08}">
      <dgm:prSet/>
      <dgm:spPr/>
      <dgm:t>
        <a:bodyPr/>
        <a:lstStyle/>
        <a:p>
          <a:endParaRPr lang="en-ZA"/>
        </a:p>
      </dgm:t>
    </dgm:pt>
    <dgm:pt modelId="{5778600B-B938-4D19-8C13-CA9680682312}" type="sibTrans" cxnId="{9DB190BE-E995-4087-9347-789006796E08}">
      <dgm:prSet/>
      <dgm:spPr/>
      <dgm:t>
        <a:bodyPr/>
        <a:lstStyle/>
        <a:p>
          <a:endParaRPr lang="en-ZA"/>
        </a:p>
      </dgm:t>
    </dgm:pt>
    <dgm:pt modelId="{3B8BCAA4-EBDC-4A5B-B4A8-2A5DED69D84C}" type="pres">
      <dgm:prSet presAssocID="{6A164AA4-73EF-4FC4-A5E2-0863B6F9F0A0}" presName="Name0" presStyleCnt="0">
        <dgm:presLayoutVars>
          <dgm:dir/>
          <dgm:animLvl val="lvl"/>
          <dgm:resizeHandles/>
        </dgm:presLayoutVars>
      </dgm:prSet>
      <dgm:spPr/>
      <dgm:t>
        <a:bodyPr/>
        <a:lstStyle/>
        <a:p>
          <a:endParaRPr lang="en-ZA"/>
        </a:p>
      </dgm:t>
    </dgm:pt>
    <dgm:pt modelId="{BF66B655-2348-4A66-86ED-4725E787C550}" type="pres">
      <dgm:prSet presAssocID="{47C475C2-CF4F-43CF-9C99-420F5EAAAED8}" presName="linNode" presStyleCnt="0"/>
      <dgm:spPr/>
    </dgm:pt>
    <dgm:pt modelId="{B13FCCB6-D8C4-4E8E-875D-04DC498322DD}" type="pres">
      <dgm:prSet presAssocID="{47C475C2-CF4F-43CF-9C99-420F5EAAAED8}" presName="parentShp" presStyleLbl="node1" presStyleIdx="0" presStyleCnt="2" custScaleX="75926" custScaleY="87379">
        <dgm:presLayoutVars>
          <dgm:bulletEnabled val="1"/>
        </dgm:presLayoutVars>
      </dgm:prSet>
      <dgm:spPr/>
      <dgm:t>
        <a:bodyPr/>
        <a:lstStyle/>
        <a:p>
          <a:endParaRPr lang="en-ZA"/>
        </a:p>
      </dgm:t>
    </dgm:pt>
    <dgm:pt modelId="{07EE1850-BAF5-40D0-B53D-2F4E54584F4C}" type="pres">
      <dgm:prSet presAssocID="{47C475C2-CF4F-43CF-9C99-420F5EAAAED8}" presName="childShp" presStyleLbl="bgAccFollowNode1" presStyleIdx="0" presStyleCnt="2" custScaleX="116049" custScaleY="74453">
        <dgm:presLayoutVars>
          <dgm:bulletEnabled val="1"/>
        </dgm:presLayoutVars>
      </dgm:prSet>
      <dgm:spPr/>
      <dgm:t>
        <a:bodyPr/>
        <a:lstStyle/>
        <a:p>
          <a:endParaRPr lang="en-ZA"/>
        </a:p>
      </dgm:t>
    </dgm:pt>
    <dgm:pt modelId="{5CB485A2-71E2-41FA-A3CB-145C7089E895}" type="pres">
      <dgm:prSet presAssocID="{95ABED71-F5DF-4170-9C7C-7388571C4A7D}" presName="spacing" presStyleCnt="0"/>
      <dgm:spPr/>
    </dgm:pt>
    <dgm:pt modelId="{65DC04E7-CBED-41E2-B4AD-040787C1A431}" type="pres">
      <dgm:prSet presAssocID="{37BD2E6E-2EA9-40C8-A233-EA45C0EF2D47}" presName="linNode" presStyleCnt="0"/>
      <dgm:spPr/>
    </dgm:pt>
    <dgm:pt modelId="{7C3F0D60-2079-4977-8666-951D1D7CC094}" type="pres">
      <dgm:prSet presAssocID="{37BD2E6E-2EA9-40C8-A233-EA45C0EF2D47}" presName="parentShp" presStyleLbl="node1" presStyleIdx="1" presStyleCnt="2" custScaleX="79046" custLinFactNeighborX="-3013" custLinFactNeighborY="2089">
        <dgm:presLayoutVars>
          <dgm:bulletEnabled val="1"/>
        </dgm:presLayoutVars>
      </dgm:prSet>
      <dgm:spPr/>
      <dgm:t>
        <a:bodyPr/>
        <a:lstStyle/>
        <a:p>
          <a:endParaRPr lang="en-ZA"/>
        </a:p>
      </dgm:t>
    </dgm:pt>
    <dgm:pt modelId="{6688B4AF-6AA6-4D8E-932F-CD25171C8CAB}" type="pres">
      <dgm:prSet presAssocID="{37BD2E6E-2EA9-40C8-A233-EA45C0EF2D47}" presName="childShp" presStyleLbl="bgAccFollowNode1" presStyleIdx="1" presStyleCnt="2" custScaleX="104874" custLinFactNeighborX="-11256" custLinFactNeighborY="2089">
        <dgm:presLayoutVars>
          <dgm:bulletEnabled val="1"/>
        </dgm:presLayoutVars>
      </dgm:prSet>
      <dgm:spPr/>
      <dgm:t>
        <a:bodyPr/>
        <a:lstStyle/>
        <a:p>
          <a:endParaRPr lang="en-ZA"/>
        </a:p>
      </dgm:t>
    </dgm:pt>
  </dgm:ptLst>
  <dgm:cxnLst>
    <dgm:cxn modelId="{A2A1D1DC-7039-4693-8653-3B5C5674C53E}" srcId="{47C475C2-CF4F-43CF-9C99-420F5EAAAED8}" destId="{2B077CFF-6608-4D5C-8EAC-28C26A38CB7F}" srcOrd="1" destOrd="0" parTransId="{741A48A9-DB6D-4D3E-8C5F-F4A0F7E66C12}" sibTransId="{C62732FD-DC6C-46E1-8CC1-E5FA96055FEF}"/>
    <dgm:cxn modelId="{C084D75F-47C9-4B51-B507-E076AA2C3E2E}" srcId="{6A164AA4-73EF-4FC4-A5E2-0863B6F9F0A0}" destId="{47C475C2-CF4F-43CF-9C99-420F5EAAAED8}" srcOrd="0" destOrd="0" parTransId="{7C50613D-AFAD-43F5-B0C4-CA1E84DEC531}" sibTransId="{95ABED71-F5DF-4170-9C7C-7388571C4A7D}"/>
    <dgm:cxn modelId="{C3D0C323-7166-4C15-8AD0-449114317143}" srcId="{37BD2E6E-2EA9-40C8-A233-EA45C0EF2D47}" destId="{D6D2E13C-6C33-40F1-ABF9-12D46B42D89D}" srcOrd="0" destOrd="0" parTransId="{56B2693A-969F-465C-9757-F5E80B7D7A0D}" sibTransId="{3D786E5B-8736-461A-8CB8-748C048ABA50}"/>
    <dgm:cxn modelId="{84894F0B-E50A-4008-A5E8-AF0A791D04D3}" type="presOf" srcId="{877A86DA-4626-4501-931D-BFFFBAEBD27A}" destId="{07EE1850-BAF5-40D0-B53D-2F4E54584F4C}" srcOrd="0" destOrd="0" presId="urn:microsoft.com/office/officeart/2005/8/layout/vList6"/>
    <dgm:cxn modelId="{7CF5B2B3-8166-4DCA-87F6-0065A2486800}" srcId="{6A164AA4-73EF-4FC4-A5E2-0863B6F9F0A0}" destId="{37BD2E6E-2EA9-40C8-A233-EA45C0EF2D47}" srcOrd="1" destOrd="0" parTransId="{D91638F0-D3F4-4AF5-BBD3-6043007A31AA}" sibTransId="{D7570C23-1582-46E0-8324-781BBBEB5843}"/>
    <dgm:cxn modelId="{9DB190BE-E995-4087-9347-789006796E08}" srcId="{37BD2E6E-2EA9-40C8-A233-EA45C0EF2D47}" destId="{844F7189-52D7-43B0-A6F6-3D28D5AD8CFD}" srcOrd="1" destOrd="0" parTransId="{7C5C41C7-8BAC-40C4-A3F8-606958E1BB2F}" sibTransId="{5778600B-B938-4D19-8C13-CA9680682312}"/>
    <dgm:cxn modelId="{0AEC204E-FCF9-41D2-94CA-E29986463A1D}" type="presOf" srcId="{6A164AA4-73EF-4FC4-A5E2-0863B6F9F0A0}" destId="{3B8BCAA4-EBDC-4A5B-B4A8-2A5DED69D84C}" srcOrd="0" destOrd="0" presId="urn:microsoft.com/office/officeart/2005/8/layout/vList6"/>
    <dgm:cxn modelId="{BF0DA97C-CB2A-46C1-A86F-1FD1F14612F1}" type="presOf" srcId="{844F7189-52D7-43B0-A6F6-3D28D5AD8CFD}" destId="{6688B4AF-6AA6-4D8E-932F-CD25171C8CAB}" srcOrd="0" destOrd="1" presId="urn:microsoft.com/office/officeart/2005/8/layout/vList6"/>
    <dgm:cxn modelId="{A6D0BD42-91AD-4ACD-AB1E-1D0A5591987D}" type="presOf" srcId="{2B077CFF-6608-4D5C-8EAC-28C26A38CB7F}" destId="{07EE1850-BAF5-40D0-B53D-2F4E54584F4C}" srcOrd="0" destOrd="1" presId="urn:microsoft.com/office/officeart/2005/8/layout/vList6"/>
    <dgm:cxn modelId="{1A0328B5-83C5-4B6E-96B1-F1FD679C4C57}" type="presOf" srcId="{47C475C2-CF4F-43CF-9C99-420F5EAAAED8}" destId="{B13FCCB6-D8C4-4E8E-875D-04DC498322DD}" srcOrd="0" destOrd="0" presId="urn:microsoft.com/office/officeart/2005/8/layout/vList6"/>
    <dgm:cxn modelId="{9F4AB411-9C2F-4D4E-9973-DA498BB98BE6}" type="presOf" srcId="{37BD2E6E-2EA9-40C8-A233-EA45C0EF2D47}" destId="{7C3F0D60-2079-4977-8666-951D1D7CC094}" srcOrd="0" destOrd="0" presId="urn:microsoft.com/office/officeart/2005/8/layout/vList6"/>
    <dgm:cxn modelId="{68A74E91-48C7-4BE4-9FF3-90057252DFEE}" type="presOf" srcId="{D6D2E13C-6C33-40F1-ABF9-12D46B42D89D}" destId="{6688B4AF-6AA6-4D8E-932F-CD25171C8CAB}" srcOrd="0" destOrd="0" presId="urn:microsoft.com/office/officeart/2005/8/layout/vList6"/>
    <dgm:cxn modelId="{40BA7DDF-3623-409C-82E6-148ACB16B1A8}" srcId="{47C475C2-CF4F-43CF-9C99-420F5EAAAED8}" destId="{877A86DA-4626-4501-931D-BFFFBAEBD27A}" srcOrd="0" destOrd="0" parTransId="{A2C99B03-61DB-48BF-9817-BF30DC3CBCBA}" sibTransId="{DD1590DC-FD29-47A1-86F3-2E61B11CF011}"/>
    <dgm:cxn modelId="{EBBA2574-9A3D-4F4C-9E21-39470B6D3A3D}" type="presParOf" srcId="{3B8BCAA4-EBDC-4A5B-B4A8-2A5DED69D84C}" destId="{BF66B655-2348-4A66-86ED-4725E787C550}" srcOrd="0" destOrd="0" presId="urn:microsoft.com/office/officeart/2005/8/layout/vList6"/>
    <dgm:cxn modelId="{AF069D0E-9A9B-4AC3-8DFC-8AA094EC2AA1}" type="presParOf" srcId="{BF66B655-2348-4A66-86ED-4725E787C550}" destId="{B13FCCB6-D8C4-4E8E-875D-04DC498322DD}" srcOrd="0" destOrd="0" presId="urn:microsoft.com/office/officeart/2005/8/layout/vList6"/>
    <dgm:cxn modelId="{9514E1E6-9CC7-4CAD-9428-C78C56643DA4}" type="presParOf" srcId="{BF66B655-2348-4A66-86ED-4725E787C550}" destId="{07EE1850-BAF5-40D0-B53D-2F4E54584F4C}" srcOrd="1" destOrd="0" presId="urn:microsoft.com/office/officeart/2005/8/layout/vList6"/>
    <dgm:cxn modelId="{B1E6F479-C469-47B2-A067-EC105E165758}" type="presParOf" srcId="{3B8BCAA4-EBDC-4A5B-B4A8-2A5DED69D84C}" destId="{5CB485A2-71E2-41FA-A3CB-145C7089E895}" srcOrd="1" destOrd="0" presId="urn:microsoft.com/office/officeart/2005/8/layout/vList6"/>
    <dgm:cxn modelId="{48205969-C716-4A0D-9BD5-B91AFD45A67C}" type="presParOf" srcId="{3B8BCAA4-EBDC-4A5B-B4A8-2A5DED69D84C}" destId="{65DC04E7-CBED-41E2-B4AD-040787C1A431}" srcOrd="2" destOrd="0" presId="urn:microsoft.com/office/officeart/2005/8/layout/vList6"/>
    <dgm:cxn modelId="{0DBFC111-538A-41D3-B0E6-E52ACAE0EC24}" type="presParOf" srcId="{65DC04E7-CBED-41E2-B4AD-040787C1A431}" destId="{7C3F0D60-2079-4977-8666-951D1D7CC094}" srcOrd="0" destOrd="0" presId="urn:microsoft.com/office/officeart/2005/8/layout/vList6"/>
    <dgm:cxn modelId="{6C236F18-5D8C-4D76-8E09-12A232AC71C3}" type="presParOf" srcId="{65DC04E7-CBED-41E2-B4AD-040787C1A431}" destId="{6688B4AF-6AA6-4D8E-932F-CD25171C8CA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68356-4B6D-4E2C-A639-E936DC23A224}"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n-ZA"/>
        </a:p>
      </dgm:t>
    </dgm:pt>
    <dgm:pt modelId="{9A6A0FBB-F0E7-4C6E-9986-0F8F222D1446}">
      <dgm:prSet phldrT="[Text]" custT="1"/>
      <dgm:spPr/>
      <dgm:t>
        <a:bodyPr/>
        <a:lstStyle/>
        <a:p>
          <a:r>
            <a:rPr lang="en-ZA" sz="1200" b="1" dirty="0" smtClean="0"/>
            <a:t>THE GLUE THAT HOLDS US TOGETHER</a:t>
          </a:r>
        </a:p>
      </dgm:t>
    </dgm:pt>
    <dgm:pt modelId="{02B24B5C-49FF-462F-8517-9F6A2BB4C833}" type="parTrans" cxnId="{C618C20F-0902-4469-8D2E-B0102EE2ACD1}">
      <dgm:prSet/>
      <dgm:spPr/>
      <dgm:t>
        <a:bodyPr/>
        <a:lstStyle/>
        <a:p>
          <a:endParaRPr lang="en-ZA"/>
        </a:p>
      </dgm:t>
    </dgm:pt>
    <dgm:pt modelId="{35F22032-BEA7-4C6A-8754-5F167630AF98}" type="sibTrans" cxnId="{C618C20F-0902-4469-8D2E-B0102EE2ACD1}">
      <dgm:prSet/>
      <dgm:spPr/>
      <dgm:t>
        <a:bodyPr/>
        <a:lstStyle/>
        <a:p>
          <a:endParaRPr lang="en-ZA"/>
        </a:p>
      </dgm:t>
    </dgm:pt>
    <dgm:pt modelId="{32D33C4C-E7F7-4C08-82CC-D0483EB50B58}">
      <dgm:prSet phldrT="[Text]" custT="1"/>
      <dgm:spPr/>
      <dgm:t>
        <a:bodyPr/>
        <a:lstStyle/>
        <a:p>
          <a:r>
            <a:rPr lang="en-ZA" sz="1200" b="1" dirty="0" smtClean="0"/>
            <a:t>Transparency</a:t>
          </a:r>
        </a:p>
        <a:p>
          <a:r>
            <a:rPr lang="en-ZA" sz="1200" dirty="0" smtClean="0"/>
            <a:t>Open to all stakeholders</a:t>
          </a:r>
          <a:endParaRPr lang="en-ZA" sz="1200" dirty="0"/>
        </a:p>
      </dgm:t>
    </dgm:pt>
    <dgm:pt modelId="{EAA7C509-1B7F-43D1-B0EE-4ED78D8AE2ED}" type="parTrans" cxnId="{907349DB-9539-4639-A389-AC2BC9BBFE9C}">
      <dgm:prSet/>
      <dgm:spPr/>
      <dgm:t>
        <a:bodyPr/>
        <a:lstStyle/>
        <a:p>
          <a:endParaRPr lang="en-ZA"/>
        </a:p>
      </dgm:t>
    </dgm:pt>
    <dgm:pt modelId="{3E0D6E1D-08E7-4065-ACFA-3FA066E258DB}" type="sibTrans" cxnId="{907349DB-9539-4639-A389-AC2BC9BBFE9C}">
      <dgm:prSet/>
      <dgm:spPr/>
      <dgm:t>
        <a:bodyPr/>
        <a:lstStyle/>
        <a:p>
          <a:endParaRPr lang="en-ZA"/>
        </a:p>
      </dgm:t>
    </dgm:pt>
    <dgm:pt modelId="{462072B9-A2FA-4EB3-9C89-E1193302BA58}">
      <dgm:prSet phldrT="[Text]" custT="1"/>
      <dgm:spPr/>
      <dgm:t>
        <a:bodyPr/>
        <a:lstStyle/>
        <a:p>
          <a:pPr algn="just"/>
          <a:r>
            <a:rPr lang="en-ZA" sz="1200" b="1" dirty="0" smtClean="0"/>
            <a:t>Mutual respect  </a:t>
          </a:r>
        </a:p>
        <a:p>
          <a:pPr algn="just"/>
          <a:r>
            <a:rPr lang="en-ZA" sz="1200" dirty="0" smtClean="0"/>
            <a:t>To all colleagues &amp; stakeholders</a:t>
          </a:r>
          <a:endParaRPr lang="en-ZA" sz="1200" dirty="0"/>
        </a:p>
      </dgm:t>
    </dgm:pt>
    <dgm:pt modelId="{2FEA06B8-49CD-4259-9AF2-4E7F5D3AB28D}" type="parTrans" cxnId="{CB7FF6C5-38EC-40F8-A329-1665EF63813A}">
      <dgm:prSet/>
      <dgm:spPr/>
      <dgm:t>
        <a:bodyPr/>
        <a:lstStyle/>
        <a:p>
          <a:endParaRPr lang="en-ZA"/>
        </a:p>
      </dgm:t>
    </dgm:pt>
    <dgm:pt modelId="{8D74C6CD-0324-493B-91DE-1A6856DA77ED}" type="sibTrans" cxnId="{CB7FF6C5-38EC-40F8-A329-1665EF63813A}">
      <dgm:prSet/>
      <dgm:spPr/>
      <dgm:t>
        <a:bodyPr/>
        <a:lstStyle/>
        <a:p>
          <a:endParaRPr lang="en-ZA"/>
        </a:p>
      </dgm:t>
    </dgm:pt>
    <dgm:pt modelId="{8F950D0B-EA57-493B-B6D5-A830A441E548}">
      <dgm:prSet phldrT="[Text]" custT="1"/>
      <dgm:spPr/>
      <dgm:t>
        <a:bodyPr/>
        <a:lstStyle/>
        <a:p>
          <a:r>
            <a:rPr lang="en-ZA" sz="1200" b="1" dirty="0" smtClean="0"/>
            <a:t>Client-centres services</a:t>
          </a:r>
        </a:p>
        <a:p>
          <a:r>
            <a:rPr lang="en-ZA" sz="1200" dirty="0" smtClean="0"/>
            <a:t> by Providing excellent  &amp; world class service  to all</a:t>
          </a:r>
          <a:endParaRPr lang="en-ZA" sz="1200" dirty="0"/>
        </a:p>
      </dgm:t>
    </dgm:pt>
    <dgm:pt modelId="{A1FD8E82-3F46-4820-BB94-F796CC10E988}" type="parTrans" cxnId="{B8857566-06A2-4C91-99E1-A0A38576BE97}">
      <dgm:prSet/>
      <dgm:spPr/>
      <dgm:t>
        <a:bodyPr/>
        <a:lstStyle/>
        <a:p>
          <a:endParaRPr lang="en-ZA"/>
        </a:p>
      </dgm:t>
    </dgm:pt>
    <dgm:pt modelId="{5D9AB937-2905-4ED9-AFDB-5C5284B53025}" type="sibTrans" cxnId="{B8857566-06A2-4C91-99E1-A0A38576BE97}">
      <dgm:prSet/>
      <dgm:spPr/>
      <dgm:t>
        <a:bodyPr/>
        <a:lstStyle/>
        <a:p>
          <a:endParaRPr lang="en-ZA"/>
        </a:p>
      </dgm:t>
    </dgm:pt>
    <dgm:pt modelId="{22C640A1-D282-44E1-A3AA-3B10170879FC}">
      <dgm:prSet phldrT="[Text]" custT="1"/>
      <dgm:spPr/>
      <dgm:t>
        <a:bodyPr/>
        <a:lstStyle/>
        <a:p>
          <a:r>
            <a:rPr lang="en-ZA" sz="1200" b="1" dirty="0" smtClean="0"/>
            <a:t>Integrity </a:t>
          </a:r>
        </a:p>
        <a:p>
          <a:r>
            <a:rPr lang="en-ZA" sz="1200" dirty="0" smtClean="0"/>
            <a:t>Communicate openly and honestly with relationship based on  trust</a:t>
          </a:r>
          <a:endParaRPr lang="en-ZA" sz="1200" dirty="0"/>
        </a:p>
      </dgm:t>
    </dgm:pt>
    <dgm:pt modelId="{D9B652CA-9B55-449C-87B8-F3F01AB6027D}" type="parTrans" cxnId="{64DA56A3-D54E-44A5-B69A-18FBA852BA53}">
      <dgm:prSet/>
      <dgm:spPr/>
      <dgm:t>
        <a:bodyPr/>
        <a:lstStyle/>
        <a:p>
          <a:endParaRPr lang="en-ZA"/>
        </a:p>
      </dgm:t>
    </dgm:pt>
    <dgm:pt modelId="{DBDC2166-BD5F-4FB0-8ADA-5A11D1E70981}" type="sibTrans" cxnId="{64DA56A3-D54E-44A5-B69A-18FBA852BA53}">
      <dgm:prSet/>
      <dgm:spPr/>
      <dgm:t>
        <a:bodyPr/>
        <a:lstStyle/>
        <a:p>
          <a:endParaRPr lang="en-ZA"/>
        </a:p>
      </dgm:t>
    </dgm:pt>
    <dgm:pt modelId="{6514DFC9-6043-4059-A912-5212A1A1A185}">
      <dgm:prSet phldrT="[Text]" custT="1"/>
      <dgm:spPr/>
      <dgm:t>
        <a:bodyPr/>
        <a:lstStyle/>
        <a:p>
          <a:r>
            <a:rPr lang="en-ZA" sz="1200" b="1" dirty="0" smtClean="0"/>
            <a:t>Accountability</a:t>
          </a:r>
          <a:r>
            <a:rPr lang="en-ZA" sz="1200" dirty="0" smtClean="0"/>
            <a:t> </a:t>
          </a:r>
        </a:p>
        <a:p>
          <a:r>
            <a:rPr lang="en-ZA" sz="1200" dirty="0" smtClean="0"/>
            <a:t>Own up to  our responsibilities in relations to our behaviours &amp; actions</a:t>
          </a:r>
          <a:endParaRPr lang="en-ZA" sz="1200" dirty="0"/>
        </a:p>
      </dgm:t>
    </dgm:pt>
    <dgm:pt modelId="{AEE0295A-A081-4F96-B857-461D881D108E}" type="parTrans" cxnId="{2CF29068-EE21-417A-87AF-F46570FB1413}">
      <dgm:prSet/>
      <dgm:spPr/>
      <dgm:t>
        <a:bodyPr/>
        <a:lstStyle/>
        <a:p>
          <a:endParaRPr lang="en-ZA"/>
        </a:p>
      </dgm:t>
    </dgm:pt>
    <dgm:pt modelId="{74380DAA-BF58-4533-A7B8-560E69AB04E1}" type="sibTrans" cxnId="{2CF29068-EE21-417A-87AF-F46570FB1413}">
      <dgm:prSet/>
      <dgm:spPr/>
      <dgm:t>
        <a:bodyPr/>
        <a:lstStyle/>
        <a:p>
          <a:endParaRPr lang="en-ZA"/>
        </a:p>
      </dgm:t>
    </dgm:pt>
    <dgm:pt modelId="{17AF5370-203D-48FF-857A-EFD15E86023F}">
      <dgm:prSet phldrT="[Text]" custT="1"/>
      <dgm:spPr/>
      <dgm:t>
        <a:bodyPr/>
        <a:lstStyle/>
        <a:p>
          <a:pPr algn="just"/>
          <a:r>
            <a:rPr lang="en-ZA" sz="1200" b="1" dirty="0" smtClean="0"/>
            <a:t>Team Work </a:t>
          </a:r>
        </a:p>
        <a:p>
          <a:pPr algn="just"/>
          <a:r>
            <a:rPr lang="en-ZA" sz="1200" dirty="0" smtClean="0"/>
            <a:t>Involve each other, work together, seek ideas and share solutions</a:t>
          </a:r>
          <a:endParaRPr lang="en-ZA" sz="1200" dirty="0"/>
        </a:p>
      </dgm:t>
    </dgm:pt>
    <dgm:pt modelId="{575F64E3-A465-4A3B-B315-8A8BDE06E621}" type="parTrans" cxnId="{5773C366-C486-4F96-AC05-5D2C33E2A84E}">
      <dgm:prSet/>
      <dgm:spPr/>
      <dgm:t>
        <a:bodyPr/>
        <a:lstStyle/>
        <a:p>
          <a:endParaRPr lang="en-ZA"/>
        </a:p>
      </dgm:t>
    </dgm:pt>
    <dgm:pt modelId="{54BE92E6-BFB3-4347-849C-F45BA943FCD4}" type="sibTrans" cxnId="{5773C366-C486-4F96-AC05-5D2C33E2A84E}">
      <dgm:prSet/>
      <dgm:spPr/>
      <dgm:t>
        <a:bodyPr/>
        <a:lstStyle/>
        <a:p>
          <a:endParaRPr lang="en-ZA"/>
        </a:p>
      </dgm:t>
    </dgm:pt>
    <dgm:pt modelId="{D4689C61-03B1-4F9F-8214-6F9E9A51B15D}">
      <dgm:prSet phldrT="[Text]">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endParaRPr lang="en-ZA" dirty="0"/>
        </a:p>
      </dgm:t>
    </dgm:pt>
    <dgm:pt modelId="{24E86119-5548-4B2A-8265-7B0102888C7A}" type="parTrans" cxnId="{7144FB99-799B-4030-A661-38E8DA620D0C}">
      <dgm:prSet/>
      <dgm:spPr/>
      <dgm:t>
        <a:bodyPr/>
        <a:lstStyle/>
        <a:p>
          <a:endParaRPr lang="en-ZA"/>
        </a:p>
      </dgm:t>
    </dgm:pt>
    <dgm:pt modelId="{4A2DB0E8-470E-4D3F-81B8-7D4B05B7F810}" type="sibTrans" cxnId="{7144FB99-799B-4030-A661-38E8DA620D0C}">
      <dgm:prSet/>
      <dgm:spPr/>
      <dgm:t>
        <a:bodyPr/>
        <a:lstStyle/>
        <a:p>
          <a:endParaRPr lang="en-ZA"/>
        </a:p>
      </dgm:t>
    </dgm:pt>
    <dgm:pt modelId="{B0B6FB93-8BA2-4286-87C8-C62F20D034A1}" type="pres">
      <dgm:prSet presAssocID="{AC568356-4B6D-4E2C-A639-E936DC23A224}" presName="composite" presStyleCnt="0">
        <dgm:presLayoutVars>
          <dgm:chMax val="1"/>
          <dgm:dir/>
          <dgm:resizeHandles val="exact"/>
        </dgm:presLayoutVars>
      </dgm:prSet>
      <dgm:spPr/>
      <dgm:t>
        <a:bodyPr/>
        <a:lstStyle/>
        <a:p>
          <a:endParaRPr lang="en-ZA"/>
        </a:p>
      </dgm:t>
    </dgm:pt>
    <dgm:pt modelId="{3DAA1FB1-3984-4CD9-BF6C-0EC533998B7D}" type="pres">
      <dgm:prSet presAssocID="{AC568356-4B6D-4E2C-A639-E936DC23A224}" presName="radial" presStyleCnt="0">
        <dgm:presLayoutVars>
          <dgm:animLvl val="ctr"/>
        </dgm:presLayoutVars>
      </dgm:prSet>
      <dgm:spPr/>
    </dgm:pt>
    <dgm:pt modelId="{EC6EC769-8EEF-4C08-AC9A-93276F34EFB5}" type="pres">
      <dgm:prSet presAssocID="{9A6A0FBB-F0E7-4C6E-9986-0F8F222D1446}" presName="centerShape" presStyleLbl="vennNode1" presStyleIdx="0" presStyleCnt="8"/>
      <dgm:spPr/>
      <dgm:t>
        <a:bodyPr/>
        <a:lstStyle/>
        <a:p>
          <a:endParaRPr lang="en-ZA"/>
        </a:p>
      </dgm:t>
    </dgm:pt>
    <dgm:pt modelId="{F08F106E-7594-4A87-81D5-08D144B01B4C}" type="pres">
      <dgm:prSet presAssocID="{32D33C4C-E7F7-4C08-82CC-D0483EB50B58}" presName="node" presStyleLbl="vennNode1" presStyleIdx="1" presStyleCnt="8">
        <dgm:presLayoutVars>
          <dgm:bulletEnabled val="1"/>
        </dgm:presLayoutVars>
      </dgm:prSet>
      <dgm:spPr/>
      <dgm:t>
        <a:bodyPr/>
        <a:lstStyle/>
        <a:p>
          <a:endParaRPr lang="en-ZA"/>
        </a:p>
      </dgm:t>
    </dgm:pt>
    <dgm:pt modelId="{366DBAD5-093C-45F5-BC1D-9BD7F5FB4ACC}" type="pres">
      <dgm:prSet presAssocID="{462072B9-A2FA-4EB3-9C89-E1193302BA58}" presName="node" presStyleLbl="vennNode1" presStyleIdx="2" presStyleCnt="8" custScaleX="128865">
        <dgm:presLayoutVars>
          <dgm:bulletEnabled val="1"/>
        </dgm:presLayoutVars>
      </dgm:prSet>
      <dgm:spPr/>
      <dgm:t>
        <a:bodyPr/>
        <a:lstStyle/>
        <a:p>
          <a:endParaRPr lang="en-ZA"/>
        </a:p>
      </dgm:t>
    </dgm:pt>
    <dgm:pt modelId="{076AA3A6-C0F2-4AA4-A06C-642DB1E27F2A}" type="pres">
      <dgm:prSet presAssocID="{8F950D0B-EA57-493B-B6D5-A830A441E548}" presName="node" presStyleLbl="vennNode1" presStyleIdx="3" presStyleCnt="8" custScaleX="138135">
        <dgm:presLayoutVars>
          <dgm:bulletEnabled val="1"/>
        </dgm:presLayoutVars>
      </dgm:prSet>
      <dgm:spPr/>
      <dgm:t>
        <a:bodyPr/>
        <a:lstStyle/>
        <a:p>
          <a:endParaRPr lang="en-ZA"/>
        </a:p>
      </dgm:t>
    </dgm:pt>
    <dgm:pt modelId="{060E153B-7EB3-43A1-93D6-910050D93454}" type="pres">
      <dgm:prSet presAssocID="{22C640A1-D282-44E1-A3AA-3B10170879FC}" presName="node" presStyleLbl="vennNode1" presStyleIdx="4" presStyleCnt="8" custRadScaleRad="104307" custRadScaleInc="-3229">
        <dgm:presLayoutVars>
          <dgm:bulletEnabled val="1"/>
        </dgm:presLayoutVars>
      </dgm:prSet>
      <dgm:spPr/>
      <dgm:t>
        <a:bodyPr/>
        <a:lstStyle/>
        <a:p>
          <a:endParaRPr lang="en-ZA"/>
        </a:p>
      </dgm:t>
    </dgm:pt>
    <dgm:pt modelId="{29EB6C18-4A8A-426D-9C93-2A0388B4EC0D}" type="pres">
      <dgm:prSet presAssocID="{6514DFC9-6043-4059-A912-5212A1A1A185}" presName="node" presStyleLbl="vennNode1" presStyleIdx="5" presStyleCnt="8" custScaleX="142582">
        <dgm:presLayoutVars>
          <dgm:bulletEnabled val="1"/>
        </dgm:presLayoutVars>
      </dgm:prSet>
      <dgm:spPr/>
      <dgm:t>
        <a:bodyPr/>
        <a:lstStyle/>
        <a:p>
          <a:endParaRPr lang="en-ZA"/>
        </a:p>
      </dgm:t>
    </dgm:pt>
    <dgm:pt modelId="{DD9A1B63-60A4-4FEF-9BDA-A895848E642F}" type="pres">
      <dgm:prSet presAssocID="{17AF5370-203D-48FF-857A-EFD15E86023F}" presName="node" presStyleLbl="vennNode1" presStyleIdx="6" presStyleCnt="8" custScaleX="146621">
        <dgm:presLayoutVars>
          <dgm:bulletEnabled val="1"/>
        </dgm:presLayoutVars>
      </dgm:prSet>
      <dgm:spPr/>
      <dgm:t>
        <a:bodyPr/>
        <a:lstStyle/>
        <a:p>
          <a:endParaRPr lang="en-ZA"/>
        </a:p>
      </dgm:t>
    </dgm:pt>
    <dgm:pt modelId="{3989D15F-B3E4-4A10-ABA8-7DF090E51CF3}" type="pres">
      <dgm:prSet presAssocID="{D4689C61-03B1-4F9F-8214-6F9E9A51B15D}" presName="node" presStyleLbl="vennNode1" presStyleIdx="7" presStyleCnt="8" custScaleX="135861">
        <dgm:presLayoutVars>
          <dgm:bulletEnabled val="1"/>
        </dgm:presLayoutVars>
      </dgm:prSet>
      <dgm:spPr/>
      <dgm:t>
        <a:bodyPr/>
        <a:lstStyle/>
        <a:p>
          <a:endParaRPr lang="en-ZA"/>
        </a:p>
      </dgm:t>
    </dgm:pt>
  </dgm:ptLst>
  <dgm:cxnLst>
    <dgm:cxn modelId="{53F9F875-6ABF-4040-AE4E-352E5BC39A66}" type="presOf" srcId="{17AF5370-203D-48FF-857A-EFD15E86023F}" destId="{DD9A1B63-60A4-4FEF-9BDA-A895848E642F}" srcOrd="0" destOrd="0" presId="urn:microsoft.com/office/officeart/2005/8/layout/radial3"/>
    <dgm:cxn modelId="{2CF29068-EE21-417A-87AF-F46570FB1413}" srcId="{9A6A0FBB-F0E7-4C6E-9986-0F8F222D1446}" destId="{6514DFC9-6043-4059-A912-5212A1A1A185}" srcOrd="4" destOrd="0" parTransId="{AEE0295A-A081-4F96-B857-461D881D108E}" sibTransId="{74380DAA-BF58-4533-A7B8-560E69AB04E1}"/>
    <dgm:cxn modelId="{8D2627A2-1467-45C8-B432-31F526542590}" type="presOf" srcId="{D4689C61-03B1-4F9F-8214-6F9E9A51B15D}" destId="{3989D15F-B3E4-4A10-ABA8-7DF090E51CF3}" srcOrd="0" destOrd="0" presId="urn:microsoft.com/office/officeart/2005/8/layout/radial3"/>
    <dgm:cxn modelId="{CBE9B6D8-0607-4596-9A47-DC832837B746}" type="presOf" srcId="{32D33C4C-E7F7-4C08-82CC-D0483EB50B58}" destId="{F08F106E-7594-4A87-81D5-08D144B01B4C}" srcOrd="0" destOrd="0" presId="urn:microsoft.com/office/officeart/2005/8/layout/radial3"/>
    <dgm:cxn modelId="{B8857566-06A2-4C91-99E1-A0A38576BE97}" srcId="{9A6A0FBB-F0E7-4C6E-9986-0F8F222D1446}" destId="{8F950D0B-EA57-493B-B6D5-A830A441E548}" srcOrd="2" destOrd="0" parTransId="{A1FD8E82-3F46-4820-BB94-F796CC10E988}" sibTransId="{5D9AB937-2905-4ED9-AFDB-5C5284B53025}"/>
    <dgm:cxn modelId="{F2FA2D5B-6F64-4E32-867B-206849BD1453}" type="presOf" srcId="{22C640A1-D282-44E1-A3AA-3B10170879FC}" destId="{060E153B-7EB3-43A1-93D6-910050D93454}" srcOrd="0" destOrd="0" presId="urn:microsoft.com/office/officeart/2005/8/layout/radial3"/>
    <dgm:cxn modelId="{5773C366-C486-4F96-AC05-5D2C33E2A84E}" srcId="{9A6A0FBB-F0E7-4C6E-9986-0F8F222D1446}" destId="{17AF5370-203D-48FF-857A-EFD15E86023F}" srcOrd="5" destOrd="0" parTransId="{575F64E3-A465-4A3B-B315-8A8BDE06E621}" sibTransId="{54BE92E6-BFB3-4347-849C-F45BA943FCD4}"/>
    <dgm:cxn modelId="{C618C20F-0902-4469-8D2E-B0102EE2ACD1}" srcId="{AC568356-4B6D-4E2C-A639-E936DC23A224}" destId="{9A6A0FBB-F0E7-4C6E-9986-0F8F222D1446}" srcOrd="0" destOrd="0" parTransId="{02B24B5C-49FF-462F-8517-9F6A2BB4C833}" sibTransId="{35F22032-BEA7-4C6A-8754-5F167630AF98}"/>
    <dgm:cxn modelId="{193793C2-3108-421E-B3F4-D28264F9F76E}" type="presOf" srcId="{462072B9-A2FA-4EB3-9C89-E1193302BA58}" destId="{366DBAD5-093C-45F5-BC1D-9BD7F5FB4ACC}" srcOrd="0" destOrd="0" presId="urn:microsoft.com/office/officeart/2005/8/layout/radial3"/>
    <dgm:cxn modelId="{347BFBF7-A6A8-413B-9561-8EF220529C47}" type="presOf" srcId="{6514DFC9-6043-4059-A912-5212A1A1A185}" destId="{29EB6C18-4A8A-426D-9C93-2A0388B4EC0D}" srcOrd="0" destOrd="0" presId="urn:microsoft.com/office/officeart/2005/8/layout/radial3"/>
    <dgm:cxn modelId="{64DA56A3-D54E-44A5-B69A-18FBA852BA53}" srcId="{9A6A0FBB-F0E7-4C6E-9986-0F8F222D1446}" destId="{22C640A1-D282-44E1-A3AA-3B10170879FC}" srcOrd="3" destOrd="0" parTransId="{D9B652CA-9B55-449C-87B8-F3F01AB6027D}" sibTransId="{DBDC2166-BD5F-4FB0-8ADA-5A11D1E70981}"/>
    <dgm:cxn modelId="{AC45DEFC-53CF-4A97-8678-4885458F934A}" type="presOf" srcId="{9A6A0FBB-F0E7-4C6E-9986-0F8F222D1446}" destId="{EC6EC769-8EEF-4C08-AC9A-93276F34EFB5}" srcOrd="0" destOrd="0" presId="urn:microsoft.com/office/officeart/2005/8/layout/radial3"/>
    <dgm:cxn modelId="{F51E81E0-0F1A-488D-BFFD-59805C920103}" type="presOf" srcId="{AC568356-4B6D-4E2C-A639-E936DC23A224}" destId="{B0B6FB93-8BA2-4286-87C8-C62F20D034A1}" srcOrd="0" destOrd="0" presId="urn:microsoft.com/office/officeart/2005/8/layout/radial3"/>
    <dgm:cxn modelId="{CB7FF6C5-38EC-40F8-A329-1665EF63813A}" srcId="{9A6A0FBB-F0E7-4C6E-9986-0F8F222D1446}" destId="{462072B9-A2FA-4EB3-9C89-E1193302BA58}" srcOrd="1" destOrd="0" parTransId="{2FEA06B8-49CD-4259-9AF2-4E7F5D3AB28D}" sibTransId="{8D74C6CD-0324-493B-91DE-1A6856DA77ED}"/>
    <dgm:cxn modelId="{907349DB-9539-4639-A389-AC2BC9BBFE9C}" srcId="{9A6A0FBB-F0E7-4C6E-9986-0F8F222D1446}" destId="{32D33C4C-E7F7-4C08-82CC-D0483EB50B58}" srcOrd="0" destOrd="0" parTransId="{EAA7C509-1B7F-43D1-B0EE-4ED78D8AE2ED}" sibTransId="{3E0D6E1D-08E7-4065-ACFA-3FA066E258DB}"/>
    <dgm:cxn modelId="{BD4C6395-2001-4DFC-8426-24E632A5CCA3}" type="presOf" srcId="{8F950D0B-EA57-493B-B6D5-A830A441E548}" destId="{076AA3A6-C0F2-4AA4-A06C-642DB1E27F2A}" srcOrd="0" destOrd="0" presId="urn:microsoft.com/office/officeart/2005/8/layout/radial3"/>
    <dgm:cxn modelId="{7144FB99-799B-4030-A661-38E8DA620D0C}" srcId="{9A6A0FBB-F0E7-4C6E-9986-0F8F222D1446}" destId="{D4689C61-03B1-4F9F-8214-6F9E9A51B15D}" srcOrd="6" destOrd="0" parTransId="{24E86119-5548-4B2A-8265-7B0102888C7A}" sibTransId="{4A2DB0E8-470E-4D3F-81B8-7D4B05B7F810}"/>
    <dgm:cxn modelId="{D138E4F2-9A18-415D-B542-F88803330B86}" type="presParOf" srcId="{B0B6FB93-8BA2-4286-87C8-C62F20D034A1}" destId="{3DAA1FB1-3984-4CD9-BF6C-0EC533998B7D}" srcOrd="0" destOrd="0" presId="urn:microsoft.com/office/officeart/2005/8/layout/radial3"/>
    <dgm:cxn modelId="{7D0B3D8E-FF33-4340-8739-317D7AF60119}" type="presParOf" srcId="{3DAA1FB1-3984-4CD9-BF6C-0EC533998B7D}" destId="{EC6EC769-8EEF-4C08-AC9A-93276F34EFB5}" srcOrd="0" destOrd="0" presId="urn:microsoft.com/office/officeart/2005/8/layout/radial3"/>
    <dgm:cxn modelId="{A2A2A662-3E8D-409C-9515-FEBC8B13A584}" type="presParOf" srcId="{3DAA1FB1-3984-4CD9-BF6C-0EC533998B7D}" destId="{F08F106E-7594-4A87-81D5-08D144B01B4C}" srcOrd="1" destOrd="0" presId="urn:microsoft.com/office/officeart/2005/8/layout/radial3"/>
    <dgm:cxn modelId="{1C436552-CD8D-4C48-BDF4-194038896706}" type="presParOf" srcId="{3DAA1FB1-3984-4CD9-BF6C-0EC533998B7D}" destId="{366DBAD5-093C-45F5-BC1D-9BD7F5FB4ACC}" srcOrd="2" destOrd="0" presId="urn:microsoft.com/office/officeart/2005/8/layout/radial3"/>
    <dgm:cxn modelId="{B7D95C2D-45AF-4DD8-A782-802A3E2BA741}" type="presParOf" srcId="{3DAA1FB1-3984-4CD9-BF6C-0EC533998B7D}" destId="{076AA3A6-C0F2-4AA4-A06C-642DB1E27F2A}" srcOrd="3" destOrd="0" presId="urn:microsoft.com/office/officeart/2005/8/layout/radial3"/>
    <dgm:cxn modelId="{83FB8005-32A4-4970-B515-2DE768FF6F4F}" type="presParOf" srcId="{3DAA1FB1-3984-4CD9-BF6C-0EC533998B7D}" destId="{060E153B-7EB3-43A1-93D6-910050D93454}" srcOrd="4" destOrd="0" presId="urn:microsoft.com/office/officeart/2005/8/layout/radial3"/>
    <dgm:cxn modelId="{DB2B84B0-F4E2-493C-9A12-C050BBAD18FA}" type="presParOf" srcId="{3DAA1FB1-3984-4CD9-BF6C-0EC533998B7D}" destId="{29EB6C18-4A8A-426D-9C93-2A0388B4EC0D}" srcOrd="5" destOrd="0" presId="urn:microsoft.com/office/officeart/2005/8/layout/radial3"/>
    <dgm:cxn modelId="{3A4F7825-97C6-4EEA-A7A8-E526EBE669A0}" type="presParOf" srcId="{3DAA1FB1-3984-4CD9-BF6C-0EC533998B7D}" destId="{DD9A1B63-60A4-4FEF-9BDA-A895848E642F}" srcOrd="6" destOrd="0" presId="urn:microsoft.com/office/officeart/2005/8/layout/radial3"/>
    <dgm:cxn modelId="{93BE674D-C68F-4575-BF4B-802D5684F758}" type="presParOf" srcId="{3DAA1FB1-3984-4CD9-BF6C-0EC533998B7D}" destId="{3989D15F-B3E4-4A10-ABA8-7DF090E51CF3}" srcOrd="7"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DFB44-8408-4D3F-9682-7E2B2390A460}" type="doc">
      <dgm:prSet loTypeId="urn:microsoft.com/office/officeart/2005/8/layout/cycle7" loCatId="cycle" qsTypeId="urn:microsoft.com/office/officeart/2005/8/quickstyle/simple2" qsCatId="simple" csTypeId="urn:microsoft.com/office/officeart/2005/8/colors/colorful4" csCatId="colorful" phldr="1"/>
      <dgm:spPr/>
      <dgm:t>
        <a:bodyPr/>
        <a:lstStyle/>
        <a:p>
          <a:endParaRPr lang="en-ZA"/>
        </a:p>
      </dgm:t>
    </dgm:pt>
    <dgm:pt modelId="{C844D762-B7B3-42CF-9728-D7460DF2E2BB}">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ZA" sz="1200" dirty="0" smtClean="0"/>
            <a:t> </a:t>
          </a:r>
        </a:p>
        <a:p>
          <a:pPr algn="just"/>
          <a:r>
            <a:rPr lang="en-ZA" sz="1200" dirty="0" smtClean="0">
              <a:solidFill>
                <a:schemeClr val="tx1"/>
              </a:solidFill>
            </a:rPr>
            <a:t>1. Outcome 4    : Decent employment  through an inclusive              </a:t>
          </a:r>
        </a:p>
        <a:p>
          <a:pPr algn="just"/>
          <a:r>
            <a:rPr lang="en-ZA" sz="1200" dirty="0" smtClean="0">
              <a:solidFill>
                <a:schemeClr val="tx1"/>
              </a:solidFill>
            </a:rPr>
            <a:t>                               economic  growth    </a:t>
          </a:r>
        </a:p>
        <a:p>
          <a:r>
            <a:rPr lang="en-ZA" sz="1200" dirty="0" smtClean="0">
              <a:solidFill>
                <a:schemeClr val="tx1"/>
              </a:solidFill>
            </a:rPr>
            <a:t>2. Outcome 12 : An efficient , effective &amp; development </a:t>
          </a:r>
        </a:p>
        <a:p>
          <a:r>
            <a:rPr lang="en-ZA" sz="1200" dirty="0" smtClean="0">
              <a:solidFill>
                <a:schemeClr val="tx1"/>
              </a:solidFill>
            </a:rPr>
            <a:t>                             oriented public service and an empowered</a:t>
          </a:r>
        </a:p>
        <a:p>
          <a:r>
            <a:rPr lang="en-ZA" sz="1200" dirty="0" smtClean="0">
              <a:solidFill>
                <a:schemeClr val="tx1"/>
              </a:solidFill>
            </a:rPr>
            <a:t>                             and inclusive citizenship</a:t>
          </a:r>
        </a:p>
        <a:p>
          <a:r>
            <a:rPr lang="en-ZA" sz="1200" dirty="0" smtClean="0">
              <a:solidFill>
                <a:schemeClr val="tx1"/>
              </a:solidFill>
            </a:rPr>
            <a:t>3. Outcome 13: An inclusive &amp; responsive social protection </a:t>
          </a:r>
        </a:p>
        <a:p>
          <a:pPr algn="l"/>
          <a:r>
            <a:rPr lang="en-ZA" sz="1200" dirty="0" smtClean="0">
              <a:solidFill>
                <a:schemeClr val="tx1"/>
              </a:solidFill>
            </a:rPr>
            <a:t>                             system</a:t>
          </a:r>
        </a:p>
        <a:p>
          <a:pPr algn="just"/>
          <a:endParaRPr lang="en-ZA" sz="1200" dirty="0" smtClean="0"/>
        </a:p>
        <a:p>
          <a:pPr algn="ctr"/>
          <a:endParaRPr lang="en-ZA" sz="1200" dirty="0"/>
        </a:p>
      </dgm:t>
    </dgm:pt>
    <dgm:pt modelId="{9FD3037B-6AC6-458D-810F-238B4D054A68}" type="parTrans" cxnId="{123C1A5A-C35F-4B29-84CB-1555FD787D18}">
      <dgm:prSet/>
      <dgm:spPr/>
      <dgm:t>
        <a:bodyPr/>
        <a:lstStyle/>
        <a:p>
          <a:endParaRPr lang="en-ZA"/>
        </a:p>
      </dgm:t>
    </dgm:pt>
    <dgm:pt modelId="{6CCADA61-B357-4B49-857F-CC308819DCF9}" type="sibTrans" cxnId="{123C1A5A-C35F-4B29-84CB-1555FD787D18}">
      <dgm:prSet custT="1"/>
      <dgm:spPr/>
      <dgm:t>
        <a:bodyPr/>
        <a:lstStyle/>
        <a:p>
          <a:endParaRPr lang="en-ZA" sz="1200" dirty="0"/>
        </a:p>
      </dgm:t>
    </dgm:pt>
    <dgm:pt modelId="{DC981208-CA66-4ABA-BD9A-B601BE006743}">
      <dgm:prSet phldrT="[Text]">
        <dgm:style>
          <a:lnRef idx="2">
            <a:schemeClr val="accent5"/>
          </a:lnRef>
          <a:fillRef idx="1">
            <a:schemeClr val="lt1"/>
          </a:fillRef>
          <a:effectRef idx="0">
            <a:schemeClr val="accent5"/>
          </a:effectRef>
          <a:fontRef idx="minor">
            <a:schemeClr val="dk1"/>
          </a:fontRef>
        </dgm:style>
      </dgm:prSet>
      <dgm:spPr/>
      <dgm:t>
        <a:bodyPr/>
        <a:lstStyle/>
        <a:p>
          <a:pPr algn="just"/>
          <a:endParaRPr lang="en-ZA" dirty="0"/>
        </a:p>
      </dgm:t>
    </dgm:pt>
    <dgm:pt modelId="{967F59A0-D141-4EDE-B1F3-CA868C251745}" type="parTrans" cxnId="{8543D073-9AE2-4F73-8C19-3EB128BB3754}">
      <dgm:prSet/>
      <dgm:spPr/>
      <dgm:t>
        <a:bodyPr/>
        <a:lstStyle/>
        <a:p>
          <a:endParaRPr lang="en-ZA"/>
        </a:p>
      </dgm:t>
    </dgm:pt>
    <dgm:pt modelId="{B735D40F-2B5F-4008-842A-2A077B9B57FE}" type="sibTrans" cxnId="{8543D073-9AE2-4F73-8C19-3EB128BB3754}">
      <dgm:prSet/>
      <dgm:spPr>
        <a:solidFill>
          <a:srgbClr val="00B0F0"/>
        </a:solidFill>
      </dgm:spPr>
      <dgm:t>
        <a:bodyPr/>
        <a:lstStyle/>
        <a:p>
          <a:endParaRPr lang="en-ZA" dirty="0"/>
        </a:p>
      </dgm:t>
    </dgm:pt>
    <dgm:pt modelId="{E715CBF0-B1D4-4C55-9641-77E32F89137C}">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endParaRPr lang="en-ZA" sz="1200" dirty="0" smtClean="0"/>
        </a:p>
        <a:p>
          <a:pPr algn="ctr"/>
          <a:endParaRPr lang="en-ZA" sz="1200" dirty="0"/>
        </a:p>
      </dgm:t>
    </dgm:pt>
    <dgm:pt modelId="{E47D9C5D-3182-4FDF-911C-149F973354A4}" type="parTrans" cxnId="{1A324633-6062-4188-998B-43D215B70497}">
      <dgm:prSet/>
      <dgm:spPr/>
      <dgm:t>
        <a:bodyPr/>
        <a:lstStyle/>
        <a:p>
          <a:endParaRPr lang="en-ZA"/>
        </a:p>
      </dgm:t>
    </dgm:pt>
    <dgm:pt modelId="{439B8226-93FE-41B2-B51A-463D213BD8AA}" type="sibTrans" cxnId="{1A324633-6062-4188-998B-43D215B70497}">
      <dgm:prSet/>
      <dgm:spPr>
        <a:solidFill>
          <a:srgbClr val="FF0000"/>
        </a:solidFill>
      </dgm:spPr>
      <dgm:t>
        <a:bodyPr/>
        <a:lstStyle/>
        <a:p>
          <a:endParaRPr lang="en-ZA" dirty="0"/>
        </a:p>
      </dgm:t>
    </dgm:pt>
    <dgm:pt modelId="{B3ABD119-52B0-4AFE-8EC7-BD43126EC3C0}" type="pres">
      <dgm:prSet presAssocID="{C3DDFB44-8408-4D3F-9682-7E2B2390A460}" presName="Name0" presStyleCnt="0">
        <dgm:presLayoutVars>
          <dgm:dir/>
          <dgm:resizeHandles val="exact"/>
        </dgm:presLayoutVars>
      </dgm:prSet>
      <dgm:spPr/>
      <dgm:t>
        <a:bodyPr/>
        <a:lstStyle/>
        <a:p>
          <a:endParaRPr lang="en-ZA"/>
        </a:p>
      </dgm:t>
    </dgm:pt>
    <dgm:pt modelId="{113CDDF0-AC9C-4D1B-8DAD-E655C5ED831E}" type="pres">
      <dgm:prSet presAssocID="{C844D762-B7B3-42CF-9728-D7460DF2E2BB}" presName="node" presStyleLbl="node1" presStyleIdx="0" presStyleCnt="3" custScaleX="202159" custScaleY="195504" custRadScaleRad="84735" custRadScaleInc="-41730">
        <dgm:presLayoutVars>
          <dgm:bulletEnabled val="1"/>
        </dgm:presLayoutVars>
      </dgm:prSet>
      <dgm:spPr/>
      <dgm:t>
        <a:bodyPr/>
        <a:lstStyle/>
        <a:p>
          <a:endParaRPr lang="en-ZA"/>
        </a:p>
      </dgm:t>
    </dgm:pt>
    <dgm:pt modelId="{39266F25-4B0E-4DD7-BB83-C5F9918C3501}" type="pres">
      <dgm:prSet presAssocID="{6CCADA61-B357-4B49-857F-CC308819DCF9}" presName="sibTrans" presStyleLbl="sibTrans2D1" presStyleIdx="0" presStyleCnt="3" custAng="13737265" custFlipVert="1" custFlipHor="0" custScaleX="43786" custScaleY="46041" custLinFactX="-300445" custLinFactY="-400000" custLinFactNeighborX="-400000" custLinFactNeighborY="-454852"/>
      <dgm:spPr/>
      <dgm:t>
        <a:bodyPr/>
        <a:lstStyle/>
        <a:p>
          <a:endParaRPr lang="en-ZA"/>
        </a:p>
      </dgm:t>
    </dgm:pt>
    <dgm:pt modelId="{F0D256B3-0B91-47C9-853B-3E69F3565A6D}" type="pres">
      <dgm:prSet presAssocID="{6CCADA61-B357-4B49-857F-CC308819DCF9}" presName="connectorText" presStyleLbl="sibTrans2D1" presStyleIdx="0" presStyleCnt="3"/>
      <dgm:spPr/>
      <dgm:t>
        <a:bodyPr/>
        <a:lstStyle/>
        <a:p>
          <a:endParaRPr lang="en-ZA"/>
        </a:p>
      </dgm:t>
    </dgm:pt>
    <dgm:pt modelId="{05B281DB-E0F3-4A7C-A4C0-821E41DBE3FE}" type="pres">
      <dgm:prSet presAssocID="{DC981208-CA66-4ABA-BD9A-B601BE006743}" presName="node" presStyleLbl="node1" presStyleIdx="1" presStyleCnt="3" custScaleX="145337" custScaleY="286972" custRadScaleRad="94626" custRadScaleInc="30125">
        <dgm:presLayoutVars>
          <dgm:bulletEnabled val="1"/>
        </dgm:presLayoutVars>
      </dgm:prSet>
      <dgm:spPr/>
      <dgm:t>
        <a:bodyPr/>
        <a:lstStyle/>
        <a:p>
          <a:endParaRPr lang="en-ZA"/>
        </a:p>
      </dgm:t>
    </dgm:pt>
    <dgm:pt modelId="{D157B0E2-B402-4420-B452-3FC39A175FD6}" type="pres">
      <dgm:prSet presAssocID="{B735D40F-2B5F-4008-842A-2A077B9B57FE}" presName="sibTrans" presStyleLbl="sibTrans2D1" presStyleIdx="1" presStyleCnt="3" custAng="10781405" custLinFactNeighborX="-6874" custLinFactNeighborY="-38382"/>
      <dgm:spPr>
        <a:prstGeom prst="rightArrow">
          <a:avLst/>
        </a:prstGeom>
      </dgm:spPr>
      <dgm:t>
        <a:bodyPr/>
        <a:lstStyle/>
        <a:p>
          <a:endParaRPr lang="en-ZA"/>
        </a:p>
      </dgm:t>
    </dgm:pt>
    <dgm:pt modelId="{8EAEE63D-44CD-4F2A-BC2E-CF35056605E6}" type="pres">
      <dgm:prSet presAssocID="{B735D40F-2B5F-4008-842A-2A077B9B57FE}" presName="connectorText" presStyleLbl="sibTrans2D1" presStyleIdx="1" presStyleCnt="3"/>
      <dgm:spPr/>
      <dgm:t>
        <a:bodyPr/>
        <a:lstStyle/>
        <a:p>
          <a:endParaRPr lang="en-ZA"/>
        </a:p>
      </dgm:t>
    </dgm:pt>
    <dgm:pt modelId="{BF7F3B16-A30A-4083-8056-14E3B9434870}" type="pres">
      <dgm:prSet presAssocID="{E715CBF0-B1D4-4C55-9641-77E32F89137C}" presName="node" presStyleLbl="node1" presStyleIdx="2" presStyleCnt="3" custScaleX="95028" custScaleY="265217" custRadScaleRad="108939" custRadScaleInc="-20427">
        <dgm:presLayoutVars>
          <dgm:bulletEnabled val="1"/>
        </dgm:presLayoutVars>
      </dgm:prSet>
      <dgm:spPr/>
      <dgm:t>
        <a:bodyPr/>
        <a:lstStyle/>
        <a:p>
          <a:endParaRPr lang="en-ZA"/>
        </a:p>
      </dgm:t>
    </dgm:pt>
    <dgm:pt modelId="{98DDD1E2-FBAB-4E06-91C2-AC254B789D9A}" type="pres">
      <dgm:prSet presAssocID="{439B8226-93FE-41B2-B51A-463D213BD8AA}" presName="sibTrans" presStyleLbl="sibTrans2D1" presStyleIdx="2" presStyleCnt="3" custAng="4403075" custScaleY="152459" custLinFactNeighborX="-28979" custLinFactNeighborY="1860"/>
      <dgm:spPr>
        <a:prstGeom prst="downArrow">
          <a:avLst/>
        </a:prstGeom>
      </dgm:spPr>
      <dgm:t>
        <a:bodyPr/>
        <a:lstStyle/>
        <a:p>
          <a:endParaRPr lang="en-ZA"/>
        </a:p>
      </dgm:t>
    </dgm:pt>
    <dgm:pt modelId="{38DAE255-38C8-4219-95F0-3E12B8494981}" type="pres">
      <dgm:prSet presAssocID="{439B8226-93FE-41B2-B51A-463D213BD8AA}" presName="connectorText" presStyleLbl="sibTrans2D1" presStyleIdx="2" presStyleCnt="3"/>
      <dgm:spPr/>
      <dgm:t>
        <a:bodyPr/>
        <a:lstStyle/>
        <a:p>
          <a:endParaRPr lang="en-ZA"/>
        </a:p>
      </dgm:t>
    </dgm:pt>
  </dgm:ptLst>
  <dgm:cxnLst>
    <dgm:cxn modelId="{981A1EDA-D784-422B-AB68-BA7AC2F578E8}" type="presOf" srcId="{B735D40F-2B5F-4008-842A-2A077B9B57FE}" destId="{8EAEE63D-44CD-4F2A-BC2E-CF35056605E6}" srcOrd="1" destOrd="0" presId="urn:microsoft.com/office/officeart/2005/8/layout/cycle7"/>
    <dgm:cxn modelId="{62B149A6-7BAC-462D-9BAE-897EE64B9C35}" type="presOf" srcId="{439B8226-93FE-41B2-B51A-463D213BD8AA}" destId="{38DAE255-38C8-4219-95F0-3E12B8494981}" srcOrd="1" destOrd="0" presId="urn:microsoft.com/office/officeart/2005/8/layout/cycle7"/>
    <dgm:cxn modelId="{FF06F1B6-487E-4D62-9490-04BC148E73D2}" type="presOf" srcId="{B735D40F-2B5F-4008-842A-2A077B9B57FE}" destId="{D157B0E2-B402-4420-B452-3FC39A175FD6}" srcOrd="0" destOrd="0" presId="urn:microsoft.com/office/officeart/2005/8/layout/cycle7"/>
    <dgm:cxn modelId="{4FAF8CC8-6148-4C0E-9BFD-2A94CA12ABBB}" type="presOf" srcId="{DC981208-CA66-4ABA-BD9A-B601BE006743}" destId="{05B281DB-E0F3-4A7C-A4C0-821E41DBE3FE}" srcOrd="0" destOrd="0" presId="urn:microsoft.com/office/officeart/2005/8/layout/cycle7"/>
    <dgm:cxn modelId="{EB3B855A-2730-4433-8B48-33B7C8399565}" type="presOf" srcId="{C3DDFB44-8408-4D3F-9682-7E2B2390A460}" destId="{B3ABD119-52B0-4AFE-8EC7-BD43126EC3C0}" srcOrd="0" destOrd="0" presId="urn:microsoft.com/office/officeart/2005/8/layout/cycle7"/>
    <dgm:cxn modelId="{34F60508-D357-447D-9E0A-A32F135A6C85}" type="presOf" srcId="{E715CBF0-B1D4-4C55-9641-77E32F89137C}" destId="{BF7F3B16-A30A-4083-8056-14E3B9434870}" srcOrd="0" destOrd="0" presId="urn:microsoft.com/office/officeart/2005/8/layout/cycle7"/>
    <dgm:cxn modelId="{61784A41-08F1-46BF-8E66-24010D3B99F5}" type="presOf" srcId="{6CCADA61-B357-4B49-857F-CC308819DCF9}" destId="{39266F25-4B0E-4DD7-BB83-C5F9918C3501}" srcOrd="0" destOrd="0" presId="urn:microsoft.com/office/officeart/2005/8/layout/cycle7"/>
    <dgm:cxn modelId="{1A324633-6062-4188-998B-43D215B70497}" srcId="{C3DDFB44-8408-4D3F-9682-7E2B2390A460}" destId="{E715CBF0-B1D4-4C55-9641-77E32F89137C}" srcOrd="2" destOrd="0" parTransId="{E47D9C5D-3182-4FDF-911C-149F973354A4}" sibTransId="{439B8226-93FE-41B2-B51A-463D213BD8AA}"/>
    <dgm:cxn modelId="{8543D073-9AE2-4F73-8C19-3EB128BB3754}" srcId="{C3DDFB44-8408-4D3F-9682-7E2B2390A460}" destId="{DC981208-CA66-4ABA-BD9A-B601BE006743}" srcOrd="1" destOrd="0" parTransId="{967F59A0-D141-4EDE-B1F3-CA868C251745}" sibTransId="{B735D40F-2B5F-4008-842A-2A077B9B57FE}"/>
    <dgm:cxn modelId="{E1B8EA14-ADA0-4F22-BB77-0EB6D66CDAC7}" type="presOf" srcId="{439B8226-93FE-41B2-B51A-463D213BD8AA}" destId="{98DDD1E2-FBAB-4E06-91C2-AC254B789D9A}" srcOrd="0" destOrd="0" presId="urn:microsoft.com/office/officeart/2005/8/layout/cycle7"/>
    <dgm:cxn modelId="{5C27A756-74B5-4F3F-BDA0-6012E22DC91D}" type="presOf" srcId="{C844D762-B7B3-42CF-9728-D7460DF2E2BB}" destId="{113CDDF0-AC9C-4D1B-8DAD-E655C5ED831E}" srcOrd="0" destOrd="0" presId="urn:microsoft.com/office/officeart/2005/8/layout/cycle7"/>
    <dgm:cxn modelId="{2765B55B-29D6-4874-BB29-53FA464CC5CB}" type="presOf" srcId="{6CCADA61-B357-4B49-857F-CC308819DCF9}" destId="{F0D256B3-0B91-47C9-853B-3E69F3565A6D}" srcOrd="1" destOrd="0" presId="urn:microsoft.com/office/officeart/2005/8/layout/cycle7"/>
    <dgm:cxn modelId="{123C1A5A-C35F-4B29-84CB-1555FD787D18}" srcId="{C3DDFB44-8408-4D3F-9682-7E2B2390A460}" destId="{C844D762-B7B3-42CF-9728-D7460DF2E2BB}" srcOrd="0" destOrd="0" parTransId="{9FD3037B-6AC6-458D-810F-238B4D054A68}" sibTransId="{6CCADA61-B357-4B49-857F-CC308819DCF9}"/>
    <dgm:cxn modelId="{469D349C-5054-4A92-BEEF-AAF1D3F36555}" type="presParOf" srcId="{B3ABD119-52B0-4AFE-8EC7-BD43126EC3C0}" destId="{113CDDF0-AC9C-4D1B-8DAD-E655C5ED831E}" srcOrd="0" destOrd="0" presId="urn:microsoft.com/office/officeart/2005/8/layout/cycle7"/>
    <dgm:cxn modelId="{AFCC5B12-2F1C-47B0-B95C-C6F566613464}" type="presParOf" srcId="{B3ABD119-52B0-4AFE-8EC7-BD43126EC3C0}" destId="{39266F25-4B0E-4DD7-BB83-C5F9918C3501}" srcOrd="1" destOrd="0" presId="urn:microsoft.com/office/officeart/2005/8/layout/cycle7"/>
    <dgm:cxn modelId="{5199F39D-0D51-4B33-BA23-A2DFEE8D96FB}" type="presParOf" srcId="{39266F25-4B0E-4DD7-BB83-C5F9918C3501}" destId="{F0D256B3-0B91-47C9-853B-3E69F3565A6D}" srcOrd="0" destOrd="0" presId="urn:microsoft.com/office/officeart/2005/8/layout/cycle7"/>
    <dgm:cxn modelId="{5886E11E-1E91-4083-A008-3A653025ABD8}" type="presParOf" srcId="{B3ABD119-52B0-4AFE-8EC7-BD43126EC3C0}" destId="{05B281DB-E0F3-4A7C-A4C0-821E41DBE3FE}" srcOrd="2" destOrd="0" presId="urn:microsoft.com/office/officeart/2005/8/layout/cycle7"/>
    <dgm:cxn modelId="{950A4A79-B7DE-4740-BD3A-3EA4C50771B5}" type="presParOf" srcId="{B3ABD119-52B0-4AFE-8EC7-BD43126EC3C0}" destId="{D157B0E2-B402-4420-B452-3FC39A175FD6}" srcOrd="3" destOrd="0" presId="urn:microsoft.com/office/officeart/2005/8/layout/cycle7"/>
    <dgm:cxn modelId="{314BB31A-FC6E-46AE-96D5-15EF97D63A9D}" type="presParOf" srcId="{D157B0E2-B402-4420-B452-3FC39A175FD6}" destId="{8EAEE63D-44CD-4F2A-BC2E-CF35056605E6}" srcOrd="0" destOrd="0" presId="urn:microsoft.com/office/officeart/2005/8/layout/cycle7"/>
    <dgm:cxn modelId="{4DC1058F-3A6C-4843-AE4C-8CBE1E42B429}" type="presParOf" srcId="{B3ABD119-52B0-4AFE-8EC7-BD43126EC3C0}" destId="{BF7F3B16-A30A-4083-8056-14E3B9434870}" srcOrd="4" destOrd="0" presId="urn:microsoft.com/office/officeart/2005/8/layout/cycle7"/>
    <dgm:cxn modelId="{C08A5ED9-347C-4C5F-88CC-99EBD9DD1087}" type="presParOf" srcId="{B3ABD119-52B0-4AFE-8EC7-BD43126EC3C0}" destId="{98DDD1E2-FBAB-4E06-91C2-AC254B789D9A}" srcOrd="5" destOrd="0" presId="urn:microsoft.com/office/officeart/2005/8/layout/cycle7"/>
    <dgm:cxn modelId="{D8FFD0A1-C680-4812-AEF3-289DDE3DCB5F}" type="presParOf" srcId="{98DDD1E2-FBAB-4E06-91C2-AC254B789D9A}" destId="{38DAE255-38C8-4219-95F0-3E12B849498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ACD2C3-BD5C-4008-88EA-5911AE17F14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ZA"/>
        </a:p>
      </dgm:t>
    </dgm:pt>
    <dgm:pt modelId="{88740C77-895D-42D8-B3EF-430ADAF46149}">
      <dgm:prSet phldrT="[Text]" custT="1"/>
      <dgm:spPr/>
      <dgm:t>
        <a:bodyPr/>
        <a:lstStyle/>
        <a:p>
          <a:pPr algn="ctr"/>
          <a:r>
            <a:rPr lang="en-ZA" sz="1600" dirty="0" smtClean="0"/>
            <a:t>Priorities of the Fund</a:t>
          </a:r>
          <a:endParaRPr lang="en-ZA" sz="1600" dirty="0"/>
        </a:p>
      </dgm:t>
    </dgm:pt>
    <dgm:pt modelId="{2C431BE6-C445-40C2-93F8-8A26CD601D21}" type="parTrans" cxnId="{E997921A-5057-46F0-BCC4-33CEEDF0AF92}">
      <dgm:prSet/>
      <dgm:spPr/>
      <dgm:t>
        <a:bodyPr/>
        <a:lstStyle/>
        <a:p>
          <a:endParaRPr lang="en-ZA"/>
        </a:p>
      </dgm:t>
    </dgm:pt>
    <dgm:pt modelId="{1EE45BBF-E7C6-43C0-B880-B29989E24B4F}" type="sibTrans" cxnId="{E997921A-5057-46F0-BCC4-33CEEDF0AF92}">
      <dgm:prSet/>
      <dgm:spPr/>
      <dgm:t>
        <a:bodyPr/>
        <a:lstStyle/>
        <a:p>
          <a:endParaRPr lang="en-ZA"/>
        </a:p>
      </dgm:t>
    </dgm:pt>
    <dgm:pt modelId="{E3DCEF49-313F-4699-A5BD-A45E6EA93B04}">
      <dgm:prSet phldrT="[Text]" custT="1"/>
      <dgm:spPr/>
      <dgm:t>
        <a:bodyPr/>
        <a:lstStyle/>
        <a:p>
          <a:r>
            <a:rPr lang="en-ZA" sz="1100" dirty="0" smtClean="0"/>
            <a:t>Increase contributions collected by at least a rate equal to the prevailing Consumer Price Index</a:t>
          </a:r>
          <a:endParaRPr lang="en-ZA" sz="1100" dirty="0"/>
        </a:p>
      </dgm:t>
    </dgm:pt>
    <dgm:pt modelId="{1AD5BFE1-B548-4ABE-9584-125C35C4354F}" type="parTrans" cxnId="{C8A4A62B-5269-4BEA-83EB-2C9F57FE766A}">
      <dgm:prSet/>
      <dgm:spPr/>
      <dgm:t>
        <a:bodyPr/>
        <a:lstStyle/>
        <a:p>
          <a:endParaRPr lang="en-ZA"/>
        </a:p>
      </dgm:t>
    </dgm:pt>
    <dgm:pt modelId="{1FF2085E-DE02-40A1-A5B8-CA7EBC4BDDDE}" type="sibTrans" cxnId="{C8A4A62B-5269-4BEA-83EB-2C9F57FE766A}">
      <dgm:prSet/>
      <dgm:spPr/>
      <dgm:t>
        <a:bodyPr/>
        <a:lstStyle/>
        <a:p>
          <a:endParaRPr lang="en-ZA"/>
        </a:p>
      </dgm:t>
    </dgm:pt>
    <dgm:pt modelId="{ADAE24FD-7557-4B1E-94C1-A2A127248079}">
      <dgm:prSet phldrT="[Text]" custT="1"/>
      <dgm:spPr/>
      <dgm:t>
        <a:bodyPr/>
        <a:lstStyle/>
        <a:p>
          <a:pPr algn="l"/>
          <a:endParaRPr lang="en-ZA" sz="1200" dirty="0" smtClean="0"/>
        </a:p>
        <a:p>
          <a:pPr algn="just"/>
          <a:endParaRPr lang="en-ZA" sz="1200" dirty="0" smtClean="0"/>
        </a:p>
        <a:p>
          <a:pPr algn="just"/>
          <a:r>
            <a:rPr lang="en-ZA" sz="1200" dirty="0" smtClean="0"/>
            <a:t>Increase the rate of processing claims in order to pay within the targeted service levels and turnaround times</a:t>
          </a:r>
          <a:endParaRPr lang="en-ZA" sz="1200" dirty="0"/>
        </a:p>
      </dgm:t>
    </dgm:pt>
    <dgm:pt modelId="{26B7BC2F-B73E-41DC-B60C-B36219F88754}" type="parTrans" cxnId="{868D34FD-AD80-4041-8802-BFFEC440F547}">
      <dgm:prSet/>
      <dgm:spPr/>
      <dgm:t>
        <a:bodyPr/>
        <a:lstStyle/>
        <a:p>
          <a:endParaRPr lang="en-ZA"/>
        </a:p>
      </dgm:t>
    </dgm:pt>
    <dgm:pt modelId="{E3AD21E3-C0D4-48F3-B59B-CEE3C9E74BE9}" type="sibTrans" cxnId="{868D34FD-AD80-4041-8802-BFFEC440F547}">
      <dgm:prSet/>
      <dgm:spPr/>
      <dgm:t>
        <a:bodyPr/>
        <a:lstStyle/>
        <a:p>
          <a:endParaRPr lang="en-ZA"/>
        </a:p>
      </dgm:t>
    </dgm:pt>
    <dgm:pt modelId="{CB114ADB-2DA9-459F-B439-0B4EF6AC8859}">
      <dgm:prSet phldrT="[Text]" custT="1"/>
      <dgm:spPr/>
      <dgm:t>
        <a:bodyPr/>
        <a:lstStyle/>
        <a:p>
          <a:pPr algn="l"/>
          <a:endParaRPr lang="en-ZA" sz="1200" dirty="0" smtClean="0"/>
        </a:p>
        <a:p>
          <a:pPr algn="l"/>
          <a:r>
            <a:rPr lang="en-ZA" sz="1200" dirty="0" smtClean="0"/>
            <a:t> </a:t>
          </a:r>
        </a:p>
        <a:p>
          <a:pPr algn="l"/>
          <a:endParaRPr lang="en-ZA" sz="1200" dirty="0" smtClean="0"/>
        </a:p>
        <a:p>
          <a:pPr algn="l"/>
          <a:endParaRPr lang="en-ZA" sz="1200" dirty="0" smtClean="0"/>
        </a:p>
        <a:p>
          <a:pPr algn="l"/>
          <a:endParaRPr lang="en-ZA" sz="1200" dirty="0" smtClean="0"/>
        </a:p>
        <a:p>
          <a:pPr algn="just"/>
          <a:r>
            <a:rPr lang="en-ZA" sz="1200" dirty="0" smtClean="0"/>
            <a:t>    Contribute in the various schemes designed to   </a:t>
          </a:r>
        </a:p>
        <a:p>
          <a:pPr algn="just"/>
          <a:r>
            <a:rPr lang="en-ZA" sz="1200" dirty="0" smtClean="0"/>
            <a:t>    alleviate the harmful effects of unemployment    </a:t>
          </a:r>
        </a:p>
        <a:p>
          <a:pPr algn="just"/>
          <a:r>
            <a:rPr lang="en-ZA" sz="1200" dirty="0" smtClean="0"/>
            <a:t>    which includes investing mandated funds in   </a:t>
          </a:r>
        </a:p>
        <a:p>
          <a:pPr algn="just"/>
          <a:r>
            <a:rPr lang="en-ZA" sz="1200" dirty="0" smtClean="0"/>
            <a:t>    Social Responsibility Investments </a:t>
          </a:r>
        </a:p>
        <a:p>
          <a:pPr algn="just"/>
          <a:endParaRPr lang="en-ZA" sz="1200" dirty="0" smtClean="0"/>
        </a:p>
        <a:p>
          <a:pPr algn="just"/>
          <a:endParaRPr lang="en-ZA" sz="1200" dirty="0"/>
        </a:p>
      </dgm:t>
    </dgm:pt>
    <dgm:pt modelId="{D844CCE3-AC5D-4219-8C31-3B4855BA8B35}" type="parTrans" cxnId="{3AC66983-1962-488B-B7F7-0D52C01C4FA3}">
      <dgm:prSet/>
      <dgm:spPr/>
      <dgm:t>
        <a:bodyPr/>
        <a:lstStyle/>
        <a:p>
          <a:endParaRPr lang="en-ZA"/>
        </a:p>
      </dgm:t>
    </dgm:pt>
    <dgm:pt modelId="{0BAA1AB2-AE4B-4CAD-A332-D8937D229AB4}" type="sibTrans" cxnId="{3AC66983-1962-488B-B7F7-0D52C01C4FA3}">
      <dgm:prSet/>
      <dgm:spPr/>
      <dgm:t>
        <a:bodyPr/>
        <a:lstStyle/>
        <a:p>
          <a:endParaRPr lang="en-ZA"/>
        </a:p>
      </dgm:t>
    </dgm:pt>
    <dgm:pt modelId="{215491ED-19A0-42C6-A01C-9E1C92BAEF05}" type="pres">
      <dgm:prSet presAssocID="{92ACD2C3-BD5C-4008-88EA-5911AE17F148}" presName="layout" presStyleCnt="0">
        <dgm:presLayoutVars>
          <dgm:chMax/>
          <dgm:chPref/>
          <dgm:dir/>
          <dgm:resizeHandles/>
        </dgm:presLayoutVars>
      </dgm:prSet>
      <dgm:spPr/>
      <dgm:t>
        <a:bodyPr/>
        <a:lstStyle/>
        <a:p>
          <a:endParaRPr lang="en-ZA"/>
        </a:p>
      </dgm:t>
    </dgm:pt>
    <dgm:pt modelId="{0CF98520-F1E6-4759-80A4-34B47777ABED}" type="pres">
      <dgm:prSet presAssocID="{88740C77-895D-42D8-B3EF-430ADAF46149}" presName="root" presStyleCnt="0">
        <dgm:presLayoutVars>
          <dgm:chMax/>
          <dgm:chPref/>
        </dgm:presLayoutVars>
      </dgm:prSet>
      <dgm:spPr/>
    </dgm:pt>
    <dgm:pt modelId="{5AE4EFE7-B1A0-4D3E-BD86-4E33EF8A3FA3}" type="pres">
      <dgm:prSet presAssocID="{88740C77-895D-42D8-B3EF-430ADAF46149}" presName="rootComposite" presStyleCnt="0">
        <dgm:presLayoutVars/>
      </dgm:prSet>
      <dgm:spPr/>
    </dgm:pt>
    <dgm:pt modelId="{95C37435-814A-4F4E-9006-F025BC8859EB}" type="pres">
      <dgm:prSet presAssocID="{88740C77-895D-42D8-B3EF-430ADAF46149}" presName="ParentAccent" presStyleLbl="alignNode1" presStyleIdx="0" presStyleCnt="1">
        <dgm:style>
          <a:lnRef idx="2">
            <a:schemeClr val="accent2"/>
          </a:lnRef>
          <a:fillRef idx="1">
            <a:schemeClr val="lt1"/>
          </a:fillRef>
          <a:effectRef idx="0">
            <a:schemeClr val="accent2"/>
          </a:effectRef>
          <a:fontRef idx="minor">
            <a:schemeClr val="dk1"/>
          </a:fontRef>
        </dgm:style>
      </dgm:prSet>
      <dgm:spPr>
        <a:solidFill>
          <a:schemeClr val="accent5"/>
        </a:solidFill>
      </dgm:spPr>
      <dgm:t>
        <a:bodyPr/>
        <a:lstStyle/>
        <a:p>
          <a:endParaRPr lang="en-ZA"/>
        </a:p>
      </dgm:t>
    </dgm:pt>
    <dgm:pt modelId="{7624EF81-BC71-4872-84A6-D26D8912F349}" type="pres">
      <dgm:prSet presAssocID="{88740C77-895D-42D8-B3EF-430ADAF46149}" presName="ParentSmallAccent" presStyleLbl="fgAcc1" presStyleIdx="0" presStyleCnt="1"/>
      <dgm:spPr/>
    </dgm:pt>
    <dgm:pt modelId="{83E2F1B1-D9BC-4A21-B205-36D64456C66F}" type="pres">
      <dgm:prSet presAssocID="{88740C77-895D-42D8-B3EF-430ADAF46149}" presName="Parent" presStyleLbl="revTx" presStyleIdx="0" presStyleCnt="4">
        <dgm:presLayoutVars>
          <dgm:chMax/>
          <dgm:chPref val="4"/>
          <dgm:bulletEnabled val="1"/>
        </dgm:presLayoutVars>
      </dgm:prSet>
      <dgm:spPr/>
      <dgm:t>
        <a:bodyPr/>
        <a:lstStyle/>
        <a:p>
          <a:endParaRPr lang="en-ZA"/>
        </a:p>
      </dgm:t>
    </dgm:pt>
    <dgm:pt modelId="{E9405A42-50D4-459A-9285-7982BA6DB20E}" type="pres">
      <dgm:prSet presAssocID="{88740C77-895D-42D8-B3EF-430ADAF46149}" presName="childShape" presStyleCnt="0">
        <dgm:presLayoutVars>
          <dgm:chMax val="0"/>
          <dgm:chPref val="0"/>
        </dgm:presLayoutVars>
      </dgm:prSet>
      <dgm:spPr/>
    </dgm:pt>
    <dgm:pt modelId="{0F2C0199-2CAF-4AD2-B5BB-38442AE633C2}" type="pres">
      <dgm:prSet presAssocID="{E3DCEF49-313F-4699-A5BD-A45E6EA93B04}" presName="childComposite" presStyleCnt="0">
        <dgm:presLayoutVars>
          <dgm:chMax val="0"/>
          <dgm:chPref val="0"/>
        </dgm:presLayoutVars>
      </dgm:prSet>
      <dgm:spPr/>
    </dgm:pt>
    <dgm:pt modelId="{309095D6-7E81-47AB-8465-728FB8EDF3A5}" type="pres">
      <dgm:prSet presAssocID="{E3DCEF49-313F-4699-A5BD-A45E6EA93B04}" presName="ChildAccent" presStyleLbl="solidFgAcc1" presStyleIdx="0" presStyleCnt="3" custLinFactNeighborX="-18960" custLinFactNeighborY="-13996"/>
      <dgm:spPr/>
      <dgm:t>
        <a:bodyPr/>
        <a:lstStyle/>
        <a:p>
          <a:endParaRPr lang="en-ZA"/>
        </a:p>
      </dgm:t>
    </dgm:pt>
    <dgm:pt modelId="{7963D9AE-C10E-4A09-A840-77D7765760A9}" type="pres">
      <dgm:prSet presAssocID="{E3DCEF49-313F-4699-A5BD-A45E6EA93B04}" presName="Child" presStyleLbl="revTx" presStyleIdx="1" presStyleCnt="4" custScaleX="94571">
        <dgm:presLayoutVars>
          <dgm:chMax val="0"/>
          <dgm:chPref val="0"/>
          <dgm:bulletEnabled val="1"/>
        </dgm:presLayoutVars>
      </dgm:prSet>
      <dgm:spPr/>
      <dgm:t>
        <a:bodyPr/>
        <a:lstStyle/>
        <a:p>
          <a:endParaRPr lang="en-ZA"/>
        </a:p>
      </dgm:t>
    </dgm:pt>
    <dgm:pt modelId="{D4D9730A-3442-418F-BF39-1B07F224F093}" type="pres">
      <dgm:prSet presAssocID="{ADAE24FD-7557-4B1E-94C1-A2A127248079}" presName="childComposite" presStyleCnt="0">
        <dgm:presLayoutVars>
          <dgm:chMax val="0"/>
          <dgm:chPref val="0"/>
        </dgm:presLayoutVars>
      </dgm:prSet>
      <dgm:spPr/>
    </dgm:pt>
    <dgm:pt modelId="{D41F0B5F-A0EA-49DB-B8AB-7180D4885159}" type="pres">
      <dgm:prSet presAssocID="{ADAE24FD-7557-4B1E-94C1-A2A127248079}" presName="ChildAccent" presStyleLbl="solidFgAcc1" presStyleIdx="1" presStyleCnt="3" custLinFactNeighborX="-4434" custLinFactNeighborY="85872"/>
      <dgm:spPr/>
    </dgm:pt>
    <dgm:pt modelId="{2B82AE05-DF77-44B0-9BF1-C70DB1B4AE94}" type="pres">
      <dgm:prSet presAssocID="{ADAE24FD-7557-4B1E-94C1-A2A127248079}" presName="Child" presStyleLbl="revTx" presStyleIdx="2" presStyleCnt="4" custLinFactNeighborX="4070" custLinFactNeighborY="460">
        <dgm:presLayoutVars>
          <dgm:chMax val="0"/>
          <dgm:chPref val="0"/>
          <dgm:bulletEnabled val="1"/>
        </dgm:presLayoutVars>
      </dgm:prSet>
      <dgm:spPr/>
      <dgm:t>
        <a:bodyPr/>
        <a:lstStyle/>
        <a:p>
          <a:endParaRPr lang="en-ZA"/>
        </a:p>
      </dgm:t>
    </dgm:pt>
    <dgm:pt modelId="{ECBBC0CA-2C47-479E-B9E9-57FF4462AFA8}" type="pres">
      <dgm:prSet presAssocID="{CB114ADB-2DA9-459F-B439-0B4EF6AC8859}" presName="childComposite" presStyleCnt="0">
        <dgm:presLayoutVars>
          <dgm:chMax val="0"/>
          <dgm:chPref val="0"/>
        </dgm:presLayoutVars>
      </dgm:prSet>
      <dgm:spPr/>
    </dgm:pt>
    <dgm:pt modelId="{C731FBEA-1FBE-485D-B81F-EB459A711EBC}" type="pres">
      <dgm:prSet presAssocID="{CB114ADB-2DA9-459F-B439-0B4EF6AC8859}" presName="ChildAccent" presStyleLbl="solidFgAcc1" presStyleIdx="2" presStyleCnt="3" custLinFactY="100000" custLinFactNeighborX="20138" custLinFactNeighborY="154494"/>
      <dgm:spPr/>
      <dgm:t>
        <a:bodyPr/>
        <a:lstStyle/>
        <a:p>
          <a:endParaRPr lang="en-ZA"/>
        </a:p>
      </dgm:t>
    </dgm:pt>
    <dgm:pt modelId="{8739EDEE-0C6D-41C1-B3D6-B12F403AEA20}" type="pres">
      <dgm:prSet presAssocID="{CB114ADB-2DA9-459F-B439-0B4EF6AC8859}" presName="Child" presStyleLbl="revTx" presStyleIdx="3" presStyleCnt="4" custLinFactNeighborX="2658" custLinFactNeighborY="56289">
        <dgm:presLayoutVars>
          <dgm:chMax val="0"/>
          <dgm:chPref val="0"/>
          <dgm:bulletEnabled val="1"/>
        </dgm:presLayoutVars>
      </dgm:prSet>
      <dgm:spPr/>
      <dgm:t>
        <a:bodyPr/>
        <a:lstStyle/>
        <a:p>
          <a:endParaRPr lang="en-ZA"/>
        </a:p>
      </dgm:t>
    </dgm:pt>
  </dgm:ptLst>
  <dgm:cxnLst>
    <dgm:cxn modelId="{E58F2469-8DD3-4855-A8D4-9AE46D2617B3}" type="presOf" srcId="{CB114ADB-2DA9-459F-B439-0B4EF6AC8859}" destId="{8739EDEE-0C6D-41C1-B3D6-B12F403AEA20}" srcOrd="0" destOrd="0" presId="urn:microsoft.com/office/officeart/2008/layout/SquareAccentList"/>
    <dgm:cxn modelId="{868D34FD-AD80-4041-8802-BFFEC440F547}" srcId="{88740C77-895D-42D8-B3EF-430ADAF46149}" destId="{ADAE24FD-7557-4B1E-94C1-A2A127248079}" srcOrd="1" destOrd="0" parTransId="{26B7BC2F-B73E-41DC-B60C-B36219F88754}" sibTransId="{E3AD21E3-C0D4-48F3-B59B-CEE3C9E74BE9}"/>
    <dgm:cxn modelId="{843BDEED-5D21-469E-BD12-3672D804C06D}" type="presOf" srcId="{92ACD2C3-BD5C-4008-88EA-5911AE17F148}" destId="{215491ED-19A0-42C6-A01C-9E1C92BAEF05}" srcOrd="0" destOrd="0" presId="urn:microsoft.com/office/officeart/2008/layout/SquareAccentList"/>
    <dgm:cxn modelId="{C8A4A62B-5269-4BEA-83EB-2C9F57FE766A}" srcId="{88740C77-895D-42D8-B3EF-430ADAF46149}" destId="{E3DCEF49-313F-4699-A5BD-A45E6EA93B04}" srcOrd="0" destOrd="0" parTransId="{1AD5BFE1-B548-4ABE-9584-125C35C4354F}" sibTransId="{1FF2085E-DE02-40A1-A5B8-CA7EBC4BDDDE}"/>
    <dgm:cxn modelId="{487B28C9-0518-401C-93AD-A52B12D02CEF}" type="presOf" srcId="{88740C77-895D-42D8-B3EF-430ADAF46149}" destId="{83E2F1B1-D9BC-4A21-B205-36D64456C66F}" srcOrd="0" destOrd="0" presId="urn:microsoft.com/office/officeart/2008/layout/SquareAccentList"/>
    <dgm:cxn modelId="{E997921A-5057-46F0-BCC4-33CEEDF0AF92}" srcId="{92ACD2C3-BD5C-4008-88EA-5911AE17F148}" destId="{88740C77-895D-42D8-B3EF-430ADAF46149}" srcOrd="0" destOrd="0" parTransId="{2C431BE6-C445-40C2-93F8-8A26CD601D21}" sibTransId="{1EE45BBF-E7C6-43C0-B880-B29989E24B4F}"/>
    <dgm:cxn modelId="{6D220C89-142D-4C69-A046-B139DE591E0B}" type="presOf" srcId="{E3DCEF49-313F-4699-A5BD-A45E6EA93B04}" destId="{7963D9AE-C10E-4A09-A840-77D7765760A9}" srcOrd="0" destOrd="0" presId="urn:microsoft.com/office/officeart/2008/layout/SquareAccentList"/>
    <dgm:cxn modelId="{158432E6-6E8D-4630-8719-433D77A51662}" type="presOf" srcId="{ADAE24FD-7557-4B1E-94C1-A2A127248079}" destId="{2B82AE05-DF77-44B0-9BF1-C70DB1B4AE94}" srcOrd="0" destOrd="0" presId="urn:microsoft.com/office/officeart/2008/layout/SquareAccentList"/>
    <dgm:cxn modelId="{3AC66983-1962-488B-B7F7-0D52C01C4FA3}" srcId="{88740C77-895D-42D8-B3EF-430ADAF46149}" destId="{CB114ADB-2DA9-459F-B439-0B4EF6AC8859}" srcOrd="2" destOrd="0" parTransId="{D844CCE3-AC5D-4219-8C31-3B4855BA8B35}" sibTransId="{0BAA1AB2-AE4B-4CAD-A332-D8937D229AB4}"/>
    <dgm:cxn modelId="{A01C9AAF-A7D2-40DF-AEDC-2DE4341CE64E}" type="presParOf" srcId="{215491ED-19A0-42C6-A01C-9E1C92BAEF05}" destId="{0CF98520-F1E6-4759-80A4-34B47777ABED}" srcOrd="0" destOrd="0" presId="urn:microsoft.com/office/officeart/2008/layout/SquareAccentList"/>
    <dgm:cxn modelId="{067F53CC-9B9C-445C-B622-DB23643DBD4C}" type="presParOf" srcId="{0CF98520-F1E6-4759-80A4-34B47777ABED}" destId="{5AE4EFE7-B1A0-4D3E-BD86-4E33EF8A3FA3}" srcOrd="0" destOrd="0" presId="urn:microsoft.com/office/officeart/2008/layout/SquareAccentList"/>
    <dgm:cxn modelId="{32C79DCA-808A-4531-AA19-8B4EF0E77C2C}" type="presParOf" srcId="{5AE4EFE7-B1A0-4D3E-BD86-4E33EF8A3FA3}" destId="{95C37435-814A-4F4E-9006-F025BC8859EB}" srcOrd="0" destOrd="0" presId="urn:microsoft.com/office/officeart/2008/layout/SquareAccentList"/>
    <dgm:cxn modelId="{EF085572-52D6-49EA-ADC3-0EB945F86FFE}" type="presParOf" srcId="{5AE4EFE7-B1A0-4D3E-BD86-4E33EF8A3FA3}" destId="{7624EF81-BC71-4872-84A6-D26D8912F349}" srcOrd="1" destOrd="0" presId="urn:microsoft.com/office/officeart/2008/layout/SquareAccentList"/>
    <dgm:cxn modelId="{390221BE-7832-4A7D-8FB2-F325040999DE}" type="presParOf" srcId="{5AE4EFE7-B1A0-4D3E-BD86-4E33EF8A3FA3}" destId="{83E2F1B1-D9BC-4A21-B205-36D64456C66F}" srcOrd="2" destOrd="0" presId="urn:microsoft.com/office/officeart/2008/layout/SquareAccentList"/>
    <dgm:cxn modelId="{0CBB5D71-4255-4484-858C-B9004F3A7DFF}" type="presParOf" srcId="{0CF98520-F1E6-4759-80A4-34B47777ABED}" destId="{E9405A42-50D4-459A-9285-7982BA6DB20E}" srcOrd="1" destOrd="0" presId="urn:microsoft.com/office/officeart/2008/layout/SquareAccentList"/>
    <dgm:cxn modelId="{082CE8B3-892A-4FDB-B2D8-4DA5EAE70D02}" type="presParOf" srcId="{E9405A42-50D4-459A-9285-7982BA6DB20E}" destId="{0F2C0199-2CAF-4AD2-B5BB-38442AE633C2}" srcOrd="0" destOrd="0" presId="urn:microsoft.com/office/officeart/2008/layout/SquareAccentList"/>
    <dgm:cxn modelId="{9CF0C9AE-F053-478A-8CE1-660F9C788E61}" type="presParOf" srcId="{0F2C0199-2CAF-4AD2-B5BB-38442AE633C2}" destId="{309095D6-7E81-47AB-8465-728FB8EDF3A5}" srcOrd="0" destOrd="0" presId="urn:microsoft.com/office/officeart/2008/layout/SquareAccentList"/>
    <dgm:cxn modelId="{94A20B4D-A273-4922-A842-7394D4DD987C}" type="presParOf" srcId="{0F2C0199-2CAF-4AD2-B5BB-38442AE633C2}" destId="{7963D9AE-C10E-4A09-A840-77D7765760A9}" srcOrd="1" destOrd="0" presId="urn:microsoft.com/office/officeart/2008/layout/SquareAccentList"/>
    <dgm:cxn modelId="{7D2C9F81-650E-42C4-9DF6-5804FA0ADEFD}" type="presParOf" srcId="{E9405A42-50D4-459A-9285-7982BA6DB20E}" destId="{D4D9730A-3442-418F-BF39-1B07F224F093}" srcOrd="1" destOrd="0" presId="urn:microsoft.com/office/officeart/2008/layout/SquareAccentList"/>
    <dgm:cxn modelId="{B9E2BB94-203C-4D22-BDB9-7CF21A8D27CF}" type="presParOf" srcId="{D4D9730A-3442-418F-BF39-1B07F224F093}" destId="{D41F0B5F-A0EA-49DB-B8AB-7180D4885159}" srcOrd="0" destOrd="0" presId="urn:microsoft.com/office/officeart/2008/layout/SquareAccentList"/>
    <dgm:cxn modelId="{ABFDD2C5-1A1B-402D-8675-0F853734D922}" type="presParOf" srcId="{D4D9730A-3442-418F-BF39-1B07F224F093}" destId="{2B82AE05-DF77-44B0-9BF1-C70DB1B4AE94}" srcOrd="1" destOrd="0" presId="urn:microsoft.com/office/officeart/2008/layout/SquareAccentList"/>
    <dgm:cxn modelId="{FE1631DB-8E3B-4520-8BD9-65828EEE96B2}" type="presParOf" srcId="{E9405A42-50D4-459A-9285-7982BA6DB20E}" destId="{ECBBC0CA-2C47-479E-B9E9-57FF4462AFA8}" srcOrd="2" destOrd="0" presId="urn:microsoft.com/office/officeart/2008/layout/SquareAccentList"/>
    <dgm:cxn modelId="{10D75EEA-4116-4F42-8459-B9BC393C9CD0}" type="presParOf" srcId="{ECBBC0CA-2C47-479E-B9E9-57FF4462AFA8}" destId="{C731FBEA-1FBE-485D-B81F-EB459A711EBC}" srcOrd="0" destOrd="0" presId="urn:microsoft.com/office/officeart/2008/layout/SquareAccentList"/>
    <dgm:cxn modelId="{B0657F65-68BD-4448-A314-F00B35D48E33}" type="presParOf" srcId="{ECBBC0CA-2C47-479E-B9E9-57FF4462AFA8}" destId="{8739EDEE-0C6D-41C1-B3D6-B12F403AEA20}" srcOrd="1" destOrd="0" presId="urn:microsoft.com/office/officeart/2008/layout/SquareAccent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8AC965-53BB-40F7-A957-B1084C8C233E}">
      <dsp:nvSpPr>
        <dsp:cNvPr id="0" name=""/>
        <dsp:cNvSpPr/>
      </dsp:nvSpPr>
      <dsp:spPr>
        <a:xfrm>
          <a:off x="3398777" y="496"/>
          <a:ext cx="5098166" cy="1934765"/>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r>
            <a:rPr lang="en-ZA" sz="1400" kern="1200" dirty="0" smtClean="0"/>
            <a:t>Section 27, To provide adequate social security nets to protect vulnerable workers</a:t>
          </a:r>
          <a:endParaRPr lang="en-ZA" sz="1400" kern="1200" dirty="0"/>
        </a:p>
      </dsp:txBody>
      <dsp:txXfrm>
        <a:off x="3398777" y="496"/>
        <a:ext cx="5098166" cy="1934765"/>
      </dsp:txXfrm>
    </dsp:sp>
    <dsp:sp modelId="{F66D8010-5826-488E-BF8A-B7D4DE5EBEAF}">
      <dsp:nvSpPr>
        <dsp:cNvPr id="0" name=""/>
        <dsp:cNvSpPr/>
      </dsp:nvSpPr>
      <dsp:spPr>
        <a:xfrm>
          <a:off x="0" y="496"/>
          <a:ext cx="3398777" cy="19347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THE CONSTITUTIONAL MANDATE OF THE DOL-UIF</a:t>
          </a:r>
          <a:endParaRPr lang="en-ZA" sz="1400" kern="1200" dirty="0"/>
        </a:p>
      </dsp:txBody>
      <dsp:txXfrm>
        <a:off x="0" y="496"/>
        <a:ext cx="3398777" cy="1934765"/>
      </dsp:txXfrm>
    </dsp:sp>
    <dsp:sp modelId="{2994C454-650E-4A5D-BBD7-141C94116C19}">
      <dsp:nvSpPr>
        <dsp:cNvPr id="0" name=""/>
        <dsp:cNvSpPr/>
      </dsp:nvSpPr>
      <dsp:spPr>
        <a:xfrm>
          <a:off x="3398777" y="2128738"/>
          <a:ext cx="5098166" cy="1934765"/>
        </a:xfrm>
        <a:prstGeom prst="rightArrow">
          <a:avLst>
            <a:gd name="adj1" fmla="val 75000"/>
            <a:gd name="adj2" fmla="val 50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r>
            <a:rPr lang="en-ZA" sz="1400" kern="1200" dirty="0" smtClean="0"/>
            <a:t>Creation of decent employment.</a:t>
          </a:r>
          <a:endParaRPr lang="en-ZA" sz="1400" kern="1200" dirty="0"/>
        </a:p>
        <a:p>
          <a:pPr marL="114300" lvl="1" indent="-114300" algn="l" defTabSz="622300">
            <a:lnSpc>
              <a:spcPct val="90000"/>
            </a:lnSpc>
            <a:spcBef>
              <a:spcPct val="0"/>
            </a:spcBef>
            <a:spcAft>
              <a:spcPct val="15000"/>
            </a:spcAft>
            <a:buChar char="••"/>
          </a:pPr>
          <a:r>
            <a:rPr lang="en-ZA" sz="1400" kern="1200" dirty="0" smtClean="0"/>
            <a:t>Providing adequate social safety nets to protect vulnerable workers</a:t>
          </a:r>
          <a:endParaRPr lang="en-ZA" sz="1400" kern="1200" dirty="0"/>
        </a:p>
        <a:p>
          <a:pPr marL="171450" lvl="1" indent="-171450" algn="l" defTabSz="711200">
            <a:lnSpc>
              <a:spcPct val="90000"/>
            </a:lnSpc>
            <a:spcBef>
              <a:spcPct val="0"/>
            </a:spcBef>
            <a:spcAft>
              <a:spcPct val="15000"/>
            </a:spcAft>
            <a:buChar char="••"/>
          </a:pPr>
          <a:endParaRPr lang="en-ZA" sz="1600" kern="1200" dirty="0"/>
        </a:p>
      </dsp:txBody>
      <dsp:txXfrm>
        <a:off x="3398777" y="2128738"/>
        <a:ext cx="5098166" cy="1934765"/>
      </dsp:txXfrm>
    </dsp:sp>
    <dsp:sp modelId="{9FBF209D-9522-4964-9C90-92AE06671619}">
      <dsp:nvSpPr>
        <dsp:cNvPr id="0" name=""/>
        <dsp:cNvSpPr/>
      </dsp:nvSpPr>
      <dsp:spPr>
        <a:xfrm>
          <a:off x="0" y="2128738"/>
          <a:ext cx="3398777" cy="193476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THE POLICY MANDATE OF THE DOL-UIF</a:t>
          </a:r>
          <a:endParaRPr lang="en-ZA" sz="1400" kern="1200" dirty="0"/>
        </a:p>
      </dsp:txBody>
      <dsp:txXfrm>
        <a:off x="0" y="2128738"/>
        <a:ext cx="3398777" cy="19347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EE1850-BAF5-40D0-B53D-2F4E54584F4C}">
      <dsp:nvSpPr>
        <dsp:cNvPr id="0" name=""/>
        <dsp:cNvSpPr/>
      </dsp:nvSpPr>
      <dsp:spPr>
        <a:xfrm>
          <a:off x="1209766" y="174872"/>
          <a:ext cx="2773589" cy="196816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ZA" sz="1200" kern="1200" dirty="0" smtClean="0"/>
            <a:t> A caring, accessible and customer centric UIF that contributes towards poverty alleviation.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209766" y="174872"/>
        <a:ext cx="2773589" cy="1968161"/>
      </dsp:txXfrm>
    </dsp:sp>
    <dsp:sp modelId="{B13FCCB6-D8C4-4E8E-875D-04DC498322DD}">
      <dsp:nvSpPr>
        <dsp:cNvPr id="0" name=""/>
        <dsp:cNvSpPr/>
      </dsp:nvSpPr>
      <dsp:spPr>
        <a:xfrm>
          <a:off x="3" y="4023"/>
          <a:ext cx="1209762" cy="23098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ZA" sz="2100" kern="1200" dirty="0" smtClean="0"/>
            <a:t>VISION</a:t>
          </a:r>
          <a:endParaRPr lang="en-ZA" sz="2100" kern="1200" dirty="0"/>
        </a:p>
      </dsp:txBody>
      <dsp:txXfrm>
        <a:off x="3" y="4023"/>
        <a:ext cx="1209762" cy="2309860"/>
      </dsp:txXfrm>
    </dsp:sp>
    <dsp:sp modelId="{6688B4AF-6AA6-4D8E-932F-CD25171C8CAB}">
      <dsp:nvSpPr>
        <dsp:cNvPr id="0" name=""/>
        <dsp:cNvSpPr/>
      </dsp:nvSpPr>
      <dsp:spPr>
        <a:xfrm>
          <a:off x="1188817" y="2582256"/>
          <a:ext cx="2506505" cy="2643495"/>
        </a:xfrm>
        <a:prstGeom prst="rightArrow">
          <a:avLst>
            <a:gd name="adj1" fmla="val 75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ZA" sz="1200" kern="1200" dirty="0" smtClean="0"/>
            <a:t>Through multiple channels, we will deliver both financial and social relief, to the right person, at the right time, every time, ensuring high client satisfaction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188817" y="2582256"/>
        <a:ext cx="2506505" cy="2643495"/>
      </dsp:txXfrm>
    </dsp:sp>
    <dsp:sp modelId="{7C3F0D60-2079-4977-8666-951D1D7CC094}">
      <dsp:nvSpPr>
        <dsp:cNvPr id="0" name=""/>
        <dsp:cNvSpPr/>
      </dsp:nvSpPr>
      <dsp:spPr>
        <a:xfrm>
          <a:off x="36678" y="2582256"/>
          <a:ext cx="1259474" cy="264349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ZA" sz="2100" kern="1200" dirty="0" smtClean="0"/>
            <a:t>MISSION</a:t>
          </a:r>
          <a:endParaRPr lang="en-ZA" sz="2100" kern="1200" dirty="0"/>
        </a:p>
      </dsp:txBody>
      <dsp:txXfrm>
        <a:off x="36678" y="2582256"/>
        <a:ext cx="1259474" cy="26434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6EC769-8EEF-4C08-AC9A-93276F34EFB5}">
      <dsp:nvSpPr>
        <dsp:cNvPr id="0" name=""/>
        <dsp:cNvSpPr/>
      </dsp:nvSpPr>
      <dsp:spPr>
        <a:xfrm>
          <a:off x="1069949" y="1326273"/>
          <a:ext cx="2699025" cy="269902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THE GLUE THAT HOLDS US TOGETHER</a:t>
          </a:r>
        </a:p>
      </dsp:txBody>
      <dsp:txXfrm>
        <a:off x="1069949" y="1326273"/>
        <a:ext cx="2699025" cy="2699025"/>
      </dsp:txXfrm>
    </dsp:sp>
    <dsp:sp modelId="{F08F106E-7594-4A87-81D5-08D144B01B4C}">
      <dsp:nvSpPr>
        <dsp:cNvPr id="0" name=""/>
        <dsp:cNvSpPr/>
      </dsp:nvSpPr>
      <dsp:spPr>
        <a:xfrm>
          <a:off x="1744705" y="242351"/>
          <a:ext cx="1349512" cy="134951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Transparency</a:t>
          </a:r>
        </a:p>
        <a:p>
          <a:pPr lvl="0" algn="ctr" defTabSz="533400">
            <a:lnSpc>
              <a:spcPct val="90000"/>
            </a:lnSpc>
            <a:spcBef>
              <a:spcPct val="0"/>
            </a:spcBef>
            <a:spcAft>
              <a:spcPct val="35000"/>
            </a:spcAft>
          </a:pPr>
          <a:r>
            <a:rPr lang="en-ZA" sz="1200" kern="1200" dirty="0" smtClean="0"/>
            <a:t>Open to all stakeholders</a:t>
          </a:r>
          <a:endParaRPr lang="en-ZA" sz="1200" kern="1200" dirty="0"/>
        </a:p>
      </dsp:txBody>
      <dsp:txXfrm>
        <a:off x="1744705" y="242351"/>
        <a:ext cx="1349512" cy="1349512"/>
      </dsp:txXfrm>
    </dsp:sp>
    <dsp:sp modelId="{366DBAD5-093C-45F5-BC1D-9BD7F5FB4ACC}">
      <dsp:nvSpPr>
        <dsp:cNvPr id="0" name=""/>
        <dsp:cNvSpPr/>
      </dsp:nvSpPr>
      <dsp:spPr>
        <a:xfrm>
          <a:off x="2924927" y="904511"/>
          <a:ext cx="1739049" cy="134951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Mutual respect  </a:t>
          </a:r>
        </a:p>
        <a:p>
          <a:pPr lvl="0" algn="just" defTabSz="533400">
            <a:lnSpc>
              <a:spcPct val="90000"/>
            </a:lnSpc>
            <a:spcBef>
              <a:spcPct val="0"/>
            </a:spcBef>
            <a:spcAft>
              <a:spcPct val="35000"/>
            </a:spcAft>
          </a:pPr>
          <a:r>
            <a:rPr lang="en-ZA" sz="1200" kern="1200" dirty="0" smtClean="0"/>
            <a:t>To all colleagues &amp; stakeholders</a:t>
          </a:r>
          <a:endParaRPr lang="en-ZA" sz="1200" kern="1200" dirty="0"/>
        </a:p>
      </dsp:txBody>
      <dsp:txXfrm>
        <a:off x="2924927" y="904511"/>
        <a:ext cx="1739049" cy="1349512"/>
      </dsp:txXfrm>
    </dsp:sp>
    <dsp:sp modelId="{076AA3A6-C0F2-4AA4-A06C-642DB1E27F2A}">
      <dsp:nvSpPr>
        <dsp:cNvPr id="0" name=""/>
        <dsp:cNvSpPr/>
      </dsp:nvSpPr>
      <dsp:spPr>
        <a:xfrm>
          <a:off x="3201972" y="2392372"/>
          <a:ext cx="1864149" cy="134951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Client-centres services</a:t>
          </a:r>
        </a:p>
        <a:p>
          <a:pPr lvl="0" algn="ctr" defTabSz="533400">
            <a:lnSpc>
              <a:spcPct val="90000"/>
            </a:lnSpc>
            <a:spcBef>
              <a:spcPct val="0"/>
            </a:spcBef>
            <a:spcAft>
              <a:spcPct val="35000"/>
            </a:spcAft>
          </a:pPr>
          <a:r>
            <a:rPr lang="en-ZA" sz="1200" kern="1200" dirty="0" smtClean="0"/>
            <a:t> by Providing excellent  &amp; world class service  to all</a:t>
          </a:r>
          <a:endParaRPr lang="en-ZA" sz="1200" kern="1200" dirty="0"/>
        </a:p>
      </dsp:txBody>
      <dsp:txXfrm>
        <a:off x="3201972" y="2392372"/>
        <a:ext cx="1864149" cy="1349512"/>
      </dsp:txXfrm>
    </dsp:sp>
    <dsp:sp modelId="{060E153B-7EB3-43A1-93D6-910050D93454}">
      <dsp:nvSpPr>
        <dsp:cNvPr id="0" name=""/>
        <dsp:cNvSpPr/>
      </dsp:nvSpPr>
      <dsp:spPr>
        <a:xfrm>
          <a:off x="2588194" y="3630029"/>
          <a:ext cx="1349512" cy="134951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Integrity </a:t>
          </a:r>
        </a:p>
        <a:p>
          <a:pPr lvl="0" algn="ctr" defTabSz="533400">
            <a:lnSpc>
              <a:spcPct val="90000"/>
            </a:lnSpc>
            <a:spcBef>
              <a:spcPct val="0"/>
            </a:spcBef>
            <a:spcAft>
              <a:spcPct val="35000"/>
            </a:spcAft>
          </a:pPr>
          <a:r>
            <a:rPr lang="en-ZA" sz="1200" kern="1200" dirty="0" smtClean="0"/>
            <a:t>Communicate openly and honestly with relationship based on  trust</a:t>
          </a:r>
          <a:endParaRPr lang="en-ZA" sz="1200" kern="1200" dirty="0"/>
        </a:p>
      </dsp:txBody>
      <dsp:txXfrm>
        <a:off x="2588194" y="3630029"/>
        <a:ext cx="1349512" cy="1349512"/>
      </dsp:txXfrm>
    </dsp:sp>
    <dsp:sp modelId="{29EB6C18-4A8A-426D-9C93-2A0388B4EC0D}">
      <dsp:nvSpPr>
        <dsp:cNvPr id="0" name=""/>
        <dsp:cNvSpPr/>
      </dsp:nvSpPr>
      <dsp:spPr>
        <a:xfrm>
          <a:off x="694319" y="3585543"/>
          <a:ext cx="1924162" cy="134951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Accountability</a:t>
          </a:r>
          <a:r>
            <a:rPr lang="en-ZA" sz="1200" kern="1200" dirty="0" smtClean="0"/>
            <a:t> </a:t>
          </a:r>
        </a:p>
        <a:p>
          <a:pPr lvl="0" algn="ctr" defTabSz="533400">
            <a:lnSpc>
              <a:spcPct val="90000"/>
            </a:lnSpc>
            <a:spcBef>
              <a:spcPct val="0"/>
            </a:spcBef>
            <a:spcAft>
              <a:spcPct val="35000"/>
            </a:spcAft>
          </a:pPr>
          <a:r>
            <a:rPr lang="en-ZA" sz="1200" kern="1200" dirty="0" smtClean="0"/>
            <a:t>Own up to  our responsibilities in relations to our behaviours &amp; actions</a:t>
          </a:r>
          <a:endParaRPr lang="en-ZA" sz="1200" kern="1200" dirty="0"/>
        </a:p>
      </dsp:txBody>
      <dsp:txXfrm>
        <a:off x="694319" y="3585543"/>
        <a:ext cx="1924162" cy="1349512"/>
      </dsp:txXfrm>
    </dsp:sp>
    <dsp:sp modelId="{DD9A1B63-60A4-4FEF-9BDA-A895848E642F}">
      <dsp:nvSpPr>
        <dsp:cNvPr id="0" name=""/>
        <dsp:cNvSpPr/>
      </dsp:nvSpPr>
      <dsp:spPr>
        <a:xfrm>
          <a:off x="-284456" y="2392372"/>
          <a:ext cx="1978669" cy="134951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Team Work </a:t>
          </a:r>
        </a:p>
        <a:p>
          <a:pPr lvl="0" algn="just" defTabSz="533400">
            <a:lnSpc>
              <a:spcPct val="90000"/>
            </a:lnSpc>
            <a:spcBef>
              <a:spcPct val="0"/>
            </a:spcBef>
            <a:spcAft>
              <a:spcPct val="35000"/>
            </a:spcAft>
          </a:pPr>
          <a:r>
            <a:rPr lang="en-ZA" sz="1200" kern="1200" dirty="0" smtClean="0"/>
            <a:t>Involve each other, work together, seek ideas and share solutions</a:t>
          </a:r>
          <a:endParaRPr lang="en-ZA" sz="1200" kern="1200" dirty="0"/>
        </a:p>
      </dsp:txBody>
      <dsp:txXfrm>
        <a:off x="-284456" y="2392372"/>
        <a:ext cx="1978669" cy="1349512"/>
      </dsp:txXfrm>
    </dsp:sp>
    <dsp:sp modelId="{3989D15F-B3E4-4A10-ABA8-7DF090E51CF3}">
      <dsp:nvSpPr>
        <dsp:cNvPr id="0" name=""/>
        <dsp:cNvSpPr/>
      </dsp:nvSpPr>
      <dsp:spPr>
        <a:xfrm>
          <a:off x="127741" y="904511"/>
          <a:ext cx="1833461" cy="1349512"/>
        </a:xfrm>
        <a:prstGeom prst="ellipse">
          <a:avLst/>
        </a:prstGeom>
        <a:solidFill>
          <a:schemeClr val="bg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ZA" sz="5700" kern="1200" dirty="0"/>
        </a:p>
      </dsp:txBody>
      <dsp:txXfrm>
        <a:off x="127741" y="904511"/>
        <a:ext cx="1833461" cy="13495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8" y="0"/>
            <a:ext cx="2945659"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2019/08/23</a:t>
            </a:fld>
            <a:endParaRPr lang="en-ZA"/>
          </a:p>
        </p:txBody>
      </p:sp>
      <p:sp>
        <p:nvSpPr>
          <p:cNvPr id="4" name="Footer Placeholder 3"/>
          <p:cNvSpPr>
            <a:spLocks noGrp="1"/>
          </p:cNvSpPr>
          <p:nvPr>
            <p:ph type="ftr" sz="quarter" idx="2"/>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8" y="9428583"/>
            <a:ext cx="2945659"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8" y="0"/>
            <a:ext cx="2945659"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2019/08/23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8" y="9428583"/>
            <a:ext cx="2945659"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329466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27</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28</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29</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30</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31</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9FBB4-12E8-4644-8ED4-5473C182B6FB}"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2E7A9-AE49-453E-A8C0-2AA95990E62E}" type="slidenum">
              <a:rPr lang="en-US"/>
              <a:pPr>
                <a:defRPr/>
              </a:pPr>
              <a:t>‹#›</a:t>
            </a:fld>
            <a:endParaRPr lang="en-US"/>
          </a:p>
        </p:txBody>
      </p:sp>
    </p:spTree>
    <p:extLst>
      <p:ext uri="{BB962C8B-B14F-4D97-AF65-F5344CB8AC3E}">
        <p14:creationId xmlns:p14="http://schemas.microsoft.com/office/powerpoint/2010/main" xmlns="" val="30008511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90E00B-4023-4617-8165-B78638852056}"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E3A0A-9967-40EE-9005-6A284A4F6100}" type="slidenum">
              <a:rPr lang="en-US"/>
              <a:pPr>
                <a:defRPr/>
              </a:pPr>
              <a:t>‹#›</a:t>
            </a:fld>
            <a:endParaRPr lang="en-US"/>
          </a:p>
        </p:txBody>
      </p:sp>
    </p:spTree>
    <p:extLst>
      <p:ext uri="{BB962C8B-B14F-4D97-AF65-F5344CB8AC3E}">
        <p14:creationId xmlns:p14="http://schemas.microsoft.com/office/powerpoint/2010/main" xmlns="" val="38904520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089F60-D975-4161-87F3-FE0608961D4C}"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AF21E-E360-4F0F-91BC-BCA02718A418}" type="slidenum">
              <a:rPr lang="en-US"/>
              <a:pPr>
                <a:defRPr/>
              </a:pPr>
              <a:t>‹#›</a:t>
            </a:fld>
            <a:endParaRPr lang="en-US"/>
          </a:p>
        </p:txBody>
      </p:sp>
    </p:spTree>
    <p:extLst>
      <p:ext uri="{BB962C8B-B14F-4D97-AF65-F5344CB8AC3E}">
        <p14:creationId xmlns:p14="http://schemas.microsoft.com/office/powerpoint/2010/main" xmlns="" val="36782558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9372556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9463692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423803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2493948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6272969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31863209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121404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4784584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2863784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35296279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36231098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1662726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20093957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23168806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853467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6907903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319085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9127462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29720117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435111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4030668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23087420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4964348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3BF3523-7A5C-489A-BAF2-53DA9BBED63B}" type="datetime1">
              <a:rPr lang="en-US" smtClean="0"/>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xmlns="" val="1513892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3BE5C6D-544F-4BDC-AF80-98793DCD258F}" type="datetime1">
              <a:rPr lang="en-US" smtClean="0"/>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xmlns="" val="30305902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5B7D172D-6242-4A72-8DB2-5C4ED757B434}" type="datetime1">
              <a:rPr lang="en-US" smtClean="0"/>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xmlns="" val="11333822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D2C60BF2-F86C-4DE4-BB94-531E4409FAE5}" type="datetime1">
              <a:rPr lang="en-US" smtClean="0"/>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xmlns="" val="24239836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E722164E-101A-4AD0-AD78-A2ED45AB027F}" type="datetime1">
              <a:rPr lang="en-US" smtClean="0"/>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xmlns="" val="206073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3773651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BC1C1D0-522C-4D08-A1DE-54A8D69EB1CD}" type="datetime1">
              <a:rPr lang="en-US" smtClean="0"/>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xmlns="" val="10114326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F46642-782B-4857-8BD1-F52B05C510D2}" type="datetime1">
              <a:rPr lang="en-US" smtClean="0"/>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xmlns="" val="267657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A52FCF52-FC19-4BA6-9040-857FB498813C}" type="datetime1">
              <a:rPr lang="en-US" smtClean="0"/>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xmlns="" val="25240709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6B441474-5A92-43E7-BB39-98BA736484EA}" type="datetime1">
              <a:rPr lang="en-US" smtClean="0"/>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xmlns="" val="801527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69A5F35-A5DB-473C-BD0C-EC6F20700001}" type="datetime1">
              <a:rPr lang="en-US" smtClean="0"/>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xmlns="" val="3859867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D17D950-2AD7-4CE3-AEE5-388C93D1A94F}" type="datetime1">
              <a:rPr lang="en-US" smtClean="0"/>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xmlns="" val="30487672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00763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57199712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0942960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816518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90550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8/23/2019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2589614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8/23/2019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94119623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8/23/2019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73670067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18615441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40549283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014840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3753149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2949528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037136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37386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8712422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6960188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8" name="Footer Placeholder 4"/>
          <p:cNvSpPr>
            <a:spLocks noGrp="1"/>
          </p:cNvSpPr>
          <p:nvPr>
            <p:ph type="ftr" sz="quarter" idx="11"/>
          </p:nvPr>
        </p:nvSpPr>
        <p:spPr/>
        <p:txBody>
          <a:bodyPr/>
          <a:lstStyle>
            <a:lvl1pPr>
              <a:defRPr/>
            </a:lvl1pPr>
          </a:lstStyle>
          <a:p>
            <a:endParaRPr lang="en-ZA"/>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8185028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4" name="Footer Placeholder 4"/>
          <p:cNvSpPr>
            <a:spLocks noGrp="1"/>
          </p:cNvSpPr>
          <p:nvPr>
            <p:ph type="ftr" sz="quarter" idx="11"/>
          </p:nvPr>
        </p:nvSpPr>
        <p:spPr/>
        <p:txBody>
          <a:bodyPr/>
          <a:lstStyle>
            <a:lvl1pPr>
              <a:defRPr/>
            </a:lvl1pPr>
          </a:lstStyle>
          <a:p>
            <a:endParaRPr lang="en-ZA"/>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289472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3" name="Footer Placeholder 4"/>
          <p:cNvSpPr>
            <a:spLocks noGrp="1"/>
          </p:cNvSpPr>
          <p:nvPr>
            <p:ph type="ftr" sz="quarter" idx="11"/>
          </p:nvPr>
        </p:nvSpPr>
        <p:spPr/>
        <p:txBody>
          <a:bodyPr/>
          <a:lstStyle>
            <a:lvl1pPr>
              <a:defRPr/>
            </a:lvl1pPr>
          </a:lstStyle>
          <a:p>
            <a:endParaRPr lang="en-ZA"/>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8887001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6820937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2880945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401846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51681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8/23/2019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7947181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8/23/2019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7212435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8/23/2019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00463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3266746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367123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365685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11702150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2883955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507363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1980319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1687733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3072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2548992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406755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4172843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1298459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1652026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1205150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H&amp;PS_PPT_Titles_PHOTO_v0a.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7"/>
          <p:cNvSpPr txBox="1">
            <a:spLocks noChangeArrowheads="1"/>
          </p:cNvSpPr>
          <p:nvPr userDrawn="1"/>
        </p:nvSpPr>
        <p:spPr bwMode="auto">
          <a:xfrm>
            <a:off x="269875" y="6569075"/>
            <a:ext cx="8242962" cy="215444"/>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defRPr/>
            </a:pPr>
            <a:r>
              <a:rPr lang="en-US" sz="1000" b="1" dirty="0" smtClean="0">
                <a:solidFill>
                  <a:srgbClr val="FFFFFF"/>
                </a:solidFill>
              </a:rPr>
              <a:t>Copyright © 2012 Accenture  All Rights Reserved. Accenture, its logo, and High Performance Delivered are trademarks of Accenture.</a:t>
            </a:r>
          </a:p>
        </p:txBody>
      </p:sp>
      <p:cxnSp>
        <p:nvCxnSpPr>
          <p:cNvPr id="5" name="Straight Connector 9"/>
          <p:cNvCxnSpPr>
            <a:cxnSpLocks noChangeShapeType="1"/>
          </p:cNvCxnSpPr>
          <p:nvPr userDrawn="1"/>
        </p:nvCxnSpPr>
        <p:spPr bwMode="auto">
          <a:xfrm rot="10800000" flipH="1">
            <a:off x="0" y="3429000"/>
            <a:ext cx="9144000" cy="0"/>
          </a:xfrm>
          <a:prstGeom prst="line">
            <a:avLst/>
          </a:prstGeom>
          <a:noFill/>
          <a:ln w="9525" algn="ctr">
            <a:solidFill>
              <a:srgbClr val="BBBB00"/>
            </a:solidFill>
            <a:round/>
            <a:headEnd/>
            <a:tailEnd/>
          </a:ln>
          <a:extLst>
            <a:ext uri="{909E8E84-426E-40DD-AFC4-6F175D3DCCD1}">
              <a14:hiddenFill xmlns:a14="http://schemas.microsoft.com/office/drawing/2010/main" xmlns="">
                <a:noFill/>
              </a14:hiddenFill>
            </a:ext>
          </a:extLst>
        </p:spPr>
      </p:cxnSp>
      <p:pic>
        <p:nvPicPr>
          <p:cNvPr id="6" name="Picture 114" descr="SigHP_Sz2_gray"/>
          <p:cNvPicPr>
            <a:picLocks noChangeAspect="1" noChangeArrowheads="1"/>
          </p:cNvPicPr>
          <p:nvPr userDrawn="1"/>
        </p:nvPicPr>
        <p:blipFill>
          <a:blip r:embed="rId3" cstate="print">
            <a:lum bright="100000"/>
            <a:extLst>
              <a:ext uri="{28A0092B-C50C-407E-A947-70E740481C1C}">
                <a14:useLocalDpi xmlns:a14="http://schemas.microsoft.com/office/drawing/2010/main" xmlns="" val="0"/>
              </a:ext>
            </a:extLst>
          </a:blip>
          <a:srcRect/>
          <a:stretch>
            <a:fillRect/>
          </a:stretch>
        </p:blipFill>
        <p:spPr bwMode="gray">
          <a:xfrm>
            <a:off x="293688" y="2324100"/>
            <a:ext cx="3048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962728" y="4854585"/>
            <a:ext cx="6858000" cy="1470025"/>
          </a:xfrm>
        </p:spPr>
        <p:txBody>
          <a:bodyPr anchor="t">
            <a:normAutofit/>
          </a:bodyPr>
          <a:lstStyle>
            <a:lvl1pPr algn="l">
              <a:defRPr sz="3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548685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3"/>
          <p:cNvSpPr>
            <a:spLocks noChangeArrowheads="1"/>
          </p:cNvSpPr>
          <p:nvPr userDrawn="1"/>
        </p:nvSpPr>
        <p:spPr bwMode="auto">
          <a:xfrm>
            <a:off x="0" y="0"/>
            <a:ext cx="9144000" cy="6858000"/>
          </a:xfrm>
          <a:prstGeom prst="rect">
            <a:avLst/>
          </a:prstGeom>
          <a:solidFill>
            <a:srgbClr val="5577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80000"/>
              </a:lnSpc>
            </a:pPr>
            <a:endParaRPr lang="en-US" sz="3200" b="1">
              <a:solidFill>
                <a:srgbClr val="000000"/>
              </a:solidFill>
              <a:cs typeface="Arial" charset="0"/>
            </a:endParaRPr>
          </a:p>
        </p:txBody>
      </p:sp>
      <p:pic>
        <p:nvPicPr>
          <p:cNvPr id="3" name="Picture 11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gray">
          <a:xfrm>
            <a:off x="279405" y="2149475"/>
            <a:ext cx="38211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1"/>
          <p:cNvSpPr txBox="1">
            <a:spLocks noChangeArrowheads="1"/>
          </p:cNvSpPr>
          <p:nvPr userDrawn="1"/>
        </p:nvSpPr>
        <p:spPr bwMode="gray">
          <a:xfrm>
            <a:off x="401642" y="6557973"/>
            <a:ext cx="8415337"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80000"/>
              </a:lnSpc>
              <a:defRPr/>
            </a:pPr>
            <a:r>
              <a:rPr lang="en-US" sz="1000" smtClean="0">
                <a:solidFill>
                  <a:srgbClr val="FFFFFF"/>
                </a:solidFill>
                <a:cs typeface="Arial" charset="0"/>
              </a:rPr>
              <a:t>Copyright © 2012 Accenture  All Rights Reserved. Accenture, its logo, and High Performance Delivered are trademarks of Accenture.</a:t>
            </a:r>
          </a:p>
        </p:txBody>
      </p:sp>
      <p:sp>
        <p:nvSpPr>
          <p:cNvPr id="5" name="Line 117"/>
          <p:cNvSpPr>
            <a:spLocks noChangeShapeType="1"/>
          </p:cNvSpPr>
          <p:nvPr userDrawn="1"/>
        </p:nvSpPr>
        <p:spPr bwMode="gray">
          <a:xfrm>
            <a:off x="-12699" y="3429000"/>
            <a:ext cx="9255125" cy="0"/>
          </a:xfrm>
          <a:prstGeom prst="line">
            <a:avLst/>
          </a:prstGeom>
          <a:noFill/>
          <a:ln w="158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ZA">
              <a:solidFill>
                <a:srgbClr val="000000"/>
              </a:solidFill>
            </a:endParaRPr>
          </a:p>
        </p:txBody>
      </p:sp>
    </p:spTree>
    <p:extLst>
      <p:ext uri="{BB962C8B-B14F-4D97-AF65-F5344CB8AC3E}">
        <p14:creationId xmlns:p14="http://schemas.microsoft.com/office/powerpoint/2010/main" xmlns="" val="156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B870BC-AEA4-4D3C-9D21-9FA9F1C35C1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757156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D2845888-D659-426B-8B83-C2F072061BC2}"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661517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3"/>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5" y="984253"/>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5ADA775-79F2-4E73-90FB-1AB3A042386C}"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3174683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E142BF7-0DAD-41E4-92FD-41AD46390F1A}" type="slidenum">
              <a:rPr lang="en-US"/>
              <a:pPr>
                <a:defRPr/>
              </a:pPr>
              <a:t>‹#›</a:t>
            </a:fld>
            <a:endParaRPr lang="en-US" dirty="0"/>
          </a:p>
        </p:txBody>
      </p:sp>
      <p:sp>
        <p:nvSpPr>
          <p:cNvPr id="8"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00815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1072CD5-05F6-4D19-8C42-A1371AE9044D}" type="slidenum">
              <a:rPr lang="en-US"/>
              <a:pPr>
                <a:defRPr/>
              </a:pPr>
              <a:t>‹#›</a:t>
            </a:fld>
            <a:endParaRPr lang="en-US" dirty="0"/>
          </a:p>
        </p:txBody>
      </p:sp>
      <p:sp>
        <p:nvSpPr>
          <p:cNvPr id="4"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799214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8D2453CD-9DE2-493F-B138-AE084ABF9ED6}" type="slidenum">
              <a:rPr lang="en-US"/>
              <a:pPr>
                <a:defRPr/>
              </a:pPr>
              <a:t>‹#›</a:t>
            </a:fld>
            <a:endParaRPr lang="en-US" dirty="0"/>
          </a:p>
        </p:txBody>
      </p:sp>
      <p:sp>
        <p:nvSpPr>
          <p:cNvPr id="3"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821223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4BEEA44D-FB59-40B3-9817-0DDEE4DB8D74}"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20367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64DDC4B9-D140-4F1F-A485-60CD46F2E989}"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219862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74EB78-6227-445A-A887-00120BCD93E6}"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647755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2" y="190510"/>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510"/>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99D58F1C-EB72-46AC-AE5F-6C55DC2A4BC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573997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30" y="1882777"/>
            <a:ext cx="8043863" cy="4113213"/>
          </a:xfrm>
        </p:spPr>
        <p:txBody>
          <a:bodyPr/>
          <a:lstStyle/>
          <a:p>
            <a:pPr lvl="0"/>
            <a:r>
              <a:rPr lang="en-US" noProof="0" smtClean="0"/>
              <a:t>Click icon to add table</a:t>
            </a:r>
            <a:endParaRPr lang="en-US" noProof="0" dirty="0" smtClean="0"/>
          </a:p>
        </p:txBody>
      </p:sp>
      <p:sp>
        <p:nvSpPr>
          <p:cNvPr id="4" name="Rectangle 3"/>
          <p:cNvSpPr>
            <a:spLocks noGrp="1" noChangeArrowheads="1"/>
          </p:cNvSpPr>
          <p:nvPr>
            <p:ph type="sldNum" sz="quarter" idx="10"/>
          </p:nvPr>
        </p:nvSpPr>
        <p:spPr/>
        <p:txBody>
          <a:bodyPr/>
          <a:lstStyle>
            <a:lvl1pPr defTabSz="457200">
              <a:defRPr>
                <a:ea typeface="MS PGothic" pitchFamily="34" charset="-128"/>
              </a:defRPr>
            </a:lvl1pPr>
          </a:lstStyle>
          <a:p>
            <a:pPr>
              <a:defRPr/>
            </a:pPr>
            <a:fld id="{38342728-ED5D-449D-B40E-CB6E9BF79B67}" type="slidenum">
              <a:rPr lang="en-US"/>
              <a:pPr>
                <a:defRPr/>
              </a:pPr>
              <a:t>‹#›</a:t>
            </a:fld>
            <a:endParaRPr lang="en-US" dirty="0"/>
          </a:p>
        </p:txBody>
      </p:sp>
      <p:sp>
        <p:nvSpPr>
          <p:cNvPr id="5" name="Rectangle 4"/>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248276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5" descr="Cover_3-01.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3941" y="711259"/>
            <a:ext cx="4130761" cy="1691640"/>
          </a:xfrm>
          <a:prstGeom prst="rect">
            <a:avLst/>
          </a:prstGeom>
        </p:spPr>
        <p:txBody>
          <a:bodyPr tIns="0" anchor="t">
            <a:noAutofit/>
          </a:bodyPr>
          <a:lstStyle>
            <a:lvl1pPr algn="l">
              <a:lnSpc>
                <a:spcPts val="3900"/>
              </a:lnSpc>
              <a:defRPr sz="3600" b="0" spc="-100" baseline="0">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xmlns="" val="4044832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157400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87390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501376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980247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8" name="Footer Placeholder 4"/>
          <p:cNvSpPr>
            <a:spLocks noGrp="1"/>
          </p:cNvSpPr>
          <p:nvPr>
            <p:ph type="ftr" sz="quarter" idx="11"/>
          </p:nvPr>
        </p:nvSpPr>
        <p:spPr/>
        <p:txBody>
          <a:bodyPr/>
          <a:lstStyle>
            <a:lvl1pPr>
              <a:defRPr/>
            </a:lvl1pPr>
          </a:lstStyle>
          <a:p>
            <a:endParaRPr lang="en-ZA"/>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0042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4" name="Footer Placeholder 4"/>
          <p:cNvSpPr>
            <a:spLocks noGrp="1"/>
          </p:cNvSpPr>
          <p:nvPr>
            <p:ph type="ftr" sz="quarter" idx="11"/>
          </p:nvPr>
        </p:nvSpPr>
        <p:spPr/>
        <p:txBody>
          <a:bodyPr/>
          <a:lstStyle>
            <a:lvl1pPr>
              <a:defRPr/>
            </a:lvl1pPr>
          </a:lstStyle>
          <a:p>
            <a:endParaRPr lang="en-ZA"/>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03564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3" name="Footer Placeholder 4"/>
          <p:cNvSpPr>
            <a:spLocks noGrp="1"/>
          </p:cNvSpPr>
          <p:nvPr>
            <p:ph type="ftr" sz="quarter" idx="11"/>
          </p:nvPr>
        </p:nvSpPr>
        <p:spPr/>
        <p:txBody>
          <a:bodyPr/>
          <a:lstStyle>
            <a:lvl1pPr>
              <a:defRPr/>
            </a:lvl1pPr>
          </a:lstStyle>
          <a:p>
            <a:endParaRPr lang="en-ZA"/>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994451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736774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001796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4029365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931292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401752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102397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56684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338797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7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7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1916684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989236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883699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1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3923787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1387543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3126917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73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55765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0D4D2C-8C50-4FE6-8CE9-CEA6B61A60C7}" type="datetime1">
              <a:rPr lang="en-US" smtClean="0"/>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8D4C3A-FAE4-419A-8267-254249C83F95}" type="slidenum">
              <a:rPr lang="en-US"/>
              <a:pPr>
                <a:defRPr/>
              </a:pPr>
              <a:t>‹#›</a:t>
            </a:fld>
            <a:endParaRPr lang="en-US"/>
          </a:p>
        </p:txBody>
      </p:sp>
    </p:spTree>
    <p:extLst>
      <p:ext uri="{BB962C8B-B14F-4D97-AF65-F5344CB8AC3E}">
        <p14:creationId xmlns:p14="http://schemas.microsoft.com/office/powerpoint/2010/main" xmlns="" val="645256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031457-D2D6-4B4F-8187-B85B95458B81}" type="datetime1">
              <a:rPr lang="en-US" smtClean="0"/>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090E11-6BD8-4D1C-8488-2BE3C6E5728C}" type="slidenum">
              <a:rPr lang="en-US"/>
              <a:pPr>
                <a:defRPr/>
              </a:pPr>
              <a:t>‹#›</a:t>
            </a:fld>
            <a:endParaRPr lang="en-US"/>
          </a:p>
        </p:txBody>
      </p:sp>
    </p:spTree>
    <p:extLst>
      <p:ext uri="{BB962C8B-B14F-4D97-AF65-F5344CB8AC3E}">
        <p14:creationId xmlns:p14="http://schemas.microsoft.com/office/powerpoint/2010/main" xmlns="" val="536238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96DB9F-4EF1-4819-8A74-F757EEB1E696}" type="datetime1">
              <a:rPr lang="en-US" smtClean="0"/>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0865A6-B493-4454-9CB4-15D2D484358B}" type="slidenum">
              <a:rPr lang="en-US"/>
              <a:pPr>
                <a:defRPr/>
              </a:pPr>
              <a:t>‹#›</a:t>
            </a:fld>
            <a:endParaRPr lang="en-US"/>
          </a:p>
        </p:txBody>
      </p:sp>
    </p:spTree>
    <p:extLst>
      <p:ext uri="{BB962C8B-B14F-4D97-AF65-F5344CB8AC3E}">
        <p14:creationId xmlns:p14="http://schemas.microsoft.com/office/powerpoint/2010/main" xmlns="" val="7340710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624666-2243-4826-97BC-8B3369607669}" type="datetime1">
              <a:rPr lang="en-US" smtClean="0"/>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63BA73-772E-4B67-841F-3BFA625A0598}" type="slidenum">
              <a:rPr lang="en-US"/>
              <a:pPr>
                <a:defRPr/>
              </a:pPr>
              <a:t>‹#›</a:t>
            </a:fld>
            <a:endParaRPr lang="en-US"/>
          </a:p>
        </p:txBody>
      </p:sp>
    </p:spTree>
    <p:extLst>
      <p:ext uri="{BB962C8B-B14F-4D97-AF65-F5344CB8AC3E}">
        <p14:creationId xmlns:p14="http://schemas.microsoft.com/office/powerpoint/2010/main" xmlns="" val="910116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C4337E-60F1-4239-B289-C580487A595E}" type="datetime1">
              <a:rPr lang="en-US" smtClean="0"/>
              <a:pPr>
                <a:defRPr/>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03521B-37D0-49F1-97B6-3E5D8428AA1B}" type="slidenum">
              <a:rPr lang="en-US"/>
              <a:pPr>
                <a:defRPr/>
              </a:pPr>
              <a:t>‹#›</a:t>
            </a:fld>
            <a:endParaRPr lang="en-US"/>
          </a:p>
        </p:txBody>
      </p:sp>
    </p:spTree>
    <p:extLst>
      <p:ext uri="{BB962C8B-B14F-4D97-AF65-F5344CB8AC3E}">
        <p14:creationId xmlns:p14="http://schemas.microsoft.com/office/powerpoint/2010/main" xmlns="" val="998067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88B89C-98E4-4A4E-AB7E-9A4FE76839CB}" type="datetime1">
              <a:rPr lang="en-US" smtClean="0"/>
              <a:pPr>
                <a:defRPr/>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1ABE32-B664-456E-9ADE-CB239B2598B5}" type="slidenum">
              <a:rPr lang="en-US"/>
              <a:pPr>
                <a:defRPr/>
              </a:pPr>
              <a:t>‹#›</a:t>
            </a:fld>
            <a:endParaRPr lang="en-US"/>
          </a:p>
        </p:txBody>
      </p:sp>
    </p:spTree>
    <p:extLst>
      <p:ext uri="{BB962C8B-B14F-4D97-AF65-F5344CB8AC3E}">
        <p14:creationId xmlns:p14="http://schemas.microsoft.com/office/powerpoint/2010/main" xmlns="" val="3590124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9CBFFC-AC6D-48C0-8552-810C06CAA8BC}" type="datetime1">
              <a:rPr lang="en-US" smtClean="0"/>
              <a:pPr>
                <a:defRPr/>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923F08-73F9-4FC0-85D9-5D438449DBFD}" type="slidenum">
              <a:rPr lang="en-US"/>
              <a:pPr>
                <a:defRPr/>
              </a:pPr>
              <a:t>‹#›</a:t>
            </a:fld>
            <a:endParaRPr lang="en-US"/>
          </a:p>
        </p:txBody>
      </p:sp>
    </p:spTree>
    <p:extLst>
      <p:ext uri="{BB962C8B-B14F-4D97-AF65-F5344CB8AC3E}">
        <p14:creationId xmlns:p14="http://schemas.microsoft.com/office/powerpoint/2010/main" xmlns="" val="4005589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E0850E-DAF8-43BD-8CAC-B8100B3CCAED}" type="datetime1">
              <a:rPr lang="en-US" smtClean="0"/>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9BE593-B9F2-4A83-B87E-094B6A07FDD8}" type="slidenum">
              <a:rPr lang="en-US"/>
              <a:pPr>
                <a:defRPr/>
              </a:pPr>
              <a:t>‹#›</a:t>
            </a:fld>
            <a:endParaRPr lang="en-US"/>
          </a:p>
        </p:txBody>
      </p:sp>
    </p:spTree>
    <p:extLst>
      <p:ext uri="{BB962C8B-B14F-4D97-AF65-F5344CB8AC3E}">
        <p14:creationId xmlns:p14="http://schemas.microsoft.com/office/powerpoint/2010/main" xmlns="" val="2878885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74B847-F08E-49FF-837C-AE9122A84938}" type="datetime1">
              <a:rPr lang="en-US" smtClean="0"/>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08D4B-9B0A-4D37-8D63-0EC2BA969585}" type="slidenum">
              <a:rPr lang="en-US"/>
              <a:pPr>
                <a:defRPr/>
              </a:pPr>
              <a:t>‹#›</a:t>
            </a:fld>
            <a:endParaRPr lang="en-US"/>
          </a:p>
        </p:txBody>
      </p:sp>
    </p:spTree>
    <p:extLst>
      <p:ext uri="{BB962C8B-B14F-4D97-AF65-F5344CB8AC3E}">
        <p14:creationId xmlns:p14="http://schemas.microsoft.com/office/powerpoint/2010/main" xmlns="" val="3413415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6DEACD-AE15-4378-885D-71FB9D6AF5D7}" type="datetime1">
              <a:rPr lang="en-US" smtClean="0"/>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43752A-5DD1-48E6-91E0-14559F30B6AF}" type="slidenum">
              <a:rPr lang="en-US"/>
              <a:pPr>
                <a:defRPr/>
              </a:pPr>
              <a:t>‹#›</a:t>
            </a:fld>
            <a:endParaRPr lang="en-US"/>
          </a:p>
        </p:txBody>
      </p:sp>
    </p:spTree>
    <p:extLst>
      <p:ext uri="{BB962C8B-B14F-4D97-AF65-F5344CB8AC3E}">
        <p14:creationId xmlns:p14="http://schemas.microsoft.com/office/powerpoint/2010/main" xmlns="" val="308092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322B6E-6149-4FE9-8AA8-547BB72BD8D8}" type="datetime1">
              <a:rPr lang="en-US" smtClean="0"/>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EB7D0A-6E8C-4ACE-91DD-B4CFEB4C7C14}" type="slidenum">
              <a:rPr lang="en-US"/>
              <a:pPr>
                <a:defRPr/>
              </a:pPr>
              <a:t>‹#›</a:t>
            </a:fld>
            <a:endParaRPr lang="en-US"/>
          </a:p>
        </p:txBody>
      </p:sp>
    </p:spTree>
    <p:extLst>
      <p:ext uri="{BB962C8B-B14F-4D97-AF65-F5344CB8AC3E}">
        <p14:creationId xmlns:p14="http://schemas.microsoft.com/office/powerpoint/2010/main" xmlns="" val="42026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0"/>
          <p:cNvSpPr>
            <a:spLocks noGrp="1" noChangeArrowheads="1"/>
          </p:cNvSpPr>
          <p:nvPr>
            <p:ph type="sldNum" sz="quarter" idx="10"/>
          </p:nvPr>
        </p:nvSpPr>
        <p:spPr>
          <a:ln/>
        </p:spPr>
        <p:txBody>
          <a:bodyPr/>
          <a:lstStyle>
            <a:lvl1pPr>
              <a:defRPr/>
            </a:lvl1pPr>
          </a:lstStyle>
          <a:p>
            <a:pPr>
              <a:defRPr/>
            </a:pPr>
            <a:fld id="{F6F36FCB-CFB9-4F5E-AA70-5E8206BC0DFB}"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a:ln/>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35628024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a:defRPr/>
            </a:lvl1pPr>
          </a:lstStyle>
          <a:p>
            <a:pPr>
              <a:defRPr/>
            </a:pPr>
            <a:fld id="{853CA875-4E35-45BE-A20C-4CE5781CA280}"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3548362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0"/>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984250"/>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a:defRPr/>
            </a:lvl1pPr>
          </a:lstStyle>
          <a:p>
            <a:pPr>
              <a:defRPr/>
            </a:pPr>
            <a:fld id="{AB95076C-4B4A-4189-B9F3-30B0FA6886E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42258537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a:defRPr/>
            </a:lvl1pPr>
          </a:lstStyle>
          <a:p>
            <a:pPr>
              <a:defRPr/>
            </a:pPr>
            <a:fld id="{B4D9D2E2-8477-4354-A965-7ADAF06C9800}" type="slidenum">
              <a:rPr lang="en-US">
                <a:solidFill>
                  <a:srgbClr val="FFFFFF"/>
                </a:solidFill>
              </a:rPr>
              <a:pPr>
                <a:defRPr/>
              </a:pPr>
              <a:t>‹#›</a:t>
            </a:fld>
            <a:endParaRPr lang="en-US" dirty="0">
              <a:solidFill>
                <a:srgbClr val="FFFFFF"/>
              </a:solidFill>
            </a:endParaRPr>
          </a:p>
        </p:txBody>
      </p:sp>
      <p:sp>
        <p:nvSpPr>
          <p:cNvPr id="8"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116635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a:defRPr/>
            </a:lvl1pPr>
          </a:lstStyle>
          <a:p>
            <a:pPr>
              <a:defRPr/>
            </a:pPr>
            <a:fld id="{726B0FB5-C1C3-4B4D-91BD-828D43DC9BF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35102999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a:defRPr/>
            </a:lvl1pPr>
          </a:lstStyle>
          <a:p>
            <a:pPr>
              <a:defRPr/>
            </a:pPr>
            <a:fld id="{31417983-F73D-408A-AC43-6A9EF22619E9}" type="slidenum">
              <a:rPr lang="en-US">
                <a:solidFill>
                  <a:srgbClr val="FFFFFF"/>
                </a:solidFill>
              </a:rPr>
              <a:pPr>
                <a:defRPr/>
              </a:pPr>
              <a:t>‹#›</a:t>
            </a:fld>
            <a:endParaRPr lang="en-US" dirty="0">
              <a:solidFill>
                <a:srgbClr val="FFFFFF"/>
              </a:solidFill>
            </a:endParaRPr>
          </a:p>
        </p:txBody>
      </p:sp>
      <p:sp>
        <p:nvSpPr>
          <p:cNvPr id="3"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12336315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7566B444-E8D5-4354-8ADF-9E640899BC9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303489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BC0F43FD-3712-4F3D-B7F2-41195A133DF1}"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814257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a:defRPr/>
            </a:lvl1pPr>
          </a:lstStyle>
          <a:p>
            <a:pPr>
              <a:defRPr/>
            </a:pPr>
            <a:fld id="{AC88FB35-0EDF-46D0-8701-57B17D6EFB05}"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106017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190500"/>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500"/>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a:defRPr/>
            </a:lvl1pPr>
          </a:lstStyle>
          <a:p>
            <a:pPr>
              <a:defRPr/>
            </a:pPr>
            <a:fld id="{D9F35B80-DCA9-4529-AA8E-F88CA8829286}"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26889194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882775"/>
            <a:ext cx="8043863" cy="4113213"/>
          </a:xfrm>
        </p:spPr>
        <p:txBody>
          <a:bodyPr/>
          <a:lstStyle/>
          <a:p>
            <a:pPr lvl="0"/>
            <a:endParaRPr lang="en-US" noProof="0" dirty="0" smtClean="0"/>
          </a:p>
        </p:txBody>
      </p:sp>
      <p:sp>
        <p:nvSpPr>
          <p:cNvPr id="4" name="Rectangle 3"/>
          <p:cNvSpPr>
            <a:spLocks noGrp="1" noChangeArrowheads="1"/>
          </p:cNvSpPr>
          <p:nvPr>
            <p:ph type="sldNum" sz="quarter" idx="10"/>
          </p:nvPr>
        </p:nvSpPr>
        <p:spPr/>
        <p:txBody>
          <a:bodyPr/>
          <a:lstStyle>
            <a:lvl1pPr>
              <a:defRPr/>
            </a:lvl1pPr>
          </a:lstStyle>
          <a:p>
            <a:pPr>
              <a:defRPr/>
            </a:pPr>
            <a:fld id="{652795CF-F720-42E4-903B-786C00C3995B}" type="slidenum">
              <a:rPr lang="en-US">
                <a:solidFill>
                  <a:srgbClr val="FFFFFF"/>
                </a:solidFill>
              </a:rPr>
              <a:pPr>
                <a:defRPr/>
              </a:pPr>
              <a:t>‹#›</a:t>
            </a:fld>
            <a:endParaRPr lang="en-US" dirty="0">
              <a:solidFill>
                <a:srgbClr val="FFFFFF"/>
              </a:solidFill>
            </a:endParaRPr>
          </a:p>
        </p:txBody>
      </p:sp>
      <p:sp>
        <p:nvSpPr>
          <p:cNvPr id="5" name="Rectangle 4"/>
          <p:cNvSpPr>
            <a:spLocks noGrp="1" noChangeArrowheads="1"/>
          </p:cNvSpPr>
          <p:nvPr>
            <p:ph type="ftr" sz="quarter" idx="11"/>
          </p:nvPr>
        </p:nvSpPr>
        <p:spPr/>
        <p:txBody>
          <a:bodyPr/>
          <a:lstStyle>
            <a:lvl1pPr>
              <a:defRPr/>
            </a:lvl1pPr>
          </a:lstStyle>
          <a:p>
            <a:pPr>
              <a:defRPr/>
            </a:pPr>
            <a:r>
              <a:rPr lang="en-US" smtClean="0"/>
              <a:t>Copyright © 2012 Accenture All Rights Reserved.</a:t>
            </a:r>
            <a:endParaRPr lang="en-US" dirty="0"/>
          </a:p>
        </p:txBody>
      </p:sp>
    </p:spTree>
    <p:extLst>
      <p:ext uri="{BB962C8B-B14F-4D97-AF65-F5344CB8AC3E}">
        <p14:creationId xmlns:p14="http://schemas.microsoft.com/office/powerpoint/2010/main" xmlns="" val="13506832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2AE0C0-2D5D-47E5-891A-8498C0383A66}"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8D139-3F65-40D2-B6A4-E3B23240DD42}" type="slidenum">
              <a:rPr lang="en-US"/>
              <a:pPr>
                <a:defRPr/>
              </a:pPr>
              <a:t>‹#›</a:t>
            </a:fld>
            <a:endParaRPr lang="en-US"/>
          </a:p>
        </p:txBody>
      </p:sp>
    </p:spTree>
    <p:extLst>
      <p:ext uri="{BB962C8B-B14F-4D97-AF65-F5344CB8AC3E}">
        <p14:creationId xmlns:p14="http://schemas.microsoft.com/office/powerpoint/2010/main" xmlns="" val="883611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28789F-4DBC-4BDE-977F-FDE6F6586C87}"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4265F-37CA-4F13-8C11-DEEA2C6DE7A1}" type="slidenum">
              <a:rPr lang="en-US"/>
              <a:pPr>
                <a:defRPr/>
              </a:pPr>
              <a:t>‹#›</a:t>
            </a:fld>
            <a:endParaRPr lang="en-US"/>
          </a:p>
        </p:txBody>
      </p:sp>
    </p:spTree>
    <p:extLst>
      <p:ext uri="{BB962C8B-B14F-4D97-AF65-F5344CB8AC3E}">
        <p14:creationId xmlns:p14="http://schemas.microsoft.com/office/powerpoint/2010/main" xmlns="" val="1750642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6BBFBB-6A34-437E-901E-9610BEAA823E}"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94BBE-4485-47C6-B7BF-BF687F9C7087}" type="slidenum">
              <a:rPr lang="en-US"/>
              <a:pPr>
                <a:defRPr/>
              </a:pPr>
              <a:t>‹#›</a:t>
            </a:fld>
            <a:endParaRPr lang="en-US"/>
          </a:p>
        </p:txBody>
      </p:sp>
    </p:spTree>
    <p:extLst>
      <p:ext uri="{BB962C8B-B14F-4D97-AF65-F5344CB8AC3E}">
        <p14:creationId xmlns:p14="http://schemas.microsoft.com/office/powerpoint/2010/main" xmlns="" val="39817761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F2D831-1619-48F8-953D-804640B069A2}"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BA7BC-95AB-4BBC-8435-6774CBEDE675}" type="slidenum">
              <a:rPr lang="en-US"/>
              <a:pPr>
                <a:defRPr/>
              </a:pPr>
              <a:t>‹#›</a:t>
            </a:fld>
            <a:endParaRPr lang="en-US"/>
          </a:p>
        </p:txBody>
      </p:sp>
    </p:spTree>
    <p:extLst>
      <p:ext uri="{BB962C8B-B14F-4D97-AF65-F5344CB8AC3E}">
        <p14:creationId xmlns:p14="http://schemas.microsoft.com/office/powerpoint/2010/main" xmlns="" val="8714340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ECD239-FB04-4DF4-BF3C-81953A400E61}" type="datetime1">
              <a:rPr lang="en-US"/>
              <a:pPr>
                <a:defRPr/>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18E65C-7137-4547-86E9-EC3CB115E824}" type="slidenum">
              <a:rPr lang="en-US"/>
              <a:pPr>
                <a:defRPr/>
              </a:pPr>
              <a:t>‹#›</a:t>
            </a:fld>
            <a:endParaRPr lang="en-US"/>
          </a:p>
        </p:txBody>
      </p:sp>
    </p:spTree>
    <p:extLst>
      <p:ext uri="{BB962C8B-B14F-4D97-AF65-F5344CB8AC3E}">
        <p14:creationId xmlns:p14="http://schemas.microsoft.com/office/powerpoint/2010/main" xmlns="" val="35270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407EE9-A648-40D1-BFFE-555C139E6B88}" type="datetime1">
              <a:rPr lang="en-US"/>
              <a:pPr>
                <a:defRPr/>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24A6D0-D4BC-4669-9C78-965F6194CC72}" type="slidenum">
              <a:rPr lang="en-US"/>
              <a:pPr>
                <a:defRPr/>
              </a:pPr>
              <a:t>‹#›</a:t>
            </a:fld>
            <a:endParaRPr lang="en-US"/>
          </a:p>
        </p:txBody>
      </p:sp>
    </p:spTree>
    <p:extLst>
      <p:ext uri="{BB962C8B-B14F-4D97-AF65-F5344CB8AC3E}">
        <p14:creationId xmlns:p14="http://schemas.microsoft.com/office/powerpoint/2010/main" xmlns="" val="41479261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764466-0A26-43CD-B1BD-65670E8D1E66}" type="datetime1">
              <a:rPr lang="en-US"/>
              <a:pPr>
                <a:defRPr/>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F10F8C-958C-40F9-A9D7-4A2396A5ABE7}" type="slidenum">
              <a:rPr lang="en-US"/>
              <a:pPr>
                <a:defRPr/>
              </a:pPr>
              <a:t>‹#›</a:t>
            </a:fld>
            <a:endParaRPr lang="en-US"/>
          </a:p>
        </p:txBody>
      </p:sp>
    </p:spTree>
    <p:extLst>
      <p:ext uri="{BB962C8B-B14F-4D97-AF65-F5344CB8AC3E}">
        <p14:creationId xmlns:p14="http://schemas.microsoft.com/office/powerpoint/2010/main" xmlns="" val="5154243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9A2C5B-2FAE-46C2-B121-BB3EAF68EE38}"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72590-1BE4-4638-8251-12ED6F7A0F89}" type="slidenum">
              <a:rPr lang="en-US"/>
              <a:pPr>
                <a:defRPr/>
              </a:pPr>
              <a:t>‹#›</a:t>
            </a:fld>
            <a:endParaRPr lang="en-US"/>
          </a:p>
        </p:txBody>
      </p:sp>
    </p:spTree>
    <p:extLst>
      <p:ext uri="{BB962C8B-B14F-4D97-AF65-F5344CB8AC3E}">
        <p14:creationId xmlns:p14="http://schemas.microsoft.com/office/powerpoint/2010/main" xmlns="" val="296807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84947721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8/23/2019</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405773775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A2E44E17-DB5C-42B1-BE32-0B87142031C9}" type="datetime1">
              <a:rPr lang="en-US" smtClean="0">
                <a:ea typeface="ＭＳ Ｐゴシック" pitchFamily="-111" charset="-128"/>
              </a:rPr>
              <a:pPr defTabSz="457200" fontAlgn="base">
                <a:spcBef>
                  <a:spcPct val="0"/>
                </a:spcBef>
                <a:spcAft>
                  <a:spcPct val="0"/>
                </a:spcAft>
              </a:pPr>
              <a:t>8/23/2019</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xmlns="" val="162035040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8/23/2019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5695622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73112669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8/23/2019</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798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98D99DEC-0FE2-482A-8972-5358A582667A}" type="datetime1">
              <a:rPr lang="en-US"/>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8371079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1" name="Rectangle 29"/>
          <p:cNvSpPr>
            <a:spLocks noGrp="1" noChangeArrowheads="1"/>
          </p:cNvSpPr>
          <p:nvPr>
            <p:ph type="body" idx="1"/>
          </p:nvPr>
        </p:nvSpPr>
        <p:spPr bwMode="gray">
          <a:xfrm>
            <a:off x="236543" y="1262063"/>
            <a:ext cx="8556625" cy="529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3998"/>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defTabSz="914400" eaLnBrk="0" hangingPunct="0">
              <a:lnSpc>
                <a:spcPct val="80000"/>
              </a:lnSpc>
              <a:defRPr sz="1000" b="0">
                <a:solidFill>
                  <a:srgbClr val="FFFFFF"/>
                </a:solidFill>
                <a:latin typeface="Arial" charset="0"/>
                <a:ea typeface="+mn-ea"/>
                <a:cs typeface="+mn-cs"/>
              </a:defRPr>
            </a:lvl1pPr>
          </a:lstStyle>
          <a:p>
            <a:pPr>
              <a:defRPr/>
            </a:pPr>
            <a:fld id="{414BA74D-2D16-4446-8EB0-7672D1703E8C}" type="slidenum">
              <a:rPr lang="en-US"/>
              <a:pPr>
                <a:defRPr/>
              </a:pPr>
              <a:t>‹#›</a:t>
            </a:fld>
            <a:endParaRPr lang="en-US" dirty="0"/>
          </a:p>
        </p:txBody>
      </p:sp>
      <p:sp>
        <p:nvSpPr>
          <p:cNvPr id="1086" name="Rectangle 62"/>
          <p:cNvSpPr>
            <a:spLocks noGrp="1" noChangeArrowheads="1"/>
          </p:cNvSpPr>
          <p:nvPr>
            <p:ph type="ftr" sz="quarter" idx="3"/>
          </p:nvPr>
        </p:nvSpPr>
        <p:spPr bwMode="gray">
          <a:xfrm>
            <a:off x="176214"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defTabSz="914400" eaLnBrk="0" hangingPunct="0">
              <a:lnSpc>
                <a:spcPct val="100000"/>
              </a:lnSpc>
              <a:defRPr sz="1000" b="0">
                <a:solidFill>
                  <a:srgbClr val="000000"/>
                </a:solidFill>
                <a:latin typeface="Arial" pitchFamily="34" charset="0"/>
                <a:ea typeface="+mn-ea"/>
                <a:cs typeface="+mn-cs"/>
              </a:defRPr>
            </a:lvl1pPr>
          </a:lstStyle>
          <a:p>
            <a:pPr>
              <a:defRPr/>
            </a:pPr>
            <a:endParaRPr lang="en-US"/>
          </a:p>
        </p:txBody>
      </p:sp>
      <p:sp>
        <p:nvSpPr>
          <p:cNvPr id="2054" name="Rectangle 65"/>
          <p:cNvSpPr>
            <a:spLocks noGrp="1" noChangeArrowheads="1"/>
          </p:cNvSpPr>
          <p:nvPr>
            <p:ph type="title"/>
          </p:nvPr>
        </p:nvSpPr>
        <p:spPr bwMode="gray">
          <a:xfrm>
            <a:off x="409580" y="374660"/>
            <a:ext cx="849312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9793707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6213" indent="-176213"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2000">
          <a:solidFill>
            <a:schemeClr val="tx1"/>
          </a:solidFill>
          <a:latin typeface="+mn-lt"/>
        </a:defRPr>
      </a:lvl2pPr>
      <a:lvl3pPr marL="858838" indent="-168275" algn="l" rtl="0" eaLnBrk="1" fontAlgn="base" hangingPunct="1">
        <a:spcBef>
          <a:spcPct val="20000"/>
        </a:spcBef>
        <a:spcAft>
          <a:spcPct val="0"/>
        </a:spcAft>
        <a:buClr>
          <a:schemeClr val="tx1"/>
        </a:buClr>
        <a:buChar char="•"/>
        <a:defRPr>
          <a:solidFill>
            <a:schemeClr val="tx1"/>
          </a:solidFill>
          <a:latin typeface="+mn-lt"/>
        </a:defRPr>
      </a:lvl3pPr>
      <a:lvl4pPr marL="1200150" indent="-227013" algn="l" rtl="0" eaLnBrk="1" fontAlgn="base" hangingPunct="1">
        <a:spcBef>
          <a:spcPct val="20000"/>
        </a:spcBef>
        <a:spcAft>
          <a:spcPct val="0"/>
        </a:spcAft>
        <a:buClr>
          <a:schemeClr val="tx1"/>
        </a:buClr>
        <a:buChar char="–"/>
        <a:defRPr sz="16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1400">
          <a:solidFill>
            <a:schemeClr val="tx1"/>
          </a:solidFill>
          <a:latin typeface="+mn-lt"/>
        </a:defRPr>
      </a:lvl6pPr>
      <a:lvl7pPr marL="2395538" indent="-166688" algn="l" rtl="0" eaLnBrk="1" fontAlgn="base" hangingPunct="1">
        <a:spcBef>
          <a:spcPct val="20000"/>
        </a:spcBef>
        <a:spcAft>
          <a:spcPct val="0"/>
        </a:spcAft>
        <a:buClr>
          <a:schemeClr val="tx1"/>
        </a:buClr>
        <a:buChar char="•"/>
        <a:defRPr sz="1400">
          <a:solidFill>
            <a:schemeClr val="tx1"/>
          </a:solidFill>
          <a:latin typeface="+mn-lt"/>
        </a:defRPr>
      </a:lvl7pPr>
      <a:lvl8pPr marL="2852738" indent="-166688" algn="l" rtl="0" eaLnBrk="1" fontAlgn="base" hangingPunct="1">
        <a:spcBef>
          <a:spcPct val="20000"/>
        </a:spcBef>
        <a:spcAft>
          <a:spcPct val="0"/>
        </a:spcAft>
        <a:buClr>
          <a:schemeClr val="tx1"/>
        </a:buClr>
        <a:buChar char="•"/>
        <a:defRPr sz="1400">
          <a:solidFill>
            <a:schemeClr val="tx1"/>
          </a:solidFill>
          <a:latin typeface="+mn-lt"/>
        </a:defRPr>
      </a:lvl8pPr>
      <a:lvl9pPr marL="3309938" indent="-166688"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6DEB2CDB-D431-4811-97EB-768906234DFF}" type="datetimeFigureOut">
              <a:rPr lang="en-ZA" smtClean="0"/>
              <a:pPr/>
              <a:t>2019/08/23</a:t>
            </a:fld>
            <a:endParaRPr lang="en-ZA"/>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9458665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44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3124200" y="635644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283528908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C9A57F28-727C-44BB-86C3-231202CFFCC3}" type="datetime1">
              <a:rPr lang="en-US" smtClean="0"/>
              <a:pPr defTabSz="457200" fontAlgn="base">
                <a:spcBef>
                  <a:spcPct val="0"/>
                </a:spcBef>
                <a:spcAft>
                  <a:spcPct val="0"/>
                </a:spcAft>
                <a:defRPr/>
              </a:pPr>
              <a:t>8/23/2019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7717B8F8-B33F-48E2-A506-68D8A4A68ADB}"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xmlns="" val="208737705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8906"/>
            <a:ext cx="9144000" cy="687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29"/>
          <p:cNvSpPr>
            <a:spLocks noGrp="1" noChangeArrowheads="1"/>
          </p:cNvSpPr>
          <p:nvPr>
            <p:ph type="body" idx="1"/>
          </p:nvPr>
        </p:nvSpPr>
        <p:spPr bwMode="gray">
          <a:xfrm>
            <a:off x="236538" y="1262063"/>
            <a:ext cx="8556625" cy="5294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3988"/>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eaLnBrk="0" hangingPunct="0">
              <a:lnSpc>
                <a:spcPct val="80000"/>
              </a:lnSpc>
              <a:defRPr sz="1000" b="0">
                <a:solidFill>
                  <a:schemeClr val="bg1"/>
                </a:solidFill>
                <a:latin typeface="Arial" charset="0"/>
                <a:cs typeface="+mn-cs"/>
              </a:defRPr>
            </a:lvl1pPr>
          </a:lstStyle>
          <a:p>
            <a:pPr fontAlgn="base">
              <a:spcBef>
                <a:spcPct val="0"/>
              </a:spcBef>
              <a:spcAft>
                <a:spcPct val="0"/>
              </a:spcAft>
              <a:defRPr/>
            </a:pPr>
            <a:fld id="{88CA2ABE-06E1-4780-AFBA-30159F17008A}"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
        <p:nvSpPr>
          <p:cNvPr id="1086" name="Rectangle 62"/>
          <p:cNvSpPr>
            <a:spLocks noGrp="1" noChangeArrowheads="1"/>
          </p:cNvSpPr>
          <p:nvPr>
            <p:ph type="ftr" sz="quarter" idx="3"/>
          </p:nvPr>
        </p:nvSpPr>
        <p:spPr bwMode="gray">
          <a:xfrm>
            <a:off x="176213"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defRPr sz="1000" b="0" dirty="0" smtClean="0">
                <a:solidFill>
                  <a:srgbClr val="000000"/>
                </a:solidFill>
                <a:latin typeface="Arial" pitchFamily="34" charset="0"/>
                <a:cs typeface="+mn-cs"/>
              </a:defRPr>
            </a:lvl1pPr>
          </a:lstStyle>
          <a:p>
            <a:pPr fontAlgn="base">
              <a:spcBef>
                <a:spcPct val="0"/>
              </a:spcBef>
              <a:spcAft>
                <a:spcPct val="0"/>
              </a:spcAft>
              <a:defRPr/>
            </a:pPr>
            <a:r>
              <a:rPr lang="en-US"/>
              <a:t>Copyright © 2012 Accenture All Rights Reserved.</a:t>
            </a:r>
          </a:p>
        </p:txBody>
      </p:sp>
      <p:sp>
        <p:nvSpPr>
          <p:cNvPr id="3078" name="Rectangle 65"/>
          <p:cNvSpPr>
            <a:spLocks noGrp="1" noChangeArrowheads="1"/>
          </p:cNvSpPr>
          <p:nvPr>
            <p:ph type="title"/>
          </p:nvPr>
        </p:nvSpPr>
        <p:spPr bwMode="gray">
          <a:xfrm>
            <a:off x="409199" y="374650"/>
            <a:ext cx="8493125" cy="72707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401362359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000">
          <a:solidFill>
            <a:schemeClr val="tx1"/>
          </a:solidFill>
          <a:latin typeface="+mn-lt"/>
        </a:defRPr>
      </a:lvl2pPr>
      <a:lvl3pPr marL="858838" indent="-168275" algn="l" rtl="0" eaLnBrk="0" fontAlgn="base" hangingPunct="0">
        <a:spcBef>
          <a:spcPct val="20000"/>
        </a:spcBef>
        <a:spcAft>
          <a:spcPct val="0"/>
        </a:spcAft>
        <a:buClr>
          <a:schemeClr val="tx1"/>
        </a:buClr>
        <a:buChar char="•"/>
        <a:defRPr>
          <a:solidFill>
            <a:schemeClr val="tx1"/>
          </a:solidFill>
          <a:latin typeface="+mn-lt"/>
        </a:defRPr>
      </a:lvl3pPr>
      <a:lvl4pPr marL="1200150" indent="-227013" algn="l" rtl="0" eaLnBrk="0" fontAlgn="base" hangingPunct="0">
        <a:spcBef>
          <a:spcPct val="20000"/>
        </a:spcBef>
        <a:spcAft>
          <a:spcPct val="0"/>
        </a:spcAft>
        <a:buClr>
          <a:schemeClr val="tx1"/>
        </a:buClr>
        <a:buChar char="–"/>
        <a:defRPr sz="16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10010D36-FC33-4CFC-A4ED-0A4260D404D5}" type="datetime1">
              <a:rPr lang="en-US">
                <a:ea typeface="MS PGothic" pitchFamily="34" charset="-128"/>
              </a:rPr>
              <a:pPr defTabSz="457200" fontAlgn="base">
                <a:spcBef>
                  <a:spcPct val="0"/>
                </a:spcBef>
                <a:spcAft>
                  <a:spcPct val="0"/>
                </a:spcAft>
                <a:defRPr/>
              </a:pPr>
              <a:t>8/23/2019</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A236C983-A60D-49BB-9F6B-28667F8FDA1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xmlns="" val="206958836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4.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1.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812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703957" y="692696"/>
            <a:ext cx="7538343" cy="234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endParaRPr lang="en-ZA" sz="2800" b="1" dirty="0" smtClean="0">
              <a:solidFill>
                <a:srgbClr val="663300"/>
              </a:solidFill>
              <a:latin typeface="Calibri"/>
            </a:endParaRPr>
          </a:p>
          <a:p>
            <a:pPr algn="ctr" fontAlgn="base">
              <a:spcBef>
                <a:spcPct val="0"/>
              </a:spcBef>
              <a:spcAft>
                <a:spcPct val="0"/>
              </a:spcAft>
            </a:pPr>
            <a:endParaRPr lang="en-ZA" sz="2800" b="1" dirty="0" smtClean="0">
              <a:solidFill>
                <a:srgbClr val="663300"/>
              </a:solidFill>
              <a:latin typeface="Calibri"/>
            </a:endParaRPr>
          </a:p>
          <a:p>
            <a:pPr algn="ctr" fontAlgn="base">
              <a:spcBef>
                <a:spcPct val="0"/>
              </a:spcBef>
              <a:spcAft>
                <a:spcPct val="0"/>
              </a:spcAft>
            </a:pPr>
            <a:endParaRPr lang="en-ZA" sz="2800" b="1" dirty="0" smtClean="0">
              <a:solidFill>
                <a:srgbClr val="663300"/>
              </a:solidFill>
              <a:latin typeface="Calibri"/>
            </a:endParaRPr>
          </a:p>
          <a:p>
            <a:pPr algn="ctr" fontAlgn="base">
              <a:spcBef>
                <a:spcPct val="0"/>
              </a:spcBef>
              <a:spcAft>
                <a:spcPct val="0"/>
              </a:spcAft>
            </a:pPr>
            <a:r>
              <a:rPr lang="en-ZA" sz="2800" b="1" dirty="0" smtClean="0">
                <a:solidFill>
                  <a:srgbClr val="1F497D">
                    <a:lumMod val="75000"/>
                  </a:srgbClr>
                </a:solidFill>
                <a:latin typeface="Calibri"/>
              </a:rPr>
              <a:t>                    </a:t>
            </a:r>
            <a:endParaRPr lang="en-ZA" sz="2800" b="1" dirty="0" smtClean="0">
              <a:solidFill>
                <a:srgbClr val="1F497D">
                  <a:lumMod val="50000"/>
                </a:srgbClr>
              </a:solidFill>
              <a:latin typeface="Calibri"/>
            </a:endParaRPr>
          </a:p>
          <a:p>
            <a:pPr algn="ctr" fontAlgn="base">
              <a:spcBef>
                <a:spcPct val="0"/>
              </a:spcBef>
              <a:spcAft>
                <a:spcPct val="0"/>
              </a:spcAft>
            </a:pPr>
            <a:endParaRPr lang="en-ZA" sz="2800" b="1" dirty="0">
              <a:solidFill>
                <a:srgbClr val="663300"/>
              </a:solidFill>
              <a:latin typeface="Calibri"/>
            </a:endParaRPr>
          </a:p>
        </p:txBody>
      </p:sp>
      <p:sp>
        <p:nvSpPr>
          <p:cNvPr id="13316" name="Subtitle 17"/>
          <p:cNvSpPr txBox="1">
            <a:spLocks/>
          </p:cNvSpPr>
          <p:nvPr/>
        </p:nvSpPr>
        <p:spPr bwMode="auto">
          <a:xfrm>
            <a:off x="251520" y="2852936"/>
            <a:ext cx="15841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defTabSz="457200" eaLnBrk="1" fontAlgn="base" hangingPunct="1">
              <a:spcBef>
                <a:spcPct val="20000"/>
              </a:spcBef>
              <a:spcAft>
                <a:spcPct val="0"/>
              </a:spcAft>
              <a:buFont typeface="Arial" charset="0"/>
              <a:buNone/>
            </a:pPr>
            <a:r>
              <a:rPr lang="en-US" sz="1400" b="1" dirty="0" smtClean="0">
                <a:solidFill>
                  <a:srgbClr val="404040"/>
                </a:solidFill>
                <a:latin typeface="Arial Bold" pitchFamily="-111" charset="0"/>
                <a:cs typeface="Arial Bold" pitchFamily="-111" charset="0"/>
              </a:rPr>
              <a:t>2019.08.21</a:t>
            </a: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5081" y="6099175"/>
            <a:ext cx="1493837" cy="75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16825" y="6099176"/>
            <a:ext cx="125095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816968" y="420640"/>
            <a:ext cx="7920880" cy="2600712"/>
          </a:xfrm>
          <a:prstGeom prst="rect">
            <a:avLst/>
          </a:prstGeom>
          <a:noFill/>
        </p:spPr>
        <p:txBody>
          <a:bodyPr wrap="square" rtlCol="0">
            <a:spAutoFit/>
          </a:bodyPr>
          <a:lstStyle/>
          <a:p>
            <a:pPr algn="ctr"/>
            <a:r>
              <a:rPr lang="en-ZA" sz="3200" b="1" dirty="0" smtClean="0">
                <a:solidFill>
                  <a:prstClr val="black"/>
                </a:solidFill>
              </a:rPr>
              <a:t>DEPARTMENT OF EMPLOYMENT &amp; LABOUR</a:t>
            </a:r>
          </a:p>
          <a:p>
            <a:pPr algn="ctr"/>
            <a:endParaRPr lang="en-ZA" sz="900" dirty="0">
              <a:solidFill>
                <a:prstClr val="white"/>
              </a:solidFill>
            </a:endParaRPr>
          </a:p>
          <a:p>
            <a:pPr algn="ctr"/>
            <a:r>
              <a:rPr lang="en-ZA" sz="2400" dirty="0" smtClean="0">
                <a:solidFill>
                  <a:prstClr val="white"/>
                </a:solidFill>
              </a:rPr>
              <a:t>UNEMPLOYMENT INSURANCE FUND</a:t>
            </a:r>
          </a:p>
          <a:p>
            <a:pPr lvl="0" algn="ctr" fontAlgn="base">
              <a:spcBef>
                <a:spcPct val="0"/>
              </a:spcBef>
              <a:spcAft>
                <a:spcPct val="0"/>
              </a:spcAft>
            </a:pPr>
            <a:r>
              <a:rPr lang="en-ZA" b="1" dirty="0">
                <a:solidFill>
                  <a:srgbClr val="663300"/>
                </a:solidFill>
              </a:rPr>
              <a:t>3</a:t>
            </a:r>
            <a:r>
              <a:rPr lang="en-ZA" b="1" baseline="30000" dirty="0">
                <a:solidFill>
                  <a:srgbClr val="663300"/>
                </a:solidFill>
              </a:rPr>
              <a:t>RD</a:t>
            </a:r>
            <a:r>
              <a:rPr lang="en-ZA" b="1" dirty="0">
                <a:solidFill>
                  <a:srgbClr val="663300"/>
                </a:solidFill>
              </a:rPr>
              <a:t> QUARTER APP Report </a:t>
            </a:r>
          </a:p>
          <a:p>
            <a:pPr lvl="0" algn="ctr" fontAlgn="base">
              <a:spcBef>
                <a:spcPct val="0"/>
              </a:spcBef>
              <a:spcAft>
                <a:spcPct val="0"/>
              </a:spcAft>
            </a:pPr>
            <a:r>
              <a:rPr lang="en-ZA" b="1" dirty="0">
                <a:solidFill>
                  <a:prstClr val="black"/>
                </a:solidFill>
              </a:rPr>
              <a:t>(Audited Performance Information)</a:t>
            </a:r>
          </a:p>
          <a:p>
            <a:pPr lvl="0" algn="ctr" fontAlgn="base">
              <a:spcBef>
                <a:spcPct val="0"/>
              </a:spcBef>
              <a:spcAft>
                <a:spcPct val="0"/>
              </a:spcAft>
            </a:pPr>
            <a:r>
              <a:rPr lang="en-ZA" b="1" dirty="0">
                <a:solidFill>
                  <a:srgbClr val="663300"/>
                </a:solidFill>
              </a:rPr>
              <a:t>for the Financial Year 2018/19</a:t>
            </a:r>
          </a:p>
          <a:p>
            <a:pPr algn="ctr"/>
            <a:r>
              <a:rPr lang="en-ZA" sz="2000" b="1" dirty="0" smtClean="0">
                <a:solidFill>
                  <a:srgbClr val="1F497D">
                    <a:lumMod val="75000"/>
                  </a:srgbClr>
                </a:solidFill>
              </a:rPr>
              <a:t>      </a:t>
            </a:r>
            <a:endParaRPr lang="en-ZA" sz="2000" b="1" dirty="0">
              <a:solidFill>
                <a:srgbClr val="1F497D">
                  <a:lumMod val="75000"/>
                </a:srgbClr>
              </a:solidFill>
            </a:endParaRPr>
          </a:p>
          <a:p>
            <a:pPr algn="ctr"/>
            <a:r>
              <a:rPr lang="en-ZA" sz="2400" b="1" dirty="0" smtClean="0">
                <a:solidFill>
                  <a:srgbClr val="1F497D">
                    <a:lumMod val="75000"/>
                  </a:srgbClr>
                </a:solidFill>
              </a:rPr>
              <a:t>Portfolio Committee</a:t>
            </a:r>
            <a:endParaRPr lang="en-ZA" sz="2400" b="1" dirty="0">
              <a:solidFill>
                <a:srgbClr val="1F497D">
                  <a:lumMod val="75000"/>
                </a:srgbClr>
              </a:solidFill>
            </a:endParaRPr>
          </a:p>
        </p:txBody>
      </p:sp>
      <p:sp>
        <p:nvSpPr>
          <p:cNvPr id="8" name="TextBox 7"/>
          <p:cNvSpPr txBox="1"/>
          <p:nvPr/>
        </p:nvSpPr>
        <p:spPr>
          <a:xfrm>
            <a:off x="8503560" y="442277"/>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a:t>
            </a:r>
            <a:endParaRPr lang="en-ZA" sz="1200" dirty="0">
              <a:solidFill>
                <a:prstClr val="black"/>
              </a:solidFill>
            </a:endParaRPr>
          </a:p>
        </p:txBody>
      </p:sp>
      <p:pic>
        <p:nvPicPr>
          <p:cNvPr id="9" name="Picture 8"/>
          <p:cNvPicPr/>
          <p:nvPr/>
        </p:nvPicPr>
        <p:blipFill>
          <a:blip r:embed="rId5" cstate="print">
            <a:extLst>
              <a:ext uri="{28A0092B-C50C-407E-A947-70E740481C1C}">
                <a14:useLocalDpi xmlns:a14="http://schemas.microsoft.com/office/drawing/2010/main" xmlns="" val="0"/>
              </a:ext>
            </a:extLst>
          </a:blip>
          <a:stretch>
            <a:fillRect/>
          </a:stretch>
        </p:blipFill>
        <p:spPr>
          <a:xfrm>
            <a:off x="239935" y="6021387"/>
            <a:ext cx="2445385" cy="914400"/>
          </a:xfrm>
          <a:prstGeom prst="rect">
            <a:avLst/>
          </a:prstGeom>
        </p:spPr>
      </p:pic>
    </p:spTree>
    <p:extLst>
      <p:ext uri="{BB962C8B-B14F-4D97-AF65-F5344CB8AC3E}">
        <p14:creationId xmlns:p14="http://schemas.microsoft.com/office/powerpoint/2010/main" xmlns="" val="1223084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TOTAL INDICATORS</a:t>
            </a:r>
            <a:endParaRPr lang="en-ZA" sz="2800" b="1" dirty="0"/>
          </a:p>
        </p:txBody>
      </p:sp>
      <p:sp>
        <p:nvSpPr>
          <p:cNvPr id="3" name="Slide Number Placeholder 2"/>
          <p:cNvSpPr>
            <a:spLocks noGrp="1"/>
          </p:cNvSpPr>
          <p:nvPr>
            <p:ph type="sldNum" sz="quarter" idx="12"/>
          </p:nvPr>
        </p:nvSpPr>
        <p:spPr/>
        <p:txBody>
          <a:bodyPr/>
          <a:lstStyle/>
          <a:p>
            <a:pPr>
              <a:defRPr/>
            </a:pPr>
            <a:fld id="{0AEE383F-EC86-405A-B485-FE7E7178F53F}" type="slidenum">
              <a:rPr lang="en-US" smtClean="0"/>
              <a:pPr>
                <a:defRPr/>
              </a:pPr>
              <a:t>10</a:t>
            </a:fld>
            <a:endParaRPr lang="en-US" dirty="0"/>
          </a:p>
        </p:txBody>
      </p:sp>
      <p:sp>
        <p:nvSpPr>
          <p:cNvPr id="4" name="Rectangle 3"/>
          <p:cNvSpPr/>
          <p:nvPr/>
        </p:nvSpPr>
        <p:spPr>
          <a:xfrm>
            <a:off x="395536" y="1556791"/>
            <a:ext cx="8028384" cy="4732065"/>
          </a:xfrm>
          <a:prstGeom prst="rect">
            <a:avLst/>
          </a:prstGeom>
        </p:spPr>
        <p:txBody>
          <a:bodyPr wrap="square">
            <a:spAutoFit/>
          </a:bodyPr>
          <a:lstStyle/>
          <a:p>
            <a:pPr marL="270510" algn="just">
              <a:spcAft>
                <a:spcPts val="0"/>
              </a:spcAft>
              <a:tabLst>
                <a:tab pos="180340" algn="l"/>
              </a:tabLst>
            </a:pPr>
            <a:r>
              <a:rPr lang="en-US" dirty="0">
                <a:latin typeface="Arial"/>
                <a:ea typeface="Times New Roman"/>
              </a:rPr>
              <a:t>As per our Annual Performance Plan 2018/2019, there are sixteen (16) performance indicators and targets.</a:t>
            </a:r>
            <a:endParaRPr lang="en-ZA" sz="2000" dirty="0">
              <a:latin typeface="Times New Roman"/>
              <a:ea typeface="Times New Roman"/>
            </a:endParaRPr>
          </a:p>
          <a:p>
            <a:pPr marL="270510" algn="just">
              <a:spcAft>
                <a:spcPts val="0"/>
              </a:spcAft>
              <a:tabLst>
                <a:tab pos="180340" algn="l"/>
              </a:tabLst>
            </a:pPr>
            <a:r>
              <a:rPr lang="en-US" dirty="0">
                <a:latin typeface="Arial"/>
                <a:ea typeface="Times New Roman"/>
              </a:rPr>
              <a:t> </a:t>
            </a:r>
            <a:endParaRPr lang="en-ZA" sz="2000" dirty="0">
              <a:latin typeface="Times New Roman"/>
              <a:ea typeface="Times New Roman"/>
            </a:endParaRPr>
          </a:p>
          <a:p>
            <a:pPr algn="just">
              <a:lnSpc>
                <a:spcPct val="115000"/>
              </a:lnSpc>
              <a:spcAft>
                <a:spcPts val="0"/>
              </a:spcAft>
              <a:tabLst>
                <a:tab pos="270510" algn="l"/>
              </a:tabLst>
            </a:pPr>
            <a:r>
              <a:rPr lang="en-ZA" b="1" dirty="0">
                <a:latin typeface="Arial"/>
                <a:ea typeface="Calibri"/>
                <a:cs typeface="Times New Roman"/>
              </a:rPr>
              <a:t>	Management Assurance:</a:t>
            </a:r>
            <a:r>
              <a:rPr lang="en-ZA" dirty="0">
                <a:latin typeface="Arial"/>
                <a:ea typeface="Calibri"/>
                <a:cs typeface="Times New Roman"/>
              </a:rPr>
              <a:t> </a:t>
            </a:r>
            <a:endParaRPr lang="en-ZA" dirty="0">
              <a:ea typeface="Calibri"/>
              <a:cs typeface="Times New Roman"/>
            </a:endParaRPr>
          </a:p>
          <a:p>
            <a:pPr marL="342900" lvl="0" indent="-342900" algn="just">
              <a:spcAft>
                <a:spcPts val="0"/>
              </a:spcAft>
              <a:buFont typeface="Symbol"/>
              <a:buChar char=""/>
              <a:tabLst>
                <a:tab pos="180340" algn="l"/>
              </a:tabLst>
            </a:pPr>
            <a:r>
              <a:rPr lang="en-US" dirty="0">
                <a:latin typeface="Arial"/>
                <a:ea typeface="Times New Roman"/>
              </a:rPr>
              <a:t>Management reported that nine (11) performance targets were achieved and seven (5) performance targets were not achieved.</a:t>
            </a:r>
            <a:endParaRPr lang="en-ZA" sz="2000" dirty="0">
              <a:latin typeface="Times New Roman"/>
              <a:ea typeface="Times New Roman"/>
            </a:endParaRPr>
          </a:p>
          <a:p>
            <a:pPr marL="342900" lvl="0" indent="-342900" algn="just">
              <a:spcAft>
                <a:spcPts val="0"/>
              </a:spcAft>
              <a:buFont typeface="Symbol"/>
              <a:buChar char=""/>
              <a:tabLst>
                <a:tab pos="742950" algn="l"/>
              </a:tabLst>
            </a:pPr>
            <a:r>
              <a:rPr lang="en-ZA" dirty="0">
                <a:latin typeface="Arial"/>
                <a:ea typeface="Times New Roman"/>
              </a:rPr>
              <a:t>Percentage achieved 69%</a:t>
            </a:r>
            <a:endParaRPr lang="en-ZA" sz="2000" dirty="0">
              <a:latin typeface="Times New Roman"/>
              <a:ea typeface="Times New Roman"/>
            </a:endParaRPr>
          </a:p>
          <a:p>
            <a:pPr marL="180340" algn="just">
              <a:spcAft>
                <a:spcPts val="0"/>
              </a:spcAft>
              <a:tabLst>
                <a:tab pos="742950" algn="l"/>
              </a:tabLst>
            </a:pPr>
            <a:r>
              <a:rPr lang="en-ZA" dirty="0">
                <a:latin typeface="Arial"/>
                <a:ea typeface="Times New Roman"/>
              </a:rPr>
              <a:t> </a:t>
            </a:r>
            <a:endParaRPr lang="en-ZA" sz="2000" dirty="0">
              <a:latin typeface="Times New Roman"/>
              <a:ea typeface="Times New Roman"/>
            </a:endParaRPr>
          </a:p>
          <a:p>
            <a:pPr algn="just">
              <a:lnSpc>
                <a:spcPct val="115000"/>
              </a:lnSpc>
              <a:spcAft>
                <a:spcPts val="0"/>
              </a:spcAft>
              <a:tabLst>
                <a:tab pos="270510" algn="l"/>
              </a:tabLst>
            </a:pPr>
            <a:r>
              <a:rPr lang="en-ZA" b="1" dirty="0">
                <a:latin typeface="Arial"/>
                <a:ea typeface="Calibri"/>
                <a:cs typeface="Times New Roman"/>
              </a:rPr>
              <a:t>	Internal Audit Assurance:</a:t>
            </a:r>
            <a:r>
              <a:rPr lang="en-ZA" dirty="0">
                <a:latin typeface="Arial"/>
                <a:ea typeface="Calibri"/>
                <a:cs typeface="Times New Roman"/>
              </a:rPr>
              <a:t> </a:t>
            </a:r>
            <a:endParaRPr lang="en-ZA" dirty="0">
              <a:ea typeface="Calibri"/>
              <a:cs typeface="Times New Roman"/>
            </a:endParaRPr>
          </a:p>
          <a:p>
            <a:pPr marL="342900" lvl="0" indent="-342900" algn="just">
              <a:spcAft>
                <a:spcPts val="0"/>
              </a:spcAft>
              <a:buFont typeface="Symbol"/>
              <a:buChar char=""/>
              <a:tabLst>
                <a:tab pos="180340" algn="l"/>
              </a:tabLst>
            </a:pPr>
            <a:r>
              <a:rPr lang="en-US" dirty="0">
                <a:latin typeface="Arial"/>
                <a:ea typeface="Times New Roman"/>
              </a:rPr>
              <a:t>Internal Audit is providing reasonable assurance that nine (11) performance targets were achieved and seven (5) performance targets were not achieved.</a:t>
            </a:r>
            <a:endParaRPr lang="en-ZA" sz="2000" dirty="0">
              <a:latin typeface="Times New Roman"/>
              <a:ea typeface="Times New Roman"/>
            </a:endParaRPr>
          </a:p>
          <a:p>
            <a:pPr marL="342900" lvl="0" indent="-342900" algn="just">
              <a:spcAft>
                <a:spcPts val="0"/>
              </a:spcAft>
              <a:buFont typeface="Symbol"/>
              <a:buChar char=""/>
              <a:tabLst>
                <a:tab pos="180340" algn="l"/>
              </a:tabLst>
            </a:pPr>
            <a:r>
              <a:rPr lang="en-US" dirty="0">
                <a:latin typeface="Arial"/>
                <a:ea typeface="Times New Roman"/>
              </a:rPr>
              <a:t>Percentage achieved 69%</a:t>
            </a:r>
            <a:endParaRPr lang="en-ZA" sz="2000" dirty="0">
              <a:latin typeface="Times New Roman"/>
              <a:ea typeface="Times New Roman"/>
            </a:endParaRPr>
          </a:p>
          <a:p>
            <a:pPr marL="547370" algn="just">
              <a:lnSpc>
                <a:spcPct val="115000"/>
              </a:lnSpc>
              <a:spcAft>
                <a:spcPts val="0"/>
              </a:spcAft>
              <a:tabLst>
                <a:tab pos="742950" algn="l"/>
              </a:tabLst>
            </a:pPr>
            <a:r>
              <a:rPr lang="en-ZA" dirty="0">
                <a:latin typeface="Arial"/>
                <a:ea typeface="Times New Roman"/>
                <a:cs typeface="Times New Roman"/>
              </a:rPr>
              <a:t> </a:t>
            </a:r>
            <a:endParaRPr lang="en-ZA" dirty="0">
              <a:ea typeface="Calibri"/>
              <a:cs typeface="Times New Roman"/>
            </a:endParaRPr>
          </a:p>
          <a:p>
            <a:pPr marL="228600" algn="just">
              <a:lnSpc>
                <a:spcPct val="115000"/>
              </a:lnSpc>
              <a:spcAft>
                <a:spcPts val="1000"/>
              </a:spcAft>
              <a:tabLst>
                <a:tab pos="180340" algn="l"/>
              </a:tabLst>
            </a:pPr>
            <a:r>
              <a:rPr lang="en-ZA" dirty="0">
                <a:latin typeface="Arial"/>
                <a:ea typeface="Times New Roman"/>
                <a:cs typeface="Times New Roman"/>
              </a:rPr>
              <a:t>The table below reflects the details and comments on the performance indicators.</a:t>
            </a:r>
            <a:endParaRPr lang="en-ZA" dirty="0">
              <a:ea typeface="Calibri"/>
              <a:cs typeface="Times New Roman"/>
            </a:endParaRPr>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a:t>
            </a:r>
            <a:endParaRPr lang="en-ZA" sz="1200" dirty="0">
              <a:solidFill>
                <a:prstClr val="black"/>
              </a:solidFill>
            </a:endParaRPr>
          </a:p>
        </p:txBody>
      </p:sp>
    </p:spTree>
    <p:extLst>
      <p:ext uri="{BB962C8B-B14F-4D97-AF65-F5344CB8AC3E}">
        <p14:creationId xmlns:p14="http://schemas.microsoft.com/office/powerpoint/2010/main" xmlns="" val="180995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232522478"/>
              </p:ext>
            </p:extLst>
          </p:nvPr>
        </p:nvGraphicFramePr>
        <p:xfrm>
          <a:off x="251520" y="1412776"/>
          <a:ext cx="8568952" cy="5237088"/>
        </p:xfrm>
        <a:graphic>
          <a:graphicData uri="http://schemas.openxmlformats.org/drawingml/2006/table">
            <a:tbl>
              <a:tblPr firstRow="1" firstCol="1" bandRow="1"/>
              <a:tblGrid>
                <a:gridCol w="504056">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3168352">
                  <a:extLst>
                    <a:ext uri="{9D8B030D-6E8A-4147-A177-3AD203B41FA5}">
                      <a16:colId xmlns:a16="http://schemas.microsoft.com/office/drawing/2014/main" xmlns="" val="20004"/>
                    </a:ext>
                  </a:extLst>
                </a:gridCol>
              </a:tblGrid>
              <a:tr h="792088">
                <a:tc>
                  <a:txBody>
                    <a:bodyPr/>
                    <a:lstStyle/>
                    <a:p>
                      <a:pPr marL="457200">
                        <a:spcAft>
                          <a:spcPts val="0"/>
                        </a:spcAft>
                      </a:pPr>
                      <a:r>
                        <a:rPr lang="en-US" sz="700" b="1" dirty="0">
                          <a:solidFill>
                            <a:srgbClr val="000000"/>
                          </a:solidFill>
                          <a:effectLst/>
                          <a:latin typeface="Arial"/>
                          <a:ea typeface="Times New Roman"/>
                        </a:rPr>
                        <a:t>No</a:t>
                      </a:r>
                      <a:endParaRPr lang="en-ZA" sz="700" dirty="0">
                        <a:effectLst/>
                        <a:latin typeface="Times New Roman"/>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ZA" sz="1100" b="1" dirty="0">
                          <a:solidFill>
                            <a:srgbClr val="000000"/>
                          </a:solidFill>
                          <a:effectLst/>
                          <a:latin typeface="+mn-lt"/>
                          <a:ea typeface="Calibri"/>
                          <a:cs typeface="Times New Roman"/>
                        </a:rPr>
                        <a:t>Performance Indicator</a:t>
                      </a:r>
                      <a:endParaRPr lang="en-ZA" sz="1100" dirty="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ctr">
                        <a:spcAft>
                          <a:spcPts val="0"/>
                        </a:spcAft>
                        <a:tabLst>
                          <a:tab pos="180340" algn="l"/>
                        </a:tabLst>
                      </a:pPr>
                      <a:r>
                        <a:rPr lang="en-US" sz="1100" b="1" dirty="0">
                          <a:effectLst/>
                          <a:latin typeface="+mn-lt"/>
                          <a:ea typeface="Times New Roman"/>
                        </a:rPr>
                        <a:t>Status as per QPR 3</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ctr">
                        <a:spcAft>
                          <a:spcPts val="0"/>
                        </a:spcAft>
                        <a:tabLst>
                          <a:tab pos="180340" algn="l"/>
                        </a:tabLst>
                      </a:pPr>
                      <a:r>
                        <a:rPr lang="en-US" sz="1100" b="1" dirty="0">
                          <a:effectLst/>
                          <a:latin typeface="+mn-lt"/>
                          <a:ea typeface="Times New Roman"/>
                        </a:rPr>
                        <a:t>Status as per IA</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ctr">
                        <a:spcAft>
                          <a:spcPts val="0"/>
                        </a:spcAft>
                        <a:tabLst>
                          <a:tab pos="180340" algn="l"/>
                        </a:tabLst>
                      </a:pPr>
                      <a:r>
                        <a:rPr lang="en-US" sz="1100" b="1" dirty="0">
                          <a:effectLst/>
                          <a:latin typeface="+mn-lt"/>
                          <a:ea typeface="Times New Roman"/>
                        </a:rPr>
                        <a:t>Auditor’s Conclusion/ Comments</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21371">
                <a:tc>
                  <a:txBody>
                    <a:bodyPr/>
                    <a:lstStyle/>
                    <a:p>
                      <a:pPr marL="0" lvl="0" indent="0" algn="l">
                        <a:spcAft>
                          <a:spcPts val="0"/>
                        </a:spcAft>
                        <a:buFont typeface="+mj-lt"/>
                        <a:buNone/>
                      </a:pPr>
                      <a:r>
                        <a:rPr lang="en-ZA" sz="900" dirty="0" smtClean="0">
                          <a:effectLst/>
                          <a:latin typeface="+mn-lt"/>
                          <a:ea typeface="Times New Roman"/>
                        </a:rPr>
                        <a:t>1.</a:t>
                      </a:r>
                      <a:endParaRPr lang="en-ZA" sz="9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100">
                          <a:solidFill>
                            <a:srgbClr val="000000"/>
                          </a:solidFill>
                          <a:effectLst/>
                          <a:latin typeface="+mn-lt"/>
                          <a:ea typeface="Calibri"/>
                          <a:cs typeface="Times New Roman"/>
                        </a:rPr>
                        <a:t>Percentage of administrative expenditure (excluding capex) as compared to revenue maintained.</a:t>
                      </a:r>
                      <a:endParaRPr lang="en-ZA" sz="110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in line with TID.</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21371">
                <a:tc>
                  <a:txBody>
                    <a:bodyPr/>
                    <a:lstStyle/>
                    <a:p>
                      <a:pPr marL="0" lvl="0" indent="0" algn="just">
                        <a:spcAft>
                          <a:spcPts val="0"/>
                        </a:spcAft>
                        <a:buFont typeface="+mj-lt"/>
                        <a:buNone/>
                      </a:pPr>
                      <a:r>
                        <a:rPr lang="en-ZA" sz="900" dirty="0" smtClean="0">
                          <a:effectLst/>
                          <a:latin typeface="+mn-lt"/>
                          <a:ea typeface="Times New Roman"/>
                        </a:rPr>
                        <a:t>2</a:t>
                      </a:r>
                      <a:endParaRPr lang="en-ZA" sz="9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100">
                          <a:solidFill>
                            <a:srgbClr val="000000"/>
                          </a:solidFill>
                          <a:effectLst/>
                          <a:latin typeface="+mn-lt"/>
                          <a:ea typeface="Calibri"/>
                          <a:cs typeface="Times New Roman"/>
                        </a:rPr>
                        <a:t>Percentage of valid invoices paid within 30 calendar days after receipt by the Fund.</a:t>
                      </a:r>
                      <a:endParaRPr lang="en-ZA" sz="110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p>
                      <a:pPr>
                        <a:lnSpc>
                          <a:spcPct val="115000"/>
                        </a:lnSpc>
                        <a:spcAft>
                          <a:spcPts val="1000"/>
                        </a:spcAft>
                      </a:pPr>
                      <a:r>
                        <a:rPr lang="en-US" sz="1100">
                          <a:effectLst/>
                          <a:latin typeface="+mn-lt"/>
                          <a:ea typeface="Calibri"/>
                          <a:cs typeface="Times New Roman"/>
                        </a:rPr>
                        <a:t> </a:t>
                      </a:r>
                      <a:endParaRPr lang="en-ZA" sz="110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Satisfactory,</a:t>
                      </a:r>
                      <a:endParaRPr lang="en-ZA" sz="1100"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in line with TID.</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21371">
                <a:tc>
                  <a:txBody>
                    <a:bodyPr/>
                    <a:lstStyle/>
                    <a:p>
                      <a:pPr marL="0" lvl="0" indent="0" algn="just">
                        <a:spcAft>
                          <a:spcPts val="0"/>
                        </a:spcAft>
                        <a:buFont typeface="+mj-lt"/>
                        <a:buNone/>
                      </a:pPr>
                      <a:r>
                        <a:rPr lang="en-ZA" sz="900" dirty="0" smtClean="0">
                          <a:effectLst/>
                          <a:latin typeface="+mn-lt"/>
                          <a:ea typeface="Times New Roman"/>
                        </a:rPr>
                        <a:t>3</a:t>
                      </a:r>
                      <a:endParaRPr lang="en-ZA" sz="9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100" dirty="0">
                          <a:solidFill>
                            <a:srgbClr val="000000"/>
                          </a:solidFill>
                          <a:effectLst/>
                          <a:latin typeface="+mn-lt"/>
                          <a:ea typeface="Calibri"/>
                          <a:cs typeface="Times New Roman"/>
                        </a:rPr>
                        <a:t>Percentage of total mandated social responsible investment committed</a:t>
                      </a:r>
                      <a:endParaRPr lang="en-ZA" sz="1100" dirty="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79454">
                <a:tc>
                  <a:txBody>
                    <a:bodyPr/>
                    <a:lstStyle/>
                    <a:p>
                      <a:pPr marL="0" lvl="0" indent="0">
                        <a:spcAft>
                          <a:spcPts val="0"/>
                        </a:spcAft>
                        <a:buFont typeface="+mj-lt"/>
                        <a:buNone/>
                      </a:pPr>
                      <a:r>
                        <a:rPr lang="en-ZA" sz="900" dirty="0" smtClean="0">
                          <a:effectLst/>
                          <a:latin typeface="+mn-lt"/>
                          <a:ea typeface="Times New Roman"/>
                        </a:rPr>
                        <a:t>4</a:t>
                      </a:r>
                      <a:endParaRPr lang="en-ZA" sz="9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solidFill>
                            <a:srgbClr val="000000"/>
                          </a:solidFill>
                          <a:effectLst/>
                          <a:latin typeface="+mn-lt"/>
                          <a:ea typeface="Calibri"/>
                          <a:cs typeface="Times New Roman"/>
                        </a:rPr>
                        <a:t>Percentage of vacancy rate reduced.</a:t>
                      </a:r>
                      <a:endParaRPr lang="en-ZA" sz="110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09902">
                <a:tc>
                  <a:txBody>
                    <a:bodyPr/>
                    <a:lstStyle/>
                    <a:p>
                      <a:pPr marL="0" lvl="0" indent="0" algn="just">
                        <a:spcAft>
                          <a:spcPts val="0"/>
                        </a:spcAft>
                        <a:buFont typeface="+mj-lt"/>
                        <a:buNone/>
                      </a:pPr>
                      <a:r>
                        <a:rPr lang="en-ZA" sz="900" dirty="0" smtClean="0">
                          <a:effectLst/>
                          <a:latin typeface="+mn-lt"/>
                          <a:ea typeface="Times New Roman"/>
                        </a:rPr>
                        <a:t>5</a:t>
                      </a:r>
                      <a:endParaRPr lang="en-ZA" sz="9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solidFill>
                            <a:srgbClr val="000000"/>
                          </a:solidFill>
                          <a:effectLst/>
                          <a:latin typeface="+mn-lt"/>
                          <a:ea typeface="Calibri"/>
                          <a:cs typeface="Times New Roman"/>
                        </a:rPr>
                        <a:t>Number of provincial sites upgraded with</a:t>
                      </a:r>
                      <a:endParaRPr lang="en-ZA" sz="1100">
                        <a:effectLst/>
                        <a:latin typeface="+mn-lt"/>
                        <a:ea typeface="Calibri"/>
                        <a:cs typeface="Times New Roman"/>
                      </a:endParaRPr>
                    </a:p>
                    <a:p>
                      <a:pPr>
                        <a:lnSpc>
                          <a:spcPct val="115000"/>
                        </a:lnSpc>
                        <a:spcAft>
                          <a:spcPts val="1000"/>
                        </a:spcAft>
                      </a:pPr>
                      <a:r>
                        <a:rPr lang="en-ZA" sz="1100">
                          <a:solidFill>
                            <a:srgbClr val="000000"/>
                          </a:solidFill>
                          <a:effectLst/>
                          <a:latin typeface="+mn-lt"/>
                          <a:ea typeface="Calibri"/>
                          <a:cs typeface="Times New Roman"/>
                        </a:rPr>
                        <a:t>free Wi-Fi to access UIF systems</a:t>
                      </a:r>
                      <a:endParaRPr lang="en-ZA" sz="110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dirty="0">
                          <a:effectLst/>
                          <a:latin typeface="+mn-lt"/>
                          <a:ea typeface="Times New Roman"/>
                        </a:rPr>
                        <a:t>Satisfactory,</a:t>
                      </a:r>
                      <a:endParaRPr lang="en-ZA" sz="1100"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509902">
                <a:tc>
                  <a:txBody>
                    <a:bodyPr/>
                    <a:lstStyle/>
                    <a:p>
                      <a:pPr marL="0" lvl="0" indent="0">
                        <a:spcAft>
                          <a:spcPts val="0"/>
                        </a:spcAft>
                        <a:buFont typeface="+mj-lt"/>
                        <a:buNone/>
                      </a:pPr>
                      <a:r>
                        <a:rPr lang="en-ZA" sz="900" dirty="0" smtClean="0">
                          <a:effectLst/>
                          <a:latin typeface="+mn-lt"/>
                          <a:ea typeface="Times New Roman"/>
                        </a:rPr>
                        <a:t>6</a:t>
                      </a:r>
                      <a:endParaRPr lang="en-ZA" sz="9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solidFill>
                            <a:srgbClr val="000000"/>
                          </a:solidFill>
                          <a:effectLst/>
                          <a:latin typeface="+mn-lt"/>
                          <a:ea typeface="Calibri"/>
                          <a:cs typeface="Times New Roman"/>
                        </a:rPr>
                        <a:t>Integrated claims management System</a:t>
                      </a:r>
                      <a:endParaRPr lang="en-ZA" sz="1100">
                        <a:effectLst/>
                        <a:latin typeface="+mn-lt"/>
                        <a:ea typeface="Calibri"/>
                        <a:cs typeface="Times New Roman"/>
                      </a:endParaRPr>
                    </a:p>
                    <a:p>
                      <a:pPr>
                        <a:lnSpc>
                          <a:spcPct val="115000"/>
                        </a:lnSpc>
                        <a:spcAft>
                          <a:spcPts val="1000"/>
                        </a:spcAft>
                      </a:pPr>
                      <a:r>
                        <a:rPr lang="en-ZA" sz="1100">
                          <a:solidFill>
                            <a:srgbClr val="000000"/>
                          </a:solidFill>
                          <a:effectLst/>
                          <a:latin typeface="+mn-lt"/>
                          <a:ea typeface="Calibri"/>
                          <a:cs typeface="Times New Roman"/>
                        </a:rPr>
                        <a:t>(ICMS) implemented</a:t>
                      </a:r>
                      <a:endParaRPr lang="en-ZA" sz="110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b="1" dirty="0">
                          <a:solidFill>
                            <a:srgbClr val="FF0000"/>
                          </a:solidFill>
                          <a:effectLst/>
                          <a:latin typeface="+mn-lt"/>
                          <a:ea typeface="Times New Roman"/>
                        </a:rPr>
                        <a:t>Unsatisfactory,</a:t>
                      </a:r>
                      <a:endParaRPr lang="en-ZA" sz="1100" b="1" dirty="0">
                        <a:solidFill>
                          <a:srgbClr val="FF0000"/>
                        </a:solidFill>
                        <a:effectLst/>
                        <a:latin typeface="+mn-lt"/>
                        <a:ea typeface="Times New Roman"/>
                      </a:endParaRPr>
                    </a:p>
                    <a:p>
                      <a:pPr marL="457200">
                        <a:spcAft>
                          <a:spcPts val="0"/>
                        </a:spcAft>
                        <a:tabLst>
                          <a:tab pos="180340" algn="l"/>
                        </a:tabLst>
                      </a:pPr>
                      <a:r>
                        <a:rPr lang="en-US" sz="1100" dirty="0">
                          <a:effectLst/>
                          <a:latin typeface="+mn-lt"/>
                          <a:ea typeface="Times New Roman"/>
                        </a:rPr>
                        <a:t>Target not complying with SMART principles.</a:t>
                      </a:r>
                      <a:endParaRPr lang="en-ZA" sz="1100" dirty="0">
                        <a:effectLst/>
                        <a:latin typeface="+mn-lt"/>
                        <a:ea typeface="Times New Roman"/>
                      </a:endParaRPr>
                    </a:p>
                    <a:p>
                      <a:pPr marL="457200">
                        <a:spcAft>
                          <a:spcPts val="0"/>
                        </a:spcAft>
                        <a:tabLst>
                          <a:tab pos="180340" algn="l"/>
                        </a:tabLst>
                      </a:pPr>
                      <a:r>
                        <a:rPr lang="en-US" sz="1100" dirty="0">
                          <a:effectLst/>
                          <a:latin typeface="+mn-lt"/>
                          <a:ea typeface="Times New Roman"/>
                        </a:rPr>
                        <a:t>Refer to finding number 1.</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82058">
                <a:tc>
                  <a:txBody>
                    <a:bodyPr/>
                    <a:lstStyle/>
                    <a:p>
                      <a:pPr marL="0" lvl="0" indent="0">
                        <a:spcAft>
                          <a:spcPts val="0"/>
                        </a:spcAft>
                        <a:buFont typeface="+mj-lt"/>
                        <a:buNone/>
                      </a:pPr>
                      <a:r>
                        <a:rPr lang="en-ZA" sz="900" dirty="0" smtClean="0">
                          <a:effectLst/>
                          <a:latin typeface="+mn-lt"/>
                          <a:ea typeface="Times New Roman"/>
                        </a:rPr>
                        <a:t>7</a:t>
                      </a:r>
                      <a:endParaRPr lang="en-ZA" sz="9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solidFill>
                            <a:srgbClr val="000000"/>
                          </a:solidFill>
                          <a:effectLst/>
                          <a:latin typeface="+mn-lt"/>
                          <a:ea typeface="Calibri"/>
                          <a:cs typeface="Times New Roman"/>
                        </a:rPr>
                        <a:t>Percentage of valid claims (Unemployment benefit) with complete information approved or rejected within specified time frames</a:t>
                      </a:r>
                      <a:endParaRPr lang="en-ZA" sz="110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82058">
                <a:tc>
                  <a:txBody>
                    <a:bodyPr/>
                    <a:lstStyle/>
                    <a:p>
                      <a:pPr marL="0" lvl="0" indent="0">
                        <a:spcAft>
                          <a:spcPts val="0"/>
                        </a:spcAft>
                        <a:buFont typeface="+mj-lt"/>
                        <a:buNone/>
                      </a:pPr>
                      <a:r>
                        <a:rPr lang="en-ZA" sz="900" dirty="0" smtClean="0">
                          <a:effectLst/>
                          <a:latin typeface="+mn-lt"/>
                          <a:ea typeface="Times New Roman"/>
                        </a:rPr>
                        <a:t>8</a:t>
                      </a:r>
                      <a:endParaRPr lang="en-ZA" sz="9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solidFill>
                            <a:srgbClr val="000000"/>
                          </a:solidFill>
                          <a:effectLst/>
                          <a:latin typeface="+mn-lt"/>
                          <a:ea typeface="Calibri"/>
                          <a:cs typeface="Times New Roman"/>
                        </a:rPr>
                        <a:t>Percentage of valid claims (In-service benefits; Maternity, illness and adoption benefits) with complete information approved or rejected within specified time frames.</a:t>
                      </a:r>
                      <a:endParaRPr lang="en-ZA" sz="1100">
                        <a:effectLst/>
                        <a:latin typeface="+mn-lt"/>
                        <a:ea typeface="Calibri"/>
                        <a:cs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 </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bl>
          </a:graphicData>
        </a:graphic>
      </p:graphicFrame>
      <p:sp>
        <p:nvSpPr>
          <p:cNvPr id="4" name="TextBox 3"/>
          <p:cNvSpPr txBox="1"/>
          <p:nvPr/>
        </p:nvSpPr>
        <p:spPr>
          <a:xfrm>
            <a:off x="1115616" y="476672"/>
            <a:ext cx="7488832" cy="369332"/>
          </a:xfrm>
          <a:prstGeom prst="rect">
            <a:avLst/>
          </a:prstGeom>
          <a:noFill/>
        </p:spPr>
        <p:txBody>
          <a:bodyPr wrap="square" rtlCol="0">
            <a:spAutoFit/>
          </a:bodyPr>
          <a:lstStyle/>
          <a:p>
            <a:r>
              <a:rPr lang="en-ZA" b="1" dirty="0" smtClean="0"/>
              <a:t>INTERNAL AUDIT VALIDATION OF REPORTED PERFORMANCE</a:t>
            </a:r>
            <a:endParaRPr lang="en-ZA" b="1"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11</a:t>
            </a:r>
            <a:endParaRPr lang="en-ZA" sz="1200" dirty="0">
              <a:solidFill>
                <a:prstClr val="black"/>
              </a:solidFill>
            </a:endParaRPr>
          </a:p>
        </p:txBody>
      </p:sp>
    </p:spTree>
    <p:extLst>
      <p:ext uri="{BB962C8B-B14F-4D97-AF65-F5344CB8AC3E}">
        <p14:creationId xmlns:p14="http://schemas.microsoft.com/office/powerpoint/2010/main" xmlns="" val="426766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628600486"/>
              </p:ext>
            </p:extLst>
          </p:nvPr>
        </p:nvGraphicFramePr>
        <p:xfrm>
          <a:off x="251521" y="1412774"/>
          <a:ext cx="8640960" cy="5297825"/>
        </p:xfrm>
        <a:graphic>
          <a:graphicData uri="http://schemas.openxmlformats.org/drawingml/2006/table">
            <a:tbl>
              <a:tblPr firstRow="1" firstCol="1" bandRow="1"/>
              <a:tblGrid>
                <a:gridCol w="499890">
                  <a:extLst>
                    <a:ext uri="{9D8B030D-6E8A-4147-A177-3AD203B41FA5}">
                      <a16:colId xmlns:a16="http://schemas.microsoft.com/office/drawing/2014/main" xmlns="" val="20000"/>
                    </a:ext>
                  </a:extLst>
                </a:gridCol>
                <a:gridCol w="4576157">
                  <a:extLst>
                    <a:ext uri="{9D8B030D-6E8A-4147-A177-3AD203B41FA5}">
                      <a16:colId xmlns:a16="http://schemas.microsoft.com/office/drawing/2014/main" xmlns="" val="20001"/>
                    </a:ext>
                  </a:extLst>
                </a:gridCol>
                <a:gridCol w="422862">
                  <a:extLst>
                    <a:ext uri="{9D8B030D-6E8A-4147-A177-3AD203B41FA5}">
                      <a16:colId xmlns:a16="http://schemas.microsoft.com/office/drawing/2014/main" xmlns="" val="20002"/>
                    </a:ext>
                  </a:extLst>
                </a:gridCol>
                <a:gridCol w="422862">
                  <a:extLst>
                    <a:ext uri="{9D8B030D-6E8A-4147-A177-3AD203B41FA5}">
                      <a16:colId xmlns:a16="http://schemas.microsoft.com/office/drawing/2014/main" xmlns="" val="20003"/>
                    </a:ext>
                  </a:extLst>
                </a:gridCol>
                <a:gridCol w="2719189">
                  <a:extLst>
                    <a:ext uri="{9D8B030D-6E8A-4147-A177-3AD203B41FA5}">
                      <a16:colId xmlns:a16="http://schemas.microsoft.com/office/drawing/2014/main" xmlns="" val="20004"/>
                    </a:ext>
                  </a:extLst>
                </a:gridCol>
              </a:tblGrid>
              <a:tr h="713569">
                <a:tc>
                  <a:txBody>
                    <a:bodyPr/>
                    <a:lstStyle/>
                    <a:p>
                      <a:pPr algn="just">
                        <a:lnSpc>
                          <a:spcPct val="115000"/>
                        </a:lnSpc>
                        <a:spcAft>
                          <a:spcPts val="1000"/>
                        </a:spcAft>
                      </a:pPr>
                      <a:r>
                        <a:rPr lang="en-ZA" sz="900" dirty="0" smtClean="0">
                          <a:effectLst/>
                          <a:latin typeface="Calibri"/>
                          <a:ea typeface="Calibri"/>
                          <a:cs typeface="Times New Roman"/>
                        </a:rPr>
                        <a:t>9.</a:t>
                      </a:r>
                      <a:endParaRPr lang="en-ZA" sz="9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000" dirty="0">
                          <a:solidFill>
                            <a:srgbClr val="000000"/>
                          </a:solidFill>
                          <a:effectLst/>
                          <a:latin typeface="Arial"/>
                          <a:ea typeface="Calibri"/>
                          <a:cs typeface="Times New Roman"/>
                        </a:rPr>
                        <a:t>Percentage of valid claims (Deceased benefit) with complete information approved or rejected within specified time frames</a:t>
                      </a:r>
                      <a:endParaRPr lang="en-ZA" sz="10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b="1" dirty="0">
                          <a:effectLst/>
                          <a:latin typeface="Arial"/>
                          <a:ea typeface="Times New Roman"/>
                        </a:rPr>
                        <a:t>Satisfactory,</a:t>
                      </a:r>
                      <a:endParaRPr lang="en-ZA" sz="1000" b="1" dirty="0">
                        <a:effectLst/>
                        <a:latin typeface="Times New Roman"/>
                        <a:ea typeface="Times New Roman"/>
                      </a:endParaRPr>
                    </a:p>
                    <a:p>
                      <a:pPr marL="457200">
                        <a:spcAft>
                          <a:spcPts val="0"/>
                        </a:spcAft>
                        <a:tabLst>
                          <a:tab pos="180340" algn="l"/>
                        </a:tabLst>
                      </a:pPr>
                      <a:r>
                        <a:rPr lang="en-US" sz="1000" dirty="0">
                          <a:effectLst/>
                          <a:latin typeface="Arial"/>
                          <a:ea typeface="Times New Roman"/>
                        </a:rPr>
                        <a:t>Evidence was sufficient and in line with TID. </a:t>
                      </a:r>
                      <a:endParaRPr lang="en-ZA" sz="1000" dirty="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510569">
                <a:tc>
                  <a:txBody>
                    <a:bodyPr/>
                    <a:lstStyle/>
                    <a:p>
                      <a:pPr>
                        <a:lnSpc>
                          <a:spcPct val="115000"/>
                        </a:lnSpc>
                        <a:spcAft>
                          <a:spcPts val="1000"/>
                        </a:spcAft>
                      </a:pPr>
                      <a:r>
                        <a:rPr lang="en-ZA" sz="900" dirty="0" smtClean="0">
                          <a:effectLst/>
                          <a:latin typeface="Calibri"/>
                          <a:ea typeface="Calibri"/>
                          <a:cs typeface="Times New Roman"/>
                        </a:rPr>
                        <a:t>10</a:t>
                      </a:r>
                      <a:endParaRPr lang="en-ZA" sz="9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a:solidFill>
                            <a:srgbClr val="000000"/>
                          </a:solidFill>
                          <a:effectLst/>
                          <a:latin typeface="Arial"/>
                          <a:ea typeface="Calibri"/>
                          <a:cs typeface="Times New Roman"/>
                        </a:rPr>
                        <a:t>Percentage of payment documents processed after receipt within specified time frames</a:t>
                      </a:r>
                      <a:endParaRPr lang="en-ZA" sz="100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b="1" dirty="0">
                          <a:effectLst/>
                          <a:latin typeface="Arial"/>
                          <a:ea typeface="Times New Roman"/>
                        </a:rPr>
                        <a:t>Satisfactory,</a:t>
                      </a:r>
                      <a:endParaRPr lang="en-ZA" sz="1000" b="1" dirty="0">
                        <a:effectLst/>
                        <a:latin typeface="Times New Roman"/>
                        <a:ea typeface="Times New Roman"/>
                      </a:endParaRPr>
                    </a:p>
                    <a:p>
                      <a:pPr marL="457200">
                        <a:spcAft>
                          <a:spcPts val="0"/>
                        </a:spcAft>
                        <a:tabLst>
                          <a:tab pos="180340" algn="l"/>
                        </a:tabLst>
                      </a:pPr>
                      <a:r>
                        <a:rPr lang="en-US" sz="1000" dirty="0">
                          <a:effectLst/>
                          <a:latin typeface="Arial"/>
                          <a:ea typeface="Times New Roman"/>
                        </a:rPr>
                        <a:t>Evidence was sufficient and in line with TID</a:t>
                      </a:r>
                      <a:endParaRPr lang="en-ZA" sz="1000" dirty="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04056">
                <a:tc>
                  <a:txBody>
                    <a:bodyPr/>
                    <a:lstStyle/>
                    <a:p>
                      <a:pPr algn="just">
                        <a:lnSpc>
                          <a:spcPct val="115000"/>
                        </a:lnSpc>
                        <a:spcAft>
                          <a:spcPts val="1000"/>
                        </a:spcAft>
                      </a:pPr>
                      <a:r>
                        <a:rPr lang="en-ZA" sz="900" dirty="0" smtClean="0">
                          <a:effectLst/>
                          <a:latin typeface="Calibri"/>
                          <a:ea typeface="Calibri"/>
                          <a:cs typeface="Times New Roman"/>
                        </a:rPr>
                        <a:t>11.</a:t>
                      </a:r>
                      <a:endParaRPr lang="en-ZA" sz="9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000">
                          <a:solidFill>
                            <a:srgbClr val="000000"/>
                          </a:solidFill>
                          <a:effectLst/>
                          <a:latin typeface="Arial"/>
                          <a:ea typeface="Calibri"/>
                          <a:cs typeface="Times New Roman"/>
                        </a:rPr>
                        <a:t>Percentage of new companies created with a registration document (UI54) within 2 working days.</a:t>
                      </a:r>
                      <a:endParaRPr lang="en-ZA" sz="100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b="1" dirty="0">
                          <a:effectLst/>
                          <a:latin typeface="Arial"/>
                          <a:ea typeface="Times New Roman"/>
                        </a:rPr>
                        <a:t>Satisfactory,</a:t>
                      </a:r>
                      <a:endParaRPr lang="en-ZA" sz="1000" b="1" dirty="0">
                        <a:effectLst/>
                        <a:latin typeface="Times New Roman"/>
                        <a:ea typeface="Times New Roman"/>
                      </a:endParaRPr>
                    </a:p>
                    <a:p>
                      <a:pPr algn="just">
                        <a:lnSpc>
                          <a:spcPct val="115000"/>
                        </a:lnSpc>
                        <a:spcAft>
                          <a:spcPts val="1000"/>
                        </a:spcAft>
                        <a:tabLst>
                          <a:tab pos="180340" algn="l"/>
                        </a:tabLst>
                      </a:pPr>
                      <a:r>
                        <a:rPr lang="en-ZA" sz="1000" dirty="0" smtClean="0">
                          <a:effectLst/>
                          <a:latin typeface="Arial"/>
                          <a:ea typeface="Calibri"/>
                          <a:cs typeface="Times New Roman"/>
                        </a:rPr>
                        <a:t>  Evidence </a:t>
                      </a:r>
                      <a:r>
                        <a:rPr lang="en-ZA" sz="1000" dirty="0">
                          <a:effectLst/>
                          <a:latin typeface="Arial"/>
                          <a:ea typeface="Calibri"/>
                          <a:cs typeface="Times New Roman"/>
                        </a:rPr>
                        <a:t>was sufficient and in line with TID</a:t>
                      </a:r>
                      <a:endParaRPr lang="en-ZA" sz="10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720080">
                <a:tc>
                  <a:txBody>
                    <a:bodyPr/>
                    <a:lstStyle/>
                    <a:p>
                      <a:pPr>
                        <a:lnSpc>
                          <a:spcPct val="115000"/>
                        </a:lnSpc>
                        <a:spcAft>
                          <a:spcPts val="1000"/>
                        </a:spcAft>
                      </a:pPr>
                      <a:r>
                        <a:rPr lang="en-ZA" sz="900" dirty="0" smtClean="0">
                          <a:effectLst/>
                          <a:latin typeface="Calibri"/>
                          <a:ea typeface="Calibri"/>
                          <a:cs typeface="Times New Roman"/>
                        </a:rPr>
                        <a:t> </a:t>
                      </a:r>
                      <a:endParaRPr lang="en-ZA" sz="9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dirty="0">
                          <a:solidFill>
                            <a:srgbClr val="000000"/>
                          </a:solidFill>
                          <a:effectLst/>
                          <a:latin typeface="Arial"/>
                          <a:ea typeface="Calibri"/>
                          <a:cs typeface="Times New Roman"/>
                        </a:rPr>
                        <a:t>Percentage of applications with complete information issued with compliance certificates or tender letter within 10 working days</a:t>
                      </a:r>
                      <a:endParaRPr lang="en-ZA" sz="10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000" b="1" dirty="0">
                          <a:effectLst/>
                          <a:latin typeface="Arial"/>
                          <a:ea typeface="Times New Roman"/>
                        </a:rPr>
                        <a:t>Satisfactory,</a:t>
                      </a:r>
                      <a:endParaRPr lang="en-ZA" sz="1000" b="1" dirty="0">
                        <a:effectLst/>
                        <a:latin typeface="Times New Roman"/>
                        <a:ea typeface="Times New Roman"/>
                      </a:endParaRPr>
                    </a:p>
                    <a:p>
                      <a:pPr marL="457200">
                        <a:spcAft>
                          <a:spcPts val="0"/>
                        </a:spcAft>
                        <a:tabLst>
                          <a:tab pos="180340" algn="l"/>
                        </a:tabLst>
                      </a:pPr>
                      <a:r>
                        <a:rPr lang="en-US" sz="1000" dirty="0">
                          <a:effectLst/>
                          <a:latin typeface="Arial"/>
                          <a:ea typeface="Times New Roman"/>
                        </a:rPr>
                        <a:t>Evidence was sufficient and in line with TID</a:t>
                      </a:r>
                      <a:endParaRPr lang="en-ZA" sz="1000" dirty="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13663">
                <a:tc>
                  <a:txBody>
                    <a:bodyPr/>
                    <a:lstStyle/>
                    <a:p>
                      <a:pPr>
                        <a:lnSpc>
                          <a:spcPct val="115000"/>
                        </a:lnSpc>
                        <a:spcAft>
                          <a:spcPts val="1000"/>
                        </a:spcAft>
                      </a:pPr>
                      <a:r>
                        <a:rPr lang="en-ZA" sz="900" dirty="0" smtClean="0">
                          <a:effectLst/>
                          <a:latin typeface="Calibri"/>
                          <a:ea typeface="Calibri"/>
                          <a:cs typeface="Times New Roman"/>
                        </a:rPr>
                        <a:t>13.</a:t>
                      </a:r>
                      <a:endParaRPr lang="en-ZA" sz="9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a:solidFill>
                            <a:srgbClr val="000000"/>
                          </a:solidFill>
                          <a:effectLst/>
                          <a:latin typeface="Arial"/>
                          <a:ea typeface="Calibri"/>
                          <a:cs typeface="Times New Roman"/>
                        </a:rPr>
                        <a:t>Number of newly registered employers per year.</a:t>
                      </a:r>
                      <a:endParaRPr lang="en-ZA" sz="100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b="1" dirty="0">
                          <a:effectLst/>
                          <a:latin typeface="Arial"/>
                          <a:ea typeface="Times New Roman"/>
                        </a:rPr>
                        <a:t>Satisfactory,</a:t>
                      </a:r>
                      <a:endParaRPr lang="en-ZA" sz="1000" b="1" dirty="0">
                        <a:effectLst/>
                        <a:latin typeface="Times New Roman"/>
                        <a:ea typeface="Times New Roman"/>
                      </a:endParaRPr>
                    </a:p>
                    <a:p>
                      <a:pPr marL="457200">
                        <a:spcAft>
                          <a:spcPts val="0"/>
                        </a:spcAft>
                        <a:tabLst>
                          <a:tab pos="180340" algn="l"/>
                        </a:tabLst>
                      </a:pPr>
                      <a:r>
                        <a:rPr lang="en-US" sz="1000" dirty="0">
                          <a:effectLst/>
                          <a:latin typeface="Arial"/>
                          <a:ea typeface="Times New Roman"/>
                        </a:rPr>
                        <a:t>Evidence was sufficient and in line with TID.</a:t>
                      </a:r>
                      <a:endParaRPr lang="en-ZA" sz="1000" dirty="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20495">
                <a:tc>
                  <a:txBody>
                    <a:bodyPr/>
                    <a:lstStyle/>
                    <a:p>
                      <a:pPr>
                        <a:lnSpc>
                          <a:spcPct val="115000"/>
                        </a:lnSpc>
                        <a:spcAft>
                          <a:spcPts val="1000"/>
                        </a:spcAft>
                      </a:pPr>
                      <a:r>
                        <a:rPr lang="en-ZA" sz="900" dirty="0" smtClean="0">
                          <a:effectLst/>
                          <a:latin typeface="Calibri"/>
                          <a:ea typeface="Calibri"/>
                          <a:cs typeface="Times New Roman"/>
                        </a:rPr>
                        <a:t>14.</a:t>
                      </a:r>
                      <a:endParaRPr lang="en-ZA" sz="9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a:solidFill>
                            <a:srgbClr val="000000"/>
                          </a:solidFill>
                          <a:effectLst/>
                          <a:latin typeface="Arial"/>
                          <a:ea typeface="Calibri"/>
                          <a:cs typeface="Times New Roman"/>
                        </a:rPr>
                        <a:t>Number of newly registered employees by the Fund</a:t>
                      </a:r>
                      <a:endParaRPr lang="en-ZA" sz="100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b="1" dirty="0">
                          <a:effectLst/>
                          <a:latin typeface="Arial"/>
                          <a:ea typeface="Times New Roman"/>
                        </a:rPr>
                        <a:t>Satisfactory,</a:t>
                      </a:r>
                      <a:endParaRPr lang="en-ZA" sz="1000" b="1" dirty="0">
                        <a:effectLst/>
                        <a:latin typeface="Times New Roman"/>
                        <a:ea typeface="Times New Roman"/>
                      </a:endParaRPr>
                    </a:p>
                    <a:p>
                      <a:pPr marL="457200">
                        <a:spcAft>
                          <a:spcPts val="0"/>
                        </a:spcAft>
                        <a:tabLst>
                          <a:tab pos="180340" algn="l"/>
                        </a:tabLst>
                      </a:pPr>
                      <a:r>
                        <a:rPr lang="en-US" sz="1000" dirty="0">
                          <a:effectLst/>
                          <a:latin typeface="Arial"/>
                          <a:ea typeface="Times New Roman"/>
                        </a:rPr>
                        <a:t>Evidence was sufficient and in line with TID</a:t>
                      </a:r>
                      <a:endParaRPr lang="en-ZA" sz="1000" dirty="0">
                        <a:effectLst/>
                        <a:latin typeface="Times New Roman"/>
                        <a:ea typeface="Times New Roman"/>
                      </a:endParaRPr>
                    </a:p>
                    <a:p>
                      <a:pPr marL="457200">
                        <a:spcAft>
                          <a:spcPts val="0"/>
                        </a:spcAft>
                        <a:tabLst>
                          <a:tab pos="180340" algn="l"/>
                        </a:tabLst>
                      </a:pPr>
                      <a:endParaRPr lang="en-ZA" sz="1000" dirty="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1058287">
                <a:tc>
                  <a:txBody>
                    <a:bodyPr/>
                    <a:lstStyle/>
                    <a:p>
                      <a:pPr>
                        <a:lnSpc>
                          <a:spcPct val="115000"/>
                        </a:lnSpc>
                        <a:spcAft>
                          <a:spcPts val="1000"/>
                        </a:spcAft>
                      </a:pPr>
                      <a:r>
                        <a:rPr lang="en-ZA" sz="900" dirty="0" smtClean="0">
                          <a:effectLst/>
                          <a:latin typeface="Calibri"/>
                          <a:ea typeface="Calibri"/>
                          <a:cs typeface="Times New Roman"/>
                        </a:rPr>
                        <a:t>15.</a:t>
                      </a:r>
                      <a:endParaRPr lang="en-ZA" sz="9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a:solidFill>
                            <a:srgbClr val="000000"/>
                          </a:solidFill>
                          <a:effectLst/>
                          <a:latin typeface="Arial"/>
                          <a:ea typeface="Calibri"/>
                          <a:cs typeface="Times New Roman"/>
                        </a:rPr>
                        <a:t>Number of UIF beneficiaries provided</a:t>
                      </a:r>
                      <a:endParaRPr lang="en-ZA" sz="1000">
                        <a:effectLst/>
                        <a:latin typeface="Calibri"/>
                        <a:ea typeface="Calibri"/>
                        <a:cs typeface="Times New Roman"/>
                      </a:endParaRPr>
                    </a:p>
                    <a:p>
                      <a:pPr>
                        <a:lnSpc>
                          <a:spcPct val="115000"/>
                        </a:lnSpc>
                        <a:spcAft>
                          <a:spcPts val="1000"/>
                        </a:spcAft>
                      </a:pPr>
                      <a:r>
                        <a:rPr lang="en-ZA" sz="1000">
                          <a:solidFill>
                            <a:srgbClr val="000000"/>
                          </a:solidFill>
                          <a:effectLst/>
                          <a:latin typeface="Arial"/>
                          <a:ea typeface="Calibri"/>
                          <a:cs typeface="Times New Roman"/>
                        </a:rPr>
                        <a:t>with learning and/or work place experience</a:t>
                      </a:r>
                      <a:endParaRPr lang="en-ZA" sz="1000">
                        <a:effectLst/>
                        <a:latin typeface="Calibri"/>
                        <a:ea typeface="Calibri"/>
                        <a:cs typeface="Times New Roman"/>
                      </a:endParaRPr>
                    </a:p>
                    <a:p>
                      <a:pPr>
                        <a:lnSpc>
                          <a:spcPct val="115000"/>
                        </a:lnSpc>
                        <a:spcAft>
                          <a:spcPts val="1000"/>
                        </a:spcAft>
                      </a:pPr>
                      <a:r>
                        <a:rPr lang="en-ZA" sz="1000">
                          <a:solidFill>
                            <a:srgbClr val="000000"/>
                          </a:solidFill>
                          <a:effectLst/>
                          <a:latin typeface="Arial"/>
                          <a:ea typeface="Calibri"/>
                          <a:cs typeface="Times New Roman"/>
                        </a:rPr>
                        <a:t>opportunities</a:t>
                      </a:r>
                      <a:endParaRPr lang="en-ZA" sz="100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000" b="1" dirty="0">
                          <a:effectLst/>
                          <a:latin typeface="Arial"/>
                          <a:ea typeface="Times New Roman"/>
                        </a:rPr>
                        <a:t>Satisfactory,</a:t>
                      </a:r>
                      <a:endParaRPr lang="en-ZA" sz="1000" b="1" dirty="0">
                        <a:effectLst/>
                        <a:latin typeface="Times New Roman"/>
                        <a:ea typeface="Times New Roman"/>
                      </a:endParaRPr>
                    </a:p>
                    <a:p>
                      <a:pPr marL="457200">
                        <a:spcAft>
                          <a:spcPts val="0"/>
                        </a:spcAft>
                        <a:tabLst>
                          <a:tab pos="180340" algn="l"/>
                        </a:tabLst>
                      </a:pPr>
                      <a:r>
                        <a:rPr lang="en-US" sz="1000" dirty="0">
                          <a:effectLst/>
                          <a:latin typeface="Arial"/>
                          <a:ea typeface="Times New Roman"/>
                        </a:rPr>
                        <a:t>Evidence was sufficient and in line with </a:t>
                      </a:r>
                      <a:r>
                        <a:rPr lang="en-US" sz="1000" dirty="0" smtClean="0">
                          <a:effectLst/>
                          <a:latin typeface="Arial"/>
                          <a:ea typeface="Times New Roman"/>
                        </a:rPr>
                        <a:t>TID</a:t>
                      </a:r>
                      <a:endParaRPr lang="en-ZA" sz="1000" dirty="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713569">
                <a:tc>
                  <a:txBody>
                    <a:bodyPr/>
                    <a:lstStyle/>
                    <a:p>
                      <a:pPr>
                        <a:lnSpc>
                          <a:spcPct val="115000"/>
                        </a:lnSpc>
                        <a:spcAft>
                          <a:spcPts val="1000"/>
                        </a:spcAft>
                      </a:pPr>
                      <a:r>
                        <a:rPr lang="en-ZA" sz="900" dirty="0" smtClean="0">
                          <a:effectLst/>
                          <a:latin typeface="Calibri"/>
                          <a:ea typeface="Calibri"/>
                          <a:cs typeface="Times New Roman"/>
                        </a:rPr>
                        <a:t>16.</a:t>
                      </a:r>
                      <a:endParaRPr lang="en-ZA" sz="900" dirty="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a:solidFill>
                            <a:srgbClr val="000000"/>
                          </a:solidFill>
                          <a:effectLst/>
                          <a:latin typeface="Arial"/>
                          <a:ea typeface="Calibri"/>
                          <a:cs typeface="Times New Roman"/>
                        </a:rPr>
                        <a:t>Percentage of Training Lay-off Scheme (TLS) applications with complete information approved or rejected by the delegated authority within specified time frames.</a:t>
                      </a:r>
                      <a:endParaRPr lang="en-ZA" sz="1000">
                        <a:effectLst/>
                        <a:latin typeface="Calibri"/>
                        <a:ea typeface="Calibri"/>
                        <a:cs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a:effectLst/>
                          <a:latin typeface="Arial"/>
                          <a:ea typeface="Times New Roman"/>
                        </a:rPr>
                        <a:t> </a:t>
                      </a:r>
                      <a:endParaRPr lang="en-ZA" sz="100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b="1" dirty="0">
                          <a:effectLst/>
                          <a:latin typeface="Arial"/>
                          <a:ea typeface="Times New Roman"/>
                        </a:rPr>
                        <a:t>Satisfactory,</a:t>
                      </a:r>
                      <a:endParaRPr lang="en-ZA" sz="1000" b="1" dirty="0">
                        <a:effectLst/>
                        <a:latin typeface="Times New Roman"/>
                        <a:ea typeface="Times New Roman"/>
                      </a:endParaRPr>
                    </a:p>
                    <a:p>
                      <a:pPr marL="457200">
                        <a:spcAft>
                          <a:spcPts val="0"/>
                        </a:spcAft>
                        <a:tabLst>
                          <a:tab pos="180340" algn="l"/>
                        </a:tabLst>
                      </a:pPr>
                      <a:r>
                        <a:rPr lang="en-US" sz="1000" dirty="0">
                          <a:effectLst/>
                          <a:latin typeface="Arial"/>
                          <a:ea typeface="Times New Roman"/>
                        </a:rPr>
                        <a:t>Evidence was sufficient and in line with TID</a:t>
                      </a:r>
                      <a:endParaRPr lang="en-ZA" sz="1000" dirty="0">
                        <a:effectLst/>
                        <a:latin typeface="Times New Roman"/>
                        <a:ea typeface="Times New Roman"/>
                      </a:endParaRPr>
                    </a:p>
                  </a:txBody>
                  <a:tcPr marL="59731" marR="59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4"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12</a:t>
            </a:r>
            <a:endParaRPr lang="en-ZA" sz="1200" dirty="0">
              <a:solidFill>
                <a:prstClr val="black"/>
              </a:solidFill>
            </a:endParaRPr>
          </a:p>
        </p:txBody>
      </p:sp>
    </p:spTree>
    <p:extLst>
      <p:ext uri="{BB962C8B-B14F-4D97-AF65-F5344CB8AC3E}">
        <p14:creationId xmlns:p14="http://schemas.microsoft.com/office/powerpoint/2010/main" xmlns="" val="26270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13</a:t>
            </a:fld>
            <a:endParaRPr lang="en-US" dirty="0"/>
          </a:p>
        </p:txBody>
      </p:sp>
      <p:sp>
        <p:nvSpPr>
          <p:cNvPr id="4" name="Rectangle 3"/>
          <p:cNvSpPr/>
          <p:nvPr/>
        </p:nvSpPr>
        <p:spPr>
          <a:xfrm>
            <a:off x="-3044" y="1628799"/>
            <a:ext cx="8895523" cy="3236271"/>
          </a:xfrm>
          <a:prstGeom prst="rect">
            <a:avLst/>
          </a:prstGeom>
        </p:spPr>
        <p:txBody>
          <a:bodyPr wrap="square">
            <a:spAutoFit/>
          </a:bodyPr>
          <a:lstStyle/>
          <a:p>
            <a:pPr marL="457200">
              <a:spcAft>
                <a:spcPts val="0"/>
              </a:spcAft>
            </a:pPr>
            <a:r>
              <a:rPr lang="en-US" b="1" dirty="0">
                <a:latin typeface="Arial"/>
                <a:ea typeface="Times New Roman"/>
              </a:rPr>
              <a:t> </a:t>
            </a:r>
            <a:endParaRPr lang="en-ZA" dirty="0"/>
          </a:p>
          <a:p>
            <a:pPr marL="457200" algn="just">
              <a:lnSpc>
                <a:spcPct val="115000"/>
              </a:lnSpc>
              <a:spcAft>
                <a:spcPts val="0"/>
              </a:spcAft>
            </a:pPr>
            <a:r>
              <a:rPr lang="en-ZA" dirty="0">
                <a:latin typeface="Arial"/>
                <a:ea typeface="Calibri"/>
                <a:cs typeface="Times New Roman"/>
              </a:rPr>
              <a:t>We have noted that Management does not integrate risk management, performance information and budgeting processes when analysing the quarterly performance of the </a:t>
            </a:r>
            <a:r>
              <a:rPr lang="en-ZA" dirty="0" smtClean="0">
                <a:latin typeface="Arial"/>
                <a:ea typeface="Calibri"/>
                <a:cs typeface="Times New Roman"/>
              </a:rPr>
              <a:t>Fund.</a:t>
            </a:r>
            <a:endParaRPr lang="en-ZA" dirty="0" smtClean="0">
              <a:ea typeface="Calibri"/>
              <a:cs typeface="Times New Roman"/>
            </a:endParaRPr>
          </a:p>
          <a:p>
            <a:pPr marL="457200" algn="just">
              <a:lnSpc>
                <a:spcPct val="115000"/>
              </a:lnSpc>
              <a:spcAft>
                <a:spcPts val="0"/>
              </a:spcAft>
            </a:pPr>
            <a:endParaRPr lang="en-ZA" b="1" dirty="0" smtClean="0">
              <a:latin typeface="Arial"/>
              <a:ea typeface="Calibri"/>
              <a:cs typeface="Times New Roman"/>
            </a:endParaRPr>
          </a:p>
          <a:p>
            <a:pPr marL="457200" algn="just">
              <a:lnSpc>
                <a:spcPct val="115000"/>
              </a:lnSpc>
              <a:spcAft>
                <a:spcPts val="0"/>
              </a:spcAft>
            </a:pPr>
            <a:r>
              <a:rPr lang="en-ZA" b="1" dirty="0" smtClean="0">
                <a:latin typeface="Arial"/>
                <a:ea typeface="Calibri"/>
                <a:cs typeface="Times New Roman"/>
              </a:rPr>
              <a:t>Recommendation</a:t>
            </a:r>
            <a:endParaRPr lang="en-ZA" dirty="0">
              <a:ea typeface="Calibri"/>
              <a:cs typeface="Times New Roman"/>
            </a:endParaRPr>
          </a:p>
          <a:p>
            <a:pPr marL="457200" algn="just">
              <a:lnSpc>
                <a:spcPct val="115000"/>
              </a:lnSpc>
              <a:spcAft>
                <a:spcPts val="0"/>
              </a:spcAft>
            </a:pPr>
            <a:r>
              <a:rPr lang="en-ZA" b="1" dirty="0">
                <a:latin typeface="Arial"/>
                <a:ea typeface="Calibri"/>
                <a:cs typeface="Times New Roman"/>
              </a:rPr>
              <a:t> </a:t>
            </a:r>
            <a:endParaRPr lang="en-ZA" dirty="0">
              <a:ea typeface="Calibri"/>
              <a:cs typeface="Times New Roman"/>
            </a:endParaRPr>
          </a:p>
          <a:p>
            <a:pPr marL="457200" algn="just">
              <a:lnSpc>
                <a:spcPct val="115000"/>
              </a:lnSpc>
              <a:spcAft>
                <a:spcPts val="0"/>
              </a:spcAft>
            </a:pPr>
            <a:r>
              <a:rPr lang="en-ZA" dirty="0">
                <a:latin typeface="Arial"/>
                <a:ea typeface="Calibri"/>
                <a:cs typeface="Times New Roman"/>
              </a:rPr>
              <a:t>The </a:t>
            </a:r>
            <a:r>
              <a:rPr lang="en-ZA" dirty="0" smtClean="0">
                <a:latin typeface="Arial"/>
                <a:ea typeface="Calibri"/>
                <a:cs typeface="Times New Roman"/>
              </a:rPr>
              <a:t>Commissioner </a:t>
            </a:r>
            <a:r>
              <a:rPr lang="en-ZA" dirty="0">
                <a:latin typeface="Arial"/>
                <a:ea typeface="Calibri"/>
                <a:cs typeface="Times New Roman"/>
              </a:rPr>
              <a:t>should consider integrating risk management, performance information and budgeting processes when evaluating performance information processes.</a:t>
            </a:r>
            <a:endParaRPr lang="en-ZA" dirty="0">
              <a:ea typeface="Calibri"/>
              <a:cs typeface="Times New Roman"/>
            </a:endParaRPr>
          </a:p>
        </p:txBody>
      </p:sp>
      <p:sp>
        <p:nvSpPr>
          <p:cNvPr id="7" name="TextBox 6"/>
          <p:cNvSpPr txBox="1"/>
          <p:nvPr/>
        </p:nvSpPr>
        <p:spPr>
          <a:xfrm>
            <a:off x="1484040" y="701080"/>
            <a:ext cx="6768752" cy="400110"/>
          </a:xfrm>
          <a:prstGeom prst="rect">
            <a:avLst/>
          </a:prstGeom>
          <a:noFill/>
        </p:spPr>
        <p:txBody>
          <a:bodyPr wrap="square" rtlCol="0">
            <a:spAutoFit/>
          </a:bodyPr>
          <a:lstStyle/>
          <a:p>
            <a:pPr algn="ctr"/>
            <a:r>
              <a:rPr lang="en-ZA" sz="2000" b="1" dirty="0" smtClean="0"/>
              <a:t>AUDIT OBSERVATIONS</a:t>
            </a:r>
            <a:endParaRPr lang="en-ZA" sz="2000" b="1"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13</a:t>
            </a:r>
            <a:endParaRPr lang="en-ZA" sz="1200" dirty="0">
              <a:solidFill>
                <a:prstClr val="black"/>
              </a:solidFill>
            </a:endParaRPr>
          </a:p>
        </p:txBody>
      </p:sp>
    </p:spTree>
    <p:extLst>
      <p:ext uri="{BB962C8B-B14F-4D97-AF65-F5344CB8AC3E}">
        <p14:creationId xmlns:p14="http://schemas.microsoft.com/office/powerpoint/2010/main" xmlns="" val="48070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810031552"/>
              </p:ext>
            </p:extLst>
          </p:nvPr>
        </p:nvGraphicFramePr>
        <p:xfrm>
          <a:off x="251519" y="2264098"/>
          <a:ext cx="8481809" cy="1705864"/>
        </p:xfrm>
        <a:graphic>
          <a:graphicData uri="http://schemas.openxmlformats.org/drawingml/2006/table">
            <a:tbl>
              <a:tblPr/>
              <a:tblGrid>
                <a:gridCol w="792089">
                  <a:extLst>
                    <a:ext uri="{9D8B030D-6E8A-4147-A177-3AD203B41FA5}">
                      <a16:colId xmlns:a16="http://schemas.microsoft.com/office/drawing/2014/main" xmlns="" val="20000"/>
                    </a:ext>
                  </a:extLst>
                </a:gridCol>
                <a:gridCol w="6332631">
                  <a:extLst>
                    <a:ext uri="{9D8B030D-6E8A-4147-A177-3AD203B41FA5}">
                      <a16:colId xmlns:a16="http://schemas.microsoft.com/office/drawing/2014/main" xmlns="" val="20001"/>
                    </a:ext>
                  </a:extLst>
                </a:gridCol>
                <a:gridCol w="1357089">
                  <a:extLst>
                    <a:ext uri="{9D8B030D-6E8A-4147-A177-3AD203B41FA5}">
                      <a16:colId xmlns:a16="http://schemas.microsoft.com/office/drawing/2014/main" xmlns="" val="20002"/>
                    </a:ext>
                  </a:extLst>
                </a:gridCol>
              </a:tblGrid>
              <a:tr h="169545">
                <a:tc>
                  <a:txBody>
                    <a:bodyPr/>
                    <a:lstStyle/>
                    <a:p>
                      <a:pPr algn="just">
                        <a:lnSpc>
                          <a:spcPct val="107000"/>
                        </a:lnSpc>
                        <a:spcAft>
                          <a:spcPts val="0"/>
                        </a:spcAft>
                      </a:pPr>
                      <a:r>
                        <a:rPr lang="en-ZA" sz="1400" b="1" dirty="0">
                          <a:effectLst/>
                          <a:latin typeface="+mn-lt"/>
                        </a:rPr>
                        <a:t>No</a:t>
                      </a:r>
                      <a:endParaRPr lang="en-ZA" sz="1400" dirty="0">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07000"/>
                        </a:lnSpc>
                        <a:spcAft>
                          <a:spcPts val="0"/>
                        </a:spcAft>
                      </a:pPr>
                      <a:r>
                        <a:rPr lang="en-ZA" sz="1400" b="1" dirty="0">
                          <a:effectLst/>
                          <a:latin typeface="+mn-lt"/>
                        </a:rPr>
                        <a:t>Detailed Findings</a:t>
                      </a:r>
                      <a:endParaRPr lang="en-ZA" sz="1400" dirty="0">
                        <a:effectLst/>
                        <a:latin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07000"/>
                        </a:lnSpc>
                        <a:spcAft>
                          <a:spcPts val="0"/>
                        </a:spcAft>
                      </a:pPr>
                      <a:r>
                        <a:rPr lang="en-ZA" sz="1400" b="1" dirty="0">
                          <a:effectLst/>
                          <a:latin typeface="+mn-lt"/>
                        </a:rPr>
                        <a:t>Finding Classification</a:t>
                      </a:r>
                      <a:endParaRPr lang="en-ZA" sz="1400" dirty="0">
                        <a:effectLst/>
                        <a:latin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169545">
                <a:tc gridSpan="3">
                  <a:txBody>
                    <a:bodyPr/>
                    <a:lstStyle/>
                    <a:p>
                      <a:pPr algn="just">
                        <a:lnSpc>
                          <a:spcPct val="107000"/>
                        </a:lnSpc>
                        <a:spcAft>
                          <a:spcPts val="0"/>
                        </a:spcAft>
                      </a:pPr>
                      <a:r>
                        <a:rPr lang="en-ZA" sz="1800" b="1" dirty="0">
                          <a:effectLst/>
                          <a:latin typeface="+mn-lt"/>
                        </a:rPr>
                        <a:t>Performance Information Q </a:t>
                      </a:r>
                      <a:r>
                        <a:rPr lang="en-ZA" sz="1800" b="1" dirty="0" smtClean="0">
                          <a:effectLst/>
                          <a:latin typeface="+mn-lt"/>
                        </a:rPr>
                        <a:t>3</a:t>
                      </a:r>
                    </a:p>
                    <a:p>
                      <a:pPr algn="just">
                        <a:lnSpc>
                          <a:spcPct val="107000"/>
                        </a:lnSpc>
                        <a:spcAft>
                          <a:spcPts val="0"/>
                        </a:spcAft>
                      </a:pPr>
                      <a:endParaRPr lang="en-ZA" sz="1800" dirty="0">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11455">
                <a:tc>
                  <a:txBody>
                    <a:bodyPr/>
                    <a:lstStyle/>
                    <a:p>
                      <a:pPr algn="ctr">
                        <a:lnSpc>
                          <a:spcPct val="107000"/>
                        </a:lnSpc>
                        <a:spcAft>
                          <a:spcPts val="0"/>
                        </a:spcAft>
                      </a:pPr>
                      <a:r>
                        <a:rPr lang="en-ZA" sz="1400" dirty="0" smtClean="0">
                          <a:effectLst/>
                          <a:latin typeface="+mn-lt"/>
                        </a:rPr>
                        <a:t>1.</a:t>
                      </a:r>
                      <a:endParaRPr lang="en-ZA" sz="1400" dirty="0">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600" dirty="0">
                          <a:effectLst/>
                          <a:latin typeface="+mn-lt"/>
                          <a:ea typeface="Calibri"/>
                          <a:cs typeface="Times New Roman"/>
                        </a:rPr>
                        <a:t>Inadequate reasons for variances and action plans</a:t>
                      </a:r>
                      <a:r>
                        <a:rPr lang="en-ZA" sz="1600" dirty="0" smtClean="0">
                          <a:effectLst/>
                          <a:latin typeface="+mn-lt"/>
                          <a:ea typeface="Calibri"/>
                          <a:cs typeface="Times New Roman"/>
                        </a:rPr>
                        <a:t>.</a:t>
                      </a:r>
                    </a:p>
                    <a:p>
                      <a:pPr algn="just">
                        <a:lnSpc>
                          <a:spcPct val="115000"/>
                        </a:lnSpc>
                        <a:spcAft>
                          <a:spcPts val="1000"/>
                        </a:spcAft>
                      </a:pPr>
                      <a:endParaRPr lang="en-ZA" sz="14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400" b="1" dirty="0">
                          <a:effectLst/>
                          <a:latin typeface="+mn-lt"/>
                        </a:rPr>
                        <a:t> </a:t>
                      </a:r>
                      <a:endParaRPr lang="en-ZA" sz="1400" dirty="0">
                        <a:effectLst/>
                        <a:latin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bl>
          </a:graphicData>
        </a:graphic>
      </p:graphicFrame>
      <p:sp>
        <p:nvSpPr>
          <p:cNvPr id="6" name="Rectangle 2"/>
          <p:cNvSpPr>
            <a:spLocks noChangeArrowheads="1"/>
          </p:cNvSpPr>
          <p:nvPr/>
        </p:nvSpPr>
        <p:spPr bwMode="auto">
          <a:xfrm>
            <a:off x="251520" y="1340768"/>
            <a:ext cx="7576113"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600" b="0" i="0" u="none" strike="noStrike" cap="none" normalizeH="0" baseline="0" dirty="0" smtClean="0">
                <a:ln>
                  <a:noFill/>
                </a:ln>
                <a:solidFill>
                  <a:schemeClr val="tx1"/>
                </a:solidFill>
                <a:effectLst/>
                <a:latin typeface="Arial" pitchFamily="34" charset="0"/>
                <a:cs typeface="Arial" pitchFamily="34" charset="0"/>
              </a:rPr>
              <a:t>The following is a summary of audit findings emanating from the Quarter 3 report</a:t>
            </a:r>
            <a:r>
              <a:rPr kumimoji="0" lang="en-ZA" altLang="en-US"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100263" y="443211"/>
            <a:ext cx="6838746" cy="369332"/>
          </a:xfrm>
          <a:prstGeom prst="rect">
            <a:avLst/>
          </a:prstGeom>
        </p:spPr>
        <p:txBody>
          <a:bodyPr wrap="square">
            <a:spAutoFit/>
          </a:bodyPr>
          <a:lstStyle/>
          <a:p>
            <a:pPr lvl="0" eaLnBrk="0" fontAlgn="base" hangingPunct="0">
              <a:spcBef>
                <a:spcPct val="0"/>
              </a:spcBef>
              <a:spcAft>
                <a:spcPct val="0"/>
              </a:spcAft>
            </a:pPr>
            <a:r>
              <a:rPr lang="en-ZA" altLang="en-US" b="1" dirty="0">
                <a:solidFill>
                  <a:prstClr val="black"/>
                </a:solidFill>
                <a:latin typeface="Arial" pitchFamily="34" charset="0"/>
                <a:cs typeface="Arial" pitchFamily="34" charset="0"/>
              </a:rPr>
              <a:t>SUMMARY OF FINDINGS </a:t>
            </a:r>
            <a:r>
              <a:rPr lang="en-US" altLang="en-US" b="1" dirty="0">
                <a:solidFill>
                  <a:prstClr val="black"/>
                </a:solidFill>
                <a:latin typeface="Arial" pitchFamily="34" charset="0"/>
                <a:ea typeface="Times New Roman" pitchFamily="18" charset="0"/>
                <a:cs typeface="Arial" pitchFamily="34" charset="0"/>
              </a:rPr>
              <a:t>(QUARTER 3)</a:t>
            </a:r>
            <a:endParaRPr lang="en-ZA" altLang="en-US" dirty="0">
              <a:solidFill>
                <a:prstClr val="black"/>
              </a:solidFill>
              <a:latin typeface="Arial" pitchFamily="34" charset="0"/>
              <a:cs typeface="Arial" pitchFamily="34" charset="0"/>
            </a:endParaRPr>
          </a:p>
        </p:txBody>
      </p:sp>
      <p:sp>
        <p:nvSpPr>
          <p:cNvPr id="8"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14</a:t>
            </a:r>
            <a:endParaRPr lang="en-ZA" sz="1200" dirty="0">
              <a:solidFill>
                <a:prstClr val="black"/>
              </a:solidFill>
            </a:endParaRPr>
          </a:p>
        </p:txBody>
      </p:sp>
    </p:spTree>
    <p:extLst>
      <p:ext uri="{BB962C8B-B14F-4D97-AF65-F5344CB8AC3E}">
        <p14:creationId xmlns:p14="http://schemas.microsoft.com/office/powerpoint/2010/main" xmlns="" val="210434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15</a:t>
            </a:fld>
            <a:endParaRPr lang="en-US" dirty="0"/>
          </a:p>
        </p:txBody>
      </p:sp>
      <p:sp>
        <p:nvSpPr>
          <p:cNvPr id="5" name="Rectangle 4"/>
          <p:cNvSpPr/>
          <p:nvPr/>
        </p:nvSpPr>
        <p:spPr>
          <a:xfrm>
            <a:off x="1331640" y="3068960"/>
            <a:ext cx="6114610" cy="1754326"/>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3</a:t>
            </a:r>
            <a:r>
              <a:rPr lang="en-ZA" sz="4000" b="1" baseline="30000" dirty="0">
                <a:ln w="1905"/>
                <a:solidFill>
                  <a:srgbClr val="00B0F0"/>
                </a:solidFill>
                <a:effectLst>
                  <a:innerShdw blurRad="69850" dist="43180" dir="5400000">
                    <a:srgbClr val="000000">
                      <a:alpha val="65000"/>
                    </a:srgbClr>
                  </a:innerShdw>
                </a:effectLst>
              </a:rPr>
              <a:t>R</a:t>
            </a:r>
            <a:r>
              <a:rPr lang="en-ZA" sz="4000" b="1" baseline="30000" dirty="0" smtClean="0">
                <a:ln w="1905"/>
                <a:solidFill>
                  <a:srgbClr val="00B0F0"/>
                </a:solidFill>
                <a:effectLst>
                  <a:innerShdw blurRad="69850" dist="43180" dir="5400000">
                    <a:srgbClr val="000000">
                      <a:alpha val="65000"/>
                    </a:srgbClr>
                  </a:innerShdw>
                </a:effectLst>
              </a:rPr>
              <a:t>D</a:t>
            </a:r>
            <a:r>
              <a:rPr lang="en-ZA" sz="4000" b="1" dirty="0" smtClean="0">
                <a:ln w="1905"/>
                <a:solidFill>
                  <a:srgbClr val="00B0F0"/>
                </a:solidFill>
                <a:effectLst>
                  <a:innerShdw blurRad="69850" dist="43180" dir="5400000">
                    <a:srgbClr val="000000">
                      <a:alpha val="65000"/>
                    </a:srgbClr>
                  </a:innerShdw>
                </a:effectLst>
              </a:rPr>
              <a:t> QUARTER APP REPORT</a:t>
            </a:r>
          </a:p>
          <a:p>
            <a:pPr algn="ctr" fontAlgn="base">
              <a:spcBef>
                <a:spcPct val="0"/>
              </a:spcBef>
              <a:spcAft>
                <a:spcPct val="0"/>
              </a:spcAft>
            </a:pPr>
            <a:r>
              <a:rPr lang="en-ZA" sz="2800" b="1" dirty="0" smtClean="0">
                <a:solidFill>
                  <a:srgbClr val="1F497D">
                    <a:lumMod val="75000"/>
                  </a:srgbClr>
                </a:solidFill>
              </a:rPr>
              <a:t>(Audited Performance </a:t>
            </a:r>
            <a:r>
              <a:rPr lang="en-ZA" sz="2800" b="1" dirty="0">
                <a:solidFill>
                  <a:srgbClr val="1F497D">
                    <a:lumMod val="75000"/>
                  </a:srgbClr>
                </a:solidFill>
              </a:rPr>
              <a:t>Information)</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090" y="40488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15</a:t>
            </a:r>
            <a:endParaRPr lang="en-ZA" sz="1200" dirty="0">
              <a:solidFill>
                <a:prstClr val="black"/>
              </a:solidFill>
            </a:endParaRPr>
          </a:p>
        </p:txBody>
      </p:sp>
    </p:spTree>
    <p:extLst>
      <p:ext uri="{BB962C8B-B14F-4D97-AF65-F5344CB8AC3E}">
        <p14:creationId xmlns:p14="http://schemas.microsoft.com/office/powerpoint/2010/main" xmlns="" val="3135336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184471"/>
            <a:ext cx="8229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ZA" sz="2800" b="1" dirty="0" smtClean="0">
                <a:solidFill>
                  <a:srgbClr val="000000"/>
                </a:solidFill>
              </a:rPr>
              <a:t/>
            </a:r>
            <a:br>
              <a:rPr lang="en-ZA" sz="2800" b="1" dirty="0" smtClean="0">
                <a:solidFill>
                  <a:srgbClr val="000000"/>
                </a:solidFill>
              </a:rPr>
            </a:br>
            <a:r>
              <a:rPr lang="en-ZA" sz="2000" b="1" dirty="0" smtClean="0">
                <a:solidFill>
                  <a:srgbClr val="000000"/>
                </a:solidFill>
              </a:rPr>
              <a:t>COMPARATIVE </a:t>
            </a:r>
            <a:r>
              <a:rPr lang="en-ZA" sz="2000" b="1" dirty="0">
                <a:solidFill>
                  <a:srgbClr val="000000"/>
                </a:solidFill>
              </a:rPr>
              <a:t>ANALYSIS OF </a:t>
            </a:r>
            <a:r>
              <a:rPr lang="en-ZA" sz="2000" b="1" dirty="0" smtClean="0">
                <a:solidFill>
                  <a:srgbClr val="000000"/>
                </a:solidFill>
              </a:rPr>
              <a:t>2018/19  </a:t>
            </a:r>
            <a:r>
              <a:rPr lang="en-ZA" sz="2000" b="1" dirty="0">
                <a:solidFill>
                  <a:srgbClr val="000000"/>
                </a:solidFill>
              </a:rPr>
              <a:t>PERFORMANCE PER QUARTER</a:t>
            </a:r>
            <a:br>
              <a:rPr lang="en-ZA" sz="2000" b="1" dirty="0">
                <a:solidFill>
                  <a:srgbClr val="000000"/>
                </a:solidFill>
              </a:rPr>
            </a:br>
            <a:endParaRPr lang="en-ZA" sz="32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421365828"/>
              </p:ext>
            </p:extLst>
          </p:nvPr>
        </p:nvGraphicFramePr>
        <p:xfrm>
          <a:off x="251519" y="1196752"/>
          <a:ext cx="8640961" cy="5652444"/>
        </p:xfrm>
        <a:graphic>
          <a:graphicData uri="http://schemas.openxmlformats.org/drawingml/2006/table">
            <a:tbl>
              <a:tblPr/>
              <a:tblGrid>
                <a:gridCol w="1597338">
                  <a:extLst>
                    <a:ext uri="{9D8B030D-6E8A-4147-A177-3AD203B41FA5}">
                      <a16:colId xmlns:a16="http://schemas.microsoft.com/office/drawing/2014/main" xmlns="" val="20000"/>
                    </a:ext>
                  </a:extLst>
                </a:gridCol>
                <a:gridCol w="721398">
                  <a:extLst>
                    <a:ext uri="{9D8B030D-6E8A-4147-A177-3AD203B41FA5}">
                      <a16:colId xmlns:a16="http://schemas.microsoft.com/office/drawing/2014/main" xmlns="" val="20001"/>
                    </a:ext>
                  </a:extLst>
                </a:gridCol>
                <a:gridCol w="571842">
                  <a:extLst>
                    <a:ext uri="{9D8B030D-6E8A-4147-A177-3AD203B41FA5}">
                      <a16:colId xmlns:a16="http://schemas.microsoft.com/office/drawing/2014/main" xmlns="" val="20002"/>
                    </a:ext>
                  </a:extLst>
                </a:gridCol>
                <a:gridCol w="831770">
                  <a:extLst>
                    <a:ext uri="{9D8B030D-6E8A-4147-A177-3AD203B41FA5}">
                      <a16:colId xmlns:a16="http://schemas.microsoft.com/office/drawing/2014/main" xmlns="" val="20003"/>
                    </a:ext>
                  </a:extLst>
                </a:gridCol>
                <a:gridCol w="831770">
                  <a:extLst>
                    <a:ext uri="{9D8B030D-6E8A-4147-A177-3AD203B41FA5}">
                      <a16:colId xmlns:a16="http://schemas.microsoft.com/office/drawing/2014/main" xmlns="" val="20004"/>
                    </a:ext>
                  </a:extLst>
                </a:gridCol>
                <a:gridCol w="831770">
                  <a:extLst>
                    <a:ext uri="{9D8B030D-6E8A-4147-A177-3AD203B41FA5}">
                      <a16:colId xmlns:a16="http://schemas.microsoft.com/office/drawing/2014/main" xmlns="" val="20005"/>
                    </a:ext>
                  </a:extLst>
                </a:gridCol>
                <a:gridCol w="831770">
                  <a:extLst>
                    <a:ext uri="{9D8B030D-6E8A-4147-A177-3AD203B41FA5}">
                      <a16:colId xmlns:a16="http://schemas.microsoft.com/office/drawing/2014/main" xmlns="" val="20006"/>
                    </a:ext>
                  </a:extLst>
                </a:gridCol>
                <a:gridCol w="831770">
                  <a:extLst>
                    <a:ext uri="{9D8B030D-6E8A-4147-A177-3AD203B41FA5}">
                      <a16:colId xmlns:a16="http://schemas.microsoft.com/office/drawing/2014/main" xmlns="" val="20007"/>
                    </a:ext>
                  </a:extLst>
                </a:gridCol>
                <a:gridCol w="831770">
                  <a:extLst>
                    <a:ext uri="{9D8B030D-6E8A-4147-A177-3AD203B41FA5}">
                      <a16:colId xmlns:a16="http://schemas.microsoft.com/office/drawing/2014/main" xmlns="" val="20008"/>
                    </a:ext>
                  </a:extLst>
                </a:gridCol>
                <a:gridCol w="759763">
                  <a:extLst>
                    <a:ext uri="{9D8B030D-6E8A-4147-A177-3AD203B41FA5}">
                      <a16:colId xmlns:a16="http://schemas.microsoft.com/office/drawing/2014/main" xmlns="" val="20009"/>
                    </a:ext>
                  </a:extLst>
                </a:gridCol>
              </a:tblGrid>
              <a:tr h="540497">
                <a:tc>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rtl="0" fontAlgn="b"/>
                      <a:r>
                        <a:rPr lang="en-ZA" sz="1100" b="1" i="0" u="none" strike="noStrike" dirty="0" smtClean="0">
                          <a:solidFill>
                            <a:srgbClr val="000000"/>
                          </a:solidFill>
                          <a:effectLst/>
                          <a:latin typeface="+mn-lt"/>
                        </a:rPr>
                        <a:t>2018/19 1</a:t>
                      </a:r>
                      <a:r>
                        <a:rPr lang="en-ZA" sz="1100" b="1" i="0" u="none" strike="noStrike" baseline="30000" dirty="0" smtClean="0">
                          <a:solidFill>
                            <a:srgbClr val="000000"/>
                          </a:solidFill>
                          <a:effectLst/>
                          <a:latin typeface="+mn-lt"/>
                        </a:rPr>
                        <a:t>ST</a:t>
                      </a:r>
                      <a:r>
                        <a:rPr lang="en-ZA" sz="1100" b="1" i="0" u="none" strike="noStrike" baseline="0" dirty="0" smtClean="0">
                          <a:solidFill>
                            <a:srgbClr val="000000"/>
                          </a:solidFill>
                          <a:effectLst/>
                          <a:latin typeface="+mn-lt"/>
                        </a:rPr>
                        <a:t>  </a:t>
                      </a:r>
                      <a:r>
                        <a:rPr lang="en-ZA" sz="1100" b="1" i="0" u="none" strike="noStrike" dirty="0" smtClean="0">
                          <a:solidFill>
                            <a:srgbClr val="000000"/>
                          </a:solidFill>
                          <a:effectLst/>
                          <a:latin typeface="+mn-lt"/>
                        </a:rPr>
                        <a:t>QUARTER </a:t>
                      </a:r>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B05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2</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ND</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 </a:t>
                      </a:r>
                    </a:p>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3</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RD</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 </a:t>
                      </a:r>
                    </a:p>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40497">
                <a:tc>
                  <a:txBody>
                    <a:bodyPr/>
                    <a:lstStyle/>
                    <a:p>
                      <a:pPr algn="ctr" rtl="0" fontAlgn="b"/>
                      <a:r>
                        <a:rPr lang="en-ZA" sz="1100" b="1" i="0" u="none" strike="noStrike" dirty="0">
                          <a:solidFill>
                            <a:srgbClr val="000000"/>
                          </a:solidFill>
                          <a:effectLst/>
                          <a:latin typeface="+mn-lt"/>
                        </a:rPr>
                        <a:t>STRATEGIC OBJECTIVES</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Planned </a:t>
                      </a:r>
                      <a:r>
                        <a:rPr lang="en-ZA" sz="1100" b="1" i="0" u="none" strike="noStrike" kern="1200" baseline="0" dirty="0" smtClean="0">
                          <a:solidFill>
                            <a:srgbClr val="000000"/>
                          </a:solidFill>
                          <a:effectLst/>
                          <a:latin typeface="+mn-lt"/>
                          <a:ea typeface="+mn-ea"/>
                          <a:cs typeface="+mn-cs"/>
                        </a:rPr>
                        <a:t>Indicators</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Planned </a:t>
                      </a:r>
                      <a:r>
                        <a:rPr lang="en-ZA" sz="1100" b="1" i="0" u="none" strike="noStrike" kern="1200" baseline="0" dirty="0" smtClean="0">
                          <a:solidFill>
                            <a:srgbClr val="000000"/>
                          </a:solidFill>
                          <a:effectLst/>
                          <a:latin typeface="+mn-lt"/>
                          <a:ea typeface="+mn-ea"/>
                          <a:cs typeface="+mn-cs"/>
                        </a:rPr>
                        <a:t>Indicators</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smtClean="0">
                          <a:solidFill>
                            <a:srgbClr val="000000"/>
                          </a:solidFill>
                          <a:effectLst/>
                          <a:latin typeface="+mn-lt"/>
                          <a:ea typeface="+mn-ea"/>
                          <a:cs typeface="+mn-cs"/>
                        </a:rPr>
                        <a:t>Planned Indicators</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536377">
                <a:tc>
                  <a:txBody>
                    <a:bodyPr/>
                    <a:lstStyle/>
                    <a:p>
                      <a:pPr algn="just" rtl="0" fontAlgn="b"/>
                      <a:r>
                        <a:rPr lang="en-US" sz="1200" b="0" i="0" u="none" strike="noStrike" kern="1200" dirty="0" smtClean="0">
                          <a:solidFill>
                            <a:srgbClr val="000000"/>
                          </a:solidFill>
                          <a:effectLst/>
                          <a:latin typeface="+mn-lt"/>
                          <a:ea typeface="+mn-ea"/>
                          <a:cs typeface="+mn-cs"/>
                        </a:rPr>
                        <a:t>Ensure financial sustainability</a:t>
                      </a: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3</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3</a:t>
                      </a:r>
                      <a:endParaRPr lang="en-ZA" sz="12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100%</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7144" marR="7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100%</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3</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3</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08195">
                <a:tc>
                  <a:txBody>
                    <a:bodyPr/>
                    <a:lstStyle/>
                    <a:p>
                      <a:pPr algn="l" rtl="0" fontAlgn="b"/>
                      <a:r>
                        <a:rPr lang="en-ZA" sz="1200" b="0" i="0" u="none" strike="noStrike" dirty="0" smtClean="0">
                          <a:solidFill>
                            <a:srgbClr val="000000"/>
                          </a:solidFill>
                          <a:effectLst/>
                          <a:latin typeface="+mn-lt"/>
                        </a:rPr>
                        <a:t>Strengthen</a:t>
                      </a:r>
                      <a:r>
                        <a:rPr lang="en-ZA" sz="1200" b="0" i="0" u="none" strike="noStrike" baseline="0" dirty="0" smtClean="0">
                          <a:solidFill>
                            <a:srgbClr val="000000"/>
                          </a:solidFill>
                          <a:effectLst/>
                          <a:latin typeface="+mn-lt"/>
                        </a:rPr>
                        <a:t> institutional capacity of the Fund</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200" b="0" i="0" u="none" strike="noStrike" kern="1200" baseline="0" noProof="0" dirty="0" smtClean="0">
                          <a:solidFill>
                            <a:srgbClr val="000000"/>
                          </a:solidFill>
                          <a:effectLst/>
                          <a:latin typeface="+mn-lt"/>
                          <a:ea typeface="+mn-ea"/>
                          <a:cs typeface="+mn-cs"/>
                        </a:rPr>
                        <a:t>100%</a:t>
                      </a:r>
                      <a:endParaRPr lang="en-ZA" sz="1200" b="0" i="0" u="none" strike="noStrike" kern="1200" baseline="0" noProof="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0</a:t>
                      </a:r>
                    </a:p>
                  </a:txBody>
                  <a:tcPr marL="7144" marR="7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smtClean="0">
                          <a:solidFill>
                            <a:srgbClr val="000000"/>
                          </a:solidFill>
                          <a:effectLst/>
                          <a:latin typeface="+mn-lt"/>
                          <a:ea typeface="+mn-ea"/>
                          <a:cs typeface="+mn-cs"/>
                        </a:rPr>
                        <a:t>0%</a:t>
                      </a:r>
                      <a:endParaRPr lang="en-ZA" sz="1100" b="0" i="0" u="none" strike="noStrike" kern="1200" baseline="0" noProof="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3047">
                <a:tc>
                  <a:txBody>
                    <a:bodyPr/>
                    <a:lstStyle/>
                    <a:p>
                      <a:pPr algn="l" rtl="0" fontAlgn="b"/>
                      <a:r>
                        <a:rPr lang="en-ZA" sz="1200" b="0" i="0" u="none" strike="noStrike" dirty="0" smtClean="0">
                          <a:solidFill>
                            <a:srgbClr val="000000"/>
                          </a:solidFill>
                          <a:effectLst/>
                          <a:latin typeface="+mn-lt"/>
                        </a:rPr>
                        <a:t>Provide easy to use services through multiple access points.</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0</a:t>
                      </a:r>
                      <a:endParaRPr lang="en-ZA" sz="1100" b="0" i="0" u="none" strike="noStrike" kern="1200" baseline="0" dirty="0">
                        <a:solidFill>
                          <a:srgbClr val="000000"/>
                        </a:solidFill>
                        <a:effectLst/>
                        <a:latin typeface="+mn-lt"/>
                        <a:ea typeface="+mn-ea"/>
                        <a:cs typeface="+mn-cs"/>
                      </a:endParaRPr>
                    </a:p>
                  </a:txBody>
                  <a:tcPr marL="7144" marR="7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0%</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0964">
                <a:tc>
                  <a:txBody>
                    <a:bodyPr/>
                    <a:lstStyle/>
                    <a:p>
                      <a:pPr algn="l" rtl="0" fontAlgn="b"/>
                      <a:r>
                        <a:rPr lang="en-ZA" sz="1200" b="0" i="0" u="none" strike="noStrike" dirty="0" smtClean="0">
                          <a:solidFill>
                            <a:srgbClr val="000000"/>
                          </a:solidFill>
                          <a:effectLst/>
                          <a:latin typeface="+mn-lt"/>
                        </a:rPr>
                        <a:t>Improve service delivery</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6</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6</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5</a:t>
                      </a:r>
                    </a:p>
                  </a:txBody>
                  <a:tcPr marL="7144" marR="7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83%</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6</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83%</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0964">
                <a:tc>
                  <a:txBody>
                    <a:bodyPr/>
                    <a:lstStyle/>
                    <a:p>
                      <a:pPr algn="l" rtl="0" fontAlgn="b"/>
                      <a:r>
                        <a:rPr lang="en-ZA" sz="1200" b="0" i="0" u="none" strike="noStrike" dirty="0" smtClean="0">
                          <a:solidFill>
                            <a:srgbClr val="000000"/>
                          </a:solidFill>
                          <a:effectLst/>
                          <a:latin typeface="+mn-lt"/>
                        </a:rPr>
                        <a:t>Collaborate with stakeholders to improve compliance with UIF Acts</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7144" marR="7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60964">
                <a:tc>
                  <a:txBody>
                    <a:bodyPr/>
                    <a:lstStyle/>
                    <a:p>
                      <a:pPr algn="l" rtl="0" fontAlgn="b"/>
                      <a:r>
                        <a:rPr lang="en-ZA" sz="1200" b="0" i="0" u="none" strike="noStrike" dirty="0" smtClean="0">
                          <a:solidFill>
                            <a:srgbClr val="000000"/>
                          </a:solidFill>
                          <a:effectLst/>
                          <a:latin typeface="+mn-lt"/>
                        </a:rPr>
                        <a:t>Enhance employability of UIF beneficiaries, enable entrepreneurship and preserve jobs</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7144" marR="7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6466" marR="5819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64277">
                <a:tc>
                  <a:txBody>
                    <a:bodyPr/>
                    <a:lstStyle/>
                    <a:p>
                      <a:pPr algn="ctr" rtl="0" fontAlgn="b"/>
                      <a:r>
                        <a:rPr lang="en-ZA" sz="1200" b="1" i="0" u="none" strike="noStrike" dirty="0">
                          <a:solidFill>
                            <a:srgbClr val="000000"/>
                          </a:solidFill>
                          <a:effectLst/>
                          <a:latin typeface="+mn-lt"/>
                        </a:rPr>
                        <a:t>OVERALL  PERFORMANCE</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indent="0" algn="ctr" defTabSz="457200" rtl="0" eaLnBrk="1" fontAlgn="b" latinLnBrk="0" hangingPunct="1">
                        <a:lnSpc>
                          <a:spcPct val="150000"/>
                        </a:lnSpc>
                        <a:buFont typeface="+mj-lt"/>
                        <a:buNone/>
                      </a:pPr>
                      <a:r>
                        <a:rPr lang="en-ZA" sz="1200" b="1" i="0" u="none" strike="noStrike" kern="1200" baseline="0" dirty="0" smtClean="0">
                          <a:solidFill>
                            <a:srgbClr val="000000"/>
                          </a:solidFill>
                          <a:effectLst/>
                          <a:latin typeface="+mn-lt"/>
                          <a:ea typeface="+mn-ea"/>
                          <a:cs typeface="+mn-cs"/>
                        </a:rPr>
                        <a:t>16</a:t>
                      </a:r>
                      <a:endParaRPr lang="en-ZA" sz="12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baseline="0" dirty="0" smtClean="0">
                          <a:solidFill>
                            <a:srgbClr val="000000"/>
                          </a:solidFill>
                          <a:effectLst/>
                          <a:latin typeface="+mn-lt"/>
                          <a:ea typeface="+mn-ea"/>
                          <a:cs typeface="+mn-cs"/>
                        </a:rPr>
                        <a:t>10</a:t>
                      </a:r>
                      <a:endParaRPr lang="en-ZA" sz="12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baseline="0" dirty="0" smtClean="0">
                          <a:solidFill>
                            <a:srgbClr val="000000"/>
                          </a:solidFill>
                          <a:effectLst/>
                          <a:latin typeface="+mn-lt"/>
                          <a:ea typeface="+mn-ea"/>
                          <a:cs typeface="+mn-cs"/>
                        </a:rPr>
                        <a:t>63%</a:t>
                      </a:r>
                      <a:endParaRPr lang="en-ZA" sz="12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16</a:t>
                      </a:r>
                      <a:endParaRPr lang="en-ZA" sz="1100" b="1" i="0" u="none" strike="noStrike" kern="1200" baseline="0" dirty="0">
                        <a:solidFill>
                          <a:srgbClr val="000000"/>
                        </a:solidFill>
                        <a:effectLst/>
                        <a:latin typeface="+mn-lt"/>
                        <a:ea typeface="+mn-ea"/>
                        <a:cs typeface="+mn-cs"/>
                      </a:endParaRPr>
                    </a:p>
                  </a:txBody>
                  <a:tcPr marL="6466" marR="6466"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10</a:t>
                      </a:r>
                      <a:endParaRPr lang="en-ZA" sz="1100" b="1" i="0" u="none" strike="noStrike" kern="1200" baseline="0" dirty="0">
                        <a:solidFill>
                          <a:srgbClr val="000000"/>
                        </a:solidFill>
                        <a:effectLst/>
                        <a:latin typeface="+mn-lt"/>
                        <a:ea typeface="+mn-ea"/>
                        <a:cs typeface="+mn-cs"/>
                      </a:endParaRPr>
                    </a:p>
                  </a:txBody>
                  <a:tcPr marL="6466" marR="6466"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63%</a:t>
                      </a:r>
                      <a:endParaRPr lang="en-ZA" sz="1100" b="1" i="0" u="none" strike="noStrike" kern="1200" baseline="0" dirty="0">
                        <a:solidFill>
                          <a:srgbClr val="000000"/>
                        </a:solidFill>
                        <a:effectLst/>
                        <a:latin typeface="+mn-lt"/>
                        <a:ea typeface="+mn-ea"/>
                        <a:cs typeface="+mn-cs"/>
                      </a:endParaRPr>
                    </a:p>
                  </a:txBody>
                  <a:tcPr marL="6466" marR="6466"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ctr" defTabSz="457200" rtl="0" eaLnBrk="1" fontAlgn="b" latinLnBrk="0" hangingPunct="1">
                        <a:lnSpc>
                          <a:spcPct val="150000"/>
                        </a:lnSpc>
                        <a:buFont typeface="+mj-lt"/>
                        <a:buNone/>
                      </a:pPr>
                      <a:r>
                        <a:rPr lang="en-ZA" sz="1200" b="1" i="0" u="none" strike="noStrike" kern="1200" dirty="0" smtClean="0">
                          <a:solidFill>
                            <a:schemeClr val="tx1"/>
                          </a:solidFill>
                          <a:effectLst/>
                          <a:latin typeface="+mn-lt"/>
                          <a:ea typeface="+mn-ea"/>
                          <a:cs typeface="+mn-cs"/>
                        </a:rPr>
                        <a:t>16</a:t>
                      </a:r>
                      <a:endParaRPr lang="en-ZA" sz="1200" b="1" i="0" u="none" strike="noStrike" kern="1200" dirty="0">
                        <a:solidFill>
                          <a:schemeClr val="tx1"/>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chemeClr val="tx1"/>
                          </a:solidFill>
                          <a:effectLst/>
                          <a:latin typeface="+mn-lt"/>
                          <a:ea typeface="+mn-ea"/>
                          <a:cs typeface="+mn-cs"/>
                        </a:rPr>
                        <a:t>11</a:t>
                      </a:r>
                      <a:endParaRPr lang="en-ZA" sz="1200" b="1" i="0" u="none" strike="noStrike" kern="1200" dirty="0">
                        <a:solidFill>
                          <a:schemeClr val="tx1"/>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69%</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bl>
          </a:graphicData>
        </a:graphic>
      </p:graphicFrame>
      <p:sp>
        <p:nvSpPr>
          <p:cNvPr id="6" name="TextBox 7"/>
          <p:cNvSpPr txBox="1"/>
          <p:nvPr/>
        </p:nvSpPr>
        <p:spPr>
          <a:xfrm>
            <a:off x="8388473" y="280646"/>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16</a:t>
            </a:r>
            <a:endParaRPr lang="en-ZA" sz="1200" dirty="0">
              <a:solidFill>
                <a:prstClr val="black"/>
              </a:solidFill>
            </a:endParaRPr>
          </a:p>
        </p:txBody>
      </p:sp>
    </p:spTree>
    <p:extLst>
      <p:ext uri="{BB962C8B-B14F-4D97-AF65-F5344CB8AC3E}">
        <p14:creationId xmlns:p14="http://schemas.microsoft.com/office/powerpoint/2010/main" xmlns="" val="743458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44798841"/>
              </p:ext>
            </p:extLst>
          </p:nvPr>
        </p:nvGraphicFramePr>
        <p:xfrm>
          <a:off x="251520" y="1143000"/>
          <a:ext cx="8728708" cy="5169016"/>
        </p:xfrm>
        <a:graphic>
          <a:graphicData uri="http://schemas.openxmlformats.org/drawingml/2006/table">
            <a:tbl>
              <a:tblPr/>
              <a:tblGrid>
                <a:gridCol w="1877328">
                  <a:extLst>
                    <a:ext uri="{9D8B030D-6E8A-4147-A177-3AD203B41FA5}">
                      <a16:colId xmlns:a16="http://schemas.microsoft.com/office/drawing/2014/main" xmlns="" val="20000"/>
                    </a:ext>
                  </a:extLst>
                </a:gridCol>
                <a:gridCol w="1728405">
                  <a:extLst>
                    <a:ext uri="{9D8B030D-6E8A-4147-A177-3AD203B41FA5}">
                      <a16:colId xmlns:a16="http://schemas.microsoft.com/office/drawing/2014/main" xmlns="" val="20001"/>
                    </a:ext>
                  </a:extLst>
                </a:gridCol>
                <a:gridCol w="1920448">
                  <a:extLst>
                    <a:ext uri="{9D8B030D-6E8A-4147-A177-3AD203B41FA5}">
                      <a16:colId xmlns:a16="http://schemas.microsoft.com/office/drawing/2014/main" xmlns="" val="20002"/>
                    </a:ext>
                  </a:extLst>
                </a:gridCol>
                <a:gridCol w="1717735">
                  <a:extLst>
                    <a:ext uri="{9D8B030D-6E8A-4147-A177-3AD203B41FA5}">
                      <a16:colId xmlns:a16="http://schemas.microsoft.com/office/drawing/2014/main" xmlns="" val="20003"/>
                    </a:ext>
                  </a:extLst>
                </a:gridCol>
                <a:gridCol w="1484792">
                  <a:extLst>
                    <a:ext uri="{9D8B030D-6E8A-4147-A177-3AD203B41FA5}">
                      <a16:colId xmlns:a16="http://schemas.microsoft.com/office/drawing/2014/main" xmlns="" val="20004"/>
                    </a:ext>
                  </a:extLst>
                </a:gridCol>
              </a:tblGrid>
              <a:tr h="6096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3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1: Ensure  financial sustainability</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12551">
                <a:tc>
                  <a:txBody>
                    <a:bodyPr/>
                    <a:lstStyle/>
                    <a:p>
                      <a:pPr marR="0" algn="l" rtl="0"/>
                      <a:r>
                        <a:rPr lang="en-ZA" sz="1100" b="0" i="0" u="none" strike="noStrike" kern="1200" baseline="0" dirty="0" smtClean="0">
                          <a:solidFill>
                            <a:srgbClr val="000000"/>
                          </a:solidFill>
                          <a:latin typeface="+mj-lt"/>
                          <a:ea typeface="+mn-ea"/>
                          <a:cs typeface="+mn-cs"/>
                        </a:rPr>
                        <a:t>Percentage of administrative expenditure (excluding capex) as compared to revenue maintained.</a:t>
                      </a:r>
                      <a:endParaRPr lang="en-US" sz="1100" b="0" i="0" u="none" strike="noStrike" kern="1200" baseline="0" dirty="0" smtClean="0">
                        <a:solidFill>
                          <a:srgbClr val="000000"/>
                        </a:solidFill>
                        <a:latin typeface="+mj-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0" i="0" u="none" strike="noStrike" kern="1200" baseline="0" dirty="0" smtClean="0">
                          <a:solidFill>
                            <a:schemeClr val="tx1"/>
                          </a:solidFill>
                          <a:latin typeface="+mj-lt"/>
                          <a:ea typeface="+mn-ea"/>
                          <a:cs typeface="+mn-cs"/>
                        </a:rPr>
                        <a:t>≤ 15% </a:t>
                      </a:r>
                      <a:endParaRPr lang="en-ZA" sz="1100" b="0" dirty="0" smtClean="0">
                        <a:solidFill>
                          <a:schemeClr val="tx1"/>
                        </a:solidFill>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100" b="1" i="0" u="none" strike="noStrike" baseline="0" dirty="0" smtClean="0">
                          <a:solidFill>
                            <a:srgbClr val="00B050"/>
                          </a:solidFill>
                          <a:latin typeface="+mj-lt"/>
                        </a:rPr>
                        <a:t>Achieved</a:t>
                      </a:r>
                    </a:p>
                    <a:p>
                      <a:pPr marR="0" algn="l" rtl="0"/>
                      <a:r>
                        <a:rPr lang="en-US" sz="1100" b="0" i="0" u="none" strike="noStrike" baseline="0" dirty="0" smtClean="0">
                          <a:solidFill>
                            <a:srgbClr val="000000"/>
                          </a:solidFill>
                          <a:latin typeface="+mj-lt"/>
                        </a:rPr>
                        <a:t>14%</a:t>
                      </a:r>
                    </a:p>
                    <a:p>
                      <a:pPr marR="0" algn="l" rtl="0"/>
                      <a:r>
                        <a:rPr lang="en-US" sz="1100" b="0" i="0" u="none" strike="noStrike" kern="1200" baseline="0" dirty="0" smtClean="0">
                          <a:solidFill>
                            <a:srgbClr val="000000"/>
                          </a:solidFill>
                          <a:latin typeface="+mj-lt"/>
                          <a:ea typeface="+mn-ea"/>
                          <a:cs typeface="+mn-cs"/>
                        </a:rPr>
                        <a:t>(712 701/4 990 132)x 100</a:t>
                      </a:r>
                      <a:r>
                        <a:rPr lang="en-ZA" sz="1100" b="0" i="0" u="none" strike="noStrike" baseline="0" dirty="0" smtClean="0">
                          <a:solidFill>
                            <a:srgbClr val="FF0000"/>
                          </a:solidFill>
                          <a:latin typeface="+mj-lt"/>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latin typeface="+mj-lt"/>
                        </a:rPr>
                        <a:t>None</a:t>
                      </a:r>
                      <a:endParaRPr lang="en-US" sz="1100" dirty="0" smtClean="0">
                        <a:effectLst/>
                        <a:latin typeface="+mj-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0" i="0" u="none" strike="noStrike" baseline="0" dirty="0" smtClean="0">
                          <a:solidFill>
                            <a:srgbClr val="000000"/>
                          </a:solidFill>
                          <a:latin typeface="+mj-lt"/>
                        </a:rPr>
                        <a:t>None</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173707">
                <a:tc>
                  <a:txBody>
                    <a:bodyPr/>
                    <a:lstStyle/>
                    <a:p>
                      <a:pPr marR="0" lvl="0" algn="l" rtl="0"/>
                      <a:r>
                        <a:rPr lang="en-ZA" sz="1100" b="0" i="0" u="none" strike="noStrike" baseline="0" dirty="0" smtClean="0">
                          <a:solidFill>
                            <a:srgbClr val="000000"/>
                          </a:solidFill>
                          <a:latin typeface="+mj-lt"/>
                        </a:rPr>
                        <a:t>	</a:t>
                      </a:r>
                    </a:p>
                    <a:p>
                      <a:pPr marR="0" lvl="0" algn="l" rtl="0"/>
                      <a:r>
                        <a:rPr lang="en-ZA" sz="1100" b="0" i="0" u="none" strike="noStrike" baseline="0" dirty="0" smtClean="0">
                          <a:solidFill>
                            <a:srgbClr val="000000"/>
                          </a:solidFill>
                          <a:latin typeface="+mj-lt"/>
                        </a:rPr>
                        <a:t>Percentage of valid invoices paid within 30 calendar days after receipt by the Fund.	</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100" b="0" i="0" u="none" strike="noStrike" kern="1200" baseline="0" dirty="0" smtClean="0">
                          <a:solidFill>
                            <a:schemeClr val="tx1"/>
                          </a:solidFill>
                          <a:latin typeface="+mj-lt"/>
                          <a:ea typeface="+mn-ea"/>
                          <a:cs typeface="+mn-cs"/>
                        </a:rPr>
                        <a:t>100% within 30</a:t>
                      </a:r>
                    </a:p>
                    <a:p>
                      <a:pPr rtl="0"/>
                      <a:r>
                        <a:rPr lang="en-US" sz="1100" b="0" i="0" u="none" strike="noStrike" kern="1200" baseline="0" dirty="0" smtClean="0">
                          <a:solidFill>
                            <a:schemeClr val="tx1"/>
                          </a:solidFill>
                          <a:latin typeface="+mj-lt"/>
                          <a:ea typeface="+mn-ea"/>
                          <a:cs typeface="+mn-cs"/>
                        </a:rPr>
                        <a:t>calendar days </a:t>
                      </a: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100" b="1" i="0" u="none" strike="noStrike" baseline="0" dirty="0" smtClean="0">
                          <a:solidFill>
                            <a:srgbClr val="00B050"/>
                          </a:solidFill>
                          <a:latin typeface="+mj-lt"/>
                        </a:rPr>
                        <a:t>Achieved</a:t>
                      </a:r>
                    </a:p>
                    <a:p>
                      <a:pPr marR="0" algn="l" rtl="0"/>
                      <a:endParaRPr lang="en-US" sz="1100" b="0" i="0" u="none" strike="noStrike" baseline="0" dirty="0" smtClean="0">
                        <a:solidFill>
                          <a:srgbClr val="000000"/>
                        </a:solidFill>
                        <a:latin typeface="+mj-lt"/>
                      </a:endParaRPr>
                    </a:p>
                    <a:p>
                      <a:pPr marR="0" algn="l" rtl="0"/>
                      <a:r>
                        <a:rPr lang="en-US" sz="1100" b="0" i="0" u="none" strike="noStrike" baseline="0" dirty="0" smtClean="0">
                          <a:solidFill>
                            <a:srgbClr val="000000"/>
                          </a:solidFill>
                          <a:latin typeface="+mj-lt"/>
                        </a:rPr>
                        <a:t>100% 	</a:t>
                      </a:r>
                    </a:p>
                    <a:p>
                      <a:pPr marR="0" algn="l" rtl="0"/>
                      <a:r>
                        <a:rPr lang="en-US" sz="1100" dirty="0" smtClean="0">
                          <a:solidFill>
                            <a:srgbClr val="000000"/>
                          </a:solidFill>
                          <a:effectLst/>
                          <a:latin typeface="+mj-lt"/>
                          <a:ea typeface="Times New Roman"/>
                        </a:rPr>
                        <a:t>(1194/ 1194)</a:t>
                      </a:r>
                      <a:endParaRPr lang="en-ZA" sz="1100" b="0" i="0" u="none" strike="noStrike" baseline="0" dirty="0" smtClean="0">
                        <a:solidFill>
                          <a:srgbClr val="FF0000"/>
                        </a:solidFill>
                        <a:latin typeface="+mj-lt"/>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0" i="0" u="none" strike="noStrike" baseline="0" dirty="0" smtClean="0">
                          <a:solidFill>
                            <a:srgbClr val="000000"/>
                          </a:solidFill>
                          <a:latin typeface="+mj-lt"/>
                        </a:rPr>
                        <a:t>None</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0" i="0" u="none" strike="noStrike" baseline="0" dirty="0" smtClean="0">
                          <a:solidFill>
                            <a:srgbClr val="000000"/>
                          </a:solidFill>
                          <a:latin typeface="+mj-lt"/>
                        </a:rPr>
                        <a:t>None</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647378">
                <a:tc>
                  <a:txBody>
                    <a:bodyPr/>
                    <a:lstStyle/>
                    <a:p>
                      <a:pPr marR="0" lvl="0" algn="l" rtl="0"/>
                      <a:r>
                        <a:rPr lang="en-ZA" sz="1100" b="0" i="0" u="none" strike="noStrike" baseline="0" dirty="0" smtClean="0">
                          <a:solidFill>
                            <a:srgbClr val="000000"/>
                          </a:solidFill>
                          <a:latin typeface="+mj-lt"/>
                        </a:rPr>
                        <a:t>	</a:t>
                      </a:r>
                    </a:p>
                    <a:p>
                      <a:pPr marR="0" lvl="0" algn="just" rtl="0"/>
                      <a:r>
                        <a:rPr lang="en-ZA" sz="1100" b="0" i="0" u="none" strike="noStrike" baseline="0" dirty="0" smtClean="0">
                          <a:solidFill>
                            <a:srgbClr val="000000"/>
                          </a:solidFill>
                          <a:latin typeface="+mj-lt"/>
                        </a:rPr>
                        <a:t>Percentage of total mandated social</a:t>
                      </a:r>
                    </a:p>
                    <a:p>
                      <a:pPr marR="0" lvl="0" algn="l" rtl="0"/>
                      <a:r>
                        <a:rPr lang="en-US" sz="1100" b="0" i="0" u="none" strike="noStrike" baseline="0" dirty="0" smtClean="0">
                          <a:solidFill>
                            <a:srgbClr val="000000"/>
                          </a:solidFill>
                          <a:latin typeface="+mj-lt"/>
                        </a:rPr>
                        <a:t>responsible investment committed	</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lang="en-US" sz="1100" b="0" i="0" u="none" strike="noStrike" kern="1200" baseline="0" dirty="0" smtClean="0">
                          <a:solidFill>
                            <a:schemeClr val="tx1"/>
                          </a:solidFill>
                          <a:latin typeface="+mj-lt"/>
                          <a:ea typeface="+mn-ea"/>
                          <a:cs typeface="+mn-cs"/>
                        </a:rPr>
                        <a:t>60%</a:t>
                      </a: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100" b="1" i="0" u="none" strike="noStrike" baseline="0" dirty="0" smtClean="0">
                          <a:solidFill>
                            <a:srgbClr val="00B050"/>
                          </a:solidFill>
                          <a:latin typeface="+mj-lt"/>
                        </a:rPr>
                        <a:t>Achieved</a:t>
                      </a:r>
                    </a:p>
                    <a:p>
                      <a:pPr marR="0" algn="l" rtl="0"/>
                      <a:r>
                        <a:rPr lang="en-ZA" sz="1100" b="0" i="0" u="none" strike="noStrike" baseline="0" dirty="0" smtClean="0">
                          <a:solidFill>
                            <a:srgbClr val="000000"/>
                          </a:solidFill>
                          <a:latin typeface="+mj-lt"/>
                        </a:rPr>
                        <a:t>93%</a:t>
                      </a:r>
                    </a:p>
                    <a:p>
                      <a:pPr marR="0" algn="l" rtl="0"/>
                      <a:r>
                        <a:rPr lang="en-US" sz="1100" b="0" i="0" u="none" strike="noStrike" kern="1200" baseline="0" dirty="0" smtClean="0">
                          <a:solidFill>
                            <a:srgbClr val="000000"/>
                          </a:solidFill>
                          <a:latin typeface="+mj-lt"/>
                          <a:ea typeface="+mn-ea"/>
                          <a:cs typeface="+mn-cs"/>
                        </a:rPr>
                        <a:t>(29 233 985 731/ 31 284 826 085)</a:t>
                      </a:r>
                      <a:endParaRPr lang="en-ZA" sz="1100" b="0" i="0" u="none" strike="noStrike" kern="1200" baseline="0" dirty="0" smtClean="0">
                        <a:solidFill>
                          <a:srgbClr val="000000"/>
                        </a:solidFill>
                        <a:latin typeface="+mj-lt"/>
                        <a:ea typeface="+mn-ea"/>
                        <a:cs typeface="+mn-cs"/>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0" i="0" u="none" strike="noStrike" kern="1200" baseline="0" dirty="0" smtClean="0">
                          <a:solidFill>
                            <a:srgbClr val="000000"/>
                          </a:solidFill>
                          <a:latin typeface="+mj-lt"/>
                          <a:ea typeface="+mn-ea"/>
                          <a:cs typeface="+mn-cs"/>
                        </a:rPr>
                        <a:t>The SRI Commitment Value increased by 18% in this current quarter.</a:t>
                      </a:r>
                      <a:endParaRPr lang="en-ZA" sz="1100" b="0" i="0" u="none" strike="noStrike" kern="1200" baseline="0" dirty="0">
                        <a:solidFill>
                          <a:srgbClr val="000000"/>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0" i="0" u="none" strike="noStrike" kern="1200" baseline="0" dirty="0" smtClean="0">
                          <a:solidFill>
                            <a:schemeClr val="tx1"/>
                          </a:solidFill>
                          <a:latin typeface="+mj-lt"/>
                          <a:ea typeface="+mn-ea"/>
                          <a:cs typeface="+mn-cs"/>
                        </a:rPr>
                        <a:t>None</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17</a:t>
            </a:fld>
            <a:endParaRPr lang="en-US" altLang="en-US" sz="1200" dirty="0" smtClean="0">
              <a:solidFill>
                <a:srgbClr val="898989"/>
              </a:solidFill>
            </a:endParaRPr>
          </a:p>
        </p:txBody>
      </p:sp>
      <p:sp>
        <p:nvSpPr>
          <p:cNvPr id="6" name="TextBox 7"/>
          <p:cNvSpPr txBox="1"/>
          <p:nvPr/>
        </p:nvSpPr>
        <p:spPr>
          <a:xfrm>
            <a:off x="8363090" y="40488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17</a:t>
            </a:r>
            <a:endParaRPr lang="en-ZA" sz="1200" dirty="0">
              <a:solidFill>
                <a:prstClr val="black"/>
              </a:solidFill>
            </a:endParaRPr>
          </a:p>
        </p:txBody>
      </p:sp>
    </p:spTree>
    <p:extLst>
      <p:ext uri="{BB962C8B-B14F-4D97-AF65-F5344CB8AC3E}">
        <p14:creationId xmlns:p14="http://schemas.microsoft.com/office/powerpoint/2010/main" xmlns="" val="136229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43377069"/>
              </p:ext>
            </p:extLst>
          </p:nvPr>
        </p:nvGraphicFramePr>
        <p:xfrm>
          <a:off x="313899" y="870376"/>
          <a:ext cx="8506572" cy="5654968"/>
        </p:xfrm>
        <a:graphic>
          <a:graphicData uri="http://schemas.openxmlformats.org/drawingml/2006/table">
            <a:tbl>
              <a:tblPr/>
              <a:tblGrid>
                <a:gridCol w="1829553">
                  <a:extLst>
                    <a:ext uri="{9D8B030D-6E8A-4147-A177-3AD203B41FA5}">
                      <a16:colId xmlns:a16="http://schemas.microsoft.com/office/drawing/2014/main" xmlns="" val="20000"/>
                    </a:ext>
                  </a:extLst>
                </a:gridCol>
                <a:gridCol w="1684419">
                  <a:extLst>
                    <a:ext uri="{9D8B030D-6E8A-4147-A177-3AD203B41FA5}">
                      <a16:colId xmlns:a16="http://schemas.microsoft.com/office/drawing/2014/main" xmlns="" val="20001"/>
                    </a:ext>
                  </a:extLst>
                </a:gridCol>
                <a:gridCol w="1708036">
                  <a:extLst>
                    <a:ext uri="{9D8B030D-6E8A-4147-A177-3AD203B41FA5}">
                      <a16:colId xmlns:a16="http://schemas.microsoft.com/office/drawing/2014/main" xmlns="" val="20002"/>
                    </a:ext>
                  </a:extLst>
                </a:gridCol>
                <a:gridCol w="1570878">
                  <a:extLst>
                    <a:ext uri="{9D8B030D-6E8A-4147-A177-3AD203B41FA5}">
                      <a16:colId xmlns:a16="http://schemas.microsoft.com/office/drawing/2014/main" xmlns="" val="20003"/>
                    </a:ext>
                  </a:extLst>
                </a:gridCol>
                <a:gridCol w="1713686">
                  <a:extLst>
                    <a:ext uri="{9D8B030D-6E8A-4147-A177-3AD203B41FA5}">
                      <a16:colId xmlns:a16="http://schemas.microsoft.com/office/drawing/2014/main" xmlns="" val="20004"/>
                    </a:ext>
                  </a:extLst>
                </a:gridCol>
              </a:tblGrid>
              <a:tr h="54939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PROGINDICATOR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3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91747">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2: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Strengthen institutional capacity of the fund</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8138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rgbClr val="000000"/>
                          </a:solidFill>
                          <a:latin typeface="+mn-lt"/>
                          <a:ea typeface="+mn-ea"/>
                          <a:cs typeface="+mn-cs"/>
                        </a:rPr>
                        <a:t>Percentage of vacancy rate reduced.</a:t>
                      </a:r>
                      <a:endParaRPr lang="en-US" altLang="en-US" sz="1100" b="0" i="0" u="none" strike="noStrike" kern="1200" baseline="0" dirty="0" smtClean="0">
                        <a:solidFill>
                          <a:srgbClr val="000000"/>
                        </a:solidFill>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100" b="0" i="0" u="none" strike="noStrike" kern="1200" baseline="0" dirty="0" smtClean="0">
                          <a:solidFill>
                            <a:srgbClr val="000000"/>
                          </a:solidFill>
                          <a:latin typeface="+mn-lt"/>
                          <a:ea typeface="+mn-ea"/>
                          <a:cs typeface="+mn-cs"/>
                        </a:rPr>
                        <a:t>Reduced to Vacancy rate</a:t>
                      </a:r>
                    </a:p>
                    <a:p>
                      <a:pPr marR="0" algn="l" rtl="0"/>
                      <a:r>
                        <a:rPr lang="en-US" sz="1100" b="0" i="0" u="none" strike="noStrike" kern="1200" baseline="0" dirty="0" smtClean="0">
                          <a:solidFill>
                            <a:srgbClr val="000000"/>
                          </a:solidFill>
                          <a:latin typeface="+mn-lt"/>
                          <a:ea typeface="+mn-ea"/>
                          <a:cs typeface="+mn-cs"/>
                        </a:rPr>
                        <a:t> ≤ 11%</a:t>
                      </a:r>
                    </a:p>
                    <a:p>
                      <a:pPr marR="0" algn="l" rtl="0"/>
                      <a:r>
                        <a:rPr lang="en-US" sz="1100" b="0" i="0" u="none" strike="noStrike" kern="1200" baseline="0" dirty="0" smtClean="0">
                          <a:solidFill>
                            <a:srgbClr val="000000"/>
                          </a:solidFill>
                          <a:latin typeface="+mn-lt"/>
                          <a:ea typeface="+mn-ea"/>
                          <a:cs typeface="+mn-cs"/>
                        </a:rPr>
                        <a:t>	</a:t>
                      </a:r>
                      <a:endParaRPr lang="en-ZA" sz="1100" b="0" i="0" u="none" strike="noStrike" kern="1200" baseline="0" dirty="0" smtClean="0">
                        <a:solidFill>
                          <a:srgbClr val="000000"/>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100" b="1" i="0" u="none" strike="noStrike" kern="1200" baseline="0" dirty="0" smtClean="0">
                          <a:solidFill>
                            <a:srgbClr val="FF0000"/>
                          </a:solidFill>
                          <a:latin typeface="+mn-lt"/>
                          <a:ea typeface="+mn-ea"/>
                          <a:cs typeface="+mn-cs"/>
                        </a:rPr>
                        <a:t>Not achieved</a:t>
                      </a:r>
                      <a:endParaRPr lang="en-ZA" sz="1100" b="1" i="0" u="none" strike="noStrike" kern="1200" baseline="0" dirty="0" smtClean="0">
                        <a:solidFill>
                          <a:srgbClr val="FF0000"/>
                        </a:solidFill>
                        <a:latin typeface="+mn-lt"/>
                        <a:ea typeface="+mn-ea"/>
                        <a:cs typeface="+mn-cs"/>
                      </a:endParaRPr>
                    </a:p>
                    <a:p>
                      <a:pPr>
                        <a:spcAft>
                          <a:spcPts val="0"/>
                        </a:spcAft>
                      </a:pPr>
                      <a:r>
                        <a:rPr lang="en-US" sz="1100" b="1" i="0" u="none" strike="noStrike" kern="1200" baseline="0" dirty="0" smtClean="0">
                          <a:solidFill>
                            <a:srgbClr val="FF0000"/>
                          </a:solidFill>
                          <a:latin typeface="+mn-lt"/>
                          <a:ea typeface="+mn-ea"/>
                          <a:cs typeface="+mn-cs"/>
                        </a:rPr>
                        <a:t> </a:t>
                      </a:r>
                      <a:endParaRPr lang="en-ZA" sz="1100" b="1" i="0" u="none" strike="noStrike" kern="1200" baseline="0" dirty="0" smtClean="0">
                        <a:solidFill>
                          <a:srgbClr val="FF0000"/>
                        </a:solidFill>
                        <a:latin typeface="+mn-lt"/>
                        <a:ea typeface="+mn-ea"/>
                        <a:cs typeface="+mn-cs"/>
                      </a:endParaRPr>
                    </a:p>
                    <a:p>
                      <a:pPr>
                        <a:spcAft>
                          <a:spcPts val="0"/>
                        </a:spcAft>
                      </a:pPr>
                      <a:r>
                        <a:rPr lang="en-US" sz="1100" b="0" i="0" u="none" strike="noStrike" kern="1200" baseline="0" dirty="0" smtClean="0">
                          <a:solidFill>
                            <a:srgbClr val="000000"/>
                          </a:solidFill>
                          <a:latin typeface="+mn-lt"/>
                          <a:ea typeface="+mn-ea"/>
                          <a:cs typeface="+mn-cs"/>
                        </a:rPr>
                        <a:t>12.46% </a:t>
                      </a:r>
                      <a:endParaRPr lang="en-ZA" sz="1100" b="0" i="0" u="none" strike="noStrike" kern="1200" baseline="0" dirty="0" smtClean="0">
                        <a:solidFill>
                          <a:srgbClr val="000000"/>
                        </a:solidFill>
                        <a:latin typeface="+mn-lt"/>
                        <a:ea typeface="+mn-ea"/>
                        <a:cs typeface="+mn-cs"/>
                      </a:endParaRPr>
                    </a:p>
                    <a:p>
                      <a:r>
                        <a:rPr lang="en-US" sz="1100" b="0" i="0" u="none" strike="noStrike" kern="1200" baseline="0" dirty="0" smtClean="0">
                          <a:solidFill>
                            <a:srgbClr val="000000"/>
                          </a:solidFill>
                          <a:latin typeface="+mn-lt"/>
                          <a:ea typeface="+mn-ea"/>
                          <a:cs typeface="+mn-cs"/>
                        </a:rPr>
                        <a:t>(75/602)</a:t>
                      </a:r>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p>
                      <a:pPr marR="0" algn="l" rtl="0"/>
                      <a:endParaRPr lang="en-ZA" sz="1100" b="0" i="0" u="none" strike="noStrike" kern="1200" baseline="0" dirty="0" smtClean="0">
                        <a:solidFill>
                          <a:srgbClr val="000000"/>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US" sz="1100" b="0" i="0" u="none" strike="noStrike" kern="1200" baseline="0" dirty="0">
                          <a:solidFill>
                            <a:srgbClr val="000000"/>
                          </a:solidFill>
                          <a:latin typeface="+mn-lt"/>
                          <a:ea typeface="+mn-ea"/>
                          <a:cs typeface="+mn-cs"/>
                        </a:rPr>
                        <a:t>Verification of schedules for the +-12000 applications received (28 new posts).Focus was more on filling 68 internship posts.</a:t>
                      </a:r>
                      <a:endParaRPr lang="en-ZA" sz="1100" b="0" i="0" u="none" strike="noStrike" kern="1200" baseline="0" dirty="0">
                        <a:solidFill>
                          <a:srgbClr val="000000"/>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0" i="0" u="none" strike="noStrike" kern="1200" baseline="0" dirty="0">
                          <a:solidFill>
                            <a:srgbClr val="000000"/>
                          </a:solidFill>
                          <a:latin typeface="+mn-lt"/>
                          <a:ea typeface="+mn-ea"/>
                          <a:cs typeface="+mn-cs"/>
                        </a:rPr>
                        <a:t>To request remunerated overtime to fast track filling of vacant post by Q4.</a:t>
                      </a:r>
                      <a:endParaRPr lang="en-ZA" sz="1100" b="0" i="0" u="none" strike="noStrike" kern="1200" baseline="0" dirty="0">
                        <a:solidFill>
                          <a:srgbClr val="000000"/>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18</a:t>
            </a:fld>
            <a:endParaRPr lang="en-US" altLang="en-US" sz="1200" dirty="0" smtClean="0">
              <a:solidFill>
                <a:srgbClr val="898989"/>
              </a:solidFill>
            </a:endParaRPr>
          </a:p>
        </p:txBody>
      </p:sp>
      <p:sp>
        <p:nvSpPr>
          <p:cNvPr id="6" name="TextBox 7"/>
          <p:cNvSpPr txBox="1"/>
          <p:nvPr/>
        </p:nvSpPr>
        <p:spPr>
          <a:xfrm>
            <a:off x="8363090" y="40488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18</a:t>
            </a:r>
            <a:endParaRPr lang="en-ZA" sz="1200" dirty="0">
              <a:solidFill>
                <a:prstClr val="black"/>
              </a:solidFill>
            </a:endParaRPr>
          </a:p>
        </p:txBody>
      </p:sp>
    </p:spTree>
    <p:extLst>
      <p:ext uri="{BB962C8B-B14F-4D97-AF65-F5344CB8AC3E}">
        <p14:creationId xmlns:p14="http://schemas.microsoft.com/office/powerpoint/2010/main" xmlns="" val="302241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1528698"/>
              </p:ext>
            </p:extLst>
          </p:nvPr>
        </p:nvGraphicFramePr>
        <p:xfrm>
          <a:off x="251520" y="1364779"/>
          <a:ext cx="8640960" cy="5016555"/>
        </p:xfrm>
        <a:graphic>
          <a:graphicData uri="http://schemas.openxmlformats.org/drawingml/2006/table">
            <a:tbl>
              <a:tblPr/>
              <a:tblGrid>
                <a:gridCol w="1858456">
                  <a:extLst>
                    <a:ext uri="{9D8B030D-6E8A-4147-A177-3AD203B41FA5}">
                      <a16:colId xmlns:a16="http://schemas.microsoft.com/office/drawing/2014/main" xmlns="" val="20000"/>
                    </a:ext>
                  </a:extLst>
                </a:gridCol>
                <a:gridCol w="145391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2160240">
                  <a:extLst>
                    <a:ext uri="{9D8B030D-6E8A-4147-A177-3AD203B41FA5}">
                      <a16:colId xmlns:a16="http://schemas.microsoft.com/office/drawing/2014/main" xmlns="" val="20004"/>
                    </a:ext>
                  </a:extLst>
                </a:gridCol>
              </a:tblGrid>
              <a:tr h="583682">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3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13887">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3: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Provide easy to use services through multiple access points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71902">
                <a:tc>
                  <a:txBody>
                    <a:bodyPr/>
                    <a:lstStyle/>
                    <a:p>
                      <a:pPr marR="0" algn="l" rtl="0"/>
                      <a:r>
                        <a:rPr lang="en-ZA" sz="1100" b="0" i="0" u="none" strike="noStrike" baseline="0" dirty="0" smtClean="0">
                          <a:solidFill>
                            <a:srgbClr val="000000"/>
                          </a:solidFill>
                          <a:latin typeface="+mj-lt"/>
                        </a:rPr>
                        <a:t>Number of provincial sites upgraded with</a:t>
                      </a:r>
                    </a:p>
                    <a:p>
                      <a:pPr marR="0" algn="l" rtl="0"/>
                      <a:r>
                        <a:rPr lang="en-ZA" sz="1100" b="0" i="0" u="none" strike="noStrike" baseline="0" dirty="0" smtClean="0">
                          <a:solidFill>
                            <a:srgbClr val="000000"/>
                          </a:solidFill>
                          <a:latin typeface="+mj-lt"/>
                        </a:rPr>
                        <a:t>free Wi-Fi to access </a:t>
                      </a:r>
                      <a:endParaRPr kumimoji="0" lang="en-US" altLang="en-US" sz="1100" b="0" i="0" u="none" strike="noStrike" cap="none" normalizeH="0" baseline="0" dirty="0" smtClean="0">
                        <a:ln>
                          <a:noFill/>
                        </a:ln>
                        <a:solidFill>
                          <a:srgbClr val="000000"/>
                        </a:solidFill>
                        <a:effectLst/>
                        <a:latin typeface="+mj-lt"/>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100" b="0" i="0" u="none" strike="noStrike" baseline="0" dirty="0" smtClean="0">
                          <a:solidFill>
                            <a:srgbClr val="000000"/>
                          </a:solidFill>
                          <a:latin typeface="+mj-lt"/>
                        </a:rPr>
                        <a:t>20</a:t>
                      </a:r>
                      <a:r>
                        <a:rPr lang="en-ZA" sz="1100" b="0" i="0" u="none" strike="noStrike" baseline="0" dirty="0" smtClean="0">
                          <a:solidFill>
                            <a:srgbClr val="000000"/>
                          </a:solidFill>
                          <a:latin typeface="+mj-lt"/>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100" b="1" i="0" u="none" strike="noStrike" baseline="0" dirty="0" smtClean="0">
                          <a:solidFill>
                            <a:srgbClr val="FF0000"/>
                          </a:solidFill>
                          <a:latin typeface="+mj-lt"/>
                        </a:rPr>
                        <a:t>Not achieved</a:t>
                      </a:r>
                    </a:p>
                    <a:p>
                      <a:pPr marR="0" algn="l" rtl="0"/>
                      <a:endParaRPr lang="en-US" sz="1100" b="1" i="0" u="none" strike="noStrike" baseline="0" dirty="0" smtClean="0">
                        <a:solidFill>
                          <a:srgbClr val="00B050"/>
                        </a:solidFill>
                        <a:latin typeface="+mj-lt"/>
                      </a:endParaRPr>
                    </a:p>
                    <a:p>
                      <a:pPr marL="0" marR="0" algn="l" defTabSz="457200" rtl="0" eaLnBrk="1" latinLnBrk="0" hangingPunct="1"/>
                      <a:r>
                        <a:rPr lang="en-US" sz="1100" b="0" i="0" u="none" strike="noStrike" kern="1200" baseline="0" dirty="0" smtClean="0">
                          <a:solidFill>
                            <a:srgbClr val="000000"/>
                          </a:solidFill>
                          <a:latin typeface="+mj-lt"/>
                          <a:ea typeface="+mn-ea"/>
                          <a:cs typeface="+mn-cs"/>
                        </a:rPr>
                        <a:t>0  site upgraded</a:t>
                      </a:r>
                    </a:p>
                    <a:p>
                      <a:pPr marL="0" marR="0" algn="l" defTabSz="457200" rtl="0" eaLnBrk="1" latinLnBrk="0" hangingPunct="1"/>
                      <a:r>
                        <a:rPr lang="en-ZA" sz="1100" b="0" i="0" u="none" strike="noStrike" kern="1200" baseline="0" dirty="0" smtClean="0">
                          <a:solidFill>
                            <a:srgbClr val="000000"/>
                          </a:solidFill>
                          <a:latin typeface="+mj-lt"/>
                          <a:ea typeface="+mn-ea"/>
                          <a:cs typeface="+mn-cs"/>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100" b="0" i="0" u="none" strike="noStrike" kern="1200" baseline="0" dirty="0">
                          <a:solidFill>
                            <a:srgbClr val="000000"/>
                          </a:solidFill>
                          <a:latin typeface="+mj-lt"/>
                          <a:ea typeface="+mn-ea"/>
                          <a:cs typeface="+mn-cs"/>
                        </a:rPr>
                        <a:t>Delays with the appointment process of the Service Provider</a:t>
                      </a:r>
                      <a:endParaRPr lang="en-ZA" sz="1100" b="0" i="0" u="none" strike="noStrike" kern="1200" baseline="0" dirty="0">
                        <a:solidFill>
                          <a:srgbClr val="000000"/>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latinLnBrk="0" hangingPunct="1">
                        <a:spcAft>
                          <a:spcPts val="0"/>
                        </a:spcAft>
                        <a:buFont typeface="Symbol"/>
                        <a:buNone/>
                      </a:pPr>
                      <a:r>
                        <a:rPr lang="en-US" sz="1100" b="0" i="0" u="none" strike="noStrike" kern="1200" baseline="0" dirty="0">
                          <a:solidFill>
                            <a:srgbClr val="000000"/>
                          </a:solidFill>
                          <a:latin typeface="+mj-lt"/>
                          <a:ea typeface="+mn-ea"/>
                          <a:cs typeface="+mn-cs"/>
                        </a:rPr>
                        <a:t>Evaluation finalized</a:t>
                      </a:r>
                      <a:endParaRPr lang="en-ZA" sz="1100" b="0" i="0" u="none" strike="noStrike" kern="1200" baseline="0" dirty="0">
                        <a:solidFill>
                          <a:srgbClr val="000000"/>
                        </a:solidFill>
                        <a:latin typeface="+mj-lt"/>
                        <a:ea typeface="+mn-ea"/>
                        <a:cs typeface="+mn-cs"/>
                      </a:endParaRPr>
                    </a:p>
                    <a:p>
                      <a:pPr marL="0" marR="0" algn="l" defTabSz="457200" rtl="0" eaLnBrk="1" latinLnBrk="0" hangingPunct="1">
                        <a:spcAft>
                          <a:spcPts val="0"/>
                        </a:spcAft>
                      </a:pPr>
                      <a:r>
                        <a:rPr lang="en-US" sz="1100" b="0" i="0" u="none" strike="noStrike" kern="1200" baseline="0" dirty="0">
                          <a:solidFill>
                            <a:srgbClr val="000000"/>
                          </a:solidFill>
                          <a:latin typeface="+mj-lt"/>
                          <a:ea typeface="+mn-ea"/>
                          <a:cs typeface="+mn-cs"/>
                        </a:rPr>
                        <a:t>and Approved by BAC in December </a:t>
                      </a:r>
                      <a:r>
                        <a:rPr lang="en-US" sz="1100" b="0" i="0" u="none" strike="noStrike" kern="1200" baseline="0" dirty="0" smtClean="0">
                          <a:solidFill>
                            <a:srgbClr val="000000"/>
                          </a:solidFill>
                          <a:latin typeface="+mj-lt"/>
                          <a:ea typeface="+mn-ea"/>
                          <a:cs typeface="+mn-cs"/>
                        </a:rPr>
                        <a:t>2018.</a:t>
                      </a:r>
                      <a:endParaRPr lang="en-ZA" sz="1100" b="0" i="0" u="none" strike="noStrike" kern="1200" baseline="0" dirty="0">
                        <a:solidFill>
                          <a:srgbClr val="000000"/>
                        </a:solidFill>
                        <a:latin typeface="+mj-lt"/>
                        <a:ea typeface="+mn-ea"/>
                        <a:cs typeface="+mn-cs"/>
                      </a:endParaRPr>
                    </a:p>
                    <a:p>
                      <a:pPr marL="0" marR="0" lvl="0" indent="0" algn="l" defTabSz="457200" rtl="0" eaLnBrk="1" latinLnBrk="0" hangingPunct="1">
                        <a:spcAft>
                          <a:spcPts val="0"/>
                        </a:spcAft>
                        <a:buFont typeface="Symbol"/>
                        <a:buNone/>
                      </a:pPr>
                      <a:r>
                        <a:rPr lang="en-US" sz="1100" b="0" i="0" u="none" strike="noStrike" kern="1200" baseline="0" dirty="0">
                          <a:solidFill>
                            <a:srgbClr val="000000"/>
                          </a:solidFill>
                          <a:latin typeface="+mj-lt"/>
                          <a:ea typeface="+mn-ea"/>
                          <a:cs typeface="+mn-cs"/>
                        </a:rPr>
                        <a:t>SCM to prepare appointment letter for Commissioner to sign off.</a:t>
                      </a:r>
                      <a:endParaRPr lang="en-ZA" sz="1100" b="0" i="0" u="none" strike="noStrike" kern="1200" baseline="0" dirty="0">
                        <a:solidFill>
                          <a:srgbClr val="000000"/>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2047084">
                <a:tc>
                  <a:txBody>
                    <a:bodyPr/>
                    <a:lstStyle/>
                    <a:p>
                      <a:pPr rtl="0"/>
                      <a:r>
                        <a:rPr lang="en-US" sz="1100" b="0" i="0" u="none" strike="noStrike" kern="1200" baseline="0" dirty="0" smtClean="0">
                          <a:solidFill>
                            <a:schemeClr val="tx1"/>
                          </a:solidFill>
                          <a:latin typeface="+mj-lt"/>
                          <a:ea typeface="+mn-ea"/>
                          <a:cs typeface="+mn-cs"/>
                        </a:rPr>
                        <a:t>Integrated claims management System</a:t>
                      </a:r>
                    </a:p>
                    <a:p>
                      <a:pPr rtl="0"/>
                      <a:r>
                        <a:rPr lang="en-US" sz="1100" b="0" i="0" u="none" strike="noStrike" kern="1200" baseline="0" dirty="0" smtClean="0">
                          <a:solidFill>
                            <a:schemeClr val="tx1"/>
                          </a:solidFill>
                          <a:latin typeface="+mj-lt"/>
                          <a:ea typeface="+mn-ea"/>
                          <a:cs typeface="+mn-cs"/>
                        </a:rPr>
                        <a:t>(ICMS) implemented</a:t>
                      </a:r>
                      <a:endParaRPr kumimoji="0" lang="en-US" sz="1100" b="0" i="0" u="none" strike="noStrike" cap="none" normalizeH="0" baseline="0" dirty="0" smtClean="0">
                        <a:ln>
                          <a:noFill/>
                        </a:ln>
                        <a:solidFill>
                          <a:srgbClr val="000000"/>
                        </a:solidFill>
                        <a:effectLst/>
                        <a:latin typeface="+mj-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a:spcAft>
                          <a:spcPts val="0"/>
                        </a:spcAft>
                      </a:pPr>
                      <a:r>
                        <a:rPr lang="en-US" sz="1100" b="0" i="0" u="none" strike="noStrike" kern="1200" baseline="0" dirty="0" smtClean="0">
                          <a:solidFill>
                            <a:schemeClr val="tx1"/>
                          </a:solidFill>
                          <a:latin typeface="+mj-lt"/>
                          <a:ea typeface="+mn-ea"/>
                          <a:cs typeface="+mn-cs"/>
                        </a:rPr>
                        <a:t>Release 1 – Go live</a:t>
                      </a:r>
                      <a:endParaRPr lang="en-ZA" sz="1100" b="0" i="0" u="none" strike="noStrike" kern="1200" baseline="0" dirty="0" smtClean="0">
                        <a:solidFill>
                          <a:schemeClr val="tx1"/>
                        </a:solidFill>
                        <a:latin typeface="+mj-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100" b="1" i="0" u="none" strike="noStrike" kern="1200" baseline="0" dirty="0" smtClean="0">
                          <a:solidFill>
                            <a:srgbClr val="FF0000"/>
                          </a:solidFill>
                          <a:latin typeface="+mj-lt"/>
                          <a:ea typeface="+mn-ea"/>
                          <a:cs typeface="+mn-cs"/>
                        </a:rPr>
                        <a:t>Not Achieved</a:t>
                      </a:r>
                    </a:p>
                    <a:p>
                      <a:pPr rtl="0"/>
                      <a:endParaRPr lang="en-US" sz="1100" b="0" i="0" u="none" strike="noStrike" kern="1200" baseline="0" dirty="0" smtClean="0">
                        <a:solidFill>
                          <a:schemeClr val="tx1"/>
                        </a:solidFill>
                        <a:latin typeface="+mj-lt"/>
                        <a:ea typeface="+mn-ea"/>
                        <a:cs typeface="+mn-cs"/>
                      </a:endParaRPr>
                    </a:p>
                    <a:p>
                      <a:pPr rtl="0"/>
                      <a:r>
                        <a:rPr lang="en-ZA" sz="1100" b="0" i="0" u="none" strike="noStrike" kern="1200" baseline="0" dirty="0" smtClean="0">
                          <a:solidFill>
                            <a:schemeClr val="tx1"/>
                          </a:solidFill>
                          <a:latin typeface="+mj-lt"/>
                          <a:ea typeface="+mn-ea"/>
                          <a:cs typeface="+mn-cs"/>
                        </a:rPr>
                        <a:t>Release 1 not yet Live.</a:t>
                      </a:r>
                      <a:endParaRPr lang="en-US" sz="1100" b="0" i="0" u="none" strike="noStrike" kern="1200" baseline="0" dirty="0" smtClean="0">
                        <a:solidFill>
                          <a:schemeClr val="tx1"/>
                        </a:solidFill>
                        <a:latin typeface="+mj-lt"/>
                        <a:ea typeface="+mn-ea"/>
                        <a:cs typeface="+mn-cs"/>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100" b="0" i="0" u="none" strike="noStrike" kern="1200" baseline="0" dirty="0" smtClean="0">
                          <a:solidFill>
                            <a:srgbClr val="000000"/>
                          </a:solidFill>
                          <a:latin typeface="+mj-lt"/>
                          <a:ea typeface="+mn-ea"/>
                          <a:cs typeface="+mn-cs"/>
                        </a:rPr>
                        <a:t>Delays with the appointment of the service provider</a:t>
                      </a:r>
                      <a:endParaRPr lang="en-ZA" sz="1100" b="0" i="0" u="none" strike="noStrike" kern="1200" baseline="0" dirty="0">
                        <a:solidFill>
                          <a:srgbClr val="000000"/>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41910" algn="just">
                        <a:spcAft>
                          <a:spcPts val="0"/>
                        </a:spcAft>
                      </a:pPr>
                      <a:r>
                        <a:rPr lang="en-US" sz="1100" b="0" i="0" u="none" strike="noStrike" kern="1200" baseline="0" dirty="0" smtClean="0">
                          <a:solidFill>
                            <a:srgbClr val="000000"/>
                          </a:solidFill>
                          <a:latin typeface="+mj-lt"/>
                          <a:ea typeface="+mn-ea"/>
                          <a:cs typeface="+mn-cs"/>
                        </a:rPr>
                        <a:t>The Service provider has been appointed. release 1 go live.</a:t>
                      </a:r>
                      <a:endParaRPr lang="en-ZA" sz="1100" b="0" i="0" u="none" strike="noStrike" kern="1200" baseline="0" dirty="0" smtClean="0">
                        <a:solidFill>
                          <a:srgbClr val="000000"/>
                        </a:solidFill>
                        <a:latin typeface="+mj-lt"/>
                        <a:ea typeface="+mn-ea"/>
                        <a:cs typeface="+mn-cs"/>
                      </a:endParaRPr>
                    </a:p>
                    <a:p>
                      <a:pPr marR="41910" algn="just">
                        <a:spcAft>
                          <a:spcPts val="0"/>
                        </a:spcAft>
                      </a:pPr>
                      <a:r>
                        <a:rPr lang="en-US" sz="1100" b="0" i="0" u="none" strike="noStrike" kern="1200" baseline="0" dirty="0" smtClean="0">
                          <a:solidFill>
                            <a:srgbClr val="000000"/>
                          </a:solidFill>
                          <a:latin typeface="+mj-lt"/>
                          <a:ea typeface="+mn-ea"/>
                          <a:cs typeface="+mn-cs"/>
                        </a:rPr>
                        <a:t>Joint Application Design session is scheduled for Quarter 4 to gather requirements and compile specification for release 1 </a:t>
                      </a:r>
                      <a:endParaRPr lang="en-ZA" sz="1100" b="0" i="0" u="none" strike="noStrike" kern="1200" baseline="0" dirty="0" smtClean="0">
                        <a:solidFill>
                          <a:srgbClr val="000000"/>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19</a:t>
            </a:fld>
            <a:endParaRPr lang="en-US" altLang="en-US" sz="1200" dirty="0" smtClean="0">
              <a:solidFill>
                <a:srgbClr val="898989"/>
              </a:solidFill>
            </a:endParaRPr>
          </a:p>
        </p:txBody>
      </p:sp>
      <p:sp>
        <p:nvSpPr>
          <p:cNvPr id="6" name="TextBox 7"/>
          <p:cNvSpPr txBox="1"/>
          <p:nvPr/>
        </p:nvSpPr>
        <p:spPr>
          <a:xfrm>
            <a:off x="8363090" y="40488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19</a:t>
            </a:r>
            <a:endParaRPr lang="en-ZA" sz="1200" dirty="0">
              <a:solidFill>
                <a:prstClr val="black"/>
              </a:solidFill>
            </a:endParaRPr>
          </a:p>
        </p:txBody>
      </p:sp>
    </p:spTree>
    <p:extLst>
      <p:ext uri="{BB962C8B-B14F-4D97-AF65-F5344CB8AC3E}">
        <p14:creationId xmlns:p14="http://schemas.microsoft.com/office/powerpoint/2010/main" xmlns="" val="688230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81000"/>
            <a:ext cx="8229600" cy="9144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914400" eaLnBrk="1" hangingPunct="1">
              <a:lnSpc>
                <a:spcPts val="2600"/>
              </a:lnSpc>
            </a:pPr>
            <a:r>
              <a:rPr lang="en-ZA" sz="2600" b="1" cap="small" dirty="0" smtClean="0">
                <a:solidFill>
                  <a:srgbClr val="000000"/>
                </a:solidFill>
                <a:latin typeface="Arial" pitchFamily="34" charset="0"/>
                <a:ea typeface="+mj-ea"/>
                <a:cs typeface="Arial" pitchFamily="34" charset="0"/>
              </a:rPr>
              <a:t>FOCUS AREA</a:t>
            </a:r>
            <a:endParaRPr lang="en-ZA" sz="2600" b="1" cap="small" dirty="0">
              <a:solidFill>
                <a:srgbClr val="000000"/>
              </a:solidFill>
              <a:latin typeface="Arial" pitchFamily="34" charset="0"/>
              <a:ea typeface="+mj-ea"/>
              <a:cs typeface="Arial" pitchFamily="34" charset="0"/>
            </a:endParaRPr>
          </a:p>
        </p:txBody>
      </p:sp>
      <p:pic>
        <p:nvPicPr>
          <p:cNvPr id="22" name="Picture 21"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412843" y="1597452"/>
            <a:ext cx="2023429" cy="4927892"/>
          </a:xfrm>
          <a:prstGeom prst="rect">
            <a:avLst/>
          </a:prstGeom>
          <a:solidFill>
            <a:srgbClr val="000000">
              <a:lumMod val="65000"/>
              <a:lumOff val="35000"/>
            </a:srgbClr>
          </a:solidFill>
          <a:ln w="9525">
            <a:noFill/>
            <a:miter lim="800000"/>
            <a:headEnd/>
            <a:tailEnd/>
          </a:ln>
        </p:spPr>
      </p:pic>
      <p:sp>
        <p:nvSpPr>
          <p:cNvPr id="23" name="TextBox 22"/>
          <p:cNvSpPr txBox="1"/>
          <p:nvPr/>
        </p:nvSpPr>
        <p:spPr>
          <a:xfrm>
            <a:off x="2747206" y="4117738"/>
            <a:ext cx="27363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Internal Audit Report</a:t>
            </a:r>
          </a:p>
        </p:txBody>
      </p:sp>
      <p:sp>
        <p:nvSpPr>
          <p:cNvPr id="28" name="Oval 27"/>
          <p:cNvSpPr>
            <a:spLocks noChangeArrowheads="1"/>
          </p:cNvSpPr>
          <p:nvPr/>
        </p:nvSpPr>
        <p:spPr bwMode="auto">
          <a:xfrm>
            <a:off x="1533642" y="3140968"/>
            <a:ext cx="615996" cy="535413"/>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3.</a:t>
            </a:r>
            <a:endParaRPr lang="en-US" sz="1600" kern="0" dirty="0">
              <a:solidFill>
                <a:prstClr val="black"/>
              </a:solidFill>
              <a:cs typeface="Arial" charset="0"/>
            </a:endParaRPr>
          </a:p>
        </p:txBody>
      </p:sp>
      <p:sp>
        <p:nvSpPr>
          <p:cNvPr id="29" name="Oval 28"/>
          <p:cNvSpPr>
            <a:spLocks noChangeArrowheads="1"/>
          </p:cNvSpPr>
          <p:nvPr/>
        </p:nvSpPr>
        <p:spPr bwMode="auto">
          <a:xfrm>
            <a:off x="1140941" y="2276872"/>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2.</a:t>
            </a:r>
            <a:endParaRPr lang="en-US" sz="1600" kern="0" dirty="0">
              <a:solidFill>
                <a:srgbClr val="000000"/>
              </a:solidFill>
              <a:cs typeface="Arial" charset="0"/>
            </a:endParaRPr>
          </a:p>
        </p:txBody>
      </p:sp>
      <p:sp>
        <p:nvSpPr>
          <p:cNvPr id="4" name="Rectangle 3"/>
          <p:cNvSpPr/>
          <p:nvPr/>
        </p:nvSpPr>
        <p:spPr>
          <a:xfrm>
            <a:off x="2125262" y="2390427"/>
            <a:ext cx="2164375" cy="276999"/>
          </a:xfrm>
          <a:prstGeom prst="rect">
            <a:avLst/>
          </a:prstGeom>
        </p:spPr>
        <p:txBody>
          <a:bodyPr wrap="none">
            <a:spAutoFit/>
          </a:bodyPr>
          <a:lstStyle/>
          <a:p>
            <a:pPr>
              <a:defRPr/>
            </a:pPr>
            <a:r>
              <a:rPr lang="en-US" sz="1200" b="1" kern="0" dirty="0" smtClean="0">
                <a:solidFill>
                  <a:sysClr val="windowText" lastClr="000000"/>
                </a:solidFill>
                <a:latin typeface="Arial" pitchFamily="34" charset="0"/>
                <a:cs typeface="Arial" pitchFamily="34" charset="0"/>
              </a:rPr>
              <a:t>Vision, Mission and Values</a:t>
            </a:r>
            <a:endParaRPr lang="en-US" sz="1200" b="1" kern="0" dirty="0">
              <a:solidFill>
                <a:sysClr val="windowText" lastClr="000000"/>
              </a:solidFill>
              <a:latin typeface="Arial" pitchFamily="34" charset="0"/>
              <a:cs typeface="Arial" pitchFamily="34" charset="0"/>
            </a:endParaRPr>
          </a:p>
        </p:txBody>
      </p:sp>
      <p:sp>
        <p:nvSpPr>
          <p:cNvPr id="26" name="Oval 25"/>
          <p:cNvSpPr>
            <a:spLocks noChangeArrowheads="1"/>
          </p:cNvSpPr>
          <p:nvPr/>
        </p:nvSpPr>
        <p:spPr bwMode="auto">
          <a:xfrm>
            <a:off x="1929984" y="4006133"/>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4.</a:t>
            </a:r>
            <a:endParaRPr lang="en-US" sz="1600" kern="0" dirty="0">
              <a:solidFill>
                <a:prstClr val="black"/>
              </a:solidFill>
              <a:cs typeface="Arial" charset="0"/>
            </a:endParaRPr>
          </a:p>
        </p:txBody>
      </p:sp>
      <p:sp>
        <p:nvSpPr>
          <p:cNvPr id="27" name="TextBox 26"/>
          <p:cNvSpPr txBox="1"/>
          <p:nvPr/>
        </p:nvSpPr>
        <p:spPr>
          <a:xfrm>
            <a:off x="7217317" y="3908128"/>
            <a:ext cx="2993861" cy="461665"/>
          </a:xfrm>
          <a:prstGeom prst="rect">
            <a:avLst/>
          </a:prstGeom>
          <a:noFill/>
        </p:spPr>
        <p:txBody>
          <a:bodyPr wrap="square" rtlCol="0">
            <a:spAutoFit/>
          </a:bodyPr>
          <a:lstStyle/>
          <a:p>
            <a:endParaRPr lang="en-ZA" sz="1200" b="1" dirty="0">
              <a:solidFill>
                <a:prstClr val="black"/>
              </a:solidFill>
              <a:latin typeface="Arial" panose="020B0604020202020204" pitchFamily="34" charset="0"/>
              <a:cs typeface="Arial" panose="020B0604020202020204" pitchFamily="34" charset="0"/>
            </a:endParaRPr>
          </a:p>
          <a:p>
            <a:endParaRPr lang="en-ZA" sz="1200" b="1" kern="0" dirty="0">
              <a:solidFill>
                <a:sysClr val="windowText" lastClr="000000"/>
              </a:solidFill>
              <a:latin typeface="Arial" charset="0"/>
              <a:cs typeface="Arial" charset="0"/>
            </a:endParaRPr>
          </a:p>
        </p:txBody>
      </p:sp>
      <p:sp>
        <p:nvSpPr>
          <p:cNvPr id="31" name="TextBox 30"/>
          <p:cNvSpPr txBox="1"/>
          <p:nvPr/>
        </p:nvSpPr>
        <p:spPr>
          <a:xfrm>
            <a:off x="2463052" y="3270174"/>
            <a:ext cx="23349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Alignment to NDP</a:t>
            </a:r>
            <a:endParaRPr lang="en-ZA" sz="1600" b="1" kern="0" dirty="0" smtClean="0">
              <a:solidFill>
                <a:sysClr val="windowText" lastClr="000000"/>
              </a:solidFill>
              <a:latin typeface="Arial" charset="0"/>
            </a:endParaRPr>
          </a:p>
        </p:txBody>
      </p:sp>
      <p:sp>
        <p:nvSpPr>
          <p:cNvPr id="41" name="Oval 40"/>
          <p:cNvSpPr>
            <a:spLocks noChangeArrowheads="1"/>
          </p:cNvSpPr>
          <p:nvPr/>
        </p:nvSpPr>
        <p:spPr bwMode="auto">
          <a:xfrm>
            <a:off x="808561" y="1560223"/>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6" name="TextBox 5"/>
          <p:cNvSpPr txBox="1"/>
          <p:nvPr/>
        </p:nvSpPr>
        <p:spPr>
          <a:xfrm>
            <a:off x="1785491" y="1673778"/>
            <a:ext cx="1943177" cy="276999"/>
          </a:xfrm>
          <a:prstGeom prst="rect">
            <a:avLst/>
          </a:prstGeom>
          <a:noFill/>
        </p:spPr>
        <p:txBody>
          <a:bodyPr wrap="square" rtlCol="0">
            <a:spAutoFit/>
          </a:bodyPr>
          <a:lstStyle/>
          <a:p>
            <a:r>
              <a:rPr lang="en-ZA" sz="1200" b="1" dirty="0">
                <a:solidFill>
                  <a:prstClr val="black"/>
                </a:solidFill>
                <a:latin typeface="Arial" panose="020B0604020202020204" pitchFamily="34" charset="0"/>
                <a:cs typeface="Arial" panose="020B0604020202020204" pitchFamily="34" charset="0"/>
              </a:rPr>
              <a:t>L</a:t>
            </a:r>
            <a:r>
              <a:rPr lang="en-ZA" sz="1200" b="1" dirty="0" smtClean="0">
                <a:solidFill>
                  <a:prstClr val="black"/>
                </a:solidFill>
                <a:latin typeface="Arial" panose="020B0604020202020204" pitchFamily="34" charset="0"/>
                <a:cs typeface="Arial" panose="020B0604020202020204" pitchFamily="34" charset="0"/>
              </a:rPr>
              <a:t>egislative Mandate</a:t>
            </a:r>
            <a:endParaRPr lang="en-ZA" sz="1400" b="1" dirty="0">
              <a:solidFill>
                <a:prstClr val="black"/>
              </a:solidFill>
              <a:latin typeface="Arial" panose="020B0604020202020204" pitchFamily="34" charset="0"/>
              <a:cs typeface="Arial" panose="020B0604020202020204" pitchFamily="34" charset="0"/>
            </a:endParaRPr>
          </a:p>
        </p:txBody>
      </p:sp>
      <p:sp>
        <p:nvSpPr>
          <p:cNvPr id="14" name="Oval 13"/>
          <p:cNvSpPr>
            <a:spLocks noChangeArrowheads="1"/>
          </p:cNvSpPr>
          <p:nvPr/>
        </p:nvSpPr>
        <p:spPr bwMode="auto">
          <a:xfrm>
            <a:off x="2339752" y="4797152"/>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5.</a:t>
            </a:r>
            <a:endParaRPr lang="en-US" sz="1600" kern="0" dirty="0">
              <a:solidFill>
                <a:prstClr val="black"/>
              </a:solidFill>
              <a:cs typeface="Arial" charset="0"/>
            </a:endParaRPr>
          </a:p>
        </p:txBody>
      </p:sp>
      <p:sp>
        <p:nvSpPr>
          <p:cNvPr id="15" name="TextBox 14"/>
          <p:cNvSpPr txBox="1"/>
          <p:nvPr/>
        </p:nvSpPr>
        <p:spPr>
          <a:xfrm>
            <a:off x="3206704" y="4908757"/>
            <a:ext cx="3021479"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3</a:t>
            </a:r>
            <a:r>
              <a:rPr lang="en-ZA" sz="1200" b="1" kern="0" baseline="30000" dirty="0" smtClean="0">
                <a:solidFill>
                  <a:sysClr val="windowText" lastClr="000000"/>
                </a:solidFill>
                <a:latin typeface="Arial" charset="0"/>
              </a:rPr>
              <a:t>rd</a:t>
            </a:r>
            <a:r>
              <a:rPr lang="en-ZA" sz="1200" b="1" kern="0" dirty="0" smtClean="0">
                <a:solidFill>
                  <a:sysClr val="windowText" lastClr="000000"/>
                </a:solidFill>
                <a:latin typeface="Arial" charset="0"/>
              </a:rPr>
              <a:t> Quarter APP Report</a:t>
            </a:r>
          </a:p>
        </p:txBody>
      </p:sp>
      <p:sp>
        <p:nvSpPr>
          <p:cNvPr id="1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a:t>
            </a:r>
            <a:endParaRPr lang="en-ZA" sz="1200" dirty="0">
              <a:solidFill>
                <a:prstClr val="black"/>
              </a:solidFill>
            </a:endParaRPr>
          </a:p>
        </p:txBody>
      </p:sp>
      <p:sp>
        <p:nvSpPr>
          <p:cNvPr id="17" name="Oval 16"/>
          <p:cNvSpPr>
            <a:spLocks noChangeArrowheads="1"/>
          </p:cNvSpPr>
          <p:nvPr/>
        </p:nvSpPr>
        <p:spPr bwMode="auto">
          <a:xfrm>
            <a:off x="2712104" y="5486869"/>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6</a:t>
            </a:r>
            <a:r>
              <a:rPr lang="en-US" sz="1600" kern="0" dirty="0" smtClean="0">
                <a:solidFill>
                  <a:prstClr val="black"/>
                </a:solidFill>
                <a:cs typeface="Arial" charset="0"/>
              </a:rPr>
              <a:t>.</a:t>
            </a:r>
            <a:endParaRPr lang="en-US" sz="1600" kern="0" dirty="0">
              <a:solidFill>
                <a:prstClr val="black"/>
              </a:solidFill>
              <a:cs typeface="Arial" charset="0"/>
            </a:endParaRPr>
          </a:p>
        </p:txBody>
      </p:sp>
      <p:pic>
        <p:nvPicPr>
          <p:cNvPr id="19" name="Picture 18"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5403531" y="1653792"/>
            <a:ext cx="2023429" cy="4927892"/>
          </a:xfrm>
          <a:prstGeom prst="rect">
            <a:avLst/>
          </a:prstGeom>
          <a:solidFill>
            <a:srgbClr val="000000">
              <a:lumMod val="65000"/>
              <a:lumOff val="35000"/>
            </a:srgbClr>
          </a:solidFill>
          <a:ln w="9525">
            <a:noFill/>
            <a:miter lim="800000"/>
            <a:headEnd/>
            <a:tailEnd/>
          </a:ln>
        </p:spPr>
      </p:pic>
      <p:sp>
        <p:nvSpPr>
          <p:cNvPr id="21" name="Oval 20"/>
          <p:cNvSpPr>
            <a:spLocks noChangeArrowheads="1"/>
          </p:cNvSpPr>
          <p:nvPr/>
        </p:nvSpPr>
        <p:spPr bwMode="auto">
          <a:xfrm>
            <a:off x="5634427" y="1751178"/>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7.</a:t>
            </a:r>
            <a:endParaRPr lang="en-US" sz="1600" kern="0" dirty="0">
              <a:solidFill>
                <a:srgbClr val="000000"/>
              </a:solidFill>
              <a:cs typeface="Arial" charset="0"/>
            </a:endParaRPr>
          </a:p>
        </p:txBody>
      </p:sp>
      <p:sp>
        <p:nvSpPr>
          <p:cNvPr id="33" name="TextBox 32"/>
          <p:cNvSpPr txBox="1"/>
          <p:nvPr/>
        </p:nvSpPr>
        <p:spPr>
          <a:xfrm>
            <a:off x="3630504" y="5661248"/>
            <a:ext cx="2428306"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a:solidFill>
                  <a:sysClr val="windowText" lastClr="000000"/>
                </a:solidFill>
                <a:latin typeface="Arial" charset="0"/>
              </a:rPr>
              <a:t>3</a:t>
            </a:r>
            <a:r>
              <a:rPr lang="en-ZA" sz="1200" b="1" kern="0" baseline="30000" dirty="0" smtClean="0">
                <a:solidFill>
                  <a:sysClr val="windowText" lastClr="000000"/>
                </a:solidFill>
                <a:latin typeface="Arial" charset="0"/>
              </a:rPr>
              <a:t>nd</a:t>
            </a:r>
            <a:r>
              <a:rPr lang="en-ZA" sz="1200" b="1" kern="0" dirty="0" smtClean="0">
                <a:solidFill>
                  <a:sysClr val="windowText" lastClr="000000"/>
                </a:solidFill>
                <a:latin typeface="Arial" charset="0"/>
              </a:rPr>
              <a:t> Claims Benefit Payment</a:t>
            </a:r>
          </a:p>
        </p:txBody>
      </p:sp>
      <p:sp>
        <p:nvSpPr>
          <p:cNvPr id="34" name="TextBox 33"/>
          <p:cNvSpPr txBox="1"/>
          <p:nvPr/>
        </p:nvSpPr>
        <p:spPr>
          <a:xfrm>
            <a:off x="6435875" y="1792741"/>
            <a:ext cx="2153877"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Q3 Expenditure Report</a:t>
            </a:r>
          </a:p>
        </p:txBody>
      </p:sp>
    </p:spTree>
    <p:extLst>
      <p:ext uri="{BB962C8B-B14F-4D97-AF65-F5344CB8AC3E}">
        <p14:creationId xmlns:p14="http://schemas.microsoft.com/office/powerpoint/2010/main" xmlns="" val="13541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smtClean="0">
                <a:ea typeface="ＭＳ Ｐゴシック" pitchFamily="34" charset="-128"/>
                <a:cs typeface="Times New Roman" pitchFamily="18" charset="0"/>
              </a:rPr>
              <a:t>PROGRAMME 2: </a:t>
            </a:r>
            <a:r>
              <a:rPr lang="en-ZA" altLang="en-US" sz="20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73287661"/>
              </p:ext>
            </p:extLst>
          </p:nvPr>
        </p:nvGraphicFramePr>
        <p:xfrm>
          <a:off x="251525" y="1052736"/>
          <a:ext cx="8640959" cy="5291154"/>
        </p:xfrm>
        <a:graphic>
          <a:graphicData uri="http://schemas.openxmlformats.org/drawingml/2006/table">
            <a:tbl>
              <a:tblPr/>
              <a:tblGrid>
                <a:gridCol w="266429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gridCol w="1008111">
                  <a:extLst>
                    <a:ext uri="{9D8B030D-6E8A-4147-A177-3AD203B41FA5}">
                      <a16:colId xmlns:a16="http://schemas.microsoft.com/office/drawing/2014/main" xmlns="" val="20004"/>
                    </a:ext>
                  </a:extLst>
                </a:gridCol>
              </a:tblGrid>
              <a:tr h="40244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3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63817">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lang="en-ZA" sz="1200" b="0" kern="1200" dirty="0" smtClean="0">
                          <a:solidFill>
                            <a:schemeClr val="bg1"/>
                          </a:solidFill>
                          <a:effectLst/>
                          <a:latin typeface="+mn-lt"/>
                          <a:ea typeface="Times New Roman"/>
                          <a:cs typeface="Arial" pitchFamily="34" charset="0"/>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4: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Improve service delivery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4545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rgbClr val="000000"/>
                          </a:solidFill>
                          <a:latin typeface="+mj-lt"/>
                          <a:ea typeface="+mn-ea"/>
                          <a:cs typeface="+mn-cs"/>
                        </a:rPr>
                        <a:t>Percentage of valid claims (Unemployment benefit) with complete information approved or rejected within specified time frames</a:t>
                      </a:r>
                      <a:endParaRPr lang="en-US" altLang="en-US" sz="1100" b="0" i="0" u="none" strike="noStrike" kern="1200" baseline="0" dirty="0" smtClean="0">
                        <a:solidFill>
                          <a:srgbClr val="000000"/>
                        </a:solidFill>
                        <a:latin typeface="+mj-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100" b="0" i="0" u="none" strike="noStrike" kern="1200" baseline="0" dirty="0" smtClean="0">
                          <a:solidFill>
                            <a:schemeClr val="tx1"/>
                          </a:solidFill>
                          <a:latin typeface="+mj-lt"/>
                          <a:ea typeface="+mn-ea"/>
                          <a:cs typeface="+mn-cs"/>
                        </a:rPr>
                        <a:t>90% within 15 working days</a:t>
                      </a:r>
                      <a:endParaRPr lang="en-ZA" sz="1100" b="0" dirty="0" smtClean="0">
                        <a:solidFill>
                          <a:schemeClr val="tx1"/>
                        </a:solidFill>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100" b="1" i="0" u="none" strike="noStrike" kern="1200" baseline="0" dirty="0" smtClean="0">
                          <a:solidFill>
                            <a:srgbClr val="00B050"/>
                          </a:solidFill>
                          <a:latin typeface="+mj-lt"/>
                          <a:ea typeface="+mn-ea"/>
                          <a:cs typeface="+mn-cs"/>
                        </a:rPr>
                        <a:t>Achieved</a:t>
                      </a:r>
                    </a:p>
                    <a:p>
                      <a:pPr rtl="0"/>
                      <a:endParaRPr lang="en-US" sz="1100" b="1" i="0" u="none" strike="noStrike" kern="1200" baseline="0" dirty="0" smtClean="0">
                        <a:solidFill>
                          <a:srgbClr val="00B050"/>
                        </a:solidFill>
                        <a:latin typeface="+mj-lt"/>
                        <a:ea typeface="+mn-ea"/>
                        <a:cs typeface="+mn-cs"/>
                      </a:endParaRPr>
                    </a:p>
                    <a:p>
                      <a:pPr rtl="0"/>
                      <a:r>
                        <a:rPr lang="en-ZA" sz="1100" b="0" i="0" u="none" strike="noStrike" kern="1200" baseline="0" dirty="0" smtClean="0">
                          <a:solidFill>
                            <a:schemeClr val="tx1"/>
                          </a:solidFill>
                          <a:latin typeface="+mj-lt"/>
                          <a:ea typeface="+mn-ea"/>
                          <a:cs typeface="+mn-cs"/>
                        </a:rPr>
                        <a:t>94% (488 458/ 521 614) within 15 working days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100" b="0" dirty="0" smtClean="0">
                        <a:solidFill>
                          <a:schemeClr val="tx1"/>
                        </a:solidFill>
                        <a:effectLst/>
                        <a:latin typeface="+mj-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100" b="0" i="0" u="none" strike="noStrike" kern="1200" baseline="0" dirty="0" smtClean="0">
                          <a:solidFill>
                            <a:srgbClr val="000000"/>
                          </a:solidFill>
                          <a:latin typeface="+mj-lt"/>
                          <a:ea typeface="+mn-ea"/>
                          <a:cs typeface="+mn-cs"/>
                        </a:rPr>
                        <a:t>Provincial Support monitoring provinces through visits and OPS Forums. Provinces are also decentralizing claims processing to service points.</a:t>
                      </a:r>
                      <a:endParaRPr lang="en-ZA" sz="1100" b="0" i="0" u="none" strike="noStrike" kern="1200" baseline="0" dirty="0" smtClean="0">
                        <a:solidFill>
                          <a:srgbClr val="000000"/>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100" dirty="0" smtClean="0">
                          <a:effectLst/>
                          <a:latin typeface="+mj-lt"/>
                          <a:ea typeface="Times New Roman"/>
                        </a:rPr>
                        <a:t>None</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636387">
                <a:tc>
                  <a:txBody>
                    <a:bodyPr/>
                    <a:lstStyle/>
                    <a:p>
                      <a:pPr marL="0" marR="0" algn="l" defTabSz="457200" rtl="0" eaLnBrk="1" latinLnBrk="0" hangingPunct="1"/>
                      <a:r>
                        <a:rPr lang="en-ZA" sz="1100" b="0" i="0" u="none" strike="noStrike" kern="1200" baseline="0" dirty="0" smtClean="0">
                          <a:solidFill>
                            <a:srgbClr val="000000"/>
                          </a:solidFill>
                          <a:latin typeface="+mj-lt"/>
                          <a:ea typeface="+mn-ea"/>
                          <a:cs typeface="+mn-cs"/>
                        </a:rPr>
                        <a:t>Percentage of valid claims (In-service </a:t>
                      </a:r>
                      <a:r>
                        <a:rPr lang="en-US" sz="1100" b="0" i="0" u="none" strike="noStrike" kern="1200" baseline="0" dirty="0" smtClean="0">
                          <a:solidFill>
                            <a:srgbClr val="000000"/>
                          </a:solidFill>
                          <a:latin typeface="+mj-lt"/>
                          <a:ea typeface="+mn-ea"/>
                          <a:cs typeface="+mn-cs"/>
                        </a:rPr>
                        <a:t>benefits; Maternity, illness and adoption benefits) with complete </a:t>
                      </a:r>
                      <a:r>
                        <a:rPr lang="en-ZA" sz="1100" b="0" i="0" u="none" strike="noStrike" kern="1200" baseline="0" dirty="0" smtClean="0">
                          <a:solidFill>
                            <a:srgbClr val="000000"/>
                          </a:solidFill>
                          <a:latin typeface="+mj-lt"/>
                          <a:ea typeface="+mn-ea"/>
                          <a:cs typeface="+mn-cs"/>
                        </a:rPr>
                        <a:t>information approved or rejected within specified time frames</a:t>
                      </a:r>
                      <a:endParaRPr lang="en-US" altLang="en-US" sz="1100" b="0" i="0" u="none" strike="noStrike" kern="1200" baseline="0" dirty="0" smtClean="0">
                        <a:solidFill>
                          <a:srgbClr val="000000"/>
                        </a:solidFill>
                        <a:latin typeface="+mj-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ZA" sz="1100" b="0" i="0" u="none" strike="noStrike" kern="1200" baseline="0" dirty="0" smtClean="0">
                          <a:solidFill>
                            <a:schemeClr val="tx1"/>
                          </a:solidFill>
                          <a:latin typeface="+mj-lt"/>
                          <a:ea typeface="+mn-ea"/>
                          <a:cs typeface="+mn-cs"/>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r>
                        <a:rPr lang="en-US" sz="1100" b="1" i="0" u="none" strike="noStrike" kern="1200" baseline="0" dirty="0" smtClean="0">
                          <a:solidFill>
                            <a:srgbClr val="00B050"/>
                          </a:solidFill>
                          <a:latin typeface="+mj-lt"/>
                          <a:ea typeface="+mn-ea"/>
                          <a:cs typeface="+mn-cs"/>
                        </a:rPr>
                        <a:t>Achieved</a:t>
                      </a:r>
                    </a:p>
                    <a:p>
                      <a:pPr marL="0" marR="0" algn="l" defTabSz="457200" rtl="0" eaLnBrk="1" latinLnBrk="0" hangingPunct="1"/>
                      <a:endParaRPr lang="en-US" sz="1100" b="1" i="0" u="none" strike="noStrike" kern="1200" baseline="0" dirty="0" smtClean="0">
                        <a:solidFill>
                          <a:srgbClr val="FF0000"/>
                        </a:solidFill>
                        <a:latin typeface="+mj-lt"/>
                        <a:ea typeface="+mn-ea"/>
                        <a:cs typeface="+mn-cs"/>
                      </a:endParaRPr>
                    </a:p>
                    <a:p>
                      <a:pPr marL="0" marR="0" algn="l" defTabSz="457200" rtl="0" eaLnBrk="1" latinLnBrk="0" hangingPunct="1"/>
                      <a:r>
                        <a:rPr lang="en-ZA" sz="1100" b="0" i="0" u="none" strike="noStrike" kern="1200" baseline="0" dirty="0" smtClean="0">
                          <a:solidFill>
                            <a:schemeClr val="tx1"/>
                          </a:solidFill>
                          <a:latin typeface="+mj-lt"/>
                          <a:ea typeface="+mn-ea"/>
                          <a:cs typeface="+mn-cs"/>
                        </a:rPr>
                        <a:t>91% (94</a:t>
                      </a:r>
                      <a:r>
                        <a:rPr lang="en-ZA" sz="1100" b="0" i="0" u="none" strike="noStrike" kern="1200" baseline="0" dirty="0" smtClean="0">
                          <a:solidFill>
                            <a:srgbClr val="000000"/>
                          </a:solidFill>
                          <a:latin typeface="+mj-lt"/>
                          <a:ea typeface="+mn-ea"/>
                          <a:cs typeface="+mn-cs"/>
                        </a:rPr>
                        <a:t> </a:t>
                      </a:r>
                      <a:r>
                        <a:rPr lang="en-ZA" sz="1100" b="0" i="0" u="none" strike="noStrike" kern="1200" baseline="0" dirty="0" smtClean="0">
                          <a:solidFill>
                            <a:schemeClr val="tx1"/>
                          </a:solidFill>
                          <a:latin typeface="+mj-lt"/>
                          <a:ea typeface="+mn-ea"/>
                          <a:cs typeface="+mn-cs"/>
                        </a:rPr>
                        <a:t>365/103 319)</a:t>
                      </a:r>
                      <a:r>
                        <a:rPr lang="en-ZA" sz="1100" b="0" i="0" u="none" strike="noStrike" kern="1200" baseline="0" dirty="0" smtClean="0">
                          <a:solidFill>
                            <a:srgbClr val="000000"/>
                          </a:solidFill>
                          <a:latin typeface="+mj-lt"/>
                          <a:ea typeface="+mn-ea"/>
                          <a:cs typeface="+mn-cs"/>
                        </a:rPr>
                        <a:t>within </a:t>
                      </a:r>
                      <a:r>
                        <a:rPr lang="en-ZA" sz="1100" b="0" i="0" u="none" strike="noStrike" kern="1200" baseline="0" dirty="0" smtClean="0">
                          <a:solidFill>
                            <a:schemeClr val="tx1"/>
                          </a:solidFill>
                          <a:latin typeface="+mj-lt"/>
                          <a:ea typeface="+mn-ea"/>
                          <a:cs typeface="+mn-cs"/>
                        </a:rPr>
                        <a:t>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noProof="0" dirty="0" smtClean="0">
                          <a:solidFill>
                            <a:srgbClr val="000000"/>
                          </a:solidFill>
                          <a:latin typeface="+mj-lt"/>
                          <a:ea typeface="+mn-ea"/>
                          <a:cs typeface="+mn-cs"/>
                        </a:rPr>
                        <a:t>Provincial Support monitoring provinces through visits and OPS Forums. Provinces are also decentralizing claims processing to service points.</a:t>
                      </a:r>
                      <a:endParaRPr lang="en-ZA" sz="1100" b="0" i="0" u="none" strike="noStrike" kern="1200" baseline="0" noProof="0" dirty="0" smtClean="0">
                        <a:solidFill>
                          <a:srgbClr val="000000"/>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b="0" i="0" u="none" strike="noStrike" kern="1200" baseline="0" dirty="0" smtClean="0">
                        <a:solidFill>
                          <a:srgbClr val="000000"/>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r>
                        <a:rPr lang="en-ZA" sz="1100" b="0" i="0" u="none" strike="noStrike" kern="1200" baseline="0" dirty="0" smtClean="0">
                          <a:solidFill>
                            <a:schemeClr val="tx1"/>
                          </a:solidFill>
                          <a:latin typeface="+mj-lt"/>
                          <a:ea typeface="+mn-ea"/>
                          <a:cs typeface="+mn-cs"/>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499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noProof="0" dirty="0" smtClean="0">
                          <a:solidFill>
                            <a:srgbClr val="000000"/>
                          </a:solidFill>
                          <a:latin typeface="+mj-lt"/>
                          <a:ea typeface="+mn-ea"/>
                          <a:cs typeface="+mn-cs"/>
                        </a:rPr>
                        <a:t>Percentage of valid claims (Deceased benefit) with complete information approved or rejected within specified time frames</a:t>
                      </a:r>
                      <a:endParaRPr lang="en-US" altLang="en-US" sz="1100" b="0" i="0" u="none" strike="noStrike" kern="1200" baseline="0" noProof="0" dirty="0" smtClean="0">
                        <a:solidFill>
                          <a:srgbClr val="000000"/>
                        </a:solidFill>
                        <a:latin typeface="+mj-lt"/>
                        <a:ea typeface="+mn-ea"/>
                        <a:cs typeface="+mn-cs"/>
                      </a:endParaRPr>
                    </a:p>
                    <a:p>
                      <a:pPr marL="0" marR="0" algn="l" defTabSz="457200" rtl="0" eaLnBrk="1" latinLnBrk="0" hangingPunct="1"/>
                      <a:endParaRPr lang="en-US" altLang="en-US" sz="1100" b="0" i="0" u="none" strike="noStrike" kern="1200" baseline="0" dirty="0" smtClean="0">
                        <a:solidFill>
                          <a:srgbClr val="000000"/>
                        </a:solidFill>
                        <a:latin typeface="+mj-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mj-lt"/>
                          <a:ea typeface="+mn-ea"/>
                          <a:cs typeface="+mn-cs"/>
                        </a:rPr>
                        <a:t>90% within 20 working days</a:t>
                      </a:r>
                      <a:endParaRPr kumimoji="0" lang="en-ZA" sz="1100" b="0" i="0" u="none" strike="noStrike" kern="1200" cap="none" spc="0" normalizeH="0" baseline="0" noProof="0" dirty="0" smtClean="0">
                        <a:ln>
                          <a:noFill/>
                        </a:ln>
                        <a:solidFill>
                          <a:prstClr val="black"/>
                        </a:solidFill>
                        <a:effectLst/>
                        <a:uLnTx/>
                        <a:uFillTx/>
                        <a:latin typeface="+mj-lt"/>
                        <a:ea typeface="Times New Roman"/>
                        <a:cs typeface="+mn-cs"/>
                      </a:endParaRPr>
                    </a:p>
                    <a:p>
                      <a:pPr marL="0" marR="0" algn="l" defTabSz="457200" rtl="0" eaLnBrk="1" latinLnBrk="0" hangingPunct="1">
                        <a:spcAft>
                          <a:spcPts val="0"/>
                        </a:spcAft>
                      </a:pPr>
                      <a:endParaRPr lang="en-ZA" sz="1100" b="0" i="0" u="none" strike="noStrike" kern="1200" baseline="0" dirty="0" smtClean="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B050"/>
                          </a:solidFill>
                          <a:effectLst/>
                          <a:uLnTx/>
                          <a:uFillTx/>
                          <a:latin typeface="+mj-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FF0000"/>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mj-lt"/>
                          <a:ea typeface="+mn-ea"/>
                          <a:cs typeface="+mn-cs"/>
                        </a:rPr>
                        <a:t>91% (</a:t>
                      </a:r>
                      <a:r>
                        <a:rPr kumimoji="0" lang="en-ZA" sz="1100" b="0" i="0" u="none" strike="noStrike" kern="1200" cap="none" spc="0" normalizeH="0" baseline="0" dirty="0" smtClean="0">
                          <a:ln>
                            <a:noFill/>
                          </a:ln>
                          <a:solidFill>
                            <a:prstClr val="black"/>
                          </a:solidFill>
                          <a:effectLst/>
                          <a:uLnTx/>
                          <a:uFillTx/>
                          <a:latin typeface="+mj-lt"/>
                          <a:ea typeface="+mn-ea"/>
                          <a:cs typeface="+mn-cs"/>
                        </a:rPr>
                        <a:t>9 932 /10 968 </a:t>
                      </a:r>
                      <a:r>
                        <a:rPr kumimoji="0" lang="en-ZA" sz="1100" b="0" i="0" u="none" strike="noStrike" kern="1200" cap="none" spc="0" normalizeH="0" baseline="0" noProof="0" dirty="0" smtClean="0">
                          <a:ln>
                            <a:noFill/>
                          </a:ln>
                          <a:solidFill>
                            <a:prstClr val="black"/>
                          </a:solidFill>
                          <a:effectLst/>
                          <a:uLnTx/>
                          <a:uFillTx/>
                          <a:latin typeface="+mj-lt"/>
                          <a:ea typeface="+mn-ea"/>
                          <a:cs typeface="+mn-cs"/>
                        </a:rPr>
                        <a:t>within 20 working days</a:t>
                      </a:r>
                    </a:p>
                    <a:p>
                      <a:pPr marL="0" marR="0" algn="l" defTabSz="457200" rtl="0" eaLnBrk="1" latinLnBrk="0" hangingPunct="1"/>
                      <a:endParaRPr lang="en-ZA" sz="1100" b="0" i="0" u="none" strike="noStrike" kern="1200" baseline="0" dirty="0" smtClean="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100" b="0" i="0" u="none" strike="noStrike" kern="1200" baseline="0" dirty="0" smtClean="0">
                          <a:solidFill>
                            <a:srgbClr val="000000"/>
                          </a:solidFill>
                          <a:latin typeface="+mj-lt"/>
                          <a:ea typeface="+mn-ea"/>
                          <a:cs typeface="+mn-cs"/>
                        </a:rPr>
                        <a:t>Clearing of death claims backlog which resulted in lower turnaround.</a:t>
                      </a:r>
                    </a:p>
                    <a:p>
                      <a:pPr>
                        <a:lnSpc>
                          <a:spcPct val="115000"/>
                        </a:lnSpc>
                      </a:pPr>
                      <a:r>
                        <a:rPr lang="en-ZA" sz="1100" b="0" i="0" u="none" strike="noStrike" kern="1200" baseline="0" dirty="0" smtClean="0">
                          <a:solidFill>
                            <a:srgbClr val="000000"/>
                          </a:solidFill>
                          <a:latin typeface="+mj-lt"/>
                          <a:ea typeface="+mn-ea"/>
                          <a:cs typeface="+mn-cs"/>
                        </a:rPr>
                        <a:t>A catch-up  plan by Gauteng implemented to clear backlog</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r>
                        <a:rPr lang="en-ZA" sz="1100" b="0" i="0" u="none" strike="noStrike" kern="1200" baseline="0" dirty="0" smtClean="0">
                          <a:solidFill>
                            <a:schemeClr val="tx1"/>
                          </a:solidFill>
                          <a:latin typeface="+mj-lt"/>
                          <a:ea typeface="+mn-ea"/>
                          <a:cs typeface="+mn-cs"/>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20</a:t>
            </a:fld>
            <a:endParaRPr lang="en-US" altLang="en-US" sz="1200" dirty="0" smtClean="0">
              <a:solidFill>
                <a:srgbClr val="898989"/>
              </a:solidFill>
            </a:endParaRPr>
          </a:p>
        </p:txBody>
      </p:sp>
      <p:sp>
        <p:nvSpPr>
          <p:cNvPr id="6" name="TextBox 7"/>
          <p:cNvSpPr txBox="1"/>
          <p:nvPr/>
        </p:nvSpPr>
        <p:spPr>
          <a:xfrm>
            <a:off x="8363090" y="40488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20</a:t>
            </a:r>
            <a:endParaRPr lang="en-ZA" sz="1200" dirty="0">
              <a:solidFill>
                <a:prstClr val="black"/>
              </a:solidFill>
            </a:endParaRPr>
          </a:p>
        </p:txBody>
      </p:sp>
    </p:spTree>
    <p:extLst>
      <p:ext uri="{BB962C8B-B14F-4D97-AF65-F5344CB8AC3E}">
        <p14:creationId xmlns:p14="http://schemas.microsoft.com/office/powerpoint/2010/main" xmlns="" val="460090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37881040"/>
              </p:ext>
            </p:extLst>
          </p:nvPr>
        </p:nvGraphicFramePr>
        <p:xfrm>
          <a:off x="174627" y="1143000"/>
          <a:ext cx="8717854" cy="5382344"/>
        </p:xfrm>
        <a:graphic>
          <a:graphicData uri="http://schemas.openxmlformats.org/drawingml/2006/table">
            <a:tbl>
              <a:tblPr/>
              <a:tblGrid>
                <a:gridCol w="1909639">
                  <a:extLst>
                    <a:ext uri="{9D8B030D-6E8A-4147-A177-3AD203B41FA5}">
                      <a16:colId xmlns:a16="http://schemas.microsoft.com/office/drawing/2014/main" xmlns="" val="20000"/>
                    </a:ext>
                  </a:extLst>
                </a:gridCol>
                <a:gridCol w="1407615">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378931">
                  <a:extLst>
                    <a:ext uri="{9D8B030D-6E8A-4147-A177-3AD203B41FA5}">
                      <a16:colId xmlns:a16="http://schemas.microsoft.com/office/drawing/2014/main" xmlns="" val="20004"/>
                    </a:ext>
                  </a:extLst>
                </a:gridCol>
                <a:gridCol w="1349261">
                  <a:extLst>
                    <a:ext uri="{9D8B030D-6E8A-4147-A177-3AD203B41FA5}">
                      <a16:colId xmlns:a16="http://schemas.microsoft.com/office/drawing/2014/main" xmlns="" val="20005"/>
                    </a:ext>
                  </a:extLst>
                </a:gridCol>
              </a:tblGrid>
              <a:tr h="58113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3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375095">
                <a:tc gridSpan="6">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kern="1200" dirty="0" smtClean="0">
                          <a:solidFill>
                            <a:schemeClr val="bg1"/>
                          </a:solidFill>
                          <a:effectLst/>
                          <a:latin typeface="+mn-lt"/>
                          <a:ea typeface="Times New Roman"/>
                          <a:cs typeface="Arial" pitchFamily="34" charset="0"/>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4: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Improve service delivery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443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Percentage of benefit payment documents created after receipt within specified time frame.</a:t>
                      </a:r>
                      <a:endPar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mn-cs"/>
                        </a:rPr>
                        <a:t>95% within 6 working days</a:t>
                      </a:r>
                      <a:endParaRPr lang="en-ZA" sz="1200" b="0" dirty="0" smtClean="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mn-cs"/>
                        </a:rPr>
                        <a:t>Achieved</a:t>
                      </a:r>
                    </a:p>
                    <a:p>
                      <a:pPr rtl="0"/>
                      <a:endParaRPr lang="en-US" sz="1200" b="0" i="0" u="none" strike="noStrike" kern="1200" baseline="0" dirty="0" smtClean="0">
                        <a:solidFill>
                          <a:schemeClr val="tx1"/>
                        </a:solidFill>
                        <a:latin typeface="+mn-lt"/>
                        <a:ea typeface="+mn-ea"/>
                        <a:cs typeface="+mn-cs"/>
                      </a:endParaRPr>
                    </a:p>
                    <a:p>
                      <a:pPr rtl="0"/>
                      <a:r>
                        <a:rPr lang="en-ZA" sz="1200" b="0" i="0" u="none" strike="noStrike" kern="1200" baseline="0" dirty="0" smtClean="0">
                          <a:solidFill>
                            <a:schemeClr val="tx1"/>
                          </a:solidFill>
                          <a:latin typeface="+mn-lt"/>
                          <a:ea typeface="+mn-ea"/>
                          <a:cs typeface="+mn-cs"/>
                        </a:rPr>
                        <a:t>96% (2 102 826/2 128 688 within 6 working days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Payment forms taken manually and captured directly on to </a:t>
                      </a:r>
                      <a:r>
                        <a:rPr lang="en-US" sz="1200" b="0" i="0" u="none" strike="noStrike" kern="1200" baseline="0" dirty="0" err="1" smtClean="0">
                          <a:solidFill>
                            <a:schemeClr val="tx1"/>
                          </a:solidFill>
                          <a:latin typeface="+mn-lt"/>
                          <a:ea typeface="+mn-ea"/>
                          <a:cs typeface="+mn-cs"/>
                        </a:rPr>
                        <a:t>Siyaya</a:t>
                      </a: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algn="l">
                        <a:spcAft>
                          <a:spcPts val="0"/>
                        </a:spcAft>
                      </a:pPr>
                      <a:r>
                        <a:rPr lang="en-ZA" sz="1200" dirty="0" smtClean="0">
                          <a:effectLst/>
                          <a:latin typeface="+mn-lt"/>
                          <a:ea typeface="Times New Roman"/>
                        </a:rPr>
                        <a:t>None</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hMerge="1">
                  <a:txBody>
                    <a:bodyPr/>
                    <a:lstStyle/>
                    <a:p>
                      <a:pPr algn="l">
                        <a:spcAft>
                          <a:spcPts val="0"/>
                        </a:spcAft>
                      </a:pP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0443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Percentage of new companies created with a registration document (UI54) within 2 working days.</a:t>
                      </a:r>
                      <a:endParaRPr lang="en-US" altLang="en-US" sz="1200" b="0" i="0" u="none" strike="noStrike" kern="1200" baseline="0" dirty="0" smtClean="0">
                        <a:solidFill>
                          <a:schemeClr val="tx1"/>
                        </a:solidFill>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mn-cs"/>
                        </a:rPr>
                        <a:t>95% within 2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mn-cs"/>
                        </a:rPr>
                        <a:t>Achieved</a:t>
                      </a:r>
                    </a:p>
                    <a:p>
                      <a:pPr rtl="0"/>
                      <a:endParaRPr lang="en-US" sz="1200" b="0" i="0" u="none" strike="noStrike" kern="1200" baseline="0" dirty="0" smtClean="0">
                        <a:solidFill>
                          <a:schemeClr val="tx1"/>
                        </a:solidFill>
                        <a:latin typeface="+mn-lt"/>
                        <a:ea typeface="+mn-ea"/>
                        <a:cs typeface="+mn-cs"/>
                      </a:endParaRPr>
                    </a:p>
                    <a:p>
                      <a:pPr rtl="0"/>
                      <a:r>
                        <a:rPr lang="en-ZA" sz="1200" b="0" i="0" u="none" strike="noStrike" kern="1200" baseline="0" dirty="0" smtClean="0">
                          <a:solidFill>
                            <a:schemeClr val="tx1"/>
                          </a:solidFill>
                          <a:latin typeface="+mn-lt"/>
                          <a:ea typeface="+mn-ea"/>
                          <a:cs typeface="+mn-cs"/>
                        </a:rPr>
                        <a:t>99% (51 233 /51 856)  within 2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Introduction of manual tool; Registration captured</a:t>
                      </a:r>
                      <a:endParaRPr lang="en-ZA" sz="1200" b="0" i="0" u="none" strike="noStrike"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on a first in, first out basis (consideration is also given to the volumes)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algn="l">
                        <a:spcAft>
                          <a:spcPts val="0"/>
                        </a:spcAft>
                      </a:pPr>
                      <a:r>
                        <a:rPr lang="en-ZA" sz="1200" b="0" i="0" u="none" strike="noStrike" kern="1200" baseline="0" dirty="0" smtClean="0">
                          <a:solidFill>
                            <a:schemeClr val="tx1"/>
                          </a:solidFill>
                          <a:latin typeface="+mn-lt"/>
                          <a:ea typeface="+mn-ea"/>
                          <a:cs typeface="+mn-cs"/>
                        </a:rPr>
                        <a:t>None</a:t>
                      </a: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hMerge="1">
                  <a:txBody>
                    <a:bodyPr/>
                    <a:lstStyle/>
                    <a:p>
                      <a:pPr algn="l">
                        <a:spcAft>
                          <a:spcPts val="0"/>
                        </a:spcAft>
                      </a:pP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2337505">
                <a:tc>
                  <a:txBody>
                    <a:bodyPr/>
                    <a:lstStyle/>
                    <a:p>
                      <a:pPr rtl="0"/>
                      <a:r>
                        <a:rPr lang="en-ZA" sz="1200" b="0" i="0" u="none" strike="noStrike" kern="1200" baseline="0" dirty="0" smtClean="0">
                          <a:solidFill>
                            <a:schemeClr val="tx1"/>
                          </a:solidFill>
                          <a:latin typeface="+mn-lt"/>
                          <a:ea typeface="+mn-ea"/>
                          <a:cs typeface="+mn-cs"/>
                        </a:rPr>
                        <a:t>Percentage of applications with complete information issued with compliance</a:t>
                      </a:r>
                    </a:p>
                    <a:p>
                      <a:pPr rtl="0"/>
                      <a:r>
                        <a:rPr lang="en-ZA" sz="1200" b="0" i="0" u="none" strike="noStrike" kern="1200" baseline="0" dirty="0" smtClean="0">
                          <a:solidFill>
                            <a:schemeClr val="tx1"/>
                          </a:solidFill>
                          <a:latin typeface="+mn-lt"/>
                          <a:ea typeface="+mn-ea"/>
                          <a:cs typeface="+mn-cs"/>
                        </a:rPr>
                        <a:t>certificates or tender letter within 10 working days</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mn-cs"/>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rgbClr val="FF0000"/>
                          </a:solidFill>
                          <a:latin typeface="+mn-lt"/>
                          <a:ea typeface="+mn-ea"/>
                          <a:cs typeface="+mn-cs"/>
                        </a:rPr>
                        <a:t>Not Achieved </a:t>
                      </a:r>
                    </a:p>
                    <a:p>
                      <a:pPr>
                        <a:spcAft>
                          <a:spcPts val="0"/>
                        </a:spcAft>
                      </a:pPr>
                      <a:endParaRPr lang="en-US" sz="1200" b="1" i="0" u="none" strike="noStrike" kern="1200" baseline="0" dirty="0" smtClean="0">
                        <a:solidFill>
                          <a:srgbClr val="FF0000"/>
                        </a:solidFill>
                        <a:latin typeface="+mn-lt"/>
                        <a:ea typeface="+mn-ea"/>
                        <a:cs typeface="+mn-cs"/>
                      </a:endParaRPr>
                    </a:p>
                    <a:p>
                      <a:pPr>
                        <a:spcAft>
                          <a:spcPts val="0"/>
                        </a:spcAft>
                      </a:pPr>
                      <a:r>
                        <a:rPr lang="en-US" sz="1200" b="0" i="0" u="none" strike="noStrike" kern="1200" baseline="0" dirty="0" smtClean="0">
                          <a:solidFill>
                            <a:schemeClr val="tx1"/>
                          </a:solidFill>
                          <a:latin typeface="+mn-lt"/>
                          <a:ea typeface="+mn-ea"/>
                          <a:cs typeface="+mn-cs"/>
                        </a:rPr>
                        <a:t>76% within 10 working days</a:t>
                      </a:r>
                      <a:endParaRPr lang="en-ZA" sz="1200" b="0" i="0" u="none" strike="noStrike" kern="1200" baseline="0" dirty="0" smtClean="0">
                        <a:solidFill>
                          <a:schemeClr val="tx1"/>
                        </a:solidFill>
                        <a:latin typeface="+mn-lt"/>
                        <a:ea typeface="+mn-ea"/>
                        <a:cs typeface="+mn-cs"/>
                      </a:endParaRPr>
                    </a:p>
                    <a:p>
                      <a:pPr>
                        <a:spcAft>
                          <a:spcPts val="0"/>
                        </a:spcAft>
                      </a:pPr>
                      <a:r>
                        <a:rPr lang="en-US" sz="1200" b="0" i="0" u="none" strike="noStrike" kern="1200" baseline="0" dirty="0" smtClean="0">
                          <a:solidFill>
                            <a:schemeClr val="tx1"/>
                          </a:solidFill>
                          <a:latin typeface="+mn-lt"/>
                          <a:ea typeface="+mn-ea"/>
                          <a:cs typeface="+mn-cs"/>
                        </a:rPr>
                        <a:t> </a:t>
                      </a:r>
                      <a:endParaRPr lang="en-ZA" sz="1200" b="0" i="0" u="none" strike="noStrike" kern="1200" baseline="0" dirty="0" smtClean="0">
                        <a:solidFill>
                          <a:schemeClr val="tx1"/>
                        </a:solidFill>
                        <a:latin typeface="+mn-lt"/>
                        <a:ea typeface="+mn-ea"/>
                        <a:cs typeface="+mn-cs"/>
                      </a:endParaRPr>
                    </a:p>
                    <a:p>
                      <a:pPr>
                        <a:spcAft>
                          <a:spcPts val="0"/>
                        </a:spcAft>
                      </a:pPr>
                      <a:r>
                        <a:rPr lang="en-US" sz="1200" b="0" i="0" u="none" strike="noStrike" kern="1200" baseline="0" dirty="0" smtClean="0">
                          <a:solidFill>
                            <a:schemeClr val="tx1"/>
                          </a:solidFill>
                          <a:latin typeface="+mn-lt"/>
                          <a:ea typeface="+mn-ea"/>
                          <a:cs typeface="+mn-cs"/>
                        </a:rPr>
                        <a:t>Applications with complete information =  4007</a:t>
                      </a:r>
                      <a:endParaRPr lang="en-ZA" sz="1200" b="0" i="0" u="none" strike="noStrike" kern="1200" baseline="0" dirty="0" smtClean="0">
                        <a:solidFill>
                          <a:schemeClr val="tx1"/>
                        </a:solidFill>
                        <a:latin typeface="+mn-lt"/>
                        <a:ea typeface="+mn-ea"/>
                        <a:cs typeface="+mn-cs"/>
                      </a:endParaRPr>
                    </a:p>
                    <a:p>
                      <a:pPr>
                        <a:spcAft>
                          <a:spcPts val="0"/>
                        </a:spcAft>
                      </a:pPr>
                      <a:r>
                        <a:rPr lang="en-US" sz="1200" b="0" i="0" u="none" strike="noStrike" kern="1200" baseline="0" dirty="0" smtClean="0">
                          <a:solidFill>
                            <a:schemeClr val="tx1"/>
                          </a:solidFill>
                          <a:latin typeface="+mn-lt"/>
                          <a:ea typeface="+mn-ea"/>
                          <a:cs typeface="+mn-cs"/>
                        </a:rPr>
                        <a:t>Application issued within 10 days =  3056</a:t>
                      </a:r>
                      <a:endParaRPr lang="en-ZA" sz="1200" b="0" i="0" u="none" strike="noStrike" kern="1200" baseline="0" dirty="0" smtClean="0">
                        <a:solidFill>
                          <a:schemeClr val="tx1"/>
                        </a:solidFill>
                        <a:latin typeface="+mn-lt"/>
                        <a:ea typeface="+mn-ea"/>
                        <a:cs typeface="+mn-cs"/>
                      </a:endParaRPr>
                    </a:p>
                    <a:p>
                      <a:pPr>
                        <a:spcAft>
                          <a:spcPts val="0"/>
                        </a:spcAft>
                      </a:pPr>
                      <a:endParaRPr lang="en-US" sz="1200" b="1" i="0" u="none" strike="noStrike" kern="1200" baseline="0" dirty="0" smtClean="0">
                        <a:solidFill>
                          <a:srgbClr val="FF0000"/>
                        </a:solidFill>
                        <a:latin typeface="+mn-lt"/>
                        <a:ea typeface="+mn-ea"/>
                        <a:cs typeface="+mn-cs"/>
                      </a:endParaRPr>
                    </a:p>
                    <a:p>
                      <a:pPr>
                        <a:spcAft>
                          <a:spcPts val="0"/>
                        </a:spcAft>
                      </a:pPr>
                      <a:endParaRPr lang="en-US"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process for compliance certificates has been reviewed. As a result the performance improved in September and October. Impact marginal due to shortfall of previous months.</a:t>
                      </a: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Engage finance to get a list of SARS and Non-SARS complying employers.</a:t>
                      </a:r>
                      <a:endParaRPr lang="en-ZA"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Organize a team of about 20 officials that will call employers to request them to apply for compliance certificate.</a:t>
                      </a:r>
                      <a:endParaRPr lang="en-ZA"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Overtime work recommended.</a:t>
                      </a: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21</a:t>
            </a:fld>
            <a:endParaRPr lang="en-US" altLang="en-US" sz="1200" dirty="0" smtClean="0">
              <a:solidFill>
                <a:srgbClr val="898989"/>
              </a:solidFill>
            </a:endParaRPr>
          </a:p>
        </p:txBody>
      </p:sp>
      <p:sp>
        <p:nvSpPr>
          <p:cNvPr id="6" name="TextBox 7"/>
          <p:cNvSpPr txBox="1"/>
          <p:nvPr/>
        </p:nvSpPr>
        <p:spPr>
          <a:xfrm>
            <a:off x="8363090" y="40488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21</a:t>
            </a:r>
            <a:endParaRPr lang="en-ZA" sz="1200" dirty="0">
              <a:solidFill>
                <a:prstClr val="black"/>
              </a:solidFill>
            </a:endParaRPr>
          </a:p>
        </p:txBody>
      </p:sp>
    </p:spTree>
    <p:extLst>
      <p:ext uri="{BB962C8B-B14F-4D97-AF65-F5344CB8AC3E}">
        <p14:creationId xmlns:p14="http://schemas.microsoft.com/office/powerpoint/2010/main" xmlns="" val="2104354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11215897"/>
              </p:ext>
            </p:extLst>
          </p:nvPr>
        </p:nvGraphicFramePr>
        <p:xfrm>
          <a:off x="251520" y="1300775"/>
          <a:ext cx="8568952" cy="5091660"/>
        </p:xfrm>
        <a:graphic>
          <a:graphicData uri="http://schemas.openxmlformats.org/drawingml/2006/table">
            <a:tbl>
              <a:tblPr/>
              <a:tblGrid>
                <a:gridCol w="1842969">
                  <a:extLst>
                    <a:ext uri="{9D8B030D-6E8A-4147-A177-3AD203B41FA5}">
                      <a16:colId xmlns:a16="http://schemas.microsoft.com/office/drawing/2014/main" xmlns="" val="20000"/>
                    </a:ext>
                  </a:extLst>
                </a:gridCol>
                <a:gridCol w="1696771">
                  <a:extLst>
                    <a:ext uri="{9D8B030D-6E8A-4147-A177-3AD203B41FA5}">
                      <a16:colId xmlns:a16="http://schemas.microsoft.com/office/drawing/2014/main" xmlns="" val="20001"/>
                    </a:ext>
                  </a:extLst>
                </a:gridCol>
                <a:gridCol w="1561085">
                  <a:extLst>
                    <a:ext uri="{9D8B030D-6E8A-4147-A177-3AD203B41FA5}">
                      <a16:colId xmlns:a16="http://schemas.microsoft.com/office/drawing/2014/main" xmlns="" val="20002"/>
                    </a:ext>
                  </a:extLst>
                </a:gridCol>
                <a:gridCol w="1769452">
                  <a:extLst>
                    <a:ext uri="{9D8B030D-6E8A-4147-A177-3AD203B41FA5}">
                      <a16:colId xmlns:a16="http://schemas.microsoft.com/office/drawing/2014/main" xmlns="" val="20003"/>
                    </a:ext>
                  </a:extLst>
                </a:gridCol>
                <a:gridCol w="1698675">
                  <a:extLst>
                    <a:ext uri="{9D8B030D-6E8A-4147-A177-3AD203B41FA5}">
                      <a16:colId xmlns:a16="http://schemas.microsoft.com/office/drawing/2014/main" xmlns="" val="20004"/>
                    </a:ext>
                  </a:extLst>
                </a:gridCol>
              </a:tblGrid>
              <a:tr h="47962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3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7733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5: collaborate with stakeholders to improve compliance with UIF acts.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767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tx1"/>
                          </a:solidFill>
                          <a:latin typeface="+mj-lt"/>
                          <a:ea typeface="+mn-ea"/>
                          <a:cs typeface="+mn-cs"/>
                        </a:rPr>
                        <a:t>Number of newly registered employers per year</a:t>
                      </a:r>
                      <a:endParaRPr lang="en-US" altLang="en-US" sz="1100" b="0" i="0" u="none" strike="noStrike" kern="1200" baseline="0" dirty="0" smtClean="0">
                        <a:solidFill>
                          <a:schemeClr val="tx1"/>
                        </a:solidFill>
                        <a:latin typeface="+mj-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 </a:t>
                      </a:r>
                      <a:endParaRPr lang="en-US" sz="1100" b="0" i="0" u="none" strike="noStrike" kern="1200" baseline="0" dirty="0" smtClean="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b="0" i="0" u="none" strike="noStrike" kern="1200" baseline="0" dirty="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50 000 </a:t>
                      </a:r>
                      <a:endParaRPr lang="en-ZA" sz="1100" b="0" i="0" u="none" strike="noStrike" kern="1200" baseline="0" dirty="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(Cumulative)</a:t>
                      </a:r>
                      <a:endParaRPr lang="en-ZA" sz="1100" b="0" i="0" u="none" strike="noStrike" kern="1200" baseline="0" dirty="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15000 (Non-cumulative)</a:t>
                      </a:r>
                      <a:endParaRPr lang="en-ZA" sz="1100" b="0" i="0" u="none" strike="noStrike" kern="1200" baseline="0" dirty="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00B050"/>
                          </a:solidFill>
                          <a:effectLst/>
                          <a:latin typeface="+mj-lt"/>
                          <a:ea typeface="Times New Roman"/>
                        </a:rPr>
                        <a:t>Achieved</a:t>
                      </a:r>
                      <a:endParaRPr lang="en-ZA" sz="1100" dirty="0">
                        <a:effectLst/>
                        <a:latin typeface="+mj-lt"/>
                        <a:ea typeface="Times New Roman"/>
                      </a:endParaRPr>
                    </a:p>
                    <a:p>
                      <a:pPr algn="l">
                        <a:spcAft>
                          <a:spcPts val="0"/>
                        </a:spcAft>
                      </a:pPr>
                      <a:r>
                        <a:rPr lang="en-US" sz="1100" dirty="0">
                          <a:solidFill>
                            <a:srgbClr val="000000"/>
                          </a:solidFill>
                          <a:effectLst/>
                          <a:latin typeface="+mj-lt"/>
                          <a:ea typeface="Times New Roman"/>
                        </a:rPr>
                        <a:t> </a:t>
                      </a:r>
                      <a:endParaRPr lang="en-ZA" sz="1100" dirty="0">
                        <a:effectLst/>
                        <a:latin typeface="+mj-lt"/>
                        <a:ea typeface="Times New Roman"/>
                      </a:endParaRPr>
                    </a:p>
                    <a:p>
                      <a:pPr algn="l">
                        <a:spcAft>
                          <a:spcPts val="0"/>
                        </a:spcAft>
                      </a:pPr>
                      <a:r>
                        <a:rPr lang="en-US" sz="1100" b="0" i="0" u="none" strike="noStrike" kern="1200" baseline="0" dirty="0">
                          <a:solidFill>
                            <a:schemeClr val="tx1"/>
                          </a:solidFill>
                          <a:latin typeface="+mj-lt"/>
                          <a:ea typeface="+mn-ea"/>
                          <a:cs typeface="+mn-cs"/>
                        </a:rPr>
                        <a:t>51 856 ( Cumulative )</a:t>
                      </a:r>
                      <a:endParaRPr lang="en-ZA" sz="1100" b="0" i="0" u="none" strike="noStrike" kern="1200" baseline="0" dirty="0">
                        <a:solidFill>
                          <a:schemeClr val="tx1"/>
                        </a:solidFill>
                        <a:latin typeface="+mj-lt"/>
                        <a:ea typeface="+mn-ea"/>
                        <a:cs typeface="+mn-cs"/>
                      </a:endParaRPr>
                    </a:p>
                    <a:p>
                      <a:pPr algn="l">
                        <a:spcAft>
                          <a:spcPts val="0"/>
                        </a:spcAft>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p>
                      <a:pPr algn="l">
                        <a:spcAft>
                          <a:spcPts val="0"/>
                        </a:spcAft>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p>
                      <a:pPr algn="l">
                        <a:spcAft>
                          <a:spcPts val="0"/>
                        </a:spcAft>
                      </a:pPr>
                      <a:r>
                        <a:rPr lang="en-US" sz="1100" b="0" i="0" u="none" strike="noStrike" kern="1200" baseline="0" dirty="0">
                          <a:solidFill>
                            <a:schemeClr val="tx1"/>
                          </a:solidFill>
                          <a:latin typeface="+mj-lt"/>
                          <a:ea typeface="+mn-ea"/>
                          <a:cs typeface="+mn-cs"/>
                        </a:rPr>
                        <a:t>14 195 (Non-cumulative)</a:t>
                      </a:r>
                      <a:endParaRPr lang="en-ZA" sz="1100" b="0" i="0" u="none" strike="noStrike" kern="1200" baseline="0" dirty="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Collaboration with the Department of Basic Education to register schools for the National Schools Nutrition Project.</a:t>
                      </a:r>
                      <a:endParaRPr lang="en-ZA" sz="1100" b="0" i="0" u="none" strike="noStrike" kern="1200" baseline="0" dirty="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tx1"/>
                          </a:solidFill>
                          <a:latin typeface="+mj-lt"/>
                          <a:ea typeface="+mn-ea"/>
                          <a:cs typeface="+mn-cs"/>
                        </a:rPr>
                        <a:t>None</a:t>
                      </a:r>
                      <a:endParaRPr lang="en-ZA" sz="1100" b="0" i="0" u="none" strike="noStrike" kern="1200" baseline="0" dirty="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24468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tx1"/>
                          </a:solidFill>
                          <a:latin typeface="+mj-lt"/>
                          <a:ea typeface="+mn-ea"/>
                          <a:cs typeface="+mn-cs"/>
                        </a:rPr>
                        <a:t>Number of newly registered employees by the Fund</a:t>
                      </a:r>
                      <a:endParaRPr lang="en-US" altLang="en-US" sz="1100" b="0" i="0" u="none" strike="noStrike" kern="1200" baseline="0" dirty="0" smtClean="0">
                        <a:solidFill>
                          <a:schemeClr val="tx1"/>
                        </a:solidFill>
                        <a:latin typeface="+mj-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j-lt"/>
                          <a:ea typeface="+mn-ea"/>
                          <a:cs typeface="+mn-cs"/>
                        </a:rPr>
                        <a:t>200 </a:t>
                      </a:r>
                      <a:r>
                        <a:rPr lang="en-US" sz="1100" b="0" i="0" u="none" strike="noStrike" kern="1200" baseline="0" dirty="0">
                          <a:solidFill>
                            <a:schemeClr val="tx1"/>
                          </a:solidFill>
                          <a:latin typeface="+mj-lt"/>
                          <a:ea typeface="+mn-ea"/>
                          <a:cs typeface="+mn-cs"/>
                        </a:rPr>
                        <a:t>000 (Cumulative)</a:t>
                      </a:r>
                      <a:endParaRPr lang="en-ZA" sz="1100" b="0" i="0" u="none" strike="noStrike" kern="1200" baseline="0" dirty="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60 000 (Non-cumulative)</a:t>
                      </a:r>
                      <a:endParaRPr lang="en-ZA" sz="1100" b="0" i="0" u="none" strike="noStrike" kern="1200" baseline="0" dirty="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B050"/>
                          </a:solidFill>
                          <a:effectLst/>
                          <a:uLnTx/>
                          <a:uFillTx/>
                          <a:latin typeface="+mj-lt"/>
                          <a:ea typeface="Times New Roman"/>
                          <a:cs typeface="+mn-cs"/>
                        </a:rPr>
                        <a:t>Achieved</a:t>
                      </a:r>
                      <a:endParaRPr kumimoji="0" lang="en-ZA" sz="1100" b="0" i="0" u="none" strike="noStrike" kern="1200" cap="none" spc="0" normalizeH="0" baseline="0" noProof="0" dirty="0" smtClean="0">
                        <a:ln>
                          <a:noFill/>
                        </a:ln>
                        <a:solidFill>
                          <a:prstClr val="black"/>
                        </a:solidFill>
                        <a:effectLst/>
                        <a:uLnTx/>
                        <a:uFillTx/>
                        <a:latin typeface="+mj-lt"/>
                        <a:ea typeface="Times New Roman"/>
                        <a:cs typeface="+mn-cs"/>
                      </a:endParaRPr>
                    </a:p>
                    <a:p>
                      <a:pPr algn="l">
                        <a:spcAft>
                          <a:spcPts val="0"/>
                        </a:spcAft>
                      </a:pPr>
                      <a:endParaRPr lang="en-US" sz="1100" dirty="0" smtClean="0">
                        <a:solidFill>
                          <a:srgbClr val="000000"/>
                        </a:solidFill>
                        <a:effectLst/>
                        <a:latin typeface="+mj-lt"/>
                        <a:ea typeface="Times New Roman"/>
                      </a:endParaRPr>
                    </a:p>
                    <a:p>
                      <a:pPr algn="l">
                        <a:spcAft>
                          <a:spcPts val="0"/>
                        </a:spcAft>
                      </a:pPr>
                      <a:endParaRPr lang="en-US" sz="1100" dirty="0" smtClean="0">
                        <a:solidFill>
                          <a:srgbClr val="000000"/>
                        </a:solidFill>
                        <a:effectLst/>
                        <a:latin typeface="+mj-lt"/>
                        <a:ea typeface="Times New Roman"/>
                      </a:endParaRPr>
                    </a:p>
                    <a:p>
                      <a:pPr algn="l">
                        <a:spcAft>
                          <a:spcPts val="0"/>
                        </a:spcAft>
                      </a:pPr>
                      <a:r>
                        <a:rPr lang="en-US" sz="1100" b="0" i="0" u="none" strike="noStrike" kern="1200" baseline="0" dirty="0" smtClean="0">
                          <a:solidFill>
                            <a:schemeClr val="tx1"/>
                          </a:solidFill>
                          <a:latin typeface="+mj-lt"/>
                          <a:ea typeface="+mn-ea"/>
                          <a:cs typeface="+mn-cs"/>
                        </a:rPr>
                        <a:t>639 </a:t>
                      </a:r>
                      <a:r>
                        <a:rPr lang="en-US" sz="1100" b="0" i="0" u="none" strike="noStrike" kern="1200" baseline="0" dirty="0">
                          <a:solidFill>
                            <a:schemeClr val="tx1"/>
                          </a:solidFill>
                          <a:latin typeface="+mj-lt"/>
                          <a:ea typeface="+mn-ea"/>
                          <a:cs typeface="+mn-cs"/>
                        </a:rPr>
                        <a:t>747 (Cumulative)</a:t>
                      </a:r>
                      <a:endParaRPr lang="en-ZA" sz="1100" b="0" i="0" u="none" strike="noStrike" kern="1200" baseline="0" dirty="0">
                        <a:solidFill>
                          <a:schemeClr val="tx1"/>
                        </a:solidFill>
                        <a:latin typeface="+mj-lt"/>
                        <a:ea typeface="+mn-ea"/>
                        <a:cs typeface="+mn-cs"/>
                      </a:endParaRPr>
                    </a:p>
                    <a:p>
                      <a:pPr algn="l">
                        <a:spcAft>
                          <a:spcPts val="0"/>
                        </a:spcAft>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p>
                      <a:pPr algn="l">
                        <a:spcAft>
                          <a:spcPts val="0"/>
                        </a:spcAft>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p>
                      <a:pPr algn="l">
                        <a:spcAft>
                          <a:spcPts val="0"/>
                        </a:spcAft>
                      </a:pPr>
                      <a:r>
                        <a:rPr lang="en-US" sz="1100" b="0" i="0" u="none" strike="noStrike" kern="1200" baseline="0" dirty="0">
                          <a:solidFill>
                            <a:schemeClr val="tx1"/>
                          </a:solidFill>
                          <a:latin typeface="+mj-lt"/>
                          <a:ea typeface="+mn-ea"/>
                          <a:cs typeface="+mn-cs"/>
                        </a:rPr>
                        <a:t>196 095 (Non-cumulative)</a:t>
                      </a:r>
                      <a:endParaRPr lang="en-ZA" sz="1100" b="0" i="0" u="none" strike="noStrike" kern="1200" baseline="0" dirty="0">
                        <a:solidFill>
                          <a:schemeClr val="tx1"/>
                        </a:solidFill>
                        <a:latin typeface="+mj-lt"/>
                        <a:ea typeface="+mn-ea"/>
                        <a:cs typeface="+mn-cs"/>
                      </a:endParaRPr>
                    </a:p>
                    <a:p>
                      <a:pPr algn="l">
                        <a:spcAft>
                          <a:spcPts val="0"/>
                        </a:spcAft>
                      </a:pPr>
                      <a:r>
                        <a:rPr lang="en-US" sz="1100" b="0" i="0" u="none" strike="noStrike" kern="1200" baseline="0" dirty="0">
                          <a:solidFill>
                            <a:schemeClr val="tx1"/>
                          </a:solidFill>
                          <a:latin typeface="+mj-lt"/>
                          <a:ea typeface="+mn-ea"/>
                          <a:cs typeface="+mn-cs"/>
                        </a:rPr>
                        <a:t> </a:t>
                      </a:r>
                      <a:endParaRPr lang="en-ZA" sz="1100" b="0" i="0" u="none" strike="noStrike" kern="1200" baseline="0" dirty="0">
                        <a:solidFill>
                          <a:schemeClr val="tx1"/>
                        </a:solidFill>
                        <a:latin typeface="+mj-lt"/>
                        <a:ea typeface="+mn-ea"/>
                        <a:cs typeface="+mn-cs"/>
                      </a:endParaRPr>
                    </a:p>
                    <a:p>
                      <a:pPr algn="l">
                        <a:spcAft>
                          <a:spcPts val="0"/>
                        </a:spcAft>
                      </a:pPr>
                      <a:r>
                        <a:rPr lang="en-US" sz="1100" dirty="0">
                          <a:solidFill>
                            <a:srgbClr val="000000"/>
                          </a:solidFill>
                          <a:effectLst/>
                          <a:latin typeface="+mj-lt"/>
                          <a:ea typeface="Times New Roman"/>
                        </a:rPr>
                        <a:t> </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j-lt"/>
                          <a:ea typeface="+mn-ea"/>
                          <a:cs typeface="+mn-cs"/>
                        </a:rPr>
                        <a:t>Amended the TID to reflect the correct coverage of new employees</a:t>
                      </a:r>
                      <a:endParaRPr lang="en-ZA" sz="1100" b="0" i="0" u="none" strike="noStrike" kern="1200" baseline="0" dirty="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tx1"/>
                          </a:solidFill>
                          <a:latin typeface="+mj-lt"/>
                          <a:ea typeface="+mn-ea"/>
                          <a:cs typeface="+mn-cs"/>
                        </a:rPr>
                        <a:t>None</a:t>
                      </a:r>
                      <a:endParaRPr lang="en-ZA" sz="1100" b="0" i="0" u="none" strike="noStrike" kern="1200" baseline="0" dirty="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22</a:t>
            </a:fld>
            <a:endParaRPr lang="en-US" altLang="en-US" sz="1200" dirty="0" smtClean="0">
              <a:solidFill>
                <a:srgbClr val="898989"/>
              </a:solidFill>
            </a:endParaRPr>
          </a:p>
        </p:txBody>
      </p:sp>
      <p:sp>
        <p:nvSpPr>
          <p:cNvPr id="6" name="TextBox 7"/>
          <p:cNvSpPr txBox="1"/>
          <p:nvPr/>
        </p:nvSpPr>
        <p:spPr>
          <a:xfrm>
            <a:off x="8363090" y="40488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22</a:t>
            </a:r>
            <a:endParaRPr lang="en-ZA" sz="1200" dirty="0">
              <a:solidFill>
                <a:prstClr val="black"/>
              </a:solidFill>
            </a:endParaRPr>
          </a:p>
        </p:txBody>
      </p:sp>
    </p:spTree>
    <p:extLst>
      <p:ext uri="{BB962C8B-B14F-4D97-AF65-F5344CB8AC3E}">
        <p14:creationId xmlns:p14="http://schemas.microsoft.com/office/powerpoint/2010/main" xmlns="" val="32582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
            </a:r>
            <a:br>
              <a:rPr lang="en-ZA" altLang="en-US" sz="2800" b="1" dirty="0" smtClean="0">
                <a:latin typeface="+mn-lt"/>
                <a:ea typeface="ＭＳ Ｐゴシック" pitchFamily="34" charset="-128"/>
                <a:cs typeface="Times New Roman" pitchFamily="18" charset="0"/>
              </a:rPr>
            </a:br>
            <a:r>
              <a:rPr lang="en-ZA" altLang="en-US" sz="2800" b="1" dirty="0" smtClean="0">
                <a:latin typeface="+mn-lt"/>
                <a:ea typeface="ＭＳ Ｐゴシック" pitchFamily="34" charset="-128"/>
                <a:cs typeface="Times New Roman" pitchFamily="18" charset="0"/>
              </a:rPr>
              <a:t>PROGRAMME 3: </a:t>
            </a:r>
            <a:r>
              <a:rPr lang="en-US" sz="2800" b="1" dirty="0">
                <a:latin typeface="+mn-lt"/>
              </a:rPr>
              <a:t>LABOUR ACTIVATION PROGRAMMES</a:t>
            </a:r>
            <a:endParaRPr lang="en-ZA" altLang="en-US" sz="2800" b="1" dirty="0">
              <a:latin typeface="+mn-lt"/>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40500477"/>
              </p:ext>
            </p:extLst>
          </p:nvPr>
        </p:nvGraphicFramePr>
        <p:xfrm>
          <a:off x="323534" y="1484699"/>
          <a:ext cx="8496943" cy="4989541"/>
        </p:xfrm>
        <a:graphic>
          <a:graphicData uri="http://schemas.openxmlformats.org/drawingml/2006/table">
            <a:tbl>
              <a:tblPr/>
              <a:tblGrid>
                <a:gridCol w="1827482">
                  <a:extLst>
                    <a:ext uri="{9D8B030D-6E8A-4147-A177-3AD203B41FA5}">
                      <a16:colId xmlns:a16="http://schemas.microsoft.com/office/drawing/2014/main" xmlns="" val="20000"/>
                    </a:ext>
                  </a:extLst>
                </a:gridCol>
                <a:gridCol w="1682512">
                  <a:extLst>
                    <a:ext uri="{9D8B030D-6E8A-4147-A177-3AD203B41FA5}">
                      <a16:colId xmlns:a16="http://schemas.microsoft.com/office/drawing/2014/main" xmlns="" val="20001"/>
                    </a:ext>
                  </a:extLst>
                </a:gridCol>
                <a:gridCol w="1869456">
                  <a:extLst>
                    <a:ext uri="{9D8B030D-6E8A-4147-A177-3AD203B41FA5}">
                      <a16:colId xmlns:a16="http://schemas.microsoft.com/office/drawing/2014/main" xmlns="" val="20002"/>
                    </a:ext>
                  </a:extLst>
                </a:gridCol>
                <a:gridCol w="1672125">
                  <a:extLst>
                    <a:ext uri="{9D8B030D-6E8A-4147-A177-3AD203B41FA5}">
                      <a16:colId xmlns:a16="http://schemas.microsoft.com/office/drawing/2014/main" xmlns="" val="20003"/>
                    </a:ext>
                  </a:extLst>
                </a:gridCol>
                <a:gridCol w="1445368">
                  <a:extLst>
                    <a:ext uri="{9D8B030D-6E8A-4147-A177-3AD203B41FA5}">
                      <a16:colId xmlns:a16="http://schemas.microsoft.com/office/drawing/2014/main" xmlns="" val="20004"/>
                    </a:ext>
                  </a:extLst>
                </a:gridCol>
              </a:tblGrid>
              <a:tr h="47571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3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0747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6: Enhance Employability of UIF Beneficiaries, Enable, Entrepreneurship and Preserve Jobs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134068">
                <a:tc>
                  <a:txBody>
                    <a:bodyPr/>
                    <a:lstStyle/>
                    <a:p>
                      <a:pPr marR="0" algn="l" rtl="0"/>
                      <a:r>
                        <a:rPr lang="en-ZA" sz="1100" b="0" i="0" u="none" strike="noStrike" kern="1200" baseline="0" dirty="0" smtClean="0">
                          <a:solidFill>
                            <a:schemeClr val="tx1"/>
                          </a:solidFill>
                          <a:latin typeface="+mj-lt"/>
                          <a:ea typeface="+mn-ea"/>
                          <a:cs typeface="+mn-cs"/>
                        </a:rPr>
                        <a:t>Number of UIF beneficiaries provided</a:t>
                      </a:r>
                    </a:p>
                    <a:p>
                      <a:pPr marR="0" algn="l" rtl="0"/>
                      <a:r>
                        <a:rPr lang="en-ZA" sz="1100" b="0" i="0" u="none" strike="noStrike" kern="1200" baseline="0" dirty="0" smtClean="0">
                          <a:solidFill>
                            <a:schemeClr val="tx1"/>
                          </a:solidFill>
                          <a:latin typeface="+mj-lt"/>
                          <a:ea typeface="+mn-ea"/>
                          <a:cs typeface="+mn-cs"/>
                        </a:rPr>
                        <a:t>with learning and/or work place experience</a:t>
                      </a:r>
                    </a:p>
                    <a:p>
                      <a:pPr marR="0" algn="l" rtl="0"/>
                      <a:r>
                        <a:rPr lang="en-US" sz="1100" b="0" i="0" u="none" strike="noStrike" kern="1200" baseline="0" dirty="0" smtClean="0">
                          <a:solidFill>
                            <a:schemeClr val="tx1"/>
                          </a:solidFill>
                          <a:latin typeface="+mj-lt"/>
                          <a:ea typeface="+mn-ea"/>
                          <a:cs typeface="+mn-cs"/>
                        </a:rPr>
                        <a:t>opportunities</a:t>
                      </a:r>
                      <a:endParaRPr lang="en-US" altLang="en-US" sz="1100" b="0" i="0" u="none" strike="noStrike" kern="1200" baseline="0" dirty="0" smtClean="0">
                        <a:solidFill>
                          <a:schemeClr val="tx1"/>
                        </a:solidFill>
                        <a:latin typeface="+mj-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100" b="0" i="0" u="none" strike="noStrike" kern="1200" baseline="0" dirty="0" smtClean="0">
                          <a:solidFill>
                            <a:schemeClr val="tx1"/>
                          </a:solidFill>
                          <a:latin typeface="+mj-lt"/>
                          <a:ea typeface="+mn-ea"/>
                          <a:cs typeface="+mn-cs"/>
                        </a:rPr>
                        <a:t>100 000</a:t>
                      </a:r>
                      <a:endParaRPr lang="en-ZA" sz="1100" b="0" i="0" u="none" strike="noStrike" kern="1200" baseline="0" dirty="0" smtClean="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FF0000"/>
                          </a:solidFill>
                          <a:effectLst/>
                          <a:latin typeface="+mj-lt"/>
                          <a:ea typeface="Times New Roman"/>
                        </a:rPr>
                        <a:t>Not achieved</a:t>
                      </a:r>
                      <a:endParaRPr lang="en-ZA" sz="1100" dirty="0">
                        <a:effectLst/>
                        <a:latin typeface="+mj-lt"/>
                        <a:ea typeface="Times New Roman"/>
                      </a:endParaRPr>
                    </a:p>
                    <a:p>
                      <a:pPr algn="l">
                        <a:spcAft>
                          <a:spcPts val="0"/>
                        </a:spcAft>
                      </a:pPr>
                      <a:r>
                        <a:rPr lang="en-US" sz="1100" dirty="0">
                          <a:solidFill>
                            <a:srgbClr val="000000"/>
                          </a:solidFill>
                          <a:effectLst/>
                          <a:latin typeface="+mj-lt"/>
                          <a:ea typeface="Times New Roman"/>
                        </a:rPr>
                        <a:t> </a:t>
                      </a:r>
                      <a:endParaRPr lang="en-ZA" sz="1100" dirty="0">
                        <a:effectLst/>
                        <a:latin typeface="+mj-lt"/>
                        <a:ea typeface="Times New Roman"/>
                      </a:endParaRPr>
                    </a:p>
                    <a:p>
                      <a:pPr algn="l">
                        <a:spcAft>
                          <a:spcPts val="0"/>
                        </a:spcAft>
                      </a:pPr>
                      <a:r>
                        <a:rPr lang="en-US" sz="1100" dirty="0">
                          <a:solidFill>
                            <a:srgbClr val="000000"/>
                          </a:solidFill>
                          <a:effectLst/>
                          <a:latin typeface="+mj-lt"/>
                          <a:ea typeface="Times New Roman"/>
                        </a:rPr>
                        <a:t>0 beneficiaries provided</a:t>
                      </a:r>
                      <a:endParaRPr lang="en-ZA" sz="1100" dirty="0">
                        <a:effectLst/>
                        <a:latin typeface="+mj-lt"/>
                        <a:ea typeface="Times New Roman"/>
                      </a:endParaRPr>
                    </a:p>
                    <a:p>
                      <a:pPr algn="l">
                        <a:spcAft>
                          <a:spcPts val="0"/>
                        </a:spcAft>
                      </a:pPr>
                      <a:r>
                        <a:rPr lang="en-US" sz="1100" dirty="0">
                          <a:solidFill>
                            <a:srgbClr val="000000"/>
                          </a:solidFill>
                          <a:effectLst/>
                          <a:latin typeface="+mj-lt"/>
                          <a:ea typeface="Times New Roman"/>
                        </a:rPr>
                        <a:t>with learning and/or work place experience opportunities</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US" sz="1100" dirty="0">
                          <a:solidFill>
                            <a:srgbClr val="000000"/>
                          </a:solidFill>
                          <a:effectLst/>
                          <a:latin typeface="+mj-lt"/>
                          <a:ea typeface="Times New Roman"/>
                        </a:rPr>
                        <a:t>Delays with the finalization of Request for proposal.</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100" dirty="0" smtClean="0">
                          <a:solidFill>
                            <a:srgbClr val="000000"/>
                          </a:solidFill>
                          <a:effectLst/>
                          <a:latin typeface="+mj-lt"/>
                          <a:ea typeface="Times New Roman"/>
                        </a:rPr>
                        <a:t>The appointment of institutions to provide training is underway. The target will be reviewed in 2019/20 financial year.</a:t>
                      </a:r>
                      <a:endParaRPr lang="en-ZA" sz="1100" b="0" i="0" u="none" strike="noStrike" kern="1200" baseline="0" dirty="0" smtClean="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2151385">
                <a:tc>
                  <a:txBody>
                    <a:bodyPr/>
                    <a:lstStyle/>
                    <a:p>
                      <a:pPr rtl="0"/>
                      <a:r>
                        <a:rPr lang="en-ZA" sz="1100" b="0" i="0" u="none" strike="noStrike" kern="1200" baseline="0" dirty="0" smtClean="0">
                          <a:solidFill>
                            <a:schemeClr val="tx1"/>
                          </a:solidFill>
                          <a:latin typeface="+mj-lt"/>
                          <a:ea typeface="+mn-ea"/>
                          <a:cs typeface="+mn-cs"/>
                        </a:rPr>
                        <a:t>Percentage of Training Lay-off Scheme</a:t>
                      </a:r>
                    </a:p>
                    <a:p>
                      <a:pPr rtl="0"/>
                      <a:r>
                        <a:rPr lang="en-US" sz="1100" b="0" i="0" u="none" strike="noStrike" kern="1200" baseline="0" dirty="0" smtClean="0">
                          <a:solidFill>
                            <a:schemeClr val="tx1"/>
                          </a:solidFill>
                          <a:latin typeface="+mj-lt"/>
                          <a:ea typeface="+mn-ea"/>
                          <a:cs typeface="+mn-cs"/>
                        </a:rPr>
                        <a:t>(TLS) applications with complete</a:t>
                      </a:r>
                    </a:p>
                    <a:p>
                      <a:pPr rtl="0"/>
                      <a:r>
                        <a:rPr lang="en-ZA" sz="1100" b="0" i="0" u="none" strike="noStrike" kern="1200" baseline="0" dirty="0" smtClean="0">
                          <a:solidFill>
                            <a:schemeClr val="tx1"/>
                          </a:solidFill>
                          <a:latin typeface="+mj-lt"/>
                          <a:ea typeface="+mn-ea"/>
                          <a:cs typeface="+mn-cs"/>
                        </a:rPr>
                        <a:t>information approved or rejected by the</a:t>
                      </a:r>
                    </a:p>
                    <a:p>
                      <a:pPr rtl="0"/>
                      <a:r>
                        <a:rPr lang="en-US" sz="1100" b="0" i="0" u="none" strike="noStrike" kern="1200" baseline="0" dirty="0" smtClean="0">
                          <a:solidFill>
                            <a:schemeClr val="tx1"/>
                          </a:solidFill>
                          <a:latin typeface="+mj-lt"/>
                          <a:ea typeface="+mn-ea"/>
                          <a:cs typeface="+mn-cs"/>
                        </a:rPr>
                        <a:t>delegated authority within specified</a:t>
                      </a:r>
                    </a:p>
                    <a:p>
                      <a:pPr rtl="0"/>
                      <a:r>
                        <a:rPr lang="en-US" sz="1100" b="0" i="0" u="none" strike="noStrike" kern="1200" baseline="0" dirty="0" smtClean="0">
                          <a:solidFill>
                            <a:schemeClr val="tx1"/>
                          </a:solidFill>
                          <a:latin typeface="+mj-lt"/>
                          <a:ea typeface="+mn-ea"/>
                          <a:cs typeface="+mn-cs"/>
                        </a:rPr>
                        <a:t>Timeframes.</a:t>
                      </a:r>
                      <a:endParaRPr kumimoji="0" lang="en-US" sz="1100" b="0" i="0" u="none" strike="noStrike" cap="none" normalizeH="0" baseline="0" dirty="0" smtClean="0">
                        <a:ln>
                          <a:noFill/>
                        </a:ln>
                        <a:solidFill>
                          <a:srgbClr val="000000"/>
                        </a:solidFill>
                        <a:effectLst/>
                        <a:latin typeface="+mj-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r>
                        <a:rPr lang="en-US" sz="1100" b="0" i="0" u="none" strike="noStrike" kern="1200" baseline="0" dirty="0" smtClean="0">
                          <a:solidFill>
                            <a:schemeClr val="tx1"/>
                          </a:solidFill>
                          <a:latin typeface="+mj-lt"/>
                          <a:ea typeface="+mn-ea"/>
                          <a:cs typeface="+mn-cs"/>
                        </a:rPr>
                        <a:t>90% within 20</a:t>
                      </a:r>
                    </a:p>
                    <a:p>
                      <a:pPr marL="0" marR="0" algn="l" defTabSz="457200" rtl="0" eaLnBrk="1" latinLnBrk="0" hangingPunct="1"/>
                      <a:r>
                        <a:rPr lang="en-US" sz="1100" b="0" i="0" u="none" strike="noStrike" kern="1200" baseline="0" dirty="0" smtClean="0">
                          <a:solidFill>
                            <a:schemeClr val="tx1"/>
                          </a:solidFill>
                          <a:latin typeface="+mj-lt"/>
                          <a:ea typeface="+mn-ea"/>
                          <a:cs typeface="+mn-cs"/>
                        </a:rPr>
                        <a:t>working days</a:t>
                      </a:r>
                    </a:p>
                    <a:p>
                      <a:pPr marL="0" marR="0" lvl="0" indent="0" algn="l" defTabSz="457200" rtl="0" eaLnBrk="1" fontAlgn="base" latinLnBrk="0" hangingPunct="1">
                        <a:lnSpc>
                          <a:spcPct val="100000"/>
                        </a:lnSpc>
                        <a:spcBef>
                          <a:spcPct val="0"/>
                        </a:spcBef>
                        <a:spcAft>
                          <a:spcPct val="0"/>
                        </a:spcAft>
                        <a:buClrTx/>
                        <a:buSzTx/>
                        <a:buFontTx/>
                        <a:buNone/>
                        <a:tabLst/>
                      </a:pPr>
                      <a:endParaRPr lang="en-US" sz="1100" b="0" i="0" u="none" strike="noStrike" kern="1200" baseline="0" dirty="0" smtClean="0">
                        <a:solidFill>
                          <a:schemeClr val="tx1"/>
                        </a:solidFill>
                        <a:latin typeface="+mj-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100" b="0" i="0" u="none" strike="noStrike" kern="1200" baseline="0" dirty="0" smtClean="0">
                        <a:solidFill>
                          <a:schemeClr val="tx1"/>
                        </a:solidFill>
                        <a:latin typeface="+mj-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100" b="0" i="0" u="none" strike="noStrike" kern="1200" baseline="0" dirty="0" smtClean="0">
                        <a:solidFill>
                          <a:schemeClr val="tx1"/>
                        </a:solidFill>
                        <a:latin typeface="+mj-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100" b="0" i="0" u="none" strike="noStrike" kern="1200" baseline="0" dirty="0" smtClean="0">
                        <a:solidFill>
                          <a:schemeClr val="tx1"/>
                        </a:solidFill>
                        <a:latin typeface="+mj-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100" b="0" i="0" u="none" strike="noStrike" kern="1200" baseline="0" dirty="0" smtClean="0">
                        <a:solidFill>
                          <a:schemeClr val="tx1"/>
                        </a:solidFill>
                        <a:latin typeface="+mj-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100" b="0" i="0" u="none" strike="noStrike" kern="1200" baseline="0" dirty="0" smtClean="0">
                        <a:solidFill>
                          <a:schemeClr val="tx1"/>
                        </a:solidFill>
                        <a:latin typeface="+mj-lt"/>
                        <a:ea typeface="+mn-ea"/>
                        <a:cs typeface="+mn-cs"/>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a:solidFill>
                            <a:srgbClr val="00B050"/>
                          </a:solidFill>
                          <a:effectLst/>
                          <a:latin typeface="+mj-lt"/>
                          <a:ea typeface="Times New Roman"/>
                        </a:rPr>
                        <a:t>Achieved</a:t>
                      </a:r>
                      <a:endParaRPr lang="en-ZA" sz="1100">
                        <a:effectLst/>
                        <a:latin typeface="+mj-lt"/>
                        <a:ea typeface="Times New Roman"/>
                      </a:endParaRPr>
                    </a:p>
                    <a:p>
                      <a:pPr algn="l">
                        <a:spcAft>
                          <a:spcPts val="0"/>
                        </a:spcAft>
                      </a:pPr>
                      <a:r>
                        <a:rPr lang="en-US" sz="1100">
                          <a:solidFill>
                            <a:srgbClr val="000000"/>
                          </a:solidFill>
                          <a:effectLst/>
                          <a:latin typeface="+mj-lt"/>
                          <a:ea typeface="Times New Roman"/>
                        </a:rPr>
                        <a:t>100% (2 applications received (1 approved and 1 rejected)</a:t>
                      </a:r>
                      <a:endParaRPr lang="en-ZA" sz="1100">
                        <a:effectLst/>
                        <a:latin typeface="+mj-lt"/>
                        <a:ea typeface="Times New Roman"/>
                      </a:endParaRPr>
                    </a:p>
                    <a:p>
                      <a:pPr algn="l">
                        <a:spcAft>
                          <a:spcPts val="0"/>
                        </a:spcAft>
                      </a:pPr>
                      <a:r>
                        <a:rPr lang="en-US" sz="1100">
                          <a:solidFill>
                            <a:srgbClr val="000000"/>
                          </a:solidFill>
                          <a:effectLst/>
                          <a:latin typeface="+mj-lt"/>
                          <a:ea typeface="Times New Roman"/>
                        </a:rPr>
                        <a:t>within 20 working days</a:t>
                      </a:r>
                      <a:endParaRPr lang="en-ZA" sz="1100">
                        <a:effectLst/>
                        <a:latin typeface="+mj-lt"/>
                        <a:ea typeface="Times New Roman"/>
                      </a:endParaRPr>
                    </a:p>
                    <a:p>
                      <a:pPr algn="l">
                        <a:spcAft>
                          <a:spcPts val="0"/>
                        </a:spcAft>
                      </a:pPr>
                      <a:r>
                        <a:rPr lang="en-US" sz="1100">
                          <a:solidFill>
                            <a:srgbClr val="000000"/>
                          </a:solidFill>
                          <a:effectLst/>
                          <a:latin typeface="+mj-lt"/>
                          <a:ea typeface="Times New Roman"/>
                        </a:rPr>
                        <a:t> </a:t>
                      </a:r>
                      <a:endParaRPr lang="en-ZA" sz="1100">
                        <a:effectLst/>
                        <a:latin typeface="+mj-lt"/>
                        <a:ea typeface="Times New Roman"/>
                      </a:endParaRPr>
                    </a:p>
                    <a:p>
                      <a:pPr algn="just">
                        <a:spcAft>
                          <a:spcPts val="0"/>
                        </a:spcAft>
                      </a:pPr>
                      <a:r>
                        <a:rPr lang="en-US" sz="1100">
                          <a:solidFill>
                            <a:srgbClr val="000000"/>
                          </a:solidFill>
                          <a:effectLst/>
                          <a:latin typeface="+mj-lt"/>
                          <a:ea typeface="Times New Roman"/>
                        </a:rPr>
                        <a:t> </a:t>
                      </a:r>
                      <a:endParaRPr lang="en-ZA" sz="110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dirty="0">
                          <a:solidFill>
                            <a:srgbClr val="000000"/>
                          </a:solidFill>
                          <a:effectLst/>
                          <a:latin typeface="+mj-lt"/>
                          <a:ea typeface="Times New Roman"/>
                        </a:rPr>
                        <a:t>None </a:t>
                      </a:r>
                      <a:endParaRPr lang="en-ZA" sz="11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100" b="0" i="0" u="none" strike="noStrike" kern="1200" baseline="0" dirty="0" smtClean="0">
                          <a:solidFill>
                            <a:schemeClr val="tx1"/>
                          </a:solidFill>
                          <a:latin typeface="+mj-lt"/>
                          <a:ea typeface="+mn-ea"/>
                          <a:cs typeface="+mn-cs"/>
                        </a:rPr>
                        <a:t>None </a:t>
                      </a:r>
                      <a:endParaRPr lang="en-ZA" sz="1100" b="0" i="0" u="none" strike="noStrike" kern="1200" baseline="0" dirty="0">
                        <a:solidFill>
                          <a:schemeClr val="tx1"/>
                        </a:solidFill>
                        <a:latin typeface="+mj-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23</a:t>
            </a:fld>
            <a:endParaRPr lang="en-US" altLang="en-US" sz="1200" dirty="0" smtClean="0">
              <a:solidFill>
                <a:srgbClr val="898989"/>
              </a:solidFill>
            </a:endParaRPr>
          </a:p>
        </p:txBody>
      </p:sp>
      <p:sp>
        <p:nvSpPr>
          <p:cNvPr id="6" name="TextBox 7"/>
          <p:cNvSpPr txBox="1"/>
          <p:nvPr/>
        </p:nvSpPr>
        <p:spPr>
          <a:xfrm>
            <a:off x="8363090" y="40488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23</a:t>
            </a:r>
            <a:endParaRPr lang="en-ZA" sz="1200" dirty="0">
              <a:solidFill>
                <a:prstClr val="black"/>
              </a:solidFill>
            </a:endParaRPr>
          </a:p>
        </p:txBody>
      </p:sp>
    </p:spTree>
    <p:extLst>
      <p:ext uri="{BB962C8B-B14F-4D97-AF65-F5344CB8AC3E}">
        <p14:creationId xmlns:p14="http://schemas.microsoft.com/office/powerpoint/2010/main" xmlns="" val="224401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24</a:t>
            </a:fld>
            <a:endParaRPr lang="en-US" dirty="0"/>
          </a:p>
        </p:txBody>
      </p:sp>
      <p:sp>
        <p:nvSpPr>
          <p:cNvPr id="5" name="Rectangle 3"/>
          <p:cNvSpPr>
            <a:spLocks noGrp="1" noChangeArrowheads="1"/>
          </p:cNvSpPr>
          <p:nvPr>
            <p:ph type="title"/>
          </p:nvPr>
        </p:nvSpPr>
        <p:spPr bwMode="auto">
          <a:xfrm>
            <a:off x="467544" y="620688"/>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UNEMPLOYMENT INSURANCE FUND</a:t>
            </a:r>
            <a:endParaRPr lang="en-ZA" sz="2400" b="1"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063602125"/>
              </p:ext>
            </p:extLst>
          </p:nvPr>
        </p:nvGraphicFramePr>
        <p:xfrm>
          <a:off x="251520" y="1412776"/>
          <a:ext cx="8568952" cy="5245361"/>
        </p:xfrm>
        <a:graphic>
          <a:graphicData uri="http://schemas.openxmlformats.org/drawingml/2006/table">
            <a:tbl>
              <a:tblPr firstRow="1" bandRow="1">
                <a:tableStyleId>{5C22544A-7EE6-4342-B048-85BDC9FD1C3A}</a:tableStyleId>
              </a:tblPr>
              <a:tblGrid>
                <a:gridCol w="359473">
                  <a:extLst>
                    <a:ext uri="{9D8B030D-6E8A-4147-A177-3AD203B41FA5}">
                      <a16:colId xmlns:a16="http://schemas.microsoft.com/office/drawing/2014/main" xmlns="" val="20000"/>
                    </a:ext>
                  </a:extLst>
                </a:gridCol>
                <a:gridCol w="3091467">
                  <a:extLst>
                    <a:ext uri="{9D8B030D-6E8A-4147-A177-3AD203B41FA5}">
                      <a16:colId xmlns:a16="http://schemas.microsoft.com/office/drawing/2014/main" xmlns="" val="20001"/>
                    </a:ext>
                  </a:extLst>
                </a:gridCol>
                <a:gridCol w="3001072">
                  <a:extLst>
                    <a:ext uri="{9D8B030D-6E8A-4147-A177-3AD203B41FA5}">
                      <a16:colId xmlns:a16="http://schemas.microsoft.com/office/drawing/2014/main" xmlns="" val="20002"/>
                    </a:ext>
                  </a:extLst>
                </a:gridCol>
                <a:gridCol w="2116940">
                  <a:extLst>
                    <a:ext uri="{9D8B030D-6E8A-4147-A177-3AD203B41FA5}">
                      <a16:colId xmlns:a16="http://schemas.microsoft.com/office/drawing/2014/main" xmlns="" val="20003"/>
                    </a:ext>
                  </a:extLst>
                </a:gridCol>
              </a:tblGrid>
              <a:tr h="299286">
                <a:tc gridSpan="4">
                  <a:txBody>
                    <a:bodyPr/>
                    <a:lstStyle/>
                    <a:p>
                      <a:r>
                        <a:rPr lang="en-US" sz="1000" b="1" kern="1200" dirty="0" smtClean="0">
                          <a:solidFill>
                            <a:schemeClr val="lt1"/>
                          </a:solidFill>
                          <a:effectLst/>
                          <a:latin typeface="Arial" pitchFamily="34" charset="0"/>
                          <a:ea typeface="+mn-ea"/>
                          <a:cs typeface="Arial" pitchFamily="34" charset="0"/>
                        </a:rPr>
                        <a:t>VARIANCES AND ACTION PLAN</a:t>
                      </a:r>
                      <a:endParaRPr lang="en-ZA" sz="1000" dirty="0">
                        <a:latin typeface="Arial" pitchFamily="34" charset="0"/>
                        <a:cs typeface="Arial"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505045">
                <a:tc>
                  <a:txBody>
                    <a:bodyPr/>
                    <a:lstStyle/>
                    <a:p>
                      <a:pPr>
                        <a:spcAft>
                          <a:spcPts val="0"/>
                        </a:spcAft>
                      </a:pPr>
                      <a:r>
                        <a:rPr lang="en-US" sz="1100" b="1" dirty="0">
                          <a:effectLst/>
                          <a:latin typeface="+mj-lt"/>
                          <a:ea typeface="Times New Roman"/>
                          <a:cs typeface="Arial" pitchFamily="34" charset="0"/>
                        </a:rPr>
                        <a:t> </a:t>
                      </a:r>
                      <a:endParaRPr lang="en-ZA" sz="1100" dirty="0">
                        <a:effectLst/>
                        <a:latin typeface="+mj-lt"/>
                        <a:ea typeface="Times New Roman"/>
                        <a:cs typeface="Arial" pitchFamily="34" charset="0"/>
                      </a:endParaRPr>
                    </a:p>
                    <a:p>
                      <a:pPr>
                        <a:spcAft>
                          <a:spcPts val="0"/>
                        </a:spcAft>
                      </a:pPr>
                      <a:r>
                        <a:rPr lang="en-US" sz="1100" b="1" dirty="0">
                          <a:effectLst/>
                          <a:latin typeface="+mj-lt"/>
                          <a:ea typeface="Times New Roman"/>
                          <a:cs typeface="Arial" pitchFamily="34" charset="0"/>
                        </a:rPr>
                        <a:t>NO</a:t>
                      </a:r>
                      <a:endParaRPr lang="en-ZA" sz="1100" dirty="0">
                        <a:effectLst/>
                        <a:latin typeface="+mj-lt"/>
                        <a:ea typeface="Times New Roman"/>
                        <a:cs typeface="Arial" pitchFamily="34" charset="0"/>
                      </a:endParaRPr>
                    </a:p>
                  </a:txBody>
                  <a:tcPr marL="68580" marR="68580" marT="0" marB="0"/>
                </a:tc>
                <a:tc>
                  <a:txBody>
                    <a:bodyPr/>
                    <a:lstStyle/>
                    <a:p>
                      <a:pPr>
                        <a:spcAft>
                          <a:spcPts val="0"/>
                        </a:spcAft>
                      </a:pPr>
                      <a:r>
                        <a:rPr lang="en-US" sz="1100" b="1" dirty="0">
                          <a:effectLst/>
                          <a:latin typeface="+mj-lt"/>
                          <a:ea typeface="Times New Roman"/>
                          <a:cs typeface="Arial" pitchFamily="34" charset="0"/>
                        </a:rPr>
                        <a:t> </a:t>
                      </a:r>
                      <a:endParaRPr lang="en-ZA" sz="1100" dirty="0">
                        <a:effectLst/>
                        <a:latin typeface="+mj-lt"/>
                        <a:ea typeface="Times New Roman"/>
                        <a:cs typeface="Arial" pitchFamily="34" charset="0"/>
                      </a:endParaRPr>
                    </a:p>
                    <a:p>
                      <a:pPr>
                        <a:spcAft>
                          <a:spcPts val="0"/>
                        </a:spcAft>
                      </a:pPr>
                      <a:r>
                        <a:rPr lang="en-US" sz="1100" b="1" dirty="0">
                          <a:effectLst/>
                          <a:latin typeface="+mj-lt"/>
                          <a:ea typeface="Times New Roman"/>
                          <a:cs typeface="Arial" pitchFamily="34" charset="0"/>
                        </a:rPr>
                        <a:t>PROGRAMME PERFORMANCE INDICATOR </a:t>
                      </a:r>
                      <a:endParaRPr lang="en-ZA" sz="1100" dirty="0">
                        <a:effectLst/>
                        <a:latin typeface="+mj-lt"/>
                        <a:ea typeface="Times New Roman"/>
                        <a:cs typeface="Arial" pitchFamily="34" charset="0"/>
                      </a:endParaRPr>
                    </a:p>
                  </a:txBody>
                  <a:tcPr marL="68580" marR="68580" marT="0" marB="0"/>
                </a:tc>
                <a:tc>
                  <a:txBody>
                    <a:bodyPr/>
                    <a:lstStyle/>
                    <a:p>
                      <a:pPr>
                        <a:spcAft>
                          <a:spcPts val="0"/>
                        </a:spcAft>
                      </a:pPr>
                      <a:r>
                        <a:rPr lang="en-US" sz="1100" b="1" dirty="0">
                          <a:effectLst/>
                          <a:latin typeface="+mj-lt"/>
                          <a:ea typeface="Times New Roman"/>
                          <a:cs typeface="Arial" pitchFamily="34" charset="0"/>
                        </a:rPr>
                        <a:t> </a:t>
                      </a:r>
                      <a:endParaRPr lang="en-ZA" sz="1100" dirty="0">
                        <a:effectLst/>
                        <a:latin typeface="+mj-lt"/>
                        <a:ea typeface="Times New Roman"/>
                        <a:cs typeface="Arial" pitchFamily="34" charset="0"/>
                      </a:endParaRPr>
                    </a:p>
                    <a:p>
                      <a:pPr>
                        <a:spcAft>
                          <a:spcPts val="0"/>
                        </a:spcAft>
                      </a:pPr>
                      <a:r>
                        <a:rPr lang="en-US" sz="1100" b="1" dirty="0">
                          <a:effectLst/>
                          <a:latin typeface="+mj-lt"/>
                          <a:ea typeface="Times New Roman"/>
                          <a:cs typeface="Arial" pitchFamily="34" charset="0"/>
                        </a:rPr>
                        <a:t>MAJOR VARIANCE AND REASONS THEREOF</a:t>
                      </a:r>
                      <a:endParaRPr lang="en-ZA" sz="1100" dirty="0">
                        <a:effectLst/>
                        <a:latin typeface="+mj-lt"/>
                        <a:ea typeface="Times New Roman"/>
                        <a:cs typeface="Arial" pitchFamily="34" charset="0"/>
                      </a:endParaRPr>
                    </a:p>
                  </a:txBody>
                  <a:tcPr marL="68580" marR="68580" marT="0" marB="0"/>
                </a:tc>
                <a:tc>
                  <a:txBody>
                    <a:bodyPr/>
                    <a:lstStyle/>
                    <a:p>
                      <a:pPr>
                        <a:spcAft>
                          <a:spcPts val="0"/>
                        </a:spcAft>
                      </a:pPr>
                      <a:r>
                        <a:rPr lang="en-US" sz="1100" b="1">
                          <a:effectLst/>
                          <a:latin typeface="+mj-lt"/>
                          <a:ea typeface="Times New Roman"/>
                          <a:cs typeface="Arial" pitchFamily="34" charset="0"/>
                        </a:rPr>
                        <a:t> </a:t>
                      </a:r>
                      <a:endParaRPr lang="en-ZA" sz="1100">
                        <a:effectLst/>
                        <a:latin typeface="+mj-lt"/>
                        <a:ea typeface="Times New Roman"/>
                        <a:cs typeface="Arial" pitchFamily="34" charset="0"/>
                      </a:endParaRPr>
                    </a:p>
                    <a:p>
                      <a:pPr>
                        <a:spcAft>
                          <a:spcPts val="0"/>
                        </a:spcAft>
                      </a:pPr>
                      <a:r>
                        <a:rPr lang="en-US" sz="1100" b="1">
                          <a:effectLst/>
                          <a:latin typeface="+mj-lt"/>
                          <a:ea typeface="Times New Roman"/>
                          <a:cs typeface="Arial" pitchFamily="34" charset="0"/>
                        </a:rPr>
                        <a:t>ACTION TO BE TAKEN TO RESOLVE THE PROBLEM</a:t>
                      </a:r>
                      <a:endParaRPr lang="en-ZA" sz="1100">
                        <a:effectLst/>
                        <a:latin typeface="+mj-lt"/>
                        <a:ea typeface="Times New Roman"/>
                        <a:cs typeface="Arial" pitchFamily="34" charset="0"/>
                      </a:endParaRPr>
                    </a:p>
                  </a:txBody>
                  <a:tcPr marL="68580" marR="68580" marT="0" marB="0"/>
                </a:tc>
                <a:extLst>
                  <a:ext uri="{0D108BD9-81ED-4DB2-BD59-A6C34878D82A}">
                    <a16:rowId xmlns:a16="http://schemas.microsoft.com/office/drawing/2014/main" xmlns="" val="10001"/>
                  </a:ext>
                </a:extLst>
              </a:tr>
              <a:tr h="609771">
                <a:tc>
                  <a:txBody>
                    <a:bodyPr/>
                    <a:lstStyle/>
                    <a:p>
                      <a:pPr>
                        <a:spcAft>
                          <a:spcPts val="0"/>
                        </a:spcAft>
                      </a:pPr>
                      <a:r>
                        <a:rPr lang="en-US" sz="1100" dirty="0">
                          <a:effectLst/>
                          <a:latin typeface="+mj-lt"/>
                          <a:ea typeface="Times New Roman"/>
                          <a:cs typeface="Arial" pitchFamily="34" charset="0"/>
                        </a:rPr>
                        <a:t>1</a:t>
                      </a:r>
                      <a:endParaRPr lang="en-ZA" sz="1100" dirty="0">
                        <a:effectLst/>
                        <a:latin typeface="+mj-lt"/>
                        <a:ea typeface="Times New Roman"/>
                        <a:cs typeface="Arial" pitchFamily="34"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100" kern="1200" noProof="0" dirty="0" smtClean="0">
                          <a:solidFill>
                            <a:srgbClr val="000000"/>
                          </a:solidFill>
                          <a:effectLst/>
                          <a:latin typeface="+mj-lt"/>
                          <a:ea typeface="Times New Roman"/>
                          <a:cs typeface="Times New Roman"/>
                        </a:rPr>
                        <a:t>Percentage of vacancy rate reduced.</a:t>
                      </a:r>
                      <a:endParaRPr lang="en-US" altLang="en-US" sz="1100" kern="1200" noProof="0" dirty="0" smtClean="0">
                        <a:solidFill>
                          <a:srgbClr val="000000"/>
                        </a:solidFill>
                        <a:effectLst/>
                        <a:latin typeface="+mj-lt"/>
                        <a:ea typeface="Times New Roman"/>
                        <a:cs typeface="Times New Roman"/>
                      </a:endParaRPr>
                    </a:p>
                    <a:p>
                      <a:pPr marL="0" algn="l" defTabSz="457200" rtl="0" eaLnBrk="1" latinLnBrk="0" hangingPunct="1">
                        <a:lnSpc>
                          <a:spcPct val="115000"/>
                        </a:lnSpc>
                        <a:spcAft>
                          <a:spcPts val="0"/>
                        </a:spcAft>
                      </a:pPr>
                      <a:endParaRPr lang="en-ZA" sz="1100" kern="1200" dirty="0">
                        <a:solidFill>
                          <a:srgbClr val="000000"/>
                        </a:solidFill>
                        <a:effectLst/>
                        <a:latin typeface="+mj-lt"/>
                        <a:ea typeface="Times New Roman"/>
                        <a:cs typeface="Times New Roman"/>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Verification of schedules for the +-12000 applications received (28 new posts).Focus was more on filling 68 internship posts.</a:t>
                      </a:r>
                      <a:endParaRPr lang="en-ZA" sz="1100" kern="1200" noProof="0" dirty="0" smtClean="0">
                        <a:solidFill>
                          <a:srgbClr val="000000"/>
                        </a:solidFill>
                        <a:effectLst/>
                        <a:latin typeface="+mj-lt"/>
                        <a:ea typeface="Times New Roman"/>
                        <a:cs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To request remunerated overtime to fast track filling of vacant post by Q4.</a:t>
                      </a:r>
                      <a:endParaRPr lang="en-ZA" sz="1100" kern="1200" noProof="0" dirty="0" smtClean="0">
                        <a:solidFill>
                          <a:srgbClr val="000000"/>
                        </a:solidFill>
                        <a:effectLst/>
                        <a:latin typeface="+mj-lt"/>
                        <a:ea typeface="Times New Roman"/>
                        <a:cs typeface="Times New Roman"/>
                      </a:endParaRPr>
                    </a:p>
                    <a:p>
                      <a:pPr marR="0" algn="l" rtl="0"/>
                      <a:endParaRPr lang="en-ZA" sz="1100" b="0" i="0" u="none" strike="noStrike" baseline="0" dirty="0" smtClean="0">
                        <a:latin typeface="+mj-lt"/>
                      </a:endParaRPr>
                    </a:p>
                  </a:txBody>
                  <a:tcPr marL="68580" marR="68580" marT="0" marB="0"/>
                </a:tc>
                <a:extLst>
                  <a:ext uri="{0D108BD9-81ED-4DB2-BD59-A6C34878D82A}">
                    <a16:rowId xmlns:a16="http://schemas.microsoft.com/office/drawing/2014/main" xmlns="" val="10002"/>
                  </a:ext>
                </a:extLst>
              </a:tr>
              <a:tr h="883817">
                <a:tc>
                  <a:txBody>
                    <a:bodyPr/>
                    <a:lstStyle/>
                    <a:p>
                      <a:pPr>
                        <a:spcAft>
                          <a:spcPts val="0"/>
                        </a:spcAft>
                      </a:pPr>
                      <a:r>
                        <a:rPr lang="en-US" sz="1100">
                          <a:effectLst/>
                          <a:latin typeface="+mj-lt"/>
                          <a:ea typeface="Times New Roman"/>
                          <a:cs typeface="Arial" pitchFamily="34" charset="0"/>
                        </a:rPr>
                        <a:t>2</a:t>
                      </a:r>
                      <a:endParaRPr lang="en-ZA" sz="1100">
                        <a:effectLst/>
                        <a:latin typeface="+mj-lt"/>
                        <a:ea typeface="Times New Roman"/>
                        <a:cs typeface="Arial" pitchFamily="34"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noProof="0" dirty="0" smtClean="0">
                          <a:solidFill>
                            <a:srgbClr val="000000"/>
                          </a:solidFill>
                          <a:effectLst/>
                          <a:latin typeface="+mj-lt"/>
                          <a:ea typeface="Times New Roman"/>
                          <a:cs typeface="Times New Roman"/>
                        </a:rPr>
                        <a:t>Number of provincial sites upgraded with free Wi-Fi to access </a:t>
                      </a:r>
                      <a:endParaRPr lang="en-US" altLang="en-US" sz="1100" kern="1200" noProof="0" dirty="0" smtClean="0">
                        <a:solidFill>
                          <a:srgbClr val="000000"/>
                        </a:solidFill>
                        <a:effectLst/>
                        <a:latin typeface="+mj-lt"/>
                        <a:ea typeface="Times New Roman"/>
                        <a:cs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Delays with the appointment process of the Service Provider</a:t>
                      </a:r>
                      <a:endParaRPr lang="en-ZA" sz="1100" kern="1200" noProof="0" dirty="0" smtClean="0">
                        <a:solidFill>
                          <a:srgbClr val="000000"/>
                        </a:solidFill>
                        <a:effectLst/>
                        <a:latin typeface="+mj-lt"/>
                        <a:ea typeface="Times New Roman"/>
                        <a:cs typeface="Times New Roman"/>
                      </a:endParaRPr>
                    </a:p>
                    <a:p>
                      <a:pPr>
                        <a:lnSpc>
                          <a:spcPct val="115000"/>
                        </a:lnSpc>
                        <a:spcAft>
                          <a:spcPts val="0"/>
                        </a:spcAft>
                      </a:pPr>
                      <a:endParaRPr lang="en-ZA" sz="1100" kern="1200" dirty="0">
                        <a:solidFill>
                          <a:srgbClr val="000000"/>
                        </a:solidFill>
                        <a:effectLst/>
                        <a:latin typeface="+mj-lt"/>
                        <a:ea typeface="Times New Roman"/>
                        <a:cs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 typeface="Symbol"/>
                        <a:buNone/>
                        <a:tabLst/>
                        <a:defRPr/>
                      </a:pPr>
                      <a:r>
                        <a:rPr lang="en-US" sz="1100" kern="1200" noProof="0" dirty="0" smtClean="0">
                          <a:solidFill>
                            <a:srgbClr val="000000"/>
                          </a:solidFill>
                          <a:effectLst/>
                          <a:latin typeface="+mj-lt"/>
                          <a:ea typeface="Times New Roman"/>
                          <a:cs typeface="Times New Roman"/>
                        </a:rPr>
                        <a:t>Evaluation finalized</a:t>
                      </a:r>
                      <a:endParaRPr lang="en-ZA" sz="1100" kern="1200" noProof="0" dirty="0" smtClean="0">
                        <a:solidFill>
                          <a:srgbClr val="000000"/>
                        </a:solidFill>
                        <a:effectLst/>
                        <a:latin typeface="+mj-lt"/>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and Approved by BAC in December 2018.</a:t>
                      </a:r>
                      <a:endParaRPr lang="en-ZA" sz="1100" kern="1200" noProof="0" dirty="0" smtClean="0">
                        <a:solidFill>
                          <a:srgbClr val="000000"/>
                        </a:solidFill>
                        <a:effectLst/>
                        <a:latin typeface="+mj-lt"/>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 typeface="Symbol"/>
                        <a:buNone/>
                        <a:tabLst/>
                        <a:defRPr/>
                      </a:pPr>
                      <a:r>
                        <a:rPr lang="en-US" sz="1100" kern="1200" noProof="0" dirty="0" smtClean="0">
                          <a:solidFill>
                            <a:srgbClr val="000000"/>
                          </a:solidFill>
                          <a:effectLst/>
                          <a:latin typeface="+mj-lt"/>
                          <a:ea typeface="Times New Roman"/>
                          <a:cs typeface="Times New Roman"/>
                        </a:rPr>
                        <a:t>SCM to prepare appointment letter for Commissioner to sign off.</a:t>
                      </a:r>
                      <a:endParaRPr lang="en-ZA" sz="1100" kern="1200" noProof="0" dirty="0" smtClean="0">
                        <a:solidFill>
                          <a:srgbClr val="000000"/>
                        </a:solidFill>
                        <a:effectLst/>
                        <a:latin typeface="+mj-lt"/>
                        <a:ea typeface="Times New Roman"/>
                        <a:cs typeface="Times New Roman"/>
                      </a:endParaRPr>
                    </a:p>
                  </a:txBody>
                  <a:tcPr marL="68580" marR="68580" marT="0" marB="0"/>
                </a:tc>
                <a:extLst>
                  <a:ext uri="{0D108BD9-81ED-4DB2-BD59-A6C34878D82A}">
                    <a16:rowId xmlns:a16="http://schemas.microsoft.com/office/drawing/2014/main" xmlns="" val="10003"/>
                  </a:ext>
                </a:extLst>
              </a:tr>
              <a:tr h="1034820">
                <a:tc>
                  <a:txBody>
                    <a:bodyPr/>
                    <a:lstStyle/>
                    <a:p>
                      <a:pPr>
                        <a:spcAft>
                          <a:spcPts val="0"/>
                        </a:spcAft>
                      </a:pPr>
                      <a:r>
                        <a:rPr lang="en-US" sz="1100" dirty="0">
                          <a:effectLst/>
                          <a:latin typeface="+mj-lt"/>
                          <a:ea typeface="Times New Roman"/>
                          <a:cs typeface="Arial" pitchFamily="34" charset="0"/>
                        </a:rPr>
                        <a:t>3</a:t>
                      </a:r>
                      <a:endParaRPr lang="en-ZA" sz="1100" dirty="0">
                        <a:effectLst/>
                        <a:latin typeface="+mj-lt"/>
                        <a:ea typeface="Times New Roman"/>
                        <a:cs typeface="Arial" pitchFamily="34"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Integrated claims management System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(ICMS) implemented</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Delays with the appointment of the service provider</a:t>
                      </a:r>
                      <a:endParaRPr lang="en-ZA" sz="1100" kern="1200" noProof="0" dirty="0" smtClean="0">
                        <a:solidFill>
                          <a:srgbClr val="000000"/>
                        </a:solidFill>
                        <a:effectLst/>
                        <a:latin typeface="+mj-lt"/>
                        <a:ea typeface="Times New Roman"/>
                        <a:cs typeface="Times New Roman"/>
                      </a:endParaRPr>
                    </a:p>
                    <a:p>
                      <a:pPr marR="0" algn="l" rtl="0"/>
                      <a:endParaRPr lang="en-ZA" sz="1100" b="0" i="0" u="none" strike="noStrike" baseline="0" dirty="0" smtClean="0">
                        <a:latin typeface="+mj-lt"/>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The Service provider has been appointed. release 1 go live.</a:t>
                      </a:r>
                      <a:endParaRPr lang="en-ZA" sz="1100" kern="1200" noProof="0" dirty="0" smtClean="0">
                        <a:solidFill>
                          <a:srgbClr val="000000"/>
                        </a:solidFill>
                        <a:effectLst/>
                        <a:latin typeface="+mj-lt"/>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Joint Application Design session is scheduled for Quarter 4 to gather requirements and compile specification for release 1 </a:t>
                      </a:r>
                      <a:endParaRPr lang="en-ZA" sz="1100" kern="1200" noProof="0" dirty="0" smtClean="0">
                        <a:solidFill>
                          <a:srgbClr val="000000"/>
                        </a:solidFill>
                        <a:effectLst/>
                        <a:latin typeface="+mj-lt"/>
                        <a:ea typeface="Times New Roman"/>
                        <a:cs typeface="Times New Roman"/>
                      </a:endParaRPr>
                    </a:p>
                  </a:txBody>
                  <a:tcPr marL="68580" marR="68580" marT="0" marB="0"/>
                </a:tc>
                <a:extLst>
                  <a:ext uri="{0D108BD9-81ED-4DB2-BD59-A6C34878D82A}">
                    <a16:rowId xmlns:a16="http://schemas.microsoft.com/office/drawing/2014/main" xmlns="" val="10004"/>
                  </a:ext>
                </a:extLst>
              </a:tr>
              <a:tr h="1178439">
                <a:tc>
                  <a:txBody>
                    <a:bodyPr/>
                    <a:lstStyle/>
                    <a:p>
                      <a:pPr>
                        <a:spcAft>
                          <a:spcPts val="0"/>
                        </a:spcAft>
                      </a:pPr>
                      <a:r>
                        <a:rPr lang="en-ZA" sz="1100" dirty="0" smtClean="0">
                          <a:effectLst/>
                          <a:latin typeface="+mj-lt"/>
                          <a:ea typeface="Times New Roman"/>
                          <a:cs typeface="Arial" pitchFamily="34" charset="0"/>
                        </a:rPr>
                        <a:t>4</a:t>
                      </a:r>
                      <a:endParaRPr lang="en-ZA" sz="1100" dirty="0">
                        <a:effectLst/>
                        <a:latin typeface="+mj-lt"/>
                        <a:ea typeface="Times New Roman"/>
                        <a:cs typeface="Arial" pitchFamily="34"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noProof="0" dirty="0" smtClean="0">
                          <a:solidFill>
                            <a:srgbClr val="000000"/>
                          </a:solidFill>
                          <a:effectLst/>
                          <a:latin typeface="+mj-lt"/>
                          <a:ea typeface="Times New Roman"/>
                          <a:cs typeface="Times New Roman"/>
                        </a:rPr>
                        <a:t>Percentage of applications with complete information issued with compliance</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noProof="0" dirty="0" smtClean="0">
                          <a:solidFill>
                            <a:srgbClr val="000000"/>
                          </a:solidFill>
                          <a:effectLst/>
                          <a:latin typeface="+mj-lt"/>
                          <a:ea typeface="Times New Roman"/>
                          <a:cs typeface="Times New Roman"/>
                        </a:rPr>
                        <a:t>certificates or tender letter within 10 working days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000000"/>
                        </a:solidFill>
                        <a:effectLst/>
                        <a:latin typeface="+mj-lt"/>
                        <a:ea typeface="Times New Roman"/>
                        <a:cs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The process for compliance certificates has been reviewed. As a result the performance improved in September and October. Impact marginal due to shortfall of previous months.</a:t>
                      </a:r>
                      <a:endParaRPr lang="en-ZA" sz="1100" kern="1200" noProof="0" dirty="0" smtClean="0">
                        <a:solidFill>
                          <a:srgbClr val="000000"/>
                        </a:solidFill>
                        <a:effectLst/>
                        <a:latin typeface="+mj-lt"/>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kern="1200" dirty="0" smtClean="0">
                        <a:solidFill>
                          <a:srgbClr val="000000"/>
                        </a:solidFill>
                        <a:effectLst/>
                        <a:latin typeface="+mj-lt"/>
                        <a:ea typeface="Times New Roman"/>
                        <a:cs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Engage Finance to get a list of SARS and Non-SARS complying employers. Organize a team of about 20 officials that will call employers to request them to apply for compliance certificate. Overtime work recommended.</a:t>
                      </a:r>
                      <a:endParaRPr lang="en-ZA" sz="1100" kern="1200" noProof="0" dirty="0">
                        <a:solidFill>
                          <a:srgbClr val="000000"/>
                        </a:solidFill>
                        <a:effectLst/>
                        <a:latin typeface="+mj-lt"/>
                        <a:ea typeface="Times New Roman"/>
                        <a:cs typeface="Times New Roman"/>
                      </a:endParaRPr>
                    </a:p>
                  </a:txBody>
                  <a:tcPr marL="68580" marR="68580" marT="0" marB="0"/>
                </a:tc>
                <a:extLst>
                  <a:ext uri="{0D108BD9-81ED-4DB2-BD59-A6C34878D82A}">
                    <a16:rowId xmlns:a16="http://schemas.microsoft.com/office/drawing/2014/main" xmlns="" val="10005"/>
                  </a:ext>
                </a:extLst>
              </a:tr>
              <a:tr h="673394">
                <a:tc>
                  <a:txBody>
                    <a:bodyPr/>
                    <a:lstStyle/>
                    <a:p>
                      <a:pPr>
                        <a:spcAft>
                          <a:spcPts val="0"/>
                        </a:spcAft>
                      </a:pPr>
                      <a:r>
                        <a:rPr lang="en-ZA" sz="1100" dirty="0" smtClean="0">
                          <a:effectLst/>
                          <a:latin typeface="+mj-lt"/>
                          <a:ea typeface="Times New Roman"/>
                          <a:cs typeface="Arial" pitchFamily="34" charset="0"/>
                        </a:rPr>
                        <a:t>5</a:t>
                      </a:r>
                      <a:endParaRPr lang="en-ZA" sz="1100" dirty="0">
                        <a:effectLst/>
                        <a:latin typeface="+mj-lt"/>
                        <a:ea typeface="Times New Roman"/>
                        <a:cs typeface="Arial" pitchFamily="34"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noProof="0" dirty="0" smtClean="0">
                          <a:solidFill>
                            <a:srgbClr val="000000"/>
                          </a:solidFill>
                          <a:effectLst/>
                          <a:latin typeface="+mj-lt"/>
                          <a:ea typeface="Times New Roman"/>
                          <a:cs typeface="Times New Roman"/>
                        </a:rPr>
                        <a:t>Number of UIF beneficiaries provided</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noProof="0" dirty="0" smtClean="0">
                          <a:solidFill>
                            <a:srgbClr val="000000"/>
                          </a:solidFill>
                          <a:effectLst/>
                          <a:latin typeface="+mj-lt"/>
                          <a:ea typeface="Times New Roman"/>
                          <a:cs typeface="Times New Roman"/>
                        </a:rPr>
                        <a:t>with learning and/or work place experience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opportunities</a:t>
                      </a:r>
                      <a:endParaRPr lang="en-US" altLang="en-US" sz="1100" kern="1200" noProof="0" dirty="0" smtClean="0">
                        <a:solidFill>
                          <a:srgbClr val="000000"/>
                        </a:solidFill>
                        <a:effectLst/>
                        <a:latin typeface="+mj-lt"/>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000000"/>
                        </a:solidFill>
                        <a:effectLst/>
                        <a:latin typeface="+mj-lt"/>
                        <a:ea typeface="Times New Roman"/>
                        <a:cs typeface="Times New Roman"/>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Delays with the finalization of Request for proposal.</a:t>
                      </a:r>
                      <a:endParaRPr lang="en-ZA" sz="1100" kern="1200" noProof="0" dirty="0" smtClean="0">
                        <a:solidFill>
                          <a:srgbClr val="000000"/>
                        </a:solidFill>
                        <a:effectLst/>
                        <a:latin typeface="+mj-lt"/>
                        <a:ea typeface="Times New Roman"/>
                        <a:cs typeface="Times New Roman"/>
                      </a:endParaRPr>
                    </a:p>
                    <a:p>
                      <a:pPr marR="0" algn="l" rtl="0"/>
                      <a:endParaRPr lang="en-ZA" sz="1100" kern="1200" dirty="0" smtClean="0">
                        <a:solidFill>
                          <a:srgbClr val="000000"/>
                        </a:solidFill>
                        <a:effectLst/>
                        <a:latin typeface="+mj-lt"/>
                        <a:ea typeface="Times New Roman"/>
                        <a:cs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000000"/>
                          </a:solidFill>
                          <a:effectLst/>
                          <a:latin typeface="+mj-lt"/>
                          <a:ea typeface="Times New Roman"/>
                          <a:cs typeface="Times New Roman"/>
                        </a:rPr>
                        <a:t>The appointment of institutions to provide training is underway. The target will be reviewed in 2019/20 financial year.</a:t>
                      </a:r>
                      <a:endParaRPr lang="en-ZA" sz="1100" kern="1200" noProof="0" dirty="0" smtClean="0">
                        <a:solidFill>
                          <a:srgbClr val="000000"/>
                        </a:solidFill>
                        <a:effectLst/>
                        <a:latin typeface="+mj-lt"/>
                        <a:ea typeface="Times New Roman"/>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24</a:t>
            </a:r>
            <a:endParaRPr lang="en-ZA" sz="1200" dirty="0">
              <a:solidFill>
                <a:prstClr val="black"/>
              </a:solidFill>
            </a:endParaRPr>
          </a:p>
        </p:txBody>
      </p:sp>
    </p:spTree>
    <p:extLst>
      <p:ext uri="{BB962C8B-B14F-4D97-AF65-F5344CB8AC3E}">
        <p14:creationId xmlns:p14="http://schemas.microsoft.com/office/powerpoint/2010/main" xmlns="" val="4201571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extLst/>
        </p:spPr>
        <p:txBody>
          <a:bodyPr/>
          <a:lstStyle/>
          <a:p>
            <a:pPr algn="ctr" defTabSz="914400" eaLnBrk="1" fontAlgn="auto" hangingPunct="1">
              <a:spcBef>
                <a:spcPts val="0"/>
              </a:spcBef>
              <a:spcAft>
                <a:spcPts val="0"/>
              </a:spcAft>
              <a:buFont typeface="Arial" charset="0"/>
              <a:buNone/>
              <a:defRPr/>
            </a:pPr>
            <a:r>
              <a:rPr lang="en-ZA" sz="4000" b="1" dirty="0" smtClean="0">
                <a:ln w="1905"/>
                <a:solidFill>
                  <a:srgbClr val="00B0F0"/>
                </a:solidFill>
                <a:effectLst>
                  <a:innerShdw blurRad="69850" dist="43180" dir="5400000">
                    <a:srgbClr val="000000">
                      <a:alpha val="65000"/>
                    </a:srgbClr>
                  </a:innerShdw>
                </a:effectLst>
                <a:ea typeface="ＭＳ Ｐゴシック" pitchFamily="34" charset="-128"/>
                <a:cs typeface="+mn-cs"/>
              </a:rPr>
              <a:t>CLAIMS COMPARISON</a:t>
            </a:r>
            <a:endParaRPr lang="en-ZA" dirty="0">
              <a:ea typeface="ＭＳ Ｐゴシック" pitchFamily="-111" charset="-128"/>
            </a:endParaRPr>
          </a:p>
        </p:txBody>
      </p:sp>
      <p:sp>
        <p:nvSpPr>
          <p:cNvPr id="119811" name="TextBox 5"/>
          <p:cNvSpPr txBox="1">
            <a:spLocks noChangeArrowheads="1"/>
          </p:cNvSpPr>
          <p:nvPr/>
        </p:nvSpPr>
        <p:spPr bwMode="auto">
          <a:xfrm>
            <a:off x="8372475" y="427038"/>
            <a:ext cx="450850" cy="2769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25</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835499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128789F-4DBC-4BDE-977F-FDE6F6586C87}" type="datetime1">
              <a:rPr lang="en-US" smtClean="0"/>
              <a:pPr>
                <a:defRPr/>
              </a:pPr>
              <a:t>8/23/2019</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26</a:t>
            </a:fld>
            <a:endParaRPr lang="en-US"/>
          </a:p>
        </p:txBody>
      </p:sp>
      <p:sp>
        <p:nvSpPr>
          <p:cNvPr id="6" name="TextBox 5"/>
          <p:cNvSpPr txBox="1"/>
          <p:nvPr/>
        </p:nvSpPr>
        <p:spPr>
          <a:xfrm>
            <a:off x="1043608" y="1412776"/>
            <a:ext cx="1760803" cy="369332"/>
          </a:xfrm>
          <a:prstGeom prst="rect">
            <a:avLst/>
          </a:prstGeom>
          <a:noFill/>
        </p:spPr>
        <p:txBody>
          <a:bodyPr wrap="none" rtlCol="0">
            <a:spAutoFit/>
          </a:bodyPr>
          <a:lstStyle/>
          <a:p>
            <a:pPr>
              <a:defRPr/>
            </a:pPr>
            <a:r>
              <a:rPr lang="en-ZA" kern="0" dirty="0" smtClean="0">
                <a:solidFill>
                  <a:prstClr val="black"/>
                </a:solidFill>
              </a:rPr>
              <a:t>Previous Targets </a:t>
            </a:r>
          </a:p>
        </p:txBody>
      </p:sp>
      <p:sp>
        <p:nvSpPr>
          <p:cNvPr id="7" name="TextBox 6"/>
          <p:cNvSpPr txBox="1"/>
          <p:nvPr/>
        </p:nvSpPr>
        <p:spPr>
          <a:xfrm>
            <a:off x="323528" y="1765637"/>
            <a:ext cx="3456384" cy="646331"/>
          </a:xfrm>
          <a:prstGeom prst="rect">
            <a:avLst/>
          </a:prstGeom>
          <a:solidFill>
            <a:schemeClr val="accent1">
              <a:lumMod val="20000"/>
              <a:lumOff val="80000"/>
            </a:schemeClr>
          </a:solidFill>
        </p:spPr>
        <p:txBody>
          <a:bodyPr wrap="square" rtlCol="0">
            <a:spAutoFit/>
          </a:bodyPr>
          <a:lstStyle/>
          <a:p>
            <a:pPr>
              <a:defRPr/>
            </a:pPr>
            <a:r>
              <a:rPr lang="en-ZA" b="1" kern="0" dirty="0" smtClean="0">
                <a:solidFill>
                  <a:srgbClr val="FF0000"/>
                </a:solidFill>
              </a:rPr>
              <a:t>All Claims Combined</a:t>
            </a:r>
          </a:p>
          <a:p>
            <a:pPr>
              <a:defRPr/>
            </a:pPr>
            <a:r>
              <a:rPr lang="en-ZA" kern="0" dirty="0" smtClean="0">
                <a:solidFill>
                  <a:prstClr val="black"/>
                </a:solidFill>
              </a:rPr>
              <a:t>90% within 5 weeks = 35 days</a:t>
            </a:r>
          </a:p>
        </p:txBody>
      </p:sp>
      <p:sp>
        <p:nvSpPr>
          <p:cNvPr id="8" name="TextBox 7"/>
          <p:cNvSpPr txBox="1"/>
          <p:nvPr/>
        </p:nvSpPr>
        <p:spPr>
          <a:xfrm>
            <a:off x="255123" y="2411968"/>
            <a:ext cx="4173064" cy="178510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en-ZA" u="sng" kern="0" dirty="0" smtClean="0">
                <a:solidFill>
                  <a:prstClr val="black"/>
                </a:solidFill>
              </a:rPr>
              <a:t>Provincial Conditions with stretched targets</a:t>
            </a:r>
          </a:p>
          <a:p>
            <a:pPr>
              <a:defRPr/>
            </a:pPr>
            <a:endParaRPr lang="en-ZA" u="sng" kern="0" dirty="0" smtClean="0">
              <a:solidFill>
                <a:prstClr val="black"/>
              </a:solidFill>
            </a:endParaRPr>
          </a:p>
          <a:p>
            <a:pPr marL="285750" indent="-285750">
              <a:buFont typeface="Arial" panose="020B0604020202020204" pitchFamily="34" charset="0"/>
              <a:buChar char="•"/>
              <a:defRPr/>
            </a:pPr>
            <a:r>
              <a:rPr lang="en-ZA" sz="1400" kern="0" dirty="0" smtClean="0">
                <a:solidFill>
                  <a:prstClr val="black"/>
                </a:solidFill>
              </a:rPr>
              <a:t>Capacity remained the same</a:t>
            </a:r>
          </a:p>
          <a:p>
            <a:pPr marL="285750" indent="-285750">
              <a:buFont typeface="Arial" panose="020B0604020202020204" pitchFamily="34" charset="0"/>
              <a:buChar char="•"/>
              <a:defRPr/>
            </a:pPr>
            <a:r>
              <a:rPr lang="en-ZA" sz="1400" kern="0" dirty="0" smtClean="0">
                <a:solidFill>
                  <a:prstClr val="black"/>
                </a:solidFill>
              </a:rPr>
              <a:t>Process also remained the same</a:t>
            </a:r>
          </a:p>
          <a:p>
            <a:pPr marL="285750" indent="-285750">
              <a:buFont typeface="Arial" panose="020B0604020202020204" pitchFamily="34" charset="0"/>
              <a:buChar char="•"/>
              <a:defRPr/>
            </a:pPr>
            <a:r>
              <a:rPr lang="en-ZA" sz="1400" kern="0" dirty="0" smtClean="0">
                <a:solidFill>
                  <a:prstClr val="black"/>
                </a:solidFill>
              </a:rPr>
              <a:t>Technological conditions almost worsen</a:t>
            </a:r>
          </a:p>
          <a:p>
            <a:pPr marL="285750" indent="-285750">
              <a:buFont typeface="Arial" panose="020B0604020202020204" pitchFamily="34" charset="0"/>
              <a:buChar char="•"/>
              <a:defRPr/>
            </a:pPr>
            <a:r>
              <a:rPr lang="en-ZA" sz="1400" kern="0" dirty="0" smtClean="0">
                <a:solidFill>
                  <a:prstClr val="black"/>
                </a:solidFill>
              </a:rPr>
              <a:t>Accommodation challenges continued</a:t>
            </a:r>
          </a:p>
        </p:txBody>
      </p:sp>
      <p:sp>
        <p:nvSpPr>
          <p:cNvPr id="9" name="TextBox 8"/>
          <p:cNvSpPr txBox="1"/>
          <p:nvPr/>
        </p:nvSpPr>
        <p:spPr>
          <a:xfrm>
            <a:off x="181314" y="4255085"/>
            <a:ext cx="4246874" cy="236988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ZA" u="sng" kern="0" dirty="0" smtClean="0">
                <a:solidFill>
                  <a:prstClr val="black"/>
                </a:solidFill>
              </a:rPr>
              <a:t>Provincial Teams attitude</a:t>
            </a:r>
          </a:p>
          <a:p>
            <a:pPr>
              <a:defRPr/>
            </a:pPr>
            <a:endParaRPr lang="en-ZA" u="sng" kern="0" dirty="0" smtClean="0">
              <a:solidFill>
                <a:prstClr val="black"/>
              </a:solidFill>
            </a:endParaRPr>
          </a:p>
          <a:p>
            <a:pPr marL="285750" indent="-285750">
              <a:buFont typeface="Arial" panose="020B0604020202020204" pitchFamily="34" charset="0"/>
              <a:buChar char="•"/>
              <a:defRPr/>
            </a:pPr>
            <a:r>
              <a:rPr lang="en-ZA" sz="1400" kern="0" dirty="0" smtClean="0">
                <a:solidFill>
                  <a:prstClr val="black"/>
                </a:solidFill>
              </a:rPr>
              <a:t>Lets give the targets a try</a:t>
            </a:r>
          </a:p>
          <a:p>
            <a:pPr marL="285750" indent="-285750">
              <a:buFont typeface="Arial" panose="020B0604020202020204" pitchFamily="34" charset="0"/>
              <a:buChar char="•"/>
              <a:defRPr/>
            </a:pPr>
            <a:r>
              <a:rPr lang="en-ZA" sz="1400" kern="0" dirty="0" smtClean="0">
                <a:solidFill>
                  <a:prstClr val="black"/>
                </a:solidFill>
              </a:rPr>
              <a:t>Lets try within our current means to meet the targets</a:t>
            </a:r>
          </a:p>
          <a:p>
            <a:pPr marL="285750" indent="-285750">
              <a:buFont typeface="Arial" panose="020B0604020202020204" pitchFamily="34" charset="0"/>
              <a:buChar char="•"/>
              <a:defRPr/>
            </a:pPr>
            <a:r>
              <a:rPr lang="en-ZA" sz="1400" kern="0" dirty="0" smtClean="0">
                <a:solidFill>
                  <a:prstClr val="black"/>
                </a:solidFill>
              </a:rPr>
              <a:t>Above all lets be creative; innovate and do more with less where possible</a:t>
            </a:r>
          </a:p>
          <a:p>
            <a:pPr marL="285750" indent="-285750">
              <a:buFont typeface="Arial" panose="020B0604020202020204" pitchFamily="34" charset="0"/>
              <a:buChar char="•"/>
              <a:defRPr/>
            </a:pPr>
            <a:r>
              <a:rPr lang="en-ZA" sz="1400" kern="0" dirty="0" smtClean="0">
                <a:solidFill>
                  <a:prstClr val="black"/>
                </a:solidFill>
              </a:rPr>
              <a:t>Our targets has been stretched and we are also elastic; so lets go for it and see how far we can be stretched.</a:t>
            </a:r>
          </a:p>
        </p:txBody>
      </p:sp>
      <p:sp>
        <p:nvSpPr>
          <p:cNvPr id="10" name="TextBox 9"/>
          <p:cNvSpPr txBox="1"/>
          <p:nvPr/>
        </p:nvSpPr>
        <p:spPr>
          <a:xfrm>
            <a:off x="5724128" y="1614666"/>
            <a:ext cx="2046073" cy="369332"/>
          </a:xfrm>
          <a:prstGeom prst="rect">
            <a:avLst/>
          </a:prstGeom>
          <a:noFill/>
        </p:spPr>
        <p:txBody>
          <a:bodyPr wrap="none" rtlCol="0">
            <a:spAutoFit/>
          </a:bodyPr>
          <a:lstStyle/>
          <a:p>
            <a:pPr>
              <a:defRPr/>
            </a:pPr>
            <a:r>
              <a:rPr lang="en-ZA" kern="0" dirty="0" smtClean="0">
                <a:solidFill>
                  <a:prstClr val="black"/>
                </a:solidFill>
              </a:rPr>
              <a:t>Changing lives drive</a:t>
            </a:r>
          </a:p>
        </p:txBody>
      </p:sp>
      <p:sp>
        <p:nvSpPr>
          <p:cNvPr id="11" name="TextBox 10"/>
          <p:cNvSpPr txBox="1"/>
          <p:nvPr/>
        </p:nvSpPr>
        <p:spPr>
          <a:xfrm>
            <a:off x="5436096" y="2204864"/>
            <a:ext cx="2880320" cy="646331"/>
          </a:xfrm>
          <a:prstGeom prst="rect">
            <a:avLst/>
          </a:prstGeom>
          <a:solidFill>
            <a:srgbClr val="C0504D">
              <a:lumMod val="40000"/>
              <a:lumOff val="60000"/>
            </a:srgbClr>
          </a:solidFill>
        </p:spPr>
        <p:txBody>
          <a:bodyPr wrap="square" rtlCol="0">
            <a:spAutoFit/>
          </a:bodyPr>
          <a:lstStyle/>
          <a:p>
            <a:pPr>
              <a:defRPr/>
            </a:pPr>
            <a:r>
              <a:rPr lang="en-ZA" b="1" kern="0" dirty="0" smtClean="0">
                <a:solidFill>
                  <a:srgbClr val="FF0000"/>
                </a:solidFill>
              </a:rPr>
              <a:t>Unemployed Benefits</a:t>
            </a:r>
          </a:p>
          <a:p>
            <a:pPr>
              <a:defRPr/>
            </a:pPr>
            <a:r>
              <a:rPr lang="en-ZA" kern="0" dirty="0" smtClean="0">
                <a:solidFill>
                  <a:prstClr val="black"/>
                </a:solidFill>
              </a:rPr>
              <a:t>90% within 15 days</a:t>
            </a:r>
          </a:p>
        </p:txBody>
      </p:sp>
      <p:sp>
        <p:nvSpPr>
          <p:cNvPr id="12" name="TextBox 11"/>
          <p:cNvSpPr txBox="1"/>
          <p:nvPr/>
        </p:nvSpPr>
        <p:spPr>
          <a:xfrm>
            <a:off x="5436096" y="3262573"/>
            <a:ext cx="2880320" cy="646331"/>
          </a:xfrm>
          <a:prstGeom prst="rect">
            <a:avLst/>
          </a:prstGeom>
          <a:solidFill>
            <a:srgbClr val="4F81BD">
              <a:lumMod val="40000"/>
              <a:lumOff val="60000"/>
            </a:srgbClr>
          </a:solidFill>
        </p:spPr>
        <p:txBody>
          <a:bodyPr wrap="square" rtlCol="0">
            <a:spAutoFit/>
          </a:bodyPr>
          <a:lstStyle/>
          <a:p>
            <a:pPr>
              <a:defRPr/>
            </a:pPr>
            <a:r>
              <a:rPr lang="en-ZA" b="1" kern="0" dirty="0" smtClean="0">
                <a:solidFill>
                  <a:srgbClr val="FF0000"/>
                </a:solidFill>
              </a:rPr>
              <a:t>In-Service Benefits</a:t>
            </a:r>
          </a:p>
          <a:p>
            <a:pPr>
              <a:defRPr/>
            </a:pPr>
            <a:r>
              <a:rPr lang="en-ZA" kern="0" dirty="0" smtClean="0">
                <a:solidFill>
                  <a:prstClr val="black"/>
                </a:solidFill>
              </a:rPr>
              <a:t>90% within 10 days</a:t>
            </a:r>
          </a:p>
        </p:txBody>
      </p:sp>
      <p:sp>
        <p:nvSpPr>
          <p:cNvPr id="13" name="TextBox 12"/>
          <p:cNvSpPr txBox="1"/>
          <p:nvPr/>
        </p:nvSpPr>
        <p:spPr>
          <a:xfrm>
            <a:off x="5436096" y="4291355"/>
            <a:ext cx="2880320" cy="646331"/>
          </a:xfrm>
          <a:prstGeom prst="rect">
            <a:avLst/>
          </a:prstGeom>
          <a:solidFill>
            <a:srgbClr val="EEECE1">
              <a:lumMod val="90000"/>
            </a:srgbClr>
          </a:solidFill>
        </p:spPr>
        <p:txBody>
          <a:bodyPr wrap="square" rtlCol="0">
            <a:spAutoFit/>
          </a:bodyPr>
          <a:lstStyle/>
          <a:p>
            <a:pPr>
              <a:defRPr/>
            </a:pPr>
            <a:r>
              <a:rPr lang="en-ZA" b="1" kern="0" dirty="0" smtClean="0">
                <a:solidFill>
                  <a:srgbClr val="FF0000"/>
                </a:solidFill>
              </a:rPr>
              <a:t>Deceased Benefit</a:t>
            </a:r>
          </a:p>
          <a:p>
            <a:pPr>
              <a:defRPr/>
            </a:pPr>
            <a:r>
              <a:rPr lang="en-ZA" kern="0" dirty="0" smtClean="0">
                <a:solidFill>
                  <a:prstClr val="black"/>
                </a:solidFill>
              </a:rPr>
              <a:t>90% within 20 days</a:t>
            </a:r>
          </a:p>
        </p:txBody>
      </p:sp>
      <p:cxnSp>
        <p:nvCxnSpPr>
          <p:cNvPr id="14" name="Straight Connector 13"/>
          <p:cNvCxnSpPr/>
          <p:nvPr/>
        </p:nvCxnSpPr>
        <p:spPr>
          <a:xfrm>
            <a:off x="5220072" y="1528785"/>
            <a:ext cx="0" cy="3631758"/>
          </a:xfrm>
          <a:prstGeom prst="line">
            <a:avLst/>
          </a:prstGeom>
          <a:noFill/>
          <a:ln w="28575" cap="flat" cmpd="sng" algn="ctr">
            <a:solidFill>
              <a:srgbClr val="4F81BD">
                <a:shade val="95000"/>
                <a:satMod val="105000"/>
              </a:srgbClr>
            </a:solidFill>
            <a:prstDash val="solid"/>
          </a:ln>
          <a:effectLst/>
        </p:spPr>
      </p:cxnSp>
      <p:cxnSp>
        <p:nvCxnSpPr>
          <p:cNvPr id="16" name="Straight Connector 15"/>
          <p:cNvCxnSpPr/>
          <p:nvPr/>
        </p:nvCxnSpPr>
        <p:spPr>
          <a:xfrm>
            <a:off x="8604448" y="1528785"/>
            <a:ext cx="36004" cy="3631758"/>
          </a:xfrm>
          <a:prstGeom prst="line">
            <a:avLst/>
          </a:prstGeom>
          <a:noFill/>
          <a:ln w="28575" cap="flat" cmpd="sng" algn="ctr">
            <a:solidFill>
              <a:srgbClr val="4F81BD">
                <a:shade val="95000"/>
                <a:satMod val="105000"/>
              </a:srgbClr>
            </a:solidFill>
            <a:prstDash val="solid"/>
          </a:ln>
          <a:effectLst/>
        </p:spPr>
      </p:cxnSp>
      <p:cxnSp>
        <p:nvCxnSpPr>
          <p:cNvPr id="18" name="Straight Arrow Connector 17"/>
          <p:cNvCxnSpPr/>
          <p:nvPr/>
        </p:nvCxnSpPr>
        <p:spPr>
          <a:xfrm>
            <a:off x="3924131" y="2015278"/>
            <a:ext cx="1008112" cy="0"/>
          </a:xfrm>
          <a:prstGeom prst="straightConnector1">
            <a:avLst/>
          </a:prstGeom>
          <a:noFill/>
          <a:ln w="28575" cap="flat" cmpd="sng" algn="ctr">
            <a:solidFill>
              <a:srgbClr val="4F81BD">
                <a:shade val="95000"/>
                <a:satMod val="105000"/>
              </a:srgbClr>
            </a:solidFill>
            <a:prstDash val="solid"/>
            <a:tailEnd type="arrow"/>
          </a:ln>
          <a:effectLst/>
        </p:spPr>
      </p:cxnSp>
      <p:sp>
        <p:nvSpPr>
          <p:cNvPr id="19" name="TextBox 7"/>
          <p:cNvSpPr txBox="1"/>
          <p:nvPr/>
        </p:nvSpPr>
        <p:spPr>
          <a:xfrm>
            <a:off x="8363085" y="404872"/>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26</a:t>
            </a:r>
            <a:endParaRPr lang="en-ZA" sz="1200" dirty="0">
              <a:solidFill>
                <a:prstClr val="black"/>
              </a:solidFill>
            </a:endParaRPr>
          </a:p>
        </p:txBody>
      </p:sp>
    </p:spTree>
    <p:extLst>
      <p:ext uri="{BB962C8B-B14F-4D97-AF65-F5344CB8AC3E}">
        <p14:creationId xmlns:p14="http://schemas.microsoft.com/office/powerpoint/2010/main" xmlns="" val="1582300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27</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61" name="Rounded Rectangle 60"/>
          <p:cNvSpPr/>
          <p:nvPr/>
        </p:nvSpPr>
        <p:spPr>
          <a:xfrm>
            <a:off x="2253880" y="783882"/>
            <a:ext cx="4708204"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Unemployment benefits Processed (90% within 15 working days)</a:t>
            </a:r>
            <a:endParaRPr lang="en-ZA" sz="1200" b="1" dirty="0">
              <a:solidFill>
                <a:prstClr val="black"/>
              </a:solidFill>
            </a:endParaRPr>
          </a:p>
        </p:txBody>
      </p:sp>
      <p:sp>
        <p:nvSpPr>
          <p:cNvPr id="42"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27</a:t>
            </a:r>
            <a:endParaRPr lang="en-ZA" sz="12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98556055"/>
              </p:ext>
            </p:extLst>
          </p:nvPr>
        </p:nvGraphicFramePr>
        <p:xfrm>
          <a:off x="287500" y="1622576"/>
          <a:ext cx="8640964" cy="4621729"/>
        </p:xfrm>
        <a:graphic>
          <a:graphicData uri="http://schemas.openxmlformats.org/drawingml/2006/table">
            <a:tbl>
              <a:tblPr firstRow="1" bandRow="1"/>
              <a:tblGrid>
                <a:gridCol w="820650">
                  <a:extLst>
                    <a:ext uri="{9D8B030D-6E8A-4147-A177-3AD203B41FA5}">
                      <a16:colId xmlns:a16="http://schemas.microsoft.com/office/drawing/2014/main" xmlns="" val="20000"/>
                    </a:ext>
                  </a:extLst>
                </a:gridCol>
                <a:gridCol w="808582">
                  <a:extLst>
                    <a:ext uri="{9D8B030D-6E8A-4147-A177-3AD203B41FA5}">
                      <a16:colId xmlns:a16="http://schemas.microsoft.com/office/drawing/2014/main" xmlns="" val="20001"/>
                    </a:ext>
                  </a:extLst>
                </a:gridCol>
                <a:gridCol w="808582">
                  <a:extLst>
                    <a:ext uri="{9D8B030D-6E8A-4147-A177-3AD203B41FA5}">
                      <a16:colId xmlns:a16="http://schemas.microsoft.com/office/drawing/2014/main" xmlns="" val="20002"/>
                    </a:ext>
                  </a:extLst>
                </a:gridCol>
                <a:gridCol w="627555">
                  <a:extLst>
                    <a:ext uri="{9D8B030D-6E8A-4147-A177-3AD203B41FA5}">
                      <a16:colId xmlns:a16="http://schemas.microsoft.com/office/drawing/2014/main" xmlns="" val="20003"/>
                    </a:ext>
                  </a:extLst>
                </a:gridCol>
                <a:gridCol w="591351">
                  <a:extLst>
                    <a:ext uri="{9D8B030D-6E8A-4147-A177-3AD203B41FA5}">
                      <a16:colId xmlns:a16="http://schemas.microsoft.com/office/drawing/2014/main" xmlns="" val="20004"/>
                    </a:ext>
                  </a:extLst>
                </a:gridCol>
                <a:gridCol w="591351">
                  <a:extLst>
                    <a:ext uri="{9D8B030D-6E8A-4147-A177-3AD203B41FA5}">
                      <a16:colId xmlns:a16="http://schemas.microsoft.com/office/drawing/2014/main" xmlns="" val="20005"/>
                    </a:ext>
                  </a:extLst>
                </a:gridCol>
                <a:gridCol w="736171">
                  <a:extLst>
                    <a:ext uri="{9D8B030D-6E8A-4147-A177-3AD203B41FA5}">
                      <a16:colId xmlns:a16="http://schemas.microsoft.com/office/drawing/2014/main" xmlns="" val="20006"/>
                    </a:ext>
                  </a:extLst>
                </a:gridCol>
                <a:gridCol w="591351">
                  <a:extLst>
                    <a:ext uri="{9D8B030D-6E8A-4147-A177-3AD203B41FA5}">
                      <a16:colId xmlns:a16="http://schemas.microsoft.com/office/drawing/2014/main" xmlns="" val="20007"/>
                    </a:ext>
                  </a:extLst>
                </a:gridCol>
                <a:gridCol w="591351">
                  <a:extLst>
                    <a:ext uri="{9D8B030D-6E8A-4147-A177-3AD203B41FA5}">
                      <a16:colId xmlns:a16="http://schemas.microsoft.com/office/drawing/2014/main" xmlns="" val="20008"/>
                    </a:ext>
                  </a:extLst>
                </a:gridCol>
                <a:gridCol w="736171">
                  <a:extLst>
                    <a:ext uri="{9D8B030D-6E8A-4147-A177-3AD203B41FA5}">
                      <a16:colId xmlns:a16="http://schemas.microsoft.com/office/drawing/2014/main" xmlns="" val="20009"/>
                    </a:ext>
                  </a:extLst>
                </a:gridCol>
                <a:gridCol w="579283">
                  <a:extLst>
                    <a:ext uri="{9D8B030D-6E8A-4147-A177-3AD203B41FA5}">
                      <a16:colId xmlns:a16="http://schemas.microsoft.com/office/drawing/2014/main" xmlns="" val="20010"/>
                    </a:ext>
                  </a:extLst>
                </a:gridCol>
                <a:gridCol w="579283">
                  <a:extLst>
                    <a:ext uri="{9D8B030D-6E8A-4147-A177-3AD203B41FA5}">
                      <a16:colId xmlns:a16="http://schemas.microsoft.com/office/drawing/2014/main" xmlns="" val="20011"/>
                    </a:ext>
                  </a:extLst>
                </a:gridCol>
                <a:gridCol w="579283">
                  <a:extLst>
                    <a:ext uri="{9D8B030D-6E8A-4147-A177-3AD203B41FA5}">
                      <a16:colId xmlns:a16="http://schemas.microsoft.com/office/drawing/2014/main" xmlns="" val="20012"/>
                    </a:ext>
                  </a:extLst>
                </a:gridCol>
              </a:tblGrid>
              <a:tr h="407336">
                <a:tc gridSpan="4">
                  <a:txBody>
                    <a:bodyPr/>
                    <a:lstStyle/>
                    <a:p>
                      <a:pPr algn="ctr">
                        <a:lnSpc>
                          <a:spcPct val="115000"/>
                        </a:lnSpc>
                        <a:spcAft>
                          <a:spcPts val="0"/>
                        </a:spcAft>
                      </a:pPr>
                      <a:r>
                        <a:rPr lang="en-ZA" sz="1400" b="1" kern="1200" dirty="0" smtClean="0">
                          <a:solidFill>
                            <a:schemeClr val="bg1"/>
                          </a:solidFill>
                          <a:effectLst/>
                          <a:latin typeface="+mn-lt"/>
                          <a:ea typeface="Times New Roman"/>
                          <a:cs typeface="Arial"/>
                        </a:rPr>
                        <a:t>1</a:t>
                      </a:r>
                      <a:r>
                        <a:rPr lang="en-ZA" sz="1400" b="1" kern="1200" baseline="30000" dirty="0" smtClean="0">
                          <a:solidFill>
                            <a:schemeClr val="bg1"/>
                          </a:solidFill>
                          <a:effectLst/>
                          <a:latin typeface="+mn-lt"/>
                          <a:ea typeface="Times New Roman"/>
                          <a:cs typeface="Arial"/>
                        </a:rPr>
                        <a:t>ST</a:t>
                      </a:r>
                      <a:r>
                        <a:rPr lang="en-ZA" sz="1400" b="1" kern="1200" baseline="0" dirty="0" smtClean="0">
                          <a:solidFill>
                            <a:schemeClr val="bg1"/>
                          </a:solidFill>
                          <a:effectLst/>
                          <a:latin typeface="+mn-lt"/>
                          <a:ea typeface="Times New Roman"/>
                          <a:cs typeface="Arial"/>
                        </a:rPr>
                        <a:t> QUARTER</a:t>
                      </a:r>
                      <a:r>
                        <a:rPr lang="en-ZA" sz="1400" b="1" kern="1200" dirty="0" smtClean="0">
                          <a:solidFill>
                            <a:schemeClr val="bg1"/>
                          </a:solidFill>
                          <a:effectLst/>
                          <a:latin typeface="+mn-lt"/>
                          <a:ea typeface="Times New Roman"/>
                          <a:cs typeface="Arial"/>
                        </a:rPr>
                        <a:t> </a:t>
                      </a:r>
                      <a:endParaRPr lang="en-ZA" sz="14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2</a:t>
                      </a:r>
                      <a:r>
                        <a:rPr kumimoji="0" lang="en-ZA" sz="1400" b="1" i="0" u="none" strike="noStrike" kern="1200" cap="none" spc="0" normalizeH="0" baseline="30000" noProof="0" dirty="0" smtClean="0">
                          <a:ln>
                            <a:noFill/>
                          </a:ln>
                          <a:solidFill>
                            <a:schemeClr val="bg1"/>
                          </a:solidFill>
                          <a:effectLst/>
                          <a:uLnTx/>
                          <a:uFillTx/>
                          <a:latin typeface="+mn-lt"/>
                          <a:ea typeface="Times New Roman"/>
                          <a:cs typeface="Arial"/>
                        </a:rPr>
                        <a:t>ND</a:t>
                      </a: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 QUARTER </a:t>
                      </a:r>
                      <a:endParaRPr kumimoji="0" lang="en-ZA" sz="14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3</a:t>
                      </a:r>
                      <a:r>
                        <a:rPr kumimoji="0" lang="en-ZA" sz="1400" b="1" i="0" u="none" strike="noStrike" kern="1200" cap="none" spc="0" normalizeH="0" baseline="30000" noProof="0" dirty="0" smtClean="0">
                          <a:ln>
                            <a:noFill/>
                          </a:ln>
                          <a:solidFill>
                            <a:schemeClr val="bg1"/>
                          </a:solidFill>
                          <a:effectLst/>
                          <a:uLnTx/>
                          <a:uFillTx/>
                          <a:latin typeface="+mn-lt"/>
                          <a:ea typeface="Times New Roman"/>
                          <a:cs typeface="Arial"/>
                        </a:rPr>
                        <a:t>rd</a:t>
                      </a: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  QUARTER</a:t>
                      </a:r>
                      <a:endParaRPr kumimoji="0" lang="en-ZA" sz="14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gridSpan="3">
                  <a:txBody>
                    <a:bodyPr/>
                    <a:lstStyle/>
                    <a:p>
                      <a:pPr>
                        <a:lnSpc>
                          <a:spcPct val="115000"/>
                        </a:lnSpc>
                        <a:spcAft>
                          <a:spcPts val="0"/>
                        </a:spcAft>
                      </a:pPr>
                      <a:r>
                        <a:rPr lang="en-ZA" sz="1400" b="1" kern="1200" dirty="0" smtClean="0">
                          <a:solidFill>
                            <a:schemeClr val="bg1"/>
                          </a:solidFill>
                          <a:effectLst/>
                          <a:latin typeface="+mn-lt"/>
                          <a:ea typeface="Times New Roman"/>
                          <a:cs typeface="Arial"/>
                        </a:rPr>
                        <a:t>4</a:t>
                      </a:r>
                      <a:r>
                        <a:rPr lang="en-ZA" sz="1400" b="1" kern="1200" baseline="30000" dirty="0" smtClean="0">
                          <a:solidFill>
                            <a:schemeClr val="bg1"/>
                          </a:solidFill>
                          <a:effectLst/>
                          <a:latin typeface="+mn-lt"/>
                          <a:ea typeface="Times New Roman"/>
                          <a:cs typeface="Arial"/>
                        </a:rPr>
                        <a:t>TH</a:t>
                      </a:r>
                      <a:r>
                        <a:rPr lang="en-ZA" sz="1400" b="1" kern="1200" baseline="0" dirty="0" smtClean="0">
                          <a:solidFill>
                            <a:schemeClr val="bg1"/>
                          </a:solidFill>
                          <a:effectLst/>
                          <a:latin typeface="+mn-lt"/>
                          <a:ea typeface="Times New Roman"/>
                          <a:cs typeface="Arial"/>
                        </a:rPr>
                        <a:t> QUARTER</a:t>
                      </a:r>
                      <a:endParaRPr lang="en-ZA" sz="14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0"/>
                  </a:ext>
                </a:extLst>
              </a:tr>
              <a:tr h="566261">
                <a:tc>
                  <a:txBody>
                    <a:bodyPr/>
                    <a:lstStyle/>
                    <a:p>
                      <a:pPr algn="ctr" rtl="0" fontAlgn="ctr"/>
                      <a:r>
                        <a:rPr lang="en-ZA" sz="900" b="1" i="0" u="none" strike="noStrike" dirty="0">
                          <a:solidFill>
                            <a:srgbClr val="FFFFFF"/>
                          </a:solidFill>
                          <a:effectLst/>
                          <a:latin typeface="Arial"/>
                        </a:rPr>
                        <a:t>Province</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dirty="0">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dirty="0">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dirty="0">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dirty="0">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dirty="0">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1"/>
                  </a:ext>
                </a:extLst>
              </a:tr>
              <a:tr h="372658">
                <a:tc>
                  <a:txBody>
                    <a:bodyPr/>
                    <a:lstStyle/>
                    <a:p>
                      <a:pPr algn="l" rtl="0" fontAlgn="ctr"/>
                      <a:r>
                        <a:rPr lang="en-ZA" sz="900" b="0" i="0" u="none" strike="noStrike">
                          <a:solidFill>
                            <a:srgbClr val="000000"/>
                          </a:solidFill>
                          <a:effectLst/>
                          <a:latin typeface="Arial"/>
                        </a:rPr>
                        <a:t>Eastern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20 341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17 611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17 913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16 590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19 101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18 689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2"/>
                  </a:ext>
                </a:extLst>
              </a:tr>
              <a:tr h="353046">
                <a:tc>
                  <a:txBody>
                    <a:bodyPr/>
                    <a:lstStyle/>
                    <a:p>
                      <a:pPr algn="l" rtl="0" fontAlgn="ctr"/>
                      <a:r>
                        <a:rPr lang="en-ZA" sz="900" b="0" i="0" u="none" strike="noStrike">
                          <a:solidFill>
                            <a:srgbClr val="000000"/>
                          </a:solidFill>
                          <a:effectLst/>
                          <a:latin typeface="Arial"/>
                        </a:rPr>
                        <a:t>Free State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9 339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8 504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8 542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8 293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7 238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7 128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3"/>
                  </a:ext>
                </a:extLst>
              </a:tr>
              <a:tr h="372658">
                <a:tc>
                  <a:txBody>
                    <a:bodyPr/>
                    <a:lstStyle/>
                    <a:p>
                      <a:pPr algn="l" rtl="0" fontAlgn="ctr"/>
                      <a:r>
                        <a:rPr lang="en-ZA" sz="900" b="0" i="0" u="none" strike="noStrike">
                          <a:solidFill>
                            <a:srgbClr val="000000"/>
                          </a:solidFill>
                          <a:effectLst/>
                          <a:latin typeface="Arial"/>
                        </a:rPr>
                        <a:t>Gauteng</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45 662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43 162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45 304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43 622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40 601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39 701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4"/>
                  </a:ext>
                </a:extLst>
              </a:tr>
              <a:tr h="372658">
                <a:tc>
                  <a:txBody>
                    <a:bodyPr/>
                    <a:lstStyle/>
                    <a:p>
                      <a:pPr algn="l" rtl="0" fontAlgn="ctr"/>
                      <a:r>
                        <a:rPr lang="en-ZA" sz="900" b="0" i="0" u="none" strike="noStrike" dirty="0">
                          <a:solidFill>
                            <a:srgbClr val="000000"/>
                          </a:solidFill>
                          <a:effectLst/>
                          <a:latin typeface="Arial"/>
                        </a:rPr>
                        <a:t>KwaZulu-Natal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32 016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29 891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28 938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27 387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26 698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25 356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5"/>
                  </a:ext>
                </a:extLst>
              </a:tr>
              <a:tr h="353046">
                <a:tc>
                  <a:txBody>
                    <a:bodyPr/>
                    <a:lstStyle/>
                    <a:p>
                      <a:pPr algn="l" rtl="0" fontAlgn="ctr"/>
                      <a:r>
                        <a:rPr lang="en-ZA" sz="900" b="0" i="0" u="none" strike="noStrike">
                          <a:solidFill>
                            <a:srgbClr val="000000"/>
                          </a:solidFill>
                          <a:effectLst/>
                          <a:latin typeface="Arial"/>
                        </a:rPr>
                        <a:t>Limpopo</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14 288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11 959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14 306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13 569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13 997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13 156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6"/>
                  </a:ext>
                </a:extLst>
              </a:tr>
              <a:tr h="372658">
                <a:tc>
                  <a:txBody>
                    <a:bodyPr/>
                    <a:lstStyle/>
                    <a:p>
                      <a:pPr algn="l" rtl="0" fontAlgn="ctr"/>
                      <a:r>
                        <a:rPr lang="en-ZA" sz="900" b="0" i="0" u="none" strike="noStrike">
                          <a:solidFill>
                            <a:srgbClr val="000000"/>
                          </a:solidFill>
                          <a:effectLst/>
                          <a:latin typeface="Arial"/>
                        </a:rPr>
                        <a:t>Mpumalanga</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11 641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8 814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14 922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13 349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13 596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12 726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7"/>
                  </a:ext>
                </a:extLst>
              </a:tr>
              <a:tr h="353046">
                <a:tc>
                  <a:txBody>
                    <a:bodyPr/>
                    <a:lstStyle/>
                    <a:p>
                      <a:pPr algn="l" rtl="0" fontAlgn="ctr"/>
                      <a:r>
                        <a:rPr lang="en-ZA" sz="900" b="0" i="0" u="none" strike="noStrike">
                          <a:solidFill>
                            <a:srgbClr val="000000"/>
                          </a:solidFill>
                          <a:effectLst/>
                          <a:latin typeface="Arial"/>
                        </a:rPr>
                        <a:t>North West</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7 353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6 936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8 260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7 741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6 153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5 868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8"/>
                  </a:ext>
                </a:extLst>
              </a:tr>
              <a:tr h="372658">
                <a:tc>
                  <a:txBody>
                    <a:bodyPr/>
                    <a:lstStyle/>
                    <a:p>
                      <a:pPr algn="l" rtl="0" fontAlgn="ctr"/>
                      <a:r>
                        <a:rPr lang="en-ZA" sz="900" b="0" i="0" u="none" strike="noStrike">
                          <a:solidFill>
                            <a:srgbClr val="000000"/>
                          </a:solidFill>
                          <a:effectLst/>
                          <a:latin typeface="Arial"/>
                        </a:rPr>
                        <a:t>Northern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5 904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5 440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5 371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5 103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4 304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4 193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9"/>
                  </a:ext>
                </a:extLst>
              </a:tr>
              <a:tr h="353046">
                <a:tc>
                  <a:txBody>
                    <a:bodyPr/>
                    <a:lstStyle/>
                    <a:p>
                      <a:pPr algn="l" rtl="0" fontAlgn="ctr"/>
                      <a:r>
                        <a:rPr lang="en-ZA" sz="900" b="0" i="0" u="none" strike="noStrike">
                          <a:solidFill>
                            <a:srgbClr val="000000"/>
                          </a:solidFill>
                          <a:effectLst/>
                          <a:latin typeface="Arial"/>
                        </a:rPr>
                        <a:t>Western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32 009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29 937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32 600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30 377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27 474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26 430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10"/>
                  </a:ext>
                </a:extLst>
              </a:tr>
              <a:tr h="372658">
                <a:tc>
                  <a:txBody>
                    <a:bodyPr/>
                    <a:lstStyle/>
                    <a:p>
                      <a:pPr algn="l" rtl="0" fontAlgn="ctr"/>
                      <a:r>
                        <a:rPr lang="en-ZA" sz="900" b="1" i="0" u="none" strike="noStrike">
                          <a:solidFill>
                            <a:srgbClr val="000000"/>
                          </a:solidFill>
                          <a:effectLst/>
                          <a:latin typeface="Arial"/>
                        </a:rPr>
                        <a:t>Grand Total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181 109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164 563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91%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178 783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168 330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161 675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155 519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dirty="0">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1"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11"/>
                  </a:ext>
                </a:extLst>
              </a:tr>
            </a:tbl>
          </a:graphicData>
        </a:graphic>
      </p:graphicFrame>
      <p:cxnSp>
        <p:nvCxnSpPr>
          <p:cNvPr id="44" name="Straight Arrow Connector 43"/>
          <p:cNvCxnSpPr/>
          <p:nvPr/>
        </p:nvCxnSpPr>
        <p:spPr>
          <a:xfrm flipV="1">
            <a:off x="5004048" y="27089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flipV="1">
            <a:off x="5004048" y="272137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flipV="1">
            <a:off x="5004048" y="299695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flipV="1">
            <a:off x="5004048" y="33569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4978896" y="408807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p:nvPr/>
        </p:nvCxnSpPr>
        <p:spPr>
          <a:xfrm flipV="1">
            <a:off x="4984981" y="449806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a:off x="4930013" y="5013176"/>
            <a:ext cx="25268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flipV="1">
            <a:off x="5004048" y="5268793"/>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a:off x="4966692" y="5591607"/>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p:nvPr/>
        </p:nvCxnSpPr>
        <p:spPr>
          <a:xfrm flipV="1">
            <a:off x="4946222" y="600883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flipV="1">
            <a:off x="6817196" y="27089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5" name="Straight Arrow Connector 64"/>
          <p:cNvCxnSpPr/>
          <p:nvPr/>
        </p:nvCxnSpPr>
        <p:spPr>
          <a:xfrm flipV="1">
            <a:off x="6820594" y="3082801"/>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p:nvPr/>
        </p:nvCxnSpPr>
        <p:spPr>
          <a:xfrm flipV="1">
            <a:off x="6804248" y="345877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flipV="1">
            <a:off x="6855588" y="449806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Connector 68"/>
          <p:cNvCxnSpPr/>
          <p:nvPr/>
        </p:nvCxnSpPr>
        <p:spPr>
          <a:xfrm>
            <a:off x="6772266" y="3976177"/>
            <a:ext cx="25268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a:off x="6855588" y="414399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p:nvPr/>
        </p:nvCxnSpPr>
        <p:spPr>
          <a:xfrm flipV="1">
            <a:off x="6898608" y="4884283"/>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2" name="Straight Arrow Connector 71"/>
          <p:cNvCxnSpPr/>
          <p:nvPr/>
        </p:nvCxnSpPr>
        <p:spPr>
          <a:xfrm flipV="1">
            <a:off x="6898608" y="5268793"/>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3" name="Straight Arrow Connector 72"/>
          <p:cNvCxnSpPr/>
          <p:nvPr/>
        </p:nvCxnSpPr>
        <p:spPr>
          <a:xfrm flipV="1">
            <a:off x="6898608" y="5646289"/>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p:nvPr/>
        </p:nvCxnSpPr>
        <p:spPr>
          <a:xfrm flipV="1">
            <a:off x="6898608" y="5972875"/>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flipV="1">
            <a:off x="4984981" y="378904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2504428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28</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1623408" y="1042555"/>
            <a:ext cx="12204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3639632" y="1044399"/>
            <a:ext cx="1220400"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5510574" y="1042554"/>
            <a:ext cx="1220400"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a:t>
            </a:r>
            <a:endParaRPr lang="en-ZA" sz="1200" dirty="0">
              <a:solidFill>
                <a:prstClr val="black"/>
              </a:solidFill>
            </a:endParaRPr>
          </a:p>
        </p:txBody>
      </p:sp>
      <p:sp>
        <p:nvSpPr>
          <p:cNvPr id="61" name="Rounded Rectangle 60"/>
          <p:cNvSpPr/>
          <p:nvPr/>
        </p:nvSpPr>
        <p:spPr>
          <a:xfrm>
            <a:off x="2446955" y="665077"/>
            <a:ext cx="4036873"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In-Service benefits Processed (90% within 10 working days)</a:t>
            </a:r>
            <a:endParaRPr lang="en-ZA" sz="1200" b="1" dirty="0">
              <a:solidFill>
                <a:prstClr val="black"/>
              </a:solidFill>
            </a:endParaRPr>
          </a:p>
        </p:txBody>
      </p:sp>
      <p:sp>
        <p:nvSpPr>
          <p:cNvPr id="62" name="Rectangle 61"/>
          <p:cNvSpPr/>
          <p:nvPr/>
        </p:nvSpPr>
        <p:spPr>
          <a:xfrm rot="10800000" flipV="1">
            <a:off x="7670813" y="1042553"/>
            <a:ext cx="1220400" cy="276999"/>
          </a:xfrm>
          <a:prstGeom prst="rect">
            <a:avLst/>
          </a:prstGeom>
          <a:solidFill>
            <a:schemeClr val="bg1">
              <a:lumMod val="8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4</a:t>
            </a:r>
            <a:endParaRPr lang="en-ZA" sz="1200" dirty="0">
              <a:solidFill>
                <a:prstClr val="black"/>
              </a:solidFill>
            </a:endParaRPr>
          </a:p>
        </p:txBody>
      </p:sp>
      <p:sp>
        <p:nvSpPr>
          <p:cNvPr id="4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29</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844395030"/>
              </p:ext>
            </p:extLst>
          </p:nvPr>
        </p:nvGraphicFramePr>
        <p:xfrm>
          <a:off x="250250" y="1321395"/>
          <a:ext cx="8640963" cy="4831068"/>
        </p:xfrm>
        <a:graphic>
          <a:graphicData uri="http://schemas.openxmlformats.org/drawingml/2006/table">
            <a:tbl>
              <a:tblPr firstRow="1" bandRow="1"/>
              <a:tblGrid>
                <a:gridCol w="842446">
                  <a:extLst>
                    <a:ext uri="{9D8B030D-6E8A-4147-A177-3AD203B41FA5}">
                      <a16:colId xmlns:a16="http://schemas.microsoft.com/office/drawing/2014/main" xmlns="" val="20000"/>
                    </a:ext>
                  </a:extLst>
                </a:gridCol>
                <a:gridCol w="786785">
                  <a:extLst>
                    <a:ext uri="{9D8B030D-6E8A-4147-A177-3AD203B41FA5}">
                      <a16:colId xmlns:a16="http://schemas.microsoft.com/office/drawing/2014/main" xmlns="" val="20001"/>
                    </a:ext>
                  </a:extLst>
                </a:gridCol>
                <a:gridCol w="808581">
                  <a:extLst>
                    <a:ext uri="{9D8B030D-6E8A-4147-A177-3AD203B41FA5}">
                      <a16:colId xmlns:a16="http://schemas.microsoft.com/office/drawing/2014/main" xmlns="" val="20002"/>
                    </a:ext>
                  </a:extLst>
                </a:gridCol>
                <a:gridCol w="627556">
                  <a:extLst>
                    <a:ext uri="{9D8B030D-6E8A-4147-A177-3AD203B41FA5}">
                      <a16:colId xmlns:a16="http://schemas.microsoft.com/office/drawing/2014/main" xmlns="" val="20003"/>
                    </a:ext>
                  </a:extLst>
                </a:gridCol>
                <a:gridCol w="591351">
                  <a:extLst>
                    <a:ext uri="{9D8B030D-6E8A-4147-A177-3AD203B41FA5}">
                      <a16:colId xmlns:a16="http://schemas.microsoft.com/office/drawing/2014/main" xmlns="" val="20004"/>
                    </a:ext>
                  </a:extLst>
                </a:gridCol>
                <a:gridCol w="591351">
                  <a:extLst>
                    <a:ext uri="{9D8B030D-6E8A-4147-A177-3AD203B41FA5}">
                      <a16:colId xmlns:a16="http://schemas.microsoft.com/office/drawing/2014/main" xmlns="" val="20005"/>
                    </a:ext>
                  </a:extLst>
                </a:gridCol>
                <a:gridCol w="736171">
                  <a:extLst>
                    <a:ext uri="{9D8B030D-6E8A-4147-A177-3AD203B41FA5}">
                      <a16:colId xmlns:a16="http://schemas.microsoft.com/office/drawing/2014/main" xmlns="" val="20006"/>
                    </a:ext>
                  </a:extLst>
                </a:gridCol>
                <a:gridCol w="591351">
                  <a:extLst>
                    <a:ext uri="{9D8B030D-6E8A-4147-A177-3AD203B41FA5}">
                      <a16:colId xmlns:a16="http://schemas.microsoft.com/office/drawing/2014/main" xmlns="" val="20007"/>
                    </a:ext>
                  </a:extLst>
                </a:gridCol>
                <a:gridCol w="591351">
                  <a:extLst>
                    <a:ext uri="{9D8B030D-6E8A-4147-A177-3AD203B41FA5}">
                      <a16:colId xmlns:a16="http://schemas.microsoft.com/office/drawing/2014/main" xmlns="" val="20008"/>
                    </a:ext>
                  </a:extLst>
                </a:gridCol>
                <a:gridCol w="736171">
                  <a:extLst>
                    <a:ext uri="{9D8B030D-6E8A-4147-A177-3AD203B41FA5}">
                      <a16:colId xmlns:a16="http://schemas.microsoft.com/office/drawing/2014/main" xmlns="" val="20009"/>
                    </a:ext>
                  </a:extLst>
                </a:gridCol>
                <a:gridCol w="579283">
                  <a:extLst>
                    <a:ext uri="{9D8B030D-6E8A-4147-A177-3AD203B41FA5}">
                      <a16:colId xmlns:a16="http://schemas.microsoft.com/office/drawing/2014/main" xmlns="" val="20010"/>
                    </a:ext>
                  </a:extLst>
                </a:gridCol>
                <a:gridCol w="579283">
                  <a:extLst>
                    <a:ext uri="{9D8B030D-6E8A-4147-A177-3AD203B41FA5}">
                      <a16:colId xmlns:a16="http://schemas.microsoft.com/office/drawing/2014/main" xmlns="" val="20011"/>
                    </a:ext>
                  </a:extLst>
                </a:gridCol>
                <a:gridCol w="579283">
                  <a:extLst>
                    <a:ext uri="{9D8B030D-6E8A-4147-A177-3AD203B41FA5}">
                      <a16:colId xmlns:a16="http://schemas.microsoft.com/office/drawing/2014/main" xmlns="" val="20012"/>
                    </a:ext>
                  </a:extLst>
                </a:gridCol>
              </a:tblGrid>
              <a:tr h="281223">
                <a:tc gridSpan="4">
                  <a:txBody>
                    <a:bodyPr/>
                    <a:lstStyle/>
                    <a:p>
                      <a:pPr algn="ctr">
                        <a:lnSpc>
                          <a:spcPct val="115000"/>
                        </a:lnSpc>
                        <a:spcAft>
                          <a:spcPts val="0"/>
                        </a:spcAft>
                      </a:pPr>
                      <a:r>
                        <a:rPr lang="en-ZA" sz="1400" b="1" kern="1200" dirty="0" smtClean="0">
                          <a:solidFill>
                            <a:schemeClr val="bg1"/>
                          </a:solidFill>
                          <a:effectLst/>
                          <a:latin typeface="+mn-lt"/>
                          <a:ea typeface="Times New Roman"/>
                          <a:cs typeface="Arial"/>
                        </a:rPr>
                        <a:t>1</a:t>
                      </a:r>
                      <a:r>
                        <a:rPr lang="en-ZA" sz="1400" b="1" kern="1200" baseline="30000" dirty="0" smtClean="0">
                          <a:solidFill>
                            <a:schemeClr val="bg1"/>
                          </a:solidFill>
                          <a:effectLst/>
                          <a:latin typeface="+mn-lt"/>
                          <a:ea typeface="Times New Roman"/>
                          <a:cs typeface="Arial"/>
                        </a:rPr>
                        <a:t>ST</a:t>
                      </a:r>
                      <a:r>
                        <a:rPr lang="en-ZA" sz="1400" b="1" kern="1200" baseline="0" dirty="0" smtClean="0">
                          <a:solidFill>
                            <a:schemeClr val="bg1"/>
                          </a:solidFill>
                          <a:effectLst/>
                          <a:latin typeface="+mn-lt"/>
                          <a:ea typeface="Times New Roman"/>
                          <a:cs typeface="Arial"/>
                        </a:rPr>
                        <a:t> QUARTER</a:t>
                      </a:r>
                      <a:r>
                        <a:rPr lang="en-ZA" sz="1400" b="1" kern="1200" dirty="0" smtClean="0">
                          <a:solidFill>
                            <a:schemeClr val="bg1"/>
                          </a:solidFill>
                          <a:effectLst/>
                          <a:latin typeface="+mn-lt"/>
                          <a:ea typeface="Times New Roman"/>
                          <a:cs typeface="Arial"/>
                        </a:rPr>
                        <a:t> </a:t>
                      </a:r>
                      <a:endParaRPr lang="en-ZA" sz="14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2</a:t>
                      </a:r>
                      <a:r>
                        <a:rPr kumimoji="0" lang="en-ZA" sz="1400" b="1" i="0" u="none" strike="noStrike" kern="1200" cap="none" spc="0" normalizeH="0" baseline="30000" noProof="0" dirty="0" smtClean="0">
                          <a:ln>
                            <a:noFill/>
                          </a:ln>
                          <a:solidFill>
                            <a:schemeClr val="bg1"/>
                          </a:solidFill>
                          <a:effectLst/>
                          <a:uLnTx/>
                          <a:uFillTx/>
                          <a:latin typeface="+mn-lt"/>
                          <a:ea typeface="Times New Roman"/>
                          <a:cs typeface="Arial"/>
                        </a:rPr>
                        <a:t>ND</a:t>
                      </a: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 QUARTER </a:t>
                      </a:r>
                      <a:endParaRPr kumimoji="0" lang="en-ZA" sz="14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3</a:t>
                      </a:r>
                      <a:r>
                        <a:rPr kumimoji="0" lang="en-ZA" sz="1400" b="1" i="0" u="none" strike="noStrike" kern="1200" cap="none" spc="0" normalizeH="0" baseline="30000" noProof="0" dirty="0" smtClean="0">
                          <a:ln>
                            <a:noFill/>
                          </a:ln>
                          <a:solidFill>
                            <a:schemeClr val="bg1"/>
                          </a:solidFill>
                          <a:effectLst/>
                          <a:uLnTx/>
                          <a:uFillTx/>
                          <a:latin typeface="+mn-lt"/>
                          <a:ea typeface="Times New Roman"/>
                          <a:cs typeface="Arial"/>
                        </a:rPr>
                        <a:t>rd</a:t>
                      </a: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  QUARTER</a:t>
                      </a:r>
                      <a:endParaRPr kumimoji="0" lang="en-ZA" sz="14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gridSpan="3">
                  <a:txBody>
                    <a:bodyPr/>
                    <a:lstStyle/>
                    <a:p>
                      <a:pPr>
                        <a:lnSpc>
                          <a:spcPct val="115000"/>
                        </a:lnSpc>
                        <a:spcAft>
                          <a:spcPts val="0"/>
                        </a:spcAft>
                      </a:pPr>
                      <a:r>
                        <a:rPr lang="en-ZA" sz="1400" b="1" kern="1200" dirty="0" smtClean="0">
                          <a:solidFill>
                            <a:schemeClr val="bg1"/>
                          </a:solidFill>
                          <a:effectLst/>
                          <a:latin typeface="+mn-lt"/>
                          <a:ea typeface="Times New Roman"/>
                          <a:cs typeface="Arial"/>
                        </a:rPr>
                        <a:t>4</a:t>
                      </a:r>
                      <a:r>
                        <a:rPr lang="en-ZA" sz="1400" b="1" kern="1200" baseline="30000" dirty="0" smtClean="0">
                          <a:solidFill>
                            <a:schemeClr val="bg1"/>
                          </a:solidFill>
                          <a:effectLst/>
                          <a:latin typeface="+mn-lt"/>
                          <a:ea typeface="Times New Roman"/>
                          <a:cs typeface="Arial"/>
                        </a:rPr>
                        <a:t>TH</a:t>
                      </a:r>
                      <a:r>
                        <a:rPr lang="en-ZA" sz="1400" b="1" kern="1200" baseline="0" dirty="0" smtClean="0">
                          <a:solidFill>
                            <a:schemeClr val="bg1"/>
                          </a:solidFill>
                          <a:effectLst/>
                          <a:latin typeface="+mn-lt"/>
                          <a:ea typeface="Times New Roman"/>
                          <a:cs typeface="Arial"/>
                        </a:rPr>
                        <a:t> QUARTER</a:t>
                      </a:r>
                      <a:endParaRPr lang="en-ZA" sz="14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0"/>
                  </a:ext>
                </a:extLst>
              </a:tr>
              <a:tr h="866739">
                <a:tc>
                  <a:txBody>
                    <a:bodyPr/>
                    <a:lstStyle/>
                    <a:p>
                      <a:pPr algn="ctr" rtl="0" fontAlgn="ctr"/>
                      <a:r>
                        <a:rPr lang="en-ZA" sz="900" b="1" i="0" u="none" strike="noStrike" dirty="0">
                          <a:solidFill>
                            <a:srgbClr val="FFFFFF"/>
                          </a:solidFill>
                          <a:effectLst/>
                          <a:latin typeface="Arial"/>
                        </a:rPr>
                        <a:t>Province</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1"/>
                  </a:ext>
                </a:extLst>
              </a:tr>
              <a:tr h="376231">
                <a:tc>
                  <a:txBody>
                    <a:bodyPr/>
                    <a:lstStyle/>
                    <a:p>
                      <a:pPr algn="l" rtl="0" fontAlgn="ctr"/>
                      <a:r>
                        <a:rPr lang="en-ZA" sz="900" b="0" i="0" u="none" strike="noStrike" dirty="0">
                          <a:solidFill>
                            <a:srgbClr val="000000"/>
                          </a:solidFill>
                          <a:effectLst/>
                          <a:latin typeface="Arial"/>
                        </a:rPr>
                        <a:t>Eastern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2 576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2 142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2 309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2 172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2 049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2 009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2"/>
                  </a:ext>
                </a:extLst>
              </a:tr>
              <a:tr h="356430">
                <a:tc>
                  <a:txBody>
                    <a:bodyPr/>
                    <a:lstStyle/>
                    <a:p>
                      <a:pPr algn="l" rtl="0" fontAlgn="ctr"/>
                      <a:r>
                        <a:rPr lang="en-ZA" sz="900" b="0" i="0" u="none" strike="noStrike" dirty="0">
                          <a:solidFill>
                            <a:srgbClr val="000000"/>
                          </a:solidFill>
                          <a:effectLst/>
                          <a:latin typeface="Arial"/>
                        </a:rPr>
                        <a:t>Free State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1 643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1 458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1 348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1 301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1 091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1 067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3"/>
                  </a:ext>
                </a:extLst>
              </a:tr>
              <a:tr h="376231">
                <a:tc>
                  <a:txBody>
                    <a:bodyPr/>
                    <a:lstStyle/>
                    <a:p>
                      <a:pPr algn="l" rtl="0" fontAlgn="ctr"/>
                      <a:r>
                        <a:rPr lang="en-ZA" sz="900" b="0" i="0" u="none" strike="noStrike" dirty="0">
                          <a:solidFill>
                            <a:srgbClr val="000000"/>
                          </a:solidFill>
                          <a:effectLst/>
                          <a:latin typeface="Arial"/>
                        </a:rPr>
                        <a:t>Gauteng</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10 785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10 141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10 026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9 558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9 348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9 121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4"/>
                  </a:ext>
                </a:extLst>
              </a:tr>
              <a:tr h="376231">
                <a:tc>
                  <a:txBody>
                    <a:bodyPr/>
                    <a:lstStyle/>
                    <a:p>
                      <a:pPr algn="l" rtl="0" fontAlgn="ctr"/>
                      <a:r>
                        <a:rPr lang="en-ZA" sz="900" b="0" i="0" u="none" strike="noStrike" dirty="0">
                          <a:solidFill>
                            <a:srgbClr val="000000"/>
                          </a:solidFill>
                          <a:effectLst/>
                          <a:latin typeface="Arial"/>
                        </a:rPr>
                        <a:t>KwaZulu-Natal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5 989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5 297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5 518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5 039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4 619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4 252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5"/>
                  </a:ext>
                </a:extLst>
              </a:tr>
              <a:tr h="356430">
                <a:tc>
                  <a:txBody>
                    <a:bodyPr/>
                    <a:lstStyle/>
                    <a:p>
                      <a:pPr algn="l" rtl="0" fontAlgn="ctr"/>
                      <a:r>
                        <a:rPr lang="en-ZA" sz="900" b="0" i="0" u="none" strike="noStrike" dirty="0">
                          <a:solidFill>
                            <a:srgbClr val="000000"/>
                          </a:solidFill>
                          <a:effectLst/>
                          <a:latin typeface="Arial"/>
                        </a:rPr>
                        <a:t>Limpopo</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2 225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1 796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2 384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2 298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1 705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1 636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6"/>
                  </a:ext>
                </a:extLst>
              </a:tr>
              <a:tr h="376231">
                <a:tc>
                  <a:txBody>
                    <a:bodyPr/>
                    <a:lstStyle/>
                    <a:p>
                      <a:pPr algn="l" rtl="0" fontAlgn="ctr"/>
                      <a:r>
                        <a:rPr lang="en-ZA" sz="900" b="0" i="0" u="none" strike="noStrike" dirty="0">
                          <a:solidFill>
                            <a:srgbClr val="000000"/>
                          </a:solidFill>
                          <a:effectLst/>
                          <a:latin typeface="Arial"/>
                        </a:rPr>
                        <a:t>Mpumalanga</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1 809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1 422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2 118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1 817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86%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1 449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1 290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7"/>
                  </a:ext>
                </a:extLst>
              </a:tr>
              <a:tr h="356430">
                <a:tc>
                  <a:txBody>
                    <a:bodyPr/>
                    <a:lstStyle/>
                    <a:p>
                      <a:pPr algn="l" rtl="0" fontAlgn="ctr"/>
                      <a:r>
                        <a:rPr lang="en-ZA" sz="900" b="0" i="0" u="none" strike="noStrike" dirty="0">
                          <a:solidFill>
                            <a:srgbClr val="000000"/>
                          </a:solidFill>
                          <a:effectLst/>
                          <a:latin typeface="Arial"/>
                        </a:rPr>
                        <a:t>North West</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1 204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1 134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1 613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1 527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1 088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1 028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8"/>
                  </a:ext>
                </a:extLst>
              </a:tr>
              <a:tr h="376231">
                <a:tc>
                  <a:txBody>
                    <a:bodyPr/>
                    <a:lstStyle/>
                    <a:p>
                      <a:pPr algn="l" rtl="0" fontAlgn="ctr"/>
                      <a:r>
                        <a:rPr lang="en-ZA" sz="900" b="0" i="0" u="none" strike="noStrike" dirty="0">
                          <a:solidFill>
                            <a:srgbClr val="000000"/>
                          </a:solidFill>
                          <a:effectLst/>
                          <a:latin typeface="Arial"/>
                        </a:rPr>
                        <a:t>Northern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711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684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774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752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607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9"/>
                  </a:ext>
                </a:extLst>
              </a:tr>
              <a:tr h="356430">
                <a:tc>
                  <a:txBody>
                    <a:bodyPr/>
                    <a:lstStyle/>
                    <a:p>
                      <a:pPr algn="l" rtl="0" fontAlgn="ctr"/>
                      <a:r>
                        <a:rPr lang="en-ZA" sz="900" b="0" i="0" u="none" strike="noStrike" dirty="0">
                          <a:solidFill>
                            <a:srgbClr val="000000"/>
                          </a:solidFill>
                          <a:effectLst/>
                          <a:latin typeface="Arial"/>
                        </a:rPr>
                        <a:t>Western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7 701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6 916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7 488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6 761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7 066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6 578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10"/>
                  </a:ext>
                </a:extLst>
              </a:tr>
              <a:tr h="376231">
                <a:tc>
                  <a:txBody>
                    <a:bodyPr/>
                    <a:lstStyle/>
                    <a:p>
                      <a:pPr algn="l" rtl="0" fontAlgn="ctr"/>
                      <a:r>
                        <a:rPr lang="en-ZA" sz="900" b="1" i="0" u="none" strike="noStrike" dirty="0">
                          <a:solidFill>
                            <a:srgbClr val="000000"/>
                          </a:solidFill>
                          <a:effectLst/>
                          <a:latin typeface="Arial"/>
                        </a:rPr>
                        <a:t>Grand Total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36 591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32 487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dirty="0">
                          <a:solidFill>
                            <a:srgbClr val="000000"/>
                          </a:solidFill>
                          <a:effectLst/>
                          <a:latin typeface="Arial"/>
                        </a:rPr>
                        <a:t>35 562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32 625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31 112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29 199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1"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11"/>
                  </a:ext>
                </a:extLst>
              </a:tr>
            </a:tbl>
          </a:graphicData>
        </a:graphic>
      </p:graphicFrame>
      <p:cxnSp>
        <p:nvCxnSpPr>
          <p:cNvPr id="42" name="Straight Arrow Connector 41"/>
          <p:cNvCxnSpPr/>
          <p:nvPr/>
        </p:nvCxnSpPr>
        <p:spPr>
          <a:xfrm flipV="1">
            <a:off x="5004048" y="272137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flipV="1">
            <a:off x="5004048" y="308141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flipV="1">
            <a:off x="5004296" y="3434127"/>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V="1">
            <a:off x="4990567" y="38014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flipV="1">
            <a:off x="4988136" y="414908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5004296" y="45091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5006648" y="486916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p:nvPr/>
        </p:nvCxnSpPr>
        <p:spPr>
          <a:xfrm flipV="1">
            <a:off x="4992919" y="522920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a:off x="4861793" y="5661248"/>
            <a:ext cx="25268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flipV="1">
            <a:off x="4988136" y="5865249"/>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p:nvPr/>
        </p:nvCxnSpPr>
        <p:spPr>
          <a:xfrm flipV="1">
            <a:off x="6856525" y="272137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flipV="1">
            <a:off x="6881812" y="305188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5" name="Straight Arrow Connector 64"/>
          <p:cNvCxnSpPr/>
          <p:nvPr/>
        </p:nvCxnSpPr>
        <p:spPr>
          <a:xfrm flipV="1">
            <a:off x="6906077" y="3455899"/>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flipV="1">
            <a:off x="6884987" y="38014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flipV="1">
            <a:off x="6856525" y="452608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flipV="1">
            <a:off x="6856525" y="526244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p:nvPr/>
        </p:nvCxnSpPr>
        <p:spPr>
          <a:xfrm flipV="1">
            <a:off x="6862985" y="555946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p:nvPr/>
        </p:nvCxnSpPr>
        <p:spPr>
          <a:xfrm flipV="1">
            <a:off x="6906077" y="5907225"/>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2" name="Straight Connector 71"/>
          <p:cNvCxnSpPr/>
          <p:nvPr/>
        </p:nvCxnSpPr>
        <p:spPr>
          <a:xfrm>
            <a:off x="6747642" y="4312431"/>
            <a:ext cx="25268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a:off x="6862985" y="4841819"/>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895368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29</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61" name="Rounded Rectangle 60"/>
          <p:cNvSpPr/>
          <p:nvPr/>
        </p:nvSpPr>
        <p:spPr>
          <a:xfrm>
            <a:off x="2040116" y="834374"/>
            <a:ext cx="4933357" cy="3386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lnSpc>
                <a:spcPct val="115000"/>
              </a:lnSpc>
            </a:pPr>
            <a:endParaRPr lang="en-ZA" sz="1200" b="1" dirty="0" smtClean="0">
              <a:solidFill>
                <a:prstClr val="black"/>
              </a:solidFill>
            </a:endParaRPr>
          </a:p>
          <a:p>
            <a:pPr lvl="0" algn="ctr" defTabSz="457200">
              <a:lnSpc>
                <a:spcPct val="115000"/>
              </a:lnSpc>
            </a:pPr>
            <a:r>
              <a:rPr lang="en-ZA" sz="1200" b="1" dirty="0" smtClean="0">
                <a:solidFill>
                  <a:prstClr val="black"/>
                </a:solidFill>
              </a:rPr>
              <a:t>Death benefits Processed</a:t>
            </a:r>
            <a:r>
              <a:rPr lang="en-ZA" sz="1200" b="1" dirty="0">
                <a:solidFill>
                  <a:prstClr val="black"/>
                </a:solidFill>
                <a:cs typeface="Arial"/>
              </a:rPr>
              <a:t> </a:t>
            </a:r>
            <a:r>
              <a:rPr lang="en-ZA" sz="1200" b="1" dirty="0" smtClean="0">
                <a:solidFill>
                  <a:prstClr val="black"/>
                </a:solidFill>
                <a:cs typeface="Arial"/>
              </a:rPr>
              <a:t>(</a:t>
            </a:r>
            <a:r>
              <a:rPr lang="en-ZA" sz="1200" b="1" dirty="0" smtClean="0">
                <a:solidFill>
                  <a:prstClr val="black"/>
                </a:solidFill>
                <a:ea typeface="Times New Roman"/>
                <a:cs typeface="Arial"/>
              </a:rPr>
              <a:t>90</a:t>
            </a:r>
            <a:r>
              <a:rPr lang="en-ZA" sz="1200" b="1" dirty="0">
                <a:solidFill>
                  <a:prstClr val="black"/>
                </a:solidFill>
                <a:ea typeface="Times New Roman"/>
                <a:cs typeface="Arial"/>
              </a:rPr>
              <a:t>% within 20 working days)</a:t>
            </a:r>
            <a:endParaRPr lang="en-ZA" sz="1200" dirty="0">
              <a:solidFill>
                <a:prstClr val="black"/>
              </a:solidFill>
              <a:ea typeface="Calibri"/>
              <a:cs typeface="Times New Roman"/>
            </a:endParaRPr>
          </a:p>
          <a:p>
            <a:pPr algn="ctr"/>
            <a:endParaRPr lang="en-ZA" sz="1200" b="1" dirty="0">
              <a:solidFill>
                <a:prstClr val="black"/>
              </a:solidFill>
            </a:endParaRPr>
          </a:p>
        </p:txBody>
      </p:sp>
      <p:sp>
        <p:nvSpPr>
          <p:cNvPr id="4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30</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817469832"/>
              </p:ext>
            </p:extLst>
          </p:nvPr>
        </p:nvGraphicFramePr>
        <p:xfrm>
          <a:off x="217307" y="1338333"/>
          <a:ext cx="8747179" cy="5089753"/>
        </p:xfrm>
        <a:graphic>
          <a:graphicData uri="http://schemas.openxmlformats.org/drawingml/2006/table">
            <a:tbl>
              <a:tblPr firstRow="1" bandRow="1"/>
              <a:tblGrid>
                <a:gridCol w="830738">
                  <a:extLst>
                    <a:ext uri="{9D8B030D-6E8A-4147-A177-3AD203B41FA5}">
                      <a16:colId xmlns:a16="http://schemas.microsoft.com/office/drawing/2014/main" xmlns="" val="20000"/>
                    </a:ext>
                  </a:extLst>
                </a:gridCol>
                <a:gridCol w="818521">
                  <a:extLst>
                    <a:ext uri="{9D8B030D-6E8A-4147-A177-3AD203B41FA5}">
                      <a16:colId xmlns:a16="http://schemas.microsoft.com/office/drawing/2014/main" xmlns="" val="20001"/>
                    </a:ext>
                  </a:extLst>
                </a:gridCol>
                <a:gridCol w="818521">
                  <a:extLst>
                    <a:ext uri="{9D8B030D-6E8A-4147-A177-3AD203B41FA5}">
                      <a16:colId xmlns:a16="http://schemas.microsoft.com/office/drawing/2014/main" xmlns="" val="20002"/>
                    </a:ext>
                  </a:extLst>
                </a:gridCol>
                <a:gridCol w="635270">
                  <a:extLst>
                    <a:ext uri="{9D8B030D-6E8A-4147-A177-3AD203B41FA5}">
                      <a16:colId xmlns:a16="http://schemas.microsoft.com/office/drawing/2014/main" xmlns="" val="20003"/>
                    </a:ext>
                  </a:extLst>
                </a:gridCol>
                <a:gridCol w="598620">
                  <a:extLst>
                    <a:ext uri="{9D8B030D-6E8A-4147-A177-3AD203B41FA5}">
                      <a16:colId xmlns:a16="http://schemas.microsoft.com/office/drawing/2014/main" xmlns="" val="20004"/>
                    </a:ext>
                  </a:extLst>
                </a:gridCol>
                <a:gridCol w="598620">
                  <a:extLst>
                    <a:ext uri="{9D8B030D-6E8A-4147-A177-3AD203B41FA5}">
                      <a16:colId xmlns:a16="http://schemas.microsoft.com/office/drawing/2014/main" xmlns="" val="20005"/>
                    </a:ext>
                  </a:extLst>
                </a:gridCol>
                <a:gridCol w="745220">
                  <a:extLst>
                    <a:ext uri="{9D8B030D-6E8A-4147-A177-3AD203B41FA5}">
                      <a16:colId xmlns:a16="http://schemas.microsoft.com/office/drawing/2014/main" xmlns="" val="20006"/>
                    </a:ext>
                  </a:extLst>
                </a:gridCol>
                <a:gridCol w="598620">
                  <a:extLst>
                    <a:ext uri="{9D8B030D-6E8A-4147-A177-3AD203B41FA5}">
                      <a16:colId xmlns:a16="http://schemas.microsoft.com/office/drawing/2014/main" xmlns="" val="20007"/>
                    </a:ext>
                  </a:extLst>
                </a:gridCol>
                <a:gridCol w="598620">
                  <a:extLst>
                    <a:ext uri="{9D8B030D-6E8A-4147-A177-3AD203B41FA5}">
                      <a16:colId xmlns:a16="http://schemas.microsoft.com/office/drawing/2014/main" xmlns="" val="20008"/>
                    </a:ext>
                  </a:extLst>
                </a:gridCol>
                <a:gridCol w="745220">
                  <a:extLst>
                    <a:ext uri="{9D8B030D-6E8A-4147-A177-3AD203B41FA5}">
                      <a16:colId xmlns:a16="http://schemas.microsoft.com/office/drawing/2014/main" xmlns="" val="20009"/>
                    </a:ext>
                  </a:extLst>
                </a:gridCol>
                <a:gridCol w="586403">
                  <a:extLst>
                    <a:ext uri="{9D8B030D-6E8A-4147-A177-3AD203B41FA5}">
                      <a16:colId xmlns:a16="http://schemas.microsoft.com/office/drawing/2014/main" xmlns="" val="20010"/>
                    </a:ext>
                  </a:extLst>
                </a:gridCol>
                <a:gridCol w="586403">
                  <a:extLst>
                    <a:ext uri="{9D8B030D-6E8A-4147-A177-3AD203B41FA5}">
                      <a16:colId xmlns:a16="http://schemas.microsoft.com/office/drawing/2014/main" xmlns="" val="20011"/>
                    </a:ext>
                  </a:extLst>
                </a:gridCol>
                <a:gridCol w="586403">
                  <a:extLst>
                    <a:ext uri="{9D8B030D-6E8A-4147-A177-3AD203B41FA5}">
                      <a16:colId xmlns:a16="http://schemas.microsoft.com/office/drawing/2014/main" xmlns="" val="20012"/>
                    </a:ext>
                  </a:extLst>
                </a:gridCol>
              </a:tblGrid>
              <a:tr h="504054">
                <a:tc gridSpan="4">
                  <a:txBody>
                    <a:bodyPr/>
                    <a:lstStyle/>
                    <a:p>
                      <a:pPr algn="ctr">
                        <a:lnSpc>
                          <a:spcPct val="115000"/>
                        </a:lnSpc>
                        <a:spcAft>
                          <a:spcPts val="0"/>
                        </a:spcAft>
                      </a:pPr>
                      <a:r>
                        <a:rPr lang="en-ZA" sz="1400" b="1" kern="1200" dirty="0" smtClean="0">
                          <a:solidFill>
                            <a:schemeClr val="bg1"/>
                          </a:solidFill>
                          <a:effectLst/>
                          <a:latin typeface="+mn-lt"/>
                          <a:ea typeface="Times New Roman"/>
                          <a:cs typeface="Arial"/>
                        </a:rPr>
                        <a:t>1</a:t>
                      </a:r>
                      <a:r>
                        <a:rPr lang="en-ZA" sz="1400" b="1" kern="1200" baseline="30000" dirty="0" smtClean="0">
                          <a:solidFill>
                            <a:schemeClr val="bg1"/>
                          </a:solidFill>
                          <a:effectLst/>
                          <a:latin typeface="+mn-lt"/>
                          <a:ea typeface="Times New Roman"/>
                          <a:cs typeface="Arial"/>
                        </a:rPr>
                        <a:t>ST</a:t>
                      </a:r>
                      <a:r>
                        <a:rPr lang="en-ZA" sz="1400" b="1" kern="1200" baseline="0" dirty="0" smtClean="0">
                          <a:solidFill>
                            <a:schemeClr val="bg1"/>
                          </a:solidFill>
                          <a:effectLst/>
                          <a:latin typeface="+mn-lt"/>
                          <a:ea typeface="Times New Roman"/>
                          <a:cs typeface="Arial"/>
                        </a:rPr>
                        <a:t> QUARTER</a:t>
                      </a:r>
                      <a:r>
                        <a:rPr lang="en-ZA" sz="1400" b="1" kern="1200" dirty="0" smtClean="0">
                          <a:solidFill>
                            <a:schemeClr val="bg1"/>
                          </a:solidFill>
                          <a:effectLst/>
                          <a:latin typeface="+mn-lt"/>
                          <a:ea typeface="Times New Roman"/>
                          <a:cs typeface="Arial"/>
                        </a:rPr>
                        <a:t> </a:t>
                      </a:r>
                      <a:endParaRPr lang="en-ZA" sz="14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2</a:t>
                      </a:r>
                      <a:r>
                        <a:rPr kumimoji="0" lang="en-ZA" sz="1400" b="1" i="0" u="none" strike="noStrike" kern="1200" cap="none" spc="0" normalizeH="0" baseline="30000" noProof="0" dirty="0" smtClean="0">
                          <a:ln>
                            <a:noFill/>
                          </a:ln>
                          <a:solidFill>
                            <a:schemeClr val="bg1"/>
                          </a:solidFill>
                          <a:effectLst/>
                          <a:uLnTx/>
                          <a:uFillTx/>
                          <a:latin typeface="+mn-lt"/>
                          <a:ea typeface="Times New Roman"/>
                          <a:cs typeface="Arial"/>
                        </a:rPr>
                        <a:t>ND</a:t>
                      </a: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 QUARTER </a:t>
                      </a:r>
                      <a:endParaRPr kumimoji="0" lang="en-ZA" sz="14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3</a:t>
                      </a:r>
                      <a:r>
                        <a:rPr kumimoji="0" lang="en-ZA" sz="1400" b="1" i="0" u="none" strike="noStrike" kern="1200" cap="none" spc="0" normalizeH="0" baseline="30000" noProof="0" dirty="0" smtClean="0">
                          <a:ln>
                            <a:noFill/>
                          </a:ln>
                          <a:solidFill>
                            <a:schemeClr val="bg1"/>
                          </a:solidFill>
                          <a:effectLst/>
                          <a:uLnTx/>
                          <a:uFillTx/>
                          <a:latin typeface="+mn-lt"/>
                          <a:ea typeface="Times New Roman"/>
                          <a:cs typeface="Arial"/>
                        </a:rPr>
                        <a:t>rd</a:t>
                      </a: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  QUARTER</a:t>
                      </a:r>
                      <a:endParaRPr kumimoji="0" lang="en-ZA" sz="14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gridSpan="3">
                  <a:txBody>
                    <a:bodyPr/>
                    <a:lstStyle/>
                    <a:p>
                      <a:pPr>
                        <a:lnSpc>
                          <a:spcPct val="115000"/>
                        </a:lnSpc>
                        <a:spcAft>
                          <a:spcPts val="0"/>
                        </a:spcAft>
                      </a:pPr>
                      <a:r>
                        <a:rPr lang="en-ZA" sz="1400" b="1" kern="1200" dirty="0" smtClean="0">
                          <a:solidFill>
                            <a:schemeClr val="bg1"/>
                          </a:solidFill>
                          <a:effectLst/>
                          <a:latin typeface="+mn-lt"/>
                          <a:ea typeface="Times New Roman"/>
                          <a:cs typeface="Arial"/>
                        </a:rPr>
                        <a:t>4</a:t>
                      </a:r>
                      <a:r>
                        <a:rPr lang="en-ZA" sz="1400" b="1" kern="1200" baseline="30000" dirty="0" smtClean="0">
                          <a:solidFill>
                            <a:schemeClr val="bg1"/>
                          </a:solidFill>
                          <a:effectLst/>
                          <a:latin typeface="+mn-lt"/>
                          <a:ea typeface="Times New Roman"/>
                          <a:cs typeface="Arial"/>
                        </a:rPr>
                        <a:t>TH</a:t>
                      </a:r>
                      <a:r>
                        <a:rPr lang="en-ZA" sz="1400" b="1" kern="1200" baseline="0" dirty="0" smtClean="0">
                          <a:solidFill>
                            <a:schemeClr val="bg1"/>
                          </a:solidFill>
                          <a:effectLst/>
                          <a:latin typeface="+mn-lt"/>
                          <a:ea typeface="Times New Roman"/>
                          <a:cs typeface="Arial"/>
                        </a:rPr>
                        <a:t> QUARTER</a:t>
                      </a:r>
                      <a:endParaRPr lang="en-ZA" sz="14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0"/>
                  </a:ext>
                </a:extLst>
              </a:tr>
              <a:tr h="1010549">
                <a:tc>
                  <a:txBody>
                    <a:bodyPr/>
                    <a:lstStyle/>
                    <a:p>
                      <a:pPr algn="ctr" rtl="0" fontAlgn="ctr"/>
                      <a:r>
                        <a:rPr lang="en-ZA" sz="900" b="1" i="0" u="none" strike="noStrike" dirty="0">
                          <a:solidFill>
                            <a:srgbClr val="FFFFFF"/>
                          </a:solidFill>
                          <a:effectLst/>
                          <a:latin typeface="Arial"/>
                        </a:rPr>
                        <a:t>Province</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dirty="0">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1"/>
                  </a:ext>
                </a:extLst>
              </a:tr>
              <a:tr h="365203">
                <a:tc>
                  <a:txBody>
                    <a:bodyPr/>
                    <a:lstStyle/>
                    <a:p>
                      <a:pPr algn="l" rtl="0" fontAlgn="ctr"/>
                      <a:r>
                        <a:rPr lang="en-ZA" sz="900" b="0" i="0" u="none" strike="noStrike">
                          <a:solidFill>
                            <a:srgbClr val="000000"/>
                          </a:solidFill>
                          <a:effectLst/>
                          <a:latin typeface="Arial"/>
                        </a:rPr>
                        <a:t>Eastern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435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479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352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337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2"/>
                  </a:ext>
                </a:extLst>
              </a:tr>
              <a:tr h="345983">
                <a:tc>
                  <a:txBody>
                    <a:bodyPr/>
                    <a:lstStyle/>
                    <a:p>
                      <a:pPr algn="l" rtl="0" fontAlgn="ctr"/>
                      <a:r>
                        <a:rPr lang="en-ZA" sz="900" b="0" i="0" u="none" strike="noStrike">
                          <a:solidFill>
                            <a:srgbClr val="000000"/>
                          </a:solidFill>
                          <a:effectLst/>
                          <a:latin typeface="Arial"/>
                        </a:rPr>
                        <a:t>Free State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280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265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265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233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3"/>
                  </a:ext>
                </a:extLst>
              </a:tr>
              <a:tr h="365203">
                <a:tc>
                  <a:txBody>
                    <a:bodyPr/>
                    <a:lstStyle/>
                    <a:p>
                      <a:pPr algn="l" rtl="0" fontAlgn="ctr"/>
                      <a:r>
                        <a:rPr lang="en-ZA" sz="900" b="0" i="0" u="none" strike="noStrike">
                          <a:solidFill>
                            <a:srgbClr val="000000"/>
                          </a:solidFill>
                          <a:effectLst/>
                          <a:latin typeface="Arial"/>
                        </a:rPr>
                        <a:t>Gauteng</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1 160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868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862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679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657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4"/>
                  </a:ext>
                </a:extLst>
              </a:tr>
              <a:tr h="365203">
                <a:tc>
                  <a:txBody>
                    <a:bodyPr/>
                    <a:lstStyle/>
                    <a:p>
                      <a:pPr algn="l" rtl="0" fontAlgn="ctr"/>
                      <a:r>
                        <a:rPr lang="en-ZA" sz="900" b="0" i="0" u="none" strike="noStrike">
                          <a:solidFill>
                            <a:srgbClr val="000000"/>
                          </a:solidFill>
                          <a:effectLst/>
                          <a:latin typeface="Arial"/>
                        </a:rPr>
                        <a:t>KwaZulu-Natal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754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707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730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562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5"/>
                  </a:ext>
                </a:extLst>
              </a:tr>
              <a:tr h="345983">
                <a:tc>
                  <a:txBody>
                    <a:bodyPr/>
                    <a:lstStyle/>
                    <a:p>
                      <a:pPr algn="l" rtl="0" fontAlgn="ctr"/>
                      <a:r>
                        <a:rPr lang="en-ZA" sz="900" b="0" i="0" u="none" strike="noStrike">
                          <a:solidFill>
                            <a:srgbClr val="000000"/>
                          </a:solidFill>
                          <a:effectLst/>
                          <a:latin typeface="Arial"/>
                        </a:rPr>
                        <a:t>Limpopo</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254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225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259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115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6"/>
                  </a:ext>
                </a:extLst>
              </a:tr>
              <a:tr h="365203">
                <a:tc>
                  <a:txBody>
                    <a:bodyPr/>
                    <a:lstStyle/>
                    <a:p>
                      <a:pPr algn="l" rtl="0" fontAlgn="ctr"/>
                      <a:r>
                        <a:rPr lang="en-ZA" sz="900" b="0" i="0" u="none" strike="noStrike">
                          <a:solidFill>
                            <a:srgbClr val="000000"/>
                          </a:solidFill>
                          <a:effectLst/>
                          <a:latin typeface="Arial"/>
                        </a:rPr>
                        <a:t>Mpumalanga</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417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367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253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247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218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7"/>
                  </a:ext>
                </a:extLst>
              </a:tr>
              <a:tr h="345983">
                <a:tc>
                  <a:txBody>
                    <a:bodyPr/>
                    <a:lstStyle/>
                    <a:p>
                      <a:pPr algn="l" rtl="0" fontAlgn="ctr"/>
                      <a:r>
                        <a:rPr lang="en-ZA" sz="900" b="0" i="0" u="none" strike="noStrike">
                          <a:solidFill>
                            <a:srgbClr val="000000"/>
                          </a:solidFill>
                          <a:effectLst/>
                          <a:latin typeface="Arial"/>
                        </a:rPr>
                        <a:t>North West</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424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375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287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269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171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161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8"/>
                  </a:ext>
                </a:extLst>
              </a:tr>
              <a:tr h="365203">
                <a:tc>
                  <a:txBody>
                    <a:bodyPr/>
                    <a:lstStyle/>
                    <a:p>
                      <a:pPr algn="l" rtl="0" fontAlgn="ctr"/>
                      <a:r>
                        <a:rPr lang="en-ZA" sz="900" b="0" i="0" u="none" strike="noStrike">
                          <a:solidFill>
                            <a:srgbClr val="000000"/>
                          </a:solidFill>
                          <a:effectLst/>
                          <a:latin typeface="Arial"/>
                        </a:rPr>
                        <a:t>Northern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137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132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90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86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57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09"/>
                  </a:ext>
                </a:extLst>
              </a:tr>
              <a:tr h="345983">
                <a:tc>
                  <a:txBody>
                    <a:bodyPr/>
                    <a:lstStyle/>
                    <a:p>
                      <a:pPr algn="l" rtl="0" fontAlgn="ctr"/>
                      <a:r>
                        <a:rPr lang="en-ZA" sz="900" b="0" i="0" u="none" strike="noStrike">
                          <a:solidFill>
                            <a:srgbClr val="000000"/>
                          </a:solidFill>
                          <a:effectLst/>
                          <a:latin typeface="Arial"/>
                        </a:rPr>
                        <a:t>Western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447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416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444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404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381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10"/>
                  </a:ext>
                </a:extLst>
              </a:tr>
              <a:tr h="365203">
                <a:tc>
                  <a:txBody>
                    <a:bodyPr/>
                    <a:lstStyle/>
                    <a:p>
                      <a:pPr algn="l" rtl="0" fontAlgn="ctr"/>
                      <a:r>
                        <a:rPr lang="en-ZA" sz="900" b="1" i="0" u="none" strike="noStrike">
                          <a:solidFill>
                            <a:srgbClr val="000000"/>
                          </a:solidFill>
                          <a:effectLst/>
                          <a:latin typeface="Arial"/>
                        </a:rPr>
                        <a:t>Grand Total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4 386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3 805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87%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3 669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dirty="0">
                          <a:solidFill>
                            <a:srgbClr val="000000"/>
                          </a:solidFill>
                          <a:effectLst/>
                          <a:latin typeface="Arial"/>
                        </a:rPr>
                        <a:t>3 404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2 911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2 721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dirty="0">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900" b="1"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xmlns="" val="10011"/>
                  </a:ext>
                </a:extLst>
              </a:tr>
            </a:tbl>
          </a:graphicData>
        </a:graphic>
      </p:graphicFrame>
      <p:cxnSp>
        <p:nvCxnSpPr>
          <p:cNvPr id="49" name="Straight Arrow Connector 48"/>
          <p:cNvCxnSpPr/>
          <p:nvPr/>
        </p:nvCxnSpPr>
        <p:spPr>
          <a:xfrm flipV="1">
            <a:off x="5004048" y="294984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flipV="1">
            <a:off x="5004295" y="329743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flipV="1">
            <a:off x="5004295" y="366992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V="1">
            <a:off x="5004048" y="4000495"/>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flipV="1">
            <a:off x="5004295" y="433532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5004048" y="476756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5044210" y="6178055"/>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a:xfrm>
            <a:off x="4877953" y="5445224"/>
            <a:ext cx="25268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a:off x="5004048" y="56190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p:nvPr/>
        </p:nvCxnSpPr>
        <p:spPr>
          <a:xfrm flipV="1">
            <a:off x="6876256" y="3593351"/>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6831973" y="3389272"/>
            <a:ext cx="25268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6776221" y="5250998"/>
            <a:ext cx="25268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a:off x="6847562" y="397315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a:off x="6847562" y="437041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a:off x="6859275" y="4740219"/>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a:off x="6876256" y="544522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p:nvPr/>
        </p:nvCxnSpPr>
        <p:spPr>
          <a:xfrm>
            <a:off x="6876256" y="5766387"/>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5022686" y="5066831"/>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V="1">
            <a:off x="6862255" y="2931503"/>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6804606" y="6178055"/>
            <a:ext cx="25268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33070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3</a:t>
            </a:fld>
            <a:endParaRPr lang="en-US" dirty="0"/>
          </a:p>
        </p:txBody>
      </p:sp>
      <p:sp>
        <p:nvSpPr>
          <p:cNvPr id="5" name="Rectangle 4"/>
          <p:cNvSpPr/>
          <p:nvPr/>
        </p:nvSpPr>
        <p:spPr>
          <a:xfrm>
            <a:off x="1979712" y="3068960"/>
            <a:ext cx="5078314" cy="707886"/>
          </a:xfrm>
          <a:prstGeom prst="rect">
            <a:avLst/>
          </a:prstGeom>
          <a:noFill/>
        </p:spPr>
        <p:txBody>
          <a:bodyPr wrap="non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LEGISLATIVE MANDATE</a:t>
            </a:r>
            <a:endParaRPr lang="en-US" sz="4000" b="1" dirty="0">
              <a:ln w="1905"/>
              <a:solidFill>
                <a:srgbClr val="00B0F0"/>
              </a:solidFill>
              <a:effectLst>
                <a:innerShdw blurRad="69850" dist="43180" dir="5400000">
                  <a:srgbClr val="000000">
                    <a:alpha val="65000"/>
                  </a:srgbClr>
                </a:innerShdw>
              </a:effectLst>
            </a:endParaRPr>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a:t>
            </a:r>
            <a:endParaRPr lang="en-ZA" sz="1200" dirty="0">
              <a:solidFill>
                <a:prstClr val="black"/>
              </a:solidFill>
            </a:endParaRPr>
          </a:p>
        </p:txBody>
      </p:sp>
    </p:spTree>
    <p:extLst>
      <p:ext uri="{BB962C8B-B14F-4D97-AF65-F5344CB8AC3E}">
        <p14:creationId xmlns:p14="http://schemas.microsoft.com/office/powerpoint/2010/main" xmlns="" val="1889031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30</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61" name="Rounded Rectangle 60"/>
          <p:cNvSpPr/>
          <p:nvPr/>
        </p:nvSpPr>
        <p:spPr>
          <a:xfrm>
            <a:off x="2446956" y="842729"/>
            <a:ext cx="4036873"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lnSpc>
                <a:spcPct val="115000"/>
              </a:lnSpc>
            </a:pPr>
            <a:endParaRPr lang="en-ZA" sz="1200" b="1" dirty="0" smtClean="0">
              <a:solidFill>
                <a:prstClr val="black"/>
              </a:solidFill>
            </a:endParaRPr>
          </a:p>
          <a:p>
            <a:pPr lvl="0" algn="ctr" defTabSz="457200">
              <a:lnSpc>
                <a:spcPct val="115000"/>
              </a:lnSpc>
            </a:pPr>
            <a:r>
              <a:rPr lang="en-ZA" sz="1200" b="1" dirty="0" smtClean="0">
                <a:solidFill>
                  <a:prstClr val="black"/>
                </a:solidFill>
              </a:rPr>
              <a:t> </a:t>
            </a:r>
            <a:r>
              <a:rPr lang="en-ZA" sz="1200" b="1" dirty="0">
                <a:solidFill>
                  <a:prstClr val="black"/>
                </a:solidFill>
              </a:rPr>
              <a:t>B</a:t>
            </a:r>
            <a:r>
              <a:rPr lang="en-ZA" sz="1200" b="1" dirty="0" smtClean="0">
                <a:solidFill>
                  <a:prstClr val="black"/>
                </a:solidFill>
              </a:rPr>
              <a:t>enefits Payments </a:t>
            </a:r>
            <a:r>
              <a:rPr lang="en-ZA" sz="1200" b="1" dirty="0" smtClean="0">
                <a:solidFill>
                  <a:prstClr val="black"/>
                </a:solidFill>
                <a:ea typeface="Times New Roman"/>
                <a:cs typeface="Arial"/>
              </a:rPr>
              <a:t>(</a:t>
            </a:r>
            <a:r>
              <a:rPr lang="en-ZA" sz="1200" b="1" dirty="0">
                <a:solidFill>
                  <a:prstClr val="black"/>
                </a:solidFill>
                <a:ea typeface="Times New Roman"/>
                <a:cs typeface="Arial"/>
              </a:rPr>
              <a:t>95% Within 6 working days)</a:t>
            </a:r>
            <a:endParaRPr lang="en-ZA" sz="1200" dirty="0">
              <a:solidFill>
                <a:prstClr val="black"/>
              </a:solidFill>
              <a:ea typeface="Calibri"/>
              <a:cs typeface="Times New Roman"/>
            </a:endParaRPr>
          </a:p>
          <a:p>
            <a:pPr algn="ctr"/>
            <a:endParaRPr lang="en-ZA" sz="1200" b="1" dirty="0">
              <a:solidFill>
                <a:prstClr val="black"/>
              </a:solidFill>
            </a:endParaRPr>
          </a:p>
        </p:txBody>
      </p:sp>
      <p:sp>
        <p:nvSpPr>
          <p:cNvPr id="1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21</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803290354"/>
              </p:ext>
            </p:extLst>
          </p:nvPr>
        </p:nvGraphicFramePr>
        <p:xfrm>
          <a:off x="323530" y="1412775"/>
          <a:ext cx="8496941" cy="5038737"/>
        </p:xfrm>
        <a:graphic>
          <a:graphicData uri="http://schemas.openxmlformats.org/drawingml/2006/table">
            <a:tbl>
              <a:tblPr firstRow="1" bandRow="1"/>
              <a:tblGrid>
                <a:gridCol w="806972">
                  <a:extLst>
                    <a:ext uri="{9D8B030D-6E8A-4147-A177-3AD203B41FA5}">
                      <a16:colId xmlns:a16="http://schemas.microsoft.com/office/drawing/2014/main" xmlns="" val="20000"/>
                    </a:ext>
                  </a:extLst>
                </a:gridCol>
                <a:gridCol w="795105">
                  <a:extLst>
                    <a:ext uri="{9D8B030D-6E8A-4147-A177-3AD203B41FA5}">
                      <a16:colId xmlns:a16="http://schemas.microsoft.com/office/drawing/2014/main" xmlns="" val="20001"/>
                    </a:ext>
                  </a:extLst>
                </a:gridCol>
                <a:gridCol w="795105">
                  <a:extLst>
                    <a:ext uri="{9D8B030D-6E8A-4147-A177-3AD203B41FA5}">
                      <a16:colId xmlns:a16="http://schemas.microsoft.com/office/drawing/2014/main" xmlns="" val="20002"/>
                    </a:ext>
                  </a:extLst>
                </a:gridCol>
                <a:gridCol w="617096">
                  <a:extLst>
                    <a:ext uri="{9D8B030D-6E8A-4147-A177-3AD203B41FA5}">
                      <a16:colId xmlns:a16="http://schemas.microsoft.com/office/drawing/2014/main" xmlns="" val="20003"/>
                    </a:ext>
                  </a:extLst>
                </a:gridCol>
                <a:gridCol w="581495">
                  <a:extLst>
                    <a:ext uri="{9D8B030D-6E8A-4147-A177-3AD203B41FA5}">
                      <a16:colId xmlns:a16="http://schemas.microsoft.com/office/drawing/2014/main" xmlns="" val="20004"/>
                    </a:ext>
                  </a:extLst>
                </a:gridCol>
                <a:gridCol w="581495">
                  <a:extLst>
                    <a:ext uri="{9D8B030D-6E8A-4147-A177-3AD203B41FA5}">
                      <a16:colId xmlns:a16="http://schemas.microsoft.com/office/drawing/2014/main" xmlns="" val="20005"/>
                    </a:ext>
                  </a:extLst>
                </a:gridCol>
                <a:gridCol w="723901">
                  <a:extLst>
                    <a:ext uri="{9D8B030D-6E8A-4147-A177-3AD203B41FA5}">
                      <a16:colId xmlns:a16="http://schemas.microsoft.com/office/drawing/2014/main" xmlns="" val="20006"/>
                    </a:ext>
                  </a:extLst>
                </a:gridCol>
                <a:gridCol w="581495">
                  <a:extLst>
                    <a:ext uri="{9D8B030D-6E8A-4147-A177-3AD203B41FA5}">
                      <a16:colId xmlns:a16="http://schemas.microsoft.com/office/drawing/2014/main" xmlns="" val="20007"/>
                    </a:ext>
                  </a:extLst>
                </a:gridCol>
                <a:gridCol w="581495">
                  <a:extLst>
                    <a:ext uri="{9D8B030D-6E8A-4147-A177-3AD203B41FA5}">
                      <a16:colId xmlns:a16="http://schemas.microsoft.com/office/drawing/2014/main" xmlns="" val="20008"/>
                    </a:ext>
                  </a:extLst>
                </a:gridCol>
                <a:gridCol w="723901">
                  <a:extLst>
                    <a:ext uri="{9D8B030D-6E8A-4147-A177-3AD203B41FA5}">
                      <a16:colId xmlns:a16="http://schemas.microsoft.com/office/drawing/2014/main" xmlns="" val="20009"/>
                    </a:ext>
                  </a:extLst>
                </a:gridCol>
                <a:gridCol w="569627">
                  <a:extLst>
                    <a:ext uri="{9D8B030D-6E8A-4147-A177-3AD203B41FA5}">
                      <a16:colId xmlns:a16="http://schemas.microsoft.com/office/drawing/2014/main" xmlns="" val="20010"/>
                    </a:ext>
                  </a:extLst>
                </a:gridCol>
                <a:gridCol w="569627">
                  <a:extLst>
                    <a:ext uri="{9D8B030D-6E8A-4147-A177-3AD203B41FA5}">
                      <a16:colId xmlns:a16="http://schemas.microsoft.com/office/drawing/2014/main" xmlns="" val="20011"/>
                    </a:ext>
                  </a:extLst>
                </a:gridCol>
                <a:gridCol w="569627">
                  <a:extLst>
                    <a:ext uri="{9D8B030D-6E8A-4147-A177-3AD203B41FA5}">
                      <a16:colId xmlns:a16="http://schemas.microsoft.com/office/drawing/2014/main" xmlns="" val="20012"/>
                    </a:ext>
                  </a:extLst>
                </a:gridCol>
              </a:tblGrid>
              <a:tr h="504057">
                <a:tc gridSpan="4">
                  <a:txBody>
                    <a:bodyPr/>
                    <a:lstStyle/>
                    <a:p>
                      <a:pPr algn="ctr">
                        <a:lnSpc>
                          <a:spcPct val="115000"/>
                        </a:lnSpc>
                        <a:spcAft>
                          <a:spcPts val="0"/>
                        </a:spcAft>
                      </a:pPr>
                      <a:r>
                        <a:rPr lang="en-ZA" sz="1400" b="1" kern="1200" dirty="0" smtClean="0">
                          <a:solidFill>
                            <a:schemeClr val="bg1"/>
                          </a:solidFill>
                          <a:effectLst/>
                          <a:latin typeface="+mn-lt"/>
                          <a:ea typeface="Times New Roman"/>
                          <a:cs typeface="Arial"/>
                        </a:rPr>
                        <a:t>1</a:t>
                      </a:r>
                      <a:r>
                        <a:rPr lang="en-ZA" sz="1400" b="1" kern="1200" baseline="30000" dirty="0" smtClean="0">
                          <a:solidFill>
                            <a:schemeClr val="bg1"/>
                          </a:solidFill>
                          <a:effectLst/>
                          <a:latin typeface="+mn-lt"/>
                          <a:ea typeface="Times New Roman"/>
                          <a:cs typeface="Arial"/>
                        </a:rPr>
                        <a:t>ST</a:t>
                      </a:r>
                      <a:r>
                        <a:rPr lang="en-ZA" sz="1400" b="1" kern="1200" baseline="0" dirty="0" smtClean="0">
                          <a:solidFill>
                            <a:schemeClr val="bg1"/>
                          </a:solidFill>
                          <a:effectLst/>
                          <a:latin typeface="+mn-lt"/>
                          <a:ea typeface="Times New Roman"/>
                          <a:cs typeface="Arial"/>
                        </a:rPr>
                        <a:t> QUARTER</a:t>
                      </a:r>
                      <a:r>
                        <a:rPr lang="en-ZA" sz="1400" b="1" kern="1200" dirty="0" smtClean="0">
                          <a:solidFill>
                            <a:schemeClr val="bg1"/>
                          </a:solidFill>
                          <a:effectLst/>
                          <a:latin typeface="+mn-lt"/>
                          <a:ea typeface="Times New Roman"/>
                          <a:cs typeface="Arial"/>
                        </a:rPr>
                        <a:t> </a:t>
                      </a:r>
                      <a:endParaRPr lang="en-ZA" sz="14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2</a:t>
                      </a:r>
                      <a:r>
                        <a:rPr kumimoji="0" lang="en-ZA" sz="1400" b="1" i="0" u="none" strike="noStrike" kern="1200" cap="none" spc="0" normalizeH="0" baseline="30000" noProof="0" dirty="0" smtClean="0">
                          <a:ln>
                            <a:noFill/>
                          </a:ln>
                          <a:solidFill>
                            <a:schemeClr val="bg1"/>
                          </a:solidFill>
                          <a:effectLst/>
                          <a:uLnTx/>
                          <a:uFillTx/>
                          <a:latin typeface="+mn-lt"/>
                          <a:ea typeface="Times New Roman"/>
                          <a:cs typeface="Arial"/>
                        </a:rPr>
                        <a:t>ND</a:t>
                      </a: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 QUARTER </a:t>
                      </a:r>
                      <a:endParaRPr kumimoji="0" lang="en-ZA" sz="14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3</a:t>
                      </a:r>
                      <a:r>
                        <a:rPr kumimoji="0" lang="en-ZA" sz="1400" b="1" i="0" u="none" strike="noStrike" kern="1200" cap="none" spc="0" normalizeH="0" baseline="30000" noProof="0" dirty="0" smtClean="0">
                          <a:ln>
                            <a:noFill/>
                          </a:ln>
                          <a:solidFill>
                            <a:schemeClr val="bg1"/>
                          </a:solidFill>
                          <a:effectLst/>
                          <a:uLnTx/>
                          <a:uFillTx/>
                          <a:latin typeface="+mn-lt"/>
                          <a:ea typeface="Times New Roman"/>
                          <a:cs typeface="Arial"/>
                        </a:rPr>
                        <a:t>rd</a:t>
                      </a:r>
                      <a:r>
                        <a:rPr kumimoji="0" lang="en-ZA" sz="1400" b="1" i="0" u="none" strike="noStrike" kern="1200" cap="none" spc="0" normalizeH="0" baseline="0" noProof="0" dirty="0" smtClean="0">
                          <a:ln>
                            <a:noFill/>
                          </a:ln>
                          <a:solidFill>
                            <a:schemeClr val="bg1"/>
                          </a:solidFill>
                          <a:effectLst/>
                          <a:uLnTx/>
                          <a:uFillTx/>
                          <a:latin typeface="+mn-lt"/>
                          <a:ea typeface="Times New Roman"/>
                          <a:cs typeface="Arial"/>
                        </a:rPr>
                        <a:t>  QUARTER</a:t>
                      </a:r>
                      <a:endParaRPr kumimoji="0" lang="en-ZA" sz="14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gridSpan="3">
                  <a:txBody>
                    <a:bodyPr/>
                    <a:lstStyle/>
                    <a:p>
                      <a:pPr>
                        <a:lnSpc>
                          <a:spcPct val="115000"/>
                        </a:lnSpc>
                        <a:spcAft>
                          <a:spcPts val="0"/>
                        </a:spcAft>
                      </a:pPr>
                      <a:r>
                        <a:rPr lang="en-ZA" sz="1400" b="1" kern="1200" dirty="0" smtClean="0">
                          <a:solidFill>
                            <a:schemeClr val="bg1"/>
                          </a:solidFill>
                          <a:effectLst/>
                          <a:latin typeface="+mn-lt"/>
                          <a:ea typeface="Times New Roman"/>
                          <a:cs typeface="Arial"/>
                        </a:rPr>
                        <a:t>4</a:t>
                      </a:r>
                      <a:r>
                        <a:rPr lang="en-ZA" sz="1400" b="1" kern="1200" baseline="30000" dirty="0" smtClean="0">
                          <a:solidFill>
                            <a:schemeClr val="bg1"/>
                          </a:solidFill>
                          <a:effectLst/>
                          <a:latin typeface="+mn-lt"/>
                          <a:ea typeface="Times New Roman"/>
                          <a:cs typeface="Arial"/>
                        </a:rPr>
                        <a:t>TH</a:t>
                      </a:r>
                      <a:r>
                        <a:rPr lang="en-ZA" sz="1400" b="1" kern="1200" baseline="0" dirty="0" smtClean="0">
                          <a:solidFill>
                            <a:schemeClr val="bg1"/>
                          </a:solidFill>
                          <a:effectLst/>
                          <a:latin typeface="+mn-lt"/>
                          <a:ea typeface="Times New Roman"/>
                          <a:cs typeface="Arial"/>
                        </a:rPr>
                        <a:t> QUARTER</a:t>
                      </a:r>
                      <a:endParaRPr lang="en-ZA" sz="14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xmlns="" val="10000"/>
                  </a:ext>
                </a:extLst>
              </a:tr>
              <a:tr h="904672">
                <a:tc>
                  <a:txBody>
                    <a:bodyPr/>
                    <a:lstStyle/>
                    <a:p>
                      <a:pPr algn="l" rtl="0" fontAlgn="ctr"/>
                      <a:r>
                        <a:rPr lang="en-ZA" sz="900" b="1" i="0" u="none" strike="noStrike" dirty="0">
                          <a:solidFill>
                            <a:srgbClr val="FFFFFF"/>
                          </a:solidFill>
                          <a:effectLst/>
                          <a:latin typeface="Arial"/>
                        </a:rPr>
                        <a:t>Province</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dirty="0">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xmlns="" val="10001"/>
                  </a:ext>
                </a:extLst>
              </a:tr>
              <a:tr h="373178">
                <a:tc>
                  <a:txBody>
                    <a:bodyPr/>
                    <a:lstStyle/>
                    <a:p>
                      <a:pPr algn="l" rtl="0" fontAlgn="ctr"/>
                      <a:r>
                        <a:rPr lang="en-ZA" sz="900" b="0" i="0" u="none" strike="noStrike">
                          <a:solidFill>
                            <a:srgbClr val="000000"/>
                          </a:solidFill>
                          <a:effectLst/>
                          <a:latin typeface="Arial"/>
                        </a:rPr>
                        <a:t>Eastern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58 847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56 330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61 688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61 242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65 860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65 518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16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2"/>
                  </a:ext>
                </a:extLst>
              </a:tr>
              <a:tr h="361870">
                <a:tc>
                  <a:txBody>
                    <a:bodyPr/>
                    <a:lstStyle/>
                    <a:p>
                      <a:pPr algn="l" rtl="0" fontAlgn="ctr"/>
                      <a:r>
                        <a:rPr lang="en-ZA" sz="900" b="0" i="0" u="none" strike="noStrike">
                          <a:solidFill>
                            <a:srgbClr val="000000"/>
                          </a:solidFill>
                          <a:effectLst/>
                          <a:latin typeface="Arial"/>
                        </a:rPr>
                        <a:t>Free State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32 832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32 807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34 467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34 454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34 034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34 018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3"/>
                  </a:ext>
                </a:extLst>
              </a:tr>
              <a:tr h="361870">
                <a:tc>
                  <a:txBody>
                    <a:bodyPr/>
                    <a:lstStyle/>
                    <a:p>
                      <a:pPr algn="l" rtl="0" fontAlgn="ctr"/>
                      <a:r>
                        <a:rPr lang="en-ZA" sz="900" b="0" i="0" u="none" strike="noStrike">
                          <a:solidFill>
                            <a:srgbClr val="000000"/>
                          </a:solidFill>
                          <a:effectLst/>
                          <a:latin typeface="Arial"/>
                        </a:rPr>
                        <a:t>Gauteng</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216 939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215 847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214 338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a:rPr>
                        <a:t>213 758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210 952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210 808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4"/>
                  </a:ext>
                </a:extLst>
              </a:tr>
              <a:tr h="361870">
                <a:tc>
                  <a:txBody>
                    <a:bodyPr/>
                    <a:lstStyle/>
                    <a:p>
                      <a:pPr algn="l" rtl="0" fontAlgn="ctr"/>
                      <a:r>
                        <a:rPr lang="en-ZA" sz="900" b="0" i="0" u="none" strike="noStrike" dirty="0">
                          <a:solidFill>
                            <a:srgbClr val="000000"/>
                          </a:solidFill>
                          <a:effectLst/>
                          <a:latin typeface="Arial"/>
                        </a:rPr>
                        <a:t>KwaZulu-Natal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127 978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125 575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129 816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128 302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124 028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122 844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5"/>
                  </a:ext>
                </a:extLst>
              </a:tr>
              <a:tr h="361870">
                <a:tc>
                  <a:txBody>
                    <a:bodyPr/>
                    <a:lstStyle/>
                    <a:p>
                      <a:pPr algn="l" rtl="0" fontAlgn="ctr"/>
                      <a:r>
                        <a:rPr lang="en-ZA" sz="900" b="0" i="0" u="none" strike="noStrike">
                          <a:solidFill>
                            <a:srgbClr val="000000"/>
                          </a:solidFill>
                          <a:effectLst/>
                          <a:latin typeface="Arial"/>
                        </a:rPr>
                        <a:t>Limpopo</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50 013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49 960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48 951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48 846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51 223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51 151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6"/>
                  </a:ext>
                </a:extLst>
              </a:tr>
              <a:tr h="361870">
                <a:tc>
                  <a:txBody>
                    <a:bodyPr/>
                    <a:lstStyle/>
                    <a:p>
                      <a:pPr algn="l" rtl="0" fontAlgn="ctr"/>
                      <a:r>
                        <a:rPr lang="en-ZA" sz="900" b="0" i="0" u="none" strike="noStrike">
                          <a:solidFill>
                            <a:srgbClr val="000000"/>
                          </a:solidFill>
                          <a:effectLst/>
                          <a:latin typeface="Arial"/>
                        </a:rPr>
                        <a:t>Mpumalanga</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42 310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32 381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77%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42 774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42 064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44 133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43 652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7"/>
                  </a:ext>
                </a:extLst>
              </a:tr>
              <a:tr h="361870">
                <a:tc>
                  <a:txBody>
                    <a:bodyPr/>
                    <a:lstStyle/>
                    <a:p>
                      <a:pPr algn="l" rtl="0" fontAlgn="ctr"/>
                      <a:r>
                        <a:rPr lang="en-ZA" sz="900" b="0" i="0" u="none" strike="noStrike">
                          <a:solidFill>
                            <a:srgbClr val="000000"/>
                          </a:solidFill>
                          <a:effectLst/>
                          <a:latin typeface="Arial"/>
                        </a:rPr>
                        <a:t>North West</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27 344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26 412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30 516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30 306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30 160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30 101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8"/>
                  </a:ext>
                </a:extLst>
              </a:tr>
              <a:tr h="361870">
                <a:tc>
                  <a:txBody>
                    <a:bodyPr/>
                    <a:lstStyle/>
                    <a:p>
                      <a:pPr algn="l" rtl="0" fontAlgn="ctr"/>
                      <a:r>
                        <a:rPr lang="en-ZA" sz="900" b="0" i="0" u="none" strike="noStrike">
                          <a:solidFill>
                            <a:srgbClr val="000000"/>
                          </a:solidFill>
                          <a:effectLst/>
                          <a:latin typeface="Arial"/>
                        </a:rPr>
                        <a:t>Northern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16 340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15 248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16 485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15 911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14 814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14 574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9"/>
                  </a:ext>
                </a:extLst>
              </a:tr>
              <a:tr h="361870">
                <a:tc>
                  <a:txBody>
                    <a:bodyPr/>
                    <a:lstStyle/>
                    <a:p>
                      <a:pPr algn="l" rtl="0" fontAlgn="ctr"/>
                      <a:r>
                        <a:rPr lang="en-ZA" sz="900" b="0" i="0" u="none" strike="noStrike">
                          <a:solidFill>
                            <a:srgbClr val="000000"/>
                          </a:solidFill>
                          <a:effectLst/>
                          <a:latin typeface="Arial"/>
                        </a:rPr>
                        <a:t>Western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111 217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110 550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122 360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122 210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127 551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127 429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10"/>
                  </a:ext>
                </a:extLst>
              </a:tr>
              <a:tr h="361870">
                <a:tc>
                  <a:txBody>
                    <a:bodyPr/>
                    <a:lstStyle/>
                    <a:p>
                      <a:pPr algn="l" rtl="0" fontAlgn="ctr"/>
                      <a:r>
                        <a:rPr lang="en-ZA" sz="900" b="1" i="0" u="none" strike="noStrike">
                          <a:solidFill>
                            <a:srgbClr val="000000"/>
                          </a:solidFill>
                          <a:effectLst/>
                          <a:latin typeface="Arial"/>
                        </a:rPr>
                        <a:t>Grand Total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696 963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678 229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715 262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710 834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716 463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713 763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16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1600" b="1"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006628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31</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61" name="Rounded Rectangle 60"/>
          <p:cNvSpPr/>
          <p:nvPr/>
        </p:nvSpPr>
        <p:spPr>
          <a:xfrm>
            <a:off x="2447835" y="904745"/>
            <a:ext cx="4036873"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Registration within 2 working days </a:t>
            </a:r>
            <a:endParaRPr lang="en-ZA" sz="1200" b="1" dirty="0">
              <a:solidFill>
                <a:prstClr val="black"/>
              </a:solidFill>
            </a:endParaRPr>
          </a:p>
        </p:txBody>
      </p:sp>
      <p:sp>
        <p:nvSpPr>
          <p:cNvPr id="1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31</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42461530"/>
              </p:ext>
            </p:extLst>
          </p:nvPr>
        </p:nvGraphicFramePr>
        <p:xfrm>
          <a:off x="251520" y="1412774"/>
          <a:ext cx="8568952" cy="5097623"/>
        </p:xfrm>
        <a:graphic>
          <a:graphicData uri="http://schemas.openxmlformats.org/drawingml/2006/table">
            <a:tbl>
              <a:tblPr firstRow="1" bandRow="1"/>
              <a:tblGrid>
                <a:gridCol w="813811">
                  <a:extLst>
                    <a:ext uri="{9D8B030D-6E8A-4147-A177-3AD203B41FA5}">
                      <a16:colId xmlns:a16="http://schemas.microsoft.com/office/drawing/2014/main" xmlns="" val="20000"/>
                    </a:ext>
                  </a:extLst>
                </a:gridCol>
                <a:gridCol w="801843">
                  <a:extLst>
                    <a:ext uri="{9D8B030D-6E8A-4147-A177-3AD203B41FA5}">
                      <a16:colId xmlns:a16="http://schemas.microsoft.com/office/drawing/2014/main" xmlns="" val="20001"/>
                    </a:ext>
                  </a:extLst>
                </a:gridCol>
                <a:gridCol w="801843">
                  <a:extLst>
                    <a:ext uri="{9D8B030D-6E8A-4147-A177-3AD203B41FA5}">
                      <a16:colId xmlns:a16="http://schemas.microsoft.com/office/drawing/2014/main" xmlns="" val="20002"/>
                    </a:ext>
                  </a:extLst>
                </a:gridCol>
                <a:gridCol w="622326">
                  <a:extLst>
                    <a:ext uri="{9D8B030D-6E8A-4147-A177-3AD203B41FA5}">
                      <a16:colId xmlns:a16="http://schemas.microsoft.com/office/drawing/2014/main" xmlns="" val="20003"/>
                    </a:ext>
                  </a:extLst>
                </a:gridCol>
                <a:gridCol w="586423">
                  <a:extLst>
                    <a:ext uri="{9D8B030D-6E8A-4147-A177-3AD203B41FA5}">
                      <a16:colId xmlns:a16="http://schemas.microsoft.com/office/drawing/2014/main" xmlns="" val="20004"/>
                    </a:ext>
                  </a:extLst>
                </a:gridCol>
                <a:gridCol w="586423">
                  <a:extLst>
                    <a:ext uri="{9D8B030D-6E8A-4147-A177-3AD203B41FA5}">
                      <a16:colId xmlns:a16="http://schemas.microsoft.com/office/drawing/2014/main" xmlns="" val="20005"/>
                    </a:ext>
                  </a:extLst>
                </a:gridCol>
                <a:gridCol w="730036">
                  <a:extLst>
                    <a:ext uri="{9D8B030D-6E8A-4147-A177-3AD203B41FA5}">
                      <a16:colId xmlns:a16="http://schemas.microsoft.com/office/drawing/2014/main" xmlns="" val="20006"/>
                    </a:ext>
                  </a:extLst>
                </a:gridCol>
                <a:gridCol w="586423">
                  <a:extLst>
                    <a:ext uri="{9D8B030D-6E8A-4147-A177-3AD203B41FA5}">
                      <a16:colId xmlns:a16="http://schemas.microsoft.com/office/drawing/2014/main" xmlns="" val="20007"/>
                    </a:ext>
                  </a:extLst>
                </a:gridCol>
                <a:gridCol w="586423">
                  <a:extLst>
                    <a:ext uri="{9D8B030D-6E8A-4147-A177-3AD203B41FA5}">
                      <a16:colId xmlns:a16="http://schemas.microsoft.com/office/drawing/2014/main" xmlns="" val="20008"/>
                    </a:ext>
                  </a:extLst>
                </a:gridCol>
                <a:gridCol w="730036">
                  <a:extLst>
                    <a:ext uri="{9D8B030D-6E8A-4147-A177-3AD203B41FA5}">
                      <a16:colId xmlns:a16="http://schemas.microsoft.com/office/drawing/2014/main" xmlns="" val="20009"/>
                    </a:ext>
                  </a:extLst>
                </a:gridCol>
                <a:gridCol w="574455">
                  <a:extLst>
                    <a:ext uri="{9D8B030D-6E8A-4147-A177-3AD203B41FA5}">
                      <a16:colId xmlns:a16="http://schemas.microsoft.com/office/drawing/2014/main" xmlns="" val="20010"/>
                    </a:ext>
                  </a:extLst>
                </a:gridCol>
                <a:gridCol w="574455">
                  <a:extLst>
                    <a:ext uri="{9D8B030D-6E8A-4147-A177-3AD203B41FA5}">
                      <a16:colId xmlns:a16="http://schemas.microsoft.com/office/drawing/2014/main" xmlns="" val="20011"/>
                    </a:ext>
                  </a:extLst>
                </a:gridCol>
                <a:gridCol w="574455">
                  <a:extLst>
                    <a:ext uri="{9D8B030D-6E8A-4147-A177-3AD203B41FA5}">
                      <a16:colId xmlns:a16="http://schemas.microsoft.com/office/drawing/2014/main" xmlns="" val="20012"/>
                    </a:ext>
                  </a:extLst>
                </a:gridCol>
              </a:tblGrid>
              <a:tr h="504058">
                <a:tc gridSpan="4">
                  <a:txBody>
                    <a:bodyPr/>
                    <a:lstStyle/>
                    <a:p>
                      <a:pPr algn="ctr">
                        <a:lnSpc>
                          <a:spcPct val="115000"/>
                        </a:lnSpc>
                        <a:spcAft>
                          <a:spcPts val="0"/>
                        </a:spcAft>
                      </a:pPr>
                      <a:r>
                        <a:rPr lang="en-ZA" sz="1100" b="1" kern="1200" dirty="0" smtClean="0">
                          <a:solidFill>
                            <a:schemeClr val="bg1"/>
                          </a:solidFill>
                          <a:effectLst/>
                          <a:latin typeface="+mn-lt"/>
                          <a:ea typeface="Times New Roman"/>
                          <a:cs typeface="Arial"/>
                        </a:rPr>
                        <a:t>1</a:t>
                      </a:r>
                      <a:r>
                        <a:rPr lang="en-ZA" sz="1100" b="1" kern="1200" baseline="30000" dirty="0" smtClean="0">
                          <a:solidFill>
                            <a:schemeClr val="bg1"/>
                          </a:solidFill>
                          <a:effectLst/>
                          <a:latin typeface="+mn-lt"/>
                          <a:ea typeface="Times New Roman"/>
                          <a:cs typeface="Arial"/>
                        </a:rPr>
                        <a:t>ST</a:t>
                      </a:r>
                      <a:r>
                        <a:rPr lang="en-ZA" sz="1100" b="1" kern="1200" baseline="0" dirty="0" smtClean="0">
                          <a:solidFill>
                            <a:schemeClr val="bg1"/>
                          </a:solidFill>
                          <a:effectLst/>
                          <a:latin typeface="+mn-lt"/>
                          <a:ea typeface="Times New Roman"/>
                          <a:cs typeface="Arial"/>
                        </a:rPr>
                        <a:t> QUARTER</a:t>
                      </a:r>
                      <a:r>
                        <a:rPr lang="en-ZA" sz="1100" b="1" kern="1200" dirty="0" smtClean="0">
                          <a:solidFill>
                            <a:schemeClr val="bg1"/>
                          </a:solidFill>
                          <a:effectLst/>
                          <a:latin typeface="+mn-lt"/>
                          <a:ea typeface="Times New Roman"/>
                          <a:cs typeface="Arial"/>
                        </a:rPr>
                        <a:t> </a:t>
                      </a:r>
                      <a:endParaRPr lang="en-ZA" sz="11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chemeClr val="bg1"/>
                          </a:solidFill>
                          <a:effectLst/>
                          <a:uLnTx/>
                          <a:uFillTx/>
                          <a:latin typeface="+mn-lt"/>
                          <a:ea typeface="Times New Roman"/>
                          <a:cs typeface="Arial"/>
                        </a:rPr>
                        <a:t>2</a:t>
                      </a:r>
                      <a:r>
                        <a:rPr kumimoji="0" lang="en-ZA" sz="1100" b="1" i="0" u="none" strike="noStrike" kern="1200" cap="none" spc="0" normalizeH="0" baseline="30000" noProof="0" dirty="0" smtClean="0">
                          <a:ln>
                            <a:noFill/>
                          </a:ln>
                          <a:solidFill>
                            <a:schemeClr val="bg1"/>
                          </a:solidFill>
                          <a:effectLst/>
                          <a:uLnTx/>
                          <a:uFillTx/>
                          <a:latin typeface="+mn-lt"/>
                          <a:ea typeface="Times New Roman"/>
                          <a:cs typeface="Arial"/>
                        </a:rPr>
                        <a:t>ND</a:t>
                      </a:r>
                      <a:r>
                        <a:rPr kumimoji="0" lang="en-ZA" sz="1100" b="1" i="0" u="none" strike="noStrike" kern="1200" cap="none" spc="0" normalizeH="0" baseline="0" noProof="0" dirty="0" smtClean="0">
                          <a:ln>
                            <a:noFill/>
                          </a:ln>
                          <a:solidFill>
                            <a:schemeClr val="bg1"/>
                          </a:solidFill>
                          <a:effectLst/>
                          <a:uLnTx/>
                          <a:uFillTx/>
                          <a:latin typeface="+mn-lt"/>
                          <a:ea typeface="Times New Roman"/>
                          <a:cs typeface="Arial"/>
                        </a:rPr>
                        <a:t> QUARTER </a:t>
                      </a:r>
                      <a:endParaRPr kumimoji="0" lang="en-ZA" sz="11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chemeClr val="bg1"/>
                          </a:solidFill>
                          <a:effectLst/>
                          <a:uLnTx/>
                          <a:uFillTx/>
                          <a:latin typeface="+mn-lt"/>
                          <a:ea typeface="Times New Roman"/>
                          <a:cs typeface="Arial"/>
                        </a:rPr>
                        <a:t>3</a:t>
                      </a:r>
                      <a:r>
                        <a:rPr kumimoji="0" lang="en-ZA" sz="1100" b="1" i="0" u="none" strike="noStrike" kern="1200" cap="none" spc="0" normalizeH="0" baseline="30000" noProof="0" dirty="0" smtClean="0">
                          <a:ln>
                            <a:noFill/>
                          </a:ln>
                          <a:solidFill>
                            <a:schemeClr val="bg1"/>
                          </a:solidFill>
                          <a:effectLst/>
                          <a:uLnTx/>
                          <a:uFillTx/>
                          <a:latin typeface="+mn-lt"/>
                          <a:ea typeface="Times New Roman"/>
                          <a:cs typeface="Arial"/>
                        </a:rPr>
                        <a:t>rd</a:t>
                      </a:r>
                      <a:r>
                        <a:rPr kumimoji="0" lang="en-ZA" sz="1100" b="1" i="0" u="none" strike="noStrike" kern="1200" cap="none" spc="0" normalizeH="0" baseline="0" noProof="0" dirty="0" smtClean="0">
                          <a:ln>
                            <a:noFill/>
                          </a:ln>
                          <a:solidFill>
                            <a:schemeClr val="bg1"/>
                          </a:solidFill>
                          <a:effectLst/>
                          <a:uLnTx/>
                          <a:uFillTx/>
                          <a:latin typeface="+mn-lt"/>
                          <a:ea typeface="Times New Roman"/>
                          <a:cs typeface="Arial"/>
                        </a:rPr>
                        <a:t>  QUARTER</a:t>
                      </a:r>
                      <a:endParaRPr kumimoji="0" lang="en-ZA" sz="1100" b="0" i="0" u="none" strike="noStrike" kern="1200" cap="none" spc="0" normalizeH="0" baseline="0" noProof="0" dirty="0">
                        <a:ln>
                          <a:noFill/>
                        </a:ln>
                        <a:solidFill>
                          <a:schemeClr val="bg1"/>
                        </a:solidFill>
                        <a:effectLst/>
                        <a:uLnTx/>
                        <a:uFillTx/>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gridSpan="3">
                  <a:txBody>
                    <a:bodyPr/>
                    <a:lstStyle/>
                    <a:p>
                      <a:pPr>
                        <a:lnSpc>
                          <a:spcPct val="115000"/>
                        </a:lnSpc>
                        <a:spcAft>
                          <a:spcPts val="0"/>
                        </a:spcAft>
                      </a:pPr>
                      <a:r>
                        <a:rPr lang="en-ZA" sz="1100" b="1" kern="1200" dirty="0" smtClean="0">
                          <a:solidFill>
                            <a:schemeClr val="bg1"/>
                          </a:solidFill>
                          <a:effectLst/>
                          <a:latin typeface="+mn-lt"/>
                          <a:ea typeface="Times New Roman"/>
                          <a:cs typeface="Arial"/>
                        </a:rPr>
                        <a:t>4</a:t>
                      </a:r>
                      <a:r>
                        <a:rPr lang="en-ZA" sz="1100" b="1" kern="1200" baseline="30000" dirty="0" smtClean="0">
                          <a:solidFill>
                            <a:schemeClr val="bg1"/>
                          </a:solidFill>
                          <a:effectLst/>
                          <a:latin typeface="+mn-lt"/>
                          <a:ea typeface="Times New Roman"/>
                          <a:cs typeface="Arial"/>
                        </a:rPr>
                        <a:t>TH</a:t>
                      </a:r>
                      <a:r>
                        <a:rPr lang="en-ZA" sz="1100" b="1" kern="1200" baseline="0" dirty="0" smtClean="0">
                          <a:solidFill>
                            <a:schemeClr val="bg1"/>
                          </a:solidFill>
                          <a:effectLst/>
                          <a:latin typeface="+mn-lt"/>
                          <a:ea typeface="Times New Roman"/>
                          <a:cs typeface="Arial"/>
                        </a:rPr>
                        <a:t> QUARTER</a:t>
                      </a:r>
                      <a:endParaRPr lang="en-ZA" sz="1100" dirty="0">
                        <a:solidFill>
                          <a:schemeClr val="bg1"/>
                        </a:solidFill>
                        <a:effectLst/>
                        <a:latin typeface="+mn-lt"/>
                        <a:ea typeface="Calibri"/>
                        <a:cs typeface="Times New Roman"/>
                      </a:endParaRPr>
                    </a:p>
                  </a:txBody>
                  <a:tcPr marL="62702" marR="62702" marT="870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xmlns="" val="10000"/>
                  </a:ext>
                </a:extLst>
              </a:tr>
              <a:tr h="831997">
                <a:tc>
                  <a:txBody>
                    <a:bodyPr/>
                    <a:lstStyle/>
                    <a:p>
                      <a:pPr algn="l" rtl="0" fontAlgn="ctr"/>
                      <a:r>
                        <a:rPr lang="en-ZA" sz="900" b="1" i="0" u="none" strike="noStrike" dirty="0">
                          <a:solidFill>
                            <a:srgbClr val="FFFFFF"/>
                          </a:solidFill>
                          <a:effectLst/>
                          <a:latin typeface="Arial"/>
                        </a:rPr>
                        <a:t>Province</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dirty="0">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8620" marR="8620"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xmlns="" val="10001"/>
                  </a:ext>
                </a:extLst>
              </a:tr>
              <a:tr h="386703">
                <a:tc>
                  <a:txBody>
                    <a:bodyPr/>
                    <a:lstStyle/>
                    <a:p>
                      <a:pPr algn="l" rtl="0" fontAlgn="ctr"/>
                      <a:r>
                        <a:rPr lang="en-ZA" sz="900" b="0" i="0" u="none" strike="noStrike" dirty="0">
                          <a:solidFill>
                            <a:srgbClr val="000000"/>
                          </a:solidFill>
                          <a:effectLst/>
                          <a:latin typeface="Arial"/>
                        </a:rPr>
                        <a:t>Eastern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2 323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2 288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743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731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469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464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02"/>
                  </a:ext>
                </a:extLst>
              </a:tr>
              <a:tr h="374985">
                <a:tc>
                  <a:txBody>
                    <a:bodyPr/>
                    <a:lstStyle/>
                    <a:p>
                      <a:pPr algn="l" rtl="0" fontAlgn="ctr"/>
                      <a:r>
                        <a:rPr lang="en-ZA" sz="900" b="0" i="0" u="none" strike="noStrike">
                          <a:solidFill>
                            <a:srgbClr val="000000"/>
                          </a:solidFill>
                          <a:effectLst/>
                          <a:latin typeface="Arial"/>
                        </a:rPr>
                        <a:t>Free State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519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548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520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427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426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03"/>
                  </a:ext>
                </a:extLst>
              </a:tr>
              <a:tr h="374985">
                <a:tc>
                  <a:txBody>
                    <a:bodyPr/>
                    <a:lstStyle/>
                    <a:p>
                      <a:pPr algn="l" rtl="0" fontAlgn="ctr"/>
                      <a:r>
                        <a:rPr lang="en-ZA" sz="900" b="0" i="0" u="none" strike="noStrike">
                          <a:solidFill>
                            <a:srgbClr val="000000"/>
                          </a:solidFill>
                          <a:effectLst/>
                          <a:latin typeface="Arial"/>
                        </a:rPr>
                        <a:t>Gauteng</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1 584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1 554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1 578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1 551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1 252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1 233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04"/>
                  </a:ext>
                </a:extLst>
              </a:tr>
              <a:tr h="374985">
                <a:tc>
                  <a:txBody>
                    <a:bodyPr/>
                    <a:lstStyle/>
                    <a:p>
                      <a:pPr algn="l" fontAlgn="b"/>
                      <a:r>
                        <a:rPr lang="en-ZA" sz="900" b="0" i="0" u="none" strike="noStrike" dirty="0" smtClean="0">
                          <a:solidFill>
                            <a:srgbClr val="000000"/>
                          </a:solidFill>
                          <a:effectLst/>
                          <a:latin typeface="Arial"/>
                        </a:rPr>
                        <a:t>KwaZulu-Natal</a:t>
                      </a:r>
                      <a:endParaRPr lang="en-ZA" sz="900" b="0" i="0" u="none" strike="noStrike" dirty="0">
                        <a:solidFill>
                          <a:srgbClr val="000000"/>
                        </a:solidFill>
                        <a:effectLst/>
                        <a:latin typeface="Arial"/>
                      </a:endParaRP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1 345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1 289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1 349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1 336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05"/>
                  </a:ext>
                </a:extLst>
              </a:tr>
              <a:tr h="374985">
                <a:tc>
                  <a:txBody>
                    <a:bodyPr/>
                    <a:lstStyle/>
                    <a:p>
                      <a:pPr algn="l" fontAlgn="b"/>
                      <a:r>
                        <a:rPr lang="en-ZA" sz="900" b="0" i="0" u="none" strike="noStrike">
                          <a:solidFill>
                            <a:srgbClr val="000000"/>
                          </a:solidFill>
                          <a:effectLst/>
                          <a:latin typeface="Arial"/>
                        </a:rPr>
                        <a:t>Limpopo</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460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458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482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482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100%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492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488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06"/>
                  </a:ext>
                </a:extLst>
              </a:tr>
              <a:tr h="374985">
                <a:tc>
                  <a:txBody>
                    <a:bodyPr/>
                    <a:lstStyle/>
                    <a:p>
                      <a:pPr algn="l" fontAlgn="b"/>
                      <a:r>
                        <a:rPr lang="en-ZA" sz="900" b="0" i="0" u="none" strike="noStrike">
                          <a:solidFill>
                            <a:srgbClr val="000000"/>
                          </a:solidFill>
                          <a:effectLst/>
                          <a:latin typeface="Arial"/>
                        </a:rPr>
                        <a:t>Mpumalanga</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356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317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89%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366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355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282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271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07"/>
                  </a:ext>
                </a:extLst>
              </a:tr>
              <a:tr h="374985">
                <a:tc>
                  <a:txBody>
                    <a:bodyPr/>
                    <a:lstStyle/>
                    <a:p>
                      <a:pPr algn="l" fontAlgn="b"/>
                      <a:r>
                        <a:rPr lang="en-ZA" sz="900" b="0" i="0" u="none" strike="noStrike">
                          <a:solidFill>
                            <a:srgbClr val="000000"/>
                          </a:solidFill>
                          <a:effectLst/>
                          <a:latin typeface="Arial"/>
                        </a:rPr>
                        <a:t>North West</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314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305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304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301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237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233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08"/>
                  </a:ext>
                </a:extLst>
              </a:tr>
              <a:tr h="374985">
                <a:tc>
                  <a:txBody>
                    <a:bodyPr/>
                    <a:lstStyle/>
                    <a:p>
                      <a:pPr algn="l" rtl="0" fontAlgn="ctr"/>
                      <a:r>
                        <a:rPr lang="en-ZA" sz="900" b="0" i="0" u="none" strike="noStrike">
                          <a:solidFill>
                            <a:srgbClr val="000000"/>
                          </a:solidFill>
                          <a:effectLst/>
                          <a:latin typeface="Arial"/>
                        </a:rPr>
                        <a:t>Northern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266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257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97%</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279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266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208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09"/>
                  </a:ext>
                </a:extLst>
              </a:tr>
              <a:tr h="374985">
                <a:tc>
                  <a:txBody>
                    <a:bodyPr/>
                    <a:lstStyle/>
                    <a:p>
                      <a:pPr algn="l" rtl="0" fontAlgn="ctr"/>
                      <a:r>
                        <a:rPr lang="en-ZA" sz="900" b="0" i="0" u="none" strike="noStrike">
                          <a:solidFill>
                            <a:srgbClr val="000000"/>
                          </a:solidFill>
                          <a:effectLst/>
                          <a:latin typeface="Arial"/>
                        </a:rPr>
                        <a:t>Western Cape</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694</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678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775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771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696</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685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0"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10"/>
                  </a:ext>
                </a:extLst>
              </a:tr>
              <a:tr h="374985">
                <a:tc>
                  <a:txBody>
                    <a:bodyPr/>
                    <a:lstStyle/>
                    <a:p>
                      <a:pPr algn="l" rtl="0" fontAlgn="ctr"/>
                      <a:r>
                        <a:rPr lang="en-ZA" sz="900" b="1" i="0" u="none" strike="noStrike">
                          <a:solidFill>
                            <a:srgbClr val="000000"/>
                          </a:solidFill>
                          <a:effectLst/>
                          <a:latin typeface="Arial"/>
                        </a:rPr>
                        <a:t>Grand Total</a:t>
                      </a:r>
                    </a:p>
                  </a:txBody>
                  <a:tcPr marL="8620" marR="8620"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21 108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dirty="0">
                          <a:solidFill>
                            <a:srgbClr val="000000"/>
                          </a:solidFill>
                          <a:effectLst/>
                          <a:latin typeface="Arial"/>
                        </a:rPr>
                        <a:t>20 770</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98%</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16 553</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16 361</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14 195</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dirty="0">
                          <a:solidFill>
                            <a:srgbClr val="000000"/>
                          </a:solidFill>
                          <a:effectLst/>
                          <a:latin typeface="Arial"/>
                        </a:rPr>
                        <a:t>14 102</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dirty="0">
                          <a:solidFill>
                            <a:srgbClr val="000000"/>
                          </a:solidFill>
                          <a:effectLst/>
                          <a:latin typeface="Arial"/>
                        </a:rPr>
                        <a:t>99%</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16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1" i="0" u="none" strike="noStrike">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1600" b="1" i="0" u="none" strike="noStrike" dirty="0">
                          <a:solidFill>
                            <a:srgbClr val="000000"/>
                          </a:solidFill>
                          <a:effectLst/>
                          <a:latin typeface="Arial"/>
                        </a:rPr>
                        <a:t> </a:t>
                      </a:r>
                    </a:p>
                  </a:txBody>
                  <a:tcPr marL="8620" marR="8620"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046697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32</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a:ln>
            <a:solidFill>
              <a:schemeClr val="bg1"/>
            </a:solidFill>
          </a:ln>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3RD QUARTER CLAIMS</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BENEFIT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PAYMENT</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32</a:t>
            </a:r>
            <a:endParaRPr lang="en-ZA" sz="1200" dirty="0">
              <a:solidFill>
                <a:prstClr val="black"/>
              </a:solidFill>
            </a:endParaRPr>
          </a:p>
        </p:txBody>
      </p:sp>
    </p:spTree>
    <p:extLst>
      <p:ext uri="{BB962C8B-B14F-4D97-AF65-F5344CB8AC3E}">
        <p14:creationId xmlns:p14="http://schemas.microsoft.com/office/powerpoint/2010/main" xmlns="" val="1896387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000" b="1" dirty="0" smtClean="0">
                <a:solidFill>
                  <a:prstClr val="black"/>
                </a:solidFill>
                <a:cs typeface="+mj-cs"/>
              </a:rPr>
              <a:t>VALUE AND VOLUME OF BENEFITS PAYMENTS</a:t>
            </a:r>
            <a:endParaRPr lang="en-ZA" sz="2000" b="1" dirty="0"/>
          </a:p>
        </p:txBody>
      </p:sp>
      <p:sp>
        <p:nvSpPr>
          <p:cNvPr id="6" name="Text Placeholder 5"/>
          <p:cNvSpPr>
            <a:spLocks noGrp="1"/>
          </p:cNvSpPr>
          <p:nvPr>
            <p:ph type="body" idx="1"/>
          </p:nvPr>
        </p:nvSpPr>
        <p:spPr/>
        <p:txBody>
          <a:bodyPr/>
          <a:lstStyle/>
          <a:p>
            <a:pPr marL="171450" lvl="0" indent="-171450">
              <a:buFont typeface="Arial" panose="020B0604020202020204" pitchFamily="34" charset="0"/>
              <a:buChar char="•"/>
            </a:pPr>
            <a:r>
              <a:rPr lang="en-ZA" sz="900" dirty="0">
                <a:solidFill>
                  <a:prstClr val="black"/>
                </a:solidFill>
                <a:cs typeface="+mn-cs"/>
              </a:rPr>
              <a:t>There was a growth in payments rand value and volumes for </a:t>
            </a:r>
            <a:r>
              <a:rPr lang="en-ZA" sz="900" dirty="0" smtClean="0">
                <a:solidFill>
                  <a:prstClr val="black"/>
                </a:solidFill>
                <a:cs typeface="+mn-cs"/>
              </a:rPr>
              <a:t>3rd </a:t>
            </a:r>
            <a:r>
              <a:rPr lang="en-ZA" sz="900" dirty="0">
                <a:solidFill>
                  <a:prstClr val="black"/>
                </a:solidFill>
                <a:cs typeface="+mn-cs"/>
              </a:rPr>
              <a:t>quarter 2018 compared to </a:t>
            </a:r>
            <a:r>
              <a:rPr lang="en-ZA" sz="900" dirty="0" smtClean="0">
                <a:solidFill>
                  <a:prstClr val="black"/>
                </a:solidFill>
                <a:cs typeface="+mn-cs"/>
              </a:rPr>
              <a:t>3rd </a:t>
            </a:r>
            <a:r>
              <a:rPr lang="en-ZA" sz="900" dirty="0">
                <a:solidFill>
                  <a:prstClr val="black"/>
                </a:solidFill>
                <a:cs typeface="+mn-cs"/>
              </a:rPr>
              <a:t>quarter </a:t>
            </a:r>
            <a:r>
              <a:rPr lang="en-ZA" sz="900" dirty="0" smtClean="0">
                <a:solidFill>
                  <a:prstClr val="black"/>
                </a:solidFill>
                <a:cs typeface="+mn-cs"/>
              </a:rPr>
              <a:t>2017 </a:t>
            </a:r>
            <a:r>
              <a:rPr lang="en-ZA" sz="900" dirty="0">
                <a:solidFill>
                  <a:prstClr val="black"/>
                </a:solidFill>
                <a:cs typeface="+mn-cs"/>
              </a:rPr>
              <a:t>of </a:t>
            </a:r>
            <a:r>
              <a:rPr lang="en-ZA" sz="900" dirty="0" smtClean="0">
                <a:solidFill>
                  <a:prstClr val="black"/>
                </a:solidFill>
                <a:cs typeface="+mn-cs"/>
              </a:rPr>
              <a:t>7.57</a:t>
            </a:r>
            <a:r>
              <a:rPr lang="en-ZA" sz="900" dirty="0" smtClean="0">
                <a:cs typeface="+mn-cs"/>
              </a:rPr>
              <a:t>%</a:t>
            </a:r>
            <a:r>
              <a:rPr lang="en-ZA" sz="900" dirty="0" smtClean="0">
                <a:solidFill>
                  <a:srgbClr val="FF0000"/>
                </a:solidFill>
                <a:cs typeface="+mn-cs"/>
              </a:rPr>
              <a:t> </a:t>
            </a:r>
            <a:r>
              <a:rPr lang="en-ZA" sz="900" dirty="0">
                <a:solidFill>
                  <a:prstClr val="black"/>
                </a:solidFill>
                <a:cs typeface="+mn-cs"/>
              </a:rPr>
              <a:t>and </a:t>
            </a:r>
            <a:r>
              <a:rPr lang="en-ZA" sz="900" dirty="0" smtClean="0">
                <a:cs typeface="+mn-cs"/>
              </a:rPr>
              <a:t>10.69% </a:t>
            </a:r>
            <a:r>
              <a:rPr lang="en-ZA" sz="900" dirty="0">
                <a:solidFill>
                  <a:prstClr val="black"/>
                </a:solidFill>
                <a:cs typeface="+mn-cs"/>
              </a:rPr>
              <a:t>respectively.</a:t>
            </a:r>
          </a:p>
          <a:p>
            <a:endParaRPr lang="en-Z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4106864"/>
            <a:ext cx="4176463" cy="2490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7" y="4106864"/>
            <a:ext cx="3960439" cy="2490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Grp="1" noChangeAspect="1" noChangeArrowheads="1"/>
          </p:cNvPicPr>
          <p:nvPr>
            <p:ph sz="quarter" idx="4"/>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7" y="1797279"/>
            <a:ext cx="3960439" cy="2207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Grp="1" noChangeAspect="1" noChangeArrowheads="1"/>
          </p:cNvPicPr>
          <p:nvPr>
            <p:ph sz="half" idx="2"/>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1829851"/>
            <a:ext cx="4176463" cy="2175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33</a:t>
            </a:r>
            <a:endParaRPr lang="en-ZA" sz="1200" dirty="0">
              <a:solidFill>
                <a:prstClr val="black"/>
              </a:solidFill>
            </a:endParaRPr>
          </a:p>
        </p:txBody>
      </p:sp>
    </p:spTree>
    <p:extLst>
      <p:ext uri="{BB962C8B-B14F-4D97-AF65-F5344CB8AC3E}">
        <p14:creationId xmlns:p14="http://schemas.microsoft.com/office/powerpoint/2010/main" xmlns="" val="97976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solidFill>
                  <a:prstClr val="black"/>
                </a:solidFill>
              </a:rPr>
              <a:t>VALUE </a:t>
            </a:r>
            <a:r>
              <a:rPr lang="en-ZA" sz="2000" b="1" dirty="0" smtClean="0">
                <a:solidFill>
                  <a:prstClr val="black"/>
                </a:solidFill>
              </a:rPr>
              <a:t>AND VOLUME OF </a:t>
            </a:r>
            <a:r>
              <a:rPr lang="en-ZA" sz="2000" b="1" dirty="0">
                <a:solidFill>
                  <a:prstClr val="black"/>
                </a:solidFill>
              </a:rPr>
              <a:t>BENEFITS PAYMENTS</a:t>
            </a:r>
            <a:endParaRPr lang="en-ZA" sz="2000" dirty="0"/>
          </a:p>
        </p:txBody>
      </p:sp>
      <p:sp>
        <p:nvSpPr>
          <p:cNvPr id="3" name="Text Placeholder 2"/>
          <p:cNvSpPr>
            <a:spLocks noGrp="1"/>
          </p:cNvSpPr>
          <p:nvPr>
            <p:ph type="body" idx="1"/>
          </p:nvPr>
        </p:nvSpPr>
        <p:spPr/>
        <p:txBody>
          <a:bodyPr/>
          <a:lstStyle/>
          <a:p>
            <a:r>
              <a:rPr lang="en-ZA" sz="1600" dirty="0" smtClean="0"/>
              <a:t>VALUE OF  THE BENEFITS PAYMENTS</a:t>
            </a:r>
            <a:endParaRPr lang="en-ZA" sz="1600" dirty="0"/>
          </a:p>
        </p:txBody>
      </p:sp>
      <p:sp>
        <p:nvSpPr>
          <p:cNvPr id="5" name="Text Placeholder 4"/>
          <p:cNvSpPr>
            <a:spLocks noGrp="1"/>
          </p:cNvSpPr>
          <p:nvPr>
            <p:ph type="body" sz="quarter" idx="3"/>
          </p:nvPr>
        </p:nvSpPr>
        <p:spPr/>
        <p:txBody>
          <a:bodyPr/>
          <a:lstStyle/>
          <a:p>
            <a:r>
              <a:rPr lang="en-ZA" sz="1600" dirty="0" smtClean="0"/>
              <a:t>VOLUME </a:t>
            </a:r>
            <a:r>
              <a:rPr lang="en-ZA" sz="1600" dirty="0"/>
              <a:t>OF  THE BENEFITS PAYMENTS</a:t>
            </a: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348880"/>
            <a:ext cx="4040188" cy="3672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5025" y="2307526"/>
            <a:ext cx="4041775" cy="3685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34</a:t>
            </a:r>
            <a:endParaRPr lang="en-ZA" sz="1200" dirty="0">
              <a:solidFill>
                <a:prstClr val="black"/>
              </a:solidFill>
            </a:endParaRPr>
          </a:p>
        </p:txBody>
      </p:sp>
    </p:spTree>
    <p:extLst>
      <p:ext uri="{BB962C8B-B14F-4D97-AF65-F5344CB8AC3E}">
        <p14:creationId xmlns:p14="http://schemas.microsoft.com/office/powerpoint/2010/main" xmlns="" val="95470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35</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3</a:t>
            </a:r>
            <a:r>
              <a:rPr lang="en-ZA" altLang="en-US" sz="4000" b="1" baseline="30000" dirty="0" smtClean="0">
                <a:ln w="1905"/>
                <a:solidFill>
                  <a:srgbClr val="00B0F0"/>
                </a:solidFill>
                <a:effectLst>
                  <a:innerShdw blurRad="69850" dist="43180" dir="5400000">
                    <a:srgbClr val="000000">
                      <a:alpha val="65000"/>
                    </a:srgbClr>
                  </a:innerShdw>
                </a:effectLst>
                <a:latin typeface="+mn-lt"/>
                <a:ea typeface="+mn-ea"/>
                <a:cs typeface="+mn-cs"/>
              </a:rPr>
              <a:t>rd</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QUARTER FINANCIAL</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EXPENDITURE REPORT</a:t>
            </a: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35</a:t>
            </a:r>
            <a:endParaRPr lang="en-ZA" sz="1200" dirty="0">
              <a:solidFill>
                <a:prstClr val="black"/>
              </a:solidFill>
            </a:endParaRPr>
          </a:p>
        </p:txBody>
      </p:sp>
    </p:spTree>
    <p:extLst>
      <p:ext uri="{BB962C8B-B14F-4D97-AF65-F5344CB8AC3E}">
        <p14:creationId xmlns:p14="http://schemas.microsoft.com/office/powerpoint/2010/main" xmlns="" val="1058130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86650035"/>
              </p:ext>
            </p:extLst>
          </p:nvPr>
        </p:nvGraphicFramePr>
        <p:xfrm>
          <a:off x="323529" y="1412776"/>
          <a:ext cx="8568951" cy="5259022"/>
        </p:xfrm>
        <a:graphic>
          <a:graphicData uri="http://schemas.openxmlformats.org/drawingml/2006/table">
            <a:tbl>
              <a:tblPr/>
              <a:tblGrid>
                <a:gridCol w="2195471">
                  <a:extLst>
                    <a:ext uri="{9D8B030D-6E8A-4147-A177-3AD203B41FA5}">
                      <a16:colId xmlns:a16="http://schemas.microsoft.com/office/drawing/2014/main" xmlns="" val="20000"/>
                    </a:ext>
                  </a:extLst>
                </a:gridCol>
                <a:gridCol w="1404928">
                  <a:extLst>
                    <a:ext uri="{9D8B030D-6E8A-4147-A177-3AD203B41FA5}">
                      <a16:colId xmlns:a16="http://schemas.microsoft.com/office/drawing/2014/main" xmlns="" val="20001"/>
                    </a:ext>
                  </a:extLst>
                </a:gridCol>
                <a:gridCol w="1561294">
                  <a:extLst>
                    <a:ext uri="{9D8B030D-6E8A-4147-A177-3AD203B41FA5}">
                      <a16:colId xmlns:a16="http://schemas.microsoft.com/office/drawing/2014/main" xmlns="" val="20002"/>
                    </a:ext>
                  </a:extLst>
                </a:gridCol>
                <a:gridCol w="1599890">
                  <a:extLst>
                    <a:ext uri="{9D8B030D-6E8A-4147-A177-3AD203B41FA5}">
                      <a16:colId xmlns:a16="http://schemas.microsoft.com/office/drawing/2014/main" xmlns="" val="20003"/>
                    </a:ext>
                  </a:extLst>
                </a:gridCol>
                <a:gridCol w="1807368">
                  <a:extLst>
                    <a:ext uri="{9D8B030D-6E8A-4147-A177-3AD203B41FA5}">
                      <a16:colId xmlns:a16="http://schemas.microsoft.com/office/drawing/2014/main" xmlns="" val="20004"/>
                    </a:ext>
                  </a:extLst>
                </a:gridCol>
              </a:tblGrid>
              <a:tr h="1032331">
                <a:tc rowSpan="2">
                  <a:txBody>
                    <a:bodyPr/>
                    <a:lstStyle/>
                    <a:p>
                      <a:pPr algn="ctr" rtl="0" fontAlgn="ctr"/>
                      <a:r>
                        <a:rPr lang="en-ZA" sz="1200" b="1" i="0" u="none" strike="noStrike" dirty="0">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4">
                  <a:txBody>
                    <a:bodyPr/>
                    <a:lstStyle/>
                    <a:p>
                      <a:pPr algn="ctr" rtl="0" fontAlgn="ctr"/>
                      <a:r>
                        <a:rPr lang="en-ZA" sz="1300" b="1" i="0" u="none" strike="noStrike" dirty="0">
                          <a:solidFill>
                            <a:srgbClr val="000000"/>
                          </a:solidFill>
                          <a:effectLst/>
                          <a:latin typeface="Calibri"/>
                        </a:rPr>
                        <a:t> Budget vs Expenditure information </a:t>
                      </a:r>
                    </a:p>
                  </a:txBody>
                  <a:tcPr marL="8958" marR="8958"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3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33065">
                <a:tc vMerge="1">
                  <a:txBody>
                    <a:bodyPr/>
                    <a:lstStyle/>
                    <a:p>
                      <a:endParaRPr lang="en-ZA"/>
                    </a:p>
                  </a:txBody>
                  <a:tcPr/>
                </a:tc>
                <a:tc>
                  <a:txBody>
                    <a:bodyPr/>
                    <a:lstStyle/>
                    <a:p>
                      <a:pPr algn="l" rtl="0" fontAlgn="ctr"/>
                      <a:r>
                        <a:rPr lang="en-ZA" sz="1200" b="1" i="0" u="none" strike="noStrike">
                          <a:solidFill>
                            <a:srgbClr val="000000"/>
                          </a:solidFill>
                          <a:effectLst/>
                          <a:latin typeface="Calibri"/>
                        </a:rPr>
                        <a:t> </a:t>
                      </a:r>
                    </a:p>
                  </a:txBody>
                  <a:tcPr marL="8958" marR="8958" marT="8958"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ctr" rtl="0" fontAlgn="ctr"/>
                      <a:r>
                        <a:rPr lang="en-ZA" sz="1200" b="1" i="0" u="none" strike="noStrike" dirty="0">
                          <a:solidFill>
                            <a:srgbClr val="000000"/>
                          </a:solidFill>
                          <a:effectLst/>
                          <a:latin typeface="Calibri"/>
                        </a:rPr>
                        <a:t> Quarter </a:t>
                      </a:r>
                      <a:r>
                        <a:rPr lang="en-ZA" sz="1200" b="1" i="0" u="none" strike="noStrike" dirty="0" smtClean="0">
                          <a:solidFill>
                            <a:srgbClr val="000000"/>
                          </a:solidFill>
                          <a:effectLst/>
                          <a:latin typeface="Calibri"/>
                        </a:rPr>
                        <a:t>03 Cumulative  2018/19 </a:t>
                      </a:r>
                      <a:r>
                        <a:rPr lang="en-ZA" sz="1200" b="1" i="0" u="none" strike="noStrike" dirty="0">
                          <a:solidFill>
                            <a:srgbClr val="000000"/>
                          </a:solidFill>
                          <a:effectLst/>
                          <a:latin typeface="Calibri"/>
                        </a:rPr>
                        <a:t>R'000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ctr" rtl="0" fontAlgn="ctr"/>
                      <a:r>
                        <a:rPr lang="en-ZA" sz="1200" b="1" i="0" u="none" strike="noStrike" dirty="0">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l" rtl="0" fontAlgn="ctr"/>
                      <a:r>
                        <a:rPr lang="en-ZA" sz="1200" b="1" i="0" u="none" strike="noStrike">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extLst>
                  <a:ext uri="{0D108BD9-81ED-4DB2-BD59-A6C34878D82A}">
                    <a16:rowId xmlns:a16="http://schemas.microsoft.com/office/drawing/2014/main" xmlns="" val="10001"/>
                  </a:ext>
                </a:extLst>
              </a:tr>
              <a:tr h="262796">
                <a:tc>
                  <a:txBody>
                    <a:bodyPr/>
                    <a:lstStyle/>
                    <a:p>
                      <a:pPr algn="l" rtl="0" fontAlgn="ctr"/>
                      <a:r>
                        <a:rPr lang="en-ZA" sz="1200" b="1" i="0" u="none" strike="noStrike" dirty="0" smtClean="0">
                          <a:solidFill>
                            <a:srgbClr val="000000"/>
                          </a:solidFill>
                          <a:effectLst/>
                          <a:latin typeface="Calibri"/>
                        </a:rPr>
                        <a:t>PROGRAMMES</a:t>
                      </a: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r>
                        <a:rPr lang="en-ZA" sz="1200" b="1" i="0" u="none" strike="noStrike" dirty="0">
                          <a:solidFill>
                            <a:srgbClr val="000000"/>
                          </a:solidFill>
                          <a:effectLst/>
                          <a:latin typeface="Calibri"/>
                        </a:rPr>
                        <a:t>Budget</a:t>
                      </a:r>
                    </a:p>
                  </a:txBody>
                  <a:tcPr marL="8958" marR="8958"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Actual </a:t>
                      </a:r>
                    </a:p>
                  </a:txBody>
                  <a:tcPr marL="8958" marR="8958" marT="8958" marB="0" anchor="ctr">
                    <a:lnL>
                      <a:noFill/>
                    </a:lnL>
                    <a:lnR>
                      <a:noFill/>
                    </a:lnR>
                    <a:lnT>
                      <a:noFill/>
                    </a:lnT>
                    <a:lnB>
                      <a:noFill/>
                    </a:lnB>
                  </a:tcPr>
                </a:tc>
                <a:tc>
                  <a:txBody>
                    <a:bodyPr/>
                    <a:lstStyle/>
                    <a:p>
                      <a:pPr algn="r" rtl="0" fontAlgn="ctr"/>
                      <a:r>
                        <a:rPr lang="en-ZA" sz="1200" b="1" i="0" u="none" strike="noStrike" dirty="0" smtClean="0">
                          <a:solidFill>
                            <a:srgbClr val="000000"/>
                          </a:solidFill>
                          <a:effectLst/>
                          <a:latin typeface="Calibri"/>
                        </a:rPr>
                        <a:t>Variance</a:t>
                      </a:r>
                      <a:endParaRPr lang="en-ZA" sz="1200" b="1" i="0" u="none" strike="noStrike" dirty="0">
                        <a:solidFill>
                          <a:srgbClr val="000000"/>
                        </a:solidFill>
                        <a:effectLst/>
                        <a:latin typeface="Calibri"/>
                      </a:endParaRPr>
                    </a:p>
                  </a:txBody>
                  <a:tcPr marL="8958" marR="8958"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Percentage</a:t>
                      </a:r>
                    </a:p>
                  </a:txBody>
                  <a:tcPr marL="8958" marR="8958" marT="8958" marB="0" anchor="ctr">
                    <a:lnL>
                      <a:noFill/>
                    </a:lnL>
                    <a:lnR>
                      <a:noFill/>
                    </a:lnR>
                    <a:lnT>
                      <a:noFill/>
                    </a:lnT>
                    <a:lnB>
                      <a:noFill/>
                    </a:lnB>
                  </a:tcPr>
                </a:tc>
                <a:extLst>
                  <a:ext uri="{0D108BD9-81ED-4DB2-BD59-A6C34878D82A}">
                    <a16:rowId xmlns:a16="http://schemas.microsoft.com/office/drawing/2014/main" xmlns="" val="10002"/>
                  </a:ext>
                </a:extLst>
              </a:tr>
              <a:tr h="211926">
                <a:tc>
                  <a:txBody>
                    <a:bodyPr/>
                    <a:lstStyle/>
                    <a:p>
                      <a:pPr algn="l" rtl="0" fontAlgn="ctr"/>
                      <a:r>
                        <a:rPr lang="en-ZA" sz="1200" b="1" i="0" u="none" strike="noStrike">
                          <a:solidFill>
                            <a:srgbClr val="000000"/>
                          </a:solidFill>
                          <a:effectLst/>
                          <a:latin typeface="Calibri"/>
                        </a:rPr>
                        <a:t>Programme 01</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1 325 373</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676 642</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marL="0" algn="r" defTabSz="457200" rtl="0" eaLnBrk="1" fontAlgn="ctr" latinLnBrk="0" hangingPunct="1"/>
                      <a:r>
                        <a:rPr lang="en-ZA" sz="1100" b="0" i="0" u="none" strike="noStrike" kern="1200" dirty="0" smtClean="0">
                          <a:solidFill>
                            <a:srgbClr val="000000"/>
                          </a:solidFill>
                          <a:effectLst/>
                          <a:latin typeface="Calibri"/>
                          <a:ea typeface="+mn-ea"/>
                          <a:cs typeface="+mn-cs"/>
                        </a:rPr>
                        <a:t>648 731</a:t>
                      </a:r>
                      <a:endParaRPr lang="en-ZA" sz="1100" b="0" i="0" u="none" strike="noStrike" kern="1200" dirty="0">
                        <a:solidFill>
                          <a:srgbClr val="000000"/>
                        </a:solidFill>
                        <a:effectLst/>
                        <a:latin typeface="Calibri"/>
                        <a:ea typeface="+mn-ea"/>
                        <a:cs typeface="+mn-cs"/>
                      </a:endParaRPr>
                    </a:p>
                  </a:txBody>
                  <a:tcPr marL="9525" marR="9525" marT="9525" marB="0" anchor="ctr">
                    <a:lnL>
                      <a:noFill/>
                    </a:lnL>
                    <a:lnR>
                      <a:noFill/>
                    </a:lnR>
                    <a:lnT>
                      <a:noFill/>
                    </a:lnT>
                    <a:lnB>
                      <a:noFill/>
                    </a:lnB>
                    <a:solidFill>
                      <a:srgbClr val="EFF3EA"/>
                    </a:solidFill>
                  </a:tcPr>
                </a:tc>
                <a:tc>
                  <a:txBody>
                    <a:bodyPr/>
                    <a:lstStyle/>
                    <a:p>
                      <a:pPr algn="ctr" rtl="0" fontAlgn="ctr"/>
                      <a:r>
                        <a:rPr lang="en-ZA" sz="1200" b="0" i="0" u="none" strike="noStrike" dirty="0" smtClean="0">
                          <a:solidFill>
                            <a:srgbClr val="000000"/>
                          </a:solidFill>
                          <a:effectLst/>
                          <a:latin typeface="Calibri"/>
                        </a:rPr>
                        <a:t>51%</a:t>
                      </a:r>
                      <a:endParaRPr lang="en-ZA" sz="12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3"/>
                  </a:ext>
                </a:extLst>
              </a:tr>
              <a:tr h="285638">
                <a:tc>
                  <a:txBody>
                    <a:bodyPr/>
                    <a:lstStyle/>
                    <a:p>
                      <a:pPr algn="l" rtl="0" fontAlgn="ctr"/>
                      <a:r>
                        <a:rPr lang="en-ZA" sz="1100" b="1" i="0" u="none" strike="noStrike" dirty="0">
                          <a:solidFill>
                            <a:srgbClr val="000000"/>
                          </a:solidFill>
                          <a:effectLst/>
                          <a:latin typeface="Calibri"/>
                        </a:rPr>
                        <a:t> Programme 02 </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9 256 265</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9 092 492</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193 773</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rgbClr val="000000"/>
                          </a:solidFill>
                          <a:effectLst/>
                          <a:latin typeface="Calibri"/>
                        </a:rPr>
                        <a:t>98%</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4"/>
                  </a:ext>
                </a:extLst>
              </a:tr>
              <a:tr h="285638">
                <a:tc>
                  <a:txBody>
                    <a:bodyPr/>
                    <a:lstStyle/>
                    <a:p>
                      <a:pPr algn="l" rtl="0" fontAlgn="ctr"/>
                      <a:r>
                        <a:rPr lang="en-ZA" sz="1100" b="1" i="0" u="none" strike="noStrike">
                          <a:solidFill>
                            <a:srgbClr val="000000"/>
                          </a:solidFill>
                          <a:effectLst/>
                          <a:latin typeface="Calibri"/>
                        </a:rPr>
                        <a:t>Programme 03</a:t>
                      </a:r>
                    </a:p>
                  </a:txBody>
                  <a:tcPr marL="8958" marR="8958" marT="8958" marB="0" anchor="ctr">
                    <a:lnL>
                      <a:noFill/>
                    </a:lnL>
                    <a:lnR>
                      <a:noFill/>
                    </a:lnR>
                    <a:lnT>
                      <a:noFill/>
                    </a:lnT>
                    <a:lnB>
                      <a:noFill/>
                    </a:lnB>
                    <a:solidFill>
                      <a:srgbClr val="EFF3EA"/>
                    </a:solidFill>
                  </a:tcPr>
                </a:tc>
                <a:tc>
                  <a:txBody>
                    <a:bodyPr/>
                    <a:lstStyle/>
                    <a:p>
                      <a:pPr marL="228600" indent="-228600" algn="r" rtl="0" fontAlgn="ctr">
                        <a:buAutoNum type="arabicPlain" startAt="729"/>
                      </a:pPr>
                      <a:r>
                        <a:rPr lang="en-ZA" sz="1100" b="0" i="0" u="none" strike="noStrike" baseline="0" dirty="0" smtClean="0">
                          <a:solidFill>
                            <a:srgbClr val="000000"/>
                          </a:solidFill>
                          <a:effectLst/>
                          <a:latin typeface="Calibri"/>
                        </a:rPr>
                        <a:t>838</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48 265</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681 573</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rgbClr val="000000"/>
                          </a:solidFill>
                          <a:effectLst/>
                          <a:latin typeface="Calibri"/>
                        </a:rPr>
                        <a:t>7%</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5"/>
                  </a:ext>
                </a:extLst>
              </a:tr>
              <a:tr h="239568">
                <a:tc>
                  <a:txBody>
                    <a:bodyPr/>
                    <a:lstStyle/>
                    <a:p>
                      <a:pPr algn="l" rtl="0" fontAlgn="ctr"/>
                      <a:r>
                        <a:rPr lang="en-ZA" sz="1300" b="1" i="0" u="none" strike="noStrike">
                          <a:solidFill>
                            <a:srgbClr val="000000"/>
                          </a:solidFill>
                          <a:effectLst/>
                          <a:latin typeface="Calibri"/>
                        </a:rPr>
                        <a:t>TOTAL </a:t>
                      </a: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11 341 476</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marL="0" algn="r" defTabSz="457200" rtl="0" eaLnBrk="1" fontAlgn="ctr" latinLnBrk="0" hangingPunct="1"/>
                      <a:r>
                        <a:rPr lang="en-ZA" sz="1300" b="1" i="0" u="none" strike="noStrike" kern="1200" dirty="0" smtClean="0">
                          <a:solidFill>
                            <a:srgbClr val="000000"/>
                          </a:solidFill>
                          <a:effectLst/>
                          <a:latin typeface="Calibri"/>
                          <a:ea typeface="+mn-ea"/>
                          <a:cs typeface="+mn-cs"/>
                        </a:rPr>
                        <a:t>9 817 399</a:t>
                      </a:r>
                      <a:endParaRPr lang="en-ZA" sz="1300" b="1" i="0" u="none" strike="noStrike" kern="1200" dirty="0">
                        <a:solidFill>
                          <a:srgbClr val="000000"/>
                        </a:solidFill>
                        <a:effectLst/>
                        <a:latin typeface="Calibri"/>
                        <a:ea typeface="+mn-ea"/>
                        <a:cs typeface="+mn-cs"/>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1 524 077</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300" b="1" i="0" u="none" strike="noStrike" dirty="0" smtClean="0">
                          <a:solidFill>
                            <a:srgbClr val="000000"/>
                          </a:solidFill>
                          <a:effectLst/>
                          <a:latin typeface="Calibri"/>
                        </a:rPr>
                        <a:t>87%</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xmlns="" val="10006"/>
                  </a:ext>
                </a:extLst>
              </a:tr>
              <a:tr h="230354">
                <a:tc>
                  <a:txBody>
                    <a:bodyPr/>
                    <a:lstStyle/>
                    <a:p>
                      <a:pPr algn="l" rtl="0" fontAlgn="ctr"/>
                      <a:endParaRPr lang="en-ZA" sz="1300" b="1" i="0" u="none" strike="noStrike">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39568">
                <a:tc>
                  <a:txBody>
                    <a:bodyPr/>
                    <a:lstStyle/>
                    <a:p>
                      <a:pPr algn="l" rtl="0" fontAlgn="ctr"/>
                      <a:endParaRPr lang="en-ZA" sz="1300" b="1" i="0" u="none" strike="noStrike">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endParaRPr lang="en-ZA" sz="1300" b="1" i="0" u="none" strike="noStrike">
                        <a:solidFill>
                          <a:srgbClr val="000000"/>
                        </a:solidFill>
                        <a:effectLst/>
                        <a:latin typeface="Calibri"/>
                      </a:endParaRPr>
                    </a:p>
                  </a:txBody>
                  <a:tcPr marL="8958" marR="8958" marT="8958" marB="0" anchor="ctr">
                    <a:lnL>
                      <a:noFill/>
                    </a:lnL>
                    <a:lnR>
                      <a:noFill/>
                    </a:lnR>
                    <a:lnT>
                      <a:noFill/>
                    </a:lnT>
                    <a:lnB>
                      <a:noFill/>
                    </a:lnB>
                  </a:tcPr>
                </a:tc>
                <a:tc>
                  <a:txBody>
                    <a:bodyPr/>
                    <a:lstStyle/>
                    <a:p>
                      <a:pPr algn="r" rtl="0" fontAlgn="ctr"/>
                      <a:endParaRPr lang="en-ZA" sz="1300" b="1" i="0" u="none" strike="noStrike">
                        <a:solidFill>
                          <a:srgbClr val="000000"/>
                        </a:solidFill>
                        <a:effectLst/>
                        <a:latin typeface="Calibri"/>
                      </a:endParaRPr>
                    </a:p>
                  </a:txBody>
                  <a:tcPr marL="8958" marR="8958" marT="8958" marB="0" anchor="ctr">
                    <a:lnL>
                      <a:noFill/>
                    </a:lnL>
                    <a:lnR>
                      <a:noFill/>
                    </a:lnR>
                    <a:lnT>
                      <a:noFill/>
                    </a:lnT>
                    <a:lnB>
                      <a:noFill/>
                    </a:lnB>
                  </a:tcPr>
                </a:tc>
                <a:tc>
                  <a:txBody>
                    <a:bodyPr/>
                    <a:lstStyle/>
                    <a:p>
                      <a:pPr algn="r" rtl="0" fontAlgn="ctr"/>
                      <a:endParaRPr lang="en-ZA" sz="1300" b="1" i="0" u="none" strike="noStrike" dirty="0">
                        <a:solidFill>
                          <a:srgbClr val="000000"/>
                        </a:solidFill>
                        <a:effectLst/>
                        <a:latin typeface="Calibri"/>
                      </a:endParaRPr>
                    </a:p>
                  </a:txBody>
                  <a:tcPr marL="8958" marR="8958" marT="8958" marB="0" anchor="ctr">
                    <a:lnL>
                      <a:noFill/>
                    </a:lnL>
                    <a:lnR>
                      <a:noFill/>
                    </a:lnR>
                    <a:lnT>
                      <a:noFill/>
                    </a:lnT>
                    <a:lnB>
                      <a:noFill/>
                    </a:lnB>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lnL>
                      <a:noFill/>
                    </a:lnL>
                    <a:lnR>
                      <a:noFill/>
                    </a:lnR>
                    <a:lnT>
                      <a:noFill/>
                    </a:lnT>
                    <a:lnB>
                      <a:noFill/>
                    </a:lnB>
                  </a:tcPr>
                </a:tc>
                <a:extLst>
                  <a:ext uri="{0D108BD9-81ED-4DB2-BD59-A6C34878D82A}">
                    <a16:rowId xmlns:a16="http://schemas.microsoft.com/office/drawing/2014/main" xmlns="" val="10008"/>
                  </a:ext>
                </a:extLst>
              </a:tr>
              <a:tr h="235500">
                <a:tc>
                  <a:txBody>
                    <a:bodyPr/>
                    <a:lstStyle/>
                    <a:p>
                      <a:pPr algn="l" rtl="0" fontAlgn="ctr"/>
                      <a:r>
                        <a:rPr lang="en-ZA" sz="1200" b="1" i="0" u="none" strike="noStrike">
                          <a:solidFill>
                            <a:srgbClr val="000000"/>
                          </a:solidFill>
                          <a:effectLst/>
                          <a:latin typeface="Calibri"/>
                        </a:rPr>
                        <a:t>ECONOMIC CLASSIFICATION</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r>
                        <a:rPr lang="en-ZA" sz="1200" b="1" i="0" u="none" strike="noStrike">
                          <a:solidFill>
                            <a:srgbClr val="000000"/>
                          </a:solidFill>
                          <a:effectLst/>
                          <a:latin typeface="Calibri"/>
                        </a:rPr>
                        <a:t>Budget</a:t>
                      </a:r>
                    </a:p>
                  </a:txBody>
                  <a:tcPr marL="8958" marR="8958" marT="8958" marB="0" anchor="ctr">
                    <a:lnL>
                      <a:noFill/>
                    </a:lnL>
                    <a:lnR>
                      <a:noFill/>
                    </a:lnR>
                    <a:lnT>
                      <a:noFill/>
                    </a:lnT>
                    <a:lnB>
                      <a:noFill/>
                    </a:lnB>
                  </a:tcPr>
                </a:tc>
                <a:tc>
                  <a:txBody>
                    <a:bodyPr/>
                    <a:lstStyle/>
                    <a:p>
                      <a:pPr algn="r" rtl="0" fontAlgn="ctr"/>
                      <a:r>
                        <a:rPr lang="en-ZA" sz="1200" b="1" i="0" u="none" strike="noStrike">
                          <a:solidFill>
                            <a:srgbClr val="000000"/>
                          </a:solidFill>
                          <a:effectLst/>
                          <a:latin typeface="Calibri"/>
                        </a:rPr>
                        <a:t>Actual </a:t>
                      </a:r>
                    </a:p>
                  </a:txBody>
                  <a:tcPr marL="8958" marR="8958" marT="8958" marB="0" anchor="ctr">
                    <a:lnL>
                      <a:noFill/>
                    </a:lnL>
                    <a:lnR>
                      <a:noFill/>
                    </a:lnR>
                    <a:lnT>
                      <a:noFill/>
                    </a:lnT>
                    <a:lnB>
                      <a:noFill/>
                    </a:lnB>
                  </a:tcPr>
                </a:tc>
                <a:tc>
                  <a:txBody>
                    <a:bodyPr/>
                    <a:lstStyle/>
                    <a:p>
                      <a:pPr algn="r" rtl="0" fontAlgn="ctr"/>
                      <a:r>
                        <a:rPr lang="en-ZA" sz="1200" b="1" i="0" u="none" strike="noStrike" dirty="0" smtClean="0">
                          <a:solidFill>
                            <a:srgbClr val="000000"/>
                          </a:solidFill>
                          <a:effectLst/>
                          <a:latin typeface="Calibri"/>
                        </a:rPr>
                        <a:t>Variance</a:t>
                      </a:r>
                      <a:endParaRPr lang="en-ZA" sz="1200" b="1" i="0" u="none" strike="noStrike" dirty="0">
                        <a:solidFill>
                          <a:srgbClr val="000000"/>
                        </a:solidFill>
                        <a:effectLst/>
                        <a:latin typeface="Calibri"/>
                      </a:endParaRPr>
                    </a:p>
                  </a:txBody>
                  <a:tcPr marL="8958" marR="8958"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Percentage</a:t>
                      </a:r>
                    </a:p>
                  </a:txBody>
                  <a:tcPr marL="8958" marR="8958" marT="8958" marB="0" anchor="ctr">
                    <a:lnL>
                      <a:noFill/>
                    </a:lnL>
                    <a:lnR>
                      <a:noFill/>
                    </a:lnR>
                    <a:lnT>
                      <a:noFill/>
                    </a:lnT>
                    <a:lnB>
                      <a:noFill/>
                    </a:lnB>
                  </a:tcPr>
                </a:tc>
                <a:extLst>
                  <a:ext uri="{0D108BD9-81ED-4DB2-BD59-A6C34878D82A}">
                    <a16:rowId xmlns:a16="http://schemas.microsoft.com/office/drawing/2014/main" xmlns="" val="10009"/>
                  </a:ext>
                </a:extLst>
              </a:tr>
              <a:tr h="211926">
                <a:tc>
                  <a:txBody>
                    <a:bodyPr/>
                    <a:lstStyle/>
                    <a:p>
                      <a:pPr algn="l" rtl="0" fontAlgn="ctr"/>
                      <a:r>
                        <a:rPr lang="en-ZA" sz="1200" b="1" i="0" u="none" strike="noStrike" dirty="0">
                          <a:solidFill>
                            <a:srgbClr val="000000"/>
                          </a:solidFill>
                          <a:effectLst/>
                          <a:latin typeface="Calibri"/>
                        </a:rPr>
                        <a:t>Compensation of employees</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a:t>
                      </a:r>
                      <a:r>
                        <a:rPr lang="en-ZA" sz="1100" b="0" i="0" u="none" strike="noStrike" baseline="0" dirty="0" smtClean="0">
                          <a:solidFill>
                            <a:schemeClr val="tx1"/>
                          </a:solidFill>
                          <a:effectLst/>
                          <a:latin typeface="Calibri"/>
                        </a:rPr>
                        <a:t> 129 554</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949 472</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180 082</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84%</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0"/>
                  </a:ext>
                </a:extLst>
              </a:tr>
              <a:tr h="211926">
                <a:tc>
                  <a:txBody>
                    <a:bodyPr/>
                    <a:lstStyle/>
                    <a:p>
                      <a:pPr algn="l" rtl="0" fontAlgn="ctr"/>
                      <a:r>
                        <a:rPr lang="en-ZA" sz="1200" b="1" i="0" u="none" strike="noStrike" dirty="0">
                          <a:solidFill>
                            <a:srgbClr val="000000"/>
                          </a:solidFill>
                          <a:effectLst/>
                          <a:latin typeface="Calibri"/>
                        </a:rPr>
                        <a:t>Goods and services</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1 405 369</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804 404</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600 965</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57%</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1"/>
                  </a:ext>
                </a:extLst>
              </a:tr>
              <a:tr h="211926">
                <a:tc>
                  <a:txBody>
                    <a:bodyPr/>
                    <a:lstStyle/>
                    <a:p>
                      <a:pPr algn="l" rtl="0" fontAlgn="ctr"/>
                      <a:r>
                        <a:rPr lang="en-ZA" sz="1200" b="1" i="0" u="none" strike="noStrike">
                          <a:solidFill>
                            <a:srgbClr val="000000"/>
                          </a:solidFill>
                          <a:effectLst/>
                          <a:latin typeface="Calibri"/>
                        </a:rPr>
                        <a:t>CAPEX</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414 227</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55 598</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358 628</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rgbClr val="000000"/>
                          </a:solidFill>
                          <a:effectLst/>
                          <a:latin typeface="Calibri"/>
                        </a:rPr>
                        <a:t>13%</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2"/>
                  </a:ext>
                </a:extLst>
              </a:tr>
              <a:tr h="211926">
                <a:tc>
                  <a:txBody>
                    <a:bodyPr/>
                    <a:lstStyle/>
                    <a:p>
                      <a:pPr algn="l" rtl="0" fontAlgn="ctr"/>
                      <a:r>
                        <a:rPr lang="en-ZA" sz="1200" b="1" i="0" u="none" strike="noStrike" dirty="0">
                          <a:solidFill>
                            <a:srgbClr val="000000"/>
                          </a:solidFill>
                          <a:effectLst/>
                          <a:latin typeface="Calibri"/>
                        </a:rPr>
                        <a:t>Transfers</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8 806 553</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8 063 523</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743 030</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92%</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3"/>
                  </a:ext>
                </a:extLst>
              </a:tr>
              <a:tr h="954934">
                <a:tc>
                  <a:txBody>
                    <a:bodyPr/>
                    <a:lstStyle/>
                    <a:p>
                      <a:pPr algn="l" rtl="0" fontAlgn="ctr"/>
                      <a:r>
                        <a:rPr lang="en-ZA" sz="1300" b="1" i="0" u="none" strike="noStrike">
                          <a:solidFill>
                            <a:srgbClr val="000000"/>
                          </a:solidFill>
                          <a:effectLst/>
                          <a:latin typeface="Calibri"/>
                        </a:rPr>
                        <a:t>TOTAL</a:t>
                      </a: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11 755</a:t>
                      </a:r>
                      <a:r>
                        <a:rPr lang="en-ZA" sz="1300" b="1" i="0" u="none" strike="noStrike" baseline="0" dirty="0" smtClean="0">
                          <a:solidFill>
                            <a:srgbClr val="000000"/>
                          </a:solidFill>
                          <a:effectLst/>
                          <a:latin typeface="Calibri"/>
                        </a:rPr>
                        <a:t> 703</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9 872 997</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1 882 705</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300" b="1" i="0" u="none" strike="noStrike" dirty="0" smtClean="0">
                          <a:solidFill>
                            <a:srgbClr val="000000"/>
                          </a:solidFill>
                          <a:effectLst/>
                          <a:latin typeface="Calibri"/>
                        </a:rPr>
                        <a:t>84%</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4" name="Rectangle 3"/>
          <p:cNvSpPr/>
          <p:nvPr/>
        </p:nvSpPr>
        <p:spPr>
          <a:xfrm>
            <a:off x="755576" y="404664"/>
            <a:ext cx="7920880" cy="400110"/>
          </a:xfrm>
          <a:prstGeom prst="rect">
            <a:avLst/>
          </a:prstGeom>
        </p:spPr>
        <p:txBody>
          <a:bodyPr wrap="square">
            <a:spAutoFit/>
          </a:bodyPr>
          <a:lstStyle/>
          <a:p>
            <a:pPr algn="ctr"/>
            <a:r>
              <a:rPr lang="en-ZA" sz="2000" b="1" dirty="0">
                <a:solidFill>
                  <a:prstClr val="black"/>
                </a:solidFill>
                <a:ea typeface="ＭＳ Ｐゴシック" pitchFamily="-111" charset="-128"/>
              </a:rPr>
              <a:t>FINANCIAL EXPENDITURE LINKED TO ORGANISATIONAL PERFORMANCE</a:t>
            </a:r>
            <a:endParaRPr lang="en-ZA" sz="2000" dirty="0">
              <a:solidFill>
                <a:prstClr val="black"/>
              </a:solidFill>
            </a:endParaRPr>
          </a:p>
        </p:txBody>
      </p:sp>
      <p:sp>
        <p:nvSpPr>
          <p:cNvPr id="5" name="TextBox 7"/>
          <p:cNvSpPr txBox="1"/>
          <p:nvPr/>
        </p:nvSpPr>
        <p:spPr>
          <a:xfrm>
            <a:off x="8538666" y="327720"/>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36</a:t>
            </a:r>
            <a:endParaRPr lang="en-ZA" sz="1200" dirty="0">
              <a:solidFill>
                <a:prstClr val="black"/>
              </a:solidFill>
            </a:endParaRPr>
          </a:p>
        </p:txBody>
      </p:sp>
    </p:spTree>
    <p:extLst>
      <p:ext uri="{BB962C8B-B14F-4D97-AF65-F5344CB8AC3E}">
        <p14:creationId xmlns:p14="http://schemas.microsoft.com/office/powerpoint/2010/main" xmlns="" val="1639223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69827560"/>
              </p:ext>
            </p:extLst>
          </p:nvPr>
        </p:nvGraphicFramePr>
        <p:xfrm>
          <a:off x="251520" y="1340768"/>
          <a:ext cx="8641656" cy="5112568"/>
        </p:xfrm>
        <a:graphic>
          <a:graphicData uri="http://schemas.openxmlformats.org/drawingml/2006/table">
            <a:tbl>
              <a:tblPr firstRow="1" bandRow="1">
                <a:tableStyleId>{8799B23B-EC83-4686-B30A-512413B5E67A}</a:tableStyleId>
              </a:tblPr>
              <a:tblGrid>
                <a:gridCol w="1512168">
                  <a:extLst>
                    <a:ext uri="{9D8B030D-6E8A-4147-A177-3AD203B41FA5}">
                      <a16:colId xmlns:a16="http://schemas.microsoft.com/office/drawing/2014/main" xmlns="" val="20000"/>
                    </a:ext>
                  </a:extLst>
                </a:gridCol>
                <a:gridCol w="7129488">
                  <a:extLst>
                    <a:ext uri="{9D8B030D-6E8A-4147-A177-3AD203B41FA5}">
                      <a16:colId xmlns:a16="http://schemas.microsoft.com/office/drawing/2014/main" xmlns="" val="20001"/>
                    </a:ext>
                  </a:extLst>
                </a:gridCol>
              </a:tblGrid>
              <a:tr h="5112568">
                <a:tc>
                  <a:txBody>
                    <a:bodyPr/>
                    <a:lstStyle/>
                    <a:p>
                      <a:r>
                        <a:rPr lang="en-ZA" sz="1400" u="none" strike="noStrike" kern="1200" baseline="0" dirty="0" smtClean="0"/>
                        <a:t>Programme 1 </a:t>
                      </a:r>
                      <a:endParaRPr lang="en-ZA" sz="1400" b="1" dirty="0">
                        <a:solidFill>
                          <a:schemeClr val="tx1"/>
                        </a:solidFill>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u="none" strike="noStrike" kern="1200" cap="none" spc="0" normalizeH="0" baseline="0" noProof="0" dirty="0" smtClean="0">
                          <a:ln>
                            <a:noFill/>
                          </a:ln>
                          <a:effectLst/>
                          <a:uLnTx/>
                          <a:uFillTx/>
                        </a:rPr>
                        <a:t>51% of the Budget was spent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u="none" strike="noStrike" kern="1200" cap="none" spc="0" normalizeH="0" baseline="0" noProof="0" dirty="0" smtClean="0">
                          <a:ln>
                            <a:noFill/>
                          </a:ln>
                          <a:effectLst/>
                          <a:uLnTx/>
                          <a:uFillTx/>
                        </a:rPr>
                        <a:t>49% underspending</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200" u="none" strike="noStrike" kern="1200" cap="none" spc="0" normalizeH="0" baseline="0" noProof="0" dirty="0" smtClean="0">
                        <a:ln>
                          <a:noFill/>
                        </a:ln>
                        <a:effectLst/>
                        <a:uLnTx/>
                        <a:uFillTx/>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u="none" strike="noStrike" kern="1200" cap="none" spc="0" normalizeH="0" baseline="0" noProof="0" dirty="0" smtClean="0">
                          <a:ln>
                            <a:noFill/>
                          </a:ln>
                          <a:effectLst/>
                          <a:uLnTx/>
                          <a:uFillTx/>
                        </a:rPr>
                        <a:t>Contributing factors for the underspending</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Compensation of employees(Head office)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Computer Services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Management fees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100" u="none" strike="noStrike" kern="1200" cap="none" spc="0" normalizeH="0" baseline="0" noProof="0" dirty="0" smtClean="0">
                        <a:ln>
                          <a:noFill/>
                        </a:ln>
                        <a:effectLst/>
                        <a:uLnTx/>
                        <a:uFillTx/>
                      </a:endParaRPr>
                    </a:p>
                    <a:p>
                      <a:pPr marL="2857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200" b="0" u="none" strike="noStrike" kern="1200" cap="none" spc="0" normalizeH="0" baseline="0" noProof="0" dirty="0" smtClean="0">
                          <a:ln>
                            <a:noFill/>
                          </a:ln>
                          <a:effectLst/>
                          <a:uLnTx/>
                          <a:uFillTx/>
                        </a:rPr>
                        <a:t>The Fund continued to limit spending in accordance with the cost containment measures</a:t>
                      </a:r>
                      <a:r>
                        <a:rPr kumimoji="0" lang="en-ZA" sz="1800" b="0" u="none" strike="noStrike" kern="1200" cap="none" spc="0" normalizeH="0" baseline="0" noProof="0" dirty="0" smtClean="0">
                          <a:ln>
                            <a:noFill/>
                          </a:ln>
                          <a:effectLst/>
                          <a:uLnTx/>
                          <a:uFillTx/>
                        </a:rPr>
                        <a:t>. </a:t>
                      </a:r>
                    </a:p>
                    <a:p>
                      <a:pPr marL="285750" marR="0" lvl="3"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200" b="0" u="none" strike="noStrike" kern="1200" cap="none" spc="0" normalizeH="0" baseline="0" noProof="0" dirty="0" smtClean="0">
                          <a:ln>
                            <a:noFill/>
                          </a:ln>
                          <a:effectLst/>
                          <a:uLnTx/>
                          <a:uFillTx/>
                        </a:rPr>
                        <a:t>Management fees is less than the budgeted amount due to  new mandate that was estimated higher due to the fact that Initial Commitment Capital fees of new instruments are substantially higher than subsequent management fees. Trading activity in the Portfolio also decreased due to unfavourable market conditions.</a:t>
                      </a:r>
                    </a:p>
                    <a:p>
                      <a:pPr marL="285750" marR="0" lvl="3"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200" b="0" u="none" strike="noStrike" kern="1200" cap="none" spc="0" normalizeH="0" baseline="0" noProof="0" dirty="0" smtClean="0">
                          <a:ln>
                            <a:noFill/>
                          </a:ln>
                          <a:effectLst/>
                          <a:uLnTx/>
                          <a:uFillTx/>
                        </a:rPr>
                        <a:t>The Fund is in the process of filling the vacant positions.</a:t>
                      </a:r>
                    </a:p>
                    <a:p>
                      <a:pPr rtl="0"/>
                      <a:endParaRPr lang="en-ZA" sz="1100" b="0" dirty="0">
                        <a:solidFill>
                          <a:schemeClr val="tx1"/>
                        </a:solidFill>
                      </a:endParaRPr>
                    </a:p>
                  </a:txBody>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1331640" y="548680"/>
            <a:ext cx="7200800" cy="400110"/>
          </a:xfrm>
          <a:prstGeom prst="rect">
            <a:avLst/>
          </a:prstGeom>
          <a:noFill/>
        </p:spPr>
        <p:txBody>
          <a:bodyPr wrap="square" rtlCol="0">
            <a:spAutoFit/>
          </a:bodyPr>
          <a:lstStyle/>
          <a:p>
            <a:pPr algn="ctr"/>
            <a:r>
              <a:rPr lang="en-ZA" sz="2000" b="1" dirty="0" smtClean="0">
                <a:solidFill>
                  <a:prstClr val="black"/>
                </a:solidFill>
              </a:rPr>
              <a:t>FINANCIAL NOTES ON VARIANCES</a:t>
            </a:r>
            <a:endParaRPr lang="en-ZA" sz="2000" b="1" dirty="0">
              <a:solidFill>
                <a:prstClr val="black"/>
              </a:solidFill>
            </a:endParaRPr>
          </a:p>
        </p:txBody>
      </p:sp>
      <p:sp>
        <p:nvSpPr>
          <p:cNvPr id="4"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37</a:t>
            </a:r>
            <a:endParaRPr lang="en-ZA" sz="1200" dirty="0">
              <a:solidFill>
                <a:prstClr val="black"/>
              </a:solidFill>
            </a:endParaRPr>
          </a:p>
        </p:txBody>
      </p:sp>
    </p:spTree>
    <p:extLst>
      <p:ext uri="{BB962C8B-B14F-4D97-AF65-F5344CB8AC3E}">
        <p14:creationId xmlns:p14="http://schemas.microsoft.com/office/powerpoint/2010/main" xmlns="" val="2093751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67755163"/>
              </p:ext>
            </p:extLst>
          </p:nvPr>
        </p:nvGraphicFramePr>
        <p:xfrm>
          <a:off x="251520" y="1340769"/>
          <a:ext cx="8641656" cy="5256584"/>
        </p:xfrm>
        <a:graphic>
          <a:graphicData uri="http://schemas.openxmlformats.org/drawingml/2006/table">
            <a:tbl>
              <a:tblPr firstRow="1" bandRow="1">
                <a:tableStyleId>{8799B23B-EC83-4686-B30A-512413B5E67A}</a:tableStyleId>
              </a:tblPr>
              <a:tblGrid>
                <a:gridCol w="1224136">
                  <a:extLst>
                    <a:ext uri="{9D8B030D-6E8A-4147-A177-3AD203B41FA5}">
                      <a16:colId xmlns:a16="http://schemas.microsoft.com/office/drawing/2014/main" xmlns="" val="20000"/>
                    </a:ext>
                  </a:extLst>
                </a:gridCol>
                <a:gridCol w="7417520">
                  <a:extLst>
                    <a:ext uri="{9D8B030D-6E8A-4147-A177-3AD203B41FA5}">
                      <a16:colId xmlns:a16="http://schemas.microsoft.com/office/drawing/2014/main" xmlns="" val="20001"/>
                    </a:ext>
                  </a:extLst>
                </a:gridCol>
              </a:tblGrid>
              <a:tr h="3280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Programme 2</a:t>
                      </a:r>
                    </a:p>
                    <a:p>
                      <a:endParaRPr lang="en-ZA" sz="1400" b="1"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u="none" strike="noStrike" kern="1200" cap="none" spc="0" normalizeH="0" baseline="0" noProof="0" dirty="0" smtClean="0">
                          <a:ln>
                            <a:noFill/>
                          </a:ln>
                          <a:effectLst/>
                          <a:uLnTx/>
                          <a:uFillTx/>
                        </a:rPr>
                        <a:t>98% of the Budget was spent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u="none" strike="noStrike" kern="1200" cap="none" spc="0" normalizeH="0" baseline="0" noProof="0" dirty="0" smtClean="0">
                          <a:ln>
                            <a:noFill/>
                          </a:ln>
                          <a:effectLst/>
                          <a:uLnTx/>
                          <a:uFillTx/>
                        </a:rPr>
                        <a:t>2% underspending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u="none" strike="noStrike" kern="1200" cap="none" spc="0" normalizeH="0" baseline="0" noProof="0" dirty="0" smtClean="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smtClean="0">
                          <a:ln>
                            <a:noFill/>
                          </a:ln>
                          <a:effectLst/>
                          <a:uLnTx/>
                          <a:uFillTx/>
                        </a:rPr>
                        <a:t>Contributing factors for the underspending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Compensation of employees(Overtime)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 SARS Commission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u="none" strike="noStrike" kern="1200" cap="none" spc="0" normalizeH="0" baseline="0" noProof="0" dirty="0" smtClean="0">
                        <a:ln>
                          <a:noFill/>
                        </a:ln>
                        <a:effectLst/>
                        <a:uLnTx/>
                        <a:uFillTx/>
                      </a:endParaRPr>
                    </a:p>
                    <a:p>
                      <a:pPr marL="2857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100" b="0" i="0" u="none" strike="noStrike" kern="1200" cap="none" spc="0" normalizeH="0" baseline="0" noProof="0" dirty="0" smtClean="0">
                          <a:ln>
                            <a:noFill/>
                          </a:ln>
                          <a:effectLst/>
                          <a:uLnTx/>
                          <a:uFillTx/>
                        </a:rPr>
                        <a:t>The Programme  has underspent on compensation of employees on overtime in line with the limitation of Overtime to 30% of official's Basic Salary.</a:t>
                      </a:r>
                    </a:p>
                    <a:p>
                      <a:pPr marL="285750" marR="0" lvl="2"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100" b="0" i="0" u="none" strike="noStrike" kern="1200" cap="none" spc="0" normalizeH="0" baseline="0" noProof="0" dirty="0" smtClean="0">
                          <a:ln>
                            <a:noFill/>
                          </a:ln>
                          <a:effectLst/>
                          <a:uLnTx/>
                          <a:uFillTx/>
                        </a:rPr>
                        <a:t>SARS Commission depends on revenue collected, less revenue was collected than the budgeted amount.  The budget for revenue is based on a revenue indicator developed for the Fund, which utilises a combination of projected CPI and GDP to determine the likely rate of growth in the revenue of the Fund.</a:t>
                      </a:r>
                    </a:p>
                    <a:p>
                      <a:pPr marL="171450" indent="-171450" rtl="0">
                        <a:buFont typeface="Wingdings" panose="05000000000000000000" pitchFamily="2" charset="2"/>
                        <a:buChar char="v"/>
                      </a:pPr>
                      <a:endParaRPr lang="en-ZA" sz="1100" u="none" strike="noStrike" kern="1200" baseline="0" dirty="0" smtClean="0"/>
                    </a:p>
                  </a:txBody>
                  <a:tcPr/>
                </a:tc>
                <a:extLst>
                  <a:ext uri="{0D108BD9-81ED-4DB2-BD59-A6C34878D82A}">
                    <a16:rowId xmlns:a16="http://schemas.microsoft.com/office/drawing/2014/main" xmlns="" val="10000"/>
                  </a:ext>
                </a:extLst>
              </a:tr>
              <a:tr h="1975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effectLst/>
                          <a:uLnTx/>
                          <a:uFillTx/>
                        </a:rPr>
                        <a:t>Programme 3</a:t>
                      </a:r>
                    </a:p>
                    <a:p>
                      <a:endParaRPr lang="en-ZA" sz="1400" b="1" dirty="0"/>
                    </a:p>
                  </a:txBody>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ZA" sz="1100" b="1" u="none" strike="noStrike" kern="1200" cap="none" spc="0" normalizeH="0" baseline="0" noProof="0" dirty="0" smtClean="0">
                          <a:ln>
                            <a:noFill/>
                          </a:ln>
                          <a:effectLst/>
                          <a:uLnTx/>
                          <a:uFillTx/>
                        </a:rPr>
                        <a:t>7% of the Budget was spent</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ZA" sz="1100" b="1" u="none" strike="noStrike" kern="1200" cap="none" spc="0" normalizeH="0" baseline="0" noProof="0" dirty="0" smtClean="0">
                          <a:ln>
                            <a:noFill/>
                          </a:ln>
                          <a:effectLst/>
                          <a:uLnTx/>
                          <a:uFillTx/>
                        </a:rPr>
                        <a:t>93% underspending</a:t>
                      </a:r>
                    </a:p>
                    <a:p>
                      <a:pPr marL="228600" marR="0" lvl="0" indent="-2286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ZA" sz="1100" u="none" strike="noStrike" kern="1200" cap="none" spc="0" normalizeH="0" baseline="0" noProof="0" dirty="0" smtClean="0">
                        <a:ln>
                          <a:noFill/>
                        </a:ln>
                        <a:effectLst/>
                        <a:uLnTx/>
                        <a:uFillTx/>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ZA" sz="1100" b="1" u="none" strike="noStrike" kern="1200" cap="none" spc="0" normalizeH="0" baseline="0" noProof="0" dirty="0" smtClean="0">
                          <a:ln>
                            <a:noFill/>
                          </a:ln>
                          <a:effectLst/>
                          <a:uLnTx/>
                          <a:uFillTx/>
                        </a:rPr>
                        <a:t>Contributing factors for the underspending</a:t>
                      </a:r>
                    </a:p>
                    <a:p>
                      <a:pPr marL="171450" marR="0" lvl="0" indent="-1714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100" u="none" strike="noStrike" kern="1200" cap="none" spc="0" normalizeH="0" baseline="0" noProof="0" dirty="0" smtClean="0">
                          <a:ln>
                            <a:noFill/>
                          </a:ln>
                          <a:effectLst/>
                          <a:uLnTx/>
                          <a:uFillTx/>
                        </a:rPr>
                        <a:t>    Unemployment Alleviations Schemes</a:t>
                      </a:r>
                    </a:p>
                    <a:p>
                      <a:pPr marL="1143000" marR="0" lvl="2" indent="-2286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ZA" sz="1100" u="none" strike="noStrike" kern="1200" cap="none" spc="0" normalizeH="0" baseline="0" noProof="0" dirty="0" smtClean="0">
                        <a:ln>
                          <a:noFill/>
                        </a:ln>
                        <a:effectLst/>
                        <a:uLnTx/>
                        <a:uFillTx/>
                      </a:endParaRPr>
                    </a:p>
                    <a:p>
                      <a:pPr marL="171450" marR="0" lvl="0" indent="-171450" algn="l" defTabSz="4572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kumimoji="0" lang="en-ZA" sz="1100" u="none" strike="noStrike" kern="1200" cap="none" spc="0" normalizeH="0" baseline="0" noProof="0" dirty="0" smtClean="0">
                          <a:ln>
                            <a:noFill/>
                          </a:ln>
                          <a:effectLst/>
                          <a:uLnTx/>
                          <a:uFillTx/>
                        </a:rPr>
                        <a:t>The variance is due the delays on the finalisation of the evaluation process and inadequate supporting documents submitted by service providers for payment has led to  93% under-expenditure of the budgeted amount</a:t>
                      </a:r>
                      <a:endParaRPr lang="en-ZA" sz="1100" u="none" strike="noStrike" kern="1200" baseline="0" dirty="0" smtClean="0"/>
                    </a:p>
                  </a:txBody>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1331640" y="548680"/>
            <a:ext cx="7200800" cy="400110"/>
          </a:xfrm>
          <a:prstGeom prst="rect">
            <a:avLst/>
          </a:prstGeom>
          <a:noFill/>
        </p:spPr>
        <p:txBody>
          <a:bodyPr wrap="square" rtlCol="0">
            <a:spAutoFit/>
          </a:bodyPr>
          <a:lstStyle/>
          <a:p>
            <a:pPr algn="ctr"/>
            <a:r>
              <a:rPr lang="en-ZA" sz="2000" b="1" dirty="0" smtClean="0">
                <a:solidFill>
                  <a:prstClr val="black"/>
                </a:solidFill>
              </a:rPr>
              <a:t>FINANCIAL NOTES ON VARIANCES</a:t>
            </a:r>
            <a:endParaRPr lang="en-ZA" sz="2000" b="1" dirty="0">
              <a:solidFill>
                <a:prstClr val="black"/>
              </a:solidFill>
            </a:endParaRPr>
          </a:p>
        </p:txBody>
      </p:sp>
      <p:sp>
        <p:nvSpPr>
          <p:cNvPr id="4"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38</a:t>
            </a:r>
            <a:endParaRPr lang="en-ZA" sz="1200" dirty="0">
              <a:solidFill>
                <a:prstClr val="black"/>
              </a:solidFill>
            </a:endParaRPr>
          </a:p>
        </p:txBody>
      </p:sp>
    </p:spTree>
    <p:extLst>
      <p:ext uri="{BB962C8B-B14F-4D97-AF65-F5344CB8AC3E}">
        <p14:creationId xmlns:p14="http://schemas.microsoft.com/office/powerpoint/2010/main" xmlns="" val="2855002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0" y="-99392"/>
            <a:ext cx="9144000" cy="6858000"/>
          </a:xfrm>
          <a:prstGeom prst="rect">
            <a:avLst/>
          </a:prstGeom>
          <a:noFill/>
          <a:ln w="9525">
            <a:noFill/>
            <a:miter lim="800000"/>
            <a:headEnd/>
            <a:tailEnd/>
          </a:ln>
        </p:spPr>
      </p:pic>
      <p:sp>
        <p:nvSpPr>
          <p:cNvPr id="12291" name="Title 1"/>
          <p:cNvSpPr txBox="1">
            <a:spLocks/>
          </p:cNvSpPr>
          <p:nvPr/>
        </p:nvSpPr>
        <p:spPr bwMode="auto">
          <a:xfrm>
            <a:off x="6772280" y="4321175"/>
            <a:ext cx="2252663" cy="541338"/>
          </a:xfrm>
          <a:prstGeom prst="rect">
            <a:avLst/>
          </a:prstGeom>
          <a:noFill/>
          <a:ln w="9525">
            <a:noFill/>
            <a:miter lim="800000"/>
            <a:headEnd/>
            <a:tailEnd/>
          </a:ln>
        </p:spPr>
        <p:txBody>
          <a:bodyPr anchor="ctr"/>
          <a:lstStyle/>
          <a:p>
            <a:pPr defTabSz="457200" fontAlgn="base">
              <a:spcBef>
                <a:spcPct val="0"/>
              </a:spcBef>
              <a:spcAft>
                <a:spcPct val="0"/>
              </a:spcAft>
            </a:pPr>
            <a:r>
              <a:rPr lang="en-US" sz="2000" b="1" dirty="0">
                <a:solidFill>
                  <a:srgbClr val="FFAB16"/>
                </a:solidFill>
                <a:latin typeface="Arial" charset="0"/>
                <a:cs typeface="Arial" charset="0"/>
              </a:rPr>
              <a:t>Thank </a:t>
            </a:r>
            <a:r>
              <a:rPr lang="en-US" sz="2000" b="1" dirty="0">
                <a:solidFill>
                  <a:prstClr val="white"/>
                </a:solidFill>
                <a:latin typeface="Arial" charset="0"/>
                <a:cs typeface="Arial" charset="0"/>
              </a:rPr>
              <a:t>You</a:t>
            </a:r>
            <a:r>
              <a:rPr lang="en-US" sz="2000" b="1" dirty="0">
                <a:solidFill>
                  <a:srgbClr val="FFAB16"/>
                </a:solidFill>
                <a:latin typeface="Arial" charset="0"/>
                <a:cs typeface="Arial" charset="0"/>
              </a:rPr>
              <a:t>…</a:t>
            </a: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39</a:t>
            </a:fld>
            <a:endParaRPr lang="en-US" dirty="0"/>
          </a:p>
        </p:txBody>
      </p:sp>
      <p:sp>
        <p:nvSpPr>
          <p:cNvPr id="5" name="TextBox 7"/>
          <p:cNvSpPr txBox="1"/>
          <p:nvPr/>
        </p:nvSpPr>
        <p:spPr>
          <a:xfrm>
            <a:off x="8510285" y="17839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39</a:t>
            </a:r>
            <a:endParaRPr lang="en-ZA" sz="1200" dirty="0">
              <a:solidFill>
                <a:prstClr val="black"/>
              </a:solidFill>
            </a:endParaRPr>
          </a:p>
        </p:txBody>
      </p:sp>
    </p:spTree>
    <p:extLst>
      <p:ext uri="{BB962C8B-B14F-4D97-AF65-F5344CB8AC3E}">
        <p14:creationId xmlns:p14="http://schemas.microsoft.com/office/powerpoint/2010/main" xmlns="" val="477689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r>
              <a:rPr lang="en-ZA" sz="3200" b="1" dirty="0"/>
              <a:t>INTRODUCTION</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a:t>
            </a:fld>
            <a:endParaRPr lang="en-US" dirty="0"/>
          </a:p>
        </p:txBody>
      </p:sp>
      <p:graphicFrame>
        <p:nvGraphicFramePr>
          <p:cNvPr id="5" name="Diagram 4"/>
          <p:cNvGraphicFramePr/>
          <p:nvPr>
            <p:extLst>
              <p:ext uri="{D42A27DB-BD31-4B8C-83A1-F6EECF244321}">
                <p14:modId xmlns:p14="http://schemas.microsoft.com/office/powerpoint/2010/main" xmlns="" val="395791206"/>
              </p:ext>
            </p:extLst>
          </p:nvPr>
        </p:nvGraphicFramePr>
        <p:xfrm>
          <a:off x="323528" y="1397000"/>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a:t>
            </a:r>
            <a:endParaRPr lang="en-ZA" sz="1200" dirty="0">
              <a:solidFill>
                <a:prstClr val="black"/>
              </a:solidFill>
            </a:endParaRPr>
          </a:p>
        </p:txBody>
      </p:sp>
    </p:spTree>
    <p:extLst>
      <p:ext uri="{BB962C8B-B14F-4D97-AF65-F5344CB8AC3E}">
        <p14:creationId xmlns:p14="http://schemas.microsoft.com/office/powerpoint/2010/main" xmlns="" val="418071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77" y="188640"/>
            <a:ext cx="8229600" cy="1143000"/>
          </a:xfrm>
        </p:spPr>
        <p:txBody>
          <a:bodyPr/>
          <a:lstStyle/>
          <a:p>
            <a:r>
              <a:rPr lang="en-ZA" sz="3200" b="1" dirty="0" smtClean="0"/>
              <a:t>VISION, MISSION AND VALUES</a:t>
            </a:r>
            <a:endParaRPr lang="en-ZA" sz="3200" b="1" dirty="0"/>
          </a:p>
        </p:txBody>
      </p:sp>
      <p:sp>
        <p:nvSpPr>
          <p:cNvPr id="4" name="Slide Number Placeholder 3"/>
          <p:cNvSpPr>
            <a:spLocks noGrp="1"/>
          </p:cNvSpPr>
          <p:nvPr>
            <p:ph type="sldNum" sz="quarter" idx="12"/>
          </p:nvPr>
        </p:nvSpPr>
        <p:spPr/>
        <p:txBody>
          <a:bodyPr/>
          <a:lstStyle/>
          <a:p>
            <a:fld id="{6E2E8DFB-259F-4B10-9431-A46ED4582A46}" type="slidenum">
              <a:rPr lang="en-US" smtClean="0"/>
              <a:pPr/>
              <a:t>5</a:t>
            </a:fld>
            <a:endParaRPr lang="en-US" dirty="0"/>
          </a:p>
        </p:txBody>
      </p:sp>
      <p:graphicFrame>
        <p:nvGraphicFramePr>
          <p:cNvPr id="6" name="Diagram 5"/>
          <p:cNvGraphicFramePr/>
          <p:nvPr>
            <p:extLst>
              <p:ext uri="{D42A27DB-BD31-4B8C-83A1-F6EECF244321}">
                <p14:modId xmlns:p14="http://schemas.microsoft.com/office/powerpoint/2010/main" xmlns="" val="2199002571"/>
              </p:ext>
            </p:extLst>
          </p:nvPr>
        </p:nvGraphicFramePr>
        <p:xfrm>
          <a:off x="228600" y="1371600"/>
          <a:ext cx="3983360" cy="52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1"/>
            <p:extLst>
              <p:ext uri="{D42A27DB-BD31-4B8C-83A1-F6EECF244321}">
                <p14:modId xmlns:p14="http://schemas.microsoft.com/office/powerpoint/2010/main" xmlns="" val="765452231"/>
              </p:ext>
            </p:extLst>
          </p:nvPr>
        </p:nvGraphicFramePr>
        <p:xfrm>
          <a:off x="3932583" y="1412776"/>
          <a:ext cx="4781665" cy="5177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4427984" y="2430420"/>
            <a:ext cx="1395461" cy="1200329"/>
          </a:xfrm>
          <a:prstGeom prst="rect">
            <a:avLst/>
          </a:prstGeom>
          <a:noFill/>
        </p:spPr>
        <p:txBody>
          <a:bodyPr wrap="square" rtlCol="0">
            <a:spAutoFit/>
          </a:bodyPr>
          <a:lstStyle/>
          <a:p>
            <a:r>
              <a:rPr lang="en-ZA" sz="1200" b="1" dirty="0" smtClean="0">
                <a:solidFill>
                  <a:prstClr val="black"/>
                </a:solidFill>
              </a:rPr>
              <a:t>Caring for our people</a:t>
            </a:r>
          </a:p>
          <a:p>
            <a:r>
              <a:rPr lang="en-ZA" sz="1200" dirty="0">
                <a:solidFill>
                  <a:prstClr val="black"/>
                </a:solidFill>
              </a:rPr>
              <a:t>Treat  employees with dignity , care  and respect</a:t>
            </a:r>
          </a:p>
          <a:p>
            <a:endParaRPr lang="en-ZA" sz="1200" b="1" dirty="0">
              <a:solidFill>
                <a:prstClr val="black"/>
              </a:solidFill>
            </a:endParaRPr>
          </a:p>
        </p:txBody>
      </p:sp>
      <p:sp>
        <p:nvSpPr>
          <p:cNvPr id="1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a:t>
            </a:r>
            <a:endParaRPr lang="en-ZA" sz="1200" dirty="0">
              <a:solidFill>
                <a:prstClr val="black"/>
              </a:solidFill>
            </a:endParaRPr>
          </a:p>
        </p:txBody>
      </p:sp>
    </p:spTree>
    <p:extLst>
      <p:ext uri="{BB962C8B-B14F-4D97-AF65-F5344CB8AC3E}">
        <p14:creationId xmlns:p14="http://schemas.microsoft.com/office/powerpoint/2010/main" xmlns="" val="37246563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6</a:t>
            </a:fld>
            <a:endParaRPr lang="en-US" dirty="0"/>
          </a:p>
        </p:txBody>
      </p:sp>
      <p:sp>
        <p:nvSpPr>
          <p:cNvPr id="5" name="Rectangle 4"/>
          <p:cNvSpPr/>
          <p:nvPr/>
        </p:nvSpPr>
        <p:spPr>
          <a:xfrm>
            <a:off x="315090" y="3068960"/>
            <a:ext cx="8407559" cy="1200329"/>
          </a:xfrm>
          <a:prstGeom prst="rect">
            <a:avLst/>
          </a:prstGeom>
          <a:noFill/>
        </p:spPr>
        <p:txBody>
          <a:bodyPr wrap="none" lIns="91440" tIns="45720" rIns="91440" bIns="45720">
            <a:spAutoFit/>
          </a:bodyPr>
          <a:lstStyle/>
          <a:p>
            <a:pPr algn="ctr"/>
            <a:r>
              <a:rPr lang="en-ZA" sz="3600" b="1" dirty="0">
                <a:solidFill>
                  <a:srgbClr val="00B0F0"/>
                </a:solidFill>
                <a:ea typeface="ＭＳ Ｐゴシック" pitchFamily="-111" charset="-128"/>
              </a:rPr>
              <a:t>ALIGNMENT TO NATIONAL DEVELOPMENT </a:t>
            </a:r>
            <a:br>
              <a:rPr lang="en-ZA" sz="3600" b="1" dirty="0">
                <a:solidFill>
                  <a:srgbClr val="00B0F0"/>
                </a:solidFill>
                <a:ea typeface="ＭＳ Ｐゴシック" pitchFamily="-111" charset="-128"/>
              </a:rPr>
            </a:br>
            <a:r>
              <a:rPr lang="en-ZA" sz="3600" b="1" dirty="0">
                <a:solidFill>
                  <a:srgbClr val="00B0F0"/>
                </a:solidFill>
                <a:ea typeface="ＭＳ Ｐゴシック" pitchFamily="-111" charset="-128"/>
              </a:rPr>
              <a:t>PLAN (NDP)</a:t>
            </a:r>
            <a:endParaRPr lang="en-US" sz="4000" b="1" dirty="0">
              <a:ln w="1905"/>
              <a:solidFill>
                <a:srgbClr val="00B0F0"/>
              </a:solidFill>
              <a:effectLst>
                <a:innerShdw blurRad="69850" dist="43180" dir="5400000">
                  <a:srgbClr val="000000">
                    <a:alpha val="65000"/>
                  </a:srgbClr>
                </a:innerShdw>
              </a:effectLst>
            </a:endParaRPr>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a:t>
            </a:r>
            <a:endParaRPr lang="en-ZA" sz="1200" dirty="0">
              <a:solidFill>
                <a:prstClr val="black"/>
              </a:solidFill>
            </a:endParaRPr>
          </a:p>
        </p:txBody>
      </p:sp>
    </p:spTree>
    <p:extLst>
      <p:ext uri="{BB962C8B-B14F-4D97-AF65-F5344CB8AC3E}">
        <p14:creationId xmlns:p14="http://schemas.microsoft.com/office/powerpoint/2010/main" xmlns="" val="3027405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711640010"/>
              </p:ext>
            </p:extLst>
          </p:nvPr>
        </p:nvGraphicFramePr>
        <p:xfrm>
          <a:off x="228600" y="304800"/>
          <a:ext cx="5334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609600" y="626477"/>
            <a:ext cx="3239242" cy="338554"/>
          </a:xfrm>
          <a:prstGeom prst="rect">
            <a:avLst/>
          </a:prstGeom>
        </p:spPr>
        <p:txBody>
          <a:bodyPr wrap="square">
            <a:spAutoFit/>
          </a:bodyPr>
          <a:lstStyle/>
          <a:p>
            <a:pPr algn="ctr"/>
            <a:r>
              <a:rPr lang="en-ZA" sz="1600" b="1" dirty="0" smtClean="0">
                <a:solidFill>
                  <a:prstClr val="black"/>
                </a:solidFill>
              </a:rPr>
              <a:t>NDP Government Outcomes</a:t>
            </a:r>
            <a:endParaRPr lang="en-ZA" dirty="0">
              <a:solidFill>
                <a:prstClr val="black"/>
              </a:solidFill>
            </a:endParaRPr>
          </a:p>
        </p:txBody>
      </p:sp>
      <p:sp>
        <p:nvSpPr>
          <p:cNvPr id="12" name="Rectangle 11"/>
          <p:cNvSpPr/>
          <p:nvPr/>
        </p:nvSpPr>
        <p:spPr>
          <a:xfrm>
            <a:off x="179512" y="3855065"/>
            <a:ext cx="1917494" cy="2308324"/>
          </a:xfrm>
          <a:prstGeom prst="rect">
            <a:avLst/>
          </a:prstGeom>
        </p:spPr>
        <p:txBody>
          <a:bodyPr wrap="square">
            <a:spAutoFit/>
          </a:bodyPr>
          <a:lstStyle/>
          <a:p>
            <a:r>
              <a:rPr lang="en-ZA" sz="1200" dirty="0" smtClean="0">
                <a:solidFill>
                  <a:prstClr val="black"/>
                </a:solidFill>
              </a:rPr>
              <a:t>1. </a:t>
            </a:r>
            <a:r>
              <a:rPr lang="en-ZA" sz="1100" dirty="0" smtClean="0">
                <a:solidFill>
                  <a:prstClr val="black"/>
                </a:solidFill>
              </a:rPr>
              <a:t>DOL </a:t>
            </a:r>
            <a:r>
              <a:rPr lang="en-ZA" sz="1100" dirty="0">
                <a:solidFill>
                  <a:prstClr val="black"/>
                </a:solidFill>
              </a:rPr>
              <a:t>strategic objective 1, </a:t>
            </a:r>
            <a:r>
              <a:rPr lang="en-ZA" sz="1100" b="1" dirty="0">
                <a:solidFill>
                  <a:prstClr val="black"/>
                </a:solidFill>
              </a:rPr>
              <a:t>Outcome 4</a:t>
            </a:r>
          </a:p>
          <a:p>
            <a:r>
              <a:rPr lang="en-ZA" sz="1100" dirty="0" smtClean="0">
                <a:solidFill>
                  <a:prstClr val="black"/>
                </a:solidFill>
              </a:rPr>
              <a:t>Contribute </a:t>
            </a:r>
            <a:r>
              <a:rPr lang="en-ZA" sz="1100" dirty="0">
                <a:solidFill>
                  <a:prstClr val="black"/>
                </a:solidFill>
              </a:rPr>
              <a:t>to decent employment </a:t>
            </a:r>
            <a:r>
              <a:rPr lang="en-ZA" sz="1100" dirty="0" smtClean="0">
                <a:solidFill>
                  <a:prstClr val="black"/>
                </a:solidFill>
              </a:rPr>
              <a:t>creation</a:t>
            </a:r>
          </a:p>
          <a:p>
            <a:r>
              <a:rPr lang="en-ZA" sz="1100" dirty="0">
                <a:solidFill>
                  <a:prstClr val="black"/>
                </a:solidFill>
              </a:rPr>
              <a:t>	</a:t>
            </a:r>
            <a:endParaRPr lang="en-ZA" sz="1100" dirty="0" smtClean="0">
              <a:solidFill>
                <a:prstClr val="black"/>
              </a:solidFill>
            </a:endParaRPr>
          </a:p>
          <a:p>
            <a:r>
              <a:rPr lang="en-ZA" sz="1100" dirty="0" smtClean="0">
                <a:solidFill>
                  <a:prstClr val="black"/>
                </a:solidFill>
              </a:rPr>
              <a:t>2. DOL </a:t>
            </a:r>
            <a:r>
              <a:rPr lang="en-ZA" sz="1100" dirty="0">
                <a:solidFill>
                  <a:prstClr val="black"/>
                </a:solidFill>
              </a:rPr>
              <a:t>strategic objective 5, </a:t>
            </a:r>
            <a:r>
              <a:rPr lang="en-ZA" sz="1100" b="1" dirty="0">
                <a:solidFill>
                  <a:prstClr val="black"/>
                </a:solidFill>
              </a:rPr>
              <a:t>Outcome </a:t>
            </a:r>
            <a:r>
              <a:rPr lang="en-ZA" sz="1100" b="1" dirty="0" smtClean="0">
                <a:solidFill>
                  <a:prstClr val="black"/>
                </a:solidFill>
              </a:rPr>
              <a:t>13</a:t>
            </a:r>
            <a:r>
              <a:rPr lang="en-ZA" sz="1100" dirty="0">
                <a:solidFill>
                  <a:prstClr val="black"/>
                </a:solidFill>
              </a:rPr>
              <a:t/>
            </a:r>
            <a:br>
              <a:rPr lang="en-ZA" sz="1100" dirty="0">
                <a:solidFill>
                  <a:prstClr val="black"/>
                </a:solidFill>
              </a:rPr>
            </a:br>
            <a:r>
              <a:rPr lang="en-ZA" sz="1100" dirty="0" smtClean="0">
                <a:solidFill>
                  <a:prstClr val="black"/>
                </a:solidFill>
              </a:rPr>
              <a:t>  Strengthening </a:t>
            </a:r>
            <a:r>
              <a:rPr lang="en-ZA" sz="1100" dirty="0">
                <a:solidFill>
                  <a:prstClr val="black"/>
                </a:solidFill>
              </a:rPr>
              <a:t>social </a:t>
            </a:r>
            <a:r>
              <a:rPr lang="en-ZA" sz="1100" dirty="0" smtClean="0">
                <a:solidFill>
                  <a:prstClr val="black"/>
                </a:solidFill>
              </a:rPr>
              <a:t>          protection</a:t>
            </a:r>
            <a:r>
              <a:rPr lang="en-ZA" sz="1100" dirty="0">
                <a:solidFill>
                  <a:prstClr val="black"/>
                </a:solidFill>
              </a:rPr>
              <a:t>	</a:t>
            </a:r>
            <a:endParaRPr lang="en-ZA" sz="1100" dirty="0" smtClean="0">
              <a:solidFill>
                <a:prstClr val="black"/>
              </a:solidFill>
            </a:endParaRPr>
          </a:p>
          <a:p>
            <a:r>
              <a:rPr lang="en-ZA" sz="1100" dirty="0" smtClean="0">
                <a:solidFill>
                  <a:prstClr val="black"/>
                </a:solidFill>
              </a:rPr>
              <a:t>3. DOL </a:t>
            </a:r>
            <a:r>
              <a:rPr lang="en-ZA" sz="1100" dirty="0">
                <a:solidFill>
                  <a:prstClr val="black"/>
                </a:solidFill>
              </a:rPr>
              <a:t>strategic objective 8, </a:t>
            </a:r>
            <a:r>
              <a:rPr lang="en-ZA" sz="1100" b="1" dirty="0">
                <a:solidFill>
                  <a:prstClr val="black"/>
                </a:solidFill>
              </a:rPr>
              <a:t>Outcome </a:t>
            </a:r>
            <a:r>
              <a:rPr lang="en-ZA" sz="1100" b="1" dirty="0" smtClean="0">
                <a:solidFill>
                  <a:prstClr val="black"/>
                </a:solidFill>
              </a:rPr>
              <a:t>12</a:t>
            </a:r>
            <a:r>
              <a:rPr lang="en-ZA" sz="1100" dirty="0">
                <a:solidFill>
                  <a:prstClr val="black"/>
                </a:solidFill>
              </a:rPr>
              <a:t/>
            </a:r>
            <a:br>
              <a:rPr lang="en-ZA" sz="1100" dirty="0">
                <a:solidFill>
                  <a:prstClr val="black"/>
                </a:solidFill>
              </a:rPr>
            </a:br>
            <a:r>
              <a:rPr lang="en-ZA" sz="1100" dirty="0">
                <a:solidFill>
                  <a:prstClr val="black"/>
                </a:solidFill>
              </a:rPr>
              <a:t>Strengthening institutional capacity of the Department </a:t>
            </a:r>
          </a:p>
        </p:txBody>
      </p:sp>
      <p:sp>
        <p:nvSpPr>
          <p:cNvPr id="13" name="Rectangle 12"/>
          <p:cNvSpPr/>
          <p:nvPr/>
        </p:nvSpPr>
        <p:spPr>
          <a:xfrm>
            <a:off x="2555776" y="3827212"/>
            <a:ext cx="3060872" cy="2716128"/>
          </a:xfrm>
          <a:prstGeom prst="rect">
            <a:avLst/>
          </a:prstGeom>
        </p:spPr>
        <p:txBody>
          <a:bodyPr wrap="square">
            <a:spAutoFit/>
          </a:bodyPr>
          <a:lstStyle/>
          <a:p>
            <a:r>
              <a:rPr lang="en-ZA" sz="1200" dirty="0" smtClean="0">
                <a:solidFill>
                  <a:prstClr val="black"/>
                </a:solidFill>
              </a:rPr>
              <a:t>1. </a:t>
            </a:r>
            <a:r>
              <a:rPr lang="en-ZA" sz="1050" b="1" dirty="0">
                <a:solidFill>
                  <a:prstClr val="black"/>
                </a:solidFill>
              </a:rPr>
              <a:t>Outcome </a:t>
            </a:r>
            <a:r>
              <a:rPr lang="en-ZA" sz="1050" b="1" dirty="0" smtClean="0">
                <a:solidFill>
                  <a:prstClr val="black"/>
                </a:solidFill>
              </a:rPr>
              <a:t>12</a:t>
            </a:r>
          </a:p>
          <a:p>
            <a:r>
              <a:rPr lang="en-ZA" sz="1050" dirty="0" smtClean="0">
                <a:solidFill>
                  <a:prstClr val="black"/>
                </a:solidFill>
              </a:rPr>
              <a:t>      Ensure Financial sustainability</a:t>
            </a:r>
            <a:endParaRPr lang="en-ZA" sz="1050" dirty="0">
              <a:solidFill>
                <a:prstClr val="black"/>
              </a:solidFill>
            </a:endParaRPr>
          </a:p>
          <a:p>
            <a:r>
              <a:rPr lang="en-ZA" sz="1050" dirty="0" smtClean="0">
                <a:solidFill>
                  <a:prstClr val="black"/>
                </a:solidFill>
              </a:rPr>
              <a:t>2.  </a:t>
            </a:r>
            <a:r>
              <a:rPr lang="en-ZA" sz="1050" b="1" dirty="0" smtClean="0">
                <a:solidFill>
                  <a:prstClr val="black"/>
                </a:solidFill>
              </a:rPr>
              <a:t>Outcome 13</a:t>
            </a:r>
          </a:p>
          <a:p>
            <a:pPr marL="171450" indent="-171450">
              <a:buFont typeface="Arial" panose="020B0604020202020204" pitchFamily="34" charset="0"/>
              <a:buChar char="•"/>
            </a:pPr>
            <a:r>
              <a:rPr lang="en-ZA" sz="1050" dirty="0" smtClean="0">
                <a:solidFill>
                  <a:prstClr val="black"/>
                </a:solidFill>
              </a:rPr>
              <a:t>Improve </a:t>
            </a:r>
            <a:r>
              <a:rPr lang="en-ZA" sz="1050" dirty="0">
                <a:solidFill>
                  <a:prstClr val="black"/>
                </a:solidFill>
              </a:rPr>
              <a:t>service </a:t>
            </a:r>
            <a:r>
              <a:rPr lang="en-ZA" sz="1050" dirty="0" smtClean="0">
                <a:solidFill>
                  <a:prstClr val="black"/>
                </a:solidFill>
              </a:rPr>
              <a:t>delivery</a:t>
            </a:r>
          </a:p>
          <a:p>
            <a:pPr marL="171450" indent="-171450">
              <a:buFont typeface="Arial" panose="020B0604020202020204" pitchFamily="34" charset="0"/>
              <a:buChar char="•"/>
            </a:pPr>
            <a:r>
              <a:rPr lang="en-ZA" sz="1050" dirty="0" smtClean="0">
                <a:solidFill>
                  <a:prstClr val="black"/>
                </a:solidFill>
              </a:rPr>
              <a:t> Strengthen Institutional capacity of the Fund</a:t>
            </a:r>
          </a:p>
          <a:p>
            <a:pPr marL="171450" indent="-171450">
              <a:buFont typeface="Arial" panose="020B0604020202020204" pitchFamily="34" charset="0"/>
              <a:buChar char="•"/>
            </a:pPr>
            <a:r>
              <a:rPr lang="en-ZA" sz="1050" dirty="0" smtClean="0">
                <a:solidFill>
                  <a:prstClr val="black"/>
                </a:solidFill>
              </a:rPr>
              <a:t> Provide easy to use services through multiple                       </a:t>
            </a:r>
          </a:p>
          <a:p>
            <a:r>
              <a:rPr lang="en-ZA" sz="1050" dirty="0" smtClean="0">
                <a:solidFill>
                  <a:prstClr val="black"/>
                </a:solidFill>
              </a:rPr>
              <a:t>         access points.</a:t>
            </a:r>
            <a:endParaRPr lang="en-ZA" sz="1050" dirty="0">
              <a:solidFill>
                <a:prstClr val="black"/>
              </a:solidFill>
            </a:endParaRPr>
          </a:p>
          <a:p>
            <a:r>
              <a:rPr lang="en-ZA" sz="1050" dirty="0" smtClean="0">
                <a:solidFill>
                  <a:prstClr val="black"/>
                </a:solidFill>
              </a:rPr>
              <a:t>3.   </a:t>
            </a:r>
            <a:r>
              <a:rPr lang="en-ZA" sz="1050" b="1" dirty="0" smtClean="0">
                <a:solidFill>
                  <a:prstClr val="black"/>
                </a:solidFill>
              </a:rPr>
              <a:t>Outcome 13:</a:t>
            </a:r>
          </a:p>
          <a:p>
            <a:r>
              <a:rPr lang="en-ZA" sz="1050" dirty="0">
                <a:solidFill>
                  <a:prstClr val="black"/>
                </a:solidFill>
              </a:rPr>
              <a:t> </a:t>
            </a:r>
            <a:r>
              <a:rPr lang="en-ZA" sz="1050" dirty="0" smtClean="0">
                <a:solidFill>
                  <a:prstClr val="black"/>
                </a:solidFill>
              </a:rPr>
              <a:t>     Collaborate with Stakeholders to Improve         </a:t>
            </a:r>
          </a:p>
          <a:p>
            <a:r>
              <a:rPr lang="en-ZA" sz="1050" dirty="0">
                <a:solidFill>
                  <a:prstClr val="black"/>
                </a:solidFill>
              </a:rPr>
              <a:t> </a:t>
            </a:r>
            <a:r>
              <a:rPr lang="en-ZA" sz="1050" dirty="0" smtClean="0">
                <a:solidFill>
                  <a:prstClr val="black"/>
                </a:solidFill>
              </a:rPr>
              <a:t>     compliance with UIF acts</a:t>
            </a:r>
          </a:p>
          <a:p>
            <a:r>
              <a:rPr lang="en-ZA" sz="1050" dirty="0" smtClean="0">
                <a:solidFill>
                  <a:prstClr val="black"/>
                </a:solidFill>
              </a:rPr>
              <a:t>4</a:t>
            </a:r>
            <a:r>
              <a:rPr lang="en-ZA" sz="1050" dirty="0">
                <a:solidFill>
                  <a:prstClr val="black"/>
                </a:solidFill>
              </a:rPr>
              <a:t>. </a:t>
            </a:r>
            <a:r>
              <a:rPr lang="en-ZA" sz="1050" dirty="0" smtClean="0">
                <a:solidFill>
                  <a:prstClr val="black"/>
                </a:solidFill>
              </a:rPr>
              <a:t>  </a:t>
            </a:r>
            <a:r>
              <a:rPr lang="en-ZA" sz="1050" b="1" dirty="0" smtClean="0">
                <a:solidFill>
                  <a:prstClr val="black"/>
                </a:solidFill>
              </a:rPr>
              <a:t>Outcome 4:</a:t>
            </a:r>
          </a:p>
          <a:p>
            <a:r>
              <a:rPr lang="en-ZA" sz="1050" dirty="0" smtClean="0">
                <a:solidFill>
                  <a:prstClr val="black"/>
                </a:solidFill>
              </a:rPr>
              <a:t>      Enhance employability of UIF                                  </a:t>
            </a:r>
          </a:p>
          <a:p>
            <a:r>
              <a:rPr lang="en-ZA" sz="1050" dirty="0">
                <a:solidFill>
                  <a:prstClr val="black"/>
                </a:solidFill>
              </a:rPr>
              <a:t> </a:t>
            </a:r>
            <a:r>
              <a:rPr lang="en-ZA" sz="1050" dirty="0" smtClean="0">
                <a:solidFill>
                  <a:prstClr val="black"/>
                </a:solidFill>
              </a:rPr>
              <a:t>     beneficiaries, enable  entrepreneurship and  </a:t>
            </a:r>
          </a:p>
          <a:p>
            <a:r>
              <a:rPr lang="en-ZA" sz="1050" dirty="0">
                <a:solidFill>
                  <a:prstClr val="black"/>
                </a:solidFill>
              </a:rPr>
              <a:t> </a:t>
            </a:r>
            <a:r>
              <a:rPr lang="en-ZA" sz="1050" dirty="0" smtClean="0">
                <a:solidFill>
                  <a:prstClr val="black"/>
                </a:solidFill>
              </a:rPr>
              <a:t>     preserve jobs</a:t>
            </a:r>
          </a:p>
          <a:p>
            <a:pPr algn="just"/>
            <a:r>
              <a:rPr lang="en-ZA" sz="1100" dirty="0">
                <a:solidFill>
                  <a:prstClr val="black"/>
                </a:solidFill>
              </a:rPr>
              <a:t> </a:t>
            </a:r>
            <a:r>
              <a:rPr lang="en-ZA" sz="1100" dirty="0" smtClean="0">
                <a:solidFill>
                  <a:prstClr val="black"/>
                </a:solidFill>
              </a:rPr>
              <a:t>    </a:t>
            </a:r>
            <a:endParaRPr lang="en-ZA" sz="1100" dirty="0">
              <a:solidFill>
                <a:prstClr val="black"/>
              </a:solidFill>
            </a:endParaRPr>
          </a:p>
          <a:p>
            <a:pPr algn="just"/>
            <a:endParaRPr lang="en-ZA" sz="1100" dirty="0">
              <a:solidFill>
                <a:prstClr val="black"/>
              </a:solidFill>
            </a:endParaRPr>
          </a:p>
        </p:txBody>
      </p:sp>
      <p:graphicFrame>
        <p:nvGraphicFramePr>
          <p:cNvPr id="14" name="Diagram 13"/>
          <p:cNvGraphicFramePr/>
          <p:nvPr>
            <p:extLst>
              <p:ext uri="{D42A27DB-BD31-4B8C-83A1-F6EECF244321}">
                <p14:modId xmlns:p14="http://schemas.microsoft.com/office/powerpoint/2010/main" xmlns="" val="3029334397"/>
              </p:ext>
            </p:extLst>
          </p:nvPr>
        </p:nvGraphicFramePr>
        <p:xfrm>
          <a:off x="5410200" y="1392198"/>
          <a:ext cx="3429000" cy="508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5780904" y="5565978"/>
            <a:ext cx="2930636" cy="646331"/>
          </a:xfrm>
          <a:prstGeom prst="rect">
            <a:avLst/>
          </a:prstGeom>
        </p:spPr>
        <p:txBody>
          <a:bodyPr wrap="square">
            <a:spAutoFit/>
          </a:bodyPr>
          <a:lstStyle/>
          <a:p>
            <a:pPr algn="just"/>
            <a:r>
              <a:rPr lang="en-ZA" sz="1200" dirty="0">
                <a:solidFill>
                  <a:prstClr val="black"/>
                </a:solidFill>
              </a:rPr>
              <a:t>Maintain effective systems of internal control as required by the Public Finance Management Act</a:t>
            </a:r>
          </a:p>
        </p:txBody>
      </p:sp>
      <p:sp>
        <p:nvSpPr>
          <p:cNvPr id="16" name="Rectangle 15"/>
          <p:cNvSpPr/>
          <p:nvPr/>
        </p:nvSpPr>
        <p:spPr>
          <a:xfrm>
            <a:off x="5504766" y="5777260"/>
            <a:ext cx="223765" cy="223765"/>
          </a:xfrm>
          <a:prstGeom prst="rect">
            <a:avLst/>
          </a:prstGeom>
        </p:spPr>
        <p:style>
          <a:lnRef idx="2">
            <a:schemeClr val="accent3">
              <a:hueOff val="11250264"/>
              <a:satOff val="-16880"/>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818408" y="3472934"/>
            <a:ext cx="838200" cy="369332"/>
          </a:xfrm>
          <a:prstGeom prst="rect">
            <a:avLst/>
          </a:prstGeom>
          <a:noFill/>
        </p:spPr>
        <p:txBody>
          <a:bodyPr wrap="square" rtlCol="0">
            <a:spAutoFit/>
          </a:bodyPr>
          <a:lstStyle/>
          <a:p>
            <a:pPr algn="ctr"/>
            <a:r>
              <a:rPr lang="en-ZA" dirty="0" smtClean="0">
                <a:solidFill>
                  <a:prstClr val="black"/>
                </a:solidFill>
              </a:rPr>
              <a:t>DOL</a:t>
            </a:r>
            <a:endParaRPr lang="en-ZA" dirty="0">
              <a:solidFill>
                <a:prstClr val="black"/>
              </a:solidFill>
            </a:endParaRPr>
          </a:p>
        </p:txBody>
      </p:sp>
      <p:sp>
        <p:nvSpPr>
          <p:cNvPr id="18" name="TextBox 17"/>
          <p:cNvSpPr txBox="1"/>
          <p:nvPr/>
        </p:nvSpPr>
        <p:spPr>
          <a:xfrm>
            <a:off x="2819400" y="3472934"/>
            <a:ext cx="2514600" cy="369332"/>
          </a:xfrm>
          <a:prstGeom prst="rect">
            <a:avLst/>
          </a:prstGeom>
          <a:noFill/>
        </p:spPr>
        <p:txBody>
          <a:bodyPr wrap="square" rtlCol="0">
            <a:spAutoFit/>
          </a:bodyPr>
          <a:lstStyle/>
          <a:p>
            <a:pPr algn="ctr"/>
            <a:r>
              <a:rPr lang="en-ZA" dirty="0" smtClean="0">
                <a:solidFill>
                  <a:prstClr val="black"/>
                </a:solidFill>
              </a:rPr>
              <a:t>UIF Strategic Objectives</a:t>
            </a:r>
            <a:endParaRPr lang="en-ZA" dirty="0">
              <a:solidFill>
                <a:prstClr val="black"/>
              </a:solidFill>
            </a:endParaRPr>
          </a:p>
        </p:txBody>
      </p:sp>
      <p:sp>
        <p:nvSpPr>
          <p:cNvPr id="19" name="Title 1"/>
          <p:cNvSpPr>
            <a:spLocks noGrp="1"/>
          </p:cNvSpPr>
          <p:nvPr>
            <p:ph type="title"/>
          </p:nvPr>
        </p:nvSpPr>
        <p:spPr>
          <a:xfrm>
            <a:off x="5004048" y="350704"/>
            <a:ext cx="3962400" cy="990600"/>
          </a:xfrm>
        </p:spPr>
        <p:txBody>
          <a:bodyPr/>
          <a:lstStyle/>
          <a:p>
            <a:r>
              <a:rPr lang="en-ZA" sz="1800" b="1" dirty="0" smtClean="0"/>
              <a:t>Service Delivery Outcomes &amp; Strategic Goals</a:t>
            </a:r>
            <a:endParaRPr lang="en-ZA" sz="1800" b="1" dirty="0"/>
          </a:p>
        </p:txBody>
      </p:sp>
      <p:sp>
        <p:nvSpPr>
          <p:cNvPr id="21" name="TextBox 20"/>
          <p:cNvSpPr txBox="1"/>
          <p:nvPr/>
        </p:nvSpPr>
        <p:spPr>
          <a:xfrm>
            <a:off x="8303466" y="305430"/>
            <a:ext cx="432048" cy="276999"/>
          </a:xfrm>
          <a:prstGeom prst="rect">
            <a:avLst/>
          </a:prstGeom>
          <a:solidFill>
            <a:schemeClr val="accent2"/>
          </a:solidFill>
        </p:spPr>
        <p:txBody>
          <a:bodyPr wrap="square" rtlCol="0">
            <a:spAutoFit/>
          </a:bodyPr>
          <a:lstStyle/>
          <a:p>
            <a:r>
              <a:rPr lang="en-ZA" sz="1200" dirty="0" smtClean="0">
                <a:solidFill>
                  <a:prstClr val="black"/>
                </a:solidFill>
              </a:rPr>
              <a:t>7</a:t>
            </a:r>
            <a:endParaRPr lang="en-ZA" sz="1200" dirty="0">
              <a:solidFill>
                <a:prstClr val="black"/>
              </a:solidFill>
            </a:endParaRPr>
          </a:p>
        </p:txBody>
      </p:sp>
    </p:spTree>
    <p:extLst>
      <p:ext uri="{BB962C8B-B14F-4D97-AF65-F5344CB8AC3E}">
        <p14:creationId xmlns:p14="http://schemas.microsoft.com/office/powerpoint/2010/main" xmlns="" val="22619880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8</a:t>
            </a:fld>
            <a:endParaRPr lang="en-US" dirty="0"/>
          </a:p>
        </p:txBody>
      </p:sp>
      <p:sp>
        <p:nvSpPr>
          <p:cNvPr id="5" name="Rectangle 4"/>
          <p:cNvSpPr/>
          <p:nvPr/>
        </p:nvSpPr>
        <p:spPr>
          <a:xfrm>
            <a:off x="323528" y="3068960"/>
            <a:ext cx="8496943" cy="1754326"/>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INTERNAL AUDIT DRAFT REPORT </a:t>
            </a:r>
          </a:p>
          <a:p>
            <a:pPr algn="ctr" fontAlgn="base">
              <a:spcBef>
                <a:spcPct val="0"/>
              </a:spcBef>
              <a:spcAft>
                <a:spcPct val="0"/>
              </a:spcAft>
            </a:pPr>
            <a:r>
              <a:rPr lang="en-ZA" sz="2800" b="1" dirty="0" smtClean="0">
                <a:solidFill>
                  <a:srgbClr val="1F497D">
                    <a:lumMod val="75000"/>
                  </a:srgbClr>
                </a:solidFill>
              </a:rPr>
              <a:t>(Audited Performance </a:t>
            </a:r>
            <a:r>
              <a:rPr lang="en-ZA" sz="2800" b="1" dirty="0">
                <a:solidFill>
                  <a:srgbClr val="1F497D">
                    <a:lumMod val="75000"/>
                  </a:srgbClr>
                </a:solidFill>
              </a:rPr>
              <a:t>Information)</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a:t>
            </a:r>
            <a:endParaRPr lang="en-ZA" sz="1200" dirty="0">
              <a:solidFill>
                <a:prstClr val="black"/>
              </a:solidFill>
            </a:endParaRPr>
          </a:p>
        </p:txBody>
      </p:sp>
    </p:spTree>
    <p:extLst>
      <p:ext uri="{BB962C8B-B14F-4D97-AF65-F5344CB8AC3E}">
        <p14:creationId xmlns:p14="http://schemas.microsoft.com/office/powerpoint/2010/main" xmlns="" val="3290641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AUDIT OBJECTIVES AND SCOPE</a:t>
            </a:r>
            <a:endParaRPr lang="en-ZA" sz="2400" b="1" dirty="0"/>
          </a:p>
        </p:txBody>
      </p:sp>
      <p:sp>
        <p:nvSpPr>
          <p:cNvPr id="3" name="Content Placeholder 2"/>
          <p:cNvSpPr>
            <a:spLocks noGrp="1"/>
          </p:cNvSpPr>
          <p:nvPr>
            <p:ph idx="1"/>
          </p:nvPr>
        </p:nvSpPr>
        <p:spPr>
          <a:xfrm>
            <a:off x="323528" y="1600200"/>
            <a:ext cx="8568952" cy="4781128"/>
          </a:xfrm>
        </p:spPr>
        <p:txBody>
          <a:bodyPr/>
          <a:lstStyle/>
          <a:p>
            <a:pPr marL="0" indent="0" algn="ctr">
              <a:buNone/>
            </a:pPr>
            <a:r>
              <a:rPr lang="en-ZA" sz="1400" b="1" u="sng" dirty="0" smtClean="0"/>
              <a:t>PERFORMANCE INFORMATION QUARTE</a:t>
            </a:r>
            <a:r>
              <a:rPr lang="en-ZA" sz="1400" b="1" u="sng" dirty="0"/>
              <a:t> </a:t>
            </a:r>
            <a:r>
              <a:rPr lang="en-ZA" sz="1400" b="1" u="sng" dirty="0" smtClean="0"/>
              <a:t>3</a:t>
            </a:r>
          </a:p>
          <a:p>
            <a:pPr marL="0" indent="0">
              <a:buNone/>
            </a:pPr>
            <a:r>
              <a:rPr lang="en-ZA" sz="1400" b="1" u="sng" dirty="0" smtClean="0"/>
              <a:t>AUDIT OBJECTIVES</a:t>
            </a:r>
          </a:p>
          <a:p>
            <a:pPr marL="0" indent="0">
              <a:buNone/>
            </a:pPr>
            <a:endParaRPr lang="en-ZA" sz="1400" b="1" u="sng" dirty="0" smtClean="0"/>
          </a:p>
          <a:p>
            <a:pPr marL="0" indent="0" algn="just">
              <a:lnSpc>
                <a:spcPct val="115000"/>
              </a:lnSpc>
              <a:spcAft>
                <a:spcPts val="0"/>
              </a:spcAft>
              <a:buNone/>
            </a:pPr>
            <a:r>
              <a:rPr lang="en-GB" sz="1400" dirty="0">
                <a:ea typeface="Times New Roman"/>
                <a:cs typeface="Arial" panose="020B0604020202020204" pitchFamily="34" charset="0"/>
              </a:rPr>
              <a:t>The objective is to evaluate the adequacy and effectiveness of the control activities relating to the validity, reliability and integrity of information in the Performance Information process</a:t>
            </a:r>
            <a:r>
              <a:rPr lang="en-GB" sz="1400" dirty="0" smtClean="0">
                <a:ea typeface="Times New Roman"/>
                <a:cs typeface="Arial" panose="020B0604020202020204" pitchFamily="34" charset="0"/>
              </a:rPr>
              <a:t>.</a:t>
            </a:r>
          </a:p>
          <a:p>
            <a:pPr marL="0" indent="0" algn="just">
              <a:lnSpc>
                <a:spcPct val="115000"/>
              </a:lnSpc>
              <a:spcAft>
                <a:spcPts val="0"/>
              </a:spcAft>
              <a:buNone/>
            </a:pPr>
            <a:endParaRPr lang="en-GB" sz="1400" dirty="0">
              <a:ea typeface="Times New Roman"/>
              <a:cs typeface="Arial" panose="020B0604020202020204" pitchFamily="34" charset="0"/>
            </a:endParaRPr>
          </a:p>
          <a:p>
            <a:pPr marL="0" indent="0">
              <a:lnSpc>
                <a:spcPct val="115000"/>
              </a:lnSpc>
              <a:buNone/>
            </a:pPr>
            <a:r>
              <a:rPr lang="en-GB" sz="1400" b="1" u="sng" dirty="0"/>
              <a:t>AUDIT </a:t>
            </a:r>
            <a:r>
              <a:rPr lang="en-GB" sz="1400" b="1" u="sng" dirty="0" smtClean="0"/>
              <a:t>SCOPE</a:t>
            </a:r>
          </a:p>
          <a:p>
            <a:pPr marL="0" indent="0">
              <a:lnSpc>
                <a:spcPct val="115000"/>
              </a:lnSpc>
              <a:buNone/>
            </a:pPr>
            <a:endParaRPr lang="en-GB" sz="1400" b="1" u="sng" dirty="0"/>
          </a:p>
          <a:p>
            <a:pPr marL="0" indent="0" algn="just">
              <a:lnSpc>
                <a:spcPct val="115000"/>
              </a:lnSpc>
              <a:spcAft>
                <a:spcPts val="0"/>
              </a:spcAft>
              <a:buNone/>
            </a:pPr>
            <a:r>
              <a:rPr lang="en-GB" sz="1400" dirty="0">
                <a:ea typeface="Times New Roman"/>
                <a:cs typeface="Times New Roman"/>
              </a:rPr>
              <a:t>The audit scope covers the period of </a:t>
            </a:r>
            <a:r>
              <a:rPr lang="en-GB" sz="1400" b="1" dirty="0" smtClean="0">
                <a:ea typeface="Times New Roman"/>
                <a:cs typeface="Times New Roman"/>
              </a:rPr>
              <a:t>01 October 2018 – 31 December 2018</a:t>
            </a:r>
            <a:r>
              <a:rPr lang="en-GB" sz="1400" dirty="0" smtClean="0">
                <a:ea typeface="Times New Roman"/>
                <a:cs typeface="Times New Roman"/>
              </a:rPr>
              <a:t>; </a:t>
            </a:r>
            <a:r>
              <a:rPr lang="en-GB" sz="1400" dirty="0">
                <a:ea typeface="Times New Roman"/>
                <a:cs typeface="Times New Roman"/>
              </a:rPr>
              <a:t>and </a:t>
            </a:r>
            <a:r>
              <a:rPr lang="en-GB" sz="1400" dirty="0" smtClean="0">
                <a:ea typeface="Times New Roman"/>
                <a:cs typeface="Times New Roman"/>
              </a:rPr>
              <a:t>evaluated </a:t>
            </a:r>
            <a:r>
              <a:rPr lang="en-GB" sz="1400" dirty="0">
                <a:ea typeface="Times New Roman"/>
                <a:cs typeface="Times New Roman"/>
              </a:rPr>
              <a:t>the adequacy and effectiveness of control environment encompassing the following</a:t>
            </a:r>
            <a:r>
              <a:rPr lang="en-GB" sz="1400" dirty="0" smtClean="0">
                <a:ea typeface="Times New Roman"/>
                <a:cs typeface="Times New Roman"/>
              </a:rPr>
              <a:t>:</a:t>
            </a:r>
          </a:p>
          <a:p>
            <a:pPr lvl="0" algn="just">
              <a:lnSpc>
                <a:spcPct val="115000"/>
              </a:lnSpc>
              <a:spcAft>
                <a:spcPts val="0"/>
              </a:spcAft>
              <a:buFont typeface="Symbol"/>
              <a:buChar char=""/>
              <a:tabLst>
                <a:tab pos="742950" algn="l"/>
              </a:tabLst>
            </a:pPr>
            <a:r>
              <a:rPr lang="en-US" sz="1400" dirty="0">
                <a:ea typeface="Times New Roman"/>
                <a:cs typeface="Times New Roman"/>
              </a:rPr>
              <a:t>Evaluation of implementation of management action plans of the performance information report </a:t>
            </a:r>
            <a:r>
              <a:rPr lang="en-US" sz="1400" dirty="0" smtClean="0">
                <a:ea typeface="Times New Roman"/>
                <a:cs typeface="Times New Roman"/>
              </a:rPr>
              <a:t>quarter 2;</a:t>
            </a:r>
          </a:p>
          <a:p>
            <a:pPr lvl="0" algn="just">
              <a:lnSpc>
                <a:spcPct val="115000"/>
              </a:lnSpc>
              <a:spcAft>
                <a:spcPts val="0"/>
              </a:spcAft>
              <a:buFont typeface="Symbol"/>
              <a:buChar char=""/>
              <a:tabLst>
                <a:tab pos="742950" algn="l"/>
              </a:tabLst>
            </a:pPr>
            <a:r>
              <a:rPr lang="en-US" sz="1400" dirty="0">
                <a:ea typeface="Times New Roman"/>
                <a:cs typeface="Times New Roman"/>
              </a:rPr>
              <a:t>Evaluation of Monitoring and Evaluation analysis report </a:t>
            </a:r>
            <a:r>
              <a:rPr lang="en-US" sz="1400" dirty="0" smtClean="0">
                <a:ea typeface="Times New Roman"/>
                <a:cs typeface="Times New Roman"/>
              </a:rPr>
              <a:t>quarter 3;</a:t>
            </a:r>
          </a:p>
          <a:p>
            <a:pPr lvl="0" algn="just">
              <a:lnSpc>
                <a:spcPct val="115000"/>
              </a:lnSpc>
              <a:spcAft>
                <a:spcPts val="0"/>
              </a:spcAft>
              <a:buFont typeface="Symbol"/>
              <a:buChar char=""/>
              <a:tabLst>
                <a:tab pos="742950" algn="l"/>
              </a:tabLst>
            </a:pPr>
            <a:r>
              <a:rPr lang="en-GB" sz="1400" dirty="0" smtClean="0">
                <a:ea typeface="Calibri"/>
                <a:cs typeface="Times New Roman"/>
              </a:rPr>
              <a:t>Validity of information;</a:t>
            </a:r>
          </a:p>
          <a:p>
            <a:pPr lvl="0" algn="just">
              <a:lnSpc>
                <a:spcPct val="115000"/>
              </a:lnSpc>
              <a:spcAft>
                <a:spcPts val="0"/>
              </a:spcAft>
              <a:buFont typeface="Symbol"/>
              <a:buChar char=""/>
              <a:tabLst>
                <a:tab pos="742950" algn="l"/>
              </a:tabLst>
            </a:pPr>
            <a:r>
              <a:rPr lang="en-US" sz="1400" dirty="0">
                <a:ea typeface="Times New Roman"/>
                <a:cs typeface="Times New Roman"/>
              </a:rPr>
              <a:t>Reliability of information; and</a:t>
            </a:r>
            <a:endParaRPr lang="en-ZA" sz="1400" dirty="0">
              <a:ea typeface="Calibri"/>
              <a:cs typeface="Times New Roman"/>
            </a:endParaRPr>
          </a:p>
          <a:p>
            <a:pPr lvl="0" algn="just">
              <a:lnSpc>
                <a:spcPct val="115000"/>
              </a:lnSpc>
              <a:spcAft>
                <a:spcPts val="0"/>
              </a:spcAft>
              <a:buFont typeface="Symbol"/>
              <a:buChar char=""/>
              <a:tabLst>
                <a:tab pos="742950" algn="l"/>
              </a:tabLst>
            </a:pPr>
            <a:r>
              <a:rPr lang="en-US" sz="1400" dirty="0">
                <a:ea typeface="Times New Roman"/>
                <a:cs typeface="Times New Roman"/>
              </a:rPr>
              <a:t>Accuracy of information.</a:t>
            </a:r>
            <a:endParaRPr lang="en-ZA" sz="1400" dirty="0">
              <a:ea typeface="Calibri"/>
              <a:cs typeface="Times New Roman"/>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9</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a:t>
            </a:r>
            <a:endParaRPr lang="en-ZA" sz="1200" dirty="0">
              <a:solidFill>
                <a:prstClr val="black"/>
              </a:solidFill>
            </a:endParaRPr>
          </a:p>
        </p:txBody>
      </p:sp>
    </p:spTree>
    <p:extLst>
      <p:ext uri="{BB962C8B-B14F-4D97-AF65-F5344CB8AC3E}">
        <p14:creationId xmlns:p14="http://schemas.microsoft.com/office/powerpoint/2010/main" xmlns="" val="3696706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4160</Words>
  <Application>Microsoft Office PowerPoint</Application>
  <PresentationFormat>On-screen Show (4:3)</PresentationFormat>
  <Paragraphs>1573</Paragraphs>
  <Slides>39</Slides>
  <Notes>6</Notes>
  <HiddenSlides>0</HiddenSlides>
  <MMClips>0</MMClips>
  <ScaleCrop>false</ScaleCrop>
  <HeadingPairs>
    <vt:vector size="4" baseType="variant">
      <vt:variant>
        <vt:lpstr>Theme</vt:lpstr>
      </vt:variant>
      <vt:variant>
        <vt:i4>14</vt:i4>
      </vt:variant>
      <vt:variant>
        <vt:lpstr>Slide Titles</vt:lpstr>
      </vt:variant>
      <vt:variant>
        <vt:i4>39</vt:i4>
      </vt:variant>
    </vt:vector>
  </HeadingPairs>
  <TitlesOfParts>
    <vt:vector size="53" baseType="lpstr">
      <vt:lpstr>1_Office Theme</vt:lpstr>
      <vt:lpstr>Theme1</vt:lpstr>
      <vt:lpstr>3_Office Theme</vt:lpstr>
      <vt:lpstr>1_Accenture_tiger_InterpretationA_animate_full</vt:lpstr>
      <vt:lpstr>4_Office Theme</vt:lpstr>
      <vt:lpstr>22_Office Theme</vt:lpstr>
      <vt:lpstr>5_Office Theme</vt:lpstr>
      <vt:lpstr>2_Accenture_tiger_InterpretationA_animate_full</vt:lpstr>
      <vt:lpstr>8_Office Theme</vt:lpstr>
      <vt:lpstr>2_Office Theme</vt:lpstr>
      <vt:lpstr>9_Office Theme</vt:lpstr>
      <vt:lpstr>10_Office Theme</vt:lpstr>
      <vt:lpstr>1_Theme1</vt:lpstr>
      <vt:lpstr>11_Office Theme</vt:lpstr>
      <vt:lpstr>Slide 1</vt:lpstr>
      <vt:lpstr>FOCUS AREA</vt:lpstr>
      <vt:lpstr>Slide 3</vt:lpstr>
      <vt:lpstr> INTRODUCTION</vt:lpstr>
      <vt:lpstr>VISION, MISSION AND VALUES</vt:lpstr>
      <vt:lpstr>Slide 6</vt:lpstr>
      <vt:lpstr>Service Delivery Outcomes &amp; Strategic Goals</vt:lpstr>
      <vt:lpstr>Slide 8</vt:lpstr>
      <vt:lpstr>AUDIT OBJECTIVES AND SCOPE</vt:lpstr>
      <vt:lpstr>TOTAL INDICATORS</vt:lpstr>
      <vt:lpstr>Slide 11</vt:lpstr>
      <vt:lpstr>Slide 12</vt:lpstr>
      <vt:lpstr>Slide 13</vt:lpstr>
      <vt:lpstr>Slide 14</vt:lpstr>
      <vt:lpstr>Slide 15</vt:lpstr>
      <vt:lpstr> COMPARATIVE ANALYSIS OF 2018/19  PERFORMANCE PER QUARTER </vt:lpstr>
      <vt:lpstr>PROGRAMME 1: ADMINISTRATION</vt:lpstr>
      <vt:lpstr>PROGRAMME 1: ADMINISTRATION</vt:lpstr>
      <vt:lpstr>PROGRAMME 1: ADMINISTRATION</vt:lpstr>
      <vt:lpstr>PROGRAMME 2: BUSINESS OPERATIONS</vt:lpstr>
      <vt:lpstr>PROGRAMME 2: BUSINESS OPERATIONS</vt:lpstr>
      <vt:lpstr>PROGRAMME 2: BUSINESS OPERATIONS</vt:lpstr>
      <vt:lpstr> PROGRAMME 3: LABOUR ACTIVATION PROGRAMMES</vt:lpstr>
      <vt:lpstr>  UNEMPLOYMENT INSURANCE FUND</vt:lpstr>
      <vt:lpstr>Slide 25</vt:lpstr>
      <vt:lpstr>Slide 26</vt:lpstr>
      <vt:lpstr>Slide 27</vt:lpstr>
      <vt:lpstr>Slide 28</vt:lpstr>
      <vt:lpstr>Slide 29</vt:lpstr>
      <vt:lpstr>Slide 30</vt:lpstr>
      <vt:lpstr>Slide 31</vt:lpstr>
      <vt:lpstr>3RD QUARTER CLAIMS   BENEFIT PAYMENT</vt:lpstr>
      <vt:lpstr>VALUE AND VOLUME OF BENEFITS PAYMENTS</vt:lpstr>
      <vt:lpstr>VALUE AND VOLUME OF BENEFITS PAYMENTS</vt:lpstr>
      <vt:lpstr>3rd QUARTER FINANCIAL   EXPENDITURE REPORT</vt:lpstr>
      <vt:lpstr>Slide 36</vt:lpstr>
      <vt:lpstr>Slide 37</vt:lpstr>
      <vt:lpstr>Slide 38</vt:lpstr>
      <vt:lpstr>Slide 39</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1324</cp:revision>
  <cp:lastPrinted>2019-02-18T17:28:09Z</cp:lastPrinted>
  <dcterms:created xsi:type="dcterms:W3CDTF">2012-07-27T11:56:16Z</dcterms:created>
  <dcterms:modified xsi:type="dcterms:W3CDTF">2019-08-23T10:10:34Z</dcterms:modified>
</cp:coreProperties>
</file>