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7"/>
  </p:notesMasterIdLst>
  <p:handoutMasterIdLst>
    <p:handoutMasterId r:id="rId28"/>
  </p:handoutMasterIdLst>
  <p:sldIdLst>
    <p:sldId id="714" r:id="rId6"/>
    <p:sldId id="632" r:id="rId7"/>
    <p:sldId id="636" r:id="rId8"/>
    <p:sldId id="684" r:id="rId9"/>
    <p:sldId id="685" r:id="rId10"/>
    <p:sldId id="678" r:id="rId11"/>
    <p:sldId id="697" r:id="rId12"/>
    <p:sldId id="686" r:id="rId13"/>
    <p:sldId id="687" r:id="rId14"/>
    <p:sldId id="683" r:id="rId15"/>
    <p:sldId id="688" r:id="rId16"/>
    <p:sldId id="689" r:id="rId17"/>
    <p:sldId id="666" r:id="rId18"/>
    <p:sldId id="711" r:id="rId19"/>
    <p:sldId id="713" r:id="rId20"/>
    <p:sldId id="709" r:id="rId21"/>
    <p:sldId id="710" r:id="rId22"/>
    <p:sldId id="646" r:id="rId23"/>
    <p:sldId id="692" r:id="rId24"/>
    <p:sldId id="648" r:id="rId25"/>
    <p:sldId id="694" r:id="rId26"/>
  </p:sldIdLst>
  <p:sldSz cx="9144000" cy="6858000" type="screen4x3"/>
  <p:notesSz cx="6670675" cy="9777413"/>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E1" initials="D" lastIdx="1" clrIdx="0"/>
  <p:cmAuthor id="1" name="Locke, Marilize" initials="LM" lastIdx="0" clrIdx="1">
    <p:extLst>
      <p:ext uri="{19B8F6BF-5375-455C-9EA6-DF929625EA0E}">
        <p15:presenceInfo xmlns:p15="http://schemas.microsoft.com/office/powerpoint/2012/main" xmlns="" userId="S-1-5-21-1437605762-4217847529-2756184241-2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2883" autoAdjust="0"/>
  </p:normalViewPr>
  <p:slideViewPr>
    <p:cSldViewPr>
      <p:cViewPr varScale="1">
        <p:scale>
          <a:sx n="70" d="100"/>
          <a:sy n="70" d="100"/>
        </p:scale>
        <p:origin x="-14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88871"/>
          </a:xfrm>
          <a:prstGeom prst="rect">
            <a:avLst/>
          </a:prstGeom>
        </p:spPr>
        <p:txBody>
          <a:bodyPr vert="horz" lIns="91928" tIns="45965" rIns="91928" bIns="45965" rtlCol="0"/>
          <a:lstStyle>
            <a:lvl1pPr algn="l">
              <a:defRPr sz="1200">
                <a:latin typeface="Arial" charset="0"/>
                <a:ea typeface="+mn-ea"/>
              </a:defRPr>
            </a:lvl1pPr>
          </a:lstStyle>
          <a:p>
            <a:pPr>
              <a:defRPr/>
            </a:pPr>
            <a:endParaRPr lang="en-US" dirty="0"/>
          </a:p>
        </p:txBody>
      </p:sp>
      <p:sp>
        <p:nvSpPr>
          <p:cNvPr id="3" name="Date Placeholder 2"/>
          <p:cNvSpPr>
            <a:spLocks noGrp="1"/>
          </p:cNvSpPr>
          <p:nvPr>
            <p:ph type="dt" sz="quarter" idx="1"/>
          </p:nvPr>
        </p:nvSpPr>
        <p:spPr>
          <a:xfrm>
            <a:off x="3778506" y="0"/>
            <a:ext cx="2890626" cy="488871"/>
          </a:xfrm>
          <a:prstGeom prst="rect">
            <a:avLst/>
          </a:prstGeom>
        </p:spPr>
        <p:txBody>
          <a:bodyPr vert="horz" wrap="square" lIns="91928" tIns="45965" rIns="91928" bIns="45965" numCol="1" anchor="t" anchorCtr="0" compatLnSpc="1">
            <a:prstTxWarp prst="textNoShape">
              <a:avLst/>
            </a:prstTxWarp>
          </a:bodyPr>
          <a:lstStyle>
            <a:lvl1pPr algn="r">
              <a:defRPr sz="1200" smtClean="0">
                <a:latin typeface="Arial" pitchFamily="34" charset="0"/>
              </a:defRPr>
            </a:lvl1pPr>
          </a:lstStyle>
          <a:p>
            <a:pPr>
              <a:defRPr/>
            </a:pPr>
            <a:fld id="{98F8176B-1CC5-465C-9A01-7C2947EC78C7}" type="datetimeFigureOut">
              <a:rPr lang="en-US"/>
              <a:pPr>
                <a:defRPr/>
              </a:pPr>
              <a:t>8/23/2019</a:t>
            </a:fld>
            <a:endParaRPr lang="en-US" dirty="0"/>
          </a:p>
        </p:txBody>
      </p:sp>
      <p:sp>
        <p:nvSpPr>
          <p:cNvPr id="4" name="Footer Placeholder 3"/>
          <p:cNvSpPr>
            <a:spLocks noGrp="1"/>
          </p:cNvSpPr>
          <p:nvPr>
            <p:ph type="ftr" sz="quarter" idx="2"/>
          </p:nvPr>
        </p:nvSpPr>
        <p:spPr>
          <a:xfrm>
            <a:off x="0" y="9286846"/>
            <a:ext cx="2890626" cy="488871"/>
          </a:xfrm>
          <a:prstGeom prst="rect">
            <a:avLst/>
          </a:prstGeom>
        </p:spPr>
        <p:txBody>
          <a:bodyPr vert="horz" lIns="91928" tIns="45965" rIns="91928" bIns="45965" rtlCol="0" anchor="b"/>
          <a:lstStyle>
            <a:lvl1pPr algn="l">
              <a:defRPr sz="1200">
                <a:latin typeface="Arial" charset="0"/>
                <a:ea typeface="+mn-ea"/>
              </a:defRPr>
            </a:lvl1pPr>
          </a:lstStyle>
          <a:p>
            <a:pPr>
              <a:defRPr/>
            </a:pPr>
            <a:endParaRPr lang="en-US" dirty="0"/>
          </a:p>
        </p:txBody>
      </p:sp>
      <p:sp>
        <p:nvSpPr>
          <p:cNvPr id="5" name="Slide Number Placeholder 4"/>
          <p:cNvSpPr>
            <a:spLocks noGrp="1"/>
          </p:cNvSpPr>
          <p:nvPr>
            <p:ph type="sldNum" sz="quarter" idx="3"/>
          </p:nvPr>
        </p:nvSpPr>
        <p:spPr>
          <a:xfrm>
            <a:off x="3778506" y="9286846"/>
            <a:ext cx="2890626" cy="488871"/>
          </a:xfrm>
          <a:prstGeom prst="rect">
            <a:avLst/>
          </a:prstGeom>
        </p:spPr>
        <p:txBody>
          <a:bodyPr vert="horz" wrap="square" lIns="91928" tIns="45965" rIns="91928" bIns="45965" numCol="1" anchor="b" anchorCtr="0" compatLnSpc="1">
            <a:prstTxWarp prst="textNoShape">
              <a:avLst/>
            </a:prstTxWarp>
          </a:bodyPr>
          <a:lstStyle>
            <a:lvl1pPr algn="r">
              <a:defRPr sz="1200" smtClean="0">
                <a:latin typeface="Arial" pitchFamily="34" charset="0"/>
              </a:defRPr>
            </a:lvl1pPr>
          </a:lstStyle>
          <a:p>
            <a:pPr>
              <a:defRPr/>
            </a:pPr>
            <a:fld id="{2A67D801-9C80-4B78-86F4-8AB5B45900ED}" type="slidenum">
              <a:rPr lang="en-US"/>
              <a:pPr>
                <a:defRPr/>
              </a:pPr>
              <a:t>‹#›</a:t>
            </a:fld>
            <a:endParaRPr lang="en-US" dirty="0"/>
          </a:p>
        </p:txBody>
      </p:sp>
    </p:spTree>
    <p:extLst>
      <p:ext uri="{BB962C8B-B14F-4D97-AF65-F5344CB8AC3E}">
        <p14:creationId xmlns:p14="http://schemas.microsoft.com/office/powerpoint/2010/main" xmlns="" val="554828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90626" cy="488871"/>
          </a:xfrm>
          <a:prstGeom prst="rect">
            <a:avLst/>
          </a:prstGeom>
          <a:noFill/>
          <a:ln w="9525">
            <a:noFill/>
            <a:miter lim="800000"/>
            <a:headEnd/>
            <a:tailEnd/>
          </a:ln>
          <a:effectLst/>
        </p:spPr>
        <p:txBody>
          <a:bodyPr vert="horz" wrap="square" lIns="91928" tIns="45965" rIns="91928" bIns="45965" numCol="1" anchor="t" anchorCtr="0" compatLnSpc="1">
            <a:prstTxWarp prst="textNoShape">
              <a:avLst/>
            </a:prstTxWarp>
          </a:bodyPr>
          <a:lstStyle>
            <a:lvl1pPr>
              <a:defRPr sz="1200">
                <a:latin typeface="Arial" charset="0"/>
                <a:ea typeface="+mn-ea"/>
              </a:defRPr>
            </a:lvl1pPr>
          </a:lstStyle>
          <a:p>
            <a:pPr>
              <a:defRPr/>
            </a:pPr>
            <a:endParaRPr lang="en-US" dirty="0"/>
          </a:p>
        </p:txBody>
      </p:sp>
      <p:sp>
        <p:nvSpPr>
          <p:cNvPr id="16387" name="Rectangle 3"/>
          <p:cNvSpPr>
            <a:spLocks noGrp="1" noChangeArrowheads="1"/>
          </p:cNvSpPr>
          <p:nvPr>
            <p:ph type="dt" idx="1"/>
          </p:nvPr>
        </p:nvSpPr>
        <p:spPr bwMode="auto">
          <a:xfrm>
            <a:off x="3778506" y="0"/>
            <a:ext cx="2890626" cy="488871"/>
          </a:xfrm>
          <a:prstGeom prst="rect">
            <a:avLst/>
          </a:prstGeom>
          <a:noFill/>
          <a:ln w="9525">
            <a:noFill/>
            <a:miter lim="800000"/>
            <a:headEnd/>
            <a:tailEnd/>
          </a:ln>
          <a:effectLst/>
        </p:spPr>
        <p:txBody>
          <a:bodyPr vert="horz" wrap="square" lIns="91928" tIns="45965" rIns="91928" bIns="45965" numCol="1" anchor="t" anchorCtr="0" compatLnSpc="1">
            <a:prstTxWarp prst="textNoShape">
              <a:avLst/>
            </a:prstTxWarp>
          </a:bodyPr>
          <a:lstStyle>
            <a:lvl1pPr algn="r">
              <a:defRPr sz="1200">
                <a:latin typeface="Arial" charset="0"/>
                <a:ea typeface="+mn-ea"/>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890588" y="733425"/>
            <a:ext cx="4889500" cy="36671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67068" y="4644272"/>
            <a:ext cx="5336540" cy="4399836"/>
          </a:xfrm>
          <a:prstGeom prst="rect">
            <a:avLst/>
          </a:prstGeom>
          <a:noFill/>
          <a:ln w="9525">
            <a:noFill/>
            <a:miter lim="800000"/>
            <a:headEnd/>
            <a:tailEnd/>
          </a:ln>
          <a:effectLst/>
        </p:spPr>
        <p:txBody>
          <a:bodyPr vert="horz" wrap="square" lIns="91928" tIns="45965" rIns="91928" bIns="459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9286846"/>
            <a:ext cx="2890626" cy="488871"/>
          </a:xfrm>
          <a:prstGeom prst="rect">
            <a:avLst/>
          </a:prstGeom>
          <a:noFill/>
          <a:ln w="9525">
            <a:noFill/>
            <a:miter lim="800000"/>
            <a:headEnd/>
            <a:tailEnd/>
          </a:ln>
          <a:effectLst/>
        </p:spPr>
        <p:txBody>
          <a:bodyPr vert="horz" wrap="square" lIns="91928" tIns="45965" rIns="91928" bIns="45965" numCol="1" anchor="b" anchorCtr="0" compatLnSpc="1">
            <a:prstTxWarp prst="textNoShape">
              <a:avLst/>
            </a:prstTxWarp>
          </a:bodyPr>
          <a:lstStyle>
            <a:lvl1pPr>
              <a:defRPr sz="1200">
                <a:latin typeface="Arial" charset="0"/>
                <a:ea typeface="+mn-ea"/>
              </a:defRPr>
            </a:lvl1pPr>
          </a:lstStyle>
          <a:p>
            <a:pPr>
              <a:defRPr/>
            </a:pPr>
            <a:endParaRPr lang="en-US" dirty="0"/>
          </a:p>
        </p:txBody>
      </p:sp>
      <p:sp>
        <p:nvSpPr>
          <p:cNvPr id="16391" name="Rectangle 7"/>
          <p:cNvSpPr>
            <a:spLocks noGrp="1" noChangeArrowheads="1"/>
          </p:cNvSpPr>
          <p:nvPr>
            <p:ph type="sldNum" sz="quarter" idx="5"/>
          </p:nvPr>
        </p:nvSpPr>
        <p:spPr bwMode="auto">
          <a:xfrm>
            <a:off x="3778506" y="9286846"/>
            <a:ext cx="2890626" cy="488871"/>
          </a:xfrm>
          <a:prstGeom prst="rect">
            <a:avLst/>
          </a:prstGeom>
          <a:noFill/>
          <a:ln w="9525">
            <a:noFill/>
            <a:miter lim="800000"/>
            <a:headEnd/>
            <a:tailEnd/>
          </a:ln>
          <a:effectLst/>
        </p:spPr>
        <p:txBody>
          <a:bodyPr vert="horz" wrap="square" lIns="91928" tIns="45965" rIns="91928" bIns="45965" numCol="1" anchor="b" anchorCtr="0" compatLnSpc="1">
            <a:prstTxWarp prst="textNoShape">
              <a:avLst/>
            </a:prstTxWarp>
          </a:bodyPr>
          <a:lstStyle>
            <a:lvl1pPr algn="r">
              <a:defRPr sz="1200" smtClean="0">
                <a:latin typeface="Arial" pitchFamily="34" charset="0"/>
              </a:defRPr>
            </a:lvl1pPr>
          </a:lstStyle>
          <a:p>
            <a:pPr>
              <a:defRPr/>
            </a:pPr>
            <a:fld id="{BFCDE4E3-1E92-49F2-ADEE-83AF3CC53B72}" type="slidenum">
              <a:rPr lang="en-US"/>
              <a:pPr>
                <a:defRPr/>
              </a:pPr>
              <a:t>‹#›</a:t>
            </a:fld>
            <a:endParaRPr lang="en-US" dirty="0"/>
          </a:p>
        </p:txBody>
      </p:sp>
    </p:spTree>
    <p:extLst>
      <p:ext uri="{BB962C8B-B14F-4D97-AF65-F5344CB8AC3E}">
        <p14:creationId xmlns:p14="http://schemas.microsoft.com/office/powerpoint/2010/main" xmlns="" val="1094471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098081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10</a:t>
            </a:fld>
            <a:endParaRPr lang="en-US" dirty="0"/>
          </a:p>
        </p:txBody>
      </p:sp>
    </p:spTree>
    <p:extLst>
      <p:ext uri="{BB962C8B-B14F-4D97-AF65-F5344CB8AC3E}">
        <p14:creationId xmlns:p14="http://schemas.microsoft.com/office/powerpoint/2010/main" xmlns="" val="1047043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11</a:t>
            </a:fld>
            <a:endParaRPr lang="en-US" dirty="0"/>
          </a:p>
        </p:txBody>
      </p:sp>
    </p:spTree>
    <p:extLst>
      <p:ext uri="{BB962C8B-B14F-4D97-AF65-F5344CB8AC3E}">
        <p14:creationId xmlns:p14="http://schemas.microsoft.com/office/powerpoint/2010/main" xmlns="" val="3618119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12</a:t>
            </a:fld>
            <a:endParaRPr lang="en-US" dirty="0"/>
          </a:p>
        </p:txBody>
      </p:sp>
    </p:spTree>
    <p:extLst>
      <p:ext uri="{BB962C8B-B14F-4D97-AF65-F5344CB8AC3E}">
        <p14:creationId xmlns:p14="http://schemas.microsoft.com/office/powerpoint/2010/main" xmlns="" val="1885931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13</a:t>
            </a:fld>
            <a:endParaRPr lang="en-US" dirty="0"/>
          </a:p>
        </p:txBody>
      </p:sp>
    </p:spTree>
    <p:extLst>
      <p:ext uri="{BB962C8B-B14F-4D97-AF65-F5344CB8AC3E}">
        <p14:creationId xmlns:p14="http://schemas.microsoft.com/office/powerpoint/2010/main" xmlns="" val="2778842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14</a:t>
            </a:fld>
            <a:endParaRPr lang="en-US" dirty="0"/>
          </a:p>
        </p:txBody>
      </p:sp>
    </p:spTree>
    <p:extLst>
      <p:ext uri="{BB962C8B-B14F-4D97-AF65-F5344CB8AC3E}">
        <p14:creationId xmlns:p14="http://schemas.microsoft.com/office/powerpoint/2010/main" xmlns="" val="1473074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15</a:t>
            </a:fld>
            <a:endParaRPr lang="en-US" dirty="0"/>
          </a:p>
        </p:txBody>
      </p:sp>
    </p:spTree>
    <p:extLst>
      <p:ext uri="{BB962C8B-B14F-4D97-AF65-F5344CB8AC3E}">
        <p14:creationId xmlns:p14="http://schemas.microsoft.com/office/powerpoint/2010/main" xmlns="" val="2623205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16</a:t>
            </a:fld>
            <a:endParaRPr lang="en-US" dirty="0"/>
          </a:p>
        </p:txBody>
      </p:sp>
    </p:spTree>
    <p:extLst>
      <p:ext uri="{BB962C8B-B14F-4D97-AF65-F5344CB8AC3E}">
        <p14:creationId xmlns:p14="http://schemas.microsoft.com/office/powerpoint/2010/main" xmlns="" val="1413274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17</a:t>
            </a:fld>
            <a:endParaRPr lang="en-US" dirty="0"/>
          </a:p>
        </p:txBody>
      </p:sp>
    </p:spTree>
    <p:extLst>
      <p:ext uri="{BB962C8B-B14F-4D97-AF65-F5344CB8AC3E}">
        <p14:creationId xmlns:p14="http://schemas.microsoft.com/office/powerpoint/2010/main" xmlns="" val="1886810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18</a:t>
            </a:fld>
            <a:endParaRPr lang="en-US" dirty="0"/>
          </a:p>
        </p:txBody>
      </p:sp>
    </p:spTree>
    <p:extLst>
      <p:ext uri="{BB962C8B-B14F-4D97-AF65-F5344CB8AC3E}">
        <p14:creationId xmlns:p14="http://schemas.microsoft.com/office/powerpoint/2010/main" xmlns="" val="1135148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19</a:t>
            </a:fld>
            <a:endParaRPr lang="en-US" dirty="0"/>
          </a:p>
        </p:txBody>
      </p:sp>
    </p:spTree>
    <p:extLst>
      <p:ext uri="{BB962C8B-B14F-4D97-AF65-F5344CB8AC3E}">
        <p14:creationId xmlns:p14="http://schemas.microsoft.com/office/powerpoint/2010/main" xmlns="" val="86495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2</a:t>
            </a:fld>
            <a:endParaRPr lang="en-US" dirty="0"/>
          </a:p>
        </p:txBody>
      </p:sp>
    </p:spTree>
    <p:extLst>
      <p:ext uri="{BB962C8B-B14F-4D97-AF65-F5344CB8AC3E}">
        <p14:creationId xmlns:p14="http://schemas.microsoft.com/office/powerpoint/2010/main" xmlns="" val="2749558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20</a:t>
            </a:fld>
            <a:endParaRPr lang="en-US" dirty="0"/>
          </a:p>
        </p:txBody>
      </p:sp>
    </p:spTree>
    <p:extLst>
      <p:ext uri="{BB962C8B-B14F-4D97-AF65-F5344CB8AC3E}">
        <p14:creationId xmlns:p14="http://schemas.microsoft.com/office/powerpoint/2010/main" xmlns="" val="2636307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21</a:t>
            </a:fld>
            <a:endParaRPr lang="en-US" dirty="0"/>
          </a:p>
        </p:txBody>
      </p:sp>
    </p:spTree>
    <p:extLst>
      <p:ext uri="{BB962C8B-B14F-4D97-AF65-F5344CB8AC3E}">
        <p14:creationId xmlns:p14="http://schemas.microsoft.com/office/powerpoint/2010/main" xmlns="" val="1833087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3</a:t>
            </a:fld>
            <a:endParaRPr lang="en-US" dirty="0"/>
          </a:p>
        </p:txBody>
      </p:sp>
    </p:spTree>
    <p:extLst>
      <p:ext uri="{BB962C8B-B14F-4D97-AF65-F5344CB8AC3E}">
        <p14:creationId xmlns:p14="http://schemas.microsoft.com/office/powerpoint/2010/main" xmlns="" val="1138553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4</a:t>
            </a:fld>
            <a:endParaRPr lang="en-US" dirty="0"/>
          </a:p>
        </p:txBody>
      </p:sp>
    </p:spTree>
    <p:extLst>
      <p:ext uri="{BB962C8B-B14F-4D97-AF65-F5344CB8AC3E}">
        <p14:creationId xmlns:p14="http://schemas.microsoft.com/office/powerpoint/2010/main" xmlns="" val="3349081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5</a:t>
            </a:fld>
            <a:endParaRPr lang="en-US" dirty="0"/>
          </a:p>
        </p:txBody>
      </p:sp>
    </p:spTree>
    <p:extLst>
      <p:ext uri="{BB962C8B-B14F-4D97-AF65-F5344CB8AC3E}">
        <p14:creationId xmlns:p14="http://schemas.microsoft.com/office/powerpoint/2010/main" xmlns="" val="3734182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6</a:t>
            </a:fld>
            <a:endParaRPr lang="en-US" dirty="0"/>
          </a:p>
        </p:txBody>
      </p:sp>
    </p:spTree>
    <p:extLst>
      <p:ext uri="{BB962C8B-B14F-4D97-AF65-F5344CB8AC3E}">
        <p14:creationId xmlns:p14="http://schemas.microsoft.com/office/powerpoint/2010/main" xmlns="" val="2406239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7</a:t>
            </a:fld>
            <a:endParaRPr lang="en-US" dirty="0"/>
          </a:p>
        </p:txBody>
      </p:sp>
    </p:spTree>
    <p:extLst>
      <p:ext uri="{BB962C8B-B14F-4D97-AF65-F5344CB8AC3E}">
        <p14:creationId xmlns:p14="http://schemas.microsoft.com/office/powerpoint/2010/main" xmlns="" val="2406239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8</a:t>
            </a:fld>
            <a:endParaRPr lang="en-US" dirty="0"/>
          </a:p>
        </p:txBody>
      </p:sp>
    </p:spTree>
    <p:extLst>
      <p:ext uri="{BB962C8B-B14F-4D97-AF65-F5344CB8AC3E}">
        <p14:creationId xmlns:p14="http://schemas.microsoft.com/office/powerpoint/2010/main" xmlns="" val="1098718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smtClean="0"/>
              <a:pPr>
                <a:defRPr/>
              </a:pPr>
              <a:t>9</a:t>
            </a:fld>
            <a:endParaRPr lang="en-US" dirty="0"/>
          </a:p>
        </p:txBody>
      </p:sp>
    </p:spTree>
    <p:extLst>
      <p:ext uri="{BB962C8B-B14F-4D97-AF65-F5344CB8AC3E}">
        <p14:creationId xmlns:p14="http://schemas.microsoft.com/office/powerpoint/2010/main" xmlns="" val="5787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0D2D15-DA28-4CD1-884A-55178A5347E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F5F5D6-9CB8-41EC-864A-C8A8AA33FCB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F34392-6F64-427E-94C7-2350A03B33D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8E9B5E-6974-40CF-AD87-989A69B291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extLst>
      <p:ext uri="{BB962C8B-B14F-4D97-AF65-F5344CB8AC3E}">
        <p14:creationId xmlns:p14="http://schemas.microsoft.com/office/powerpoint/2010/main" xmlns="" val="56235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50C896-E679-41A6-B0EB-E9E94A21234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8646A8-6895-48F9-A304-1377D7A977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A843F6-7212-4BC3-BD2E-93F9255C527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C8486D3-2E63-431E-B22F-3541680AA71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CF67A36-5B23-4764-989A-9012C69579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D881190-D350-45FF-AA29-EA5D442E5E3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72CA47-67E2-4C64-9E8B-CE22AE7A597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B7D518-8202-46C1-8758-3CC59B278EA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r>
              <a:rPr lang="en-GB" smtClean="0"/>
              <a:t>Portfolio Committee meeting - 21 August 2019</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defRPr>
            </a:lvl1pPr>
          </a:lstStyle>
          <a:p>
            <a:pPr>
              <a:defRPr/>
            </a:pPr>
            <a:fld id="{5223E309-A705-4134-A5E0-2B3F7E2E285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2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3200" b="1" kern="0" dirty="0" smtClean="0">
              <a:solidFill>
                <a:srgbClr val="FF0000"/>
              </a:solidFill>
              <a:latin typeface="+mj-lt"/>
              <a:cs typeface="Calibri" pitchFamily="34" charset="0"/>
            </a:endParaRPr>
          </a:p>
          <a:p>
            <a:pPr marL="342900" indent="-342900" algn="ctr">
              <a:lnSpc>
                <a:spcPct val="90000"/>
              </a:lnSpc>
              <a:spcBef>
                <a:spcPct val="20000"/>
              </a:spcBef>
              <a:defRPr/>
            </a:pPr>
            <a:endParaRPr lang="en-US" sz="3200" b="1" kern="0" dirty="0">
              <a:solidFill>
                <a:srgbClr val="000000"/>
              </a:solidFill>
              <a:latin typeface="+mj-lt"/>
              <a:cs typeface="Calibri" pitchFamily="34" charset="0"/>
            </a:endParaRPr>
          </a:p>
        </p:txBody>
      </p:sp>
      <p:sp>
        <p:nvSpPr>
          <p:cNvPr id="6" name="Rectangle 3"/>
          <p:cNvSpPr txBox="1">
            <a:spLocks/>
          </p:cNvSpPr>
          <p:nvPr/>
        </p:nvSpPr>
        <p:spPr bwMode="auto">
          <a:xfrm>
            <a:off x="762000" y="1828800"/>
            <a:ext cx="7696200" cy="4337050"/>
          </a:xfrm>
          <a:prstGeom prst="rect">
            <a:avLst/>
          </a:prstGeom>
          <a:noFill/>
          <a:ln w="9525">
            <a:noFill/>
            <a:miter lim="800000"/>
            <a:headEnd/>
            <a:tailEnd/>
          </a:ln>
        </p:spPr>
        <p:txBody>
          <a:bodyPr/>
          <a:lstStyle/>
          <a:p>
            <a:pPr marL="342900" indent="-342900" algn="ctr">
              <a:defRPr/>
            </a:pPr>
            <a:endParaRPr lang="en-US" sz="2400" b="1" dirty="0">
              <a:solidFill>
                <a:srgbClr val="C00000"/>
              </a:solidFill>
              <a:latin typeface="Arial Black" panose="020B0A04020102020204" pitchFamily="34" charset="0"/>
              <a:cs typeface="+mn-cs"/>
            </a:endParaRPr>
          </a:p>
          <a:p>
            <a:pPr marL="342900" indent="-342900" algn="ctr">
              <a:defRPr/>
            </a:pPr>
            <a:endParaRPr lang="en-US" sz="2800" b="1" dirty="0" smtClean="0">
              <a:solidFill>
                <a:srgbClr val="FF0000"/>
              </a:solidFill>
              <a:latin typeface="+mn-lt"/>
            </a:endParaRPr>
          </a:p>
          <a:p>
            <a:pPr marL="342900" indent="-342900" algn="ctr">
              <a:defRPr/>
            </a:pPr>
            <a:r>
              <a:rPr lang="en-US" sz="3200" b="1" dirty="0" smtClean="0">
                <a:solidFill>
                  <a:srgbClr val="FF0000"/>
                </a:solidFill>
                <a:latin typeface="+mn-lt"/>
              </a:rPr>
              <a:t>Technical and Vocational </a:t>
            </a:r>
          </a:p>
          <a:p>
            <a:pPr marL="342900" indent="-342900" algn="ctr">
              <a:defRPr/>
            </a:pPr>
            <a:r>
              <a:rPr lang="en-US" sz="3200" b="1" dirty="0" smtClean="0">
                <a:solidFill>
                  <a:srgbClr val="FF0000"/>
                </a:solidFill>
                <a:latin typeface="+mn-lt"/>
              </a:rPr>
              <a:t>Education and Training</a:t>
            </a:r>
          </a:p>
          <a:p>
            <a:pPr marL="342900" indent="-342900" algn="ctr">
              <a:defRPr/>
            </a:pPr>
            <a:endParaRPr lang="en-US" sz="2800" b="1" dirty="0">
              <a:solidFill>
                <a:srgbClr val="C00000"/>
              </a:solidFill>
              <a:latin typeface="+mn-lt"/>
            </a:endParaRPr>
          </a:p>
          <a:p>
            <a:pPr marL="342900" indent="-342900" algn="ctr">
              <a:defRPr/>
            </a:pPr>
            <a:endParaRPr lang="en-ZA" sz="2400" b="1" dirty="0">
              <a:latin typeface="+mn-lt"/>
            </a:endParaRPr>
          </a:p>
          <a:p>
            <a:pPr marL="342900" indent="-342900" algn="ctr">
              <a:defRPr/>
            </a:pPr>
            <a:endParaRPr lang="en-ZA" sz="2400" b="1" dirty="0" smtClean="0">
              <a:latin typeface="+mn-lt"/>
            </a:endParaRPr>
          </a:p>
          <a:p>
            <a:pPr marL="342900" indent="-342900" algn="ctr">
              <a:defRPr/>
            </a:pPr>
            <a:r>
              <a:rPr lang="en-ZA" sz="2400" b="1" dirty="0" smtClean="0">
                <a:latin typeface="+mn-lt"/>
              </a:rPr>
              <a:t>Portfolio Committee</a:t>
            </a:r>
          </a:p>
          <a:p>
            <a:pPr marL="342900" indent="-342900" algn="ctr">
              <a:defRPr/>
            </a:pPr>
            <a:r>
              <a:rPr lang="en-US" sz="2400" b="1" dirty="0" smtClean="0">
                <a:latin typeface="+mn-lt"/>
              </a:rPr>
              <a:t>21 August 2019 </a:t>
            </a:r>
          </a:p>
          <a:p>
            <a:pPr marL="342900" indent="-342900" algn="ctr">
              <a:defRPr/>
            </a:pPr>
            <a:endParaRPr lang="en-US" sz="2400" b="1" dirty="0">
              <a:solidFill>
                <a:srgbClr val="C00000"/>
              </a:solidFill>
              <a:latin typeface="+mn-lt"/>
            </a:endParaRPr>
          </a:p>
        </p:txBody>
      </p:sp>
    </p:spTree>
    <p:extLst>
      <p:ext uri="{BB962C8B-B14F-4D97-AF65-F5344CB8AC3E}">
        <p14:creationId xmlns:p14="http://schemas.microsoft.com/office/powerpoint/2010/main" xmlns="" val="3164445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533401" y="1066800"/>
            <a:ext cx="8039128" cy="4461093"/>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ZA"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All </a:t>
            </a:r>
            <a:r>
              <a:rPr lang="en-ZA" dirty="0">
                <a:solidFill>
                  <a:srgbClr val="000000"/>
                </a:solidFill>
                <a:latin typeface="Calibri" panose="020F0502020204030204" pitchFamily="34" charset="0"/>
                <a:ea typeface="Calibri" panose="020F0502020204030204" pitchFamily="34" charset="0"/>
                <a:cs typeface="Calibri" panose="020F0502020204030204" pitchFamily="34" charset="0"/>
              </a:rPr>
              <a:t>TVET colleges have Ministerial appointment in terms of section 10(4)(b</a:t>
            </a:r>
            <a:r>
              <a:rPr lang="en-ZA"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ZA"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ZA" dirty="0">
                <a:solidFill>
                  <a:srgbClr val="000000"/>
                </a:solidFill>
                <a:latin typeface="Calibri" panose="020F0502020204030204" pitchFamily="34" charset="0"/>
                <a:ea typeface="Calibri" panose="020F0502020204030204" pitchFamily="34" charset="0"/>
                <a:cs typeface="Calibri" panose="020F0502020204030204" pitchFamily="34" charset="0"/>
              </a:rPr>
              <a:t>49 TVET Colleges have completed processes of advertising vacancies for section 10(6) council members and are now  in processes of selecting the new suitable </a:t>
            </a:r>
            <a:r>
              <a:rPr lang="en-ZA" dirty="0" smtClean="0">
                <a:solidFill>
                  <a:srgbClr val="000000"/>
                </a:solidFill>
                <a:latin typeface="Calibri" panose="020F0502020204030204" pitchFamily="34" charset="0"/>
                <a:ea typeface="Calibri" panose="020F0502020204030204" pitchFamily="34" charset="0"/>
                <a:cs typeface="Calibri" panose="020F0502020204030204" pitchFamily="34" charset="0"/>
              </a:rPr>
              <a:t>candidates</a:t>
            </a:r>
            <a:endParaRPr lang="en-ZA"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ZA" dirty="0">
                <a:solidFill>
                  <a:srgbClr val="000000"/>
                </a:solidFill>
                <a:latin typeface="Calibri" panose="020F0502020204030204" pitchFamily="34" charset="0"/>
                <a:ea typeface="Calibri" panose="020F0502020204030204" pitchFamily="34" charset="0"/>
                <a:cs typeface="Calibri" panose="020F0502020204030204" pitchFamily="34" charset="0"/>
              </a:rPr>
              <a:t>Intervention measures were instituted against all matters that impacted negatively on effective teaching and learning through investigations at several TVET </a:t>
            </a:r>
            <a:r>
              <a:rPr lang="en-ZA" dirty="0" smtClean="0">
                <a:solidFill>
                  <a:srgbClr val="000000"/>
                </a:solidFill>
                <a:latin typeface="Calibri" panose="020F0502020204030204" pitchFamily="34" charset="0"/>
                <a:ea typeface="Calibri" panose="020F0502020204030204" pitchFamily="34" charset="0"/>
                <a:cs typeface="Calibri" panose="020F0502020204030204" pitchFamily="34" charset="0"/>
              </a:rPr>
              <a:t>colleges</a:t>
            </a:r>
            <a:endParaRPr lang="en-ZA"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ZA" dirty="0">
                <a:solidFill>
                  <a:srgbClr val="000000"/>
                </a:solidFill>
                <a:latin typeface="Calibri" panose="020F0502020204030204" pitchFamily="34" charset="0"/>
                <a:ea typeface="Calibri" panose="020F0502020204030204" pitchFamily="34" charset="0"/>
                <a:cs typeface="Calibri" panose="020F0502020204030204" pitchFamily="34" charset="0"/>
              </a:rPr>
              <a:t>A number of colleges had undertaken international educational trips aimed at strengthening TVET college partnerships in the past 12 months – a report has been compiled for the attention of the </a:t>
            </a:r>
            <a:r>
              <a:rPr lang="en-ZA"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Minister</a:t>
            </a:r>
            <a:endParaRPr lang="en-ZA"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ZA" dirty="0">
                <a:solidFill>
                  <a:srgbClr val="000000"/>
                </a:solidFill>
                <a:latin typeface="Calibri" panose="020F0502020204030204" pitchFamily="34" charset="0"/>
                <a:ea typeface="Calibri" panose="020F0502020204030204" pitchFamily="34" charset="0"/>
                <a:cs typeface="Calibri" panose="020F0502020204030204" pitchFamily="34" charset="0"/>
              </a:rPr>
              <a:t>A number of TVET branch officials from national and regional offices of the TVET branch had also undertaken international trips in the past 12 months – a report has been sent to the </a:t>
            </a:r>
            <a:r>
              <a:rPr lang="en-ZA"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Minister</a:t>
            </a:r>
            <a:endParaRPr lang="en-ZA"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indent="-342900">
              <a:spcBef>
                <a:spcPts val="0"/>
              </a:spcBef>
              <a:spcAft>
                <a:spcPts val="0"/>
              </a:spcAft>
              <a:buFont typeface="Symbol" panose="05050102010706020507" pitchFamily="18" charset="2"/>
              <a:buChar char=""/>
            </a:pPr>
            <a:r>
              <a:rPr lang="en-ZA" dirty="0">
                <a:latin typeface="Calibri" panose="020F0502020204030204" pitchFamily="34" charset="0"/>
              </a:rPr>
              <a:t>Obtained an unqualified audit opinion (AG) in 2016 and 2017 for student datasets reported to </a:t>
            </a:r>
            <a:r>
              <a:rPr lang="en-ZA" dirty="0" smtClean="0">
                <a:latin typeface="Calibri" panose="020F0502020204030204" pitchFamily="34" charset="0"/>
              </a:rPr>
              <a:t>TVETMIS</a:t>
            </a:r>
            <a:endParaRPr lang="en-ZA" dirty="0">
              <a:latin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ZA" sz="14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
        <p:nvSpPr>
          <p:cNvPr id="9"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10</a:t>
            </a:fld>
            <a:endParaRPr lang="en-US" altLang="en-US" sz="1400" b="1" dirty="0" smtClean="0"/>
          </a:p>
        </p:txBody>
      </p:sp>
      <p:sp>
        <p:nvSpPr>
          <p:cNvPr id="10" name="TextBox 9"/>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a:cs typeface="Calibri" pitchFamily="34" charset="0"/>
              </a:rPr>
              <a:t>Systems Planning and Institutional Support</a:t>
            </a:r>
          </a:p>
        </p:txBody>
      </p:sp>
    </p:spTree>
    <p:extLst>
      <p:ext uri="{BB962C8B-B14F-4D97-AF65-F5344CB8AC3E}">
        <p14:creationId xmlns:p14="http://schemas.microsoft.com/office/powerpoint/2010/main" xmlns="" val="2914100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533401" y="1066800"/>
            <a:ext cx="8039128" cy="2862322"/>
          </a:xfrm>
          <a:prstGeom prst="rect">
            <a:avLst/>
          </a:prstGeom>
          <a:noFill/>
        </p:spPr>
        <p:txBody>
          <a:bodyPr wrap="square">
            <a:spAutoFit/>
          </a:bodyPr>
          <a:lstStyle/>
          <a:p>
            <a:pPr marL="342900" marR="0" lvl="0" indent="-342900">
              <a:spcBef>
                <a:spcPts val="0"/>
              </a:spcBef>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The </a:t>
            </a:r>
            <a:r>
              <a:rPr lang="en-ZA" dirty="0">
                <a:latin typeface="Calibri" panose="020F0502020204030204" pitchFamily="34" charset="0"/>
                <a:ea typeface="Calibri" panose="020F0502020204030204" pitchFamily="34" charset="0"/>
                <a:cs typeface="Times New Roman" panose="02020603050405020304" pitchFamily="18" charset="0"/>
              </a:rPr>
              <a:t>introduction of new nomination and selection measures created delays in the processes of appointing council members e.g. credit, criminal checks etc. </a:t>
            </a:r>
          </a:p>
          <a:p>
            <a:pPr marL="342900" marR="0" lvl="0" indent="-342900">
              <a:spcBef>
                <a:spcPts val="0"/>
              </a:spcBef>
              <a:spcAft>
                <a:spcPts val="0"/>
              </a:spcAft>
              <a:buFont typeface="Arial" panose="020B0604020202020204" pitchFamily="34" charset="0"/>
              <a:buChar char="•"/>
            </a:pPr>
            <a:r>
              <a:rPr lang="en-ZA" dirty="0">
                <a:latin typeface="Calibri" panose="020F0502020204030204" pitchFamily="34" charset="0"/>
                <a:ea typeface="Calibri" panose="020F0502020204030204" pitchFamily="34" charset="0"/>
                <a:cs typeface="Times New Roman" panose="02020603050405020304" pitchFamily="18" charset="0"/>
              </a:rPr>
              <a:t>Capacity and expertise required in conducting investigations at </a:t>
            </a:r>
            <a:r>
              <a:rPr lang="en-ZA" dirty="0" smtClean="0">
                <a:latin typeface="Calibri" panose="020F0502020204030204" pitchFamily="34" charset="0"/>
                <a:ea typeface="Calibri" panose="020F0502020204030204" pitchFamily="34" charset="0"/>
                <a:cs typeface="Times New Roman" panose="02020603050405020304" pitchFamily="18" charset="0"/>
              </a:rPr>
              <a:t>colleges</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ZA" dirty="0">
                <a:latin typeface="Calibri" panose="020F0502020204030204" pitchFamily="34" charset="0"/>
                <a:ea typeface="Calibri" panose="020F0502020204030204" pitchFamily="34" charset="0"/>
                <a:cs typeface="Times New Roman" panose="02020603050405020304" pitchFamily="18" charset="0"/>
              </a:rPr>
              <a:t>Colleges are reluctant to adhere to submission due dates and to comply to the international travel policy </a:t>
            </a:r>
            <a:r>
              <a:rPr lang="en-ZA" dirty="0" smtClean="0">
                <a:latin typeface="Calibri" panose="020F0502020204030204" pitchFamily="34" charset="0"/>
                <a:ea typeface="Calibri" panose="020F0502020204030204" pitchFamily="34" charset="0"/>
                <a:cs typeface="Times New Roman" panose="02020603050405020304" pitchFamily="18" charset="0"/>
              </a:rPr>
              <a:t>document</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spcAft>
                <a:spcPts val="0"/>
              </a:spcAft>
              <a:buFont typeface="Arial" panose="020B0604020202020204" pitchFamily="34" charset="0"/>
              <a:buChar char="•"/>
            </a:pPr>
            <a:r>
              <a:rPr lang="en-ZA" dirty="0">
                <a:latin typeface="Calibri" panose="020F0502020204030204" pitchFamily="34" charset="0"/>
              </a:rPr>
              <a:t>New strategic planning cycle and emphasis on performance and implementation – require change of mind-set in college </a:t>
            </a:r>
            <a:r>
              <a:rPr lang="en-ZA" dirty="0" smtClean="0">
                <a:latin typeface="Calibri" panose="020F0502020204030204" pitchFamily="34" charset="0"/>
              </a:rPr>
              <a:t>sector</a:t>
            </a:r>
            <a:endParaRPr lang="en-ZA" dirty="0">
              <a:latin typeface="Calibri" panose="020F0502020204030204" pitchFamily="34" charset="0"/>
            </a:endParaRPr>
          </a:p>
          <a:p>
            <a:pPr marL="342900" indent="-342900">
              <a:spcBef>
                <a:spcPts val="0"/>
              </a:spcBef>
              <a:spcAft>
                <a:spcPts val="0"/>
              </a:spcAft>
              <a:buFont typeface="Arial" panose="020B0604020202020204" pitchFamily="34" charset="0"/>
              <a:buChar char="•"/>
            </a:pPr>
            <a:r>
              <a:rPr lang="en-ZA" dirty="0">
                <a:latin typeface="Calibri" panose="020F0502020204030204" pitchFamily="34" charset="0"/>
              </a:rPr>
              <a:t>Integrity of data remains a focal point -  both in TVETMIS and in performance reports. Inaccurate or wrong data still declared by </a:t>
            </a:r>
            <a:r>
              <a:rPr lang="en-ZA" dirty="0" smtClean="0">
                <a:latin typeface="Calibri" panose="020F0502020204030204" pitchFamily="34" charset="0"/>
              </a:rPr>
              <a:t>principals</a:t>
            </a:r>
            <a:endParaRPr lang="en-ZA" dirty="0">
              <a:latin typeface="Calibri" panose="020F0502020204030204" pitchFamily="34" charset="0"/>
            </a:endParaRPr>
          </a:p>
          <a:p>
            <a:pPr marL="342900" indent="-342900">
              <a:spcBef>
                <a:spcPts val="0"/>
              </a:spcBef>
              <a:spcAft>
                <a:spcPts val="0"/>
              </a:spcAft>
              <a:buFont typeface="Symbol" panose="05050102010706020507" pitchFamily="18" charset="2"/>
              <a:buChar char=""/>
            </a:pPr>
            <a:endParaRPr lang="en-ZA" dirty="0">
              <a:latin typeface="Calibri" panose="020F0502020204030204" pitchFamily="34"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11</a:t>
            </a:fld>
            <a:endParaRPr lang="en-US" altLang="en-US" sz="1400" b="1" dirty="0" smtClean="0"/>
          </a:p>
        </p:txBody>
      </p:sp>
      <p:sp>
        <p:nvSpPr>
          <p:cNvPr id="11" name="TextBox 10"/>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a:cs typeface="Calibri" pitchFamily="34" charset="0"/>
              </a:rPr>
              <a:t>Systems Planning and Institutional </a:t>
            </a:r>
            <a:r>
              <a:rPr lang="en-ZA" sz="2200" b="1" dirty="0" smtClean="0">
                <a:cs typeface="Calibri" pitchFamily="34" charset="0"/>
              </a:rPr>
              <a:t>Support Challenges</a:t>
            </a:r>
            <a:endParaRPr lang="en-ZA" sz="2200" b="1" dirty="0">
              <a:cs typeface="Calibri" pitchFamily="34" charset="0"/>
            </a:endParaRPr>
          </a:p>
        </p:txBody>
      </p:sp>
    </p:spTree>
    <p:extLst>
      <p:ext uri="{BB962C8B-B14F-4D97-AF65-F5344CB8AC3E}">
        <p14:creationId xmlns:p14="http://schemas.microsoft.com/office/powerpoint/2010/main" xmlns="" val="2918237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533401" y="1066800"/>
            <a:ext cx="8039128" cy="4524315"/>
          </a:xfrm>
          <a:prstGeom prst="rect">
            <a:avLst/>
          </a:prstGeom>
          <a:noFill/>
        </p:spPr>
        <p:txBody>
          <a:bodyPr wrap="square">
            <a:spAutoFit/>
          </a:bodyPr>
          <a:lstStyle/>
          <a:p>
            <a:pPr marL="285750" indent="-285750">
              <a:buFont typeface="Arial" panose="020B0604020202020204" pitchFamily="34" charset="0"/>
              <a:buChar char="•"/>
            </a:pPr>
            <a:r>
              <a:rPr lang="en-ZA" dirty="0" smtClean="0">
                <a:latin typeface="Calibri" panose="020F0502020204030204" pitchFamily="34" charset="0"/>
              </a:rPr>
              <a:t>Implementation </a:t>
            </a:r>
            <a:r>
              <a:rPr lang="en-ZA" dirty="0">
                <a:latin typeface="Calibri" panose="020F0502020204030204" pitchFamily="34" charset="0"/>
              </a:rPr>
              <a:t>of standard process on enrolment which means online application, selection and admission in line with admission policy, registration and enrolment </a:t>
            </a:r>
            <a:r>
              <a:rPr lang="en-ZA" dirty="0" smtClean="0">
                <a:latin typeface="Calibri" panose="020F0502020204030204" pitchFamily="34" charset="0"/>
              </a:rPr>
              <a:t>management</a:t>
            </a:r>
          </a:p>
          <a:p>
            <a:pPr marL="285750" indent="-285750">
              <a:buFont typeface="Arial" panose="020B0604020202020204" pitchFamily="34" charset="0"/>
              <a:buChar char="•"/>
            </a:pPr>
            <a:r>
              <a:rPr lang="en-ZA" dirty="0" smtClean="0">
                <a:latin typeface="Calibri" panose="020F0502020204030204" pitchFamily="34" charset="0"/>
              </a:rPr>
              <a:t>Regional </a:t>
            </a:r>
            <a:r>
              <a:rPr lang="en-ZA" dirty="0">
                <a:latin typeface="Calibri" panose="020F0502020204030204" pitchFamily="34" charset="0"/>
              </a:rPr>
              <a:t>Managers will be requested to assist/intervene in the process of appointment of Council members in terms of Section 10(6</a:t>
            </a:r>
            <a:r>
              <a:rPr lang="en-ZA" dirty="0" smtClean="0">
                <a:latin typeface="Calibri" panose="020F0502020204030204" pitchFamily="34" charset="0"/>
              </a:rPr>
              <a:t>)</a:t>
            </a:r>
            <a:endParaRPr lang="en-ZA" dirty="0">
              <a:latin typeface="Calibri" panose="020F0502020204030204" pitchFamily="34" charset="0"/>
            </a:endParaRPr>
          </a:p>
          <a:p>
            <a:pPr marL="285750" lvl="0" indent="-285750">
              <a:buFont typeface="Arial" panose="020B0604020202020204" pitchFamily="34" charset="0"/>
              <a:buChar char="•"/>
            </a:pPr>
            <a:r>
              <a:rPr lang="en-ZA" dirty="0">
                <a:latin typeface="Calibri" panose="020F0502020204030204" pitchFamily="34" charset="0"/>
              </a:rPr>
              <a:t>The Department will follow-up with Colleges regarding their 10(6) Council appointments </a:t>
            </a:r>
            <a:r>
              <a:rPr lang="en-ZA" dirty="0" smtClean="0">
                <a:latin typeface="Calibri" panose="020F0502020204030204" pitchFamily="34" charset="0"/>
              </a:rPr>
              <a:t>regularly</a:t>
            </a:r>
            <a:endParaRPr lang="en-ZA" dirty="0">
              <a:latin typeface="Calibri" panose="020F0502020204030204" pitchFamily="34" charset="0"/>
            </a:endParaRPr>
          </a:p>
          <a:p>
            <a:pPr marL="285750" lvl="0" indent="-285750">
              <a:buFont typeface="Arial" panose="020B0604020202020204" pitchFamily="34" charset="0"/>
              <a:buChar char="•"/>
            </a:pPr>
            <a:r>
              <a:rPr lang="en-ZA" dirty="0">
                <a:latin typeface="Calibri" panose="020F0502020204030204" pitchFamily="34" charset="0"/>
              </a:rPr>
              <a:t>The Department will finalise the development of the College Council </a:t>
            </a:r>
            <a:r>
              <a:rPr lang="en-ZA" dirty="0" smtClean="0">
                <a:latin typeface="Calibri" panose="020F0502020204030204" pitchFamily="34" charset="0"/>
              </a:rPr>
              <a:t>Handbook</a:t>
            </a:r>
            <a:endParaRPr lang="en-ZA" dirty="0">
              <a:latin typeface="Calibri" panose="020F0502020204030204" pitchFamily="34" charset="0"/>
            </a:endParaRPr>
          </a:p>
          <a:p>
            <a:pPr marL="285750" lvl="0" indent="-285750">
              <a:buFont typeface="Arial" panose="020B0604020202020204" pitchFamily="34" charset="0"/>
              <a:buChar char="•"/>
            </a:pPr>
            <a:r>
              <a:rPr lang="en-ZA" dirty="0">
                <a:latin typeface="Calibri" panose="020F0502020204030204" pitchFamily="34" charset="0"/>
              </a:rPr>
              <a:t>The Department will distribute Council Induction Manuals and Workbooks to Regional Offices for further distribution once Regional Induction Workshops dates have been </a:t>
            </a:r>
            <a:r>
              <a:rPr lang="en-ZA" dirty="0" smtClean="0">
                <a:latin typeface="Calibri" panose="020F0502020204030204" pitchFamily="34" charset="0"/>
              </a:rPr>
              <a:t>confirmed</a:t>
            </a:r>
            <a:endParaRPr lang="en-ZA" dirty="0">
              <a:latin typeface="Calibri" panose="020F0502020204030204" pitchFamily="34" charset="0"/>
            </a:endParaRPr>
          </a:p>
          <a:p>
            <a:pPr marL="285750" lvl="0" indent="-285750">
              <a:buFont typeface="Arial" panose="020B0604020202020204" pitchFamily="34" charset="0"/>
              <a:buChar char="•"/>
            </a:pPr>
            <a:r>
              <a:rPr lang="en-ZA" dirty="0">
                <a:latin typeface="Calibri" panose="020F0502020204030204" pitchFamily="34" charset="0"/>
              </a:rPr>
              <a:t>Remedial measures were taken in restoring the effective teaching and learning in some colleges through appointment of acting principals or </a:t>
            </a:r>
            <a:r>
              <a:rPr lang="en-ZA" dirty="0" smtClean="0">
                <a:latin typeface="Calibri" panose="020F0502020204030204" pitchFamily="34" charset="0"/>
              </a:rPr>
              <a:t>administrators</a:t>
            </a:r>
            <a:endParaRPr lang="en-ZA" dirty="0">
              <a:latin typeface="Calibri" panose="020F0502020204030204" pitchFamily="34" charset="0"/>
            </a:endParaRPr>
          </a:p>
          <a:p>
            <a:pPr marL="285750" lvl="0" indent="-285750">
              <a:buFont typeface="Arial" panose="020B0604020202020204" pitchFamily="34" charset="0"/>
              <a:buChar char="•"/>
            </a:pPr>
            <a:r>
              <a:rPr lang="en-ZA" dirty="0">
                <a:latin typeface="Calibri" panose="020F0502020204030204" pitchFamily="34" charset="0"/>
              </a:rPr>
              <a:t>Reports received from colleges and officials that undertook international trips in respect of partnerships reflected positive impact of the international partnership relationship with the B</a:t>
            </a:r>
            <a:r>
              <a:rPr lang="en-ZA" dirty="0" smtClean="0">
                <a:latin typeface="Calibri" panose="020F0502020204030204" pitchFamily="34" charset="0"/>
              </a:rPr>
              <a:t>ranch</a:t>
            </a:r>
            <a:endParaRPr lang="en-ZA" dirty="0">
              <a:latin typeface="Calibri" panose="020F0502020204030204" pitchFamily="34" charset="0"/>
            </a:endParaRPr>
          </a:p>
        </p:txBody>
      </p:sp>
      <p:sp>
        <p:nvSpPr>
          <p:cNvPr id="9"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12</a:t>
            </a:fld>
            <a:endParaRPr lang="en-US" altLang="en-US" sz="1400" b="1" dirty="0" smtClean="0"/>
          </a:p>
        </p:txBody>
      </p:sp>
      <p:sp>
        <p:nvSpPr>
          <p:cNvPr id="10" name="TextBox 9"/>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a:cs typeface="Calibri" pitchFamily="34" charset="0"/>
              </a:rPr>
              <a:t>Systems Planning and Institutional </a:t>
            </a:r>
            <a:r>
              <a:rPr lang="en-ZA" sz="2200" b="1" dirty="0" smtClean="0">
                <a:cs typeface="Calibri" pitchFamily="34" charset="0"/>
              </a:rPr>
              <a:t>Support Opportunities</a:t>
            </a:r>
            <a:endParaRPr lang="en-ZA" sz="2200" b="1" dirty="0">
              <a:cs typeface="Calibri" pitchFamily="34" charset="0"/>
            </a:endParaRPr>
          </a:p>
        </p:txBody>
      </p:sp>
    </p:spTree>
    <p:extLst>
      <p:ext uri="{BB962C8B-B14F-4D97-AF65-F5344CB8AC3E}">
        <p14:creationId xmlns:p14="http://schemas.microsoft.com/office/powerpoint/2010/main" xmlns="" val="2868005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Financial Planning</a:t>
            </a:r>
            <a:endParaRPr lang="en-ZA" sz="2200" b="1" dirty="0">
              <a:cs typeface="Calibri" pitchFamily="34" charset="0"/>
            </a:endParaRPr>
          </a:p>
        </p:txBody>
      </p:sp>
      <p:sp>
        <p:nvSpPr>
          <p:cNvPr id="6" name="TextBox 5"/>
          <p:cNvSpPr txBox="1"/>
          <p:nvPr/>
        </p:nvSpPr>
        <p:spPr>
          <a:xfrm>
            <a:off x="533400" y="1066800"/>
            <a:ext cx="8039129" cy="4471930"/>
          </a:xfrm>
          <a:prstGeom prst="rect">
            <a:avLst/>
          </a:prstGeom>
          <a:noFill/>
        </p:spPr>
        <p:txBody>
          <a:bodyPr wrap="square">
            <a:spAutoFit/>
          </a:bodyPr>
          <a:lstStyle/>
          <a:p>
            <a:pPr marL="285750" indent="-285750">
              <a:lnSpc>
                <a:spcPct val="107000"/>
              </a:lnSpc>
              <a:spcBef>
                <a:spcPts val="0"/>
              </a:spcBef>
              <a:spcAft>
                <a:spcPts val="0"/>
              </a:spcAft>
              <a:buFont typeface="Arial" panose="020B0604020202020204" pitchFamily="34" charset="0"/>
              <a:buChar char="•"/>
              <a:defRPr/>
            </a:pPr>
            <a:r>
              <a:rPr lang="en-ZA" dirty="0" smtClean="0">
                <a:latin typeface="Calibri" panose="020F0502020204030204" pitchFamily="34" charset="0"/>
                <a:cs typeface="Arial" panose="020B0604020202020204" pitchFamily="34" charset="0"/>
              </a:rPr>
              <a:t>Department </a:t>
            </a:r>
            <a:r>
              <a:rPr lang="en-ZA" dirty="0">
                <a:latin typeface="Calibri" panose="020F0502020204030204" pitchFamily="34" charset="0"/>
                <a:cs typeface="Arial" panose="020B0604020202020204" pitchFamily="34" charset="0"/>
              </a:rPr>
              <a:t>is receiving Capital Infrastructure and Efficiency Grant (CIEG) allocation from National Treasury aimed at addressing infrastructure maintenance and repairs backlog at TVET </a:t>
            </a:r>
            <a:r>
              <a:rPr lang="en-ZA" dirty="0" smtClean="0">
                <a:latin typeface="Calibri" panose="020F0502020204030204" pitchFamily="34" charset="0"/>
                <a:cs typeface="Arial" panose="020B0604020202020204" pitchFamily="34" charset="0"/>
              </a:rPr>
              <a:t>Colleges</a:t>
            </a:r>
            <a:endParaRPr lang="en-ZA" dirty="0">
              <a:latin typeface="Calibri" panose="020F050202020403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The baseline allocation over Medium Term Expenditure Framework (MTEF) are as follows: </a:t>
            </a:r>
          </a:p>
          <a:p>
            <a:pPr marL="742950" lvl="2"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2018/19 - R1.3 billion</a:t>
            </a:r>
          </a:p>
          <a:p>
            <a:pPr marL="742950" lvl="2"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2019/20 - R1.484 billion</a:t>
            </a:r>
          </a:p>
          <a:p>
            <a:pPr marL="742950" lvl="2"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2020/21 - R1.647 billion</a:t>
            </a:r>
          </a:p>
          <a:p>
            <a:pPr marL="742950" lvl="2"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2021/22 - R1.737 </a:t>
            </a:r>
            <a:r>
              <a:rPr lang="en-ZA" dirty="0" smtClean="0">
                <a:latin typeface="Calibri" panose="020F0502020204030204" pitchFamily="34" charset="0"/>
                <a:cs typeface="Arial" panose="020B0604020202020204" pitchFamily="34" charset="0"/>
              </a:rPr>
              <a:t>billion</a:t>
            </a:r>
            <a:endParaRPr lang="en-ZA" dirty="0">
              <a:latin typeface="Calibri" panose="020F0502020204030204" pitchFamily="34" charset="0"/>
            </a:endParaRPr>
          </a:p>
          <a:p>
            <a:pPr marL="285750" marR="0" lvl="0"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To date </a:t>
            </a:r>
            <a:r>
              <a:rPr lang="en-ZA" dirty="0" smtClean="0">
                <a:latin typeface="Calibri" panose="020F0502020204030204" pitchFamily="34" charset="0"/>
                <a:cs typeface="Arial" panose="020B0604020202020204" pitchFamily="34" charset="0"/>
              </a:rPr>
              <a:t>R1.628 </a:t>
            </a:r>
            <a:r>
              <a:rPr lang="en-ZA" dirty="0">
                <a:latin typeface="Calibri" panose="020F0502020204030204" pitchFamily="34" charset="0"/>
                <a:cs typeface="Arial" panose="020B0604020202020204" pitchFamily="34" charset="0"/>
              </a:rPr>
              <a:t>billion has been allocated to all 50 TVET Colleges for maintenance and </a:t>
            </a:r>
            <a:r>
              <a:rPr lang="en-ZA" dirty="0" smtClean="0">
                <a:latin typeface="Calibri" panose="020F0502020204030204" pitchFamily="34" charset="0"/>
                <a:cs typeface="Arial" panose="020B0604020202020204" pitchFamily="34" charset="0"/>
              </a:rPr>
              <a:t>repairs</a:t>
            </a:r>
            <a:endParaRPr lang="en-ZA" dirty="0">
              <a:latin typeface="Calibri" panose="020F050202020403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Funds have been transferred to separate interest bearing bank </a:t>
            </a:r>
            <a:r>
              <a:rPr lang="en-ZA" dirty="0" smtClean="0">
                <a:latin typeface="Calibri" panose="020F0502020204030204" pitchFamily="34" charset="0"/>
                <a:cs typeface="Arial" panose="020B0604020202020204" pitchFamily="34" charset="0"/>
              </a:rPr>
              <a:t>account</a:t>
            </a:r>
            <a:r>
              <a:rPr lang="en-ZA" dirty="0">
                <a:latin typeface="Calibri" panose="020F0502020204030204" pitchFamily="34" charset="0"/>
                <a:cs typeface="Arial" panose="020B0604020202020204" pitchFamily="34" charset="0"/>
              </a:rPr>
              <a:t>s</a:t>
            </a:r>
          </a:p>
          <a:p>
            <a:pPr marL="285750"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TVET </a:t>
            </a:r>
            <a:r>
              <a:rPr lang="en-ZA" dirty="0" smtClean="0">
                <a:latin typeface="Calibri" panose="020F0502020204030204" pitchFamily="34" charset="0"/>
                <a:cs typeface="Arial" panose="020B0604020202020204" pitchFamily="34" charset="0"/>
              </a:rPr>
              <a:t>colleges </a:t>
            </a:r>
            <a:r>
              <a:rPr lang="en-ZA" dirty="0">
                <a:latin typeface="Calibri" panose="020F0502020204030204" pitchFamily="34" charset="0"/>
                <a:cs typeface="Arial" panose="020B0604020202020204" pitchFamily="34" charset="0"/>
              </a:rPr>
              <a:t>appointed Project Managers or Service Providers to manage the capital </a:t>
            </a:r>
            <a:r>
              <a:rPr lang="en-ZA" dirty="0" smtClean="0">
                <a:latin typeface="Calibri" panose="020F0502020204030204" pitchFamily="34" charset="0"/>
                <a:cs typeface="Arial" panose="020B0604020202020204" pitchFamily="34" charset="0"/>
              </a:rPr>
              <a:t>project</a:t>
            </a:r>
            <a:r>
              <a:rPr lang="en-ZA" dirty="0">
                <a:latin typeface="Calibri" panose="020F0502020204030204" pitchFamily="34" charset="0"/>
                <a:cs typeface="Arial" panose="020B0604020202020204" pitchFamily="34" charset="0"/>
              </a:rPr>
              <a:t>s</a:t>
            </a:r>
          </a:p>
          <a:p>
            <a:pPr marL="285750" indent="-285750">
              <a:lnSpc>
                <a:spcPct val="107000"/>
              </a:lnSpc>
              <a:spcBef>
                <a:spcPts val="0"/>
              </a:spcBef>
              <a:spcAft>
                <a:spcPts val="0"/>
              </a:spcAft>
              <a:buFont typeface="Arial" panose="020B0604020202020204" pitchFamily="34" charset="0"/>
              <a:buChar char="•"/>
            </a:pPr>
            <a:endParaRPr lang="en-ZA" sz="1400" b="1" dirty="0">
              <a:latin typeface="Calibri" panose="020F0502020204030204" pitchFamily="34" charset="0"/>
            </a:endParaRPr>
          </a:p>
        </p:txBody>
      </p:sp>
      <p:sp>
        <p:nvSpPr>
          <p:cNvPr id="9"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13</a:t>
            </a:fld>
            <a:endParaRPr lang="en-US" altLang="en-US" sz="1400" b="1" dirty="0" smtClean="0"/>
          </a:p>
        </p:txBody>
      </p:sp>
    </p:spTree>
    <p:extLst>
      <p:ext uri="{BB962C8B-B14F-4D97-AF65-F5344CB8AC3E}">
        <p14:creationId xmlns:p14="http://schemas.microsoft.com/office/powerpoint/2010/main" xmlns="" val="3786098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533400" y="1066800"/>
            <a:ext cx="8039129" cy="5200783"/>
          </a:xfrm>
          <a:prstGeom prst="rect">
            <a:avLst/>
          </a:prstGeom>
          <a:noFill/>
        </p:spPr>
        <p:txBody>
          <a:bodyPr wrap="square">
            <a:spAutoFit/>
          </a:bodyPr>
          <a:lstStyle/>
          <a:p>
            <a:pPr marL="285750" indent="-285750">
              <a:spcBef>
                <a:spcPts val="0"/>
              </a:spcBef>
              <a:spcAft>
                <a:spcPts val="0"/>
              </a:spcAft>
              <a:buFont typeface="Arial" panose="020B0604020202020204" pitchFamily="34" charset="0"/>
              <a:buChar char="•"/>
            </a:pPr>
            <a:r>
              <a:rPr lang="en-ZA" dirty="0" smtClean="0">
                <a:latin typeface="Calibri" panose="020F0502020204030204" pitchFamily="34" charset="0"/>
                <a:cs typeface="Arial" panose="020B0604020202020204" pitchFamily="34" charset="0"/>
              </a:rPr>
              <a:t>The </a:t>
            </a:r>
            <a:r>
              <a:rPr lang="en-ZA" dirty="0">
                <a:latin typeface="Calibri" panose="020F0502020204030204" pitchFamily="34" charset="0"/>
                <a:cs typeface="Arial" panose="020B0604020202020204" pitchFamily="34" charset="0"/>
              </a:rPr>
              <a:t>MTEF allocation </a:t>
            </a:r>
            <a:r>
              <a:rPr lang="en-ZA" dirty="0" smtClean="0">
                <a:latin typeface="Calibri" panose="020F0502020204030204" pitchFamily="34" charset="0"/>
                <a:cs typeface="Arial" panose="020B0604020202020204" pitchFamily="34" charset="0"/>
              </a:rPr>
              <a:t>highlight </a:t>
            </a:r>
            <a:r>
              <a:rPr lang="en-ZA" dirty="0">
                <a:latin typeface="Calibri" panose="020F0502020204030204" pitchFamily="34" charset="0"/>
                <a:cs typeface="Arial" panose="020B0604020202020204" pitchFamily="34" charset="0"/>
              </a:rPr>
              <a:t>an increase of TVET College Direct Transfers (including NSFAS Tuition) of R800 million over the </a:t>
            </a:r>
            <a:r>
              <a:rPr lang="en-ZA" dirty="0" smtClean="0">
                <a:latin typeface="Calibri" panose="020F0502020204030204" pitchFamily="34" charset="0"/>
                <a:cs typeface="Arial" panose="020B0604020202020204" pitchFamily="34" charset="0"/>
              </a:rPr>
              <a:t>MTEF</a:t>
            </a:r>
            <a:endParaRPr lang="en-ZA" dirty="0">
              <a:latin typeface="Calibri" panose="020F050202020403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ZA" dirty="0">
                <a:latin typeface="Calibri" panose="020F0502020204030204" pitchFamily="34" charset="0"/>
                <a:cs typeface="Arial" panose="020B0604020202020204" pitchFamily="34" charset="0"/>
              </a:rPr>
              <a:t>This is based on the commitment made by Government to phase in “fee-free education” based on available </a:t>
            </a:r>
            <a:r>
              <a:rPr lang="en-ZA" dirty="0" smtClean="0">
                <a:latin typeface="Calibri" panose="020F0502020204030204" pitchFamily="34" charset="0"/>
                <a:cs typeface="Arial" panose="020B0604020202020204" pitchFamily="34" charset="0"/>
              </a:rPr>
              <a:t>resources</a:t>
            </a:r>
            <a:endParaRPr lang="en-ZA" dirty="0">
              <a:latin typeface="Calibri" panose="020F050202020403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ZA" dirty="0">
                <a:latin typeface="Calibri" panose="020F0502020204030204" pitchFamily="34" charset="0"/>
                <a:cs typeface="Arial" panose="020B0604020202020204" pitchFamily="34" charset="0"/>
              </a:rPr>
              <a:t>It must however be noted that there is still a TVET funding shortfall of approximately  R635million in 2020/21, R568 million in 2021/22 and R645 million in 2022/23 </a:t>
            </a:r>
            <a:r>
              <a:rPr lang="en-ZA" dirty="0" smtClean="0">
                <a:latin typeface="Calibri" panose="020F0502020204030204" pitchFamily="34" charset="0"/>
                <a:cs typeface="Arial" panose="020B0604020202020204" pitchFamily="34" charset="0"/>
              </a:rPr>
              <a:t>respectively</a:t>
            </a:r>
            <a:endParaRPr lang="en-ZA" dirty="0">
              <a:latin typeface="Calibri" panose="020F050202020403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ZA" dirty="0">
                <a:latin typeface="Calibri" panose="020F0502020204030204" pitchFamily="34" charset="0"/>
                <a:cs typeface="Arial" panose="020B0604020202020204" pitchFamily="34" charset="0"/>
              </a:rPr>
              <a:t>This shortfall will gradually disappear as resources are made available by the state, however TVET enrolment is </a:t>
            </a:r>
            <a:r>
              <a:rPr lang="en-ZA" dirty="0" smtClean="0">
                <a:latin typeface="Calibri" panose="020F0502020204030204" pitchFamily="34" charset="0"/>
                <a:cs typeface="Arial" panose="020B0604020202020204" pitchFamily="34" charset="0"/>
              </a:rPr>
              <a:t>capped</a:t>
            </a:r>
          </a:p>
          <a:p>
            <a:pPr marR="0" lvl="0">
              <a:spcBef>
                <a:spcPts val="0"/>
              </a:spcBef>
              <a:spcAft>
                <a:spcPts val="0"/>
              </a:spcAft>
            </a:pPr>
            <a:endParaRPr lang="en-ZA" altLang="en-US" b="1" dirty="0" smtClean="0">
              <a:latin typeface="Calibri" panose="020F0502020204030204" pitchFamily="34" charset="0"/>
              <a:ea typeface="Calibri" pitchFamily="34" charset="0"/>
              <a:cs typeface="Calibri" pitchFamily="34" charset="0"/>
            </a:endParaRPr>
          </a:p>
          <a:p>
            <a:pPr marL="0" lvl="1">
              <a:spcBef>
                <a:spcPts val="0"/>
              </a:spcBef>
              <a:spcAft>
                <a:spcPts val="0"/>
              </a:spcAft>
              <a:defRPr/>
            </a:pPr>
            <a:r>
              <a:rPr lang="en-ZA" altLang="en-US" b="1" dirty="0" smtClean="0">
                <a:latin typeface="Calibri" panose="020F0502020204030204" pitchFamily="34" charset="0"/>
                <a:ea typeface="Calibri" pitchFamily="34" charset="0"/>
                <a:cs typeface="Calibri" pitchFamily="34" charset="0"/>
              </a:rPr>
              <a:t>Financial </a:t>
            </a:r>
            <a:r>
              <a:rPr lang="en-ZA" altLang="en-US" b="1" dirty="0">
                <a:latin typeface="Calibri" panose="020F0502020204030204" pitchFamily="34" charset="0"/>
                <a:ea typeface="Calibri" pitchFamily="34" charset="0"/>
                <a:cs typeface="Calibri" pitchFamily="34" charset="0"/>
              </a:rPr>
              <a:t>Good </a:t>
            </a:r>
            <a:r>
              <a:rPr lang="en-ZA" altLang="en-US" b="1" dirty="0" smtClean="0">
                <a:latin typeface="Calibri" panose="020F0502020204030204" pitchFamily="34" charset="0"/>
                <a:ea typeface="Calibri" pitchFamily="34" charset="0"/>
                <a:cs typeface="Calibri" pitchFamily="34" charset="0"/>
              </a:rPr>
              <a:t>Governanc</a:t>
            </a:r>
            <a:r>
              <a:rPr lang="en-ZA" altLang="en-US" b="1" dirty="0">
                <a:latin typeface="Calibri" panose="020F0502020204030204" pitchFamily="34" charset="0"/>
                <a:ea typeface="Calibri" pitchFamily="34" charset="0"/>
                <a:cs typeface="Calibri" pitchFamily="34" charset="0"/>
              </a:rPr>
              <a:t>e </a:t>
            </a:r>
            <a:r>
              <a:rPr lang="en-ZA" altLang="en-US" b="1" dirty="0" smtClean="0">
                <a:latin typeface="Calibri" panose="020F0502020204030204" pitchFamily="34" charset="0"/>
                <a:ea typeface="Calibri" pitchFamily="34" charset="0"/>
                <a:cs typeface="Calibri" pitchFamily="34" charset="0"/>
              </a:rPr>
              <a:t>Standards</a:t>
            </a:r>
          </a:p>
          <a:p>
            <a:pPr lvl="1" indent="-457200">
              <a:spcBef>
                <a:spcPts val="0"/>
              </a:spcBef>
              <a:spcAft>
                <a:spcPts val="0"/>
              </a:spcAft>
              <a:buFont typeface="Arial" panose="020B0604020202020204" pitchFamily="34" charset="0"/>
              <a:buChar char="•"/>
              <a:defRPr/>
            </a:pPr>
            <a:r>
              <a:rPr lang="en-US" dirty="0" smtClean="0">
                <a:latin typeface="Calibri" panose="020F0502020204030204" pitchFamily="34" charset="0"/>
              </a:rPr>
              <a:t>Measures </a:t>
            </a:r>
            <a:r>
              <a:rPr lang="en-US" dirty="0">
                <a:latin typeface="Calibri" panose="020F0502020204030204" pitchFamily="34" charset="0"/>
              </a:rPr>
              <a:t>Financial Management performance of TVET Colleges - Six (6) </a:t>
            </a:r>
            <a:r>
              <a:rPr lang="en-US" dirty="0" smtClean="0">
                <a:latin typeface="Calibri" panose="020F0502020204030204" pitchFamily="34" charset="0"/>
              </a:rPr>
              <a:t>Standards</a:t>
            </a:r>
            <a:endParaRPr lang="en-US" dirty="0">
              <a:latin typeface="Calibri" panose="020F0502020204030204" pitchFamily="34" charset="0"/>
            </a:endParaRPr>
          </a:p>
          <a:p>
            <a:pPr lvl="1" indent="-457200">
              <a:spcBef>
                <a:spcPts val="0"/>
              </a:spcBef>
              <a:spcAft>
                <a:spcPts val="0"/>
              </a:spcAft>
              <a:buFont typeface="Arial" panose="020B0604020202020204" pitchFamily="34" charset="0"/>
              <a:buChar char="•"/>
              <a:defRPr/>
            </a:pPr>
            <a:r>
              <a:rPr lang="en-US" dirty="0">
                <a:latin typeface="Calibri" panose="020F0502020204030204" pitchFamily="34" charset="0"/>
              </a:rPr>
              <a:t>Status of adoption of 29 financial policies; Cash flow management; Status of employees cost; Compliance with AFS submission dates; Audit outcomes; and ICMA </a:t>
            </a:r>
            <a:r>
              <a:rPr lang="en-US" dirty="0" smtClean="0">
                <a:latin typeface="Calibri" panose="020F0502020204030204" pitchFamily="34" charset="0"/>
              </a:rPr>
              <a:t>submissions</a:t>
            </a:r>
            <a:endParaRPr lang="en-ZA" altLang="en-US" b="1" dirty="0">
              <a:latin typeface="Calibri" panose="020F0502020204030204" pitchFamily="34" charset="0"/>
              <a:ea typeface="Calibri" pitchFamily="34" charset="0"/>
              <a:cs typeface="Calibri" pitchFamily="34" charset="0"/>
            </a:endParaRPr>
          </a:p>
          <a:p>
            <a:pPr marL="285750" indent="-285750">
              <a:spcBef>
                <a:spcPts val="0"/>
              </a:spcBef>
              <a:spcAft>
                <a:spcPts val="0"/>
              </a:spcAft>
              <a:buFont typeface="Arial" panose="020B0604020202020204" pitchFamily="34" charset="0"/>
              <a:buChar char="•"/>
            </a:pPr>
            <a:endParaRPr lang="en-ZA" sz="1400" dirty="0">
              <a:latin typeface="Arial" panose="020B060402020202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pPr>
            <a:endParaRPr lang="en-ZA" sz="1400" b="1" dirty="0" smtClean="0"/>
          </a:p>
          <a:p>
            <a:pPr marL="285750" indent="-285750">
              <a:lnSpc>
                <a:spcPct val="107000"/>
              </a:lnSpc>
              <a:spcBef>
                <a:spcPts val="0"/>
              </a:spcBef>
              <a:spcAft>
                <a:spcPts val="0"/>
              </a:spcAft>
              <a:buFont typeface="Arial" panose="020B0604020202020204" pitchFamily="34" charset="0"/>
              <a:buChar char="•"/>
            </a:pPr>
            <a:endParaRPr lang="en-ZA" sz="1400" b="1" dirty="0"/>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14</a:t>
            </a:fld>
            <a:endParaRPr lang="en-US" altLang="en-US" sz="1400" b="1" dirty="0" smtClean="0"/>
          </a:p>
        </p:txBody>
      </p:sp>
      <p:sp>
        <p:nvSpPr>
          <p:cNvPr id="11" name="TextBox 10"/>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Financial Planning</a:t>
            </a:r>
            <a:endParaRPr lang="en-ZA" sz="2200" b="1" dirty="0">
              <a:cs typeface="Calibri" pitchFamily="34" charset="0"/>
            </a:endParaRPr>
          </a:p>
        </p:txBody>
      </p:sp>
    </p:spTree>
    <p:extLst>
      <p:ext uri="{BB962C8B-B14F-4D97-AF65-F5344CB8AC3E}">
        <p14:creationId xmlns:p14="http://schemas.microsoft.com/office/powerpoint/2010/main" xmlns="" val="1785052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533401" y="1066086"/>
            <a:ext cx="8039128" cy="4801314"/>
          </a:xfrm>
          <a:prstGeom prst="rect">
            <a:avLst/>
          </a:prstGeom>
          <a:noFill/>
        </p:spPr>
        <p:txBody>
          <a:bodyPr wrap="square">
            <a:spAutoFit/>
          </a:bodyPr>
          <a:lstStyle/>
          <a:p>
            <a:pPr marR="0" lvl="0">
              <a:spcBef>
                <a:spcPts val="0"/>
              </a:spcBef>
              <a:spcAft>
                <a:spcPts val="0"/>
              </a:spcAft>
            </a:pPr>
            <a:r>
              <a:rPr lang="en-ZA" altLang="en-US" b="1" dirty="0" smtClean="0">
                <a:latin typeface="Calibri" panose="020F0502020204030204" pitchFamily="34" charset="0"/>
                <a:ea typeface="Calibri" pitchFamily="34" charset="0"/>
                <a:cs typeface="Calibri" pitchFamily="34" charset="0"/>
              </a:rPr>
              <a:t>29 </a:t>
            </a:r>
            <a:r>
              <a:rPr lang="en-ZA" altLang="en-US" b="1" dirty="0">
                <a:latin typeface="Calibri" panose="020F0502020204030204" pitchFamily="34" charset="0"/>
                <a:ea typeface="Calibri" pitchFamily="34" charset="0"/>
                <a:cs typeface="Calibri" pitchFamily="34" charset="0"/>
              </a:rPr>
              <a:t>Financial policies</a:t>
            </a:r>
          </a:p>
          <a:p>
            <a:pPr>
              <a:spcBef>
                <a:spcPts val="0"/>
              </a:spcBef>
              <a:spcAft>
                <a:spcPts val="0"/>
              </a:spcAft>
            </a:pPr>
            <a:r>
              <a:rPr lang="en-ZA" dirty="0" smtClean="0">
                <a:latin typeface="Calibri" panose="020F0502020204030204" pitchFamily="34" charset="0"/>
              </a:rPr>
              <a:t>Policies developed </a:t>
            </a:r>
            <a:r>
              <a:rPr lang="en-ZA" dirty="0">
                <a:latin typeface="Calibri" panose="020F0502020204030204" pitchFamily="34" charset="0"/>
              </a:rPr>
              <a:t>for college </a:t>
            </a:r>
            <a:r>
              <a:rPr lang="en-ZA" dirty="0" smtClean="0">
                <a:latin typeface="Calibri" panose="020F0502020204030204" pitchFamily="34" charset="0"/>
              </a:rPr>
              <a:t>councils </a:t>
            </a:r>
            <a:r>
              <a:rPr lang="en-ZA" dirty="0">
                <a:latin typeface="Calibri" panose="020F0502020204030204" pitchFamily="34" charset="0"/>
              </a:rPr>
              <a:t>to adopt and/or </a:t>
            </a:r>
            <a:r>
              <a:rPr lang="en-ZA" dirty="0" smtClean="0">
                <a:latin typeface="Calibri" panose="020F0502020204030204" pitchFamily="34" charset="0"/>
              </a:rPr>
              <a:t>adapt; colleges </a:t>
            </a:r>
            <a:r>
              <a:rPr lang="en-ZA" dirty="0">
                <a:latin typeface="Calibri" panose="020F0502020204030204" pitchFamily="34" charset="0"/>
              </a:rPr>
              <a:t>to submit to the Department stats on adoption of </a:t>
            </a:r>
            <a:r>
              <a:rPr lang="en-ZA" dirty="0" smtClean="0">
                <a:latin typeface="Calibri" panose="020F0502020204030204" pitchFamily="34" charset="0"/>
              </a:rPr>
              <a:t>policies; resolution/s </a:t>
            </a:r>
            <a:r>
              <a:rPr lang="en-ZA" dirty="0">
                <a:latin typeface="Calibri" panose="020F0502020204030204" pitchFamily="34" charset="0"/>
              </a:rPr>
              <a:t>must be submitted as evidence of the adoption of </a:t>
            </a:r>
            <a:r>
              <a:rPr lang="en-ZA" dirty="0" smtClean="0">
                <a:latin typeface="Calibri" panose="020F0502020204030204" pitchFamily="34" charset="0"/>
              </a:rPr>
              <a:t>policies, and recommended </a:t>
            </a:r>
            <a:r>
              <a:rPr lang="en-ZA" dirty="0">
                <a:latin typeface="Calibri" panose="020F0502020204030204" pitchFamily="34" charset="0"/>
              </a:rPr>
              <a:t>policies are accessible on the DHET </a:t>
            </a:r>
            <a:r>
              <a:rPr lang="en-ZA" dirty="0" smtClean="0">
                <a:latin typeface="Calibri" panose="020F0502020204030204" pitchFamily="34" charset="0"/>
              </a:rPr>
              <a:t>portal</a:t>
            </a:r>
            <a:endParaRPr lang="en-ZA" b="1" dirty="0" smtClean="0">
              <a:latin typeface="Calibri" panose="020F0502020204030204" pitchFamily="34" charset="0"/>
            </a:endParaRPr>
          </a:p>
          <a:p>
            <a:pPr>
              <a:spcBef>
                <a:spcPts val="0"/>
              </a:spcBef>
              <a:spcAft>
                <a:spcPts val="0"/>
              </a:spcAft>
            </a:pPr>
            <a:r>
              <a:rPr lang="en-ZA" b="1" dirty="0" smtClean="0">
                <a:latin typeface="Calibri" panose="020F0502020204030204" pitchFamily="34" charset="0"/>
              </a:rPr>
              <a:t>Cash </a:t>
            </a:r>
            <a:r>
              <a:rPr lang="en-ZA" b="1" dirty="0">
                <a:latin typeface="Calibri" panose="020F0502020204030204" pitchFamily="34" charset="0"/>
              </a:rPr>
              <a:t>Flow Management</a:t>
            </a:r>
          </a:p>
          <a:p>
            <a:pPr marL="285750" indent="-285750">
              <a:spcBef>
                <a:spcPts val="0"/>
              </a:spcBef>
              <a:spcAft>
                <a:spcPts val="0"/>
              </a:spcAft>
              <a:buFont typeface="Arial" panose="020B0604020202020204" pitchFamily="34" charset="0"/>
              <a:buChar char="•"/>
            </a:pPr>
            <a:r>
              <a:rPr lang="en-US" dirty="0">
                <a:latin typeface="Calibri" panose="020F0502020204030204" pitchFamily="34" charset="0"/>
              </a:rPr>
              <a:t>Monitor cash flow / liquidity of TVET </a:t>
            </a:r>
            <a:r>
              <a:rPr lang="en-US" dirty="0" smtClean="0">
                <a:latin typeface="Calibri" panose="020F0502020204030204" pitchFamily="34" charset="0"/>
              </a:rPr>
              <a:t>colleges; c</a:t>
            </a:r>
            <a:r>
              <a:rPr lang="en-ZA" dirty="0" err="1" smtClean="0">
                <a:latin typeface="Calibri" panose="020F0502020204030204" pitchFamily="34" charset="0"/>
              </a:rPr>
              <a:t>olleges</a:t>
            </a:r>
            <a:r>
              <a:rPr lang="en-ZA" dirty="0" smtClean="0">
                <a:latin typeface="Calibri" panose="020F0502020204030204" pitchFamily="34" charset="0"/>
              </a:rPr>
              <a:t> </a:t>
            </a:r>
            <a:r>
              <a:rPr lang="en-ZA" dirty="0">
                <a:latin typeface="Calibri" panose="020F0502020204030204" pitchFamily="34" charset="0"/>
              </a:rPr>
              <a:t>submit monthly reports to the Department via TVET-FMS</a:t>
            </a:r>
          </a:p>
          <a:p>
            <a:pPr marL="285750" indent="-285750">
              <a:spcBef>
                <a:spcPts val="0"/>
              </a:spcBef>
              <a:spcAft>
                <a:spcPts val="0"/>
              </a:spcAft>
              <a:buFont typeface="Arial" panose="020B0604020202020204" pitchFamily="34" charset="0"/>
              <a:buChar char="•"/>
            </a:pPr>
            <a:r>
              <a:rPr lang="en-US" dirty="0">
                <a:latin typeface="Calibri" panose="020F0502020204030204" pitchFamily="34" charset="0"/>
              </a:rPr>
              <a:t>Cash flow management benchmarks:</a:t>
            </a:r>
            <a:endParaRPr lang="en-ZA" dirty="0">
              <a:latin typeface="Calibri" panose="020F0502020204030204" pitchFamily="34" charset="0"/>
            </a:endParaRPr>
          </a:p>
          <a:p>
            <a:pPr marL="742950" lvl="1" indent="-285750">
              <a:spcBef>
                <a:spcPts val="0"/>
              </a:spcBef>
              <a:spcAft>
                <a:spcPts val="0"/>
              </a:spcAft>
              <a:buFontTx/>
              <a:buChar char="-"/>
            </a:pPr>
            <a:r>
              <a:rPr lang="en-ZA" dirty="0" smtClean="0">
                <a:latin typeface="Calibri" panose="020F0502020204030204" pitchFamily="34" charset="0"/>
              </a:rPr>
              <a:t>&gt;</a:t>
            </a:r>
            <a:r>
              <a:rPr lang="en-ZA" dirty="0">
                <a:latin typeface="Calibri" panose="020F0502020204030204" pitchFamily="34" charset="0"/>
              </a:rPr>
              <a:t>R50 million – green: Low </a:t>
            </a:r>
            <a:r>
              <a:rPr lang="en-ZA" dirty="0" smtClean="0">
                <a:latin typeface="Calibri" panose="020F0502020204030204" pitchFamily="34" charset="0"/>
              </a:rPr>
              <a:t>Risk</a:t>
            </a:r>
          </a:p>
          <a:p>
            <a:pPr marL="742950" lvl="1" indent="-285750">
              <a:spcBef>
                <a:spcPts val="0"/>
              </a:spcBef>
              <a:spcAft>
                <a:spcPts val="0"/>
              </a:spcAft>
              <a:buFontTx/>
              <a:buChar char="-"/>
            </a:pPr>
            <a:r>
              <a:rPr lang="en-ZA" dirty="0" smtClean="0">
                <a:latin typeface="Calibri" panose="020F0502020204030204" pitchFamily="34" charset="0"/>
              </a:rPr>
              <a:t>&gt;R20 </a:t>
            </a:r>
            <a:r>
              <a:rPr lang="en-ZA" dirty="0">
                <a:latin typeface="Calibri" panose="020F0502020204030204" pitchFamily="34" charset="0"/>
              </a:rPr>
              <a:t>million &lt; R50 million – amber: Moderate </a:t>
            </a:r>
            <a:r>
              <a:rPr lang="en-ZA" dirty="0" smtClean="0">
                <a:latin typeface="Calibri" panose="020F0502020204030204" pitchFamily="34" charset="0"/>
              </a:rPr>
              <a:t>Risk</a:t>
            </a:r>
          </a:p>
          <a:p>
            <a:pPr marL="742950" lvl="1" indent="-285750">
              <a:spcBef>
                <a:spcPts val="0"/>
              </a:spcBef>
              <a:spcAft>
                <a:spcPts val="0"/>
              </a:spcAft>
              <a:buFontTx/>
              <a:buChar char="-"/>
            </a:pPr>
            <a:r>
              <a:rPr lang="en-ZA" dirty="0" smtClean="0">
                <a:latin typeface="Calibri" panose="020F0502020204030204" pitchFamily="34" charset="0"/>
              </a:rPr>
              <a:t>&lt;R20 </a:t>
            </a:r>
            <a:r>
              <a:rPr lang="en-ZA" dirty="0">
                <a:latin typeface="Calibri" panose="020F0502020204030204" pitchFamily="34" charset="0"/>
              </a:rPr>
              <a:t>million – red: High </a:t>
            </a:r>
            <a:r>
              <a:rPr lang="en-ZA" dirty="0" smtClean="0">
                <a:latin typeface="Calibri" panose="020F0502020204030204" pitchFamily="34" charset="0"/>
              </a:rPr>
              <a:t>Risk</a:t>
            </a:r>
            <a:endParaRPr lang="en-US" b="1" dirty="0" smtClean="0">
              <a:latin typeface="Calibri" panose="020F0502020204030204" pitchFamily="34" charset="0"/>
            </a:endParaRPr>
          </a:p>
          <a:p>
            <a:pPr>
              <a:spcBef>
                <a:spcPts val="0"/>
              </a:spcBef>
              <a:spcAft>
                <a:spcPts val="0"/>
              </a:spcAft>
            </a:pPr>
            <a:r>
              <a:rPr lang="en-US" b="1" dirty="0" smtClean="0">
                <a:latin typeface="Calibri" panose="020F0502020204030204" pitchFamily="34" charset="0"/>
              </a:rPr>
              <a:t>Financial </a:t>
            </a:r>
            <a:r>
              <a:rPr lang="en-US" b="1" dirty="0">
                <a:latin typeface="Calibri" panose="020F0502020204030204" pitchFamily="34" charset="0"/>
              </a:rPr>
              <a:t>reporting</a:t>
            </a:r>
          </a:p>
          <a:p>
            <a:pPr>
              <a:spcBef>
                <a:spcPts val="0"/>
              </a:spcBef>
              <a:spcAft>
                <a:spcPts val="0"/>
              </a:spcAft>
            </a:pPr>
            <a:r>
              <a:rPr lang="en-US" dirty="0">
                <a:latin typeface="Calibri" panose="020F0502020204030204" pitchFamily="34" charset="0"/>
              </a:rPr>
              <a:t>TVET- Financial Management System (TVET-FMS</a:t>
            </a:r>
            <a:r>
              <a:rPr lang="en-US" dirty="0" smtClean="0">
                <a:latin typeface="Calibri" panose="020F0502020204030204" pitchFamily="34" charset="0"/>
              </a:rPr>
              <a:t>); </a:t>
            </a:r>
            <a:r>
              <a:rPr lang="en-ZA" dirty="0" smtClean="0">
                <a:latin typeface="Calibri" panose="020F0502020204030204" pitchFamily="34" charset="0"/>
              </a:rPr>
              <a:t>Due </a:t>
            </a:r>
            <a:r>
              <a:rPr lang="en-ZA" dirty="0">
                <a:latin typeface="Calibri" panose="020F0502020204030204" pitchFamily="34" charset="0"/>
              </a:rPr>
              <a:t>date – 15 days after end of the </a:t>
            </a:r>
            <a:r>
              <a:rPr lang="en-ZA" dirty="0" smtClean="0">
                <a:latin typeface="Calibri" panose="020F0502020204030204" pitchFamily="34" charset="0"/>
              </a:rPr>
              <a:t>month; Completed </a:t>
            </a:r>
            <a:r>
              <a:rPr lang="en-ZA" dirty="0">
                <a:latin typeface="Calibri" panose="020F0502020204030204" pitchFamily="34" charset="0"/>
              </a:rPr>
              <a:t>by Deputy Principal: Finance and signed off by </a:t>
            </a:r>
            <a:r>
              <a:rPr lang="en-ZA" dirty="0" smtClean="0">
                <a:latin typeface="Calibri" panose="020F0502020204030204" pitchFamily="34" charset="0"/>
              </a:rPr>
              <a:t>Principal, </a:t>
            </a:r>
            <a:r>
              <a:rPr lang="en-US" dirty="0" smtClean="0">
                <a:latin typeface="Calibri" panose="020F0502020204030204" pitchFamily="34" charset="0"/>
              </a:rPr>
              <a:t>TVET-FMS </a:t>
            </a:r>
            <a:r>
              <a:rPr lang="en-US" dirty="0">
                <a:latin typeface="Calibri" panose="020F0502020204030204" pitchFamily="34" charset="0"/>
              </a:rPr>
              <a:t>abridged </a:t>
            </a:r>
            <a:r>
              <a:rPr lang="en-US" dirty="0" smtClean="0">
                <a:latin typeface="Calibri" panose="020F0502020204030204" pitchFamily="34" charset="0"/>
              </a:rPr>
              <a:t>reports: Statement </a:t>
            </a:r>
            <a:r>
              <a:rPr lang="en-US" dirty="0">
                <a:latin typeface="Calibri" panose="020F0502020204030204" pitchFamily="34" charset="0"/>
              </a:rPr>
              <a:t>of Financial </a:t>
            </a:r>
            <a:r>
              <a:rPr lang="en-US" dirty="0" smtClean="0">
                <a:latin typeface="Calibri" panose="020F0502020204030204" pitchFamily="34" charset="0"/>
              </a:rPr>
              <a:t>Performance and Statement </a:t>
            </a:r>
            <a:r>
              <a:rPr lang="en-US" dirty="0">
                <a:latin typeface="Calibri" panose="020F0502020204030204" pitchFamily="34" charset="0"/>
              </a:rPr>
              <a:t>of Financial </a:t>
            </a:r>
            <a:r>
              <a:rPr lang="en-US" dirty="0" smtClean="0">
                <a:latin typeface="Calibri" panose="020F0502020204030204" pitchFamily="34" charset="0"/>
              </a:rPr>
              <a:t>Position.</a:t>
            </a:r>
            <a:endParaRPr lang="en-ZA" b="1" dirty="0">
              <a:latin typeface="Calibri" panose="020F0502020204030204" pitchFamily="34" charset="0"/>
            </a:endParaRPr>
          </a:p>
        </p:txBody>
      </p:sp>
      <p:sp>
        <p:nvSpPr>
          <p:cNvPr id="9"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15</a:t>
            </a:fld>
            <a:endParaRPr lang="en-US" altLang="en-US" sz="1400" b="1" dirty="0" smtClean="0"/>
          </a:p>
        </p:txBody>
      </p:sp>
      <p:sp>
        <p:nvSpPr>
          <p:cNvPr id="10" name="TextBox 9"/>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Financial Planning</a:t>
            </a:r>
            <a:endParaRPr lang="en-ZA" sz="2200" b="1" dirty="0">
              <a:cs typeface="Calibri" pitchFamily="34" charset="0"/>
            </a:endParaRPr>
          </a:p>
        </p:txBody>
      </p:sp>
    </p:spTree>
    <p:extLst>
      <p:ext uri="{BB962C8B-B14F-4D97-AF65-F5344CB8AC3E}">
        <p14:creationId xmlns:p14="http://schemas.microsoft.com/office/powerpoint/2010/main" xmlns="" val="3651829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533400" y="1066800"/>
            <a:ext cx="8039129" cy="4524315"/>
          </a:xfrm>
          <a:prstGeom prst="rect">
            <a:avLst/>
          </a:prstGeom>
          <a:noFill/>
        </p:spPr>
        <p:txBody>
          <a:bodyPr wrap="square">
            <a:spAutoFit/>
          </a:bodyPr>
          <a:lstStyle/>
          <a:p>
            <a:pPr marL="285750" marR="0" lvl="0" indent="-285750">
              <a:spcBef>
                <a:spcPts val="0"/>
              </a:spcBef>
              <a:spcAft>
                <a:spcPts val="0"/>
              </a:spcAft>
              <a:buFont typeface="Arial" panose="020B0604020202020204" pitchFamily="34" charset="0"/>
              <a:buChar char="•"/>
              <a:defRPr/>
            </a:pPr>
            <a:r>
              <a:rPr lang="en-US" dirty="0" smtClean="0">
                <a:latin typeface="Calibri" panose="020F0502020204030204" pitchFamily="34" charset="0"/>
                <a:cs typeface="Arial" panose="020B0604020202020204" pitchFamily="34" charset="0"/>
              </a:rPr>
              <a:t>CIEG </a:t>
            </a:r>
            <a:r>
              <a:rPr lang="en-US" dirty="0">
                <a:latin typeface="Calibri" panose="020F0502020204030204" pitchFamily="34" charset="0"/>
                <a:cs typeface="Arial" panose="020B0604020202020204" pitchFamily="34" charset="0"/>
              </a:rPr>
              <a:t>funds appropriated for repairs and maintenance of TVET </a:t>
            </a:r>
            <a:r>
              <a:rPr lang="en-US" dirty="0" smtClean="0">
                <a:latin typeface="Calibri" panose="020F0502020204030204" pitchFamily="34" charset="0"/>
                <a:cs typeface="Arial" panose="020B0604020202020204" pitchFamily="34" charset="0"/>
              </a:rPr>
              <a:t>college </a:t>
            </a:r>
            <a:r>
              <a:rPr lang="en-US" dirty="0">
                <a:latin typeface="Calibri" panose="020F0502020204030204" pitchFamily="34" charset="0"/>
                <a:cs typeface="Arial" panose="020B0604020202020204" pitchFamily="34" charset="0"/>
              </a:rPr>
              <a:t>are in some instances utilised for college operational purposes and Compensation of Employees (CoE). The Department enforces disciplinary actions against manager of offending </a:t>
            </a:r>
            <a:r>
              <a:rPr lang="en-US" dirty="0" smtClean="0">
                <a:latin typeface="Calibri" panose="020F0502020204030204" pitchFamily="34" charset="0"/>
                <a:cs typeface="Arial" panose="020B0604020202020204" pitchFamily="34" charset="0"/>
              </a:rPr>
              <a:t>colleges </a:t>
            </a:r>
            <a:endParaRPr lang="en-US" dirty="0">
              <a:latin typeface="Calibri" panose="020F050202020403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defRPr/>
            </a:pPr>
            <a:r>
              <a:rPr lang="en-US" dirty="0" smtClean="0">
                <a:latin typeface="Calibri" panose="020F0502020204030204" pitchFamily="34" charset="0"/>
                <a:cs typeface="Arial" panose="020B0604020202020204" pitchFamily="34" charset="0"/>
              </a:rPr>
              <a:t>TVET </a:t>
            </a:r>
            <a:r>
              <a:rPr lang="en-US" dirty="0">
                <a:latin typeface="Calibri" panose="020F0502020204030204" pitchFamily="34" charset="0"/>
                <a:cs typeface="Arial" panose="020B0604020202020204" pitchFamily="34" charset="0"/>
              </a:rPr>
              <a:t>Colleges are required to report quarterly on the utilisation of CIEG funding by attaching bank statements that correspond with the balance as reflected in the expenditure  quarterly report. Colleges are not attaching bank statements when </a:t>
            </a:r>
            <a:r>
              <a:rPr lang="en-US" dirty="0" smtClean="0">
                <a:latin typeface="Calibri" panose="020F0502020204030204" pitchFamily="34" charset="0"/>
                <a:cs typeface="Arial" panose="020B0604020202020204" pitchFamily="34" charset="0"/>
              </a:rPr>
              <a:t>reporting</a:t>
            </a:r>
            <a:endParaRPr lang="en-US" dirty="0">
              <a:latin typeface="Calibri" panose="020F050202020403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defRPr/>
            </a:pPr>
            <a:r>
              <a:rPr lang="en-ZA" dirty="0" smtClean="0">
                <a:latin typeface="Calibri" panose="020F0502020204030204" pitchFamily="34" charset="0"/>
                <a:cs typeface="Arial" panose="020B0604020202020204" pitchFamily="34" charset="0"/>
              </a:rPr>
              <a:t>Low </a:t>
            </a:r>
            <a:r>
              <a:rPr lang="en-ZA" dirty="0">
                <a:latin typeface="Calibri" panose="020F0502020204030204" pitchFamily="34" charset="0"/>
                <a:cs typeface="Arial" panose="020B0604020202020204" pitchFamily="34" charset="0"/>
              </a:rPr>
              <a:t>expenditure rate on the allocated CIEG funds by Colleges. Currently only 2.7% </a:t>
            </a:r>
            <a:r>
              <a:rPr lang="en-ZA" dirty="0" smtClean="0">
                <a:latin typeface="Calibri" panose="020F0502020204030204" pitchFamily="34" charset="0"/>
                <a:cs typeface="Arial" panose="020B0604020202020204" pitchFamily="34" charset="0"/>
              </a:rPr>
              <a:t>(R39.765 </a:t>
            </a:r>
            <a:r>
              <a:rPr lang="en-ZA" dirty="0">
                <a:latin typeface="Calibri" panose="020F0502020204030204" pitchFamily="34" charset="0"/>
                <a:cs typeface="Arial" panose="020B0604020202020204" pitchFamily="34" charset="0"/>
              </a:rPr>
              <a:t>million) of the approved work packages from the maintenance plans has been spent. </a:t>
            </a:r>
          </a:p>
          <a:p>
            <a:pPr marL="285750" marR="0" lvl="0" indent="-285750">
              <a:spcBef>
                <a:spcPts val="0"/>
              </a:spcBef>
              <a:spcAft>
                <a:spcPts val="0"/>
              </a:spcAft>
              <a:buFont typeface="Arial" panose="020B0604020202020204" pitchFamily="34" charset="0"/>
              <a:buChar char="•"/>
              <a:defRPr/>
            </a:pPr>
            <a:r>
              <a:rPr lang="en-ZA" dirty="0" smtClean="0">
                <a:latin typeface="Calibri" panose="020F0502020204030204" pitchFamily="34" charset="0"/>
                <a:cs typeface="Arial" panose="020B0604020202020204" pitchFamily="34" charset="0"/>
              </a:rPr>
              <a:t>Colleges </a:t>
            </a:r>
            <a:r>
              <a:rPr lang="en-ZA" dirty="0">
                <a:latin typeface="Calibri" panose="020F0502020204030204" pitchFamily="34" charset="0"/>
                <a:cs typeface="Arial" panose="020B0604020202020204" pitchFamily="34" charset="0"/>
              </a:rPr>
              <a:t>are struggling to compile maintenance plans due to lack of </a:t>
            </a:r>
            <a:r>
              <a:rPr lang="en-ZA" dirty="0" smtClean="0">
                <a:latin typeface="Calibri" panose="020F0502020204030204" pitchFamily="34" charset="0"/>
                <a:cs typeface="Arial" panose="020B0604020202020204" pitchFamily="34" charset="0"/>
              </a:rPr>
              <a:t>capacity</a:t>
            </a:r>
            <a:endParaRPr lang="en-ZA" dirty="0">
              <a:latin typeface="Calibri" panose="020F0502020204030204" pitchFamily="34" charset="0"/>
              <a:cs typeface="Arial" panose="020B0604020202020204" pitchFamily="34" charset="0"/>
            </a:endParaRPr>
          </a:p>
          <a:p>
            <a:pPr marL="285750" lvl="0" indent="-285750">
              <a:spcBef>
                <a:spcPts val="0"/>
              </a:spcBef>
              <a:spcAft>
                <a:spcPts val="0"/>
              </a:spcAft>
              <a:buFont typeface="Arial" panose="020B0604020202020204" pitchFamily="34" charset="0"/>
              <a:buChar char="•"/>
            </a:pPr>
            <a:r>
              <a:rPr lang="en-US" dirty="0" smtClean="0">
                <a:latin typeface="Calibri" panose="020F0502020204030204" pitchFamily="34" charset="0"/>
                <a:cs typeface="Arial" panose="020B0604020202020204" pitchFamily="34" charset="0"/>
              </a:rPr>
              <a:t>TVET </a:t>
            </a:r>
            <a:r>
              <a:rPr lang="en-US" dirty="0">
                <a:latin typeface="Calibri" panose="020F0502020204030204" pitchFamily="34" charset="0"/>
                <a:cs typeface="Arial" panose="020B0604020202020204" pitchFamily="34" charset="0"/>
              </a:rPr>
              <a:t>enrolments </a:t>
            </a:r>
            <a:r>
              <a:rPr lang="en-US" dirty="0" smtClean="0">
                <a:latin typeface="Calibri" panose="020F0502020204030204" pitchFamily="34" charset="0"/>
                <a:cs typeface="Arial" panose="020B0604020202020204" pitchFamily="34" charset="0"/>
              </a:rPr>
              <a:t>has been capped at 664 748 as </a:t>
            </a:r>
            <a:r>
              <a:rPr lang="en-US" dirty="0">
                <a:latin typeface="Calibri" panose="020F0502020204030204" pitchFamily="34" charset="0"/>
                <a:cs typeface="Arial" panose="020B0604020202020204" pitchFamily="34" charset="0"/>
              </a:rPr>
              <a:t>the required 80% funding level has not been </a:t>
            </a:r>
            <a:r>
              <a:rPr lang="en-US" dirty="0" smtClean="0">
                <a:latin typeface="Calibri" panose="020F0502020204030204" pitchFamily="34" charset="0"/>
                <a:cs typeface="Arial" panose="020B0604020202020204" pitchFamily="34" charset="0"/>
              </a:rPr>
              <a:t>achieved</a:t>
            </a:r>
            <a:endParaRPr lang="en-US" dirty="0">
              <a:latin typeface="Calibri" panose="020F0502020204030204" pitchFamily="34" charset="0"/>
              <a:cs typeface="Arial" panose="020B0604020202020204" pitchFamily="34" charset="0"/>
            </a:endParaRPr>
          </a:p>
          <a:p>
            <a:pPr marL="285750" indent="-285750">
              <a:spcBef>
                <a:spcPts val="0"/>
              </a:spcBef>
              <a:spcAft>
                <a:spcPts val="0"/>
              </a:spcAft>
              <a:buFont typeface="Arial" panose="020B0604020202020204" pitchFamily="34" charset="0"/>
              <a:buChar char="•"/>
            </a:pPr>
            <a:r>
              <a:rPr lang="en-US" dirty="0" smtClean="0">
                <a:latin typeface="Calibri" panose="020F0502020204030204" pitchFamily="34" charset="0"/>
                <a:cs typeface="Arial" panose="020B0604020202020204" pitchFamily="34" charset="0"/>
              </a:rPr>
              <a:t>There is </a:t>
            </a:r>
            <a:r>
              <a:rPr lang="en-US" dirty="0">
                <a:latin typeface="Calibri" panose="020F0502020204030204" pitchFamily="34" charset="0"/>
                <a:cs typeface="Arial" panose="020B0604020202020204" pitchFamily="34" charset="0"/>
              </a:rPr>
              <a:t>an exponential increase in the overall TVET budget, however, the funds are channeled via the CIEG allocation and </a:t>
            </a:r>
            <a:r>
              <a:rPr lang="en-US" dirty="0" smtClean="0">
                <a:latin typeface="Calibri" panose="020F0502020204030204" pitchFamily="34" charset="0"/>
                <a:cs typeface="Arial" panose="020B0604020202020204" pitchFamily="34" charset="0"/>
              </a:rPr>
              <a:t>new TVET </a:t>
            </a:r>
            <a:r>
              <a:rPr lang="en-US" dirty="0">
                <a:latin typeface="Calibri" panose="020F0502020204030204" pitchFamily="34" charset="0"/>
                <a:cs typeface="Arial" panose="020B0604020202020204" pitchFamily="34" charset="0"/>
              </a:rPr>
              <a:t>c</a:t>
            </a:r>
            <a:r>
              <a:rPr lang="en-US" dirty="0" smtClean="0">
                <a:latin typeface="Calibri" panose="020F0502020204030204" pitchFamily="34" charset="0"/>
                <a:cs typeface="Arial" panose="020B0604020202020204" pitchFamily="34" charset="0"/>
              </a:rPr>
              <a:t>ampus </a:t>
            </a:r>
            <a:r>
              <a:rPr lang="en-US" dirty="0">
                <a:latin typeface="Calibri" panose="020F0502020204030204" pitchFamily="34" charset="0"/>
                <a:cs typeface="Arial" panose="020B0604020202020204" pitchFamily="34" charset="0"/>
              </a:rPr>
              <a:t>o</a:t>
            </a:r>
            <a:r>
              <a:rPr lang="en-US" dirty="0" smtClean="0">
                <a:latin typeface="Calibri" panose="020F0502020204030204" pitchFamily="34" charset="0"/>
                <a:cs typeface="Arial" panose="020B0604020202020204" pitchFamily="34" charset="0"/>
              </a:rPr>
              <a:t>perational costs</a:t>
            </a: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16</a:t>
            </a:fld>
            <a:endParaRPr lang="en-US" altLang="en-US" sz="1400" b="1" dirty="0" smtClean="0"/>
          </a:p>
        </p:txBody>
      </p:sp>
      <p:sp>
        <p:nvSpPr>
          <p:cNvPr id="10" name="TextBox 9"/>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Financial Planning Challenges</a:t>
            </a:r>
            <a:endParaRPr lang="en-ZA" sz="2200" b="1" dirty="0">
              <a:cs typeface="Calibri" pitchFamily="34" charset="0"/>
            </a:endParaRPr>
          </a:p>
        </p:txBody>
      </p:sp>
    </p:spTree>
    <p:extLst>
      <p:ext uri="{BB962C8B-B14F-4D97-AF65-F5344CB8AC3E}">
        <p14:creationId xmlns:p14="http://schemas.microsoft.com/office/powerpoint/2010/main" xmlns="" val="2366158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533399" y="1066800"/>
            <a:ext cx="8039129" cy="4516301"/>
          </a:xfrm>
          <a:prstGeom prst="rect">
            <a:avLst/>
          </a:prstGeom>
          <a:noFill/>
        </p:spPr>
        <p:txBody>
          <a:bodyPr wrap="square">
            <a:spAutoFit/>
          </a:bodyPr>
          <a:lstStyle/>
          <a:p>
            <a:pPr marL="285750" indent="-285750">
              <a:lnSpc>
                <a:spcPct val="107000"/>
              </a:lnSpc>
              <a:spcBef>
                <a:spcPts val="0"/>
              </a:spcBef>
              <a:spcAft>
                <a:spcPts val="0"/>
              </a:spcAft>
              <a:buFont typeface="Arial" panose="020B0604020202020204" pitchFamily="34" charset="0"/>
              <a:buChar char="•"/>
              <a:defRPr/>
            </a:pPr>
            <a:r>
              <a:rPr lang="en-US" dirty="0" smtClean="0">
                <a:latin typeface="Calibri" panose="020F0502020204030204" pitchFamily="34" charset="0"/>
                <a:cs typeface="Arial" panose="020B0604020202020204" pitchFamily="34" charset="0"/>
              </a:rPr>
              <a:t>Maintenance </a:t>
            </a:r>
            <a:r>
              <a:rPr lang="en-US" dirty="0">
                <a:latin typeface="Calibri" panose="020F0502020204030204" pitchFamily="34" charset="0"/>
                <a:cs typeface="Arial" panose="020B0604020202020204" pitchFamily="34" charset="0"/>
              </a:rPr>
              <a:t>and repairs of TVET </a:t>
            </a:r>
            <a:r>
              <a:rPr lang="en-US" dirty="0" smtClean="0">
                <a:latin typeface="Calibri" panose="020F0502020204030204" pitchFamily="34" charset="0"/>
                <a:cs typeface="Arial" panose="020B0604020202020204" pitchFamily="34" charset="0"/>
              </a:rPr>
              <a:t>colleges </a:t>
            </a:r>
            <a:r>
              <a:rPr lang="en-US" dirty="0">
                <a:latin typeface="Calibri" panose="020F0502020204030204" pitchFamily="34" charset="0"/>
                <a:cs typeface="Arial" panose="020B0604020202020204" pitchFamily="34" charset="0"/>
              </a:rPr>
              <a:t>through CIEG funds will allow for well renovated colleges that would make TVET </a:t>
            </a:r>
            <a:r>
              <a:rPr lang="en-US" dirty="0" smtClean="0">
                <a:latin typeface="Calibri" panose="020F0502020204030204" pitchFamily="34" charset="0"/>
                <a:cs typeface="Arial" panose="020B0604020202020204" pitchFamily="34" charset="0"/>
              </a:rPr>
              <a:t>colleges </a:t>
            </a:r>
            <a:r>
              <a:rPr lang="en-US" dirty="0">
                <a:latin typeface="Calibri" panose="020F0502020204030204" pitchFamily="34" charset="0"/>
                <a:cs typeface="Arial" panose="020B0604020202020204" pitchFamily="34" charset="0"/>
              </a:rPr>
              <a:t>higher education institutions of </a:t>
            </a:r>
            <a:r>
              <a:rPr lang="en-US" dirty="0" smtClean="0">
                <a:latin typeface="Calibri" panose="020F0502020204030204" pitchFamily="34" charset="0"/>
                <a:cs typeface="Arial" panose="020B0604020202020204" pitchFamily="34" charset="0"/>
              </a:rPr>
              <a:t>choice</a:t>
            </a:r>
            <a:endParaRPr lang="en-US" dirty="0">
              <a:latin typeface="Calibri" panose="020F050202020403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defRPr/>
            </a:pPr>
            <a:r>
              <a:rPr lang="en-US" dirty="0">
                <a:latin typeface="Calibri" panose="020F0502020204030204" pitchFamily="34" charset="0"/>
                <a:cs typeface="Arial" panose="020B0604020202020204" pitchFamily="34" charset="0"/>
              </a:rPr>
              <a:t>Well refurbished colleges would create an enabling environment for improved teaching and </a:t>
            </a:r>
            <a:r>
              <a:rPr lang="en-US" dirty="0" smtClean="0">
                <a:latin typeface="Calibri" panose="020F0502020204030204" pitchFamily="34" charset="0"/>
                <a:cs typeface="Arial" panose="020B0604020202020204" pitchFamily="34" charset="0"/>
              </a:rPr>
              <a:t>learning</a:t>
            </a:r>
            <a:endParaRPr lang="en-US" dirty="0">
              <a:latin typeface="Calibri" panose="020F050202020403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defRPr/>
            </a:pPr>
            <a:r>
              <a:rPr lang="en-US" dirty="0">
                <a:latin typeface="Calibri" panose="020F0502020204030204" pitchFamily="34" charset="0"/>
                <a:cs typeface="Arial" panose="020B0604020202020204" pitchFamily="34" charset="0"/>
              </a:rPr>
              <a:t>The CIEG allocation to colleges will enable college management (principals/acting principals/college council) to manage regular maintenance to improve the structural integrity of college </a:t>
            </a:r>
            <a:r>
              <a:rPr lang="en-US" dirty="0" smtClean="0">
                <a:latin typeface="Calibri" panose="020F0502020204030204" pitchFamily="34" charset="0"/>
                <a:cs typeface="Arial" panose="020B0604020202020204" pitchFamily="34" charset="0"/>
              </a:rPr>
              <a:t>infrastructure</a:t>
            </a:r>
            <a:endParaRPr lang="en-US" dirty="0">
              <a:latin typeface="Calibri" panose="020F050202020403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defRPr/>
            </a:pPr>
            <a:r>
              <a:rPr lang="en-US" dirty="0">
                <a:latin typeface="Calibri" panose="020F0502020204030204" pitchFamily="34" charset="0"/>
                <a:cs typeface="Arial" panose="020B0604020202020204" pitchFamily="34" charset="0"/>
              </a:rPr>
              <a:t>Revitalised and well equipped colleges would limit student unrests and strikes. </a:t>
            </a:r>
            <a:r>
              <a:rPr lang="en-ZA" dirty="0">
                <a:latin typeface="Calibri" panose="020F0502020204030204" pitchFamily="34" charset="0"/>
                <a:cs typeface="Arial" panose="020B0604020202020204" pitchFamily="34" charset="0"/>
              </a:rPr>
              <a:t>TVET </a:t>
            </a:r>
            <a:r>
              <a:rPr lang="en-ZA" dirty="0" smtClean="0">
                <a:latin typeface="Calibri" panose="020F0502020204030204" pitchFamily="34" charset="0"/>
                <a:cs typeface="Arial" panose="020B0604020202020204" pitchFamily="34" charset="0"/>
              </a:rPr>
              <a:t>colleges </a:t>
            </a:r>
            <a:r>
              <a:rPr lang="en-ZA" dirty="0">
                <a:latin typeface="Calibri" panose="020F0502020204030204" pitchFamily="34" charset="0"/>
                <a:cs typeface="Arial" panose="020B0604020202020204" pitchFamily="34" charset="0"/>
              </a:rPr>
              <a:t>are permitted to establish or increase ablution facilities where it is </a:t>
            </a:r>
            <a:r>
              <a:rPr lang="en-ZA" dirty="0" smtClean="0">
                <a:latin typeface="Calibri" panose="020F0502020204030204" pitchFamily="34" charset="0"/>
                <a:cs typeface="Arial" panose="020B0604020202020204" pitchFamily="34" charset="0"/>
              </a:rPr>
              <a:t>required</a:t>
            </a:r>
            <a:endParaRPr lang="en-ZA" dirty="0">
              <a:latin typeface="Calibri" panose="020F0502020204030204" pitchFamily="34" charset="0"/>
              <a:cs typeface="Arial" panose="020B0604020202020204" pitchFamily="34" charset="0"/>
            </a:endParaRPr>
          </a:p>
          <a:p>
            <a:pPr marL="285750" indent="-285750">
              <a:lnSpc>
                <a:spcPct val="107000"/>
              </a:lnSpc>
              <a:spcBef>
                <a:spcPts val="0"/>
              </a:spcBef>
              <a:spcAft>
                <a:spcPts val="0"/>
              </a:spcAft>
              <a:buFont typeface="Arial" panose="020B0604020202020204" pitchFamily="34" charset="0"/>
              <a:buChar char="•"/>
              <a:defRPr/>
            </a:pPr>
            <a:r>
              <a:rPr lang="en-ZA" dirty="0">
                <a:latin typeface="Calibri" panose="020F0502020204030204" pitchFamily="34" charset="0"/>
                <a:cs typeface="Arial" panose="020B0604020202020204" pitchFamily="34" charset="0"/>
              </a:rPr>
              <a:t>Funds can also be utilised for other basic urgent need such as disaster, water and electricity </a:t>
            </a:r>
            <a:r>
              <a:rPr lang="en-ZA" dirty="0" smtClean="0">
                <a:latin typeface="Calibri" panose="020F0502020204030204" pitchFamily="34" charset="0"/>
                <a:cs typeface="Arial" panose="020B0604020202020204" pitchFamily="34" charset="0"/>
              </a:rPr>
              <a:t>supplies</a:t>
            </a:r>
            <a:endParaRPr lang="en-ZA"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ZA"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ZA"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17</a:t>
            </a:fld>
            <a:endParaRPr lang="en-US" altLang="en-US" sz="1400" b="1" dirty="0" smtClean="0"/>
          </a:p>
        </p:txBody>
      </p:sp>
      <p:sp>
        <p:nvSpPr>
          <p:cNvPr id="10" name="TextBox 9"/>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Financial Planning Opportunities</a:t>
            </a:r>
            <a:endParaRPr lang="en-ZA" sz="2200" b="1" dirty="0">
              <a:cs typeface="Calibri" pitchFamily="34" charset="0"/>
            </a:endParaRPr>
          </a:p>
        </p:txBody>
      </p:sp>
    </p:spTree>
    <p:extLst>
      <p:ext uri="{BB962C8B-B14F-4D97-AF65-F5344CB8AC3E}">
        <p14:creationId xmlns:p14="http://schemas.microsoft.com/office/powerpoint/2010/main" xmlns="" val="2924764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33400" y="533400"/>
            <a:ext cx="8089107"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Infrastructure </a:t>
            </a:r>
            <a:r>
              <a:rPr lang="en-ZA" sz="2200" b="1" dirty="0">
                <a:cs typeface="Calibri" pitchFamily="34" charset="0"/>
              </a:rPr>
              <a:t>D</a:t>
            </a:r>
            <a:r>
              <a:rPr lang="en-ZA" sz="2200" b="1" dirty="0" smtClean="0">
                <a:cs typeface="Calibri" pitchFamily="34" charset="0"/>
              </a:rPr>
              <a:t>evelopment and Maintenance </a:t>
            </a:r>
            <a:endParaRPr lang="en-ZA" sz="2200" b="1" dirty="0">
              <a:cs typeface="Calibri" pitchFamily="34" charset="0"/>
            </a:endParaRPr>
          </a:p>
        </p:txBody>
      </p:sp>
      <p:sp>
        <p:nvSpPr>
          <p:cNvPr id="6" name="TextBox 5"/>
          <p:cNvSpPr txBox="1"/>
          <p:nvPr/>
        </p:nvSpPr>
        <p:spPr>
          <a:xfrm>
            <a:off x="554831" y="1066800"/>
            <a:ext cx="8034337" cy="5117363"/>
          </a:xfrm>
          <a:prstGeom prst="rect">
            <a:avLst/>
          </a:prstGeom>
          <a:noFill/>
        </p:spPr>
        <p:txBody>
          <a:bodyPr wrap="square">
            <a:spAutoFit/>
          </a:bodyPr>
          <a:lstStyle/>
          <a:p>
            <a:pPr marL="285750" marR="0" lvl="0" indent="-285750">
              <a:lnSpc>
                <a:spcPct val="107000"/>
              </a:lnSpc>
              <a:spcBef>
                <a:spcPts val="0"/>
              </a:spcBef>
              <a:spcAft>
                <a:spcPts val="0"/>
              </a:spcAft>
              <a:buFont typeface="Arial" panose="020B0604020202020204" pitchFamily="34" charset="0"/>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Nine (9) new campuses sited are under construction and scheduled for completion in 2020</a:t>
            </a:r>
          </a:p>
          <a:p>
            <a:pPr marL="631825" marR="0" lvl="0" indent="-285750">
              <a:lnSpc>
                <a:spcPct val="107000"/>
              </a:lnSpc>
              <a:spcBef>
                <a:spcPts val="0"/>
              </a:spcBef>
              <a:spcAft>
                <a:spcPts val="0"/>
              </a:spcAft>
              <a:buFontTx/>
              <a:buChar char="-"/>
            </a:pP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Sterkspruit</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1825" marR="0" lvl="0" indent="-285750">
              <a:lnSpc>
                <a:spcPct val="107000"/>
              </a:lnSpc>
              <a:spcBef>
                <a:spcPts val="0"/>
              </a:spcBef>
              <a:spcAft>
                <a:spcPts val="0"/>
              </a:spcAft>
              <a:buFontTx/>
              <a:buChar char="-"/>
            </a:pP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Aliwal</a:t>
            </a: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North</a:t>
            </a:r>
          </a:p>
          <a:p>
            <a:pPr marL="631825" marR="0" lvl="0" indent="-285750">
              <a:lnSpc>
                <a:spcPct val="107000"/>
              </a:lnSpc>
              <a:spcBef>
                <a:spcPts val="0"/>
              </a:spcBef>
              <a:spcAft>
                <a:spcPts val="0"/>
              </a:spcAft>
              <a:buFontTx/>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Graff-</a:t>
            </a: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Reinet</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1825" marR="0" lvl="0" indent="-285750">
              <a:lnSpc>
                <a:spcPct val="107000"/>
              </a:lnSpc>
              <a:spcBef>
                <a:spcPts val="0"/>
              </a:spcBef>
              <a:spcAft>
                <a:spcPts val="0"/>
              </a:spcAft>
              <a:buFontTx/>
              <a:buChar char="-"/>
            </a:pP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Ngqungqushe</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1825" marR="0" lvl="0" indent="-285750">
              <a:lnSpc>
                <a:spcPct val="107000"/>
              </a:lnSpc>
              <a:spcBef>
                <a:spcPts val="0"/>
              </a:spcBef>
              <a:spcAft>
                <a:spcPts val="0"/>
              </a:spcAft>
              <a:buFontTx/>
              <a:buChar char="-"/>
            </a:pP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Umzimkhulu</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1825" marR="0" lvl="0" indent="-285750">
              <a:lnSpc>
                <a:spcPct val="107000"/>
              </a:lnSpc>
              <a:spcBef>
                <a:spcPts val="0"/>
              </a:spcBef>
              <a:spcAft>
                <a:spcPts val="0"/>
              </a:spcAft>
              <a:buFontTx/>
              <a:buChar char="-"/>
            </a:pP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Greytown</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1825" marR="0" lvl="0" indent="-285750">
              <a:lnSpc>
                <a:spcPct val="107000"/>
              </a:lnSpc>
              <a:spcBef>
                <a:spcPts val="0"/>
              </a:spcBef>
              <a:spcAft>
                <a:spcPts val="0"/>
              </a:spcAft>
              <a:buFontTx/>
              <a:buChar char="-"/>
            </a:pP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Msinga</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1825" marR="0" lvl="0" indent="-285750">
              <a:lnSpc>
                <a:spcPct val="107000"/>
              </a:lnSpc>
              <a:spcBef>
                <a:spcPts val="0"/>
              </a:spcBef>
              <a:spcAft>
                <a:spcPts val="0"/>
              </a:spcAft>
              <a:buFontTx/>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Nongoma</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1825" marR="0" lvl="0" indent="-285750">
              <a:lnSpc>
                <a:spcPct val="107000"/>
              </a:lnSpc>
              <a:spcBef>
                <a:spcPts val="0"/>
              </a:spcBef>
              <a:spcAft>
                <a:spcPts val="0"/>
              </a:spcAft>
              <a:buFontTx/>
              <a:buChar char="-"/>
            </a:pPr>
            <a:r>
              <a:rPr lang="en-ZA"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Kwagqikazi</a:t>
            </a:r>
            <a:endPar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Contracts will be awarded for a further four (4) new campus sites in 2019/20:</a:t>
            </a:r>
          </a:p>
          <a:p>
            <a:pPr marL="682625" marR="0" lvl="0" indent="-285750">
              <a:lnSpc>
                <a:spcPct val="107000"/>
              </a:lnSpc>
              <a:spcBef>
                <a:spcPts val="0"/>
              </a:spcBef>
              <a:spcAft>
                <a:spcPts val="0"/>
              </a:spcAft>
              <a:buFontTx/>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Balfour</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2625" marR="0" lvl="0" indent="-285750">
              <a:lnSpc>
                <a:spcPct val="107000"/>
              </a:lnSpc>
              <a:spcBef>
                <a:spcPts val="0"/>
              </a:spcBef>
              <a:spcAft>
                <a:spcPts val="0"/>
              </a:spcAft>
              <a:buFontTx/>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Giyani</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82625" marR="0" lvl="0" indent="-285750">
              <a:lnSpc>
                <a:spcPct val="107000"/>
              </a:lnSpc>
              <a:spcBef>
                <a:spcPts val="0"/>
              </a:spcBef>
              <a:spcAft>
                <a:spcPts val="0"/>
              </a:spcAft>
              <a:buFontTx/>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Nkandla B</a:t>
            </a:r>
          </a:p>
          <a:p>
            <a:pPr marL="682625" marR="0" lvl="0" indent="-285750">
              <a:lnSpc>
                <a:spcPct val="107000"/>
              </a:lnSpc>
              <a:spcBef>
                <a:spcPts val="0"/>
              </a:spcBef>
              <a:spcAft>
                <a:spcPts val="0"/>
              </a:spcAft>
              <a:buFontTx/>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Vryheid</a:t>
            </a:r>
          </a:p>
          <a:p>
            <a:pPr marL="285750" marR="0" lvl="0" indent="-285750">
              <a:lnSpc>
                <a:spcPct val="107000"/>
              </a:lnSpc>
              <a:spcBef>
                <a:spcPts val="0"/>
              </a:spcBef>
              <a:spcAft>
                <a:spcPts val="0"/>
              </a:spcAft>
              <a:buFont typeface="Arial" panose="020B0604020202020204" pitchFamily="34" charset="0"/>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Construction will commence with a new campus site for Mitchells Plain in 2020</a:t>
            </a:r>
          </a:p>
        </p:txBody>
      </p:sp>
      <p:sp>
        <p:nvSpPr>
          <p:cNvPr id="9"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18</a:t>
            </a:fld>
            <a:endParaRPr lang="en-US" altLang="en-US" sz="1400" b="1" dirty="0" smtClean="0"/>
          </a:p>
        </p:txBody>
      </p:sp>
    </p:spTree>
    <p:extLst>
      <p:ext uri="{BB962C8B-B14F-4D97-AF65-F5344CB8AC3E}">
        <p14:creationId xmlns:p14="http://schemas.microsoft.com/office/powerpoint/2010/main" xmlns="" val="2261044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776289" y="1219200"/>
            <a:ext cx="7681911" cy="3970318"/>
          </a:xfrm>
          <a:prstGeom prst="rect">
            <a:avLst/>
          </a:prstGeom>
          <a:noFill/>
        </p:spPr>
        <p:txBody>
          <a:bodyPr wrap="square">
            <a:spAutoFit/>
          </a:bodyPr>
          <a:lstStyle/>
          <a:p>
            <a:pPr lvl="0"/>
            <a:r>
              <a:rPr lang="en-US" b="1" dirty="0" smtClean="0">
                <a:latin typeface="Calibri" panose="020F0502020204030204" pitchFamily="34" charset="0"/>
              </a:rPr>
              <a:t>Funding</a:t>
            </a:r>
            <a:endParaRPr lang="en-US" b="1" dirty="0">
              <a:latin typeface="Calibri" panose="020F0502020204030204" pitchFamily="34" charset="0"/>
            </a:endParaRPr>
          </a:p>
          <a:p>
            <a:pPr marL="285750" indent="-285750">
              <a:buFontTx/>
              <a:buChar char="-"/>
            </a:pPr>
            <a:r>
              <a:rPr lang="en-US" dirty="0" smtClean="0">
                <a:latin typeface="Calibri" panose="020F0502020204030204" pitchFamily="34" charset="0"/>
              </a:rPr>
              <a:t>Project </a:t>
            </a:r>
            <a:r>
              <a:rPr lang="en-US" dirty="0">
                <a:latin typeface="Calibri" panose="020F0502020204030204" pitchFamily="34" charset="0"/>
              </a:rPr>
              <a:t>has been downscaled to fit </a:t>
            </a:r>
            <a:r>
              <a:rPr lang="en-US" dirty="0" smtClean="0">
                <a:latin typeface="Calibri" panose="020F0502020204030204" pitchFamily="34" charset="0"/>
              </a:rPr>
              <a:t>R2.5 billion </a:t>
            </a:r>
            <a:r>
              <a:rPr lang="en-US" dirty="0">
                <a:latin typeface="Calibri" panose="020F0502020204030204" pitchFamily="34" charset="0"/>
              </a:rPr>
              <a:t>with 3 sites moved to other funding </a:t>
            </a:r>
            <a:r>
              <a:rPr lang="en-US" dirty="0" err="1" smtClean="0">
                <a:latin typeface="Calibri" panose="020F0502020204030204" pitchFamily="34" charset="0"/>
              </a:rPr>
              <a:t>programme</a:t>
            </a:r>
            <a:endParaRPr lang="en-US" dirty="0" smtClean="0">
              <a:latin typeface="Calibri" panose="020F0502020204030204" pitchFamily="34" charset="0"/>
            </a:endParaRPr>
          </a:p>
          <a:p>
            <a:pPr marL="285750" indent="-285750">
              <a:buFontTx/>
              <a:buChar char="-"/>
            </a:pPr>
            <a:r>
              <a:rPr lang="en-US" dirty="0" smtClean="0">
                <a:latin typeface="Calibri" panose="020F0502020204030204" pitchFamily="34" charset="0"/>
              </a:rPr>
              <a:t>Cost </a:t>
            </a:r>
            <a:r>
              <a:rPr lang="en-US" dirty="0">
                <a:latin typeface="Calibri" panose="020F0502020204030204" pitchFamily="34" charset="0"/>
              </a:rPr>
              <a:t>to completion on remaining 13 sites estimated at </a:t>
            </a:r>
            <a:r>
              <a:rPr lang="en-US" dirty="0" smtClean="0">
                <a:latin typeface="Calibri" panose="020F0502020204030204" pitchFamily="34" charset="0"/>
              </a:rPr>
              <a:t>R370 million </a:t>
            </a:r>
            <a:r>
              <a:rPr lang="en-US" dirty="0">
                <a:latin typeface="Calibri" panose="020F0502020204030204" pitchFamily="34" charset="0"/>
              </a:rPr>
              <a:t>and NSF application in </a:t>
            </a:r>
            <a:r>
              <a:rPr lang="en-US" dirty="0" smtClean="0">
                <a:latin typeface="Calibri" panose="020F0502020204030204" pitchFamily="34" charset="0"/>
              </a:rPr>
              <a:t>process.</a:t>
            </a:r>
            <a:endParaRPr lang="en-US" dirty="0">
              <a:latin typeface="Calibri" panose="020F0502020204030204" pitchFamily="34" charset="0"/>
            </a:endParaRPr>
          </a:p>
          <a:p>
            <a:r>
              <a:rPr lang="en-US" b="1" dirty="0">
                <a:latin typeface="Calibri" panose="020F0502020204030204" pitchFamily="34" charset="0"/>
              </a:rPr>
              <a:t>Challenges</a:t>
            </a:r>
          </a:p>
          <a:p>
            <a:pPr marL="285750" indent="-285750">
              <a:buFontTx/>
              <a:buChar char="-"/>
            </a:pPr>
            <a:r>
              <a:rPr lang="en-US" dirty="0" smtClean="0">
                <a:latin typeface="Calibri" panose="020F0502020204030204" pitchFamily="34" charset="0"/>
              </a:rPr>
              <a:t>Civil </a:t>
            </a:r>
            <a:r>
              <a:rPr lang="en-US" dirty="0">
                <a:latin typeface="Calibri" panose="020F0502020204030204" pitchFamily="34" charset="0"/>
              </a:rPr>
              <a:t>disruptions (labour and </a:t>
            </a:r>
            <a:r>
              <a:rPr lang="en-US" dirty="0" smtClean="0">
                <a:latin typeface="Calibri" panose="020F0502020204030204" pitchFamily="34" charset="0"/>
              </a:rPr>
              <a:t>procurement)</a:t>
            </a:r>
          </a:p>
          <a:p>
            <a:pPr marL="285750" indent="-285750">
              <a:buFontTx/>
              <a:buChar char="-"/>
            </a:pPr>
            <a:r>
              <a:rPr lang="en-US" dirty="0" smtClean="0">
                <a:latin typeface="Calibri" panose="020F0502020204030204" pitchFamily="34" charset="0"/>
              </a:rPr>
              <a:t>Escalation </a:t>
            </a:r>
            <a:r>
              <a:rPr lang="en-US" dirty="0">
                <a:latin typeface="Calibri" panose="020F0502020204030204" pitchFamily="34" charset="0"/>
              </a:rPr>
              <a:t>in costs due to </a:t>
            </a:r>
            <a:r>
              <a:rPr lang="en-US" dirty="0" smtClean="0">
                <a:latin typeface="Calibri" panose="020F0502020204030204" pitchFamily="34" charset="0"/>
              </a:rPr>
              <a:t>delays</a:t>
            </a:r>
            <a:endParaRPr lang="en-ZA" dirty="0">
              <a:latin typeface="Calibri" panose="020F0502020204030204" pitchFamily="34" charset="0"/>
            </a:endParaRPr>
          </a:p>
          <a:p>
            <a:r>
              <a:rPr lang="en-ZA" b="1" dirty="0">
                <a:latin typeface="Calibri" panose="020F0502020204030204" pitchFamily="34" charset="0"/>
              </a:rPr>
              <a:t>Student accommodation</a:t>
            </a:r>
          </a:p>
          <a:p>
            <a:pPr marL="285750" indent="-285750">
              <a:buFontTx/>
              <a:buChar char="-"/>
            </a:pPr>
            <a:r>
              <a:rPr lang="en-ZA" dirty="0" smtClean="0">
                <a:latin typeface="Calibri" panose="020F0502020204030204" pitchFamily="34" charset="0"/>
              </a:rPr>
              <a:t>Approach based on the Treasury prescripts for PPP’s, Build, Operate and Transfer (BOT), over a capital recovery period of 20 or more years </a:t>
            </a:r>
          </a:p>
          <a:p>
            <a:pPr marL="285750" indent="-285750">
              <a:buFontTx/>
              <a:buChar char="-"/>
            </a:pPr>
            <a:r>
              <a:rPr lang="en-ZA" dirty="0" smtClean="0">
                <a:latin typeface="Calibri" panose="020F0502020204030204" pitchFamily="34" charset="0"/>
              </a:rPr>
              <a:t>3 pilot initiatives: King Hintsa, Northlink &amp; Lephalale for 3000+ beds</a:t>
            </a:r>
          </a:p>
          <a:p>
            <a:pPr marL="285750" indent="-285750">
              <a:buFontTx/>
              <a:buChar char="-"/>
            </a:pPr>
            <a:r>
              <a:rPr lang="en-ZA" dirty="0" err="1" smtClean="0">
                <a:latin typeface="Calibri" panose="020F0502020204030204" pitchFamily="34" charset="0"/>
              </a:rPr>
              <a:t>Northlink</a:t>
            </a:r>
            <a:r>
              <a:rPr lang="en-ZA" dirty="0" smtClean="0">
                <a:latin typeface="Calibri" panose="020F0502020204030204" pitchFamily="34" charset="0"/>
              </a:rPr>
              <a:t> and Lephalale are in feasibility study process</a:t>
            </a:r>
          </a:p>
          <a:p>
            <a:endParaRPr lang="en-ZA" dirty="0">
              <a:latin typeface="Calibri" panose="020F0502020204030204" pitchFamily="34"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19</a:t>
            </a:fld>
            <a:endParaRPr lang="en-US" altLang="en-US" sz="1400" b="1" dirty="0" smtClean="0"/>
          </a:p>
        </p:txBody>
      </p:sp>
      <p:sp>
        <p:nvSpPr>
          <p:cNvPr id="11" name="TextBox 10"/>
          <p:cNvSpPr txBox="1"/>
          <p:nvPr/>
        </p:nvSpPr>
        <p:spPr>
          <a:xfrm>
            <a:off x="533400" y="533400"/>
            <a:ext cx="8089107"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Infrastructure </a:t>
            </a:r>
            <a:r>
              <a:rPr lang="en-ZA" sz="2200" b="1" dirty="0">
                <a:cs typeface="Calibri" pitchFamily="34" charset="0"/>
              </a:rPr>
              <a:t>D</a:t>
            </a:r>
            <a:r>
              <a:rPr lang="en-ZA" sz="2200" b="1" dirty="0" smtClean="0">
                <a:cs typeface="Calibri" pitchFamily="34" charset="0"/>
              </a:rPr>
              <a:t>evelopment and Maintenance Challenges </a:t>
            </a:r>
            <a:endParaRPr lang="en-ZA" sz="2200" b="1" dirty="0">
              <a:cs typeface="Calibri" pitchFamily="34" charset="0"/>
            </a:endParaRPr>
          </a:p>
        </p:txBody>
      </p:sp>
    </p:spTree>
    <p:extLst>
      <p:ext uri="{BB962C8B-B14F-4D97-AF65-F5344CB8AC3E}">
        <p14:creationId xmlns:p14="http://schemas.microsoft.com/office/powerpoint/2010/main" xmlns="" val="3507605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33400" y="514290"/>
            <a:ext cx="8077200"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Overview</a:t>
            </a:r>
          </a:p>
        </p:txBody>
      </p:sp>
      <p:sp>
        <p:nvSpPr>
          <p:cNvPr id="922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2</a:t>
            </a:fld>
            <a:endParaRPr lang="en-US" altLang="en-US" sz="1400" b="1" dirty="0" smtClean="0"/>
          </a:p>
        </p:txBody>
      </p:sp>
      <p:sp>
        <p:nvSpPr>
          <p:cNvPr id="8" name="TextBox 7"/>
          <p:cNvSpPr txBox="1"/>
          <p:nvPr/>
        </p:nvSpPr>
        <p:spPr>
          <a:xfrm>
            <a:off x="533400" y="990600"/>
            <a:ext cx="8039128" cy="5632311"/>
          </a:xfrm>
          <a:prstGeom prst="rect">
            <a:avLst/>
          </a:prstGeom>
          <a:noFill/>
        </p:spPr>
        <p:txBody>
          <a:bodyPr wrap="square">
            <a:spAutoFit/>
          </a:bodyPr>
          <a:lstStyle/>
          <a:p>
            <a:pPr marL="285750" indent="-285750" algn="just" fontAlgn="ctr">
              <a:buFont typeface="Arial" panose="020B0604020202020204" pitchFamily="34" charset="0"/>
              <a:buChar char="•"/>
            </a:pPr>
            <a:r>
              <a:rPr lang="en-US" dirty="0" smtClean="0">
                <a:latin typeface="Calibri" panose="020F0502020204030204" pitchFamily="34" charset="0"/>
              </a:rPr>
              <a:t>In essence, the </a:t>
            </a:r>
            <a:r>
              <a:rPr lang="en-US" dirty="0">
                <a:latin typeface="Calibri" panose="020F0502020204030204" pitchFamily="34" charset="0"/>
              </a:rPr>
              <a:t>purpose of the </a:t>
            </a:r>
            <a:r>
              <a:rPr lang="en-GB" dirty="0">
                <a:latin typeface="Calibri" panose="020F0502020204030204" pitchFamily="34" charset="0"/>
              </a:rPr>
              <a:t>Technical and Vocational Education and Training </a:t>
            </a:r>
            <a:r>
              <a:rPr lang="en-GB" dirty="0" smtClean="0">
                <a:latin typeface="Calibri" panose="020F0502020204030204" pitchFamily="34" charset="0"/>
              </a:rPr>
              <a:t>(</a:t>
            </a:r>
            <a:r>
              <a:rPr lang="en-US" dirty="0" smtClean="0">
                <a:latin typeface="Calibri" panose="020F0502020204030204" pitchFamily="34" charset="0"/>
              </a:rPr>
              <a:t>TVET) Branch is </a:t>
            </a:r>
            <a:r>
              <a:rPr lang="en-US" dirty="0">
                <a:latin typeface="Calibri" panose="020F0502020204030204" pitchFamily="34" charset="0"/>
              </a:rPr>
              <a:t>to </a:t>
            </a:r>
            <a:r>
              <a:rPr lang="en-GB" dirty="0">
                <a:latin typeface="Calibri" panose="020F0502020204030204" pitchFamily="34" charset="0"/>
              </a:rPr>
              <a:t>plan, develop, implement, monitor, maintain and evaluate national policy, programmes </a:t>
            </a:r>
            <a:r>
              <a:rPr lang="en-GB" dirty="0" smtClean="0">
                <a:latin typeface="Calibri" panose="020F0502020204030204" pitchFamily="34" charset="0"/>
              </a:rPr>
              <a:t>assessment </a:t>
            </a:r>
            <a:r>
              <a:rPr lang="en-GB" dirty="0">
                <a:latin typeface="Calibri" panose="020F0502020204030204" pitchFamily="34" charset="0"/>
              </a:rPr>
              <a:t>practices and systems for </a:t>
            </a:r>
            <a:r>
              <a:rPr lang="en-GB" dirty="0" smtClean="0">
                <a:latin typeface="Calibri" panose="020F0502020204030204" pitchFamily="34" charset="0"/>
              </a:rPr>
              <a:t> TVET</a:t>
            </a:r>
            <a:endParaRPr lang="en-GB" dirty="0">
              <a:latin typeface="Calibri" panose="020F0502020204030204" pitchFamily="34" charset="0"/>
            </a:endParaRPr>
          </a:p>
          <a:p>
            <a:pPr marL="285750" indent="-285750" algn="just" fontAlgn="ctr">
              <a:buFont typeface="Arial" panose="020B0604020202020204" pitchFamily="34" charset="0"/>
              <a:buChar char="•"/>
            </a:pPr>
            <a:r>
              <a:rPr lang="en-GB" dirty="0" smtClean="0">
                <a:latin typeface="Calibri" panose="020F0502020204030204" pitchFamily="34" charset="0"/>
              </a:rPr>
              <a:t>Functional areas</a:t>
            </a:r>
          </a:p>
          <a:p>
            <a:pPr marL="569913" indent="-225425" algn="just" fontAlgn="ctr">
              <a:buFontTx/>
              <a:buChar char="-"/>
            </a:pPr>
            <a:r>
              <a:rPr lang="en-ZA" dirty="0" smtClean="0">
                <a:latin typeface="Calibri" panose="020F0502020204030204" pitchFamily="34" charset="0"/>
              </a:rPr>
              <a:t>Programmes </a:t>
            </a:r>
            <a:r>
              <a:rPr lang="en-ZA" dirty="0">
                <a:latin typeface="Calibri" panose="020F0502020204030204" pitchFamily="34" charset="0"/>
              </a:rPr>
              <a:t>and </a:t>
            </a:r>
            <a:r>
              <a:rPr lang="en-ZA" dirty="0" smtClean="0">
                <a:latin typeface="Calibri" panose="020F0502020204030204" pitchFamily="34" charset="0"/>
              </a:rPr>
              <a:t>Qualifications</a:t>
            </a:r>
          </a:p>
          <a:p>
            <a:pPr marL="569913" indent="-225425" algn="just" fontAlgn="ctr">
              <a:buFontTx/>
              <a:buChar char="-"/>
            </a:pPr>
            <a:r>
              <a:rPr lang="en-ZA" dirty="0" smtClean="0">
                <a:latin typeface="Calibri" panose="020F0502020204030204" pitchFamily="34" charset="0"/>
              </a:rPr>
              <a:t>National Examinations </a:t>
            </a:r>
            <a:r>
              <a:rPr lang="en-ZA" dirty="0">
                <a:latin typeface="Calibri" panose="020F0502020204030204" pitchFamily="34" charset="0"/>
              </a:rPr>
              <a:t>and </a:t>
            </a:r>
            <a:r>
              <a:rPr lang="en-ZA" dirty="0" smtClean="0">
                <a:latin typeface="Calibri" panose="020F0502020204030204" pitchFamily="34" charset="0"/>
              </a:rPr>
              <a:t>Assessment</a:t>
            </a:r>
            <a:endParaRPr lang="en-ZA" dirty="0">
              <a:latin typeface="Calibri" panose="020F0502020204030204" pitchFamily="34" charset="0"/>
            </a:endParaRPr>
          </a:p>
          <a:p>
            <a:pPr marL="569913" indent="-225425" algn="just" fontAlgn="ctr">
              <a:buFontTx/>
              <a:buChar char="-"/>
            </a:pPr>
            <a:r>
              <a:rPr lang="en-ZA" dirty="0" smtClean="0">
                <a:latin typeface="Calibri" panose="020F0502020204030204" pitchFamily="34" charset="0"/>
              </a:rPr>
              <a:t>Systems </a:t>
            </a:r>
            <a:r>
              <a:rPr lang="en-ZA" dirty="0">
                <a:latin typeface="Calibri" panose="020F0502020204030204" pitchFamily="34" charset="0"/>
              </a:rPr>
              <a:t>Planning and Institutional </a:t>
            </a:r>
            <a:r>
              <a:rPr lang="en-ZA" dirty="0" smtClean="0">
                <a:latin typeface="Calibri" panose="020F0502020204030204" pitchFamily="34" charset="0"/>
              </a:rPr>
              <a:t>Support</a:t>
            </a:r>
            <a:endParaRPr lang="en-ZA" dirty="0">
              <a:latin typeface="Calibri" panose="020F0502020204030204" pitchFamily="34" charset="0"/>
            </a:endParaRPr>
          </a:p>
          <a:p>
            <a:pPr marL="569913" indent="-225425" algn="just" fontAlgn="ctr">
              <a:buFontTx/>
              <a:buChar char="-"/>
            </a:pPr>
            <a:r>
              <a:rPr lang="en-ZA" dirty="0" smtClean="0">
                <a:latin typeface="Calibri" panose="020F0502020204030204" pitchFamily="34" charset="0"/>
              </a:rPr>
              <a:t>Financial Planning</a:t>
            </a:r>
            <a:endParaRPr lang="en-ZA" dirty="0">
              <a:latin typeface="Calibri" panose="020F0502020204030204" pitchFamily="34" charset="0"/>
            </a:endParaRPr>
          </a:p>
          <a:p>
            <a:pPr marL="569913" indent="-225425" algn="just" fontAlgn="ctr">
              <a:buFontTx/>
              <a:buChar char="-"/>
            </a:pPr>
            <a:r>
              <a:rPr lang="en-ZA" dirty="0" smtClean="0">
                <a:latin typeface="Calibri" panose="020F0502020204030204" pitchFamily="34" charset="0"/>
              </a:rPr>
              <a:t>Special Projects</a:t>
            </a:r>
            <a:endParaRPr lang="en-ZA" dirty="0">
              <a:latin typeface="Calibri" panose="020F0502020204030204" pitchFamily="34" charset="0"/>
            </a:endParaRPr>
          </a:p>
          <a:p>
            <a:pPr marL="569913" indent="-225425" algn="just" fontAlgn="ctr">
              <a:buFontTx/>
              <a:buChar char="-"/>
            </a:pPr>
            <a:r>
              <a:rPr lang="en-ZA" dirty="0" smtClean="0">
                <a:latin typeface="Calibri" panose="020F0502020204030204" pitchFamily="34" charset="0"/>
              </a:rPr>
              <a:t>Building </a:t>
            </a:r>
            <a:r>
              <a:rPr lang="en-ZA" dirty="0">
                <a:latin typeface="Calibri" panose="020F0502020204030204" pitchFamily="34" charset="0"/>
              </a:rPr>
              <a:t>Development and </a:t>
            </a:r>
            <a:r>
              <a:rPr lang="en-ZA" dirty="0" smtClean="0">
                <a:latin typeface="Calibri" panose="020F0502020204030204" pitchFamily="34" charset="0"/>
              </a:rPr>
              <a:t>Maintenance</a:t>
            </a:r>
          </a:p>
          <a:p>
            <a:pPr marL="284163" marR="0" lvl="0" indent="-223838" defTabSz="914400" eaLnBrk="1" fontAlgn="auto" latinLnBrk="0" hangingPunct="1">
              <a:spcBef>
                <a:spcPts val="0"/>
              </a:spcBef>
              <a:spcAft>
                <a:spcPts val="0"/>
              </a:spcAft>
              <a:buClrTx/>
              <a:buSzTx/>
              <a:buFont typeface="Arial" panose="020B0604020202020204" pitchFamily="34" charset="0"/>
              <a:buChar char="•"/>
              <a:tabLst/>
              <a:defRPr/>
            </a:pPr>
            <a:r>
              <a:rPr lang="en-GB" kern="0" dirty="0" smtClean="0">
                <a:solidFill>
                  <a:prstClr val="black"/>
                </a:solidFill>
                <a:latin typeface="Calibri" panose="020F0502020204030204" pitchFamily="34" charset="0"/>
                <a:ea typeface="MS Mincho"/>
                <a:cs typeface="Arial" panose="020B0604020202020204" pitchFamily="34" charset="0"/>
              </a:rPr>
              <a:t>During </a:t>
            </a:r>
            <a:r>
              <a:rPr lang="en-GB" kern="0" dirty="0">
                <a:solidFill>
                  <a:prstClr val="black"/>
                </a:solidFill>
                <a:latin typeface="Calibri" panose="020F0502020204030204" pitchFamily="34" charset="0"/>
                <a:ea typeface="MS Mincho"/>
                <a:cs typeface="Arial" panose="020B0604020202020204" pitchFamily="34" charset="0"/>
              </a:rPr>
              <a:t>the 2019/20 MTEF period, the Branch will focus on the following strategic initiatives in addition to the specific annual targets, as reflected in the section below:</a:t>
            </a:r>
            <a:endParaRPr lang="en-ZA" kern="0" dirty="0">
              <a:solidFill>
                <a:prstClr val="black"/>
              </a:solidFill>
              <a:latin typeface="Calibri" panose="020F0502020204030204" pitchFamily="34" charset="0"/>
              <a:ea typeface="MS Mincho"/>
              <a:cs typeface="Arial" panose="020B0604020202020204" pitchFamily="34" charset="0"/>
            </a:endParaRPr>
          </a:p>
          <a:p>
            <a:pPr marL="681037" marR="0" lvl="0" indent="-285750" defTabSz="914400" eaLnBrk="1" fontAlgn="auto" latinLnBrk="0" hangingPunct="1">
              <a:spcBef>
                <a:spcPts val="0"/>
              </a:spcBef>
              <a:spcAft>
                <a:spcPts val="0"/>
              </a:spcAft>
              <a:buClrTx/>
              <a:buSzTx/>
              <a:buFontTx/>
              <a:buChar char="-"/>
              <a:tabLst/>
              <a:defRPr/>
            </a:pPr>
            <a:r>
              <a:rPr lang="en-ZA" kern="0" dirty="0" smtClean="0">
                <a:solidFill>
                  <a:prstClr val="black"/>
                </a:solidFill>
                <a:latin typeface="Calibri" panose="020F0502020204030204" pitchFamily="34" charset="0"/>
              </a:rPr>
              <a:t>Improve </a:t>
            </a:r>
            <a:r>
              <a:rPr lang="en-ZA" kern="0" dirty="0">
                <a:solidFill>
                  <a:prstClr val="black"/>
                </a:solidFill>
                <a:latin typeface="Calibri" panose="020F0502020204030204" pitchFamily="34" charset="0"/>
              </a:rPr>
              <a:t>systems for effective examinations and </a:t>
            </a:r>
            <a:r>
              <a:rPr lang="en-ZA" kern="0" dirty="0" smtClean="0">
                <a:solidFill>
                  <a:prstClr val="black"/>
                </a:solidFill>
                <a:latin typeface="Calibri" panose="020F0502020204030204" pitchFamily="34" charset="0"/>
              </a:rPr>
              <a:t>resulting</a:t>
            </a:r>
          </a:p>
          <a:p>
            <a:pPr marL="681037" marR="0" lvl="0" indent="-285750" defTabSz="914400" eaLnBrk="1" fontAlgn="auto" latinLnBrk="0" hangingPunct="1">
              <a:spcBef>
                <a:spcPts val="0"/>
              </a:spcBef>
              <a:spcAft>
                <a:spcPts val="0"/>
              </a:spcAft>
              <a:buClrTx/>
              <a:buSzTx/>
              <a:buFontTx/>
              <a:buChar char="-"/>
              <a:tabLst/>
              <a:defRPr/>
            </a:pPr>
            <a:r>
              <a:rPr lang="en-US" kern="0" dirty="0" smtClean="0">
                <a:solidFill>
                  <a:prstClr val="black"/>
                </a:solidFill>
                <a:latin typeface="Calibri" panose="020F0502020204030204" pitchFamily="34" charset="0"/>
              </a:rPr>
              <a:t>Revise </a:t>
            </a:r>
            <a:r>
              <a:rPr lang="en-US" kern="0" dirty="0">
                <a:solidFill>
                  <a:prstClr val="black"/>
                </a:solidFill>
                <a:latin typeface="Calibri" panose="020F0502020204030204" pitchFamily="34" charset="0"/>
              </a:rPr>
              <a:t>the TVET funding </a:t>
            </a:r>
            <a:r>
              <a:rPr lang="en-US" kern="0" dirty="0" smtClean="0">
                <a:solidFill>
                  <a:prstClr val="black"/>
                </a:solidFill>
                <a:latin typeface="Calibri" panose="020F0502020204030204" pitchFamily="34" charset="0"/>
              </a:rPr>
              <a:t>norms</a:t>
            </a:r>
          </a:p>
          <a:p>
            <a:pPr marL="681037" marR="0" lvl="0" indent="-285750" defTabSz="914400" eaLnBrk="1" fontAlgn="auto" latinLnBrk="0" hangingPunct="1">
              <a:spcBef>
                <a:spcPts val="0"/>
              </a:spcBef>
              <a:spcAft>
                <a:spcPts val="0"/>
              </a:spcAft>
              <a:buClrTx/>
              <a:buSzTx/>
              <a:buFontTx/>
              <a:buChar char="-"/>
              <a:tabLst/>
              <a:defRPr/>
            </a:pPr>
            <a:r>
              <a:rPr lang="en-US" kern="0" dirty="0" smtClean="0">
                <a:solidFill>
                  <a:prstClr val="black"/>
                </a:solidFill>
                <a:latin typeface="Calibri" panose="020F0502020204030204" pitchFamily="34" charset="0"/>
              </a:rPr>
              <a:t>Develop </a:t>
            </a:r>
            <a:r>
              <a:rPr lang="en-ZA" kern="0" dirty="0">
                <a:solidFill>
                  <a:prstClr val="black"/>
                </a:solidFill>
                <a:latin typeface="Calibri" panose="020F0502020204030204" pitchFamily="34" charset="0"/>
              </a:rPr>
              <a:t>CET Act </a:t>
            </a:r>
            <a:r>
              <a:rPr lang="en-ZA" kern="0" dirty="0" smtClean="0">
                <a:solidFill>
                  <a:prstClr val="black"/>
                </a:solidFill>
                <a:latin typeface="Calibri" panose="020F0502020204030204" pitchFamily="34" charset="0"/>
              </a:rPr>
              <a:t>regulations</a:t>
            </a:r>
          </a:p>
          <a:p>
            <a:pPr marL="681037" marR="0" lvl="0" indent="-285750" defTabSz="914400" eaLnBrk="1" fontAlgn="auto" latinLnBrk="0" hangingPunct="1">
              <a:spcBef>
                <a:spcPts val="0"/>
              </a:spcBef>
              <a:spcAft>
                <a:spcPts val="0"/>
              </a:spcAft>
              <a:buClrTx/>
              <a:buSzTx/>
              <a:buFontTx/>
              <a:buChar char="-"/>
              <a:tabLst/>
              <a:defRPr/>
            </a:pPr>
            <a:r>
              <a:rPr lang="en-US" kern="0" dirty="0" smtClean="0">
                <a:solidFill>
                  <a:prstClr val="black"/>
                </a:solidFill>
                <a:latin typeface="Calibri" panose="020F0502020204030204" pitchFamily="34" charset="0"/>
              </a:rPr>
              <a:t>Ensure </a:t>
            </a:r>
            <a:r>
              <a:rPr lang="en-US" kern="0" dirty="0">
                <a:solidFill>
                  <a:prstClr val="black"/>
                </a:solidFill>
                <a:latin typeface="Calibri" panose="020F0502020204030204" pitchFamily="34" charset="0"/>
              </a:rPr>
              <a:t>provision of reliable </a:t>
            </a:r>
            <a:r>
              <a:rPr lang="en-ZA" kern="0" dirty="0">
                <a:solidFill>
                  <a:prstClr val="black"/>
                </a:solidFill>
                <a:latin typeface="Calibri" panose="020F0502020204030204" pitchFamily="34" charset="0"/>
              </a:rPr>
              <a:t> management information and statistics on TVET college </a:t>
            </a:r>
            <a:r>
              <a:rPr lang="en-ZA" kern="0" dirty="0" smtClean="0">
                <a:solidFill>
                  <a:prstClr val="black"/>
                </a:solidFill>
                <a:latin typeface="Calibri" panose="020F0502020204030204" pitchFamily="34" charset="0"/>
              </a:rPr>
              <a:t>performance</a:t>
            </a:r>
          </a:p>
          <a:p>
            <a:pPr marL="681037" marR="0" lvl="0" indent="-285750" defTabSz="914400" eaLnBrk="1" fontAlgn="auto" latinLnBrk="0" hangingPunct="1">
              <a:spcBef>
                <a:spcPts val="0"/>
              </a:spcBef>
              <a:spcAft>
                <a:spcPts val="0"/>
              </a:spcAft>
              <a:buClrTx/>
              <a:buSzTx/>
              <a:buFontTx/>
              <a:buChar char="-"/>
              <a:tabLst/>
              <a:defRPr/>
            </a:pPr>
            <a:r>
              <a:rPr lang="en-ZA" kern="0" dirty="0" smtClean="0">
                <a:solidFill>
                  <a:prstClr val="black"/>
                </a:solidFill>
                <a:latin typeface="Calibri" panose="020F0502020204030204" pitchFamily="34" charset="0"/>
              </a:rPr>
              <a:t>Improve </a:t>
            </a:r>
            <a:r>
              <a:rPr lang="en-ZA" kern="0" dirty="0">
                <a:solidFill>
                  <a:prstClr val="black"/>
                </a:solidFill>
                <a:latin typeface="Calibri" panose="020F0502020204030204" pitchFamily="34" charset="0"/>
              </a:rPr>
              <a:t>academic performance of TVET colleges</a:t>
            </a:r>
          </a:p>
          <a:p>
            <a:pPr marL="171450" indent="-171450" algn="just">
              <a:buFont typeface="Wingdings" panose="05000000000000000000" pitchFamily="2" charset="2"/>
              <a:buChar char="Ø"/>
            </a:pPr>
            <a:endParaRPr lang="en-ZA" dirty="0">
              <a:latin typeface="Calibri" panose="020F0502020204030204" pitchFamily="34" charset="0"/>
            </a:endParaRPr>
          </a:p>
        </p:txBody>
      </p:sp>
    </p:spTree>
    <p:extLst>
      <p:ext uri="{BB962C8B-B14F-4D97-AF65-F5344CB8AC3E}">
        <p14:creationId xmlns:p14="http://schemas.microsoft.com/office/powerpoint/2010/main" xmlns="" val="1417826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00063" y="559713"/>
            <a:ext cx="8143875"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eaLnBrk="1" fontAlgn="auto" hangingPunct="1">
              <a:spcBef>
                <a:spcPts val="0"/>
              </a:spcBef>
              <a:spcAft>
                <a:spcPts val="0"/>
              </a:spcAft>
              <a:defRPr/>
            </a:pPr>
            <a:r>
              <a:rPr lang="en-ZA" sz="2200" b="1" dirty="0" smtClean="0"/>
              <a:t>Centres of Specialisation</a:t>
            </a:r>
            <a:endParaRPr lang="en-ZA" sz="2200" b="1" dirty="0">
              <a:cs typeface="Calibri" pitchFamily="34" charset="0"/>
            </a:endParaRPr>
          </a:p>
        </p:txBody>
      </p:sp>
      <p:sp>
        <p:nvSpPr>
          <p:cNvPr id="8" name="TextBox 7"/>
          <p:cNvSpPr txBox="1"/>
          <p:nvPr/>
        </p:nvSpPr>
        <p:spPr>
          <a:xfrm>
            <a:off x="500064" y="1038285"/>
            <a:ext cx="8143874" cy="4524315"/>
          </a:xfrm>
          <a:prstGeom prst="rect">
            <a:avLst/>
          </a:prstGeom>
          <a:noFill/>
        </p:spPr>
        <p:txBody>
          <a:bodyPr wrap="square">
            <a:spAutoFit/>
          </a:bodyPr>
          <a:lstStyle/>
          <a:p>
            <a:pPr marL="285750" indent="-285750">
              <a:buFont typeface="Arial" panose="020B0604020202020204" pitchFamily="34" charset="0"/>
              <a:buChar char="•"/>
            </a:pPr>
            <a:r>
              <a:rPr lang="en-ZA" altLang="en-US" dirty="0">
                <a:latin typeface="Calibri" panose="020F0502020204030204" pitchFamily="34" charset="0"/>
                <a:cs typeface="Arial" panose="020B0604020202020204" pitchFamily="34" charset="0"/>
              </a:rPr>
              <a:t>A</a:t>
            </a:r>
            <a:r>
              <a:rPr lang="en-ZA" altLang="en-US" dirty="0" smtClean="0">
                <a:latin typeface="Calibri" panose="020F0502020204030204" pitchFamily="34" charset="0"/>
                <a:cs typeface="Arial" panose="020B0604020202020204" pitchFamily="34" charset="0"/>
              </a:rPr>
              <a:t>ddress </a:t>
            </a:r>
            <a:r>
              <a:rPr lang="en-ZA" altLang="en-US" dirty="0">
                <a:latin typeface="Calibri" panose="020F0502020204030204" pitchFamily="34" charset="0"/>
                <a:cs typeface="Arial" panose="020B0604020202020204" pitchFamily="34" charset="0"/>
              </a:rPr>
              <a:t>the demand for priority trades needed for the implementation of government’s National Development Plan </a:t>
            </a:r>
            <a:r>
              <a:rPr lang="en-ZA" altLang="en-US" dirty="0" smtClean="0">
                <a:latin typeface="Calibri" panose="020F0502020204030204" pitchFamily="34" charset="0"/>
                <a:cs typeface="Arial" panose="020B0604020202020204" pitchFamily="34" charset="0"/>
              </a:rPr>
              <a:t>(NDP) in </a:t>
            </a:r>
            <a:r>
              <a:rPr lang="en-ZA" altLang="en-US" dirty="0">
                <a:latin typeface="Calibri" panose="020F0502020204030204" pitchFamily="34" charset="0"/>
                <a:cs typeface="Arial" panose="020B0604020202020204" pitchFamily="34" charset="0"/>
              </a:rPr>
              <a:t>general and its National Infrastructure Plan </a:t>
            </a:r>
            <a:r>
              <a:rPr lang="en-ZA" altLang="en-US" dirty="0" smtClean="0">
                <a:latin typeface="Calibri" panose="020F0502020204030204" pitchFamily="34" charset="0"/>
                <a:cs typeface="Arial" panose="020B0604020202020204" pitchFamily="34" charset="0"/>
              </a:rPr>
              <a:t>(NIP) more particularly</a:t>
            </a:r>
          </a:p>
          <a:p>
            <a:pPr marL="285750" indent="-285750">
              <a:buFont typeface="Arial" panose="020B0604020202020204" pitchFamily="34" charset="0"/>
              <a:buChar char="•"/>
            </a:pPr>
            <a:r>
              <a:rPr lang="en-ZA" altLang="en-US" dirty="0" smtClean="0">
                <a:latin typeface="Calibri" panose="020F0502020204030204" pitchFamily="34" charset="0"/>
                <a:cs typeface="Arial" panose="020B0604020202020204" pitchFamily="34" charset="0"/>
              </a:rPr>
              <a:t>Contribute </a:t>
            </a:r>
            <a:r>
              <a:rPr lang="en-ZA" altLang="en-US" dirty="0">
                <a:latin typeface="Calibri" panose="020F0502020204030204" pitchFamily="34" charset="0"/>
                <a:cs typeface="Arial" panose="020B0604020202020204" pitchFamily="34" charset="0"/>
              </a:rPr>
              <a:t>towards the building of the capacity of its public TVET </a:t>
            </a:r>
            <a:r>
              <a:rPr lang="en-ZA" altLang="en-US" dirty="0" smtClean="0">
                <a:latin typeface="Calibri" panose="020F0502020204030204" pitchFamily="34" charset="0"/>
                <a:cs typeface="Arial" panose="020B0604020202020204" pitchFamily="34" charset="0"/>
              </a:rPr>
              <a:t>college </a:t>
            </a:r>
            <a:r>
              <a:rPr lang="en-ZA" altLang="en-US" dirty="0">
                <a:latin typeface="Calibri" panose="020F0502020204030204" pitchFamily="34" charset="0"/>
                <a:cs typeface="Arial" panose="020B0604020202020204" pitchFamily="34" charset="0"/>
              </a:rPr>
              <a:t>system to deliver occupational trade qualifications with employers as </a:t>
            </a:r>
            <a:r>
              <a:rPr lang="en-ZA" altLang="en-US" dirty="0" smtClean="0">
                <a:latin typeface="Calibri" panose="020F0502020204030204" pitchFamily="34" charset="0"/>
                <a:cs typeface="Arial" panose="020B0604020202020204" pitchFamily="34" charset="0"/>
              </a:rPr>
              <a:t>partners</a:t>
            </a:r>
            <a:endParaRPr lang="en-ZA" altLang="en-US" dirty="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ZA" altLang="en-US" dirty="0" smtClean="0">
                <a:latin typeface="Calibri" panose="020F0502020204030204" pitchFamily="34" charset="0"/>
                <a:cs typeface="Arial" panose="020B0604020202020204" pitchFamily="34" charset="0"/>
              </a:rPr>
              <a:t>Implemented </a:t>
            </a:r>
            <a:r>
              <a:rPr lang="en-ZA" altLang="en-US" dirty="0">
                <a:latin typeface="Calibri" panose="020F0502020204030204" pitchFamily="34" charset="0"/>
                <a:cs typeface="Arial" panose="020B0604020202020204" pitchFamily="34" charset="0"/>
              </a:rPr>
              <a:t>newly developed Occupational Qualifications across 13 priority </a:t>
            </a:r>
            <a:r>
              <a:rPr lang="en-ZA" altLang="en-US" dirty="0" smtClean="0">
                <a:latin typeface="Calibri" panose="020F0502020204030204" pitchFamily="34" charset="0"/>
                <a:cs typeface="Arial" panose="020B0604020202020204" pitchFamily="34" charset="0"/>
              </a:rPr>
              <a:t>trades</a:t>
            </a:r>
          </a:p>
          <a:p>
            <a:pPr marL="285750" indent="-285750">
              <a:buFont typeface="Arial" panose="020B0604020202020204" pitchFamily="34" charset="0"/>
              <a:buChar char="•"/>
            </a:pPr>
            <a:r>
              <a:rPr lang="en-ZA" altLang="en-US" dirty="0" smtClean="0">
                <a:latin typeface="Calibri" panose="020F0502020204030204" pitchFamily="34" charset="0"/>
                <a:cs typeface="Arial" panose="020B0604020202020204" pitchFamily="34" charset="0"/>
              </a:rPr>
              <a:t>These </a:t>
            </a:r>
            <a:r>
              <a:rPr lang="en-ZA" altLang="en-US" dirty="0">
                <a:latin typeface="Calibri" panose="020F0502020204030204" pitchFamily="34" charset="0"/>
                <a:cs typeface="Arial" panose="020B0604020202020204" pitchFamily="34" charset="0"/>
              </a:rPr>
              <a:t>occupational qualifications are supported by National Occupational Curriculum Content (NOCC) to ensure that the implementation of the training of artisans consists of highly integrated theory, practical and workplace </a:t>
            </a:r>
            <a:r>
              <a:rPr lang="en-ZA" altLang="en-US" dirty="0" smtClean="0">
                <a:latin typeface="Calibri" panose="020F0502020204030204" pitchFamily="34" charset="0"/>
                <a:cs typeface="Arial" panose="020B0604020202020204" pitchFamily="34" charset="0"/>
              </a:rPr>
              <a:t>component</a:t>
            </a:r>
            <a:endParaRPr lang="en-ZA" altLang="en-US" dirty="0">
              <a:latin typeface="Calibri" panose="020F0502020204030204" pitchFamily="34" charset="0"/>
              <a:cs typeface="Arial" panose="020B0604020202020204" pitchFamily="34" charset="0"/>
            </a:endParaRPr>
          </a:p>
          <a:p>
            <a:pPr marL="285750" indent="-285750">
              <a:buFont typeface="Arial" panose="020B0604020202020204" pitchFamily="34" charset="0"/>
              <a:buChar char="•"/>
              <a:defRPr/>
            </a:pPr>
            <a:r>
              <a:rPr lang="en-ZA" dirty="0" smtClean="0">
                <a:solidFill>
                  <a:prstClr val="black"/>
                </a:solidFill>
                <a:latin typeface="Calibri" panose="020F0502020204030204" pitchFamily="34" charset="0"/>
              </a:rPr>
              <a:t>26 </a:t>
            </a:r>
            <a:r>
              <a:rPr lang="en-ZA" dirty="0">
                <a:solidFill>
                  <a:prstClr val="black"/>
                </a:solidFill>
                <a:latin typeface="Calibri" panose="020F0502020204030204" pitchFamily="34" charset="0"/>
              </a:rPr>
              <a:t>CoS centres in 19 </a:t>
            </a:r>
            <a:r>
              <a:rPr lang="en-ZA" dirty="0" smtClean="0">
                <a:solidFill>
                  <a:prstClr val="black"/>
                </a:solidFill>
                <a:latin typeface="Calibri" panose="020F0502020204030204" pitchFamily="34" charset="0"/>
              </a:rPr>
              <a:t>colleges </a:t>
            </a:r>
            <a:r>
              <a:rPr lang="en-ZA" dirty="0">
                <a:solidFill>
                  <a:prstClr val="black"/>
                </a:solidFill>
                <a:latin typeface="Calibri" panose="020F0502020204030204" pitchFamily="34" charset="0"/>
              </a:rPr>
              <a:t>upgraded to meet industry </a:t>
            </a:r>
            <a:r>
              <a:rPr lang="en-ZA" dirty="0" smtClean="0">
                <a:solidFill>
                  <a:prstClr val="black"/>
                </a:solidFill>
                <a:latin typeface="Calibri" panose="020F0502020204030204" pitchFamily="34" charset="0"/>
              </a:rPr>
              <a:t>standards</a:t>
            </a:r>
          </a:p>
          <a:p>
            <a:pPr marL="285750" indent="-285750">
              <a:buFont typeface="Arial" panose="020B0604020202020204" pitchFamily="34" charset="0"/>
              <a:buChar char="•"/>
              <a:defRPr/>
            </a:pPr>
            <a:r>
              <a:rPr lang="en-ZA" dirty="0" smtClean="0">
                <a:solidFill>
                  <a:prstClr val="black"/>
                </a:solidFill>
                <a:latin typeface="Calibri" panose="020F0502020204030204" pitchFamily="34" charset="0"/>
              </a:rPr>
              <a:t>55 </a:t>
            </a:r>
            <a:r>
              <a:rPr lang="en-ZA" dirty="0">
                <a:solidFill>
                  <a:prstClr val="black"/>
                </a:solidFill>
                <a:latin typeface="Calibri" panose="020F0502020204030204" pitchFamily="34" charset="0"/>
              </a:rPr>
              <a:t>Facilitators employed and trained on latest technology </a:t>
            </a:r>
            <a:endParaRPr lang="en-ZA" dirty="0" smtClean="0">
              <a:solidFill>
                <a:prstClr val="black"/>
              </a:solidFill>
              <a:latin typeface="Calibri" panose="020F0502020204030204" pitchFamily="34" charset="0"/>
            </a:endParaRPr>
          </a:p>
          <a:p>
            <a:pPr marL="285750" indent="-285750">
              <a:buFont typeface="Arial" panose="020B0604020202020204" pitchFamily="34" charset="0"/>
              <a:buChar char="•"/>
              <a:defRPr/>
            </a:pPr>
            <a:r>
              <a:rPr lang="en-ZA" dirty="0" smtClean="0">
                <a:solidFill>
                  <a:prstClr val="black"/>
                </a:solidFill>
                <a:latin typeface="Calibri" panose="020F0502020204030204" pitchFamily="34" charset="0"/>
              </a:rPr>
              <a:t>4 </a:t>
            </a:r>
            <a:r>
              <a:rPr lang="en-ZA" dirty="0">
                <a:solidFill>
                  <a:prstClr val="black"/>
                </a:solidFill>
                <a:latin typeface="Calibri" panose="020F0502020204030204" pitchFamily="34" charset="0"/>
              </a:rPr>
              <a:t>Employer organisation </a:t>
            </a:r>
            <a:r>
              <a:rPr lang="en-ZA" dirty="0" smtClean="0">
                <a:solidFill>
                  <a:prstClr val="black"/>
                </a:solidFill>
                <a:latin typeface="Calibri" panose="020F0502020204030204" pitchFamily="34" charset="0"/>
              </a:rPr>
              <a:t>(RMI</a:t>
            </a:r>
            <a:r>
              <a:rPr lang="en-ZA" dirty="0">
                <a:solidFill>
                  <a:prstClr val="black"/>
                </a:solidFill>
                <a:latin typeface="Calibri" panose="020F0502020204030204" pitchFamily="34" charset="0"/>
              </a:rPr>
              <a:t>,</a:t>
            </a:r>
            <a:r>
              <a:rPr lang="en-ZA" dirty="0" smtClean="0">
                <a:solidFill>
                  <a:prstClr val="black"/>
                </a:solidFill>
                <a:latin typeface="Calibri" panose="020F0502020204030204" pitchFamily="34" charset="0"/>
              </a:rPr>
              <a:t> SEIFSA, </a:t>
            </a:r>
            <a:r>
              <a:rPr lang="en-ZA" dirty="0">
                <a:solidFill>
                  <a:prstClr val="black"/>
                </a:solidFill>
                <a:latin typeface="Calibri" panose="020F0502020204030204" pitchFamily="34" charset="0"/>
              </a:rPr>
              <a:t>IOPSA and SAIW) assisting as Occupational Team </a:t>
            </a:r>
            <a:r>
              <a:rPr lang="en-ZA" dirty="0" smtClean="0">
                <a:solidFill>
                  <a:prstClr val="black"/>
                </a:solidFill>
                <a:latin typeface="Calibri" panose="020F0502020204030204" pitchFamily="34" charset="0"/>
              </a:rPr>
              <a:t>Conveners</a:t>
            </a:r>
          </a:p>
          <a:p>
            <a:pPr marL="285750" indent="-285750">
              <a:buFont typeface="Arial" panose="020B0604020202020204" pitchFamily="34" charset="0"/>
              <a:buChar char="•"/>
              <a:defRPr/>
            </a:pPr>
            <a:r>
              <a:rPr lang="en-ZA" dirty="0" smtClean="0">
                <a:solidFill>
                  <a:prstClr val="black"/>
                </a:solidFill>
                <a:latin typeface="Calibri" panose="020F0502020204030204" pitchFamily="34" charset="0"/>
              </a:rPr>
              <a:t>130 </a:t>
            </a:r>
            <a:r>
              <a:rPr lang="en-ZA" dirty="0">
                <a:solidFill>
                  <a:prstClr val="black"/>
                </a:solidFill>
                <a:latin typeface="Calibri" panose="020F0502020204030204" pitchFamily="34" charset="0"/>
              </a:rPr>
              <a:t>employers </a:t>
            </a:r>
            <a:r>
              <a:rPr lang="en-ZA" dirty="0" smtClean="0">
                <a:solidFill>
                  <a:prstClr val="black"/>
                </a:solidFill>
                <a:latin typeface="Calibri" panose="020F0502020204030204" pitchFamily="34" charset="0"/>
              </a:rPr>
              <a:t>participating</a:t>
            </a:r>
          </a:p>
          <a:p>
            <a:pPr marL="285750" indent="-285750">
              <a:buFont typeface="Arial" panose="020B0604020202020204" pitchFamily="34" charset="0"/>
              <a:buChar char="•"/>
              <a:defRPr/>
            </a:pPr>
            <a:r>
              <a:rPr lang="en-ZA" dirty="0" smtClean="0">
                <a:solidFill>
                  <a:prstClr val="black"/>
                </a:solidFill>
                <a:latin typeface="Calibri" panose="020F0502020204030204" pitchFamily="34" charset="0"/>
              </a:rPr>
              <a:t>797 </a:t>
            </a:r>
            <a:r>
              <a:rPr lang="en-ZA" dirty="0">
                <a:solidFill>
                  <a:prstClr val="black"/>
                </a:solidFill>
                <a:latin typeface="Calibri" panose="020F0502020204030204" pitchFamily="34" charset="0"/>
              </a:rPr>
              <a:t>apprentices </a:t>
            </a:r>
            <a:r>
              <a:rPr lang="en-ZA" dirty="0" smtClean="0">
                <a:solidFill>
                  <a:prstClr val="black"/>
                </a:solidFill>
                <a:latin typeface="Calibri" panose="020F0502020204030204" pitchFamily="34" charset="0"/>
              </a:rPr>
              <a:t>recruited</a:t>
            </a:r>
            <a:endParaRPr lang="en-ZA" b="1" dirty="0">
              <a:latin typeface="Calibri" panose="020F0502020204030204" pitchFamily="34"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20</a:t>
            </a:fld>
            <a:endParaRPr lang="en-US" altLang="en-US" sz="1400" b="1" dirty="0" smtClean="0"/>
          </a:p>
        </p:txBody>
      </p:sp>
    </p:spTree>
    <p:extLst>
      <p:ext uri="{BB962C8B-B14F-4D97-AF65-F5344CB8AC3E}">
        <p14:creationId xmlns:p14="http://schemas.microsoft.com/office/powerpoint/2010/main" xmlns="" val="560920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p:nvPr/>
        </p:nvSpPr>
        <p:spPr>
          <a:xfrm>
            <a:off x="500064" y="1219200"/>
            <a:ext cx="8143874" cy="4524315"/>
          </a:xfrm>
          <a:prstGeom prst="rect">
            <a:avLst/>
          </a:prstGeom>
          <a:noFill/>
        </p:spPr>
        <p:txBody>
          <a:bodyPr wrap="square">
            <a:spAutoFit/>
          </a:bodyPr>
          <a:lstStyle/>
          <a:p>
            <a:pPr marR="0" lvl="0">
              <a:spcBef>
                <a:spcPts val="0"/>
              </a:spcBef>
              <a:spcAft>
                <a:spcPts val="0"/>
              </a:spcAft>
            </a:pPr>
            <a:r>
              <a:rPr lang="en-ZA"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Challenges</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eaLnBrk="1" hangingPunct="1">
              <a:spcBef>
                <a:spcPts val="0"/>
              </a:spcBef>
              <a:spcAft>
                <a:spcPts val="0"/>
              </a:spcAft>
              <a:buFont typeface="Arial" panose="020B0604020202020204" pitchFamily="34" charset="0"/>
              <a:buChar char="•"/>
              <a:defRPr/>
            </a:pPr>
            <a:r>
              <a:rPr lang="en-ZA" altLang="en-US" dirty="0" smtClean="0">
                <a:latin typeface="Calibri" panose="020F0502020204030204" pitchFamily="34" charset="0"/>
                <a:cs typeface="Arial" panose="020B0604020202020204" pitchFamily="34" charset="0"/>
              </a:rPr>
              <a:t>SETA grants </a:t>
            </a:r>
            <a:r>
              <a:rPr lang="en-ZA" altLang="en-US" dirty="0">
                <a:latin typeface="Calibri" panose="020F0502020204030204" pitchFamily="34" charset="0"/>
                <a:cs typeface="Arial" panose="020B0604020202020204" pitchFamily="34" charset="0"/>
              </a:rPr>
              <a:t>process </a:t>
            </a:r>
            <a:r>
              <a:rPr lang="en-ZA" altLang="en-US" dirty="0" smtClean="0">
                <a:latin typeface="Calibri" panose="020F0502020204030204" pitchFamily="34" charset="0"/>
                <a:cs typeface="Arial" panose="020B0604020202020204" pitchFamily="34" charset="0"/>
              </a:rPr>
              <a:t>(contracting </a:t>
            </a:r>
            <a:r>
              <a:rPr lang="en-ZA" altLang="en-US" dirty="0">
                <a:latin typeface="Calibri" panose="020F0502020204030204" pitchFamily="34" charset="0"/>
                <a:cs typeface="Arial" panose="020B0604020202020204" pitchFamily="34" charset="0"/>
              </a:rPr>
              <a:t>and payments to employers remain a challenge</a:t>
            </a:r>
            <a:r>
              <a:rPr lang="en-ZA" altLang="en-US" dirty="0" smtClean="0">
                <a:latin typeface="Calibri" panose="020F0502020204030204" pitchFamily="34" charset="0"/>
                <a:cs typeface="Arial" panose="020B0604020202020204" pitchFamily="34" charset="0"/>
              </a:rPr>
              <a:t>)</a:t>
            </a:r>
            <a:endParaRPr lang="en-ZA" altLang="en-US" dirty="0">
              <a:latin typeface="Calibri" panose="020F0502020204030204" pitchFamily="34" charset="0"/>
              <a:cs typeface="Arial" panose="020B0604020202020204" pitchFamily="34" charset="0"/>
            </a:endParaRPr>
          </a:p>
          <a:p>
            <a:pPr marL="457200" indent="-457200" eaLnBrk="1" hangingPunct="1">
              <a:spcBef>
                <a:spcPts val="0"/>
              </a:spcBef>
              <a:spcAft>
                <a:spcPts val="0"/>
              </a:spcAft>
              <a:buFont typeface="Arial" panose="020B0604020202020204" pitchFamily="34" charset="0"/>
              <a:buChar char="•"/>
              <a:defRPr/>
            </a:pPr>
            <a:r>
              <a:rPr lang="en-ZA" altLang="en-US" dirty="0">
                <a:solidFill>
                  <a:prstClr val="black"/>
                </a:solidFill>
                <a:latin typeface="Calibri" panose="020F0502020204030204" pitchFamily="34" charset="0"/>
                <a:cs typeface="Arial" panose="020B0604020202020204" pitchFamily="34" charset="0"/>
              </a:rPr>
              <a:t>Bargaining Council apprentice wages (High wages limit participation of small employers</a:t>
            </a:r>
            <a:r>
              <a:rPr lang="en-ZA" altLang="en-US" dirty="0" smtClean="0">
                <a:solidFill>
                  <a:prstClr val="black"/>
                </a:solidFill>
                <a:latin typeface="Calibri" panose="020F0502020204030204" pitchFamily="34" charset="0"/>
                <a:cs typeface="Arial" panose="020B0604020202020204" pitchFamily="34" charset="0"/>
              </a:rPr>
              <a:t>)</a:t>
            </a:r>
            <a:endParaRPr lang="en-ZA" altLang="en-US" dirty="0">
              <a:solidFill>
                <a:prstClr val="black"/>
              </a:solidFill>
              <a:latin typeface="Calibri" panose="020F0502020204030204" pitchFamily="34" charset="0"/>
              <a:cs typeface="Arial" panose="020B0604020202020204" pitchFamily="34" charset="0"/>
            </a:endParaRPr>
          </a:p>
          <a:p>
            <a:pPr marL="457200" indent="-457200" eaLnBrk="1" hangingPunct="1">
              <a:spcBef>
                <a:spcPts val="0"/>
              </a:spcBef>
              <a:spcAft>
                <a:spcPts val="0"/>
              </a:spcAft>
              <a:buFont typeface="Arial" panose="020B0604020202020204" pitchFamily="34" charset="0"/>
              <a:buChar char="•"/>
              <a:defRPr/>
            </a:pPr>
            <a:r>
              <a:rPr lang="en-ZA" altLang="en-US" dirty="0">
                <a:solidFill>
                  <a:prstClr val="black"/>
                </a:solidFill>
                <a:latin typeface="Calibri" panose="020F0502020204030204" pitchFamily="34" charset="0"/>
                <a:cs typeface="Arial" panose="020B0604020202020204" pitchFamily="34" charset="0"/>
              </a:rPr>
              <a:t>Learning </a:t>
            </a:r>
            <a:r>
              <a:rPr lang="en-ZA" altLang="en-US" dirty="0" smtClean="0">
                <a:solidFill>
                  <a:prstClr val="black"/>
                </a:solidFill>
                <a:latin typeface="Calibri" panose="020F0502020204030204" pitchFamily="34" charset="0"/>
                <a:cs typeface="Arial" panose="020B0604020202020204" pitchFamily="34" charset="0"/>
              </a:rPr>
              <a:t>material </a:t>
            </a:r>
            <a:r>
              <a:rPr lang="en-ZA" altLang="en-US" dirty="0">
                <a:solidFill>
                  <a:prstClr val="black"/>
                </a:solidFill>
                <a:latin typeface="Calibri" panose="020F0502020204030204" pitchFamily="34" charset="0"/>
                <a:cs typeface="Arial" panose="020B0604020202020204" pitchFamily="34" charset="0"/>
              </a:rPr>
              <a:t>for occupational programmes not yet </a:t>
            </a:r>
            <a:r>
              <a:rPr lang="en-ZA" altLang="en-US" dirty="0" smtClean="0">
                <a:solidFill>
                  <a:prstClr val="black"/>
                </a:solidFill>
                <a:latin typeface="Calibri" panose="020F0502020204030204" pitchFamily="34" charset="0"/>
                <a:cs typeface="Arial" panose="020B0604020202020204" pitchFamily="34" charset="0"/>
              </a:rPr>
              <a:t>available</a:t>
            </a:r>
          </a:p>
          <a:p>
            <a:pPr eaLnBrk="1" hangingPunct="1">
              <a:spcBef>
                <a:spcPts val="0"/>
              </a:spcBef>
              <a:spcAft>
                <a:spcPts val="0"/>
              </a:spcAft>
              <a:defRPr/>
            </a:pPr>
            <a:endParaRPr lang="en-ZA" altLang="en-US" dirty="0" smtClean="0">
              <a:solidFill>
                <a:prstClr val="black"/>
              </a:solidFill>
              <a:latin typeface="Calibri" panose="020F0502020204030204" pitchFamily="34" charset="0"/>
              <a:cs typeface="Arial" panose="020B0604020202020204" pitchFamily="34" charset="0"/>
            </a:endParaRPr>
          </a:p>
          <a:p>
            <a:pPr marL="0" indent="0" eaLnBrk="1" hangingPunct="1">
              <a:spcBef>
                <a:spcPts val="0"/>
              </a:spcBef>
              <a:spcAft>
                <a:spcPts val="0"/>
              </a:spcAft>
              <a:buFont typeface="Arial" charset="0"/>
              <a:buNone/>
              <a:defRPr/>
            </a:pPr>
            <a:r>
              <a:rPr lang="en-ZA" altLang="en-US" b="1" dirty="0" smtClean="0">
                <a:solidFill>
                  <a:prstClr val="black"/>
                </a:solidFill>
                <a:latin typeface="Calibri" panose="020F0502020204030204" pitchFamily="34" charset="0"/>
                <a:cs typeface="Arial" panose="020B0604020202020204" pitchFamily="34" charset="0"/>
              </a:rPr>
              <a:t>Opportunities</a:t>
            </a:r>
          </a:p>
          <a:p>
            <a:pPr marL="285750" indent="-285750" eaLnBrk="1" hangingPunct="1">
              <a:spcBef>
                <a:spcPts val="0"/>
              </a:spcBef>
              <a:spcAft>
                <a:spcPts val="0"/>
              </a:spcAft>
              <a:buFont typeface="Arial" panose="020B0604020202020204" pitchFamily="34" charset="0"/>
              <a:buChar char="•"/>
              <a:defRPr/>
            </a:pPr>
            <a:r>
              <a:rPr lang="en-ZA" altLang="en-US" dirty="0" smtClean="0">
                <a:solidFill>
                  <a:prstClr val="black"/>
                </a:solidFill>
                <a:latin typeface="Calibri" panose="020F0502020204030204" pitchFamily="34" charset="0"/>
                <a:cs typeface="Arial" panose="020B0604020202020204" pitchFamily="34" charset="0"/>
              </a:rPr>
              <a:t>Expanding </a:t>
            </a:r>
            <a:r>
              <a:rPr lang="en-ZA" altLang="en-US" dirty="0">
                <a:solidFill>
                  <a:prstClr val="black"/>
                </a:solidFill>
                <a:latin typeface="Calibri" panose="020F0502020204030204" pitchFamily="34" charset="0"/>
                <a:cs typeface="Arial" panose="020B0604020202020204" pitchFamily="34" charset="0"/>
              </a:rPr>
              <a:t>the CoS programme to more TVET </a:t>
            </a:r>
            <a:r>
              <a:rPr lang="en-ZA" altLang="en-US" dirty="0" smtClean="0">
                <a:solidFill>
                  <a:prstClr val="black"/>
                </a:solidFill>
                <a:latin typeface="Calibri" panose="020F0502020204030204" pitchFamily="34" charset="0"/>
                <a:cs typeface="Arial" panose="020B0604020202020204" pitchFamily="34" charset="0"/>
              </a:rPr>
              <a:t>colleges</a:t>
            </a:r>
            <a:r>
              <a:rPr lang="en-ZA" altLang="en-US" dirty="0">
                <a:solidFill>
                  <a:prstClr val="black"/>
                </a:solidFill>
                <a:latin typeface="Calibri" panose="020F0502020204030204" pitchFamily="34" charset="0"/>
                <a:cs typeface="Arial" panose="020B0604020202020204" pitchFamily="34" charset="0"/>
              </a:rPr>
              <a:t>, more employers and recruiting more </a:t>
            </a:r>
            <a:r>
              <a:rPr lang="en-ZA" altLang="en-US" dirty="0" smtClean="0">
                <a:solidFill>
                  <a:prstClr val="black"/>
                </a:solidFill>
                <a:latin typeface="Calibri" panose="020F0502020204030204" pitchFamily="34" charset="0"/>
                <a:cs typeface="Arial" panose="020B0604020202020204" pitchFamily="34" charset="0"/>
              </a:rPr>
              <a:t>apprentices</a:t>
            </a:r>
          </a:p>
          <a:p>
            <a:pPr marL="285750" indent="-285750" eaLnBrk="1" hangingPunct="1">
              <a:spcBef>
                <a:spcPts val="0"/>
              </a:spcBef>
              <a:spcAft>
                <a:spcPts val="0"/>
              </a:spcAft>
              <a:buFont typeface="Arial" panose="020B0604020202020204" pitchFamily="34" charset="0"/>
              <a:buChar char="•"/>
              <a:defRPr/>
            </a:pPr>
            <a:r>
              <a:rPr lang="en-ZA" altLang="en-US" dirty="0" smtClean="0">
                <a:solidFill>
                  <a:prstClr val="black"/>
                </a:solidFill>
                <a:latin typeface="Calibri" panose="020F0502020204030204" pitchFamily="34" charset="0"/>
                <a:cs typeface="Arial" panose="020B0604020202020204" pitchFamily="34" charset="0"/>
              </a:rPr>
              <a:t>Model </a:t>
            </a:r>
            <a:r>
              <a:rPr lang="en-ZA" altLang="en-US" dirty="0">
                <a:solidFill>
                  <a:prstClr val="black"/>
                </a:solidFill>
                <a:latin typeface="Calibri" panose="020F0502020204030204" pitchFamily="34" charset="0"/>
                <a:cs typeface="Arial" panose="020B0604020202020204" pitchFamily="34" charset="0"/>
              </a:rPr>
              <a:t>to deliver quality </a:t>
            </a:r>
            <a:r>
              <a:rPr lang="en-ZA" altLang="en-US" dirty="0" smtClean="0">
                <a:solidFill>
                  <a:prstClr val="black"/>
                </a:solidFill>
                <a:latin typeface="Calibri" panose="020F0502020204030204" pitchFamily="34" charset="0"/>
                <a:cs typeface="Arial" panose="020B0604020202020204" pitchFamily="34" charset="0"/>
              </a:rPr>
              <a:t>apprentices</a:t>
            </a:r>
          </a:p>
          <a:p>
            <a:pPr marL="285750" indent="-285750" eaLnBrk="1" hangingPunct="1">
              <a:spcBef>
                <a:spcPts val="0"/>
              </a:spcBef>
              <a:spcAft>
                <a:spcPts val="0"/>
              </a:spcAft>
              <a:buFont typeface="Arial" panose="020B0604020202020204" pitchFamily="34" charset="0"/>
              <a:buChar char="•"/>
              <a:defRPr/>
            </a:pPr>
            <a:r>
              <a:rPr lang="en-ZA" altLang="en-US" dirty="0" smtClean="0">
                <a:solidFill>
                  <a:prstClr val="black"/>
                </a:solidFill>
                <a:latin typeface="Calibri" panose="020F0502020204030204" pitchFamily="34" charset="0"/>
                <a:cs typeface="Arial" panose="020B0604020202020204" pitchFamily="34" charset="0"/>
              </a:rPr>
              <a:t>Model </a:t>
            </a:r>
            <a:r>
              <a:rPr lang="en-ZA" altLang="en-US" dirty="0">
                <a:solidFill>
                  <a:prstClr val="black"/>
                </a:solidFill>
                <a:latin typeface="Calibri" panose="020F0502020204030204" pitchFamily="34" charset="0"/>
                <a:cs typeface="Arial" panose="020B0604020202020204" pitchFamily="34" charset="0"/>
              </a:rPr>
              <a:t>to increase uptake of occupational programmes by </a:t>
            </a:r>
            <a:r>
              <a:rPr lang="en-ZA" altLang="en-US" dirty="0" smtClean="0">
                <a:solidFill>
                  <a:prstClr val="black"/>
                </a:solidFill>
                <a:latin typeface="Calibri" panose="020F0502020204030204" pitchFamily="34" charset="0"/>
                <a:cs typeface="Arial" panose="020B0604020202020204" pitchFamily="34" charset="0"/>
              </a:rPr>
              <a:t>TVET`s</a:t>
            </a:r>
            <a:endParaRPr lang="en-ZA" altLang="en-US" dirty="0">
              <a:solidFill>
                <a:prstClr val="black"/>
              </a:solidFill>
              <a:latin typeface="Calibri" panose="020F0502020204030204" pitchFamily="34" charset="0"/>
              <a:cs typeface="Arial" panose="020B0604020202020204" pitchFamily="34" charset="0"/>
            </a:endParaRPr>
          </a:p>
          <a:p>
            <a:pPr marL="285750" indent="-285750" eaLnBrk="1" hangingPunct="1">
              <a:spcBef>
                <a:spcPts val="0"/>
              </a:spcBef>
              <a:spcAft>
                <a:spcPts val="0"/>
              </a:spcAft>
              <a:buFont typeface="Arial" panose="020B0604020202020204" pitchFamily="34" charset="0"/>
              <a:buChar char="•"/>
              <a:defRPr/>
            </a:pPr>
            <a:r>
              <a:rPr lang="en-ZA" altLang="en-US" dirty="0">
                <a:solidFill>
                  <a:prstClr val="black"/>
                </a:solidFill>
                <a:latin typeface="Calibri" panose="020F0502020204030204" pitchFamily="34" charset="0"/>
                <a:cs typeface="Arial" panose="020B0604020202020204" pitchFamily="34" charset="0"/>
              </a:rPr>
              <a:t>Programmes aligned to </a:t>
            </a:r>
            <a:r>
              <a:rPr lang="en-ZA" altLang="en-US" dirty="0" smtClean="0">
                <a:solidFill>
                  <a:prstClr val="black"/>
                </a:solidFill>
                <a:latin typeface="Calibri" panose="020F0502020204030204" pitchFamily="34" charset="0"/>
                <a:cs typeface="Arial" panose="020B0604020202020204" pitchFamily="34" charset="0"/>
              </a:rPr>
              <a:t>4IR</a:t>
            </a:r>
            <a:endParaRPr lang="en-ZA" b="1" dirty="0" smtClean="0">
              <a:latin typeface="Calibri" panose="020F0502020204030204" pitchFamily="34" charset="0"/>
              <a:cs typeface="Arial" panose="020B0604020202020204" pitchFamily="34" charset="0"/>
            </a:endParaRPr>
          </a:p>
          <a:p>
            <a:pPr marL="285750" indent="-285750" algn="just">
              <a:spcBef>
                <a:spcPts val="0"/>
              </a:spcBef>
              <a:spcAft>
                <a:spcPts val="0"/>
              </a:spcAft>
              <a:buFont typeface="Arial" panose="020B0604020202020204" pitchFamily="34" charset="0"/>
              <a:buChar char="•"/>
            </a:pPr>
            <a:endParaRPr lang="en-ZA" b="1" dirty="0" smtClean="0">
              <a:latin typeface="Arial" panose="020B0604020202020204" pitchFamily="34" charset="0"/>
              <a:cs typeface="Arial" panose="020B0604020202020204" pitchFamily="34" charset="0"/>
            </a:endParaRPr>
          </a:p>
          <a:p>
            <a:pPr marL="171450" indent="-171450" algn="just">
              <a:spcBef>
                <a:spcPts val="0"/>
              </a:spcBef>
              <a:spcAft>
                <a:spcPts val="0"/>
              </a:spcAft>
              <a:buFont typeface="Wingdings" panose="05000000000000000000" pitchFamily="2" charset="2"/>
              <a:buChar char="§"/>
            </a:pPr>
            <a:endParaRPr lang="en-ZA" b="1" dirty="0" smtClean="0">
              <a:latin typeface="Arial" panose="020B0604020202020204" pitchFamily="34" charset="0"/>
              <a:cs typeface="Arial" panose="020B0604020202020204" pitchFamily="34" charset="0"/>
            </a:endParaRPr>
          </a:p>
          <a:p>
            <a:pPr marL="171450" indent="-171450" algn="just">
              <a:spcBef>
                <a:spcPts val="0"/>
              </a:spcBef>
              <a:spcAft>
                <a:spcPts val="0"/>
              </a:spcAft>
              <a:buFont typeface="Wingdings" panose="05000000000000000000" pitchFamily="2" charset="2"/>
              <a:buChar char="§"/>
            </a:pPr>
            <a:endParaRPr lang="en-ZA" b="1" dirty="0"/>
          </a:p>
        </p:txBody>
      </p:sp>
      <p:sp>
        <p:nvSpPr>
          <p:cNvPr id="12"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21</a:t>
            </a:fld>
            <a:endParaRPr lang="en-US" altLang="en-US" sz="1400" b="1" dirty="0" smtClean="0"/>
          </a:p>
        </p:txBody>
      </p:sp>
      <p:sp>
        <p:nvSpPr>
          <p:cNvPr id="13" name="TextBox 12"/>
          <p:cNvSpPr txBox="1"/>
          <p:nvPr/>
        </p:nvSpPr>
        <p:spPr>
          <a:xfrm>
            <a:off x="500063" y="559713"/>
            <a:ext cx="8143875"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eaLnBrk="1" fontAlgn="auto" hangingPunct="1">
              <a:spcBef>
                <a:spcPts val="0"/>
              </a:spcBef>
              <a:spcAft>
                <a:spcPts val="0"/>
              </a:spcAft>
              <a:defRPr/>
            </a:pPr>
            <a:r>
              <a:rPr lang="en-ZA" sz="2200" b="1" dirty="0" smtClean="0"/>
              <a:t>Centres of Specialisation</a:t>
            </a:r>
            <a:endParaRPr lang="en-ZA" sz="2200" b="1" dirty="0">
              <a:cs typeface="Calibri" pitchFamily="34" charset="0"/>
            </a:endParaRPr>
          </a:p>
        </p:txBody>
      </p:sp>
    </p:spTree>
    <p:extLst>
      <p:ext uri="{BB962C8B-B14F-4D97-AF65-F5344CB8AC3E}">
        <p14:creationId xmlns:p14="http://schemas.microsoft.com/office/powerpoint/2010/main" xmlns="" val="2050097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33399" y="519114"/>
            <a:ext cx="8084373"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Programmes and Qualifications</a:t>
            </a:r>
            <a:endParaRPr lang="en-ZA" sz="2200" b="1" dirty="0">
              <a:cs typeface="Calibri" pitchFamily="34" charset="0"/>
            </a:endParaRPr>
          </a:p>
        </p:txBody>
      </p:sp>
      <p:sp>
        <p:nvSpPr>
          <p:cNvPr id="8" name="TextBox 7"/>
          <p:cNvSpPr txBox="1"/>
          <p:nvPr/>
        </p:nvSpPr>
        <p:spPr>
          <a:xfrm>
            <a:off x="731045" y="903984"/>
            <a:ext cx="7886728" cy="5051511"/>
          </a:xfrm>
          <a:prstGeom prst="rect">
            <a:avLst/>
          </a:prstGeom>
          <a:noFill/>
        </p:spPr>
        <p:txBody>
          <a:bodyPr wrap="square">
            <a:spAutoFit/>
          </a:bodyPr>
          <a:lstStyle/>
          <a:p>
            <a:pPr marR="0" lvl="0">
              <a:lnSpc>
                <a:spcPct val="107000"/>
              </a:lnSpc>
              <a:spcBef>
                <a:spcPts val="0"/>
              </a:spcBef>
              <a:spcAft>
                <a:spcPts val="0"/>
              </a:spcAft>
            </a:pPr>
            <a:endParaRPr lang="en-ZA" sz="1400" dirty="0" smtClean="0">
              <a:solidFill>
                <a:srgbClr val="000000"/>
              </a:solidFill>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In 2018 the  Pre-vocational Learning  Programme (PLP) was rolled out for the first time  in 8 pilot colleges, and was followed by the national roll-out in 2019 in 47 colleges. The aim of the  PLP is to strengthen the pipeline of students enrolling in TVET programmes so that they complete their studies in shorter </a:t>
            </a:r>
            <a:r>
              <a:rPr lang="en-ZA" dirty="0" smtClean="0">
                <a:latin typeface="Calibri" panose="020F0502020204030204" pitchFamily="34" charset="0"/>
                <a:ea typeface="Calibri" panose="020F0502020204030204" pitchFamily="34" charset="0"/>
                <a:cs typeface="Times New Roman" panose="02020603050405020304" pitchFamily="18" charset="0"/>
              </a:rPr>
              <a:t>times</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O</a:t>
            </a:r>
            <a:r>
              <a:rPr lang="en-ZA" dirty="0" smtClean="0">
                <a:latin typeface="Calibri" panose="020F0502020204030204" pitchFamily="34" charset="0"/>
                <a:ea typeface="Calibri" panose="020F0502020204030204" pitchFamily="34" charset="0"/>
                <a:cs typeface="Times New Roman" panose="02020603050405020304" pitchFamily="18" charset="0"/>
              </a:rPr>
              <a:t>ver </a:t>
            </a:r>
            <a:r>
              <a:rPr lang="en-ZA" dirty="0">
                <a:latin typeface="Calibri" panose="020F0502020204030204" pitchFamily="34" charset="0"/>
                <a:ea typeface="Calibri" panose="020F0502020204030204" pitchFamily="34" charset="0"/>
                <a:cs typeface="Times New Roman" panose="02020603050405020304" pitchFamily="18" charset="0"/>
              </a:rPr>
              <a:t>30 NATED subject curricula were </a:t>
            </a:r>
            <a:r>
              <a:rPr lang="en-ZA" dirty="0" smtClean="0">
                <a:latin typeface="Calibri" panose="020F0502020204030204" pitchFamily="34" charset="0"/>
                <a:ea typeface="Calibri" panose="020F0502020204030204" pitchFamily="34" charset="0"/>
                <a:cs typeface="Times New Roman" panose="02020603050405020304" pitchFamily="18" charset="0"/>
              </a:rPr>
              <a:t>updated</a:t>
            </a: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P</a:t>
            </a:r>
            <a:r>
              <a:rPr lang="en-ZA" dirty="0" smtClean="0">
                <a:latin typeface="Calibri" panose="020F0502020204030204" pitchFamily="34" charset="0"/>
                <a:ea typeface="Calibri" panose="020F0502020204030204" pitchFamily="34" charset="0"/>
                <a:cs typeface="Times New Roman" panose="02020603050405020304" pitchFamily="18" charset="0"/>
              </a:rPr>
              <a:t>ut </a:t>
            </a:r>
            <a:r>
              <a:rPr lang="en-ZA" dirty="0">
                <a:latin typeface="Calibri" panose="020F0502020204030204" pitchFamily="34" charset="0"/>
                <a:ea typeface="Calibri" panose="020F0502020204030204" pitchFamily="34" charset="0"/>
                <a:cs typeface="Times New Roman" panose="02020603050405020304" pitchFamily="18" charset="0"/>
              </a:rPr>
              <a:t>in place several partnership agreements with key and strategic partners to strengthen and deepen curriculum delivery in colleges </a:t>
            </a:r>
            <a:endParaRPr lang="en-ZA"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An </a:t>
            </a:r>
            <a:r>
              <a:rPr lang="en-ZA" dirty="0">
                <a:latin typeface="Calibri" panose="020F0502020204030204" pitchFamily="34" charset="0"/>
                <a:ea typeface="Calibri" panose="020F0502020204030204" pitchFamily="34" charset="0"/>
                <a:cs typeface="Times New Roman" panose="02020603050405020304" pitchFamily="18" charset="0"/>
              </a:rPr>
              <a:t>Admissions Policy for TVET colleges was </a:t>
            </a:r>
            <a:r>
              <a:rPr lang="en-ZA" dirty="0" smtClean="0">
                <a:latin typeface="Calibri" panose="020F0502020204030204" pitchFamily="34" charset="0"/>
                <a:ea typeface="Calibri" panose="020F0502020204030204" pitchFamily="34" charset="0"/>
                <a:cs typeface="Times New Roman" panose="02020603050405020304" pitchFamily="18" charset="0"/>
              </a:rPr>
              <a:t>recently </a:t>
            </a:r>
            <a:r>
              <a:rPr lang="en-ZA" dirty="0">
                <a:latin typeface="Calibri" panose="020F0502020204030204" pitchFamily="34" charset="0"/>
                <a:ea typeface="Calibri" panose="020F0502020204030204" pitchFamily="34" charset="0"/>
                <a:cs typeface="Times New Roman" panose="02020603050405020304" pitchFamily="18" charset="0"/>
              </a:rPr>
              <a:t>gazetted for immediate </a:t>
            </a:r>
            <a:r>
              <a:rPr lang="en-ZA" dirty="0" smtClean="0">
                <a:latin typeface="Calibri" panose="020F0502020204030204" pitchFamily="34" charset="0"/>
                <a:ea typeface="Calibri" panose="020F0502020204030204" pitchFamily="34" charset="0"/>
                <a:cs typeface="Times New Roman" panose="02020603050405020304" pitchFamily="18" charset="0"/>
              </a:rPr>
              <a:t>implementation</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Standardised </a:t>
            </a:r>
            <a:r>
              <a:rPr lang="en-ZA" dirty="0">
                <a:latin typeface="Calibri" panose="020F0502020204030204" pitchFamily="34" charset="0"/>
                <a:ea typeface="Calibri" panose="020F0502020204030204" pitchFamily="34" charset="0"/>
                <a:cs typeface="Times New Roman" panose="02020603050405020304" pitchFamily="18" charset="0"/>
              </a:rPr>
              <a:t>allowances for TVET students was implemented in </a:t>
            </a:r>
            <a:r>
              <a:rPr lang="en-ZA" dirty="0" smtClean="0">
                <a:latin typeface="Calibri" panose="020F0502020204030204" pitchFamily="34" charset="0"/>
                <a:ea typeface="Calibri" panose="020F0502020204030204" pitchFamily="34" charset="0"/>
                <a:cs typeface="Times New Roman" panose="02020603050405020304" pitchFamily="18" charset="0"/>
              </a:rPr>
              <a:t>2019</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A Task Team is currently in place to produce a  policy on </a:t>
            </a:r>
            <a:r>
              <a:rPr lang="en-ZA" dirty="0" smtClean="0">
                <a:latin typeface="Calibri" panose="020F0502020204030204" pitchFamily="34" charset="0"/>
                <a:ea typeface="Calibri" panose="020F0502020204030204" pitchFamily="34" charset="0"/>
                <a:cs typeface="Times New Roman" panose="02020603050405020304" pitchFamily="18" charset="0"/>
              </a:rPr>
              <a:t>disabilities</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Guidelines for student governance/SRCs have been approved for implementation in colleges, which are aimed at  reducing conflict and enhancing conflict resolution, among others.</a:t>
            </a: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Proposals for the resuscitation of the SAFETSA structure are already </a:t>
            </a:r>
            <a:r>
              <a:rPr lang="en-ZA" dirty="0" smtClean="0">
                <a:latin typeface="Calibri" panose="020F0502020204030204" pitchFamily="34" charset="0"/>
                <a:ea typeface="Calibri" panose="020F0502020204030204" pitchFamily="34" charset="0"/>
                <a:cs typeface="Times New Roman" panose="02020603050405020304" pitchFamily="18" charset="0"/>
              </a:rPr>
              <a:t>underway</a:t>
            </a:r>
            <a:endParaRPr lang="en-ZA"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3</a:t>
            </a:fld>
            <a:endParaRPr lang="en-US" altLang="en-US" sz="1400" b="1" dirty="0" smtClean="0"/>
          </a:p>
        </p:txBody>
      </p:sp>
    </p:spTree>
    <p:extLst>
      <p:ext uri="{BB962C8B-B14F-4D97-AF65-F5344CB8AC3E}">
        <p14:creationId xmlns:p14="http://schemas.microsoft.com/office/powerpoint/2010/main" xmlns="" val="382886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p:nvPr/>
        </p:nvSpPr>
        <p:spPr>
          <a:xfrm>
            <a:off x="533398" y="903984"/>
            <a:ext cx="8100935" cy="5426870"/>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Inadequate </a:t>
            </a:r>
            <a:r>
              <a:rPr lang="en-ZA" dirty="0">
                <a:latin typeface="Calibri" panose="020F0502020204030204" pitchFamily="34" charset="0"/>
                <a:ea typeface="Calibri" panose="020F0502020204030204" pitchFamily="34" charset="0"/>
                <a:cs typeface="Times New Roman" panose="02020603050405020304" pitchFamily="18" charset="0"/>
              </a:rPr>
              <a:t>expertise in the TVET sub-system to perform curriculum development functions </a:t>
            </a:r>
            <a:endParaRPr lang="en-ZA"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The planning </a:t>
            </a:r>
            <a:r>
              <a:rPr lang="en-ZA" dirty="0">
                <a:latin typeface="Calibri" panose="020F0502020204030204" pitchFamily="34" charset="0"/>
                <a:ea typeface="Calibri" panose="020F0502020204030204" pitchFamily="34" charset="0"/>
                <a:cs typeface="Times New Roman" panose="02020603050405020304" pitchFamily="18" charset="0"/>
              </a:rPr>
              <a:t>and implementation of occupational qualifications in TVET colleges </a:t>
            </a:r>
            <a:r>
              <a:rPr lang="en-ZA" dirty="0" smtClean="0">
                <a:latin typeface="Calibri" panose="020F0502020204030204" pitchFamily="34" charset="0"/>
                <a:ea typeface="Calibri" panose="020F0502020204030204" pitchFamily="34" charset="0"/>
                <a:cs typeface="Times New Roman" panose="02020603050405020304" pitchFamily="18" charset="0"/>
              </a:rPr>
              <a:t>is difficult</a:t>
            </a:r>
            <a:r>
              <a:rPr lang="en-ZA" dirty="0">
                <a:latin typeface="Calibri" panose="020F0502020204030204" pitchFamily="34" charset="0"/>
                <a:ea typeface="Calibri" panose="020F0502020204030204" pitchFamily="34" charset="0"/>
                <a:cs typeface="Times New Roman" panose="02020603050405020304" pitchFamily="18" charset="0"/>
              </a:rPr>
              <a:t>, </a:t>
            </a:r>
            <a:r>
              <a:rPr lang="en-ZA" dirty="0" smtClean="0">
                <a:latin typeface="Calibri" panose="020F0502020204030204" pitchFamily="34" charset="0"/>
                <a:ea typeface="Calibri" panose="020F0502020204030204" pitchFamily="34" charset="0"/>
                <a:cs typeface="Times New Roman" panose="02020603050405020304" pitchFamily="18" charset="0"/>
              </a:rPr>
              <a:t>for various reasons. A data-based integrated skills planning and funding system will help give traction to a more robust TVET system. </a:t>
            </a:r>
          </a:p>
          <a:p>
            <a:pPr marL="342900" marR="0" lvl="0" indent="-342900">
              <a:lnSpc>
                <a:spcPct val="107000"/>
              </a:lnSpc>
              <a:spcBef>
                <a:spcPts val="0"/>
              </a:spcBef>
              <a:spcAft>
                <a:spcPts val="0"/>
              </a:spcAft>
              <a:buFont typeface="Symbol" panose="05050102010706020507" pitchFamily="18"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NSF funding was secured to drive </a:t>
            </a:r>
            <a:r>
              <a:rPr lang="en-ZA" dirty="0">
                <a:latin typeface="Calibri" panose="020F0502020204030204" pitchFamily="34" charset="0"/>
                <a:ea typeface="Calibri" panose="020F0502020204030204" pitchFamily="34" charset="0"/>
                <a:cs typeface="Times New Roman" panose="02020603050405020304" pitchFamily="18" charset="0"/>
              </a:rPr>
              <a:t>some key curriculum areas that align to government priorities, namely renewable energies, ICT and software production, the digital economy, etc. </a:t>
            </a:r>
            <a:r>
              <a:rPr lang="en-ZA" dirty="0" smtClean="0">
                <a:latin typeface="Calibri" panose="020F0502020204030204" pitchFamily="34" charset="0"/>
                <a:ea typeface="Calibri" panose="020F0502020204030204" pitchFamily="34" charset="0"/>
                <a:cs typeface="Times New Roman" panose="02020603050405020304" pitchFamily="18" charset="0"/>
              </a:rPr>
              <a:t>However the recruitment of curriculum specialists has delayed implementation. This is receiving urgent attention</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Formulation of the Colleges Bursary Rules and Guidelines has become increasingly difficult against many competing student demands for financial </a:t>
            </a:r>
            <a:r>
              <a:rPr lang="en-ZA" dirty="0" smtClean="0">
                <a:latin typeface="Calibri" panose="020F0502020204030204" pitchFamily="34" charset="0"/>
                <a:ea typeface="Calibri" panose="020F0502020204030204" pitchFamily="34" charset="0"/>
                <a:cs typeface="Times New Roman" panose="02020603050405020304" pitchFamily="18" charset="0"/>
              </a:rPr>
              <a:t>support,  </a:t>
            </a:r>
            <a:r>
              <a:rPr lang="en-ZA" dirty="0">
                <a:latin typeface="Calibri" panose="020F0502020204030204" pitchFamily="34" charset="0"/>
                <a:ea typeface="Calibri" panose="020F0502020204030204" pitchFamily="34" charset="0"/>
                <a:cs typeface="Times New Roman" panose="02020603050405020304" pitchFamily="18" charset="0"/>
              </a:rPr>
              <a:t>in the form of allowances. Compounding  this, is the poor administration of bursaries by some </a:t>
            </a:r>
            <a:r>
              <a:rPr lang="en-ZA" dirty="0" smtClean="0">
                <a:latin typeface="Calibri" panose="020F0502020204030204" pitchFamily="34" charset="0"/>
                <a:ea typeface="Calibri" panose="020F0502020204030204" pitchFamily="34" charset="0"/>
                <a:cs typeface="Times New Roman" panose="02020603050405020304" pitchFamily="18" charset="0"/>
              </a:rPr>
              <a:t>colleges and poor </a:t>
            </a:r>
            <a:r>
              <a:rPr lang="en-ZA" dirty="0">
                <a:latin typeface="Calibri" panose="020F0502020204030204" pitchFamily="34" charset="0"/>
                <a:ea typeface="Calibri" panose="020F0502020204030204" pitchFamily="34" charset="0"/>
                <a:cs typeface="Times New Roman" panose="02020603050405020304" pitchFamily="18" charset="0"/>
              </a:rPr>
              <a:t>capacity at NSFAS to deal with TVET </a:t>
            </a:r>
            <a:r>
              <a:rPr lang="en-ZA" dirty="0" smtClean="0">
                <a:latin typeface="Calibri" panose="020F0502020204030204" pitchFamily="34" charset="0"/>
                <a:ea typeface="Calibri" panose="020F0502020204030204" pitchFamily="34" charset="0"/>
                <a:cs typeface="Times New Roman" panose="02020603050405020304" pitchFamily="18" charset="0"/>
              </a:rPr>
              <a:t>colleges</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Poor </a:t>
            </a:r>
            <a:r>
              <a:rPr lang="en-ZA" dirty="0">
                <a:latin typeface="Calibri" panose="020F0502020204030204" pitchFamily="34" charset="0"/>
                <a:ea typeface="Calibri" panose="020F0502020204030204" pitchFamily="34" charset="0"/>
                <a:cs typeface="Times New Roman" panose="02020603050405020304" pitchFamily="18" charset="0"/>
              </a:rPr>
              <a:t>capacity at </a:t>
            </a:r>
            <a:r>
              <a:rPr lang="en-ZA" dirty="0" smtClean="0">
                <a:latin typeface="Calibri" panose="020F0502020204030204" pitchFamily="34" charset="0"/>
                <a:ea typeface="Calibri" panose="020F0502020204030204" pitchFamily="34" charset="0"/>
                <a:cs typeface="Times New Roman" panose="02020603050405020304" pitchFamily="18" charset="0"/>
              </a:rPr>
              <a:t>regional </a:t>
            </a:r>
            <a:r>
              <a:rPr lang="en-ZA" dirty="0">
                <a:latin typeface="Calibri" panose="020F0502020204030204" pitchFamily="34" charset="0"/>
                <a:ea typeface="Calibri" panose="020F0502020204030204" pitchFamily="34" charset="0"/>
                <a:cs typeface="Times New Roman" panose="02020603050405020304" pitchFamily="18" charset="0"/>
              </a:rPr>
              <a:t>office level militates against providing hands-on support to teaching and learning in </a:t>
            </a:r>
            <a:r>
              <a:rPr lang="en-ZA" dirty="0" smtClean="0">
                <a:latin typeface="Calibri" panose="020F0502020204030204" pitchFamily="34" charset="0"/>
                <a:ea typeface="Calibri" panose="020F0502020204030204" pitchFamily="34" charset="0"/>
                <a:cs typeface="Times New Roman" panose="02020603050405020304" pitchFamily="18" charset="0"/>
              </a:rPr>
              <a:t>colleges. Such efforts from the national office has neither  the desired reach, nor the type of specific academic interventions required in each of the poor performing colleges and campuses</a:t>
            </a:r>
            <a:endParaRPr lang="en-ZA"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4</a:t>
            </a:fld>
            <a:endParaRPr lang="en-US" altLang="en-US" sz="1400" b="1" dirty="0" smtClean="0"/>
          </a:p>
        </p:txBody>
      </p:sp>
      <p:sp>
        <p:nvSpPr>
          <p:cNvPr id="12" name="TextBox 11"/>
          <p:cNvSpPr txBox="1"/>
          <p:nvPr/>
        </p:nvSpPr>
        <p:spPr>
          <a:xfrm>
            <a:off x="533399" y="519114"/>
            <a:ext cx="8084373"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Programmes and Qualifications Challenges</a:t>
            </a:r>
            <a:endParaRPr lang="en-ZA" sz="2200" b="1" dirty="0">
              <a:cs typeface="Calibri" pitchFamily="34" charset="0"/>
            </a:endParaRPr>
          </a:p>
        </p:txBody>
      </p:sp>
    </p:spTree>
    <p:extLst>
      <p:ext uri="{BB962C8B-B14F-4D97-AF65-F5344CB8AC3E}">
        <p14:creationId xmlns:p14="http://schemas.microsoft.com/office/powerpoint/2010/main" xmlns="" val="4112967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p:nvPr/>
        </p:nvSpPr>
        <p:spPr>
          <a:xfrm>
            <a:off x="533399" y="990600"/>
            <a:ext cx="8084373" cy="4524637"/>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The </a:t>
            </a:r>
            <a:r>
              <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rPr>
              <a:t>emergence of the fourth industrial revolution has motivated several key stakeholders to show interest in the skills  developed in TVET </a:t>
            </a: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colleges</a:t>
            </a:r>
          </a:p>
          <a:p>
            <a:pPr marL="342900" marR="0" lvl="0" indent="-342900">
              <a:lnSpc>
                <a:spcPct val="107000"/>
              </a:lnSpc>
              <a:spcBef>
                <a:spcPts val="0"/>
              </a:spcBef>
              <a:spcAft>
                <a:spcPts val="0"/>
              </a:spcAft>
              <a:buFont typeface="Symbol" panose="05050102010706020507" pitchFamily="18" charset="2"/>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Discussions already </a:t>
            </a:r>
            <a:r>
              <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rPr>
              <a:t>underway between the DHET Branches </a:t>
            </a: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show </a:t>
            </a:r>
            <a:r>
              <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promise of paving the way for a more integrated approach to the planning of responsive programmes to be offered in TVET </a:t>
            </a: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colleges</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finalisation of the Admissions Policy is intended to improve both the enrolment process in colleges to make them more efficient, as well as to prevent students from accessing colleges only for the allowances provided through the </a:t>
            </a: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bursary</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There </a:t>
            </a:r>
            <a:r>
              <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rPr>
              <a:t>are some very good practices in TVET colleges around student support services, and teaching and learning that can be replicated in other colleges through a system of partnering and support. This has already started on a small scale. The intention is to use this approach to build a critical mass of expertise within the TVET college </a:t>
            </a: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system</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ZA"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5</a:t>
            </a:fld>
            <a:endParaRPr lang="en-US" altLang="en-US" sz="1400" b="1" dirty="0" smtClean="0"/>
          </a:p>
        </p:txBody>
      </p:sp>
      <p:sp>
        <p:nvSpPr>
          <p:cNvPr id="11" name="TextBox 10"/>
          <p:cNvSpPr txBox="1"/>
          <p:nvPr/>
        </p:nvSpPr>
        <p:spPr>
          <a:xfrm>
            <a:off x="533399" y="519114"/>
            <a:ext cx="8084373"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Programmes and Qualifications Opportunities</a:t>
            </a:r>
            <a:endParaRPr lang="en-ZA" sz="2200" b="1" dirty="0">
              <a:cs typeface="Calibri" pitchFamily="34" charset="0"/>
            </a:endParaRPr>
          </a:p>
        </p:txBody>
      </p:sp>
    </p:spTree>
    <p:extLst>
      <p:ext uri="{BB962C8B-B14F-4D97-AF65-F5344CB8AC3E}">
        <p14:creationId xmlns:p14="http://schemas.microsoft.com/office/powerpoint/2010/main" xmlns="" val="1005606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Examinations and Assessment</a:t>
            </a:r>
          </a:p>
        </p:txBody>
      </p:sp>
      <p:sp>
        <p:nvSpPr>
          <p:cNvPr id="8" name="TextBox 7"/>
          <p:cNvSpPr txBox="1"/>
          <p:nvPr/>
        </p:nvSpPr>
        <p:spPr>
          <a:xfrm>
            <a:off x="533401" y="1058882"/>
            <a:ext cx="8039128" cy="3970318"/>
          </a:xfrm>
          <a:prstGeom prst="rect">
            <a:avLst/>
          </a:prstGeom>
          <a:noFill/>
        </p:spPr>
        <p:txBody>
          <a:bodyPr wrap="square">
            <a:spAutoFit/>
          </a:bodyPr>
          <a:lstStyle/>
          <a:p>
            <a:pPr marL="285750" lvl="0" indent="-285750">
              <a:buFont typeface="Arial" panose="020B0604020202020204" pitchFamily="34" charset="0"/>
              <a:buChar char="•"/>
            </a:pPr>
            <a:r>
              <a:rPr lang="en-US" dirty="0">
                <a:latin typeface="Calibri" panose="020F0502020204030204" pitchFamily="34" charset="0"/>
                <a:cs typeface="Arial" panose="020B0604020202020204" pitchFamily="34" charset="0"/>
              </a:rPr>
              <a:t>C</a:t>
            </a:r>
            <a:r>
              <a:rPr lang="en-US" dirty="0" smtClean="0">
                <a:latin typeface="Calibri" panose="020F0502020204030204" pitchFamily="34" charset="0"/>
                <a:cs typeface="Arial" panose="020B0604020202020204" pitchFamily="34" charset="0"/>
              </a:rPr>
              <a:t>onducted the state of readiness monitoring across six regions and 15 campuses were visited. The sampled campuses demonstrated capacity to manage credible examinations</a:t>
            </a:r>
          </a:p>
          <a:p>
            <a:pPr marL="285750" lvl="0" indent="-285750">
              <a:buFont typeface="Arial" panose="020B0604020202020204" pitchFamily="34" charset="0"/>
              <a:buChar char="•"/>
            </a:pPr>
            <a:r>
              <a:rPr lang="en-US" dirty="0" smtClean="0">
                <a:latin typeface="Calibri" panose="020F0502020204030204" pitchFamily="34" charset="0"/>
                <a:cs typeface="Arial" panose="020B0604020202020204" pitchFamily="34" charset="0"/>
              </a:rPr>
              <a:t>The sampled campuses have basic requirements such as strong rooms, storage rooms, suitable classrooms, computers labs, qualified lecturers and security personnel and IT specialists</a:t>
            </a:r>
          </a:p>
          <a:p>
            <a:pPr marL="285750" lvl="0" indent="-285750">
              <a:buFont typeface="Arial" panose="020B0604020202020204" pitchFamily="34" charset="0"/>
              <a:buChar char="•"/>
            </a:pPr>
            <a:r>
              <a:rPr lang="en-US" dirty="0" smtClean="0">
                <a:latin typeface="Calibri" panose="020F0502020204030204" pitchFamily="34" charset="0"/>
                <a:cs typeface="Arial" panose="020B0604020202020204" pitchFamily="34" charset="0"/>
              </a:rPr>
              <a:t>The </a:t>
            </a:r>
            <a:r>
              <a:rPr lang="en-US" dirty="0">
                <a:latin typeface="Calibri" panose="020F0502020204030204" pitchFamily="34" charset="0"/>
                <a:cs typeface="Arial" panose="020B0604020202020204" pitchFamily="34" charset="0"/>
              </a:rPr>
              <a:t>members of National Examination Irregularities Committee have been appointed </a:t>
            </a:r>
            <a:r>
              <a:rPr lang="en-US" dirty="0" smtClean="0">
                <a:latin typeface="Calibri" panose="020F0502020204030204" pitchFamily="34" charset="0"/>
                <a:cs typeface="Arial" panose="020B0604020202020204" pitchFamily="34" charset="0"/>
              </a:rPr>
              <a:t>in </a:t>
            </a:r>
            <a:r>
              <a:rPr lang="en-US" dirty="0">
                <a:latin typeface="Calibri" panose="020F0502020204030204" pitchFamily="34" charset="0"/>
                <a:cs typeface="Arial" panose="020B0604020202020204" pitchFamily="34" charset="0"/>
              </a:rPr>
              <a:t>accordance with the </a:t>
            </a:r>
            <a:r>
              <a:rPr lang="en-US" i="1" dirty="0">
                <a:latin typeface="Calibri" panose="020F0502020204030204" pitchFamily="34" charset="0"/>
                <a:cs typeface="Arial" panose="020B0604020202020204" pitchFamily="34" charset="0"/>
              </a:rPr>
              <a:t>Policy on the Conduct, Management, and Administration Report 190/0 and NC(V</a:t>
            </a:r>
            <a:r>
              <a:rPr lang="en-US" i="1" dirty="0" smtClean="0">
                <a:latin typeface="Calibri" panose="020F0502020204030204" pitchFamily="34" charset="0"/>
                <a:cs typeface="Arial" panose="020B0604020202020204" pitchFamily="34" charset="0"/>
              </a:rPr>
              <a:t>)</a:t>
            </a:r>
            <a:endParaRPr lang="en-US" dirty="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dirty="0">
                <a:latin typeface="Calibri" panose="020F0502020204030204" pitchFamily="34" charset="0"/>
                <a:cs typeface="Arial" panose="020B0604020202020204" pitchFamily="34" charset="0"/>
              </a:rPr>
              <a:t> </a:t>
            </a:r>
            <a:r>
              <a:rPr lang="en-ZA" dirty="0">
                <a:latin typeface="Calibri" panose="020F0502020204030204" pitchFamily="34" charset="0"/>
              </a:rPr>
              <a:t>The</a:t>
            </a:r>
            <a:r>
              <a:rPr lang="en-ZA" i="1" dirty="0">
                <a:latin typeface="Calibri" panose="020F0502020204030204" pitchFamily="34" charset="0"/>
              </a:rPr>
              <a:t> Regulations Pertaining to Conduct, Management and Administration of Assessment for NC(V) AND Report </a:t>
            </a:r>
            <a:r>
              <a:rPr lang="en-ZA" i="1" dirty="0" smtClean="0">
                <a:latin typeface="Calibri" panose="020F0502020204030204" pitchFamily="34" charset="0"/>
              </a:rPr>
              <a:t>190 </a:t>
            </a:r>
            <a:r>
              <a:rPr lang="en-ZA" dirty="0" smtClean="0">
                <a:latin typeface="Calibri" panose="020F0502020204030204" pitchFamily="34" charset="0"/>
              </a:rPr>
              <a:t>and</a:t>
            </a:r>
            <a:r>
              <a:rPr lang="en-ZA" i="1" dirty="0" smtClean="0">
                <a:latin typeface="Calibri" panose="020F0502020204030204" pitchFamily="34" charset="0"/>
              </a:rPr>
              <a:t> </a:t>
            </a:r>
            <a:r>
              <a:rPr lang="en-ZA" i="1" dirty="0">
                <a:latin typeface="Calibri" panose="020F0502020204030204" pitchFamily="34" charset="0"/>
              </a:rPr>
              <a:t>Regulations Pertaining to Conduct, Management and Administration of Assessment for General Education and Training Certificate(GETC) </a:t>
            </a:r>
            <a:r>
              <a:rPr lang="en-ZA" dirty="0" smtClean="0">
                <a:latin typeface="Calibri" panose="020F0502020204030204" pitchFamily="34" charset="0"/>
              </a:rPr>
              <a:t>development has been finalised and ready to be </a:t>
            </a:r>
            <a:r>
              <a:rPr lang="en-ZA" dirty="0">
                <a:latin typeface="Calibri" panose="020F0502020204030204" pitchFamily="34" charset="0"/>
              </a:rPr>
              <a:t>gazetted for public </a:t>
            </a:r>
            <a:r>
              <a:rPr lang="en-ZA" dirty="0" smtClean="0">
                <a:latin typeface="Calibri" panose="020F0502020204030204" pitchFamily="34" charset="0"/>
              </a:rPr>
              <a:t>comment </a:t>
            </a: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cs typeface="Arial" panose="020B0604020202020204" pitchFamily="34"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6</a:t>
            </a:fld>
            <a:endParaRPr lang="en-US" altLang="en-US" sz="1400" b="1" dirty="0" smtClean="0"/>
          </a:p>
        </p:txBody>
      </p:sp>
    </p:spTree>
    <p:extLst>
      <p:ext uri="{BB962C8B-B14F-4D97-AF65-F5344CB8AC3E}">
        <p14:creationId xmlns:p14="http://schemas.microsoft.com/office/powerpoint/2010/main" xmlns="" val="3144409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p:nvPr/>
        </p:nvSpPr>
        <p:spPr>
          <a:xfrm>
            <a:off x="533400" y="1066800"/>
            <a:ext cx="8039129" cy="4247317"/>
          </a:xfrm>
          <a:prstGeom prst="rect">
            <a:avLst/>
          </a:prstGeom>
          <a:noFill/>
        </p:spPr>
        <p:txBody>
          <a:bodyPr wrap="square">
            <a:spAutoFit/>
          </a:bodyPr>
          <a:lstStyle/>
          <a:p>
            <a:pPr marL="285750" indent="-285750">
              <a:buFont typeface="Arial" panose="020B0604020202020204" pitchFamily="34" charset="0"/>
              <a:buChar char="•"/>
            </a:pPr>
            <a:r>
              <a:rPr lang="en-US" dirty="0" smtClean="0">
                <a:latin typeface="Calibri" panose="020F0502020204030204" pitchFamily="34" charset="0"/>
                <a:cs typeface="Arial" panose="020B0604020202020204" pitchFamily="34" charset="0"/>
              </a:rPr>
              <a:t>Department </a:t>
            </a:r>
            <a:r>
              <a:rPr lang="en-US" dirty="0">
                <a:latin typeface="Calibri" panose="020F0502020204030204" pitchFamily="34" charset="0"/>
                <a:cs typeface="Arial" panose="020B0604020202020204" pitchFamily="34" charset="0"/>
              </a:rPr>
              <a:t>in collaboration with Government Printing Works </a:t>
            </a:r>
            <a:r>
              <a:rPr lang="en-US" dirty="0" smtClean="0">
                <a:latin typeface="Calibri" panose="020F0502020204030204" pitchFamily="34" charset="0"/>
                <a:cs typeface="Arial" panose="020B0604020202020204" pitchFamily="34" charset="0"/>
              </a:rPr>
              <a:t>introduced automation </a:t>
            </a:r>
            <a:r>
              <a:rPr lang="en-US" dirty="0">
                <a:latin typeface="Calibri" panose="020F0502020204030204" pitchFamily="34" charset="0"/>
                <a:cs typeface="Arial" panose="020B0604020202020204" pitchFamily="34" charset="0"/>
              </a:rPr>
              <a:t>of printing and packaging </a:t>
            </a:r>
            <a:r>
              <a:rPr lang="en-US" dirty="0" smtClean="0">
                <a:latin typeface="Calibri" panose="020F0502020204030204" pitchFamily="34" charset="0"/>
                <a:cs typeface="Arial" panose="020B0604020202020204" pitchFamily="34" charset="0"/>
              </a:rPr>
              <a:t>of question papers with </a:t>
            </a:r>
            <a:r>
              <a:rPr lang="en-US" dirty="0">
                <a:latin typeface="Calibri" panose="020F0502020204030204" pitchFamily="34" charset="0"/>
                <a:cs typeface="Arial" panose="020B0604020202020204" pitchFamily="34" charset="0"/>
              </a:rPr>
              <a:t>no human </a:t>
            </a:r>
            <a:r>
              <a:rPr lang="en-US" dirty="0" smtClean="0">
                <a:latin typeface="Calibri" panose="020F0502020204030204" pitchFamily="34" charset="0"/>
                <a:cs typeface="Arial" panose="020B0604020202020204" pitchFamily="34" charset="0"/>
              </a:rPr>
              <a:t>intervention </a:t>
            </a:r>
            <a:r>
              <a:rPr lang="en-US" dirty="0">
                <a:latin typeface="Calibri" panose="020F0502020204030204" pitchFamily="34" charset="0"/>
                <a:cs typeface="Arial" panose="020B0604020202020204" pitchFamily="34" charset="0"/>
              </a:rPr>
              <a:t>and this has significantly improved the security of question </a:t>
            </a:r>
            <a:r>
              <a:rPr lang="en-US" dirty="0" smtClean="0">
                <a:latin typeface="Calibri" panose="020F0502020204030204" pitchFamily="34" charset="0"/>
                <a:cs typeface="Arial" panose="020B0604020202020204" pitchFamily="34" charset="0"/>
              </a:rPr>
              <a:t>papers</a:t>
            </a:r>
          </a:p>
          <a:p>
            <a:pPr marL="285750" indent="-285750">
              <a:buFont typeface="Arial" panose="020B0604020202020204" pitchFamily="34" charset="0"/>
              <a:buChar char="•"/>
            </a:pPr>
            <a:r>
              <a:rPr lang="en-US" dirty="0">
                <a:latin typeface="Calibri" panose="020F0502020204030204" pitchFamily="34" charset="0"/>
                <a:cs typeface="Arial" panose="020B0604020202020204" pitchFamily="34" charset="0"/>
              </a:rPr>
              <a:t>The leakage of question papers have been eliminated since the conduct April 2018 examinations to </a:t>
            </a:r>
            <a:r>
              <a:rPr lang="en-US" dirty="0" smtClean="0">
                <a:latin typeface="Calibri" panose="020F0502020204030204" pitchFamily="34" charset="0"/>
                <a:cs typeface="Arial" panose="020B0604020202020204" pitchFamily="34" charset="0"/>
              </a:rPr>
              <a:t>date</a:t>
            </a:r>
          </a:p>
          <a:p>
            <a:pPr marL="285750" indent="-285750">
              <a:buFont typeface="Arial" panose="020B0604020202020204" pitchFamily="34" charset="0"/>
              <a:buChar char="•"/>
            </a:pPr>
            <a:r>
              <a:rPr lang="en-US" dirty="0">
                <a:latin typeface="Calibri" panose="020F0502020204030204" pitchFamily="34" charset="0"/>
                <a:cs typeface="Arial" panose="020B0604020202020204" pitchFamily="34" charset="0"/>
              </a:rPr>
              <a:t>Establishment of nodal and distribution points which ensure that question papers are delivered to private colleges on day of the </a:t>
            </a:r>
            <a:r>
              <a:rPr lang="en-US" dirty="0" smtClean="0">
                <a:latin typeface="Calibri" panose="020F0502020204030204" pitchFamily="34" charset="0"/>
                <a:cs typeface="Arial" panose="020B0604020202020204" pitchFamily="34" charset="0"/>
              </a:rPr>
              <a:t>writing</a:t>
            </a:r>
            <a:endParaRPr lang="en-ZA" dirty="0">
              <a:latin typeface="Calibri" panose="020F0502020204030204" pitchFamily="34" charset="0"/>
              <a:cs typeface="Arial" panose="020B0604020202020204" pitchFamily="34" charset="0"/>
            </a:endParaRPr>
          </a:p>
          <a:p>
            <a:pPr marL="285750" lvl="0" indent="-285750">
              <a:buFont typeface="Arial" panose="020B0604020202020204" pitchFamily="34" charset="0"/>
              <a:buChar char="•"/>
            </a:pPr>
            <a:r>
              <a:rPr lang="en-US" dirty="0">
                <a:latin typeface="Calibri" panose="020F0502020204030204" pitchFamily="34" charset="0"/>
                <a:cs typeface="Arial" panose="020B0604020202020204" pitchFamily="34" charset="0"/>
              </a:rPr>
              <a:t>I</a:t>
            </a:r>
            <a:r>
              <a:rPr lang="en-US" dirty="0" smtClean="0">
                <a:latin typeface="Calibri" panose="020F0502020204030204" pitchFamily="34" charset="0"/>
                <a:cs typeface="Arial" panose="020B0604020202020204" pitchFamily="34" charset="0"/>
              </a:rPr>
              <a:t>ntervened </a:t>
            </a:r>
            <a:r>
              <a:rPr lang="en-US" dirty="0">
                <a:latin typeface="Calibri" panose="020F0502020204030204" pitchFamily="34" charset="0"/>
                <a:cs typeface="Arial" panose="020B0604020202020204" pitchFamily="34" charset="0"/>
              </a:rPr>
              <a:t>in the reduction of the certification </a:t>
            </a:r>
            <a:r>
              <a:rPr lang="en-US" dirty="0" smtClean="0">
                <a:latin typeface="Calibri" panose="020F0502020204030204" pitchFamily="34" charset="0"/>
                <a:cs typeface="Arial" panose="020B0604020202020204" pitchFamily="34" charset="0"/>
              </a:rPr>
              <a:t>backlog and a</a:t>
            </a:r>
            <a:r>
              <a:rPr lang="en-ZA" dirty="0" smtClean="0">
                <a:latin typeface="Calibri" panose="020F0502020204030204" pitchFamily="34" charset="0"/>
              </a:rPr>
              <a:t> </a:t>
            </a:r>
            <a:r>
              <a:rPr lang="en-ZA" dirty="0">
                <a:latin typeface="Calibri" panose="020F0502020204030204" pitchFamily="34" charset="0"/>
              </a:rPr>
              <a:t>total number certificates that were processed for the </a:t>
            </a:r>
            <a:r>
              <a:rPr lang="en-ZA" dirty="0" smtClean="0">
                <a:latin typeface="Calibri" panose="020F0502020204030204" pitchFamily="34" charset="0"/>
              </a:rPr>
              <a:t>Quarter 1 of 2019/20 amounts </a:t>
            </a:r>
            <a:r>
              <a:rPr lang="en-ZA" dirty="0">
                <a:latin typeface="Calibri" panose="020F0502020204030204" pitchFamily="34" charset="0"/>
              </a:rPr>
              <a:t>to 77 </a:t>
            </a:r>
            <a:r>
              <a:rPr lang="en-ZA" dirty="0" smtClean="0">
                <a:latin typeface="Calibri" panose="020F0502020204030204" pitchFamily="34" charset="0"/>
              </a:rPr>
              <a:t>517 certificates</a:t>
            </a:r>
          </a:p>
          <a:p>
            <a:pPr marL="285750" indent="-285750">
              <a:buFont typeface="Arial" panose="020B0604020202020204" pitchFamily="34" charset="0"/>
              <a:buChar char="•"/>
            </a:pPr>
            <a:r>
              <a:rPr lang="en-US" dirty="0" smtClean="0">
                <a:latin typeface="Calibri" panose="020F0502020204030204" pitchFamily="34" charset="0"/>
                <a:cs typeface="Arial" panose="020B0604020202020204" pitchFamily="34" charset="0"/>
              </a:rPr>
              <a:t>The </a:t>
            </a:r>
            <a:r>
              <a:rPr lang="en-US" dirty="0">
                <a:latin typeface="Calibri" panose="020F0502020204030204" pitchFamily="34" charset="0"/>
                <a:cs typeface="Arial" panose="020B0604020202020204" pitchFamily="34" charset="0"/>
              </a:rPr>
              <a:t>credibility of examination has improved significantly and all public examination centres that participated in the April 2019 Engineering Examination have released their results in accordance with the management </a:t>
            </a:r>
            <a:r>
              <a:rPr lang="en-US" dirty="0" smtClean="0">
                <a:latin typeface="Calibri" panose="020F0502020204030204" pitchFamily="34" charset="0"/>
                <a:cs typeface="Arial" panose="020B0604020202020204" pitchFamily="34" charset="0"/>
              </a:rPr>
              <a:t>plan </a:t>
            </a:r>
          </a:p>
          <a:p>
            <a:pPr marL="285750" indent="-285750">
              <a:buFont typeface="Arial" panose="020B0604020202020204" pitchFamily="34" charset="0"/>
              <a:buChar char="•"/>
            </a:pPr>
            <a:r>
              <a:rPr lang="en-US" dirty="0" smtClean="0">
                <a:latin typeface="Calibri" panose="020F0502020204030204" pitchFamily="34" charset="0"/>
                <a:cs typeface="Arial" panose="020B0604020202020204" pitchFamily="34" charset="0"/>
              </a:rPr>
              <a:t>The </a:t>
            </a:r>
            <a:r>
              <a:rPr lang="en-US" dirty="0">
                <a:latin typeface="Calibri" panose="020F0502020204030204" pitchFamily="34" charset="0"/>
                <a:cs typeface="Arial" panose="020B0604020202020204" pitchFamily="34" charset="0"/>
              </a:rPr>
              <a:t>E</a:t>
            </a:r>
            <a:r>
              <a:rPr lang="en-US" dirty="0" smtClean="0">
                <a:latin typeface="Calibri" panose="020F0502020204030204" pitchFamily="34" charset="0"/>
                <a:cs typeface="Arial" panose="020B0604020202020204" pitchFamily="34" charset="0"/>
              </a:rPr>
              <a:t>xecutive </a:t>
            </a:r>
            <a:r>
              <a:rPr lang="en-US" dirty="0">
                <a:latin typeface="Calibri" panose="020F0502020204030204" pitchFamily="34" charset="0"/>
                <a:cs typeface="Arial" panose="020B0604020202020204" pitchFamily="34" charset="0"/>
              </a:rPr>
              <a:t>C</a:t>
            </a:r>
            <a:r>
              <a:rPr lang="en-US" dirty="0" smtClean="0">
                <a:latin typeface="Calibri" panose="020F0502020204030204" pitchFamily="34" charset="0"/>
                <a:cs typeface="Arial" panose="020B0604020202020204" pitchFamily="34" charset="0"/>
              </a:rPr>
              <a:t>ouncil of Umalusi has applauded the Department for managing a successful and credible examination</a:t>
            </a:r>
            <a:endParaRPr lang="en-ZA" b="1" dirty="0" smtClean="0">
              <a:latin typeface="Calibri" panose="020F0502020204030204" pitchFamily="34" charset="0"/>
              <a:cs typeface="Arial" panose="020B0604020202020204" pitchFamily="34"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7</a:t>
            </a:fld>
            <a:endParaRPr lang="en-US" altLang="en-US" sz="1400" b="1" dirty="0" smtClean="0"/>
          </a:p>
        </p:txBody>
      </p:sp>
      <p:sp>
        <p:nvSpPr>
          <p:cNvPr id="11" name="TextBox 10"/>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Examinations and Assessment</a:t>
            </a:r>
          </a:p>
        </p:txBody>
      </p:sp>
    </p:spTree>
    <p:extLst>
      <p:ext uri="{BB962C8B-B14F-4D97-AF65-F5344CB8AC3E}">
        <p14:creationId xmlns:p14="http://schemas.microsoft.com/office/powerpoint/2010/main" xmlns="" val="685847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p:nvPr/>
        </p:nvSpPr>
        <p:spPr>
          <a:xfrm>
            <a:off x="533401" y="1066800"/>
            <a:ext cx="8039128" cy="4598823"/>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Legacy IT system that is managed by SITA and the system not able to reconcile student records across examination cycles thereby leading certification backlog</a:t>
            </a:r>
            <a:r>
              <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rPr>
              <a:t>s</a:t>
            </a:r>
            <a:endPar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Some centres do not submit the marks for ICASS and internal examination on time and this leads to late resulting and certifications. This problem is widespread in the private colleges</a:t>
            </a:r>
          </a:p>
          <a:p>
            <a:pPr marL="342900" marR="0" lvl="0" indent="-342900">
              <a:lnSpc>
                <a:spcPct val="107000"/>
              </a:lnSpc>
              <a:spcBef>
                <a:spcPts val="0"/>
              </a:spcBef>
              <a:spcAft>
                <a:spcPts val="0"/>
              </a:spcAft>
              <a:buFont typeface="Symbol" panose="05050102010706020507" pitchFamily="18" charset="2"/>
              <a:buChar char=""/>
            </a:pPr>
            <a:r>
              <a:rPr lang="en-ZA"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Management of private college which require additional security and dedicated examination personnel to conduct resident monitoring in order to contain irregularities that are prevalent in most private colleges</a:t>
            </a:r>
            <a:endParaRPr lang="en-ZA"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smtClean="0">
                <a:latin typeface="Calibri" panose="020F0502020204030204" pitchFamily="34" charset="0"/>
                <a:ea typeface="Calibri" panose="020F0502020204030204" pitchFamily="34" charset="0"/>
                <a:cs typeface="Arial" panose="020B0604020202020204" pitchFamily="34" charset="0"/>
              </a:rPr>
              <a:t>Lack of capacity to manage examination and assessment in regions. Extra capacity required to beef up the skeletal personnel in the region to strengthen the conduct and management of examinations</a:t>
            </a:r>
            <a:endParaRPr lang="en-ZA" dirty="0">
              <a:latin typeface="Calibri" panose="020F0502020204030204" pitchFamily="34" charset="0"/>
              <a:ea typeface="Calibri" panose="020F0502020204030204" pitchFamily="34" charset="0"/>
              <a:cs typeface="Arial" panose="020B0604020202020204" pitchFamily="34" charset="0"/>
            </a:endParaRPr>
          </a:p>
          <a:p>
            <a:pPr marL="171450" lvl="0" indent="-171450">
              <a:lnSpc>
                <a:spcPct val="150000"/>
              </a:lnSpc>
              <a:buFont typeface="Wingdings" panose="05000000000000000000" pitchFamily="2" charset="2"/>
              <a:buChar char="§"/>
            </a:pPr>
            <a:endParaRPr lang="en-US" dirty="0" smtClean="0"/>
          </a:p>
          <a:p>
            <a:endParaRPr lang="en-ZA" b="1"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endParaRPr lang="en-ZA" b="1"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endParaRPr lang="en-ZA" b="1" dirty="0"/>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8</a:t>
            </a:fld>
            <a:endParaRPr lang="en-US" altLang="en-US" sz="1400" b="1" dirty="0" smtClean="0"/>
          </a:p>
        </p:txBody>
      </p:sp>
      <p:sp>
        <p:nvSpPr>
          <p:cNvPr id="11" name="TextBox 10"/>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Examinations and Assessment Challenges</a:t>
            </a:r>
          </a:p>
        </p:txBody>
      </p:sp>
    </p:spTree>
    <p:extLst>
      <p:ext uri="{BB962C8B-B14F-4D97-AF65-F5344CB8AC3E}">
        <p14:creationId xmlns:p14="http://schemas.microsoft.com/office/powerpoint/2010/main" xmlns="" val="3085935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7"/>
          <p:cNvSpPr txBox="1"/>
          <p:nvPr/>
        </p:nvSpPr>
        <p:spPr>
          <a:xfrm>
            <a:off x="533400" y="1068749"/>
            <a:ext cx="8039129" cy="4222053"/>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cs typeface="Arial" panose="020B0604020202020204" pitchFamily="34" charset="0"/>
              </a:rPr>
              <a:t>Regulations </a:t>
            </a:r>
            <a:r>
              <a:rPr lang="en-US" dirty="0">
                <a:latin typeface="Calibri" panose="020F0502020204030204" pitchFamily="34" charset="0"/>
                <a:cs typeface="Arial" panose="020B0604020202020204" pitchFamily="34" charset="0"/>
              </a:rPr>
              <a:t>Pertaining </a:t>
            </a:r>
            <a:r>
              <a:rPr lang="en-US" dirty="0" smtClean="0">
                <a:latin typeface="Calibri" panose="020F0502020204030204" pitchFamily="34" charset="0"/>
                <a:cs typeface="Arial" panose="020B0604020202020204" pitchFamily="34" charset="0"/>
              </a:rPr>
              <a:t>to the </a:t>
            </a:r>
            <a:r>
              <a:rPr lang="en-US" dirty="0">
                <a:latin typeface="Calibri" panose="020F0502020204030204" pitchFamily="34" charset="0"/>
                <a:cs typeface="Arial" panose="020B0604020202020204" pitchFamily="34" charset="0"/>
              </a:rPr>
              <a:t>Conduct Management and Administration of Assessment of NC(V) and Report </a:t>
            </a:r>
            <a:r>
              <a:rPr lang="en-US" dirty="0" smtClean="0">
                <a:latin typeface="Calibri" panose="020F0502020204030204" pitchFamily="34" charset="0"/>
                <a:cs typeface="Arial" panose="020B0604020202020204" pitchFamily="34" charset="0"/>
              </a:rPr>
              <a:t>190/1. The implementation of these regulation will promote the credibility of examination and enhance public confidence in the system</a:t>
            </a:r>
          </a:p>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cs typeface="Arial" panose="020B0604020202020204" pitchFamily="34" charset="0"/>
              </a:rPr>
              <a:t>The development of an Integrated E</a:t>
            </a:r>
            <a:r>
              <a:rPr lang="en-US" dirty="0">
                <a:latin typeface="Calibri" panose="020F0502020204030204" pitchFamily="34" charset="0"/>
                <a:cs typeface="Arial" panose="020B0604020202020204" pitchFamily="34" charset="0"/>
              </a:rPr>
              <a:t>xamination I</a:t>
            </a:r>
            <a:r>
              <a:rPr lang="en-US" dirty="0" smtClean="0">
                <a:latin typeface="Calibri" panose="020F0502020204030204" pitchFamily="34" charset="0"/>
                <a:cs typeface="Arial" panose="020B0604020202020204" pitchFamily="34" charset="0"/>
              </a:rPr>
              <a:t>nformation Technology System by appointed Service Provider. Substantial progress has been made </a:t>
            </a:r>
            <a:r>
              <a:rPr lang="en-GB" dirty="0" smtClean="0">
                <a:latin typeface="Calibri" panose="020F0502020204030204" pitchFamily="34" charset="0"/>
              </a:rPr>
              <a:t>with the following modules completed:</a:t>
            </a:r>
            <a:r>
              <a:rPr lang="en-US" dirty="0" smtClean="0">
                <a:latin typeface="Calibri" panose="020F0502020204030204" pitchFamily="34" charset="0"/>
              </a:rPr>
              <a:t> </a:t>
            </a:r>
            <a:r>
              <a:rPr lang="en-GB" dirty="0" smtClean="0">
                <a:latin typeface="Calibri" panose="020F0502020204030204" pitchFamily="34" charset="0"/>
              </a:rPr>
              <a:t>Access </a:t>
            </a:r>
            <a:r>
              <a:rPr lang="en-GB" dirty="0">
                <a:latin typeface="Calibri" panose="020F0502020204030204" pitchFamily="34" charset="0"/>
              </a:rPr>
              <a:t>and </a:t>
            </a:r>
            <a:r>
              <a:rPr lang="en-GB" dirty="0" smtClean="0">
                <a:latin typeface="Calibri" panose="020F0502020204030204" pitchFamily="34" charset="0"/>
              </a:rPr>
              <a:t>security; student management; examination </a:t>
            </a:r>
            <a:r>
              <a:rPr lang="en-GB" dirty="0">
                <a:latin typeface="Calibri" panose="020F0502020204030204" pitchFamily="34" charset="0"/>
              </a:rPr>
              <a:t>centre </a:t>
            </a:r>
            <a:r>
              <a:rPr lang="en-GB" dirty="0" smtClean="0">
                <a:latin typeface="Calibri" panose="020F0502020204030204" pitchFamily="34" charset="0"/>
              </a:rPr>
              <a:t>management</a:t>
            </a:r>
            <a:r>
              <a:rPr lang="en-US" dirty="0" smtClean="0">
                <a:latin typeface="Calibri" panose="020F0502020204030204" pitchFamily="34" charset="0"/>
              </a:rPr>
              <a:t>; </a:t>
            </a:r>
            <a:r>
              <a:rPr lang="en-GB" dirty="0" smtClean="0">
                <a:latin typeface="Calibri" panose="020F0502020204030204" pitchFamily="34" charset="0"/>
              </a:rPr>
              <a:t>payments; r</a:t>
            </a:r>
            <a:r>
              <a:rPr lang="en-US" dirty="0" smtClean="0">
                <a:latin typeface="Calibri" panose="020F0502020204030204" pitchFamily="34" charset="0"/>
              </a:rPr>
              <a:t>esulting </a:t>
            </a:r>
            <a:r>
              <a:rPr lang="en-US" dirty="0">
                <a:latin typeface="Calibri" panose="020F0502020204030204" pitchFamily="34" charset="0"/>
              </a:rPr>
              <a:t>and </a:t>
            </a:r>
            <a:r>
              <a:rPr lang="en-US" dirty="0" smtClean="0">
                <a:latin typeface="Calibri" panose="020F0502020204030204" pitchFamily="34" charset="0"/>
              </a:rPr>
              <a:t>certification; timetable </a:t>
            </a:r>
            <a:r>
              <a:rPr lang="en-US" dirty="0">
                <a:latin typeface="Calibri" panose="020F0502020204030204" pitchFamily="34" charset="0"/>
              </a:rPr>
              <a:t>and </a:t>
            </a:r>
            <a:r>
              <a:rPr lang="en-US" dirty="0" smtClean="0">
                <a:latin typeface="Calibri" panose="020F0502020204030204" pitchFamily="34" charset="0"/>
              </a:rPr>
              <a:t>examination preparation and irregularities.</a:t>
            </a:r>
            <a:endParaRPr lang="en-US" dirty="0">
              <a:latin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cs typeface="Arial" panose="020B0604020202020204" pitchFamily="34" charset="0"/>
              </a:rPr>
              <a:t>The completed modules are being piloted using data of examinations already conducted</a:t>
            </a:r>
          </a:p>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cs typeface="Arial" panose="020B0604020202020204" pitchFamily="34" charset="0"/>
              </a:rPr>
              <a:t>The new system will address the certification backlog and students will receive their results and certificates on time </a:t>
            </a:r>
            <a:endParaRPr lang="en-ZA" b="1" dirty="0" smtClean="0">
              <a:latin typeface="Calibri" panose="020F0502020204030204" pitchFamily="34" charset="0"/>
              <a:cs typeface="Arial" panose="020B0604020202020204" pitchFamily="34" charset="0"/>
            </a:endParaRPr>
          </a:p>
          <a:p>
            <a:pPr marL="171450" indent="-171450">
              <a:buFont typeface="Wingdings" panose="05000000000000000000" pitchFamily="2" charset="2"/>
              <a:buChar char="§"/>
            </a:pPr>
            <a:endParaRPr lang="en-ZA" b="1" dirty="0">
              <a:latin typeface="Calibri" panose="020F0502020204030204" pitchFamily="34" charset="0"/>
            </a:endParaRPr>
          </a:p>
        </p:txBody>
      </p:sp>
      <p:sp>
        <p:nvSpPr>
          <p:cNvPr id="10" name="Slide Number Placeholder 7"/>
          <p:cNvSpPr>
            <a:spLocks noGrp="1"/>
          </p:cNvSpPr>
          <p:nvPr>
            <p:ph type="sldNum" sz="quarter" idx="12"/>
          </p:nvPr>
        </p:nvSpPr>
        <p:spPr bwMode="auto">
          <a:xfrm>
            <a:off x="7010400"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8927F-F51F-4BE6-AB48-CC556BA609F8}" type="slidenum">
              <a:rPr lang="en-US" altLang="en-US" sz="1400" b="1" smtClean="0"/>
              <a:pPr>
                <a:spcBef>
                  <a:spcPct val="0"/>
                </a:spcBef>
                <a:buFontTx/>
                <a:buNone/>
              </a:pPr>
              <a:t>9</a:t>
            </a:fld>
            <a:endParaRPr lang="en-US" altLang="en-US" sz="1400" b="1" dirty="0" smtClean="0"/>
          </a:p>
        </p:txBody>
      </p:sp>
      <p:sp>
        <p:nvSpPr>
          <p:cNvPr id="11" name="TextBox 10"/>
          <p:cNvSpPr txBox="1"/>
          <p:nvPr/>
        </p:nvSpPr>
        <p:spPr>
          <a:xfrm>
            <a:off x="533400" y="519114"/>
            <a:ext cx="8039129" cy="43088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ZA" sz="2200" b="1" dirty="0" smtClean="0">
                <a:cs typeface="Calibri" pitchFamily="34" charset="0"/>
              </a:rPr>
              <a:t>Examinations and Assessment Opportunities</a:t>
            </a:r>
          </a:p>
        </p:txBody>
      </p:sp>
    </p:spTree>
    <p:extLst>
      <p:ext uri="{BB962C8B-B14F-4D97-AF65-F5344CB8AC3E}">
        <p14:creationId xmlns:p14="http://schemas.microsoft.com/office/powerpoint/2010/main" xmlns="" val="350324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64B287D9-588C-4DEB-B27C-70D050EC5BE4}">
  <ds:schemaRefs>
    <ds:schemaRef ds:uri="ESRI.ArcGIS.Mapping.OfficeIntegration.PowerPointInfo"/>
  </ds:schemaRefs>
</ds:datastoreItem>
</file>

<file path=customXml/itemProps2.xml><?xml version="1.0" encoding="utf-8"?>
<ds:datastoreItem xmlns:ds="http://schemas.openxmlformats.org/officeDocument/2006/customXml" ds:itemID="{A808DD44-4818-4706-97EA-971081F25512}">
  <ds:schemaRefs>
    <ds:schemaRef ds:uri="ESRI.ArcGIS.Mapping.OfficeIntegration.PowerPointInfo"/>
  </ds:schemaRefs>
</ds:datastoreItem>
</file>

<file path=customXml/itemProps3.xml><?xml version="1.0" encoding="utf-8"?>
<ds:datastoreItem xmlns:ds="http://schemas.openxmlformats.org/officeDocument/2006/customXml" ds:itemID="{69474054-DB3C-4E6C-AB07-55BC88816A51}">
  <ds:schemaRefs>
    <ds:schemaRef ds:uri="ESRI.ArcGIS.Mapping.OfficeIntegration.PowerPointInfo"/>
  </ds:schemaRefs>
</ds:datastoreItem>
</file>

<file path=customXml/itemProps4.xml><?xml version="1.0" encoding="utf-8"?>
<ds:datastoreItem xmlns:ds="http://schemas.openxmlformats.org/officeDocument/2006/customXml" ds:itemID="{58601BEE-ABA7-4F7B-89EB-7B6FA7FF2F3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16901</TotalTime>
  <Words>2576</Words>
  <Application>Microsoft Office PowerPoint</Application>
  <PresentationFormat>On-screen Show (4:3)</PresentationFormat>
  <Paragraphs>226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Locke.M@dhet.gov.za</dc:creator>
  <cp:lastModifiedBy>PUMZA</cp:lastModifiedBy>
  <cp:revision>721</cp:revision>
  <cp:lastPrinted>2019-08-16T07:09:15Z</cp:lastPrinted>
  <dcterms:created xsi:type="dcterms:W3CDTF">2010-10-01T19:49:50Z</dcterms:created>
  <dcterms:modified xsi:type="dcterms:W3CDTF">2019-08-23T10:18:05Z</dcterms:modified>
</cp:coreProperties>
</file>