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53" r:id="rId2"/>
    <p:sldId id="281" r:id="rId3"/>
    <p:sldId id="342" r:id="rId4"/>
    <p:sldId id="344" r:id="rId5"/>
    <p:sldId id="287" r:id="rId6"/>
    <p:sldId id="347" r:id="rId7"/>
    <p:sldId id="348" r:id="rId8"/>
    <p:sldId id="293" r:id="rId9"/>
    <p:sldId id="349" r:id="rId10"/>
    <p:sldId id="350" r:id="rId11"/>
    <p:sldId id="299" r:id="rId12"/>
    <p:sldId id="302" r:id="rId13"/>
    <p:sldId id="351" r:id="rId14"/>
    <p:sldId id="352" r:id="rId15"/>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94" autoAdjust="0"/>
    <p:restoredTop sz="79747" autoAdjust="0"/>
  </p:normalViewPr>
  <p:slideViewPr>
    <p:cSldViewPr>
      <p:cViewPr varScale="1">
        <p:scale>
          <a:sx n="60" d="100"/>
          <a:sy n="60" d="100"/>
        </p:scale>
        <p:origin x="-159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BF71F2-3827-4A29-BB7A-502B0EF3806E}"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en-ZA"/>
        </a:p>
      </dgm:t>
    </dgm:pt>
    <dgm:pt modelId="{3BFD7B7A-E24D-44EC-81DC-6D1CBAC628BE}">
      <dgm:prSet phldrT="[Text]"/>
      <dgm:spPr>
        <a:solidFill>
          <a:srgbClr val="00B050"/>
        </a:solidFill>
      </dgm:spPr>
      <dgm:t>
        <a:bodyPr/>
        <a:lstStyle/>
        <a:p>
          <a:r>
            <a:rPr lang="en-ZA" dirty="0" smtClean="0"/>
            <a:t>SKILLS DEVELOPMENT</a:t>
          </a:r>
          <a:endParaRPr lang="en-ZA" dirty="0"/>
        </a:p>
      </dgm:t>
    </dgm:pt>
    <dgm:pt modelId="{62FD3CBA-33A4-4BFE-9A84-2969BB5AD221}" type="parTrans" cxnId="{52655615-8F95-40C1-9568-5D887F9B8CD8}">
      <dgm:prSet/>
      <dgm:spPr/>
      <dgm:t>
        <a:bodyPr/>
        <a:lstStyle/>
        <a:p>
          <a:endParaRPr lang="en-ZA"/>
        </a:p>
      </dgm:t>
    </dgm:pt>
    <dgm:pt modelId="{5A2BAA92-12EA-4856-8135-B4E4C452D9A8}" type="sibTrans" cxnId="{52655615-8F95-40C1-9568-5D887F9B8CD8}">
      <dgm:prSet/>
      <dgm:spPr/>
      <dgm:t>
        <a:bodyPr/>
        <a:lstStyle/>
        <a:p>
          <a:endParaRPr lang="en-ZA"/>
        </a:p>
      </dgm:t>
    </dgm:pt>
    <dgm:pt modelId="{66227D74-3155-49B8-A8EF-DB2C3C976E58}">
      <dgm:prSet phldrT="[Text]" custT="1"/>
      <dgm:spPr>
        <a:solidFill>
          <a:schemeClr val="accent6">
            <a:lumMod val="75000"/>
          </a:schemeClr>
        </a:solidFill>
        <a:ln>
          <a:solidFill>
            <a:schemeClr val="accent6">
              <a:lumMod val="75000"/>
            </a:schemeClr>
          </a:solidFill>
        </a:ln>
      </dgm:spPr>
      <dgm:t>
        <a:bodyPr/>
        <a:lstStyle/>
        <a:p>
          <a:r>
            <a:rPr lang="en-ZA" sz="2000" b="1" smtClean="0">
              <a:solidFill>
                <a:schemeClr val="bg1"/>
              </a:solidFill>
            </a:rPr>
            <a:t>SETA Coordination</a:t>
          </a:r>
          <a:endParaRPr lang="en-ZA" sz="2000" b="1" dirty="0">
            <a:solidFill>
              <a:schemeClr val="bg1"/>
            </a:solidFill>
          </a:endParaRPr>
        </a:p>
      </dgm:t>
    </dgm:pt>
    <dgm:pt modelId="{12D8826D-1359-44AC-8AFE-B2C09F2C8BE3}" type="parTrans" cxnId="{91F3873B-501A-419F-9A26-8490E5CED892}">
      <dgm:prSet/>
      <dgm:spPr>
        <a:solidFill>
          <a:schemeClr val="tx1"/>
        </a:solidFill>
        <a:ln>
          <a:solidFill>
            <a:schemeClr val="tx1"/>
          </a:solidFill>
        </a:ln>
      </dgm:spPr>
      <dgm:t>
        <a:bodyPr/>
        <a:lstStyle/>
        <a:p>
          <a:endParaRPr lang="en-ZA" dirty="0"/>
        </a:p>
      </dgm:t>
    </dgm:pt>
    <dgm:pt modelId="{070F43D6-D8CE-4784-BB63-2A28784A3BFA}" type="sibTrans" cxnId="{91F3873B-501A-419F-9A26-8490E5CED892}">
      <dgm:prSet/>
      <dgm:spPr/>
      <dgm:t>
        <a:bodyPr/>
        <a:lstStyle/>
        <a:p>
          <a:endParaRPr lang="en-ZA"/>
        </a:p>
      </dgm:t>
    </dgm:pt>
    <dgm:pt modelId="{427060A2-8208-4567-9621-1D324C38BFB7}">
      <dgm:prSet phldrT="[Text]" custT="1"/>
      <dgm:spPr>
        <a:solidFill>
          <a:schemeClr val="accent6">
            <a:lumMod val="75000"/>
          </a:schemeClr>
        </a:solidFill>
        <a:ln>
          <a:solidFill>
            <a:schemeClr val="accent6">
              <a:lumMod val="75000"/>
            </a:schemeClr>
          </a:solidFill>
        </a:ln>
      </dgm:spPr>
      <dgm:t>
        <a:bodyPr/>
        <a:lstStyle/>
        <a:p>
          <a:r>
            <a:rPr lang="en-ZA" sz="2000" b="1" dirty="0" smtClean="0">
              <a:solidFill>
                <a:schemeClr val="bg1"/>
              </a:solidFill>
            </a:rPr>
            <a:t>Artisan Development</a:t>
          </a:r>
          <a:endParaRPr lang="en-ZA" sz="2000" b="1" dirty="0">
            <a:solidFill>
              <a:schemeClr val="bg1"/>
            </a:solidFill>
          </a:endParaRPr>
        </a:p>
      </dgm:t>
    </dgm:pt>
    <dgm:pt modelId="{F54B0B66-F890-44F6-A3A7-3709E6800D10}" type="parTrans" cxnId="{00745EF6-96DA-4338-9B55-4F3CF528E3F9}">
      <dgm:prSet/>
      <dgm:spPr>
        <a:ln>
          <a:solidFill>
            <a:schemeClr val="tx1"/>
          </a:solidFill>
        </a:ln>
      </dgm:spPr>
      <dgm:t>
        <a:bodyPr/>
        <a:lstStyle/>
        <a:p>
          <a:endParaRPr lang="en-ZA" dirty="0"/>
        </a:p>
      </dgm:t>
    </dgm:pt>
    <dgm:pt modelId="{2FA0DFBA-89D4-414F-AE8E-03FD84CDCB8F}" type="sibTrans" cxnId="{00745EF6-96DA-4338-9B55-4F3CF528E3F9}">
      <dgm:prSet/>
      <dgm:spPr/>
      <dgm:t>
        <a:bodyPr/>
        <a:lstStyle/>
        <a:p>
          <a:endParaRPr lang="en-ZA"/>
        </a:p>
      </dgm:t>
    </dgm:pt>
    <dgm:pt modelId="{7ACA9C66-C596-4870-B7A7-DADC49FEEA4D}">
      <dgm:prSet phldrT="[Text]" custT="1"/>
      <dgm:spPr>
        <a:solidFill>
          <a:schemeClr val="accent6">
            <a:lumMod val="75000"/>
          </a:schemeClr>
        </a:solidFill>
        <a:ln>
          <a:solidFill>
            <a:schemeClr val="accent6">
              <a:lumMod val="75000"/>
            </a:schemeClr>
          </a:solidFill>
        </a:ln>
      </dgm:spPr>
      <dgm:t>
        <a:bodyPr/>
        <a:lstStyle/>
        <a:p>
          <a:r>
            <a:rPr lang="en-ZA" sz="2000" b="1" dirty="0" smtClean="0">
              <a:solidFill>
                <a:schemeClr val="bg1"/>
              </a:solidFill>
            </a:rPr>
            <a:t>National Skills Authority (NSA)</a:t>
          </a:r>
          <a:endParaRPr lang="en-ZA" sz="2000" b="1" dirty="0">
            <a:solidFill>
              <a:schemeClr val="bg1"/>
            </a:solidFill>
          </a:endParaRPr>
        </a:p>
      </dgm:t>
    </dgm:pt>
    <dgm:pt modelId="{54854995-355D-4FA6-850C-150441C5AE5A}" type="parTrans" cxnId="{86D741FE-9126-4A56-AAF6-59D9F5224E21}">
      <dgm:prSet/>
      <dgm:spPr>
        <a:ln>
          <a:prstDash val="sysDash"/>
        </a:ln>
      </dgm:spPr>
      <dgm:t>
        <a:bodyPr/>
        <a:lstStyle/>
        <a:p>
          <a:endParaRPr lang="en-ZA" dirty="0"/>
        </a:p>
      </dgm:t>
    </dgm:pt>
    <dgm:pt modelId="{C372ED90-8F84-4E59-9192-5AED393B40B5}" type="sibTrans" cxnId="{86D741FE-9126-4A56-AAF6-59D9F5224E21}">
      <dgm:prSet/>
      <dgm:spPr/>
      <dgm:t>
        <a:bodyPr/>
        <a:lstStyle/>
        <a:p>
          <a:endParaRPr lang="en-ZA"/>
        </a:p>
      </dgm:t>
    </dgm:pt>
    <dgm:pt modelId="{B16340DA-8A7E-44CB-9D5B-C1B1753AF18D}">
      <dgm:prSet custT="1"/>
      <dgm:spPr>
        <a:solidFill>
          <a:schemeClr val="accent6">
            <a:lumMod val="75000"/>
          </a:schemeClr>
        </a:solidFill>
        <a:ln>
          <a:solidFill>
            <a:schemeClr val="accent6">
              <a:lumMod val="75000"/>
            </a:schemeClr>
          </a:solidFill>
        </a:ln>
      </dgm:spPr>
      <dgm:t>
        <a:bodyPr/>
        <a:lstStyle/>
        <a:p>
          <a:r>
            <a:rPr lang="en-US" sz="2000" b="1" dirty="0" smtClean="0"/>
            <a:t>National Skills Fund (NSF)</a:t>
          </a:r>
          <a:endParaRPr lang="en-US" sz="2000" b="1" dirty="0"/>
        </a:p>
      </dgm:t>
    </dgm:pt>
    <dgm:pt modelId="{E205593C-651F-46EC-BC32-26D69B387D76}" type="parTrans" cxnId="{0D338C50-0B30-406C-88E6-37CCE3CFBDDD}">
      <dgm:prSet/>
      <dgm:spPr/>
      <dgm:t>
        <a:bodyPr/>
        <a:lstStyle/>
        <a:p>
          <a:endParaRPr lang="en-ZA" dirty="0"/>
        </a:p>
      </dgm:t>
    </dgm:pt>
    <dgm:pt modelId="{538281ED-A496-4866-93E9-0CC3600A0C69}" type="sibTrans" cxnId="{0D338C50-0B30-406C-88E6-37CCE3CFBDDD}">
      <dgm:prSet/>
      <dgm:spPr/>
      <dgm:t>
        <a:bodyPr/>
        <a:lstStyle/>
        <a:p>
          <a:endParaRPr lang="en-ZA"/>
        </a:p>
      </dgm:t>
    </dgm:pt>
    <dgm:pt modelId="{3DF46A38-BAA3-4EA8-9E7E-13EB72B4BE27}" type="pres">
      <dgm:prSet presAssocID="{D9BF71F2-3827-4A29-BB7A-502B0EF3806E}" presName="Name0" presStyleCnt="0">
        <dgm:presLayoutVars>
          <dgm:chPref val="1"/>
          <dgm:dir/>
          <dgm:animOne val="branch"/>
          <dgm:animLvl val="lvl"/>
          <dgm:resizeHandles val="exact"/>
        </dgm:presLayoutVars>
      </dgm:prSet>
      <dgm:spPr/>
      <dgm:t>
        <a:bodyPr/>
        <a:lstStyle/>
        <a:p>
          <a:endParaRPr lang="en-ZA"/>
        </a:p>
      </dgm:t>
    </dgm:pt>
    <dgm:pt modelId="{1DEB6825-7CAA-4ADB-8A55-287F0C71BFBD}" type="pres">
      <dgm:prSet presAssocID="{3BFD7B7A-E24D-44EC-81DC-6D1CBAC628BE}" presName="root1" presStyleCnt="0"/>
      <dgm:spPr/>
      <dgm:t>
        <a:bodyPr/>
        <a:lstStyle/>
        <a:p>
          <a:endParaRPr lang="en-ZA"/>
        </a:p>
      </dgm:t>
    </dgm:pt>
    <dgm:pt modelId="{F180D6A5-112F-48BA-A198-60583E7725BF}" type="pres">
      <dgm:prSet presAssocID="{3BFD7B7A-E24D-44EC-81DC-6D1CBAC628BE}" presName="LevelOneTextNode" presStyleLbl="node0" presStyleIdx="0" presStyleCnt="1" custScaleX="31610" custScaleY="54077" custLinFactNeighborY="-1351">
        <dgm:presLayoutVars>
          <dgm:chPref val="3"/>
        </dgm:presLayoutVars>
      </dgm:prSet>
      <dgm:spPr/>
      <dgm:t>
        <a:bodyPr/>
        <a:lstStyle/>
        <a:p>
          <a:endParaRPr lang="en-ZA"/>
        </a:p>
      </dgm:t>
    </dgm:pt>
    <dgm:pt modelId="{CD5486A0-4954-4CD9-BFA2-AA183EA3A770}" type="pres">
      <dgm:prSet presAssocID="{3BFD7B7A-E24D-44EC-81DC-6D1CBAC628BE}" presName="level2hierChild" presStyleCnt="0"/>
      <dgm:spPr/>
      <dgm:t>
        <a:bodyPr/>
        <a:lstStyle/>
        <a:p>
          <a:endParaRPr lang="en-ZA"/>
        </a:p>
      </dgm:t>
    </dgm:pt>
    <dgm:pt modelId="{80DBC352-18BF-4294-922B-829623B82AE2}" type="pres">
      <dgm:prSet presAssocID="{12D8826D-1359-44AC-8AFE-B2C09F2C8BE3}" presName="conn2-1" presStyleLbl="parChTrans1D2" presStyleIdx="0" presStyleCnt="4"/>
      <dgm:spPr/>
      <dgm:t>
        <a:bodyPr/>
        <a:lstStyle/>
        <a:p>
          <a:endParaRPr lang="en-ZA"/>
        </a:p>
      </dgm:t>
    </dgm:pt>
    <dgm:pt modelId="{7207BBC1-BE0A-4870-A39B-4090ED39E397}" type="pres">
      <dgm:prSet presAssocID="{12D8826D-1359-44AC-8AFE-B2C09F2C8BE3}" presName="connTx" presStyleLbl="parChTrans1D2" presStyleIdx="0" presStyleCnt="4"/>
      <dgm:spPr/>
      <dgm:t>
        <a:bodyPr/>
        <a:lstStyle/>
        <a:p>
          <a:endParaRPr lang="en-ZA"/>
        </a:p>
      </dgm:t>
    </dgm:pt>
    <dgm:pt modelId="{5B343C73-8465-4611-A47C-7F5A95A010A6}" type="pres">
      <dgm:prSet presAssocID="{66227D74-3155-49B8-A8EF-DB2C3C976E58}" presName="root2" presStyleCnt="0"/>
      <dgm:spPr/>
      <dgm:t>
        <a:bodyPr/>
        <a:lstStyle/>
        <a:p>
          <a:endParaRPr lang="en-ZA"/>
        </a:p>
      </dgm:t>
    </dgm:pt>
    <dgm:pt modelId="{DDC4EF16-03DE-442F-A009-DA5EB898811C}" type="pres">
      <dgm:prSet presAssocID="{66227D74-3155-49B8-A8EF-DB2C3C976E58}" presName="LevelTwoTextNode" presStyleLbl="node2" presStyleIdx="0" presStyleCnt="4" custScaleY="30689" custLinFactNeighborX="368" custLinFactNeighborY="9960">
        <dgm:presLayoutVars>
          <dgm:chPref val="3"/>
        </dgm:presLayoutVars>
      </dgm:prSet>
      <dgm:spPr/>
      <dgm:t>
        <a:bodyPr/>
        <a:lstStyle/>
        <a:p>
          <a:endParaRPr lang="en-ZA"/>
        </a:p>
      </dgm:t>
    </dgm:pt>
    <dgm:pt modelId="{AD7E9596-FBA9-4BD8-A140-1518513D65D6}" type="pres">
      <dgm:prSet presAssocID="{66227D74-3155-49B8-A8EF-DB2C3C976E58}" presName="level3hierChild" presStyleCnt="0"/>
      <dgm:spPr/>
      <dgm:t>
        <a:bodyPr/>
        <a:lstStyle/>
        <a:p>
          <a:endParaRPr lang="en-ZA"/>
        </a:p>
      </dgm:t>
    </dgm:pt>
    <dgm:pt modelId="{90A5B8D6-47B6-4182-A6DD-616F06134B66}" type="pres">
      <dgm:prSet presAssocID="{F54B0B66-F890-44F6-A3A7-3709E6800D10}" presName="conn2-1" presStyleLbl="parChTrans1D2" presStyleIdx="1" presStyleCnt="4"/>
      <dgm:spPr/>
      <dgm:t>
        <a:bodyPr/>
        <a:lstStyle/>
        <a:p>
          <a:endParaRPr lang="en-ZA"/>
        </a:p>
      </dgm:t>
    </dgm:pt>
    <dgm:pt modelId="{C00F6D53-0277-4ADF-B700-ABE0A8DE2F7A}" type="pres">
      <dgm:prSet presAssocID="{F54B0B66-F890-44F6-A3A7-3709E6800D10}" presName="connTx" presStyleLbl="parChTrans1D2" presStyleIdx="1" presStyleCnt="4"/>
      <dgm:spPr/>
      <dgm:t>
        <a:bodyPr/>
        <a:lstStyle/>
        <a:p>
          <a:endParaRPr lang="en-ZA"/>
        </a:p>
      </dgm:t>
    </dgm:pt>
    <dgm:pt modelId="{7218656E-E4A5-45BF-A444-1A788885EB9D}" type="pres">
      <dgm:prSet presAssocID="{427060A2-8208-4567-9621-1D324C38BFB7}" presName="root2" presStyleCnt="0"/>
      <dgm:spPr/>
      <dgm:t>
        <a:bodyPr/>
        <a:lstStyle/>
        <a:p>
          <a:endParaRPr lang="en-ZA"/>
        </a:p>
      </dgm:t>
    </dgm:pt>
    <dgm:pt modelId="{E01CD229-5E1A-43A5-82E8-60E12F79B5D6}" type="pres">
      <dgm:prSet presAssocID="{427060A2-8208-4567-9621-1D324C38BFB7}" presName="LevelTwoTextNode" presStyleLbl="node2" presStyleIdx="1" presStyleCnt="4" custScaleY="34384" custLinFactNeighborX="-60" custLinFactNeighborY="-4362">
        <dgm:presLayoutVars>
          <dgm:chPref val="3"/>
        </dgm:presLayoutVars>
      </dgm:prSet>
      <dgm:spPr/>
      <dgm:t>
        <a:bodyPr/>
        <a:lstStyle/>
        <a:p>
          <a:endParaRPr lang="en-ZA"/>
        </a:p>
      </dgm:t>
    </dgm:pt>
    <dgm:pt modelId="{CCA78082-07DA-4FD8-8C76-576948309192}" type="pres">
      <dgm:prSet presAssocID="{427060A2-8208-4567-9621-1D324C38BFB7}" presName="level3hierChild" presStyleCnt="0"/>
      <dgm:spPr/>
      <dgm:t>
        <a:bodyPr/>
        <a:lstStyle/>
        <a:p>
          <a:endParaRPr lang="en-ZA"/>
        </a:p>
      </dgm:t>
    </dgm:pt>
    <dgm:pt modelId="{D8A7FBE8-8CB5-4C1D-B790-F9D6D27471A5}" type="pres">
      <dgm:prSet presAssocID="{54854995-355D-4FA6-850C-150441C5AE5A}" presName="conn2-1" presStyleLbl="parChTrans1D2" presStyleIdx="2" presStyleCnt="4"/>
      <dgm:spPr/>
      <dgm:t>
        <a:bodyPr/>
        <a:lstStyle/>
        <a:p>
          <a:endParaRPr lang="en-ZA"/>
        </a:p>
      </dgm:t>
    </dgm:pt>
    <dgm:pt modelId="{93D38F2E-1C48-451C-AFDC-85AEC952AFA8}" type="pres">
      <dgm:prSet presAssocID="{54854995-355D-4FA6-850C-150441C5AE5A}" presName="connTx" presStyleLbl="parChTrans1D2" presStyleIdx="2" presStyleCnt="4"/>
      <dgm:spPr/>
      <dgm:t>
        <a:bodyPr/>
        <a:lstStyle/>
        <a:p>
          <a:endParaRPr lang="en-ZA"/>
        </a:p>
      </dgm:t>
    </dgm:pt>
    <dgm:pt modelId="{1273E309-A61B-4BD6-99B5-0F7318149569}" type="pres">
      <dgm:prSet presAssocID="{7ACA9C66-C596-4870-B7A7-DADC49FEEA4D}" presName="root2" presStyleCnt="0"/>
      <dgm:spPr/>
      <dgm:t>
        <a:bodyPr/>
        <a:lstStyle/>
        <a:p>
          <a:endParaRPr lang="en-ZA"/>
        </a:p>
      </dgm:t>
    </dgm:pt>
    <dgm:pt modelId="{A023DDAB-4B0F-42C9-8476-23E32EEB8A54}" type="pres">
      <dgm:prSet presAssocID="{7ACA9C66-C596-4870-B7A7-DADC49FEEA4D}" presName="LevelTwoTextNode" presStyleLbl="node2" presStyleIdx="2" presStyleCnt="4" custScaleY="38884" custLinFactNeighborX="122" custLinFactNeighborY="-7920">
        <dgm:presLayoutVars>
          <dgm:chPref val="3"/>
        </dgm:presLayoutVars>
      </dgm:prSet>
      <dgm:spPr/>
      <dgm:t>
        <a:bodyPr/>
        <a:lstStyle/>
        <a:p>
          <a:endParaRPr lang="en-ZA"/>
        </a:p>
      </dgm:t>
    </dgm:pt>
    <dgm:pt modelId="{8D0DB14E-97D0-4BC2-B9C4-F578D6B33D20}" type="pres">
      <dgm:prSet presAssocID="{7ACA9C66-C596-4870-B7A7-DADC49FEEA4D}" presName="level3hierChild" presStyleCnt="0"/>
      <dgm:spPr/>
      <dgm:t>
        <a:bodyPr/>
        <a:lstStyle/>
        <a:p>
          <a:endParaRPr lang="en-ZA"/>
        </a:p>
      </dgm:t>
    </dgm:pt>
    <dgm:pt modelId="{577A1DA8-87D7-46AF-931B-FBA9EEA18701}" type="pres">
      <dgm:prSet presAssocID="{E205593C-651F-46EC-BC32-26D69B387D76}" presName="conn2-1" presStyleLbl="parChTrans1D2" presStyleIdx="3" presStyleCnt="4"/>
      <dgm:spPr/>
      <dgm:t>
        <a:bodyPr/>
        <a:lstStyle/>
        <a:p>
          <a:endParaRPr lang="en-ZA"/>
        </a:p>
      </dgm:t>
    </dgm:pt>
    <dgm:pt modelId="{39F362BF-2D81-490C-9B72-1D24DADBDEDC}" type="pres">
      <dgm:prSet presAssocID="{E205593C-651F-46EC-BC32-26D69B387D76}" presName="connTx" presStyleLbl="parChTrans1D2" presStyleIdx="3" presStyleCnt="4"/>
      <dgm:spPr/>
      <dgm:t>
        <a:bodyPr/>
        <a:lstStyle/>
        <a:p>
          <a:endParaRPr lang="en-ZA"/>
        </a:p>
      </dgm:t>
    </dgm:pt>
    <dgm:pt modelId="{499A6CB0-E67C-4CD5-B395-3A8E77336CE6}" type="pres">
      <dgm:prSet presAssocID="{B16340DA-8A7E-44CB-9D5B-C1B1753AF18D}" presName="root2" presStyleCnt="0"/>
      <dgm:spPr/>
      <dgm:t>
        <a:bodyPr/>
        <a:lstStyle/>
        <a:p>
          <a:endParaRPr lang="en-ZA"/>
        </a:p>
      </dgm:t>
    </dgm:pt>
    <dgm:pt modelId="{9D842B15-FD37-4856-BA0D-37F0C75B04B4}" type="pres">
      <dgm:prSet presAssocID="{B16340DA-8A7E-44CB-9D5B-C1B1753AF18D}" presName="LevelTwoTextNode" presStyleLbl="node2" presStyleIdx="3" presStyleCnt="4" custScaleX="100059" custScaleY="31032" custLinFactNeighborX="161" custLinFactNeighborY="-30186">
        <dgm:presLayoutVars>
          <dgm:chPref val="3"/>
        </dgm:presLayoutVars>
      </dgm:prSet>
      <dgm:spPr/>
      <dgm:t>
        <a:bodyPr/>
        <a:lstStyle/>
        <a:p>
          <a:endParaRPr lang="en-ZA"/>
        </a:p>
      </dgm:t>
    </dgm:pt>
    <dgm:pt modelId="{95ADEA28-07E5-4B25-AC84-CDC93936EABC}" type="pres">
      <dgm:prSet presAssocID="{B16340DA-8A7E-44CB-9D5B-C1B1753AF18D}" presName="level3hierChild" presStyleCnt="0"/>
      <dgm:spPr/>
      <dgm:t>
        <a:bodyPr/>
        <a:lstStyle/>
        <a:p>
          <a:endParaRPr lang="en-ZA"/>
        </a:p>
      </dgm:t>
    </dgm:pt>
  </dgm:ptLst>
  <dgm:cxnLst>
    <dgm:cxn modelId="{D755E7AD-15BB-49F0-B2C3-76EFF4B6D514}" type="presOf" srcId="{3BFD7B7A-E24D-44EC-81DC-6D1CBAC628BE}" destId="{F180D6A5-112F-48BA-A198-60583E7725BF}" srcOrd="0" destOrd="0" presId="urn:microsoft.com/office/officeart/2008/layout/HorizontalMultiLevelHierarchy"/>
    <dgm:cxn modelId="{22171446-AE6B-40C1-A7B2-F0778826A45C}" type="presOf" srcId="{54854995-355D-4FA6-850C-150441C5AE5A}" destId="{93D38F2E-1C48-451C-AFDC-85AEC952AFA8}" srcOrd="1" destOrd="0" presId="urn:microsoft.com/office/officeart/2008/layout/HorizontalMultiLevelHierarchy"/>
    <dgm:cxn modelId="{5D2FF635-9C4A-45E7-8780-E608F2BB2BD3}" type="presOf" srcId="{F54B0B66-F890-44F6-A3A7-3709E6800D10}" destId="{C00F6D53-0277-4ADF-B700-ABE0A8DE2F7A}" srcOrd="1" destOrd="0" presId="urn:microsoft.com/office/officeart/2008/layout/HorizontalMultiLevelHierarchy"/>
    <dgm:cxn modelId="{B5E29C2B-5EB0-4BD0-8516-84CE582A146A}" type="presOf" srcId="{D9BF71F2-3827-4A29-BB7A-502B0EF3806E}" destId="{3DF46A38-BAA3-4EA8-9E7E-13EB72B4BE27}" srcOrd="0" destOrd="0" presId="urn:microsoft.com/office/officeart/2008/layout/HorizontalMultiLevelHierarchy"/>
    <dgm:cxn modelId="{91F3873B-501A-419F-9A26-8490E5CED892}" srcId="{3BFD7B7A-E24D-44EC-81DC-6D1CBAC628BE}" destId="{66227D74-3155-49B8-A8EF-DB2C3C976E58}" srcOrd="0" destOrd="0" parTransId="{12D8826D-1359-44AC-8AFE-B2C09F2C8BE3}" sibTransId="{070F43D6-D8CE-4784-BB63-2A28784A3BFA}"/>
    <dgm:cxn modelId="{2DC1B8DD-53D1-492C-900D-21DD651F0F0F}" type="presOf" srcId="{54854995-355D-4FA6-850C-150441C5AE5A}" destId="{D8A7FBE8-8CB5-4C1D-B790-F9D6D27471A5}" srcOrd="0" destOrd="0" presId="urn:microsoft.com/office/officeart/2008/layout/HorizontalMultiLevelHierarchy"/>
    <dgm:cxn modelId="{0D338C50-0B30-406C-88E6-37CCE3CFBDDD}" srcId="{3BFD7B7A-E24D-44EC-81DC-6D1CBAC628BE}" destId="{B16340DA-8A7E-44CB-9D5B-C1B1753AF18D}" srcOrd="3" destOrd="0" parTransId="{E205593C-651F-46EC-BC32-26D69B387D76}" sibTransId="{538281ED-A496-4866-93E9-0CC3600A0C69}"/>
    <dgm:cxn modelId="{D72559E0-15CE-4201-B56B-92229D14ADAE}" type="presOf" srcId="{E205593C-651F-46EC-BC32-26D69B387D76}" destId="{39F362BF-2D81-490C-9B72-1D24DADBDEDC}" srcOrd="1" destOrd="0" presId="urn:microsoft.com/office/officeart/2008/layout/HorizontalMultiLevelHierarchy"/>
    <dgm:cxn modelId="{EBD8EB73-AA8A-4294-A7C6-F8E01AE26075}" type="presOf" srcId="{427060A2-8208-4567-9621-1D324C38BFB7}" destId="{E01CD229-5E1A-43A5-82E8-60E12F79B5D6}" srcOrd="0" destOrd="0" presId="urn:microsoft.com/office/officeart/2008/layout/HorizontalMultiLevelHierarchy"/>
    <dgm:cxn modelId="{86D741FE-9126-4A56-AAF6-59D9F5224E21}" srcId="{3BFD7B7A-E24D-44EC-81DC-6D1CBAC628BE}" destId="{7ACA9C66-C596-4870-B7A7-DADC49FEEA4D}" srcOrd="2" destOrd="0" parTransId="{54854995-355D-4FA6-850C-150441C5AE5A}" sibTransId="{C372ED90-8F84-4E59-9192-5AED393B40B5}"/>
    <dgm:cxn modelId="{00745EF6-96DA-4338-9B55-4F3CF528E3F9}" srcId="{3BFD7B7A-E24D-44EC-81DC-6D1CBAC628BE}" destId="{427060A2-8208-4567-9621-1D324C38BFB7}" srcOrd="1" destOrd="0" parTransId="{F54B0B66-F890-44F6-A3A7-3709E6800D10}" sibTransId="{2FA0DFBA-89D4-414F-AE8E-03FD84CDCB8F}"/>
    <dgm:cxn modelId="{1EC240A6-FE93-478C-8C67-861A33854335}" type="presOf" srcId="{12D8826D-1359-44AC-8AFE-B2C09F2C8BE3}" destId="{7207BBC1-BE0A-4870-A39B-4090ED39E397}" srcOrd="1" destOrd="0" presId="urn:microsoft.com/office/officeart/2008/layout/HorizontalMultiLevelHierarchy"/>
    <dgm:cxn modelId="{21EF2A19-57DA-4651-BC51-FA40A1F5050A}" type="presOf" srcId="{66227D74-3155-49B8-A8EF-DB2C3C976E58}" destId="{DDC4EF16-03DE-442F-A009-DA5EB898811C}" srcOrd="0" destOrd="0" presId="urn:microsoft.com/office/officeart/2008/layout/HorizontalMultiLevelHierarchy"/>
    <dgm:cxn modelId="{EB7FCF3E-74AF-4CD2-B6EA-199BADBD2FF4}" type="presOf" srcId="{E205593C-651F-46EC-BC32-26D69B387D76}" destId="{577A1DA8-87D7-46AF-931B-FBA9EEA18701}" srcOrd="0" destOrd="0" presId="urn:microsoft.com/office/officeart/2008/layout/HorizontalMultiLevelHierarchy"/>
    <dgm:cxn modelId="{37BBB9D2-D80B-4875-8010-5205727A157C}" type="presOf" srcId="{12D8826D-1359-44AC-8AFE-B2C09F2C8BE3}" destId="{80DBC352-18BF-4294-922B-829623B82AE2}" srcOrd="0" destOrd="0" presId="urn:microsoft.com/office/officeart/2008/layout/HorizontalMultiLevelHierarchy"/>
    <dgm:cxn modelId="{DD32C578-331B-4500-8CF2-82CF7BDBA813}" type="presOf" srcId="{B16340DA-8A7E-44CB-9D5B-C1B1753AF18D}" destId="{9D842B15-FD37-4856-BA0D-37F0C75B04B4}" srcOrd="0" destOrd="0" presId="urn:microsoft.com/office/officeart/2008/layout/HorizontalMultiLevelHierarchy"/>
    <dgm:cxn modelId="{52655615-8F95-40C1-9568-5D887F9B8CD8}" srcId="{D9BF71F2-3827-4A29-BB7A-502B0EF3806E}" destId="{3BFD7B7A-E24D-44EC-81DC-6D1CBAC628BE}" srcOrd="0" destOrd="0" parTransId="{62FD3CBA-33A4-4BFE-9A84-2969BB5AD221}" sibTransId="{5A2BAA92-12EA-4856-8135-B4E4C452D9A8}"/>
    <dgm:cxn modelId="{BB0B6032-A9B1-4D2B-9E72-AC06F938CA69}" type="presOf" srcId="{7ACA9C66-C596-4870-B7A7-DADC49FEEA4D}" destId="{A023DDAB-4B0F-42C9-8476-23E32EEB8A54}" srcOrd="0" destOrd="0" presId="urn:microsoft.com/office/officeart/2008/layout/HorizontalMultiLevelHierarchy"/>
    <dgm:cxn modelId="{A95410A6-1F3F-4657-94C3-A0BDA214E460}" type="presOf" srcId="{F54B0B66-F890-44F6-A3A7-3709E6800D10}" destId="{90A5B8D6-47B6-4182-A6DD-616F06134B66}" srcOrd="0" destOrd="0" presId="urn:microsoft.com/office/officeart/2008/layout/HorizontalMultiLevelHierarchy"/>
    <dgm:cxn modelId="{E1D59981-7078-40AF-82AD-93F21626D299}" type="presParOf" srcId="{3DF46A38-BAA3-4EA8-9E7E-13EB72B4BE27}" destId="{1DEB6825-7CAA-4ADB-8A55-287F0C71BFBD}" srcOrd="0" destOrd="0" presId="urn:microsoft.com/office/officeart/2008/layout/HorizontalMultiLevelHierarchy"/>
    <dgm:cxn modelId="{252D5257-7352-4C58-87FF-CAE112CD8055}" type="presParOf" srcId="{1DEB6825-7CAA-4ADB-8A55-287F0C71BFBD}" destId="{F180D6A5-112F-48BA-A198-60583E7725BF}" srcOrd="0" destOrd="0" presId="urn:microsoft.com/office/officeart/2008/layout/HorizontalMultiLevelHierarchy"/>
    <dgm:cxn modelId="{ABC5B237-55DC-4FF6-9CFB-52FA70BE8CE1}" type="presParOf" srcId="{1DEB6825-7CAA-4ADB-8A55-287F0C71BFBD}" destId="{CD5486A0-4954-4CD9-BFA2-AA183EA3A770}" srcOrd="1" destOrd="0" presId="urn:microsoft.com/office/officeart/2008/layout/HorizontalMultiLevelHierarchy"/>
    <dgm:cxn modelId="{20A10B3C-1AB8-4712-8C8D-495ECC8AA559}" type="presParOf" srcId="{CD5486A0-4954-4CD9-BFA2-AA183EA3A770}" destId="{80DBC352-18BF-4294-922B-829623B82AE2}" srcOrd="0" destOrd="0" presId="urn:microsoft.com/office/officeart/2008/layout/HorizontalMultiLevelHierarchy"/>
    <dgm:cxn modelId="{186D253B-6272-4FEE-A6A3-30A554A3E7AC}" type="presParOf" srcId="{80DBC352-18BF-4294-922B-829623B82AE2}" destId="{7207BBC1-BE0A-4870-A39B-4090ED39E397}" srcOrd="0" destOrd="0" presId="urn:microsoft.com/office/officeart/2008/layout/HorizontalMultiLevelHierarchy"/>
    <dgm:cxn modelId="{2D4E8682-C925-4165-B45A-348A101854F7}" type="presParOf" srcId="{CD5486A0-4954-4CD9-BFA2-AA183EA3A770}" destId="{5B343C73-8465-4611-A47C-7F5A95A010A6}" srcOrd="1" destOrd="0" presId="urn:microsoft.com/office/officeart/2008/layout/HorizontalMultiLevelHierarchy"/>
    <dgm:cxn modelId="{23A919DC-7BB9-4A43-A632-9E5DEF88D073}" type="presParOf" srcId="{5B343C73-8465-4611-A47C-7F5A95A010A6}" destId="{DDC4EF16-03DE-442F-A009-DA5EB898811C}" srcOrd="0" destOrd="0" presId="urn:microsoft.com/office/officeart/2008/layout/HorizontalMultiLevelHierarchy"/>
    <dgm:cxn modelId="{5C5EABF2-58B1-4949-AB70-2AAEEC51DA35}" type="presParOf" srcId="{5B343C73-8465-4611-A47C-7F5A95A010A6}" destId="{AD7E9596-FBA9-4BD8-A140-1518513D65D6}" srcOrd="1" destOrd="0" presId="urn:microsoft.com/office/officeart/2008/layout/HorizontalMultiLevelHierarchy"/>
    <dgm:cxn modelId="{74368E59-0230-48AA-A47F-3937F3A2B7ED}" type="presParOf" srcId="{CD5486A0-4954-4CD9-BFA2-AA183EA3A770}" destId="{90A5B8D6-47B6-4182-A6DD-616F06134B66}" srcOrd="2" destOrd="0" presId="urn:microsoft.com/office/officeart/2008/layout/HorizontalMultiLevelHierarchy"/>
    <dgm:cxn modelId="{0CD398CA-FC1E-4D0B-9E6B-2BEAEA3C38D8}" type="presParOf" srcId="{90A5B8D6-47B6-4182-A6DD-616F06134B66}" destId="{C00F6D53-0277-4ADF-B700-ABE0A8DE2F7A}" srcOrd="0" destOrd="0" presId="urn:microsoft.com/office/officeart/2008/layout/HorizontalMultiLevelHierarchy"/>
    <dgm:cxn modelId="{35D32E23-8DCE-47C9-A867-BEE7910B9CAC}" type="presParOf" srcId="{CD5486A0-4954-4CD9-BFA2-AA183EA3A770}" destId="{7218656E-E4A5-45BF-A444-1A788885EB9D}" srcOrd="3" destOrd="0" presId="urn:microsoft.com/office/officeart/2008/layout/HorizontalMultiLevelHierarchy"/>
    <dgm:cxn modelId="{40CB9A5E-D1E4-4BE6-B8E9-6807ED5CCBAC}" type="presParOf" srcId="{7218656E-E4A5-45BF-A444-1A788885EB9D}" destId="{E01CD229-5E1A-43A5-82E8-60E12F79B5D6}" srcOrd="0" destOrd="0" presId="urn:microsoft.com/office/officeart/2008/layout/HorizontalMultiLevelHierarchy"/>
    <dgm:cxn modelId="{FF4C3F75-4BAA-490E-B651-5C2A640BDE09}" type="presParOf" srcId="{7218656E-E4A5-45BF-A444-1A788885EB9D}" destId="{CCA78082-07DA-4FD8-8C76-576948309192}" srcOrd="1" destOrd="0" presId="urn:microsoft.com/office/officeart/2008/layout/HorizontalMultiLevelHierarchy"/>
    <dgm:cxn modelId="{5D74F266-B2AE-4450-9D0E-4A85487A45A7}" type="presParOf" srcId="{CD5486A0-4954-4CD9-BFA2-AA183EA3A770}" destId="{D8A7FBE8-8CB5-4C1D-B790-F9D6D27471A5}" srcOrd="4" destOrd="0" presId="urn:microsoft.com/office/officeart/2008/layout/HorizontalMultiLevelHierarchy"/>
    <dgm:cxn modelId="{58C0C58C-5B4E-427B-87BF-3C30ABA4ECDF}" type="presParOf" srcId="{D8A7FBE8-8CB5-4C1D-B790-F9D6D27471A5}" destId="{93D38F2E-1C48-451C-AFDC-85AEC952AFA8}" srcOrd="0" destOrd="0" presId="urn:microsoft.com/office/officeart/2008/layout/HorizontalMultiLevelHierarchy"/>
    <dgm:cxn modelId="{D6D6A531-9D7C-40B5-9CB3-2AF75631D9D6}" type="presParOf" srcId="{CD5486A0-4954-4CD9-BFA2-AA183EA3A770}" destId="{1273E309-A61B-4BD6-99B5-0F7318149569}" srcOrd="5" destOrd="0" presId="urn:microsoft.com/office/officeart/2008/layout/HorizontalMultiLevelHierarchy"/>
    <dgm:cxn modelId="{8C4CC810-B6D1-4A9E-89DA-B8C57B1162EF}" type="presParOf" srcId="{1273E309-A61B-4BD6-99B5-0F7318149569}" destId="{A023DDAB-4B0F-42C9-8476-23E32EEB8A54}" srcOrd="0" destOrd="0" presId="urn:microsoft.com/office/officeart/2008/layout/HorizontalMultiLevelHierarchy"/>
    <dgm:cxn modelId="{CE259211-66AD-4843-B1EF-FA131DD879C6}" type="presParOf" srcId="{1273E309-A61B-4BD6-99B5-0F7318149569}" destId="{8D0DB14E-97D0-4BC2-B9C4-F578D6B33D20}" srcOrd="1" destOrd="0" presId="urn:microsoft.com/office/officeart/2008/layout/HorizontalMultiLevelHierarchy"/>
    <dgm:cxn modelId="{ECE01D60-CE25-4277-A11D-C773EF213D27}" type="presParOf" srcId="{CD5486A0-4954-4CD9-BFA2-AA183EA3A770}" destId="{577A1DA8-87D7-46AF-931B-FBA9EEA18701}" srcOrd="6" destOrd="0" presId="urn:microsoft.com/office/officeart/2008/layout/HorizontalMultiLevelHierarchy"/>
    <dgm:cxn modelId="{8B111A29-DBD2-4265-93FD-D1AC2D178785}" type="presParOf" srcId="{577A1DA8-87D7-46AF-931B-FBA9EEA18701}" destId="{39F362BF-2D81-490C-9B72-1D24DADBDEDC}" srcOrd="0" destOrd="0" presId="urn:microsoft.com/office/officeart/2008/layout/HorizontalMultiLevelHierarchy"/>
    <dgm:cxn modelId="{FDF0ACF5-6CC3-4765-B94B-DC79491EAF55}" type="presParOf" srcId="{CD5486A0-4954-4CD9-BFA2-AA183EA3A770}" destId="{499A6CB0-E67C-4CD5-B395-3A8E77336CE6}" srcOrd="7" destOrd="0" presId="urn:microsoft.com/office/officeart/2008/layout/HorizontalMultiLevelHierarchy"/>
    <dgm:cxn modelId="{449A9148-618F-4E81-98A9-35349B29776A}" type="presParOf" srcId="{499A6CB0-E67C-4CD5-B395-3A8E77336CE6}" destId="{9D842B15-FD37-4856-BA0D-37F0C75B04B4}" srcOrd="0" destOrd="0" presId="urn:microsoft.com/office/officeart/2008/layout/HorizontalMultiLevelHierarchy"/>
    <dgm:cxn modelId="{C8654BC9-DF1E-459F-8E80-4D55A30CF80C}" type="presParOf" srcId="{499A6CB0-E67C-4CD5-B395-3A8E77336CE6}" destId="{95ADEA28-07E5-4B25-AC84-CDC93936EABC}" srcOrd="1" destOrd="0" presId="urn:microsoft.com/office/officeart/2008/layout/HorizontalMultiLevelHierarchy"/>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7A1DA8-87D7-46AF-931B-FBA9EEA18701}">
      <dsp:nvSpPr>
        <dsp:cNvPr id="0" name=""/>
        <dsp:cNvSpPr/>
      </dsp:nvSpPr>
      <dsp:spPr>
        <a:xfrm>
          <a:off x="1731120" y="4119278"/>
          <a:ext cx="1063865" cy="1068288"/>
        </a:xfrm>
        <a:custGeom>
          <a:avLst/>
          <a:gdLst/>
          <a:ahLst/>
          <a:cxnLst/>
          <a:rect l="0" t="0" r="0" b="0"/>
          <a:pathLst>
            <a:path>
              <a:moveTo>
                <a:pt x="0" y="0"/>
              </a:moveTo>
              <a:lnTo>
                <a:pt x="531932" y="0"/>
              </a:lnTo>
              <a:lnTo>
                <a:pt x="531932" y="1068288"/>
              </a:lnTo>
              <a:lnTo>
                <a:pt x="1063865" y="106828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225361" y="4615730"/>
        <a:ext cx="75383" cy="75383"/>
      </dsp:txXfrm>
    </dsp:sp>
    <dsp:sp modelId="{D8A7FBE8-8CB5-4C1D-B790-F9D6D27471A5}">
      <dsp:nvSpPr>
        <dsp:cNvPr id="0" name=""/>
        <dsp:cNvSpPr/>
      </dsp:nvSpPr>
      <dsp:spPr>
        <a:xfrm>
          <a:off x="1731120" y="4119278"/>
          <a:ext cx="1061807" cy="461901"/>
        </a:xfrm>
        <a:custGeom>
          <a:avLst/>
          <a:gdLst/>
          <a:ahLst/>
          <a:cxnLst/>
          <a:rect l="0" t="0" r="0" b="0"/>
          <a:pathLst>
            <a:path>
              <a:moveTo>
                <a:pt x="0" y="0"/>
              </a:moveTo>
              <a:lnTo>
                <a:pt x="530903" y="0"/>
              </a:lnTo>
              <a:lnTo>
                <a:pt x="530903" y="461901"/>
              </a:lnTo>
              <a:lnTo>
                <a:pt x="1061807" y="461901"/>
              </a:lnTo>
            </a:path>
          </a:pathLst>
        </a:custGeom>
        <a:noFill/>
        <a:ln w="25400" cap="flat" cmpd="sng" algn="ctr">
          <a:solidFill>
            <a:scrgbClr r="0" g="0" b="0"/>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233075" y="4321280"/>
        <a:ext cx="57896" cy="57896"/>
      </dsp:txXfrm>
    </dsp:sp>
    <dsp:sp modelId="{90A5B8D6-47B6-4182-A6DD-616F06134B66}">
      <dsp:nvSpPr>
        <dsp:cNvPr id="0" name=""/>
        <dsp:cNvSpPr/>
      </dsp:nvSpPr>
      <dsp:spPr>
        <a:xfrm>
          <a:off x="1731120" y="3646855"/>
          <a:ext cx="1052203" cy="472422"/>
        </a:xfrm>
        <a:custGeom>
          <a:avLst/>
          <a:gdLst/>
          <a:ahLst/>
          <a:cxnLst/>
          <a:rect l="0" t="0" r="0" b="0"/>
          <a:pathLst>
            <a:path>
              <a:moveTo>
                <a:pt x="0" y="472422"/>
              </a:moveTo>
              <a:lnTo>
                <a:pt x="526101" y="472422"/>
              </a:lnTo>
              <a:lnTo>
                <a:pt x="526101" y="0"/>
              </a:lnTo>
              <a:lnTo>
                <a:pt x="1052203"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228387" y="3854232"/>
        <a:ext cx="57669" cy="57669"/>
      </dsp:txXfrm>
    </dsp:sp>
    <dsp:sp modelId="{80DBC352-18BF-4294-922B-829623B82AE2}">
      <dsp:nvSpPr>
        <dsp:cNvPr id="0" name=""/>
        <dsp:cNvSpPr/>
      </dsp:nvSpPr>
      <dsp:spPr>
        <a:xfrm>
          <a:off x="1731120" y="2951622"/>
          <a:ext cx="1074788" cy="1167655"/>
        </a:xfrm>
        <a:custGeom>
          <a:avLst/>
          <a:gdLst/>
          <a:ahLst/>
          <a:cxnLst/>
          <a:rect l="0" t="0" r="0" b="0"/>
          <a:pathLst>
            <a:path>
              <a:moveTo>
                <a:pt x="0" y="1167655"/>
              </a:moveTo>
              <a:lnTo>
                <a:pt x="537394" y="1167655"/>
              </a:lnTo>
              <a:lnTo>
                <a:pt x="537394" y="0"/>
              </a:lnTo>
              <a:lnTo>
                <a:pt x="1074788"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ZA" sz="500" kern="1200" dirty="0"/>
        </a:p>
      </dsp:txBody>
      <dsp:txXfrm>
        <a:off x="2228839" y="3495775"/>
        <a:ext cx="79350" cy="79350"/>
      </dsp:txXfrm>
    </dsp:sp>
    <dsp:sp modelId="{F180D6A5-112F-48BA-A198-60583E7725BF}">
      <dsp:nvSpPr>
        <dsp:cNvPr id="0" name=""/>
        <dsp:cNvSpPr/>
      </dsp:nvSpPr>
      <dsp:spPr>
        <a:xfrm rot="16200000">
          <a:off x="-812592" y="3865008"/>
          <a:ext cx="4578885" cy="508540"/>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ZA" sz="3300" kern="1200" dirty="0" smtClean="0"/>
            <a:t>SKILLS DEVELOPMENT</a:t>
          </a:r>
          <a:endParaRPr lang="en-ZA" sz="3300" kern="1200" dirty="0"/>
        </a:p>
      </dsp:txBody>
      <dsp:txXfrm rot="16200000">
        <a:off x="-812592" y="3865008"/>
        <a:ext cx="4578885" cy="508540"/>
      </dsp:txXfrm>
    </dsp:sp>
    <dsp:sp modelId="{DDC4EF16-03DE-442F-A009-DA5EB898811C}">
      <dsp:nvSpPr>
        <dsp:cNvPr id="0" name=""/>
        <dsp:cNvSpPr/>
      </dsp:nvSpPr>
      <dsp:spPr>
        <a:xfrm>
          <a:off x="2805908" y="2704761"/>
          <a:ext cx="5276848" cy="493723"/>
        </a:xfrm>
        <a:prstGeom prst="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b="1" kern="1200" smtClean="0">
              <a:solidFill>
                <a:schemeClr val="bg1"/>
              </a:solidFill>
            </a:rPr>
            <a:t>SETA Coordination</a:t>
          </a:r>
          <a:endParaRPr lang="en-ZA" sz="2000" b="1" kern="1200" dirty="0">
            <a:solidFill>
              <a:schemeClr val="bg1"/>
            </a:solidFill>
          </a:endParaRPr>
        </a:p>
      </dsp:txBody>
      <dsp:txXfrm>
        <a:off x="2805908" y="2704761"/>
        <a:ext cx="5276848" cy="493723"/>
      </dsp:txXfrm>
    </dsp:sp>
    <dsp:sp modelId="{E01CD229-5E1A-43A5-82E8-60E12F79B5D6}">
      <dsp:nvSpPr>
        <dsp:cNvPr id="0" name=""/>
        <dsp:cNvSpPr/>
      </dsp:nvSpPr>
      <dsp:spPr>
        <a:xfrm>
          <a:off x="2783323" y="3370271"/>
          <a:ext cx="5276848" cy="553168"/>
        </a:xfrm>
        <a:prstGeom prst="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b="1" kern="1200" dirty="0" smtClean="0">
              <a:solidFill>
                <a:schemeClr val="bg1"/>
              </a:solidFill>
            </a:rPr>
            <a:t>Artisan Development</a:t>
          </a:r>
          <a:endParaRPr lang="en-ZA" sz="2000" b="1" kern="1200" dirty="0">
            <a:solidFill>
              <a:schemeClr val="bg1"/>
            </a:solidFill>
          </a:endParaRPr>
        </a:p>
      </dsp:txBody>
      <dsp:txXfrm>
        <a:off x="2783323" y="3370271"/>
        <a:ext cx="5276848" cy="553168"/>
      </dsp:txXfrm>
    </dsp:sp>
    <dsp:sp modelId="{A023DDAB-4B0F-42C9-8476-23E32EEB8A54}">
      <dsp:nvSpPr>
        <dsp:cNvPr id="0" name=""/>
        <dsp:cNvSpPr/>
      </dsp:nvSpPr>
      <dsp:spPr>
        <a:xfrm>
          <a:off x="2792927" y="4268397"/>
          <a:ext cx="5276848" cy="625563"/>
        </a:xfrm>
        <a:prstGeom prst="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ZA" sz="2000" b="1" kern="1200" dirty="0" smtClean="0">
              <a:solidFill>
                <a:schemeClr val="bg1"/>
              </a:solidFill>
            </a:rPr>
            <a:t>National Skills Authority (NSA)</a:t>
          </a:r>
          <a:endParaRPr lang="en-ZA" sz="2000" b="1" kern="1200" dirty="0">
            <a:solidFill>
              <a:schemeClr val="bg1"/>
            </a:solidFill>
          </a:endParaRPr>
        </a:p>
      </dsp:txBody>
      <dsp:txXfrm>
        <a:off x="2792927" y="4268397"/>
        <a:ext cx="5276848" cy="625563"/>
      </dsp:txXfrm>
    </dsp:sp>
    <dsp:sp modelId="{9D842B15-FD37-4856-BA0D-37F0C75B04B4}">
      <dsp:nvSpPr>
        <dsp:cNvPr id="0" name=""/>
        <dsp:cNvSpPr/>
      </dsp:nvSpPr>
      <dsp:spPr>
        <a:xfrm>
          <a:off x="2794985" y="4937946"/>
          <a:ext cx="5279962" cy="499241"/>
        </a:xfrm>
        <a:prstGeom prst="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National Skills Fund (NSF)</a:t>
          </a:r>
          <a:endParaRPr lang="en-US" sz="2000" b="1" kern="1200" dirty="0"/>
        </a:p>
      </dsp:txBody>
      <dsp:txXfrm>
        <a:off x="2794985" y="4937946"/>
        <a:ext cx="5279962" cy="49924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F6DF7758-33CA-43C3-BD0C-5DAABAA08CEF}" type="datetimeFigureOut">
              <a:rPr lang="en-ZA" smtClean="0"/>
              <a:pPr/>
              <a:t>2019/08/23</a:t>
            </a:fld>
            <a:endParaRPr lang="en-ZA"/>
          </a:p>
        </p:txBody>
      </p:sp>
      <p:sp>
        <p:nvSpPr>
          <p:cNvPr id="4" name="Footer Placeholder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A3BD4017-A66A-4249-B5D7-68ABA70AEC44}" type="slidenum">
              <a:rPr lang="en-ZA" smtClean="0"/>
              <a:pPr/>
              <a:t>‹#›</a:t>
            </a:fld>
            <a:endParaRPr lang="en-ZA"/>
          </a:p>
        </p:txBody>
      </p:sp>
    </p:spTree>
    <p:extLst>
      <p:ext uri="{BB962C8B-B14F-4D97-AF65-F5344CB8AC3E}">
        <p14:creationId xmlns:p14="http://schemas.microsoft.com/office/powerpoint/2010/main" xmlns="" val="1394552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3317" tIns="46659" rIns="93317" bIns="46659" rtlCol="0"/>
          <a:lstStyle>
            <a:lvl1pPr algn="l">
              <a:defRPr sz="1200"/>
            </a:lvl1pPr>
          </a:lstStyle>
          <a:p>
            <a:endParaRPr lang="en-ZA"/>
          </a:p>
        </p:txBody>
      </p:sp>
      <p:sp>
        <p:nvSpPr>
          <p:cNvPr id="3" name="Date Placeholder 2"/>
          <p:cNvSpPr>
            <a:spLocks noGrp="1"/>
          </p:cNvSpPr>
          <p:nvPr>
            <p:ph type="dt" idx="1"/>
          </p:nvPr>
        </p:nvSpPr>
        <p:spPr>
          <a:xfrm>
            <a:off x="3856738" y="0"/>
            <a:ext cx="2950475" cy="497046"/>
          </a:xfrm>
          <a:prstGeom prst="rect">
            <a:avLst/>
          </a:prstGeom>
        </p:spPr>
        <p:txBody>
          <a:bodyPr vert="horz" lIns="93317" tIns="46659" rIns="93317" bIns="46659" rtlCol="0"/>
          <a:lstStyle>
            <a:lvl1pPr algn="r">
              <a:defRPr sz="1200"/>
            </a:lvl1pPr>
          </a:lstStyle>
          <a:p>
            <a:fld id="{B4ED3B18-DA8A-4CA0-939F-42D0C9C44022}" type="datetimeFigureOut">
              <a:rPr lang="en-ZA" smtClean="0"/>
              <a:pPr/>
              <a:t>2019/08/23</a:t>
            </a:fld>
            <a:endParaRPr lang="en-ZA"/>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3317" tIns="46659" rIns="93317" bIns="46659" rtlCol="0" anchor="ctr"/>
          <a:lstStyle/>
          <a:p>
            <a:endParaRPr lang="en-ZA"/>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4"/>
            <a:ext cx="2950475" cy="497046"/>
          </a:xfrm>
          <a:prstGeom prst="rect">
            <a:avLst/>
          </a:prstGeom>
        </p:spPr>
        <p:txBody>
          <a:bodyPr vert="horz" lIns="93317" tIns="46659" rIns="93317" bIns="46659" rtlCol="0" anchor="b"/>
          <a:lstStyle>
            <a:lvl1pPr algn="l">
              <a:defRPr sz="1200"/>
            </a:lvl1pPr>
          </a:lstStyle>
          <a:p>
            <a:endParaRPr lang="en-ZA"/>
          </a:p>
        </p:txBody>
      </p:sp>
      <p:sp>
        <p:nvSpPr>
          <p:cNvPr id="7" name="Slide Number Placeholder 6"/>
          <p:cNvSpPr>
            <a:spLocks noGrp="1"/>
          </p:cNvSpPr>
          <p:nvPr>
            <p:ph type="sldNum" sz="quarter" idx="5"/>
          </p:nvPr>
        </p:nvSpPr>
        <p:spPr>
          <a:xfrm>
            <a:off x="3856738" y="9442154"/>
            <a:ext cx="2950475" cy="497046"/>
          </a:xfrm>
          <a:prstGeom prst="rect">
            <a:avLst/>
          </a:prstGeom>
        </p:spPr>
        <p:txBody>
          <a:bodyPr vert="horz" lIns="93317" tIns="46659" rIns="93317" bIns="46659" rtlCol="0" anchor="b"/>
          <a:lstStyle>
            <a:lvl1pPr algn="r">
              <a:defRPr sz="1200"/>
            </a:lvl1pPr>
          </a:lstStyle>
          <a:p>
            <a:fld id="{DFCD6DB8-ECBB-483E-AA69-FEBB2A9A53E8}" type="slidenum">
              <a:rPr lang="en-ZA" smtClean="0"/>
              <a:pPr/>
              <a:t>‹#›</a:t>
            </a:fld>
            <a:endParaRPr lang="en-ZA"/>
          </a:p>
        </p:txBody>
      </p:sp>
    </p:spTree>
    <p:extLst>
      <p:ext uri="{BB962C8B-B14F-4D97-AF65-F5344CB8AC3E}">
        <p14:creationId xmlns:p14="http://schemas.microsoft.com/office/powerpoint/2010/main" xmlns="" val="233282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042353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2</a:t>
            </a:fld>
            <a:endParaRPr lang="en-ZA"/>
          </a:p>
        </p:txBody>
      </p:sp>
    </p:spTree>
    <p:extLst>
      <p:ext uri="{BB962C8B-B14F-4D97-AF65-F5344CB8AC3E}">
        <p14:creationId xmlns:p14="http://schemas.microsoft.com/office/powerpoint/2010/main" xmlns="" val="17961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3</a:t>
            </a:fld>
            <a:endParaRPr lang="en-ZA"/>
          </a:p>
        </p:txBody>
      </p:sp>
    </p:spTree>
    <p:extLst>
      <p:ext uri="{BB962C8B-B14F-4D97-AF65-F5344CB8AC3E}">
        <p14:creationId xmlns:p14="http://schemas.microsoft.com/office/powerpoint/2010/main" xmlns="" val="123831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FCD6DB8-ECBB-483E-AA69-FEBB2A9A53E8}" type="slidenum">
              <a:rPr lang="en-ZA" smtClean="0"/>
              <a:pPr/>
              <a:t>4</a:t>
            </a:fld>
            <a:endParaRPr lang="en-ZA"/>
          </a:p>
        </p:txBody>
      </p:sp>
    </p:spTree>
    <p:extLst>
      <p:ext uri="{BB962C8B-B14F-4D97-AF65-F5344CB8AC3E}">
        <p14:creationId xmlns:p14="http://schemas.microsoft.com/office/powerpoint/2010/main" xmlns="" val="2661787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216177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409771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71145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36219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164638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33219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252389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249597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79568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2051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30783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12F58-5362-4F11-BCB4-8C6FD0165926}" type="datetimeFigureOut">
              <a:rPr lang="en-ZA" smtClean="0"/>
              <a:pPr/>
              <a:t>2019/08/23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99069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12F58-5362-4F11-BCB4-8C6FD0165926}" type="datetimeFigureOut">
              <a:rPr lang="en-ZA" smtClean="0"/>
              <a:pPr/>
              <a:t>2019/08/23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6331A-8D4C-4B67-916C-54525046C790}" type="slidenum">
              <a:rPr lang="en-ZA" smtClean="0"/>
              <a:pPr/>
              <a:t>‹#›</a:t>
            </a:fld>
            <a:endParaRPr lang="en-ZA"/>
          </a:p>
        </p:txBody>
      </p:sp>
    </p:spTree>
    <p:extLst>
      <p:ext uri="{BB962C8B-B14F-4D97-AF65-F5344CB8AC3E}">
        <p14:creationId xmlns:p14="http://schemas.microsoft.com/office/powerpoint/2010/main" xmlns="" val="343183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smtClean="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762000" y="1828800"/>
            <a:ext cx="7696200" cy="4337050"/>
          </a:xfrm>
          <a:prstGeom prst="rect">
            <a:avLst/>
          </a:prstGeom>
          <a:noFill/>
          <a:ln w="9525">
            <a:noFill/>
            <a:miter lim="800000"/>
            <a:headEnd/>
            <a:tailEnd/>
          </a:ln>
        </p:spPr>
        <p:txBody>
          <a:bodyPr/>
          <a:lstStyle/>
          <a:p>
            <a:pPr marL="342900" indent="-342900" algn="ctr">
              <a:defRPr/>
            </a:pPr>
            <a:endParaRPr lang="en-US" sz="2400" b="1" dirty="0">
              <a:solidFill>
                <a:srgbClr val="C00000"/>
              </a:solidFill>
              <a:latin typeface="Arial Black" panose="020B0A04020102020204" pitchFamily="34" charset="0"/>
              <a:cs typeface="+mn-cs"/>
            </a:endParaRPr>
          </a:p>
          <a:p>
            <a:pPr marL="342900" indent="-342900" algn="ctr">
              <a:defRPr/>
            </a:pPr>
            <a:endParaRPr lang="en-US" sz="2800" b="1" dirty="0" smtClean="0">
              <a:solidFill>
                <a:srgbClr val="FF0000"/>
              </a:solidFill>
              <a:latin typeface="+mn-lt"/>
            </a:endParaRPr>
          </a:p>
          <a:p>
            <a:pPr marL="342900" indent="-342900" algn="ctr">
              <a:defRPr/>
            </a:pPr>
            <a:endParaRPr lang="en-US" sz="2800" b="1" dirty="0" smtClean="0">
              <a:solidFill>
                <a:srgbClr val="FF0000"/>
              </a:solidFill>
              <a:latin typeface="+mn-lt"/>
            </a:endParaRPr>
          </a:p>
          <a:p>
            <a:pPr marL="342900" indent="-342900" algn="ctr">
              <a:defRPr/>
            </a:pPr>
            <a:r>
              <a:rPr lang="en-US" sz="3200" b="1" dirty="0" smtClean="0">
                <a:solidFill>
                  <a:srgbClr val="FF0000"/>
                </a:solidFill>
                <a:latin typeface="+mn-lt"/>
              </a:rPr>
              <a:t>Skills Planning</a:t>
            </a:r>
            <a:endParaRPr lang="en-US" sz="2800" b="1" dirty="0">
              <a:solidFill>
                <a:srgbClr val="C00000"/>
              </a:solidFill>
              <a:latin typeface="+mn-lt"/>
            </a:endParaRPr>
          </a:p>
          <a:p>
            <a:pPr marL="342900" indent="-342900" algn="ctr">
              <a:defRPr/>
            </a:pPr>
            <a:endParaRPr lang="en-ZA" sz="2400" b="1" dirty="0" smtClean="0">
              <a:latin typeface="+mn-lt"/>
            </a:endParaRPr>
          </a:p>
          <a:p>
            <a:pPr marL="342900" indent="-342900" algn="ctr">
              <a:defRPr/>
            </a:pPr>
            <a:endParaRPr lang="en-ZA" sz="2400" b="1" dirty="0">
              <a:latin typeface="+mn-lt"/>
            </a:endParaRPr>
          </a:p>
          <a:p>
            <a:pPr marL="342900" indent="-342900" algn="ctr">
              <a:defRPr/>
            </a:pPr>
            <a:endParaRPr lang="en-ZA" sz="2400" b="1" dirty="0" smtClean="0">
              <a:latin typeface="+mn-lt"/>
            </a:endParaRPr>
          </a:p>
          <a:p>
            <a:pPr marL="342900" indent="-342900" algn="ctr">
              <a:defRPr/>
            </a:pPr>
            <a:r>
              <a:rPr lang="en-ZA" sz="2400" b="1" dirty="0" smtClean="0">
                <a:latin typeface="+mn-lt"/>
              </a:rPr>
              <a:t>Portfolio Committee</a:t>
            </a:r>
          </a:p>
          <a:p>
            <a:pPr marL="342900" indent="-342900" algn="ctr">
              <a:defRPr/>
            </a:pPr>
            <a:r>
              <a:rPr lang="en-US" sz="2400" b="1" dirty="0" smtClean="0">
                <a:latin typeface="+mn-lt"/>
              </a:rPr>
              <a:t>21 August 2019 </a:t>
            </a:r>
          </a:p>
          <a:p>
            <a:pPr marL="342900" indent="-342900" algn="ctr">
              <a:defRPr/>
            </a:pPr>
            <a:endParaRPr lang="en-US" sz="2400" b="1" dirty="0">
              <a:solidFill>
                <a:srgbClr val="C00000"/>
              </a:solidFill>
              <a:latin typeface="+mn-lt"/>
            </a:endParaRPr>
          </a:p>
        </p:txBody>
      </p:sp>
    </p:spTree>
    <p:extLst>
      <p:ext uri="{BB962C8B-B14F-4D97-AF65-F5344CB8AC3E}">
        <p14:creationId xmlns:p14="http://schemas.microsoft.com/office/powerpoint/2010/main" xmlns="" val="1169356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5754" y="1012374"/>
            <a:ext cx="8064500" cy="2200602"/>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pPr>
            <a:r>
              <a:rPr lang="en-GB" sz="1800" b="1" dirty="0" smtClean="0">
                <a:cs typeface="Arial" panose="020B0604020202020204" pitchFamily="34" charset="0"/>
              </a:rPr>
              <a:t>Priorities </a:t>
            </a:r>
          </a:p>
          <a:p>
            <a:pPr marL="342900" lvl="0" indent="-342900">
              <a:buFont typeface="Arial" panose="020B0604020202020204" pitchFamily="34" charset="0"/>
              <a:buChar char="•"/>
            </a:pPr>
            <a:r>
              <a:rPr lang="en-ZA" sz="1600" dirty="0" smtClean="0">
                <a:solidFill>
                  <a:schemeClr val="dk1"/>
                </a:solidFill>
                <a:cs typeface="Arial" panose="020B0604020202020204" pitchFamily="34" charset="0"/>
              </a:rPr>
              <a:t>T</a:t>
            </a:r>
            <a:r>
              <a:rPr lang="en-ZA" sz="1800" dirty="0" smtClean="0">
                <a:solidFill>
                  <a:schemeClr val="dk1"/>
                </a:solidFill>
                <a:cs typeface="Arial" panose="020B0604020202020204" pitchFamily="34" charset="0"/>
              </a:rPr>
              <a:t>he </a:t>
            </a:r>
            <a:r>
              <a:rPr lang="en-ZA" sz="1800" dirty="0">
                <a:solidFill>
                  <a:schemeClr val="dk1"/>
                </a:solidFill>
                <a:cs typeface="Arial" panose="020B0604020202020204" pitchFamily="34" charset="0"/>
              </a:rPr>
              <a:t>following workshops will be prioritised inline with the Strategic Infrastructure Projects (SIPS) priority trades : Plumbing, Electrical, Bricklaying, Boiler making and Diesel Mechanic. </a:t>
            </a:r>
            <a:r>
              <a:rPr lang="en-ZA" sz="1800" b="1" dirty="0">
                <a:solidFill>
                  <a:schemeClr val="dk1"/>
                </a:solidFill>
                <a:cs typeface="Arial" panose="020B0604020202020204" pitchFamily="34" charset="0"/>
              </a:rPr>
              <a:t>INDLELA</a:t>
            </a:r>
            <a:r>
              <a:rPr lang="en-ZA" sz="1800" dirty="0">
                <a:solidFill>
                  <a:schemeClr val="dk1"/>
                </a:solidFill>
                <a:cs typeface="Arial" panose="020B0604020202020204" pitchFamily="34" charset="0"/>
              </a:rPr>
              <a:t> is accredited for the trade testing for the new occupational Electrical Trade</a:t>
            </a:r>
            <a:endParaRPr lang="en-ZA" sz="1800" dirty="0">
              <a:cs typeface="Arial" panose="020B0604020202020204" pitchFamily="34" charset="0"/>
            </a:endParaRPr>
          </a:p>
          <a:p>
            <a:endParaRPr lang="en-ZA" sz="1800" dirty="0">
              <a:latin typeface="+mn-lt"/>
            </a:endParaRPr>
          </a:p>
          <a:p>
            <a:endParaRPr lang="en-ZA" sz="2000" dirty="0" smtClean="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Artisan Development</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10</a:t>
            </a:fld>
            <a:endParaRPr lang="en-US" b="1" dirty="0" smtClean="0"/>
          </a:p>
        </p:txBody>
      </p:sp>
    </p:spTree>
    <p:extLst>
      <p:ext uri="{BB962C8B-B14F-4D97-AF65-F5344CB8AC3E}">
        <p14:creationId xmlns:p14="http://schemas.microsoft.com/office/powerpoint/2010/main" xmlns="" val="1683565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7" name="Group 68"/>
          <p:cNvGrpSpPr>
            <a:grpSpLocks/>
          </p:cNvGrpSpPr>
          <p:nvPr/>
        </p:nvGrpSpPr>
        <p:grpSpPr bwMode="auto">
          <a:xfrm>
            <a:off x="395288" y="1312863"/>
            <a:ext cx="8353425" cy="4875545"/>
            <a:chOff x="417" y="984"/>
            <a:chExt cx="4968" cy="2715"/>
          </a:xfrm>
        </p:grpSpPr>
        <p:sp>
          <p:nvSpPr>
            <p:cNvPr id="33798" name="Rectangle 44"/>
            <p:cNvSpPr>
              <a:spLocks noChangeArrowheads="1"/>
            </p:cNvSpPr>
            <p:nvPr/>
          </p:nvSpPr>
          <p:spPr bwMode="auto">
            <a:xfrm>
              <a:off x="2268" y="984"/>
              <a:ext cx="1254" cy="288"/>
            </a:xfrm>
            <a:prstGeom prst="rect">
              <a:avLst/>
            </a:prstGeom>
            <a:solidFill>
              <a:srgbClr val="666699"/>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100">
                  <a:solidFill>
                    <a:srgbClr val="FFFFFF"/>
                  </a:solidFill>
                  <a:latin typeface="Arial" panose="020B0604020202020204" pitchFamily="34" charset="0"/>
                </a:rPr>
                <a:t>NSA Functions</a:t>
              </a:r>
              <a:endParaRPr lang="en-US" altLang="en-US" sz="1800">
                <a:latin typeface="Arial" panose="020B0604020202020204" pitchFamily="34" charset="0"/>
              </a:endParaRPr>
            </a:p>
          </p:txBody>
        </p:sp>
        <p:sp>
          <p:nvSpPr>
            <p:cNvPr id="33799" name="Line 45"/>
            <p:cNvSpPr>
              <a:spLocks noChangeShapeType="1"/>
            </p:cNvSpPr>
            <p:nvPr/>
          </p:nvSpPr>
          <p:spPr bwMode="auto">
            <a:xfrm>
              <a:off x="2901" y="1281"/>
              <a:ext cx="0" cy="86"/>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800" name="Line 46"/>
            <p:cNvSpPr>
              <a:spLocks noChangeShapeType="1"/>
            </p:cNvSpPr>
            <p:nvPr/>
          </p:nvSpPr>
          <p:spPr bwMode="auto">
            <a:xfrm>
              <a:off x="999" y="1371"/>
              <a:ext cx="3802" cy="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801" name="Rectangle 47"/>
            <p:cNvSpPr>
              <a:spLocks noChangeArrowheads="1"/>
            </p:cNvSpPr>
            <p:nvPr/>
          </p:nvSpPr>
          <p:spPr bwMode="auto">
            <a:xfrm>
              <a:off x="417" y="1515"/>
              <a:ext cx="1152" cy="216"/>
            </a:xfrm>
            <a:prstGeom prst="rect">
              <a:avLst/>
            </a:prstGeom>
            <a:solidFill>
              <a:srgbClr val="FFCC99"/>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Advice</a:t>
              </a:r>
              <a:endParaRPr lang="en-US" altLang="en-US" sz="1800">
                <a:latin typeface="Arial" panose="020B0604020202020204" pitchFamily="34" charset="0"/>
              </a:endParaRPr>
            </a:p>
          </p:txBody>
        </p:sp>
        <p:sp>
          <p:nvSpPr>
            <p:cNvPr id="33802" name="Rectangle 48"/>
            <p:cNvSpPr>
              <a:spLocks noChangeArrowheads="1"/>
            </p:cNvSpPr>
            <p:nvPr/>
          </p:nvSpPr>
          <p:spPr bwMode="auto">
            <a:xfrm>
              <a:off x="1689" y="1515"/>
              <a:ext cx="1152" cy="216"/>
            </a:xfrm>
            <a:prstGeom prst="rect">
              <a:avLst/>
            </a:prstGeom>
            <a:solidFill>
              <a:srgbClr val="CCFFCC"/>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Liaison (SETAs)</a:t>
              </a:r>
              <a:endParaRPr lang="en-US" altLang="en-US" sz="1800">
                <a:latin typeface="Arial" panose="020B0604020202020204" pitchFamily="34" charset="0"/>
              </a:endParaRPr>
            </a:p>
          </p:txBody>
        </p:sp>
        <p:sp>
          <p:nvSpPr>
            <p:cNvPr id="33803" name="Rectangle 49"/>
            <p:cNvSpPr>
              <a:spLocks noChangeArrowheads="1"/>
            </p:cNvSpPr>
            <p:nvPr/>
          </p:nvSpPr>
          <p:spPr bwMode="auto">
            <a:xfrm>
              <a:off x="2961" y="1515"/>
              <a:ext cx="1152" cy="216"/>
            </a:xfrm>
            <a:prstGeom prst="rect">
              <a:avLst/>
            </a:prstGeom>
            <a:solidFill>
              <a:srgbClr val="FFFF99"/>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Consultation</a:t>
              </a:r>
              <a:endParaRPr lang="en-US" altLang="en-US" sz="1800">
                <a:latin typeface="Arial" panose="020B0604020202020204" pitchFamily="34" charset="0"/>
              </a:endParaRPr>
            </a:p>
          </p:txBody>
        </p:sp>
        <p:sp>
          <p:nvSpPr>
            <p:cNvPr id="33804" name="Rectangle 50"/>
            <p:cNvSpPr>
              <a:spLocks noChangeArrowheads="1"/>
            </p:cNvSpPr>
            <p:nvPr/>
          </p:nvSpPr>
          <p:spPr bwMode="auto">
            <a:xfrm>
              <a:off x="4233" y="1515"/>
              <a:ext cx="1152" cy="216"/>
            </a:xfrm>
            <a:prstGeom prst="rect">
              <a:avLst/>
            </a:prstGeom>
            <a:solidFill>
              <a:srgbClr val="FF99CC"/>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Other</a:t>
              </a:r>
              <a:endParaRPr lang="en-US" altLang="en-US" sz="1800">
                <a:latin typeface="Arial" panose="020B0604020202020204" pitchFamily="34" charset="0"/>
              </a:endParaRPr>
            </a:p>
          </p:txBody>
        </p:sp>
        <p:sp>
          <p:nvSpPr>
            <p:cNvPr id="33805" name="Line 51"/>
            <p:cNvSpPr>
              <a:spLocks noChangeShapeType="1"/>
            </p:cNvSpPr>
            <p:nvPr/>
          </p:nvSpPr>
          <p:spPr bwMode="auto">
            <a:xfrm>
              <a:off x="999" y="1371"/>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06" name="Line 52"/>
            <p:cNvSpPr>
              <a:spLocks noChangeShapeType="1"/>
            </p:cNvSpPr>
            <p:nvPr/>
          </p:nvSpPr>
          <p:spPr bwMode="auto">
            <a:xfrm>
              <a:off x="2271" y="1371"/>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07" name="Line 53"/>
            <p:cNvSpPr>
              <a:spLocks noChangeShapeType="1"/>
            </p:cNvSpPr>
            <p:nvPr/>
          </p:nvSpPr>
          <p:spPr bwMode="auto">
            <a:xfrm>
              <a:off x="3537" y="1371"/>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08" name="Line 54"/>
            <p:cNvSpPr>
              <a:spLocks noChangeShapeType="1"/>
            </p:cNvSpPr>
            <p:nvPr/>
          </p:nvSpPr>
          <p:spPr bwMode="auto">
            <a:xfrm>
              <a:off x="4809" y="1371"/>
              <a:ext cx="0" cy="144"/>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09" name="Rectangle 55"/>
            <p:cNvSpPr>
              <a:spLocks noChangeArrowheads="1"/>
            </p:cNvSpPr>
            <p:nvPr/>
          </p:nvSpPr>
          <p:spPr bwMode="auto">
            <a:xfrm>
              <a:off x="417" y="1731"/>
              <a:ext cx="1152" cy="1152"/>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a:solidFill>
                    <a:srgbClr val="000000"/>
                  </a:solidFill>
                  <a:latin typeface="Arial" panose="020B0604020202020204" pitchFamily="34" charset="0"/>
                </a:rPr>
                <a:t>Advise the Minister on:</a:t>
              </a:r>
            </a:p>
            <a:p>
              <a:pPr>
                <a:spcBef>
                  <a:spcPct val="0"/>
                </a:spcBef>
                <a:buFontTx/>
                <a:buChar char="•"/>
              </a:pPr>
              <a:r>
                <a:rPr lang="en-US" altLang="en-US" sz="800">
                  <a:solidFill>
                    <a:srgbClr val="000000"/>
                  </a:solidFill>
                  <a:latin typeface="Arial" panose="020B0604020202020204" pitchFamily="34" charset="0"/>
                </a:rPr>
                <a:t>National Skills Development Policy</a:t>
              </a:r>
            </a:p>
            <a:p>
              <a:pPr>
                <a:spcBef>
                  <a:spcPct val="0"/>
                </a:spcBef>
                <a:buClr>
                  <a:srgbClr val="000000"/>
                </a:buClr>
                <a:buFont typeface="Wingdings" panose="05000000000000000000" pitchFamily="2" charset="2"/>
                <a:buChar char="§"/>
              </a:pPr>
              <a:r>
                <a:rPr lang="en-US" altLang="en-US" sz="800">
                  <a:solidFill>
                    <a:srgbClr val="000000"/>
                  </a:solidFill>
                  <a:latin typeface="Arial" panose="020B0604020202020204" pitchFamily="34" charset="0"/>
                </a:rPr>
                <a:t>National Skills Development Strategy (NSDS)</a:t>
              </a:r>
            </a:p>
            <a:p>
              <a:pPr>
                <a:spcBef>
                  <a:spcPct val="0"/>
                </a:spcBef>
                <a:buClr>
                  <a:srgbClr val="000000"/>
                </a:buClr>
                <a:buFont typeface="Wingdings" panose="05000000000000000000" pitchFamily="2" charset="2"/>
                <a:buChar char="§"/>
              </a:pPr>
              <a:r>
                <a:rPr lang="en-US" altLang="en-US" sz="800">
                  <a:solidFill>
                    <a:srgbClr val="000000"/>
                  </a:solidFill>
                  <a:latin typeface="Arial" panose="020B0604020202020204" pitchFamily="34" charset="0"/>
                </a:rPr>
                <a:t>NSDS Implementation Guidelines</a:t>
              </a:r>
            </a:p>
            <a:p>
              <a:pPr>
                <a:spcBef>
                  <a:spcPct val="0"/>
                </a:spcBef>
                <a:buClr>
                  <a:srgbClr val="000000"/>
                </a:buClr>
                <a:buFont typeface="Wingdings" panose="05000000000000000000" pitchFamily="2" charset="2"/>
                <a:buChar char="§"/>
              </a:pPr>
              <a:r>
                <a:rPr lang="en-US" altLang="en-US" sz="800">
                  <a:latin typeface="Arial" panose="020B0604020202020204" pitchFamily="34" charset="0"/>
                </a:rPr>
                <a:t>NSF Funding Allocation Strategic Framework and Criteria</a:t>
              </a:r>
            </a:p>
            <a:p>
              <a:pPr>
                <a:spcBef>
                  <a:spcPct val="0"/>
                </a:spcBef>
                <a:buClr>
                  <a:srgbClr val="000000"/>
                </a:buClr>
                <a:buFont typeface="Wingdings" panose="05000000000000000000" pitchFamily="2" charset="2"/>
                <a:buChar char="§"/>
              </a:pPr>
              <a:r>
                <a:rPr lang="en-US" altLang="en-US" sz="800">
                  <a:solidFill>
                    <a:srgbClr val="000000"/>
                  </a:solidFill>
                  <a:latin typeface="Arial" panose="020B0604020202020204" pitchFamily="34" charset="0"/>
                </a:rPr>
                <a:t>SDA Regulations (excluding QCTO regulations)</a:t>
              </a:r>
              <a:endParaRPr lang="en-US" altLang="en-US" sz="1800">
                <a:latin typeface="Arial" panose="020B0604020202020204" pitchFamily="34" charset="0"/>
              </a:endParaRPr>
            </a:p>
          </p:txBody>
        </p:sp>
        <p:sp>
          <p:nvSpPr>
            <p:cNvPr id="33810" name="Rectangle 56"/>
            <p:cNvSpPr>
              <a:spLocks noChangeArrowheads="1"/>
            </p:cNvSpPr>
            <p:nvPr/>
          </p:nvSpPr>
          <p:spPr bwMode="auto">
            <a:xfrm>
              <a:off x="1689" y="1731"/>
              <a:ext cx="1152" cy="648"/>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dirty="0">
                  <a:solidFill>
                    <a:srgbClr val="000000"/>
                  </a:solidFill>
                  <a:latin typeface="Arial" panose="020B0604020202020204" pitchFamily="34" charset="0"/>
                </a:rPr>
                <a:t>Liaise with SETAs on:</a:t>
              </a:r>
            </a:p>
            <a:p>
              <a:pPr>
                <a:spcBef>
                  <a:spcPct val="0"/>
                </a:spcBef>
                <a:buFontTx/>
                <a:buChar char="•"/>
              </a:pPr>
              <a:r>
                <a:rPr lang="en-US" altLang="en-US" sz="800" dirty="0">
                  <a:solidFill>
                    <a:srgbClr val="000000"/>
                  </a:solidFill>
                  <a:latin typeface="Arial" panose="020B0604020202020204" pitchFamily="34" charset="0"/>
                </a:rPr>
                <a:t>The National Skills Development Policy</a:t>
              </a: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The National Skills Development Strategy</a:t>
              </a:r>
            </a:p>
            <a:p>
              <a:pPr>
                <a:spcBef>
                  <a:spcPct val="0"/>
                </a:spcBef>
                <a:buClr>
                  <a:srgbClr val="000000"/>
                </a:buClr>
                <a:buFont typeface="Wingdings" panose="05000000000000000000" pitchFamily="2" charset="2"/>
                <a:buChar char="§"/>
              </a:pPr>
              <a:r>
                <a:rPr lang="en-US" altLang="en-US" sz="800" dirty="0">
                  <a:latin typeface="Arial" panose="020B0604020202020204" pitchFamily="34" charset="0"/>
                </a:rPr>
                <a:t>Sector Skills Plans</a:t>
              </a:r>
              <a:endParaRPr lang="en-US" altLang="en-US" sz="1800" dirty="0">
                <a:latin typeface="Arial" panose="020B0604020202020204" pitchFamily="34" charset="0"/>
              </a:endParaRPr>
            </a:p>
          </p:txBody>
        </p:sp>
        <p:sp>
          <p:nvSpPr>
            <p:cNvPr id="33811" name="Rectangle 57"/>
            <p:cNvSpPr>
              <a:spLocks noChangeArrowheads="1"/>
            </p:cNvSpPr>
            <p:nvPr/>
          </p:nvSpPr>
          <p:spPr bwMode="auto">
            <a:xfrm>
              <a:off x="2961" y="1731"/>
              <a:ext cx="1152" cy="1359"/>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dirty="0">
                  <a:latin typeface="Arial" panose="020B0604020202020204" pitchFamily="34" charset="0"/>
                </a:rPr>
                <a:t>Consult with the Minister on:</a:t>
              </a:r>
            </a:p>
            <a:p>
              <a:pPr>
                <a:spcBef>
                  <a:spcPct val="0"/>
                </a:spcBef>
                <a:buFontTx/>
                <a:buChar char="•"/>
              </a:pPr>
              <a:r>
                <a:rPr lang="en-US" altLang="en-US" sz="800" dirty="0">
                  <a:latin typeface="Arial" panose="020B0604020202020204" pitchFamily="34" charset="0"/>
                </a:rPr>
                <a:t>SETA Changes, Amalgamations, Dissolutions and Administration</a:t>
              </a:r>
            </a:p>
            <a:p>
              <a:pPr>
                <a:spcBef>
                  <a:spcPct val="0"/>
                </a:spcBef>
                <a:buClr>
                  <a:srgbClr val="0000FF"/>
                </a:buClr>
                <a:buFont typeface="Wingdings" panose="05000000000000000000" pitchFamily="2" charset="2"/>
                <a:buChar char="§"/>
              </a:pPr>
              <a:r>
                <a:rPr lang="en-US" altLang="en-US" sz="800" dirty="0">
                  <a:latin typeface="Arial" panose="020B0604020202020204" pitchFamily="34" charset="0"/>
                </a:rPr>
                <a:t>SETA SLA Regulations and Contents </a:t>
              </a:r>
            </a:p>
            <a:p>
              <a:pPr>
                <a:spcBef>
                  <a:spcPct val="0"/>
                </a:spcBef>
                <a:buClr>
                  <a:srgbClr val="000000"/>
                </a:buClr>
                <a:buFont typeface="Wingdings" panose="05000000000000000000" pitchFamily="2" charset="2"/>
                <a:buChar char="§"/>
              </a:pPr>
              <a:r>
                <a:rPr lang="en-US" altLang="en-US" sz="800" dirty="0">
                  <a:latin typeface="Arial" panose="020B0604020202020204" pitchFamily="34" charset="0"/>
                </a:rPr>
                <a:t>SETA Plans and DG Reporting requirements</a:t>
              </a: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SETA Grants</a:t>
              </a:r>
              <a:endParaRPr lang="en-US" altLang="en-US" sz="800" dirty="0">
                <a:solidFill>
                  <a:srgbClr val="0000FF"/>
                </a:solidFill>
                <a:latin typeface="Arial" panose="020B0604020202020204" pitchFamily="34" charset="0"/>
              </a:endParaRP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SETA Powers</a:t>
              </a:r>
              <a:endParaRPr lang="en-US" altLang="en-US" sz="800" dirty="0">
                <a:solidFill>
                  <a:srgbClr val="0000FF"/>
                </a:solidFill>
                <a:latin typeface="Arial" panose="020B0604020202020204" pitchFamily="34" charset="0"/>
              </a:endParaRP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Employee / Union Skills Development Rights</a:t>
              </a:r>
              <a:endParaRPr lang="en-US" altLang="en-US" sz="800" dirty="0">
                <a:solidFill>
                  <a:srgbClr val="0000FF"/>
                </a:solidFill>
                <a:latin typeface="Arial" panose="020B0604020202020204" pitchFamily="34" charset="0"/>
              </a:endParaRP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NSF Administration and Operations</a:t>
              </a:r>
              <a:endParaRPr lang="en-US" altLang="en-US" sz="800" dirty="0">
                <a:solidFill>
                  <a:srgbClr val="0000FF"/>
                </a:solidFill>
                <a:latin typeface="Arial" panose="020B0604020202020204" pitchFamily="34" charset="0"/>
              </a:endParaRP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Provincial Skills Development Forums</a:t>
              </a:r>
              <a:endParaRPr lang="en-US" altLang="en-US" sz="800" dirty="0">
                <a:solidFill>
                  <a:srgbClr val="0000FF"/>
                </a:solidFill>
                <a:latin typeface="Arial" panose="020B0604020202020204" pitchFamily="34" charset="0"/>
              </a:endParaRPr>
            </a:p>
            <a:p>
              <a:pPr>
                <a:spcBef>
                  <a:spcPct val="0"/>
                </a:spcBef>
                <a:buClr>
                  <a:srgbClr val="000000"/>
                </a:buClr>
                <a:buFont typeface="Wingdings" panose="05000000000000000000" pitchFamily="2" charset="2"/>
                <a:buChar char="§"/>
              </a:pPr>
              <a:r>
                <a:rPr lang="en-US" altLang="en-US" sz="800" dirty="0">
                  <a:solidFill>
                    <a:srgbClr val="000000"/>
                  </a:solidFill>
                  <a:latin typeface="Arial" panose="020B0604020202020204" pitchFamily="34" charset="0"/>
                </a:rPr>
                <a:t>SDA Performance</a:t>
              </a:r>
              <a:endParaRPr lang="en-US" altLang="en-US" sz="800" dirty="0">
                <a:solidFill>
                  <a:srgbClr val="0000FF"/>
                </a:solidFill>
                <a:latin typeface="Arial" panose="020B0604020202020204" pitchFamily="34" charset="0"/>
              </a:endParaRPr>
            </a:p>
            <a:p>
              <a:pPr>
                <a:spcBef>
                  <a:spcPct val="0"/>
                </a:spcBef>
                <a:buClr>
                  <a:srgbClr val="008000"/>
                </a:buClr>
                <a:buFont typeface="Wingdings" panose="05000000000000000000" pitchFamily="2" charset="2"/>
                <a:buChar char="§"/>
              </a:pPr>
              <a:r>
                <a:rPr lang="en-US" altLang="en-US" sz="800" dirty="0">
                  <a:latin typeface="Arial" panose="020B0604020202020204" pitchFamily="34" charset="0"/>
                </a:rPr>
                <a:t>Skills Development Levies Act Regulations</a:t>
              </a:r>
              <a:endParaRPr lang="en-US" altLang="en-US" sz="1800" dirty="0">
                <a:latin typeface="Arial" panose="020B0604020202020204" pitchFamily="34" charset="0"/>
              </a:endParaRPr>
            </a:p>
          </p:txBody>
        </p:sp>
        <p:sp>
          <p:nvSpPr>
            <p:cNvPr id="33812" name="Rectangle 58"/>
            <p:cNvSpPr>
              <a:spLocks noChangeArrowheads="1"/>
            </p:cNvSpPr>
            <p:nvPr/>
          </p:nvSpPr>
          <p:spPr bwMode="auto">
            <a:xfrm>
              <a:off x="4233" y="1731"/>
              <a:ext cx="1152" cy="1950"/>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dirty="0">
                  <a:latin typeface="Arial" panose="020B0604020202020204" pitchFamily="34" charset="0"/>
                </a:rPr>
                <a:t>The Authority must:</a:t>
              </a:r>
              <a:endParaRPr lang="en-US" altLang="en-US" sz="800" dirty="0">
                <a:latin typeface="Arial" panose="020B0604020202020204" pitchFamily="34" charset="0"/>
              </a:endParaRPr>
            </a:p>
            <a:p>
              <a:pPr>
                <a:spcBef>
                  <a:spcPct val="0"/>
                </a:spcBef>
                <a:buFont typeface="Wingdings" panose="05000000000000000000" pitchFamily="2" charset="2"/>
                <a:buChar char="§"/>
              </a:pPr>
              <a:r>
                <a:rPr lang="en-US" altLang="en-US" sz="800" dirty="0">
                  <a:latin typeface="Arial" panose="020B0604020202020204" pitchFamily="34" charset="0"/>
                </a:rPr>
                <a:t>Perform its functions in accordance with this Act and its constitution </a:t>
              </a:r>
            </a:p>
            <a:p>
              <a:pPr>
                <a:spcBef>
                  <a:spcPct val="0"/>
                </a:spcBef>
                <a:buFont typeface="Wingdings" panose="05000000000000000000" pitchFamily="2" charset="2"/>
                <a:buChar char="§"/>
              </a:pPr>
              <a:r>
                <a:rPr lang="en-US" altLang="en-US" sz="800" dirty="0">
                  <a:latin typeface="Arial" panose="020B0604020202020204" pitchFamily="34" charset="0"/>
                </a:rPr>
                <a:t>Conduct investigations on any matter arising out of the application of this Act </a:t>
              </a:r>
            </a:p>
            <a:p>
              <a:pPr>
                <a:spcBef>
                  <a:spcPct val="0"/>
                </a:spcBef>
                <a:buFont typeface="Wingdings" panose="05000000000000000000" pitchFamily="2" charset="2"/>
                <a:buChar char="§"/>
              </a:pPr>
              <a:r>
                <a:rPr lang="en-US" altLang="en-US" sz="800" dirty="0">
                  <a:solidFill>
                    <a:srgbClr val="000000"/>
                  </a:solidFill>
                  <a:latin typeface="Arial" panose="020B0604020202020204" pitchFamily="34" charset="0"/>
                </a:rPr>
                <a:t>Exercise any other powers and perform any other duties conferred or imposed on the Authority by this Act</a:t>
              </a:r>
            </a:p>
            <a:p>
              <a:pPr>
                <a:spcBef>
                  <a:spcPct val="0"/>
                </a:spcBef>
                <a:buFont typeface="Wingdings" panose="05000000000000000000" pitchFamily="2" charset="2"/>
                <a:buChar char="§"/>
              </a:pPr>
              <a:r>
                <a:rPr lang="en-US" altLang="en-US" sz="800" dirty="0">
                  <a:latin typeface="Arial" panose="020B0604020202020204" pitchFamily="34" charset="0"/>
                </a:rPr>
                <a:t>Receive, from the Department, information on </a:t>
              </a:r>
              <a:r>
                <a:rPr lang="en-US" altLang="en-US" sz="800" dirty="0" smtClean="0">
                  <a:latin typeface="Arial" panose="020B0604020202020204" pitchFamily="34" charset="0"/>
                </a:rPr>
                <a:t>skills development.</a:t>
              </a:r>
              <a:endParaRPr lang="en-US" altLang="en-US" sz="800" dirty="0">
                <a:latin typeface="Arial" panose="020B0604020202020204" pitchFamily="34" charset="0"/>
              </a:endParaRPr>
            </a:p>
            <a:p>
              <a:pPr>
                <a:spcBef>
                  <a:spcPct val="0"/>
                </a:spcBef>
                <a:buFont typeface="Wingdings" panose="05000000000000000000" pitchFamily="2" charset="2"/>
                <a:buNone/>
              </a:pPr>
              <a:endParaRPr lang="en-US" altLang="en-US" sz="800" dirty="0">
                <a:latin typeface="Arial" panose="020B0604020202020204" pitchFamily="34" charset="0"/>
              </a:endParaRPr>
            </a:p>
            <a:p>
              <a:pPr>
                <a:spcBef>
                  <a:spcPct val="0"/>
                </a:spcBef>
                <a:buFontTx/>
                <a:buNone/>
              </a:pPr>
              <a:r>
                <a:rPr lang="en-US" altLang="en-US" sz="800" b="1" dirty="0">
                  <a:latin typeface="Arial" panose="020B0604020202020204" pitchFamily="34" charset="0"/>
                </a:rPr>
                <a:t>The Authority has:</a:t>
              </a:r>
            </a:p>
            <a:p>
              <a:pPr>
                <a:spcBef>
                  <a:spcPct val="0"/>
                </a:spcBef>
                <a:buFontTx/>
                <a:buChar char="•"/>
              </a:pPr>
              <a:r>
                <a:rPr lang="en-US" altLang="en-US" sz="800" dirty="0">
                  <a:latin typeface="Arial" panose="020B0604020202020204" pitchFamily="34" charset="0"/>
                </a:rPr>
                <a:t>The prescribed powers of entry and to question and inspect</a:t>
              </a:r>
            </a:p>
          </p:txBody>
        </p:sp>
        <p:sp>
          <p:nvSpPr>
            <p:cNvPr id="33813" name="Rectangle 59"/>
            <p:cNvSpPr>
              <a:spLocks noChangeArrowheads="1"/>
            </p:cNvSpPr>
            <p:nvPr/>
          </p:nvSpPr>
          <p:spPr bwMode="auto">
            <a:xfrm>
              <a:off x="1689" y="2469"/>
              <a:ext cx="1152" cy="216"/>
            </a:xfrm>
            <a:prstGeom prst="rect">
              <a:avLst/>
            </a:prstGeom>
            <a:solidFill>
              <a:srgbClr val="CCFFCC"/>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Liaison (QCTO)</a:t>
              </a:r>
              <a:endParaRPr lang="en-US" altLang="en-US" sz="1800">
                <a:latin typeface="Arial" panose="020B0604020202020204" pitchFamily="34" charset="0"/>
              </a:endParaRPr>
            </a:p>
          </p:txBody>
        </p:sp>
        <p:sp>
          <p:nvSpPr>
            <p:cNvPr id="33814" name="Rectangle 60"/>
            <p:cNvSpPr>
              <a:spLocks noChangeArrowheads="1"/>
            </p:cNvSpPr>
            <p:nvPr/>
          </p:nvSpPr>
          <p:spPr bwMode="auto">
            <a:xfrm>
              <a:off x="1689" y="2685"/>
              <a:ext cx="1152" cy="1014"/>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a:latin typeface="Arial" panose="020B0604020202020204" pitchFamily="34" charset="0"/>
                </a:rPr>
                <a:t>Liaise with the QCTO on:</a:t>
              </a:r>
            </a:p>
            <a:p>
              <a:pPr>
                <a:spcBef>
                  <a:spcPct val="0"/>
                </a:spcBef>
                <a:buFontTx/>
                <a:buChar char="•"/>
              </a:pPr>
              <a:r>
                <a:rPr lang="en-US" altLang="en-US" sz="800">
                  <a:latin typeface="Arial" panose="020B0604020202020204" pitchFamily="34" charset="0"/>
                </a:rPr>
                <a:t>occupational standards and qualifications</a:t>
              </a:r>
            </a:p>
            <a:p>
              <a:pPr>
                <a:spcBef>
                  <a:spcPct val="0"/>
                </a:spcBef>
                <a:buClr>
                  <a:srgbClr val="FF0000"/>
                </a:buClr>
                <a:buFont typeface="Wingdings" panose="05000000000000000000" pitchFamily="2" charset="2"/>
                <a:buChar char="§"/>
              </a:pPr>
              <a:r>
                <a:rPr lang="en-US" altLang="en-US" sz="800">
                  <a:latin typeface="Arial" panose="020B0604020202020204" pitchFamily="34" charset="0"/>
                </a:rPr>
                <a:t>the suitability and adequacy of occupational standards and qualifications</a:t>
              </a:r>
            </a:p>
            <a:p>
              <a:pPr>
                <a:spcBef>
                  <a:spcPct val="0"/>
                </a:spcBef>
                <a:buFont typeface="Wingdings" panose="05000000000000000000" pitchFamily="2" charset="2"/>
                <a:buChar char="§"/>
              </a:pPr>
              <a:r>
                <a:rPr lang="en-US" altLang="en-US" sz="800">
                  <a:latin typeface="Arial" panose="020B0604020202020204" pitchFamily="34" charset="0"/>
                </a:rPr>
                <a:t>the quality of learning in and for the workplace </a:t>
              </a:r>
            </a:p>
            <a:p>
              <a:pPr>
                <a:spcBef>
                  <a:spcPct val="0"/>
                </a:spcBef>
                <a:buFontTx/>
                <a:buNone/>
              </a:pPr>
              <a:endParaRPr lang="en-US" altLang="en-US" sz="800">
                <a:latin typeface="Arial" panose="020B0604020202020204" pitchFamily="34" charset="0"/>
              </a:endParaRPr>
            </a:p>
            <a:p>
              <a:pPr>
                <a:spcBef>
                  <a:spcPct val="0"/>
                </a:spcBef>
                <a:buFontTx/>
                <a:buNone/>
              </a:pPr>
              <a:r>
                <a:rPr lang="en-US" altLang="en-US" sz="800">
                  <a:latin typeface="Arial" panose="020B0604020202020204" pitchFamily="34" charset="0"/>
                </a:rPr>
                <a:t>The NSA EO must be a QCTO board member</a:t>
              </a:r>
              <a:endParaRPr lang="en-US" altLang="en-US" sz="1800">
                <a:latin typeface="Arial" panose="020B0604020202020204" pitchFamily="34" charset="0"/>
              </a:endParaRPr>
            </a:p>
          </p:txBody>
        </p:sp>
        <p:sp>
          <p:nvSpPr>
            <p:cNvPr id="33815" name="Line 61"/>
            <p:cNvSpPr>
              <a:spLocks noChangeShapeType="1"/>
            </p:cNvSpPr>
            <p:nvPr/>
          </p:nvSpPr>
          <p:spPr bwMode="auto">
            <a:xfrm>
              <a:off x="2271" y="2379"/>
              <a:ext cx="0" cy="86"/>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16" name="Rectangle 62"/>
            <p:cNvSpPr>
              <a:spLocks noChangeArrowheads="1"/>
            </p:cNvSpPr>
            <p:nvPr/>
          </p:nvSpPr>
          <p:spPr bwMode="auto">
            <a:xfrm>
              <a:off x="417" y="2982"/>
              <a:ext cx="1152" cy="216"/>
            </a:xfrm>
            <a:prstGeom prst="rect">
              <a:avLst/>
            </a:prstGeom>
            <a:solidFill>
              <a:srgbClr val="CC99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800">
                  <a:latin typeface="Arial" panose="020B0604020202020204" pitchFamily="34" charset="0"/>
                </a:rPr>
                <a:t>Reporting</a:t>
              </a:r>
              <a:endParaRPr lang="en-US" altLang="en-US" sz="1800">
                <a:latin typeface="Arial" panose="020B0604020202020204" pitchFamily="34" charset="0"/>
              </a:endParaRPr>
            </a:p>
          </p:txBody>
        </p:sp>
        <p:sp>
          <p:nvSpPr>
            <p:cNvPr id="33817" name="Rectangle 63"/>
            <p:cNvSpPr>
              <a:spLocks noChangeArrowheads="1"/>
            </p:cNvSpPr>
            <p:nvPr/>
          </p:nvSpPr>
          <p:spPr bwMode="auto">
            <a:xfrm>
              <a:off x="417" y="3198"/>
              <a:ext cx="1152" cy="438"/>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800" b="1">
                  <a:solidFill>
                    <a:srgbClr val="000000"/>
                  </a:solidFill>
                  <a:latin typeface="Arial" panose="020B0604020202020204" pitchFamily="34" charset="0"/>
                </a:rPr>
                <a:t>Report to the Minister on the:</a:t>
              </a:r>
            </a:p>
            <a:p>
              <a:pPr>
                <a:spcBef>
                  <a:spcPct val="0"/>
                </a:spcBef>
                <a:buFontTx/>
                <a:buChar char="•"/>
              </a:pPr>
              <a:r>
                <a:rPr lang="en-US" altLang="en-US" sz="800">
                  <a:solidFill>
                    <a:srgbClr val="000000"/>
                  </a:solidFill>
                  <a:latin typeface="Arial" panose="020B0604020202020204" pitchFamily="34" charset="0"/>
                </a:rPr>
                <a:t>NSDS implementation progress</a:t>
              </a:r>
              <a:endParaRPr lang="en-US" altLang="en-US" sz="1800">
                <a:latin typeface="Arial" panose="020B0604020202020204" pitchFamily="34" charset="0"/>
              </a:endParaRPr>
            </a:p>
          </p:txBody>
        </p:sp>
        <p:sp>
          <p:nvSpPr>
            <p:cNvPr id="33820" name="Line 66"/>
            <p:cNvSpPr>
              <a:spLocks noChangeShapeType="1"/>
            </p:cNvSpPr>
            <p:nvPr/>
          </p:nvSpPr>
          <p:spPr bwMode="auto">
            <a:xfrm>
              <a:off x="993" y="2889"/>
              <a:ext cx="0" cy="86"/>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27" name="TextBox 26"/>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National </a:t>
            </a:r>
            <a:r>
              <a:rPr lang="en-ZA" sz="2400" dirty="0">
                <a:cs typeface="Calibri" pitchFamily="34" charset="0"/>
              </a:rPr>
              <a:t>S</a:t>
            </a:r>
            <a:r>
              <a:rPr lang="en-ZA" sz="2400" dirty="0" smtClean="0">
                <a:cs typeface="Calibri" pitchFamily="34" charset="0"/>
              </a:rPr>
              <a:t>kills Authority</a:t>
            </a:r>
            <a:endParaRPr lang="en-ZA" sz="2400" dirty="0">
              <a:cs typeface="Calibri" pitchFamily="34" charset="0"/>
            </a:endParaRPr>
          </a:p>
        </p:txBody>
      </p:sp>
      <p:sp>
        <p:nvSpPr>
          <p:cNvPr id="2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11</a:t>
            </a:fld>
            <a:endParaRPr lang="en-US" b="1" dirty="0" smtClean="0"/>
          </a:p>
        </p:txBody>
      </p:sp>
    </p:spTree>
    <p:extLst>
      <p:ext uri="{BB962C8B-B14F-4D97-AF65-F5344CB8AC3E}">
        <p14:creationId xmlns:p14="http://schemas.microsoft.com/office/powerpoint/2010/main" xmlns="" val="1658779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5754" y="985078"/>
            <a:ext cx="8064500" cy="3985706"/>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ZA" sz="1800" b="1" dirty="0" smtClean="0">
                <a:latin typeface="+mn-lt"/>
              </a:rPr>
              <a:t>Key Priorities</a:t>
            </a:r>
          </a:p>
          <a:p>
            <a:pPr marL="342900" indent="-342900">
              <a:spcAft>
                <a:spcPts val="600"/>
              </a:spcAft>
              <a:buFont typeface="Arial" panose="020B0604020202020204" pitchFamily="34" charset="0"/>
              <a:buChar char="•"/>
            </a:pPr>
            <a:r>
              <a:rPr lang="en-ZA" sz="1800" dirty="0" smtClean="0">
                <a:latin typeface="+mn-lt"/>
              </a:rPr>
              <a:t>Aligning </a:t>
            </a:r>
            <a:r>
              <a:rPr lang="en-ZA" sz="1800" dirty="0">
                <a:latin typeface="+mn-lt"/>
              </a:rPr>
              <a:t>of the role of the </a:t>
            </a:r>
            <a:r>
              <a:rPr lang="en-ZA" sz="1800" dirty="0" smtClean="0">
                <a:latin typeface="+mn-lt"/>
              </a:rPr>
              <a:t>National Skills Authority(NSA) </a:t>
            </a:r>
            <a:r>
              <a:rPr lang="en-ZA" sz="1800" dirty="0">
                <a:latin typeface="+mn-lt"/>
              </a:rPr>
              <a:t>with </a:t>
            </a:r>
            <a:r>
              <a:rPr lang="en-ZA" sz="1800" dirty="0" smtClean="0">
                <a:latin typeface="+mn-lt"/>
              </a:rPr>
              <a:t>the National Skills Development Plan – </a:t>
            </a:r>
            <a:r>
              <a:rPr lang="en-ZA" sz="1800" b="1" dirty="0" smtClean="0">
                <a:latin typeface="+mn-lt"/>
              </a:rPr>
              <a:t>The NSA will be restructured and refocussed to play the Monitoring and Evaluation role of the SETAs</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Providing of advice to the Minister especially </a:t>
            </a:r>
            <a:r>
              <a:rPr lang="en-ZA" sz="1800" dirty="0" smtClean="0">
                <a:latin typeface="+mn-lt"/>
              </a:rPr>
              <a:t>regarding to the envisaged amendment of the Skills Development Act and new Regulations aligned with the NSDP</a:t>
            </a:r>
            <a:endParaRPr lang="en-ZA" sz="1800" dirty="0">
              <a:latin typeface="+mn-lt"/>
            </a:endParaRPr>
          </a:p>
          <a:p>
            <a:pPr>
              <a:spcAft>
                <a:spcPts val="600"/>
              </a:spcAft>
            </a:pPr>
            <a:endParaRPr lang="en-ZA" sz="1800" dirty="0">
              <a:latin typeface="+mn-lt"/>
            </a:endParaRPr>
          </a:p>
          <a:p>
            <a:pPr>
              <a:spcAft>
                <a:spcPts val="600"/>
              </a:spcAft>
            </a:pPr>
            <a:endParaRPr lang="en-ZA" sz="2000" dirty="0"/>
          </a:p>
          <a:p>
            <a:pPr marL="342900" indent="-342900">
              <a:spcAft>
                <a:spcPts val="600"/>
              </a:spcAft>
              <a:buFont typeface="Arial" panose="020B0604020202020204" pitchFamily="34" charset="0"/>
              <a:buChar char="•"/>
            </a:pPr>
            <a:endParaRPr lang="en-ZA" sz="2000" dirty="0">
              <a:latin typeface="+mn-lt"/>
            </a:endParaRPr>
          </a:p>
          <a:p>
            <a:pPr>
              <a:lnSpc>
                <a:spcPct val="150000"/>
              </a:lnSpc>
              <a:spcAft>
                <a:spcPts val="600"/>
              </a:spcAft>
            </a:pPr>
            <a:endParaRPr lang="en-ZA" sz="2000" dirty="0" smtClean="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National </a:t>
            </a:r>
            <a:r>
              <a:rPr lang="en-ZA" sz="2400" dirty="0">
                <a:cs typeface="Calibri" pitchFamily="34" charset="0"/>
              </a:rPr>
              <a:t>S</a:t>
            </a:r>
            <a:r>
              <a:rPr lang="en-ZA" sz="2400" dirty="0" smtClean="0">
                <a:cs typeface="Calibri" pitchFamily="34" charset="0"/>
              </a:rPr>
              <a:t>kills Authority</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12</a:t>
            </a:fld>
            <a:endParaRPr lang="en-US" b="1" dirty="0" smtClean="0"/>
          </a:p>
        </p:txBody>
      </p:sp>
    </p:spTree>
    <p:extLst>
      <p:ext uri="{BB962C8B-B14F-4D97-AF65-F5344CB8AC3E}">
        <p14:creationId xmlns:p14="http://schemas.microsoft.com/office/powerpoint/2010/main" xmlns="" val="847635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33400" y="837575"/>
            <a:ext cx="8077200" cy="6047809"/>
          </a:xfrm>
          <a:prstGeom prst="rect">
            <a:avLst/>
          </a:prstGeom>
          <a:noFill/>
          <a:ln w="9525">
            <a:noFill/>
            <a:miter lim="800000"/>
            <a:headEnd/>
            <a:tailEnd/>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just">
              <a:lnSpc>
                <a:spcPct val="150000"/>
              </a:lnSpc>
            </a:pPr>
            <a:r>
              <a:rPr lang="en-GB" sz="1800" b="1" dirty="0" smtClean="0">
                <a:cs typeface="Arial" panose="020B0604020202020204" pitchFamily="34" charset="0"/>
              </a:rPr>
              <a:t>The NSF funds as per the Skills Development Act (section 28 and 30B):</a:t>
            </a:r>
          </a:p>
          <a:p>
            <a:pPr marL="342900" indent="-342900" algn="just">
              <a:buFont typeface="Arial" panose="020B0604020202020204" pitchFamily="34" charset="0"/>
              <a:buChar char="•"/>
            </a:pPr>
            <a:r>
              <a:rPr lang="en-GB" sz="1800" dirty="0">
                <a:cs typeface="Arial" panose="020B0604020202020204" pitchFamily="34" charset="0"/>
              </a:rPr>
              <a:t>Skills development projects of National Priority as per </a:t>
            </a:r>
            <a:r>
              <a:rPr lang="en-GB" sz="1800" dirty="0" smtClean="0">
                <a:cs typeface="Arial" panose="020B0604020202020204" pitchFamily="34" charset="0"/>
              </a:rPr>
              <a:t>National Skills Development Strategy</a:t>
            </a:r>
            <a:endParaRPr lang="en-ZA" sz="1800" dirty="0">
              <a:cs typeface="Arial" panose="020B0604020202020204" pitchFamily="34" charset="0"/>
            </a:endParaRPr>
          </a:p>
          <a:p>
            <a:pPr marL="342900" indent="-342900" algn="just">
              <a:buFont typeface="Arial" panose="020B0604020202020204" pitchFamily="34" charset="0"/>
              <a:buChar char="•"/>
            </a:pPr>
            <a:r>
              <a:rPr lang="en-GB" sz="1800" dirty="0">
                <a:cs typeface="Arial" panose="020B0604020202020204" pitchFamily="34" charset="0"/>
              </a:rPr>
              <a:t>Skills development projects for the achievement of the SDA within the discretion of the </a:t>
            </a:r>
            <a:r>
              <a:rPr lang="en-GB" sz="1800" dirty="0" smtClean="0">
                <a:cs typeface="Arial" panose="020B0604020202020204" pitchFamily="34" charset="0"/>
              </a:rPr>
              <a:t>Director-General</a:t>
            </a:r>
            <a:endParaRPr lang="en-GB" sz="1800" dirty="0">
              <a:cs typeface="Arial" panose="020B0604020202020204" pitchFamily="34" charset="0"/>
            </a:endParaRPr>
          </a:p>
          <a:p>
            <a:pPr marL="342900" indent="-342900" algn="just">
              <a:buFont typeface="Arial" panose="020B0604020202020204" pitchFamily="34" charset="0"/>
              <a:buChar char="•"/>
            </a:pPr>
            <a:r>
              <a:rPr lang="en-GB" sz="1800" dirty="0">
                <a:cs typeface="Arial" panose="020B0604020202020204" pitchFamily="34" charset="0"/>
              </a:rPr>
              <a:t>Activities to achieve national standard of good practice in skills development as determined by the Minister of Higher Education and </a:t>
            </a:r>
            <a:r>
              <a:rPr lang="en-GB" sz="1800" dirty="0" smtClean="0">
                <a:cs typeface="Arial" panose="020B0604020202020204" pitchFamily="34" charset="0"/>
              </a:rPr>
              <a:t>Training</a:t>
            </a:r>
            <a:endParaRPr lang="en-GB" sz="1800" dirty="0">
              <a:cs typeface="Arial" panose="020B0604020202020204" pitchFamily="34" charset="0"/>
            </a:endParaRPr>
          </a:p>
          <a:p>
            <a:pPr algn="just"/>
            <a:r>
              <a:rPr lang="en-GB" sz="1800" b="1" dirty="0" smtClean="0">
                <a:cs typeface="Arial" panose="020B0604020202020204" pitchFamily="34" charset="0"/>
              </a:rPr>
              <a:t>Role of the NSF as per NSDS:</a:t>
            </a:r>
          </a:p>
          <a:p>
            <a:pPr marL="285750" indent="-285750" algn="just">
              <a:buFont typeface="Arial" panose="020B0604020202020204" pitchFamily="34" charset="0"/>
              <a:buChar char="•"/>
            </a:pPr>
            <a:r>
              <a:rPr lang="en-GB" sz="1800" dirty="0">
                <a:cs typeface="Arial" panose="020B0604020202020204" pitchFamily="34" charset="0"/>
              </a:rPr>
              <a:t>Catalytic fund which enables government to drive key skills strategies as well as meeting the training needs of the unemployed, non levy-paying cooperatives, NGOs, community structures and vulnerable </a:t>
            </a:r>
            <a:r>
              <a:rPr lang="en-GB" sz="1800" dirty="0" smtClean="0">
                <a:cs typeface="Arial" panose="020B0604020202020204" pitchFamily="34" charset="0"/>
              </a:rPr>
              <a:t>groups</a:t>
            </a:r>
          </a:p>
          <a:p>
            <a:pPr marL="285750" indent="-285750" algn="just">
              <a:buFont typeface="Arial" panose="020B0604020202020204" pitchFamily="34" charset="0"/>
              <a:buChar char="•"/>
            </a:pPr>
            <a:r>
              <a:rPr lang="en-GB" sz="1800" dirty="0">
                <a:cs typeface="Arial" panose="020B0604020202020204" pitchFamily="34" charset="0"/>
              </a:rPr>
              <a:t>National resource which initiates as well as responds to national skills </a:t>
            </a:r>
            <a:r>
              <a:rPr lang="en-GB" sz="1800" dirty="0" smtClean="0">
                <a:cs typeface="Arial" panose="020B0604020202020204" pitchFamily="34" charset="0"/>
              </a:rPr>
              <a:t>priorities</a:t>
            </a:r>
            <a:endParaRPr lang="en-GB" sz="1800" dirty="0">
              <a:cs typeface="Arial" panose="020B0604020202020204" pitchFamily="34" charset="0"/>
            </a:endParaRPr>
          </a:p>
          <a:p>
            <a:pPr algn="just">
              <a:lnSpc>
                <a:spcPct val="150000"/>
              </a:lnSpc>
            </a:pPr>
            <a:r>
              <a:rPr lang="en-GB" sz="1800" b="1" dirty="0" smtClean="0">
                <a:cs typeface="Arial" panose="020B0604020202020204" pitchFamily="34" charset="0"/>
              </a:rPr>
              <a:t>Key Challenges:</a:t>
            </a:r>
          </a:p>
          <a:p>
            <a:pPr marL="342900" indent="-342900" algn="just">
              <a:buFont typeface="Arial" panose="020B0604020202020204" pitchFamily="34" charset="0"/>
              <a:buChar char="•"/>
            </a:pPr>
            <a:r>
              <a:rPr lang="en-ZA" sz="1800" dirty="0" smtClean="0"/>
              <a:t>Improving Audit Outcomes</a:t>
            </a:r>
          </a:p>
          <a:p>
            <a:pPr marL="342900" indent="-342900" algn="just">
              <a:buFont typeface="Arial" panose="020B0604020202020204" pitchFamily="34" charset="0"/>
              <a:buChar char="•"/>
            </a:pPr>
            <a:r>
              <a:rPr lang="en-ZA" sz="1800" dirty="0" smtClean="0"/>
              <a:t>Strengthening of Monitoring and Evaluation</a:t>
            </a:r>
          </a:p>
          <a:p>
            <a:pPr marL="342900" indent="-342900" algn="just">
              <a:buFont typeface="Arial" panose="020B0604020202020204" pitchFamily="34" charset="0"/>
              <a:buChar char="•"/>
            </a:pPr>
            <a:r>
              <a:rPr lang="en-ZA" sz="1800" dirty="0" smtClean="0"/>
              <a:t>Strengthening Inter-governmental Cooperation for Projects in response to national skills priorities</a:t>
            </a:r>
            <a:endParaRPr lang="en-ZA" sz="1800" dirty="0"/>
          </a:p>
          <a:p>
            <a:pPr algn="just">
              <a:lnSpc>
                <a:spcPct val="150000"/>
              </a:lnSpc>
            </a:pPr>
            <a:endParaRPr lang="en-GB" sz="1800" b="1" dirty="0">
              <a:cs typeface="Arial" panose="020B0604020202020204" pitchFamily="34" charset="0"/>
            </a:endParaRPr>
          </a:p>
        </p:txBody>
      </p:sp>
      <p:sp>
        <p:nvSpPr>
          <p:cNvPr id="8" name="TextBox 7"/>
          <p:cNvSpPr txBox="1"/>
          <p:nvPr/>
        </p:nvSpPr>
        <p:spPr>
          <a:xfrm>
            <a:off x="533400" y="519063"/>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National </a:t>
            </a:r>
            <a:r>
              <a:rPr lang="en-ZA" sz="2400" dirty="0">
                <a:cs typeface="Calibri" pitchFamily="34" charset="0"/>
              </a:rPr>
              <a:t>S</a:t>
            </a:r>
            <a:r>
              <a:rPr lang="en-ZA" sz="2400" dirty="0" smtClean="0">
                <a:cs typeface="Calibri" pitchFamily="34" charset="0"/>
              </a:rPr>
              <a:t>kills Authority</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13</a:t>
            </a:fld>
            <a:endParaRPr lang="en-US" b="1" dirty="0" smtClean="0"/>
          </a:p>
        </p:txBody>
      </p:sp>
    </p:spTree>
    <p:extLst>
      <p:ext uri="{BB962C8B-B14F-4D97-AF65-F5344CB8AC3E}">
        <p14:creationId xmlns:p14="http://schemas.microsoft.com/office/powerpoint/2010/main" xmlns="" val="1964000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54638" y="1053599"/>
            <a:ext cx="8064500" cy="7201972"/>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cs typeface="Arial" panose="020B0604020202020204" pitchFamily="34" charset="0"/>
              </a:rPr>
              <a:t>KEY </a:t>
            </a:r>
            <a:r>
              <a:rPr lang="en-GB" sz="1800" b="1" dirty="0">
                <a:cs typeface="Arial" panose="020B0604020202020204" pitchFamily="34" charset="0"/>
              </a:rPr>
              <a:t>PRIORITIES </a:t>
            </a:r>
          </a:p>
          <a:p>
            <a:pPr marL="342900" indent="-342900">
              <a:spcAft>
                <a:spcPts val="600"/>
              </a:spcAft>
              <a:buFont typeface="Arial" panose="020B0604020202020204" pitchFamily="34" charset="0"/>
              <a:buChar char="•"/>
            </a:pPr>
            <a:r>
              <a:rPr lang="en-ZA" altLang="en-US" sz="1800" dirty="0" smtClean="0">
                <a:cs typeface="Arial" panose="020B0604020202020204" pitchFamily="34" charset="0"/>
              </a:rPr>
              <a:t>Implementation and Alignment of NSF interventions to the National Skills Development Plan (1 April 2020). Priority will be given to the CET sector</a:t>
            </a:r>
          </a:p>
          <a:p>
            <a:pPr marL="342900" indent="-342900">
              <a:spcAft>
                <a:spcPts val="600"/>
              </a:spcAft>
              <a:buFont typeface="Arial" panose="020B0604020202020204" pitchFamily="34" charset="0"/>
              <a:buChar char="•"/>
            </a:pPr>
            <a:r>
              <a:rPr lang="en-ZA" altLang="en-US" sz="1800" dirty="0" smtClean="0">
                <a:cs typeface="Arial" panose="020B0604020202020204" pitchFamily="34" charset="0"/>
              </a:rPr>
              <a:t>Finalising and aligning the NSF Strategic Plans (SP) and Annual Performance Plans (APP) with Government’s Medium Term Strategic Framework Priorities, including 14 Economic Priority Sector</a:t>
            </a:r>
          </a:p>
          <a:p>
            <a:pPr marL="342900" indent="-342900">
              <a:spcAft>
                <a:spcPts val="600"/>
              </a:spcAft>
              <a:buFont typeface="Arial" panose="020B0604020202020204" pitchFamily="34" charset="0"/>
              <a:buChar char="•"/>
            </a:pPr>
            <a:r>
              <a:rPr lang="en-ZA" sz="1800" dirty="0" smtClean="0">
                <a:cs typeface="Arial" panose="020B0604020202020204" pitchFamily="34" charset="0"/>
              </a:rPr>
              <a:t>Implementation of Business Excellence Model to support and improve effectiveness and efficiencies in operations, monitoring and evaluation and innovation in skills development</a:t>
            </a:r>
            <a:endParaRPr lang="en-ZA" sz="1800" dirty="0">
              <a:cs typeface="Arial" panose="020B0604020202020204" pitchFamily="34" charset="0"/>
            </a:endParaRPr>
          </a:p>
          <a:p>
            <a:pPr marL="342900" indent="-342900">
              <a:spcAft>
                <a:spcPts val="600"/>
              </a:spcAft>
              <a:buFont typeface="Arial" panose="020B0604020202020204" pitchFamily="34" charset="0"/>
              <a:buChar char="•"/>
            </a:pPr>
            <a:endParaRPr lang="en-ZA"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National </a:t>
            </a:r>
            <a:r>
              <a:rPr lang="en-ZA" sz="2400" dirty="0">
                <a:cs typeface="Calibri" pitchFamily="34" charset="0"/>
              </a:rPr>
              <a:t>S</a:t>
            </a:r>
            <a:r>
              <a:rPr lang="en-ZA" sz="2400" dirty="0" smtClean="0">
                <a:cs typeface="Calibri" pitchFamily="34" charset="0"/>
              </a:rPr>
              <a:t>kills Authority</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14</a:t>
            </a:fld>
            <a:endParaRPr lang="en-US" b="1" dirty="0" smtClean="0"/>
          </a:p>
        </p:txBody>
      </p:sp>
    </p:spTree>
    <p:extLst>
      <p:ext uri="{BB962C8B-B14F-4D97-AF65-F5344CB8AC3E}">
        <p14:creationId xmlns:p14="http://schemas.microsoft.com/office/powerpoint/2010/main" xmlns="" val="3913092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6263" y="1016615"/>
            <a:ext cx="8064500" cy="6786473"/>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latin typeface="+mn-lt"/>
              </a:rPr>
              <a:t>Purpose of </a:t>
            </a:r>
            <a:r>
              <a:rPr lang="en-GB" sz="1800" b="1" dirty="0">
                <a:latin typeface="+mn-lt"/>
              </a:rPr>
              <a:t>t</a:t>
            </a:r>
            <a:r>
              <a:rPr lang="en-GB" sz="1800" b="1" dirty="0" smtClean="0">
                <a:latin typeface="+mn-lt"/>
              </a:rPr>
              <a:t>he Programme </a:t>
            </a:r>
          </a:p>
          <a:p>
            <a:pPr>
              <a:spcAft>
                <a:spcPts val="600"/>
              </a:spcAft>
            </a:pPr>
            <a:r>
              <a:rPr lang="en-ZA" sz="1800" dirty="0" smtClean="0">
                <a:latin typeface="+mn-lt"/>
              </a:rPr>
              <a:t>Promote and monitor the national skills development strategy. Develop skills development policy and a regulatory framework for an effective skills development system</a:t>
            </a:r>
            <a:endParaRPr lang="en-ZA" sz="1800" dirty="0">
              <a:latin typeface="+mn-lt"/>
            </a:endParaRPr>
          </a:p>
          <a:p>
            <a:pPr>
              <a:lnSpc>
                <a:spcPct val="150000"/>
              </a:lnSpc>
              <a:spcAft>
                <a:spcPts val="600"/>
              </a:spcAft>
            </a:pPr>
            <a:r>
              <a:rPr lang="en-GB" sz="1800" b="1" dirty="0" smtClean="0">
                <a:latin typeface="+mn-lt"/>
              </a:rPr>
              <a:t>Key Policy and Legislative Framework </a:t>
            </a:r>
          </a:p>
          <a:p>
            <a:pPr marL="342900" indent="-342900">
              <a:spcAft>
                <a:spcPts val="600"/>
              </a:spcAft>
              <a:buFont typeface="Arial" panose="020B0604020202020204" pitchFamily="34" charset="0"/>
              <a:buChar char="•"/>
            </a:pPr>
            <a:r>
              <a:rPr lang="en-ZA" sz="1800" dirty="0" smtClean="0">
                <a:latin typeface="+mn-lt"/>
              </a:rPr>
              <a:t>Skills </a:t>
            </a:r>
            <a:r>
              <a:rPr lang="en-ZA" sz="1800" dirty="0">
                <a:latin typeface="+mn-lt"/>
              </a:rPr>
              <a:t>Development </a:t>
            </a:r>
            <a:r>
              <a:rPr lang="en-ZA" sz="1800" dirty="0" smtClean="0">
                <a:latin typeface="+mn-lt"/>
              </a:rPr>
              <a:t>Act</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Skills Development Levies </a:t>
            </a:r>
            <a:r>
              <a:rPr lang="en-ZA" sz="1800" dirty="0" smtClean="0">
                <a:latin typeface="+mn-lt"/>
              </a:rPr>
              <a:t>Act</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National Qualifications </a:t>
            </a:r>
            <a:r>
              <a:rPr lang="en-ZA" sz="1800" dirty="0" smtClean="0">
                <a:latin typeface="+mn-lt"/>
              </a:rPr>
              <a:t>Framework</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Public Finance Management </a:t>
            </a:r>
            <a:r>
              <a:rPr lang="en-ZA" sz="1800" dirty="0" smtClean="0">
                <a:latin typeface="+mn-lt"/>
              </a:rPr>
              <a:t>Act</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National Skills Development Strategy</a:t>
            </a:r>
            <a:r>
              <a:rPr lang="en-ZA" sz="1800" dirty="0" smtClean="0">
                <a:latin typeface="+mn-lt"/>
              </a:rPr>
              <a:t>;</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White paper for Post School Education and </a:t>
            </a:r>
            <a:r>
              <a:rPr lang="en-ZA" sz="1800" dirty="0" smtClean="0">
                <a:latin typeface="+mn-lt"/>
              </a:rPr>
              <a:t>Training</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National Development </a:t>
            </a:r>
            <a:r>
              <a:rPr lang="en-ZA" sz="1800" dirty="0" smtClean="0">
                <a:latin typeface="+mn-lt"/>
              </a:rPr>
              <a:t>Plan</a:t>
            </a:r>
          </a:p>
          <a:p>
            <a:pPr marL="342900" indent="-342900">
              <a:spcAft>
                <a:spcPts val="600"/>
              </a:spcAft>
              <a:buFont typeface="Arial" panose="020B0604020202020204" pitchFamily="34" charset="0"/>
              <a:buChar char="•"/>
            </a:pPr>
            <a:r>
              <a:rPr lang="en-ZA" sz="1800" dirty="0">
                <a:latin typeface="+mn-lt"/>
                <a:cs typeface="Arial" panose="020B0604020202020204" pitchFamily="34" charset="0"/>
              </a:rPr>
              <a:t>National Skills Development Strategy </a:t>
            </a:r>
            <a:r>
              <a:rPr lang="en-ZA" sz="1800" dirty="0" smtClean="0">
                <a:latin typeface="+mn-lt"/>
                <a:cs typeface="Arial" panose="020B0604020202020204" pitchFamily="34" charset="0"/>
              </a:rPr>
              <a:t>III</a:t>
            </a:r>
            <a:endParaRPr lang="en-ZA" sz="1800" dirty="0">
              <a:latin typeface="+mn-lt"/>
              <a:cs typeface="Arial" panose="020B0604020202020204" pitchFamily="34" charset="0"/>
            </a:endParaRPr>
          </a:p>
          <a:p>
            <a:pPr marL="342900" indent="-342900">
              <a:spcAft>
                <a:spcPts val="600"/>
              </a:spcAft>
              <a:buFont typeface="Arial" panose="020B0604020202020204" pitchFamily="34" charset="0"/>
              <a:buChar char="•"/>
            </a:pPr>
            <a:r>
              <a:rPr lang="en-ZA" sz="1800" dirty="0">
                <a:latin typeface="+mn-lt"/>
                <a:cs typeface="Arial" panose="020B0604020202020204" pitchFamily="34" charset="0"/>
              </a:rPr>
              <a:t>Regulations on SETA Standard </a:t>
            </a:r>
            <a:r>
              <a:rPr lang="en-ZA" sz="1800" dirty="0" smtClean="0">
                <a:latin typeface="+mn-lt"/>
                <a:cs typeface="Arial" panose="020B0604020202020204" pitchFamily="34" charset="0"/>
              </a:rPr>
              <a:t>Constitution</a:t>
            </a:r>
            <a:endParaRPr lang="en-ZA" sz="1800" dirty="0">
              <a:latin typeface="+mn-lt"/>
              <a:cs typeface="Arial" panose="020B0604020202020204" pitchFamily="34" charset="0"/>
            </a:endParaRPr>
          </a:p>
          <a:p>
            <a:pPr>
              <a:spcAft>
                <a:spcPts val="600"/>
              </a:spcAft>
            </a:pPr>
            <a:endParaRPr lang="en-ZA" sz="2000" dirty="0">
              <a:latin typeface="+mn-lt"/>
            </a:endParaRPr>
          </a:p>
          <a:p>
            <a:pPr>
              <a:spcAft>
                <a:spcPts val="600"/>
              </a:spcAft>
            </a:pPr>
            <a:endParaRPr lang="en-ZA" sz="2000" dirty="0" smtClean="0">
              <a:latin typeface="+mn-lt"/>
            </a:endParaRPr>
          </a:p>
          <a:p>
            <a:pPr>
              <a:spcAft>
                <a:spcPts val="600"/>
              </a:spcAft>
            </a:pPr>
            <a:endParaRPr lang="en-ZA" sz="2000" dirty="0">
              <a:latin typeface="+mn-lt"/>
            </a:endParaRPr>
          </a:p>
          <a:p>
            <a:pPr>
              <a:lnSpc>
                <a:spcPct val="150000"/>
              </a:lnSpc>
              <a:spcAft>
                <a:spcPts val="600"/>
              </a:spcAft>
            </a:pPr>
            <a:r>
              <a:rPr lang="en-ZA" sz="2000" b="1" dirty="0" smtClean="0">
                <a:latin typeface="+mn-lt"/>
              </a:rPr>
              <a:t> </a:t>
            </a:r>
            <a:endParaRPr lang="en-ZA" sz="2000" dirty="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Calibri" pitchFamily="34" charset="0"/>
              </a:rPr>
              <a:t>Skills Development Programme</a:t>
            </a:r>
          </a:p>
        </p:txBody>
      </p:sp>
      <p:sp>
        <p:nvSpPr>
          <p:cNvPr id="9" name="Slide Number Placeholder 7"/>
          <p:cNvSpPr>
            <a:spLocks noGrp="1"/>
          </p:cNvSpPr>
          <p:nvPr>
            <p:ph type="sldNum" sz="quarter" idx="12"/>
          </p:nvPr>
        </p:nvSpPr>
        <p:spPr>
          <a:xfrm>
            <a:off x="7010400" y="6592267"/>
            <a:ext cx="2133600" cy="365125"/>
          </a:xfrm>
          <a:noFill/>
        </p:spPr>
        <p:txBody>
          <a:bodyPr/>
          <a:lstStyle/>
          <a:p>
            <a:fld id="{C647411B-AB77-409F-B9F6-2D0EDA52287E}" type="slidenum">
              <a:rPr lang="en-US" b="1" smtClean="0"/>
              <a:pPr/>
              <a:t>2</a:t>
            </a:fld>
            <a:endParaRPr lang="en-US" b="1" dirty="0" smtClean="0"/>
          </a:p>
        </p:txBody>
      </p:sp>
    </p:spTree>
    <p:extLst>
      <p:ext uri="{BB962C8B-B14F-4D97-AF65-F5344CB8AC3E}">
        <p14:creationId xmlns:p14="http://schemas.microsoft.com/office/powerpoint/2010/main" xmlns="" val="2975946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 y="-27384"/>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6263" y="1016615"/>
            <a:ext cx="8064500" cy="5569217"/>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latin typeface="+mn-lt"/>
              </a:rPr>
              <a:t>Key Policy and Legislative Framework </a:t>
            </a:r>
          </a:p>
          <a:p>
            <a:pPr marL="342900" indent="-342900">
              <a:spcAft>
                <a:spcPts val="600"/>
              </a:spcAft>
              <a:buFont typeface="Arial" panose="020B0604020202020204" pitchFamily="34" charset="0"/>
              <a:buChar char="•"/>
            </a:pPr>
            <a:r>
              <a:rPr lang="en-ZA" sz="1800" dirty="0" smtClean="0">
                <a:latin typeface="+mn-lt"/>
              </a:rPr>
              <a:t>The Regulations for the Conditions of Service and Appointment of Chief Executive Officers of SETAs</a:t>
            </a:r>
          </a:p>
          <a:p>
            <a:pPr marL="342900" indent="-342900">
              <a:spcAft>
                <a:spcPts val="600"/>
              </a:spcAft>
              <a:buFont typeface="Arial" panose="020B0604020202020204" pitchFamily="34" charset="0"/>
              <a:buChar char="•"/>
            </a:pPr>
            <a:r>
              <a:rPr lang="en-ZA" sz="1800" dirty="0" smtClean="0">
                <a:latin typeface="+mn-lt"/>
              </a:rPr>
              <a:t>Grant Regulations Regarding Monies Received by a SETA and Related Matters</a:t>
            </a:r>
          </a:p>
          <a:p>
            <a:pPr marL="342900" indent="-342900">
              <a:spcAft>
                <a:spcPts val="600"/>
              </a:spcAft>
              <a:buFont typeface="Arial" panose="020B0604020202020204" pitchFamily="34" charset="0"/>
              <a:buChar char="•"/>
            </a:pPr>
            <a:r>
              <a:rPr lang="en-ZA" sz="1800" dirty="0">
                <a:latin typeface="+mn-lt"/>
                <a:cs typeface="Arial" panose="020B0604020202020204" pitchFamily="34" charset="0"/>
              </a:rPr>
              <a:t>Council for Higher Education (CHE) : Work Integrated Learning : Good </a:t>
            </a:r>
            <a:r>
              <a:rPr lang="en-ZA" sz="1800" dirty="0" smtClean="0">
                <a:latin typeface="+mn-lt"/>
                <a:cs typeface="Arial" panose="020B0604020202020204" pitchFamily="34" charset="0"/>
              </a:rPr>
              <a:t>Practice</a:t>
            </a:r>
            <a:endParaRPr lang="en-ZA" sz="1800" dirty="0">
              <a:latin typeface="+mn-lt"/>
              <a:cs typeface="Arial" panose="020B0604020202020204" pitchFamily="34" charset="0"/>
            </a:endParaRPr>
          </a:p>
          <a:p>
            <a:pPr marL="342900" indent="-342900">
              <a:spcAft>
                <a:spcPts val="600"/>
              </a:spcAft>
              <a:buFont typeface="Arial" panose="020B0604020202020204" pitchFamily="34" charset="0"/>
              <a:buChar char="•"/>
            </a:pPr>
            <a:r>
              <a:rPr lang="en-ZA" sz="1800" dirty="0">
                <a:latin typeface="+mn-lt"/>
                <a:cs typeface="Arial" panose="020B0604020202020204" pitchFamily="34" charset="0"/>
              </a:rPr>
              <a:t>Implementing WIL in TVET Colleges : A Practical </a:t>
            </a:r>
            <a:r>
              <a:rPr lang="en-ZA" sz="1800" dirty="0" smtClean="0">
                <a:latin typeface="+mn-lt"/>
                <a:cs typeface="Arial" panose="020B0604020202020204" pitchFamily="34" charset="0"/>
              </a:rPr>
              <a:t>Guide</a:t>
            </a:r>
            <a:endParaRPr lang="en-ZA" sz="1800" dirty="0">
              <a:latin typeface="+mn-lt"/>
              <a:cs typeface="Arial" panose="020B0604020202020204" pitchFamily="34" charset="0"/>
            </a:endParaRPr>
          </a:p>
          <a:p>
            <a:pPr marL="342900" indent="-342900">
              <a:spcAft>
                <a:spcPts val="600"/>
              </a:spcAft>
              <a:buFont typeface="Arial" panose="020B0604020202020204" pitchFamily="34" charset="0"/>
              <a:buChar char="•"/>
            </a:pPr>
            <a:r>
              <a:rPr lang="en-ZA" sz="1800" dirty="0" smtClean="0">
                <a:latin typeface="+mn-lt"/>
              </a:rPr>
              <a:t>Policy </a:t>
            </a:r>
            <a:r>
              <a:rPr lang="en-ZA" sz="1800" dirty="0">
                <a:latin typeface="+mn-lt"/>
              </a:rPr>
              <a:t>for a Generic National Artisan Learner Grant Funding and Administration </a:t>
            </a:r>
            <a:r>
              <a:rPr lang="en-ZA" sz="1800" dirty="0" smtClean="0">
                <a:latin typeface="+mn-lt"/>
              </a:rPr>
              <a:t>System</a:t>
            </a:r>
            <a:endParaRPr lang="en-ZA" sz="1800" dirty="0">
              <a:latin typeface="+mn-lt"/>
            </a:endParaRPr>
          </a:p>
          <a:p>
            <a:pPr marL="342900" indent="-342900">
              <a:spcAft>
                <a:spcPts val="600"/>
              </a:spcAft>
              <a:buFont typeface="Arial" panose="020B0604020202020204" pitchFamily="34" charset="0"/>
              <a:buChar char="•"/>
            </a:pPr>
            <a:r>
              <a:rPr lang="en-ZA" sz="1800" dirty="0">
                <a:latin typeface="+mn-lt"/>
              </a:rPr>
              <a:t>Trade Test Regulations </a:t>
            </a:r>
            <a:r>
              <a:rPr lang="en-ZA" sz="1800" dirty="0" smtClean="0">
                <a:latin typeface="+mn-lt"/>
              </a:rPr>
              <a:t>Published</a:t>
            </a:r>
            <a:endParaRPr lang="en-ZA" sz="1800" dirty="0">
              <a:latin typeface="+mn-lt"/>
            </a:endParaRPr>
          </a:p>
          <a:p>
            <a:pPr marL="342900" indent="-342900">
              <a:spcAft>
                <a:spcPts val="600"/>
              </a:spcAft>
              <a:buFont typeface="Arial" panose="020B0604020202020204" pitchFamily="34" charset="0"/>
              <a:buChar char="•"/>
            </a:pPr>
            <a:r>
              <a:rPr lang="en-ZA" sz="1800" dirty="0" smtClean="0">
                <a:latin typeface="+mn-lt"/>
              </a:rPr>
              <a:t>Artisan Recognition of Prior Learning </a:t>
            </a:r>
            <a:r>
              <a:rPr lang="en-ZA" sz="1800" dirty="0">
                <a:latin typeface="+mn-lt"/>
              </a:rPr>
              <a:t>Policy, Criteria and </a:t>
            </a:r>
            <a:r>
              <a:rPr lang="en-ZA" sz="1800" dirty="0" smtClean="0">
                <a:latin typeface="+mn-lt"/>
              </a:rPr>
              <a:t>Guidelines</a:t>
            </a:r>
            <a:endParaRPr lang="en-ZA" sz="1800" dirty="0">
              <a:latin typeface="+mn-lt"/>
            </a:endParaRPr>
          </a:p>
          <a:p>
            <a:pPr marL="342900" indent="-342900">
              <a:spcAft>
                <a:spcPts val="600"/>
              </a:spcAft>
              <a:buFont typeface="Arial" panose="020B0604020202020204" pitchFamily="34" charset="0"/>
              <a:buChar char="•"/>
            </a:pPr>
            <a:endParaRPr lang="en-ZA" sz="2000" dirty="0" smtClean="0"/>
          </a:p>
          <a:p>
            <a:pPr marL="342900" indent="-342900">
              <a:spcAft>
                <a:spcPts val="600"/>
              </a:spcAft>
              <a:buFont typeface="Arial" panose="020B0604020202020204" pitchFamily="34" charset="0"/>
              <a:buChar char="•"/>
            </a:pPr>
            <a:endParaRPr lang="en-ZA" sz="2000" dirty="0" smtClean="0">
              <a:latin typeface="+mn-lt"/>
            </a:endParaRPr>
          </a:p>
          <a:p>
            <a:pPr>
              <a:spcAft>
                <a:spcPts val="600"/>
              </a:spcAft>
            </a:pPr>
            <a:endParaRPr lang="en-ZA" sz="2000" dirty="0" smtClean="0">
              <a:latin typeface="+mn-lt"/>
            </a:endParaRPr>
          </a:p>
          <a:p>
            <a:pPr>
              <a:spcAft>
                <a:spcPts val="600"/>
              </a:spcAft>
            </a:pPr>
            <a:endParaRPr lang="en-ZA" sz="2000" dirty="0">
              <a:latin typeface="+mn-lt"/>
            </a:endParaRPr>
          </a:p>
          <a:p>
            <a:pPr>
              <a:lnSpc>
                <a:spcPct val="150000"/>
              </a:lnSpc>
              <a:spcAft>
                <a:spcPts val="600"/>
              </a:spcAft>
            </a:pPr>
            <a:r>
              <a:rPr lang="en-ZA" sz="2000" b="1" dirty="0" smtClean="0">
                <a:latin typeface="+mn-lt"/>
              </a:rPr>
              <a:t> </a:t>
            </a:r>
            <a:endParaRPr lang="en-ZA" sz="2000" dirty="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Calibri" pitchFamily="34" charset="0"/>
              </a:rPr>
              <a:t>Skills Development Programme</a:t>
            </a: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3</a:t>
            </a:fld>
            <a:endParaRPr lang="en-US" b="1" dirty="0" smtClean="0"/>
          </a:p>
        </p:txBody>
      </p:sp>
    </p:spTree>
    <p:extLst>
      <p:ext uri="{BB962C8B-B14F-4D97-AF65-F5344CB8AC3E}">
        <p14:creationId xmlns:p14="http://schemas.microsoft.com/office/powerpoint/2010/main" xmlns="" val="159639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7"/>
          <p:cNvGraphicFramePr>
            <a:graphicFrameLocks noGrp="1"/>
          </p:cNvGraphicFramePr>
          <p:nvPr>
            <p:ph idx="1"/>
            <p:extLst>
              <p:ext uri="{D42A27DB-BD31-4B8C-83A1-F6EECF244321}">
                <p14:modId xmlns:p14="http://schemas.microsoft.com/office/powerpoint/2010/main" xmlns="" val="1212837023"/>
              </p:ext>
            </p:extLst>
          </p:nvPr>
        </p:nvGraphicFramePr>
        <p:xfrm>
          <a:off x="-468560" y="-396893"/>
          <a:ext cx="9289032" cy="8467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266528" y="3836779"/>
            <a:ext cx="1008112"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0</a:t>
            </a:r>
            <a:endParaRPr lang="en-ZA" dirty="0"/>
          </a:p>
        </p:txBody>
      </p:sp>
      <p:grpSp>
        <p:nvGrpSpPr>
          <p:cNvPr id="4099" name="Group 4098"/>
          <p:cNvGrpSpPr/>
          <p:nvPr/>
        </p:nvGrpSpPr>
        <p:grpSpPr>
          <a:xfrm>
            <a:off x="1789652" y="3448050"/>
            <a:ext cx="546364" cy="1349102"/>
            <a:chOff x="1784903" y="3645024"/>
            <a:chExt cx="546364" cy="2039244"/>
          </a:xfrm>
        </p:grpSpPr>
        <p:cxnSp>
          <p:nvCxnSpPr>
            <p:cNvPr id="15" name="Straight Connector 14"/>
            <p:cNvCxnSpPr/>
            <p:nvPr/>
          </p:nvCxnSpPr>
          <p:spPr>
            <a:xfrm flipH="1">
              <a:off x="1784903" y="3645024"/>
              <a:ext cx="11608" cy="203924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1835695" y="5661248"/>
              <a:ext cx="495571"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1835696" y="4869160"/>
              <a:ext cx="495571"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835695" y="4869160"/>
              <a:ext cx="495571"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a:cs typeface="Calibri" pitchFamily="34" charset="0"/>
              </a:rPr>
              <a:t>Skills </a:t>
            </a:r>
            <a:r>
              <a:rPr lang="en-ZA" sz="2400" dirty="0" smtClean="0">
                <a:cs typeface="Calibri" pitchFamily="34" charset="0"/>
              </a:rPr>
              <a:t>Development</a:t>
            </a:r>
            <a:endParaRPr lang="en-ZA" sz="2400" dirty="0">
              <a:cs typeface="Calibri" pitchFamily="34" charset="0"/>
            </a:endParaRPr>
          </a:p>
        </p:txBody>
      </p:sp>
      <p:sp>
        <p:nvSpPr>
          <p:cNvPr id="17" name="Slide Number Placeholder 7"/>
          <p:cNvSpPr>
            <a:spLocks noGrp="1"/>
          </p:cNvSpPr>
          <p:nvPr>
            <p:ph type="sldNum" sz="quarter" idx="12"/>
          </p:nvPr>
        </p:nvSpPr>
        <p:spPr>
          <a:xfrm>
            <a:off x="7010400" y="6520259"/>
            <a:ext cx="2133600" cy="365125"/>
          </a:xfrm>
          <a:noFill/>
        </p:spPr>
        <p:txBody>
          <a:bodyPr/>
          <a:lstStyle/>
          <a:p>
            <a:fld id="{C647411B-AB77-409F-B9F6-2D0EDA52287E}" type="slidenum">
              <a:rPr lang="en-US" b="1" smtClean="0"/>
              <a:pPr/>
              <a:t>4</a:t>
            </a:fld>
            <a:endParaRPr lang="en-US" b="1" dirty="0" smtClean="0"/>
          </a:p>
        </p:txBody>
      </p:sp>
    </p:spTree>
    <p:extLst>
      <p:ext uri="{BB962C8B-B14F-4D97-AF65-F5344CB8AC3E}">
        <p14:creationId xmlns:p14="http://schemas.microsoft.com/office/powerpoint/2010/main" xmlns="" val="196246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27384"/>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54638" y="980728"/>
            <a:ext cx="8064500" cy="5442516"/>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pPr>
            <a:r>
              <a:rPr lang="en-GB" sz="1800" b="1" dirty="0" smtClean="0">
                <a:cs typeface="Arial" panose="020B0604020202020204" pitchFamily="34" charset="0"/>
              </a:rPr>
              <a:t>Functions Overview</a:t>
            </a:r>
          </a:p>
          <a:p>
            <a:pPr marL="342900" indent="-342900">
              <a:buFont typeface="Arial" panose="020B0604020202020204" pitchFamily="34" charset="0"/>
              <a:buChar char="•"/>
            </a:pPr>
            <a:r>
              <a:rPr lang="en-ZA" sz="1800" dirty="0" smtClean="0">
                <a:cs typeface="Arial" panose="020B0604020202020204" pitchFamily="34" charset="0"/>
              </a:rPr>
              <a:t>Facilitates </a:t>
            </a:r>
            <a:r>
              <a:rPr lang="en-ZA" sz="1800" dirty="0">
                <a:cs typeface="Arial" panose="020B0604020202020204" pitchFamily="34" charset="0"/>
              </a:rPr>
              <a:t>the development and implementation of SETA Strategic Plans, Annual Performance Plans and Sector Skills </a:t>
            </a:r>
            <a:r>
              <a:rPr lang="en-ZA" sz="1800" dirty="0" smtClean="0">
                <a:cs typeface="Arial" panose="020B0604020202020204" pitchFamily="34" charset="0"/>
              </a:rPr>
              <a:t>Plans</a:t>
            </a:r>
            <a:endParaRPr lang="en-ZA" sz="1800" dirty="0">
              <a:cs typeface="Arial" panose="020B0604020202020204" pitchFamily="34" charset="0"/>
            </a:endParaRPr>
          </a:p>
          <a:p>
            <a:pPr marL="342900" indent="-342900">
              <a:buFont typeface="Arial" panose="020B0604020202020204" pitchFamily="34" charset="0"/>
              <a:buChar char="•"/>
            </a:pPr>
            <a:r>
              <a:rPr lang="en-ZA" sz="1800" dirty="0" smtClean="0">
                <a:cs typeface="Arial" panose="020B0604020202020204" pitchFamily="34" charset="0"/>
              </a:rPr>
              <a:t>Provides </a:t>
            </a:r>
            <a:r>
              <a:rPr lang="en-ZA" sz="1800" dirty="0">
                <a:cs typeface="Arial" panose="020B0604020202020204" pitchFamily="34" charset="0"/>
              </a:rPr>
              <a:t>support to SETAs to implement various learning programmes </a:t>
            </a:r>
            <a:r>
              <a:rPr lang="en-ZA" sz="1800" dirty="0" smtClean="0">
                <a:cs typeface="Arial" panose="020B0604020202020204" pitchFamily="34" charset="0"/>
              </a:rPr>
              <a:t>including but not limited to : </a:t>
            </a:r>
            <a:r>
              <a:rPr lang="en-ZA" sz="1800" dirty="0">
                <a:cs typeface="Arial" panose="020B0604020202020204" pitchFamily="34" charset="0"/>
              </a:rPr>
              <a:t>learnerships, work integrated learning, </a:t>
            </a:r>
            <a:r>
              <a:rPr lang="en-ZA" sz="1800" dirty="0" smtClean="0">
                <a:cs typeface="Arial" panose="020B0604020202020204" pitchFamily="34" charset="0"/>
              </a:rPr>
              <a:t>apprenticeships etc</a:t>
            </a:r>
            <a:r>
              <a:rPr lang="en-ZA" sz="1800" dirty="0">
                <a:cs typeface="Arial" panose="020B0604020202020204" pitchFamily="34" charset="0"/>
              </a:rPr>
              <a:t>.</a:t>
            </a:r>
          </a:p>
          <a:p>
            <a:pPr marL="342900" indent="-342900">
              <a:buFont typeface="Arial" panose="020B0604020202020204" pitchFamily="34" charset="0"/>
              <a:buChar char="•"/>
            </a:pPr>
            <a:r>
              <a:rPr lang="en-ZA" sz="1800" dirty="0">
                <a:cs typeface="Arial" panose="020B0604020202020204" pitchFamily="34" charset="0"/>
              </a:rPr>
              <a:t>Manages Annual Service Level Agreements between the Department and SETAs and monitor </a:t>
            </a:r>
            <a:r>
              <a:rPr lang="en-ZA" sz="1800" dirty="0" smtClean="0">
                <a:cs typeface="Arial" panose="020B0604020202020204" pitchFamily="34" charset="0"/>
              </a:rPr>
              <a:t>their implementation</a:t>
            </a:r>
            <a:endParaRPr lang="en-ZA" sz="1800" dirty="0">
              <a:cs typeface="Arial" panose="020B0604020202020204" pitchFamily="34" charset="0"/>
            </a:endParaRPr>
          </a:p>
          <a:p>
            <a:pPr marL="342900" indent="-342900">
              <a:buFont typeface="Arial" panose="020B0604020202020204" pitchFamily="34" charset="0"/>
              <a:buChar char="•"/>
            </a:pPr>
            <a:r>
              <a:rPr lang="en-ZA" sz="1800" dirty="0">
                <a:cs typeface="Arial" panose="020B0604020202020204" pitchFamily="34" charset="0"/>
              </a:rPr>
              <a:t>Develops and reviews skills development legislation, regulations, policies, systems and </a:t>
            </a:r>
            <a:r>
              <a:rPr lang="en-ZA" sz="1800" dirty="0" smtClean="0">
                <a:cs typeface="Arial" panose="020B0604020202020204" pitchFamily="34" charset="0"/>
              </a:rPr>
              <a:t>guidelines</a:t>
            </a:r>
          </a:p>
          <a:p>
            <a:pPr marL="342900" indent="-342900">
              <a:buFont typeface="Arial" panose="020B0604020202020204" pitchFamily="34" charset="0"/>
              <a:buChar char="•"/>
            </a:pPr>
            <a:r>
              <a:rPr lang="en-ZA" sz="1800" dirty="0" smtClean="0">
                <a:cs typeface="Arial" panose="020B0604020202020204" pitchFamily="34" charset="0"/>
              </a:rPr>
              <a:t>Oversight role to the Quality Council for Trade and Occupations</a:t>
            </a:r>
            <a:endParaRPr lang="en-ZA" sz="1800" dirty="0">
              <a:cs typeface="Arial" panose="020B0604020202020204" pitchFamily="34" charset="0"/>
            </a:endParaRPr>
          </a:p>
          <a:p>
            <a:pPr marL="342900" indent="-342900">
              <a:buFont typeface="Arial" panose="020B0604020202020204" pitchFamily="34" charset="0"/>
              <a:buChar char="•"/>
            </a:pPr>
            <a:r>
              <a:rPr lang="en-ZA" sz="1800" dirty="0">
                <a:cs typeface="Arial" panose="020B0604020202020204" pitchFamily="34" charset="0"/>
              </a:rPr>
              <a:t>Maintains and updates an accurate and accessible Organising Framework for Occupations </a:t>
            </a:r>
            <a:r>
              <a:rPr lang="en-ZA" sz="1800" dirty="0" smtClean="0">
                <a:cs typeface="Arial" panose="020B0604020202020204" pitchFamily="34" charset="0"/>
              </a:rPr>
              <a:t>List</a:t>
            </a:r>
            <a:endParaRPr lang="en-ZA" sz="1800" dirty="0">
              <a:cs typeface="Arial" panose="020B0604020202020204" pitchFamily="34" charset="0"/>
            </a:endParaRPr>
          </a:p>
          <a:p>
            <a:pPr>
              <a:lnSpc>
                <a:spcPct val="150000"/>
              </a:lnSpc>
            </a:pPr>
            <a:r>
              <a:rPr lang="en-GB" sz="1800" b="1" dirty="0" smtClean="0">
                <a:cs typeface="Arial" panose="020B0604020202020204" pitchFamily="34" charset="0"/>
              </a:rPr>
              <a:t>Key Challenges </a:t>
            </a:r>
          </a:p>
          <a:p>
            <a:pPr marL="342900" indent="-342900">
              <a:buFont typeface="Arial" panose="020B0604020202020204" pitchFamily="34" charset="0"/>
              <a:buChar char="•"/>
            </a:pPr>
            <a:r>
              <a:rPr lang="en-ZA" sz="1800" dirty="0" smtClean="0"/>
              <a:t>Meeting </a:t>
            </a:r>
            <a:r>
              <a:rPr lang="en-ZA" sz="1800" dirty="0"/>
              <a:t>of targets by some </a:t>
            </a:r>
            <a:r>
              <a:rPr lang="en-ZA" sz="1800" dirty="0" smtClean="0"/>
              <a:t>SETAs</a:t>
            </a:r>
            <a:endParaRPr lang="en-ZA" sz="1800" dirty="0"/>
          </a:p>
          <a:p>
            <a:pPr marL="342900" indent="-342900">
              <a:buFont typeface="Arial" panose="020B0604020202020204" pitchFamily="34" charset="0"/>
              <a:buChar char="•"/>
            </a:pPr>
            <a:r>
              <a:rPr lang="en-ZA" sz="1800" dirty="0"/>
              <a:t>Governance challenges in some </a:t>
            </a:r>
            <a:r>
              <a:rPr lang="en-ZA" sz="1800" dirty="0" smtClean="0"/>
              <a:t>SETAs</a:t>
            </a:r>
          </a:p>
          <a:p>
            <a:pPr marL="342900" indent="-342900">
              <a:buFont typeface="Arial" panose="020B0604020202020204" pitchFamily="34" charset="0"/>
              <a:buChar char="•"/>
            </a:pPr>
            <a:r>
              <a:rPr lang="en-ZA" sz="1800" dirty="0" smtClean="0"/>
              <a:t>Improve SETA audit outcomes</a:t>
            </a:r>
            <a:endParaRPr lang="en-ZA" sz="1800" dirty="0"/>
          </a:p>
          <a:p>
            <a:pPr>
              <a:lnSpc>
                <a:spcPct val="150000"/>
              </a:lnSpc>
            </a:pPr>
            <a:endParaRPr lang="en-GB" sz="1800" b="1" dirty="0">
              <a:cs typeface="Arial" panose="020B0604020202020204" pitchFamily="34" charset="0"/>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Sector Education and Training Authority Coordination</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5</a:t>
            </a:fld>
            <a:endParaRPr lang="en-US" b="1" dirty="0" smtClean="0"/>
          </a:p>
        </p:txBody>
      </p:sp>
    </p:spTree>
    <p:extLst>
      <p:ext uri="{BB962C8B-B14F-4D97-AF65-F5344CB8AC3E}">
        <p14:creationId xmlns:p14="http://schemas.microsoft.com/office/powerpoint/2010/main" xmlns="" val="544108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54638" y="1052736"/>
            <a:ext cx="8064500" cy="9371796"/>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cs typeface="Arial" panose="020B0604020202020204" pitchFamily="34" charset="0"/>
              </a:rPr>
              <a:t>Key Priorities </a:t>
            </a:r>
          </a:p>
          <a:p>
            <a:pPr marL="342900" indent="-342900">
              <a:spcAft>
                <a:spcPts val="600"/>
              </a:spcAft>
              <a:buFont typeface="Arial" panose="020B0604020202020204" pitchFamily="34" charset="0"/>
              <a:buChar char="•"/>
            </a:pPr>
            <a:r>
              <a:rPr lang="en-ZA" altLang="en-US" sz="1800" dirty="0" smtClean="0">
                <a:cs typeface="Arial" panose="020B0604020202020204" pitchFamily="34" charset="0"/>
              </a:rPr>
              <a:t>Implementation of the National Skills Development Plan (1 April 2020)</a:t>
            </a:r>
          </a:p>
          <a:p>
            <a:pPr marL="342900" indent="-342900">
              <a:spcAft>
                <a:spcPts val="600"/>
              </a:spcAft>
              <a:buFont typeface="Arial" panose="020B0604020202020204" pitchFamily="34" charset="0"/>
              <a:buChar char="•"/>
            </a:pPr>
            <a:r>
              <a:rPr lang="en-ZA" altLang="en-US" sz="1800" dirty="0" smtClean="0">
                <a:cs typeface="Arial" panose="020B0604020202020204" pitchFamily="34" charset="0"/>
              </a:rPr>
              <a:t>Finalising and aligning the SETA Strategic Plans (SPs) and Annual Performance Plans (APPs) with Government’s Medium Term Strategic Framework Priorities, including 14 Economic Priority Sector</a:t>
            </a:r>
          </a:p>
          <a:p>
            <a:pPr marL="342900" indent="-342900">
              <a:spcAft>
                <a:spcPts val="600"/>
              </a:spcAft>
              <a:buFont typeface="Arial" panose="020B0604020202020204" pitchFamily="34" charset="0"/>
              <a:buChar char="•"/>
            </a:pPr>
            <a:r>
              <a:rPr lang="en-ZA" sz="1800" dirty="0" smtClean="0">
                <a:cs typeface="Arial" panose="020B0604020202020204" pitchFamily="34" charset="0"/>
              </a:rPr>
              <a:t>Appointment </a:t>
            </a:r>
            <a:r>
              <a:rPr lang="en-ZA" sz="1800" dirty="0">
                <a:cs typeface="Arial" panose="020B0604020202020204" pitchFamily="34" charset="0"/>
              </a:rPr>
              <a:t>of </a:t>
            </a:r>
            <a:r>
              <a:rPr lang="en-ZA" sz="1800" dirty="0" smtClean="0">
                <a:cs typeface="Arial" panose="020B0604020202020204" pitchFamily="34" charset="0"/>
              </a:rPr>
              <a:t>SETA </a:t>
            </a:r>
            <a:r>
              <a:rPr lang="en-ZA" sz="1800" dirty="0">
                <a:cs typeface="Arial" panose="020B0604020202020204" pitchFamily="34" charset="0"/>
              </a:rPr>
              <a:t>Accounting Authorities (AAs) for the period </a:t>
            </a:r>
            <a:r>
              <a:rPr lang="en-ZA" sz="1800" dirty="0" smtClean="0">
                <a:cs typeface="Arial" panose="020B0604020202020204" pitchFamily="34" charset="0"/>
              </a:rPr>
              <a:t>              1 </a:t>
            </a:r>
            <a:r>
              <a:rPr lang="en-ZA" sz="1800" dirty="0">
                <a:cs typeface="Arial" panose="020B0604020202020204" pitchFamily="34" charset="0"/>
              </a:rPr>
              <a:t>April 2020 to 31 March </a:t>
            </a:r>
            <a:r>
              <a:rPr lang="en-ZA" sz="1800" dirty="0" smtClean="0">
                <a:cs typeface="Arial" panose="020B0604020202020204" pitchFamily="34" charset="0"/>
              </a:rPr>
              <a:t>2024</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a:cs typeface="Arial" panose="020B0604020202020204" pitchFamily="34" charset="0"/>
              </a:rPr>
              <a:t>Appointment of </a:t>
            </a:r>
            <a:r>
              <a:rPr lang="en-ZA" sz="1800" dirty="0" smtClean="0">
                <a:cs typeface="Arial" panose="020B0604020202020204" pitchFamily="34" charset="0"/>
              </a:rPr>
              <a:t>SETA </a:t>
            </a:r>
            <a:r>
              <a:rPr lang="en-ZA" sz="1800" dirty="0">
                <a:cs typeface="Arial" panose="020B0604020202020204" pitchFamily="34" charset="0"/>
              </a:rPr>
              <a:t>Accounting Authorities Chairpersons for the </a:t>
            </a:r>
            <a:r>
              <a:rPr lang="en-ZA" sz="1800" dirty="0" smtClean="0">
                <a:cs typeface="Arial" panose="020B0604020202020204" pitchFamily="34" charset="0"/>
              </a:rPr>
              <a:t>period    </a:t>
            </a:r>
            <a:r>
              <a:rPr lang="en-ZA" sz="1800" dirty="0">
                <a:cs typeface="Arial" panose="020B0604020202020204" pitchFamily="34" charset="0"/>
              </a:rPr>
              <a:t>1 April 2020 to 31 March </a:t>
            </a:r>
            <a:r>
              <a:rPr lang="en-ZA" sz="1800" dirty="0" smtClean="0">
                <a:cs typeface="Arial" panose="020B0604020202020204" pitchFamily="34" charset="0"/>
              </a:rPr>
              <a:t>2024</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a:cs typeface="Arial" panose="020B0604020202020204" pitchFamily="34" charset="0"/>
              </a:rPr>
              <a:t>Appointment of </a:t>
            </a:r>
            <a:r>
              <a:rPr lang="en-ZA" sz="1800" dirty="0" smtClean="0">
                <a:cs typeface="Arial" panose="020B0604020202020204" pitchFamily="34" charset="0"/>
              </a:rPr>
              <a:t>SETA </a:t>
            </a:r>
            <a:r>
              <a:rPr lang="en-ZA" sz="1800" dirty="0">
                <a:cs typeface="Arial" panose="020B0604020202020204" pitchFamily="34" charset="0"/>
              </a:rPr>
              <a:t>Chief Executive Officers (CEOs) for the </a:t>
            </a:r>
            <a:r>
              <a:rPr lang="en-ZA" sz="1800" dirty="0" smtClean="0">
                <a:cs typeface="Arial" panose="020B0604020202020204" pitchFamily="34" charset="0"/>
              </a:rPr>
              <a:t>period         </a:t>
            </a:r>
            <a:r>
              <a:rPr lang="en-ZA" sz="1800" dirty="0">
                <a:cs typeface="Arial" panose="020B0604020202020204" pitchFamily="34" charset="0"/>
              </a:rPr>
              <a:t>1 April 2020 to 31 March </a:t>
            </a:r>
            <a:r>
              <a:rPr lang="en-ZA" sz="1800" dirty="0" smtClean="0">
                <a:cs typeface="Arial" panose="020B0604020202020204" pitchFamily="34" charset="0"/>
              </a:rPr>
              <a:t>2024</a:t>
            </a:r>
          </a:p>
          <a:p>
            <a:pPr marL="342900" lvl="0" indent="-342900">
              <a:spcAft>
                <a:spcPts val="600"/>
              </a:spcAft>
              <a:buFont typeface="Arial" panose="020B0604020202020204" pitchFamily="34" charset="0"/>
              <a:buChar char="•"/>
            </a:pPr>
            <a:r>
              <a:rPr lang="en-ZA" sz="1800" dirty="0" smtClean="0">
                <a:cs typeface="Arial" panose="020B0604020202020204" pitchFamily="34" charset="0"/>
              </a:rPr>
              <a:t>Review Service </a:t>
            </a:r>
            <a:r>
              <a:rPr lang="en-ZA" sz="1800" dirty="0">
                <a:cs typeface="Arial" panose="020B0604020202020204" pitchFamily="34" charset="0"/>
              </a:rPr>
              <a:t>Level Agreement </a:t>
            </a:r>
            <a:r>
              <a:rPr lang="en-ZA" sz="1800" dirty="0" smtClean="0">
                <a:cs typeface="Arial" panose="020B0604020202020204" pitchFamily="34" charset="0"/>
              </a:rPr>
              <a:t>Framework to </a:t>
            </a:r>
            <a:r>
              <a:rPr lang="en-ZA" sz="1800" dirty="0">
                <a:cs typeface="Arial" panose="020B0604020202020204" pitchFamily="34" charset="0"/>
              </a:rPr>
              <a:t>support the implementation of the NSDP, to deliver, amongst others, occupations in high demand and support government initiatives such Job Summit Agreements; Operation Pakisa; SIPs; </a:t>
            </a:r>
            <a:r>
              <a:rPr lang="en-US" sz="1800" dirty="0">
                <a:cs typeface="Arial" panose="020B0604020202020204" pitchFamily="34" charset="0"/>
              </a:rPr>
              <a:t>Public Private Growth Initiative (PPGI) etc.</a:t>
            </a:r>
          </a:p>
          <a:p>
            <a:pPr marL="342900" indent="-342900">
              <a:spcAft>
                <a:spcPts val="600"/>
              </a:spcAft>
              <a:buFont typeface="Arial" panose="020B0604020202020204" pitchFamily="34" charset="0"/>
              <a:buChar char="•"/>
            </a:pPr>
            <a:endParaRPr lang="en-ZA"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Sector Education and Training Authority Coordination</a:t>
            </a:r>
            <a:endParaRPr lang="en-ZA" sz="2400" dirty="0">
              <a:cs typeface="Calibri" pitchFamily="34" charset="0"/>
            </a:endParaRPr>
          </a:p>
        </p:txBody>
      </p:sp>
      <p:sp>
        <p:nvSpPr>
          <p:cNvPr id="9" name="Slide Number Placeholder 7"/>
          <p:cNvSpPr>
            <a:spLocks noGrp="1"/>
          </p:cNvSpPr>
          <p:nvPr>
            <p:ph type="sldNum" sz="quarter" idx="12"/>
          </p:nvPr>
        </p:nvSpPr>
        <p:spPr>
          <a:xfrm>
            <a:off x="7010400" y="6520259"/>
            <a:ext cx="2133600" cy="365125"/>
          </a:xfrm>
          <a:noFill/>
        </p:spPr>
        <p:txBody>
          <a:bodyPr/>
          <a:lstStyle/>
          <a:p>
            <a:fld id="{C647411B-AB77-409F-B9F6-2D0EDA52287E}" type="slidenum">
              <a:rPr lang="en-US" b="1" smtClean="0"/>
              <a:pPr/>
              <a:t>6</a:t>
            </a:fld>
            <a:endParaRPr lang="en-US" b="1" dirty="0" smtClean="0"/>
          </a:p>
        </p:txBody>
      </p:sp>
    </p:spTree>
    <p:extLst>
      <p:ext uri="{BB962C8B-B14F-4D97-AF65-F5344CB8AC3E}">
        <p14:creationId xmlns:p14="http://schemas.microsoft.com/office/powerpoint/2010/main" xmlns="" val="3014102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54638" y="1003657"/>
            <a:ext cx="8064500" cy="7602081"/>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cs typeface="Arial" panose="020B0604020202020204" pitchFamily="34" charset="0"/>
              </a:rPr>
              <a:t>Key Priorities </a:t>
            </a:r>
          </a:p>
          <a:p>
            <a:pPr marL="342900" indent="-342900">
              <a:spcAft>
                <a:spcPts val="600"/>
              </a:spcAft>
              <a:buFont typeface="Arial" panose="020B0604020202020204" pitchFamily="34" charset="0"/>
              <a:buChar char="•"/>
            </a:pPr>
            <a:r>
              <a:rPr lang="en-ZA" sz="1800" dirty="0" smtClean="0">
                <a:cs typeface="Arial" panose="020B0604020202020204" pitchFamily="34" charset="0"/>
              </a:rPr>
              <a:t>Skills </a:t>
            </a:r>
            <a:r>
              <a:rPr lang="en-ZA" sz="1800" dirty="0">
                <a:cs typeface="Arial" panose="020B0604020202020204" pitchFamily="34" charset="0"/>
              </a:rPr>
              <a:t>Development Act and SETA Standard Constitution Regulations are in the process of being amended with clear directive for SETA Accounting Authorities to focus on oversight  and governance whilst the SETA Chief Executive Officers and Management to focus on the implementation of the Entities Strategies and Annual Performance </a:t>
            </a:r>
            <a:r>
              <a:rPr lang="en-ZA" sz="1800" dirty="0" smtClean="0">
                <a:cs typeface="Arial" panose="020B0604020202020204" pitchFamily="34" charset="0"/>
              </a:rPr>
              <a:t>Plans</a:t>
            </a:r>
          </a:p>
          <a:p>
            <a:pPr marL="342900" lvl="0" indent="-342900">
              <a:spcAft>
                <a:spcPts val="600"/>
              </a:spcAft>
              <a:buFont typeface="Arial" panose="020B0604020202020204" pitchFamily="34" charset="0"/>
              <a:buChar char="•"/>
            </a:pPr>
            <a:r>
              <a:rPr lang="en-ZA" sz="1800" dirty="0">
                <a:cs typeface="Arial" panose="020B0604020202020204" pitchFamily="34" charset="0"/>
              </a:rPr>
              <a:t>Introduction of an Independent Assessor in SETAs where there are financial and /or governance challenges (similar to the universities</a:t>
            </a:r>
            <a:r>
              <a:rPr lang="en-ZA" sz="1800" dirty="0" smtClean="0">
                <a:cs typeface="Arial" panose="020B0604020202020204" pitchFamily="34" charset="0"/>
              </a:rPr>
              <a:t>)</a:t>
            </a:r>
            <a:endParaRPr lang="en-ZA" sz="1800" dirty="0">
              <a:cs typeface="Arial" panose="020B0604020202020204" pitchFamily="34" charset="0"/>
            </a:endParaRPr>
          </a:p>
          <a:p>
            <a:pPr marL="342900" lvl="0" indent="-342900">
              <a:spcAft>
                <a:spcPts val="600"/>
              </a:spcAft>
              <a:buFont typeface="Arial" panose="020B0604020202020204" pitchFamily="34" charset="0"/>
              <a:buChar char="•"/>
            </a:pPr>
            <a:r>
              <a:rPr lang="en-ZA" sz="1800" dirty="0" smtClean="0">
                <a:cs typeface="Arial" panose="020B0604020202020204" pitchFamily="34" charset="0"/>
              </a:rPr>
              <a:t>The </a:t>
            </a:r>
            <a:r>
              <a:rPr lang="en-ZA" sz="1800" dirty="0">
                <a:cs typeface="Arial" panose="020B0604020202020204" pitchFamily="34" charset="0"/>
              </a:rPr>
              <a:t>Panel consisting of external experts will be appointed amongst others, to</a:t>
            </a:r>
            <a:r>
              <a:rPr lang="en-ZA" sz="1800" dirty="0">
                <a:solidFill>
                  <a:schemeClr val="dk1"/>
                </a:solidFill>
                <a:cs typeface="Arial" panose="020B0604020202020204" pitchFamily="34" charset="0"/>
              </a:rPr>
              <a:t> review plans (Sector Skills Plans, Strategic Plans, Annual Performance Plans) and reports (Quarterly and Annual Reports) produced by SETAs, including where appropriate governance related reviews, with the intention of continuously improving </a:t>
            </a:r>
            <a:r>
              <a:rPr lang="en-ZA" sz="1800" dirty="0" smtClean="0">
                <a:solidFill>
                  <a:schemeClr val="dk1"/>
                </a:solidFill>
                <a:cs typeface="Arial" panose="020B0604020202020204" pitchFamily="34" charset="0"/>
              </a:rPr>
              <a:t>quality</a:t>
            </a:r>
            <a:endParaRPr lang="en-ZA" sz="1800" dirty="0">
              <a:solidFill>
                <a:schemeClr val="dk1"/>
              </a:solidFill>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smtClean="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a:p>
            <a:pPr marL="342900" indent="-342900">
              <a:spcAft>
                <a:spcPts val="600"/>
              </a:spcAft>
              <a:buFont typeface="Arial" panose="020B0604020202020204" pitchFamily="34" charset="0"/>
              <a:buChar char="•"/>
            </a:pPr>
            <a:endParaRPr lang="en-ZA" altLang="en-US" sz="1800" dirty="0">
              <a:cs typeface="Arial" panose="020B0604020202020204" pitchFamily="34" charset="0"/>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Sector Education and Training Authority Coordination</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7</a:t>
            </a:fld>
            <a:endParaRPr lang="en-US" b="1" dirty="0" smtClean="0"/>
          </a:p>
        </p:txBody>
      </p:sp>
    </p:spTree>
    <p:extLst>
      <p:ext uri="{BB962C8B-B14F-4D97-AF65-F5344CB8AC3E}">
        <p14:creationId xmlns:p14="http://schemas.microsoft.com/office/powerpoint/2010/main" xmlns="" val="3093323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5754" y="1052736"/>
            <a:ext cx="8064500" cy="5755422"/>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cs typeface="Arial" panose="020B0604020202020204" pitchFamily="34" charset="0"/>
              </a:rPr>
              <a:t>Functions Overview</a:t>
            </a:r>
          </a:p>
          <a:p>
            <a:pPr marL="342900" indent="-342900">
              <a:spcAft>
                <a:spcPts val="600"/>
              </a:spcAft>
              <a:buFont typeface="Arial" panose="020B0604020202020204" pitchFamily="34" charset="0"/>
              <a:buChar char="•"/>
            </a:pPr>
            <a:r>
              <a:rPr lang="en-ZA" sz="1800" dirty="0" smtClean="0">
                <a:cs typeface="Arial" panose="020B0604020202020204" pitchFamily="34" charset="0"/>
              </a:rPr>
              <a:t>Coordinates </a:t>
            </a:r>
            <a:r>
              <a:rPr lang="en-ZA" sz="1800" dirty="0">
                <a:cs typeface="Arial" panose="020B0604020202020204" pitchFamily="34" charset="0"/>
              </a:rPr>
              <a:t>of artisan development in the </a:t>
            </a:r>
            <a:r>
              <a:rPr lang="en-ZA" sz="1800" dirty="0" smtClean="0">
                <a:cs typeface="Arial" panose="020B0604020202020204" pitchFamily="34" charset="0"/>
              </a:rPr>
              <a:t>country</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smtClean="0">
                <a:cs typeface="Arial" panose="020B0604020202020204" pitchFamily="34" charset="0"/>
              </a:rPr>
              <a:t>Develops </a:t>
            </a:r>
            <a:r>
              <a:rPr lang="en-ZA" sz="1800" dirty="0">
                <a:cs typeface="Arial" panose="020B0604020202020204" pitchFamily="34" charset="0"/>
              </a:rPr>
              <a:t>and </a:t>
            </a:r>
            <a:r>
              <a:rPr lang="en-ZA" sz="1800" dirty="0" smtClean="0">
                <a:cs typeface="Arial" panose="020B0604020202020204" pitchFamily="34" charset="0"/>
              </a:rPr>
              <a:t>implements </a:t>
            </a:r>
            <a:r>
              <a:rPr lang="en-ZA" sz="1800" dirty="0">
                <a:cs typeface="Arial" panose="020B0604020202020204" pitchFamily="34" charset="0"/>
              </a:rPr>
              <a:t>of </a:t>
            </a:r>
            <a:r>
              <a:rPr lang="en-ZA" sz="1800" dirty="0" smtClean="0">
                <a:cs typeface="Arial" panose="020B0604020202020204" pitchFamily="34" charset="0"/>
              </a:rPr>
              <a:t>artisan development strategy</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smtClean="0">
                <a:cs typeface="Arial" panose="020B0604020202020204" pitchFamily="34" charset="0"/>
              </a:rPr>
              <a:t>Develops </a:t>
            </a:r>
            <a:r>
              <a:rPr lang="en-ZA" sz="1800" dirty="0">
                <a:cs typeface="Arial" panose="020B0604020202020204" pitchFamily="34" charset="0"/>
              </a:rPr>
              <a:t>artisan development regulations, standards, policies and </a:t>
            </a:r>
            <a:r>
              <a:rPr lang="en-ZA" sz="1800" dirty="0" smtClean="0">
                <a:cs typeface="Arial" panose="020B0604020202020204" pitchFamily="34" charset="0"/>
              </a:rPr>
              <a:t>guidelines</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smtClean="0">
                <a:cs typeface="Arial" panose="020B0604020202020204" pitchFamily="34" charset="0"/>
              </a:rPr>
              <a:t>Develops </a:t>
            </a:r>
            <a:r>
              <a:rPr lang="en-ZA" sz="1800" dirty="0">
                <a:cs typeface="Arial" panose="020B0604020202020204" pitchFamily="34" charset="0"/>
              </a:rPr>
              <a:t>and </a:t>
            </a:r>
            <a:r>
              <a:rPr lang="en-ZA" sz="1800" dirty="0" smtClean="0">
                <a:cs typeface="Arial" panose="020B0604020202020204" pitchFamily="34" charset="0"/>
              </a:rPr>
              <a:t>implements accreditation </a:t>
            </a:r>
            <a:r>
              <a:rPr lang="en-ZA" sz="1800" dirty="0">
                <a:cs typeface="Arial" panose="020B0604020202020204" pitchFamily="34" charset="0"/>
              </a:rPr>
              <a:t>and quality assurance systems for artisan development </a:t>
            </a:r>
            <a:r>
              <a:rPr lang="en-ZA" sz="1800" dirty="0" smtClean="0">
                <a:cs typeface="Arial" panose="020B0604020202020204" pitchFamily="34" charset="0"/>
              </a:rPr>
              <a:t>providers</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smtClean="0">
                <a:cs typeface="Arial" panose="020B0604020202020204" pitchFamily="34" charset="0"/>
              </a:rPr>
              <a:t>Coordinates </a:t>
            </a:r>
            <a:r>
              <a:rPr lang="en-ZA" sz="1800" dirty="0">
                <a:cs typeface="Arial" panose="020B0604020202020204" pitchFamily="34" charset="0"/>
              </a:rPr>
              <a:t>the World Skills South Africa in support for improving quality of artisan </a:t>
            </a:r>
            <a:r>
              <a:rPr lang="en-ZA" sz="1800" dirty="0" smtClean="0">
                <a:cs typeface="Arial" panose="020B0604020202020204" pitchFamily="34" charset="0"/>
              </a:rPr>
              <a:t>development</a:t>
            </a:r>
            <a:endParaRPr lang="en-ZA" sz="1800" dirty="0">
              <a:cs typeface="Arial" panose="020B0604020202020204" pitchFamily="34" charset="0"/>
            </a:endParaRPr>
          </a:p>
          <a:p>
            <a:pPr>
              <a:lnSpc>
                <a:spcPct val="150000"/>
              </a:lnSpc>
              <a:spcAft>
                <a:spcPts val="600"/>
              </a:spcAft>
            </a:pPr>
            <a:r>
              <a:rPr lang="en-GB" sz="1800" b="1" dirty="0" smtClean="0">
                <a:cs typeface="Arial" panose="020B0604020202020204" pitchFamily="34" charset="0"/>
              </a:rPr>
              <a:t>Challenges </a:t>
            </a:r>
            <a:endParaRPr lang="en-GB" sz="1800" b="1" dirty="0">
              <a:cs typeface="Arial" panose="020B0604020202020204" pitchFamily="34" charset="0"/>
            </a:endParaRPr>
          </a:p>
          <a:p>
            <a:pPr marL="342900" indent="-342900">
              <a:spcAft>
                <a:spcPts val="600"/>
              </a:spcAft>
              <a:buFont typeface="Arial" panose="020B0604020202020204" pitchFamily="34" charset="0"/>
              <a:buChar char="•"/>
            </a:pPr>
            <a:r>
              <a:rPr lang="en-ZA" sz="1800" dirty="0">
                <a:cs typeface="Arial" panose="020B0604020202020204" pitchFamily="34" charset="0"/>
              </a:rPr>
              <a:t>National Fiscus funding of artisan </a:t>
            </a:r>
            <a:r>
              <a:rPr lang="en-ZA" sz="1800" dirty="0" smtClean="0">
                <a:cs typeface="Arial" panose="020B0604020202020204" pitchFamily="34" charset="0"/>
              </a:rPr>
              <a:t>development</a:t>
            </a:r>
            <a:endParaRPr lang="en-ZA" sz="1800" dirty="0">
              <a:cs typeface="Arial" panose="020B0604020202020204" pitchFamily="34" charset="0"/>
            </a:endParaRPr>
          </a:p>
          <a:p>
            <a:pPr marL="342900" indent="-342900">
              <a:spcAft>
                <a:spcPts val="600"/>
              </a:spcAft>
              <a:buFont typeface="Arial" panose="020B0604020202020204" pitchFamily="34" charset="0"/>
              <a:buChar char="•"/>
            </a:pPr>
            <a:r>
              <a:rPr lang="en-ZA" sz="1800" dirty="0" smtClean="0">
                <a:cs typeface="Arial" panose="020B0604020202020204" pitchFamily="34" charset="0"/>
              </a:rPr>
              <a:t>Momentum with </a:t>
            </a:r>
            <a:r>
              <a:rPr lang="en-ZA" sz="1800" dirty="0">
                <a:cs typeface="Arial" panose="020B0604020202020204" pitchFamily="34" charset="0"/>
              </a:rPr>
              <a:t>the Decade of </a:t>
            </a:r>
            <a:r>
              <a:rPr lang="en-ZA" sz="1800" dirty="0" smtClean="0">
                <a:cs typeface="Arial" panose="020B0604020202020204" pitchFamily="34" charset="0"/>
              </a:rPr>
              <a:t>Artisan</a:t>
            </a:r>
          </a:p>
          <a:p>
            <a:pPr marL="342900" indent="-342900">
              <a:spcAft>
                <a:spcPts val="600"/>
              </a:spcAft>
              <a:buFont typeface="Arial" panose="020B0604020202020204" pitchFamily="34" charset="0"/>
              <a:buChar char="•"/>
            </a:pPr>
            <a:r>
              <a:rPr lang="en-ZA" sz="1800" dirty="0" smtClean="0">
                <a:cs typeface="Arial" panose="020B0604020202020204" pitchFamily="34" charset="0"/>
              </a:rPr>
              <a:t>Meeting the Artisan Development targets (2030)</a:t>
            </a:r>
            <a:endParaRPr lang="en-ZA" sz="1800" dirty="0">
              <a:cs typeface="Arial" panose="020B0604020202020204" pitchFamily="34" charset="0"/>
            </a:endParaRPr>
          </a:p>
          <a:p>
            <a:pPr>
              <a:spcAft>
                <a:spcPts val="600"/>
              </a:spcAft>
            </a:pPr>
            <a:endParaRPr lang="en-ZA" sz="1800" dirty="0">
              <a:cs typeface="Arial" panose="020B0604020202020204" pitchFamily="34" charset="0"/>
            </a:endParaRPr>
          </a:p>
          <a:p>
            <a:pPr>
              <a:spcAft>
                <a:spcPts val="600"/>
              </a:spcAft>
            </a:pPr>
            <a:endParaRPr lang="en-ZA" sz="1800" dirty="0">
              <a:latin typeface="+mn-lt"/>
            </a:endParaRPr>
          </a:p>
          <a:p>
            <a:pPr>
              <a:spcAft>
                <a:spcPts val="600"/>
              </a:spcAft>
            </a:pPr>
            <a:endParaRPr lang="en-ZA" sz="2000" dirty="0" smtClean="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Artisan Development</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8</a:t>
            </a:fld>
            <a:endParaRPr lang="en-US" b="1" dirty="0" smtClean="0"/>
          </a:p>
        </p:txBody>
      </p:sp>
    </p:spTree>
    <p:extLst>
      <p:ext uri="{BB962C8B-B14F-4D97-AF65-F5344CB8AC3E}">
        <p14:creationId xmlns:p14="http://schemas.microsoft.com/office/powerpoint/2010/main" xmlns="" val="293233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8916" name="TextBox 7"/>
          <p:cNvSpPr txBox="1">
            <a:spLocks noChangeArrowheads="1"/>
          </p:cNvSpPr>
          <p:nvPr/>
        </p:nvSpPr>
        <p:spPr bwMode="auto">
          <a:xfrm>
            <a:off x="575754" y="1027177"/>
            <a:ext cx="8064500" cy="5786199"/>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150000"/>
              </a:lnSpc>
              <a:spcAft>
                <a:spcPts val="600"/>
              </a:spcAft>
            </a:pPr>
            <a:r>
              <a:rPr lang="en-GB" sz="1800" b="1" dirty="0" smtClean="0">
                <a:cs typeface="Arial" panose="020B0604020202020204" pitchFamily="34" charset="0"/>
              </a:rPr>
              <a:t>Priorities </a:t>
            </a:r>
          </a:p>
          <a:p>
            <a:pPr marL="342900" lvl="0" indent="-342900">
              <a:spcAft>
                <a:spcPts val="600"/>
              </a:spcAft>
              <a:buFont typeface="Arial" panose="020B0604020202020204" pitchFamily="34" charset="0"/>
              <a:buChar char="•"/>
            </a:pPr>
            <a:r>
              <a:rPr lang="en-ZA" sz="1800" dirty="0" smtClean="0">
                <a:solidFill>
                  <a:schemeClr val="dk1"/>
                </a:solidFill>
                <a:cs typeface="Arial" panose="020B0604020202020204" pitchFamily="34" charset="0"/>
              </a:rPr>
              <a:t>Alignment of the Memorandum of Understanding between the </a:t>
            </a:r>
            <a:r>
              <a:rPr lang="en-ZA" sz="1800" dirty="0">
                <a:solidFill>
                  <a:schemeClr val="dk1"/>
                </a:solidFill>
                <a:cs typeface="Arial" panose="020B0604020202020204" pitchFamily="34" charset="0"/>
              </a:rPr>
              <a:t>Department of </a:t>
            </a:r>
            <a:r>
              <a:rPr lang="en-ZA" sz="1800" dirty="0" smtClean="0">
                <a:solidFill>
                  <a:schemeClr val="dk1"/>
                </a:solidFill>
                <a:cs typeface="Arial" panose="020B0604020202020204" pitchFamily="34" charset="0"/>
              </a:rPr>
              <a:t>Public Enterprises  </a:t>
            </a:r>
            <a:r>
              <a:rPr lang="en-ZA" sz="1800" dirty="0">
                <a:solidFill>
                  <a:schemeClr val="dk1"/>
                </a:solidFill>
                <a:cs typeface="Arial" panose="020B0604020202020204" pitchFamily="34" charset="0"/>
              </a:rPr>
              <a:t>with the Medium Term Strategic </a:t>
            </a:r>
            <a:r>
              <a:rPr lang="en-ZA" sz="1800" dirty="0" smtClean="0">
                <a:solidFill>
                  <a:schemeClr val="dk1"/>
                </a:solidFill>
                <a:cs typeface="Arial" panose="020B0604020202020204" pitchFamily="34" charset="0"/>
              </a:rPr>
              <a:t>Framework</a:t>
            </a:r>
          </a:p>
          <a:p>
            <a:pPr marL="342900" lvl="0" indent="-342900">
              <a:spcAft>
                <a:spcPts val="600"/>
              </a:spcAft>
              <a:buFont typeface="Arial" panose="020B0604020202020204" pitchFamily="34" charset="0"/>
              <a:buChar char="•"/>
            </a:pPr>
            <a:r>
              <a:rPr lang="en-ZA" sz="1800" dirty="0" smtClean="0">
                <a:solidFill>
                  <a:schemeClr val="dk1"/>
                </a:solidFill>
                <a:cs typeface="Arial" panose="020B0604020202020204" pitchFamily="34" charset="0"/>
              </a:rPr>
              <a:t>Implementation of the </a:t>
            </a:r>
            <a:r>
              <a:rPr lang="en-ZA" sz="1800" dirty="0">
                <a:solidFill>
                  <a:schemeClr val="dk1"/>
                </a:solidFill>
                <a:cs typeface="Arial" panose="020B0604020202020204" pitchFamily="34" charset="0"/>
              </a:rPr>
              <a:t>Automated Artisan Trade Test System (ATTS) which will be used by all accredited Trade Test Centres to facilitate access to trade </a:t>
            </a:r>
            <a:r>
              <a:rPr lang="en-ZA" sz="1800" dirty="0" smtClean="0">
                <a:solidFill>
                  <a:schemeClr val="dk1"/>
                </a:solidFill>
                <a:cs typeface="Arial" panose="020B0604020202020204" pitchFamily="34" charset="0"/>
              </a:rPr>
              <a:t>testing</a:t>
            </a:r>
          </a:p>
          <a:p>
            <a:pPr marL="342900" lvl="0" indent="-342900">
              <a:spcAft>
                <a:spcPts val="600"/>
              </a:spcAft>
              <a:buFont typeface="Arial" panose="020B0604020202020204" pitchFamily="34" charset="0"/>
              <a:buChar char="•"/>
            </a:pPr>
            <a:r>
              <a:rPr lang="en-ZA" sz="1800" dirty="0" smtClean="0">
                <a:solidFill>
                  <a:schemeClr val="dk1"/>
                </a:solidFill>
                <a:cs typeface="Arial" panose="020B0604020202020204" pitchFamily="34" charset="0"/>
              </a:rPr>
              <a:t>The </a:t>
            </a:r>
            <a:r>
              <a:rPr lang="en-ZA" sz="1800" dirty="0">
                <a:solidFill>
                  <a:schemeClr val="dk1"/>
                </a:solidFill>
                <a:cs typeface="Arial" panose="020B0604020202020204" pitchFamily="34" charset="0"/>
              </a:rPr>
              <a:t>first </a:t>
            </a:r>
            <a:r>
              <a:rPr lang="en-ZA" sz="1800" dirty="0" smtClean="0">
                <a:solidFill>
                  <a:schemeClr val="dk1"/>
                </a:solidFill>
                <a:cs typeface="Arial" panose="020B0604020202020204" pitchFamily="34" charset="0"/>
              </a:rPr>
              <a:t>phase of ATTS </a:t>
            </a:r>
            <a:r>
              <a:rPr lang="en-ZA" sz="1800" dirty="0">
                <a:solidFill>
                  <a:schemeClr val="dk1"/>
                </a:solidFill>
                <a:cs typeface="Arial" panose="020B0604020202020204" pitchFamily="34" charset="0"/>
              </a:rPr>
              <a:t>will be rolled out on the 1 April 2020 which will target the legacy trades processes resulting in improved credibility, quality and security of trade testing conducted nationally as well as improve the turnaround time on national trade test applications and certification </a:t>
            </a:r>
            <a:r>
              <a:rPr lang="en-ZA" sz="1800" dirty="0" smtClean="0">
                <a:solidFill>
                  <a:schemeClr val="dk1"/>
                </a:solidFill>
                <a:cs typeface="Arial" panose="020B0604020202020204" pitchFamily="34" charset="0"/>
              </a:rPr>
              <a:t>process</a:t>
            </a:r>
          </a:p>
          <a:p>
            <a:pPr marL="342900" indent="-342900">
              <a:spcAft>
                <a:spcPts val="600"/>
              </a:spcAft>
              <a:buFont typeface="Arial" panose="020B0604020202020204" pitchFamily="34" charset="0"/>
              <a:buChar char="•"/>
            </a:pPr>
            <a:r>
              <a:rPr lang="en-ZA" sz="1800" dirty="0" smtClean="0">
                <a:solidFill>
                  <a:schemeClr val="dk1"/>
                </a:solidFill>
                <a:cs typeface="Arial" panose="020B0604020202020204" pitchFamily="34" charset="0"/>
              </a:rPr>
              <a:t>Rolling out of Artisan </a:t>
            </a:r>
            <a:r>
              <a:rPr lang="en-ZA" sz="1800" dirty="0">
                <a:solidFill>
                  <a:schemeClr val="dk1"/>
                </a:solidFill>
                <a:cs typeface="Arial" panose="020B0604020202020204" pitchFamily="34" charset="0"/>
              </a:rPr>
              <a:t>Recognition of Prior Learning (ARPL) as an access route to trade testing will be prioritised noting the success rate of those tested through this route which was at 75.9% of </a:t>
            </a:r>
            <a:r>
              <a:rPr lang="en-ZA" sz="1800" dirty="0" smtClean="0">
                <a:solidFill>
                  <a:schemeClr val="dk1"/>
                </a:solidFill>
                <a:cs typeface="Arial" panose="020B0604020202020204" pitchFamily="34" charset="0"/>
              </a:rPr>
              <a:t>460</a:t>
            </a:r>
          </a:p>
          <a:p>
            <a:pPr marL="342900" indent="-342900">
              <a:spcAft>
                <a:spcPts val="600"/>
              </a:spcAft>
              <a:buFont typeface="Arial" panose="020B0604020202020204" pitchFamily="34" charset="0"/>
              <a:buChar char="•"/>
            </a:pPr>
            <a:r>
              <a:rPr lang="en-ZA" sz="1800" dirty="0" smtClean="0">
                <a:solidFill>
                  <a:schemeClr val="dk1"/>
                </a:solidFill>
                <a:cs typeface="Arial" panose="020B0604020202020204" pitchFamily="34" charset="0"/>
              </a:rPr>
              <a:t> Assisting TVET colleges with the implementation </a:t>
            </a:r>
            <a:r>
              <a:rPr lang="en-ZA" sz="1800" dirty="0">
                <a:solidFill>
                  <a:schemeClr val="dk1"/>
                </a:solidFill>
                <a:cs typeface="Arial" panose="020B0604020202020204" pitchFamily="34" charset="0"/>
              </a:rPr>
              <a:t>of ARPL and trade </a:t>
            </a:r>
            <a:r>
              <a:rPr lang="en-ZA" sz="1800" dirty="0" smtClean="0">
                <a:solidFill>
                  <a:schemeClr val="dk1"/>
                </a:solidFill>
                <a:cs typeface="Arial" panose="020B0604020202020204" pitchFamily="34" charset="0"/>
              </a:rPr>
              <a:t>testing</a:t>
            </a:r>
            <a:endParaRPr lang="en-ZA" sz="1800" dirty="0">
              <a:cs typeface="Arial" panose="020B0604020202020204" pitchFamily="34" charset="0"/>
            </a:endParaRPr>
          </a:p>
          <a:p>
            <a:pPr>
              <a:spcAft>
                <a:spcPts val="600"/>
              </a:spcAft>
            </a:pPr>
            <a:endParaRPr lang="en-ZA" sz="1800" dirty="0">
              <a:latin typeface="+mn-lt"/>
            </a:endParaRPr>
          </a:p>
          <a:p>
            <a:pPr>
              <a:spcAft>
                <a:spcPts val="600"/>
              </a:spcAft>
            </a:pPr>
            <a:endParaRPr lang="en-ZA" sz="2000" dirty="0" smtClean="0">
              <a:latin typeface="+mn-lt"/>
            </a:endParaRPr>
          </a:p>
        </p:txBody>
      </p:sp>
      <p:sp>
        <p:nvSpPr>
          <p:cNvPr id="8" name="TextBox 7"/>
          <p:cNvSpPr txBox="1"/>
          <p:nvPr/>
        </p:nvSpPr>
        <p:spPr>
          <a:xfrm>
            <a:off x="533400" y="533400"/>
            <a:ext cx="8077200" cy="461665"/>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ZA" sz="2400" dirty="0" smtClean="0">
                <a:cs typeface="Calibri" pitchFamily="34" charset="0"/>
              </a:rPr>
              <a:t>Artisan Development</a:t>
            </a:r>
            <a:endParaRPr lang="en-ZA" sz="2400" dirty="0">
              <a:cs typeface="Calibri" pitchFamily="34"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9</a:t>
            </a:fld>
            <a:endParaRPr lang="en-US" b="1" dirty="0" smtClean="0"/>
          </a:p>
        </p:txBody>
      </p:sp>
    </p:spTree>
    <p:extLst>
      <p:ext uri="{BB962C8B-B14F-4D97-AF65-F5344CB8AC3E}">
        <p14:creationId xmlns:p14="http://schemas.microsoft.com/office/powerpoint/2010/main" xmlns="" val="2650037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1398</Words>
  <Application>Microsoft Office PowerPoint</Application>
  <PresentationFormat>On-screen Show (4:3)</PresentationFormat>
  <Paragraphs>208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Sibande.Duma</dc:creator>
  <cp:lastModifiedBy>PUMZA</cp:lastModifiedBy>
  <cp:revision>299</cp:revision>
  <cp:lastPrinted>2017-10-25T09:39:32Z</cp:lastPrinted>
  <dcterms:created xsi:type="dcterms:W3CDTF">2015-02-03T20:16:36Z</dcterms:created>
  <dcterms:modified xsi:type="dcterms:W3CDTF">2019-08-23T10:19:34Z</dcterms:modified>
</cp:coreProperties>
</file>