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diagrams/layout5.xml" ContentType="application/vnd.openxmlformats-officedocument.drawingml.diagramLayout+xml"/>
  <Override PartName="/ppt/notesSlides/notesSlide12.xml" ContentType="application/vnd.openxmlformats-officedocument.presentationml.notesSlide+xml"/>
  <Override PartName="/ppt/charts/chart7.xml" ContentType="application/vnd.openxmlformats-officedocument.drawingml.chart+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3.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charts/chart8.xml" ContentType="application/vnd.openxmlformats-officedocument.drawingml.chart+xml"/>
  <Default Extension="wdp" ContentType="image/vnd.ms-photo"/>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charts/chart4.xml" ContentType="application/vnd.openxmlformats-officedocument.drawingml.chart+xml"/>
  <Override PartName="/ppt/diagrams/colors5.xml" ContentType="application/vnd.openxmlformats-officedocument.drawingml.diagramColors+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rawing4.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heme/themeOverride3.xml" ContentType="application/vnd.openxmlformats-officedocument.themeOverr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diagrams/drawing5.xml" ContentType="application/vnd.ms-office.drawingml.diagramDrawing+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diagrams/drawing1.xml" ContentType="application/vnd.ms-office.drawingml.diagramDrawing+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Layouts/slideLayout16.xml" ContentType="application/vnd.openxmlformats-officedocument.presentationml.slideLayout+xml"/>
  <Override PartName="/ppt/diagrams/quickStyle1.xml" ContentType="application/vnd.openxmlformats-officedocument.drawingml.diagramStyl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Default Extension="package" ContentType="application/vnd.openxmlformats-officedocument.package"/>
  <Override PartName="/ppt/notesSlides/notesSlide11.xml" ContentType="application/vnd.openxmlformats-officedocument.presentationml.notesSlide+xml"/>
  <Override PartName="/ppt/charts/chart6.xml" ContentType="application/vnd.openxmlformats-officedocument.drawingml.chart+xml"/>
  <Override PartName="/ppt/diagrams/data5.xml" ContentType="application/vnd.openxmlformats-officedocument.drawingml.diagramData+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charts/chart2.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2" r:id="rId2"/>
  </p:sldMasterIdLst>
  <p:notesMasterIdLst>
    <p:notesMasterId r:id="rId80"/>
  </p:notesMasterIdLst>
  <p:handoutMasterIdLst>
    <p:handoutMasterId r:id="rId81"/>
  </p:handoutMasterIdLst>
  <p:sldIdLst>
    <p:sldId id="456" r:id="rId3"/>
    <p:sldId id="461" r:id="rId4"/>
    <p:sldId id="493" r:id="rId5"/>
    <p:sldId id="494" r:id="rId6"/>
    <p:sldId id="559" r:id="rId7"/>
    <p:sldId id="496" r:id="rId8"/>
    <p:sldId id="560" r:id="rId9"/>
    <p:sldId id="564" r:id="rId10"/>
    <p:sldId id="563" r:id="rId11"/>
    <p:sldId id="495" r:id="rId12"/>
    <p:sldId id="440" r:id="rId13"/>
    <p:sldId id="444" r:id="rId14"/>
    <p:sldId id="531" r:id="rId15"/>
    <p:sldId id="428" r:id="rId16"/>
    <p:sldId id="499" r:id="rId17"/>
    <p:sldId id="436" r:id="rId18"/>
    <p:sldId id="437" r:id="rId19"/>
    <p:sldId id="438" r:id="rId20"/>
    <p:sldId id="439" r:id="rId21"/>
    <p:sldId id="500" r:id="rId22"/>
    <p:sldId id="539" r:id="rId23"/>
    <p:sldId id="533" r:id="rId24"/>
    <p:sldId id="534" r:id="rId25"/>
    <p:sldId id="535" r:id="rId26"/>
    <p:sldId id="536" r:id="rId27"/>
    <p:sldId id="537" r:id="rId28"/>
    <p:sldId id="576" r:id="rId29"/>
    <p:sldId id="507" r:id="rId30"/>
    <p:sldId id="508" r:id="rId31"/>
    <p:sldId id="452" r:id="rId32"/>
    <p:sldId id="511" r:id="rId33"/>
    <p:sldId id="510" r:id="rId34"/>
    <p:sldId id="509" r:id="rId35"/>
    <p:sldId id="557" r:id="rId36"/>
    <p:sldId id="512" r:id="rId37"/>
    <p:sldId id="513" r:id="rId38"/>
    <p:sldId id="514" r:id="rId39"/>
    <p:sldId id="546" r:id="rId40"/>
    <p:sldId id="515" r:id="rId41"/>
    <p:sldId id="518" r:id="rId42"/>
    <p:sldId id="517" r:id="rId43"/>
    <p:sldId id="516" r:id="rId44"/>
    <p:sldId id="519" r:id="rId45"/>
    <p:sldId id="520" r:id="rId46"/>
    <p:sldId id="521" r:id="rId47"/>
    <p:sldId id="556" r:id="rId48"/>
    <p:sldId id="396" r:id="rId49"/>
    <p:sldId id="376" r:id="rId50"/>
    <p:sldId id="422" r:id="rId51"/>
    <p:sldId id="378" r:id="rId52"/>
    <p:sldId id="377" r:id="rId53"/>
    <p:sldId id="552" r:id="rId54"/>
    <p:sldId id="427" r:id="rId55"/>
    <p:sldId id="474" r:id="rId56"/>
    <p:sldId id="577" r:id="rId57"/>
    <p:sldId id="578" r:id="rId58"/>
    <p:sldId id="475" r:id="rId59"/>
    <p:sldId id="476" r:id="rId60"/>
    <p:sldId id="477" r:id="rId61"/>
    <p:sldId id="478" r:id="rId62"/>
    <p:sldId id="526" r:id="rId63"/>
    <p:sldId id="558" r:id="rId64"/>
    <p:sldId id="562" r:id="rId65"/>
    <p:sldId id="568" r:id="rId66"/>
    <p:sldId id="566" r:id="rId67"/>
    <p:sldId id="567" r:id="rId68"/>
    <p:sldId id="569" r:id="rId69"/>
    <p:sldId id="570" r:id="rId70"/>
    <p:sldId id="571" r:id="rId71"/>
    <p:sldId id="572" r:id="rId72"/>
    <p:sldId id="573" r:id="rId73"/>
    <p:sldId id="574" r:id="rId74"/>
    <p:sldId id="575" r:id="rId75"/>
    <p:sldId id="580" r:id="rId76"/>
    <p:sldId id="565" r:id="rId77"/>
    <p:sldId id="561" r:id="rId78"/>
    <p:sldId id="398" r:id="rId79"/>
  </p:sldIdLst>
  <p:sldSz cx="9144000" cy="6858000" type="screen4x3"/>
  <p:notesSz cx="6645275" cy="9775825"/>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Mpotulo" initials="N"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00"/>
    <a:srgbClr val="F6ED38"/>
    <a:srgbClr val="CEE739"/>
    <a:srgbClr val="669900"/>
    <a:srgbClr val="FFFF66"/>
    <a:srgbClr val="CCFF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64" autoAdjust="0"/>
  </p:normalViewPr>
  <p:slideViewPr>
    <p:cSldViewPr>
      <p:cViewPr varScale="1">
        <p:scale>
          <a:sx n="71" d="100"/>
          <a:sy n="71" d="100"/>
        </p:scale>
        <p:origin x="-1500"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commentAuthors" Target="commentAuthors.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handoutMaster" Target="handoutMasters/handoutMaster1.xml"/><Relationship Id="rId86"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2.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Office_Excel_Worksheet4.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Office_Excel_Worksheet7.xlsx"/><Relationship Id="rId1" Type="http://schemas.openxmlformats.org/officeDocument/2006/relationships/themeOverride" Target="../theme/themeOverride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8.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Worksheet9.xlsx"/></Relationships>
</file>

<file path=ppt/charts/chart1.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GB" sz="1800" b="1"/>
              <a:t>SIU:</a:t>
            </a:r>
            <a:r>
              <a:rPr lang="en-GB" sz="1800" b="1" baseline="0"/>
              <a:t> Proclamations signed and projected</a:t>
            </a:r>
            <a:endParaRPr lang="en-GB" sz="1800" b="1"/>
          </a:p>
        </c:rich>
      </c:tx>
      <c:spPr>
        <a:noFill/>
        <a:ln>
          <a:noFill/>
        </a:ln>
        <a:effectLst/>
      </c:spPr>
    </c:title>
    <c:plotArea>
      <c:layout/>
      <c:barChart>
        <c:barDir val="col"/>
        <c:grouping val="stacked"/>
        <c:ser>
          <c:idx val="0"/>
          <c:order val="0"/>
          <c:tx>
            <c:v>Proclamations signed</c:v>
          </c:tx>
          <c:spPr>
            <a:solidFill>
              <a:srgbClr val="FFFF00"/>
            </a:solidFill>
            <a:ln>
              <a:solidFill>
                <a:srgbClr val="FFFF00"/>
              </a:solidFill>
            </a:ln>
            <a:effectLst/>
          </c:spPr>
          <c:dLbls>
            <c:dLbl>
              <c:idx val="4"/>
              <c:tx>
                <c:rich>
                  <a:bodyPr/>
                  <a:lstStyle/>
                  <a:p>
                    <a:r>
                      <a:rPr lang="en-US" smtClean="0"/>
                      <a:t>21</a:t>
                    </a:r>
                    <a:endParaRPr lang="en-US"/>
                  </a:p>
                </c:rich>
              </c:tx>
              <c:showVal val="1"/>
              <c:extLst xmlns:c16r2="http://schemas.microsoft.com/office/drawing/2015/06/chart">
                <c:ext xmlns:c16="http://schemas.microsoft.com/office/drawing/2014/chart" uri="{C3380CC4-5D6E-409C-BE32-E72D297353CC}">
                  <c16:uniqueId val="{00000000-A48C-4C7B-BA0F-CFA9CD1809A8}"/>
                </c:ext>
                <c:ext xmlns:c15="http://schemas.microsoft.com/office/drawing/2012/chart" uri="{CE6537A1-D6FC-4f65-9D91-7224C49458BB}"/>
              </c:extLst>
            </c:dLbl>
            <c:spPr>
              <a:noFill/>
              <a:ln>
                <a:noFill/>
              </a:ln>
              <a:effectLst/>
            </c:spPr>
            <c:txPr>
              <a:bodyPr/>
              <a:lstStyle/>
              <a:p>
                <a:pPr>
                  <a:defRPr b="1"/>
                </a:pPr>
                <a:endParaRPr lang="en-US"/>
              </a:p>
            </c:txPr>
            <c:showVal val="1"/>
            <c:extLst xmlns:c16r2="http://schemas.microsoft.com/office/drawing/2015/06/chart">
              <c:ext xmlns:c15="http://schemas.microsoft.com/office/drawing/2012/chart" uri="{CE6537A1-D6FC-4f65-9D91-7224C49458BB}">
                <c15:showLeaderLines val="0"/>
              </c:ext>
            </c:extLst>
          </c:dLbls>
          <c:cat>
            <c:strRef>
              <c:f>'Proc data'!$B$11:$B$15</c:f>
              <c:strCache>
                <c:ptCount val="5"/>
                <c:pt idx="0">
                  <c:v>2015/16</c:v>
                </c:pt>
                <c:pt idx="1">
                  <c:v>2016/17</c:v>
                </c:pt>
                <c:pt idx="2">
                  <c:v>2017/18</c:v>
                </c:pt>
                <c:pt idx="3">
                  <c:v>2018/19</c:v>
                </c:pt>
                <c:pt idx="4">
                  <c:v>2019/20</c:v>
                </c:pt>
              </c:strCache>
            </c:strRef>
          </c:cat>
          <c:val>
            <c:numRef>
              <c:f>'Proc data'!$C$11:$C$15</c:f>
              <c:numCache>
                <c:formatCode>General</c:formatCode>
                <c:ptCount val="5"/>
                <c:pt idx="0">
                  <c:v>5</c:v>
                </c:pt>
                <c:pt idx="1">
                  <c:v>13</c:v>
                </c:pt>
                <c:pt idx="2">
                  <c:v>18</c:v>
                </c:pt>
                <c:pt idx="3">
                  <c:v>24</c:v>
                </c:pt>
                <c:pt idx="4">
                  <c:v>18</c:v>
                </c:pt>
              </c:numCache>
            </c:numRef>
          </c:val>
          <c:extLst xmlns:c16r2="http://schemas.microsoft.com/office/drawing/2015/06/chart">
            <c:ext xmlns:c16="http://schemas.microsoft.com/office/drawing/2014/chart" uri="{C3380CC4-5D6E-409C-BE32-E72D297353CC}">
              <c16:uniqueId val="{00000000-315F-4335-B052-EFE3C90F46C7}"/>
            </c:ext>
          </c:extLst>
        </c:ser>
        <c:ser>
          <c:idx val="1"/>
          <c:order val="1"/>
          <c:tx>
            <c:v>Proclamations projected to be signed</c:v>
          </c:tx>
          <c:spPr>
            <a:solidFill>
              <a:schemeClr val="tx1"/>
            </a:solidFill>
            <a:ln>
              <a:noFill/>
            </a:ln>
            <a:effectLst/>
          </c:spPr>
          <c:dLbls>
            <c:dLbl>
              <c:idx val="4"/>
              <c:tx>
                <c:rich>
                  <a:bodyPr/>
                  <a:lstStyle/>
                  <a:p>
                    <a:r>
                      <a:rPr lang="en-US" smtClean="0"/>
                      <a:t>5</a:t>
                    </a:r>
                    <a:endParaRPr lang="en-US"/>
                  </a:p>
                </c:rich>
              </c:tx>
              <c:showVal val="1"/>
              <c:extLst xmlns:c16r2="http://schemas.microsoft.com/office/drawing/2015/06/chart">
                <c:ext xmlns:c16="http://schemas.microsoft.com/office/drawing/2014/chart" uri="{C3380CC4-5D6E-409C-BE32-E72D297353CC}">
                  <c16:uniqueId val="{00000001-A48C-4C7B-BA0F-CFA9CD1809A8}"/>
                </c:ext>
                <c:ext xmlns:c15="http://schemas.microsoft.com/office/drawing/2012/chart" uri="{CE6537A1-D6FC-4f65-9D91-7224C49458BB}"/>
              </c:extLst>
            </c:dLbl>
            <c:spPr>
              <a:noFill/>
              <a:ln>
                <a:noFill/>
              </a:ln>
              <a:effectLst/>
            </c:spPr>
            <c:txPr>
              <a:bodyPr/>
              <a:lstStyle/>
              <a:p>
                <a:pPr>
                  <a:defRPr b="1">
                    <a:solidFill>
                      <a:schemeClr val="bg1"/>
                    </a:solidFill>
                  </a:defRPr>
                </a:pPr>
                <a:endParaRPr lang="en-US"/>
              </a:p>
            </c:txPr>
            <c:showVal val="1"/>
            <c:extLst xmlns:c16r2="http://schemas.microsoft.com/office/drawing/2015/06/chart">
              <c:ext xmlns:c15="http://schemas.microsoft.com/office/drawing/2012/chart" uri="{CE6537A1-D6FC-4f65-9D91-7224C49458BB}">
                <c15:showLeaderLines val="0"/>
              </c:ext>
            </c:extLst>
          </c:dLbls>
          <c:cat>
            <c:strRef>
              <c:f>'Proc data'!$B$11:$B$15</c:f>
              <c:strCache>
                <c:ptCount val="5"/>
                <c:pt idx="0">
                  <c:v>2015/16</c:v>
                </c:pt>
                <c:pt idx="1">
                  <c:v>2016/17</c:v>
                </c:pt>
                <c:pt idx="2">
                  <c:v>2017/18</c:v>
                </c:pt>
                <c:pt idx="3">
                  <c:v>2018/19</c:v>
                </c:pt>
                <c:pt idx="4">
                  <c:v>2019/20</c:v>
                </c:pt>
              </c:strCache>
            </c:strRef>
          </c:cat>
          <c:val>
            <c:numRef>
              <c:f>'Proc data'!$D$11:$D$15</c:f>
              <c:numCache>
                <c:formatCode>General</c:formatCode>
                <c:ptCount val="5"/>
                <c:pt idx="0">
                  <c:v>0</c:v>
                </c:pt>
                <c:pt idx="1">
                  <c:v>0</c:v>
                </c:pt>
                <c:pt idx="2">
                  <c:v>0</c:v>
                </c:pt>
                <c:pt idx="3">
                  <c:v>0</c:v>
                </c:pt>
                <c:pt idx="4">
                  <c:v>9</c:v>
                </c:pt>
              </c:numCache>
            </c:numRef>
          </c:val>
          <c:extLst xmlns:c16r2="http://schemas.microsoft.com/office/drawing/2015/06/chart">
            <c:ext xmlns:c16="http://schemas.microsoft.com/office/drawing/2014/chart" uri="{C3380CC4-5D6E-409C-BE32-E72D297353CC}">
              <c16:uniqueId val="{00000001-315F-4335-B052-EFE3C90F46C7}"/>
            </c:ext>
          </c:extLst>
        </c:ser>
        <c:dLbls/>
        <c:overlap val="100"/>
        <c:axId val="119126656"/>
        <c:axId val="116744960"/>
      </c:barChart>
      <c:catAx>
        <c:axId val="119126656"/>
        <c:scaling>
          <c:orientation val="minMax"/>
        </c:scaling>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a:t>Financial years</a:t>
                </a:r>
              </a:p>
            </c:rich>
          </c:tx>
          <c:spPr>
            <a:noFill/>
            <a:ln>
              <a:noFill/>
            </a:ln>
            <a:effectLst/>
          </c:spPr>
        </c:title>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6744960"/>
        <c:crosses val="autoZero"/>
        <c:auto val="1"/>
        <c:lblAlgn val="ctr"/>
        <c:lblOffset val="100"/>
      </c:catAx>
      <c:valAx>
        <c:axId val="116744960"/>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a:t>Number of Proclamations</a:t>
                </a:r>
              </a:p>
            </c:rich>
          </c:tx>
          <c:spPr>
            <a:noFill/>
            <a:ln>
              <a:noFill/>
            </a:ln>
            <a:effectLst/>
          </c:spPr>
        </c:title>
        <c:numFmt formatCode="General" sourceLinked="1"/>
        <c:maj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9126656"/>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solidFill>
        <a:schemeClr val="tx1"/>
      </a:solidFill>
    </a:ln>
    <a:effectLst/>
  </c:spPr>
  <c:txPr>
    <a:bodyPr/>
    <a:lstStyle/>
    <a:p>
      <a:pPr>
        <a:defRPr/>
      </a:pPr>
      <a:endParaRPr lang="en-US"/>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lang val="en-ZA"/>
  <c:style val="29"/>
  <c:chart>
    <c:autoTitleDeleted val="1"/>
    <c:plotArea>
      <c:layout>
        <c:manualLayout>
          <c:layoutTarget val="inner"/>
          <c:xMode val="edge"/>
          <c:yMode val="edge"/>
          <c:x val="0.20388944161763176"/>
          <c:y val="0.10208240960171239"/>
          <c:w val="0.6978285906608851"/>
          <c:h val="0.65255471851977964"/>
        </c:manualLayout>
      </c:layout>
      <c:barChart>
        <c:barDir val="col"/>
        <c:grouping val="clustered"/>
        <c:ser>
          <c:idx val="0"/>
          <c:order val="1"/>
          <c:tx>
            <c:strRef>
              <c:f>Demographics!$C$78</c:f>
              <c:strCache>
                <c:ptCount val="1"/>
                <c:pt idx="0">
                  <c:v>Percent</c:v>
                </c:pt>
              </c:strCache>
            </c:strRef>
          </c:tx>
          <c:spPr>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100000" b="100000"/>
              </a:path>
              <a:tileRect t="-100000" r="-100000"/>
            </a:gradFill>
          </c:spPr>
          <c:dLbls>
            <c:spPr>
              <a:noFill/>
              <a:ln>
                <a:noFill/>
              </a:ln>
              <a:effectLst/>
            </c:spPr>
            <c:dLblPos val="inEnd"/>
            <c:showVal val="1"/>
            <c:extLst xmlns:c16r2="http://schemas.microsoft.com/office/drawing/2015/06/chart">
              <c:ext xmlns:c15="http://schemas.microsoft.com/office/drawing/2012/chart" uri="{CE6537A1-D6FC-4f65-9D91-7224C49458BB}">
                <c15:showLeaderLines val="0"/>
              </c:ext>
            </c:extLst>
          </c:dLbls>
          <c:cat>
            <c:strRef>
              <c:f>Demographics!$A$79:$A$81</c:f>
              <c:strCache>
                <c:ptCount val="3"/>
                <c:pt idx="0">
                  <c:v>Local level</c:v>
                </c:pt>
                <c:pt idx="1">
                  <c:v>National level</c:v>
                </c:pt>
                <c:pt idx="2">
                  <c:v>Provincial level</c:v>
                </c:pt>
              </c:strCache>
            </c:strRef>
          </c:cat>
          <c:val>
            <c:numRef>
              <c:f>Demographics!$C$79:$C$81</c:f>
              <c:numCache>
                <c:formatCode>0</c:formatCode>
                <c:ptCount val="3"/>
                <c:pt idx="0">
                  <c:v>35</c:v>
                </c:pt>
                <c:pt idx="1">
                  <c:v>27</c:v>
                </c:pt>
                <c:pt idx="2">
                  <c:v>38</c:v>
                </c:pt>
              </c:numCache>
            </c:numRef>
          </c:val>
          <c:extLst xmlns:c16r2="http://schemas.microsoft.com/office/drawing/2015/06/chart">
            <c:ext xmlns:c16="http://schemas.microsoft.com/office/drawing/2014/chart" uri="{C3380CC4-5D6E-409C-BE32-E72D297353CC}">
              <c16:uniqueId val="{00000000-7981-4837-B110-EE5F0AF72542}"/>
            </c:ext>
          </c:extLst>
        </c:ser>
        <c:dLbls/>
        <c:axId val="104908672"/>
        <c:axId val="104910208"/>
      </c:barChart>
      <c:lineChart>
        <c:grouping val="stacked"/>
        <c:ser>
          <c:idx val="1"/>
          <c:order val="0"/>
          <c:tx>
            <c:strRef>
              <c:f>Demographics!$B$78</c:f>
              <c:strCache>
                <c:ptCount val="1"/>
                <c:pt idx="0">
                  <c:v>Frequency</c:v>
                </c:pt>
              </c:strCache>
            </c:strRef>
          </c:tx>
          <c:spPr>
            <a:ln w="28575">
              <a:solidFill>
                <a:schemeClr val="bg1">
                  <a:lumMod val="65000"/>
                </a:schemeClr>
              </a:solidFill>
            </a:ln>
          </c:spPr>
          <c:marker>
            <c:symbol val="none"/>
          </c:marker>
          <c:dLbls>
            <c:spPr>
              <a:noFill/>
              <a:ln>
                <a:noFill/>
              </a:ln>
              <a:effectLst/>
            </c:spPr>
            <c:dLblPos val="t"/>
            <c:showVal val="1"/>
            <c:extLst xmlns:c16r2="http://schemas.microsoft.com/office/drawing/2015/06/chart">
              <c:ext xmlns:c15="http://schemas.microsoft.com/office/drawing/2012/chart" uri="{CE6537A1-D6FC-4f65-9D91-7224C49458BB}">
                <c15:showLeaderLines val="0"/>
              </c:ext>
            </c:extLst>
          </c:dLbls>
          <c:cat>
            <c:strRef>
              <c:f>Demographics!$A$79:$A$81</c:f>
              <c:strCache>
                <c:ptCount val="3"/>
                <c:pt idx="0">
                  <c:v>Local level</c:v>
                </c:pt>
                <c:pt idx="1">
                  <c:v>National level</c:v>
                </c:pt>
                <c:pt idx="2">
                  <c:v>Provincial level</c:v>
                </c:pt>
              </c:strCache>
            </c:strRef>
          </c:cat>
          <c:val>
            <c:numRef>
              <c:f>Demographics!$B$79:$B$81</c:f>
              <c:numCache>
                <c:formatCode>General</c:formatCode>
                <c:ptCount val="3"/>
                <c:pt idx="0">
                  <c:v>9</c:v>
                </c:pt>
                <c:pt idx="1">
                  <c:v>7</c:v>
                </c:pt>
                <c:pt idx="2">
                  <c:v>10</c:v>
                </c:pt>
              </c:numCache>
            </c:numRef>
          </c:val>
          <c:extLst xmlns:c16r2="http://schemas.microsoft.com/office/drawing/2015/06/chart">
            <c:ext xmlns:c16="http://schemas.microsoft.com/office/drawing/2014/chart" uri="{C3380CC4-5D6E-409C-BE32-E72D297353CC}">
              <c16:uniqueId val="{00000001-7981-4837-B110-EE5F0AF72542}"/>
            </c:ext>
          </c:extLst>
        </c:ser>
        <c:dLbls/>
        <c:marker val="1"/>
        <c:axId val="104918016"/>
        <c:axId val="104916480"/>
      </c:lineChart>
      <c:catAx>
        <c:axId val="104908672"/>
        <c:scaling>
          <c:orientation val="minMax"/>
        </c:scaling>
        <c:axPos val="b"/>
        <c:numFmt formatCode="General" sourceLinked="0"/>
        <c:majorTickMark val="none"/>
        <c:tickLblPos val="nextTo"/>
        <c:crossAx val="104910208"/>
        <c:crosses val="autoZero"/>
        <c:auto val="1"/>
        <c:lblAlgn val="ctr"/>
        <c:lblOffset val="100"/>
      </c:catAx>
      <c:valAx>
        <c:axId val="104910208"/>
        <c:scaling>
          <c:orientation val="minMax"/>
          <c:max val="100"/>
        </c:scaling>
        <c:axPos val="l"/>
        <c:majorGridlines/>
        <c:title>
          <c:tx>
            <c:rich>
              <a:bodyPr/>
              <a:lstStyle/>
              <a:p>
                <a:pPr>
                  <a:defRPr/>
                </a:pPr>
                <a:r>
                  <a:rPr lang="en-ZA"/>
                  <a:t>%</a:t>
                </a:r>
              </a:p>
            </c:rich>
          </c:tx>
          <c:layout>
            <c:manualLayout>
              <c:xMode val="edge"/>
              <c:yMode val="edge"/>
              <c:x val="8.4845379904435039E-2"/>
              <c:y val="0.40503117864493204"/>
            </c:manualLayout>
          </c:layout>
        </c:title>
        <c:numFmt formatCode="0" sourceLinked="1"/>
        <c:majorTickMark val="none"/>
        <c:tickLblPos val="nextTo"/>
        <c:crossAx val="104908672"/>
        <c:crosses val="autoZero"/>
        <c:crossBetween val="between"/>
        <c:majorUnit val="20"/>
      </c:valAx>
      <c:valAx>
        <c:axId val="104916480"/>
        <c:scaling>
          <c:orientation val="minMax"/>
        </c:scaling>
        <c:axPos val="r"/>
        <c:numFmt formatCode="General" sourceLinked="1"/>
        <c:tickLblPos val="nextTo"/>
        <c:crossAx val="104918016"/>
        <c:crosses val="max"/>
        <c:crossBetween val="between"/>
      </c:valAx>
      <c:catAx>
        <c:axId val="104918016"/>
        <c:scaling>
          <c:orientation val="minMax"/>
        </c:scaling>
        <c:delete val="1"/>
        <c:axPos val="b"/>
        <c:numFmt formatCode="General" sourceLinked="1"/>
        <c:tickLblPos val="none"/>
        <c:crossAx val="104916480"/>
        <c:crosses val="autoZero"/>
        <c:auto val="1"/>
        <c:lblAlgn val="ctr"/>
        <c:lblOffset val="100"/>
      </c:catAx>
      <c:spPr>
        <a:ln>
          <a:solidFill>
            <a:schemeClr val="tx1"/>
          </a:solidFill>
        </a:ln>
      </c:spPr>
    </c:plotArea>
    <c:legend>
      <c:legendPos val="b"/>
      <c:layout>
        <c:manualLayout>
          <c:xMode val="edge"/>
          <c:yMode val="edge"/>
          <c:x val="0.35001850730197193"/>
          <c:y val="0.90464024246644081"/>
          <c:w val="0.35230468935065451"/>
          <c:h val="9.5359681981499897E-2"/>
        </c:manualLayout>
      </c:layout>
    </c:legend>
    <c:plotVisOnly val="1"/>
    <c:dispBlanksAs val="gap"/>
  </c:chart>
  <c:txPr>
    <a:bodyPr/>
    <a:lstStyle/>
    <a:p>
      <a:pPr>
        <a:defRPr sz="1200" baseline="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ZA"/>
  <c:style val="29"/>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20247469066368"/>
          <c:y val="9.9808853007298165E-2"/>
          <c:w val="0.6978285906608851"/>
          <c:h val="0.71120880193921354"/>
        </c:manualLayout>
      </c:layout>
      <c:barChart>
        <c:barDir val="col"/>
        <c:grouping val="clustered"/>
        <c:ser>
          <c:idx val="0"/>
          <c:order val="1"/>
          <c:tx>
            <c:strRef>
              <c:f>Demographics!$C$4</c:f>
              <c:strCache>
                <c:ptCount val="1"/>
                <c:pt idx="0">
                  <c:v>Percent</c:v>
                </c:pt>
              </c:strCache>
            </c:strRef>
          </c:tx>
          <c:spPr>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100000" b="100000"/>
              </a:path>
              <a:tileRect t="-100000" r="-100000"/>
            </a:gradFill>
          </c:spPr>
          <c:dLbls>
            <c:spPr>
              <a:noFill/>
              <a:ln>
                <a:noFill/>
              </a:ln>
              <a:effectLst/>
            </c:spPr>
            <c:dLblPos val="inEnd"/>
            <c:showVal val="1"/>
            <c:extLst xmlns:c16r2="http://schemas.microsoft.com/office/drawing/2015/06/chart">
              <c:ext xmlns:c15="http://schemas.microsoft.com/office/drawing/2012/chart" uri="{CE6537A1-D6FC-4f65-9D91-7224C49458BB}">
                <c15:showLeaderLines val="0"/>
              </c:ext>
            </c:extLst>
          </c:dLbls>
          <c:cat>
            <c:strRef>
              <c:f>Demographics!$A$5:$A$8</c:f>
              <c:strCache>
                <c:ptCount val="4"/>
                <c:pt idx="0">
                  <c:v>2010 - 2015</c:v>
                </c:pt>
                <c:pt idx="1">
                  <c:v>2016</c:v>
                </c:pt>
                <c:pt idx="2">
                  <c:v>2017</c:v>
                </c:pt>
                <c:pt idx="3">
                  <c:v>2018</c:v>
                </c:pt>
              </c:strCache>
            </c:strRef>
          </c:cat>
          <c:val>
            <c:numRef>
              <c:f>Demographics!$C$5:$C$8</c:f>
              <c:numCache>
                <c:formatCode>0</c:formatCode>
                <c:ptCount val="4"/>
                <c:pt idx="0">
                  <c:v>28</c:v>
                </c:pt>
                <c:pt idx="1">
                  <c:v>15.38</c:v>
                </c:pt>
                <c:pt idx="2">
                  <c:v>42.309999999999995</c:v>
                </c:pt>
                <c:pt idx="3">
                  <c:v>15.38</c:v>
                </c:pt>
              </c:numCache>
            </c:numRef>
          </c:val>
          <c:extLst xmlns:c16r2="http://schemas.microsoft.com/office/drawing/2015/06/chart">
            <c:ext xmlns:c16="http://schemas.microsoft.com/office/drawing/2014/chart" uri="{C3380CC4-5D6E-409C-BE32-E72D297353CC}">
              <c16:uniqueId val="{00000000-E696-4BF9-BBD7-C3ECBFD7FC1A}"/>
            </c:ext>
          </c:extLst>
        </c:ser>
        <c:dLbls/>
        <c:axId val="105359232"/>
        <c:axId val="105360768"/>
      </c:barChart>
      <c:lineChart>
        <c:grouping val="stacked"/>
        <c:ser>
          <c:idx val="1"/>
          <c:order val="0"/>
          <c:tx>
            <c:strRef>
              <c:f>Demographics!$B$4</c:f>
              <c:strCache>
                <c:ptCount val="1"/>
                <c:pt idx="0">
                  <c:v>Frequency</c:v>
                </c:pt>
              </c:strCache>
            </c:strRef>
          </c:tx>
          <c:spPr>
            <a:ln w="28575">
              <a:solidFill>
                <a:schemeClr val="bg1">
                  <a:lumMod val="65000"/>
                </a:schemeClr>
              </a:solidFill>
            </a:ln>
          </c:spPr>
          <c:marker>
            <c:symbol val="none"/>
          </c:marker>
          <c:dLbls>
            <c:spPr>
              <a:noFill/>
              <a:ln>
                <a:noFill/>
              </a:ln>
              <a:effectLst/>
            </c:spPr>
            <c:txPr>
              <a:bodyPr/>
              <a:lstStyle/>
              <a:p>
                <a:pPr>
                  <a:defRPr b="1"/>
                </a:pPr>
                <a:endParaRPr lang="en-US"/>
              </a:p>
            </c:txPr>
            <c:dLblPos val="t"/>
            <c:showVal val="1"/>
            <c:extLst xmlns:c16r2="http://schemas.microsoft.com/office/drawing/2015/06/chart">
              <c:ext xmlns:c15="http://schemas.microsoft.com/office/drawing/2012/chart" uri="{CE6537A1-D6FC-4f65-9D91-7224C49458BB}">
                <c15:showLeaderLines val="0"/>
              </c:ext>
            </c:extLst>
          </c:dLbls>
          <c:cat>
            <c:strRef>
              <c:f>Demographics!$A$5:$A$8</c:f>
              <c:strCache>
                <c:ptCount val="4"/>
                <c:pt idx="0">
                  <c:v>2010 - 2015</c:v>
                </c:pt>
                <c:pt idx="1">
                  <c:v>2016</c:v>
                </c:pt>
                <c:pt idx="2">
                  <c:v>2017</c:v>
                </c:pt>
                <c:pt idx="3">
                  <c:v>2018</c:v>
                </c:pt>
              </c:strCache>
            </c:strRef>
          </c:cat>
          <c:val>
            <c:numRef>
              <c:f>Demographics!$B$5:$B$8</c:f>
              <c:numCache>
                <c:formatCode>General</c:formatCode>
                <c:ptCount val="4"/>
                <c:pt idx="0">
                  <c:v>7</c:v>
                </c:pt>
                <c:pt idx="1">
                  <c:v>4</c:v>
                </c:pt>
                <c:pt idx="2">
                  <c:v>11</c:v>
                </c:pt>
                <c:pt idx="3">
                  <c:v>4</c:v>
                </c:pt>
              </c:numCache>
            </c:numRef>
          </c:val>
          <c:extLst xmlns:c16r2="http://schemas.microsoft.com/office/drawing/2015/06/chart">
            <c:ext xmlns:c16="http://schemas.microsoft.com/office/drawing/2014/chart" uri="{C3380CC4-5D6E-409C-BE32-E72D297353CC}">
              <c16:uniqueId val="{00000001-E696-4BF9-BBD7-C3ECBFD7FC1A}"/>
            </c:ext>
          </c:extLst>
        </c:ser>
        <c:dLbls/>
        <c:marker val="1"/>
        <c:axId val="105372672"/>
        <c:axId val="105371136"/>
      </c:lineChart>
      <c:catAx>
        <c:axId val="105359232"/>
        <c:scaling>
          <c:orientation val="minMax"/>
        </c:scaling>
        <c:axPos val="b"/>
        <c:numFmt formatCode="General" sourceLinked="0"/>
        <c:majorTickMark val="none"/>
        <c:tickLblPos val="nextTo"/>
        <c:crossAx val="105360768"/>
        <c:crosses val="autoZero"/>
        <c:auto val="1"/>
        <c:lblAlgn val="ctr"/>
        <c:lblOffset val="100"/>
      </c:catAx>
      <c:valAx>
        <c:axId val="105360768"/>
        <c:scaling>
          <c:orientation val="minMax"/>
          <c:max val="100"/>
        </c:scaling>
        <c:axPos val="l"/>
        <c:majorGridlines/>
        <c:title>
          <c:tx>
            <c:rich>
              <a:bodyPr/>
              <a:lstStyle/>
              <a:p>
                <a:pPr>
                  <a:defRPr/>
                </a:pPr>
                <a:r>
                  <a:rPr lang="en-ZA"/>
                  <a:t>%</a:t>
                </a:r>
              </a:p>
            </c:rich>
          </c:tx>
          <c:layout>
            <c:manualLayout>
              <c:xMode val="edge"/>
              <c:yMode val="edge"/>
              <c:x val="0.11429541595925298"/>
              <c:y val="0.36272630304773545"/>
            </c:manualLayout>
          </c:layout>
        </c:title>
        <c:numFmt formatCode="0" sourceLinked="1"/>
        <c:majorTickMark val="none"/>
        <c:tickLblPos val="nextTo"/>
        <c:crossAx val="105359232"/>
        <c:crosses val="autoZero"/>
        <c:crossBetween val="between"/>
        <c:majorUnit val="20"/>
      </c:valAx>
      <c:valAx>
        <c:axId val="105371136"/>
        <c:scaling>
          <c:orientation val="minMax"/>
          <c:max val="11"/>
        </c:scaling>
        <c:axPos val="r"/>
        <c:numFmt formatCode="General" sourceLinked="1"/>
        <c:tickLblPos val="nextTo"/>
        <c:crossAx val="105372672"/>
        <c:crosses val="max"/>
        <c:crossBetween val="between"/>
      </c:valAx>
      <c:catAx>
        <c:axId val="105372672"/>
        <c:scaling>
          <c:orientation val="minMax"/>
        </c:scaling>
        <c:delete val="1"/>
        <c:axPos val="b"/>
        <c:numFmt formatCode="General" sourceLinked="1"/>
        <c:tickLblPos val="none"/>
        <c:crossAx val="105371136"/>
        <c:crosses val="autoZero"/>
        <c:auto val="1"/>
        <c:lblAlgn val="ctr"/>
        <c:lblOffset val="100"/>
      </c:catAx>
      <c:spPr>
        <a:ln>
          <a:solidFill>
            <a:schemeClr val="tx1"/>
          </a:solidFill>
        </a:ln>
      </c:spPr>
    </c:plotArea>
    <c:legend>
      <c:legendPos val="b"/>
      <c:layout>
        <c:manualLayout>
          <c:xMode val="edge"/>
          <c:yMode val="edge"/>
          <c:x val="0.34574500302846761"/>
          <c:y val="0.88909420081613888"/>
          <c:w val="0.34852999625046882"/>
          <c:h val="0.10173228346456695"/>
        </c:manualLayout>
      </c:layout>
    </c:legend>
    <c:plotVisOnly val="1"/>
    <c:dispBlanksAs val="gap"/>
  </c:chart>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en-ZA"/>
  <c:style val="29"/>
  <c:chart>
    <c:title>
      <c:tx>
        <c:rich>
          <a:bodyPr/>
          <a:lstStyle/>
          <a:p>
            <a:pPr>
              <a:defRPr/>
            </a:pPr>
            <a:r>
              <a:rPr lang="en-US" sz="1200" dirty="0" smtClean="0"/>
              <a:t>The </a:t>
            </a:r>
            <a:r>
              <a:rPr lang="en-US" sz="1200" dirty="0"/>
              <a:t>SIU team has made referrals to the institution for disciplinary action? </a:t>
            </a:r>
          </a:p>
        </c:rich>
      </c:tx>
    </c:title>
    <c:plotArea>
      <c:layout>
        <c:manualLayout>
          <c:layoutTarget val="inner"/>
          <c:xMode val="edge"/>
          <c:yMode val="edge"/>
          <c:x val="0.13924698332679497"/>
          <c:y val="0.20478324380173474"/>
          <c:w val="0.6978285906608851"/>
          <c:h val="0.71120880193921354"/>
        </c:manualLayout>
      </c:layout>
      <c:barChart>
        <c:barDir val="col"/>
        <c:grouping val="clustered"/>
        <c:ser>
          <c:idx val="0"/>
          <c:order val="1"/>
          <c:tx>
            <c:strRef>
              <c:f>Operations!$C$64</c:f>
              <c:strCache>
                <c:ptCount val="1"/>
                <c:pt idx="0">
                  <c:v>Percent</c:v>
                </c:pt>
              </c:strCache>
            </c:strRef>
          </c:tx>
          <c:spPr>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100000" b="100000"/>
              </a:path>
              <a:tileRect t="-100000" r="-100000"/>
            </a:gradFill>
          </c:spPr>
          <c:dLbls>
            <c:spPr>
              <a:noFill/>
              <a:ln>
                <a:noFill/>
              </a:ln>
              <a:effectLst/>
            </c:spPr>
            <c:dLblPos val="inEnd"/>
            <c:showVal val="1"/>
            <c:extLst xmlns:c16r2="http://schemas.microsoft.com/office/drawing/2015/06/chart">
              <c:ext xmlns:c15="http://schemas.microsoft.com/office/drawing/2012/chart" uri="{CE6537A1-D6FC-4f65-9D91-7224C49458BB}">
                <c15:showLeaderLines val="0"/>
              </c:ext>
            </c:extLst>
          </c:dLbls>
          <c:cat>
            <c:strRef>
              <c:f>Operations!$A$65:$A$67</c:f>
              <c:strCache>
                <c:ptCount val="3"/>
                <c:pt idx="0">
                  <c:v>Yes</c:v>
                </c:pt>
                <c:pt idx="1">
                  <c:v>No</c:v>
                </c:pt>
                <c:pt idx="2">
                  <c:v>Don't know</c:v>
                </c:pt>
              </c:strCache>
            </c:strRef>
          </c:cat>
          <c:val>
            <c:numRef>
              <c:f>Operations!$C$65:$C$67</c:f>
              <c:numCache>
                <c:formatCode>0</c:formatCode>
                <c:ptCount val="3"/>
                <c:pt idx="0" formatCode="General">
                  <c:v>50</c:v>
                </c:pt>
                <c:pt idx="1">
                  <c:v>30.77</c:v>
                </c:pt>
                <c:pt idx="2">
                  <c:v>19.23</c:v>
                </c:pt>
              </c:numCache>
            </c:numRef>
          </c:val>
          <c:extLst xmlns:c16r2="http://schemas.microsoft.com/office/drawing/2015/06/chart">
            <c:ext xmlns:c16="http://schemas.microsoft.com/office/drawing/2014/chart" uri="{C3380CC4-5D6E-409C-BE32-E72D297353CC}">
              <c16:uniqueId val="{00000000-0F9D-41B7-A344-106239EE0437}"/>
            </c:ext>
          </c:extLst>
        </c:ser>
        <c:dLbls/>
        <c:axId val="105352192"/>
        <c:axId val="105431808"/>
      </c:barChart>
      <c:lineChart>
        <c:grouping val="stacked"/>
        <c:ser>
          <c:idx val="1"/>
          <c:order val="0"/>
          <c:tx>
            <c:strRef>
              <c:f>Operations!$B$64</c:f>
              <c:strCache>
                <c:ptCount val="1"/>
                <c:pt idx="0">
                  <c:v>Frequency</c:v>
                </c:pt>
              </c:strCache>
            </c:strRef>
          </c:tx>
          <c:spPr>
            <a:ln w="28575">
              <a:solidFill>
                <a:schemeClr val="bg1">
                  <a:lumMod val="65000"/>
                </a:schemeClr>
              </a:solidFill>
            </a:ln>
          </c:spPr>
          <c:marker>
            <c:symbol val="none"/>
          </c:marker>
          <c:dLbls>
            <c:spPr>
              <a:noFill/>
              <a:ln>
                <a:noFill/>
              </a:ln>
              <a:effectLst/>
            </c:spPr>
            <c:txPr>
              <a:bodyPr/>
              <a:lstStyle/>
              <a:p>
                <a:pPr>
                  <a:defRPr b="1"/>
                </a:pPr>
                <a:endParaRPr lang="en-US"/>
              </a:p>
            </c:txPr>
            <c:dLblPos val="t"/>
            <c:showVal val="1"/>
            <c:extLst xmlns:c16r2="http://schemas.microsoft.com/office/drawing/2015/06/chart">
              <c:ext xmlns:c15="http://schemas.microsoft.com/office/drawing/2012/chart" uri="{CE6537A1-D6FC-4f65-9D91-7224C49458BB}">
                <c15:showLeaderLines val="0"/>
              </c:ext>
            </c:extLst>
          </c:dLbls>
          <c:cat>
            <c:strRef>
              <c:f>Operations!$A$65:$A$67</c:f>
              <c:strCache>
                <c:ptCount val="3"/>
                <c:pt idx="0">
                  <c:v>Yes</c:v>
                </c:pt>
                <c:pt idx="1">
                  <c:v>No</c:v>
                </c:pt>
                <c:pt idx="2">
                  <c:v>Don't know</c:v>
                </c:pt>
              </c:strCache>
            </c:strRef>
          </c:cat>
          <c:val>
            <c:numRef>
              <c:f>Operations!$B$65:$B$67</c:f>
              <c:numCache>
                <c:formatCode>General</c:formatCode>
                <c:ptCount val="3"/>
                <c:pt idx="0">
                  <c:v>13</c:v>
                </c:pt>
                <c:pt idx="1">
                  <c:v>8</c:v>
                </c:pt>
                <c:pt idx="2">
                  <c:v>5</c:v>
                </c:pt>
              </c:numCache>
            </c:numRef>
          </c:val>
          <c:extLst xmlns:c16r2="http://schemas.microsoft.com/office/drawing/2015/06/chart">
            <c:ext xmlns:c16="http://schemas.microsoft.com/office/drawing/2014/chart" uri="{C3380CC4-5D6E-409C-BE32-E72D297353CC}">
              <c16:uniqueId val="{00000001-0F9D-41B7-A344-106239EE0437}"/>
            </c:ext>
          </c:extLst>
        </c:ser>
        <c:dLbls/>
        <c:marker val="1"/>
        <c:axId val="105439616"/>
        <c:axId val="105433728"/>
      </c:lineChart>
      <c:catAx>
        <c:axId val="105352192"/>
        <c:scaling>
          <c:orientation val="minMax"/>
        </c:scaling>
        <c:axPos val="b"/>
        <c:numFmt formatCode="General" sourceLinked="0"/>
        <c:majorTickMark val="none"/>
        <c:tickLblPos val="nextTo"/>
        <c:crossAx val="105431808"/>
        <c:crosses val="autoZero"/>
        <c:auto val="1"/>
        <c:lblAlgn val="ctr"/>
        <c:lblOffset val="100"/>
      </c:catAx>
      <c:valAx>
        <c:axId val="105431808"/>
        <c:scaling>
          <c:orientation val="minMax"/>
          <c:max val="100"/>
        </c:scaling>
        <c:axPos val="l"/>
        <c:majorGridlines/>
        <c:title>
          <c:tx>
            <c:rich>
              <a:bodyPr/>
              <a:lstStyle/>
              <a:p>
                <a:pPr>
                  <a:defRPr/>
                </a:pPr>
                <a:r>
                  <a:rPr lang="en-ZA" dirty="0"/>
                  <a:t>%</a:t>
                </a:r>
              </a:p>
            </c:rich>
          </c:tx>
          <c:layout>
            <c:manualLayout>
              <c:xMode val="edge"/>
              <c:yMode val="edge"/>
              <c:x val="4.6383780082315432E-2"/>
              <c:y val="0.51493347556840308"/>
            </c:manualLayout>
          </c:layout>
        </c:title>
        <c:numFmt formatCode="General" sourceLinked="1"/>
        <c:majorTickMark val="none"/>
        <c:tickLblPos val="nextTo"/>
        <c:crossAx val="105352192"/>
        <c:crosses val="autoZero"/>
        <c:crossBetween val="between"/>
        <c:majorUnit val="20"/>
      </c:valAx>
      <c:valAx>
        <c:axId val="105433728"/>
        <c:scaling>
          <c:orientation val="minMax"/>
        </c:scaling>
        <c:axPos val="r"/>
        <c:numFmt formatCode="General" sourceLinked="1"/>
        <c:tickLblPos val="nextTo"/>
        <c:crossAx val="105439616"/>
        <c:crosses val="max"/>
        <c:crossBetween val="between"/>
      </c:valAx>
      <c:catAx>
        <c:axId val="105439616"/>
        <c:scaling>
          <c:orientation val="minMax"/>
        </c:scaling>
        <c:delete val="1"/>
        <c:axPos val="b"/>
        <c:numFmt formatCode="General" sourceLinked="1"/>
        <c:tickLblPos val="none"/>
        <c:crossAx val="105433728"/>
        <c:crosses val="autoZero"/>
        <c:auto val="1"/>
        <c:lblAlgn val="ctr"/>
        <c:lblOffset val="100"/>
      </c:catAx>
      <c:spPr>
        <a:ln>
          <a:solidFill>
            <a:schemeClr val="tx1"/>
          </a:solidFill>
        </a:ln>
      </c:spPr>
    </c:plotArea>
    <c:plotVisOnly val="1"/>
    <c:dispBlanksAs val="gap"/>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ZA"/>
  <c:style val="29"/>
  <c:chart>
    <c:title>
      <c:tx>
        <c:rich>
          <a:bodyPr/>
          <a:lstStyle/>
          <a:p>
            <a:pPr>
              <a:defRPr/>
            </a:pPr>
            <a:r>
              <a:rPr lang="en-US" sz="1200" dirty="0" smtClean="0"/>
              <a:t>The </a:t>
            </a:r>
            <a:r>
              <a:rPr lang="en-US" sz="1200" dirty="0"/>
              <a:t>SIU team has made criminal referrals on behalf of your institution</a:t>
            </a:r>
            <a:r>
              <a:rPr lang="en-US" sz="1600" dirty="0"/>
              <a:t> </a:t>
            </a:r>
          </a:p>
        </c:rich>
      </c:tx>
    </c:title>
    <c:plotArea>
      <c:layout>
        <c:manualLayout>
          <c:layoutTarget val="inner"/>
          <c:xMode val="edge"/>
          <c:yMode val="edge"/>
          <c:x val="0.10924234148074788"/>
          <c:y val="0.26343732722116875"/>
          <c:w val="0.72644257283742053"/>
          <c:h val="0.65255471851977964"/>
        </c:manualLayout>
      </c:layout>
      <c:barChart>
        <c:barDir val="col"/>
        <c:grouping val="clustered"/>
        <c:ser>
          <c:idx val="0"/>
          <c:order val="1"/>
          <c:tx>
            <c:strRef>
              <c:f>Operations!$C$81</c:f>
              <c:strCache>
                <c:ptCount val="1"/>
                <c:pt idx="0">
                  <c:v>Percent</c:v>
                </c:pt>
              </c:strCache>
            </c:strRef>
          </c:tx>
          <c:spPr>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100000" b="100000"/>
              </a:path>
              <a:tileRect t="-100000" r="-100000"/>
            </a:gradFill>
          </c:spPr>
          <c:dLbls>
            <c:spPr>
              <a:noFill/>
              <a:ln>
                <a:noFill/>
              </a:ln>
              <a:effectLst/>
            </c:spPr>
            <c:dLblPos val="inEnd"/>
            <c:showVal val="1"/>
            <c:extLst xmlns:c16r2="http://schemas.microsoft.com/office/drawing/2015/06/chart">
              <c:ext xmlns:c15="http://schemas.microsoft.com/office/drawing/2012/chart" uri="{CE6537A1-D6FC-4f65-9D91-7224C49458BB}">
                <c15:showLeaderLines val="0"/>
              </c:ext>
            </c:extLst>
          </c:dLbls>
          <c:cat>
            <c:strRef>
              <c:f>Operations!$A$82:$A$84</c:f>
              <c:strCache>
                <c:ptCount val="3"/>
                <c:pt idx="0">
                  <c:v>Yes</c:v>
                </c:pt>
                <c:pt idx="1">
                  <c:v>No</c:v>
                </c:pt>
                <c:pt idx="2">
                  <c:v>Don't know</c:v>
                </c:pt>
              </c:strCache>
            </c:strRef>
          </c:cat>
          <c:val>
            <c:numRef>
              <c:f>Operations!$C$82:$C$84</c:f>
              <c:numCache>
                <c:formatCode>0</c:formatCode>
                <c:ptCount val="3"/>
                <c:pt idx="0">
                  <c:v>30.77</c:v>
                </c:pt>
                <c:pt idx="1">
                  <c:v>26.919999999999998</c:v>
                </c:pt>
                <c:pt idx="2">
                  <c:v>42.309999999999995</c:v>
                </c:pt>
              </c:numCache>
            </c:numRef>
          </c:val>
          <c:extLst xmlns:c16r2="http://schemas.microsoft.com/office/drawing/2015/06/chart">
            <c:ext xmlns:c16="http://schemas.microsoft.com/office/drawing/2014/chart" uri="{C3380CC4-5D6E-409C-BE32-E72D297353CC}">
              <c16:uniqueId val="{00000000-6523-4695-A26A-5A6D163D5D21}"/>
            </c:ext>
          </c:extLst>
        </c:ser>
        <c:dLbls/>
        <c:axId val="119970816"/>
        <c:axId val="119976704"/>
      </c:barChart>
      <c:lineChart>
        <c:grouping val="stacked"/>
        <c:ser>
          <c:idx val="1"/>
          <c:order val="0"/>
          <c:tx>
            <c:strRef>
              <c:f>Operations!$B$81</c:f>
              <c:strCache>
                <c:ptCount val="1"/>
                <c:pt idx="0">
                  <c:v>Frequency</c:v>
                </c:pt>
              </c:strCache>
            </c:strRef>
          </c:tx>
          <c:spPr>
            <a:ln w="28575">
              <a:solidFill>
                <a:schemeClr val="bg1">
                  <a:lumMod val="65000"/>
                </a:schemeClr>
              </a:solidFill>
            </a:ln>
          </c:spPr>
          <c:marker>
            <c:symbol val="none"/>
          </c:marker>
          <c:dLbls>
            <c:spPr>
              <a:noFill/>
              <a:ln>
                <a:noFill/>
              </a:ln>
              <a:effectLst/>
            </c:spPr>
            <c:txPr>
              <a:bodyPr/>
              <a:lstStyle/>
              <a:p>
                <a:pPr>
                  <a:defRPr b="1"/>
                </a:pPr>
                <a:endParaRPr lang="en-US"/>
              </a:p>
            </c:txPr>
            <c:dLblPos val="t"/>
            <c:showVal val="1"/>
            <c:extLst xmlns:c16r2="http://schemas.microsoft.com/office/drawing/2015/06/chart">
              <c:ext xmlns:c15="http://schemas.microsoft.com/office/drawing/2012/chart" uri="{CE6537A1-D6FC-4f65-9D91-7224C49458BB}">
                <c15:showLeaderLines val="0"/>
              </c:ext>
            </c:extLst>
          </c:dLbls>
          <c:cat>
            <c:strRef>
              <c:f>Operations!$A$82:$A$84</c:f>
              <c:strCache>
                <c:ptCount val="3"/>
                <c:pt idx="0">
                  <c:v>Yes</c:v>
                </c:pt>
                <c:pt idx="1">
                  <c:v>No</c:v>
                </c:pt>
                <c:pt idx="2">
                  <c:v>Don't know</c:v>
                </c:pt>
              </c:strCache>
            </c:strRef>
          </c:cat>
          <c:val>
            <c:numRef>
              <c:f>Operations!$B$82:$B$84</c:f>
              <c:numCache>
                <c:formatCode>General</c:formatCode>
                <c:ptCount val="3"/>
                <c:pt idx="0">
                  <c:v>8</c:v>
                </c:pt>
                <c:pt idx="1">
                  <c:v>7</c:v>
                </c:pt>
                <c:pt idx="2">
                  <c:v>11</c:v>
                </c:pt>
              </c:numCache>
            </c:numRef>
          </c:val>
          <c:extLst xmlns:c16r2="http://schemas.microsoft.com/office/drawing/2015/06/chart">
            <c:ext xmlns:c16="http://schemas.microsoft.com/office/drawing/2014/chart" uri="{C3380CC4-5D6E-409C-BE32-E72D297353CC}">
              <c16:uniqueId val="{00000001-6523-4695-A26A-5A6D163D5D21}"/>
            </c:ext>
          </c:extLst>
        </c:ser>
        <c:dLbls/>
        <c:marker val="1"/>
        <c:axId val="119988608"/>
        <c:axId val="119978624"/>
      </c:lineChart>
      <c:catAx>
        <c:axId val="119970816"/>
        <c:scaling>
          <c:orientation val="minMax"/>
        </c:scaling>
        <c:axPos val="b"/>
        <c:numFmt formatCode="General" sourceLinked="0"/>
        <c:majorTickMark val="none"/>
        <c:tickLblPos val="nextTo"/>
        <c:crossAx val="119976704"/>
        <c:crosses val="autoZero"/>
        <c:auto val="1"/>
        <c:lblAlgn val="ctr"/>
        <c:lblOffset val="100"/>
      </c:catAx>
      <c:valAx>
        <c:axId val="119976704"/>
        <c:scaling>
          <c:orientation val="minMax"/>
          <c:max val="100"/>
        </c:scaling>
        <c:axPos val="l"/>
        <c:majorGridlines/>
        <c:title>
          <c:tx>
            <c:rich>
              <a:bodyPr/>
              <a:lstStyle/>
              <a:p>
                <a:pPr>
                  <a:defRPr/>
                </a:pPr>
                <a:r>
                  <a:rPr lang="en-ZA" dirty="0"/>
                  <a:t>%</a:t>
                </a:r>
              </a:p>
            </c:rich>
          </c:tx>
          <c:layout>
            <c:manualLayout>
              <c:xMode val="edge"/>
              <c:yMode val="edge"/>
              <c:x val="1.4878899191810756E-2"/>
              <c:y val="0.51493336922514577"/>
            </c:manualLayout>
          </c:layout>
        </c:title>
        <c:numFmt formatCode="0" sourceLinked="1"/>
        <c:majorTickMark val="none"/>
        <c:tickLblPos val="nextTo"/>
        <c:crossAx val="119970816"/>
        <c:crosses val="autoZero"/>
        <c:crossBetween val="between"/>
        <c:majorUnit val="20"/>
      </c:valAx>
      <c:valAx>
        <c:axId val="119978624"/>
        <c:scaling>
          <c:orientation val="minMax"/>
        </c:scaling>
        <c:axPos val="r"/>
        <c:numFmt formatCode="General" sourceLinked="1"/>
        <c:tickLblPos val="nextTo"/>
        <c:crossAx val="119988608"/>
        <c:crosses val="max"/>
        <c:crossBetween val="between"/>
      </c:valAx>
      <c:catAx>
        <c:axId val="119988608"/>
        <c:scaling>
          <c:orientation val="minMax"/>
        </c:scaling>
        <c:delete val="1"/>
        <c:axPos val="b"/>
        <c:numFmt formatCode="General" sourceLinked="1"/>
        <c:tickLblPos val="none"/>
        <c:crossAx val="119978624"/>
        <c:crosses val="autoZero"/>
        <c:auto val="1"/>
        <c:lblAlgn val="ctr"/>
        <c:lblOffset val="100"/>
      </c:catAx>
      <c:spPr>
        <a:ln>
          <a:solidFill>
            <a:schemeClr val="tx1"/>
          </a:solidFill>
        </a:ln>
      </c:spPr>
    </c:plotArea>
    <c:plotVisOnly val="1"/>
    <c:dispBlanksAs val="gap"/>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ZA"/>
  <c:style val="29"/>
  <c:clrMapOvr bg1="lt1" tx1="dk1" bg2="lt2" tx2="dk2" accent1="accent1" accent2="accent2" accent3="accent3" accent4="accent4" accent5="accent5" accent6="accent6" hlink="hlink" folHlink="folHlink"/>
  <c:chart>
    <c:title>
      <c:tx>
        <c:rich>
          <a:bodyPr/>
          <a:lstStyle/>
          <a:p>
            <a:pPr>
              <a:defRPr/>
            </a:pPr>
            <a:r>
              <a:rPr lang="en-US" sz="1600" dirty="0" smtClean="0"/>
              <a:t>What </a:t>
            </a:r>
            <a:r>
              <a:rPr lang="en-US" sz="1600" dirty="0"/>
              <a:t>is an appropriate timeframe for an investigation?</a:t>
            </a:r>
          </a:p>
        </c:rich>
      </c:tx>
    </c:title>
    <c:plotArea>
      <c:layout>
        <c:manualLayout>
          <c:layoutTarget val="inner"/>
          <c:xMode val="edge"/>
          <c:yMode val="edge"/>
          <c:x val="0.12966610145580981"/>
          <c:y val="0.26343724031638877"/>
          <c:w val="0.6978285906608851"/>
          <c:h val="0.65255471851977964"/>
        </c:manualLayout>
      </c:layout>
      <c:barChart>
        <c:barDir val="col"/>
        <c:grouping val="clustered"/>
        <c:ser>
          <c:idx val="0"/>
          <c:order val="1"/>
          <c:tx>
            <c:strRef>
              <c:f>Operations!$C$197</c:f>
              <c:strCache>
                <c:ptCount val="1"/>
                <c:pt idx="0">
                  <c:v>Percent</c:v>
                </c:pt>
              </c:strCache>
            </c:strRef>
          </c:tx>
          <c:spPr>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100000" b="100000"/>
              </a:path>
              <a:tileRect t="-100000" r="-100000"/>
            </a:gradFill>
          </c:spPr>
          <c:dLbls>
            <c:spPr>
              <a:noFill/>
              <a:ln>
                <a:noFill/>
              </a:ln>
              <a:effectLst/>
            </c:spPr>
            <c:dLblPos val="inBase"/>
            <c:showVal val="1"/>
            <c:extLst xmlns:c16r2="http://schemas.microsoft.com/office/drawing/2015/06/chart">
              <c:ext xmlns:c15="http://schemas.microsoft.com/office/drawing/2012/chart" uri="{CE6537A1-D6FC-4f65-9D91-7224C49458BB}">
                <c15:showLeaderLines val="0"/>
              </c:ext>
            </c:extLst>
          </c:dLbls>
          <c:cat>
            <c:strRef>
              <c:f>Operations!$A$198:$A$201</c:f>
              <c:strCache>
                <c:ptCount val="4"/>
                <c:pt idx="0">
                  <c:v>Less than 1 year</c:v>
                </c:pt>
                <c:pt idx="1">
                  <c:v>1 year</c:v>
                </c:pt>
                <c:pt idx="2">
                  <c:v>More than 10 years</c:v>
                </c:pt>
                <c:pt idx="3">
                  <c:v>Unlimited</c:v>
                </c:pt>
              </c:strCache>
            </c:strRef>
          </c:cat>
          <c:val>
            <c:numRef>
              <c:f>Operations!$C$198:$C$201</c:f>
              <c:numCache>
                <c:formatCode>0</c:formatCode>
                <c:ptCount val="4"/>
                <c:pt idx="0">
                  <c:v>58.33</c:v>
                </c:pt>
                <c:pt idx="1">
                  <c:v>33.33</c:v>
                </c:pt>
                <c:pt idx="2">
                  <c:v>4.17</c:v>
                </c:pt>
                <c:pt idx="3">
                  <c:v>4.17</c:v>
                </c:pt>
              </c:numCache>
            </c:numRef>
          </c:val>
          <c:extLst xmlns:c16r2="http://schemas.microsoft.com/office/drawing/2015/06/chart">
            <c:ext xmlns:c16="http://schemas.microsoft.com/office/drawing/2014/chart" uri="{C3380CC4-5D6E-409C-BE32-E72D297353CC}">
              <c16:uniqueId val="{00000000-573E-40B5-BE4A-29E4BAB35222}"/>
            </c:ext>
          </c:extLst>
        </c:ser>
        <c:dLbls/>
        <c:axId val="120282112"/>
        <c:axId val="120537856"/>
      </c:barChart>
      <c:lineChart>
        <c:grouping val="stacked"/>
        <c:ser>
          <c:idx val="1"/>
          <c:order val="0"/>
          <c:tx>
            <c:strRef>
              <c:f>Operations!$B$197</c:f>
              <c:strCache>
                <c:ptCount val="1"/>
                <c:pt idx="0">
                  <c:v>Frequency</c:v>
                </c:pt>
              </c:strCache>
            </c:strRef>
          </c:tx>
          <c:spPr>
            <a:ln w="28575">
              <a:solidFill>
                <a:schemeClr val="bg1">
                  <a:lumMod val="65000"/>
                </a:schemeClr>
              </a:solidFill>
            </a:ln>
          </c:spPr>
          <c:marker>
            <c:symbol val="none"/>
          </c:marker>
          <c:dLbls>
            <c:spPr>
              <a:noFill/>
              <a:ln>
                <a:noFill/>
              </a:ln>
              <a:effectLst/>
            </c:spPr>
            <c:txPr>
              <a:bodyPr/>
              <a:lstStyle/>
              <a:p>
                <a:pPr>
                  <a:defRPr b="1"/>
                </a:pPr>
                <a:endParaRPr lang="en-US"/>
              </a:p>
            </c:txPr>
            <c:dLblPos val="t"/>
            <c:showVal val="1"/>
            <c:extLst xmlns:c16r2="http://schemas.microsoft.com/office/drawing/2015/06/chart">
              <c:ext xmlns:c15="http://schemas.microsoft.com/office/drawing/2012/chart" uri="{CE6537A1-D6FC-4f65-9D91-7224C49458BB}">
                <c15:showLeaderLines val="0"/>
              </c:ext>
            </c:extLst>
          </c:dLbls>
          <c:cat>
            <c:strRef>
              <c:f>Operations!$A$198:$A$201</c:f>
              <c:strCache>
                <c:ptCount val="4"/>
                <c:pt idx="0">
                  <c:v>Less than 1 year</c:v>
                </c:pt>
                <c:pt idx="1">
                  <c:v>1 year</c:v>
                </c:pt>
                <c:pt idx="2">
                  <c:v>More than 10 years</c:v>
                </c:pt>
                <c:pt idx="3">
                  <c:v>Unlimited</c:v>
                </c:pt>
              </c:strCache>
            </c:strRef>
          </c:cat>
          <c:val>
            <c:numRef>
              <c:f>Operations!$B$198:$B$201</c:f>
              <c:numCache>
                <c:formatCode>General</c:formatCode>
                <c:ptCount val="4"/>
                <c:pt idx="0">
                  <c:v>14</c:v>
                </c:pt>
                <c:pt idx="1">
                  <c:v>8</c:v>
                </c:pt>
                <c:pt idx="2">
                  <c:v>1</c:v>
                </c:pt>
                <c:pt idx="3">
                  <c:v>1</c:v>
                </c:pt>
              </c:numCache>
            </c:numRef>
          </c:val>
          <c:extLst xmlns:c16r2="http://schemas.microsoft.com/office/drawing/2015/06/chart">
            <c:ext xmlns:c16="http://schemas.microsoft.com/office/drawing/2014/chart" uri="{C3380CC4-5D6E-409C-BE32-E72D297353CC}">
              <c16:uniqueId val="{00000001-573E-40B5-BE4A-29E4BAB35222}"/>
            </c:ext>
          </c:extLst>
        </c:ser>
        <c:dLbls/>
        <c:marker val="1"/>
        <c:axId val="120541568"/>
        <c:axId val="120539776"/>
      </c:lineChart>
      <c:catAx>
        <c:axId val="120282112"/>
        <c:scaling>
          <c:orientation val="minMax"/>
        </c:scaling>
        <c:axPos val="b"/>
        <c:numFmt formatCode="General" sourceLinked="0"/>
        <c:majorTickMark val="none"/>
        <c:tickLblPos val="nextTo"/>
        <c:crossAx val="120537856"/>
        <c:crosses val="autoZero"/>
        <c:auto val="1"/>
        <c:lblAlgn val="ctr"/>
        <c:lblOffset val="100"/>
      </c:catAx>
      <c:valAx>
        <c:axId val="120537856"/>
        <c:scaling>
          <c:orientation val="minMax"/>
          <c:max val="100"/>
        </c:scaling>
        <c:axPos val="l"/>
        <c:majorGridlines/>
        <c:title>
          <c:tx>
            <c:rich>
              <a:bodyPr/>
              <a:lstStyle/>
              <a:p>
                <a:pPr>
                  <a:defRPr/>
                </a:pPr>
                <a:r>
                  <a:rPr lang="en-ZA" dirty="0"/>
                  <a:t>%</a:t>
                </a:r>
              </a:p>
            </c:rich>
          </c:tx>
          <c:layout>
            <c:manualLayout>
              <c:xMode val="edge"/>
              <c:yMode val="edge"/>
              <c:x val="4.6383780082315432E-2"/>
              <c:y val="0.51493347556840308"/>
            </c:manualLayout>
          </c:layout>
        </c:title>
        <c:numFmt formatCode="0" sourceLinked="1"/>
        <c:majorTickMark val="none"/>
        <c:tickLblPos val="nextTo"/>
        <c:crossAx val="120282112"/>
        <c:crosses val="autoZero"/>
        <c:crossBetween val="between"/>
        <c:majorUnit val="20"/>
      </c:valAx>
      <c:valAx>
        <c:axId val="120539776"/>
        <c:scaling>
          <c:orientation val="minMax"/>
          <c:max val="14"/>
        </c:scaling>
        <c:axPos val="r"/>
        <c:numFmt formatCode="General" sourceLinked="1"/>
        <c:tickLblPos val="nextTo"/>
        <c:crossAx val="120541568"/>
        <c:crosses val="max"/>
        <c:crossBetween val="between"/>
      </c:valAx>
      <c:catAx>
        <c:axId val="120541568"/>
        <c:scaling>
          <c:orientation val="minMax"/>
        </c:scaling>
        <c:delete val="1"/>
        <c:axPos val="b"/>
        <c:numFmt formatCode="General" sourceLinked="1"/>
        <c:tickLblPos val="none"/>
        <c:crossAx val="120539776"/>
        <c:crosses val="autoZero"/>
        <c:auto val="1"/>
        <c:lblAlgn val="ctr"/>
        <c:lblOffset val="100"/>
      </c:catAx>
      <c:spPr>
        <a:ln>
          <a:solidFill>
            <a:schemeClr val="tx1"/>
          </a:solidFill>
        </a:ln>
      </c:spPr>
    </c:plotArea>
    <c:legend>
      <c:legendPos val="r"/>
      <c:layout>
        <c:manualLayout>
          <c:xMode val="edge"/>
          <c:yMode val="edge"/>
          <c:x val="0.86012109407054771"/>
          <c:y val="0.39562377199198251"/>
          <c:w val="0.13569162935941995"/>
          <c:h val="0.15836155681202668"/>
        </c:manualLayout>
      </c:layout>
    </c:legend>
    <c:plotVisOnly val="1"/>
    <c:dispBlanksAs val="gap"/>
  </c:chart>
  <c:externalData r:id="rId2"/>
</c:chartSpace>
</file>

<file path=ppt/charts/chart7.xml><?xml version="1.0" encoding="utf-8"?>
<c:chartSpace xmlns:c="http://schemas.openxmlformats.org/drawingml/2006/chart" xmlns:a="http://schemas.openxmlformats.org/drawingml/2006/main" xmlns:r="http://schemas.openxmlformats.org/officeDocument/2006/relationships">
  <c:lang val="en-ZA"/>
  <c:style val="29"/>
  <c:chart>
    <c:title>
      <c:tx>
        <c:rich>
          <a:bodyPr/>
          <a:lstStyle/>
          <a:p>
            <a:pPr>
              <a:defRPr/>
            </a:pPr>
            <a:r>
              <a:rPr lang="en-US" sz="1600" dirty="0" smtClean="0"/>
              <a:t>Did </a:t>
            </a:r>
            <a:r>
              <a:rPr lang="en-US" sz="1600" dirty="0"/>
              <a:t>you choose the SIU to investigate your  institution?</a:t>
            </a:r>
          </a:p>
        </c:rich>
      </c:tx>
    </c:title>
    <c:plotArea>
      <c:layout>
        <c:manualLayout>
          <c:layoutTarget val="inner"/>
          <c:xMode val="edge"/>
          <c:yMode val="edge"/>
          <c:x val="0.13924698332679497"/>
          <c:y val="0.26343736973613296"/>
          <c:w val="0.6978285906608851"/>
          <c:h val="0.65255471851977964"/>
        </c:manualLayout>
      </c:layout>
      <c:barChart>
        <c:barDir val="col"/>
        <c:grouping val="clustered"/>
        <c:ser>
          <c:idx val="0"/>
          <c:order val="1"/>
          <c:tx>
            <c:strRef>
              <c:f>'_Effectiveness_Core Values'!$C$246</c:f>
              <c:strCache>
                <c:ptCount val="1"/>
                <c:pt idx="0">
                  <c:v>Percent</c:v>
                </c:pt>
              </c:strCache>
            </c:strRef>
          </c:tx>
          <c:spPr>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100000" b="100000"/>
              </a:path>
              <a:tileRect t="-100000" r="-100000"/>
            </a:gradFill>
          </c:spPr>
          <c:dLbls>
            <c:spPr>
              <a:noFill/>
              <a:ln>
                <a:noFill/>
              </a:ln>
              <a:effectLst/>
            </c:spPr>
            <c:dLblPos val="inEnd"/>
            <c:showVal val="1"/>
            <c:extLst xmlns:c16r2="http://schemas.microsoft.com/office/drawing/2015/06/chart">
              <c:ext xmlns:c15="http://schemas.microsoft.com/office/drawing/2012/chart" uri="{CE6537A1-D6FC-4f65-9D91-7224C49458BB}">
                <c15:showLeaderLines val="0"/>
              </c:ext>
            </c:extLst>
          </c:dLbls>
          <c:cat>
            <c:strRef>
              <c:f>'_Effectiveness_Core Values'!$A$247:$A$248</c:f>
              <c:strCache>
                <c:ptCount val="2"/>
                <c:pt idx="0">
                  <c:v>Yes</c:v>
                </c:pt>
                <c:pt idx="1">
                  <c:v>No</c:v>
                </c:pt>
              </c:strCache>
            </c:strRef>
          </c:cat>
          <c:val>
            <c:numRef>
              <c:f>'_Effectiveness_Core Values'!$C$247:$C$248</c:f>
              <c:numCache>
                <c:formatCode>0</c:formatCode>
                <c:ptCount val="2"/>
                <c:pt idx="0">
                  <c:v>34.620000000000005</c:v>
                </c:pt>
                <c:pt idx="1">
                  <c:v>65.38</c:v>
                </c:pt>
              </c:numCache>
            </c:numRef>
          </c:val>
          <c:extLst xmlns:c16r2="http://schemas.microsoft.com/office/drawing/2015/06/chart">
            <c:ext xmlns:c16="http://schemas.microsoft.com/office/drawing/2014/chart" uri="{C3380CC4-5D6E-409C-BE32-E72D297353CC}">
              <c16:uniqueId val="{00000000-DB3E-4BE4-9DD0-E28288358AB0}"/>
            </c:ext>
          </c:extLst>
        </c:ser>
        <c:dLbls/>
        <c:axId val="104589952"/>
        <c:axId val="120299904"/>
      </c:barChart>
      <c:lineChart>
        <c:grouping val="stacked"/>
        <c:ser>
          <c:idx val="1"/>
          <c:order val="0"/>
          <c:tx>
            <c:strRef>
              <c:f>'_Effectiveness_Core Values'!$B$246</c:f>
              <c:strCache>
                <c:ptCount val="1"/>
                <c:pt idx="0">
                  <c:v>Frequency</c:v>
                </c:pt>
              </c:strCache>
            </c:strRef>
          </c:tx>
          <c:spPr>
            <a:ln w="28575">
              <a:solidFill>
                <a:schemeClr val="bg1">
                  <a:lumMod val="65000"/>
                </a:schemeClr>
              </a:solidFill>
            </a:ln>
          </c:spPr>
          <c:marker>
            <c:symbol val="none"/>
          </c:marker>
          <c:dLbls>
            <c:spPr>
              <a:noFill/>
              <a:ln>
                <a:noFill/>
              </a:ln>
              <a:effectLst/>
            </c:spPr>
            <c:txPr>
              <a:bodyPr/>
              <a:lstStyle/>
              <a:p>
                <a:pPr>
                  <a:defRPr b="1"/>
                </a:pPr>
                <a:endParaRPr lang="en-US"/>
              </a:p>
            </c:txPr>
            <c:dLblPos val="t"/>
            <c:showVal val="1"/>
            <c:extLst xmlns:c16r2="http://schemas.microsoft.com/office/drawing/2015/06/chart">
              <c:ext xmlns:c15="http://schemas.microsoft.com/office/drawing/2012/chart" uri="{CE6537A1-D6FC-4f65-9D91-7224C49458BB}">
                <c15:showLeaderLines val="0"/>
              </c:ext>
            </c:extLst>
          </c:dLbls>
          <c:cat>
            <c:strRef>
              <c:f>'_Effectiveness_Core Values'!$A$247:$A$248</c:f>
              <c:strCache>
                <c:ptCount val="2"/>
                <c:pt idx="0">
                  <c:v>Yes</c:v>
                </c:pt>
                <c:pt idx="1">
                  <c:v>No</c:v>
                </c:pt>
              </c:strCache>
            </c:strRef>
          </c:cat>
          <c:val>
            <c:numRef>
              <c:f>'_Effectiveness_Core Values'!$B$247:$B$248</c:f>
              <c:numCache>
                <c:formatCode>General</c:formatCode>
                <c:ptCount val="2"/>
                <c:pt idx="0">
                  <c:v>9</c:v>
                </c:pt>
                <c:pt idx="1">
                  <c:v>17</c:v>
                </c:pt>
              </c:numCache>
            </c:numRef>
          </c:val>
          <c:extLst xmlns:c16r2="http://schemas.microsoft.com/office/drawing/2015/06/chart">
            <c:ext xmlns:c16="http://schemas.microsoft.com/office/drawing/2014/chart" uri="{C3380CC4-5D6E-409C-BE32-E72D297353CC}">
              <c16:uniqueId val="{00000001-DB3E-4BE4-9DD0-E28288358AB0}"/>
            </c:ext>
          </c:extLst>
        </c:ser>
        <c:dLbls/>
        <c:marker val="1"/>
        <c:axId val="120303616"/>
        <c:axId val="120301824"/>
      </c:lineChart>
      <c:catAx>
        <c:axId val="104589952"/>
        <c:scaling>
          <c:orientation val="minMax"/>
        </c:scaling>
        <c:axPos val="b"/>
        <c:numFmt formatCode="General" sourceLinked="0"/>
        <c:majorTickMark val="none"/>
        <c:tickLblPos val="nextTo"/>
        <c:crossAx val="120299904"/>
        <c:crosses val="autoZero"/>
        <c:auto val="1"/>
        <c:lblAlgn val="ctr"/>
        <c:lblOffset val="100"/>
      </c:catAx>
      <c:valAx>
        <c:axId val="120299904"/>
        <c:scaling>
          <c:orientation val="minMax"/>
          <c:max val="100"/>
        </c:scaling>
        <c:axPos val="l"/>
        <c:majorGridlines/>
        <c:title>
          <c:tx>
            <c:rich>
              <a:bodyPr/>
              <a:lstStyle/>
              <a:p>
                <a:pPr>
                  <a:defRPr/>
                </a:pPr>
                <a:r>
                  <a:rPr lang="en-ZA"/>
                  <a:t>%</a:t>
                </a:r>
              </a:p>
            </c:rich>
          </c:tx>
          <c:layout>
            <c:manualLayout>
              <c:xMode val="edge"/>
              <c:yMode val="edge"/>
              <c:x val="4.6383780082315432E-2"/>
              <c:y val="0.51493347556840308"/>
            </c:manualLayout>
          </c:layout>
        </c:title>
        <c:numFmt formatCode="0" sourceLinked="1"/>
        <c:majorTickMark val="none"/>
        <c:tickLblPos val="nextTo"/>
        <c:crossAx val="104589952"/>
        <c:crosses val="autoZero"/>
        <c:crossBetween val="between"/>
        <c:majorUnit val="20"/>
      </c:valAx>
      <c:valAx>
        <c:axId val="120301824"/>
        <c:scaling>
          <c:orientation val="minMax"/>
        </c:scaling>
        <c:axPos val="r"/>
        <c:numFmt formatCode="General" sourceLinked="1"/>
        <c:tickLblPos val="nextTo"/>
        <c:crossAx val="120303616"/>
        <c:crosses val="max"/>
        <c:crossBetween val="between"/>
      </c:valAx>
      <c:catAx>
        <c:axId val="120303616"/>
        <c:scaling>
          <c:orientation val="minMax"/>
        </c:scaling>
        <c:delete val="1"/>
        <c:axPos val="b"/>
        <c:numFmt formatCode="General" sourceLinked="1"/>
        <c:tickLblPos val="none"/>
        <c:crossAx val="120301824"/>
        <c:crosses val="autoZero"/>
        <c:auto val="1"/>
        <c:lblAlgn val="ctr"/>
        <c:lblOffset val="100"/>
      </c:catAx>
      <c:spPr>
        <a:ln>
          <a:solidFill>
            <a:schemeClr val="tx1"/>
          </a:solidFill>
        </a:ln>
      </c:spPr>
    </c:plotArea>
    <c:legend>
      <c:legendPos val="r"/>
      <c:layout>
        <c:manualLayout>
          <c:xMode val="edge"/>
          <c:yMode val="edge"/>
          <c:x val="0.86012109407054771"/>
          <c:y val="0.39562377199198251"/>
          <c:w val="0.13569162935941995"/>
          <c:h val="0.15836155681202668"/>
        </c:manualLayout>
      </c:layout>
    </c:legend>
    <c:plotVisOnly val="1"/>
    <c:dispBlanksAs val="gap"/>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ZA"/>
  <c:style val="29"/>
  <c:chart>
    <c:title>
      <c:tx>
        <c:rich>
          <a:bodyPr/>
          <a:lstStyle/>
          <a:p>
            <a:pPr>
              <a:defRPr/>
            </a:pPr>
            <a:r>
              <a:rPr lang="en-US" sz="1600"/>
              <a:t>Special Investigation Unit Stakeholder Survey  </a:t>
            </a:r>
          </a:p>
          <a:p>
            <a:pPr>
              <a:defRPr/>
            </a:pPr>
            <a:r>
              <a:rPr lang="en-US" sz="1600"/>
              <a:t>Would you choose the SIU again?</a:t>
            </a:r>
          </a:p>
        </c:rich>
      </c:tx>
    </c:title>
    <c:plotArea>
      <c:layout>
        <c:manualLayout>
          <c:layoutTarget val="inner"/>
          <c:xMode val="edge"/>
          <c:yMode val="edge"/>
          <c:x val="0.13924698332679497"/>
          <c:y val="0.26343736973613296"/>
          <c:w val="0.6978285906608851"/>
          <c:h val="0.65255471851977964"/>
        </c:manualLayout>
      </c:layout>
      <c:barChart>
        <c:barDir val="col"/>
        <c:grouping val="clustered"/>
        <c:ser>
          <c:idx val="0"/>
          <c:order val="1"/>
          <c:tx>
            <c:strRef>
              <c:f>'_Effectiveness_Core Values'!$C$259</c:f>
              <c:strCache>
                <c:ptCount val="1"/>
                <c:pt idx="0">
                  <c:v>Percent</c:v>
                </c:pt>
              </c:strCache>
            </c:strRef>
          </c:tx>
          <c:spPr>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100000" b="100000"/>
              </a:path>
              <a:tileRect t="-100000" r="-100000"/>
            </a:gradFill>
          </c:spPr>
          <c:dLbls>
            <c:spPr>
              <a:noFill/>
              <a:ln>
                <a:noFill/>
              </a:ln>
              <a:effectLst/>
            </c:spPr>
            <c:dLblPos val="inEnd"/>
            <c:showVal val="1"/>
            <c:extLst xmlns:c16r2="http://schemas.microsoft.com/office/drawing/2015/06/chart">
              <c:ext xmlns:c15="http://schemas.microsoft.com/office/drawing/2012/chart" uri="{CE6537A1-D6FC-4f65-9D91-7224C49458BB}">
                <c15:showLeaderLines val="0"/>
              </c:ext>
            </c:extLst>
          </c:dLbls>
          <c:cat>
            <c:strRef>
              <c:f>'_Effectiveness_Core Values'!$A$260:$A$262</c:f>
              <c:strCache>
                <c:ptCount val="3"/>
                <c:pt idx="0">
                  <c:v>Yes</c:v>
                </c:pt>
                <c:pt idx="1">
                  <c:v>No</c:v>
                </c:pt>
                <c:pt idx="2">
                  <c:v>Not Sure</c:v>
                </c:pt>
              </c:strCache>
            </c:strRef>
          </c:cat>
          <c:val>
            <c:numRef>
              <c:f>'_Effectiveness_Core Values'!$C$260:$C$262</c:f>
              <c:numCache>
                <c:formatCode>0</c:formatCode>
                <c:ptCount val="3"/>
                <c:pt idx="0" formatCode="General">
                  <c:v>50</c:v>
                </c:pt>
                <c:pt idx="1">
                  <c:v>23.08</c:v>
                </c:pt>
                <c:pt idx="2">
                  <c:v>26.919999999999998</c:v>
                </c:pt>
              </c:numCache>
            </c:numRef>
          </c:val>
          <c:extLst xmlns:c16r2="http://schemas.microsoft.com/office/drawing/2015/06/chart">
            <c:ext xmlns:c16="http://schemas.microsoft.com/office/drawing/2014/chart" uri="{C3380CC4-5D6E-409C-BE32-E72D297353CC}">
              <c16:uniqueId val="{00000000-FC76-4947-AD22-40C7B349F82D}"/>
            </c:ext>
          </c:extLst>
        </c:ser>
        <c:dLbls/>
        <c:axId val="121156352"/>
        <c:axId val="121157888"/>
      </c:barChart>
      <c:lineChart>
        <c:grouping val="stacked"/>
        <c:ser>
          <c:idx val="1"/>
          <c:order val="0"/>
          <c:tx>
            <c:strRef>
              <c:f>'_Effectiveness_Core Values'!$B$259</c:f>
              <c:strCache>
                <c:ptCount val="1"/>
                <c:pt idx="0">
                  <c:v>Frequency</c:v>
                </c:pt>
              </c:strCache>
            </c:strRef>
          </c:tx>
          <c:spPr>
            <a:ln w="28575">
              <a:solidFill>
                <a:schemeClr val="bg1">
                  <a:lumMod val="65000"/>
                </a:schemeClr>
              </a:solidFill>
            </a:ln>
          </c:spPr>
          <c:marker>
            <c:symbol val="none"/>
          </c:marker>
          <c:dLbls>
            <c:spPr>
              <a:noFill/>
              <a:ln>
                <a:noFill/>
              </a:ln>
              <a:effectLst/>
            </c:spPr>
            <c:txPr>
              <a:bodyPr/>
              <a:lstStyle/>
              <a:p>
                <a:pPr>
                  <a:defRPr b="1"/>
                </a:pPr>
                <a:endParaRPr lang="en-US"/>
              </a:p>
            </c:txPr>
            <c:dLblPos val="t"/>
            <c:showVal val="1"/>
            <c:extLst xmlns:c16r2="http://schemas.microsoft.com/office/drawing/2015/06/chart">
              <c:ext xmlns:c15="http://schemas.microsoft.com/office/drawing/2012/chart" uri="{CE6537A1-D6FC-4f65-9D91-7224C49458BB}">
                <c15:showLeaderLines val="0"/>
              </c:ext>
            </c:extLst>
          </c:dLbls>
          <c:cat>
            <c:strRef>
              <c:f>'_Effectiveness_Core Values'!$A$260:$A$262</c:f>
              <c:strCache>
                <c:ptCount val="3"/>
                <c:pt idx="0">
                  <c:v>Yes</c:v>
                </c:pt>
                <c:pt idx="1">
                  <c:v>No</c:v>
                </c:pt>
                <c:pt idx="2">
                  <c:v>Not Sure</c:v>
                </c:pt>
              </c:strCache>
            </c:strRef>
          </c:cat>
          <c:val>
            <c:numRef>
              <c:f>'_Effectiveness_Core Values'!$B$260:$B$262</c:f>
              <c:numCache>
                <c:formatCode>General</c:formatCode>
                <c:ptCount val="3"/>
                <c:pt idx="0">
                  <c:v>13</c:v>
                </c:pt>
                <c:pt idx="1">
                  <c:v>6</c:v>
                </c:pt>
                <c:pt idx="2">
                  <c:v>7</c:v>
                </c:pt>
              </c:numCache>
            </c:numRef>
          </c:val>
          <c:extLst xmlns:c16r2="http://schemas.microsoft.com/office/drawing/2015/06/chart">
            <c:ext xmlns:c16="http://schemas.microsoft.com/office/drawing/2014/chart" uri="{C3380CC4-5D6E-409C-BE32-E72D297353CC}">
              <c16:uniqueId val="{00000001-FC76-4947-AD22-40C7B349F82D}"/>
            </c:ext>
          </c:extLst>
        </c:ser>
        <c:dLbls/>
        <c:marker val="1"/>
        <c:axId val="121165696"/>
        <c:axId val="121164160"/>
      </c:lineChart>
      <c:catAx>
        <c:axId val="121156352"/>
        <c:scaling>
          <c:orientation val="minMax"/>
        </c:scaling>
        <c:axPos val="b"/>
        <c:numFmt formatCode="General" sourceLinked="0"/>
        <c:majorTickMark val="none"/>
        <c:tickLblPos val="nextTo"/>
        <c:crossAx val="121157888"/>
        <c:crosses val="autoZero"/>
        <c:auto val="1"/>
        <c:lblAlgn val="ctr"/>
        <c:lblOffset val="100"/>
      </c:catAx>
      <c:valAx>
        <c:axId val="121157888"/>
        <c:scaling>
          <c:orientation val="minMax"/>
          <c:max val="100"/>
        </c:scaling>
        <c:axPos val="l"/>
        <c:majorGridlines/>
        <c:title>
          <c:tx>
            <c:rich>
              <a:bodyPr/>
              <a:lstStyle/>
              <a:p>
                <a:pPr>
                  <a:defRPr/>
                </a:pPr>
                <a:r>
                  <a:rPr lang="en-ZA"/>
                  <a:t>%</a:t>
                </a:r>
              </a:p>
            </c:rich>
          </c:tx>
          <c:layout>
            <c:manualLayout>
              <c:xMode val="edge"/>
              <c:yMode val="edge"/>
              <c:x val="4.6383780082315432E-2"/>
              <c:y val="0.51493347556840308"/>
            </c:manualLayout>
          </c:layout>
        </c:title>
        <c:numFmt formatCode="General" sourceLinked="1"/>
        <c:majorTickMark val="none"/>
        <c:tickLblPos val="nextTo"/>
        <c:crossAx val="121156352"/>
        <c:crosses val="autoZero"/>
        <c:crossBetween val="between"/>
        <c:majorUnit val="20"/>
      </c:valAx>
      <c:valAx>
        <c:axId val="121164160"/>
        <c:scaling>
          <c:orientation val="minMax"/>
        </c:scaling>
        <c:axPos val="r"/>
        <c:numFmt formatCode="General" sourceLinked="1"/>
        <c:tickLblPos val="nextTo"/>
        <c:crossAx val="121165696"/>
        <c:crosses val="max"/>
        <c:crossBetween val="between"/>
      </c:valAx>
      <c:catAx>
        <c:axId val="121165696"/>
        <c:scaling>
          <c:orientation val="minMax"/>
        </c:scaling>
        <c:delete val="1"/>
        <c:axPos val="b"/>
        <c:numFmt formatCode="General" sourceLinked="1"/>
        <c:tickLblPos val="none"/>
        <c:crossAx val="121164160"/>
        <c:crosses val="autoZero"/>
        <c:auto val="1"/>
        <c:lblAlgn val="ctr"/>
        <c:lblOffset val="100"/>
      </c:catAx>
      <c:spPr>
        <a:ln>
          <a:solidFill>
            <a:schemeClr val="tx1"/>
          </a:solidFill>
        </a:ln>
      </c:spPr>
    </c:plotArea>
    <c:legend>
      <c:legendPos val="r"/>
      <c:layout>
        <c:manualLayout>
          <c:xMode val="edge"/>
          <c:yMode val="edge"/>
          <c:x val="0.86012109407054771"/>
          <c:y val="0.39562377199198251"/>
          <c:w val="0.13569162935941995"/>
          <c:h val="0.15836155681202668"/>
        </c:manualLayout>
      </c:layout>
    </c:legend>
    <c:plotVisOnly val="1"/>
    <c:dispBlanksAs val="gap"/>
  </c:chart>
  <c:externalData r:id="rId1"/>
</c:chartSpace>
</file>

<file path=ppt/diagrams/_rels/data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png"/><Relationship Id="rId4" Type="http://schemas.openxmlformats.org/officeDocument/2006/relationships/image" Target="../media/image10.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BE646C-9679-4B18-B3D0-6365DC114F0A}" type="doc">
      <dgm:prSet loTypeId="urn:microsoft.com/office/officeart/2005/8/layout/hProcess9" loCatId="process" qsTypeId="urn:microsoft.com/office/officeart/2005/8/quickstyle/simple3" qsCatId="simple" csTypeId="urn:microsoft.com/office/officeart/2005/8/colors/colorful5" csCatId="colorful" phldr="1"/>
      <dgm:spPr/>
      <dgm:t>
        <a:bodyPr/>
        <a:lstStyle/>
        <a:p>
          <a:endParaRPr lang="en-US"/>
        </a:p>
      </dgm:t>
    </dgm:pt>
    <dgm:pt modelId="{D70FFE8C-66FA-485E-A6D5-B45A812F5484}">
      <dgm:prSet phldrT="[Text]" custT="1"/>
      <dgm:spPr/>
      <dgm:t>
        <a:bodyPr/>
        <a:lstStyle/>
        <a:p>
          <a:r>
            <a:rPr lang="en-ZA" altLang="en-US" sz="1100" b="1" dirty="0" smtClean="0">
              <a:latin typeface="Arial Narrow" panose="020B0606020202030204" pitchFamily="34" charset="0"/>
            </a:rPr>
            <a:t>Proclamation published </a:t>
          </a:r>
          <a:endParaRPr lang="en-US" sz="1100" b="1" dirty="0">
            <a:latin typeface="Arial Narrow" panose="020B0606020202030204" pitchFamily="34" charset="0"/>
          </a:endParaRPr>
        </a:p>
      </dgm:t>
    </dgm:pt>
    <dgm:pt modelId="{B93314B5-F39A-4DF2-8E70-83651D5CEF38}" type="parTrans" cxnId="{4D95FBA7-ADE1-4530-881F-484775130A80}">
      <dgm:prSet/>
      <dgm:spPr/>
      <dgm:t>
        <a:bodyPr/>
        <a:lstStyle/>
        <a:p>
          <a:endParaRPr lang="en-US" sz="2000">
            <a:latin typeface="Arial Narrow" panose="020B0606020202030204" pitchFamily="34" charset="0"/>
          </a:endParaRPr>
        </a:p>
      </dgm:t>
    </dgm:pt>
    <dgm:pt modelId="{F421A386-994A-43A9-A881-A203B20CA5DE}" type="sibTrans" cxnId="{4D95FBA7-ADE1-4530-881F-484775130A80}">
      <dgm:prSet/>
      <dgm:spPr/>
      <dgm:t>
        <a:bodyPr/>
        <a:lstStyle/>
        <a:p>
          <a:endParaRPr lang="en-US" sz="2000">
            <a:latin typeface="Arial Narrow" panose="020B0606020202030204" pitchFamily="34" charset="0"/>
          </a:endParaRPr>
        </a:p>
      </dgm:t>
    </dgm:pt>
    <dgm:pt modelId="{30778B12-7F92-4F97-BA3B-724CE0ED0BCA}">
      <dgm:prSet custT="1"/>
      <dgm:spPr/>
      <dgm:t>
        <a:bodyPr/>
        <a:lstStyle/>
        <a:p>
          <a:r>
            <a:rPr lang="en-ZA" altLang="en-US" sz="1100" b="1" dirty="0" smtClean="0">
              <a:latin typeface="Arial Narrow" panose="020B0606020202030204" pitchFamily="34" charset="0"/>
            </a:rPr>
            <a:t>Produce project plan &amp; LoE</a:t>
          </a:r>
        </a:p>
      </dgm:t>
    </dgm:pt>
    <dgm:pt modelId="{6A3BDC4D-0D19-4A82-818A-4A3379D27049}" type="parTrans" cxnId="{2158EDE1-00A7-44E4-B275-46CF82A2CE40}">
      <dgm:prSet/>
      <dgm:spPr/>
      <dgm:t>
        <a:bodyPr/>
        <a:lstStyle/>
        <a:p>
          <a:endParaRPr lang="en-US" sz="2000">
            <a:latin typeface="Arial Narrow" panose="020B0606020202030204" pitchFamily="34" charset="0"/>
          </a:endParaRPr>
        </a:p>
      </dgm:t>
    </dgm:pt>
    <dgm:pt modelId="{BBFEFD72-FDF4-44AB-BDE7-35656852BE4C}" type="sibTrans" cxnId="{2158EDE1-00A7-44E4-B275-46CF82A2CE40}">
      <dgm:prSet/>
      <dgm:spPr/>
      <dgm:t>
        <a:bodyPr/>
        <a:lstStyle/>
        <a:p>
          <a:endParaRPr lang="en-US" sz="2000">
            <a:latin typeface="Arial Narrow" panose="020B0606020202030204" pitchFamily="34" charset="0"/>
          </a:endParaRPr>
        </a:p>
      </dgm:t>
    </dgm:pt>
    <dgm:pt modelId="{93EBC02D-1CBF-4C8A-8D19-9B1B22C83B79}">
      <dgm:prSet custT="1"/>
      <dgm:spPr/>
      <dgm:t>
        <a:bodyPr/>
        <a:lstStyle/>
        <a:p>
          <a:r>
            <a:rPr lang="en-ZA" altLang="en-US" sz="1100" b="1" dirty="0" smtClean="0">
              <a:latin typeface="Arial Narrow" panose="020B0606020202030204" pitchFamily="34" charset="0"/>
            </a:rPr>
            <a:t>Collect and analyse Evidence </a:t>
          </a:r>
        </a:p>
      </dgm:t>
    </dgm:pt>
    <dgm:pt modelId="{B17DF48C-11FD-4B48-92D9-A4F60F241D3B}" type="parTrans" cxnId="{C84C7B55-82BD-41A7-BC2D-48D5B7C6E75A}">
      <dgm:prSet/>
      <dgm:spPr/>
      <dgm:t>
        <a:bodyPr/>
        <a:lstStyle/>
        <a:p>
          <a:endParaRPr lang="en-US" sz="2000">
            <a:latin typeface="Arial Narrow" panose="020B0606020202030204" pitchFamily="34" charset="0"/>
          </a:endParaRPr>
        </a:p>
      </dgm:t>
    </dgm:pt>
    <dgm:pt modelId="{5E6BA431-A055-4613-AA09-0A780B5DC95E}" type="sibTrans" cxnId="{C84C7B55-82BD-41A7-BC2D-48D5B7C6E75A}">
      <dgm:prSet/>
      <dgm:spPr/>
      <dgm:t>
        <a:bodyPr/>
        <a:lstStyle/>
        <a:p>
          <a:endParaRPr lang="en-US" sz="2000">
            <a:latin typeface="Arial Narrow" panose="020B0606020202030204" pitchFamily="34" charset="0"/>
          </a:endParaRPr>
        </a:p>
      </dgm:t>
    </dgm:pt>
    <dgm:pt modelId="{FA568E6B-BA20-4D97-9337-F7680D57B177}">
      <dgm:prSet custT="1"/>
      <dgm:spPr/>
      <dgm:t>
        <a:bodyPr/>
        <a:lstStyle/>
        <a:p>
          <a:r>
            <a:rPr lang="en-ZA" altLang="en-US" sz="1100" b="1" dirty="0" smtClean="0">
              <a:latin typeface="Arial Narrow" panose="020B0606020202030204" pitchFamily="34" charset="0"/>
            </a:rPr>
            <a:t>Conduct interviews and obtain affidavits</a:t>
          </a:r>
        </a:p>
      </dgm:t>
    </dgm:pt>
    <dgm:pt modelId="{BC69D8E9-E124-4FCB-A29A-662D679559F9}" type="parTrans" cxnId="{EE9754D9-BC4B-41E7-A4B7-D1BFE3139422}">
      <dgm:prSet/>
      <dgm:spPr/>
      <dgm:t>
        <a:bodyPr/>
        <a:lstStyle/>
        <a:p>
          <a:endParaRPr lang="en-US" sz="2000">
            <a:latin typeface="Arial Narrow" panose="020B0606020202030204" pitchFamily="34" charset="0"/>
          </a:endParaRPr>
        </a:p>
      </dgm:t>
    </dgm:pt>
    <dgm:pt modelId="{B28AAE79-A975-4E8A-B66B-2A7E79EBBD80}" type="sibTrans" cxnId="{EE9754D9-BC4B-41E7-A4B7-D1BFE3139422}">
      <dgm:prSet/>
      <dgm:spPr/>
      <dgm:t>
        <a:bodyPr/>
        <a:lstStyle/>
        <a:p>
          <a:endParaRPr lang="en-US" sz="2000">
            <a:latin typeface="Arial Narrow" panose="020B0606020202030204" pitchFamily="34" charset="0"/>
          </a:endParaRPr>
        </a:p>
      </dgm:t>
    </dgm:pt>
    <dgm:pt modelId="{E67977CF-9EAD-4E79-9DBA-BB1071C8AA22}">
      <dgm:prSet custT="1"/>
      <dgm:spPr/>
      <dgm:t>
        <a:bodyPr/>
        <a:lstStyle/>
        <a:p>
          <a:r>
            <a:rPr lang="en-ZA" altLang="en-US" sz="1100" b="1" dirty="0" smtClean="0">
              <a:latin typeface="Arial Narrow" panose="020B0606020202030204" pitchFamily="34" charset="0"/>
            </a:rPr>
            <a:t>Refer matters to relevant authorities</a:t>
          </a:r>
        </a:p>
      </dgm:t>
    </dgm:pt>
    <dgm:pt modelId="{112E6606-BA10-466A-9EF2-CCF162A9E499}" type="parTrans" cxnId="{2A5DFDFD-3FD0-4FBD-AEE7-78677B049A6D}">
      <dgm:prSet/>
      <dgm:spPr/>
      <dgm:t>
        <a:bodyPr/>
        <a:lstStyle/>
        <a:p>
          <a:endParaRPr lang="en-US" sz="2000">
            <a:latin typeface="Arial Narrow" panose="020B0606020202030204" pitchFamily="34" charset="0"/>
          </a:endParaRPr>
        </a:p>
      </dgm:t>
    </dgm:pt>
    <dgm:pt modelId="{F58885B0-BFD9-46EA-A746-131F25B4B459}" type="sibTrans" cxnId="{2A5DFDFD-3FD0-4FBD-AEE7-78677B049A6D}">
      <dgm:prSet/>
      <dgm:spPr/>
      <dgm:t>
        <a:bodyPr/>
        <a:lstStyle/>
        <a:p>
          <a:endParaRPr lang="en-US" sz="2000">
            <a:latin typeface="Arial Narrow" panose="020B0606020202030204" pitchFamily="34" charset="0"/>
          </a:endParaRPr>
        </a:p>
      </dgm:t>
    </dgm:pt>
    <dgm:pt modelId="{197662B5-95A0-4D8E-974E-618AEAE25D35}">
      <dgm:prSet custT="1"/>
      <dgm:spPr/>
      <dgm:t>
        <a:bodyPr/>
        <a:lstStyle/>
        <a:p>
          <a:r>
            <a:rPr lang="en-ZA" altLang="en-US" sz="1100" b="1" dirty="0" smtClean="0">
              <a:latin typeface="Arial Narrow" panose="020B0606020202030204" pitchFamily="34" charset="0"/>
            </a:rPr>
            <a:t>Reports presented to the Office of the President</a:t>
          </a:r>
        </a:p>
      </dgm:t>
    </dgm:pt>
    <dgm:pt modelId="{9AB7AB76-2B45-4355-9983-06E12F304648}" type="parTrans" cxnId="{708CAA09-FAEF-4DCA-9F10-5F6826E4A5B0}">
      <dgm:prSet/>
      <dgm:spPr/>
      <dgm:t>
        <a:bodyPr/>
        <a:lstStyle/>
        <a:p>
          <a:endParaRPr lang="en-US" sz="2000">
            <a:latin typeface="Arial Narrow" panose="020B0606020202030204" pitchFamily="34" charset="0"/>
          </a:endParaRPr>
        </a:p>
      </dgm:t>
    </dgm:pt>
    <dgm:pt modelId="{98D7C13E-9922-4822-9068-B1B41D76B1CB}" type="sibTrans" cxnId="{708CAA09-FAEF-4DCA-9F10-5F6826E4A5B0}">
      <dgm:prSet/>
      <dgm:spPr/>
      <dgm:t>
        <a:bodyPr/>
        <a:lstStyle/>
        <a:p>
          <a:endParaRPr lang="en-US" sz="2000">
            <a:latin typeface="Arial Narrow" panose="020B0606020202030204" pitchFamily="34" charset="0"/>
          </a:endParaRPr>
        </a:p>
      </dgm:t>
    </dgm:pt>
    <dgm:pt modelId="{58BCC8F1-1D79-4837-8490-A09871EFE2A4}">
      <dgm:prSet phldrT="[Text]" custT="1"/>
      <dgm:spPr/>
      <dgm:t>
        <a:bodyPr/>
        <a:lstStyle/>
        <a:p>
          <a:r>
            <a:rPr lang="en-ZA" altLang="en-US" sz="1100" b="1" dirty="0" smtClean="0">
              <a:latin typeface="Arial Narrow" panose="020B0606020202030204" pitchFamily="34" charset="0"/>
            </a:rPr>
            <a:t>Civil Litigation </a:t>
          </a:r>
          <a:endParaRPr lang="en-US" sz="1100" b="1" dirty="0">
            <a:latin typeface="Arial Narrow" panose="020B0606020202030204" pitchFamily="34" charset="0"/>
          </a:endParaRPr>
        </a:p>
      </dgm:t>
    </dgm:pt>
    <dgm:pt modelId="{072E8A58-F195-41BE-B7B8-6E2EBDEC79EC}" type="parTrans" cxnId="{4FD05CE3-EE81-493F-A2E5-9316E7B28391}">
      <dgm:prSet/>
      <dgm:spPr/>
      <dgm:t>
        <a:bodyPr/>
        <a:lstStyle/>
        <a:p>
          <a:endParaRPr lang="en-US"/>
        </a:p>
      </dgm:t>
    </dgm:pt>
    <dgm:pt modelId="{B6EE6700-CFA4-48B3-A63A-A9B9899C2819}" type="sibTrans" cxnId="{4FD05CE3-EE81-493F-A2E5-9316E7B28391}">
      <dgm:prSet/>
      <dgm:spPr/>
      <dgm:t>
        <a:bodyPr/>
        <a:lstStyle/>
        <a:p>
          <a:endParaRPr lang="en-US"/>
        </a:p>
      </dgm:t>
    </dgm:pt>
    <dgm:pt modelId="{8E80D02E-76AA-4186-A508-0A0C92036F27}">
      <dgm:prSet phldrT="[Text]" custT="1"/>
      <dgm:spPr/>
      <dgm:t>
        <a:bodyPr/>
        <a:lstStyle/>
        <a:p>
          <a:r>
            <a:rPr lang="en-US" sz="1100" b="1" dirty="0" smtClean="0">
              <a:latin typeface="Arial Narrow" panose="020B0606020202030204" pitchFamily="34" charset="0"/>
            </a:rPr>
            <a:t>Follow-ups</a:t>
          </a:r>
          <a:endParaRPr lang="en-US" sz="1100" b="1" dirty="0">
            <a:latin typeface="Arial Narrow" panose="020B0606020202030204" pitchFamily="34" charset="0"/>
          </a:endParaRPr>
        </a:p>
      </dgm:t>
    </dgm:pt>
    <dgm:pt modelId="{6BD24A8D-4C5E-4208-B5FF-357CFA37BD15}" type="parTrans" cxnId="{5909C65A-5DAE-4906-A408-3C232D07F752}">
      <dgm:prSet/>
      <dgm:spPr/>
      <dgm:t>
        <a:bodyPr/>
        <a:lstStyle/>
        <a:p>
          <a:endParaRPr lang="en-US"/>
        </a:p>
      </dgm:t>
    </dgm:pt>
    <dgm:pt modelId="{B2B05BD5-942B-4B63-B102-A8B5E28CBE11}" type="sibTrans" cxnId="{5909C65A-5DAE-4906-A408-3C232D07F752}">
      <dgm:prSet/>
      <dgm:spPr/>
      <dgm:t>
        <a:bodyPr/>
        <a:lstStyle/>
        <a:p>
          <a:endParaRPr lang="en-US"/>
        </a:p>
      </dgm:t>
    </dgm:pt>
    <dgm:pt modelId="{15FF4F4A-D749-43BB-B5EC-D45325F9DDE2}">
      <dgm:prSet phldrT="[Text]" custT="1"/>
      <dgm:spPr/>
      <dgm:t>
        <a:bodyPr/>
        <a:lstStyle/>
        <a:p>
          <a:r>
            <a:rPr lang="en-ZA" altLang="en-US" sz="1100" b="1" dirty="0" smtClean="0">
              <a:latin typeface="Arial Narrow" panose="020B0606020202030204" pitchFamily="34" charset="0"/>
            </a:rPr>
            <a:t>Allegation received  </a:t>
          </a:r>
          <a:endParaRPr lang="en-US" sz="1100" b="1" dirty="0">
            <a:latin typeface="Arial Narrow" panose="020B0606020202030204" pitchFamily="34" charset="0"/>
          </a:endParaRPr>
        </a:p>
      </dgm:t>
    </dgm:pt>
    <dgm:pt modelId="{8CF2D95E-0113-4C3B-9BCF-B0A23A391E0D}" type="parTrans" cxnId="{07125ADE-6192-4FFC-B343-ACA37B69B510}">
      <dgm:prSet/>
      <dgm:spPr/>
      <dgm:t>
        <a:bodyPr/>
        <a:lstStyle/>
        <a:p>
          <a:endParaRPr lang="en-US"/>
        </a:p>
      </dgm:t>
    </dgm:pt>
    <dgm:pt modelId="{0AF5EF0B-913C-4FE8-B5A7-8992628BF75B}" type="sibTrans" cxnId="{07125ADE-6192-4FFC-B343-ACA37B69B510}">
      <dgm:prSet/>
      <dgm:spPr/>
      <dgm:t>
        <a:bodyPr/>
        <a:lstStyle/>
        <a:p>
          <a:endParaRPr lang="en-US"/>
        </a:p>
      </dgm:t>
    </dgm:pt>
    <dgm:pt modelId="{983DDF28-3E85-42EF-B286-3C32AA4C7F82}" type="pres">
      <dgm:prSet presAssocID="{8DBE646C-9679-4B18-B3D0-6365DC114F0A}" presName="CompostProcess" presStyleCnt="0">
        <dgm:presLayoutVars>
          <dgm:dir/>
          <dgm:resizeHandles val="exact"/>
        </dgm:presLayoutVars>
      </dgm:prSet>
      <dgm:spPr/>
      <dgm:t>
        <a:bodyPr/>
        <a:lstStyle/>
        <a:p>
          <a:endParaRPr lang="en-US"/>
        </a:p>
      </dgm:t>
    </dgm:pt>
    <dgm:pt modelId="{C69AC93D-63BE-4FB2-ACFD-05422E4C75FE}" type="pres">
      <dgm:prSet presAssocID="{8DBE646C-9679-4B18-B3D0-6365DC114F0A}" presName="arrow" presStyleLbl="bgShp" presStyleIdx="0" presStyleCnt="1" custScaleX="117647"/>
      <dgm:spPr/>
    </dgm:pt>
    <dgm:pt modelId="{13349853-9C54-43E9-9479-2F5C922F937F}" type="pres">
      <dgm:prSet presAssocID="{8DBE646C-9679-4B18-B3D0-6365DC114F0A}" presName="linearProcess" presStyleCnt="0"/>
      <dgm:spPr/>
    </dgm:pt>
    <dgm:pt modelId="{2133F0B0-4E7F-4F1F-8894-B7CADEDFF805}" type="pres">
      <dgm:prSet presAssocID="{D70FFE8C-66FA-485E-A6D5-B45A812F5484}" presName="textNode" presStyleLbl="node1" presStyleIdx="0" presStyleCnt="9" custScaleX="20817" custLinFactX="15017" custLinFactNeighborX="100000" custLinFactNeighborY="1683">
        <dgm:presLayoutVars>
          <dgm:bulletEnabled val="1"/>
        </dgm:presLayoutVars>
      </dgm:prSet>
      <dgm:spPr/>
      <dgm:t>
        <a:bodyPr/>
        <a:lstStyle/>
        <a:p>
          <a:endParaRPr lang="en-US"/>
        </a:p>
      </dgm:t>
    </dgm:pt>
    <dgm:pt modelId="{EF6DE200-EEB8-4AD1-8D9D-E276E17EAA1A}" type="pres">
      <dgm:prSet presAssocID="{F421A386-994A-43A9-A881-A203B20CA5DE}" presName="sibTrans" presStyleCnt="0"/>
      <dgm:spPr/>
    </dgm:pt>
    <dgm:pt modelId="{FFEC726A-AA6A-4FBA-9C20-C613EE532A3D}" type="pres">
      <dgm:prSet presAssocID="{30778B12-7F92-4F97-BA3B-724CE0ED0BCA}" presName="textNode" presStyleLbl="node1" presStyleIdx="1" presStyleCnt="9" custScaleX="21027" custLinFactX="12790" custLinFactNeighborX="100000" custLinFactNeighborY="1683">
        <dgm:presLayoutVars>
          <dgm:bulletEnabled val="1"/>
        </dgm:presLayoutVars>
      </dgm:prSet>
      <dgm:spPr/>
      <dgm:t>
        <a:bodyPr/>
        <a:lstStyle/>
        <a:p>
          <a:endParaRPr lang="en-US"/>
        </a:p>
      </dgm:t>
    </dgm:pt>
    <dgm:pt modelId="{0037FB29-B337-41D5-A609-35E618EC2D2D}" type="pres">
      <dgm:prSet presAssocID="{BBFEFD72-FDF4-44AB-BDE7-35656852BE4C}" presName="sibTrans" presStyleCnt="0"/>
      <dgm:spPr/>
    </dgm:pt>
    <dgm:pt modelId="{4A2D5A81-ECD9-42DC-B4BD-1AD87A1650EF}" type="pres">
      <dgm:prSet presAssocID="{93EBC02D-1CBF-4C8A-8D19-9B1B22C83B79}" presName="textNode" presStyleLbl="node1" presStyleIdx="2" presStyleCnt="9" custScaleX="16363" custLinFactX="10352" custLinFactNeighborX="100000" custLinFactNeighborY="1683">
        <dgm:presLayoutVars>
          <dgm:bulletEnabled val="1"/>
        </dgm:presLayoutVars>
      </dgm:prSet>
      <dgm:spPr/>
      <dgm:t>
        <a:bodyPr/>
        <a:lstStyle/>
        <a:p>
          <a:endParaRPr lang="en-US"/>
        </a:p>
      </dgm:t>
    </dgm:pt>
    <dgm:pt modelId="{E25010F3-6E7D-471F-ACEF-050928954B30}" type="pres">
      <dgm:prSet presAssocID="{5E6BA431-A055-4613-AA09-0A780B5DC95E}" presName="sibTrans" presStyleCnt="0"/>
      <dgm:spPr/>
    </dgm:pt>
    <dgm:pt modelId="{B655A0D7-718E-415B-B4B0-1A36A58D441E}" type="pres">
      <dgm:prSet presAssocID="{FA568E6B-BA20-4D97-9337-F7680D57B177}" presName="textNode" presStyleLbl="node1" presStyleIdx="3" presStyleCnt="9" custScaleX="20941" custLinFactX="8214" custLinFactNeighborX="100000" custLinFactNeighborY="1683">
        <dgm:presLayoutVars>
          <dgm:bulletEnabled val="1"/>
        </dgm:presLayoutVars>
      </dgm:prSet>
      <dgm:spPr/>
      <dgm:t>
        <a:bodyPr/>
        <a:lstStyle/>
        <a:p>
          <a:endParaRPr lang="en-US"/>
        </a:p>
      </dgm:t>
    </dgm:pt>
    <dgm:pt modelId="{C1DB2A5D-D2F7-479B-B9FA-054D21E15058}" type="pres">
      <dgm:prSet presAssocID="{B28AAE79-A975-4E8A-B66B-2A7E79EBBD80}" presName="sibTrans" presStyleCnt="0"/>
      <dgm:spPr/>
    </dgm:pt>
    <dgm:pt modelId="{3F31B29D-84D0-41C7-997B-371AC6D6F2E9}" type="pres">
      <dgm:prSet presAssocID="{E67977CF-9EAD-4E79-9DBA-BB1071C8AA22}" presName="textNode" presStyleLbl="node1" presStyleIdx="4" presStyleCnt="9" custScaleX="19060" custLinFactX="5506" custLinFactNeighborX="100000" custLinFactNeighborY="1683">
        <dgm:presLayoutVars>
          <dgm:bulletEnabled val="1"/>
        </dgm:presLayoutVars>
      </dgm:prSet>
      <dgm:spPr/>
      <dgm:t>
        <a:bodyPr/>
        <a:lstStyle/>
        <a:p>
          <a:endParaRPr lang="en-US"/>
        </a:p>
      </dgm:t>
    </dgm:pt>
    <dgm:pt modelId="{CDDC43DC-ED8D-4AD6-A7FC-5D4680CCE2C3}" type="pres">
      <dgm:prSet presAssocID="{F58885B0-BFD9-46EA-A746-131F25B4B459}" presName="sibTrans" presStyleCnt="0"/>
      <dgm:spPr/>
    </dgm:pt>
    <dgm:pt modelId="{01D23501-CA5C-4BC1-89D1-DE86045C4CF0}" type="pres">
      <dgm:prSet presAssocID="{197662B5-95A0-4D8E-974E-618AEAE25D35}" presName="textNode" presStyleLbl="node1" presStyleIdx="5" presStyleCnt="9" custScaleX="21467" custLinFactX="23660" custLinFactNeighborX="100000" custLinFactNeighborY="1683">
        <dgm:presLayoutVars>
          <dgm:bulletEnabled val="1"/>
        </dgm:presLayoutVars>
      </dgm:prSet>
      <dgm:spPr/>
      <dgm:t>
        <a:bodyPr/>
        <a:lstStyle/>
        <a:p>
          <a:endParaRPr lang="en-US"/>
        </a:p>
      </dgm:t>
    </dgm:pt>
    <dgm:pt modelId="{E8D5725F-F129-43B1-9EBB-4325B971E7A9}" type="pres">
      <dgm:prSet presAssocID="{98D7C13E-9922-4822-9068-B1B41D76B1CB}" presName="sibTrans" presStyleCnt="0"/>
      <dgm:spPr/>
    </dgm:pt>
    <dgm:pt modelId="{023EF492-6795-45C7-A70C-8B96F0397645}" type="pres">
      <dgm:prSet presAssocID="{58BCC8F1-1D79-4837-8490-A09871EFE2A4}" presName="textNode" presStyleLbl="node1" presStyleIdx="6" presStyleCnt="9" custScaleX="19401" custLinFactX="-14315" custLinFactNeighborX="-100000" custLinFactNeighborY="1683">
        <dgm:presLayoutVars>
          <dgm:bulletEnabled val="1"/>
        </dgm:presLayoutVars>
      </dgm:prSet>
      <dgm:spPr/>
      <dgm:t>
        <a:bodyPr/>
        <a:lstStyle/>
        <a:p>
          <a:endParaRPr lang="en-US"/>
        </a:p>
      </dgm:t>
    </dgm:pt>
    <dgm:pt modelId="{57971044-A982-4B8A-B6FB-79D941C3A56C}" type="pres">
      <dgm:prSet presAssocID="{B6EE6700-CFA4-48B3-A63A-A9B9899C2819}" presName="sibTrans" presStyleCnt="0"/>
      <dgm:spPr/>
    </dgm:pt>
    <dgm:pt modelId="{5DD355E7-0B89-4BDE-B270-7170CD783221}" type="pres">
      <dgm:prSet presAssocID="{8E80D02E-76AA-4186-A508-0A0C92036F27}" presName="textNode" presStyleLbl="node1" presStyleIdx="7" presStyleCnt="9" custScaleX="14636" custLinFactNeighborX="35891" custLinFactNeighborY="1683">
        <dgm:presLayoutVars>
          <dgm:bulletEnabled val="1"/>
        </dgm:presLayoutVars>
      </dgm:prSet>
      <dgm:spPr/>
      <dgm:t>
        <a:bodyPr/>
        <a:lstStyle/>
        <a:p>
          <a:endParaRPr lang="en-US"/>
        </a:p>
      </dgm:t>
    </dgm:pt>
    <dgm:pt modelId="{7AB97037-E721-4519-A52C-0B829B8E7B71}" type="pres">
      <dgm:prSet presAssocID="{B2B05BD5-942B-4B63-B102-A8B5E28CBE11}" presName="sibTrans" presStyleCnt="0"/>
      <dgm:spPr/>
    </dgm:pt>
    <dgm:pt modelId="{E0A4F09A-1053-4709-9942-E0D0E2C3EA99}" type="pres">
      <dgm:prSet presAssocID="{15FF4F4A-D749-43BB-B5EC-D45325F9DDE2}" presName="textNode" presStyleLbl="node1" presStyleIdx="8" presStyleCnt="9" custScaleX="16970" custLinFactX="-179116" custLinFactNeighborX="-200000" custLinFactNeighborY="1683">
        <dgm:presLayoutVars>
          <dgm:bulletEnabled val="1"/>
        </dgm:presLayoutVars>
      </dgm:prSet>
      <dgm:spPr/>
      <dgm:t>
        <a:bodyPr/>
        <a:lstStyle/>
        <a:p>
          <a:endParaRPr lang="en-US"/>
        </a:p>
      </dgm:t>
    </dgm:pt>
  </dgm:ptLst>
  <dgm:cxnLst>
    <dgm:cxn modelId="{07125ADE-6192-4FFC-B343-ACA37B69B510}" srcId="{8DBE646C-9679-4B18-B3D0-6365DC114F0A}" destId="{15FF4F4A-D749-43BB-B5EC-D45325F9DDE2}" srcOrd="8" destOrd="0" parTransId="{8CF2D95E-0113-4C3B-9BCF-B0A23A391E0D}" sibTransId="{0AF5EF0B-913C-4FE8-B5A7-8992628BF75B}"/>
    <dgm:cxn modelId="{A853C409-F779-4FFD-9417-8EC48BD6E0B2}" type="presOf" srcId="{8DBE646C-9679-4B18-B3D0-6365DC114F0A}" destId="{983DDF28-3E85-42EF-B286-3C32AA4C7F82}" srcOrd="0" destOrd="0" presId="urn:microsoft.com/office/officeart/2005/8/layout/hProcess9"/>
    <dgm:cxn modelId="{79279AAB-55B8-4993-A2F9-83822E762A55}" type="presOf" srcId="{93EBC02D-1CBF-4C8A-8D19-9B1B22C83B79}" destId="{4A2D5A81-ECD9-42DC-B4BD-1AD87A1650EF}" srcOrd="0" destOrd="0" presId="urn:microsoft.com/office/officeart/2005/8/layout/hProcess9"/>
    <dgm:cxn modelId="{2A5DFDFD-3FD0-4FBD-AEE7-78677B049A6D}" srcId="{8DBE646C-9679-4B18-B3D0-6365DC114F0A}" destId="{E67977CF-9EAD-4E79-9DBA-BB1071C8AA22}" srcOrd="4" destOrd="0" parTransId="{112E6606-BA10-466A-9EF2-CCF162A9E499}" sibTransId="{F58885B0-BFD9-46EA-A746-131F25B4B459}"/>
    <dgm:cxn modelId="{4FD05CE3-EE81-493F-A2E5-9316E7B28391}" srcId="{8DBE646C-9679-4B18-B3D0-6365DC114F0A}" destId="{58BCC8F1-1D79-4837-8490-A09871EFE2A4}" srcOrd="6" destOrd="0" parTransId="{072E8A58-F195-41BE-B7B8-6E2EBDEC79EC}" sibTransId="{B6EE6700-CFA4-48B3-A63A-A9B9899C2819}"/>
    <dgm:cxn modelId="{5909C65A-5DAE-4906-A408-3C232D07F752}" srcId="{8DBE646C-9679-4B18-B3D0-6365DC114F0A}" destId="{8E80D02E-76AA-4186-A508-0A0C92036F27}" srcOrd="7" destOrd="0" parTransId="{6BD24A8D-4C5E-4208-B5FF-357CFA37BD15}" sibTransId="{B2B05BD5-942B-4B63-B102-A8B5E28CBE11}"/>
    <dgm:cxn modelId="{FC8522D5-8F43-4BFA-9908-74062A0D2747}" type="presOf" srcId="{58BCC8F1-1D79-4837-8490-A09871EFE2A4}" destId="{023EF492-6795-45C7-A70C-8B96F0397645}" srcOrd="0" destOrd="0" presId="urn:microsoft.com/office/officeart/2005/8/layout/hProcess9"/>
    <dgm:cxn modelId="{FA54B7D7-6F71-48E4-81E9-80BF12AFE864}" type="presOf" srcId="{8E80D02E-76AA-4186-A508-0A0C92036F27}" destId="{5DD355E7-0B89-4BDE-B270-7170CD783221}" srcOrd="0" destOrd="0" presId="urn:microsoft.com/office/officeart/2005/8/layout/hProcess9"/>
    <dgm:cxn modelId="{C84C7B55-82BD-41A7-BC2D-48D5B7C6E75A}" srcId="{8DBE646C-9679-4B18-B3D0-6365DC114F0A}" destId="{93EBC02D-1CBF-4C8A-8D19-9B1B22C83B79}" srcOrd="2" destOrd="0" parTransId="{B17DF48C-11FD-4B48-92D9-A4F60F241D3B}" sibTransId="{5E6BA431-A055-4613-AA09-0A780B5DC95E}"/>
    <dgm:cxn modelId="{5A17C629-3140-4D8F-8341-EBFFB8540572}" type="presOf" srcId="{E67977CF-9EAD-4E79-9DBA-BB1071C8AA22}" destId="{3F31B29D-84D0-41C7-997B-371AC6D6F2E9}" srcOrd="0" destOrd="0" presId="urn:microsoft.com/office/officeart/2005/8/layout/hProcess9"/>
    <dgm:cxn modelId="{BF43B7D0-97EF-404D-A3AD-0BC712F67C52}" type="presOf" srcId="{197662B5-95A0-4D8E-974E-618AEAE25D35}" destId="{01D23501-CA5C-4BC1-89D1-DE86045C4CF0}" srcOrd="0" destOrd="0" presId="urn:microsoft.com/office/officeart/2005/8/layout/hProcess9"/>
    <dgm:cxn modelId="{2530A339-908F-4EC9-92C6-0E263F1D94FB}" type="presOf" srcId="{30778B12-7F92-4F97-BA3B-724CE0ED0BCA}" destId="{FFEC726A-AA6A-4FBA-9C20-C613EE532A3D}" srcOrd="0" destOrd="0" presId="urn:microsoft.com/office/officeart/2005/8/layout/hProcess9"/>
    <dgm:cxn modelId="{4A93A035-F3C2-4280-B7B8-D38168BB9DB6}" type="presOf" srcId="{15FF4F4A-D749-43BB-B5EC-D45325F9DDE2}" destId="{E0A4F09A-1053-4709-9942-E0D0E2C3EA99}" srcOrd="0" destOrd="0" presId="urn:microsoft.com/office/officeart/2005/8/layout/hProcess9"/>
    <dgm:cxn modelId="{37622D35-6D9E-4C81-B452-49567CE2B31C}" type="presOf" srcId="{FA568E6B-BA20-4D97-9337-F7680D57B177}" destId="{B655A0D7-718E-415B-B4B0-1A36A58D441E}" srcOrd="0" destOrd="0" presId="urn:microsoft.com/office/officeart/2005/8/layout/hProcess9"/>
    <dgm:cxn modelId="{4D95FBA7-ADE1-4530-881F-484775130A80}" srcId="{8DBE646C-9679-4B18-B3D0-6365DC114F0A}" destId="{D70FFE8C-66FA-485E-A6D5-B45A812F5484}" srcOrd="0" destOrd="0" parTransId="{B93314B5-F39A-4DF2-8E70-83651D5CEF38}" sibTransId="{F421A386-994A-43A9-A881-A203B20CA5DE}"/>
    <dgm:cxn modelId="{2158EDE1-00A7-44E4-B275-46CF82A2CE40}" srcId="{8DBE646C-9679-4B18-B3D0-6365DC114F0A}" destId="{30778B12-7F92-4F97-BA3B-724CE0ED0BCA}" srcOrd="1" destOrd="0" parTransId="{6A3BDC4D-0D19-4A82-818A-4A3379D27049}" sibTransId="{BBFEFD72-FDF4-44AB-BDE7-35656852BE4C}"/>
    <dgm:cxn modelId="{708CAA09-FAEF-4DCA-9F10-5F6826E4A5B0}" srcId="{8DBE646C-9679-4B18-B3D0-6365DC114F0A}" destId="{197662B5-95A0-4D8E-974E-618AEAE25D35}" srcOrd="5" destOrd="0" parTransId="{9AB7AB76-2B45-4355-9983-06E12F304648}" sibTransId="{98D7C13E-9922-4822-9068-B1B41D76B1CB}"/>
    <dgm:cxn modelId="{17513A85-1872-4A86-8206-6C61085C2055}" type="presOf" srcId="{D70FFE8C-66FA-485E-A6D5-B45A812F5484}" destId="{2133F0B0-4E7F-4F1F-8894-B7CADEDFF805}" srcOrd="0" destOrd="0" presId="urn:microsoft.com/office/officeart/2005/8/layout/hProcess9"/>
    <dgm:cxn modelId="{EE9754D9-BC4B-41E7-A4B7-D1BFE3139422}" srcId="{8DBE646C-9679-4B18-B3D0-6365DC114F0A}" destId="{FA568E6B-BA20-4D97-9337-F7680D57B177}" srcOrd="3" destOrd="0" parTransId="{BC69D8E9-E124-4FCB-A29A-662D679559F9}" sibTransId="{B28AAE79-A975-4E8A-B66B-2A7E79EBBD80}"/>
    <dgm:cxn modelId="{92F23D9F-21E8-4E34-8387-77D944BDA9DD}" type="presParOf" srcId="{983DDF28-3E85-42EF-B286-3C32AA4C7F82}" destId="{C69AC93D-63BE-4FB2-ACFD-05422E4C75FE}" srcOrd="0" destOrd="0" presId="urn:microsoft.com/office/officeart/2005/8/layout/hProcess9"/>
    <dgm:cxn modelId="{FD47C39A-D55E-45E0-82ED-63BA91CFAA0B}" type="presParOf" srcId="{983DDF28-3E85-42EF-B286-3C32AA4C7F82}" destId="{13349853-9C54-43E9-9479-2F5C922F937F}" srcOrd="1" destOrd="0" presId="urn:microsoft.com/office/officeart/2005/8/layout/hProcess9"/>
    <dgm:cxn modelId="{C8B5675D-62E7-41EA-B2D2-83858737CBC2}" type="presParOf" srcId="{13349853-9C54-43E9-9479-2F5C922F937F}" destId="{2133F0B0-4E7F-4F1F-8894-B7CADEDFF805}" srcOrd="0" destOrd="0" presId="urn:microsoft.com/office/officeart/2005/8/layout/hProcess9"/>
    <dgm:cxn modelId="{BA97338F-3856-400A-B14C-7EFA3841FD72}" type="presParOf" srcId="{13349853-9C54-43E9-9479-2F5C922F937F}" destId="{EF6DE200-EEB8-4AD1-8D9D-E276E17EAA1A}" srcOrd="1" destOrd="0" presId="urn:microsoft.com/office/officeart/2005/8/layout/hProcess9"/>
    <dgm:cxn modelId="{B4EA3EF2-D872-4465-A6CE-8D92AFA7311D}" type="presParOf" srcId="{13349853-9C54-43E9-9479-2F5C922F937F}" destId="{FFEC726A-AA6A-4FBA-9C20-C613EE532A3D}" srcOrd="2" destOrd="0" presId="urn:microsoft.com/office/officeart/2005/8/layout/hProcess9"/>
    <dgm:cxn modelId="{E38A3EE0-FBA3-4ECC-B988-D9F322941B4B}" type="presParOf" srcId="{13349853-9C54-43E9-9479-2F5C922F937F}" destId="{0037FB29-B337-41D5-A609-35E618EC2D2D}" srcOrd="3" destOrd="0" presId="urn:microsoft.com/office/officeart/2005/8/layout/hProcess9"/>
    <dgm:cxn modelId="{163BF9F9-E372-44C8-B29C-1AB09F397BDE}" type="presParOf" srcId="{13349853-9C54-43E9-9479-2F5C922F937F}" destId="{4A2D5A81-ECD9-42DC-B4BD-1AD87A1650EF}" srcOrd="4" destOrd="0" presId="urn:microsoft.com/office/officeart/2005/8/layout/hProcess9"/>
    <dgm:cxn modelId="{C7B087B2-F7A1-4966-AD48-EDF84A9EC829}" type="presParOf" srcId="{13349853-9C54-43E9-9479-2F5C922F937F}" destId="{E25010F3-6E7D-471F-ACEF-050928954B30}" srcOrd="5" destOrd="0" presId="urn:microsoft.com/office/officeart/2005/8/layout/hProcess9"/>
    <dgm:cxn modelId="{4C7E27CF-AA3E-4708-96DC-FBE1659B91C0}" type="presParOf" srcId="{13349853-9C54-43E9-9479-2F5C922F937F}" destId="{B655A0D7-718E-415B-B4B0-1A36A58D441E}" srcOrd="6" destOrd="0" presId="urn:microsoft.com/office/officeart/2005/8/layout/hProcess9"/>
    <dgm:cxn modelId="{3534EE40-5D1F-42CA-AB83-6FB80D85FDA6}" type="presParOf" srcId="{13349853-9C54-43E9-9479-2F5C922F937F}" destId="{C1DB2A5D-D2F7-479B-B9FA-054D21E15058}" srcOrd="7" destOrd="0" presId="urn:microsoft.com/office/officeart/2005/8/layout/hProcess9"/>
    <dgm:cxn modelId="{70B552D2-7B5D-40EC-8B05-0BC31013921C}" type="presParOf" srcId="{13349853-9C54-43E9-9479-2F5C922F937F}" destId="{3F31B29D-84D0-41C7-997B-371AC6D6F2E9}" srcOrd="8" destOrd="0" presId="urn:microsoft.com/office/officeart/2005/8/layout/hProcess9"/>
    <dgm:cxn modelId="{FC947296-612E-4070-AE7C-A403614F5844}" type="presParOf" srcId="{13349853-9C54-43E9-9479-2F5C922F937F}" destId="{CDDC43DC-ED8D-4AD6-A7FC-5D4680CCE2C3}" srcOrd="9" destOrd="0" presId="urn:microsoft.com/office/officeart/2005/8/layout/hProcess9"/>
    <dgm:cxn modelId="{FADB33AD-5877-46D9-99E6-93836D542D1A}" type="presParOf" srcId="{13349853-9C54-43E9-9479-2F5C922F937F}" destId="{01D23501-CA5C-4BC1-89D1-DE86045C4CF0}" srcOrd="10" destOrd="0" presId="urn:microsoft.com/office/officeart/2005/8/layout/hProcess9"/>
    <dgm:cxn modelId="{ADC418D0-25E1-4AC6-8FE7-8D1FD6D83089}" type="presParOf" srcId="{13349853-9C54-43E9-9479-2F5C922F937F}" destId="{E8D5725F-F129-43B1-9EBB-4325B971E7A9}" srcOrd="11" destOrd="0" presId="urn:microsoft.com/office/officeart/2005/8/layout/hProcess9"/>
    <dgm:cxn modelId="{56D55F24-8F62-4E36-A6C5-01C2F0E69E3A}" type="presParOf" srcId="{13349853-9C54-43E9-9479-2F5C922F937F}" destId="{023EF492-6795-45C7-A70C-8B96F0397645}" srcOrd="12" destOrd="0" presId="urn:microsoft.com/office/officeart/2005/8/layout/hProcess9"/>
    <dgm:cxn modelId="{A7C0B2F9-84FF-4C66-A60D-64D5FE1A6C8E}" type="presParOf" srcId="{13349853-9C54-43E9-9479-2F5C922F937F}" destId="{57971044-A982-4B8A-B6FB-79D941C3A56C}" srcOrd="13" destOrd="0" presId="urn:microsoft.com/office/officeart/2005/8/layout/hProcess9"/>
    <dgm:cxn modelId="{50E1178B-5D15-4CFF-BA50-84961F252845}" type="presParOf" srcId="{13349853-9C54-43E9-9479-2F5C922F937F}" destId="{5DD355E7-0B89-4BDE-B270-7170CD783221}" srcOrd="14" destOrd="0" presId="urn:microsoft.com/office/officeart/2005/8/layout/hProcess9"/>
    <dgm:cxn modelId="{416B5015-FCC7-450E-AF9D-E35A9AC48ED6}" type="presParOf" srcId="{13349853-9C54-43E9-9479-2F5C922F937F}" destId="{7AB97037-E721-4519-A52C-0B829B8E7B71}" srcOrd="15" destOrd="0" presId="urn:microsoft.com/office/officeart/2005/8/layout/hProcess9"/>
    <dgm:cxn modelId="{7CB539B3-14B4-4109-B7ED-FD0A87C70CA9}" type="presParOf" srcId="{13349853-9C54-43E9-9479-2F5C922F937F}" destId="{E0A4F09A-1053-4709-9942-E0D0E2C3EA99}" srcOrd="16"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43B325-A9C6-40B3-87EB-A826647612D9}" type="doc">
      <dgm:prSet loTypeId="urn:microsoft.com/office/officeart/2005/8/layout/pList2#1" loCatId="list" qsTypeId="urn:microsoft.com/office/officeart/2005/8/quickstyle/simple1" qsCatId="simple" csTypeId="urn:microsoft.com/office/officeart/2005/8/colors/accent1_2" csCatId="accent1" phldr="1"/>
      <dgm:spPr/>
      <dgm:t>
        <a:bodyPr/>
        <a:lstStyle/>
        <a:p>
          <a:endParaRPr lang="en-US"/>
        </a:p>
      </dgm:t>
    </dgm:pt>
    <dgm:pt modelId="{CE13AA36-14CE-4996-AFE4-D5661FFF74DC}">
      <dgm:prSet phldrT="[Text]"/>
      <dgm:spPr/>
      <dgm:t>
        <a:bodyPr/>
        <a:lstStyle/>
        <a:p>
          <a:r>
            <a:rPr lang="en-US" b="1" dirty="0" smtClean="0"/>
            <a:t>CIVIL LITIGATION</a:t>
          </a:r>
          <a:endParaRPr lang="en-US" b="1" dirty="0"/>
        </a:p>
      </dgm:t>
    </dgm:pt>
    <dgm:pt modelId="{275E96B7-F869-4A93-A49B-6614265E9BE0}" type="parTrans" cxnId="{D39B0426-F377-4407-811C-9CB573E1F8C0}">
      <dgm:prSet/>
      <dgm:spPr/>
      <dgm:t>
        <a:bodyPr/>
        <a:lstStyle/>
        <a:p>
          <a:endParaRPr lang="en-US"/>
        </a:p>
      </dgm:t>
    </dgm:pt>
    <dgm:pt modelId="{23DB3D04-F169-4DC3-A284-0148DEE75C6D}" type="sibTrans" cxnId="{D39B0426-F377-4407-811C-9CB573E1F8C0}">
      <dgm:prSet/>
      <dgm:spPr/>
      <dgm:t>
        <a:bodyPr/>
        <a:lstStyle/>
        <a:p>
          <a:endParaRPr lang="en-US"/>
        </a:p>
      </dgm:t>
    </dgm:pt>
    <dgm:pt modelId="{2DF3787A-A59E-445D-A44C-163C02D92119}">
      <dgm:prSet phldrT="[Text]"/>
      <dgm:spPr/>
      <dgm:t>
        <a:bodyPr/>
        <a:lstStyle/>
        <a:p>
          <a:r>
            <a:rPr lang="en-ZA" dirty="0" smtClean="0">
              <a:solidFill>
                <a:schemeClr val="tx1"/>
              </a:solidFill>
            </a:rPr>
            <a:t>Institute civil proceedings where there are potential recoveries of assets.</a:t>
          </a:r>
          <a:endParaRPr lang="en-US" dirty="0"/>
        </a:p>
      </dgm:t>
    </dgm:pt>
    <dgm:pt modelId="{4750F7E7-481E-4121-A739-5B5B1EDA0174}" type="parTrans" cxnId="{9A775F3B-790A-448F-9394-51508A233EF8}">
      <dgm:prSet/>
      <dgm:spPr/>
      <dgm:t>
        <a:bodyPr/>
        <a:lstStyle/>
        <a:p>
          <a:endParaRPr lang="en-US"/>
        </a:p>
      </dgm:t>
    </dgm:pt>
    <dgm:pt modelId="{22BCC323-8EB0-41F5-8A8C-B49DDC4607FA}" type="sibTrans" cxnId="{9A775F3B-790A-448F-9394-51508A233EF8}">
      <dgm:prSet/>
      <dgm:spPr/>
      <dgm:t>
        <a:bodyPr/>
        <a:lstStyle/>
        <a:p>
          <a:endParaRPr lang="en-US"/>
        </a:p>
      </dgm:t>
    </dgm:pt>
    <dgm:pt modelId="{558686EC-B2A5-42FA-96A8-AE5D5D0757DD}">
      <dgm:prSet phldrT="[Text]"/>
      <dgm:spPr/>
      <dgm:t>
        <a:bodyPr/>
        <a:lstStyle/>
        <a:p>
          <a:r>
            <a:rPr lang="en-US" b="1" dirty="0" smtClean="0"/>
            <a:t>DISCIPLINARY ACTION REFERRALS</a:t>
          </a:r>
          <a:endParaRPr lang="en-US" b="1" dirty="0"/>
        </a:p>
      </dgm:t>
    </dgm:pt>
    <dgm:pt modelId="{33D0EFDB-C5A7-49AD-85C4-034A6B79B989}" type="parTrans" cxnId="{3867D535-7204-48D6-A016-C131F1575C3C}">
      <dgm:prSet/>
      <dgm:spPr/>
      <dgm:t>
        <a:bodyPr/>
        <a:lstStyle/>
        <a:p>
          <a:endParaRPr lang="en-US"/>
        </a:p>
      </dgm:t>
    </dgm:pt>
    <dgm:pt modelId="{BBC3611A-DBD8-4B48-8B0C-001C640C447A}" type="sibTrans" cxnId="{3867D535-7204-48D6-A016-C131F1575C3C}">
      <dgm:prSet/>
      <dgm:spPr/>
      <dgm:t>
        <a:bodyPr/>
        <a:lstStyle/>
        <a:p>
          <a:endParaRPr lang="en-US"/>
        </a:p>
      </dgm:t>
    </dgm:pt>
    <dgm:pt modelId="{63DDA8FA-63BD-492D-8115-1A8E0D89184C}">
      <dgm:prSet phldrT="[Text]"/>
      <dgm:spPr/>
      <dgm:t>
        <a:bodyPr/>
        <a:lstStyle/>
        <a:p>
          <a:r>
            <a:rPr lang="en-US" b="1" dirty="0" smtClean="0"/>
            <a:t>PROSECUTION REFERRALS TO THE </a:t>
          </a:r>
        </a:p>
        <a:p>
          <a:r>
            <a:rPr lang="en-US" b="1" dirty="0" smtClean="0"/>
            <a:t> </a:t>
          </a:r>
          <a:r>
            <a:rPr lang="en-US" b="1" dirty="0" smtClean="0">
              <a:solidFill>
                <a:schemeClr val="tx1"/>
              </a:solidFill>
            </a:rPr>
            <a:t>NPA</a:t>
          </a:r>
        </a:p>
        <a:p>
          <a:endParaRPr lang="en-US" b="1" dirty="0">
            <a:solidFill>
              <a:schemeClr val="tx1"/>
            </a:solidFill>
          </a:endParaRPr>
        </a:p>
      </dgm:t>
    </dgm:pt>
    <dgm:pt modelId="{F88648CE-6B79-4E92-999E-3A730F7E64E1}" type="parTrans" cxnId="{DA104FA2-5524-4AFC-BB2F-8711D015BC8A}">
      <dgm:prSet/>
      <dgm:spPr/>
      <dgm:t>
        <a:bodyPr/>
        <a:lstStyle/>
        <a:p>
          <a:endParaRPr lang="en-US"/>
        </a:p>
      </dgm:t>
    </dgm:pt>
    <dgm:pt modelId="{FD058380-EC49-4C49-A2B6-F9023B45FEC3}" type="sibTrans" cxnId="{DA104FA2-5524-4AFC-BB2F-8711D015BC8A}">
      <dgm:prSet/>
      <dgm:spPr/>
      <dgm:t>
        <a:bodyPr/>
        <a:lstStyle/>
        <a:p>
          <a:endParaRPr lang="en-US"/>
        </a:p>
      </dgm:t>
    </dgm:pt>
    <dgm:pt modelId="{714E8B0E-F3A4-4974-90A5-FE401C086221}">
      <dgm:prSet phldrT="[Text]"/>
      <dgm:spPr/>
      <dgm:t>
        <a:bodyPr/>
        <a:lstStyle/>
        <a:p>
          <a:r>
            <a:rPr lang="en-US" b="1" dirty="0" smtClean="0"/>
            <a:t>REFERRAL TO OTHER REGULATORY AUTHORITIES</a:t>
          </a:r>
          <a:endParaRPr lang="en-US" b="1" dirty="0"/>
        </a:p>
      </dgm:t>
    </dgm:pt>
    <dgm:pt modelId="{88110918-10C2-4BE1-A2CB-506AF65CE09D}" type="parTrans" cxnId="{A4B6AC99-2037-4003-9B33-FBFE5B6BAFE3}">
      <dgm:prSet/>
      <dgm:spPr/>
      <dgm:t>
        <a:bodyPr/>
        <a:lstStyle/>
        <a:p>
          <a:endParaRPr lang="en-US"/>
        </a:p>
      </dgm:t>
    </dgm:pt>
    <dgm:pt modelId="{B535A68E-49C5-4D60-994E-6B91E3D2B9FD}" type="sibTrans" cxnId="{A4B6AC99-2037-4003-9B33-FBFE5B6BAFE3}">
      <dgm:prSet/>
      <dgm:spPr/>
      <dgm:t>
        <a:bodyPr/>
        <a:lstStyle/>
        <a:p>
          <a:endParaRPr lang="en-US"/>
        </a:p>
      </dgm:t>
    </dgm:pt>
    <dgm:pt modelId="{3479A53D-2B1E-44B4-A04E-FA433DA8E86F}">
      <dgm:prSet phldrT="[Text]"/>
      <dgm:spPr/>
      <dgm:t>
        <a:bodyPr/>
        <a:lstStyle/>
        <a:p>
          <a:r>
            <a:rPr lang="en-US" b="1" dirty="0" smtClean="0">
              <a:solidFill>
                <a:schemeClr val="tx1"/>
              </a:solidFill>
            </a:rPr>
            <a:t>SARS</a:t>
          </a:r>
          <a:endParaRPr lang="en-US" b="1" dirty="0">
            <a:solidFill>
              <a:schemeClr val="tx1"/>
            </a:solidFill>
          </a:endParaRPr>
        </a:p>
      </dgm:t>
    </dgm:pt>
    <dgm:pt modelId="{2BAD8750-8CA6-4920-A173-82388164AA7C}" type="parTrans" cxnId="{398307A9-DDAD-4949-9950-94D54157AC06}">
      <dgm:prSet/>
      <dgm:spPr/>
      <dgm:t>
        <a:bodyPr/>
        <a:lstStyle/>
        <a:p>
          <a:endParaRPr lang="en-US"/>
        </a:p>
      </dgm:t>
    </dgm:pt>
    <dgm:pt modelId="{DB64CC3E-846C-4544-8E39-AA7A73A2007D}" type="sibTrans" cxnId="{398307A9-DDAD-4949-9950-94D54157AC06}">
      <dgm:prSet/>
      <dgm:spPr/>
      <dgm:t>
        <a:bodyPr/>
        <a:lstStyle/>
        <a:p>
          <a:endParaRPr lang="en-US"/>
        </a:p>
      </dgm:t>
    </dgm:pt>
    <dgm:pt modelId="{EB02E34F-4A8F-4C60-B46D-0B08C9253CE4}">
      <dgm:prSet/>
      <dgm:spPr/>
      <dgm:t>
        <a:bodyPr/>
        <a:lstStyle/>
        <a:p>
          <a:r>
            <a:rPr lang="en-ZA" dirty="0" smtClean="0">
              <a:solidFill>
                <a:schemeClr val="tx1"/>
              </a:solidFill>
            </a:rPr>
            <a:t>Apply for preservation orders at an early stage of investigation where there is prima facie evidence.</a:t>
          </a:r>
          <a:endParaRPr lang="en-ZA" dirty="0">
            <a:solidFill>
              <a:schemeClr val="tx1"/>
            </a:solidFill>
          </a:endParaRPr>
        </a:p>
      </dgm:t>
    </dgm:pt>
    <dgm:pt modelId="{E2E955F6-4BA1-4CB3-93FF-4CB8A352AEA2}" type="parTrans" cxnId="{96453437-C74B-4AA9-9A8F-ABC81F047243}">
      <dgm:prSet/>
      <dgm:spPr/>
      <dgm:t>
        <a:bodyPr/>
        <a:lstStyle/>
        <a:p>
          <a:endParaRPr lang="en-US"/>
        </a:p>
      </dgm:t>
    </dgm:pt>
    <dgm:pt modelId="{9643D71C-FE55-4F2A-BE76-DC1143D12E0B}" type="sibTrans" cxnId="{96453437-C74B-4AA9-9A8F-ABC81F047243}">
      <dgm:prSet/>
      <dgm:spPr/>
      <dgm:t>
        <a:bodyPr/>
        <a:lstStyle/>
        <a:p>
          <a:endParaRPr lang="en-US"/>
        </a:p>
      </dgm:t>
    </dgm:pt>
    <dgm:pt modelId="{22665953-5286-4036-9298-E2A102DB7502}">
      <dgm:prSet phldrT="[Text]"/>
      <dgm:spPr/>
      <dgm:t>
        <a:bodyPr/>
        <a:lstStyle/>
        <a:p>
          <a:r>
            <a:rPr lang="en-US" b="1" dirty="0" smtClean="0">
              <a:solidFill>
                <a:schemeClr val="tx1"/>
              </a:solidFill>
            </a:rPr>
            <a:t>FIC</a:t>
          </a:r>
          <a:endParaRPr lang="en-US" b="1" dirty="0">
            <a:solidFill>
              <a:schemeClr val="tx1"/>
            </a:solidFill>
          </a:endParaRPr>
        </a:p>
      </dgm:t>
    </dgm:pt>
    <dgm:pt modelId="{3D5A2FD7-DDB2-4965-BF3D-44087E7974A2}" type="parTrans" cxnId="{22A5B366-928B-4690-A391-8886691C1061}">
      <dgm:prSet/>
      <dgm:spPr/>
      <dgm:t>
        <a:bodyPr/>
        <a:lstStyle/>
        <a:p>
          <a:endParaRPr lang="en-US"/>
        </a:p>
      </dgm:t>
    </dgm:pt>
    <dgm:pt modelId="{431CD18A-C1F9-4328-B8C0-9258EC3778A5}" type="sibTrans" cxnId="{22A5B366-928B-4690-A391-8886691C1061}">
      <dgm:prSet/>
      <dgm:spPr/>
      <dgm:t>
        <a:bodyPr/>
        <a:lstStyle/>
        <a:p>
          <a:endParaRPr lang="en-US"/>
        </a:p>
      </dgm:t>
    </dgm:pt>
    <dgm:pt modelId="{FA86B4C2-F486-4903-A3AF-BEF9A5D46024}" type="pres">
      <dgm:prSet presAssocID="{EB43B325-A9C6-40B3-87EB-A826647612D9}" presName="Name0" presStyleCnt="0">
        <dgm:presLayoutVars>
          <dgm:dir/>
          <dgm:resizeHandles val="exact"/>
        </dgm:presLayoutVars>
      </dgm:prSet>
      <dgm:spPr/>
      <dgm:t>
        <a:bodyPr/>
        <a:lstStyle/>
        <a:p>
          <a:endParaRPr lang="en-US"/>
        </a:p>
      </dgm:t>
    </dgm:pt>
    <dgm:pt modelId="{1B851ECA-1C9D-4E58-BB28-99C373DA201A}" type="pres">
      <dgm:prSet presAssocID="{EB43B325-A9C6-40B3-87EB-A826647612D9}" presName="bkgdShp" presStyleLbl="alignAccFollowNode1" presStyleIdx="0" presStyleCnt="1"/>
      <dgm:spPr/>
    </dgm:pt>
    <dgm:pt modelId="{046F1418-FD76-4620-8F26-8E75045BF227}" type="pres">
      <dgm:prSet presAssocID="{EB43B325-A9C6-40B3-87EB-A826647612D9}" presName="linComp" presStyleCnt="0"/>
      <dgm:spPr/>
    </dgm:pt>
    <dgm:pt modelId="{81286AAA-5188-4CAD-B3C7-C4D3210F1A90}" type="pres">
      <dgm:prSet presAssocID="{CE13AA36-14CE-4996-AFE4-D5661FFF74DC}" presName="compNode" presStyleCnt="0"/>
      <dgm:spPr/>
    </dgm:pt>
    <dgm:pt modelId="{1476B482-36B3-4031-8FFE-4EC8CCAEB7B8}" type="pres">
      <dgm:prSet presAssocID="{CE13AA36-14CE-4996-AFE4-D5661FFF74DC}" presName="node" presStyleLbl="node1" presStyleIdx="0" presStyleCnt="4">
        <dgm:presLayoutVars>
          <dgm:bulletEnabled val="1"/>
        </dgm:presLayoutVars>
      </dgm:prSet>
      <dgm:spPr/>
      <dgm:t>
        <a:bodyPr/>
        <a:lstStyle/>
        <a:p>
          <a:endParaRPr lang="en-US"/>
        </a:p>
      </dgm:t>
    </dgm:pt>
    <dgm:pt modelId="{CE329B16-8008-4943-9C60-4BB1E8D03C3C}" type="pres">
      <dgm:prSet presAssocID="{CE13AA36-14CE-4996-AFE4-D5661FFF74DC}" presName="invisiNode" presStyleLbl="node1" presStyleIdx="0" presStyleCnt="4"/>
      <dgm:spPr/>
    </dgm:pt>
    <dgm:pt modelId="{B4824691-E4B8-4D6E-9A20-9E4BDA95FDDE}" type="pres">
      <dgm:prSet presAssocID="{CE13AA36-14CE-4996-AFE4-D5661FFF74DC}" presName="imagNode" presStyleLbl="fgImgPlace1" presStyleIdx="0" presStyleCnt="4"/>
      <dgm:spPr>
        <a:blipFill>
          <a:blip xmlns:r="http://schemas.openxmlformats.org/officeDocument/2006/relationships" r:embed="rId1">
            <a:extLst>
              <a:ext uri="{28A0092B-C50C-407E-A947-70E740481C1C}">
                <a14:useLocalDpi xmlns:a14="http://schemas.microsoft.com/office/drawing/2010/main" xmlns="" val="0"/>
              </a:ext>
            </a:extLst>
          </a:blip>
          <a:srcRect/>
          <a:stretch>
            <a:fillRect l="-50000" r="-50000"/>
          </a:stretch>
        </a:blipFill>
      </dgm:spPr>
    </dgm:pt>
    <dgm:pt modelId="{657FE299-058D-47F1-8530-5A8A42A8037C}" type="pres">
      <dgm:prSet presAssocID="{23DB3D04-F169-4DC3-A284-0148DEE75C6D}" presName="sibTrans" presStyleLbl="sibTrans2D1" presStyleIdx="0" presStyleCnt="0"/>
      <dgm:spPr/>
      <dgm:t>
        <a:bodyPr/>
        <a:lstStyle/>
        <a:p>
          <a:endParaRPr lang="en-US"/>
        </a:p>
      </dgm:t>
    </dgm:pt>
    <dgm:pt modelId="{32864535-83E9-4679-9D35-1B947698A124}" type="pres">
      <dgm:prSet presAssocID="{558686EC-B2A5-42FA-96A8-AE5D5D0757DD}" presName="compNode" presStyleCnt="0"/>
      <dgm:spPr/>
    </dgm:pt>
    <dgm:pt modelId="{BF4A4C01-4C7D-4C1F-910A-116700426C7B}" type="pres">
      <dgm:prSet presAssocID="{558686EC-B2A5-42FA-96A8-AE5D5D0757DD}" presName="node" presStyleLbl="node1" presStyleIdx="1" presStyleCnt="4">
        <dgm:presLayoutVars>
          <dgm:bulletEnabled val="1"/>
        </dgm:presLayoutVars>
      </dgm:prSet>
      <dgm:spPr/>
      <dgm:t>
        <a:bodyPr/>
        <a:lstStyle/>
        <a:p>
          <a:endParaRPr lang="en-US"/>
        </a:p>
      </dgm:t>
    </dgm:pt>
    <dgm:pt modelId="{95D380CB-5076-4546-ADB7-A3517548E042}" type="pres">
      <dgm:prSet presAssocID="{558686EC-B2A5-42FA-96A8-AE5D5D0757DD}" presName="invisiNode" presStyleLbl="node1" presStyleIdx="1" presStyleCnt="4"/>
      <dgm:spPr/>
    </dgm:pt>
    <dgm:pt modelId="{B5ECF966-2F77-48D4-8859-DDD1D567C3D5}" type="pres">
      <dgm:prSet presAssocID="{558686EC-B2A5-42FA-96A8-AE5D5D0757DD}" presName="imagNode" presStyleLbl="fgImgPlace1" presStyleIdx="1" presStyleCnt="4"/>
      <dgm:spPr>
        <a:blipFill>
          <a:blip xmlns:r="http://schemas.openxmlformats.org/officeDocument/2006/relationships" r:embed="rId2">
            <a:extLst>
              <a:ext uri="{28A0092B-C50C-407E-A947-70E740481C1C}">
                <a14:useLocalDpi xmlns:a14="http://schemas.microsoft.com/office/drawing/2010/main" xmlns="" val="0"/>
              </a:ext>
            </a:extLst>
          </a:blip>
          <a:srcRect/>
          <a:stretch>
            <a:fillRect t="-19000" b="-19000"/>
          </a:stretch>
        </a:blipFill>
      </dgm:spPr>
    </dgm:pt>
    <dgm:pt modelId="{F6CD1951-2CDC-4E0F-B0D3-A8A545D0EAD0}" type="pres">
      <dgm:prSet presAssocID="{BBC3611A-DBD8-4B48-8B0C-001C640C447A}" presName="sibTrans" presStyleLbl="sibTrans2D1" presStyleIdx="0" presStyleCnt="0"/>
      <dgm:spPr/>
      <dgm:t>
        <a:bodyPr/>
        <a:lstStyle/>
        <a:p>
          <a:endParaRPr lang="en-US"/>
        </a:p>
      </dgm:t>
    </dgm:pt>
    <dgm:pt modelId="{32C6CF7C-DDA2-4C77-8381-46C3C37AF5D1}" type="pres">
      <dgm:prSet presAssocID="{63DDA8FA-63BD-492D-8115-1A8E0D89184C}" presName="compNode" presStyleCnt="0"/>
      <dgm:spPr/>
    </dgm:pt>
    <dgm:pt modelId="{2A676C26-1F16-49DF-B32A-CEE32E2BF012}" type="pres">
      <dgm:prSet presAssocID="{63DDA8FA-63BD-492D-8115-1A8E0D89184C}" presName="node" presStyleLbl="node1" presStyleIdx="2" presStyleCnt="4">
        <dgm:presLayoutVars>
          <dgm:bulletEnabled val="1"/>
        </dgm:presLayoutVars>
      </dgm:prSet>
      <dgm:spPr/>
      <dgm:t>
        <a:bodyPr/>
        <a:lstStyle/>
        <a:p>
          <a:endParaRPr lang="en-US"/>
        </a:p>
      </dgm:t>
    </dgm:pt>
    <dgm:pt modelId="{9279381E-6D20-4A42-8572-BD4E4D78D970}" type="pres">
      <dgm:prSet presAssocID="{63DDA8FA-63BD-492D-8115-1A8E0D89184C}" presName="invisiNode" presStyleLbl="node1" presStyleIdx="2" presStyleCnt="4"/>
      <dgm:spPr/>
    </dgm:pt>
    <dgm:pt modelId="{1B8DC6E8-2C2D-43FE-AE19-C13B7A96FE4C}" type="pres">
      <dgm:prSet presAssocID="{63DDA8FA-63BD-492D-8115-1A8E0D89184C}" presName="imagNode"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xmlns="" val="0"/>
              </a:ext>
            </a:extLst>
          </a:blip>
          <a:srcRect/>
          <a:stretch>
            <a:fillRect l="-12000" r="-12000"/>
          </a:stretch>
        </a:blipFill>
      </dgm:spPr>
    </dgm:pt>
    <dgm:pt modelId="{F201BBC6-193C-48B8-BC2F-2FAD22098432}" type="pres">
      <dgm:prSet presAssocID="{FD058380-EC49-4C49-A2B6-F9023B45FEC3}" presName="sibTrans" presStyleLbl="sibTrans2D1" presStyleIdx="0" presStyleCnt="0"/>
      <dgm:spPr/>
      <dgm:t>
        <a:bodyPr/>
        <a:lstStyle/>
        <a:p>
          <a:endParaRPr lang="en-US"/>
        </a:p>
      </dgm:t>
    </dgm:pt>
    <dgm:pt modelId="{A1DBF569-4A87-413F-B5A7-F8EEE5FA4487}" type="pres">
      <dgm:prSet presAssocID="{714E8B0E-F3A4-4974-90A5-FE401C086221}" presName="compNode" presStyleCnt="0"/>
      <dgm:spPr/>
    </dgm:pt>
    <dgm:pt modelId="{77837FB8-9E19-4424-A9E5-57F9D486F9FA}" type="pres">
      <dgm:prSet presAssocID="{714E8B0E-F3A4-4974-90A5-FE401C086221}" presName="node" presStyleLbl="node1" presStyleIdx="3" presStyleCnt="4">
        <dgm:presLayoutVars>
          <dgm:bulletEnabled val="1"/>
        </dgm:presLayoutVars>
      </dgm:prSet>
      <dgm:spPr/>
      <dgm:t>
        <a:bodyPr/>
        <a:lstStyle/>
        <a:p>
          <a:endParaRPr lang="en-US"/>
        </a:p>
      </dgm:t>
    </dgm:pt>
    <dgm:pt modelId="{00DB7641-D2DB-4652-9DA3-94852CBFD320}" type="pres">
      <dgm:prSet presAssocID="{714E8B0E-F3A4-4974-90A5-FE401C086221}" presName="invisiNode" presStyleLbl="node1" presStyleIdx="3" presStyleCnt="4"/>
      <dgm:spPr/>
    </dgm:pt>
    <dgm:pt modelId="{C0888264-4B80-4CDC-B8C3-AED596A3DA0B}" type="pres">
      <dgm:prSet presAssocID="{714E8B0E-F3A4-4974-90A5-FE401C086221}" presName="imagNode"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xmlns="" val="0"/>
              </a:ext>
            </a:extLst>
          </a:blip>
          <a:srcRect/>
          <a:stretch>
            <a:fillRect l="-2000" r="-2000"/>
          </a:stretch>
        </a:blipFill>
      </dgm:spPr>
    </dgm:pt>
  </dgm:ptLst>
  <dgm:cxnLst>
    <dgm:cxn modelId="{6A2E75CC-94B9-4B44-9075-0A8E48EA3EA1}" type="presOf" srcId="{23DB3D04-F169-4DC3-A284-0148DEE75C6D}" destId="{657FE299-058D-47F1-8530-5A8A42A8037C}" srcOrd="0" destOrd="0" presId="urn:microsoft.com/office/officeart/2005/8/layout/pList2#1"/>
    <dgm:cxn modelId="{88D3C0BD-740E-40E6-ACF4-59C8B9967FB9}" type="presOf" srcId="{EB43B325-A9C6-40B3-87EB-A826647612D9}" destId="{FA86B4C2-F486-4903-A3AF-BEF9A5D46024}" srcOrd="0" destOrd="0" presId="urn:microsoft.com/office/officeart/2005/8/layout/pList2#1"/>
    <dgm:cxn modelId="{8F3D1AB2-EEAE-4602-984E-A0131255C3E2}" type="presOf" srcId="{22665953-5286-4036-9298-E2A102DB7502}" destId="{77837FB8-9E19-4424-A9E5-57F9D486F9FA}" srcOrd="0" destOrd="2" presId="urn:microsoft.com/office/officeart/2005/8/layout/pList2#1"/>
    <dgm:cxn modelId="{F4BBA332-A975-43E8-B66C-2FC01BF67198}" type="presOf" srcId="{2DF3787A-A59E-445D-A44C-163C02D92119}" destId="{1476B482-36B3-4031-8FFE-4EC8CCAEB7B8}" srcOrd="0" destOrd="1" presId="urn:microsoft.com/office/officeart/2005/8/layout/pList2#1"/>
    <dgm:cxn modelId="{D39B0426-F377-4407-811C-9CB573E1F8C0}" srcId="{EB43B325-A9C6-40B3-87EB-A826647612D9}" destId="{CE13AA36-14CE-4996-AFE4-D5661FFF74DC}" srcOrd="0" destOrd="0" parTransId="{275E96B7-F869-4A93-A49B-6614265E9BE0}" sibTransId="{23DB3D04-F169-4DC3-A284-0148DEE75C6D}"/>
    <dgm:cxn modelId="{3867D535-7204-48D6-A016-C131F1575C3C}" srcId="{EB43B325-A9C6-40B3-87EB-A826647612D9}" destId="{558686EC-B2A5-42FA-96A8-AE5D5D0757DD}" srcOrd="1" destOrd="0" parTransId="{33D0EFDB-C5A7-49AD-85C4-034A6B79B989}" sibTransId="{BBC3611A-DBD8-4B48-8B0C-001C640C447A}"/>
    <dgm:cxn modelId="{DA104FA2-5524-4AFC-BB2F-8711D015BC8A}" srcId="{EB43B325-A9C6-40B3-87EB-A826647612D9}" destId="{63DDA8FA-63BD-492D-8115-1A8E0D89184C}" srcOrd="2" destOrd="0" parTransId="{F88648CE-6B79-4E92-999E-3A730F7E64E1}" sibTransId="{FD058380-EC49-4C49-A2B6-F9023B45FEC3}"/>
    <dgm:cxn modelId="{31DFB9AE-AF9B-4CA5-81E5-AB247849BEDA}" type="presOf" srcId="{EB02E34F-4A8F-4C60-B46D-0B08C9253CE4}" destId="{1476B482-36B3-4031-8FFE-4EC8CCAEB7B8}" srcOrd="0" destOrd="2" presId="urn:microsoft.com/office/officeart/2005/8/layout/pList2#1"/>
    <dgm:cxn modelId="{3B6CE48A-BD96-41A9-90E0-5E6C6BEF4287}" type="presOf" srcId="{FD058380-EC49-4C49-A2B6-F9023B45FEC3}" destId="{F201BBC6-193C-48B8-BC2F-2FAD22098432}" srcOrd="0" destOrd="0" presId="urn:microsoft.com/office/officeart/2005/8/layout/pList2#1"/>
    <dgm:cxn modelId="{3873E251-1D67-4216-8541-A8B161AD9AAC}" type="presOf" srcId="{714E8B0E-F3A4-4974-90A5-FE401C086221}" destId="{77837FB8-9E19-4424-A9E5-57F9D486F9FA}" srcOrd="0" destOrd="0" presId="urn:microsoft.com/office/officeart/2005/8/layout/pList2#1"/>
    <dgm:cxn modelId="{162DF7C9-807C-47C3-ADB1-6130A6838893}" type="presOf" srcId="{558686EC-B2A5-42FA-96A8-AE5D5D0757DD}" destId="{BF4A4C01-4C7D-4C1F-910A-116700426C7B}" srcOrd="0" destOrd="0" presId="urn:microsoft.com/office/officeart/2005/8/layout/pList2#1"/>
    <dgm:cxn modelId="{A7F86F10-244C-445E-AE98-941796113DF8}" type="presOf" srcId="{BBC3611A-DBD8-4B48-8B0C-001C640C447A}" destId="{F6CD1951-2CDC-4E0F-B0D3-A8A545D0EAD0}" srcOrd="0" destOrd="0" presId="urn:microsoft.com/office/officeart/2005/8/layout/pList2#1"/>
    <dgm:cxn modelId="{1FB9E018-0F87-4CBF-9BC5-251A16AA8572}" type="presOf" srcId="{CE13AA36-14CE-4996-AFE4-D5661FFF74DC}" destId="{1476B482-36B3-4031-8FFE-4EC8CCAEB7B8}" srcOrd="0" destOrd="0" presId="urn:microsoft.com/office/officeart/2005/8/layout/pList2#1"/>
    <dgm:cxn modelId="{398307A9-DDAD-4949-9950-94D54157AC06}" srcId="{714E8B0E-F3A4-4974-90A5-FE401C086221}" destId="{3479A53D-2B1E-44B4-A04E-FA433DA8E86F}" srcOrd="0" destOrd="0" parTransId="{2BAD8750-8CA6-4920-A173-82388164AA7C}" sibTransId="{DB64CC3E-846C-4544-8E39-AA7A73A2007D}"/>
    <dgm:cxn modelId="{A4B6AC99-2037-4003-9B33-FBFE5B6BAFE3}" srcId="{EB43B325-A9C6-40B3-87EB-A826647612D9}" destId="{714E8B0E-F3A4-4974-90A5-FE401C086221}" srcOrd="3" destOrd="0" parTransId="{88110918-10C2-4BE1-A2CB-506AF65CE09D}" sibTransId="{B535A68E-49C5-4D60-994E-6B91E3D2B9FD}"/>
    <dgm:cxn modelId="{22A5B366-928B-4690-A391-8886691C1061}" srcId="{714E8B0E-F3A4-4974-90A5-FE401C086221}" destId="{22665953-5286-4036-9298-E2A102DB7502}" srcOrd="1" destOrd="0" parTransId="{3D5A2FD7-DDB2-4965-BF3D-44087E7974A2}" sibTransId="{431CD18A-C1F9-4328-B8C0-9258EC3778A5}"/>
    <dgm:cxn modelId="{7092C9CE-C0BC-4E98-9311-B6FB39792F0B}" type="presOf" srcId="{63DDA8FA-63BD-492D-8115-1A8E0D89184C}" destId="{2A676C26-1F16-49DF-B32A-CEE32E2BF012}" srcOrd="0" destOrd="0" presId="urn:microsoft.com/office/officeart/2005/8/layout/pList2#1"/>
    <dgm:cxn modelId="{96453437-C74B-4AA9-9A8F-ABC81F047243}" srcId="{CE13AA36-14CE-4996-AFE4-D5661FFF74DC}" destId="{EB02E34F-4A8F-4C60-B46D-0B08C9253CE4}" srcOrd="1" destOrd="0" parTransId="{E2E955F6-4BA1-4CB3-93FF-4CB8A352AEA2}" sibTransId="{9643D71C-FE55-4F2A-BE76-DC1143D12E0B}"/>
    <dgm:cxn modelId="{ABCD899B-68EC-436C-BAEA-A801218B2300}" type="presOf" srcId="{3479A53D-2B1E-44B4-A04E-FA433DA8E86F}" destId="{77837FB8-9E19-4424-A9E5-57F9D486F9FA}" srcOrd="0" destOrd="1" presId="urn:microsoft.com/office/officeart/2005/8/layout/pList2#1"/>
    <dgm:cxn modelId="{9A775F3B-790A-448F-9394-51508A233EF8}" srcId="{CE13AA36-14CE-4996-AFE4-D5661FFF74DC}" destId="{2DF3787A-A59E-445D-A44C-163C02D92119}" srcOrd="0" destOrd="0" parTransId="{4750F7E7-481E-4121-A739-5B5B1EDA0174}" sibTransId="{22BCC323-8EB0-41F5-8A8C-B49DDC4607FA}"/>
    <dgm:cxn modelId="{242C9CC7-F107-4BB0-AAC1-48157E69CF8D}" type="presParOf" srcId="{FA86B4C2-F486-4903-A3AF-BEF9A5D46024}" destId="{1B851ECA-1C9D-4E58-BB28-99C373DA201A}" srcOrd="0" destOrd="0" presId="urn:microsoft.com/office/officeart/2005/8/layout/pList2#1"/>
    <dgm:cxn modelId="{E8D43AE5-C466-4299-91FC-21EAA103788A}" type="presParOf" srcId="{FA86B4C2-F486-4903-A3AF-BEF9A5D46024}" destId="{046F1418-FD76-4620-8F26-8E75045BF227}" srcOrd="1" destOrd="0" presId="urn:microsoft.com/office/officeart/2005/8/layout/pList2#1"/>
    <dgm:cxn modelId="{0FD09A15-7740-42AE-8503-82FBF7774B32}" type="presParOf" srcId="{046F1418-FD76-4620-8F26-8E75045BF227}" destId="{81286AAA-5188-4CAD-B3C7-C4D3210F1A90}" srcOrd="0" destOrd="0" presId="urn:microsoft.com/office/officeart/2005/8/layout/pList2#1"/>
    <dgm:cxn modelId="{1FD21F4D-781A-42F3-9893-D5E6F53251E8}" type="presParOf" srcId="{81286AAA-5188-4CAD-B3C7-C4D3210F1A90}" destId="{1476B482-36B3-4031-8FFE-4EC8CCAEB7B8}" srcOrd="0" destOrd="0" presId="urn:microsoft.com/office/officeart/2005/8/layout/pList2#1"/>
    <dgm:cxn modelId="{8259945C-B7B0-4318-9866-3E908E129B8B}" type="presParOf" srcId="{81286AAA-5188-4CAD-B3C7-C4D3210F1A90}" destId="{CE329B16-8008-4943-9C60-4BB1E8D03C3C}" srcOrd="1" destOrd="0" presId="urn:microsoft.com/office/officeart/2005/8/layout/pList2#1"/>
    <dgm:cxn modelId="{249DF885-BB0A-4A11-B4E7-199ED2F50046}" type="presParOf" srcId="{81286AAA-5188-4CAD-B3C7-C4D3210F1A90}" destId="{B4824691-E4B8-4D6E-9A20-9E4BDA95FDDE}" srcOrd="2" destOrd="0" presId="urn:microsoft.com/office/officeart/2005/8/layout/pList2#1"/>
    <dgm:cxn modelId="{E6B379D4-FC86-4FDA-83C2-815DB51FDEDC}" type="presParOf" srcId="{046F1418-FD76-4620-8F26-8E75045BF227}" destId="{657FE299-058D-47F1-8530-5A8A42A8037C}" srcOrd="1" destOrd="0" presId="urn:microsoft.com/office/officeart/2005/8/layout/pList2#1"/>
    <dgm:cxn modelId="{83A7FFE6-5FC1-4F8C-8B89-834ED4670205}" type="presParOf" srcId="{046F1418-FD76-4620-8F26-8E75045BF227}" destId="{32864535-83E9-4679-9D35-1B947698A124}" srcOrd="2" destOrd="0" presId="urn:microsoft.com/office/officeart/2005/8/layout/pList2#1"/>
    <dgm:cxn modelId="{8855FC89-E266-422B-A22E-7AA90AD5C80B}" type="presParOf" srcId="{32864535-83E9-4679-9D35-1B947698A124}" destId="{BF4A4C01-4C7D-4C1F-910A-116700426C7B}" srcOrd="0" destOrd="0" presId="urn:microsoft.com/office/officeart/2005/8/layout/pList2#1"/>
    <dgm:cxn modelId="{BE69E2B2-7A2D-4C84-B308-20A81A8398C6}" type="presParOf" srcId="{32864535-83E9-4679-9D35-1B947698A124}" destId="{95D380CB-5076-4546-ADB7-A3517548E042}" srcOrd="1" destOrd="0" presId="urn:microsoft.com/office/officeart/2005/8/layout/pList2#1"/>
    <dgm:cxn modelId="{425BE674-D0FA-409D-88F2-7A477998DBC4}" type="presParOf" srcId="{32864535-83E9-4679-9D35-1B947698A124}" destId="{B5ECF966-2F77-48D4-8859-DDD1D567C3D5}" srcOrd="2" destOrd="0" presId="urn:microsoft.com/office/officeart/2005/8/layout/pList2#1"/>
    <dgm:cxn modelId="{BFEB4C8F-0C0A-4629-8F3C-D33D5E5EFE12}" type="presParOf" srcId="{046F1418-FD76-4620-8F26-8E75045BF227}" destId="{F6CD1951-2CDC-4E0F-B0D3-A8A545D0EAD0}" srcOrd="3" destOrd="0" presId="urn:microsoft.com/office/officeart/2005/8/layout/pList2#1"/>
    <dgm:cxn modelId="{395B15D3-E198-40F3-A4F5-07AE246A11B3}" type="presParOf" srcId="{046F1418-FD76-4620-8F26-8E75045BF227}" destId="{32C6CF7C-DDA2-4C77-8381-46C3C37AF5D1}" srcOrd="4" destOrd="0" presId="urn:microsoft.com/office/officeart/2005/8/layout/pList2#1"/>
    <dgm:cxn modelId="{2F2D3EAF-33F1-42F8-B9CA-9A3E0357FC83}" type="presParOf" srcId="{32C6CF7C-DDA2-4C77-8381-46C3C37AF5D1}" destId="{2A676C26-1F16-49DF-B32A-CEE32E2BF012}" srcOrd="0" destOrd="0" presId="urn:microsoft.com/office/officeart/2005/8/layout/pList2#1"/>
    <dgm:cxn modelId="{62E833CD-32A6-4D0D-AC33-C26608383BAB}" type="presParOf" srcId="{32C6CF7C-DDA2-4C77-8381-46C3C37AF5D1}" destId="{9279381E-6D20-4A42-8572-BD4E4D78D970}" srcOrd="1" destOrd="0" presId="urn:microsoft.com/office/officeart/2005/8/layout/pList2#1"/>
    <dgm:cxn modelId="{44E3C8C1-BB70-4ACA-9F59-358A78461C7D}" type="presParOf" srcId="{32C6CF7C-DDA2-4C77-8381-46C3C37AF5D1}" destId="{1B8DC6E8-2C2D-43FE-AE19-C13B7A96FE4C}" srcOrd="2" destOrd="0" presId="urn:microsoft.com/office/officeart/2005/8/layout/pList2#1"/>
    <dgm:cxn modelId="{D4338422-4C09-4B23-A938-7645FD2A3356}" type="presParOf" srcId="{046F1418-FD76-4620-8F26-8E75045BF227}" destId="{F201BBC6-193C-48B8-BC2F-2FAD22098432}" srcOrd="5" destOrd="0" presId="urn:microsoft.com/office/officeart/2005/8/layout/pList2#1"/>
    <dgm:cxn modelId="{F5AACDAA-9337-4F65-AAFD-5D091C80D18A}" type="presParOf" srcId="{046F1418-FD76-4620-8F26-8E75045BF227}" destId="{A1DBF569-4A87-413F-B5A7-F8EEE5FA4487}" srcOrd="6" destOrd="0" presId="urn:microsoft.com/office/officeart/2005/8/layout/pList2#1"/>
    <dgm:cxn modelId="{82AE827C-BB20-45F7-A0C7-C2D55CE1E9DF}" type="presParOf" srcId="{A1DBF569-4A87-413F-B5A7-F8EEE5FA4487}" destId="{77837FB8-9E19-4424-A9E5-57F9D486F9FA}" srcOrd="0" destOrd="0" presId="urn:microsoft.com/office/officeart/2005/8/layout/pList2#1"/>
    <dgm:cxn modelId="{AB5BE997-195D-4FC8-A942-39C688FDC940}" type="presParOf" srcId="{A1DBF569-4A87-413F-B5A7-F8EEE5FA4487}" destId="{00DB7641-D2DB-4652-9DA3-94852CBFD320}" srcOrd="1" destOrd="0" presId="urn:microsoft.com/office/officeart/2005/8/layout/pList2#1"/>
    <dgm:cxn modelId="{BD316308-9553-456D-ACD7-3B2F1B022231}" type="presParOf" srcId="{A1DBF569-4A87-413F-B5A7-F8EEE5FA4487}" destId="{C0888264-4B80-4CDC-B8C3-AED596A3DA0B}" srcOrd="2" destOrd="0" presId="urn:microsoft.com/office/officeart/2005/8/layout/pList2#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A559E6-EAE0-4FB4-87A0-46303B61F1FF}"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ZA"/>
        </a:p>
      </dgm:t>
    </dgm:pt>
    <dgm:pt modelId="{0B44B0DA-01C3-4B00-A62A-B568473C367F}">
      <dgm:prSet phldrT="[Text]" custT="1"/>
      <dgm:spPr>
        <a:solidFill>
          <a:schemeClr val="tx1"/>
        </a:solidFill>
      </dgm:spPr>
      <dgm:t>
        <a:bodyPr/>
        <a:lstStyle/>
        <a:p>
          <a:r>
            <a:rPr lang="en-ZA" sz="1400" dirty="0" smtClean="0"/>
            <a:t>Receive an allegation </a:t>
          </a:r>
          <a:endParaRPr lang="en-ZA" sz="1400" dirty="0"/>
        </a:p>
      </dgm:t>
    </dgm:pt>
    <dgm:pt modelId="{FBE99F5E-4530-4C73-8A19-AC72249C6D3B}" type="parTrans" cxnId="{14B2D05D-9048-476B-861B-E46158BCB2D1}">
      <dgm:prSet/>
      <dgm:spPr/>
      <dgm:t>
        <a:bodyPr/>
        <a:lstStyle/>
        <a:p>
          <a:endParaRPr lang="en-ZA" sz="4400"/>
        </a:p>
      </dgm:t>
    </dgm:pt>
    <dgm:pt modelId="{95C79F80-4F05-4E57-B83E-B4E0376FBD73}" type="sibTrans" cxnId="{14B2D05D-9048-476B-861B-E46158BCB2D1}">
      <dgm:prSet/>
      <dgm:spPr/>
      <dgm:t>
        <a:bodyPr/>
        <a:lstStyle/>
        <a:p>
          <a:endParaRPr lang="en-ZA" sz="4400"/>
        </a:p>
      </dgm:t>
    </dgm:pt>
    <dgm:pt modelId="{DDD5ADF7-E310-4ACE-95B3-6BD49B053257}">
      <dgm:prSet phldrT="[Text]" custT="1"/>
      <dgm:spPr>
        <a:solidFill>
          <a:schemeClr val="bg2">
            <a:lumMod val="50000"/>
          </a:schemeClr>
        </a:solidFill>
      </dgm:spPr>
      <dgm:t>
        <a:bodyPr/>
        <a:lstStyle/>
        <a:p>
          <a:r>
            <a:rPr lang="en-ZA" sz="1400" dirty="0" smtClean="0"/>
            <a:t>Register</a:t>
          </a:r>
          <a:endParaRPr lang="en-ZA" sz="1400" dirty="0"/>
        </a:p>
      </dgm:t>
    </dgm:pt>
    <dgm:pt modelId="{0928BF19-33BD-4D34-B242-BD0C9E5D2F77}" type="parTrans" cxnId="{8759EEB5-D480-4F40-A39C-F7A3FC95ABFE}">
      <dgm:prSet/>
      <dgm:spPr/>
      <dgm:t>
        <a:bodyPr/>
        <a:lstStyle/>
        <a:p>
          <a:endParaRPr lang="en-ZA" sz="4400"/>
        </a:p>
      </dgm:t>
    </dgm:pt>
    <dgm:pt modelId="{C5828475-BEF6-45DA-B3A6-1CFF18ADBD6F}" type="sibTrans" cxnId="{8759EEB5-D480-4F40-A39C-F7A3FC95ABFE}">
      <dgm:prSet/>
      <dgm:spPr/>
      <dgm:t>
        <a:bodyPr/>
        <a:lstStyle/>
        <a:p>
          <a:endParaRPr lang="en-ZA" sz="4400"/>
        </a:p>
      </dgm:t>
    </dgm:pt>
    <dgm:pt modelId="{EE4EC46E-E258-4482-A930-A2FFAAF61C89}">
      <dgm:prSet phldrT="[Text]" custT="1"/>
      <dgm:spPr>
        <a:solidFill>
          <a:schemeClr val="tx1"/>
        </a:solidFill>
      </dgm:spPr>
      <dgm:t>
        <a:bodyPr/>
        <a:lstStyle/>
        <a:p>
          <a:r>
            <a:rPr lang="en-ZA" sz="1400" dirty="0" smtClean="0"/>
            <a:t>Feasibility </a:t>
          </a:r>
          <a:endParaRPr lang="en-ZA" sz="1400" dirty="0"/>
        </a:p>
      </dgm:t>
    </dgm:pt>
    <dgm:pt modelId="{ACF0D18D-9F30-479F-84B8-A221E4AE8EB4}" type="parTrans" cxnId="{C4C5B065-CE17-488F-AB84-EF14B513C7BE}">
      <dgm:prSet/>
      <dgm:spPr/>
      <dgm:t>
        <a:bodyPr/>
        <a:lstStyle/>
        <a:p>
          <a:endParaRPr lang="en-ZA" sz="4400"/>
        </a:p>
      </dgm:t>
    </dgm:pt>
    <dgm:pt modelId="{9096E67E-CC25-4567-9441-8A503DAC24A9}" type="sibTrans" cxnId="{C4C5B065-CE17-488F-AB84-EF14B513C7BE}">
      <dgm:prSet/>
      <dgm:spPr/>
      <dgm:t>
        <a:bodyPr/>
        <a:lstStyle/>
        <a:p>
          <a:endParaRPr lang="en-ZA" sz="4400"/>
        </a:p>
      </dgm:t>
    </dgm:pt>
    <dgm:pt modelId="{7590581C-243A-4DD9-A943-361513DA4DDC}">
      <dgm:prSet phldrT="[Text]" custT="1"/>
      <dgm:spPr>
        <a:solidFill>
          <a:schemeClr val="bg2">
            <a:lumMod val="50000"/>
          </a:schemeClr>
        </a:solidFill>
      </dgm:spPr>
      <dgm:t>
        <a:bodyPr/>
        <a:lstStyle/>
        <a:p>
          <a:r>
            <a:rPr lang="en-ZA" sz="1400" dirty="0" smtClean="0"/>
            <a:t>Scoping </a:t>
          </a:r>
          <a:endParaRPr lang="en-ZA" sz="1400" dirty="0"/>
        </a:p>
      </dgm:t>
    </dgm:pt>
    <dgm:pt modelId="{0958381B-ABEA-4103-8E09-5D83DA4BF12C}" type="parTrans" cxnId="{59A14849-D70B-4FDA-AB63-55CF8DA82BF4}">
      <dgm:prSet/>
      <dgm:spPr/>
      <dgm:t>
        <a:bodyPr/>
        <a:lstStyle/>
        <a:p>
          <a:endParaRPr lang="en-ZA" sz="4400"/>
        </a:p>
      </dgm:t>
    </dgm:pt>
    <dgm:pt modelId="{624E3687-5751-4608-9DF9-D9813C0E7CE6}" type="sibTrans" cxnId="{59A14849-D70B-4FDA-AB63-55CF8DA82BF4}">
      <dgm:prSet/>
      <dgm:spPr/>
      <dgm:t>
        <a:bodyPr/>
        <a:lstStyle/>
        <a:p>
          <a:endParaRPr lang="en-ZA" sz="4400"/>
        </a:p>
      </dgm:t>
    </dgm:pt>
    <dgm:pt modelId="{70A22177-D47D-4C62-A76C-F759A9CBB4C5}">
      <dgm:prSet phldrT="[Text]" custT="1"/>
      <dgm:spPr>
        <a:solidFill>
          <a:schemeClr val="tx1"/>
        </a:solidFill>
      </dgm:spPr>
      <dgm:t>
        <a:bodyPr/>
        <a:lstStyle/>
        <a:p>
          <a:r>
            <a:rPr lang="en-ZA" sz="1400" dirty="0" smtClean="0"/>
            <a:t>Proclamation </a:t>
          </a:r>
          <a:endParaRPr lang="en-ZA" sz="1400" dirty="0"/>
        </a:p>
      </dgm:t>
    </dgm:pt>
    <dgm:pt modelId="{8AB9DE48-4D45-4F40-B3A6-D091D491B489}" type="parTrans" cxnId="{6F487AEF-4AF5-4444-86FE-75716215AE0A}">
      <dgm:prSet/>
      <dgm:spPr/>
      <dgm:t>
        <a:bodyPr/>
        <a:lstStyle/>
        <a:p>
          <a:endParaRPr lang="en-ZA" sz="4400"/>
        </a:p>
      </dgm:t>
    </dgm:pt>
    <dgm:pt modelId="{096E6B78-909E-4F2D-B20D-8CBD8CB5071F}" type="sibTrans" cxnId="{6F487AEF-4AF5-4444-86FE-75716215AE0A}">
      <dgm:prSet/>
      <dgm:spPr/>
      <dgm:t>
        <a:bodyPr/>
        <a:lstStyle/>
        <a:p>
          <a:endParaRPr lang="en-ZA" sz="4400"/>
        </a:p>
      </dgm:t>
    </dgm:pt>
    <dgm:pt modelId="{83A69075-2EE6-4F37-9CE2-9DE5497D1E1F}">
      <dgm:prSet phldrT="[Text]" custT="1"/>
      <dgm:spPr>
        <a:solidFill>
          <a:schemeClr val="bg2">
            <a:lumMod val="50000"/>
          </a:schemeClr>
        </a:solidFill>
      </dgm:spPr>
      <dgm:t>
        <a:bodyPr/>
        <a:lstStyle/>
        <a:p>
          <a:r>
            <a:rPr lang="en-ZA" sz="1400" dirty="0" smtClean="0"/>
            <a:t>Planning of investigation </a:t>
          </a:r>
          <a:endParaRPr lang="en-ZA" sz="1400" dirty="0"/>
        </a:p>
      </dgm:t>
    </dgm:pt>
    <dgm:pt modelId="{3CF5C7D8-83AC-4EBA-9AE2-7BD740181BEE}" type="parTrans" cxnId="{283F3A50-1F66-4831-83CA-78D31967586A}">
      <dgm:prSet/>
      <dgm:spPr/>
      <dgm:t>
        <a:bodyPr/>
        <a:lstStyle/>
        <a:p>
          <a:endParaRPr lang="en-ZA" sz="4400"/>
        </a:p>
      </dgm:t>
    </dgm:pt>
    <dgm:pt modelId="{5B10CD9D-B57D-480F-BC84-2E9F41327321}" type="sibTrans" cxnId="{283F3A50-1F66-4831-83CA-78D31967586A}">
      <dgm:prSet/>
      <dgm:spPr/>
      <dgm:t>
        <a:bodyPr/>
        <a:lstStyle/>
        <a:p>
          <a:endParaRPr lang="en-ZA" sz="4400"/>
        </a:p>
      </dgm:t>
    </dgm:pt>
    <dgm:pt modelId="{EC1E5D6D-FC21-45FB-B75F-B6011A11CD6C}" type="pres">
      <dgm:prSet presAssocID="{00A559E6-EAE0-4FB4-87A0-46303B61F1FF}" presName="Name0" presStyleCnt="0">
        <dgm:presLayoutVars>
          <dgm:dir/>
          <dgm:resizeHandles val="exact"/>
        </dgm:presLayoutVars>
      </dgm:prSet>
      <dgm:spPr/>
      <dgm:t>
        <a:bodyPr/>
        <a:lstStyle/>
        <a:p>
          <a:endParaRPr lang="en-US"/>
        </a:p>
      </dgm:t>
    </dgm:pt>
    <dgm:pt modelId="{52D0632A-48DB-4632-8104-9CF646FEFB27}" type="pres">
      <dgm:prSet presAssocID="{0B44B0DA-01C3-4B00-A62A-B568473C367F}" presName="parTxOnly" presStyleLbl="node1" presStyleIdx="0" presStyleCnt="6">
        <dgm:presLayoutVars>
          <dgm:bulletEnabled val="1"/>
        </dgm:presLayoutVars>
      </dgm:prSet>
      <dgm:spPr/>
      <dgm:t>
        <a:bodyPr/>
        <a:lstStyle/>
        <a:p>
          <a:endParaRPr lang="en-US"/>
        </a:p>
      </dgm:t>
    </dgm:pt>
    <dgm:pt modelId="{7CD541CE-3FB6-455E-889E-83AAC4858FDB}" type="pres">
      <dgm:prSet presAssocID="{95C79F80-4F05-4E57-B83E-B4E0376FBD73}" presName="parSpace" presStyleCnt="0"/>
      <dgm:spPr/>
    </dgm:pt>
    <dgm:pt modelId="{81AFF87C-3508-4EE2-AD6F-61CD17BB1672}" type="pres">
      <dgm:prSet presAssocID="{DDD5ADF7-E310-4ACE-95B3-6BD49B053257}" presName="parTxOnly" presStyleLbl="node1" presStyleIdx="1" presStyleCnt="6" custScaleX="81791" custLinFactNeighborX="4017" custLinFactNeighborY="336">
        <dgm:presLayoutVars>
          <dgm:bulletEnabled val="1"/>
        </dgm:presLayoutVars>
      </dgm:prSet>
      <dgm:spPr/>
      <dgm:t>
        <a:bodyPr/>
        <a:lstStyle/>
        <a:p>
          <a:endParaRPr lang="en-US"/>
        </a:p>
      </dgm:t>
    </dgm:pt>
    <dgm:pt modelId="{0059C123-971B-4EAC-BAAD-23AE02E5114A}" type="pres">
      <dgm:prSet presAssocID="{C5828475-BEF6-45DA-B3A6-1CFF18ADBD6F}" presName="parSpace" presStyleCnt="0"/>
      <dgm:spPr/>
    </dgm:pt>
    <dgm:pt modelId="{3AE0C56F-0D21-48A0-BE64-2683C685DF40}" type="pres">
      <dgm:prSet presAssocID="{EE4EC46E-E258-4482-A930-A2FFAAF61C89}" presName="parTxOnly" presStyleLbl="node1" presStyleIdx="2" presStyleCnt="6" custScaleX="90887">
        <dgm:presLayoutVars>
          <dgm:bulletEnabled val="1"/>
        </dgm:presLayoutVars>
      </dgm:prSet>
      <dgm:spPr/>
      <dgm:t>
        <a:bodyPr/>
        <a:lstStyle/>
        <a:p>
          <a:endParaRPr lang="en-US"/>
        </a:p>
      </dgm:t>
    </dgm:pt>
    <dgm:pt modelId="{EB1971A3-E034-4DE5-B059-769561C49CB3}" type="pres">
      <dgm:prSet presAssocID="{9096E67E-CC25-4567-9441-8A503DAC24A9}" presName="parSpace" presStyleCnt="0"/>
      <dgm:spPr/>
    </dgm:pt>
    <dgm:pt modelId="{24D042D6-0E50-472C-B155-FFCA74EC18DC}" type="pres">
      <dgm:prSet presAssocID="{7590581C-243A-4DD9-A943-361513DA4DDC}" presName="parTxOnly" presStyleLbl="node1" presStyleIdx="3" presStyleCnt="6" custScaleX="92884">
        <dgm:presLayoutVars>
          <dgm:bulletEnabled val="1"/>
        </dgm:presLayoutVars>
      </dgm:prSet>
      <dgm:spPr/>
      <dgm:t>
        <a:bodyPr/>
        <a:lstStyle/>
        <a:p>
          <a:endParaRPr lang="en-US"/>
        </a:p>
      </dgm:t>
    </dgm:pt>
    <dgm:pt modelId="{2530114C-4A93-4ACB-992A-728D7BB524D4}" type="pres">
      <dgm:prSet presAssocID="{624E3687-5751-4608-9DF9-D9813C0E7CE6}" presName="parSpace" presStyleCnt="0"/>
      <dgm:spPr/>
    </dgm:pt>
    <dgm:pt modelId="{E99D9573-3A22-4DC1-8248-9B8D658A4ECE}" type="pres">
      <dgm:prSet presAssocID="{70A22177-D47D-4C62-A76C-F759A9CBB4C5}" presName="parTxOnly" presStyleLbl="node1" presStyleIdx="4" presStyleCnt="6">
        <dgm:presLayoutVars>
          <dgm:bulletEnabled val="1"/>
        </dgm:presLayoutVars>
      </dgm:prSet>
      <dgm:spPr/>
      <dgm:t>
        <a:bodyPr/>
        <a:lstStyle/>
        <a:p>
          <a:endParaRPr lang="en-US"/>
        </a:p>
      </dgm:t>
    </dgm:pt>
    <dgm:pt modelId="{064BE972-1DE2-477E-B2CA-07E88616C95C}" type="pres">
      <dgm:prSet presAssocID="{096E6B78-909E-4F2D-B20D-8CBD8CB5071F}" presName="parSpace" presStyleCnt="0"/>
      <dgm:spPr/>
    </dgm:pt>
    <dgm:pt modelId="{08AC0830-D36F-4A47-B86A-D7B7E463258F}" type="pres">
      <dgm:prSet presAssocID="{83A69075-2EE6-4F37-9CE2-9DE5497D1E1F}" presName="parTxOnly" presStyleLbl="node1" presStyleIdx="5" presStyleCnt="6">
        <dgm:presLayoutVars>
          <dgm:bulletEnabled val="1"/>
        </dgm:presLayoutVars>
      </dgm:prSet>
      <dgm:spPr/>
      <dgm:t>
        <a:bodyPr/>
        <a:lstStyle/>
        <a:p>
          <a:endParaRPr lang="en-US"/>
        </a:p>
      </dgm:t>
    </dgm:pt>
  </dgm:ptLst>
  <dgm:cxnLst>
    <dgm:cxn modelId="{59A14849-D70B-4FDA-AB63-55CF8DA82BF4}" srcId="{00A559E6-EAE0-4FB4-87A0-46303B61F1FF}" destId="{7590581C-243A-4DD9-A943-361513DA4DDC}" srcOrd="3" destOrd="0" parTransId="{0958381B-ABEA-4103-8E09-5D83DA4BF12C}" sibTransId="{624E3687-5751-4608-9DF9-D9813C0E7CE6}"/>
    <dgm:cxn modelId="{8759EEB5-D480-4F40-A39C-F7A3FC95ABFE}" srcId="{00A559E6-EAE0-4FB4-87A0-46303B61F1FF}" destId="{DDD5ADF7-E310-4ACE-95B3-6BD49B053257}" srcOrd="1" destOrd="0" parTransId="{0928BF19-33BD-4D34-B242-BD0C9E5D2F77}" sibTransId="{C5828475-BEF6-45DA-B3A6-1CFF18ADBD6F}"/>
    <dgm:cxn modelId="{14B2D05D-9048-476B-861B-E46158BCB2D1}" srcId="{00A559E6-EAE0-4FB4-87A0-46303B61F1FF}" destId="{0B44B0DA-01C3-4B00-A62A-B568473C367F}" srcOrd="0" destOrd="0" parTransId="{FBE99F5E-4530-4C73-8A19-AC72249C6D3B}" sibTransId="{95C79F80-4F05-4E57-B83E-B4E0376FBD73}"/>
    <dgm:cxn modelId="{EC64A132-EAD3-4D39-A8D6-731210706DB6}" type="presOf" srcId="{70A22177-D47D-4C62-A76C-F759A9CBB4C5}" destId="{E99D9573-3A22-4DC1-8248-9B8D658A4ECE}" srcOrd="0" destOrd="0" presId="urn:microsoft.com/office/officeart/2005/8/layout/hChevron3"/>
    <dgm:cxn modelId="{883AB031-24FD-49A9-B98E-963E1E1D066F}" type="presOf" srcId="{0B44B0DA-01C3-4B00-A62A-B568473C367F}" destId="{52D0632A-48DB-4632-8104-9CF646FEFB27}" srcOrd="0" destOrd="0" presId="urn:microsoft.com/office/officeart/2005/8/layout/hChevron3"/>
    <dgm:cxn modelId="{0D6A830E-C6D0-4941-B24F-99B206E9EFF8}" type="presOf" srcId="{7590581C-243A-4DD9-A943-361513DA4DDC}" destId="{24D042D6-0E50-472C-B155-FFCA74EC18DC}" srcOrd="0" destOrd="0" presId="urn:microsoft.com/office/officeart/2005/8/layout/hChevron3"/>
    <dgm:cxn modelId="{C4C5B065-CE17-488F-AB84-EF14B513C7BE}" srcId="{00A559E6-EAE0-4FB4-87A0-46303B61F1FF}" destId="{EE4EC46E-E258-4482-A930-A2FFAAF61C89}" srcOrd="2" destOrd="0" parTransId="{ACF0D18D-9F30-479F-84B8-A221E4AE8EB4}" sibTransId="{9096E67E-CC25-4567-9441-8A503DAC24A9}"/>
    <dgm:cxn modelId="{5DFA13FF-2ADF-4E2A-BC1F-B006445CC681}" type="presOf" srcId="{DDD5ADF7-E310-4ACE-95B3-6BD49B053257}" destId="{81AFF87C-3508-4EE2-AD6F-61CD17BB1672}" srcOrd="0" destOrd="0" presId="urn:microsoft.com/office/officeart/2005/8/layout/hChevron3"/>
    <dgm:cxn modelId="{60A4C5FD-EC16-47CF-8A53-9921EDEB63D6}" type="presOf" srcId="{EE4EC46E-E258-4482-A930-A2FFAAF61C89}" destId="{3AE0C56F-0D21-48A0-BE64-2683C685DF40}" srcOrd="0" destOrd="0" presId="urn:microsoft.com/office/officeart/2005/8/layout/hChevron3"/>
    <dgm:cxn modelId="{4A4C0D4D-8CBF-4416-B164-73AADB21253E}" type="presOf" srcId="{00A559E6-EAE0-4FB4-87A0-46303B61F1FF}" destId="{EC1E5D6D-FC21-45FB-B75F-B6011A11CD6C}" srcOrd="0" destOrd="0" presId="urn:microsoft.com/office/officeart/2005/8/layout/hChevron3"/>
    <dgm:cxn modelId="{283F3A50-1F66-4831-83CA-78D31967586A}" srcId="{00A559E6-EAE0-4FB4-87A0-46303B61F1FF}" destId="{83A69075-2EE6-4F37-9CE2-9DE5497D1E1F}" srcOrd="5" destOrd="0" parTransId="{3CF5C7D8-83AC-4EBA-9AE2-7BD740181BEE}" sibTransId="{5B10CD9D-B57D-480F-BC84-2E9F41327321}"/>
    <dgm:cxn modelId="{AE99B546-0EFE-43D0-8C56-61D17EE1AB99}" type="presOf" srcId="{83A69075-2EE6-4F37-9CE2-9DE5497D1E1F}" destId="{08AC0830-D36F-4A47-B86A-D7B7E463258F}" srcOrd="0" destOrd="0" presId="urn:microsoft.com/office/officeart/2005/8/layout/hChevron3"/>
    <dgm:cxn modelId="{6F487AEF-4AF5-4444-86FE-75716215AE0A}" srcId="{00A559E6-EAE0-4FB4-87A0-46303B61F1FF}" destId="{70A22177-D47D-4C62-A76C-F759A9CBB4C5}" srcOrd="4" destOrd="0" parTransId="{8AB9DE48-4D45-4F40-B3A6-D091D491B489}" sibTransId="{096E6B78-909E-4F2D-B20D-8CBD8CB5071F}"/>
    <dgm:cxn modelId="{527159AE-C1CB-4E60-9066-9E0962016C5C}" type="presParOf" srcId="{EC1E5D6D-FC21-45FB-B75F-B6011A11CD6C}" destId="{52D0632A-48DB-4632-8104-9CF646FEFB27}" srcOrd="0" destOrd="0" presId="urn:microsoft.com/office/officeart/2005/8/layout/hChevron3"/>
    <dgm:cxn modelId="{0F1662F6-8595-46FE-856C-3BC3656834DA}" type="presParOf" srcId="{EC1E5D6D-FC21-45FB-B75F-B6011A11CD6C}" destId="{7CD541CE-3FB6-455E-889E-83AAC4858FDB}" srcOrd="1" destOrd="0" presId="urn:microsoft.com/office/officeart/2005/8/layout/hChevron3"/>
    <dgm:cxn modelId="{781273E6-30E1-4B0D-9CF7-1D2965133D24}" type="presParOf" srcId="{EC1E5D6D-FC21-45FB-B75F-B6011A11CD6C}" destId="{81AFF87C-3508-4EE2-AD6F-61CD17BB1672}" srcOrd="2" destOrd="0" presId="urn:microsoft.com/office/officeart/2005/8/layout/hChevron3"/>
    <dgm:cxn modelId="{FBBEC0BB-0514-41C3-B3E7-DA1442D471C9}" type="presParOf" srcId="{EC1E5D6D-FC21-45FB-B75F-B6011A11CD6C}" destId="{0059C123-971B-4EAC-BAAD-23AE02E5114A}" srcOrd="3" destOrd="0" presId="urn:microsoft.com/office/officeart/2005/8/layout/hChevron3"/>
    <dgm:cxn modelId="{E2B0B1F3-7617-4AAC-B664-F31A17494707}" type="presParOf" srcId="{EC1E5D6D-FC21-45FB-B75F-B6011A11CD6C}" destId="{3AE0C56F-0D21-48A0-BE64-2683C685DF40}" srcOrd="4" destOrd="0" presId="urn:microsoft.com/office/officeart/2005/8/layout/hChevron3"/>
    <dgm:cxn modelId="{EDD34141-175E-4CE1-B7D3-635753F5AE15}" type="presParOf" srcId="{EC1E5D6D-FC21-45FB-B75F-B6011A11CD6C}" destId="{EB1971A3-E034-4DE5-B059-769561C49CB3}" srcOrd="5" destOrd="0" presId="urn:microsoft.com/office/officeart/2005/8/layout/hChevron3"/>
    <dgm:cxn modelId="{DD9303DF-903C-490B-A4D4-E76150992639}" type="presParOf" srcId="{EC1E5D6D-FC21-45FB-B75F-B6011A11CD6C}" destId="{24D042D6-0E50-472C-B155-FFCA74EC18DC}" srcOrd="6" destOrd="0" presId="urn:microsoft.com/office/officeart/2005/8/layout/hChevron3"/>
    <dgm:cxn modelId="{F8110957-6345-4A43-A403-CC589BA9DC9D}" type="presParOf" srcId="{EC1E5D6D-FC21-45FB-B75F-B6011A11CD6C}" destId="{2530114C-4A93-4ACB-992A-728D7BB524D4}" srcOrd="7" destOrd="0" presId="urn:microsoft.com/office/officeart/2005/8/layout/hChevron3"/>
    <dgm:cxn modelId="{87ED784D-C802-4742-B378-B1C36E32323A}" type="presParOf" srcId="{EC1E5D6D-FC21-45FB-B75F-B6011A11CD6C}" destId="{E99D9573-3A22-4DC1-8248-9B8D658A4ECE}" srcOrd="8" destOrd="0" presId="urn:microsoft.com/office/officeart/2005/8/layout/hChevron3"/>
    <dgm:cxn modelId="{A5FA7AF1-3E27-4AB8-A19B-C501FEF58FCE}" type="presParOf" srcId="{EC1E5D6D-FC21-45FB-B75F-B6011A11CD6C}" destId="{064BE972-1DE2-477E-B2CA-07E88616C95C}" srcOrd="9" destOrd="0" presId="urn:microsoft.com/office/officeart/2005/8/layout/hChevron3"/>
    <dgm:cxn modelId="{E92CCB49-B697-4075-A7E8-1C6BF5C5746C}" type="presParOf" srcId="{EC1E5D6D-FC21-45FB-B75F-B6011A11CD6C}" destId="{08AC0830-D36F-4A47-B86A-D7B7E463258F}" srcOrd="10" destOrd="0" presId="urn:microsoft.com/office/officeart/2005/8/layout/hChevron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0A559E6-EAE0-4FB4-87A0-46303B61F1FF}"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ZA"/>
        </a:p>
      </dgm:t>
    </dgm:pt>
    <dgm:pt modelId="{AE175E77-07C7-4166-9BD7-DE9B6A958DAF}">
      <dgm:prSet phldrT="[Text]" custT="1"/>
      <dgm:spPr>
        <a:solidFill>
          <a:schemeClr val="tx1"/>
        </a:solidFill>
      </dgm:spPr>
      <dgm:t>
        <a:bodyPr/>
        <a:lstStyle/>
        <a:p>
          <a:r>
            <a:rPr lang="en-ZA" sz="1400" dirty="0" smtClean="0"/>
            <a:t>Remedial Action </a:t>
          </a:r>
          <a:endParaRPr lang="en-ZA" sz="1400" dirty="0"/>
        </a:p>
      </dgm:t>
    </dgm:pt>
    <dgm:pt modelId="{F13CB800-4C91-4375-B958-9260531141DD}" type="parTrans" cxnId="{033BE8D5-7D42-4AD3-9E69-7EA66B620539}">
      <dgm:prSet/>
      <dgm:spPr/>
      <dgm:t>
        <a:bodyPr/>
        <a:lstStyle/>
        <a:p>
          <a:endParaRPr lang="en-ZA" sz="4400"/>
        </a:p>
      </dgm:t>
    </dgm:pt>
    <dgm:pt modelId="{7A0D7B7C-DFF9-46DC-A9D4-E49415BBCC5C}" type="sibTrans" cxnId="{033BE8D5-7D42-4AD3-9E69-7EA66B620539}">
      <dgm:prSet/>
      <dgm:spPr/>
      <dgm:t>
        <a:bodyPr/>
        <a:lstStyle/>
        <a:p>
          <a:endParaRPr lang="en-ZA" sz="4400"/>
        </a:p>
      </dgm:t>
    </dgm:pt>
    <dgm:pt modelId="{95F15C74-D792-437D-AA26-EF7E204B7D05}">
      <dgm:prSet phldrT="[Text]" custT="1"/>
      <dgm:spPr>
        <a:solidFill>
          <a:schemeClr val="bg2">
            <a:lumMod val="50000"/>
          </a:schemeClr>
        </a:solidFill>
      </dgm:spPr>
      <dgm:t>
        <a:bodyPr/>
        <a:lstStyle/>
        <a:p>
          <a:r>
            <a:rPr lang="en-ZA" sz="1400" dirty="0" smtClean="0"/>
            <a:t>Reporting </a:t>
          </a:r>
          <a:endParaRPr lang="en-ZA" sz="1400" dirty="0"/>
        </a:p>
      </dgm:t>
    </dgm:pt>
    <dgm:pt modelId="{8981BEAA-080D-455E-BE39-136C0C85C6A7}" type="parTrans" cxnId="{8F7A745E-1FA1-4412-9347-72A1B23044C4}">
      <dgm:prSet/>
      <dgm:spPr/>
      <dgm:t>
        <a:bodyPr/>
        <a:lstStyle/>
        <a:p>
          <a:endParaRPr lang="en-ZA" sz="4400"/>
        </a:p>
      </dgm:t>
    </dgm:pt>
    <dgm:pt modelId="{C2417DCD-B37D-46BD-B442-FF2276BFE0B1}" type="sibTrans" cxnId="{8F7A745E-1FA1-4412-9347-72A1B23044C4}">
      <dgm:prSet/>
      <dgm:spPr/>
      <dgm:t>
        <a:bodyPr/>
        <a:lstStyle/>
        <a:p>
          <a:endParaRPr lang="en-ZA" sz="4400"/>
        </a:p>
      </dgm:t>
    </dgm:pt>
    <dgm:pt modelId="{F76D2D89-E4EE-45C4-AE79-27D3D4AD2B8A}">
      <dgm:prSet phldrT="[Text]" custT="1"/>
      <dgm:spPr>
        <a:solidFill>
          <a:schemeClr val="tx1"/>
        </a:solidFill>
      </dgm:spPr>
      <dgm:t>
        <a:bodyPr/>
        <a:lstStyle/>
        <a:p>
          <a:r>
            <a:rPr lang="en-ZA" sz="1400" dirty="0" smtClean="0"/>
            <a:t>Evaluate investigation </a:t>
          </a:r>
        </a:p>
      </dgm:t>
    </dgm:pt>
    <dgm:pt modelId="{9883365E-0587-466F-8F77-0ABB6185395C}" type="parTrans" cxnId="{C436867D-C1AC-4856-8B07-17B21AB4CE03}">
      <dgm:prSet/>
      <dgm:spPr/>
      <dgm:t>
        <a:bodyPr/>
        <a:lstStyle/>
        <a:p>
          <a:endParaRPr lang="en-ZA" sz="4400"/>
        </a:p>
      </dgm:t>
    </dgm:pt>
    <dgm:pt modelId="{09478E8F-D63A-4C98-ACD2-BDE1B8020EFC}" type="sibTrans" cxnId="{C436867D-C1AC-4856-8B07-17B21AB4CE03}">
      <dgm:prSet/>
      <dgm:spPr/>
      <dgm:t>
        <a:bodyPr/>
        <a:lstStyle/>
        <a:p>
          <a:endParaRPr lang="en-ZA" sz="4400"/>
        </a:p>
      </dgm:t>
    </dgm:pt>
    <dgm:pt modelId="{7196B7B6-D6A5-471A-B406-A401F3E2B1CE}">
      <dgm:prSet phldrT="[Text]" custT="1"/>
      <dgm:spPr>
        <a:solidFill>
          <a:schemeClr val="bg2">
            <a:lumMod val="50000"/>
          </a:schemeClr>
        </a:solidFill>
      </dgm:spPr>
      <dgm:t>
        <a:bodyPr/>
        <a:lstStyle/>
        <a:p>
          <a:r>
            <a:rPr lang="en-ZA" sz="1400" dirty="0" smtClean="0"/>
            <a:t>Prevent reoccurrence</a:t>
          </a:r>
        </a:p>
      </dgm:t>
    </dgm:pt>
    <dgm:pt modelId="{26A6E3A2-BAB3-4AF8-A94E-5F13D22EFC07}" type="parTrans" cxnId="{4334E78D-F01E-4C04-A92D-94F27A795BBD}">
      <dgm:prSet/>
      <dgm:spPr/>
      <dgm:t>
        <a:bodyPr/>
        <a:lstStyle/>
        <a:p>
          <a:endParaRPr lang="en-ZA" sz="4400"/>
        </a:p>
      </dgm:t>
    </dgm:pt>
    <dgm:pt modelId="{C1F8D1F7-5872-4FBB-A56A-F81C202307AF}" type="sibTrans" cxnId="{4334E78D-F01E-4C04-A92D-94F27A795BBD}">
      <dgm:prSet/>
      <dgm:spPr/>
      <dgm:t>
        <a:bodyPr/>
        <a:lstStyle/>
        <a:p>
          <a:endParaRPr lang="en-ZA" sz="4400"/>
        </a:p>
      </dgm:t>
    </dgm:pt>
    <dgm:pt modelId="{9477193A-0D8D-4C56-888F-7E0ECA0C5317}">
      <dgm:prSet phldrT="[Text]" custT="1"/>
      <dgm:spPr>
        <a:solidFill>
          <a:schemeClr val="tx1"/>
        </a:solidFill>
      </dgm:spPr>
      <dgm:t>
        <a:bodyPr/>
        <a:lstStyle/>
        <a:p>
          <a:r>
            <a:rPr lang="en-ZA" sz="1400" dirty="0" smtClean="0"/>
            <a:t>Monitor remedial action </a:t>
          </a:r>
        </a:p>
      </dgm:t>
    </dgm:pt>
    <dgm:pt modelId="{0493CF68-BDC1-4147-82BA-9AE77504B1DC}" type="parTrans" cxnId="{CE5AC875-9B8B-4ABC-9F75-07612F94B051}">
      <dgm:prSet/>
      <dgm:spPr/>
      <dgm:t>
        <a:bodyPr/>
        <a:lstStyle/>
        <a:p>
          <a:endParaRPr lang="en-ZA" sz="4400"/>
        </a:p>
      </dgm:t>
    </dgm:pt>
    <dgm:pt modelId="{B8D7B62B-9224-4B85-BE33-BE9DAA1FA0DE}" type="sibTrans" cxnId="{CE5AC875-9B8B-4ABC-9F75-07612F94B051}">
      <dgm:prSet/>
      <dgm:spPr/>
      <dgm:t>
        <a:bodyPr/>
        <a:lstStyle/>
        <a:p>
          <a:endParaRPr lang="en-ZA" sz="4400"/>
        </a:p>
      </dgm:t>
    </dgm:pt>
    <dgm:pt modelId="{EC1E5D6D-FC21-45FB-B75F-B6011A11CD6C}" type="pres">
      <dgm:prSet presAssocID="{00A559E6-EAE0-4FB4-87A0-46303B61F1FF}" presName="Name0" presStyleCnt="0">
        <dgm:presLayoutVars>
          <dgm:dir/>
          <dgm:resizeHandles val="exact"/>
        </dgm:presLayoutVars>
      </dgm:prSet>
      <dgm:spPr/>
      <dgm:t>
        <a:bodyPr/>
        <a:lstStyle/>
        <a:p>
          <a:endParaRPr lang="en-US"/>
        </a:p>
      </dgm:t>
    </dgm:pt>
    <dgm:pt modelId="{CC404238-20D6-4834-91C0-9FF1C65ED22D}" type="pres">
      <dgm:prSet presAssocID="{AE175E77-07C7-4166-9BD7-DE9B6A958DAF}" presName="parTxOnly" presStyleLbl="node1" presStyleIdx="0" presStyleCnt="5">
        <dgm:presLayoutVars>
          <dgm:bulletEnabled val="1"/>
        </dgm:presLayoutVars>
      </dgm:prSet>
      <dgm:spPr/>
      <dgm:t>
        <a:bodyPr/>
        <a:lstStyle/>
        <a:p>
          <a:endParaRPr lang="en-US"/>
        </a:p>
      </dgm:t>
    </dgm:pt>
    <dgm:pt modelId="{D2CF11A5-478F-4AC4-B848-43FD60B4A7B3}" type="pres">
      <dgm:prSet presAssocID="{7A0D7B7C-DFF9-46DC-A9D4-E49415BBCC5C}" presName="parSpace" presStyleCnt="0"/>
      <dgm:spPr/>
    </dgm:pt>
    <dgm:pt modelId="{3A2BD7EC-B885-40D4-96AA-8D6B6F419726}" type="pres">
      <dgm:prSet presAssocID="{95F15C74-D792-437D-AA26-EF7E204B7D05}" presName="parTxOnly" presStyleLbl="node1" presStyleIdx="1" presStyleCnt="5">
        <dgm:presLayoutVars>
          <dgm:bulletEnabled val="1"/>
        </dgm:presLayoutVars>
      </dgm:prSet>
      <dgm:spPr/>
      <dgm:t>
        <a:bodyPr/>
        <a:lstStyle/>
        <a:p>
          <a:endParaRPr lang="en-US"/>
        </a:p>
      </dgm:t>
    </dgm:pt>
    <dgm:pt modelId="{32126DC5-6E4E-47F1-8B88-C4271BEE5C59}" type="pres">
      <dgm:prSet presAssocID="{C2417DCD-B37D-46BD-B442-FF2276BFE0B1}" presName="parSpace" presStyleCnt="0"/>
      <dgm:spPr/>
    </dgm:pt>
    <dgm:pt modelId="{8551A1B5-79E2-40CF-B15B-C080F49F78C2}" type="pres">
      <dgm:prSet presAssocID="{F76D2D89-E4EE-45C4-AE79-27D3D4AD2B8A}" presName="parTxOnly" presStyleLbl="node1" presStyleIdx="2" presStyleCnt="5">
        <dgm:presLayoutVars>
          <dgm:bulletEnabled val="1"/>
        </dgm:presLayoutVars>
      </dgm:prSet>
      <dgm:spPr/>
      <dgm:t>
        <a:bodyPr/>
        <a:lstStyle/>
        <a:p>
          <a:endParaRPr lang="en-US"/>
        </a:p>
      </dgm:t>
    </dgm:pt>
    <dgm:pt modelId="{6C667FCE-14C1-4F69-AA6E-733FE20B5656}" type="pres">
      <dgm:prSet presAssocID="{09478E8F-D63A-4C98-ACD2-BDE1B8020EFC}" presName="parSpace" presStyleCnt="0"/>
      <dgm:spPr/>
    </dgm:pt>
    <dgm:pt modelId="{1C47EB8D-8194-402E-9B1F-C196B881E82A}" type="pres">
      <dgm:prSet presAssocID="{7196B7B6-D6A5-471A-B406-A401F3E2B1CE}" presName="parTxOnly" presStyleLbl="node1" presStyleIdx="3" presStyleCnt="5">
        <dgm:presLayoutVars>
          <dgm:bulletEnabled val="1"/>
        </dgm:presLayoutVars>
      </dgm:prSet>
      <dgm:spPr/>
      <dgm:t>
        <a:bodyPr/>
        <a:lstStyle/>
        <a:p>
          <a:endParaRPr lang="en-US"/>
        </a:p>
      </dgm:t>
    </dgm:pt>
    <dgm:pt modelId="{8AC2903F-0D4D-4D25-9D38-9832B7995749}" type="pres">
      <dgm:prSet presAssocID="{C1F8D1F7-5872-4FBB-A56A-F81C202307AF}" presName="parSpace" presStyleCnt="0"/>
      <dgm:spPr/>
    </dgm:pt>
    <dgm:pt modelId="{65EDECB6-E54E-4DAC-A351-22D216637E3C}" type="pres">
      <dgm:prSet presAssocID="{9477193A-0D8D-4C56-888F-7E0ECA0C5317}" presName="parTxOnly" presStyleLbl="node1" presStyleIdx="4" presStyleCnt="5">
        <dgm:presLayoutVars>
          <dgm:bulletEnabled val="1"/>
        </dgm:presLayoutVars>
      </dgm:prSet>
      <dgm:spPr/>
      <dgm:t>
        <a:bodyPr/>
        <a:lstStyle/>
        <a:p>
          <a:endParaRPr lang="en-US"/>
        </a:p>
      </dgm:t>
    </dgm:pt>
  </dgm:ptLst>
  <dgm:cxnLst>
    <dgm:cxn modelId="{4816C870-BA8D-450A-BB5F-3FF98E7796AF}" type="presOf" srcId="{7196B7B6-D6A5-471A-B406-A401F3E2B1CE}" destId="{1C47EB8D-8194-402E-9B1F-C196B881E82A}" srcOrd="0" destOrd="0" presId="urn:microsoft.com/office/officeart/2005/8/layout/hChevron3"/>
    <dgm:cxn modelId="{033BE8D5-7D42-4AD3-9E69-7EA66B620539}" srcId="{00A559E6-EAE0-4FB4-87A0-46303B61F1FF}" destId="{AE175E77-07C7-4166-9BD7-DE9B6A958DAF}" srcOrd="0" destOrd="0" parTransId="{F13CB800-4C91-4375-B958-9260531141DD}" sibTransId="{7A0D7B7C-DFF9-46DC-A9D4-E49415BBCC5C}"/>
    <dgm:cxn modelId="{C436867D-C1AC-4856-8B07-17B21AB4CE03}" srcId="{00A559E6-EAE0-4FB4-87A0-46303B61F1FF}" destId="{F76D2D89-E4EE-45C4-AE79-27D3D4AD2B8A}" srcOrd="2" destOrd="0" parTransId="{9883365E-0587-466F-8F77-0ABB6185395C}" sibTransId="{09478E8F-D63A-4C98-ACD2-BDE1B8020EFC}"/>
    <dgm:cxn modelId="{90684BF5-A68A-41F6-B3A3-6DBB2405CFB5}" type="presOf" srcId="{9477193A-0D8D-4C56-888F-7E0ECA0C5317}" destId="{65EDECB6-E54E-4DAC-A351-22D216637E3C}" srcOrd="0" destOrd="0" presId="urn:microsoft.com/office/officeart/2005/8/layout/hChevron3"/>
    <dgm:cxn modelId="{CE5AC875-9B8B-4ABC-9F75-07612F94B051}" srcId="{00A559E6-EAE0-4FB4-87A0-46303B61F1FF}" destId="{9477193A-0D8D-4C56-888F-7E0ECA0C5317}" srcOrd="4" destOrd="0" parTransId="{0493CF68-BDC1-4147-82BA-9AE77504B1DC}" sibTransId="{B8D7B62B-9224-4B85-BE33-BE9DAA1FA0DE}"/>
    <dgm:cxn modelId="{2A7354E5-06E3-44A0-891B-DA0CF0D93411}" type="presOf" srcId="{00A559E6-EAE0-4FB4-87A0-46303B61F1FF}" destId="{EC1E5D6D-FC21-45FB-B75F-B6011A11CD6C}" srcOrd="0" destOrd="0" presId="urn:microsoft.com/office/officeart/2005/8/layout/hChevron3"/>
    <dgm:cxn modelId="{4334E78D-F01E-4C04-A92D-94F27A795BBD}" srcId="{00A559E6-EAE0-4FB4-87A0-46303B61F1FF}" destId="{7196B7B6-D6A5-471A-B406-A401F3E2B1CE}" srcOrd="3" destOrd="0" parTransId="{26A6E3A2-BAB3-4AF8-A94E-5F13D22EFC07}" sibTransId="{C1F8D1F7-5872-4FBB-A56A-F81C202307AF}"/>
    <dgm:cxn modelId="{85E4AD38-E55D-4CAF-AEE3-1964F8EAF89D}" type="presOf" srcId="{F76D2D89-E4EE-45C4-AE79-27D3D4AD2B8A}" destId="{8551A1B5-79E2-40CF-B15B-C080F49F78C2}" srcOrd="0" destOrd="0" presId="urn:microsoft.com/office/officeart/2005/8/layout/hChevron3"/>
    <dgm:cxn modelId="{21A9ED3C-46FD-4AAC-A375-80A0E3460DBF}" type="presOf" srcId="{95F15C74-D792-437D-AA26-EF7E204B7D05}" destId="{3A2BD7EC-B885-40D4-96AA-8D6B6F419726}" srcOrd="0" destOrd="0" presId="urn:microsoft.com/office/officeart/2005/8/layout/hChevron3"/>
    <dgm:cxn modelId="{88AB92A4-46E6-4F15-94D1-BDBD1FD3A605}" type="presOf" srcId="{AE175E77-07C7-4166-9BD7-DE9B6A958DAF}" destId="{CC404238-20D6-4834-91C0-9FF1C65ED22D}" srcOrd="0" destOrd="0" presId="urn:microsoft.com/office/officeart/2005/8/layout/hChevron3"/>
    <dgm:cxn modelId="{8F7A745E-1FA1-4412-9347-72A1B23044C4}" srcId="{00A559E6-EAE0-4FB4-87A0-46303B61F1FF}" destId="{95F15C74-D792-437D-AA26-EF7E204B7D05}" srcOrd="1" destOrd="0" parTransId="{8981BEAA-080D-455E-BE39-136C0C85C6A7}" sibTransId="{C2417DCD-B37D-46BD-B442-FF2276BFE0B1}"/>
    <dgm:cxn modelId="{BE043471-2C8C-45BA-AB6A-E7D3C624ED5B}" type="presParOf" srcId="{EC1E5D6D-FC21-45FB-B75F-B6011A11CD6C}" destId="{CC404238-20D6-4834-91C0-9FF1C65ED22D}" srcOrd="0" destOrd="0" presId="urn:microsoft.com/office/officeart/2005/8/layout/hChevron3"/>
    <dgm:cxn modelId="{E151898E-7690-4F5A-A158-9FE605F4ECC1}" type="presParOf" srcId="{EC1E5D6D-FC21-45FB-B75F-B6011A11CD6C}" destId="{D2CF11A5-478F-4AC4-B848-43FD60B4A7B3}" srcOrd="1" destOrd="0" presId="urn:microsoft.com/office/officeart/2005/8/layout/hChevron3"/>
    <dgm:cxn modelId="{D5018F11-6A9E-4383-8798-C5FCF72EAEB9}" type="presParOf" srcId="{EC1E5D6D-FC21-45FB-B75F-B6011A11CD6C}" destId="{3A2BD7EC-B885-40D4-96AA-8D6B6F419726}" srcOrd="2" destOrd="0" presId="urn:microsoft.com/office/officeart/2005/8/layout/hChevron3"/>
    <dgm:cxn modelId="{B2B4DE82-0F09-4D87-93D5-EF8695AE0513}" type="presParOf" srcId="{EC1E5D6D-FC21-45FB-B75F-B6011A11CD6C}" destId="{32126DC5-6E4E-47F1-8B88-C4271BEE5C59}" srcOrd="3" destOrd="0" presId="urn:microsoft.com/office/officeart/2005/8/layout/hChevron3"/>
    <dgm:cxn modelId="{F784C17E-35DF-4D2E-800A-C98311EA40F7}" type="presParOf" srcId="{EC1E5D6D-FC21-45FB-B75F-B6011A11CD6C}" destId="{8551A1B5-79E2-40CF-B15B-C080F49F78C2}" srcOrd="4" destOrd="0" presId="urn:microsoft.com/office/officeart/2005/8/layout/hChevron3"/>
    <dgm:cxn modelId="{B51027F0-3D6A-442D-9E0A-E02BA3AE3CEC}" type="presParOf" srcId="{EC1E5D6D-FC21-45FB-B75F-B6011A11CD6C}" destId="{6C667FCE-14C1-4F69-AA6E-733FE20B5656}" srcOrd="5" destOrd="0" presId="urn:microsoft.com/office/officeart/2005/8/layout/hChevron3"/>
    <dgm:cxn modelId="{3E0B69D1-3907-4143-A106-5A7D507566FD}" type="presParOf" srcId="{EC1E5D6D-FC21-45FB-B75F-B6011A11CD6C}" destId="{1C47EB8D-8194-402E-9B1F-C196B881E82A}" srcOrd="6" destOrd="0" presId="urn:microsoft.com/office/officeart/2005/8/layout/hChevron3"/>
    <dgm:cxn modelId="{081F058A-BF41-4A6F-B9E4-95925AD2DC9A}" type="presParOf" srcId="{EC1E5D6D-FC21-45FB-B75F-B6011A11CD6C}" destId="{8AC2903F-0D4D-4D25-9D38-9832B7995749}" srcOrd="7" destOrd="0" presId="urn:microsoft.com/office/officeart/2005/8/layout/hChevron3"/>
    <dgm:cxn modelId="{92DB4DE3-9603-4528-80D1-E54414B3E4AA}" type="presParOf" srcId="{EC1E5D6D-FC21-45FB-B75F-B6011A11CD6C}" destId="{65EDECB6-E54E-4DAC-A351-22D216637E3C}" srcOrd="8" destOrd="0" presId="urn:microsoft.com/office/officeart/2005/8/layout/hChevron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4D62F5D-F2F8-4BDE-ACC5-3B2C6C6785FB}" type="doc">
      <dgm:prSet loTypeId="urn:microsoft.com/office/officeart/2005/8/layout/hProcess9" loCatId="process" qsTypeId="urn:microsoft.com/office/officeart/2005/8/quickstyle/simple1" qsCatId="simple" csTypeId="urn:microsoft.com/office/officeart/2005/8/colors/colorful5" csCatId="colorful" phldr="1"/>
      <dgm:spPr/>
    </dgm:pt>
    <dgm:pt modelId="{DB316CEF-3E19-43CC-9BBE-996C3A6BB183}">
      <dgm:prSet/>
      <dgm:spPr/>
      <dgm:t>
        <a:bodyPr/>
        <a:lstStyle/>
        <a:p>
          <a:r>
            <a:rPr lang="en-ZA" altLang="en-US" smtClean="0">
              <a:latin typeface="+mn-lt"/>
            </a:rPr>
            <a:t>Presidential Report presented to the Office of the President</a:t>
          </a:r>
          <a:endParaRPr lang="en-ZA" altLang="en-US" dirty="0" smtClean="0">
            <a:latin typeface="+mn-lt"/>
          </a:endParaRPr>
        </a:p>
      </dgm:t>
    </dgm:pt>
    <dgm:pt modelId="{1B60804E-D8F8-49E8-96D1-39AE6F7D728C}" type="parTrans" cxnId="{C05F396D-7795-4E1D-9B0F-0282D7C61E98}">
      <dgm:prSet/>
      <dgm:spPr/>
      <dgm:t>
        <a:bodyPr/>
        <a:lstStyle/>
        <a:p>
          <a:endParaRPr lang="en-US"/>
        </a:p>
      </dgm:t>
    </dgm:pt>
    <dgm:pt modelId="{C32F9135-35B0-42B5-8BCC-DE1BC530D705}" type="sibTrans" cxnId="{C05F396D-7795-4E1D-9B0F-0282D7C61E98}">
      <dgm:prSet/>
      <dgm:spPr/>
      <dgm:t>
        <a:bodyPr/>
        <a:lstStyle/>
        <a:p>
          <a:endParaRPr lang="en-US"/>
        </a:p>
      </dgm:t>
    </dgm:pt>
    <dgm:pt modelId="{A3542DCD-5408-4BD6-B42C-0F9F50BA428F}">
      <dgm:prSet/>
      <dgm:spPr/>
      <dgm:t>
        <a:bodyPr/>
        <a:lstStyle/>
        <a:p>
          <a:r>
            <a:rPr lang="en-ZA" altLang="en-US" dirty="0" smtClean="0">
              <a:latin typeface="+mn-lt"/>
            </a:rPr>
            <a:t>Evidence of any other transgressions referred to relevant authorities (Institute of Directors, IRBA, SARS, various regulatory bodies, Financial Intelligence Centre)</a:t>
          </a:r>
        </a:p>
      </dgm:t>
    </dgm:pt>
    <dgm:pt modelId="{F4F308D2-6694-447C-BEF6-ECFB3A0B26F9}" type="parTrans" cxnId="{C85A2044-C743-4437-B994-E47829E4DDCE}">
      <dgm:prSet/>
      <dgm:spPr/>
      <dgm:t>
        <a:bodyPr/>
        <a:lstStyle/>
        <a:p>
          <a:endParaRPr lang="en-US"/>
        </a:p>
      </dgm:t>
    </dgm:pt>
    <dgm:pt modelId="{2D8532EB-3159-4966-93FC-3D440C614CC1}" type="sibTrans" cxnId="{C85A2044-C743-4437-B994-E47829E4DDCE}">
      <dgm:prSet/>
      <dgm:spPr/>
      <dgm:t>
        <a:bodyPr/>
        <a:lstStyle/>
        <a:p>
          <a:endParaRPr lang="en-US"/>
        </a:p>
      </dgm:t>
    </dgm:pt>
    <dgm:pt modelId="{D4B2C470-958A-471C-9EE4-60BA149B0A14}">
      <dgm:prSet/>
      <dgm:spPr/>
      <dgm:t>
        <a:bodyPr/>
        <a:lstStyle/>
        <a:p>
          <a:r>
            <a:rPr lang="en-ZA" altLang="en-US" dirty="0" smtClean="0">
              <a:latin typeface="+mn-lt"/>
            </a:rPr>
            <a:t>Evidence of misconduct referred to the Accounting Officer</a:t>
          </a:r>
        </a:p>
      </dgm:t>
    </dgm:pt>
    <dgm:pt modelId="{AE02015D-B870-4011-B5C6-203E00E587D9}" type="parTrans" cxnId="{DCC348C2-8ABB-4604-9BAA-EBCB03E60A1C}">
      <dgm:prSet/>
      <dgm:spPr/>
      <dgm:t>
        <a:bodyPr/>
        <a:lstStyle/>
        <a:p>
          <a:endParaRPr lang="en-US"/>
        </a:p>
      </dgm:t>
    </dgm:pt>
    <dgm:pt modelId="{C5360422-A03E-40DD-94A4-99E47E195657}" type="sibTrans" cxnId="{DCC348C2-8ABB-4604-9BAA-EBCB03E60A1C}">
      <dgm:prSet/>
      <dgm:spPr/>
      <dgm:t>
        <a:bodyPr/>
        <a:lstStyle/>
        <a:p>
          <a:endParaRPr lang="en-US"/>
        </a:p>
      </dgm:t>
    </dgm:pt>
    <dgm:pt modelId="{316464BA-2ACA-4C4A-B81C-0D16A99F8B8D}">
      <dgm:prSet/>
      <dgm:spPr/>
      <dgm:t>
        <a:bodyPr/>
        <a:lstStyle/>
        <a:p>
          <a:r>
            <a:rPr lang="en-ZA" altLang="en-US" dirty="0" smtClean="0">
              <a:latin typeface="+mn-lt"/>
            </a:rPr>
            <a:t>Evidence of criminality referred to National Prosecuting Authority and Asset Forfeiture Unit </a:t>
          </a:r>
          <a:endParaRPr lang="en-ZA" altLang="en-US" dirty="0">
            <a:latin typeface="+mn-lt"/>
          </a:endParaRPr>
        </a:p>
      </dgm:t>
    </dgm:pt>
    <dgm:pt modelId="{23DECC40-3C6C-4FAE-987A-50E4B863D488}" type="parTrans" cxnId="{4F1F4A3A-C4CD-451F-919D-846A398F0632}">
      <dgm:prSet/>
      <dgm:spPr/>
      <dgm:t>
        <a:bodyPr/>
        <a:lstStyle/>
        <a:p>
          <a:endParaRPr lang="en-US"/>
        </a:p>
      </dgm:t>
    </dgm:pt>
    <dgm:pt modelId="{F755A0BD-AA8D-479D-95D1-6562EAA75DD3}" type="sibTrans" cxnId="{4F1F4A3A-C4CD-451F-919D-846A398F0632}">
      <dgm:prSet/>
      <dgm:spPr/>
      <dgm:t>
        <a:bodyPr/>
        <a:lstStyle/>
        <a:p>
          <a:endParaRPr lang="en-US"/>
        </a:p>
      </dgm:t>
    </dgm:pt>
    <dgm:pt modelId="{26AD1BAC-86C9-430D-BBB1-4579B94E5250}">
      <dgm:prSet/>
      <dgm:spPr/>
      <dgm:t>
        <a:bodyPr/>
        <a:lstStyle/>
        <a:p>
          <a:r>
            <a:rPr lang="en-ZA" altLang="en-US" smtClean="0">
              <a:latin typeface="+mn-lt"/>
            </a:rPr>
            <a:t>Civil litigation instituted in SIU’s name</a:t>
          </a:r>
          <a:endParaRPr lang="en-ZA" altLang="en-US" dirty="0" smtClean="0">
            <a:latin typeface="+mn-lt"/>
          </a:endParaRPr>
        </a:p>
      </dgm:t>
    </dgm:pt>
    <dgm:pt modelId="{3C8731AF-BC19-409D-B90C-0F15F6F3EC5B}" type="parTrans" cxnId="{840BFAE9-6107-4E19-8905-F23E1678CFF2}">
      <dgm:prSet/>
      <dgm:spPr/>
      <dgm:t>
        <a:bodyPr/>
        <a:lstStyle/>
        <a:p>
          <a:endParaRPr lang="en-US"/>
        </a:p>
      </dgm:t>
    </dgm:pt>
    <dgm:pt modelId="{0FA4DDDD-16FF-4AC2-9296-D07112344EB3}" type="sibTrans" cxnId="{840BFAE9-6107-4E19-8905-F23E1678CFF2}">
      <dgm:prSet/>
      <dgm:spPr/>
      <dgm:t>
        <a:bodyPr/>
        <a:lstStyle/>
        <a:p>
          <a:endParaRPr lang="en-US"/>
        </a:p>
      </dgm:t>
    </dgm:pt>
    <dgm:pt modelId="{E4FB45D0-BE92-4A70-9DC6-7D40589E635C}" type="pres">
      <dgm:prSet presAssocID="{94D62F5D-F2F8-4BDE-ACC5-3B2C6C6785FB}" presName="CompostProcess" presStyleCnt="0">
        <dgm:presLayoutVars>
          <dgm:dir/>
          <dgm:resizeHandles val="exact"/>
        </dgm:presLayoutVars>
      </dgm:prSet>
      <dgm:spPr/>
    </dgm:pt>
    <dgm:pt modelId="{BCCCB8C6-3650-4414-9EF7-5BAD45295A5B}" type="pres">
      <dgm:prSet presAssocID="{94D62F5D-F2F8-4BDE-ACC5-3B2C6C6785FB}" presName="arrow" presStyleLbl="bgShp" presStyleIdx="0" presStyleCnt="1" custScaleX="93514" custScaleY="79487" custLinFactNeighborX="-259" custLinFactNeighborY="643"/>
      <dgm:spPr/>
    </dgm:pt>
    <dgm:pt modelId="{87D3F384-7928-493A-B143-ED1154155E46}" type="pres">
      <dgm:prSet presAssocID="{94D62F5D-F2F8-4BDE-ACC5-3B2C6C6785FB}" presName="linearProcess" presStyleCnt="0"/>
      <dgm:spPr/>
    </dgm:pt>
    <dgm:pt modelId="{652E68DC-C600-4FBD-B4E3-18D74828195D}" type="pres">
      <dgm:prSet presAssocID="{26AD1BAC-86C9-430D-BBB1-4579B94E5250}" presName="textNode" presStyleLbl="node1" presStyleIdx="0" presStyleCnt="5" custLinFactNeighborX="-45030">
        <dgm:presLayoutVars>
          <dgm:bulletEnabled val="1"/>
        </dgm:presLayoutVars>
      </dgm:prSet>
      <dgm:spPr/>
      <dgm:t>
        <a:bodyPr/>
        <a:lstStyle/>
        <a:p>
          <a:endParaRPr lang="en-US"/>
        </a:p>
      </dgm:t>
    </dgm:pt>
    <dgm:pt modelId="{025B32D8-ABA0-48C9-BAF3-75E3B9070591}" type="pres">
      <dgm:prSet presAssocID="{0FA4DDDD-16FF-4AC2-9296-D07112344EB3}" presName="sibTrans" presStyleCnt="0"/>
      <dgm:spPr/>
    </dgm:pt>
    <dgm:pt modelId="{BFE81EC8-6050-482F-A0A9-BC5AED237B0E}" type="pres">
      <dgm:prSet presAssocID="{316464BA-2ACA-4C4A-B81C-0D16A99F8B8D}" presName="textNode" presStyleLbl="node1" presStyleIdx="1" presStyleCnt="5">
        <dgm:presLayoutVars>
          <dgm:bulletEnabled val="1"/>
        </dgm:presLayoutVars>
      </dgm:prSet>
      <dgm:spPr/>
      <dgm:t>
        <a:bodyPr/>
        <a:lstStyle/>
        <a:p>
          <a:endParaRPr lang="en-US"/>
        </a:p>
      </dgm:t>
    </dgm:pt>
    <dgm:pt modelId="{9309784F-3696-4BD2-BEAA-ECDAF02FB4B8}" type="pres">
      <dgm:prSet presAssocID="{F755A0BD-AA8D-479D-95D1-6562EAA75DD3}" presName="sibTrans" presStyleCnt="0"/>
      <dgm:spPr/>
    </dgm:pt>
    <dgm:pt modelId="{54DE0864-42E9-4135-9DBD-A92514DD04DB}" type="pres">
      <dgm:prSet presAssocID="{D4B2C470-958A-471C-9EE4-60BA149B0A14}" presName="textNode" presStyleLbl="node1" presStyleIdx="2" presStyleCnt="5">
        <dgm:presLayoutVars>
          <dgm:bulletEnabled val="1"/>
        </dgm:presLayoutVars>
      </dgm:prSet>
      <dgm:spPr/>
      <dgm:t>
        <a:bodyPr/>
        <a:lstStyle/>
        <a:p>
          <a:endParaRPr lang="en-US"/>
        </a:p>
      </dgm:t>
    </dgm:pt>
    <dgm:pt modelId="{99B74695-4CFC-42F5-AA1C-F4B042AA7E85}" type="pres">
      <dgm:prSet presAssocID="{C5360422-A03E-40DD-94A4-99E47E195657}" presName="sibTrans" presStyleCnt="0"/>
      <dgm:spPr/>
    </dgm:pt>
    <dgm:pt modelId="{FA6C0944-F982-4976-B2EC-21C2A19B5DDA}" type="pres">
      <dgm:prSet presAssocID="{A3542DCD-5408-4BD6-B42C-0F9F50BA428F}" presName="textNode" presStyleLbl="node1" presStyleIdx="3" presStyleCnt="5">
        <dgm:presLayoutVars>
          <dgm:bulletEnabled val="1"/>
        </dgm:presLayoutVars>
      </dgm:prSet>
      <dgm:spPr/>
      <dgm:t>
        <a:bodyPr/>
        <a:lstStyle/>
        <a:p>
          <a:endParaRPr lang="en-US"/>
        </a:p>
      </dgm:t>
    </dgm:pt>
    <dgm:pt modelId="{BAE0D9FB-BB7F-4CE4-936B-7A410FA4AB95}" type="pres">
      <dgm:prSet presAssocID="{2D8532EB-3159-4966-93FC-3D440C614CC1}" presName="sibTrans" presStyleCnt="0"/>
      <dgm:spPr/>
    </dgm:pt>
    <dgm:pt modelId="{7D45B9CD-756E-46C6-85BF-CF68F827C07E}" type="pres">
      <dgm:prSet presAssocID="{DB316CEF-3E19-43CC-9BBE-996C3A6BB183}" presName="textNode" presStyleLbl="node1" presStyleIdx="4" presStyleCnt="5">
        <dgm:presLayoutVars>
          <dgm:bulletEnabled val="1"/>
        </dgm:presLayoutVars>
      </dgm:prSet>
      <dgm:spPr/>
      <dgm:t>
        <a:bodyPr/>
        <a:lstStyle/>
        <a:p>
          <a:endParaRPr lang="en-US"/>
        </a:p>
      </dgm:t>
    </dgm:pt>
  </dgm:ptLst>
  <dgm:cxnLst>
    <dgm:cxn modelId="{840BFAE9-6107-4E19-8905-F23E1678CFF2}" srcId="{94D62F5D-F2F8-4BDE-ACC5-3B2C6C6785FB}" destId="{26AD1BAC-86C9-430D-BBB1-4579B94E5250}" srcOrd="0" destOrd="0" parTransId="{3C8731AF-BC19-409D-B90C-0F15F6F3EC5B}" sibTransId="{0FA4DDDD-16FF-4AC2-9296-D07112344EB3}"/>
    <dgm:cxn modelId="{FC306F15-9D9E-4061-BE84-599A6D2BD7C8}" type="presOf" srcId="{DB316CEF-3E19-43CC-9BBE-996C3A6BB183}" destId="{7D45B9CD-756E-46C6-85BF-CF68F827C07E}" srcOrd="0" destOrd="0" presId="urn:microsoft.com/office/officeart/2005/8/layout/hProcess9"/>
    <dgm:cxn modelId="{4F1F4A3A-C4CD-451F-919D-846A398F0632}" srcId="{94D62F5D-F2F8-4BDE-ACC5-3B2C6C6785FB}" destId="{316464BA-2ACA-4C4A-B81C-0D16A99F8B8D}" srcOrd="1" destOrd="0" parTransId="{23DECC40-3C6C-4FAE-987A-50E4B863D488}" sibTransId="{F755A0BD-AA8D-479D-95D1-6562EAA75DD3}"/>
    <dgm:cxn modelId="{C85A2044-C743-4437-B994-E47829E4DDCE}" srcId="{94D62F5D-F2F8-4BDE-ACC5-3B2C6C6785FB}" destId="{A3542DCD-5408-4BD6-B42C-0F9F50BA428F}" srcOrd="3" destOrd="0" parTransId="{F4F308D2-6694-447C-BEF6-ECFB3A0B26F9}" sibTransId="{2D8532EB-3159-4966-93FC-3D440C614CC1}"/>
    <dgm:cxn modelId="{EA7090B4-9675-41A1-BDFB-77091187905B}" type="presOf" srcId="{D4B2C470-958A-471C-9EE4-60BA149B0A14}" destId="{54DE0864-42E9-4135-9DBD-A92514DD04DB}" srcOrd="0" destOrd="0" presId="urn:microsoft.com/office/officeart/2005/8/layout/hProcess9"/>
    <dgm:cxn modelId="{DCC348C2-8ABB-4604-9BAA-EBCB03E60A1C}" srcId="{94D62F5D-F2F8-4BDE-ACC5-3B2C6C6785FB}" destId="{D4B2C470-958A-471C-9EE4-60BA149B0A14}" srcOrd="2" destOrd="0" parTransId="{AE02015D-B870-4011-B5C6-203E00E587D9}" sibTransId="{C5360422-A03E-40DD-94A4-99E47E195657}"/>
    <dgm:cxn modelId="{3ECFE8D9-5EFA-4EB2-ACCA-5A43340D0722}" type="presOf" srcId="{26AD1BAC-86C9-430D-BBB1-4579B94E5250}" destId="{652E68DC-C600-4FBD-B4E3-18D74828195D}" srcOrd="0" destOrd="0" presId="urn:microsoft.com/office/officeart/2005/8/layout/hProcess9"/>
    <dgm:cxn modelId="{E1B41A0D-4CDF-48F1-A7EC-D428FE1F5B15}" type="presOf" srcId="{A3542DCD-5408-4BD6-B42C-0F9F50BA428F}" destId="{FA6C0944-F982-4976-B2EC-21C2A19B5DDA}" srcOrd="0" destOrd="0" presId="urn:microsoft.com/office/officeart/2005/8/layout/hProcess9"/>
    <dgm:cxn modelId="{C05F396D-7795-4E1D-9B0F-0282D7C61E98}" srcId="{94D62F5D-F2F8-4BDE-ACC5-3B2C6C6785FB}" destId="{DB316CEF-3E19-43CC-9BBE-996C3A6BB183}" srcOrd="4" destOrd="0" parTransId="{1B60804E-D8F8-49E8-96D1-39AE6F7D728C}" sibTransId="{C32F9135-35B0-42B5-8BCC-DE1BC530D705}"/>
    <dgm:cxn modelId="{C00A13FC-E77B-48AF-AF2C-B962C63ED3BF}" type="presOf" srcId="{316464BA-2ACA-4C4A-B81C-0D16A99F8B8D}" destId="{BFE81EC8-6050-482F-A0A9-BC5AED237B0E}" srcOrd="0" destOrd="0" presId="urn:microsoft.com/office/officeart/2005/8/layout/hProcess9"/>
    <dgm:cxn modelId="{8915B8F8-76F6-43F6-BE0B-D6BBA4521945}" type="presOf" srcId="{94D62F5D-F2F8-4BDE-ACC5-3B2C6C6785FB}" destId="{E4FB45D0-BE92-4A70-9DC6-7D40589E635C}" srcOrd="0" destOrd="0" presId="urn:microsoft.com/office/officeart/2005/8/layout/hProcess9"/>
    <dgm:cxn modelId="{0984F370-49FF-4EA9-902F-A06AE9845AB0}" type="presParOf" srcId="{E4FB45D0-BE92-4A70-9DC6-7D40589E635C}" destId="{BCCCB8C6-3650-4414-9EF7-5BAD45295A5B}" srcOrd="0" destOrd="0" presId="urn:microsoft.com/office/officeart/2005/8/layout/hProcess9"/>
    <dgm:cxn modelId="{6C416479-D286-4839-9276-7D3EDF1DF6C6}" type="presParOf" srcId="{E4FB45D0-BE92-4A70-9DC6-7D40589E635C}" destId="{87D3F384-7928-493A-B143-ED1154155E46}" srcOrd="1" destOrd="0" presId="urn:microsoft.com/office/officeart/2005/8/layout/hProcess9"/>
    <dgm:cxn modelId="{75886930-223E-4A7C-83A2-B70C972BF62D}" type="presParOf" srcId="{87D3F384-7928-493A-B143-ED1154155E46}" destId="{652E68DC-C600-4FBD-B4E3-18D74828195D}" srcOrd="0" destOrd="0" presId="urn:microsoft.com/office/officeart/2005/8/layout/hProcess9"/>
    <dgm:cxn modelId="{3053EF7E-76EC-4957-9E66-CBB2769171EF}" type="presParOf" srcId="{87D3F384-7928-493A-B143-ED1154155E46}" destId="{025B32D8-ABA0-48C9-BAF3-75E3B9070591}" srcOrd="1" destOrd="0" presId="urn:microsoft.com/office/officeart/2005/8/layout/hProcess9"/>
    <dgm:cxn modelId="{CD181A78-0C47-4C6E-BA48-9E0A790C74E1}" type="presParOf" srcId="{87D3F384-7928-493A-B143-ED1154155E46}" destId="{BFE81EC8-6050-482F-A0A9-BC5AED237B0E}" srcOrd="2" destOrd="0" presId="urn:microsoft.com/office/officeart/2005/8/layout/hProcess9"/>
    <dgm:cxn modelId="{6129B61F-4748-4E5B-8705-0D5D87F5CB77}" type="presParOf" srcId="{87D3F384-7928-493A-B143-ED1154155E46}" destId="{9309784F-3696-4BD2-BEAA-ECDAF02FB4B8}" srcOrd="3" destOrd="0" presId="urn:microsoft.com/office/officeart/2005/8/layout/hProcess9"/>
    <dgm:cxn modelId="{6CF20AFE-E77E-4BD9-8FE0-4B6CA643D409}" type="presParOf" srcId="{87D3F384-7928-493A-B143-ED1154155E46}" destId="{54DE0864-42E9-4135-9DBD-A92514DD04DB}" srcOrd="4" destOrd="0" presId="urn:microsoft.com/office/officeart/2005/8/layout/hProcess9"/>
    <dgm:cxn modelId="{7BCA7911-0D48-4F35-9F8B-E765DD72C5D7}" type="presParOf" srcId="{87D3F384-7928-493A-B143-ED1154155E46}" destId="{99B74695-4CFC-42F5-AA1C-F4B042AA7E85}" srcOrd="5" destOrd="0" presId="urn:microsoft.com/office/officeart/2005/8/layout/hProcess9"/>
    <dgm:cxn modelId="{7406C9A6-836A-4191-AC59-AD595347DC1A}" type="presParOf" srcId="{87D3F384-7928-493A-B143-ED1154155E46}" destId="{FA6C0944-F982-4976-B2EC-21C2A19B5DDA}" srcOrd="6" destOrd="0" presId="urn:microsoft.com/office/officeart/2005/8/layout/hProcess9"/>
    <dgm:cxn modelId="{A0418B1E-17AD-4BCB-A26A-732D40751B5C}" type="presParOf" srcId="{87D3F384-7928-493A-B143-ED1154155E46}" destId="{BAE0D9FB-BB7F-4CE4-936B-7A410FA4AB95}" srcOrd="7" destOrd="0" presId="urn:microsoft.com/office/officeart/2005/8/layout/hProcess9"/>
    <dgm:cxn modelId="{DC35E25C-C7A8-4406-89BD-899A6E8EA4CF}" type="presParOf" srcId="{87D3F384-7928-493A-B143-ED1154155E46}" destId="{7D45B9CD-756E-46C6-85BF-CF68F827C07E}" srcOrd="8"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List2#1">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drawings/drawing1.xml><?xml version="1.0" encoding="utf-8"?>
<c:userShapes xmlns:c="http://schemas.openxmlformats.org/drawingml/2006/chart">
  <cdr:relSizeAnchor xmlns:cdr="http://schemas.openxmlformats.org/drawingml/2006/chartDrawing">
    <cdr:from>
      <cdr:x>0.1239</cdr:x>
      <cdr:y>0.21271</cdr:y>
    </cdr:from>
    <cdr:to>
      <cdr:x>0.85861</cdr:x>
      <cdr:y>0.32201</cdr:y>
    </cdr:to>
    <cdr:sp macro="" textlink="">
      <cdr:nvSpPr>
        <cdr:cNvPr id="2" name="Right Arrow 1"/>
        <cdr:cNvSpPr/>
      </cdr:nvSpPr>
      <cdr:spPr>
        <a:xfrm xmlns:a="http://schemas.openxmlformats.org/drawingml/2006/main" rot="20619896">
          <a:off x="1153742" y="1294301"/>
          <a:ext cx="6841747" cy="665088"/>
        </a:xfrm>
        <a:prstGeom xmlns:a="http://schemas.openxmlformats.org/drawingml/2006/main" prst="righ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sz="1600"/>
            <a:t>Average year on year increase from 2015/16 to 2019/20 of 61%</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880343" cy="489339"/>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ZA"/>
          </a:p>
        </p:txBody>
      </p:sp>
      <p:sp>
        <p:nvSpPr>
          <p:cNvPr id="3" name="Date Placeholder 2"/>
          <p:cNvSpPr>
            <a:spLocks noGrp="1"/>
          </p:cNvSpPr>
          <p:nvPr>
            <p:ph type="dt" sz="quarter" idx="1"/>
          </p:nvPr>
        </p:nvSpPr>
        <p:spPr>
          <a:xfrm>
            <a:off x="3763382" y="1"/>
            <a:ext cx="2880343" cy="489339"/>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4C9195C-B601-4753-834B-B9A725D2C75A}" type="datetimeFigureOut">
              <a:rPr lang="en-ZA"/>
              <a:pPr>
                <a:defRPr/>
              </a:pPr>
              <a:t>2019/08/23</a:t>
            </a:fld>
            <a:endParaRPr lang="en-ZA"/>
          </a:p>
        </p:txBody>
      </p:sp>
      <p:sp>
        <p:nvSpPr>
          <p:cNvPr id="4" name="Footer Placeholder 3"/>
          <p:cNvSpPr>
            <a:spLocks noGrp="1"/>
          </p:cNvSpPr>
          <p:nvPr>
            <p:ph type="ftr" sz="quarter" idx="2"/>
          </p:nvPr>
        </p:nvSpPr>
        <p:spPr>
          <a:xfrm>
            <a:off x="1" y="9284925"/>
            <a:ext cx="2880343" cy="489338"/>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ZA"/>
          </a:p>
        </p:txBody>
      </p:sp>
      <p:sp>
        <p:nvSpPr>
          <p:cNvPr id="5" name="Slide Number Placeholder 4"/>
          <p:cNvSpPr>
            <a:spLocks noGrp="1"/>
          </p:cNvSpPr>
          <p:nvPr>
            <p:ph type="sldNum" sz="quarter" idx="3"/>
          </p:nvPr>
        </p:nvSpPr>
        <p:spPr>
          <a:xfrm>
            <a:off x="3763382" y="9284925"/>
            <a:ext cx="2880343" cy="489338"/>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1FB9A2FD-D83D-4DC4-9BB5-67E2C2D41CBA}" type="slidenum">
              <a:rPr lang="en-ZA" altLang="en-US"/>
              <a:pPr/>
              <a:t>‹#›</a:t>
            </a:fld>
            <a:endParaRPr lang="en-ZA" altLang="en-US"/>
          </a:p>
        </p:txBody>
      </p:sp>
    </p:spTree>
    <p:extLst>
      <p:ext uri="{BB962C8B-B14F-4D97-AF65-F5344CB8AC3E}">
        <p14:creationId xmlns:p14="http://schemas.microsoft.com/office/powerpoint/2010/main" xmlns="" val="7717881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880343" cy="489339"/>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ZA"/>
          </a:p>
        </p:txBody>
      </p:sp>
      <p:sp>
        <p:nvSpPr>
          <p:cNvPr id="3" name="Date Placeholder 2"/>
          <p:cNvSpPr>
            <a:spLocks noGrp="1"/>
          </p:cNvSpPr>
          <p:nvPr>
            <p:ph type="dt" idx="1"/>
          </p:nvPr>
        </p:nvSpPr>
        <p:spPr>
          <a:xfrm>
            <a:off x="3763382" y="1"/>
            <a:ext cx="2880343" cy="489339"/>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52C1D56-94DB-4974-88CE-5BC3B64A4CDE}" type="datetimeFigureOut">
              <a:rPr lang="en-ZA"/>
              <a:pPr>
                <a:defRPr/>
              </a:pPr>
              <a:t>2019/08/23</a:t>
            </a:fld>
            <a:endParaRPr lang="en-ZA"/>
          </a:p>
        </p:txBody>
      </p:sp>
      <p:sp>
        <p:nvSpPr>
          <p:cNvPr id="4" name="Slide Image Placeholder 3"/>
          <p:cNvSpPr>
            <a:spLocks noGrp="1" noRot="1" noChangeAspect="1"/>
          </p:cNvSpPr>
          <p:nvPr>
            <p:ph type="sldImg" idx="2"/>
          </p:nvPr>
        </p:nvSpPr>
        <p:spPr>
          <a:xfrm>
            <a:off x="879475" y="733425"/>
            <a:ext cx="4886325" cy="3665538"/>
          </a:xfrm>
          <a:prstGeom prst="rect">
            <a:avLst/>
          </a:prstGeom>
          <a:noFill/>
          <a:ln w="12700">
            <a:solidFill>
              <a:prstClr val="black"/>
            </a:solidFill>
          </a:ln>
        </p:spPr>
        <p:txBody>
          <a:bodyPr vert="horz" lIns="91440" tIns="45720" rIns="91440" bIns="45720" rtlCol="0" anchor="ctr"/>
          <a:lstStyle/>
          <a:p>
            <a:pPr lvl="0"/>
            <a:endParaRPr lang="en-ZA" noProof="0"/>
          </a:p>
        </p:txBody>
      </p:sp>
      <p:sp>
        <p:nvSpPr>
          <p:cNvPr id="5" name="Notes Placeholder 4"/>
          <p:cNvSpPr>
            <a:spLocks noGrp="1"/>
          </p:cNvSpPr>
          <p:nvPr>
            <p:ph type="body" sz="quarter" idx="3"/>
          </p:nvPr>
        </p:nvSpPr>
        <p:spPr>
          <a:xfrm>
            <a:off x="664219" y="4643245"/>
            <a:ext cx="5316841" cy="4399355"/>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ZA" noProof="0"/>
          </a:p>
        </p:txBody>
      </p:sp>
      <p:sp>
        <p:nvSpPr>
          <p:cNvPr id="6" name="Footer Placeholder 5"/>
          <p:cNvSpPr>
            <a:spLocks noGrp="1"/>
          </p:cNvSpPr>
          <p:nvPr>
            <p:ph type="ftr" sz="quarter" idx="4"/>
          </p:nvPr>
        </p:nvSpPr>
        <p:spPr>
          <a:xfrm>
            <a:off x="1" y="9284925"/>
            <a:ext cx="2880343" cy="489338"/>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ZA"/>
          </a:p>
        </p:txBody>
      </p:sp>
      <p:sp>
        <p:nvSpPr>
          <p:cNvPr id="7" name="Slide Number Placeholder 6"/>
          <p:cNvSpPr>
            <a:spLocks noGrp="1"/>
          </p:cNvSpPr>
          <p:nvPr>
            <p:ph type="sldNum" sz="quarter" idx="5"/>
          </p:nvPr>
        </p:nvSpPr>
        <p:spPr>
          <a:xfrm>
            <a:off x="3763382" y="9284925"/>
            <a:ext cx="2880343" cy="489338"/>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F7B663AD-1DA6-4D48-BB0B-3FFE1C98991F}" type="slidenum">
              <a:rPr lang="en-ZA" altLang="en-US"/>
              <a:pPr/>
              <a:t>‹#›</a:t>
            </a:fld>
            <a:endParaRPr lang="en-ZA" altLang="en-US"/>
          </a:p>
        </p:txBody>
      </p:sp>
    </p:spTree>
    <p:extLst>
      <p:ext uri="{BB962C8B-B14F-4D97-AF65-F5344CB8AC3E}">
        <p14:creationId xmlns:p14="http://schemas.microsoft.com/office/powerpoint/2010/main" xmlns="" val="34398934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ln/>
        </p:spPr>
      </p:sp>
      <p:sp>
        <p:nvSpPr>
          <p:cNvPr id="18434" name="Rectangle 3"/>
          <p:cNvSpPr>
            <a:spLocks noGrp="1" noChangeArrowheads="1"/>
          </p:cNvSpPr>
          <p:nvPr>
            <p:ph type="body" idx="1"/>
          </p:nvPr>
        </p:nvSpPr>
        <p:spPr>
          <a:noFill/>
          <a:ln/>
        </p:spPr>
        <p:txBody>
          <a:bodyPr/>
          <a:lstStyle/>
          <a:p>
            <a:pPr eaLnBrk="1" hangingPunct="1"/>
            <a:endParaRPr lang="en-US" dirty="0" smtClean="0"/>
          </a:p>
        </p:txBody>
      </p:sp>
      <p:sp>
        <p:nvSpPr>
          <p:cNvPr id="4" name="Footer Placeholder 3"/>
          <p:cNvSpPr>
            <a:spLocks noGrp="1"/>
          </p:cNvSpPr>
          <p:nvPr>
            <p:ph type="ftr" sz="quarter" idx="10"/>
          </p:nvPr>
        </p:nvSpPr>
        <p:spPr/>
        <p:txBody>
          <a:bodyPr/>
          <a:lstStyle/>
          <a:p>
            <a:pPr>
              <a:defRPr/>
            </a:pPr>
            <a:r>
              <a:rPr lang="en-US" dirty="0" smtClean="0">
                <a:solidFill>
                  <a:prstClr val="black"/>
                </a:solidFill>
              </a:rPr>
              <a:t>Justice and Constitutional Development(SIU)</a:t>
            </a:r>
            <a:endParaRPr lang="en-US" dirty="0">
              <a:solidFill>
                <a:prstClr val="black"/>
              </a:solidFill>
            </a:endParaRPr>
          </a:p>
        </p:txBody>
      </p:sp>
    </p:spTree>
    <p:extLst>
      <p:ext uri="{BB962C8B-B14F-4D97-AF65-F5344CB8AC3E}">
        <p14:creationId xmlns:p14="http://schemas.microsoft.com/office/powerpoint/2010/main" xmlns="" val="6298751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3769 disciplinary referrals were in respect of the conflict of interest investigation for Eskom, Proclamation R2</a:t>
            </a:r>
            <a:r>
              <a:rPr lang="en-US" baseline="0" dirty="0" smtClean="0"/>
              <a:t> of 2012</a:t>
            </a:r>
            <a:endParaRPr lang="en-US" dirty="0"/>
          </a:p>
        </p:txBody>
      </p:sp>
      <p:sp>
        <p:nvSpPr>
          <p:cNvPr id="4" name="Slide Number Placeholder 3"/>
          <p:cNvSpPr>
            <a:spLocks noGrp="1"/>
          </p:cNvSpPr>
          <p:nvPr>
            <p:ph type="sldNum" sz="quarter" idx="10"/>
          </p:nvPr>
        </p:nvSpPr>
        <p:spPr/>
        <p:txBody>
          <a:bodyPr/>
          <a:lstStyle/>
          <a:p>
            <a:fld id="{CBA026E8-7785-48C4-B762-2A18C68BA7A4}" type="slidenum">
              <a:rPr lang="en-US" smtClean="0"/>
              <a:pPr/>
              <a:t>39</a:t>
            </a:fld>
            <a:endParaRPr lang="en-US"/>
          </a:p>
        </p:txBody>
      </p:sp>
    </p:spTree>
    <p:extLst>
      <p:ext uri="{BB962C8B-B14F-4D97-AF65-F5344CB8AC3E}">
        <p14:creationId xmlns:p14="http://schemas.microsoft.com/office/powerpoint/2010/main" xmlns="" val="24100815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F7808F9-810B-4D15-9684-C8C08E2659F3}" type="slidenum">
              <a:rPr lang="en-US" smtClean="0"/>
              <a:pPr>
                <a:defRPr/>
              </a:pPr>
              <a:t>44</a:t>
            </a:fld>
            <a:endParaRPr lang="en-US" dirty="0"/>
          </a:p>
        </p:txBody>
      </p:sp>
    </p:spTree>
    <p:extLst>
      <p:ext uri="{BB962C8B-B14F-4D97-AF65-F5344CB8AC3E}">
        <p14:creationId xmlns:p14="http://schemas.microsoft.com/office/powerpoint/2010/main" xmlns="" val="25044388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F7808F9-810B-4D15-9684-C8C08E2659F3}" type="slidenum">
              <a:rPr lang="en-US" smtClean="0"/>
              <a:pPr>
                <a:defRPr/>
              </a:pPr>
              <a:t>45</a:t>
            </a:fld>
            <a:endParaRPr lang="en-US" dirty="0"/>
          </a:p>
        </p:txBody>
      </p:sp>
    </p:spTree>
    <p:extLst>
      <p:ext uri="{BB962C8B-B14F-4D97-AF65-F5344CB8AC3E}">
        <p14:creationId xmlns:p14="http://schemas.microsoft.com/office/powerpoint/2010/main" xmlns="" val="1299734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19E439-0A36-4389-B1D4-036D35E9F4EA}" type="slidenum">
              <a:rPr lang="en-US" smtClean="0"/>
              <a:pPr>
                <a:defRPr/>
              </a:pPr>
              <a:t>48</a:t>
            </a:fld>
            <a:endParaRPr lang="en-US" dirty="0"/>
          </a:p>
        </p:txBody>
      </p:sp>
    </p:spTree>
    <p:extLst>
      <p:ext uri="{BB962C8B-B14F-4D97-AF65-F5344CB8AC3E}">
        <p14:creationId xmlns:p14="http://schemas.microsoft.com/office/powerpoint/2010/main" xmlns="" val="12908931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19E439-0A36-4389-B1D4-036D35E9F4EA}" type="slidenum">
              <a:rPr lang="en-US" smtClean="0"/>
              <a:pPr>
                <a:defRPr/>
              </a:pPr>
              <a:t>49</a:t>
            </a:fld>
            <a:endParaRPr lang="en-US" dirty="0"/>
          </a:p>
        </p:txBody>
      </p:sp>
    </p:spTree>
    <p:extLst>
      <p:ext uri="{BB962C8B-B14F-4D97-AF65-F5344CB8AC3E}">
        <p14:creationId xmlns:p14="http://schemas.microsoft.com/office/powerpoint/2010/main" xmlns="" val="9638172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19E439-0A36-4389-B1D4-036D35E9F4EA}" type="slidenum">
              <a:rPr lang="en-US" smtClean="0"/>
              <a:pPr>
                <a:defRPr/>
              </a:pPr>
              <a:t>50</a:t>
            </a:fld>
            <a:endParaRPr lang="en-US" dirty="0"/>
          </a:p>
        </p:txBody>
      </p:sp>
    </p:spTree>
    <p:extLst>
      <p:ext uri="{BB962C8B-B14F-4D97-AF65-F5344CB8AC3E}">
        <p14:creationId xmlns:p14="http://schemas.microsoft.com/office/powerpoint/2010/main" xmlns="" val="22441160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19E439-0A36-4389-B1D4-036D35E9F4EA}" type="slidenum">
              <a:rPr lang="en-US" smtClean="0"/>
              <a:pPr>
                <a:defRPr/>
              </a:pPr>
              <a:t>51</a:t>
            </a:fld>
            <a:endParaRPr lang="en-US" dirty="0"/>
          </a:p>
        </p:txBody>
      </p:sp>
    </p:spTree>
    <p:extLst>
      <p:ext uri="{BB962C8B-B14F-4D97-AF65-F5344CB8AC3E}">
        <p14:creationId xmlns:p14="http://schemas.microsoft.com/office/powerpoint/2010/main" xmlns="" val="20303833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ln/>
        </p:spPr>
      </p:sp>
      <p:sp>
        <p:nvSpPr>
          <p:cNvPr id="18434" name="Rectangle 3"/>
          <p:cNvSpPr>
            <a:spLocks noGrp="1" noChangeArrowheads="1"/>
          </p:cNvSpPr>
          <p:nvPr>
            <p:ph type="body" idx="1"/>
          </p:nvPr>
        </p:nvSpPr>
        <p:spPr>
          <a:noFill/>
          <a:ln/>
        </p:spPr>
        <p:txBody>
          <a:bodyPr/>
          <a:lstStyle/>
          <a:p>
            <a:pPr eaLnBrk="1" hangingPunct="1"/>
            <a:endParaRPr lang="en-US" dirty="0" smtClean="0"/>
          </a:p>
        </p:txBody>
      </p:sp>
      <p:sp>
        <p:nvSpPr>
          <p:cNvPr id="4" name="Footer Placeholder 3"/>
          <p:cNvSpPr>
            <a:spLocks noGrp="1"/>
          </p:cNvSpPr>
          <p:nvPr>
            <p:ph type="ftr" sz="quarter" idx="10"/>
          </p:nvPr>
        </p:nvSpPr>
        <p:spPr/>
        <p:txBody>
          <a:bodyPr/>
          <a:lstStyle/>
          <a:p>
            <a:pPr>
              <a:defRPr/>
            </a:pPr>
            <a:r>
              <a:rPr lang="en-US" dirty="0" smtClean="0">
                <a:solidFill>
                  <a:prstClr val="black"/>
                </a:solidFill>
              </a:rPr>
              <a:t>Justice and Constitutional Development(SIU)</a:t>
            </a:r>
            <a:endParaRPr lang="en-US" dirty="0">
              <a:solidFill>
                <a:prstClr val="black"/>
              </a:solidFill>
            </a:endParaRPr>
          </a:p>
        </p:txBody>
      </p:sp>
    </p:spTree>
    <p:extLst>
      <p:ext uri="{BB962C8B-B14F-4D97-AF65-F5344CB8AC3E}">
        <p14:creationId xmlns:p14="http://schemas.microsoft.com/office/powerpoint/2010/main" xmlns="" val="41832098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849" indent="-285711">
              <a:defRPr>
                <a:solidFill>
                  <a:schemeClr val="tx1"/>
                </a:solidFill>
                <a:latin typeface="Arial" panose="020B0604020202020204" pitchFamily="34" charset="0"/>
                <a:cs typeface="Arial" panose="020B0604020202020204" pitchFamily="34" charset="0"/>
              </a:defRPr>
            </a:lvl2pPr>
            <a:lvl3pPr marL="1142845" indent="-228569">
              <a:defRPr>
                <a:solidFill>
                  <a:schemeClr val="tx1"/>
                </a:solidFill>
                <a:latin typeface="Arial" panose="020B0604020202020204" pitchFamily="34" charset="0"/>
                <a:cs typeface="Arial" panose="020B0604020202020204" pitchFamily="34" charset="0"/>
              </a:defRPr>
            </a:lvl3pPr>
            <a:lvl4pPr marL="1599984" indent="-228569">
              <a:defRPr>
                <a:solidFill>
                  <a:schemeClr val="tx1"/>
                </a:solidFill>
                <a:latin typeface="Arial" panose="020B0604020202020204" pitchFamily="34" charset="0"/>
                <a:cs typeface="Arial" panose="020B0604020202020204" pitchFamily="34" charset="0"/>
              </a:defRPr>
            </a:lvl4pPr>
            <a:lvl5pPr marL="2057122" indent="-228569">
              <a:defRPr>
                <a:solidFill>
                  <a:schemeClr val="tx1"/>
                </a:solidFill>
                <a:latin typeface="Arial" panose="020B0604020202020204" pitchFamily="34" charset="0"/>
                <a:cs typeface="Arial" panose="020B0604020202020204" pitchFamily="34" charset="0"/>
              </a:defRPr>
            </a:lvl5pPr>
            <a:lvl6pPr marL="2514261" indent="-22856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399" indent="-22856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537" indent="-22856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5676" indent="-22856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73647FD-C688-4287-B381-D27697449280}" type="slidenum">
              <a:rPr kumimoji="0" lang="en-ZA"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ZA"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xmlns="" val="13770400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smtClean="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BBF5D00-9B0D-4FAD-86A9-1D46F83A8C1A}" type="slidenum">
              <a:rPr lang="en-ZA" altLang="en-US" smtClean="0">
                <a:latin typeface="Calibri" panose="020F0502020204030204" pitchFamily="34" charset="0"/>
              </a:rPr>
              <a:pPr/>
              <a:t>68</a:t>
            </a:fld>
            <a:endParaRPr lang="en-ZA" altLang="en-US" smtClean="0">
              <a:latin typeface="Calibri" panose="020F0502020204030204" pitchFamily="34" charset="0"/>
            </a:endParaRPr>
          </a:p>
        </p:txBody>
      </p:sp>
    </p:spTree>
    <p:extLst>
      <p:ext uri="{BB962C8B-B14F-4D97-AF65-F5344CB8AC3E}">
        <p14:creationId xmlns:p14="http://schemas.microsoft.com/office/powerpoint/2010/main" xmlns="" val="2900734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altLang="en-US" dirty="0"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7F03288-CA3E-40AE-B5D9-843E0AB6F366}" type="slidenum">
              <a:rPr lang="en-US" altLang="en-US"/>
              <a:pPr eaLnBrk="1" hangingPunct="1"/>
              <a:t>4</a:t>
            </a:fld>
            <a:endParaRPr lang="en-US" altLang="en-US" dirty="0"/>
          </a:p>
        </p:txBody>
      </p:sp>
    </p:spTree>
    <p:extLst>
      <p:ext uri="{BB962C8B-B14F-4D97-AF65-F5344CB8AC3E}">
        <p14:creationId xmlns:p14="http://schemas.microsoft.com/office/powerpoint/2010/main" xmlns="" val="28101383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0B8B55-4E99-4167-8C16-82D75F9D6B69}" type="slidenum">
              <a:rPr lang="en-ZA" smtClean="0"/>
              <a:pPr/>
              <a:t>77</a:t>
            </a:fld>
            <a:endParaRPr lang="en-ZA" dirty="0"/>
          </a:p>
        </p:txBody>
      </p:sp>
    </p:spTree>
    <p:extLst>
      <p:ext uri="{BB962C8B-B14F-4D97-AF65-F5344CB8AC3E}">
        <p14:creationId xmlns:p14="http://schemas.microsoft.com/office/powerpoint/2010/main" xmlns="" val="384420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19E439-0A36-4389-B1D4-036D35E9F4EA}" type="slidenum">
              <a:rPr lang="en-US" smtClean="0"/>
              <a:pPr>
                <a:defRPr/>
              </a:pPr>
              <a:t>12</a:t>
            </a:fld>
            <a:endParaRPr lang="en-US" dirty="0"/>
          </a:p>
        </p:txBody>
      </p:sp>
    </p:spTree>
    <p:extLst>
      <p:ext uri="{BB962C8B-B14F-4D97-AF65-F5344CB8AC3E}">
        <p14:creationId xmlns:p14="http://schemas.microsoft.com/office/powerpoint/2010/main" xmlns="" val="1624485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txBox="1">
            <a:spLocks noGrp="1" noChangeArrowheads="1"/>
          </p:cNvSpPr>
          <p:nvPr/>
        </p:nvSpPr>
        <p:spPr bwMode="auto">
          <a:xfrm>
            <a:off x="3762487" y="9284533"/>
            <a:ext cx="2881303" cy="489776"/>
          </a:xfrm>
          <a:prstGeom prst="rect">
            <a:avLst/>
          </a:prstGeom>
          <a:noFill/>
          <a:ln w="9525">
            <a:noFill/>
            <a:miter lim="800000"/>
            <a:headEnd/>
            <a:tailEnd/>
          </a:ln>
        </p:spPr>
        <p:txBody>
          <a:bodyPr lIns="91429" tIns="45714" rIns="91429" bIns="45714" anchor="b"/>
          <a:lstStyle/>
          <a:p>
            <a:pPr algn="r"/>
            <a:fld id="{BF265D3E-96A7-4DA4-8EC6-3E1420E0B434}" type="slidenum">
              <a:rPr lang="en-GB" altLang="en-US" sz="1200">
                <a:solidFill>
                  <a:prstClr val="black"/>
                </a:solidFill>
                <a:latin typeface="Arial" charset="0"/>
                <a:cs typeface="Arial" charset="0"/>
              </a:rPr>
              <a:pPr algn="r"/>
              <a:t>23</a:t>
            </a:fld>
            <a:endParaRPr lang="en-GB" altLang="en-US" sz="1200" dirty="0">
              <a:solidFill>
                <a:prstClr val="black"/>
              </a:solidFill>
              <a:latin typeface="Arial" charset="0"/>
              <a:cs typeface="Arial"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ZA" smtClean="0">
              <a:latin typeface="Arial" charset="0"/>
            </a:endParaRPr>
          </a:p>
        </p:txBody>
      </p:sp>
    </p:spTree>
    <p:extLst>
      <p:ext uri="{BB962C8B-B14F-4D97-AF65-F5344CB8AC3E}">
        <p14:creationId xmlns:p14="http://schemas.microsoft.com/office/powerpoint/2010/main" xmlns="" val="3078185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txBox="1">
            <a:spLocks noGrp="1" noChangeArrowheads="1"/>
          </p:cNvSpPr>
          <p:nvPr/>
        </p:nvSpPr>
        <p:spPr bwMode="auto">
          <a:xfrm>
            <a:off x="3762487" y="9284533"/>
            <a:ext cx="2881303" cy="489776"/>
          </a:xfrm>
          <a:prstGeom prst="rect">
            <a:avLst/>
          </a:prstGeom>
          <a:noFill/>
          <a:ln w="9525">
            <a:noFill/>
            <a:miter lim="800000"/>
            <a:headEnd/>
            <a:tailEnd/>
          </a:ln>
        </p:spPr>
        <p:txBody>
          <a:bodyPr lIns="91429" tIns="45714" rIns="91429" bIns="45714" anchor="b"/>
          <a:lstStyle/>
          <a:p>
            <a:pPr algn="r"/>
            <a:fld id="{BF265D3E-96A7-4DA4-8EC6-3E1420E0B434}" type="slidenum">
              <a:rPr lang="en-GB" altLang="en-US" sz="1200">
                <a:solidFill>
                  <a:prstClr val="black"/>
                </a:solidFill>
                <a:latin typeface="Arial" charset="0"/>
                <a:cs typeface="Arial" charset="0"/>
              </a:rPr>
              <a:pPr algn="r"/>
              <a:t>24</a:t>
            </a:fld>
            <a:endParaRPr lang="en-GB" altLang="en-US" sz="1200" dirty="0">
              <a:solidFill>
                <a:prstClr val="black"/>
              </a:solidFill>
              <a:latin typeface="Arial" charset="0"/>
              <a:cs typeface="Arial"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ZA" smtClean="0">
              <a:latin typeface="Arial" charset="0"/>
            </a:endParaRPr>
          </a:p>
        </p:txBody>
      </p:sp>
    </p:spTree>
    <p:extLst>
      <p:ext uri="{BB962C8B-B14F-4D97-AF65-F5344CB8AC3E}">
        <p14:creationId xmlns:p14="http://schemas.microsoft.com/office/powerpoint/2010/main" xmlns="" val="3453658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txBox="1">
            <a:spLocks noGrp="1" noChangeArrowheads="1"/>
          </p:cNvSpPr>
          <p:nvPr/>
        </p:nvSpPr>
        <p:spPr bwMode="auto">
          <a:xfrm>
            <a:off x="3762487" y="9284533"/>
            <a:ext cx="2881303" cy="489776"/>
          </a:xfrm>
          <a:prstGeom prst="rect">
            <a:avLst/>
          </a:prstGeom>
          <a:noFill/>
          <a:ln w="9525">
            <a:noFill/>
            <a:miter lim="800000"/>
            <a:headEnd/>
            <a:tailEnd/>
          </a:ln>
        </p:spPr>
        <p:txBody>
          <a:bodyPr lIns="91429" tIns="45714" rIns="91429" bIns="45714" anchor="b"/>
          <a:lstStyle/>
          <a:p>
            <a:pPr algn="r"/>
            <a:fld id="{BF265D3E-96A7-4DA4-8EC6-3E1420E0B434}" type="slidenum">
              <a:rPr lang="en-GB" altLang="en-US" sz="1200">
                <a:solidFill>
                  <a:prstClr val="black"/>
                </a:solidFill>
                <a:latin typeface="Arial" charset="0"/>
                <a:cs typeface="Arial" charset="0"/>
              </a:rPr>
              <a:pPr algn="r"/>
              <a:t>25</a:t>
            </a:fld>
            <a:endParaRPr lang="en-GB" altLang="en-US" sz="1200" dirty="0">
              <a:solidFill>
                <a:prstClr val="black"/>
              </a:solidFill>
              <a:latin typeface="Arial" charset="0"/>
              <a:cs typeface="Arial"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ZA" smtClean="0">
              <a:latin typeface="Arial" charset="0"/>
            </a:endParaRPr>
          </a:p>
        </p:txBody>
      </p:sp>
    </p:spTree>
    <p:extLst>
      <p:ext uri="{BB962C8B-B14F-4D97-AF65-F5344CB8AC3E}">
        <p14:creationId xmlns:p14="http://schemas.microsoft.com/office/powerpoint/2010/main" xmlns="" val="224196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txBox="1">
            <a:spLocks noGrp="1" noChangeArrowheads="1"/>
          </p:cNvSpPr>
          <p:nvPr/>
        </p:nvSpPr>
        <p:spPr bwMode="auto">
          <a:xfrm>
            <a:off x="3762487" y="9284533"/>
            <a:ext cx="2881303" cy="489776"/>
          </a:xfrm>
          <a:prstGeom prst="rect">
            <a:avLst/>
          </a:prstGeom>
          <a:noFill/>
          <a:ln w="9525">
            <a:noFill/>
            <a:miter lim="800000"/>
            <a:headEnd/>
            <a:tailEnd/>
          </a:ln>
        </p:spPr>
        <p:txBody>
          <a:bodyPr lIns="91429" tIns="45714" rIns="91429" bIns="45714" anchor="b"/>
          <a:lstStyle/>
          <a:p>
            <a:pPr algn="r"/>
            <a:fld id="{BF265D3E-96A7-4DA4-8EC6-3E1420E0B434}" type="slidenum">
              <a:rPr lang="en-GB" altLang="en-US" sz="1200">
                <a:solidFill>
                  <a:prstClr val="black"/>
                </a:solidFill>
                <a:latin typeface="Arial" charset="0"/>
                <a:cs typeface="Arial" charset="0"/>
              </a:rPr>
              <a:pPr algn="r"/>
              <a:t>26</a:t>
            </a:fld>
            <a:endParaRPr lang="en-GB" altLang="en-US" sz="1200" dirty="0">
              <a:solidFill>
                <a:prstClr val="black"/>
              </a:solidFill>
              <a:latin typeface="Arial" charset="0"/>
              <a:cs typeface="Arial"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ZA" smtClean="0">
              <a:latin typeface="Arial" charset="0"/>
            </a:endParaRPr>
          </a:p>
        </p:txBody>
      </p:sp>
    </p:spTree>
    <p:extLst>
      <p:ext uri="{BB962C8B-B14F-4D97-AF65-F5344CB8AC3E}">
        <p14:creationId xmlns:p14="http://schemas.microsoft.com/office/powerpoint/2010/main" xmlns="" val="2155229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F7808F9-810B-4D15-9684-C8C08E2659F3}" type="slidenum">
              <a:rPr lang="en-US" smtClean="0"/>
              <a:pPr>
                <a:defRPr/>
              </a:pPr>
              <a:t>28</a:t>
            </a:fld>
            <a:endParaRPr lang="en-US" dirty="0"/>
          </a:p>
        </p:txBody>
      </p:sp>
    </p:spTree>
    <p:extLst>
      <p:ext uri="{BB962C8B-B14F-4D97-AF65-F5344CB8AC3E}">
        <p14:creationId xmlns:p14="http://schemas.microsoft.com/office/powerpoint/2010/main" xmlns="" val="2794417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3769 disciplinary referrals were in respect of the conflict of interest investigation for Eskom, Proclamation R2</a:t>
            </a:r>
            <a:r>
              <a:rPr lang="en-US" baseline="0" dirty="0" smtClean="0"/>
              <a:t> of 2012</a:t>
            </a:r>
            <a:endParaRPr lang="en-US" dirty="0"/>
          </a:p>
        </p:txBody>
      </p:sp>
      <p:sp>
        <p:nvSpPr>
          <p:cNvPr id="4" name="Slide Number Placeholder 3"/>
          <p:cNvSpPr>
            <a:spLocks noGrp="1"/>
          </p:cNvSpPr>
          <p:nvPr>
            <p:ph type="sldNum" sz="quarter" idx="10"/>
          </p:nvPr>
        </p:nvSpPr>
        <p:spPr/>
        <p:txBody>
          <a:bodyPr/>
          <a:lstStyle/>
          <a:p>
            <a:fld id="{CBA026E8-7785-48C4-B762-2A18C68BA7A4}" type="slidenum">
              <a:rPr lang="en-US" smtClean="0"/>
              <a:pPr/>
              <a:t>37</a:t>
            </a:fld>
            <a:endParaRPr lang="en-US"/>
          </a:p>
        </p:txBody>
      </p:sp>
    </p:spTree>
    <p:extLst>
      <p:ext uri="{BB962C8B-B14F-4D97-AF65-F5344CB8AC3E}">
        <p14:creationId xmlns:p14="http://schemas.microsoft.com/office/powerpoint/2010/main" xmlns="" val="1785433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lvl1pPr>
              <a:defRPr/>
            </a:lvl1pPr>
          </a:lstStyle>
          <a:p>
            <a:pPr>
              <a:defRPr/>
            </a:pPr>
            <a:endParaRPr lang="en-ZA" dirty="0"/>
          </a:p>
        </p:txBody>
      </p:sp>
      <p:sp>
        <p:nvSpPr>
          <p:cNvPr id="5" name="Footer Placeholder 4"/>
          <p:cNvSpPr>
            <a:spLocks noGrp="1"/>
          </p:cNvSpPr>
          <p:nvPr>
            <p:ph type="ftr" sz="quarter" idx="11"/>
          </p:nvPr>
        </p:nvSpPr>
        <p:spPr/>
        <p:txBody>
          <a:bodyPr/>
          <a:lstStyle>
            <a:lvl1pPr>
              <a:defRPr/>
            </a:lvl1pPr>
          </a:lstStyle>
          <a:p>
            <a:pPr>
              <a:defRPr/>
            </a:pPr>
            <a:endParaRPr lang="en-ZA" dirty="0"/>
          </a:p>
        </p:txBody>
      </p:sp>
      <p:sp>
        <p:nvSpPr>
          <p:cNvPr id="6" name="Slide Number Placeholder 5"/>
          <p:cNvSpPr>
            <a:spLocks noGrp="1"/>
          </p:cNvSpPr>
          <p:nvPr>
            <p:ph type="sldNum" sz="quarter" idx="12"/>
          </p:nvPr>
        </p:nvSpPr>
        <p:spPr/>
        <p:txBody>
          <a:bodyPr/>
          <a:lstStyle>
            <a:lvl1pPr>
              <a:defRPr/>
            </a:lvl1pPr>
          </a:lstStyle>
          <a:p>
            <a:fld id="{C12B6D59-0BE7-43BB-B17C-9DE168C2E444}" type="slidenum">
              <a:rPr lang="en-ZA" altLang="en-US"/>
              <a:pPr/>
              <a:t>‹#›</a:t>
            </a:fld>
            <a:endParaRPr lang="en-ZA" altLang="en-US"/>
          </a:p>
        </p:txBody>
      </p:sp>
    </p:spTree>
    <p:extLst>
      <p:ext uri="{BB962C8B-B14F-4D97-AF65-F5344CB8AC3E}">
        <p14:creationId xmlns:p14="http://schemas.microsoft.com/office/powerpoint/2010/main" xmlns="" val="598761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838200"/>
            <a:ext cx="7543800" cy="990600"/>
          </a:xfrm>
          <a:prstGeom prst="rect">
            <a:avLst/>
          </a:prstGeom>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dirty="0"/>
          </a:p>
        </p:txBody>
      </p:sp>
      <p:sp>
        <p:nvSpPr>
          <p:cNvPr id="5" name="Footer Placeholder 4"/>
          <p:cNvSpPr>
            <a:spLocks noGrp="1"/>
          </p:cNvSpPr>
          <p:nvPr>
            <p:ph type="ftr" sz="quarter" idx="11"/>
          </p:nvPr>
        </p:nvSpPr>
        <p:spPr/>
        <p:txBody>
          <a:bodyPr/>
          <a:lstStyle>
            <a:lvl1pPr>
              <a:defRPr/>
            </a:lvl1pPr>
          </a:lstStyle>
          <a:p>
            <a:pPr>
              <a:defRPr/>
            </a:pPr>
            <a:endParaRPr lang="en-ZA" dirty="0"/>
          </a:p>
        </p:txBody>
      </p:sp>
      <p:sp>
        <p:nvSpPr>
          <p:cNvPr id="6" name="Slide Number Placeholder 5"/>
          <p:cNvSpPr>
            <a:spLocks noGrp="1"/>
          </p:cNvSpPr>
          <p:nvPr>
            <p:ph type="sldNum" sz="quarter" idx="12"/>
          </p:nvPr>
        </p:nvSpPr>
        <p:spPr/>
        <p:txBody>
          <a:bodyPr/>
          <a:lstStyle>
            <a:lvl1pPr>
              <a:defRPr/>
            </a:lvl1pPr>
          </a:lstStyle>
          <a:p>
            <a:fld id="{8DA853BB-D4DC-43BB-8407-0FFB91EA116A}" type="slidenum">
              <a:rPr lang="en-ZA" altLang="en-US"/>
              <a:pPr/>
              <a:t>‹#›</a:t>
            </a:fld>
            <a:endParaRPr lang="en-ZA" altLang="en-US"/>
          </a:p>
        </p:txBody>
      </p:sp>
    </p:spTree>
    <p:extLst>
      <p:ext uri="{BB962C8B-B14F-4D97-AF65-F5344CB8AC3E}">
        <p14:creationId xmlns:p14="http://schemas.microsoft.com/office/powerpoint/2010/main" xmlns="" val="3598532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dirty="0"/>
          </a:p>
        </p:txBody>
      </p:sp>
      <p:sp>
        <p:nvSpPr>
          <p:cNvPr id="5" name="Footer Placeholder 4"/>
          <p:cNvSpPr>
            <a:spLocks noGrp="1"/>
          </p:cNvSpPr>
          <p:nvPr>
            <p:ph type="ftr" sz="quarter" idx="11"/>
          </p:nvPr>
        </p:nvSpPr>
        <p:spPr/>
        <p:txBody>
          <a:bodyPr/>
          <a:lstStyle>
            <a:lvl1pPr>
              <a:defRPr/>
            </a:lvl1pPr>
          </a:lstStyle>
          <a:p>
            <a:pPr>
              <a:defRPr/>
            </a:pPr>
            <a:endParaRPr lang="en-ZA" dirty="0"/>
          </a:p>
        </p:txBody>
      </p:sp>
      <p:sp>
        <p:nvSpPr>
          <p:cNvPr id="6" name="Slide Number Placeholder 5"/>
          <p:cNvSpPr>
            <a:spLocks noGrp="1"/>
          </p:cNvSpPr>
          <p:nvPr>
            <p:ph type="sldNum" sz="quarter" idx="12"/>
          </p:nvPr>
        </p:nvSpPr>
        <p:spPr/>
        <p:txBody>
          <a:bodyPr/>
          <a:lstStyle>
            <a:lvl1pPr>
              <a:defRPr/>
            </a:lvl1pPr>
          </a:lstStyle>
          <a:p>
            <a:fld id="{DD771A32-6A5B-4C08-A17D-0855514476D0}" type="slidenum">
              <a:rPr lang="en-ZA" altLang="en-US"/>
              <a:pPr/>
              <a:t>‹#›</a:t>
            </a:fld>
            <a:endParaRPr lang="en-ZA" altLang="en-US"/>
          </a:p>
        </p:txBody>
      </p:sp>
    </p:spTree>
    <p:extLst>
      <p:ext uri="{BB962C8B-B14F-4D97-AF65-F5344CB8AC3E}">
        <p14:creationId xmlns:p14="http://schemas.microsoft.com/office/powerpoint/2010/main" xmlns="" val="3950726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p:cNvSpPr>
            <a:spLocks noGrp="1"/>
          </p:cNvSpPr>
          <p:nvPr>
            <p:ph type="dt" sz="half" idx="10"/>
          </p:nvPr>
        </p:nvSpPr>
        <p:spPr/>
        <p:txBody>
          <a:bodyPr/>
          <a:lstStyle>
            <a:lvl1pPr>
              <a:defRPr/>
            </a:lvl1pPr>
          </a:lstStyle>
          <a:p>
            <a:pPr>
              <a:defRPr/>
            </a:pPr>
            <a:endParaRPr lang="en-ZA" dirty="0"/>
          </a:p>
        </p:txBody>
      </p:sp>
      <p:sp>
        <p:nvSpPr>
          <p:cNvPr id="4" name="Footer Placeholder 4"/>
          <p:cNvSpPr>
            <a:spLocks noGrp="1"/>
          </p:cNvSpPr>
          <p:nvPr>
            <p:ph type="ftr" sz="quarter" idx="11"/>
          </p:nvPr>
        </p:nvSpPr>
        <p:spPr/>
        <p:txBody>
          <a:bodyPr/>
          <a:lstStyle>
            <a:lvl1pPr>
              <a:defRPr/>
            </a:lvl1pPr>
          </a:lstStyle>
          <a:p>
            <a:pPr>
              <a:defRPr/>
            </a:pPr>
            <a:endParaRPr lang="en-ZA" dirty="0"/>
          </a:p>
        </p:txBody>
      </p:sp>
      <p:sp>
        <p:nvSpPr>
          <p:cNvPr id="5" name="Slide Number Placeholder 5"/>
          <p:cNvSpPr>
            <a:spLocks noGrp="1"/>
          </p:cNvSpPr>
          <p:nvPr>
            <p:ph type="sldNum" sz="quarter" idx="12"/>
          </p:nvPr>
        </p:nvSpPr>
        <p:spPr/>
        <p:txBody>
          <a:bodyPr/>
          <a:lstStyle>
            <a:lvl1pPr>
              <a:defRPr/>
            </a:lvl1pPr>
          </a:lstStyle>
          <a:p>
            <a:fld id="{2CA71B6F-E731-4CD9-8C28-A0F66967284F}" type="slidenum">
              <a:rPr lang="en-ZA" altLang="en-US"/>
              <a:pPr/>
              <a:t>‹#›</a:t>
            </a:fld>
            <a:endParaRPr lang="en-ZA" altLang="en-US"/>
          </a:p>
        </p:txBody>
      </p:sp>
    </p:spTree>
    <p:extLst>
      <p:ext uri="{BB962C8B-B14F-4D97-AF65-F5344CB8AC3E}">
        <p14:creationId xmlns:p14="http://schemas.microsoft.com/office/powerpoint/2010/main" xmlns="" val="6127476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543800" cy="762000"/>
          </a:xfrm>
          <a:prstGeom prst="rect">
            <a:avLst/>
          </a:prstGeom>
        </p:spPr>
        <p:txBody>
          <a:bodyPr anchor="ctr" anchorCtr="0"/>
          <a:lstStyle>
            <a:lvl1pPr algn="l">
              <a:defRPr sz="2800" b="1" i="0" baseline="0">
                <a:latin typeface="Arial Narrow" pitchFamily="34" charset="0"/>
              </a:defRPr>
            </a:lvl1pPr>
          </a:lstStyle>
          <a:p>
            <a:endParaRPr lang="en-ZA" dirty="0"/>
          </a:p>
        </p:txBody>
      </p:sp>
      <p:sp>
        <p:nvSpPr>
          <p:cNvPr id="3" name="Content Placeholder 2"/>
          <p:cNvSpPr>
            <a:spLocks noGrp="1"/>
          </p:cNvSpPr>
          <p:nvPr>
            <p:ph idx="1"/>
          </p:nvPr>
        </p:nvSpPr>
        <p:spPr>
          <a:xfrm>
            <a:off x="457200" y="1219200"/>
            <a:ext cx="8229600" cy="4983163"/>
          </a:xfrm>
        </p:spPr>
        <p:txBody>
          <a:bodyPr/>
          <a:lstStyle>
            <a:lvl1pPr>
              <a:defRPr sz="2000"/>
            </a:lvl1pPr>
            <a:lvl2pPr>
              <a:defRPr sz="2000"/>
            </a:lvl2pPr>
            <a:lvl3pPr>
              <a:defRPr sz="2000"/>
            </a:lvl3pPr>
            <a:lvl4pPr>
              <a:defRPr sz="2000"/>
            </a:lvl4pPr>
            <a:lvl5pPr marL="2057400" marR="0" indent="-228600" algn="l" defTabSz="914400" rtl="0" eaLnBrk="0" fontAlgn="base" latinLnBrk="0" hangingPunct="0">
              <a:lnSpc>
                <a:spcPct val="100000"/>
              </a:lnSpc>
              <a:spcBef>
                <a:spcPct val="20000"/>
              </a:spcBef>
              <a:spcAft>
                <a:spcPct val="0"/>
              </a:spcAft>
              <a:buClrTx/>
              <a:buSzTx/>
              <a:buFont typeface="Arial" charset="0"/>
              <a:buChar char="»"/>
              <a:tabLs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Date Placeholder 3"/>
          <p:cNvSpPr>
            <a:spLocks noGrp="1"/>
          </p:cNvSpPr>
          <p:nvPr>
            <p:ph type="dt" sz="half" idx="10"/>
          </p:nvPr>
        </p:nvSpPr>
        <p:spPr/>
        <p:txBody>
          <a:bodyPr/>
          <a:lstStyle>
            <a:lvl1pPr>
              <a:defRPr/>
            </a:lvl1pPr>
          </a:lstStyle>
          <a:p>
            <a:pPr>
              <a:defRPr/>
            </a:pPr>
            <a:endParaRPr lang="en-ZA" dirty="0">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fld id="{07233A9A-3A9E-4867-A012-B31DBB85E58D}" type="slidenum">
              <a:rPr lang="en-ZA" altLang="en-US">
                <a:solidFill>
                  <a:srgbClr val="000000">
                    <a:tint val="75000"/>
                  </a:srgbClr>
                </a:solidFill>
              </a:rPr>
              <a:pPr/>
              <a:t>‹#›</a:t>
            </a:fld>
            <a:endParaRPr lang="en-ZA" altLang="en-US" dirty="0">
              <a:solidFill>
                <a:srgbClr val="000000">
                  <a:tint val="75000"/>
                </a:srgbClr>
              </a:solidFill>
            </a:endParaRPr>
          </a:p>
        </p:txBody>
      </p:sp>
    </p:spTree>
    <p:extLst>
      <p:ext uri="{BB962C8B-B14F-4D97-AF65-F5344CB8AC3E}">
        <p14:creationId xmlns:p14="http://schemas.microsoft.com/office/powerpoint/2010/main" xmlns="" val="280794466"/>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extLst/>
          </p:nvPr>
        </p:nvGraphicFramePr>
        <p:xfrm>
          <a:off x="1588" y="1588"/>
          <a:ext cx="1587" cy="1587"/>
        </p:xfrm>
        <a:graphic>
          <a:graphicData uri="http://schemas.openxmlformats.org/presentationml/2006/ole">
            <p:oleObj spid="_x0000_s47278" name="think-cell Slide" r:id="rId3" imgW="360" imgH="360" progId="">
              <p:embed/>
            </p:oleObj>
          </a:graphicData>
        </a:graphic>
      </p:graphicFrame>
      <p:sp>
        <p:nvSpPr>
          <p:cNvPr id="10" name="Text Placeholder 8"/>
          <p:cNvSpPr>
            <a:spLocks noGrp="1"/>
          </p:cNvSpPr>
          <p:nvPr>
            <p:ph type="body" sz="quarter" idx="13" hasCustomPrompt="1"/>
          </p:nvPr>
        </p:nvSpPr>
        <p:spPr>
          <a:xfrm>
            <a:off x="396000" y="651600"/>
            <a:ext cx="8352000"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
        <p:nvSpPr>
          <p:cNvPr id="11" name="Title Placeholder 1"/>
          <p:cNvSpPr>
            <a:spLocks noGrp="1"/>
          </p:cNvSpPr>
          <p:nvPr>
            <p:ph type="title" hasCustomPrompt="1"/>
          </p:nvPr>
        </p:nvSpPr>
        <p:spPr>
          <a:xfrm>
            <a:off x="396000" y="295683"/>
            <a:ext cx="8352000" cy="469492"/>
          </a:xfrm>
          <a:prstGeom prst="rect">
            <a:avLst/>
          </a:prstGeom>
        </p:spPr>
        <p:txBody>
          <a:bodyPr vert="horz" lIns="0" tIns="0" rIns="0" bIns="0" rtlCol="0" anchor="t" anchorCtr="0">
            <a:noAutofit/>
          </a:bodyPr>
          <a:lstStyle>
            <a:lvl1pPr>
              <a:defRPr/>
            </a:lvl1pPr>
          </a:lstStyle>
          <a:p>
            <a:r>
              <a:rPr lang="en-US" dirty="0"/>
              <a:t>Click to add title</a:t>
            </a:r>
          </a:p>
        </p:txBody>
      </p:sp>
    </p:spTree>
    <p:extLst>
      <p:ext uri="{BB962C8B-B14F-4D97-AF65-F5344CB8AC3E}">
        <p14:creationId xmlns:p14="http://schemas.microsoft.com/office/powerpoint/2010/main" xmlns="" val="357709797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subtitle &amp; 1 column - larg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95840" y="620713"/>
            <a:ext cx="8751572" cy="504000"/>
          </a:xfrm>
          <a:prstGeom prst="rect">
            <a:avLst/>
          </a:prstGeom>
        </p:spPr>
        <p:txBody>
          <a:bodyPr lIns="36000" tIns="36000" rIns="36000" bIns="36000">
            <a:noAutofit/>
          </a:bodyPr>
          <a:lstStyle>
            <a:lvl1pPr marL="0" indent="0">
              <a:buNone/>
              <a:defRPr sz="1355" b="0">
                <a:solidFill>
                  <a:srgbClr val="575757"/>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noProof="0" dirty="0"/>
              <a:t>Click to add subtitle</a:t>
            </a:r>
          </a:p>
        </p:txBody>
      </p:sp>
      <p:sp>
        <p:nvSpPr>
          <p:cNvPr id="14" name="Title Placeholder 1"/>
          <p:cNvSpPr>
            <a:spLocks noGrp="1"/>
          </p:cNvSpPr>
          <p:nvPr>
            <p:ph type="title"/>
          </p:nvPr>
        </p:nvSpPr>
        <p:spPr>
          <a:xfrm>
            <a:off x="195840" y="115888"/>
            <a:ext cx="8751572" cy="446400"/>
          </a:xfrm>
          <a:prstGeom prst="rect">
            <a:avLst/>
          </a:prstGeom>
        </p:spPr>
        <p:txBody>
          <a:bodyPr vert="horz" lIns="36000" tIns="36000" rIns="36000" bIns="36000" rtlCol="0" anchor="t" anchorCtr="0">
            <a:noAutofit/>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noProof="0" dirty="0" smtClean="0"/>
              <a:t>Click to edit Master title style</a:t>
            </a:r>
            <a:endParaRPr lang="en-US" noProof="0" dirty="0"/>
          </a:p>
        </p:txBody>
      </p:sp>
      <p:sp>
        <p:nvSpPr>
          <p:cNvPr id="8" name="Text Placeholder 18"/>
          <p:cNvSpPr>
            <a:spLocks noGrp="1"/>
          </p:cNvSpPr>
          <p:nvPr>
            <p:ph idx="1"/>
          </p:nvPr>
        </p:nvSpPr>
        <p:spPr>
          <a:xfrm>
            <a:off x="204969" y="1196976"/>
            <a:ext cx="8742443" cy="4860925"/>
          </a:xfrm>
          <a:prstGeom prst="rect">
            <a:avLst/>
          </a:prstGeom>
        </p:spPr>
        <p:txBody>
          <a:bodyPr vert="horz" lIns="72000" tIns="72000" rIns="72000" bIns="72000" rtlCol="0">
            <a:normAutofit/>
          </a:bodyPr>
          <a:lstStyle>
            <a:lvl1pPr>
              <a:defRPr sz="931">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defRPr>
            </a:lvl1pPr>
            <a:lvl2pPr>
              <a:defRPr sz="931">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defRPr>
            </a:lvl2pPr>
            <a:lvl3pPr>
              <a:defRPr sz="931">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defRPr>
            </a:lvl3pPr>
            <a:lvl4pPr>
              <a:defRPr sz="931">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defRPr>
            </a:lvl4pPr>
            <a:lvl5pPr>
              <a:defRPr sz="931">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defRPr>
            </a:lvl5pPr>
            <a:lvl6pPr>
              <a:defRPr sz="1355"/>
            </a:lvl6pPr>
            <a:lvl7pPr>
              <a:defRPr sz="1355"/>
            </a:lvl7pPr>
            <a:lvl8pPr>
              <a:defRPr sz="1355"/>
            </a:lvl8pPr>
            <a:lvl9pPr>
              <a:defRPr sz="1355"/>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3" name="Text Placeholder 2"/>
          <p:cNvSpPr>
            <a:spLocks noGrp="1"/>
          </p:cNvSpPr>
          <p:nvPr>
            <p:ph type="body" sz="quarter" idx="24" hasCustomPrompt="1"/>
          </p:nvPr>
        </p:nvSpPr>
        <p:spPr>
          <a:xfrm>
            <a:off x="204969" y="6273800"/>
            <a:ext cx="8741856" cy="277200"/>
          </a:xfrm>
        </p:spPr>
        <p:txBody>
          <a:bodyPr vert="horz" lIns="36000" tIns="36000" rIns="36000" bIns="36000" rtlCol="0">
            <a:normAutofit/>
          </a:bodyPr>
          <a:lstStyle>
            <a:lvl1pPr>
              <a:defRPr lang="en-ZA" sz="677" b="1" dirty="0">
                <a:solidFill>
                  <a:schemeClr val="bg1">
                    <a:lumMod val="50000"/>
                  </a:schemeClr>
                </a:solidFill>
              </a:defRPr>
            </a:lvl1pPr>
          </a:lstStyle>
          <a:p>
            <a:pPr lvl="0">
              <a:spcAft>
                <a:spcPts val="0"/>
              </a:spcAft>
            </a:pPr>
            <a:r>
              <a:rPr lang="en-US" dirty="0" smtClean="0"/>
              <a:t>Source:</a:t>
            </a:r>
            <a:endParaRPr lang="en-ZA" dirty="0"/>
          </a:p>
        </p:txBody>
      </p:sp>
    </p:spTree>
    <p:extLst>
      <p:ext uri="{BB962C8B-B14F-4D97-AF65-F5344CB8AC3E}">
        <p14:creationId xmlns:p14="http://schemas.microsoft.com/office/powerpoint/2010/main" xmlns="" val="4243627489"/>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ZA" dirty="0"/>
          </a:p>
        </p:txBody>
      </p:sp>
      <p:sp>
        <p:nvSpPr>
          <p:cNvPr id="4" name="Date Placeholder 3"/>
          <p:cNvSpPr>
            <a:spLocks noGrp="1"/>
          </p:cNvSpPr>
          <p:nvPr>
            <p:ph type="dt" sz="half" idx="10"/>
          </p:nvPr>
        </p:nvSpPr>
        <p:spPr/>
        <p:txBody>
          <a:bodyPr/>
          <a:lstStyle>
            <a:lvl1pPr>
              <a:defRPr/>
            </a:lvl1pPr>
          </a:lstStyle>
          <a:p>
            <a:pPr>
              <a:defRPr/>
            </a:pPr>
            <a:r>
              <a:rPr lang="en-US" smtClean="0">
                <a:solidFill>
                  <a:srgbClr val="000000">
                    <a:tint val="75000"/>
                  </a:srgbClr>
                </a:solidFill>
              </a:rPr>
              <a:t>31 March 2011</a:t>
            </a:r>
            <a:endParaRPr lang="en-ZA">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r>
              <a:rPr lang="en-ZA" smtClean="0">
                <a:solidFill>
                  <a:srgbClr val="000000">
                    <a:tint val="75000"/>
                  </a:srgbClr>
                </a:solidFill>
              </a:rPr>
              <a:t>SIU presentation to PC on Justice and Constitutional Development</a:t>
            </a:r>
            <a:endParaRPr lang="en-ZA">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C3DC05AE-FE66-43DA-AF60-D966662BD59E}" type="slidenum">
              <a:rPr lang="en-ZA">
                <a:solidFill>
                  <a:srgbClr val="000000">
                    <a:tint val="75000"/>
                  </a:srgbClr>
                </a:solidFill>
              </a:rPr>
              <a:pPr>
                <a:defRPr/>
              </a:pPr>
              <a:t>‹#›</a:t>
            </a:fld>
            <a:endParaRPr lang="en-ZA" dirty="0">
              <a:solidFill>
                <a:srgbClr val="000000">
                  <a:tint val="75000"/>
                </a:srgbClr>
              </a:solidFill>
            </a:endParaRPr>
          </a:p>
        </p:txBody>
      </p:sp>
    </p:spTree>
    <p:extLst>
      <p:ext uri="{BB962C8B-B14F-4D97-AF65-F5344CB8AC3E}">
        <p14:creationId xmlns:p14="http://schemas.microsoft.com/office/powerpoint/2010/main" xmlns="" val="37373881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543800" cy="762000"/>
          </a:xfrm>
          <a:prstGeom prst="rect">
            <a:avLst/>
          </a:prstGeom>
        </p:spPr>
        <p:txBody>
          <a:bodyPr anchor="ctr" anchorCtr="0"/>
          <a:lstStyle>
            <a:lvl1pPr algn="l">
              <a:defRPr sz="2800" b="1" i="0" baseline="0">
                <a:latin typeface="Arial Narrow" pitchFamily="34" charset="0"/>
              </a:defRPr>
            </a:lvl1pPr>
          </a:lstStyle>
          <a:p>
            <a:endParaRPr lang="en-ZA" dirty="0"/>
          </a:p>
        </p:txBody>
      </p:sp>
      <p:sp>
        <p:nvSpPr>
          <p:cNvPr id="3" name="Content Placeholder 2"/>
          <p:cNvSpPr>
            <a:spLocks noGrp="1"/>
          </p:cNvSpPr>
          <p:nvPr>
            <p:ph idx="1"/>
          </p:nvPr>
        </p:nvSpPr>
        <p:spPr>
          <a:xfrm>
            <a:off x="457200" y="1219200"/>
            <a:ext cx="8229600" cy="4983163"/>
          </a:xfrm>
        </p:spPr>
        <p:txBody>
          <a:bodyPr/>
          <a:lstStyle>
            <a:lvl1pPr>
              <a:defRPr sz="2000"/>
            </a:lvl1pPr>
            <a:lvl2pPr>
              <a:defRPr sz="2000"/>
            </a:lvl2pPr>
            <a:lvl3pPr>
              <a:defRPr sz="2000"/>
            </a:lvl3pPr>
            <a:lvl4pPr>
              <a:defRPr sz="2000"/>
            </a:lvl4pPr>
            <a:lvl5pPr marL="2057400" marR="0" indent="-228600" algn="l" defTabSz="914400" rtl="0" eaLnBrk="0" fontAlgn="base" latinLnBrk="0" hangingPunct="0">
              <a:lnSpc>
                <a:spcPct val="100000"/>
              </a:lnSpc>
              <a:spcBef>
                <a:spcPct val="20000"/>
              </a:spcBef>
              <a:spcAft>
                <a:spcPct val="0"/>
              </a:spcAft>
              <a:buClrTx/>
              <a:buSzTx/>
              <a:buFont typeface="Arial" charset="0"/>
              <a:buChar char="»"/>
              <a:tabLst/>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Date Placeholder 3"/>
          <p:cNvSpPr>
            <a:spLocks noGrp="1"/>
          </p:cNvSpPr>
          <p:nvPr>
            <p:ph type="dt" sz="half" idx="10"/>
          </p:nvPr>
        </p:nvSpPr>
        <p:spPr/>
        <p:txBody>
          <a:bodyPr/>
          <a:lstStyle>
            <a:lvl1pPr>
              <a:defRPr/>
            </a:lvl1pPr>
          </a:lstStyle>
          <a:p>
            <a:pPr>
              <a:defRPr/>
            </a:pPr>
            <a:r>
              <a:rPr lang="en-US" smtClean="0">
                <a:solidFill>
                  <a:srgbClr val="000000">
                    <a:tint val="75000"/>
                  </a:srgbClr>
                </a:solidFill>
              </a:rPr>
              <a:t>31 March 2011</a:t>
            </a:r>
            <a:endParaRPr lang="en-ZA">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r>
              <a:rPr lang="en-ZA" smtClean="0">
                <a:solidFill>
                  <a:srgbClr val="000000">
                    <a:tint val="75000"/>
                  </a:srgbClr>
                </a:solidFill>
              </a:rPr>
              <a:t>SIU presentation to PC on Justice and Constitutional Development</a:t>
            </a:r>
            <a:endParaRPr lang="en-ZA">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A3A7BE17-05F1-48C6-994C-C084E667776A}" type="slidenum">
              <a:rPr lang="en-ZA">
                <a:solidFill>
                  <a:srgbClr val="000000">
                    <a:tint val="75000"/>
                  </a:srgbClr>
                </a:solidFill>
              </a:rPr>
              <a:pPr>
                <a:defRPr/>
              </a:pPr>
              <a:t>‹#›</a:t>
            </a:fld>
            <a:endParaRPr lang="en-ZA" dirty="0">
              <a:solidFill>
                <a:srgbClr val="000000">
                  <a:tint val="75000"/>
                </a:srgbClr>
              </a:solidFill>
            </a:endParaRPr>
          </a:p>
        </p:txBody>
      </p:sp>
    </p:spTree>
    <p:extLst>
      <p:ext uri="{BB962C8B-B14F-4D97-AF65-F5344CB8AC3E}">
        <p14:creationId xmlns:p14="http://schemas.microsoft.com/office/powerpoint/2010/main" xmlns="" val="39047204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solidFill>
                  <a:srgbClr val="000000">
                    <a:tint val="75000"/>
                  </a:srgbClr>
                </a:solidFill>
              </a:rPr>
              <a:t>31 March 2011</a:t>
            </a:r>
            <a:endParaRPr lang="en-ZA" dirty="0">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r>
              <a:rPr lang="en-GB">
                <a:solidFill>
                  <a:srgbClr val="000000">
                    <a:tint val="75000"/>
                  </a:srgbClr>
                </a:solidFill>
              </a:rPr>
              <a:t>SIU presentation to PC on Justice and Constitutional Development</a:t>
            </a:r>
            <a:endParaRPr lang="en-ZA">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2DF4FE7A-1AFB-4640-A003-08452CF8BC96}" type="slidenum">
              <a:rPr lang="en-ZA">
                <a:solidFill>
                  <a:srgbClr val="000000">
                    <a:tint val="75000"/>
                  </a:srgbClr>
                </a:solidFill>
              </a:rPr>
              <a:pPr>
                <a:defRPr/>
              </a:pPr>
              <a:t>‹#›</a:t>
            </a:fld>
            <a:endParaRPr lang="en-ZA" dirty="0">
              <a:solidFill>
                <a:srgbClr val="000000">
                  <a:tint val="75000"/>
                </a:srgbClr>
              </a:solidFill>
            </a:endParaRPr>
          </a:p>
        </p:txBody>
      </p:sp>
    </p:spTree>
    <p:extLst>
      <p:ext uri="{BB962C8B-B14F-4D97-AF65-F5344CB8AC3E}">
        <p14:creationId xmlns:p14="http://schemas.microsoft.com/office/powerpoint/2010/main" xmlns="" val="19582329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3"/>
          <p:cNvSpPr>
            <a:spLocks noGrp="1"/>
          </p:cNvSpPr>
          <p:nvPr>
            <p:ph type="dt" sz="half" idx="10"/>
          </p:nvPr>
        </p:nvSpPr>
        <p:spPr/>
        <p:txBody>
          <a:bodyPr/>
          <a:lstStyle>
            <a:lvl1pPr>
              <a:defRPr/>
            </a:lvl1pPr>
          </a:lstStyle>
          <a:p>
            <a:pPr>
              <a:defRPr/>
            </a:pPr>
            <a:r>
              <a:rPr lang="en-US" smtClean="0">
                <a:solidFill>
                  <a:srgbClr val="000000">
                    <a:tint val="75000"/>
                  </a:srgbClr>
                </a:solidFill>
              </a:rPr>
              <a:t>31 March 2011</a:t>
            </a:r>
            <a:endParaRPr lang="en-ZA" dirty="0">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r>
              <a:rPr lang="en-GB">
                <a:solidFill>
                  <a:srgbClr val="000000">
                    <a:tint val="75000"/>
                  </a:srgbClr>
                </a:solidFill>
              </a:rPr>
              <a:t>SIU presentation to PC on Justice and Constitutional Development</a:t>
            </a:r>
            <a:endParaRPr lang="en-ZA">
              <a:solidFill>
                <a:srgbClr val="000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2DE8ED1B-4969-48C0-B79B-43AB3B9AB227}" type="slidenum">
              <a:rPr lang="en-ZA">
                <a:solidFill>
                  <a:srgbClr val="000000">
                    <a:tint val="75000"/>
                  </a:srgbClr>
                </a:solidFill>
              </a:rPr>
              <a:pPr>
                <a:defRPr/>
              </a:pPr>
              <a:t>‹#›</a:t>
            </a:fld>
            <a:endParaRPr lang="en-ZA" dirty="0">
              <a:solidFill>
                <a:srgbClr val="000000">
                  <a:tint val="75000"/>
                </a:srgbClr>
              </a:solidFill>
            </a:endParaRPr>
          </a:p>
        </p:txBody>
      </p:sp>
    </p:spTree>
    <p:extLst>
      <p:ext uri="{BB962C8B-B14F-4D97-AF65-F5344CB8AC3E}">
        <p14:creationId xmlns:p14="http://schemas.microsoft.com/office/powerpoint/2010/main" xmlns="" val="3603656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029200"/>
          </a:xfrm>
        </p:spPr>
        <p:txBody>
          <a:bodyPr/>
          <a:lstStyle>
            <a:lvl1pPr>
              <a:spcBef>
                <a:spcPts val="600"/>
              </a:spcBef>
              <a:defRPr sz="2000"/>
            </a:lvl1pPr>
            <a:lvl2pPr>
              <a:spcBef>
                <a:spcPts val="600"/>
              </a:spcBef>
              <a:defRPr sz="2000"/>
            </a:lvl2pPr>
            <a:lvl3pPr>
              <a:spcBef>
                <a:spcPts val="600"/>
              </a:spcBef>
              <a:defRPr sz="2000"/>
            </a:lvl3pPr>
            <a:lvl4pPr>
              <a:spcBef>
                <a:spcPts val="600"/>
              </a:spcBef>
              <a:defRPr sz="2000"/>
            </a:lvl4pPr>
            <a:lvl5pPr>
              <a:spcBef>
                <a:spcPts val="600"/>
              </a:spcBef>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7" name="Content Placeholder 2"/>
          <p:cNvSpPr>
            <a:spLocks noGrp="1"/>
          </p:cNvSpPr>
          <p:nvPr>
            <p:ph idx="13"/>
          </p:nvPr>
        </p:nvSpPr>
        <p:spPr>
          <a:xfrm>
            <a:off x="1143000" y="0"/>
            <a:ext cx="6553200" cy="838200"/>
          </a:xfrm>
        </p:spPr>
        <p:txBody>
          <a:bodyPr anchor="ctr"/>
          <a:lstStyle>
            <a:lvl1pPr marL="0">
              <a:spcBef>
                <a:spcPts val="0"/>
              </a:spcBef>
              <a:buNone/>
              <a:defRPr sz="3200" b="1"/>
            </a:lvl1pPr>
            <a:lvl2pPr>
              <a:spcBef>
                <a:spcPts val="600"/>
              </a:spcBef>
              <a:defRPr sz="2000"/>
            </a:lvl2pPr>
            <a:lvl3pPr>
              <a:spcBef>
                <a:spcPts val="600"/>
              </a:spcBef>
              <a:defRPr sz="2000"/>
            </a:lvl3pPr>
            <a:lvl4pPr>
              <a:spcBef>
                <a:spcPts val="600"/>
              </a:spcBef>
              <a:defRPr sz="2000"/>
            </a:lvl4pPr>
            <a:lvl5pPr>
              <a:spcBef>
                <a:spcPts val="600"/>
              </a:spcBef>
              <a:defRPr sz="2000"/>
            </a:lvl5pPr>
          </a:lstStyle>
          <a:p>
            <a:pPr lvl="0"/>
            <a:r>
              <a:rPr lang="en-US" dirty="0"/>
              <a:t>Click to edit Master text styles</a:t>
            </a:r>
          </a:p>
        </p:txBody>
      </p:sp>
      <p:sp>
        <p:nvSpPr>
          <p:cNvPr id="4" name="Date Placeholder 3"/>
          <p:cNvSpPr>
            <a:spLocks noGrp="1"/>
          </p:cNvSpPr>
          <p:nvPr>
            <p:ph type="dt" sz="half" idx="14"/>
          </p:nvPr>
        </p:nvSpPr>
        <p:spPr/>
        <p:txBody>
          <a:bodyPr/>
          <a:lstStyle>
            <a:lvl1pPr>
              <a:defRPr/>
            </a:lvl1pPr>
          </a:lstStyle>
          <a:p>
            <a:pPr>
              <a:defRPr/>
            </a:pPr>
            <a:endParaRPr lang="en-ZA" dirty="0"/>
          </a:p>
        </p:txBody>
      </p:sp>
      <p:sp>
        <p:nvSpPr>
          <p:cNvPr id="5" name="Footer Placeholder 4"/>
          <p:cNvSpPr>
            <a:spLocks noGrp="1"/>
          </p:cNvSpPr>
          <p:nvPr>
            <p:ph type="ftr" sz="quarter" idx="15"/>
          </p:nvPr>
        </p:nvSpPr>
        <p:spPr/>
        <p:txBody>
          <a:bodyPr/>
          <a:lstStyle>
            <a:lvl1pPr>
              <a:defRPr/>
            </a:lvl1pPr>
          </a:lstStyle>
          <a:p>
            <a:pPr>
              <a:defRPr/>
            </a:pPr>
            <a:endParaRPr lang="en-ZA" dirty="0"/>
          </a:p>
        </p:txBody>
      </p:sp>
      <p:sp>
        <p:nvSpPr>
          <p:cNvPr id="6" name="Slide Number Placeholder 5"/>
          <p:cNvSpPr>
            <a:spLocks noGrp="1"/>
          </p:cNvSpPr>
          <p:nvPr>
            <p:ph type="sldNum" sz="quarter" idx="16"/>
          </p:nvPr>
        </p:nvSpPr>
        <p:spPr/>
        <p:txBody>
          <a:bodyPr/>
          <a:lstStyle>
            <a:lvl1pPr>
              <a:defRPr/>
            </a:lvl1pPr>
          </a:lstStyle>
          <a:p>
            <a:fld id="{9606CA99-BDBE-4114-A376-B0F3ABB74991}" type="slidenum">
              <a:rPr lang="en-ZA" altLang="en-US"/>
              <a:pPr/>
              <a:t>‹#›</a:t>
            </a:fld>
            <a:endParaRPr lang="en-ZA" altLang="en-US"/>
          </a:p>
        </p:txBody>
      </p:sp>
    </p:spTree>
    <p:extLst>
      <p:ext uri="{BB962C8B-B14F-4D97-AF65-F5344CB8AC3E}">
        <p14:creationId xmlns:p14="http://schemas.microsoft.com/office/powerpoint/2010/main" xmlns="" val="11699038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3"/>
          <p:cNvSpPr>
            <a:spLocks noGrp="1"/>
          </p:cNvSpPr>
          <p:nvPr>
            <p:ph type="dt" sz="half" idx="10"/>
          </p:nvPr>
        </p:nvSpPr>
        <p:spPr/>
        <p:txBody>
          <a:bodyPr/>
          <a:lstStyle>
            <a:lvl1pPr>
              <a:defRPr/>
            </a:lvl1pPr>
          </a:lstStyle>
          <a:p>
            <a:pPr>
              <a:defRPr/>
            </a:pPr>
            <a:r>
              <a:rPr lang="en-US" smtClean="0">
                <a:solidFill>
                  <a:srgbClr val="000000">
                    <a:tint val="75000"/>
                  </a:srgbClr>
                </a:solidFill>
              </a:rPr>
              <a:t>31 March 2011</a:t>
            </a:r>
            <a:endParaRPr lang="en-ZA" dirty="0">
              <a:solidFill>
                <a:srgbClr val="000000">
                  <a:tint val="75000"/>
                </a:srgbClr>
              </a:solidFill>
            </a:endParaRPr>
          </a:p>
        </p:txBody>
      </p:sp>
      <p:sp>
        <p:nvSpPr>
          <p:cNvPr id="8" name="Footer Placeholder 4"/>
          <p:cNvSpPr>
            <a:spLocks noGrp="1"/>
          </p:cNvSpPr>
          <p:nvPr>
            <p:ph type="ftr" sz="quarter" idx="11"/>
          </p:nvPr>
        </p:nvSpPr>
        <p:spPr/>
        <p:txBody>
          <a:bodyPr/>
          <a:lstStyle>
            <a:lvl1pPr>
              <a:defRPr/>
            </a:lvl1pPr>
          </a:lstStyle>
          <a:p>
            <a:pPr>
              <a:defRPr/>
            </a:pPr>
            <a:r>
              <a:rPr lang="en-GB">
                <a:solidFill>
                  <a:srgbClr val="000000">
                    <a:tint val="75000"/>
                  </a:srgbClr>
                </a:solidFill>
              </a:rPr>
              <a:t>SIU presentation to PC on Justice and Constitutional Development</a:t>
            </a:r>
            <a:endParaRPr lang="en-ZA">
              <a:solidFill>
                <a:srgbClr val="000000">
                  <a:tint val="75000"/>
                </a:srgbClr>
              </a:solidFill>
            </a:endParaRPr>
          </a:p>
        </p:txBody>
      </p:sp>
      <p:sp>
        <p:nvSpPr>
          <p:cNvPr id="9" name="Slide Number Placeholder 5"/>
          <p:cNvSpPr>
            <a:spLocks noGrp="1"/>
          </p:cNvSpPr>
          <p:nvPr>
            <p:ph type="sldNum" sz="quarter" idx="12"/>
          </p:nvPr>
        </p:nvSpPr>
        <p:spPr/>
        <p:txBody>
          <a:bodyPr/>
          <a:lstStyle>
            <a:lvl1pPr>
              <a:defRPr/>
            </a:lvl1pPr>
          </a:lstStyle>
          <a:p>
            <a:pPr>
              <a:defRPr/>
            </a:pPr>
            <a:fld id="{3F8438F2-1C21-4CA5-B917-3FB3706F80BC}" type="slidenum">
              <a:rPr lang="en-ZA">
                <a:solidFill>
                  <a:srgbClr val="000000">
                    <a:tint val="75000"/>
                  </a:srgbClr>
                </a:solidFill>
              </a:rPr>
              <a:pPr>
                <a:defRPr/>
              </a:pPr>
              <a:t>‹#›</a:t>
            </a:fld>
            <a:endParaRPr lang="en-ZA" dirty="0">
              <a:solidFill>
                <a:srgbClr val="000000">
                  <a:tint val="75000"/>
                </a:srgbClr>
              </a:solidFill>
            </a:endParaRPr>
          </a:p>
        </p:txBody>
      </p:sp>
    </p:spTree>
    <p:extLst>
      <p:ext uri="{BB962C8B-B14F-4D97-AF65-F5344CB8AC3E}">
        <p14:creationId xmlns:p14="http://schemas.microsoft.com/office/powerpoint/2010/main" xmlns="" val="8136525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ZA"/>
          </a:p>
        </p:txBody>
      </p:sp>
      <p:sp>
        <p:nvSpPr>
          <p:cNvPr id="3" name="Date Placeholder 3"/>
          <p:cNvSpPr>
            <a:spLocks noGrp="1"/>
          </p:cNvSpPr>
          <p:nvPr>
            <p:ph type="dt" sz="half" idx="10"/>
          </p:nvPr>
        </p:nvSpPr>
        <p:spPr/>
        <p:txBody>
          <a:bodyPr/>
          <a:lstStyle>
            <a:lvl1pPr>
              <a:defRPr/>
            </a:lvl1pPr>
          </a:lstStyle>
          <a:p>
            <a:pPr>
              <a:defRPr/>
            </a:pPr>
            <a:r>
              <a:rPr lang="en-US" smtClean="0">
                <a:solidFill>
                  <a:srgbClr val="000000">
                    <a:tint val="75000"/>
                  </a:srgbClr>
                </a:solidFill>
              </a:rPr>
              <a:t>31 March 2011</a:t>
            </a:r>
            <a:endParaRPr lang="en-ZA" dirty="0">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r>
              <a:rPr lang="en-ZA" smtClean="0">
                <a:solidFill>
                  <a:srgbClr val="000000">
                    <a:tint val="75000"/>
                  </a:srgbClr>
                </a:solidFill>
              </a:rPr>
              <a:t>SIU presentation to PC on Justice and Constitutional Development</a:t>
            </a:r>
            <a:endParaRPr lang="en-ZA">
              <a:solidFill>
                <a:srgbClr val="000000">
                  <a:tint val="75000"/>
                </a:srgbClr>
              </a:solidFill>
            </a:endParaRPr>
          </a:p>
        </p:txBody>
      </p:sp>
      <p:sp>
        <p:nvSpPr>
          <p:cNvPr id="5" name="Slide Number Placeholder 5"/>
          <p:cNvSpPr>
            <a:spLocks noGrp="1"/>
          </p:cNvSpPr>
          <p:nvPr>
            <p:ph type="sldNum" sz="quarter" idx="12"/>
          </p:nvPr>
        </p:nvSpPr>
        <p:spPr/>
        <p:txBody>
          <a:bodyPr/>
          <a:lstStyle>
            <a:lvl1pPr>
              <a:defRPr/>
            </a:lvl1pPr>
          </a:lstStyle>
          <a:p>
            <a:pPr>
              <a:defRPr/>
            </a:pPr>
            <a:fld id="{9BB1F1D5-EC08-41A5-B447-1C9955519EC7}" type="slidenum">
              <a:rPr lang="en-ZA">
                <a:solidFill>
                  <a:srgbClr val="000000">
                    <a:tint val="75000"/>
                  </a:srgbClr>
                </a:solidFill>
              </a:rPr>
              <a:pPr>
                <a:defRPr/>
              </a:pPr>
              <a:t>‹#›</a:t>
            </a:fld>
            <a:endParaRPr lang="en-ZA" dirty="0">
              <a:solidFill>
                <a:srgbClr val="000000">
                  <a:tint val="75000"/>
                </a:srgbClr>
              </a:solidFill>
            </a:endParaRPr>
          </a:p>
        </p:txBody>
      </p:sp>
    </p:spTree>
    <p:extLst>
      <p:ext uri="{BB962C8B-B14F-4D97-AF65-F5344CB8AC3E}">
        <p14:creationId xmlns:p14="http://schemas.microsoft.com/office/powerpoint/2010/main" xmlns="" val="36883059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solidFill>
                  <a:srgbClr val="000000">
                    <a:tint val="75000"/>
                  </a:srgbClr>
                </a:solidFill>
              </a:rPr>
              <a:t>31 March 2011</a:t>
            </a:r>
            <a:endParaRPr lang="en-ZA">
              <a:solidFill>
                <a:srgbClr val="000000">
                  <a:tint val="75000"/>
                </a:srgbClr>
              </a:solidFill>
            </a:endParaRPr>
          </a:p>
        </p:txBody>
      </p:sp>
      <p:sp>
        <p:nvSpPr>
          <p:cNvPr id="3" name="Footer Placeholder 4"/>
          <p:cNvSpPr>
            <a:spLocks noGrp="1"/>
          </p:cNvSpPr>
          <p:nvPr>
            <p:ph type="ftr" sz="quarter" idx="11"/>
          </p:nvPr>
        </p:nvSpPr>
        <p:spPr/>
        <p:txBody>
          <a:bodyPr/>
          <a:lstStyle>
            <a:lvl1pPr>
              <a:defRPr/>
            </a:lvl1pPr>
          </a:lstStyle>
          <a:p>
            <a:pPr>
              <a:defRPr/>
            </a:pPr>
            <a:r>
              <a:rPr lang="en-ZA" smtClean="0">
                <a:solidFill>
                  <a:srgbClr val="000000">
                    <a:tint val="75000"/>
                  </a:srgbClr>
                </a:solidFill>
              </a:rPr>
              <a:t>SIU presentation to PC on Justice and Constitutional Development</a:t>
            </a:r>
            <a:endParaRPr lang="en-ZA">
              <a:solidFill>
                <a:srgbClr val="000000">
                  <a:tint val="75000"/>
                </a:srgbClr>
              </a:solidFill>
            </a:endParaRPr>
          </a:p>
        </p:txBody>
      </p:sp>
      <p:sp>
        <p:nvSpPr>
          <p:cNvPr id="4" name="Slide Number Placeholder 5"/>
          <p:cNvSpPr>
            <a:spLocks noGrp="1"/>
          </p:cNvSpPr>
          <p:nvPr>
            <p:ph type="sldNum" sz="quarter" idx="12"/>
          </p:nvPr>
        </p:nvSpPr>
        <p:spPr/>
        <p:txBody>
          <a:bodyPr/>
          <a:lstStyle>
            <a:lvl1pPr>
              <a:defRPr/>
            </a:lvl1pPr>
          </a:lstStyle>
          <a:p>
            <a:pPr>
              <a:defRPr/>
            </a:pPr>
            <a:fld id="{43F038D1-D158-499F-9916-8BF7981A0BE2}" type="slidenum">
              <a:rPr lang="en-ZA">
                <a:solidFill>
                  <a:srgbClr val="000000">
                    <a:tint val="75000"/>
                  </a:srgbClr>
                </a:solidFill>
              </a:rPr>
              <a:pPr>
                <a:defRPr/>
              </a:pPr>
              <a:t>‹#›</a:t>
            </a:fld>
            <a:endParaRPr lang="en-ZA" dirty="0">
              <a:solidFill>
                <a:srgbClr val="000000">
                  <a:tint val="75000"/>
                </a:srgbClr>
              </a:solidFill>
            </a:endParaRPr>
          </a:p>
        </p:txBody>
      </p:sp>
    </p:spTree>
    <p:extLst>
      <p:ext uri="{BB962C8B-B14F-4D97-AF65-F5344CB8AC3E}">
        <p14:creationId xmlns:p14="http://schemas.microsoft.com/office/powerpoint/2010/main" xmlns="" val="13105686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solidFill>
                  <a:srgbClr val="000000">
                    <a:tint val="75000"/>
                  </a:srgbClr>
                </a:solidFill>
              </a:rPr>
              <a:t>31 March 2011</a:t>
            </a:r>
            <a:endParaRPr lang="en-ZA" dirty="0">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r>
              <a:rPr lang="en-GB">
                <a:solidFill>
                  <a:srgbClr val="000000">
                    <a:tint val="75000"/>
                  </a:srgbClr>
                </a:solidFill>
              </a:rPr>
              <a:t>SIU presentation to PC on Justice and Constitutional Development</a:t>
            </a:r>
            <a:endParaRPr lang="en-ZA">
              <a:solidFill>
                <a:srgbClr val="000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F9036912-C04B-40C7-9310-5C86175FB9A0}" type="slidenum">
              <a:rPr lang="en-ZA">
                <a:solidFill>
                  <a:srgbClr val="000000">
                    <a:tint val="75000"/>
                  </a:srgbClr>
                </a:solidFill>
              </a:rPr>
              <a:pPr>
                <a:defRPr/>
              </a:pPr>
              <a:t>‹#›</a:t>
            </a:fld>
            <a:endParaRPr lang="en-ZA" dirty="0">
              <a:solidFill>
                <a:srgbClr val="000000">
                  <a:tint val="75000"/>
                </a:srgbClr>
              </a:solidFill>
            </a:endParaRPr>
          </a:p>
        </p:txBody>
      </p:sp>
    </p:spTree>
    <p:extLst>
      <p:ext uri="{BB962C8B-B14F-4D97-AF65-F5344CB8AC3E}">
        <p14:creationId xmlns:p14="http://schemas.microsoft.com/office/powerpoint/2010/main" xmlns="" val="29145565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solidFill>
                  <a:srgbClr val="000000">
                    <a:tint val="75000"/>
                  </a:srgbClr>
                </a:solidFill>
              </a:rPr>
              <a:t>31 March 2011</a:t>
            </a:r>
            <a:endParaRPr lang="en-ZA" dirty="0">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r>
              <a:rPr lang="en-GB">
                <a:solidFill>
                  <a:srgbClr val="000000">
                    <a:tint val="75000"/>
                  </a:srgbClr>
                </a:solidFill>
              </a:rPr>
              <a:t>SIU presentation to PC on Justice and Constitutional Development</a:t>
            </a:r>
            <a:endParaRPr lang="en-ZA">
              <a:solidFill>
                <a:srgbClr val="000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51FCAC53-398F-47D3-8366-5A3C640242BD}" type="slidenum">
              <a:rPr lang="en-ZA">
                <a:solidFill>
                  <a:srgbClr val="000000">
                    <a:tint val="75000"/>
                  </a:srgbClr>
                </a:solidFill>
              </a:rPr>
              <a:pPr>
                <a:defRPr/>
              </a:pPr>
              <a:t>‹#›</a:t>
            </a:fld>
            <a:endParaRPr lang="en-ZA" dirty="0">
              <a:solidFill>
                <a:srgbClr val="000000">
                  <a:tint val="75000"/>
                </a:srgbClr>
              </a:solidFill>
            </a:endParaRPr>
          </a:p>
        </p:txBody>
      </p:sp>
    </p:spTree>
    <p:extLst>
      <p:ext uri="{BB962C8B-B14F-4D97-AF65-F5344CB8AC3E}">
        <p14:creationId xmlns:p14="http://schemas.microsoft.com/office/powerpoint/2010/main" xmlns="" val="37042548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r>
              <a:rPr lang="en-US" smtClean="0">
                <a:solidFill>
                  <a:srgbClr val="000000">
                    <a:tint val="75000"/>
                  </a:srgbClr>
                </a:solidFill>
              </a:rPr>
              <a:t>31 March 2011</a:t>
            </a:r>
            <a:endParaRPr lang="en-ZA" dirty="0">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r>
              <a:rPr lang="en-GB">
                <a:solidFill>
                  <a:srgbClr val="000000">
                    <a:tint val="75000"/>
                  </a:srgbClr>
                </a:solidFill>
              </a:rPr>
              <a:t>SIU presentation to PC on Justice and Constitutional Development</a:t>
            </a:r>
            <a:endParaRPr lang="en-ZA">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D55A7490-9813-4E97-AB9D-6050A605FAA0}" type="slidenum">
              <a:rPr lang="en-ZA">
                <a:solidFill>
                  <a:srgbClr val="000000">
                    <a:tint val="75000"/>
                  </a:srgbClr>
                </a:solidFill>
              </a:rPr>
              <a:pPr>
                <a:defRPr/>
              </a:pPr>
              <a:t>‹#›</a:t>
            </a:fld>
            <a:endParaRPr lang="en-ZA" dirty="0">
              <a:solidFill>
                <a:srgbClr val="000000">
                  <a:tint val="75000"/>
                </a:srgbClr>
              </a:solidFill>
            </a:endParaRPr>
          </a:p>
        </p:txBody>
      </p:sp>
    </p:spTree>
    <p:extLst>
      <p:ext uri="{BB962C8B-B14F-4D97-AF65-F5344CB8AC3E}">
        <p14:creationId xmlns:p14="http://schemas.microsoft.com/office/powerpoint/2010/main" xmlns="" val="38339266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r>
              <a:rPr lang="en-US" smtClean="0">
                <a:solidFill>
                  <a:srgbClr val="000000">
                    <a:tint val="75000"/>
                  </a:srgbClr>
                </a:solidFill>
              </a:rPr>
              <a:t>31 March 2011</a:t>
            </a:r>
            <a:endParaRPr lang="en-ZA" dirty="0">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r>
              <a:rPr lang="en-GB">
                <a:solidFill>
                  <a:srgbClr val="000000">
                    <a:tint val="75000"/>
                  </a:srgbClr>
                </a:solidFill>
              </a:rPr>
              <a:t>SIU presentation to PC on Justice and Constitutional Development</a:t>
            </a:r>
            <a:endParaRPr lang="en-ZA">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B4548081-685D-4452-AD89-DD812C8F2FA4}" type="slidenum">
              <a:rPr lang="en-ZA">
                <a:solidFill>
                  <a:srgbClr val="000000">
                    <a:tint val="75000"/>
                  </a:srgbClr>
                </a:solidFill>
              </a:rPr>
              <a:pPr>
                <a:defRPr/>
              </a:pPr>
              <a:t>‹#›</a:t>
            </a:fld>
            <a:endParaRPr lang="en-ZA" dirty="0">
              <a:solidFill>
                <a:srgbClr val="000000">
                  <a:tint val="75000"/>
                </a:srgbClr>
              </a:solidFill>
            </a:endParaRPr>
          </a:p>
        </p:txBody>
      </p:sp>
    </p:spTree>
    <p:extLst>
      <p:ext uri="{BB962C8B-B14F-4D97-AF65-F5344CB8AC3E}">
        <p14:creationId xmlns:p14="http://schemas.microsoft.com/office/powerpoint/2010/main" xmlns="" val="16112848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p:cNvSpPr>
            <a:spLocks noGrp="1"/>
          </p:cNvSpPr>
          <p:nvPr>
            <p:ph type="dt" sz="half" idx="10"/>
          </p:nvPr>
        </p:nvSpPr>
        <p:spPr/>
        <p:txBody>
          <a:bodyPr/>
          <a:lstStyle>
            <a:lvl1pPr>
              <a:defRPr/>
            </a:lvl1pPr>
          </a:lstStyle>
          <a:p>
            <a:pPr>
              <a:defRPr/>
            </a:pPr>
            <a:r>
              <a:rPr lang="en-US" smtClean="0">
                <a:solidFill>
                  <a:srgbClr val="000000">
                    <a:tint val="75000"/>
                  </a:srgbClr>
                </a:solidFill>
              </a:rPr>
              <a:t>31 March 2011</a:t>
            </a:r>
            <a:endParaRPr lang="en-ZA" dirty="0">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r>
              <a:rPr lang="en-ZA" smtClean="0">
                <a:solidFill>
                  <a:srgbClr val="000000">
                    <a:tint val="75000"/>
                  </a:srgbClr>
                </a:solidFill>
              </a:rPr>
              <a:t>SIU presentation to PC on Justice and Constitutional Development</a:t>
            </a:r>
            <a:endParaRPr lang="en-ZA">
              <a:solidFill>
                <a:srgbClr val="000000">
                  <a:tint val="75000"/>
                </a:srgbClr>
              </a:solidFill>
            </a:endParaRPr>
          </a:p>
        </p:txBody>
      </p:sp>
      <p:sp>
        <p:nvSpPr>
          <p:cNvPr id="5" name="Slide Number Placeholder 5"/>
          <p:cNvSpPr>
            <a:spLocks noGrp="1"/>
          </p:cNvSpPr>
          <p:nvPr>
            <p:ph type="sldNum" sz="quarter" idx="12"/>
          </p:nvPr>
        </p:nvSpPr>
        <p:spPr/>
        <p:txBody>
          <a:bodyPr/>
          <a:lstStyle>
            <a:lvl1pPr>
              <a:defRPr/>
            </a:lvl1pPr>
          </a:lstStyle>
          <a:p>
            <a:pPr>
              <a:defRPr/>
            </a:pPr>
            <a:fld id="{F2419795-D9A5-49AC-9CB7-9C60553AA7BB}" type="slidenum">
              <a:rPr lang="en-ZA">
                <a:solidFill>
                  <a:srgbClr val="000000">
                    <a:tint val="75000"/>
                  </a:srgbClr>
                </a:solidFill>
              </a:rPr>
              <a:pPr>
                <a:defRPr/>
              </a:pPr>
              <a:t>‹#›</a:t>
            </a:fld>
            <a:endParaRPr lang="en-ZA" dirty="0">
              <a:solidFill>
                <a:srgbClr val="000000">
                  <a:tint val="75000"/>
                </a:srgbClr>
              </a:solidFill>
            </a:endParaRPr>
          </a:p>
        </p:txBody>
      </p:sp>
    </p:spTree>
    <p:extLst>
      <p:ext uri="{BB962C8B-B14F-4D97-AF65-F5344CB8AC3E}">
        <p14:creationId xmlns:p14="http://schemas.microsoft.com/office/powerpoint/2010/main" xmlns="" val="2771539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xfrm>
            <a:off x="723900" y="6519863"/>
            <a:ext cx="2773363" cy="122237"/>
          </a:xfrm>
          <a:prstGeom prst="rect">
            <a:avLst/>
          </a:prstGeom>
        </p:spPr>
        <p:txBody>
          <a:bodyPr/>
          <a:lstStyle>
            <a:lvl1pPr>
              <a:defRPr/>
            </a:lvl1pPr>
          </a:lstStyle>
          <a:p>
            <a:pPr>
              <a:defRPr/>
            </a:pPr>
            <a:r>
              <a:rPr lang="en-ZA" smtClean="0">
                <a:solidFill>
                  <a:srgbClr val="000000">
                    <a:tint val="75000"/>
                  </a:srgbClr>
                </a:solidFill>
              </a:rPr>
              <a:t>SIU presentation to PC on Justice and Constitutional Development</a:t>
            </a:r>
            <a:endParaRPr lang="en-US">
              <a:solidFill>
                <a:srgbClr val="000000">
                  <a:tint val="75000"/>
                </a:srgbClr>
              </a:solidFill>
            </a:endParaRPr>
          </a:p>
        </p:txBody>
      </p:sp>
      <p:sp>
        <p:nvSpPr>
          <p:cNvPr id="3" name="Rectangle 5"/>
          <p:cNvSpPr>
            <a:spLocks noGrp="1" noChangeArrowheads="1"/>
          </p:cNvSpPr>
          <p:nvPr>
            <p:ph type="sldNum" sz="quarter" idx="11"/>
          </p:nvPr>
        </p:nvSpPr>
        <p:spPr/>
        <p:txBody>
          <a:bodyPr/>
          <a:lstStyle>
            <a:lvl1pPr>
              <a:defRPr/>
            </a:lvl1pPr>
          </a:lstStyle>
          <a:p>
            <a:pPr>
              <a:defRPr/>
            </a:pPr>
            <a:fld id="{7EF25E9C-A12C-4757-9D1A-6597CDADB2ED}" type="slidenum">
              <a:rPr lang="en-US">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xmlns="" val="2624795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ZA" dirty="0"/>
          </a:p>
        </p:txBody>
      </p:sp>
      <p:sp>
        <p:nvSpPr>
          <p:cNvPr id="5" name="Footer Placeholder 4"/>
          <p:cNvSpPr>
            <a:spLocks noGrp="1"/>
          </p:cNvSpPr>
          <p:nvPr>
            <p:ph type="ftr" sz="quarter" idx="11"/>
          </p:nvPr>
        </p:nvSpPr>
        <p:spPr/>
        <p:txBody>
          <a:bodyPr/>
          <a:lstStyle>
            <a:lvl1pPr>
              <a:defRPr/>
            </a:lvl1pPr>
          </a:lstStyle>
          <a:p>
            <a:pPr>
              <a:defRPr/>
            </a:pPr>
            <a:endParaRPr lang="en-ZA" dirty="0"/>
          </a:p>
        </p:txBody>
      </p:sp>
      <p:sp>
        <p:nvSpPr>
          <p:cNvPr id="6" name="Slide Number Placeholder 5"/>
          <p:cNvSpPr>
            <a:spLocks noGrp="1"/>
          </p:cNvSpPr>
          <p:nvPr>
            <p:ph type="sldNum" sz="quarter" idx="12"/>
          </p:nvPr>
        </p:nvSpPr>
        <p:spPr/>
        <p:txBody>
          <a:bodyPr/>
          <a:lstStyle>
            <a:lvl1pPr>
              <a:defRPr/>
            </a:lvl1pPr>
          </a:lstStyle>
          <a:p>
            <a:fld id="{84A0597A-E1E0-4EF1-B465-AAD2DD4FFBF5}" type="slidenum">
              <a:rPr lang="en-ZA" altLang="en-US"/>
              <a:pPr/>
              <a:t>‹#›</a:t>
            </a:fld>
            <a:endParaRPr lang="en-ZA" altLang="en-US"/>
          </a:p>
        </p:txBody>
      </p:sp>
    </p:spTree>
    <p:extLst>
      <p:ext uri="{BB962C8B-B14F-4D97-AF65-F5344CB8AC3E}">
        <p14:creationId xmlns:p14="http://schemas.microsoft.com/office/powerpoint/2010/main" xmlns="" val="2161644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838200"/>
            <a:ext cx="7543800" cy="990600"/>
          </a:xfrm>
          <a:prstGeom prst="rect">
            <a:avLst/>
          </a:prstGeom>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3"/>
          <p:cNvSpPr>
            <a:spLocks noGrp="1"/>
          </p:cNvSpPr>
          <p:nvPr>
            <p:ph type="dt" sz="half" idx="10"/>
          </p:nvPr>
        </p:nvSpPr>
        <p:spPr/>
        <p:txBody>
          <a:bodyPr/>
          <a:lstStyle>
            <a:lvl1pPr>
              <a:defRPr/>
            </a:lvl1pPr>
          </a:lstStyle>
          <a:p>
            <a:pPr>
              <a:defRPr/>
            </a:pPr>
            <a:endParaRPr lang="en-ZA" dirty="0"/>
          </a:p>
        </p:txBody>
      </p:sp>
      <p:sp>
        <p:nvSpPr>
          <p:cNvPr id="6" name="Footer Placeholder 4"/>
          <p:cNvSpPr>
            <a:spLocks noGrp="1"/>
          </p:cNvSpPr>
          <p:nvPr>
            <p:ph type="ftr" sz="quarter" idx="11"/>
          </p:nvPr>
        </p:nvSpPr>
        <p:spPr/>
        <p:txBody>
          <a:bodyPr/>
          <a:lstStyle>
            <a:lvl1pPr>
              <a:defRPr/>
            </a:lvl1pPr>
          </a:lstStyle>
          <a:p>
            <a:pPr>
              <a:defRPr/>
            </a:pPr>
            <a:endParaRPr lang="en-ZA" dirty="0"/>
          </a:p>
        </p:txBody>
      </p:sp>
      <p:sp>
        <p:nvSpPr>
          <p:cNvPr id="7" name="Slide Number Placeholder 5"/>
          <p:cNvSpPr>
            <a:spLocks noGrp="1"/>
          </p:cNvSpPr>
          <p:nvPr>
            <p:ph type="sldNum" sz="quarter" idx="12"/>
          </p:nvPr>
        </p:nvSpPr>
        <p:spPr/>
        <p:txBody>
          <a:bodyPr/>
          <a:lstStyle>
            <a:lvl1pPr>
              <a:defRPr/>
            </a:lvl1pPr>
          </a:lstStyle>
          <a:p>
            <a:fld id="{36A71D92-91A0-4B7A-AA56-2A337B80AF29}" type="slidenum">
              <a:rPr lang="en-ZA" altLang="en-US"/>
              <a:pPr/>
              <a:t>‹#›</a:t>
            </a:fld>
            <a:endParaRPr lang="en-ZA" altLang="en-US"/>
          </a:p>
        </p:txBody>
      </p:sp>
    </p:spTree>
    <p:extLst>
      <p:ext uri="{BB962C8B-B14F-4D97-AF65-F5344CB8AC3E}">
        <p14:creationId xmlns:p14="http://schemas.microsoft.com/office/powerpoint/2010/main" xmlns="" val="2292544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3000" y="838200"/>
            <a:ext cx="7543800" cy="990600"/>
          </a:xfrm>
          <a:prstGeom prst="rect">
            <a:avLst/>
          </a:prstGeo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3"/>
          <p:cNvSpPr>
            <a:spLocks noGrp="1"/>
          </p:cNvSpPr>
          <p:nvPr>
            <p:ph type="dt" sz="half" idx="10"/>
          </p:nvPr>
        </p:nvSpPr>
        <p:spPr/>
        <p:txBody>
          <a:bodyPr/>
          <a:lstStyle>
            <a:lvl1pPr>
              <a:defRPr/>
            </a:lvl1pPr>
          </a:lstStyle>
          <a:p>
            <a:pPr>
              <a:defRPr/>
            </a:pPr>
            <a:endParaRPr lang="en-ZA" dirty="0"/>
          </a:p>
        </p:txBody>
      </p:sp>
      <p:sp>
        <p:nvSpPr>
          <p:cNvPr id="8" name="Footer Placeholder 4"/>
          <p:cNvSpPr>
            <a:spLocks noGrp="1"/>
          </p:cNvSpPr>
          <p:nvPr>
            <p:ph type="ftr" sz="quarter" idx="11"/>
          </p:nvPr>
        </p:nvSpPr>
        <p:spPr/>
        <p:txBody>
          <a:bodyPr/>
          <a:lstStyle>
            <a:lvl1pPr>
              <a:defRPr/>
            </a:lvl1pPr>
          </a:lstStyle>
          <a:p>
            <a:pPr>
              <a:defRPr/>
            </a:pPr>
            <a:endParaRPr lang="en-ZA" dirty="0"/>
          </a:p>
        </p:txBody>
      </p:sp>
      <p:sp>
        <p:nvSpPr>
          <p:cNvPr id="9" name="Slide Number Placeholder 5"/>
          <p:cNvSpPr>
            <a:spLocks noGrp="1"/>
          </p:cNvSpPr>
          <p:nvPr>
            <p:ph type="sldNum" sz="quarter" idx="12"/>
          </p:nvPr>
        </p:nvSpPr>
        <p:spPr/>
        <p:txBody>
          <a:bodyPr/>
          <a:lstStyle>
            <a:lvl1pPr>
              <a:defRPr/>
            </a:lvl1pPr>
          </a:lstStyle>
          <a:p>
            <a:fld id="{A31DA202-5D63-4757-B8DE-6EFDCD0D43EB}" type="slidenum">
              <a:rPr lang="en-ZA" altLang="en-US"/>
              <a:pPr/>
              <a:t>‹#›</a:t>
            </a:fld>
            <a:endParaRPr lang="en-ZA" altLang="en-US"/>
          </a:p>
        </p:txBody>
      </p:sp>
    </p:spTree>
    <p:extLst>
      <p:ext uri="{BB962C8B-B14F-4D97-AF65-F5344CB8AC3E}">
        <p14:creationId xmlns:p14="http://schemas.microsoft.com/office/powerpoint/2010/main" xmlns="" val="853070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43000" y="838200"/>
            <a:ext cx="7543800" cy="990600"/>
          </a:xfrm>
          <a:prstGeom prst="rect">
            <a:avLst/>
          </a:prstGeom>
        </p:spPr>
        <p:txBody>
          <a:bodyPr/>
          <a:lstStyle/>
          <a:p>
            <a:r>
              <a:rPr lang="en-US"/>
              <a:t>Click to edit Master title style</a:t>
            </a:r>
            <a:endParaRPr lang="en-ZA"/>
          </a:p>
        </p:txBody>
      </p:sp>
      <p:sp>
        <p:nvSpPr>
          <p:cNvPr id="3" name="Date Placeholder 3"/>
          <p:cNvSpPr>
            <a:spLocks noGrp="1"/>
          </p:cNvSpPr>
          <p:nvPr>
            <p:ph type="dt" sz="half" idx="10"/>
          </p:nvPr>
        </p:nvSpPr>
        <p:spPr/>
        <p:txBody>
          <a:bodyPr/>
          <a:lstStyle>
            <a:lvl1pPr>
              <a:defRPr/>
            </a:lvl1pPr>
          </a:lstStyle>
          <a:p>
            <a:pPr>
              <a:defRPr/>
            </a:pPr>
            <a:endParaRPr lang="en-ZA" dirty="0"/>
          </a:p>
        </p:txBody>
      </p:sp>
      <p:sp>
        <p:nvSpPr>
          <p:cNvPr id="4" name="Footer Placeholder 4"/>
          <p:cNvSpPr>
            <a:spLocks noGrp="1"/>
          </p:cNvSpPr>
          <p:nvPr>
            <p:ph type="ftr" sz="quarter" idx="11"/>
          </p:nvPr>
        </p:nvSpPr>
        <p:spPr/>
        <p:txBody>
          <a:bodyPr/>
          <a:lstStyle>
            <a:lvl1pPr>
              <a:defRPr/>
            </a:lvl1pPr>
          </a:lstStyle>
          <a:p>
            <a:pPr>
              <a:defRPr/>
            </a:pPr>
            <a:endParaRPr lang="en-ZA" dirty="0"/>
          </a:p>
        </p:txBody>
      </p:sp>
      <p:sp>
        <p:nvSpPr>
          <p:cNvPr id="5" name="Slide Number Placeholder 5"/>
          <p:cNvSpPr>
            <a:spLocks noGrp="1"/>
          </p:cNvSpPr>
          <p:nvPr>
            <p:ph type="sldNum" sz="quarter" idx="12"/>
          </p:nvPr>
        </p:nvSpPr>
        <p:spPr/>
        <p:txBody>
          <a:bodyPr/>
          <a:lstStyle>
            <a:lvl1pPr>
              <a:defRPr/>
            </a:lvl1pPr>
          </a:lstStyle>
          <a:p>
            <a:fld id="{20C112E8-6141-4BE8-9D76-33AE1E90710B}" type="slidenum">
              <a:rPr lang="en-ZA" altLang="en-US"/>
              <a:pPr/>
              <a:t>‹#›</a:t>
            </a:fld>
            <a:endParaRPr lang="en-ZA" altLang="en-US"/>
          </a:p>
        </p:txBody>
      </p:sp>
    </p:spTree>
    <p:extLst>
      <p:ext uri="{BB962C8B-B14F-4D97-AF65-F5344CB8AC3E}">
        <p14:creationId xmlns:p14="http://schemas.microsoft.com/office/powerpoint/2010/main" xmlns="" val="3434455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ZA" dirty="0"/>
          </a:p>
        </p:txBody>
      </p:sp>
      <p:sp>
        <p:nvSpPr>
          <p:cNvPr id="3" name="Footer Placeholder 4"/>
          <p:cNvSpPr>
            <a:spLocks noGrp="1"/>
          </p:cNvSpPr>
          <p:nvPr>
            <p:ph type="ftr" sz="quarter" idx="11"/>
          </p:nvPr>
        </p:nvSpPr>
        <p:spPr/>
        <p:txBody>
          <a:bodyPr/>
          <a:lstStyle>
            <a:lvl1pPr>
              <a:defRPr/>
            </a:lvl1pPr>
          </a:lstStyle>
          <a:p>
            <a:pPr>
              <a:defRPr/>
            </a:pPr>
            <a:endParaRPr lang="en-ZA" dirty="0"/>
          </a:p>
        </p:txBody>
      </p:sp>
      <p:sp>
        <p:nvSpPr>
          <p:cNvPr id="4" name="Slide Number Placeholder 5"/>
          <p:cNvSpPr>
            <a:spLocks noGrp="1"/>
          </p:cNvSpPr>
          <p:nvPr>
            <p:ph type="sldNum" sz="quarter" idx="12"/>
          </p:nvPr>
        </p:nvSpPr>
        <p:spPr/>
        <p:txBody>
          <a:bodyPr/>
          <a:lstStyle>
            <a:lvl1pPr>
              <a:defRPr/>
            </a:lvl1pPr>
          </a:lstStyle>
          <a:p>
            <a:fld id="{C83DE38E-0E7B-453E-83E4-A5FCF588E108}" type="slidenum">
              <a:rPr lang="en-ZA" altLang="en-US"/>
              <a:pPr/>
              <a:t>‹#›</a:t>
            </a:fld>
            <a:endParaRPr lang="en-ZA" altLang="en-US"/>
          </a:p>
        </p:txBody>
      </p:sp>
    </p:spTree>
    <p:extLst>
      <p:ext uri="{BB962C8B-B14F-4D97-AF65-F5344CB8AC3E}">
        <p14:creationId xmlns:p14="http://schemas.microsoft.com/office/powerpoint/2010/main" xmlns="" val="2555842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ZA" dirty="0"/>
          </a:p>
        </p:txBody>
      </p:sp>
      <p:sp>
        <p:nvSpPr>
          <p:cNvPr id="6" name="Footer Placeholder 4"/>
          <p:cNvSpPr>
            <a:spLocks noGrp="1"/>
          </p:cNvSpPr>
          <p:nvPr>
            <p:ph type="ftr" sz="quarter" idx="11"/>
          </p:nvPr>
        </p:nvSpPr>
        <p:spPr/>
        <p:txBody>
          <a:bodyPr/>
          <a:lstStyle>
            <a:lvl1pPr>
              <a:defRPr/>
            </a:lvl1pPr>
          </a:lstStyle>
          <a:p>
            <a:pPr>
              <a:defRPr/>
            </a:pPr>
            <a:endParaRPr lang="en-ZA" dirty="0"/>
          </a:p>
        </p:txBody>
      </p:sp>
      <p:sp>
        <p:nvSpPr>
          <p:cNvPr id="7" name="Slide Number Placeholder 5"/>
          <p:cNvSpPr>
            <a:spLocks noGrp="1"/>
          </p:cNvSpPr>
          <p:nvPr>
            <p:ph type="sldNum" sz="quarter" idx="12"/>
          </p:nvPr>
        </p:nvSpPr>
        <p:spPr/>
        <p:txBody>
          <a:bodyPr/>
          <a:lstStyle>
            <a:lvl1pPr>
              <a:defRPr/>
            </a:lvl1pPr>
          </a:lstStyle>
          <a:p>
            <a:fld id="{42855D14-8D1F-475E-BDAF-1987DBB97CF7}" type="slidenum">
              <a:rPr lang="en-ZA" altLang="en-US"/>
              <a:pPr/>
              <a:t>‹#›</a:t>
            </a:fld>
            <a:endParaRPr lang="en-ZA" altLang="en-US"/>
          </a:p>
        </p:txBody>
      </p:sp>
    </p:spTree>
    <p:extLst>
      <p:ext uri="{BB962C8B-B14F-4D97-AF65-F5344CB8AC3E}">
        <p14:creationId xmlns:p14="http://schemas.microsoft.com/office/powerpoint/2010/main" xmlns="" val="4200802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ZA" dirty="0"/>
          </a:p>
        </p:txBody>
      </p:sp>
      <p:sp>
        <p:nvSpPr>
          <p:cNvPr id="6" name="Footer Placeholder 4"/>
          <p:cNvSpPr>
            <a:spLocks noGrp="1"/>
          </p:cNvSpPr>
          <p:nvPr>
            <p:ph type="ftr" sz="quarter" idx="11"/>
          </p:nvPr>
        </p:nvSpPr>
        <p:spPr/>
        <p:txBody>
          <a:bodyPr/>
          <a:lstStyle>
            <a:lvl1pPr>
              <a:defRPr/>
            </a:lvl1pPr>
          </a:lstStyle>
          <a:p>
            <a:pPr>
              <a:defRPr/>
            </a:pPr>
            <a:endParaRPr lang="en-ZA" dirty="0"/>
          </a:p>
        </p:txBody>
      </p:sp>
      <p:sp>
        <p:nvSpPr>
          <p:cNvPr id="7" name="Slide Number Placeholder 5"/>
          <p:cNvSpPr>
            <a:spLocks noGrp="1"/>
          </p:cNvSpPr>
          <p:nvPr>
            <p:ph type="sldNum" sz="quarter" idx="12"/>
          </p:nvPr>
        </p:nvSpPr>
        <p:spPr/>
        <p:txBody>
          <a:bodyPr/>
          <a:lstStyle>
            <a:lvl1pPr>
              <a:defRPr/>
            </a:lvl1pPr>
          </a:lstStyle>
          <a:p>
            <a:fld id="{E811BD08-4CF8-411D-8BF1-AEC2490633AF}" type="slidenum">
              <a:rPr lang="en-ZA" altLang="en-US"/>
              <a:pPr/>
              <a:t>‹#›</a:t>
            </a:fld>
            <a:endParaRPr lang="en-ZA" altLang="en-US"/>
          </a:p>
        </p:txBody>
      </p:sp>
    </p:spTree>
    <p:extLst>
      <p:ext uri="{BB962C8B-B14F-4D97-AF65-F5344CB8AC3E}">
        <p14:creationId xmlns:p14="http://schemas.microsoft.com/office/powerpoint/2010/main" xmlns="" val="2341304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1.pn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57200" y="1219200"/>
            <a:ext cx="8229600" cy="510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ZA"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rgbClr val="000000">
                    <a:tint val="75000"/>
                  </a:srgbClr>
                </a:solidFill>
                <a:latin typeface="+mn-lt"/>
                <a:cs typeface="+mn-cs"/>
              </a:defRPr>
            </a:lvl1pPr>
          </a:lstStyle>
          <a:p>
            <a:pPr>
              <a:defRPr/>
            </a:pPr>
            <a:endParaRPr lang="en-Z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rgbClr val="000000">
                    <a:tint val="75000"/>
                  </a:srgbClr>
                </a:solidFill>
                <a:latin typeface="+mn-lt"/>
                <a:cs typeface="+mn-cs"/>
              </a:defRPr>
            </a:lvl1pPr>
          </a:lstStyle>
          <a:p>
            <a:pPr>
              <a:defRPr/>
            </a:pPr>
            <a:endParaRPr lang="en-Z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EA59AC91-AD13-472F-8FF8-F137E9E3E4AA}" type="slidenum">
              <a:rPr lang="en-ZA" altLang="en-US"/>
              <a:pPr/>
              <a:t>‹#›</a:t>
            </a:fld>
            <a:endParaRPr lang="en-ZA" altLang="en-US"/>
          </a:p>
        </p:txBody>
      </p:sp>
      <p:grpSp>
        <p:nvGrpSpPr>
          <p:cNvPr id="1030" name="Group 4"/>
          <p:cNvGrpSpPr>
            <a:grpSpLocks/>
          </p:cNvGrpSpPr>
          <p:nvPr userDrawn="1"/>
        </p:nvGrpSpPr>
        <p:grpSpPr bwMode="auto">
          <a:xfrm>
            <a:off x="-2771" y="0"/>
            <a:ext cx="9144000" cy="1031875"/>
            <a:chOff x="-2771" y="0"/>
            <a:chExt cx="9144000" cy="1031631"/>
          </a:xfrm>
        </p:grpSpPr>
        <p:pic>
          <p:nvPicPr>
            <p:cNvPr id="1031" name="Picture 5" descr="top.gif"/>
            <p:cNvPicPr>
              <a:picLocks noChangeAspect="1"/>
            </p:cNvPicPr>
            <p:nvPr/>
          </p:nvPicPr>
          <p:blipFill>
            <a:blip r:embed="rId17" cstate="print">
              <a:extLst>
                <a:ext uri="{28A0092B-C50C-407E-A947-70E740481C1C}">
                  <a14:useLocalDpi xmlns:a14="http://schemas.microsoft.com/office/drawing/2010/main" xmlns="" val="0"/>
                </a:ext>
              </a:extLst>
            </a:blip>
            <a:srcRect/>
            <a:stretch>
              <a:fillRect/>
            </a:stretch>
          </p:blipFill>
          <p:spPr bwMode="auto">
            <a:xfrm>
              <a:off x="-2771" y="0"/>
              <a:ext cx="9144000" cy="10316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8"/>
            <p:cNvSpPr/>
            <p:nvPr userDrawn="1"/>
          </p:nvSpPr>
          <p:spPr>
            <a:xfrm>
              <a:off x="1214438" y="0"/>
              <a:ext cx="3857625" cy="785627"/>
            </a:xfrm>
            <a:prstGeom prst="rect">
              <a:avLst/>
            </a:prstGeom>
            <a:solidFill>
              <a:srgbClr val="FFE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dirty="0">
                <a:solidFill>
                  <a:srgbClr val="FFFFFF"/>
                </a:solidFill>
              </a:endParaRPr>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 id="2147483675" r:id="rId14"/>
    <p:sldLayoutId id="2147483678" r:id="rId15"/>
  </p:sldLayoutIdLst>
  <p:hf hdr="0" ft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ts val="1200"/>
        </a:spcBef>
        <a:spcAft>
          <a:spcPct val="0"/>
        </a:spcAft>
        <a:buFont typeface="Arial" panose="020B0604020202020204" pitchFamily="34" charset="0"/>
        <a:buChar char="•"/>
        <a:defRPr sz="2000">
          <a:solidFill>
            <a:schemeClr val="tx1"/>
          </a:solidFill>
          <a:latin typeface="Arial Narrow" pitchFamily="34" charset="0"/>
          <a:ea typeface="+mn-ea"/>
          <a:cs typeface="+mn-cs"/>
        </a:defRPr>
      </a:lvl1pPr>
      <a:lvl2pPr marL="742950" indent="-285750" algn="l" rtl="0" eaLnBrk="0" fontAlgn="base" hangingPunct="0">
        <a:spcBef>
          <a:spcPts val="600"/>
        </a:spcBef>
        <a:spcAft>
          <a:spcPct val="0"/>
        </a:spcAft>
        <a:buFont typeface="Arial" panose="020B0604020202020204" pitchFamily="34" charset="0"/>
        <a:buChar char="–"/>
        <a:defRPr sz="2000">
          <a:solidFill>
            <a:schemeClr val="tx1"/>
          </a:solidFill>
          <a:latin typeface="Arial Narrow" pitchFamily="34" charset="0"/>
        </a:defRPr>
      </a:lvl2pPr>
      <a:lvl3pPr marL="1143000" indent="-228600" algn="l" rtl="0" eaLnBrk="0" fontAlgn="base" hangingPunct="0">
        <a:spcBef>
          <a:spcPts val="600"/>
        </a:spcBef>
        <a:spcAft>
          <a:spcPct val="0"/>
        </a:spcAft>
        <a:buFont typeface="Arial" panose="020B0604020202020204" pitchFamily="34" charset="0"/>
        <a:buChar char="•"/>
        <a:defRPr sz="2000">
          <a:solidFill>
            <a:schemeClr val="tx1"/>
          </a:solidFill>
          <a:latin typeface="Arial Narrow" pitchFamily="34" charset="0"/>
        </a:defRPr>
      </a:lvl3pPr>
      <a:lvl4pPr marL="1600200" indent="-228600" algn="l" rtl="0" eaLnBrk="0" fontAlgn="base" hangingPunct="0">
        <a:spcBef>
          <a:spcPts val="600"/>
        </a:spcBef>
        <a:spcAft>
          <a:spcPct val="0"/>
        </a:spcAft>
        <a:buFont typeface="Arial" panose="020B0604020202020204" pitchFamily="34" charset="0"/>
        <a:buChar char="–"/>
        <a:defRPr sz="2000">
          <a:solidFill>
            <a:schemeClr val="tx1"/>
          </a:solidFill>
          <a:latin typeface="Arial Narrow" pitchFamily="34" charset="0"/>
        </a:defRPr>
      </a:lvl4pPr>
      <a:lvl5pPr marL="2057400" indent="-228600" algn="l" rtl="0" eaLnBrk="0" fontAlgn="base" hangingPunct="0">
        <a:spcBef>
          <a:spcPts val="600"/>
        </a:spcBef>
        <a:spcAft>
          <a:spcPct val="0"/>
        </a:spcAft>
        <a:buFont typeface="Arial" panose="020B0604020202020204" pitchFamily="34" charset="0"/>
        <a:buChar char="»"/>
        <a:defRPr sz="2000">
          <a:solidFill>
            <a:schemeClr val="tx1"/>
          </a:solidFill>
          <a:latin typeface="Arial Narrow" pitchFamily="34" charset="0"/>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57200" y="1219200"/>
            <a:ext cx="8229600" cy="4906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smtClean="0"/>
          </a:p>
        </p:txBody>
      </p:sp>
      <p:sp>
        <p:nvSpPr>
          <p:cNvPr id="4" name="Date Placeholder 3"/>
          <p:cNvSpPr>
            <a:spLocks noGrp="1"/>
          </p:cNvSpPr>
          <p:nvPr>
            <p:ph type="dt" sz="half" idx="2"/>
          </p:nvPr>
        </p:nvSpPr>
        <p:spPr>
          <a:xfrm>
            <a:off x="457200" y="6356350"/>
            <a:ext cx="1447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r>
              <a:rPr lang="en-US" smtClean="0">
                <a:solidFill>
                  <a:srgbClr val="000000">
                    <a:tint val="75000"/>
                  </a:srgbClr>
                </a:solidFill>
              </a:rPr>
              <a:t>31 March 2011</a:t>
            </a:r>
            <a:endParaRPr lang="en-ZA">
              <a:solidFill>
                <a:srgbClr val="000000">
                  <a:tint val="75000"/>
                </a:srgbClr>
              </a:solidFill>
            </a:endParaRPr>
          </a:p>
        </p:txBody>
      </p:sp>
      <p:sp>
        <p:nvSpPr>
          <p:cNvPr id="5" name="Footer Placeholder 4"/>
          <p:cNvSpPr>
            <a:spLocks noGrp="1"/>
          </p:cNvSpPr>
          <p:nvPr>
            <p:ph type="ftr" sz="quarter" idx="3"/>
          </p:nvPr>
        </p:nvSpPr>
        <p:spPr>
          <a:xfrm>
            <a:off x="1981200" y="6356350"/>
            <a:ext cx="57912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ZA" smtClean="0">
                <a:solidFill>
                  <a:srgbClr val="000000">
                    <a:tint val="75000"/>
                  </a:srgbClr>
                </a:solidFill>
              </a:rPr>
              <a:t>SIU presentation to PC on Justice and Constitutional Development</a:t>
            </a:r>
            <a:endParaRPr lang="en-ZA">
              <a:solidFill>
                <a:srgbClr val="000000">
                  <a:tint val="75000"/>
                </a:srgbClr>
              </a:solidFill>
            </a:endParaRPr>
          </a:p>
        </p:txBody>
      </p:sp>
      <p:sp>
        <p:nvSpPr>
          <p:cNvPr id="6" name="Slide Number Placeholder 5"/>
          <p:cNvSpPr>
            <a:spLocks noGrp="1"/>
          </p:cNvSpPr>
          <p:nvPr>
            <p:ph type="sldNum" sz="quarter" idx="4"/>
          </p:nvPr>
        </p:nvSpPr>
        <p:spPr>
          <a:xfrm>
            <a:off x="7924800" y="6356350"/>
            <a:ext cx="7620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796FC36-4399-4C0E-BEFF-D9FBDB85B92B}" type="slidenum">
              <a:rPr lang="en-ZA">
                <a:solidFill>
                  <a:srgbClr val="000000">
                    <a:tint val="75000"/>
                  </a:srgbClr>
                </a:solidFill>
              </a:rPr>
              <a:pPr>
                <a:defRPr/>
              </a:pPr>
              <a:t>‹#›</a:t>
            </a:fld>
            <a:endParaRPr lang="en-ZA" dirty="0">
              <a:solidFill>
                <a:srgbClr val="000000">
                  <a:tint val="75000"/>
                </a:srgbClr>
              </a:solidFill>
            </a:endParaRPr>
          </a:p>
        </p:txBody>
      </p:sp>
      <p:grpSp>
        <p:nvGrpSpPr>
          <p:cNvPr id="1030" name="Group 4"/>
          <p:cNvGrpSpPr>
            <a:grpSpLocks/>
          </p:cNvGrpSpPr>
          <p:nvPr/>
        </p:nvGrpSpPr>
        <p:grpSpPr bwMode="auto">
          <a:xfrm>
            <a:off x="0" y="0"/>
            <a:ext cx="9144000" cy="1031875"/>
            <a:chOff x="0" y="0"/>
            <a:chExt cx="9144000" cy="1031631"/>
          </a:xfrm>
        </p:grpSpPr>
        <p:pic>
          <p:nvPicPr>
            <p:cNvPr id="1031" name="Picture 5" descr="top.gif"/>
            <p:cNvPicPr>
              <a:picLocks noChangeAspect="1"/>
            </p:cNvPicPr>
            <p:nvPr/>
          </p:nvPicPr>
          <p:blipFill>
            <a:blip r:embed="rId15" cstate="print"/>
            <a:srcRect/>
            <a:stretch>
              <a:fillRect/>
            </a:stretch>
          </p:blipFill>
          <p:spPr bwMode="auto">
            <a:xfrm>
              <a:off x="0" y="0"/>
              <a:ext cx="9144000" cy="1031631"/>
            </a:xfrm>
            <a:prstGeom prst="rect">
              <a:avLst/>
            </a:prstGeom>
            <a:noFill/>
            <a:ln w="9525">
              <a:noFill/>
              <a:miter lim="800000"/>
              <a:headEnd/>
              <a:tailEnd/>
            </a:ln>
          </p:spPr>
        </p:pic>
        <p:sp>
          <p:nvSpPr>
            <p:cNvPr id="9" name="Rectangle 8"/>
            <p:cNvSpPr/>
            <p:nvPr/>
          </p:nvSpPr>
          <p:spPr>
            <a:xfrm>
              <a:off x="1143000" y="0"/>
              <a:ext cx="5867400" cy="838002"/>
            </a:xfrm>
            <a:prstGeom prst="rect">
              <a:avLst/>
            </a:prstGeom>
            <a:solidFill>
              <a:srgbClr val="FFE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ZA" sz="2800" b="1" dirty="0">
                <a:solidFill>
                  <a:srgbClr val="000000"/>
                </a:solidFill>
                <a:latin typeface="Arial Narrow" pitchFamily="34" charset="0"/>
              </a:endParaRPr>
            </a:p>
          </p:txBody>
        </p:sp>
      </p:grpSp>
    </p:spTree>
    <p:extLst>
      <p:ext uri="{BB962C8B-B14F-4D97-AF65-F5344CB8AC3E}">
        <p14:creationId xmlns:p14="http://schemas.microsoft.com/office/powerpoint/2010/main" xmlns="" val="1976787915"/>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Lst>
  <p:hf hdr="0" ft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000">
          <a:solidFill>
            <a:schemeClr val="tx1"/>
          </a:solidFill>
          <a:latin typeface="Arial Narrow" pitchFamily="34" charset="0"/>
          <a:ea typeface="+mn-ea"/>
          <a:cs typeface="+mn-cs"/>
        </a:defRPr>
      </a:lvl1pPr>
      <a:lvl2pPr marL="742950" indent="-285750" algn="l" rtl="0" eaLnBrk="0" fontAlgn="base" hangingPunct="0">
        <a:spcBef>
          <a:spcPct val="20000"/>
        </a:spcBef>
        <a:spcAft>
          <a:spcPct val="0"/>
        </a:spcAft>
        <a:buFont typeface="Arial" charset="0"/>
        <a:buChar char="–"/>
        <a:defRPr sz="2000">
          <a:solidFill>
            <a:schemeClr val="tx1"/>
          </a:solidFill>
          <a:latin typeface="Arial Narrow" pitchFamily="34" charset="0"/>
        </a:defRPr>
      </a:lvl2pPr>
      <a:lvl3pPr marL="1143000" indent="-228600" algn="l" rtl="0" eaLnBrk="0" fontAlgn="base" hangingPunct="0">
        <a:spcBef>
          <a:spcPct val="20000"/>
        </a:spcBef>
        <a:spcAft>
          <a:spcPct val="0"/>
        </a:spcAft>
        <a:buFont typeface="Arial" charset="0"/>
        <a:buChar char="•"/>
        <a:defRPr sz="2000">
          <a:solidFill>
            <a:schemeClr val="tx1"/>
          </a:solidFill>
          <a:latin typeface="Arial Narrow" pitchFamily="34" charset="0"/>
        </a:defRPr>
      </a:lvl3pPr>
      <a:lvl4pPr marL="1600200" indent="-228600" algn="l" rtl="0" eaLnBrk="0" fontAlgn="base" hangingPunct="0">
        <a:spcBef>
          <a:spcPct val="20000"/>
        </a:spcBef>
        <a:spcAft>
          <a:spcPct val="0"/>
        </a:spcAft>
        <a:buFont typeface="Arial" charset="0"/>
        <a:buChar char="–"/>
        <a:defRPr sz="2000">
          <a:solidFill>
            <a:schemeClr val="tx1"/>
          </a:solidFill>
          <a:latin typeface="Arial Narrow" pitchFamily="34" charset="0"/>
        </a:defRPr>
      </a:lvl4pPr>
      <a:lvl5pPr marL="2057400" indent="-228600" algn="l" rtl="0" eaLnBrk="0" fontAlgn="base" hangingPunct="0">
        <a:spcBef>
          <a:spcPct val="20000"/>
        </a:spcBef>
        <a:spcAft>
          <a:spcPct val="0"/>
        </a:spcAft>
        <a:buFont typeface="Arial" charset="0"/>
        <a:buChar char="»"/>
        <a:defRPr sz="2000">
          <a:solidFill>
            <a:schemeClr val="tx1"/>
          </a:solidFill>
          <a:latin typeface="Arial Narrow" pitchFamily="34" charset="0"/>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package" Target="../embeddings/package1.package"/><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oleObject" Target="../embeddings/oleObject3.bin"/><Relationship Id="rId4" Type="http://schemas.openxmlformats.org/officeDocument/2006/relationships/image" Target="../media/image22.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oleObject" Target="../embeddings/oleObject4.bin"/><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mlDrawing" Target="../drawings/vmlDrawing6.vml"/><Relationship Id="rId1" Type="http://schemas.openxmlformats.org/officeDocument/2006/relationships/themeOverride" Target="../theme/themeOverride1.xml"/><Relationship Id="rId6" Type="http://schemas.openxmlformats.org/officeDocument/2006/relationships/image" Target="../media/image23.png"/><Relationship Id="rId5" Type="http://schemas.openxmlformats.org/officeDocument/2006/relationships/oleObject" Target="../embeddings/oleObject5.bin"/><Relationship Id="rId4" Type="http://schemas.openxmlformats.org/officeDocument/2006/relationships/notesSlide" Target="../notesSlides/notesSlide15.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23.png"/><Relationship Id="rId4" Type="http://schemas.openxmlformats.org/officeDocument/2006/relationships/oleObject" Target="../embeddings/oleObject6.bin"/></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chart" Target="../charts/chart6.xml"/><Relationship Id="rId4" Type="http://schemas.openxmlformats.org/officeDocument/2006/relationships/chart" Target="../charts/char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6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Slide Number Placeholder 2"/>
          <p:cNvSpPr>
            <a:spLocks noGrp="1"/>
          </p:cNvSpPr>
          <p:nvPr>
            <p:ph type="sldNum" sz="quarter" idx="12"/>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CD73F12-7609-45E7-B349-A20589C53E16}" type="slidenum">
              <a:rPr lang="en-ZA" altLang="en-US">
                <a:solidFill>
                  <a:srgbClr val="898989"/>
                </a:solidFill>
              </a:rPr>
              <a:pPr eaLnBrk="1" hangingPunct="1"/>
              <a:t>1</a:t>
            </a:fld>
            <a:endParaRPr lang="en-ZA" altLang="en-US">
              <a:solidFill>
                <a:srgbClr val="898989"/>
              </a:solidFill>
            </a:endParaRPr>
          </a:p>
        </p:txBody>
      </p:sp>
      <p:sp>
        <p:nvSpPr>
          <p:cNvPr id="3074" name="Title 5"/>
          <p:cNvSpPr>
            <a:spLocks noGrp="1"/>
          </p:cNvSpPr>
          <p:nvPr>
            <p:ph type="ctrTitle" idx="4294967295"/>
          </p:nvPr>
        </p:nvSpPr>
        <p:spPr bwMode="auto">
          <a:xfrm>
            <a:off x="685800" y="1137166"/>
            <a:ext cx="7772400" cy="914400"/>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a:spcBef>
                <a:spcPts val="400"/>
              </a:spcBef>
            </a:pPr>
            <a:r>
              <a:rPr lang="en-US" sz="4000" b="1" dirty="0"/>
              <a:t>Presentation </a:t>
            </a:r>
            <a:r>
              <a:rPr lang="en-US" sz="4000" b="1" dirty="0" smtClean="0"/>
              <a:t>to </a:t>
            </a:r>
            <a:br>
              <a:rPr lang="en-US" sz="4000" b="1" dirty="0" smtClean="0"/>
            </a:br>
            <a:r>
              <a:rPr lang="en-US" sz="4000" b="1" dirty="0" smtClean="0"/>
              <a:t>SCOPA</a:t>
            </a:r>
            <a:endParaRPr lang="en-US" sz="3200" dirty="0">
              <a:latin typeface="+mn-lt"/>
            </a:endParaRPr>
          </a:p>
        </p:txBody>
      </p:sp>
      <p:sp>
        <p:nvSpPr>
          <p:cNvPr id="3075" name="Content Placeholder 6"/>
          <p:cNvSpPr>
            <a:spLocks noGrp="1"/>
          </p:cNvSpPr>
          <p:nvPr>
            <p:ph type="subTitle" idx="4294967295"/>
          </p:nvPr>
        </p:nvSpPr>
        <p:spPr>
          <a:xfrm>
            <a:off x="2743200" y="6386513"/>
            <a:ext cx="6400800" cy="1752600"/>
          </a:xfrm>
        </p:spPr>
        <p:txBody>
          <a:bodyPr/>
          <a:lstStyle/>
          <a:p>
            <a:pPr>
              <a:buFont typeface="Arial" charset="0"/>
              <a:buNone/>
              <a:defRPr/>
            </a:pPr>
            <a:r>
              <a:rPr lang="en-US" dirty="0">
                <a:solidFill>
                  <a:schemeClr val="bg1"/>
                </a:solidFill>
                <a:latin typeface="+mn-lt"/>
              </a:rPr>
              <a:t>Date: </a:t>
            </a:r>
            <a:r>
              <a:rPr lang="en-US" dirty="0" smtClean="0">
                <a:solidFill>
                  <a:schemeClr val="bg1"/>
                </a:solidFill>
                <a:latin typeface="+mn-lt"/>
              </a:rPr>
              <a:t>January 2019</a:t>
            </a:r>
            <a:endParaRPr lang="en-US" dirty="0">
              <a:solidFill>
                <a:schemeClr val="bg1"/>
              </a:solidFill>
              <a:latin typeface="+mn-lt"/>
            </a:endParaRPr>
          </a:p>
          <a:p>
            <a:pPr>
              <a:buFont typeface="Arial" charset="0"/>
              <a:buNone/>
              <a:defRPr/>
            </a:pPr>
            <a:endParaRPr lang="en-ZA" dirty="0">
              <a:solidFill>
                <a:schemeClr val="bg1"/>
              </a:solidFill>
              <a:latin typeface="+mn-lt"/>
            </a:endParaRPr>
          </a:p>
        </p:txBody>
      </p:sp>
      <p:pic>
        <p:nvPicPr>
          <p:cNvPr id="5" name="Picture 4">
            <a:extLst>
              <a:ext uri="{FF2B5EF4-FFF2-40B4-BE49-F238E27FC236}">
                <a16:creationId xmlns="" xmlns:a16="http://schemas.microsoft.com/office/drawing/2014/main" id="{26E2DA62-50F5-40C5-80BF-E41F9B0B48F6}"/>
              </a:ext>
            </a:extLst>
          </p:cNvPr>
          <p:cNvPicPr>
            <a:picLocks noChangeAspect="1"/>
          </p:cNvPicPr>
          <p:nvPr/>
        </p:nvPicPr>
        <p:blipFill>
          <a:blip r:embed="rId2" cstate="print"/>
          <a:stretch>
            <a:fillRect/>
          </a:stretch>
        </p:blipFill>
        <p:spPr>
          <a:xfrm>
            <a:off x="0" y="3429000"/>
            <a:ext cx="9144000" cy="3429000"/>
          </a:xfrm>
          <a:prstGeom prst="rect">
            <a:avLst/>
          </a:prstGeom>
        </p:spPr>
      </p:pic>
      <p:sp>
        <p:nvSpPr>
          <p:cNvPr id="2" name="TextBox 1"/>
          <p:cNvSpPr txBox="1"/>
          <p:nvPr/>
        </p:nvSpPr>
        <p:spPr>
          <a:xfrm>
            <a:off x="76200" y="6183868"/>
            <a:ext cx="3657600" cy="646331"/>
          </a:xfrm>
          <a:prstGeom prst="rect">
            <a:avLst/>
          </a:prstGeom>
          <a:noFill/>
        </p:spPr>
        <p:txBody>
          <a:bodyPr wrap="square" rtlCol="0">
            <a:spAutoFit/>
          </a:bodyPr>
          <a:lstStyle/>
          <a:p>
            <a:r>
              <a:rPr lang="en-ZA" b="1" dirty="0">
                <a:solidFill>
                  <a:srgbClr val="FFFF00"/>
                </a:solidFill>
              </a:rPr>
              <a:t>As presented by Adv. A </a:t>
            </a:r>
            <a:r>
              <a:rPr lang="en-ZA" b="1" dirty="0" smtClean="0">
                <a:solidFill>
                  <a:srgbClr val="FFFF00"/>
                </a:solidFill>
              </a:rPr>
              <a:t>Mothibi</a:t>
            </a:r>
          </a:p>
          <a:p>
            <a:r>
              <a:rPr lang="en-ZA" b="1" dirty="0" smtClean="0">
                <a:solidFill>
                  <a:srgbClr val="FFFF00"/>
                </a:solidFill>
              </a:rPr>
              <a:t>21 August 2019</a:t>
            </a:r>
            <a:endParaRPr lang="en-ZA" dirty="0">
              <a:solidFill>
                <a:srgbClr val="FFFF00"/>
              </a:solidFill>
            </a:endParaRPr>
          </a:p>
        </p:txBody>
      </p:sp>
    </p:spTree>
    <p:extLst>
      <p:ext uri="{BB962C8B-B14F-4D97-AF65-F5344CB8AC3E}">
        <p14:creationId xmlns:p14="http://schemas.microsoft.com/office/powerpoint/2010/main" xmlns="" val="3535910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143000" y="125728"/>
            <a:ext cx="6553200" cy="712472"/>
          </a:xfrm>
          <a:prstGeom prst="rect">
            <a:avLst/>
          </a:prstGeom>
        </p:spPr>
        <p:txBody>
          <a:bodyPr anchor="ct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spcBef>
                <a:spcPts val="600"/>
              </a:spcBef>
              <a:spcAft>
                <a:spcPts val="0"/>
              </a:spcAft>
              <a:defRPr/>
            </a:pPr>
            <a:r>
              <a:rPr lang="en-ZA" sz="2400" b="1" kern="0" dirty="0" smtClean="0">
                <a:effectLst>
                  <a:outerShdw blurRad="38100" dist="38100" dir="2700000" algn="tl">
                    <a:srgbClr val="000000">
                      <a:alpha val="43137"/>
                    </a:srgbClr>
                  </a:outerShdw>
                </a:effectLst>
                <a:cs typeface="Arial" pitchFamily="34" charset="0"/>
              </a:rPr>
              <a:t>INVESTIGATION OUTCOMES</a:t>
            </a:r>
            <a:endParaRPr lang="en-ZA" sz="2400" b="1" kern="0" dirty="0">
              <a:effectLst>
                <a:outerShdw blurRad="38100" dist="38100" dir="2700000" algn="tl">
                  <a:srgbClr val="000000">
                    <a:alpha val="43137"/>
                  </a:srgbClr>
                </a:outerShdw>
              </a:effectLst>
            </a:endParaRPr>
          </a:p>
        </p:txBody>
      </p:sp>
      <p:graphicFrame>
        <p:nvGraphicFramePr>
          <p:cNvPr id="2" name="Diagram 1"/>
          <p:cNvGraphicFramePr/>
          <p:nvPr>
            <p:extLst/>
          </p:nvPr>
        </p:nvGraphicFramePr>
        <p:xfrm>
          <a:off x="35496" y="1484784"/>
          <a:ext cx="9036496" cy="41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pPr>
              <a:defRPr/>
            </a:pPr>
            <a:fld id="{A47EF741-F0C9-4F59-884C-B68EAAD197AA}" type="slidenum">
              <a:rPr lang="en-ZA" altLang="en-US" smtClean="0"/>
              <a:pPr>
                <a:defRPr/>
              </a:pPr>
              <a:t>10</a:t>
            </a:fld>
            <a:endParaRPr lang="en-ZA" altLang="en-US" dirty="0"/>
          </a:p>
        </p:txBody>
      </p:sp>
      <p:sp>
        <p:nvSpPr>
          <p:cNvPr id="5" name="Rounded Rectangle 4"/>
          <p:cNvSpPr/>
          <p:nvPr/>
        </p:nvSpPr>
        <p:spPr>
          <a:xfrm>
            <a:off x="1219200" y="5867400"/>
            <a:ext cx="6858000" cy="46462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b="1" dirty="0">
                <a:solidFill>
                  <a:schemeClr val="bg1"/>
                </a:solidFill>
              </a:rPr>
              <a:t>SYSTEMIC </a:t>
            </a:r>
            <a:r>
              <a:rPr lang="en-ZA" b="1" dirty="0" smtClean="0">
                <a:solidFill>
                  <a:schemeClr val="bg1"/>
                </a:solidFill>
              </a:rPr>
              <a:t>RECOMMENDATIONS</a:t>
            </a:r>
            <a:endParaRPr lang="en-ZA" b="1" dirty="0">
              <a:solidFill>
                <a:schemeClr val="bg1"/>
              </a:solidFill>
            </a:endParaRPr>
          </a:p>
        </p:txBody>
      </p:sp>
    </p:spTree>
    <p:extLst>
      <p:ext uri="{BB962C8B-B14F-4D97-AF65-F5344CB8AC3E}">
        <p14:creationId xmlns:p14="http://schemas.microsoft.com/office/powerpoint/2010/main" xmlns="" val="669254618"/>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 xmlns:a16="http://schemas.microsoft.com/office/drawing/2014/main" id="{A2F4A67F-9043-4C4E-9D2A-9C12FE4EF66F}"/>
              </a:ext>
            </a:extLst>
          </p:cNvPr>
          <p:cNvPicPr>
            <a:picLocks noChangeAspect="1"/>
          </p:cNvPicPr>
          <p:nvPr/>
        </p:nvPicPr>
        <p:blipFill rotWithShape="1">
          <a:blip r:embed="rId2" cstate="print"/>
          <a:srcRect t="5577"/>
          <a:stretch/>
        </p:blipFill>
        <p:spPr>
          <a:xfrm>
            <a:off x="0" y="1041400"/>
            <a:ext cx="9144000" cy="6451600"/>
          </a:xfrm>
          <a:prstGeom prst="rect">
            <a:avLst/>
          </a:prstGeom>
        </p:spPr>
      </p:pic>
      <p:sp>
        <p:nvSpPr>
          <p:cNvPr id="2" name="Slide Number Placeholder 1"/>
          <p:cNvSpPr>
            <a:spLocks noGrp="1"/>
          </p:cNvSpPr>
          <p:nvPr>
            <p:ph type="sldNum" sz="quarter" idx="12"/>
          </p:nvPr>
        </p:nvSpPr>
        <p:spPr/>
        <p:txBody>
          <a:bodyPr/>
          <a:lstStyle/>
          <a:p>
            <a:fld id="{9606CA99-BDBE-4114-A376-B0F3ABB74991}" type="slidenum">
              <a:rPr lang="en-ZA" altLang="en-US" smtClean="0"/>
              <a:pPr/>
              <a:t>11</a:t>
            </a:fld>
            <a:endParaRPr lang="en-ZA" altLang="en-US"/>
          </a:p>
        </p:txBody>
      </p:sp>
      <p:sp>
        <p:nvSpPr>
          <p:cNvPr id="3" name="Content Placeholder 2"/>
          <p:cNvSpPr>
            <a:spLocks noGrp="1"/>
          </p:cNvSpPr>
          <p:nvPr>
            <p:ph idx="4294967295"/>
          </p:nvPr>
        </p:nvSpPr>
        <p:spPr>
          <a:xfrm>
            <a:off x="3289890" y="3962400"/>
            <a:ext cx="5856287" cy="838200"/>
          </a:xfrm>
        </p:spPr>
        <p:txBody>
          <a:bodyPr/>
          <a:lstStyle/>
          <a:p>
            <a:pPr marL="0" indent="0">
              <a:buNone/>
            </a:pPr>
            <a:r>
              <a:rPr lang="en-ZA" sz="4000" b="1" dirty="0" smtClean="0">
                <a:solidFill>
                  <a:srgbClr val="FFFF00"/>
                </a:solidFill>
                <a:latin typeface="+mj-lt"/>
              </a:rPr>
              <a:t>SUMMARY OF A CASE FOR CHANGE</a:t>
            </a:r>
            <a:endParaRPr lang="en-ZA" sz="4000" b="1" dirty="0">
              <a:solidFill>
                <a:srgbClr val="FFFF00"/>
              </a:solidFill>
              <a:latin typeface="+mj-lt"/>
            </a:endParaRPr>
          </a:p>
        </p:txBody>
      </p:sp>
    </p:spTree>
    <p:extLst>
      <p:ext uri="{BB962C8B-B14F-4D97-AF65-F5344CB8AC3E}">
        <p14:creationId xmlns:p14="http://schemas.microsoft.com/office/powerpoint/2010/main" xmlns="" val="4336308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3419060" y="1818960"/>
            <a:ext cx="1641762" cy="2219640"/>
          </a:xfrm>
          <a:prstGeom prst="rect">
            <a:avLst/>
          </a:prstGeom>
          <a:solidFill>
            <a:schemeClr val="bg1"/>
          </a:solidFill>
          <a:ln>
            <a:solidFill>
              <a:schemeClr val="bg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indent="-190500" algn="ctr"/>
            <a:r>
              <a:rPr lang="en-ZA" sz="1200" kern="0" dirty="0" smtClean="0">
                <a:solidFill>
                  <a:schemeClr val="tx1"/>
                </a:solidFill>
              </a:rPr>
              <a:t>Poor turn-around times</a:t>
            </a:r>
            <a:endParaRPr lang="en-US" sz="1200" kern="0" dirty="0">
              <a:solidFill>
                <a:schemeClr val="tx1"/>
              </a:solidFill>
            </a:endParaRPr>
          </a:p>
        </p:txBody>
      </p:sp>
      <p:graphicFrame>
        <p:nvGraphicFramePr>
          <p:cNvPr id="21" name="Object 20" hidden="1"/>
          <p:cNvGraphicFramePr>
            <a:graphicFrameLocks noChangeAspect="1"/>
          </p:cNvGraphicFramePr>
          <p:nvPr/>
        </p:nvGraphicFramePr>
        <p:xfrm>
          <a:off x="1588" y="1588"/>
          <a:ext cx="1587" cy="1587"/>
        </p:xfrm>
        <a:graphic>
          <a:graphicData uri="http://schemas.openxmlformats.org/presentationml/2006/ole">
            <p:oleObj spid="_x0000_s50353" name="think-cell Slide" r:id="rId4" imgW="360" imgH="360" progId="">
              <p:embed/>
            </p:oleObj>
          </a:graphicData>
        </a:graphic>
      </p:graphicFrame>
      <p:sp>
        <p:nvSpPr>
          <p:cNvPr id="764929" name="Title 1"/>
          <p:cNvSpPr>
            <a:spLocks noGrp="1"/>
          </p:cNvSpPr>
          <p:nvPr>
            <p:ph type="title" idx="4294967295"/>
          </p:nvPr>
        </p:nvSpPr>
        <p:spPr>
          <a:xfrm>
            <a:off x="1674813" y="236538"/>
            <a:ext cx="7469187" cy="468312"/>
          </a:xfrm>
          <a:prstGeom prst="rect">
            <a:avLst/>
          </a:prstGeom>
        </p:spPr>
        <p:txBody>
          <a:bodyPr vert="horz" lIns="45720" tIns="0" rIns="45720" bIns="0" rtlCol="0" anchor="ctr">
            <a:noAutofit/>
          </a:bodyPr>
          <a:lstStyle/>
          <a:p>
            <a:pPr algn="l" eaLnBrk="1" hangingPunct="1">
              <a:spcBef>
                <a:spcPts val="600"/>
              </a:spcBef>
              <a:defRPr/>
            </a:pPr>
            <a:r>
              <a:rPr lang="en-US" altLang="ja-JP" sz="2400" b="1" kern="1200" dirty="0" smtClean="0">
                <a:effectLst>
                  <a:outerShdw blurRad="38100" dist="38100" dir="2700000" algn="tl">
                    <a:srgbClr val="000000">
                      <a:alpha val="43137"/>
                    </a:srgbClr>
                  </a:outerShdw>
                </a:effectLst>
              </a:rPr>
              <a:t>Case for Change</a:t>
            </a:r>
            <a:endParaRPr lang="en-US" sz="2400" b="1" kern="1200" dirty="0">
              <a:effectLst>
                <a:outerShdw blurRad="38100" dist="38100" dir="2700000" algn="tl">
                  <a:srgbClr val="000000">
                    <a:alpha val="43137"/>
                  </a:srgbClr>
                </a:outerShdw>
              </a:effectLst>
            </a:endParaRPr>
          </a:p>
        </p:txBody>
      </p:sp>
      <p:sp>
        <p:nvSpPr>
          <p:cNvPr id="10" name="Rectangle 9"/>
          <p:cNvSpPr/>
          <p:nvPr/>
        </p:nvSpPr>
        <p:spPr>
          <a:xfrm>
            <a:off x="55728" y="1273939"/>
            <a:ext cx="3284874" cy="338554"/>
          </a:xfrm>
          <a:prstGeom prst="rect">
            <a:avLst/>
          </a:prstGeom>
          <a:solidFill>
            <a:schemeClr val="bg1"/>
          </a:solidFill>
        </p:spPr>
        <p:txBody>
          <a:bodyPr wrap="none">
            <a:spAutoFit/>
          </a:bodyPr>
          <a:lstStyle/>
          <a:p>
            <a:r>
              <a:rPr lang="en-ZA" sz="1600" b="1" u="sng" dirty="0" smtClean="0">
                <a:solidFill>
                  <a:srgbClr val="000000"/>
                </a:solidFill>
                <a:ea typeface="Verdana" panose="020B0604030504040204" pitchFamily="34" charset="0"/>
                <a:cs typeface="Verdana" panose="020B0604030504040204" pitchFamily="34" charset="0"/>
              </a:rPr>
              <a:t>Key Challenges as at June 2017</a:t>
            </a:r>
            <a:endParaRPr lang="en-ZA" sz="1600" b="1" u="sng" dirty="0">
              <a:solidFill>
                <a:srgbClr val="000000"/>
              </a:solidFill>
              <a:ea typeface="Verdana" panose="020B0604030504040204" pitchFamily="34" charset="0"/>
              <a:cs typeface="Verdana" panose="020B0604030504040204" pitchFamily="34" charset="0"/>
            </a:endParaRPr>
          </a:p>
        </p:txBody>
      </p:sp>
      <p:sp>
        <p:nvSpPr>
          <p:cNvPr id="7" name="Rectangle 6"/>
          <p:cNvSpPr/>
          <p:nvPr/>
        </p:nvSpPr>
        <p:spPr>
          <a:xfrm>
            <a:off x="911065" y="1818960"/>
            <a:ext cx="1641762" cy="2219640"/>
          </a:xfrm>
          <a:prstGeom prst="rect">
            <a:avLst/>
          </a:prstGeom>
          <a:solidFill>
            <a:schemeClr val="bg1"/>
          </a:solidFill>
          <a:ln>
            <a:solidFill>
              <a:schemeClr val="bg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indent="-190500" algn="ctr"/>
            <a:r>
              <a:rPr lang="en-ZA" sz="1200" kern="0" dirty="0" smtClean="0">
                <a:solidFill>
                  <a:schemeClr val="tx1"/>
                </a:solidFill>
              </a:rPr>
              <a:t>SIU financial model is </a:t>
            </a:r>
            <a:r>
              <a:rPr lang="en-ZA" sz="1200" kern="0" dirty="0">
                <a:solidFill>
                  <a:schemeClr val="tx1"/>
                </a:solidFill>
              </a:rPr>
              <a:t>unsustainable</a:t>
            </a:r>
            <a:endParaRPr lang="en-US" sz="1200" kern="0" dirty="0">
              <a:solidFill>
                <a:schemeClr val="tx1"/>
              </a:solidFill>
            </a:endParaRPr>
          </a:p>
        </p:txBody>
      </p:sp>
      <p:sp>
        <p:nvSpPr>
          <p:cNvPr id="23" name="Rectangle 22"/>
          <p:cNvSpPr/>
          <p:nvPr/>
        </p:nvSpPr>
        <p:spPr>
          <a:xfrm>
            <a:off x="5867400" y="1818960"/>
            <a:ext cx="1641762" cy="2219640"/>
          </a:xfrm>
          <a:prstGeom prst="rect">
            <a:avLst/>
          </a:prstGeom>
          <a:solidFill>
            <a:schemeClr val="bg1"/>
          </a:solidFill>
          <a:ln>
            <a:solidFill>
              <a:schemeClr val="bg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indent="-190500" algn="ctr"/>
            <a:r>
              <a:rPr lang="en-ZA" sz="1200" kern="0" dirty="0" smtClean="0">
                <a:solidFill>
                  <a:schemeClr val="tx1"/>
                </a:solidFill>
              </a:rPr>
              <a:t>Current </a:t>
            </a:r>
            <a:r>
              <a:rPr lang="en-ZA" sz="1200" kern="0" dirty="0">
                <a:solidFill>
                  <a:schemeClr val="tx1"/>
                </a:solidFill>
              </a:rPr>
              <a:t>ICT environment is not sustainable</a:t>
            </a:r>
            <a:endParaRPr lang="en-US" sz="1200" kern="0" dirty="0">
              <a:solidFill>
                <a:schemeClr val="tx1"/>
              </a:solidFill>
            </a:endParaRPr>
          </a:p>
        </p:txBody>
      </p:sp>
      <p:sp>
        <p:nvSpPr>
          <p:cNvPr id="24" name="Rectangle 23"/>
          <p:cNvSpPr/>
          <p:nvPr/>
        </p:nvSpPr>
        <p:spPr>
          <a:xfrm>
            <a:off x="5902038" y="4333560"/>
            <a:ext cx="1641762" cy="2219640"/>
          </a:xfrm>
          <a:prstGeom prst="rect">
            <a:avLst/>
          </a:prstGeom>
          <a:solidFill>
            <a:schemeClr val="bg1"/>
          </a:solidFill>
          <a:ln>
            <a:solidFill>
              <a:schemeClr val="bg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indent="-190500" algn="ctr"/>
            <a:r>
              <a:rPr lang="en-US" sz="1200" kern="0" dirty="0" smtClean="0">
                <a:solidFill>
                  <a:schemeClr val="tx1"/>
                </a:solidFill>
              </a:rPr>
              <a:t>Lack </a:t>
            </a:r>
            <a:r>
              <a:rPr lang="en-US" sz="1200" kern="0" dirty="0">
                <a:solidFill>
                  <a:schemeClr val="tx1"/>
                </a:solidFill>
              </a:rPr>
              <a:t>of </a:t>
            </a:r>
            <a:r>
              <a:rPr lang="en-US" sz="1200" kern="0" dirty="0" smtClean="0">
                <a:solidFill>
                  <a:schemeClr val="tx1"/>
                </a:solidFill>
              </a:rPr>
              <a:t>engagement </a:t>
            </a:r>
            <a:r>
              <a:rPr lang="en-US" sz="1200" kern="0" dirty="0">
                <a:solidFill>
                  <a:schemeClr val="tx1"/>
                </a:solidFill>
              </a:rPr>
              <a:t>between the SIU and stakeholders </a:t>
            </a:r>
            <a:r>
              <a:rPr lang="en-US" sz="1200" kern="0" dirty="0" smtClean="0">
                <a:solidFill>
                  <a:schemeClr val="tx1"/>
                </a:solidFill>
              </a:rPr>
              <a:t>perpetuating </a:t>
            </a:r>
            <a:r>
              <a:rPr lang="en-US" sz="1200" kern="0" dirty="0">
                <a:solidFill>
                  <a:schemeClr val="tx1"/>
                </a:solidFill>
              </a:rPr>
              <a:t>limited trust </a:t>
            </a:r>
            <a:r>
              <a:rPr lang="en-US" sz="1200" kern="0" dirty="0" smtClean="0">
                <a:solidFill>
                  <a:schemeClr val="tx1"/>
                </a:solidFill>
              </a:rPr>
              <a:t>and </a:t>
            </a:r>
            <a:r>
              <a:rPr lang="en-US" sz="1200" kern="0" dirty="0">
                <a:solidFill>
                  <a:schemeClr val="tx1"/>
                </a:solidFill>
              </a:rPr>
              <a:t>perception of the organisation’s limited capabilities</a:t>
            </a:r>
          </a:p>
        </p:txBody>
      </p:sp>
      <p:sp>
        <p:nvSpPr>
          <p:cNvPr id="27" name="Rectangle 26"/>
          <p:cNvSpPr/>
          <p:nvPr/>
        </p:nvSpPr>
        <p:spPr>
          <a:xfrm>
            <a:off x="3419060" y="4350679"/>
            <a:ext cx="1641762" cy="2219640"/>
          </a:xfrm>
          <a:prstGeom prst="rect">
            <a:avLst/>
          </a:prstGeom>
          <a:solidFill>
            <a:schemeClr val="bg1"/>
          </a:solidFill>
          <a:ln>
            <a:solidFill>
              <a:schemeClr val="bg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indent="-190500" algn="ctr"/>
            <a:r>
              <a:rPr lang="en-ZA" sz="1200" kern="0" dirty="0" smtClean="0">
                <a:solidFill>
                  <a:schemeClr val="tx1"/>
                </a:solidFill>
              </a:rPr>
              <a:t>Anti-corruption agencies are regulated by  several </a:t>
            </a:r>
            <a:r>
              <a:rPr lang="en-ZA" sz="1200" kern="0" dirty="0">
                <a:solidFill>
                  <a:schemeClr val="tx1"/>
                </a:solidFill>
              </a:rPr>
              <a:t>pieces of legislation </a:t>
            </a:r>
            <a:r>
              <a:rPr lang="en-ZA" sz="1200" kern="0" dirty="0" smtClean="0">
                <a:solidFill>
                  <a:schemeClr val="tx1"/>
                </a:solidFill>
              </a:rPr>
              <a:t>with potential for duplication</a:t>
            </a:r>
            <a:endParaRPr lang="en-US" sz="1200" kern="0" dirty="0">
              <a:solidFill>
                <a:schemeClr val="tx1"/>
              </a:solidFill>
            </a:endParaRPr>
          </a:p>
        </p:txBody>
      </p:sp>
      <p:sp>
        <p:nvSpPr>
          <p:cNvPr id="2" name="Rectangle 1"/>
          <p:cNvSpPr/>
          <p:nvPr/>
        </p:nvSpPr>
        <p:spPr>
          <a:xfrm>
            <a:off x="-2763984" y="1967205"/>
            <a:ext cx="4572000" cy="584775"/>
          </a:xfrm>
          <a:prstGeom prst="rect">
            <a:avLst/>
          </a:prstGeom>
        </p:spPr>
        <p:txBody>
          <a:bodyPr>
            <a:spAutoFit/>
          </a:bodyPr>
          <a:lstStyle/>
          <a:p>
            <a:pPr marL="444500" lvl="1" indent="-266700">
              <a:buFont typeface="Courier New" panose="02070309020205020404" pitchFamily="49" charset="0"/>
              <a:buChar char="o"/>
            </a:pPr>
            <a:endParaRPr lang="en-ZA" sz="1600" kern="0" dirty="0"/>
          </a:p>
          <a:p>
            <a:pPr marL="444500" lvl="1" indent="-266700">
              <a:buFont typeface="Courier New" panose="02070309020205020404" pitchFamily="49" charset="0"/>
              <a:buChar char="o"/>
            </a:pPr>
            <a:endParaRPr lang="en-ZA" sz="1600" kern="0" dirty="0"/>
          </a:p>
        </p:txBody>
      </p:sp>
      <p:sp>
        <p:nvSpPr>
          <p:cNvPr id="43" name="Freeform 486"/>
          <p:cNvSpPr>
            <a:spLocks noChangeAspect="1" noEditPoints="1"/>
          </p:cNvSpPr>
          <p:nvPr/>
        </p:nvSpPr>
        <p:spPr bwMode="auto">
          <a:xfrm>
            <a:off x="6434983" y="3226772"/>
            <a:ext cx="506595" cy="506595"/>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117 w 512"/>
              <a:gd name="T11" fmla="*/ 160 h 512"/>
              <a:gd name="T12" fmla="*/ 128 w 512"/>
              <a:gd name="T13" fmla="*/ 149 h 512"/>
              <a:gd name="T14" fmla="*/ 384 w 512"/>
              <a:gd name="T15" fmla="*/ 149 h 512"/>
              <a:gd name="T16" fmla="*/ 394 w 512"/>
              <a:gd name="T17" fmla="*/ 160 h 512"/>
              <a:gd name="T18" fmla="*/ 394 w 512"/>
              <a:gd name="T19" fmla="*/ 309 h 512"/>
              <a:gd name="T20" fmla="*/ 384 w 512"/>
              <a:gd name="T21" fmla="*/ 320 h 512"/>
              <a:gd name="T22" fmla="*/ 128 w 512"/>
              <a:gd name="T23" fmla="*/ 320 h 512"/>
              <a:gd name="T24" fmla="*/ 117 w 512"/>
              <a:gd name="T25" fmla="*/ 309 h 512"/>
              <a:gd name="T26" fmla="*/ 117 w 512"/>
              <a:gd name="T27" fmla="*/ 160 h 512"/>
              <a:gd name="T28" fmla="*/ 405 w 512"/>
              <a:gd name="T29" fmla="*/ 362 h 512"/>
              <a:gd name="T30" fmla="*/ 106 w 512"/>
              <a:gd name="T31" fmla="*/ 362 h 512"/>
              <a:gd name="T32" fmla="*/ 96 w 512"/>
              <a:gd name="T33" fmla="*/ 352 h 512"/>
              <a:gd name="T34" fmla="*/ 106 w 512"/>
              <a:gd name="T35" fmla="*/ 341 h 512"/>
              <a:gd name="T36" fmla="*/ 405 w 512"/>
              <a:gd name="T37" fmla="*/ 341 h 512"/>
              <a:gd name="T38" fmla="*/ 416 w 512"/>
              <a:gd name="T39" fmla="*/ 352 h 512"/>
              <a:gd name="T40" fmla="*/ 405 w 512"/>
              <a:gd name="T41" fmla="*/ 362 h 512"/>
              <a:gd name="T42" fmla="*/ 373 w 512"/>
              <a:gd name="T43" fmla="*/ 298 h 512"/>
              <a:gd name="T44" fmla="*/ 138 w 512"/>
              <a:gd name="T45" fmla="*/ 298 h 512"/>
              <a:gd name="T46" fmla="*/ 138 w 512"/>
              <a:gd name="T47" fmla="*/ 170 h 512"/>
              <a:gd name="T48" fmla="*/ 373 w 512"/>
              <a:gd name="T49" fmla="*/ 170 h 512"/>
              <a:gd name="T50" fmla="*/ 373 w 512"/>
              <a:gd name="T51" fmla="*/ 29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17" y="160"/>
                </a:moveTo>
                <a:cubicBezTo>
                  <a:pt x="117" y="154"/>
                  <a:pt x="122" y="149"/>
                  <a:pt x="128" y="149"/>
                </a:cubicBezTo>
                <a:cubicBezTo>
                  <a:pt x="384" y="149"/>
                  <a:pt x="384" y="149"/>
                  <a:pt x="384" y="149"/>
                </a:cubicBezTo>
                <a:cubicBezTo>
                  <a:pt x="390" y="149"/>
                  <a:pt x="394" y="154"/>
                  <a:pt x="394" y="160"/>
                </a:cubicBezTo>
                <a:cubicBezTo>
                  <a:pt x="394" y="309"/>
                  <a:pt x="394" y="309"/>
                  <a:pt x="394" y="309"/>
                </a:cubicBezTo>
                <a:cubicBezTo>
                  <a:pt x="394" y="315"/>
                  <a:pt x="390" y="320"/>
                  <a:pt x="384" y="320"/>
                </a:cubicBezTo>
                <a:cubicBezTo>
                  <a:pt x="128" y="320"/>
                  <a:pt x="128" y="320"/>
                  <a:pt x="128" y="320"/>
                </a:cubicBezTo>
                <a:cubicBezTo>
                  <a:pt x="122" y="320"/>
                  <a:pt x="117" y="315"/>
                  <a:pt x="117" y="309"/>
                </a:cubicBezTo>
                <a:lnTo>
                  <a:pt x="117" y="160"/>
                </a:lnTo>
                <a:close/>
                <a:moveTo>
                  <a:pt x="405" y="362"/>
                </a:moveTo>
                <a:cubicBezTo>
                  <a:pt x="106" y="362"/>
                  <a:pt x="106" y="362"/>
                  <a:pt x="106" y="362"/>
                </a:cubicBezTo>
                <a:cubicBezTo>
                  <a:pt x="100" y="362"/>
                  <a:pt x="96" y="358"/>
                  <a:pt x="96" y="352"/>
                </a:cubicBezTo>
                <a:cubicBezTo>
                  <a:pt x="96" y="346"/>
                  <a:pt x="100" y="341"/>
                  <a:pt x="106" y="341"/>
                </a:cubicBezTo>
                <a:cubicBezTo>
                  <a:pt x="405" y="341"/>
                  <a:pt x="405" y="341"/>
                  <a:pt x="405" y="341"/>
                </a:cubicBezTo>
                <a:cubicBezTo>
                  <a:pt x="411" y="341"/>
                  <a:pt x="416" y="346"/>
                  <a:pt x="416" y="352"/>
                </a:cubicBezTo>
                <a:cubicBezTo>
                  <a:pt x="416" y="358"/>
                  <a:pt x="411" y="362"/>
                  <a:pt x="405" y="362"/>
                </a:cubicBezTo>
                <a:close/>
                <a:moveTo>
                  <a:pt x="373" y="298"/>
                </a:moveTo>
                <a:cubicBezTo>
                  <a:pt x="138" y="298"/>
                  <a:pt x="138" y="298"/>
                  <a:pt x="138" y="298"/>
                </a:cubicBezTo>
                <a:cubicBezTo>
                  <a:pt x="138" y="170"/>
                  <a:pt x="138" y="170"/>
                  <a:pt x="138" y="170"/>
                </a:cubicBezTo>
                <a:cubicBezTo>
                  <a:pt x="373" y="170"/>
                  <a:pt x="373" y="170"/>
                  <a:pt x="373" y="170"/>
                </a:cubicBezTo>
                <a:lnTo>
                  <a:pt x="373" y="298"/>
                </a:lnTo>
                <a:close/>
              </a:path>
            </a:pathLst>
          </a:custGeom>
          <a:solidFill>
            <a:schemeClr val="bg1">
              <a:lumMod val="50000"/>
            </a:schemeClr>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45" name="Freeform 680"/>
          <p:cNvSpPr>
            <a:spLocks noChangeAspect="1" noEditPoints="1"/>
          </p:cNvSpPr>
          <p:nvPr/>
        </p:nvSpPr>
        <p:spPr bwMode="auto">
          <a:xfrm>
            <a:off x="3985994" y="3309685"/>
            <a:ext cx="506596" cy="506595"/>
          </a:xfrm>
          <a:custGeom>
            <a:avLst/>
            <a:gdLst>
              <a:gd name="T0" fmla="*/ 337 w 512"/>
              <a:gd name="T1" fmla="*/ 202 h 512"/>
              <a:gd name="T2" fmla="*/ 309 w 512"/>
              <a:gd name="T3" fmla="*/ 175 h 512"/>
              <a:gd name="T4" fmla="*/ 215 w 512"/>
              <a:gd name="T5" fmla="*/ 312 h 512"/>
              <a:gd name="T6" fmla="*/ 226 w 512"/>
              <a:gd name="T7" fmla="*/ 300 h 512"/>
              <a:gd name="T8" fmla="*/ 138 w 512"/>
              <a:gd name="T9" fmla="*/ 207 h 512"/>
              <a:gd name="T10" fmla="*/ 197 w 512"/>
              <a:gd name="T11" fmla="*/ 299 h 512"/>
              <a:gd name="T12" fmla="*/ 512 w 512"/>
              <a:gd name="T13" fmla="*/ 256 h 512"/>
              <a:gd name="T14" fmla="*/ 0 w 512"/>
              <a:gd name="T15" fmla="*/ 256 h 512"/>
              <a:gd name="T16" fmla="*/ 512 w 512"/>
              <a:gd name="T17" fmla="*/ 256 h 512"/>
              <a:gd name="T18" fmla="*/ 195 w 512"/>
              <a:gd name="T19" fmla="*/ 327 h 512"/>
              <a:gd name="T20" fmla="*/ 242 w 512"/>
              <a:gd name="T21" fmla="*/ 341 h 512"/>
              <a:gd name="T22" fmla="*/ 253 w 512"/>
              <a:gd name="T23" fmla="*/ 338 h 512"/>
              <a:gd name="T24" fmla="*/ 245 w 512"/>
              <a:gd name="T25" fmla="*/ 285 h 512"/>
              <a:gd name="T26" fmla="*/ 146 w 512"/>
              <a:gd name="T27" fmla="*/ 184 h 512"/>
              <a:gd name="T28" fmla="*/ 99 w 512"/>
              <a:gd name="T29" fmla="*/ 216 h 512"/>
              <a:gd name="T30" fmla="*/ 373 w 512"/>
              <a:gd name="T31" fmla="*/ 213 h 512"/>
              <a:gd name="T32" fmla="*/ 372 w 512"/>
              <a:gd name="T33" fmla="*/ 209 h 512"/>
              <a:gd name="T34" fmla="*/ 306 w 512"/>
              <a:gd name="T35" fmla="*/ 141 h 512"/>
              <a:gd name="T36" fmla="*/ 298 w 512"/>
              <a:gd name="T37" fmla="*/ 138 h 512"/>
              <a:gd name="T38" fmla="*/ 170 w 512"/>
              <a:gd name="T39" fmla="*/ 149 h 512"/>
              <a:gd name="T40" fmla="*/ 181 w 512"/>
              <a:gd name="T41" fmla="*/ 192 h 512"/>
              <a:gd name="T42" fmla="*/ 192 w 512"/>
              <a:gd name="T43" fmla="*/ 160 h 512"/>
              <a:gd name="T44" fmla="*/ 288 w 512"/>
              <a:gd name="T45" fmla="*/ 213 h 512"/>
              <a:gd name="T46" fmla="*/ 352 w 512"/>
              <a:gd name="T47" fmla="*/ 224 h 512"/>
              <a:gd name="T48" fmla="*/ 192 w 512"/>
              <a:gd name="T49" fmla="*/ 394 h 512"/>
              <a:gd name="T50" fmla="*/ 181 w 512"/>
              <a:gd name="T51" fmla="*/ 341 h 512"/>
              <a:gd name="T52" fmla="*/ 170 w 512"/>
              <a:gd name="T53" fmla="*/ 405 h 512"/>
              <a:gd name="T54" fmla="*/ 362 w 512"/>
              <a:gd name="T55" fmla="*/ 416 h 512"/>
              <a:gd name="T56" fmla="*/ 373 w 512"/>
              <a:gd name="T57" fmla="*/ 213 h 512"/>
              <a:gd name="T58" fmla="*/ 320 w 512"/>
              <a:gd name="T59" fmla="*/ 277 h 512"/>
              <a:gd name="T60" fmla="*/ 266 w 512"/>
              <a:gd name="T61" fmla="*/ 288 h 512"/>
              <a:gd name="T62" fmla="*/ 320 w 512"/>
              <a:gd name="T63" fmla="*/ 298 h 512"/>
              <a:gd name="T64" fmla="*/ 320 w 512"/>
              <a:gd name="T65" fmla="*/ 320 h 512"/>
              <a:gd name="T66" fmla="*/ 277 w 512"/>
              <a:gd name="T67" fmla="*/ 330 h 512"/>
              <a:gd name="T68" fmla="*/ 320 w 512"/>
              <a:gd name="T69" fmla="*/ 341 h 512"/>
              <a:gd name="T70" fmla="*/ 320 w 512"/>
              <a:gd name="T71" fmla="*/ 32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2" h="512">
                <a:moveTo>
                  <a:pt x="309" y="175"/>
                </a:moveTo>
                <a:cubicBezTo>
                  <a:pt x="337" y="202"/>
                  <a:pt x="337" y="202"/>
                  <a:pt x="337" y="202"/>
                </a:cubicBezTo>
                <a:cubicBezTo>
                  <a:pt x="309" y="202"/>
                  <a:pt x="309" y="202"/>
                  <a:pt x="309" y="202"/>
                </a:cubicBezTo>
                <a:lnTo>
                  <a:pt x="309" y="175"/>
                </a:lnTo>
                <a:close/>
                <a:moveTo>
                  <a:pt x="226" y="300"/>
                </a:moveTo>
                <a:cubicBezTo>
                  <a:pt x="215" y="312"/>
                  <a:pt x="215" y="312"/>
                  <a:pt x="215" y="312"/>
                </a:cubicBezTo>
                <a:cubicBezTo>
                  <a:pt x="230" y="316"/>
                  <a:pt x="230" y="316"/>
                  <a:pt x="230" y="316"/>
                </a:cubicBezTo>
                <a:lnTo>
                  <a:pt x="226" y="300"/>
                </a:lnTo>
                <a:close/>
                <a:moveTo>
                  <a:pt x="214" y="282"/>
                </a:moveTo>
                <a:cubicBezTo>
                  <a:pt x="138" y="207"/>
                  <a:pt x="138" y="207"/>
                  <a:pt x="138" y="207"/>
                </a:cubicBezTo>
                <a:cubicBezTo>
                  <a:pt x="121" y="224"/>
                  <a:pt x="121" y="224"/>
                  <a:pt x="121" y="224"/>
                </a:cubicBezTo>
                <a:cubicBezTo>
                  <a:pt x="197" y="299"/>
                  <a:pt x="197" y="299"/>
                  <a:pt x="197" y="299"/>
                </a:cubicBezTo>
                <a:lnTo>
                  <a:pt x="214" y="282"/>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99" y="231"/>
                </a:moveTo>
                <a:cubicBezTo>
                  <a:pt x="195" y="327"/>
                  <a:pt x="195" y="327"/>
                  <a:pt x="195" y="327"/>
                </a:cubicBezTo>
                <a:cubicBezTo>
                  <a:pt x="196" y="329"/>
                  <a:pt x="198" y="330"/>
                  <a:pt x="200" y="330"/>
                </a:cubicBezTo>
                <a:cubicBezTo>
                  <a:pt x="242" y="341"/>
                  <a:pt x="242" y="341"/>
                  <a:pt x="242" y="341"/>
                </a:cubicBezTo>
                <a:cubicBezTo>
                  <a:pt x="243" y="341"/>
                  <a:pt x="244" y="341"/>
                  <a:pt x="245" y="341"/>
                </a:cubicBezTo>
                <a:cubicBezTo>
                  <a:pt x="248" y="341"/>
                  <a:pt x="251" y="340"/>
                  <a:pt x="253" y="338"/>
                </a:cubicBezTo>
                <a:cubicBezTo>
                  <a:pt x="255" y="335"/>
                  <a:pt x="256" y="331"/>
                  <a:pt x="255" y="328"/>
                </a:cubicBezTo>
                <a:cubicBezTo>
                  <a:pt x="245" y="285"/>
                  <a:pt x="245" y="285"/>
                  <a:pt x="245" y="285"/>
                </a:cubicBezTo>
                <a:cubicBezTo>
                  <a:pt x="244" y="283"/>
                  <a:pt x="243" y="281"/>
                  <a:pt x="242" y="280"/>
                </a:cubicBezTo>
                <a:cubicBezTo>
                  <a:pt x="146" y="184"/>
                  <a:pt x="146" y="184"/>
                  <a:pt x="146" y="184"/>
                </a:cubicBezTo>
                <a:cubicBezTo>
                  <a:pt x="142" y="180"/>
                  <a:pt x="135" y="180"/>
                  <a:pt x="131" y="184"/>
                </a:cubicBezTo>
                <a:cubicBezTo>
                  <a:pt x="99" y="216"/>
                  <a:pt x="99" y="216"/>
                  <a:pt x="99" y="216"/>
                </a:cubicBezTo>
                <a:cubicBezTo>
                  <a:pt x="95" y="220"/>
                  <a:pt x="95" y="227"/>
                  <a:pt x="99" y="231"/>
                </a:cubicBezTo>
                <a:close/>
                <a:moveTo>
                  <a:pt x="373" y="213"/>
                </a:moveTo>
                <a:cubicBezTo>
                  <a:pt x="373" y="213"/>
                  <a:pt x="373" y="213"/>
                  <a:pt x="373" y="213"/>
                </a:cubicBezTo>
                <a:cubicBezTo>
                  <a:pt x="373" y="211"/>
                  <a:pt x="373" y="210"/>
                  <a:pt x="372" y="209"/>
                </a:cubicBezTo>
                <a:cubicBezTo>
                  <a:pt x="372" y="208"/>
                  <a:pt x="371" y="206"/>
                  <a:pt x="370" y="205"/>
                </a:cubicBezTo>
                <a:cubicBezTo>
                  <a:pt x="306" y="141"/>
                  <a:pt x="306" y="141"/>
                  <a:pt x="306" y="141"/>
                </a:cubicBezTo>
                <a:cubicBezTo>
                  <a:pt x="305" y="140"/>
                  <a:pt x="304" y="140"/>
                  <a:pt x="302" y="139"/>
                </a:cubicBezTo>
                <a:cubicBezTo>
                  <a:pt x="301" y="139"/>
                  <a:pt x="300" y="138"/>
                  <a:pt x="298" y="138"/>
                </a:cubicBezTo>
                <a:cubicBezTo>
                  <a:pt x="181" y="138"/>
                  <a:pt x="181" y="138"/>
                  <a:pt x="181" y="138"/>
                </a:cubicBezTo>
                <a:cubicBezTo>
                  <a:pt x="175" y="138"/>
                  <a:pt x="170" y="143"/>
                  <a:pt x="170" y="149"/>
                </a:cubicBezTo>
                <a:cubicBezTo>
                  <a:pt x="170" y="181"/>
                  <a:pt x="170" y="181"/>
                  <a:pt x="170" y="181"/>
                </a:cubicBezTo>
                <a:cubicBezTo>
                  <a:pt x="170" y="187"/>
                  <a:pt x="175" y="192"/>
                  <a:pt x="181" y="192"/>
                </a:cubicBezTo>
                <a:cubicBezTo>
                  <a:pt x="187" y="192"/>
                  <a:pt x="192" y="187"/>
                  <a:pt x="192" y="181"/>
                </a:cubicBezTo>
                <a:cubicBezTo>
                  <a:pt x="192" y="160"/>
                  <a:pt x="192" y="160"/>
                  <a:pt x="192" y="160"/>
                </a:cubicBezTo>
                <a:cubicBezTo>
                  <a:pt x="288" y="160"/>
                  <a:pt x="288" y="160"/>
                  <a:pt x="288" y="160"/>
                </a:cubicBezTo>
                <a:cubicBezTo>
                  <a:pt x="288" y="213"/>
                  <a:pt x="288" y="213"/>
                  <a:pt x="288" y="213"/>
                </a:cubicBezTo>
                <a:cubicBezTo>
                  <a:pt x="288" y="219"/>
                  <a:pt x="292" y="224"/>
                  <a:pt x="298" y="224"/>
                </a:cubicBezTo>
                <a:cubicBezTo>
                  <a:pt x="352" y="224"/>
                  <a:pt x="352" y="224"/>
                  <a:pt x="352" y="224"/>
                </a:cubicBezTo>
                <a:cubicBezTo>
                  <a:pt x="352" y="394"/>
                  <a:pt x="352" y="394"/>
                  <a:pt x="352" y="394"/>
                </a:cubicBezTo>
                <a:cubicBezTo>
                  <a:pt x="192" y="394"/>
                  <a:pt x="192" y="394"/>
                  <a:pt x="192" y="394"/>
                </a:cubicBezTo>
                <a:cubicBezTo>
                  <a:pt x="192" y="352"/>
                  <a:pt x="192" y="352"/>
                  <a:pt x="192" y="352"/>
                </a:cubicBezTo>
                <a:cubicBezTo>
                  <a:pt x="192" y="346"/>
                  <a:pt x="187" y="341"/>
                  <a:pt x="181" y="341"/>
                </a:cubicBezTo>
                <a:cubicBezTo>
                  <a:pt x="175" y="341"/>
                  <a:pt x="170" y="346"/>
                  <a:pt x="170" y="352"/>
                </a:cubicBezTo>
                <a:cubicBezTo>
                  <a:pt x="170" y="405"/>
                  <a:pt x="170" y="405"/>
                  <a:pt x="170" y="405"/>
                </a:cubicBezTo>
                <a:cubicBezTo>
                  <a:pt x="170" y="411"/>
                  <a:pt x="175" y="416"/>
                  <a:pt x="181" y="416"/>
                </a:cubicBezTo>
                <a:cubicBezTo>
                  <a:pt x="362" y="416"/>
                  <a:pt x="362" y="416"/>
                  <a:pt x="362" y="416"/>
                </a:cubicBezTo>
                <a:cubicBezTo>
                  <a:pt x="368" y="416"/>
                  <a:pt x="373" y="411"/>
                  <a:pt x="373" y="405"/>
                </a:cubicBezTo>
                <a:lnTo>
                  <a:pt x="373" y="213"/>
                </a:lnTo>
                <a:close/>
                <a:moveTo>
                  <a:pt x="330" y="288"/>
                </a:moveTo>
                <a:cubicBezTo>
                  <a:pt x="330" y="282"/>
                  <a:pt x="326" y="277"/>
                  <a:pt x="320" y="277"/>
                </a:cubicBezTo>
                <a:cubicBezTo>
                  <a:pt x="277" y="277"/>
                  <a:pt x="277" y="277"/>
                  <a:pt x="277" y="277"/>
                </a:cubicBezTo>
                <a:cubicBezTo>
                  <a:pt x="271" y="277"/>
                  <a:pt x="266" y="282"/>
                  <a:pt x="266" y="288"/>
                </a:cubicBezTo>
                <a:cubicBezTo>
                  <a:pt x="266" y="294"/>
                  <a:pt x="271" y="298"/>
                  <a:pt x="277" y="298"/>
                </a:cubicBezTo>
                <a:cubicBezTo>
                  <a:pt x="320" y="298"/>
                  <a:pt x="320" y="298"/>
                  <a:pt x="320" y="298"/>
                </a:cubicBezTo>
                <a:cubicBezTo>
                  <a:pt x="326" y="298"/>
                  <a:pt x="330" y="294"/>
                  <a:pt x="330" y="288"/>
                </a:cubicBezTo>
                <a:close/>
                <a:moveTo>
                  <a:pt x="320" y="320"/>
                </a:moveTo>
                <a:cubicBezTo>
                  <a:pt x="288" y="320"/>
                  <a:pt x="288" y="320"/>
                  <a:pt x="288" y="320"/>
                </a:cubicBezTo>
                <a:cubicBezTo>
                  <a:pt x="282" y="320"/>
                  <a:pt x="277" y="324"/>
                  <a:pt x="277" y="330"/>
                </a:cubicBezTo>
                <a:cubicBezTo>
                  <a:pt x="277" y="336"/>
                  <a:pt x="282" y="341"/>
                  <a:pt x="288" y="341"/>
                </a:cubicBezTo>
                <a:cubicBezTo>
                  <a:pt x="320" y="341"/>
                  <a:pt x="320" y="341"/>
                  <a:pt x="320" y="341"/>
                </a:cubicBezTo>
                <a:cubicBezTo>
                  <a:pt x="326" y="341"/>
                  <a:pt x="330" y="336"/>
                  <a:pt x="330" y="330"/>
                </a:cubicBezTo>
                <a:cubicBezTo>
                  <a:pt x="330" y="324"/>
                  <a:pt x="326" y="320"/>
                  <a:pt x="320" y="320"/>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52" name="Freeform 908"/>
          <p:cNvSpPr>
            <a:spLocks noChangeAspect="1" noEditPoints="1"/>
          </p:cNvSpPr>
          <p:nvPr/>
        </p:nvSpPr>
        <p:spPr bwMode="auto">
          <a:xfrm>
            <a:off x="6434983" y="5830863"/>
            <a:ext cx="508510" cy="508510"/>
          </a:xfrm>
          <a:custGeom>
            <a:avLst/>
            <a:gdLst>
              <a:gd name="T0" fmla="*/ 160 w 512"/>
              <a:gd name="T1" fmla="*/ 224 h 512"/>
              <a:gd name="T2" fmla="*/ 213 w 512"/>
              <a:gd name="T3" fmla="*/ 224 h 512"/>
              <a:gd name="T4" fmla="*/ 213 w 512"/>
              <a:gd name="T5" fmla="*/ 245 h 512"/>
              <a:gd name="T6" fmla="*/ 160 w 512"/>
              <a:gd name="T7" fmla="*/ 245 h 512"/>
              <a:gd name="T8" fmla="*/ 160 w 512"/>
              <a:gd name="T9" fmla="*/ 224 h 512"/>
              <a:gd name="T10" fmla="*/ 234 w 512"/>
              <a:gd name="T11" fmla="*/ 352 h 512"/>
              <a:gd name="T12" fmla="*/ 256 w 512"/>
              <a:gd name="T13" fmla="*/ 352 h 512"/>
              <a:gd name="T14" fmla="*/ 256 w 512"/>
              <a:gd name="T15" fmla="*/ 266 h 512"/>
              <a:gd name="T16" fmla="*/ 234 w 512"/>
              <a:gd name="T17" fmla="*/ 266 h 512"/>
              <a:gd name="T18" fmla="*/ 234 w 512"/>
              <a:gd name="T19" fmla="*/ 352 h 512"/>
              <a:gd name="T20" fmla="*/ 160 w 512"/>
              <a:gd name="T21" fmla="*/ 352 h 512"/>
              <a:gd name="T22" fmla="*/ 213 w 512"/>
              <a:gd name="T23" fmla="*/ 352 h 512"/>
              <a:gd name="T24" fmla="*/ 213 w 512"/>
              <a:gd name="T25" fmla="*/ 266 h 512"/>
              <a:gd name="T26" fmla="*/ 160 w 512"/>
              <a:gd name="T27" fmla="*/ 266 h 512"/>
              <a:gd name="T28" fmla="*/ 160 w 512"/>
              <a:gd name="T29" fmla="*/ 352 h 512"/>
              <a:gd name="T30" fmla="*/ 512 w 512"/>
              <a:gd name="T31" fmla="*/ 256 h 512"/>
              <a:gd name="T32" fmla="*/ 256 w 512"/>
              <a:gd name="T33" fmla="*/ 512 h 512"/>
              <a:gd name="T34" fmla="*/ 0 w 512"/>
              <a:gd name="T35" fmla="*/ 256 h 512"/>
              <a:gd name="T36" fmla="*/ 256 w 512"/>
              <a:gd name="T37" fmla="*/ 0 h 512"/>
              <a:gd name="T38" fmla="*/ 512 w 512"/>
              <a:gd name="T39" fmla="*/ 256 h 512"/>
              <a:gd name="T40" fmla="*/ 277 w 512"/>
              <a:gd name="T41" fmla="*/ 256 h 512"/>
              <a:gd name="T42" fmla="*/ 266 w 512"/>
              <a:gd name="T43" fmla="*/ 245 h 512"/>
              <a:gd name="T44" fmla="*/ 234 w 512"/>
              <a:gd name="T45" fmla="*/ 245 h 512"/>
              <a:gd name="T46" fmla="*/ 234 w 512"/>
              <a:gd name="T47" fmla="*/ 213 h 512"/>
              <a:gd name="T48" fmla="*/ 224 w 512"/>
              <a:gd name="T49" fmla="*/ 202 h 512"/>
              <a:gd name="T50" fmla="*/ 149 w 512"/>
              <a:gd name="T51" fmla="*/ 202 h 512"/>
              <a:gd name="T52" fmla="*/ 138 w 512"/>
              <a:gd name="T53" fmla="*/ 213 h 512"/>
              <a:gd name="T54" fmla="*/ 138 w 512"/>
              <a:gd name="T55" fmla="*/ 245 h 512"/>
              <a:gd name="T56" fmla="*/ 106 w 512"/>
              <a:gd name="T57" fmla="*/ 245 h 512"/>
              <a:gd name="T58" fmla="*/ 96 w 512"/>
              <a:gd name="T59" fmla="*/ 256 h 512"/>
              <a:gd name="T60" fmla="*/ 96 w 512"/>
              <a:gd name="T61" fmla="*/ 362 h 512"/>
              <a:gd name="T62" fmla="*/ 106 w 512"/>
              <a:gd name="T63" fmla="*/ 373 h 512"/>
              <a:gd name="T64" fmla="*/ 266 w 512"/>
              <a:gd name="T65" fmla="*/ 373 h 512"/>
              <a:gd name="T66" fmla="*/ 277 w 512"/>
              <a:gd name="T67" fmla="*/ 362 h 512"/>
              <a:gd name="T68" fmla="*/ 277 w 512"/>
              <a:gd name="T69" fmla="*/ 256 h 512"/>
              <a:gd name="T70" fmla="*/ 413 w 512"/>
              <a:gd name="T71" fmla="*/ 259 h 512"/>
              <a:gd name="T72" fmla="*/ 362 w 512"/>
              <a:gd name="T73" fmla="*/ 209 h 512"/>
              <a:gd name="T74" fmla="*/ 374 w 512"/>
              <a:gd name="T75" fmla="*/ 174 h 512"/>
              <a:gd name="T76" fmla="*/ 356 w 512"/>
              <a:gd name="T77" fmla="*/ 131 h 512"/>
              <a:gd name="T78" fmla="*/ 313 w 512"/>
              <a:gd name="T79" fmla="*/ 113 h 512"/>
              <a:gd name="T80" fmla="*/ 269 w 512"/>
              <a:gd name="T81" fmla="*/ 131 h 512"/>
              <a:gd name="T82" fmla="*/ 252 w 512"/>
              <a:gd name="T83" fmla="*/ 174 h 512"/>
              <a:gd name="T84" fmla="*/ 269 w 512"/>
              <a:gd name="T85" fmla="*/ 217 h 512"/>
              <a:gd name="T86" fmla="*/ 313 w 512"/>
              <a:gd name="T87" fmla="*/ 235 h 512"/>
              <a:gd name="T88" fmla="*/ 347 w 512"/>
              <a:gd name="T89" fmla="*/ 224 h 512"/>
              <a:gd name="T90" fmla="*/ 397 w 512"/>
              <a:gd name="T91" fmla="*/ 274 h 512"/>
              <a:gd name="T92" fmla="*/ 405 w 512"/>
              <a:gd name="T93" fmla="*/ 277 h 512"/>
              <a:gd name="T94" fmla="*/ 413 w 512"/>
              <a:gd name="T95" fmla="*/ 274 h 512"/>
              <a:gd name="T96" fmla="*/ 413 w 512"/>
              <a:gd name="T97" fmla="*/ 259 h 512"/>
              <a:gd name="T98" fmla="*/ 117 w 512"/>
              <a:gd name="T99" fmla="*/ 352 h 512"/>
              <a:gd name="T100" fmla="*/ 138 w 512"/>
              <a:gd name="T101" fmla="*/ 352 h 512"/>
              <a:gd name="T102" fmla="*/ 138 w 512"/>
              <a:gd name="T103" fmla="*/ 266 h 512"/>
              <a:gd name="T104" fmla="*/ 117 w 512"/>
              <a:gd name="T105" fmla="*/ 266 h 512"/>
              <a:gd name="T106" fmla="*/ 117 w 512"/>
              <a:gd name="T107" fmla="*/ 352 h 512"/>
              <a:gd name="T108" fmla="*/ 313 w 512"/>
              <a:gd name="T109" fmla="*/ 134 h 512"/>
              <a:gd name="T110" fmla="*/ 285 w 512"/>
              <a:gd name="T111" fmla="*/ 146 h 512"/>
              <a:gd name="T112" fmla="*/ 285 w 512"/>
              <a:gd name="T113" fmla="*/ 202 h 512"/>
              <a:gd name="T114" fmla="*/ 341 w 512"/>
              <a:gd name="T115" fmla="*/ 202 h 512"/>
              <a:gd name="T116" fmla="*/ 352 w 512"/>
              <a:gd name="T117" fmla="*/ 174 h 512"/>
              <a:gd name="T118" fmla="*/ 341 w 512"/>
              <a:gd name="T119" fmla="*/ 146 h 512"/>
              <a:gd name="T120" fmla="*/ 313 w 512"/>
              <a:gd name="T121" fmla="*/ 13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2" h="512">
                <a:moveTo>
                  <a:pt x="160" y="224"/>
                </a:moveTo>
                <a:cubicBezTo>
                  <a:pt x="213" y="224"/>
                  <a:pt x="213" y="224"/>
                  <a:pt x="213" y="224"/>
                </a:cubicBezTo>
                <a:cubicBezTo>
                  <a:pt x="213" y="245"/>
                  <a:pt x="213" y="245"/>
                  <a:pt x="213" y="245"/>
                </a:cubicBezTo>
                <a:cubicBezTo>
                  <a:pt x="160" y="245"/>
                  <a:pt x="160" y="245"/>
                  <a:pt x="160" y="245"/>
                </a:cubicBezTo>
                <a:lnTo>
                  <a:pt x="160" y="224"/>
                </a:lnTo>
                <a:close/>
                <a:moveTo>
                  <a:pt x="234" y="352"/>
                </a:moveTo>
                <a:cubicBezTo>
                  <a:pt x="256" y="352"/>
                  <a:pt x="256" y="352"/>
                  <a:pt x="256" y="352"/>
                </a:cubicBezTo>
                <a:cubicBezTo>
                  <a:pt x="256" y="266"/>
                  <a:pt x="256" y="266"/>
                  <a:pt x="256" y="266"/>
                </a:cubicBezTo>
                <a:cubicBezTo>
                  <a:pt x="234" y="266"/>
                  <a:pt x="234" y="266"/>
                  <a:pt x="234" y="266"/>
                </a:cubicBezTo>
                <a:lnTo>
                  <a:pt x="234" y="352"/>
                </a:lnTo>
                <a:close/>
                <a:moveTo>
                  <a:pt x="160" y="352"/>
                </a:moveTo>
                <a:cubicBezTo>
                  <a:pt x="213" y="352"/>
                  <a:pt x="213" y="352"/>
                  <a:pt x="213" y="352"/>
                </a:cubicBezTo>
                <a:cubicBezTo>
                  <a:pt x="213" y="266"/>
                  <a:pt x="213" y="266"/>
                  <a:pt x="213" y="266"/>
                </a:cubicBezTo>
                <a:cubicBezTo>
                  <a:pt x="160" y="266"/>
                  <a:pt x="160" y="266"/>
                  <a:pt x="160" y="266"/>
                </a:cubicBezTo>
                <a:lnTo>
                  <a:pt x="160" y="352"/>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277" y="256"/>
                </a:moveTo>
                <a:cubicBezTo>
                  <a:pt x="277" y="250"/>
                  <a:pt x="272" y="245"/>
                  <a:pt x="266" y="245"/>
                </a:cubicBezTo>
                <a:cubicBezTo>
                  <a:pt x="234" y="245"/>
                  <a:pt x="234" y="245"/>
                  <a:pt x="234" y="245"/>
                </a:cubicBezTo>
                <a:cubicBezTo>
                  <a:pt x="234" y="213"/>
                  <a:pt x="234" y="213"/>
                  <a:pt x="234" y="213"/>
                </a:cubicBezTo>
                <a:cubicBezTo>
                  <a:pt x="234" y="207"/>
                  <a:pt x="230" y="202"/>
                  <a:pt x="224" y="202"/>
                </a:cubicBezTo>
                <a:cubicBezTo>
                  <a:pt x="149" y="202"/>
                  <a:pt x="149" y="202"/>
                  <a:pt x="149" y="202"/>
                </a:cubicBezTo>
                <a:cubicBezTo>
                  <a:pt x="143" y="202"/>
                  <a:pt x="138" y="207"/>
                  <a:pt x="138" y="213"/>
                </a:cubicBezTo>
                <a:cubicBezTo>
                  <a:pt x="138" y="245"/>
                  <a:pt x="138" y="245"/>
                  <a:pt x="138" y="245"/>
                </a:cubicBezTo>
                <a:cubicBezTo>
                  <a:pt x="106" y="245"/>
                  <a:pt x="106" y="245"/>
                  <a:pt x="106" y="245"/>
                </a:cubicBezTo>
                <a:cubicBezTo>
                  <a:pt x="100" y="245"/>
                  <a:pt x="96" y="250"/>
                  <a:pt x="96" y="256"/>
                </a:cubicBezTo>
                <a:cubicBezTo>
                  <a:pt x="96" y="362"/>
                  <a:pt x="96" y="362"/>
                  <a:pt x="96" y="362"/>
                </a:cubicBezTo>
                <a:cubicBezTo>
                  <a:pt x="96" y="368"/>
                  <a:pt x="100" y="373"/>
                  <a:pt x="106" y="373"/>
                </a:cubicBezTo>
                <a:cubicBezTo>
                  <a:pt x="266" y="373"/>
                  <a:pt x="266" y="373"/>
                  <a:pt x="266" y="373"/>
                </a:cubicBezTo>
                <a:cubicBezTo>
                  <a:pt x="272" y="373"/>
                  <a:pt x="277" y="368"/>
                  <a:pt x="277" y="362"/>
                </a:cubicBezTo>
                <a:lnTo>
                  <a:pt x="277" y="256"/>
                </a:lnTo>
                <a:close/>
                <a:moveTo>
                  <a:pt x="413" y="259"/>
                </a:moveTo>
                <a:cubicBezTo>
                  <a:pt x="362" y="209"/>
                  <a:pt x="362" y="209"/>
                  <a:pt x="362" y="209"/>
                </a:cubicBezTo>
                <a:cubicBezTo>
                  <a:pt x="370" y="199"/>
                  <a:pt x="374" y="187"/>
                  <a:pt x="374" y="174"/>
                </a:cubicBezTo>
                <a:cubicBezTo>
                  <a:pt x="374" y="158"/>
                  <a:pt x="367" y="142"/>
                  <a:pt x="356" y="131"/>
                </a:cubicBezTo>
                <a:cubicBezTo>
                  <a:pt x="344" y="119"/>
                  <a:pt x="329" y="113"/>
                  <a:pt x="313" y="113"/>
                </a:cubicBezTo>
                <a:cubicBezTo>
                  <a:pt x="296" y="113"/>
                  <a:pt x="281" y="119"/>
                  <a:pt x="269" y="131"/>
                </a:cubicBezTo>
                <a:cubicBezTo>
                  <a:pt x="258" y="142"/>
                  <a:pt x="252" y="158"/>
                  <a:pt x="252" y="174"/>
                </a:cubicBezTo>
                <a:cubicBezTo>
                  <a:pt x="252" y="190"/>
                  <a:pt x="258" y="205"/>
                  <a:pt x="269" y="217"/>
                </a:cubicBezTo>
                <a:cubicBezTo>
                  <a:pt x="281" y="229"/>
                  <a:pt x="296" y="235"/>
                  <a:pt x="313" y="235"/>
                </a:cubicBezTo>
                <a:cubicBezTo>
                  <a:pt x="325" y="235"/>
                  <a:pt x="337" y="231"/>
                  <a:pt x="347" y="224"/>
                </a:cubicBezTo>
                <a:cubicBezTo>
                  <a:pt x="397" y="274"/>
                  <a:pt x="397" y="274"/>
                  <a:pt x="397" y="274"/>
                </a:cubicBezTo>
                <a:cubicBezTo>
                  <a:pt x="400" y="276"/>
                  <a:pt x="402" y="277"/>
                  <a:pt x="405" y="277"/>
                </a:cubicBezTo>
                <a:cubicBezTo>
                  <a:pt x="408" y="277"/>
                  <a:pt x="410" y="276"/>
                  <a:pt x="413" y="274"/>
                </a:cubicBezTo>
                <a:cubicBezTo>
                  <a:pt x="417" y="270"/>
                  <a:pt x="417" y="263"/>
                  <a:pt x="413" y="259"/>
                </a:cubicBezTo>
                <a:close/>
                <a:moveTo>
                  <a:pt x="117" y="352"/>
                </a:moveTo>
                <a:cubicBezTo>
                  <a:pt x="138" y="352"/>
                  <a:pt x="138" y="352"/>
                  <a:pt x="138" y="352"/>
                </a:cubicBezTo>
                <a:cubicBezTo>
                  <a:pt x="138" y="266"/>
                  <a:pt x="138" y="266"/>
                  <a:pt x="138" y="266"/>
                </a:cubicBezTo>
                <a:cubicBezTo>
                  <a:pt x="117" y="266"/>
                  <a:pt x="117" y="266"/>
                  <a:pt x="117" y="266"/>
                </a:cubicBezTo>
                <a:lnTo>
                  <a:pt x="117" y="352"/>
                </a:lnTo>
                <a:close/>
                <a:moveTo>
                  <a:pt x="313" y="134"/>
                </a:moveTo>
                <a:cubicBezTo>
                  <a:pt x="302" y="134"/>
                  <a:pt x="292" y="138"/>
                  <a:pt x="285" y="146"/>
                </a:cubicBezTo>
                <a:cubicBezTo>
                  <a:pt x="269" y="161"/>
                  <a:pt x="269" y="186"/>
                  <a:pt x="285" y="202"/>
                </a:cubicBezTo>
                <a:cubicBezTo>
                  <a:pt x="300" y="217"/>
                  <a:pt x="325" y="217"/>
                  <a:pt x="341" y="202"/>
                </a:cubicBezTo>
                <a:cubicBezTo>
                  <a:pt x="348" y="194"/>
                  <a:pt x="352" y="184"/>
                  <a:pt x="352" y="174"/>
                </a:cubicBezTo>
                <a:cubicBezTo>
                  <a:pt x="352" y="163"/>
                  <a:pt x="348" y="153"/>
                  <a:pt x="341" y="146"/>
                </a:cubicBezTo>
                <a:cubicBezTo>
                  <a:pt x="333" y="138"/>
                  <a:pt x="323" y="134"/>
                  <a:pt x="313" y="134"/>
                </a:cubicBez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54" name="Freeform 45"/>
          <p:cNvSpPr>
            <a:spLocks noChangeAspect="1" noEditPoints="1"/>
          </p:cNvSpPr>
          <p:nvPr/>
        </p:nvSpPr>
        <p:spPr bwMode="auto">
          <a:xfrm>
            <a:off x="1443910" y="3268230"/>
            <a:ext cx="506595" cy="506595"/>
          </a:xfrm>
          <a:custGeom>
            <a:avLst/>
            <a:gdLst>
              <a:gd name="T0" fmla="*/ 181 w 512"/>
              <a:gd name="T1" fmla="*/ 352 h 512"/>
              <a:gd name="T2" fmla="*/ 202 w 512"/>
              <a:gd name="T3" fmla="*/ 330 h 512"/>
              <a:gd name="T4" fmla="*/ 160 w 512"/>
              <a:gd name="T5" fmla="*/ 394 h 512"/>
              <a:gd name="T6" fmla="*/ 181 w 512"/>
              <a:gd name="T7" fmla="*/ 373 h 512"/>
              <a:gd name="T8" fmla="*/ 160 w 512"/>
              <a:gd name="T9" fmla="*/ 394 h 512"/>
              <a:gd name="T10" fmla="*/ 224 w 512"/>
              <a:gd name="T11" fmla="*/ 330 h 512"/>
              <a:gd name="T12" fmla="*/ 245 w 512"/>
              <a:gd name="T13" fmla="*/ 352 h 512"/>
              <a:gd name="T14" fmla="*/ 202 w 512"/>
              <a:gd name="T15" fmla="*/ 394 h 512"/>
              <a:gd name="T16" fmla="*/ 224 w 512"/>
              <a:gd name="T17" fmla="*/ 373 h 512"/>
              <a:gd name="T18" fmla="*/ 202 w 512"/>
              <a:gd name="T19" fmla="*/ 394 h 512"/>
              <a:gd name="T20" fmla="*/ 138 w 512"/>
              <a:gd name="T21" fmla="*/ 330 h 512"/>
              <a:gd name="T22" fmla="*/ 149 w 512"/>
              <a:gd name="T23" fmla="*/ 352 h 512"/>
              <a:gd name="T24" fmla="*/ 160 w 512"/>
              <a:gd name="T25" fmla="*/ 330 h 512"/>
              <a:gd name="T26" fmla="*/ 149 w 512"/>
              <a:gd name="T27" fmla="*/ 213 h 512"/>
              <a:gd name="T28" fmla="*/ 341 w 512"/>
              <a:gd name="T29" fmla="*/ 213 h 512"/>
              <a:gd name="T30" fmla="*/ 243 w 512"/>
              <a:gd name="T31" fmla="*/ 264 h 512"/>
              <a:gd name="T32" fmla="*/ 245 w 512"/>
              <a:gd name="T33" fmla="*/ 277 h 512"/>
              <a:gd name="T34" fmla="*/ 256 w 512"/>
              <a:gd name="T35" fmla="*/ 263 h 512"/>
              <a:gd name="T36" fmla="*/ 278 w 512"/>
              <a:gd name="T37" fmla="*/ 236 h 512"/>
              <a:gd name="T38" fmla="*/ 253 w 512"/>
              <a:gd name="T39" fmla="*/ 206 h 512"/>
              <a:gd name="T40" fmla="*/ 236 w 512"/>
              <a:gd name="T41" fmla="*/ 195 h 512"/>
              <a:gd name="T42" fmla="*/ 238 w 512"/>
              <a:gd name="T43" fmla="*/ 183 h 512"/>
              <a:gd name="T44" fmla="*/ 257 w 512"/>
              <a:gd name="T45" fmla="*/ 182 h 512"/>
              <a:gd name="T46" fmla="*/ 277 w 512"/>
              <a:gd name="T47" fmla="*/ 170 h 512"/>
              <a:gd name="T48" fmla="*/ 256 w 512"/>
              <a:gd name="T49" fmla="*/ 163 h 512"/>
              <a:gd name="T50" fmla="*/ 245 w 512"/>
              <a:gd name="T51" fmla="*/ 149 h 512"/>
              <a:gd name="T52" fmla="*/ 225 w 512"/>
              <a:gd name="T53" fmla="*/ 171 h 512"/>
              <a:gd name="T54" fmla="*/ 217 w 512"/>
              <a:gd name="T55" fmla="*/ 203 h 512"/>
              <a:gd name="T56" fmla="*/ 238 w 512"/>
              <a:gd name="T57" fmla="*/ 220 h 512"/>
              <a:gd name="T58" fmla="*/ 255 w 512"/>
              <a:gd name="T59" fmla="*/ 231 h 512"/>
              <a:gd name="T60" fmla="*/ 253 w 512"/>
              <a:gd name="T61" fmla="*/ 244 h 512"/>
              <a:gd name="T62" fmla="*/ 230 w 512"/>
              <a:gd name="T63" fmla="*/ 245 h 512"/>
              <a:gd name="T64" fmla="*/ 213 w 512"/>
              <a:gd name="T65" fmla="*/ 258 h 512"/>
              <a:gd name="T66" fmla="*/ 330 w 512"/>
              <a:gd name="T67" fmla="*/ 373 h 512"/>
              <a:gd name="T68" fmla="*/ 352 w 512"/>
              <a:gd name="T69" fmla="*/ 394 h 512"/>
              <a:gd name="T70" fmla="*/ 341 w 512"/>
              <a:gd name="T71" fmla="*/ 373 h 512"/>
              <a:gd name="T72" fmla="*/ 330 w 512"/>
              <a:gd name="T73" fmla="*/ 330 h 512"/>
              <a:gd name="T74" fmla="*/ 309 w 512"/>
              <a:gd name="T75" fmla="*/ 352 h 512"/>
              <a:gd name="T76" fmla="*/ 330 w 512"/>
              <a:gd name="T77" fmla="*/ 330 h 512"/>
              <a:gd name="T78" fmla="*/ 256 w 512"/>
              <a:gd name="T79" fmla="*/ 512 h 512"/>
              <a:gd name="T80" fmla="*/ 256 w 512"/>
              <a:gd name="T81" fmla="*/ 0 h 512"/>
              <a:gd name="T82" fmla="*/ 373 w 512"/>
              <a:gd name="T83" fmla="*/ 362 h 512"/>
              <a:gd name="T84" fmla="*/ 352 w 512"/>
              <a:gd name="T85" fmla="*/ 352 h 512"/>
              <a:gd name="T86" fmla="*/ 341 w 512"/>
              <a:gd name="T87" fmla="*/ 309 h 512"/>
              <a:gd name="T88" fmla="*/ 362 w 512"/>
              <a:gd name="T89" fmla="*/ 213 h 512"/>
              <a:gd name="T90" fmla="*/ 128 w 512"/>
              <a:gd name="T91" fmla="*/ 213 h 512"/>
              <a:gd name="T92" fmla="*/ 128 w 512"/>
              <a:gd name="T93" fmla="*/ 309 h 512"/>
              <a:gd name="T94" fmla="*/ 117 w 512"/>
              <a:gd name="T95" fmla="*/ 362 h 512"/>
              <a:gd name="T96" fmla="*/ 138 w 512"/>
              <a:gd name="T97" fmla="*/ 373 h 512"/>
              <a:gd name="T98" fmla="*/ 149 w 512"/>
              <a:gd name="T99" fmla="*/ 416 h 512"/>
              <a:gd name="T100" fmla="*/ 373 w 512"/>
              <a:gd name="T101" fmla="*/ 405 h 512"/>
              <a:gd name="T102" fmla="*/ 245 w 512"/>
              <a:gd name="T103" fmla="*/ 394 h 512"/>
              <a:gd name="T104" fmla="*/ 266 w 512"/>
              <a:gd name="T105" fmla="*/ 373 h 512"/>
              <a:gd name="T106" fmla="*/ 245 w 512"/>
              <a:gd name="T107" fmla="*/ 394 h 512"/>
              <a:gd name="T108" fmla="*/ 309 w 512"/>
              <a:gd name="T109" fmla="*/ 394 h 512"/>
              <a:gd name="T110" fmla="*/ 288 w 512"/>
              <a:gd name="T111" fmla="*/ 373 h 512"/>
              <a:gd name="T112" fmla="*/ 288 w 512"/>
              <a:gd name="T113" fmla="*/ 330 h 512"/>
              <a:gd name="T114" fmla="*/ 266 w 512"/>
              <a:gd name="T115" fmla="*/ 352 h 512"/>
              <a:gd name="T116" fmla="*/ 288 w 512"/>
              <a:gd name="T117" fmla="*/ 33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12" h="512">
                <a:moveTo>
                  <a:pt x="202" y="352"/>
                </a:moveTo>
                <a:cubicBezTo>
                  <a:pt x="181" y="352"/>
                  <a:pt x="181" y="352"/>
                  <a:pt x="181" y="352"/>
                </a:cubicBezTo>
                <a:cubicBezTo>
                  <a:pt x="181" y="330"/>
                  <a:pt x="181" y="330"/>
                  <a:pt x="181" y="330"/>
                </a:cubicBezTo>
                <a:cubicBezTo>
                  <a:pt x="202" y="330"/>
                  <a:pt x="202" y="330"/>
                  <a:pt x="202" y="330"/>
                </a:cubicBezTo>
                <a:lnTo>
                  <a:pt x="202" y="352"/>
                </a:lnTo>
                <a:close/>
                <a:moveTo>
                  <a:pt x="160" y="394"/>
                </a:moveTo>
                <a:cubicBezTo>
                  <a:pt x="181" y="394"/>
                  <a:pt x="181" y="394"/>
                  <a:pt x="181" y="394"/>
                </a:cubicBezTo>
                <a:cubicBezTo>
                  <a:pt x="181" y="373"/>
                  <a:pt x="181" y="373"/>
                  <a:pt x="181" y="373"/>
                </a:cubicBezTo>
                <a:cubicBezTo>
                  <a:pt x="160" y="373"/>
                  <a:pt x="160" y="373"/>
                  <a:pt x="160" y="373"/>
                </a:cubicBezTo>
                <a:lnTo>
                  <a:pt x="160" y="394"/>
                </a:lnTo>
                <a:close/>
                <a:moveTo>
                  <a:pt x="245" y="330"/>
                </a:moveTo>
                <a:cubicBezTo>
                  <a:pt x="224" y="330"/>
                  <a:pt x="224" y="330"/>
                  <a:pt x="224" y="330"/>
                </a:cubicBezTo>
                <a:cubicBezTo>
                  <a:pt x="224" y="352"/>
                  <a:pt x="224" y="352"/>
                  <a:pt x="224" y="352"/>
                </a:cubicBezTo>
                <a:cubicBezTo>
                  <a:pt x="245" y="352"/>
                  <a:pt x="245" y="352"/>
                  <a:pt x="245" y="352"/>
                </a:cubicBezTo>
                <a:lnTo>
                  <a:pt x="245" y="330"/>
                </a:lnTo>
                <a:close/>
                <a:moveTo>
                  <a:pt x="202" y="394"/>
                </a:moveTo>
                <a:cubicBezTo>
                  <a:pt x="224" y="394"/>
                  <a:pt x="224" y="394"/>
                  <a:pt x="224" y="394"/>
                </a:cubicBezTo>
                <a:cubicBezTo>
                  <a:pt x="224" y="373"/>
                  <a:pt x="224" y="373"/>
                  <a:pt x="224" y="373"/>
                </a:cubicBezTo>
                <a:cubicBezTo>
                  <a:pt x="202" y="373"/>
                  <a:pt x="202" y="373"/>
                  <a:pt x="202" y="373"/>
                </a:cubicBezTo>
                <a:lnTo>
                  <a:pt x="202" y="394"/>
                </a:lnTo>
                <a:close/>
                <a:moveTo>
                  <a:pt x="160" y="330"/>
                </a:moveTo>
                <a:cubicBezTo>
                  <a:pt x="138" y="330"/>
                  <a:pt x="138" y="330"/>
                  <a:pt x="138" y="330"/>
                </a:cubicBezTo>
                <a:cubicBezTo>
                  <a:pt x="138" y="352"/>
                  <a:pt x="138" y="352"/>
                  <a:pt x="138" y="352"/>
                </a:cubicBezTo>
                <a:cubicBezTo>
                  <a:pt x="149" y="352"/>
                  <a:pt x="149" y="352"/>
                  <a:pt x="149" y="352"/>
                </a:cubicBezTo>
                <a:cubicBezTo>
                  <a:pt x="160" y="352"/>
                  <a:pt x="160" y="352"/>
                  <a:pt x="160" y="352"/>
                </a:cubicBezTo>
                <a:lnTo>
                  <a:pt x="160" y="330"/>
                </a:lnTo>
                <a:close/>
                <a:moveTo>
                  <a:pt x="245" y="309"/>
                </a:moveTo>
                <a:cubicBezTo>
                  <a:pt x="192" y="309"/>
                  <a:pt x="149" y="266"/>
                  <a:pt x="149" y="213"/>
                </a:cubicBezTo>
                <a:cubicBezTo>
                  <a:pt x="149" y="160"/>
                  <a:pt x="192" y="117"/>
                  <a:pt x="245" y="117"/>
                </a:cubicBezTo>
                <a:cubicBezTo>
                  <a:pt x="298" y="117"/>
                  <a:pt x="341" y="160"/>
                  <a:pt x="341" y="213"/>
                </a:cubicBezTo>
                <a:cubicBezTo>
                  <a:pt x="341" y="266"/>
                  <a:pt x="298" y="309"/>
                  <a:pt x="245" y="309"/>
                </a:cubicBezTo>
                <a:close/>
                <a:moveTo>
                  <a:pt x="243" y="264"/>
                </a:moveTo>
                <a:cubicBezTo>
                  <a:pt x="243" y="264"/>
                  <a:pt x="245" y="264"/>
                  <a:pt x="245" y="264"/>
                </a:cubicBezTo>
                <a:cubicBezTo>
                  <a:pt x="245" y="277"/>
                  <a:pt x="245" y="277"/>
                  <a:pt x="245" y="277"/>
                </a:cubicBezTo>
                <a:cubicBezTo>
                  <a:pt x="256" y="277"/>
                  <a:pt x="256" y="277"/>
                  <a:pt x="256" y="277"/>
                </a:cubicBezTo>
                <a:cubicBezTo>
                  <a:pt x="256" y="263"/>
                  <a:pt x="256" y="263"/>
                  <a:pt x="256" y="263"/>
                </a:cubicBezTo>
                <a:cubicBezTo>
                  <a:pt x="256" y="262"/>
                  <a:pt x="265" y="260"/>
                  <a:pt x="270" y="256"/>
                </a:cubicBezTo>
                <a:cubicBezTo>
                  <a:pt x="276" y="251"/>
                  <a:pt x="278" y="244"/>
                  <a:pt x="278" y="236"/>
                </a:cubicBezTo>
                <a:cubicBezTo>
                  <a:pt x="278" y="229"/>
                  <a:pt x="275" y="224"/>
                  <a:pt x="272" y="219"/>
                </a:cubicBezTo>
                <a:cubicBezTo>
                  <a:pt x="268" y="215"/>
                  <a:pt x="262" y="210"/>
                  <a:pt x="253" y="206"/>
                </a:cubicBezTo>
                <a:cubicBezTo>
                  <a:pt x="246" y="203"/>
                  <a:pt x="242" y="200"/>
                  <a:pt x="240" y="199"/>
                </a:cubicBezTo>
                <a:cubicBezTo>
                  <a:pt x="238" y="198"/>
                  <a:pt x="237" y="197"/>
                  <a:pt x="236" y="195"/>
                </a:cubicBezTo>
                <a:cubicBezTo>
                  <a:pt x="235" y="194"/>
                  <a:pt x="234" y="192"/>
                  <a:pt x="234" y="190"/>
                </a:cubicBezTo>
                <a:cubicBezTo>
                  <a:pt x="234" y="187"/>
                  <a:pt x="236" y="185"/>
                  <a:pt x="238" y="183"/>
                </a:cubicBezTo>
                <a:cubicBezTo>
                  <a:pt x="240" y="181"/>
                  <a:pt x="243" y="181"/>
                  <a:pt x="247" y="181"/>
                </a:cubicBezTo>
                <a:cubicBezTo>
                  <a:pt x="250" y="181"/>
                  <a:pt x="253" y="181"/>
                  <a:pt x="257" y="182"/>
                </a:cubicBezTo>
                <a:cubicBezTo>
                  <a:pt x="260" y="183"/>
                  <a:pt x="265" y="184"/>
                  <a:pt x="270" y="186"/>
                </a:cubicBezTo>
                <a:cubicBezTo>
                  <a:pt x="277" y="170"/>
                  <a:pt x="277" y="170"/>
                  <a:pt x="277" y="170"/>
                </a:cubicBezTo>
                <a:cubicBezTo>
                  <a:pt x="271" y="168"/>
                  <a:pt x="269" y="166"/>
                  <a:pt x="264" y="165"/>
                </a:cubicBezTo>
                <a:cubicBezTo>
                  <a:pt x="261" y="164"/>
                  <a:pt x="256" y="164"/>
                  <a:pt x="256" y="163"/>
                </a:cubicBezTo>
                <a:cubicBezTo>
                  <a:pt x="256" y="149"/>
                  <a:pt x="256" y="149"/>
                  <a:pt x="256" y="149"/>
                </a:cubicBezTo>
                <a:cubicBezTo>
                  <a:pt x="245" y="149"/>
                  <a:pt x="245" y="149"/>
                  <a:pt x="245" y="149"/>
                </a:cubicBezTo>
                <a:cubicBezTo>
                  <a:pt x="245" y="164"/>
                  <a:pt x="245" y="164"/>
                  <a:pt x="245" y="164"/>
                </a:cubicBezTo>
                <a:cubicBezTo>
                  <a:pt x="234" y="164"/>
                  <a:pt x="229" y="167"/>
                  <a:pt x="225" y="171"/>
                </a:cubicBezTo>
                <a:cubicBezTo>
                  <a:pt x="219" y="176"/>
                  <a:pt x="215" y="182"/>
                  <a:pt x="215" y="191"/>
                </a:cubicBezTo>
                <a:cubicBezTo>
                  <a:pt x="215" y="196"/>
                  <a:pt x="215" y="200"/>
                  <a:pt x="217" y="203"/>
                </a:cubicBezTo>
                <a:cubicBezTo>
                  <a:pt x="219" y="207"/>
                  <a:pt x="221" y="210"/>
                  <a:pt x="224" y="212"/>
                </a:cubicBezTo>
                <a:cubicBezTo>
                  <a:pt x="227" y="215"/>
                  <a:pt x="232" y="218"/>
                  <a:pt x="238" y="220"/>
                </a:cubicBezTo>
                <a:cubicBezTo>
                  <a:pt x="244" y="223"/>
                  <a:pt x="248" y="226"/>
                  <a:pt x="250" y="227"/>
                </a:cubicBezTo>
                <a:cubicBezTo>
                  <a:pt x="252" y="228"/>
                  <a:pt x="254" y="230"/>
                  <a:pt x="255" y="231"/>
                </a:cubicBezTo>
                <a:cubicBezTo>
                  <a:pt x="256" y="233"/>
                  <a:pt x="257" y="235"/>
                  <a:pt x="257" y="237"/>
                </a:cubicBezTo>
                <a:cubicBezTo>
                  <a:pt x="257" y="240"/>
                  <a:pt x="255" y="243"/>
                  <a:pt x="253" y="244"/>
                </a:cubicBezTo>
                <a:cubicBezTo>
                  <a:pt x="250" y="246"/>
                  <a:pt x="247" y="247"/>
                  <a:pt x="242" y="247"/>
                </a:cubicBezTo>
                <a:cubicBezTo>
                  <a:pt x="239" y="247"/>
                  <a:pt x="234" y="246"/>
                  <a:pt x="230" y="245"/>
                </a:cubicBezTo>
                <a:cubicBezTo>
                  <a:pt x="225" y="244"/>
                  <a:pt x="224" y="242"/>
                  <a:pt x="213" y="239"/>
                </a:cubicBezTo>
                <a:cubicBezTo>
                  <a:pt x="213" y="258"/>
                  <a:pt x="213" y="258"/>
                  <a:pt x="213" y="258"/>
                </a:cubicBezTo>
                <a:cubicBezTo>
                  <a:pt x="224" y="262"/>
                  <a:pt x="232" y="264"/>
                  <a:pt x="243" y="264"/>
                </a:cubicBezTo>
                <a:close/>
                <a:moveTo>
                  <a:pt x="330" y="373"/>
                </a:moveTo>
                <a:cubicBezTo>
                  <a:pt x="330" y="394"/>
                  <a:pt x="330" y="394"/>
                  <a:pt x="330" y="394"/>
                </a:cubicBezTo>
                <a:cubicBezTo>
                  <a:pt x="352" y="394"/>
                  <a:pt x="352" y="394"/>
                  <a:pt x="352" y="394"/>
                </a:cubicBezTo>
                <a:cubicBezTo>
                  <a:pt x="352" y="373"/>
                  <a:pt x="352" y="373"/>
                  <a:pt x="352" y="373"/>
                </a:cubicBezTo>
                <a:cubicBezTo>
                  <a:pt x="341" y="373"/>
                  <a:pt x="341" y="373"/>
                  <a:pt x="341" y="373"/>
                </a:cubicBezTo>
                <a:lnTo>
                  <a:pt x="330" y="373"/>
                </a:lnTo>
                <a:close/>
                <a:moveTo>
                  <a:pt x="330" y="330"/>
                </a:moveTo>
                <a:cubicBezTo>
                  <a:pt x="309" y="330"/>
                  <a:pt x="309" y="330"/>
                  <a:pt x="309" y="330"/>
                </a:cubicBezTo>
                <a:cubicBezTo>
                  <a:pt x="309" y="352"/>
                  <a:pt x="309" y="352"/>
                  <a:pt x="309" y="352"/>
                </a:cubicBezTo>
                <a:cubicBezTo>
                  <a:pt x="330" y="352"/>
                  <a:pt x="330" y="352"/>
                  <a:pt x="330" y="352"/>
                </a:cubicBezTo>
                <a:lnTo>
                  <a:pt x="330" y="330"/>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73" y="362"/>
                </a:moveTo>
                <a:cubicBezTo>
                  <a:pt x="373" y="356"/>
                  <a:pt x="368" y="352"/>
                  <a:pt x="362" y="352"/>
                </a:cubicBezTo>
                <a:cubicBezTo>
                  <a:pt x="352" y="352"/>
                  <a:pt x="352" y="352"/>
                  <a:pt x="352" y="352"/>
                </a:cubicBezTo>
                <a:cubicBezTo>
                  <a:pt x="352" y="320"/>
                  <a:pt x="352" y="320"/>
                  <a:pt x="352" y="320"/>
                </a:cubicBezTo>
                <a:cubicBezTo>
                  <a:pt x="352" y="314"/>
                  <a:pt x="347" y="309"/>
                  <a:pt x="341" y="309"/>
                </a:cubicBezTo>
                <a:cubicBezTo>
                  <a:pt x="312" y="309"/>
                  <a:pt x="312" y="309"/>
                  <a:pt x="312" y="309"/>
                </a:cubicBezTo>
                <a:cubicBezTo>
                  <a:pt x="342" y="288"/>
                  <a:pt x="362" y="253"/>
                  <a:pt x="362" y="213"/>
                </a:cubicBezTo>
                <a:cubicBezTo>
                  <a:pt x="362" y="148"/>
                  <a:pt x="310" y="96"/>
                  <a:pt x="245" y="96"/>
                </a:cubicBezTo>
                <a:cubicBezTo>
                  <a:pt x="180" y="96"/>
                  <a:pt x="128" y="148"/>
                  <a:pt x="128" y="213"/>
                </a:cubicBezTo>
                <a:cubicBezTo>
                  <a:pt x="128" y="253"/>
                  <a:pt x="148" y="288"/>
                  <a:pt x="178" y="309"/>
                </a:cubicBezTo>
                <a:cubicBezTo>
                  <a:pt x="128" y="309"/>
                  <a:pt x="128" y="309"/>
                  <a:pt x="128" y="309"/>
                </a:cubicBezTo>
                <a:cubicBezTo>
                  <a:pt x="122" y="309"/>
                  <a:pt x="117" y="314"/>
                  <a:pt x="117" y="320"/>
                </a:cubicBezTo>
                <a:cubicBezTo>
                  <a:pt x="117" y="362"/>
                  <a:pt x="117" y="362"/>
                  <a:pt x="117" y="362"/>
                </a:cubicBezTo>
                <a:cubicBezTo>
                  <a:pt x="117" y="368"/>
                  <a:pt x="122" y="373"/>
                  <a:pt x="128" y="373"/>
                </a:cubicBezTo>
                <a:cubicBezTo>
                  <a:pt x="138" y="373"/>
                  <a:pt x="138" y="373"/>
                  <a:pt x="138" y="373"/>
                </a:cubicBezTo>
                <a:cubicBezTo>
                  <a:pt x="138" y="405"/>
                  <a:pt x="138" y="405"/>
                  <a:pt x="138" y="405"/>
                </a:cubicBezTo>
                <a:cubicBezTo>
                  <a:pt x="138" y="411"/>
                  <a:pt x="143" y="416"/>
                  <a:pt x="149" y="416"/>
                </a:cubicBezTo>
                <a:cubicBezTo>
                  <a:pt x="362" y="416"/>
                  <a:pt x="362" y="416"/>
                  <a:pt x="362" y="416"/>
                </a:cubicBezTo>
                <a:cubicBezTo>
                  <a:pt x="368" y="416"/>
                  <a:pt x="373" y="411"/>
                  <a:pt x="373" y="405"/>
                </a:cubicBezTo>
                <a:lnTo>
                  <a:pt x="373" y="362"/>
                </a:lnTo>
                <a:close/>
                <a:moveTo>
                  <a:pt x="245" y="394"/>
                </a:moveTo>
                <a:cubicBezTo>
                  <a:pt x="266" y="394"/>
                  <a:pt x="266" y="394"/>
                  <a:pt x="266" y="394"/>
                </a:cubicBezTo>
                <a:cubicBezTo>
                  <a:pt x="266" y="373"/>
                  <a:pt x="266" y="373"/>
                  <a:pt x="266" y="373"/>
                </a:cubicBezTo>
                <a:cubicBezTo>
                  <a:pt x="245" y="373"/>
                  <a:pt x="245" y="373"/>
                  <a:pt x="245" y="373"/>
                </a:cubicBezTo>
                <a:lnTo>
                  <a:pt x="245" y="394"/>
                </a:lnTo>
                <a:close/>
                <a:moveTo>
                  <a:pt x="288" y="394"/>
                </a:moveTo>
                <a:cubicBezTo>
                  <a:pt x="309" y="394"/>
                  <a:pt x="309" y="394"/>
                  <a:pt x="309" y="394"/>
                </a:cubicBezTo>
                <a:cubicBezTo>
                  <a:pt x="309" y="373"/>
                  <a:pt x="309" y="373"/>
                  <a:pt x="309" y="373"/>
                </a:cubicBezTo>
                <a:cubicBezTo>
                  <a:pt x="288" y="373"/>
                  <a:pt x="288" y="373"/>
                  <a:pt x="288" y="373"/>
                </a:cubicBezTo>
                <a:lnTo>
                  <a:pt x="288" y="394"/>
                </a:lnTo>
                <a:close/>
                <a:moveTo>
                  <a:pt x="288" y="330"/>
                </a:moveTo>
                <a:cubicBezTo>
                  <a:pt x="266" y="330"/>
                  <a:pt x="266" y="330"/>
                  <a:pt x="266" y="330"/>
                </a:cubicBezTo>
                <a:cubicBezTo>
                  <a:pt x="266" y="352"/>
                  <a:pt x="266" y="352"/>
                  <a:pt x="266" y="352"/>
                </a:cubicBezTo>
                <a:cubicBezTo>
                  <a:pt x="288" y="352"/>
                  <a:pt x="288" y="352"/>
                  <a:pt x="288" y="352"/>
                </a:cubicBezTo>
                <a:lnTo>
                  <a:pt x="288" y="330"/>
                </a:lnTo>
                <a:close/>
              </a:path>
            </a:pathLst>
          </a:custGeom>
          <a:solidFill>
            <a:srgbClr val="CCCC00"/>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63" name="Freeform 564"/>
          <p:cNvSpPr>
            <a:spLocks noChangeAspect="1" noEditPoints="1"/>
          </p:cNvSpPr>
          <p:nvPr/>
        </p:nvSpPr>
        <p:spPr bwMode="auto">
          <a:xfrm>
            <a:off x="3985994" y="5835814"/>
            <a:ext cx="507893" cy="503559"/>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08 w 512"/>
              <a:gd name="T11" fmla="*/ 357 h 512"/>
              <a:gd name="T12" fmla="*/ 298 w 512"/>
              <a:gd name="T13" fmla="*/ 362 h 512"/>
              <a:gd name="T14" fmla="*/ 293 w 512"/>
              <a:gd name="T15" fmla="*/ 361 h 512"/>
              <a:gd name="T16" fmla="*/ 265 w 512"/>
              <a:gd name="T17" fmla="*/ 356 h 512"/>
              <a:gd name="T18" fmla="*/ 240 w 512"/>
              <a:gd name="T19" fmla="*/ 351 h 512"/>
              <a:gd name="T20" fmla="*/ 219 w 512"/>
              <a:gd name="T21" fmla="*/ 318 h 512"/>
              <a:gd name="T22" fmla="*/ 221 w 512"/>
              <a:gd name="T23" fmla="*/ 290 h 512"/>
              <a:gd name="T24" fmla="*/ 240 w 512"/>
              <a:gd name="T25" fmla="*/ 246 h 512"/>
              <a:gd name="T26" fmla="*/ 235 w 512"/>
              <a:gd name="T27" fmla="*/ 191 h 512"/>
              <a:gd name="T28" fmla="*/ 203 w 512"/>
              <a:gd name="T29" fmla="*/ 177 h 512"/>
              <a:gd name="T30" fmla="*/ 170 w 512"/>
              <a:gd name="T31" fmla="*/ 191 h 512"/>
              <a:gd name="T32" fmla="*/ 165 w 512"/>
              <a:gd name="T33" fmla="*/ 246 h 512"/>
              <a:gd name="T34" fmla="*/ 184 w 512"/>
              <a:gd name="T35" fmla="*/ 290 h 512"/>
              <a:gd name="T36" fmla="*/ 185 w 512"/>
              <a:gd name="T37" fmla="*/ 318 h 512"/>
              <a:gd name="T38" fmla="*/ 164 w 512"/>
              <a:gd name="T39" fmla="*/ 351 h 512"/>
              <a:gd name="T40" fmla="*/ 139 w 512"/>
              <a:gd name="T41" fmla="*/ 356 h 512"/>
              <a:gd name="T42" fmla="*/ 111 w 512"/>
              <a:gd name="T43" fmla="*/ 361 h 512"/>
              <a:gd name="T44" fmla="*/ 97 w 512"/>
              <a:gd name="T45" fmla="*/ 357 h 512"/>
              <a:gd name="T46" fmla="*/ 101 w 512"/>
              <a:gd name="T47" fmla="*/ 342 h 512"/>
              <a:gd name="T48" fmla="*/ 137 w 512"/>
              <a:gd name="T49" fmla="*/ 334 h 512"/>
              <a:gd name="T50" fmla="*/ 155 w 512"/>
              <a:gd name="T51" fmla="*/ 331 h 512"/>
              <a:gd name="T52" fmla="*/ 166 w 512"/>
              <a:gd name="T53" fmla="*/ 302 h 512"/>
              <a:gd name="T54" fmla="*/ 144 w 512"/>
              <a:gd name="T55" fmla="*/ 251 h 512"/>
              <a:gd name="T56" fmla="*/ 153 w 512"/>
              <a:gd name="T57" fmla="*/ 177 h 512"/>
              <a:gd name="T58" fmla="*/ 203 w 512"/>
              <a:gd name="T59" fmla="*/ 155 h 512"/>
              <a:gd name="T60" fmla="*/ 251 w 512"/>
              <a:gd name="T61" fmla="*/ 177 h 512"/>
              <a:gd name="T62" fmla="*/ 261 w 512"/>
              <a:gd name="T63" fmla="*/ 251 h 512"/>
              <a:gd name="T64" fmla="*/ 239 w 512"/>
              <a:gd name="T65" fmla="*/ 302 h 512"/>
              <a:gd name="T66" fmla="*/ 250 w 512"/>
              <a:gd name="T67" fmla="*/ 331 h 512"/>
              <a:gd name="T68" fmla="*/ 267 w 512"/>
              <a:gd name="T69" fmla="*/ 334 h 512"/>
              <a:gd name="T70" fmla="*/ 303 w 512"/>
              <a:gd name="T71" fmla="*/ 342 h 512"/>
              <a:gd name="T72" fmla="*/ 308 w 512"/>
              <a:gd name="T73" fmla="*/ 357 h 512"/>
              <a:gd name="T74" fmla="*/ 405 w 512"/>
              <a:gd name="T75" fmla="*/ 288 h 512"/>
              <a:gd name="T76" fmla="*/ 298 w 512"/>
              <a:gd name="T77" fmla="*/ 288 h 512"/>
              <a:gd name="T78" fmla="*/ 288 w 512"/>
              <a:gd name="T79" fmla="*/ 277 h 512"/>
              <a:gd name="T80" fmla="*/ 298 w 512"/>
              <a:gd name="T81" fmla="*/ 266 h 512"/>
              <a:gd name="T82" fmla="*/ 405 w 512"/>
              <a:gd name="T83" fmla="*/ 266 h 512"/>
              <a:gd name="T84" fmla="*/ 416 w 512"/>
              <a:gd name="T85" fmla="*/ 277 h 512"/>
              <a:gd name="T86" fmla="*/ 405 w 512"/>
              <a:gd name="T87" fmla="*/ 288 h 512"/>
              <a:gd name="T88" fmla="*/ 405 w 512"/>
              <a:gd name="T89" fmla="*/ 245 h 512"/>
              <a:gd name="T90" fmla="*/ 298 w 512"/>
              <a:gd name="T91" fmla="*/ 245 h 512"/>
              <a:gd name="T92" fmla="*/ 288 w 512"/>
              <a:gd name="T93" fmla="*/ 234 h 512"/>
              <a:gd name="T94" fmla="*/ 298 w 512"/>
              <a:gd name="T95" fmla="*/ 224 h 512"/>
              <a:gd name="T96" fmla="*/ 405 w 512"/>
              <a:gd name="T97" fmla="*/ 224 h 512"/>
              <a:gd name="T98" fmla="*/ 416 w 512"/>
              <a:gd name="T99" fmla="*/ 234 h 512"/>
              <a:gd name="T100" fmla="*/ 405 w 512"/>
              <a:gd name="T101" fmla="*/ 245 h 512"/>
              <a:gd name="T102" fmla="*/ 405 w 512"/>
              <a:gd name="T103" fmla="*/ 202 h 512"/>
              <a:gd name="T104" fmla="*/ 298 w 512"/>
              <a:gd name="T105" fmla="*/ 202 h 512"/>
              <a:gd name="T106" fmla="*/ 288 w 512"/>
              <a:gd name="T107" fmla="*/ 192 h 512"/>
              <a:gd name="T108" fmla="*/ 298 w 512"/>
              <a:gd name="T109" fmla="*/ 181 h 512"/>
              <a:gd name="T110" fmla="*/ 405 w 512"/>
              <a:gd name="T111" fmla="*/ 181 h 512"/>
              <a:gd name="T112" fmla="*/ 416 w 512"/>
              <a:gd name="T113" fmla="*/ 192 h 512"/>
              <a:gd name="T114" fmla="*/ 405 w 512"/>
              <a:gd name="T115" fmla="*/ 20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08" y="357"/>
                </a:moveTo>
                <a:cubicBezTo>
                  <a:pt x="306" y="360"/>
                  <a:pt x="302" y="362"/>
                  <a:pt x="298" y="362"/>
                </a:cubicBezTo>
                <a:cubicBezTo>
                  <a:pt x="296" y="362"/>
                  <a:pt x="295" y="362"/>
                  <a:pt x="293" y="361"/>
                </a:cubicBezTo>
                <a:cubicBezTo>
                  <a:pt x="286" y="357"/>
                  <a:pt x="275" y="356"/>
                  <a:pt x="265" y="356"/>
                </a:cubicBezTo>
                <a:cubicBezTo>
                  <a:pt x="255" y="355"/>
                  <a:pt x="247" y="354"/>
                  <a:pt x="240" y="351"/>
                </a:cubicBezTo>
                <a:cubicBezTo>
                  <a:pt x="227" y="344"/>
                  <a:pt x="221" y="324"/>
                  <a:pt x="219" y="318"/>
                </a:cubicBezTo>
                <a:cubicBezTo>
                  <a:pt x="217" y="309"/>
                  <a:pt x="216" y="297"/>
                  <a:pt x="221" y="290"/>
                </a:cubicBezTo>
                <a:cubicBezTo>
                  <a:pt x="228" y="280"/>
                  <a:pt x="236" y="261"/>
                  <a:pt x="240" y="246"/>
                </a:cubicBezTo>
                <a:cubicBezTo>
                  <a:pt x="246" y="221"/>
                  <a:pt x="244" y="202"/>
                  <a:pt x="235" y="191"/>
                </a:cubicBezTo>
                <a:cubicBezTo>
                  <a:pt x="223" y="176"/>
                  <a:pt x="203" y="176"/>
                  <a:pt x="203" y="177"/>
                </a:cubicBezTo>
                <a:cubicBezTo>
                  <a:pt x="202" y="176"/>
                  <a:pt x="181" y="176"/>
                  <a:pt x="170" y="191"/>
                </a:cubicBezTo>
                <a:cubicBezTo>
                  <a:pt x="160" y="202"/>
                  <a:pt x="159" y="221"/>
                  <a:pt x="165" y="246"/>
                </a:cubicBezTo>
                <a:cubicBezTo>
                  <a:pt x="168" y="261"/>
                  <a:pt x="176" y="280"/>
                  <a:pt x="184" y="290"/>
                </a:cubicBezTo>
                <a:cubicBezTo>
                  <a:pt x="189" y="297"/>
                  <a:pt x="187" y="309"/>
                  <a:pt x="185" y="318"/>
                </a:cubicBezTo>
                <a:cubicBezTo>
                  <a:pt x="184" y="324"/>
                  <a:pt x="178" y="344"/>
                  <a:pt x="164" y="351"/>
                </a:cubicBezTo>
                <a:cubicBezTo>
                  <a:pt x="158" y="354"/>
                  <a:pt x="149" y="355"/>
                  <a:pt x="139" y="356"/>
                </a:cubicBezTo>
                <a:cubicBezTo>
                  <a:pt x="129" y="356"/>
                  <a:pt x="118" y="357"/>
                  <a:pt x="111" y="361"/>
                </a:cubicBezTo>
                <a:cubicBezTo>
                  <a:pt x="106" y="364"/>
                  <a:pt x="100" y="362"/>
                  <a:pt x="97" y="357"/>
                </a:cubicBezTo>
                <a:cubicBezTo>
                  <a:pt x="94" y="351"/>
                  <a:pt x="96" y="345"/>
                  <a:pt x="101" y="342"/>
                </a:cubicBezTo>
                <a:cubicBezTo>
                  <a:pt x="112" y="337"/>
                  <a:pt x="125" y="335"/>
                  <a:pt x="137" y="334"/>
                </a:cubicBezTo>
                <a:cubicBezTo>
                  <a:pt x="144" y="334"/>
                  <a:pt x="152" y="333"/>
                  <a:pt x="155" y="331"/>
                </a:cubicBezTo>
                <a:cubicBezTo>
                  <a:pt x="161" y="328"/>
                  <a:pt x="167" y="308"/>
                  <a:pt x="166" y="302"/>
                </a:cubicBezTo>
                <a:cubicBezTo>
                  <a:pt x="157" y="289"/>
                  <a:pt x="148" y="269"/>
                  <a:pt x="144" y="251"/>
                </a:cubicBezTo>
                <a:cubicBezTo>
                  <a:pt x="136" y="219"/>
                  <a:pt x="139" y="194"/>
                  <a:pt x="153" y="177"/>
                </a:cubicBezTo>
                <a:cubicBezTo>
                  <a:pt x="172" y="155"/>
                  <a:pt x="201" y="155"/>
                  <a:pt x="203" y="155"/>
                </a:cubicBezTo>
                <a:cubicBezTo>
                  <a:pt x="203" y="155"/>
                  <a:pt x="233" y="155"/>
                  <a:pt x="251" y="177"/>
                </a:cubicBezTo>
                <a:cubicBezTo>
                  <a:pt x="265" y="194"/>
                  <a:pt x="268" y="219"/>
                  <a:pt x="261" y="251"/>
                </a:cubicBezTo>
                <a:cubicBezTo>
                  <a:pt x="256" y="269"/>
                  <a:pt x="247" y="289"/>
                  <a:pt x="239" y="302"/>
                </a:cubicBezTo>
                <a:cubicBezTo>
                  <a:pt x="237" y="308"/>
                  <a:pt x="243" y="328"/>
                  <a:pt x="250" y="331"/>
                </a:cubicBezTo>
                <a:cubicBezTo>
                  <a:pt x="252" y="333"/>
                  <a:pt x="260" y="334"/>
                  <a:pt x="267" y="334"/>
                </a:cubicBezTo>
                <a:cubicBezTo>
                  <a:pt x="279" y="335"/>
                  <a:pt x="293" y="337"/>
                  <a:pt x="303" y="342"/>
                </a:cubicBezTo>
                <a:cubicBezTo>
                  <a:pt x="308" y="345"/>
                  <a:pt x="310" y="351"/>
                  <a:pt x="308" y="357"/>
                </a:cubicBezTo>
                <a:close/>
                <a:moveTo>
                  <a:pt x="405" y="288"/>
                </a:moveTo>
                <a:cubicBezTo>
                  <a:pt x="298" y="288"/>
                  <a:pt x="298" y="288"/>
                  <a:pt x="298" y="288"/>
                </a:cubicBezTo>
                <a:cubicBezTo>
                  <a:pt x="292" y="288"/>
                  <a:pt x="288" y="283"/>
                  <a:pt x="288" y="277"/>
                </a:cubicBezTo>
                <a:cubicBezTo>
                  <a:pt x="288" y="271"/>
                  <a:pt x="292" y="266"/>
                  <a:pt x="298" y="266"/>
                </a:cubicBezTo>
                <a:cubicBezTo>
                  <a:pt x="405" y="266"/>
                  <a:pt x="405" y="266"/>
                  <a:pt x="405" y="266"/>
                </a:cubicBezTo>
                <a:cubicBezTo>
                  <a:pt x="411" y="266"/>
                  <a:pt x="416" y="271"/>
                  <a:pt x="416" y="277"/>
                </a:cubicBezTo>
                <a:cubicBezTo>
                  <a:pt x="416" y="283"/>
                  <a:pt x="411" y="288"/>
                  <a:pt x="405" y="288"/>
                </a:cubicBezTo>
                <a:close/>
                <a:moveTo>
                  <a:pt x="405" y="245"/>
                </a:moveTo>
                <a:cubicBezTo>
                  <a:pt x="298" y="245"/>
                  <a:pt x="298" y="245"/>
                  <a:pt x="298" y="245"/>
                </a:cubicBezTo>
                <a:cubicBezTo>
                  <a:pt x="292" y="245"/>
                  <a:pt x="288" y="240"/>
                  <a:pt x="288" y="234"/>
                </a:cubicBezTo>
                <a:cubicBezTo>
                  <a:pt x="288" y="228"/>
                  <a:pt x="292" y="224"/>
                  <a:pt x="298" y="224"/>
                </a:cubicBezTo>
                <a:cubicBezTo>
                  <a:pt x="405" y="224"/>
                  <a:pt x="405" y="224"/>
                  <a:pt x="405" y="224"/>
                </a:cubicBezTo>
                <a:cubicBezTo>
                  <a:pt x="411" y="224"/>
                  <a:pt x="416" y="228"/>
                  <a:pt x="416" y="234"/>
                </a:cubicBezTo>
                <a:cubicBezTo>
                  <a:pt x="416" y="240"/>
                  <a:pt x="411" y="245"/>
                  <a:pt x="405" y="245"/>
                </a:cubicBezTo>
                <a:close/>
                <a:moveTo>
                  <a:pt x="405" y="202"/>
                </a:moveTo>
                <a:cubicBezTo>
                  <a:pt x="298" y="202"/>
                  <a:pt x="298" y="202"/>
                  <a:pt x="298" y="202"/>
                </a:cubicBezTo>
                <a:cubicBezTo>
                  <a:pt x="292" y="202"/>
                  <a:pt x="288" y="198"/>
                  <a:pt x="288" y="192"/>
                </a:cubicBezTo>
                <a:cubicBezTo>
                  <a:pt x="288" y="186"/>
                  <a:pt x="292" y="181"/>
                  <a:pt x="298" y="181"/>
                </a:cubicBezTo>
                <a:cubicBezTo>
                  <a:pt x="405" y="181"/>
                  <a:pt x="405" y="181"/>
                  <a:pt x="405" y="181"/>
                </a:cubicBezTo>
                <a:cubicBezTo>
                  <a:pt x="411" y="181"/>
                  <a:pt x="416" y="186"/>
                  <a:pt x="416" y="192"/>
                </a:cubicBezTo>
                <a:cubicBezTo>
                  <a:pt x="416" y="198"/>
                  <a:pt x="411" y="202"/>
                  <a:pt x="405" y="202"/>
                </a:cubicBezTo>
                <a:close/>
              </a:path>
            </a:pathLst>
          </a:custGeom>
          <a:solidFill>
            <a:srgbClr val="CCCC00"/>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3" name="Slide Number Placeholder 2"/>
          <p:cNvSpPr>
            <a:spLocks noGrp="1"/>
          </p:cNvSpPr>
          <p:nvPr>
            <p:ph type="sldNum" sz="quarter" idx="12"/>
          </p:nvPr>
        </p:nvSpPr>
        <p:spPr/>
        <p:txBody>
          <a:bodyPr/>
          <a:lstStyle/>
          <a:p>
            <a:fld id="{C83DE38E-0E7B-453E-83E4-A5FCF588E108}" type="slidenum">
              <a:rPr lang="en-ZA" altLang="en-US" smtClean="0"/>
              <a:pPr/>
              <a:t>12</a:t>
            </a:fld>
            <a:endParaRPr lang="en-ZA" altLang="en-US"/>
          </a:p>
        </p:txBody>
      </p:sp>
      <p:sp>
        <p:nvSpPr>
          <p:cNvPr id="20" name="Rectangle 19"/>
          <p:cNvSpPr/>
          <p:nvPr/>
        </p:nvSpPr>
        <p:spPr>
          <a:xfrm>
            <a:off x="877284" y="4333560"/>
            <a:ext cx="1641762" cy="2219640"/>
          </a:xfrm>
          <a:prstGeom prst="rect">
            <a:avLst/>
          </a:prstGeom>
          <a:solidFill>
            <a:schemeClr val="bg1"/>
          </a:solidFill>
          <a:ln>
            <a:solidFill>
              <a:schemeClr val="bg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indent="-190500" algn="ctr"/>
            <a:r>
              <a:rPr lang="en-ZA" sz="1200" kern="0" dirty="0" smtClean="0">
                <a:solidFill>
                  <a:schemeClr val="tx1"/>
                </a:solidFill>
              </a:rPr>
              <a:t>Inadequate individual and organisational Performance management system</a:t>
            </a:r>
            <a:endParaRPr lang="en-US" sz="1200" kern="0" dirty="0">
              <a:solidFill>
                <a:schemeClr val="tx1"/>
              </a:solidFill>
            </a:endParaRPr>
          </a:p>
        </p:txBody>
      </p:sp>
      <p:sp>
        <p:nvSpPr>
          <p:cNvPr id="22" name="Freeform 514"/>
          <p:cNvSpPr>
            <a:spLocks noChangeAspect="1" noEditPoints="1"/>
          </p:cNvSpPr>
          <p:nvPr/>
        </p:nvSpPr>
        <p:spPr bwMode="auto">
          <a:xfrm>
            <a:off x="1311546" y="5859876"/>
            <a:ext cx="508510" cy="508510"/>
          </a:xfrm>
          <a:custGeom>
            <a:avLst/>
            <a:gdLst>
              <a:gd name="T0" fmla="*/ 394 w 512"/>
              <a:gd name="T1" fmla="*/ 240 h 512"/>
              <a:gd name="T2" fmla="*/ 394 w 512"/>
              <a:gd name="T3" fmla="*/ 272 h 512"/>
              <a:gd name="T4" fmla="*/ 382 w 512"/>
              <a:gd name="T5" fmla="*/ 297 h 512"/>
              <a:gd name="T6" fmla="*/ 361 w 512"/>
              <a:gd name="T7" fmla="*/ 291 h 512"/>
              <a:gd name="T8" fmla="*/ 326 w 512"/>
              <a:gd name="T9" fmla="*/ 268 h 512"/>
              <a:gd name="T10" fmla="*/ 320 w 512"/>
              <a:gd name="T11" fmla="*/ 278 h 512"/>
              <a:gd name="T12" fmla="*/ 320 w 512"/>
              <a:gd name="T13" fmla="*/ 362 h 512"/>
              <a:gd name="T14" fmla="*/ 128 w 512"/>
              <a:gd name="T15" fmla="*/ 362 h 512"/>
              <a:gd name="T16" fmla="*/ 128 w 512"/>
              <a:gd name="T17" fmla="*/ 170 h 512"/>
              <a:gd name="T18" fmla="*/ 179 w 512"/>
              <a:gd name="T19" fmla="*/ 170 h 512"/>
              <a:gd name="T20" fmla="*/ 174 w 512"/>
              <a:gd name="T21" fmla="*/ 174 h 512"/>
              <a:gd name="T22" fmla="*/ 162 w 512"/>
              <a:gd name="T23" fmla="*/ 219 h 512"/>
              <a:gd name="T24" fmla="*/ 208 w 512"/>
              <a:gd name="T25" fmla="*/ 245 h 512"/>
              <a:gd name="T26" fmla="*/ 240 w 512"/>
              <a:gd name="T27" fmla="*/ 245 h 512"/>
              <a:gd name="T28" fmla="*/ 285 w 512"/>
              <a:gd name="T29" fmla="*/ 219 h 512"/>
              <a:gd name="T30" fmla="*/ 273 w 512"/>
              <a:gd name="T31" fmla="*/ 174 h 512"/>
              <a:gd name="T32" fmla="*/ 269 w 512"/>
              <a:gd name="T33" fmla="*/ 170 h 512"/>
              <a:gd name="T34" fmla="*/ 320 w 512"/>
              <a:gd name="T35" fmla="*/ 170 h 512"/>
              <a:gd name="T36" fmla="*/ 320 w 512"/>
              <a:gd name="T37" fmla="*/ 233 h 512"/>
              <a:gd name="T38" fmla="*/ 326 w 512"/>
              <a:gd name="T39" fmla="*/ 243 h 512"/>
              <a:gd name="T40" fmla="*/ 361 w 512"/>
              <a:gd name="T41" fmla="*/ 221 h 512"/>
              <a:gd name="T42" fmla="*/ 382 w 512"/>
              <a:gd name="T43" fmla="*/ 214 h 512"/>
              <a:gd name="T44" fmla="*/ 394 w 512"/>
              <a:gd name="T45" fmla="*/ 240 h 512"/>
              <a:gd name="T46" fmla="*/ 512 w 512"/>
              <a:gd name="T47" fmla="*/ 256 h 512"/>
              <a:gd name="T48" fmla="*/ 256 w 512"/>
              <a:gd name="T49" fmla="*/ 512 h 512"/>
              <a:gd name="T50" fmla="*/ 0 w 512"/>
              <a:gd name="T51" fmla="*/ 256 h 512"/>
              <a:gd name="T52" fmla="*/ 256 w 512"/>
              <a:gd name="T53" fmla="*/ 0 h 512"/>
              <a:gd name="T54" fmla="*/ 512 w 512"/>
              <a:gd name="T55" fmla="*/ 256 h 512"/>
              <a:gd name="T56" fmla="*/ 416 w 512"/>
              <a:gd name="T57" fmla="*/ 240 h 512"/>
              <a:gd name="T58" fmla="*/ 389 w 512"/>
              <a:gd name="T59" fmla="*/ 194 h 512"/>
              <a:gd name="T60" fmla="*/ 345 w 512"/>
              <a:gd name="T61" fmla="*/ 206 h 512"/>
              <a:gd name="T62" fmla="*/ 341 w 512"/>
              <a:gd name="T63" fmla="*/ 210 h 512"/>
              <a:gd name="T64" fmla="*/ 341 w 512"/>
              <a:gd name="T65" fmla="*/ 160 h 512"/>
              <a:gd name="T66" fmla="*/ 330 w 512"/>
              <a:gd name="T67" fmla="*/ 149 h 512"/>
              <a:gd name="T68" fmla="*/ 246 w 512"/>
              <a:gd name="T69" fmla="*/ 149 h 512"/>
              <a:gd name="T70" fmla="*/ 237 w 512"/>
              <a:gd name="T71" fmla="*/ 156 h 512"/>
              <a:gd name="T72" fmla="*/ 259 w 512"/>
              <a:gd name="T73" fmla="*/ 190 h 512"/>
              <a:gd name="T74" fmla="*/ 265 w 512"/>
              <a:gd name="T75" fmla="*/ 211 h 512"/>
              <a:gd name="T76" fmla="*/ 240 w 512"/>
              <a:gd name="T77" fmla="*/ 224 h 512"/>
              <a:gd name="T78" fmla="*/ 208 w 512"/>
              <a:gd name="T79" fmla="*/ 224 h 512"/>
              <a:gd name="T80" fmla="*/ 182 w 512"/>
              <a:gd name="T81" fmla="*/ 211 h 512"/>
              <a:gd name="T82" fmla="*/ 189 w 512"/>
              <a:gd name="T83" fmla="*/ 190 h 512"/>
              <a:gd name="T84" fmla="*/ 211 w 512"/>
              <a:gd name="T85" fmla="*/ 156 h 512"/>
              <a:gd name="T86" fmla="*/ 201 w 512"/>
              <a:gd name="T87" fmla="*/ 149 h 512"/>
              <a:gd name="T88" fmla="*/ 117 w 512"/>
              <a:gd name="T89" fmla="*/ 149 h 512"/>
              <a:gd name="T90" fmla="*/ 106 w 512"/>
              <a:gd name="T91" fmla="*/ 160 h 512"/>
              <a:gd name="T92" fmla="*/ 106 w 512"/>
              <a:gd name="T93" fmla="*/ 373 h 512"/>
              <a:gd name="T94" fmla="*/ 117 w 512"/>
              <a:gd name="T95" fmla="*/ 384 h 512"/>
              <a:gd name="T96" fmla="*/ 330 w 512"/>
              <a:gd name="T97" fmla="*/ 384 h 512"/>
              <a:gd name="T98" fmla="*/ 341 w 512"/>
              <a:gd name="T99" fmla="*/ 373 h 512"/>
              <a:gd name="T100" fmla="*/ 341 w 512"/>
              <a:gd name="T101" fmla="*/ 301 h 512"/>
              <a:gd name="T102" fmla="*/ 345 w 512"/>
              <a:gd name="T103" fmla="*/ 305 h 512"/>
              <a:gd name="T104" fmla="*/ 389 w 512"/>
              <a:gd name="T105" fmla="*/ 317 h 512"/>
              <a:gd name="T106" fmla="*/ 416 w 512"/>
              <a:gd name="T107" fmla="*/ 272 h 512"/>
              <a:gd name="T108" fmla="*/ 416 w 512"/>
              <a:gd name="T109" fmla="*/ 24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12" h="512">
                <a:moveTo>
                  <a:pt x="394" y="240"/>
                </a:moveTo>
                <a:cubicBezTo>
                  <a:pt x="394" y="272"/>
                  <a:pt x="394" y="272"/>
                  <a:pt x="394" y="272"/>
                </a:cubicBezTo>
                <a:cubicBezTo>
                  <a:pt x="394" y="285"/>
                  <a:pt x="390" y="294"/>
                  <a:pt x="382" y="297"/>
                </a:cubicBezTo>
                <a:cubicBezTo>
                  <a:pt x="375" y="300"/>
                  <a:pt x="367" y="297"/>
                  <a:pt x="361" y="291"/>
                </a:cubicBezTo>
                <a:cubicBezTo>
                  <a:pt x="341" y="269"/>
                  <a:pt x="333" y="266"/>
                  <a:pt x="326" y="268"/>
                </a:cubicBezTo>
                <a:cubicBezTo>
                  <a:pt x="322" y="270"/>
                  <a:pt x="320" y="274"/>
                  <a:pt x="320" y="278"/>
                </a:cubicBezTo>
                <a:cubicBezTo>
                  <a:pt x="320" y="362"/>
                  <a:pt x="320" y="362"/>
                  <a:pt x="320" y="362"/>
                </a:cubicBezTo>
                <a:cubicBezTo>
                  <a:pt x="128" y="362"/>
                  <a:pt x="128" y="362"/>
                  <a:pt x="128" y="362"/>
                </a:cubicBezTo>
                <a:cubicBezTo>
                  <a:pt x="128" y="170"/>
                  <a:pt x="128" y="170"/>
                  <a:pt x="128" y="170"/>
                </a:cubicBezTo>
                <a:cubicBezTo>
                  <a:pt x="179" y="170"/>
                  <a:pt x="179" y="170"/>
                  <a:pt x="179" y="170"/>
                </a:cubicBezTo>
                <a:cubicBezTo>
                  <a:pt x="177" y="172"/>
                  <a:pt x="176" y="173"/>
                  <a:pt x="174" y="174"/>
                </a:cubicBezTo>
                <a:cubicBezTo>
                  <a:pt x="161" y="186"/>
                  <a:pt x="156" y="204"/>
                  <a:pt x="162" y="219"/>
                </a:cubicBezTo>
                <a:cubicBezTo>
                  <a:pt x="168" y="235"/>
                  <a:pt x="185" y="245"/>
                  <a:pt x="208" y="245"/>
                </a:cubicBezTo>
                <a:cubicBezTo>
                  <a:pt x="240" y="245"/>
                  <a:pt x="240" y="245"/>
                  <a:pt x="240" y="245"/>
                </a:cubicBezTo>
                <a:cubicBezTo>
                  <a:pt x="262" y="245"/>
                  <a:pt x="279" y="235"/>
                  <a:pt x="285" y="219"/>
                </a:cubicBezTo>
                <a:cubicBezTo>
                  <a:pt x="291" y="204"/>
                  <a:pt x="286" y="186"/>
                  <a:pt x="273" y="174"/>
                </a:cubicBezTo>
                <a:cubicBezTo>
                  <a:pt x="272" y="173"/>
                  <a:pt x="270" y="171"/>
                  <a:pt x="269" y="170"/>
                </a:cubicBezTo>
                <a:cubicBezTo>
                  <a:pt x="320" y="170"/>
                  <a:pt x="320" y="170"/>
                  <a:pt x="320" y="170"/>
                </a:cubicBezTo>
                <a:cubicBezTo>
                  <a:pt x="320" y="233"/>
                  <a:pt x="320" y="233"/>
                  <a:pt x="320" y="233"/>
                </a:cubicBezTo>
                <a:cubicBezTo>
                  <a:pt x="320" y="237"/>
                  <a:pt x="322" y="241"/>
                  <a:pt x="326" y="243"/>
                </a:cubicBezTo>
                <a:cubicBezTo>
                  <a:pt x="333" y="246"/>
                  <a:pt x="340" y="243"/>
                  <a:pt x="361" y="221"/>
                </a:cubicBezTo>
                <a:cubicBezTo>
                  <a:pt x="367" y="214"/>
                  <a:pt x="375" y="211"/>
                  <a:pt x="382" y="214"/>
                </a:cubicBezTo>
                <a:cubicBezTo>
                  <a:pt x="390" y="217"/>
                  <a:pt x="394" y="226"/>
                  <a:pt x="394" y="240"/>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40"/>
                </a:moveTo>
                <a:cubicBezTo>
                  <a:pt x="416" y="217"/>
                  <a:pt x="406" y="200"/>
                  <a:pt x="389" y="194"/>
                </a:cubicBezTo>
                <a:cubicBezTo>
                  <a:pt x="374" y="188"/>
                  <a:pt x="357" y="193"/>
                  <a:pt x="345" y="206"/>
                </a:cubicBezTo>
                <a:cubicBezTo>
                  <a:pt x="343" y="208"/>
                  <a:pt x="342" y="209"/>
                  <a:pt x="341" y="210"/>
                </a:cubicBezTo>
                <a:cubicBezTo>
                  <a:pt x="341" y="160"/>
                  <a:pt x="341" y="160"/>
                  <a:pt x="341" y="160"/>
                </a:cubicBezTo>
                <a:cubicBezTo>
                  <a:pt x="341" y="154"/>
                  <a:pt x="336" y="149"/>
                  <a:pt x="330" y="149"/>
                </a:cubicBezTo>
                <a:cubicBezTo>
                  <a:pt x="246" y="149"/>
                  <a:pt x="246" y="149"/>
                  <a:pt x="246" y="149"/>
                </a:cubicBezTo>
                <a:cubicBezTo>
                  <a:pt x="242" y="149"/>
                  <a:pt x="238" y="152"/>
                  <a:pt x="237" y="156"/>
                </a:cubicBezTo>
                <a:cubicBezTo>
                  <a:pt x="234" y="163"/>
                  <a:pt x="236" y="170"/>
                  <a:pt x="259" y="190"/>
                </a:cubicBezTo>
                <a:cubicBezTo>
                  <a:pt x="265" y="196"/>
                  <a:pt x="268" y="204"/>
                  <a:pt x="265" y="211"/>
                </a:cubicBezTo>
                <a:cubicBezTo>
                  <a:pt x="262" y="219"/>
                  <a:pt x="253" y="224"/>
                  <a:pt x="240" y="224"/>
                </a:cubicBezTo>
                <a:cubicBezTo>
                  <a:pt x="208" y="224"/>
                  <a:pt x="208" y="224"/>
                  <a:pt x="208" y="224"/>
                </a:cubicBezTo>
                <a:cubicBezTo>
                  <a:pt x="194" y="224"/>
                  <a:pt x="185" y="219"/>
                  <a:pt x="182" y="211"/>
                </a:cubicBezTo>
                <a:cubicBezTo>
                  <a:pt x="179" y="204"/>
                  <a:pt x="182" y="196"/>
                  <a:pt x="189" y="190"/>
                </a:cubicBezTo>
                <a:cubicBezTo>
                  <a:pt x="211" y="170"/>
                  <a:pt x="214" y="163"/>
                  <a:pt x="211" y="156"/>
                </a:cubicBezTo>
                <a:cubicBezTo>
                  <a:pt x="209" y="152"/>
                  <a:pt x="205" y="149"/>
                  <a:pt x="201" y="149"/>
                </a:cubicBezTo>
                <a:cubicBezTo>
                  <a:pt x="117" y="149"/>
                  <a:pt x="117" y="149"/>
                  <a:pt x="117" y="149"/>
                </a:cubicBezTo>
                <a:cubicBezTo>
                  <a:pt x="111" y="149"/>
                  <a:pt x="106" y="154"/>
                  <a:pt x="106" y="160"/>
                </a:cubicBezTo>
                <a:cubicBezTo>
                  <a:pt x="106" y="373"/>
                  <a:pt x="106" y="373"/>
                  <a:pt x="106" y="373"/>
                </a:cubicBezTo>
                <a:cubicBezTo>
                  <a:pt x="106" y="379"/>
                  <a:pt x="111" y="384"/>
                  <a:pt x="117" y="384"/>
                </a:cubicBezTo>
                <a:cubicBezTo>
                  <a:pt x="330" y="384"/>
                  <a:pt x="330" y="384"/>
                  <a:pt x="330" y="384"/>
                </a:cubicBezTo>
                <a:cubicBezTo>
                  <a:pt x="336" y="384"/>
                  <a:pt x="341" y="379"/>
                  <a:pt x="341" y="373"/>
                </a:cubicBezTo>
                <a:cubicBezTo>
                  <a:pt x="341" y="301"/>
                  <a:pt x="341" y="301"/>
                  <a:pt x="341" y="301"/>
                </a:cubicBezTo>
                <a:cubicBezTo>
                  <a:pt x="342" y="302"/>
                  <a:pt x="343" y="303"/>
                  <a:pt x="345" y="305"/>
                </a:cubicBezTo>
                <a:cubicBezTo>
                  <a:pt x="357" y="318"/>
                  <a:pt x="374" y="323"/>
                  <a:pt x="389" y="317"/>
                </a:cubicBezTo>
                <a:cubicBezTo>
                  <a:pt x="406" y="311"/>
                  <a:pt x="416" y="294"/>
                  <a:pt x="416" y="272"/>
                </a:cubicBezTo>
                <a:lnTo>
                  <a:pt x="416" y="240"/>
                </a:lnTo>
                <a:close/>
              </a:path>
            </a:pathLst>
          </a:custGeom>
          <a:solidFill>
            <a:srgbClr val="CCCC00"/>
          </a:solidFill>
          <a:ln>
            <a:noFill/>
          </a:ln>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xmlns="" val="187794671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83DE38E-0E7B-453E-83E4-A5FCF588E108}" type="slidenum">
              <a:rPr lang="en-ZA" altLang="en-US" smtClean="0"/>
              <a:pPr/>
              <a:t>13</a:t>
            </a:fld>
            <a:endParaRPr lang="en-ZA" altLang="en-US" dirty="0"/>
          </a:p>
        </p:txBody>
      </p:sp>
      <p:sp>
        <p:nvSpPr>
          <p:cNvPr id="6" name="TextBox 5"/>
          <p:cNvSpPr txBox="1"/>
          <p:nvPr/>
        </p:nvSpPr>
        <p:spPr>
          <a:xfrm>
            <a:off x="1172938" y="228600"/>
            <a:ext cx="7590062" cy="830997"/>
          </a:xfrm>
          <a:prstGeom prst="rect">
            <a:avLst/>
          </a:prstGeom>
          <a:noFill/>
        </p:spPr>
        <p:txBody>
          <a:bodyPr wrap="square" rtlCol="0" anchor="b">
            <a:spAutoFit/>
          </a:bodyPr>
          <a:lstStyle/>
          <a:p>
            <a:pPr algn="just"/>
            <a:r>
              <a:rPr lang="en-US" sz="2400" b="1" dirty="0" smtClean="0">
                <a:latin typeface="Castellar" panose="020A0402060406010301" pitchFamily="18" charset="0"/>
              </a:rPr>
              <a:t>OVERVIEW OF STRATEGIC FOCUS</a:t>
            </a:r>
          </a:p>
          <a:p>
            <a:endParaRPr lang="en-US" sz="2400" b="1" dirty="0">
              <a:latin typeface="Castellar" panose="020A0402060406010301" pitchFamily="18" charset="0"/>
            </a:endParaRPr>
          </a:p>
        </p:txBody>
      </p:sp>
      <p:sp>
        <p:nvSpPr>
          <p:cNvPr id="8" name="Footer Placeholder 1"/>
          <p:cNvSpPr txBox="1">
            <a:spLocks/>
          </p:cNvSpPr>
          <p:nvPr/>
        </p:nvSpPr>
        <p:spPr>
          <a:xfrm>
            <a:off x="2479227" y="6519881"/>
            <a:ext cx="4724400" cy="365125"/>
          </a:xfrm>
          <a:prstGeom prst="rect">
            <a:avLst/>
          </a:prstGeom>
        </p:spPr>
        <p:txBody>
          <a:bodyPr vert="horz" lIns="91440" tIns="45720" rIns="91440" bIns="45720" rtlCol="0" anchor="ctr"/>
          <a:lstStyle>
            <a:defPPr>
              <a:defRPr lang="en-US"/>
            </a:defPPr>
            <a:lvl1pPr algn="ctr" rtl="0" fontAlgn="auto">
              <a:spcBef>
                <a:spcPts val="0"/>
              </a:spcBef>
              <a:spcAft>
                <a:spcPts val="0"/>
              </a:spcAft>
              <a:defRPr sz="1200" kern="1200">
                <a:solidFill>
                  <a:srgbClr val="000000">
                    <a:tint val="75000"/>
                  </a:srgbClr>
                </a:solidFill>
                <a:latin typeface="+mn-lt"/>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endParaRPr lang="en-ZA" sz="800" dirty="0">
              <a:solidFill>
                <a:schemeClr val="tx1"/>
              </a:solidFill>
            </a:endParaRPr>
          </a:p>
        </p:txBody>
      </p:sp>
      <p:sp>
        <p:nvSpPr>
          <p:cNvPr id="4" name="Rectangle 3"/>
          <p:cNvSpPr/>
          <p:nvPr/>
        </p:nvSpPr>
        <p:spPr>
          <a:xfrm>
            <a:off x="-1" y="1143000"/>
            <a:ext cx="9144001" cy="707886"/>
          </a:xfrm>
          <a:prstGeom prst="rect">
            <a:avLst/>
          </a:prstGeom>
          <a:solidFill>
            <a:schemeClr val="bg1">
              <a:lumMod val="75000"/>
            </a:schemeClr>
          </a:solidFill>
        </p:spPr>
        <p:txBody>
          <a:bodyPr wrap="square">
            <a:spAutoFit/>
          </a:bodyPr>
          <a:lstStyle/>
          <a:p>
            <a:pPr algn="just"/>
            <a:r>
              <a:rPr lang="en-US" sz="1300" i="1" dirty="0" smtClean="0"/>
              <a:t>“Our </a:t>
            </a:r>
            <a:r>
              <a:rPr lang="en-US" sz="1300" i="1" dirty="0"/>
              <a:t>strategic focus is to </a:t>
            </a:r>
            <a:r>
              <a:rPr lang="en-US" sz="1300" i="1" dirty="0" smtClean="0"/>
              <a:t>achieve appropriate </a:t>
            </a:r>
            <a:r>
              <a:rPr lang="en-US" sz="1300" i="1" dirty="0"/>
              <a:t>legal outcomes </a:t>
            </a:r>
            <a:r>
              <a:rPr lang="en-US" sz="1300" i="1" dirty="0" smtClean="0"/>
              <a:t>against perpetrators </a:t>
            </a:r>
            <a:r>
              <a:rPr lang="en-US" sz="1300" i="1" dirty="0"/>
              <a:t>of </a:t>
            </a:r>
            <a:r>
              <a:rPr lang="en-US" sz="1300" i="1" dirty="0" smtClean="0"/>
              <a:t>maladministration, malpractice and corruption </a:t>
            </a:r>
            <a:r>
              <a:rPr lang="en-US" sz="1300" i="1" dirty="0"/>
              <a:t>and to </a:t>
            </a:r>
            <a:r>
              <a:rPr lang="en-US" sz="1400" i="1" dirty="0"/>
              <a:t>influence</a:t>
            </a:r>
            <a:r>
              <a:rPr lang="en-US" sz="1300" i="1" dirty="0"/>
              <a:t> proactively </a:t>
            </a:r>
            <a:r>
              <a:rPr lang="en-US" sz="1300" i="1" dirty="0" smtClean="0"/>
              <a:t>the systemic </a:t>
            </a:r>
            <a:r>
              <a:rPr lang="en-US" sz="1300" i="1" dirty="0"/>
              <a:t>and behavioural root causes </a:t>
            </a:r>
            <a:r>
              <a:rPr lang="en-US" sz="1300" i="1" dirty="0" smtClean="0"/>
              <a:t>of administrative </a:t>
            </a:r>
            <a:r>
              <a:rPr lang="en-US" sz="1300" i="1" dirty="0"/>
              <a:t>irregularities and </a:t>
            </a:r>
            <a:r>
              <a:rPr lang="en-US" sz="1300" i="1" dirty="0" smtClean="0"/>
              <a:t>corruption.”</a:t>
            </a:r>
            <a:endParaRPr lang="en-US" sz="1300" i="1" dirty="0"/>
          </a:p>
        </p:txBody>
      </p:sp>
      <p:sp>
        <p:nvSpPr>
          <p:cNvPr id="12" name="Rectangle 11"/>
          <p:cNvSpPr/>
          <p:nvPr/>
        </p:nvSpPr>
        <p:spPr>
          <a:xfrm>
            <a:off x="124691" y="1923395"/>
            <a:ext cx="8534400" cy="4616648"/>
          </a:xfrm>
          <a:prstGeom prst="rect">
            <a:avLst/>
          </a:prstGeom>
        </p:spPr>
        <p:txBody>
          <a:bodyPr wrap="square" numCol="1" spcCol="914400">
            <a:spAutoFit/>
          </a:bodyPr>
          <a:lstStyle/>
          <a:p>
            <a:pPr algn="just"/>
            <a:r>
              <a:rPr lang="en-US" sz="1400" b="1" dirty="0"/>
              <a:t>Strategic </a:t>
            </a:r>
            <a:r>
              <a:rPr lang="en-US" sz="1400" b="1" dirty="0" smtClean="0"/>
              <a:t>focus</a:t>
            </a:r>
          </a:p>
          <a:p>
            <a:pPr algn="just"/>
            <a:r>
              <a:rPr lang="en-US" sz="1400" dirty="0" smtClean="0"/>
              <a:t>This </a:t>
            </a:r>
            <a:r>
              <a:rPr lang="en-US" sz="1400" dirty="0"/>
              <a:t>year’s APP outlines specific activities for the SIU to </a:t>
            </a:r>
            <a:r>
              <a:rPr lang="en-US" sz="1400" dirty="0" smtClean="0"/>
              <a:t>also become more </a:t>
            </a:r>
            <a:r>
              <a:rPr lang="en-US" sz="1400" dirty="0"/>
              <a:t>proactive and to ensure greater preventative </a:t>
            </a:r>
            <a:r>
              <a:rPr lang="en-US" sz="1400" dirty="0" smtClean="0"/>
              <a:t>measures, which </a:t>
            </a:r>
            <a:r>
              <a:rPr lang="en-US" sz="1400" dirty="0"/>
              <a:t>addresses the </a:t>
            </a:r>
            <a:r>
              <a:rPr lang="en-US" sz="1400" dirty="0" smtClean="0"/>
              <a:t>causes of maladministration, malpractice and corruption. </a:t>
            </a:r>
          </a:p>
          <a:p>
            <a:pPr algn="just"/>
            <a:endParaRPr lang="en-US" sz="1400" dirty="0" smtClean="0"/>
          </a:p>
          <a:p>
            <a:pPr algn="just"/>
            <a:r>
              <a:rPr lang="en-US" sz="1400" b="1" dirty="0"/>
              <a:t>In order to achieve </a:t>
            </a:r>
            <a:r>
              <a:rPr lang="en-US" sz="1400" b="1" dirty="0" smtClean="0"/>
              <a:t>our </a:t>
            </a:r>
            <a:r>
              <a:rPr lang="en-US" sz="1400" b="1" dirty="0"/>
              <a:t>goals, the following </a:t>
            </a:r>
            <a:r>
              <a:rPr lang="en-US" sz="1400" b="1" dirty="0" smtClean="0"/>
              <a:t>strategic interventions </a:t>
            </a:r>
            <a:r>
              <a:rPr lang="en-US" sz="1400" b="1" dirty="0"/>
              <a:t>should support our focus</a:t>
            </a:r>
            <a:r>
              <a:rPr lang="en-US" sz="1400" b="1" dirty="0" smtClean="0"/>
              <a:t>:</a:t>
            </a:r>
          </a:p>
          <a:p>
            <a:pPr marL="285750" indent="-285750" algn="just">
              <a:buFont typeface="Arial" panose="020B0604020202020204" pitchFamily="34" charset="0"/>
              <a:buChar char="•"/>
            </a:pPr>
            <a:r>
              <a:rPr lang="en-US" sz="1400" dirty="0" smtClean="0"/>
              <a:t>Define the SIU Value-chain;</a:t>
            </a:r>
          </a:p>
          <a:p>
            <a:pPr marL="285750" indent="-285750" algn="just">
              <a:buFont typeface="Arial" panose="020B0604020202020204" pitchFamily="34" charset="0"/>
              <a:buChar char="•"/>
            </a:pPr>
            <a:r>
              <a:rPr lang="en-US" sz="1400" dirty="0"/>
              <a:t>accelerate the conversion of allegations into proclamations</a:t>
            </a:r>
            <a:r>
              <a:rPr lang="en-US" sz="1400" dirty="0" smtClean="0"/>
              <a:t>;</a:t>
            </a:r>
            <a:endParaRPr lang="en-US" sz="1400" dirty="0"/>
          </a:p>
          <a:p>
            <a:pPr marL="285750" indent="-285750" algn="just">
              <a:buFont typeface="Arial" panose="020B0604020202020204" pitchFamily="34" charset="0"/>
              <a:buChar char="•"/>
            </a:pPr>
            <a:r>
              <a:rPr lang="en-US" sz="1400" dirty="0" smtClean="0"/>
              <a:t>establish </a:t>
            </a:r>
            <a:r>
              <a:rPr lang="en-US" sz="1400" dirty="0"/>
              <a:t>capacity for </a:t>
            </a:r>
            <a:r>
              <a:rPr lang="en-US" sz="1400" dirty="0" smtClean="0"/>
              <a:t>corruption, maladministration and malpractice </a:t>
            </a:r>
            <a:r>
              <a:rPr lang="en-US" sz="1400" dirty="0"/>
              <a:t>prevention </a:t>
            </a:r>
            <a:r>
              <a:rPr lang="en-US" sz="1400" dirty="0" smtClean="0"/>
              <a:t>through public education, data analytics and scenario analysis;</a:t>
            </a:r>
          </a:p>
          <a:p>
            <a:pPr marL="285750" indent="-285750" algn="just">
              <a:buFont typeface="Arial" panose="020B0604020202020204" pitchFamily="34" charset="0"/>
              <a:buChar char="•"/>
            </a:pPr>
            <a:r>
              <a:rPr lang="en-US" sz="1400" dirty="0" smtClean="0"/>
              <a:t>monitor </a:t>
            </a:r>
            <a:r>
              <a:rPr lang="en-US" sz="1400" dirty="0"/>
              <a:t>and evaluate the impact of SIU objectives;</a:t>
            </a:r>
          </a:p>
          <a:p>
            <a:pPr marL="285750" indent="-285750" algn="just">
              <a:buFont typeface="Arial" panose="020B0604020202020204" pitchFamily="34" charset="0"/>
              <a:buChar char="•"/>
            </a:pPr>
            <a:r>
              <a:rPr lang="en-US" sz="1400" dirty="0" smtClean="0"/>
              <a:t>standardise </a:t>
            </a:r>
            <a:r>
              <a:rPr lang="en-US" sz="1400" dirty="0"/>
              <a:t>the manner in which cases are </a:t>
            </a:r>
            <a:r>
              <a:rPr lang="en-US" sz="1400" dirty="0" smtClean="0"/>
              <a:t>scoped</a:t>
            </a:r>
            <a:r>
              <a:rPr lang="en-US" sz="1400" dirty="0"/>
              <a:t> </a:t>
            </a:r>
            <a:r>
              <a:rPr lang="en-US" sz="1400" dirty="0" smtClean="0"/>
              <a:t>through Standard Operations Procedures (SOP);</a:t>
            </a:r>
          </a:p>
          <a:p>
            <a:pPr marL="285750" indent="-285750" algn="just">
              <a:buFont typeface="Arial" panose="020B0604020202020204" pitchFamily="34" charset="0"/>
              <a:buChar char="•"/>
            </a:pPr>
            <a:r>
              <a:rPr lang="en-US" sz="1400" dirty="0" smtClean="0"/>
              <a:t>improve the quality and turnaround times of investigations;</a:t>
            </a:r>
          </a:p>
          <a:p>
            <a:pPr marL="285750" indent="-285750" algn="just">
              <a:buFont typeface="Arial" panose="020B0604020202020204" pitchFamily="34" charset="0"/>
              <a:buChar char="•"/>
            </a:pPr>
            <a:r>
              <a:rPr lang="en-US" sz="1400" dirty="0" smtClean="0"/>
              <a:t>expand </a:t>
            </a:r>
            <a:r>
              <a:rPr lang="en-US" sz="1400" dirty="0"/>
              <a:t>on the monitoring and evaluation of case management</a:t>
            </a:r>
            <a:r>
              <a:rPr lang="en-US" sz="1400" dirty="0" smtClean="0"/>
              <a:t>, including </a:t>
            </a:r>
            <a:r>
              <a:rPr lang="en-US" sz="1400" dirty="0"/>
              <a:t>a central case registration system;</a:t>
            </a:r>
          </a:p>
          <a:p>
            <a:pPr marL="285750" indent="-285750" algn="just">
              <a:buFont typeface="Arial" panose="020B0604020202020204" pitchFamily="34" charset="0"/>
              <a:buChar char="•"/>
            </a:pPr>
            <a:r>
              <a:rPr lang="en-US" sz="1400" dirty="0" smtClean="0"/>
              <a:t>ensure </a:t>
            </a:r>
            <a:r>
              <a:rPr lang="en-US" sz="1400" dirty="0"/>
              <a:t>the long term financial stability of </a:t>
            </a:r>
            <a:r>
              <a:rPr lang="en-US" sz="1400" dirty="0" smtClean="0"/>
              <a:t>the SIU</a:t>
            </a:r>
            <a:r>
              <a:rPr lang="en-US" sz="1400" dirty="0"/>
              <a:t>, </a:t>
            </a:r>
            <a:r>
              <a:rPr lang="en-US" sz="1400" dirty="0" smtClean="0"/>
              <a:t>by revising and improving the SIU funding </a:t>
            </a:r>
            <a:r>
              <a:rPr lang="en-US" sz="1400" dirty="0"/>
              <a:t>model;</a:t>
            </a:r>
          </a:p>
          <a:p>
            <a:pPr marL="285750" indent="-285750" algn="just">
              <a:buFont typeface="Arial" panose="020B0604020202020204" pitchFamily="34" charset="0"/>
              <a:buChar char="•"/>
            </a:pPr>
            <a:r>
              <a:rPr lang="en-US" sz="1400" dirty="0" smtClean="0"/>
              <a:t>create </a:t>
            </a:r>
            <a:r>
              <a:rPr lang="en-US" sz="1400" dirty="0"/>
              <a:t>and publish sector data intelligence</a:t>
            </a:r>
            <a:r>
              <a:rPr lang="en-US" sz="1400" dirty="0" smtClean="0"/>
              <a:t>;</a:t>
            </a:r>
            <a:endParaRPr lang="en-US" sz="1400" dirty="0"/>
          </a:p>
          <a:p>
            <a:pPr marL="285750" indent="-285750" algn="just">
              <a:buFont typeface="Arial" panose="020B0604020202020204" pitchFamily="34" charset="0"/>
              <a:buChar char="•"/>
            </a:pPr>
            <a:r>
              <a:rPr lang="en-US" sz="1400" dirty="0" smtClean="0"/>
              <a:t>create </a:t>
            </a:r>
            <a:r>
              <a:rPr lang="en-US" sz="1400" dirty="0"/>
              <a:t>advisory capacity to prevent the re-occurrence of </a:t>
            </a:r>
            <a:r>
              <a:rPr lang="en-US" sz="1400" dirty="0" smtClean="0"/>
              <a:t>corruption, maladministration and malpractice;</a:t>
            </a:r>
            <a:endParaRPr lang="en-US" sz="1400" dirty="0"/>
          </a:p>
          <a:p>
            <a:pPr marL="285750" indent="-285750" algn="just">
              <a:buFont typeface="Arial" panose="020B0604020202020204" pitchFamily="34" charset="0"/>
              <a:buChar char="•"/>
            </a:pPr>
            <a:r>
              <a:rPr lang="en-US" sz="1400" dirty="0" smtClean="0"/>
              <a:t>monitor </a:t>
            </a:r>
            <a:r>
              <a:rPr lang="en-US" sz="1400" dirty="0"/>
              <a:t>the implementation of the SIU remedial </a:t>
            </a:r>
            <a:r>
              <a:rPr lang="en-US" sz="1400" dirty="0" smtClean="0"/>
              <a:t>actions;</a:t>
            </a:r>
          </a:p>
          <a:p>
            <a:pPr marL="285750" indent="-285750" algn="just">
              <a:buFont typeface="Arial" panose="020B0604020202020204" pitchFamily="34" charset="0"/>
              <a:buChar char="•"/>
            </a:pPr>
            <a:r>
              <a:rPr lang="en-US" sz="1400" dirty="0" smtClean="0"/>
              <a:t>Amendment of the SIU Act;</a:t>
            </a:r>
          </a:p>
          <a:p>
            <a:pPr marL="285750" indent="-285750" algn="just">
              <a:buFont typeface="Arial" panose="020B0604020202020204" pitchFamily="34" charset="0"/>
              <a:buChar char="•"/>
            </a:pPr>
            <a:r>
              <a:rPr lang="en-US" sz="1400" dirty="0" smtClean="0"/>
              <a:t>Improve governance.</a:t>
            </a:r>
            <a:endParaRPr lang="en-US" sz="1400" dirty="0"/>
          </a:p>
        </p:txBody>
      </p:sp>
    </p:spTree>
    <p:extLst>
      <p:ext uri="{BB962C8B-B14F-4D97-AF65-F5344CB8AC3E}">
        <p14:creationId xmlns:p14="http://schemas.microsoft.com/office/powerpoint/2010/main" xmlns="" val="121060582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Picture 61"/>
          <p:cNvPicPr>
            <a:picLocks noChangeAspect="1"/>
          </p:cNvPicPr>
          <p:nvPr/>
        </p:nvPicPr>
        <p:blipFill rotWithShape="1">
          <a:blip r:embed="rId2" cstate="print"/>
          <a:srcRect l="8301" t="11812" r="57940" b="18299"/>
          <a:stretch/>
        </p:blipFill>
        <p:spPr>
          <a:xfrm>
            <a:off x="251520" y="990600"/>
            <a:ext cx="8784976" cy="5638800"/>
          </a:xfrm>
          <a:prstGeom prst="rect">
            <a:avLst/>
          </a:prstGeom>
        </p:spPr>
      </p:pic>
      <p:sp>
        <p:nvSpPr>
          <p:cNvPr id="2" name="Slide Number Placeholder 1"/>
          <p:cNvSpPr>
            <a:spLocks noGrp="1"/>
          </p:cNvSpPr>
          <p:nvPr>
            <p:ph type="sldNum" sz="quarter" idx="12"/>
          </p:nvPr>
        </p:nvSpPr>
        <p:spPr/>
        <p:txBody>
          <a:bodyPr/>
          <a:lstStyle/>
          <a:p>
            <a:fld id="{9606CA99-BDBE-4114-A376-B0F3ABB74991}" type="slidenum">
              <a:rPr lang="en-ZA" altLang="en-US" smtClean="0"/>
              <a:pPr/>
              <a:t>14</a:t>
            </a:fld>
            <a:endParaRPr lang="en-ZA" altLang="en-US"/>
          </a:p>
        </p:txBody>
      </p:sp>
      <p:sp>
        <p:nvSpPr>
          <p:cNvPr id="3" name="Content Placeholder 2"/>
          <p:cNvSpPr>
            <a:spLocks noGrp="1"/>
          </p:cNvSpPr>
          <p:nvPr>
            <p:ph idx="4294967295"/>
          </p:nvPr>
        </p:nvSpPr>
        <p:spPr>
          <a:xfrm>
            <a:off x="304800" y="215294"/>
            <a:ext cx="6553200" cy="838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marL="0" indent="0">
              <a:spcBef>
                <a:spcPct val="0"/>
              </a:spcBef>
              <a:buNone/>
            </a:pPr>
            <a:r>
              <a:rPr lang="en-US" sz="2400" b="1" kern="1200" dirty="0" smtClean="0">
                <a:effectLst>
                  <a:outerShdw blurRad="38100" dist="38100" dir="2700000" algn="tl">
                    <a:srgbClr val="000000">
                      <a:alpha val="43137"/>
                    </a:srgbClr>
                  </a:outerShdw>
                </a:effectLst>
                <a:latin typeface="+mj-lt"/>
                <a:ea typeface="+mj-ea"/>
                <a:cs typeface="+mj-cs"/>
              </a:rPr>
              <a:t>             SIU Strategic Focus Areas </a:t>
            </a:r>
            <a:endParaRPr lang="en-US" sz="2400" b="1" kern="1200" dirty="0">
              <a:effectLst>
                <a:outerShdw blurRad="38100" dist="38100" dir="2700000" algn="tl">
                  <a:srgbClr val="000000">
                    <a:alpha val="43137"/>
                  </a:srgbClr>
                </a:outerShdw>
              </a:effectLst>
              <a:latin typeface="+mj-lt"/>
              <a:ea typeface="+mj-ea"/>
              <a:cs typeface="+mj-cs"/>
            </a:endParaRPr>
          </a:p>
        </p:txBody>
      </p:sp>
      <p:cxnSp>
        <p:nvCxnSpPr>
          <p:cNvPr id="8" name="Elbow Connector 7"/>
          <p:cNvCxnSpPr/>
          <p:nvPr/>
        </p:nvCxnSpPr>
        <p:spPr>
          <a:xfrm rot="5400000">
            <a:off x="6662782" y="3236164"/>
            <a:ext cx="395747" cy="5311"/>
          </a:xfrm>
          <a:prstGeom prst="bentConnector3">
            <a:avLst>
              <a:gd name="adj1" fmla="val 50000"/>
            </a:avLst>
          </a:prstGeom>
          <a:ln>
            <a:noFill/>
            <a:tailEnd type="triangle"/>
          </a:ln>
        </p:spPr>
        <p:style>
          <a:lnRef idx="1">
            <a:schemeClr val="accent1"/>
          </a:lnRef>
          <a:fillRef idx="0">
            <a:schemeClr val="accent1"/>
          </a:fillRef>
          <a:effectRef idx="0">
            <a:schemeClr val="accent1"/>
          </a:effectRef>
          <a:fontRef idx="minor">
            <a:schemeClr val="tx1"/>
          </a:fontRef>
        </p:style>
      </p:cxnSp>
      <p:cxnSp>
        <p:nvCxnSpPr>
          <p:cNvPr id="36" name="Elbow Connector 35"/>
          <p:cNvCxnSpPr/>
          <p:nvPr/>
        </p:nvCxnSpPr>
        <p:spPr>
          <a:xfrm rot="5400000">
            <a:off x="6662782" y="4350687"/>
            <a:ext cx="395747" cy="5311"/>
          </a:xfrm>
          <a:prstGeom prst="bentConnector3">
            <a:avLst>
              <a:gd name="adj1" fmla="val 50000"/>
            </a:avLst>
          </a:prstGeom>
          <a:ln>
            <a:no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0161744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132" y="2852936"/>
            <a:ext cx="9123270" cy="1080120"/>
          </a:xfrm>
          <a:solidFill>
            <a:schemeClr val="tx1"/>
          </a:solidFill>
        </p:spPr>
        <p:txBody>
          <a:bodyPr/>
          <a:lstStyle/>
          <a:p>
            <a:pPr marL="0" indent="0" algn="ctr">
              <a:buNone/>
            </a:pPr>
            <a:r>
              <a:rPr lang="en-US" sz="4000" b="1" dirty="0" smtClean="0">
                <a:solidFill>
                  <a:schemeClr val="bg1"/>
                </a:solidFill>
                <a:latin typeface="+mn-lt"/>
              </a:rPr>
              <a:t>SIU VALUE CHAIN</a:t>
            </a:r>
            <a:endParaRPr lang="en-US" sz="4000" b="1" dirty="0">
              <a:solidFill>
                <a:schemeClr val="bg1"/>
              </a:solidFill>
              <a:latin typeface="+mn-lt"/>
            </a:endParaRPr>
          </a:p>
        </p:txBody>
      </p:sp>
      <p:sp>
        <p:nvSpPr>
          <p:cNvPr id="4" name="Slide Number Placeholder 3"/>
          <p:cNvSpPr>
            <a:spLocks noGrp="1"/>
          </p:cNvSpPr>
          <p:nvPr>
            <p:ph type="sldNum" sz="quarter" idx="16"/>
          </p:nvPr>
        </p:nvSpPr>
        <p:spPr/>
        <p:txBody>
          <a:bodyPr/>
          <a:lstStyle/>
          <a:p>
            <a:pPr>
              <a:defRPr/>
            </a:pPr>
            <a:fld id="{0C5DBD5E-B463-434A-AFDF-C337DCC5D644}" type="slidenum">
              <a:rPr lang="en-ZA" smtClean="0"/>
              <a:pPr>
                <a:defRPr/>
              </a:pPr>
              <a:t>15</a:t>
            </a:fld>
            <a:endParaRPr lang="en-ZA" dirty="0"/>
          </a:p>
        </p:txBody>
      </p:sp>
    </p:spTree>
    <p:extLst>
      <p:ext uri="{BB962C8B-B14F-4D97-AF65-F5344CB8AC3E}">
        <p14:creationId xmlns:p14="http://schemas.microsoft.com/office/powerpoint/2010/main" xmlns="" val="405899340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xmlns="" val="3335896189"/>
              </p:ext>
            </p:extLst>
          </p:nvPr>
        </p:nvGraphicFramePr>
        <p:xfrm>
          <a:off x="329617" y="-379411"/>
          <a:ext cx="8693360" cy="50161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2" name="Title 1"/>
          <p:cNvSpPr txBox="1">
            <a:spLocks/>
          </p:cNvSpPr>
          <p:nvPr/>
        </p:nvSpPr>
        <p:spPr bwMode="auto">
          <a:xfrm>
            <a:off x="1155326" y="222347"/>
            <a:ext cx="7543800" cy="7620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spcBef>
                <a:spcPts val="600"/>
              </a:spcBef>
              <a:spcAft>
                <a:spcPts val="0"/>
              </a:spcAft>
              <a:defRPr/>
            </a:pPr>
            <a:r>
              <a:rPr lang="en-ZA" sz="2400" b="1" dirty="0">
                <a:effectLst>
                  <a:outerShdw blurRad="38100" dist="38100" dir="2700000" algn="tl">
                    <a:srgbClr val="000000">
                      <a:alpha val="43137"/>
                    </a:srgbClr>
                  </a:outerShdw>
                </a:effectLst>
              </a:rPr>
              <a:t>The Value </a:t>
            </a:r>
            <a:r>
              <a:rPr lang="en-ZA" sz="2400" b="1" dirty="0" smtClean="0">
                <a:effectLst>
                  <a:outerShdw blurRad="38100" dist="38100" dir="2700000" algn="tl">
                    <a:srgbClr val="000000">
                      <a:alpha val="43137"/>
                    </a:srgbClr>
                  </a:outerShdw>
                </a:effectLst>
              </a:rPr>
              <a:t>Chain 1/3 </a:t>
            </a:r>
            <a:endParaRPr lang="en-ZA" sz="2400" b="1" dirty="0">
              <a:effectLst>
                <a:outerShdw blurRad="38100" dist="38100" dir="2700000" algn="tl">
                  <a:srgbClr val="000000">
                    <a:alpha val="43137"/>
                  </a:srgbClr>
                </a:outerShdw>
              </a:effectLst>
            </a:endParaRPr>
          </a:p>
        </p:txBody>
      </p:sp>
      <p:graphicFrame>
        <p:nvGraphicFramePr>
          <p:cNvPr id="24" name="Diagram 23"/>
          <p:cNvGraphicFramePr/>
          <p:nvPr>
            <p:extLst>
              <p:ext uri="{D42A27DB-BD31-4B8C-83A1-F6EECF244321}">
                <p14:modId xmlns:p14="http://schemas.microsoft.com/office/powerpoint/2010/main" xmlns="" val="1653045766"/>
              </p:ext>
            </p:extLst>
          </p:nvPr>
        </p:nvGraphicFramePr>
        <p:xfrm>
          <a:off x="304800" y="984347"/>
          <a:ext cx="8369509" cy="501611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cxnSp>
        <p:nvCxnSpPr>
          <p:cNvPr id="25" name="Elbow Connector 24"/>
          <p:cNvCxnSpPr>
            <a:endCxn id="24" idx="1"/>
          </p:cNvCxnSpPr>
          <p:nvPr/>
        </p:nvCxnSpPr>
        <p:spPr>
          <a:xfrm rot="10800000" flipV="1">
            <a:off x="304800" y="2120846"/>
            <a:ext cx="8513480" cy="1371558"/>
          </a:xfrm>
          <a:prstGeom prst="bentConnector5">
            <a:avLst>
              <a:gd name="adj1" fmla="val 846"/>
              <a:gd name="adj2" fmla="val 39273"/>
              <a:gd name="adj3" fmla="val 102685"/>
            </a:avLst>
          </a:prstGeom>
          <a:ln w="762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37134" y="1273976"/>
            <a:ext cx="7665719" cy="3505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ZA" b="1" dirty="0" smtClean="0">
                <a:solidFill>
                  <a:schemeClr val="tx1"/>
                </a:solidFill>
              </a:rPr>
              <a:t>High Level Value Chain </a:t>
            </a:r>
            <a:endParaRPr lang="en-US" b="1" dirty="0">
              <a:solidFill>
                <a:schemeClr val="tx1"/>
              </a:solidFill>
            </a:endParaRPr>
          </a:p>
        </p:txBody>
      </p:sp>
      <p:sp>
        <p:nvSpPr>
          <p:cNvPr id="39" name="Rectangle 38"/>
          <p:cNvSpPr/>
          <p:nvPr/>
        </p:nvSpPr>
        <p:spPr>
          <a:xfrm>
            <a:off x="37133" y="4079145"/>
            <a:ext cx="7665719" cy="3505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ZA" b="1" dirty="0">
                <a:solidFill>
                  <a:schemeClr val="tx1"/>
                </a:solidFill>
              </a:rPr>
              <a:t>Functional Areas </a:t>
            </a:r>
            <a:endParaRPr lang="en-US" b="1" dirty="0">
              <a:solidFill>
                <a:schemeClr val="tx1"/>
              </a:solidFill>
            </a:endParaRPr>
          </a:p>
        </p:txBody>
      </p:sp>
      <p:sp>
        <p:nvSpPr>
          <p:cNvPr id="40" name="Rectangle 39"/>
          <p:cNvSpPr/>
          <p:nvPr/>
        </p:nvSpPr>
        <p:spPr>
          <a:xfrm>
            <a:off x="2286001" y="4640604"/>
            <a:ext cx="1226866" cy="929391"/>
          </a:xfrm>
          <a:prstGeom prst="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smtClean="0">
                <a:solidFill>
                  <a:schemeClr val="tx1"/>
                </a:solidFill>
              </a:rPr>
              <a:t>Case Registration and Monitoring </a:t>
            </a:r>
            <a:endParaRPr lang="en-ZA" sz="1400" dirty="0">
              <a:solidFill>
                <a:schemeClr val="tx1"/>
              </a:solidFill>
            </a:endParaRPr>
          </a:p>
        </p:txBody>
      </p:sp>
      <p:sp>
        <p:nvSpPr>
          <p:cNvPr id="41" name="Rectangle 40"/>
          <p:cNvSpPr/>
          <p:nvPr/>
        </p:nvSpPr>
        <p:spPr>
          <a:xfrm>
            <a:off x="3657600" y="4653557"/>
            <a:ext cx="1154409" cy="929391"/>
          </a:xfrm>
          <a:prstGeom prst="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solidFill>
                  <a:schemeClr val="tx1"/>
                </a:solidFill>
              </a:rPr>
              <a:t>Case Assessment </a:t>
            </a:r>
          </a:p>
        </p:txBody>
      </p:sp>
      <p:sp>
        <p:nvSpPr>
          <p:cNvPr id="42" name="Rectangle 41"/>
          <p:cNvSpPr/>
          <p:nvPr/>
        </p:nvSpPr>
        <p:spPr>
          <a:xfrm>
            <a:off x="4953000" y="4637679"/>
            <a:ext cx="1237156" cy="929391"/>
          </a:xfrm>
          <a:prstGeom prst="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smtClean="0">
                <a:solidFill>
                  <a:schemeClr val="tx1"/>
                </a:solidFill>
              </a:rPr>
              <a:t>Case Management </a:t>
            </a:r>
            <a:endParaRPr lang="en-ZA" sz="1400" dirty="0">
              <a:solidFill>
                <a:schemeClr val="tx1"/>
              </a:solidFill>
            </a:endParaRPr>
          </a:p>
        </p:txBody>
      </p:sp>
      <p:sp>
        <p:nvSpPr>
          <p:cNvPr id="43" name="Rectangle 42"/>
          <p:cNvSpPr/>
          <p:nvPr/>
        </p:nvSpPr>
        <p:spPr>
          <a:xfrm>
            <a:off x="6324600" y="4632196"/>
            <a:ext cx="1237156" cy="929391"/>
          </a:xfrm>
          <a:prstGeom prst="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smtClean="0">
                <a:solidFill>
                  <a:schemeClr val="tx1"/>
                </a:solidFill>
              </a:rPr>
              <a:t>Forensic Legal Assessment </a:t>
            </a:r>
            <a:endParaRPr lang="en-ZA" sz="1400" dirty="0">
              <a:solidFill>
                <a:schemeClr val="tx1"/>
              </a:solidFill>
            </a:endParaRPr>
          </a:p>
        </p:txBody>
      </p:sp>
      <p:sp>
        <p:nvSpPr>
          <p:cNvPr id="44" name="Rectangle 43"/>
          <p:cNvSpPr/>
          <p:nvPr/>
        </p:nvSpPr>
        <p:spPr>
          <a:xfrm>
            <a:off x="2514600" y="5720776"/>
            <a:ext cx="1292938" cy="929391"/>
          </a:xfrm>
          <a:prstGeom prst="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smtClean="0">
                <a:solidFill>
                  <a:schemeClr val="tx1"/>
                </a:solidFill>
              </a:rPr>
              <a:t>Civil Litigation Assessment </a:t>
            </a:r>
            <a:endParaRPr lang="en-ZA" sz="1400" dirty="0">
              <a:solidFill>
                <a:schemeClr val="tx1"/>
              </a:solidFill>
            </a:endParaRPr>
          </a:p>
        </p:txBody>
      </p:sp>
      <p:sp>
        <p:nvSpPr>
          <p:cNvPr id="45" name="Rectangle 44"/>
          <p:cNvSpPr/>
          <p:nvPr/>
        </p:nvSpPr>
        <p:spPr>
          <a:xfrm>
            <a:off x="4038600" y="5720776"/>
            <a:ext cx="1237156" cy="929391"/>
          </a:xfrm>
          <a:prstGeom prst="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smtClean="0">
                <a:solidFill>
                  <a:schemeClr val="tx1"/>
                </a:solidFill>
              </a:rPr>
              <a:t>Forensic Analysis</a:t>
            </a:r>
            <a:endParaRPr lang="en-ZA" sz="1400" dirty="0">
              <a:solidFill>
                <a:schemeClr val="tx1"/>
              </a:solidFill>
            </a:endParaRPr>
          </a:p>
        </p:txBody>
      </p:sp>
      <p:sp>
        <p:nvSpPr>
          <p:cNvPr id="46" name="Rectangle 45"/>
          <p:cNvSpPr/>
          <p:nvPr/>
        </p:nvSpPr>
        <p:spPr>
          <a:xfrm>
            <a:off x="5486400" y="5700009"/>
            <a:ext cx="1375685" cy="929391"/>
          </a:xfrm>
          <a:prstGeom prst="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smtClean="0">
                <a:solidFill>
                  <a:schemeClr val="tx1"/>
                </a:solidFill>
              </a:rPr>
              <a:t>Market Data Analytics </a:t>
            </a:r>
            <a:endParaRPr lang="en-ZA" sz="1400" dirty="0">
              <a:solidFill>
                <a:schemeClr val="tx1"/>
              </a:solidFill>
            </a:endParaRPr>
          </a:p>
        </p:txBody>
      </p:sp>
      <p:sp>
        <p:nvSpPr>
          <p:cNvPr id="47" name="Rectangle 46"/>
          <p:cNvSpPr/>
          <p:nvPr/>
        </p:nvSpPr>
        <p:spPr>
          <a:xfrm>
            <a:off x="7086600" y="5681997"/>
            <a:ext cx="1154409" cy="929391"/>
          </a:xfrm>
          <a:prstGeom prst="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smtClean="0">
                <a:solidFill>
                  <a:schemeClr val="tx1"/>
                </a:solidFill>
              </a:rPr>
              <a:t>Prevention and Advisory</a:t>
            </a:r>
            <a:endParaRPr lang="en-ZA" sz="1400" dirty="0">
              <a:solidFill>
                <a:schemeClr val="tx1"/>
              </a:solidFill>
            </a:endParaRPr>
          </a:p>
        </p:txBody>
      </p:sp>
      <p:grpSp>
        <p:nvGrpSpPr>
          <p:cNvPr id="52" name="Group 11"/>
          <p:cNvGrpSpPr>
            <a:grpSpLocks noChangeAspect="1"/>
          </p:cNvGrpSpPr>
          <p:nvPr/>
        </p:nvGrpSpPr>
        <p:grpSpPr>
          <a:xfrm>
            <a:off x="509354" y="4855150"/>
            <a:ext cx="1737773" cy="1641663"/>
            <a:chOff x="5797550" y="388938"/>
            <a:chExt cx="1062038" cy="1003301"/>
          </a:xfrm>
          <a:solidFill>
            <a:schemeClr val="accent3">
              <a:lumMod val="65000"/>
            </a:schemeClr>
          </a:solidFill>
        </p:grpSpPr>
        <p:sp>
          <p:nvSpPr>
            <p:cNvPr id="53" name="Freeform 523"/>
            <p:cNvSpPr>
              <a:spLocks noEditPoints="1"/>
            </p:cNvSpPr>
            <p:nvPr/>
          </p:nvSpPr>
          <p:spPr bwMode="auto">
            <a:xfrm>
              <a:off x="5876925" y="473076"/>
              <a:ext cx="898525" cy="919163"/>
            </a:xfrm>
            <a:custGeom>
              <a:avLst/>
              <a:gdLst>
                <a:gd name="T0" fmla="*/ 163 w 171"/>
                <a:gd name="T1" fmla="*/ 120 h 175"/>
                <a:gd name="T2" fmla="*/ 152 w 171"/>
                <a:gd name="T3" fmla="*/ 141 h 175"/>
                <a:gd name="T4" fmla="*/ 139 w 171"/>
                <a:gd name="T5" fmla="*/ 155 h 175"/>
                <a:gd name="T6" fmla="*/ 123 w 171"/>
                <a:gd name="T7" fmla="*/ 164 h 175"/>
                <a:gd name="T8" fmla="*/ 96 w 171"/>
                <a:gd name="T9" fmla="*/ 173 h 175"/>
                <a:gd name="T10" fmla="*/ 57 w 171"/>
                <a:gd name="T11" fmla="*/ 167 h 175"/>
                <a:gd name="T12" fmla="*/ 28 w 171"/>
                <a:gd name="T13" fmla="*/ 148 h 175"/>
                <a:gd name="T14" fmla="*/ 9 w 171"/>
                <a:gd name="T15" fmla="*/ 124 h 175"/>
                <a:gd name="T16" fmla="*/ 9 w 171"/>
                <a:gd name="T17" fmla="*/ 101 h 175"/>
                <a:gd name="T18" fmla="*/ 3 w 171"/>
                <a:gd name="T19" fmla="*/ 91 h 175"/>
                <a:gd name="T20" fmla="*/ 1 w 171"/>
                <a:gd name="T21" fmla="*/ 72 h 175"/>
                <a:gd name="T22" fmla="*/ 7 w 171"/>
                <a:gd name="T23" fmla="*/ 59 h 175"/>
                <a:gd name="T24" fmla="*/ 11 w 171"/>
                <a:gd name="T25" fmla="*/ 42 h 175"/>
                <a:gd name="T26" fmla="*/ 22 w 171"/>
                <a:gd name="T27" fmla="*/ 30 h 175"/>
                <a:gd name="T28" fmla="*/ 36 w 171"/>
                <a:gd name="T29" fmla="*/ 16 h 175"/>
                <a:gd name="T30" fmla="*/ 51 w 171"/>
                <a:gd name="T31" fmla="*/ 6 h 175"/>
                <a:gd name="T32" fmla="*/ 78 w 171"/>
                <a:gd name="T33" fmla="*/ 4 h 175"/>
                <a:gd name="T34" fmla="*/ 100 w 171"/>
                <a:gd name="T35" fmla="*/ 2 h 175"/>
                <a:gd name="T36" fmla="*/ 131 w 171"/>
                <a:gd name="T37" fmla="*/ 16 h 175"/>
                <a:gd name="T38" fmla="*/ 144 w 171"/>
                <a:gd name="T39" fmla="*/ 25 h 175"/>
                <a:gd name="T40" fmla="*/ 157 w 171"/>
                <a:gd name="T41" fmla="*/ 40 h 175"/>
                <a:gd name="T42" fmla="*/ 162 w 171"/>
                <a:gd name="T43" fmla="*/ 58 h 175"/>
                <a:gd name="T44" fmla="*/ 168 w 171"/>
                <a:gd name="T45" fmla="*/ 79 h 175"/>
                <a:gd name="T46" fmla="*/ 169 w 171"/>
                <a:gd name="T47" fmla="*/ 101 h 175"/>
                <a:gd name="T48" fmla="*/ 161 w 171"/>
                <a:gd name="T49" fmla="*/ 98 h 175"/>
                <a:gd name="T50" fmla="*/ 100 w 171"/>
                <a:gd name="T51" fmla="*/ 15 h 175"/>
                <a:gd name="T52" fmla="*/ 125 w 171"/>
                <a:gd name="T53" fmla="*/ 24 h 175"/>
                <a:gd name="T54" fmla="*/ 141 w 171"/>
                <a:gd name="T55" fmla="*/ 39 h 175"/>
                <a:gd name="T56" fmla="*/ 152 w 171"/>
                <a:gd name="T57" fmla="*/ 57 h 175"/>
                <a:gd name="T58" fmla="*/ 159 w 171"/>
                <a:gd name="T59" fmla="*/ 82 h 175"/>
                <a:gd name="T60" fmla="*/ 156 w 171"/>
                <a:gd name="T61" fmla="*/ 102 h 175"/>
                <a:gd name="T62" fmla="*/ 151 w 171"/>
                <a:gd name="T63" fmla="*/ 120 h 175"/>
                <a:gd name="T64" fmla="*/ 145 w 171"/>
                <a:gd name="T65" fmla="*/ 131 h 175"/>
                <a:gd name="T66" fmla="*/ 129 w 171"/>
                <a:gd name="T67" fmla="*/ 147 h 175"/>
                <a:gd name="T68" fmla="*/ 110 w 171"/>
                <a:gd name="T69" fmla="*/ 156 h 175"/>
                <a:gd name="T70" fmla="*/ 85 w 171"/>
                <a:gd name="T71" fmla="*/ 160 h 175"/>
                <a:gd name="T72" fmla="*/ 55 w 171"/>
                <a:gd name="T73" fmla="*/ 151 h 175"/>
                <a:gd name="T74" fmla="*/ 37 w 171"/>
                <a:gd name="T75" fmla="*/ 142 h 175"/>
                <a:gd name="T76" fmla="*/ 24 w 171"/>
                <a:gd name="T77" fmla="*/ 128 h 175"/>
                <a:gd name="T78" fmla="*/ 10 w 171"/>
                <a:gd name="T79" fmla="*/ 92 h 175"/>
                <a:gd name="T80" fmla="*/ 14 w 171"/>
                <a:gd name="T81" fmla="*/ 65 h 175"/>
                <a:gd name="T82" fmla="*/ 22 w 171"/>
                <a:gd name="T83" fmla="*/ 48 h 175"/>
                <a:gd name="T84" fmla="*/ 33 w 171"/>
                <a:gd name="T85" fmla="*/ 34 h 175"/>
                <a:gd name="T86" fmla="*/ 46 w 171"/>
                <a:gd name="T87" fmla="*/ 21 h 175"/>
                <a:gd name="T88" fmla="*/ 65 w 171"/>
                <a:gd name="T89" fmla="*/ 15 h 175"/>
                <a:gd name="T90" fmla="*/ 78 w 171"/>
                <a:gd name="T91" fmla="*/ 12 h 175"/>
                <a:gd name="T92" fmla="*/ 157 w 171"/>
                <a:gd name="T93" fmla="*/ 57 h 175"/>
                <a:gd name="T94" fmla="*/ 146 w 171"/>
                <a:gd name="T95" fmla="*/ 35 h 175"/>
                <a:gd name="T96" fmla="*/ 148 w 171"/>
                <a:gd name="T97" fmla="*/ 41 h 175"/>
                <a:gd name="T98" fmla="*/ 147 w 171"/>
                <a:gd name="T99" fmla="*/ 39 h 175"/>
                <a:gd name="T100" fmla="*/ 145 w 171"/>
                <a:gd name="T101" fmla="*/ 36 h 175"/>
                <a:gd name="T102" fmla="*/ 141 w 171"/>
                <a:gd name="T103" fmla="*/ 30 h 175"/>
                <a:gd name="T104" fmla="*/ 141 w 171"/>
                <a:gd name="T105" fmla="*/ 29 h 175"/>
                <a:gd name="T106" fmla="*/ 90 w 171"/>
                <a:gd name="T107" fmla="*/ 12 h 175"/>
                <a:gd name="T108" fmla="*/ 70 w 171"/>
                <a:gd name="T109" fmla="*/ 166 h 175"/>
                <a:gd name="T110" fmla="*/ 65 w 171"/>
                <a:gd name="T111" fmla="*/ 162 h 175"/>
                <a:gd name="T112" fmla="*/ 53 w 171"/>
                <a:gd name="T113" fmla="*/ 7 h 175"/>
                <a:gd name="T114" fmla="*/ 46 w 171"/>
                <a:gd name="T115" fmla="*/ 156 h 175"/>
                <a:gd name="T116" fmla="*/ 33 w 171"/>
                <a:gd name="T117" fmla="*/ 141 h 175"/>
                <a:gd name="T118" fmla="*/ 32 w 171"/>
                <a:gd name="T119" fmla="*/ 147 h 175"/>
                <a:gd name="T120" fmla="*/ 13 w 171"/>
                <a:gd name="T121" fmla="*/ 61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1" h="175">
                  <a:moveTo>
                    <a:pt x="162" y="99"/>
                  </a:moveTo>
                  <a:cubicBezTo>
                    <a:pt x="162" y="101"/>
                    <a:pt x="163" y="102"/>
                    <a:pt x="164" y="104"/>
                  </a:cubicBezTo>
                  <a:cubicBezTo>
                    <a:pt x="163" y="104"/>
                    <a:pt x="163" y="105"/>
                    <a:pt x="163" y="105"/>
                  </a:cubicBezTo>
                  <a:cubicBezTo>
                    <a:pt x="162" y="105"/>
                    <a:pt x="162" y="105"/>
                    <a:pt x="162" y="105"/>
                  </a:cubicBezTo>
                  <a:cubicBezTo>
                    <a:pt x="162" y="105"/>
                    <a:pt x="162" y="105"/>
                    <a:pt x="162" y="105"/>
                  </a:cubicBezTo>
                  <a:cubicBezTo>
                    <a:pt x="162" y="106"/>
                    <a:pt x="162" y="106"/>
                    <a:pt x="162" y="106"/>
                  </a:cubicBezTo>
                  <a:cubicBezTo>
                    <a:pt x="162" y="106"/>
                    <a:pt x="163" y="107"/>
                    <a:pt x="163" y="107"/>
                  </a:cubicBezTo>
                  <a:cubicBezTo>
                    <a:pt x="163" y="108"/>
                    <a:pt x="163" y="108"/>
                    <a:pt x="163" y="108"/>
                  </a:cubicBezTo>
                  <a:cubicBezTo>
                    <a:pt x="163" y="108"/>
                    <a:pt x="163" y="108"/>
                    <a:pt x="163" y="108"/>
                  </a:cubicBezTo>
                  <a:cubicBezTo>
                    <a:pt x="163" y="108"/>
                    <a:pt x="163" y="109"/>
                    <a:pt x="163" y="109"/>
                  </a:cubicBezTo>
                  <a:cubicBezTo>
                    <a:pt x="164" y="110"/>
                    <a:pt x="164" y="110"/>
                    <a:pt x="164" y="110"/>
                  </a:cubicBezTo>
                  <a:cubicBezTo>
                    <a:pt x="164" y="111"/>
                    <a:pt x="164" y="111"/>
                    <a:pt x="164" y="111"/>
                  </a:cubicBezTo>
                  <a:cubicBezTo>
                    <a:pt x="164" y="112"/>
                    <a:pt x="164" y="113"/>
                    <a:pt x="164" y="113"/>
                  </a:cubicBezTo>
                  <a:cubicBezTo>
                    <a:pt x="165" y="114"/>
                    <a:pt x="165" y="113"/>
                    <a:pt x="165" y="115"/>
                  </a:cubicBezTo>
                  <a:cubicBezTo>
                    <a:pt x="165" y="115"/>
                    <a:pt x="166" y="115"/>
                    <a:pt x="166" y="115"/>
                  </a:cubicBezTo>
                  <a:cubicBezTo>
                    <a:pt x="166" y="115"/>
                    <a:pt x="166" y="116"/>
                    <a:pt x="165" y="116"/>
                  </a:cubicBezTo>
                  <a:cubicBezTo>
                    <a:pt x="165" y="116"/>
                    <a:pt x="164" y="116"/>
                    <a:pt x="164" y="116"/>
                  </a:cubicBezTo>
                  <a:cubicBezTo>
                    <a:pt x="165" y="117"/>
                    <a:pt x="163" y="119"/>
                    <a:pt x="163" y="120"/>
                  </a:cubicBezTo>
                  <a:cubicBezTo>
                    <a:pt x="163" y="120"/>
                    <a:pt x="164" y="122"/>
                    <a:pt x="164" y="123"/>
                  </a:cubicBezTo>
                  <a:cubicBezTo>
                    <a:pt x="164" y="124"/>
                    <a:pt x="164" y="124"/>
                    <a:pt x="162" y="124"/>
                  </a:cubicBezTo>
                  <a:cubicBezTo>
                    <a:pt x="162" y="124"/>
                    <a:pt x="162" y="124"/>
                    <a:pt x="161" y="124"/>
                  </a:cubicBezTo>
                  <a:cubicBezTo>
                    <a:pt x="161" y="124"/>
                    <a:pt x="161" y="125"/>
                    <a:pt x="161" y="125"/>
                  </a:cubicBezTo>
                  <a:cubicBezTo>
                    <a:pt x="161" y="126"/>
                    <a:pt x="161" y="126"/>
                    <a:pt x="161" y="127"/>
                  </a:cubicBezTo>
                  <a:cubicBezTo>
                    <a:pt x="161" y="128"/>
                    <a:pt x="161" y="128"/>
                    <a:pt x="160" y="128"/>
                  </a:cubicBezTo>
                  <a:cubicBezTo>
                    <a:pt x="159" y="128"/>
                    <a:pt x="158" y="129"/>
                    <a:pt x="158" y="129"/>
                  </a:cubicBezTo>
                  <a:cubicBezTo>
                    <a:pt x="158" y="129"/>
                    <a:pt x="157" y="129"/>
                    <a:pt x="157" y="129"/>
                  </a:cubicBezTo>
                  <a:cubicBezTo>
                    <a:pt x="157" y="130"/>
                    <a:pt x="157" y="130"/>
                    <a:pt x="157" y="130"/>
                  </a:cubicBezTo>
                  <a:cubicBezTo>
                    <a:pt x="157" y="130"/>
                    <a:pt x="157" y="131"/>
                    <a:pt x="157" y="132"/>
                  </a:cubicBezTo>
                  <a:cubicBezTo>
                    <a:pt x="157" y="132"/>
                    <a:pt x="157" y="132"/>
                    <a:pt x="157" y="133"/>
                  </a:cubicBezTo>
                  <a:cubicBezTo>
                    <a:pt x="156" y="133"/>
                    <a:pt x="157" y="134"/>
                    <a:pt x="157" y="135"/>
                  </a:cubicBezTo>
                  <a:cubicBezTo>
                    <a:pt x="156" y="135"/>
                    <a:pt x="156" y="135"/>
                    <a:pt x="155" y="135"/>
                  </a:cubicBezTo>
                  <a:cubicBezTo>
                    <a:pt x="156" y="136"/>
                    <a:pt x="156" y="136"/>
                    <a:pt x="156" y="137"/>
                  </a:cubicBezTo>
                  <a:cubicBezTo>
                    <a:pt x="155" y="137"/>
                    <a:pt x="155" y="138"/>
                    <a:pt x="154" y="138"/>
                  </a:cubicBezTo>
                  <a:cubicBezTo>
                    <a:pt x="154" y="138"/>
                    <a:pt x="154" y="138"/>
                    <a:pt x="153" y="138"/>
                  </a:cubicBezTo>
                  <a:cubicBezTo>
                    <a:pt x="153" y="138"/>
                    <a:pt x="153" y="140"/>
                    <a:pt x="153" y="140"/>
                  </a:cubicBezTo>
                  <a:cubicBezTo>
                    <a:pt x="152" y="140"/>
                    <a:pt x="152" y="140"/>
                    <a:pt x="152" y="141"/>
                  </a:cubicBezTo>
                  <a:cubicBezTo>
                    <a:pt x="152" y="141"/>
                    <a:pt x="152" y="141"/>
                    <a:pt x="152" y="141"/>
                  </a:cubicBezTo>
                  <a:cubicBezTo>
                    <a:pt x="154" y="143"/>
                    <a:pt x="151" y="143"/>
                    <a:pt x="151" y="144"/>
                  </a:cubicBezTo>
                  <a:cubicBezTo>
                    <a:pt x="150" y="144"/>
                    <a:pt x="152" y="145"/>
                    <a:pt x="150" y="145"/>
                  </a:cubicBezTo>
                  <a:cubicBezTo>
                    <a:pt x="149" y="145"/>
                    <a:pt x="148" y="144"/>
                    <a:pt x="147" y="144"/>
                  </a:cubicBezTo>
                  <a:cubicBezTo>
                    <a:pt x="147" y="145"/>
                    <a:pt x="147" y="145"/>
                    <a:pt x="147" y="145"/>
                  </a:cubicBezTo>
                  <a:cubicBezTo>
                    <a:pt x="147" y="145"/>
                    <a:pt x="146" y="147"/>
                    <a:pt x="145" y="147"/>
                  </a:cubicBezTo>
                  <a:cubicBezTo>
                    <a:pt x="145" y="147"/>
                    <a:pt x="145" y="147"/>
                    <a:pt x="145" y="147"/>
                  </a:cubicBezTo>
                  <a:cubicBezTo>
                    <a:pt x="145" y="148"/>
                    <a:pt x="145" y="148"/>
                    <a:pt x="145" y="148"/>
                  </a:cubicBezTo>
                  <a:cubicBezTo>
                    <a:pt x="144" y="148"/>
                    <a:pt x="144" y="149"/>
                    <a:pt x="144" y="149"/>
                  </a:cubicBezTo>
                  <a:cubicBezTo>
                    <a:pt x="144" y="149"/>
                    <a:pt x="144" y="150"/>
                    <a:pt x="144" y="150"/>
                  </a:cubicBezTo>
                  <a:cubicBezTo>
                    <a:pt x="143" y="150"/>
                    <a:pt x="143" y="151"/>
                    <a:pt x="142" y="151"/>
                  </a:cubicBezTo>
                  <a:cubicBezTo>
                    <a:pt x="142" y="151"/>
                    <a:pt x="141" y="151"/>
                    <a:pt x="141" y="151"/>
                  </a:cubicBezTo>
                  <a:cubicBezTo>
                    <a:pt x="141" y="152"/>
                    <a:pt x="141" y="152"/>
                    <a:pt x="141" y="152"/>
                  </a:cubicBezTo>
                  <a:cubicBezTo>
                    <a:pt x="141" y="152"/>
                    <a:pt x="141" y="153"/>
                    <a:pt x="141" y="153"/>
                  </a:cubicBezTo>
                  <a:cubicBezTo>
                    <a:pt x="140" y="153"/>
                    <a:pt x="140" y="154"/>
                    <a:pt x="140" y="154"/>
                  </a:cubicBezTo>
                  <a:cubicBezTo>
                    <a:pt x="139" y="154"/>
                    <a:pt x="139" y="153"/>
                    <a:pt x="138" y="153"/>
                  </a:cubicBezTo>
                  <a:cubicBezTo>
                    <a:pt x="138" y="154"/>
                    <a:pt x="138" y="154"/>
                    <a:pt x="138" y="154"/>
                  </a:cubicBezTo>
                  <a:cubicBezTo>
                    <a:pt x="139" y="154"/>
                    <a:pt x="139" y="154"/>
                    <a:pt x="139" y="155"/>
                  </a:cubicBezTo>
                  <a:cubicBezTo>
                    <a:pt x="138" y="155"/>
                    <a:pt x="138" y="155"/>
                    <a:pt x="138" y="155"/>
                  </a:cubicBezTo>
                  <a:cubicBezTo>
                    <a:pt x="138" y="155"/>
                    <a:pt x="138" y="155"/>
                    <a:pt x="137" y="155"/>
                  </a:cubicBezTo>
                  <a:cubicBezTo>
                    <a:pt x="137" y="155"/>
                    <a:pt x="137" y="155"/>
                    <a:pt x="137" y="156"/>
                  </a:cubicBezTo>
                  <a:cubicBezTo>
                    <a:pt x="136" y="156"/>
                    <a:pt x="137" y="156"/>
                    <a:pt x="135" y="156"/>
                  </a:cubicBezTo>
                  <a:cubicBezTo>
                    <a:pt x="135" y="157"/>
                    <a:pt x="135" y="157"/>
                    <a:pt x="134" y="158"/>
                  </a:cubicBezTo>
                  <a:cubicBezTo>
                    <a:pt x="134" y="158"/>
                    <a:pt x="133" y="158"/>
                    <a:pt x="133" y="158"/>
                  </a:cubicBezTo>
                  <a:cubicBezTo>
                    <a:pt x="132" y="159"/>
                    <a:pt x="133" y="159"/>
                    <a:pt x="133" y="160"/>
                  </a:cubicBezTo>
                  <a:cubicBezTo>
                    <a:pt x="133" y="160"/>
                    <a:pt x="133" y="160"/>
                    <a:pt x="132" y="160"/>
                  </a:cubicBezTo>
                  <a:cubicBezTo>
                    <a:pt x="132" y="161"/>
                    <a:pt x="131" y="160"/>
                    <a:pt x="130" y="160"/>
                  </a:cubicBezTo>
                  <a:cubicBezTo>
                    <a:pt x="130" y="160"/>
                    <a:pt x="130" y="160"/>
                    <a:pt x="130" y="160"/>
                  </a:cubicBezTo>
                  <a:cubicBezTo>
                    <a:pt x="130" y="161"/>
                    <a:pt x="130" y="162"/>
                    <a:pt x="130" y="162"/>
                  </a:cubicBezTo>
                  <a:cubicBezTo>
                    <a:pt x="129" y="162"/>
                    <a:pt x="129" y="162"/>
                    <a:pt x="128" y="163"/>
                  </a:cubicBezTo>
                  <a:cubicBezTo>
                    <a:pt x="128" y="163"/>
                    <a:pt x="128" y="162"/>
                    <a:pt x="128" y="162"/>
                  </a:cubicBezTo>
                  <a:cubicBezTo>
                    <a:pt x="127" y="162"/>
                    <a:pt x="127" y="162"/>
                    <a:pt x="126" y="162"/>
                  </a:cubicBezTo>
                  <a:cubicBezTo>
                    <a:pt x="126" y="162"/>
                    <a:pt x="126" y="163"/>
                    <a:pt x="126" y="163"/>
                  </a:cubicBezTo>
                  <a:cubicBezTo>
                    <a:pt x="125" y="164"/>
                    <a:pt x="125" y="164"/>
                    <a:pt x="125" y="164"/>
                  </a:cubicBezTo>
                  <a:cubicBezTo>
                    <a:pt x="124" y="164"/>
                    <a:pt x="124" y="163"/>
                    <a:pt x="123" y="164"/>
                  </a:cubicBezTo>
                  <a:cubicBezTo>
                    <a:pt x="123" y="164"/>
                    <a:pt x="123" y="164"/>
                    <a:pt x="123" y="164"/>
                  </a:cubicBezTo>
                  <a:cubicBezTo>
                    <a:pt x="122" y="164"/>
                    <a:pt x="121" y="164"/>
                    <a:pt x="120" y="164"/>
                  </a:cubicBezTo>
                  <a:cubicBezTo>
                    <a:pt x="120" y="164"/>
                    <a:pt x="120" y="164"/>
                    <a:pt x="120" y="164"/>
                  </a:cubicBezTo>
                  <a:cubicBezTo>
                    <a:pt x="119" y="164"/>
                    <a:pt x="119" y="165"/>
                    <a:pt x="118" y="166"/>
                  </a:cubicBezTo>
                  <a:cubicBezTo>
                    <a:pt x="118" y="167"/>
                    <a:pt x="116" y="167"/>
                    <a:pt x="115" y="167"/>
                  </a:cubicBezTo>
                  <a:cubicBezTo>
                    <a:pt x="115" y="167"/>
                    <a:pt x="115" y="168"/>
                    <a:pt x="115" y="168"/>
                  </a:cubicBezTo>
                  <a:cubicBezTo>
                    <a:pt x="114" y="169"/>
                    <a:pt x="113" y="168"/>
                    <a:pt x="112" y="168"/>
                  </a:cubicBezTo>
                  <a:cubicBezTo>
                    <a:pt x="111" y="168"/>
                    <a:pt x="110" y="169"/>
                    <a:pt x="110" y="170"/>
                  </a:cubicBezTo>
                  <a:cubicBezTo>
                    <a:pt x="108" y="170"/>
                    <a:pt x="108" y="169"/>
                    <a:pt x="106" y="169"/>
                  </a:cubicBezTo>
                  <a:cubicBezTo>
                    <a:pt x="106" y="169"/>
                    <a:pt x="105" y="170"/>
                    <a:pt x="105" y="170"/>
                  </a:cubicBezTo>
                  <a:cubicBezTo>
                    <a:pt x="105" y="170"/>
                    <a:pt x="105" y="170"/>
                    <a:pt x="104" y="170"/>
                  </a:cubicBezTo>
                  <a:cubicBezTo>
                    <a:pt x="104" y="170"/>
                    <a:pt x="104" y="171"/>
                    <a:pt x="103" y="170"/>
                  </a:cubicBezTo>
                  <a:cubicBezTo>
                    <a:pt x="103" y="170"/>
                    <a:pt x="102" y="170"/>
                    <a:pt x="102" y="170"/>
                  </a:cubicBezTo>
                  <a:cubicBezTo>
                    <a:pt x="101" y="170"/>
                    <a:pt x="101" y="170"/>
                    <a:pt x="101" y="170"/>
                  </a:cubicBezTo>
                  <a:cubicBezTo>
                    <a:pt x="101" y="170"/>
                    <a:pt x="101" y="171"/>
                    <a:pt x="102" y="171"/>
                  </a:cubicBezTo>
                  <a:cubicBezTo>
                    <a:pt x="102" y="171"/>
                    <a:pt x="101" y="172"/>
                    <a:pt x="101" y="172"/>
                  </a:cubicBezTo>
                  <a:cubicBezTo>
                    <a:pt x="100" y="173"/>
                    <a:pt x="100" y="172"/>
                    <a:pt x="98" y="172"/>
                  </a:cubicBezTo>
                  <a:cubicBezTo>
                    <a:pt x="98" y="173"/>
                    <a:pt x="98" y="173"/>
                    <a:pt x="97" y="173"/>
                  </a:cubicBezTo>
                  <a:cubicBezTo>
                    <a:pt x="97" y="173"/>
                    <a:pt x="96" y="173"/>
                    <a:pt x="96" y="173"/>
                  </a:cubicBezTo>
                  <a:cubicBezTo>
                    <a:pt x="95" y="173"/>
                    <a:pt x="95" y="173"/>
                    <a:pt x="95" y="173"/>
                  </a:cubicBezTo>
                  <a:cubicBezTo>
                    <a:pt x="94" y="173"/>
                    <a:pt x="94" y="172"/>
                    <a:pt x="93" y="172"/>
                  </a:cubicBezTo>
                  <a:cubicBezTo>
                    <a:pt x="93" y="172"/>
                    <a:pt x="93" y="172"/>
                    <a:pt x="92" y="172"/>
                  </a:cubicBezTo>
                  <a:cubicBezTo>
                    <a:pt x="92" y="172"/>
                    <a:pt x="91" y="172"/>
                    <a:pt x="90" y="172"/>
                  </a:cubicBezTo>
                  <a:cubicBezTo>
                    <a:pt x="90" y="172"/>
                    <a:pt x="90" y="173"/>
                    <a:pt x="90" y="173"/>
                  </a:cubicBezTo>
                  <a:cubicBezTo>
                    <a:pt x="87" y="173"/>
                    <a:pt x="87" y="173"/>
                    <a:pt x="86" y="172"/>
                  </a:cubicBezTo>
                  <a:cubicBezTo>
                    <a:pt x="85" y="172"/>
                    <a:pt x="84" y="172"/>
                    <a:pt x="84" y="172"/>
                  </a:cubicBezTo>
                  <a:cubicBezTo>
                    <a:pt x="83" y="172"/>
                    <a:pt x="83" y="173"/>
                    <a:pt x="82" y="173"/>
                  </a:cubicBezTo>
                  <a:cubicBezTo>
                    <a:pt x="82" y="174"/>
                    <a:pt x="82" y="173"/>
                    <a:pt x="82" y="174"/>
                  </a:cubicBezTo>
                  <a:cubicBezTo>
                    <a:pt x="82" y="174"/>
                    <a:pt x="81" y="175"/>
                    <a:pt x="80" y="174"/>
                  </a:cubicBezTo>
                  <a:cubicBezTo>
                    <a:pt x="80" y="174"/>
                    <a:pt x="79" y="174"/>
                    <a:pt x="79" y="173"/>
                  </a:cubicBezTo>
                  <a:cubicBezTo>
                    <a:pt x="78" y="173"/>
                    <a:pt x="78" y="173"/>
                    <a:pt x="77" y="173"/>
                  </a:cubicBezTo>
                  <a:cubicBezTo>
                    <a:pt x="77" y="173"/>
                    <a:pt x="76" y="172"/>
                    <a:pt x="76" y="172"/>
                  </a:cubicBezTo>
                  <a:cubicBezTo>
                    <a:pt x="75" y="172"/>
                    <a:pt x="75" y="172"/>
                    <a:pt x="75" y="172"/>
                  </a:cubicBezTo>
                  <a:cubicBezTo>
                    <a:pt x="74" y="171"/>
                    <a:pt x="73" y="171"/>
                    <a:pt x="71" y="170"/>
                  </a:cubicBezTo>
                  <a:cubicBezTo>
                    <a:pt x="71" y="171"/>
                    <a:pt x="70" y="171"/>
                    <a:pt x="69" y="171"/>
                  </a:cubicBezTo>
                  <a:cubicBezTo>
                    <a:pt x="68" y="170"/>
                    <a:pt x="66" y="169"/>
                    <a:pt x="64" y="169"/>
                  </a:cubicBezTo>
                  <a:cubicBezTo>
                    <a:pt x="62" y="171"/>
                    <a:pt x="58" y="168"/>
                    <a:pt x="57" y="167"/>
                  </a:cubicBezTo>
                  <a:cubicBezTo>
                    <a:pt x="56" y="167"/>
                    <a:pt x="56" y="167"/>
                    <a:pt x="55" y="167"/>
                  </a:cubicBezTo>
                  <a:cubicBezTo>
                    <a:pt x="54" y="167"/>
                    <a:pt x="52" y="165"/>
                    <a:pt x="52" y="165"/>
                  </a:cubicBezTo>
                  <a:cubicBezTo>
                    <a:pt x="52" y="165"/>
                    <a:pt x="51" y="165"/>
                    <a:pt x="50" y="165"/>
                  </a:cubicBezTo>
                  <a:cubicBezTo>
                    <a:pt x="50" y="165"/>
                    <a:pt x="50" y="164"/>
                    <a:pt x="50" y="164"/>
                  </a:cubicBezTo>
                  <a:cubicBezTo>
                    <a:pt x="49" y="164"/>
                    <a:pt x="48" y="164"/>
                    <a:pt x="47" y="163"/>
                  </a:cubicBezTo>
                  <a:cubicBezTo>
                    <a:pt x="47" y="163"/>
                    <a:pt x="47" y="163"/>
                    <a:pt x="46" y="162"/>
                  </a:cubicBezTo>
                  <a:cubicBezTo>
                    <a:pt x="46" y="162"/>
                    <a:pt x="46" y="162"/>
                    <a:pt x="45" y="162"/>
                  </a:cubicBezTo>
                  <a:cubicBezTo>
                    <a:pt x="45" y="162"/>
                    <a:pt x="45" y="161"/>
                    <a:pt x="44" y="161"/>
                  </a:cubicBezTo>
                  <a:cubicBezTo>
                    <a:pt x="44" y="161"/>
                    <a:pt x="43" y="161"/>
                    <a:pt x="42" y="160"/>
                  </a:cubicBezTo>
                  <a:cubicBezTo>
                    <a:pt x="41" y="160"/>
                    <a:pt x="40" y="158"/>
                    <a:pt x="39" y="158"/>
                  </a:cubicBezTo>
                  <a:cubicBezTo>
                    <a:pt x="39" y="157"/>
                    <a:pt x="38" y="157"/>
                    <a:pt x="38" y="157"/>
                  </a:cubicBezTo>
                  <a:cubicBezTo>
                    <a:pt x="37" y="157"/>
                    <a:pt x="37" y="156"/>
                    <a:pt x="37" y="156"/>
                  </a:cubicBezTo>
                  <a:cubicBezTo>
                    <a:pt x="37" y="156"/>
                    <a:pt x="37" y="156"/>
                    <a:pt x="37" y="156"/>
                  </a:cubicBezTo>
                  <a:cubicBezTo>
                    <a:pt x="36" y="155"/>
                    <a:pt x="36" y="155"/>
                    <a:pt x="36" y="155"/>
                  </a:cubicBezTo>
                  <a:cubicBezTo>
                    <a:pt x="35" y="154"/>
                    <a:pt x="35" y="154"/>
                    <a:pt x="35" y="154"/>
                  </a:cubicBezTo>
                  <a:cubicBezTo>
                    <a:pt x="34" y="154"/>
                    <a:pt x="34" y="153"/>
                    <a:pt x="33" y="153"/>
                  </a:cubicBezTo>
                  <a:cubicBezTo>
                    <a:pt x="32" y="152"/>
                    <a:pt x="28" y="151"/>
                    <a:pt x="28" y="150"/>
                  </a:cubicBezTo>
                  <a:cubicBezTo>
                    <a:pt x="28" y="149"/>
                    <a:pt x="28" y="149"/>
                    <a:pt x="28" y="148"/>
                  </a:cubicBezTo>
                  <a:cubicBezTo>
                    <a:pt x="27" y="148"/>
                    <a:pt x="25" y="146"/>
                    <a:pt x="24" y="146"/>
                  </a:cubicBezTo>
                  <a:cubicBezTo>
                    <a:pt x="24" y="145"/>
                    <a:pt x="23" y="145"/>
                    <a:pt x="23" y="145"/>
                  </a:cubicBezTo>
                  <a:cubicBezTo>
                    <a:pt x="23" y="145"/>
                    <a:pt x="23" y="144"/>
                    <a:pt x="22" y="144"/>
                  </a:cubicBezTo>
                  <a:cubicBezTo>
                    <a:pt x="22" y="144"/>
                    <a:pt x="20" y="143"/>
                    <a:pt x="19" y="142"/>
                  </a:cubicBezTo>
                  <a:cubicBezTo>
                    <a:pt x="19" y="142"/>
                    <a:pt x="19" y="142"/>
                    <a:pt x="19" y="142"/>
                  </a:cubicBezTo>
                  <a:cubicBezTo>
                    <a:pt x="20" y="141"/>
                    <a:pt x="20" y="141"/>
                    <a:pt x="20" y="140"/>
                  </a:cubicBezTo>
                  <a:cubicBezTo>
                    <a:pt x="18" y="139"/>
                    <a:pt x="17" y="138"/>
                    <a:pt x="16" y="137"/>
                  </a:cubicBezTo>
                  <a:cubicBezTo>
                    <a:pt x="16" y="136"/>
                    <a:pt x="16" y="136"/>
                    <a:pt x="16" y="135"/>
                  </a:cubicBezTo>
                  <a:cubicBezTo>
                    <a:pt x="16" y="134"/>
                    <a:pt x="16" y="134"/>
                    <a:pt x="16" y="134"/>
                  </a:cubicBezTo>
                  <a:cubicBezTo>
                    <a:pt x="15" y="132"/>
                    <a:pt x="13" y="133"/>
                    <a:pt x="13" y="130"/>
                  </a:cubicBezTo>
                  <a:cubicBezTo>
                    <a:pt x="13" y="130"/>
                    <a:pt x="13" y="130"/>
                    <a:pt x="13" y="129"/>
                  </a:cubicBezTo>
                  <a:cubicBezTo>
                    <a:pt x="12" y="129"/>
                    <a:pt x="12" y="128"/>
                    <a:pt x="10" y="128"/>
                  </a:cubicBezTo>
                  <a:cubicBezTo>
                    <a:pt x="10" y="127"/>
                    <a:pt x="10" y="127"/>
                    <a:pt x="10" y="127"/>
                  </a:cubicBezTo>
                  <a:cubicBezTo>
                    <a:pt x="11" y="127"/>
                    <a:pt x="11" y="126"/>
                    <a:pt x="11" y="126"/>
                  </a:cubicBezTo>
                  <a:cubicBezTo>
                    <a:pt x="11" y="125"/>
                    <a:pt x="11" y="125"/>
                    <a:pt x="10" y="124"/>
                  </a:cubicBezTo>
                  <a:cubicBezTo>
                    <a:pt x="10" y="124"/>
                    <a:pt x="10" y="124"/>
                    <a:pt x="9" y="124"/>
                  </a:cubicBezTo>
                  <a:cubicBezTo>
                    <a:pt x="9" y="124"/>
                    <a:pt x="9" y="124"/>
                    <a:pt x="9" y="124"/>
                  </a:cubicBezTo>
                  <a:cubicBezTo>
                    <a:pt x="9" y="124"/>
                    <a:pt x="9" y="124"/>
                    <a:pt x="9" y="124"/>
                  </a:cubicBezTo>
                  <a:cubicBezTo>
                    <a:pt x="9" y="123"/>
                    <a:pt x="9" y="123"/>
                    <a:pt x="9" y="122"/>
                  </a:cubicBezTo>
                  <a:cubicBezTo>
                    <a:pt x="8" y="122"/>
                    <a:pt x="7" y="122"/>
                    <a:pt x="7" y="120"/>
                  </a:cubicBezTo>
                  <a:cubicBezTo>
                    <a:pt x="8" y="120"/>
                    <a:pt x="8" y="120"/>
                    <a:pt x="9" y="120"/>
                  </a:cubicBezTo>
                  <a:cubicBezTo>
                    <a:pt x="8" y="119"/>
                    <a:pt x="9" y="120"/>
                    <a:pt x="8" y="119"/>
                  </a:cubicBezTo>
                  <a:cubicBezTo>
                    <a:pt x="8" y="119"/>
                    <a:pt x="7" y="119"/>
                    <a:pt x="7" y="118"/>
                  </a:cubicBezTo>
                  <a:cubicBezTo>
                    <a:pt x="7" y="118"/>
                    <a:pt x="7" y="117"/>
                    <a:pt x="7" y="117"/>
                  </a:cubicBezTo>
                  <a:cubicBezTo>
                    <a:pt x="8" y="117"/>
                    <a:pt x="8" y="117"/>
                    <a:pt x="8" y="117"/>
                  </a:cubicBezTo>
                  <a:cubicBezTo>
                    <a:pt x="9" y="116"/>
                    <a:pt x="9" y="116"/>
                    <a:pt x="9" y="116"/>
                  </a:cubicBezTo>
                  <a:cubicBezTo>
                    <a:pt x="9" y="115"/>
                    <a:pt x="7" y="113"/>
                    <a:pt x="8" y="113"/>
                  </a:cubicBezTo>
                  <a:cubicBezTo>
                    <a:pt x="8" y="112"/>
                    <a:pt x="9" y="112"/>
                    <a:pt x="9" y="112"/>
                  </a:cubicBezTo>
                  <a:cubicBezTo>
                    <a:pt x="9" y="112"/>
                    <a:pt x="9" y="112"/>
                    <a:pt x="9" y="112"/>
                  </a:cubicBezTo>
                  <a:cubicBezTo>
                    <a:pt x="8" y="110"/>
                    <a:pt x="8" y="110"/>
                    <a:pt x="7" y="109"/>
                  </a:cubicBezTo>
                  <a:cubicBezTo>
                    <a:pt x="8" y="108"/>
                    <a:pt x="9" y="107"/>
                    <a:pt x="9" y="106"/>
                  </a:cubicBezTo>
                  <a:cubicBezTo>
                    <a:pt x="8" y="106"/>
                    <a:pt x="9" y="105"/>
                    <a:pt x="9" y="105"/>
                  </a:cubicBezTo>
                  <a:cubicBezTo>
                    <a:pt x="8" y="105"/>
                    <a:pt x="8" y="105"/>
                    <a:pt x="8" y="105"/>
                  </a:cubicBezTo>
                  <a:cubicBezTo>
                    <a:pt x="8" y="105"/>
                    <a:pt x="8" y="104"/>
                    <a:pt x="8" y="104"/>
                  </a:cubicBezTo>
                  <a:cubicBezTo>
                    <a:pt x="8" y="104"/>
                    <a:pt x="8" y="103"/>
                    <a:pt x="8" y="103"/>
                  </a:cubicBezTo>
                  <a:cubicBezTo>
                    <a:pt x="8" y="102"/>
                    <a:pt x="9" y="102"/>
                    <a:pt x="9" y="101"/>
                  </a:cubicBezTo>
                  <a:cubicBezTo>
                    <a:pt x="9" y="101"/>
                    <a:pt x="9" y="101"/>
                    <a:pt x="9" y="100"/>
                  </a:cubicBezTo>
                  <a:cubicBezTo>
                    <a:pt x="9" y="100"/>
                    <a:pt x="9" y="99"/>
                    <a:pt x="9" y="99"/>
                  </a:cubicBezTo>
                  <a:cubicBezTo>
                    <a:pt x="8" y="100"/>
                    <a:pt x="8" y="99"/>
                    <a:pt x="7" y="100"/>
                  </a:cubicBezTo>
                  <a:cubicBezTo>
                    <a:pt x="7" y="100"/>
                    <a:pt x="7" y="100"/>
                    <a:pt x="6" y="100"/>
                  </a:cubicBezTo>
                  <a:cubicBezTo>
                    <a:pt x="6" y="101"/>
                    <a:pt x="5" y="100"/>
                    <a:pt x="4" y="100"/>
                  </a:cubicBezTo>
                  <a:cubicBezTo>
                    <a:pt x="4" y="101"/>
                    <a:pt x="4" y="101"/>
                    <a:pt x="3" y="101"/>
                  </a:cubicBezTo>
                  <a:cubicBezTo>
                    <a:pt x="3" y="101"/>
                    <a:pt x="3" y="101"/>
                    <a:pt x="3" y="101"/>
                  </a:cubicBezTo>
                  <a:cubicBezTo>
                    <a:pt x="2" y="100"/>
                    <a:pt x="1" y="101"/>
                    <a:pt x="1" y="98"/>
                  </a:cubicBezTo>
                  <a:cubicBezTo>
                    <a:pt x="1" y="98"/>
                    <a:pt x="1" y="98"/>
                    <a:pt x="2" y="97"/>
                  </a:cubicBezTo>
                  <a:cubicBezTo>
                    <a:pt x="1" y="97"/>
                    <a:pt x="1" y="97"/>
                    <a:pt x="1" y="97"/>
                  </a:cubicBezTo>
                  <a:cubicBezTo>
                    <a:pt x="1" y="96"/>
                    <a:pt x="0" y="96"/>
                    <a:pt x="1" y="95"/>
                  </a:cubicBezTo>
                  <a:cubicBezTo>
                    <a:pt x="1" y="95"/>
                    <a:pt x="1" y="95"/>
                    <a:pt x="1" y="95"/>
                  </a:cubicBezTo>
                  <a:cubicBezTo>
                    <a:pt x="1" y="95"/>
                    <a:pt x="1" y="94"/>
                    <a:pt x="1" y="94"/>
                  </a:cubicBezTo>
                  <a:cubicBezTo>
                    <a:pt x="1" y="94"/>
                    <a:pt x="2" y="94"/>
                    <a:pt x="2" y="94"/>
                  </a:cubicBezTo>
                  <a:cubicBezTo>
                    <a:pt x="2" y="93"/>
                    <a:pt x="2" y="93"/>
                    <a:pt x="2" y="93"/>
                  </a:cubicBezTo>
                  <a:cubicBezTo>
                    <a:pt x="2" y="93"/>
                    <a:pt x="2" y="92"/>
                    <a:pt x="2" y="92"/>
                  </a:cubicBezTo>
                  <a:cubicBezTo>
                    <a:pt x="2" y="92"/>
                    <a:pt x="3" y="92"/>
                    <a:pt x="3" y="92"/>
                  </a:cubicBezTo>
                  <a:cubicBezTo>
                    <a:pt x="3" y="92"/>
                    <a:pt x="3" y="92"/>
                    <a:pt x="3" y="91"/>
                  </a:cubicBezTo>
                  <a:cubicBezTo>
                    <a:pt x="2" y="91"/>
                    <a:pt x="1" y="90"/>
                    <a:pt x="1" y="89"/>
                  </a:cubicBezTo>
                  <a:cubicBezTo>
                    <a:pt x="2" y="89"/>
                    <a:pt x="3" y="87"/>
                    <a:pt x="2" y="86"/>
                  </a:cubicBezTo>
                  <a:cubicBezTo>
                    <a:pt x="2" y="86"/>
                    <a:pt x="2" y="86"/>
                    <a:pt x="1" y="85"/>
                  </a:cubicBezTo>
                  <a:cubicBezTo>
                    <a:pt x="1" y="85"/>
                    <a:pt x="2" y="84"/>
                    <a:pt x="2" y="84"/>
                  </a:cubicBezTo>
                  <a:cubicBezTo>
                    <a:pt x="2" y="84"/>
                    <a:pt x="2" y="83"/>
                    <a:pt x="2" y="83"/>
                  </a:cubicBezTo>
                  <a:cubicBezTo>
                    <a:pt x="2" y="83"/>
                    <a:pt x="2" y="83"/>
                    <a:pt x="2" y="82"/>
                  </a:cubicBezTo>
                  <a:cubicBezTo>
                    <a:pt x="3" y="82"/>
                    <a:pt x="3" y="82"/>
                    <a:pt x="3" y="82"/>
                  </a:cubicBezTo>
                  <a:cubicBezTo>
                    <a:pt x="3" y="82"/>
                    <a:pt x="3" y="82"/>
                    <a:pt x="3" y="82"/>
                  </a:cubicBezTo>
                  <a:cubicBezTo>
                    <a:pt x="3" y="82"/>
                    <a:pt x="4" y="82"/>
                    <a:pt x="4" y="81"/>
                  </a:cubicBezTo>
                  <a:cubicBezTo>
                    <a:pt x="3" y="81"/>
                    <a:pt x="1" y="78"/>
                    <a:pt x="1" y="77"/>
                  </a:cubicBezTo>
                  <a:cubicBezTo>
                    <a:pt x="1" y="77"/>
                    <a:pt x="1" y="76"/>
                    <a:pt x="1" y="76"/>
                  </a:cubicBezTo>
                  <a:cubicBezTo>
                    <a:pt x="1" y="76"/>
                    <a:pt x="2" y="76"/>
                    <a:pt x="2" y="76"/>
                  </a:cubicBezTo>
                  <a:cubicBezTo>
                    <a:pt x="2" y="76"/>
                    <a:pt x="3" y="76"/>
                    <a:pt x="3" y="77"/>
                  </a:cubicBezTo>
                  <a:cubicBezTo>
                    <a:pt x="3" y="76"/>
                    <a:pt x="3" y="76"/>
                    <a:pt x="3" y="76"/>
                  </a:cubicBezTo>
                  <a:cubicBezTo>
                    <a:pt x="2" y="76"/>
                    <a:pt x="3" y="75"/>
                    <a:pt x="2" y="75"/>
                  </a:cubicBezTo>
                  <a:cubicBezTo>
                    <a:pt x="2" y="74"/>
                    <a:pt x="2" y="74"/>
                    <a:pt x="2" y="74"/>
                  </a:cubicBezTo>
                  <a:cubicBezTo>
                    <a:pt x="2" y="74"/>
                    <a:pt x="2" y="74"/>
                    <a:pt x="2" y="74"/>
                  </a:cubicBezTo>
                  <a:cubicBezTo>
                    <a:pt x="2" y="73"/>
                    <a:pt x="1" y="73"/>
                    <a:pt x="1" y="72"/>
                  </a:cubicBezTo>
                  <a:cubicBezTo>
                    <a:pt x="2" y="71"/>
                    <a:pt x="3" y="72"/>
                    <a:pt x="4" y="71"/>
                  </a:cubicBezTo>
                  <a:cubicBezTo>
                    <a:pt x="4" y="71"/>
                    <a:pt x="4" y="71"/>
                    <a:pt x="4" y="71"/>
                  </a:cubicBezTo>
                  <a:cubicBezTo>
                    <a:pt x="4" y="70"/>
                    <a:pt x="3" y="70"/>
                    <a:pt x="3" y="69"/>
                  </a:cubicBezTo>
                  <a:cubicBezTo>
                    <a:pt x="3" y="68"/>
                    <a:pt x="3" y="68"/>
                    <a:pt x="3" y="68"/>
                  </a:cubicBezTo>
                  <a:cubicBezTo>
                    <a:pt x="3" y="68"/>
                    <a:pt x="3" y="68"/>
                    <a:pt x="3" y="68"/>
                  </a:cubicBezTo>
                  <a:cubicBezTo>
                    <a:pt x="3" y="67"/>
                    <a:pt x="2" y="66"/>
                    <a:pt x="3" y="66"/>
                  </a:cubicBezTo>
                  <a:cubicBezTo>
                    <a:pt x="3" y="66"/>
                    <a:pt x="3" y="66"/>
                    <a:pt x="3" y="65"/>
                  </a:cubicBezTo>
                  <a:cubicBezTo>
                    <a:pt x="3" y="64"/>
                    <a:pt x="3" y="63"/>
                    <a:pt x="3" y="62"/>
                  </a:cubicBezTo>
                  <a:cubicBezTo>
                    <a:pt x="3" y="62"/>
                    <a:pt x="4" y="62"/>
                    <a:pt x="4" y="62"/>
                  </a:cubicBezTo>
                  <a:cubicBezTo>
                    <a:pt x="5" y="63"/>
                    <a:pt x="5" y="63"/>
                    <a:pt x="5" y="63"/>
                  </a:cubicBezTo>
                  <a:cubicBezTo>
                    <a:pt x="6" y="63"/>
                    <a:pt x="6" y="62"/>
                    <a:pt x="7" y="62"/>
                  </a:cubicBezTo>
                  <a:cubicBezTo>
                    <a:pt x="7" y="62"/>
                    <a:pt x="7" y="62"/>
                    <a:pt x="6" y="62"/>
                  </a:cubicBezTo>
                  <a:cubicBezTo>
                    <a:pt x="6" y="60"/>
                    <a:pt x="4" y="60"/>
                    <a:pt x="4" y="58"/>
                  </a:cubicBezTo>
                  <a:cubicBezTo>
                    <a:pt x="4" y="58"/>
                    <a:pt x="5" y="57"/>
                    <a:pt x="5" y="57"/>
                  </a:cubicBezTo>
                  <a:cubicBezTo>
                    <a:pt x="6" y="58"/>
                    <a:pt x="6" y="57"/>
                    <a:pt x="6" y="58"/>
                  </a:cubicBezTo>
                  <a:cubicBezTo>
                    <a:pt x="6" y="58"/>
                    <a:pt x="6" y="57"/>
                    <a:pt x="6" y="58"/>
                  </a:cubicBezTo>
                  <a:cubicBezTo>
                    <a:pt x="6" y="58"/>
                    <a:pt x="6" y="58"/>
                    <a:pt x="7" y="58"/>
                  </a:cubicBezTo>
                  <a:cubicBezTo>
                    <a:pt x="7" y="59"/>
                    <a:pt x="6" y="59"/>
                    <a:pt x="7" y="59"/>
                  </a:cubicBezTo>
                  <a:cubicBezTo>
                    <a:pt x="7" y="59"/>
                    <a:pt x="7" y="59"/>
                    <a:pt x="7" y="59"/>
                  </a:cubicBezTo>
                  <a:cubicBezTo>
                    <a:pt x="7" y="59"/>
                    <a:pt x="7" y="59"/>
                    <a:pt x="7" y="58"/>
                  </a:cubicBezTo>
                  <a:cubicBezTo>
                    <a:pt x="7" y="58"/>
                    <a:pt x="5" y="57"/>
                    <a:pt x="6" y="56"/>
                  </a:cubicBezTo>
                  <a:cubicBezTo>
                    <a:pt x="7" y="55"/>
                    <a:pt x="7" y="56"/>
                    <a:pt x="7" y="55"/>
                  </a:cubicBezTo>
                  <a:cubicBezTo>
                    <a:pt x="7" y="54"/>
                    <a:pt x="8" y="53"/>
                    <a:pt x="8" y="53"/>
                  </a:cubicBezTo>
                  <a:cubicBezTo>
                    <a:pt x="7" y="53"/>
                    <a:pt x="7" y="53"/>
                    <a:pt x="7" y="53"/>
                  </a:cubicBezTo>
                  <a:cubicBezTo>
                    <a:pt x="7" y="52"/>
                    <a:pt x="7" y="52"/>
                    <a:pt x="7" y="51"/>
                  </a:cubicBezTo>
                  <a:cubicBezTo>
                    <a:pt x="7" y="51"/>
                    <a:pt x="7" y="51"/>
                    <a:pt x="7" y="51"/>
                  </a:cubicBezTo>
                  <a:cubicBezTo>
                    <a:pt x="7" y="51"/>
                    <a:pt x="8" y="50"/>
                    <a:pt x="8" y="50"/>
                  </a:cubicBezTo>
                  <a:cubicBezTo>
                    <a:pt x="9" y="50"/>
                    <a:pt x="9" y="51"/>
                    <a:pt x="10" y="51"/>
                  </a:cubicBezTo>
                  <a:cubicBezTo>
                    <a:pt x="11" y="51"/>
                    <a:pt x="11" y="51"/>
                    <a:pt x="11" y="50"/>
                  </a:cubicBezTo>
                  <a:cubicBezTo>
                    <a:pt x="11" y="50"/>
                    <a:pt x="9" y="48"/>
                    <a:pt x="10" y="47"/>
                  </a:cubicBezTo>
                  <a:cubicBezTo>
                    <a:pt x="10" y="47"/>
                    <a:pt x="10" y="47"/>
                    <a:pt x="10" y="47"/>
                  </a:cubicBezTo>
                  <a:cubicBezTo>
                    <a:pt x="11" y="47"/>
                    <a:pt x="12" y="47"/>
                    <a:pt x="12" y="47"/>
                  </a:cubicBezTo>
                  <a:cubicBezTo>
                    <a:pt x="12" y="47"/>
                    <a:pt x="12" y="47"/>
                    <a:pt x="13" y="47"/>
                  </a:cubicBezTo>
                  <a:cubicBezTo>
                    <a:pt x="12" y="46"/>
                    <a:pt x="12" y="46"/>
                    <a:pt x="12" y="45"/>
                  </a:cubicBezTo>
                  <a:cubicBezTo>
                    <a:pt x="12" y="45"/>
                    <a:pt x="12" y="45"/>
                    <a:pt x="12" y="45"/>
                  </a:cubicBezTo>
                  <a:cubicBezTo>
                    <a:pt x="12" y="43"/>
                    <a:pt x="11" y="44"/>
                    <a:pt x="11" y="42"/>
                  </a:cubicBezTo>
                  <a:cubicBezTo>
                    <a:pt x="12" y="42"/>
                    <a:pt x="12" y="42"/>
                    <a:pt x="12" y="42"/>
                  </a:cubicBezTo>
                  <a:cubicBezTo>
                    <a:pt x="13" y="42"/>
                    <a:pt x="13" y="42"/>
                    <a:pt x="14" y="42"/>
                  </a:cubicBezTo>
                  <a:cubicBezTo>
                    <a:pt x="14" y="42"/>
                    <a:pt x="14" y="42"/>
                    <a:pt x="14" y="42"/>
                  </a:cubicBezTo>
                  <a:cubicBezTo>
                    <a:pt x="13" y="42"/>
                    <a:pt x="13" y="41"/>
                    <a:pt x="13" y="41"/>
                  </a:cubicBezTo>
                  <a:cubicBezTo>
                    <a:pt x="16" y="39"/>
                    <a:pt x="16" y="39"/>
                    <a:pt x="16" y="39"/>
                  </a:cubicBezTo>
                  <a:cubicBezTo>
                    <a:pt x="17" y="39"/>
                    <a:pt x="17" y="39"/>
                    <a:pt x="18" y="38"/>
                  </a:cubicBezTo>
                  <a:cubicBezTo>
                    <a:pt x="17" y="38"/>
                    <a:pt x="17" y="38"/>
                    <a:pt x="17" y="38"/>
                  </a:cubicBezTo>
                  <a:cubicBezTo>
                    <a:pt x="17" y="38"/>
                    <a:pt x="17" y="38"/>
                    <a:pt x="17" y="38"/>
                  </a:cubicBezTo>
                  <a:cubicBezTo>
                    <a:pt x="16" y="37"/>
                    <a:pt x="17" y="35"/>
                    <a:pt x="17" y="34"/>
                  </a:cubicBezTo>
                  <a:cubicBezTo>
                    <a:pt x="18" y="34"/>
                    <a:pt x="18" y="34"/>
                    <a:pt x="19" y="34"/>
                  </a:cubicBezTo>
                  <a:cubicBezTo>
                    <a:pt x="19" y="34"/>
                    <a:pt x="19" y="35"/>
                    <a:pt x="20" y="35"/>
                  </a:cubicBezTo>
                  <a:cubicBezTo>
                    <a:pt x="20" y="35"/>
                    <a:pt x="20" y="35"/>
                    <a:pt x="20" y="35"/>
                  </a:cubicBezTo>
                  <a:cubicBezTo>
                    <a:pt x="19" y="34"/>
                    <a:pt x="19" y="35"/>
                    <a:pt x="19" y="34"/>
                  </a:cubicBezTo>
                  <a:cubicBezTo>
                    <a:pt x="20" y="34"/>
                    <a:pt x="20" y="34"/>
                    <a:pt x="20" y="34"/>
                  </a:cubicBezTo>
                  <a:cubicBezTo>
                    <a:pt x="20" y="33"/>
                    <a:pt x="20" y="33"/>
                    <a:pt x="20" y="32"/>
                  </a:cubicBezTo>
                  <a:cubicBezTo>
                    <a:pt x="21" y="32"/>
                    <a:pt x="21" y="32"/>
                    <a:pt x="21" y="32"/>
                  </a:cubicBezTo>
                  <a:cubicBezTo>
                    <a:pt x="21" y="31"/>
                    <a:pt x="21" y="31"/>
                    <a:pt x="22" y="30"/>
                  </a:cubicBezTo>
                  <a:cubicBezTo>
                    <a:pt x="22" y="30"/>
                    <a:pt x="22" y="30"/>
                    <a:pt x="22" y="30"/>
                  </a:cubicBezTo>
                  <a:cubicBezTo>
                    <a:pt x="23" y="30"/>
                    <a:pt x="23" y="29"/>
                    <a:pt x="23" y="29"/>
                  </a:cubicBezTo>
                  <a:cubicBezTo>
                    <a:pt x="24" y="28"/>
                    <a:pt x="27" y="28"/>
                    <a:pt x="27" y="27"/>
                  </a:cubicBezTo>
                  <a:cubicBezTo>
                    <a:pt x="28" y="26"/>
                    <a:pt x="28" y="26"/>
                    <a:pt x="28" y="26"/>
                  </a:cubicBezTo>
                  <a:cubicBezTo>
                    <a:pt x="27" y="25"/>
                    <a:pt x="27" y="25"/>
                    <a:pt x="26" y="24"/>
                  </a:cubicBezTo>
                  <a:cubicBezTo>
                    <a:pt x="27" y="24"/>
                    <a:pt x="27" y="24"/>
                    <a:pt x="27" y="24"/>
                  </a:cubicBezTo>
                  <a:cubicBezTo>
                    <a:pt x="27" y="24"/>
                    <a:pt x="27" y="23"/>
                    <a:pt x="27" y="23"/>
                  </a:cubicBezTo>
                  <a:cubicBezTo>
                    <a:pt x="28" y="23"/>
                    <a:pt x="28" y="23"/>
                    <a:pt x="29" y="23"/>
                  </a:cubicBezTo>
                  <a:cubicBezTo>
                    <a:pt x="29" y="23"/>
                    <a:pt x="29" y="23"/>
                    <a:pt x="29" y="23"/>
                  </a:cubicBezTo>
                  <a:cubicBezTo>
                    <a:pt x="30" y="22"/>
                    <a:pt x="30" y="23"/>
                    <a:pt x="30" y="21"/>
                  </a:cubicBezTo>
                  <a:cubicBezTo>
                    <a:pt x="30" y="21"/>
                    <a:pt x="31" y="21"/>
                    <a:pt x="31" y="21"/>
                  </a:cubicBezTo>
                  <a:cubicBezTo>
                    <a:pt x="31" y="21"/>
                    <a:pt x="31" y="21"/>
                    <a:pt x="31" y="21"/>
                  </a:cubicBezTo>
                  <a:cubicBezTo>
                    <a:pt x="31" y="21"/>
                    <a:pt x="31" y="21"/>
                    <a:pt x="31" y="21"/>
                  </a:cubicBezTo>
                  <a:cubicBezTo>
                    <a:pt x="32" y="20"/>
                    <a:pt x="31" y="19"/>
                    <a:pt x="33" y="19"/>
                  </a:cubicBezTo>
                  <a:cubicBezTo>
                    <a:pt x="33" y="20"/>
                    <a:pt x="34" y="20"/>
                    <a:pt x="34" y="20"/>
                  </a:cubicBezTo>
                  <a:cubicBezTo>
                    <a:pt x="34" y="20"/>
                    <a:pt x="35" y="18"/>
                    <a:pt x="36" y="18"/>
                  </a:cubicBezTo>
                  <a:cubicBezTo>
                    <a:pt x="36" y="18"/>
                    <a:pt x="36" y="18"/>
                    <a:pt x="37" y="18"/>
                  </a:cubicBezTo>
                  <a:cubicBezTo>
                    <a:pt x="36" y="18"/>
                    <a:pt x="36" y="17"/>
                    <a:pt x="36" y="17"/>
                  </a:cubicBezTo>
                  <a:cubicBezTo>
                    <a:pt x="36" y="17"/>
                    <a:pt x="36" y="16"/>
                    <a:pt x="36" y="16"/>
                  </a:cubicBezTo>
                  <a:cubicBezTo>
                    <a:pt x="37" y="16"/>
                    <a:pt x="37" y="16"/>
                    <a:pt x="38" y="16"/>
                  </a:cubicBezTo>
                  <a:cubicBezTo>
                    <a:pt x="38" y="15"/>
                    <a:pt x="38" y="15"/>
                    <a:pt x="38" y="14"/>
                  </a:cubicBezTo>
                  <a:cubicBezTo>
                    <a:pt x="38" y="14"/>
                    <a:pt x="38" y="14"/>
                    <a:pt x="38" y="14"/>
                  </a:cubicBezTo>
                  <a:cubicBezTo>
                    <a:pt x="38" y="14"/>
                    <a:pt x="39" y="14"/>
                    <a:pt x="40" y="14"/>
                  </a:cubicBezTo>
                  <a:cubicBezTo>
                    <a:pt x="40" y="14"/>
                    <a:pt x="41" y="15"/>
                    <a:pt x="41" y="15"/>
                  </a:cubicBezTo>
                  <a:cubicBezTo>
                    <a:pt x="41" y="14"/>
                    <a:pt x="42" y="14"/>
                    <a:pt x="43" y="14"/>
                  </a:cubicBezTo>
                  <a:cubicBezTo>
                    <a:pt x="42" y="13"/>
                    <a:pt x="42" y="13"/>
                    <a:pt x="42" y="12"/>
                  </a:cubicBezTo>
                  <a:cubicBezTo>
                    <a:pt x="43" y="11"/>
                    <a:pt x="42" y="11"/>
                    <a:pt x="44" y="11"/>
                  </a:cubicBezTo>
                  <a:cubicBezTo>
                    <a:pt x="44" y="11"/>
                    <a:pt x="45" y="11"/>
                    <a:pt x="46" y="11"/>
                  </a:cubicBezTo>
                  <a:cubicBezTo>
                    <a:pt x="46" y="11"/>
                    <a:pt x="47" y="10"/>
                    <a:pt x="48" y="10"/>
                  </a:cubicBezTo>
                  <a:cubicBezTo>
                    <a:pt x="48" y="10"/>
                    <a:pt x="48" y="10"/>
                    <a:pt x="48" y="10"/>
                  </a:cubicBezTo>
                  <a:cubicBezTo>
                    <a:pt x="49" y="10"/>
                    <a:pt x="50" y="9"/>
                    <a:pt x="51" y="9"/>
                  </a:cubicBezTo>
                  <a:cubicBezTo>
                    <a:pt x="51" y="10"/>
                    <a:pt x="51" y="10"/>
                    <a:pt x="52" y="10"/>
                  </a:cubicBezTo>
                  <a:cubicBezTo>
                    <a:pt x="52" y="10"/>
                    <a:pt x="52" y="10"/>
                    <a:pt x="52" y="10"/>
                  </a:cubicBezTo>
                  <a:cubicBezTo>
                    <a:pt x="52" y="9"/>
                    <a:pt x="52" y="9"/>
                    <a:pt x="52" y="9"/>
                  </a:cubicBezTo>
                  <a:cubicBezTo>
                    <a:pt x="51" y="8"/>
                    <a:pt x="50" y="8"/>
                    <a:pt x="50" y="6"/>
                  </a:cubicBezTo>
                  <a:cubicBezTo>
                    <a:pt x="50" y="6"/>
                    <a:pt x="50" y="6"/>
                    <a:pt x="51" y="5"/>
                  </a:cubicBezTo>
                  <a:cubicBezTo>
                    <a:pt x="51" y="6"/>
                    <a:pt x="51" y="5"/>
                    <a:pt x="51" y="6"/>
                  </a:cubicBezTo>
                  <a:cubicBezTo>
                    <a:pt x="52" y="6"/>
                    <a:pt x="52" y="6"/>
                    <a:pt x="53" y="7"/>
                  </a:cubicBezTo>
                  <a:cubicBezTo>
                    <a:pt x="53" y="6"/>
                    <a:pt x="53" y="5"/>
                    <a:pt x="54" y="5"/>
                  </a:cubicBezTo>
                  <a:cubicBezTo>
                    <a:pt x="56" y="5"/>
                    <a:pt x="56" y="5"/>
                    <a:pt x="56" y="5"/>
                  </a:cubicBezTo>
                  <a:cubicBezTo>
                    <a:pt x="56" y="5"/>
                    <a:pt x="56" y="5"/>
                    <a:pt x="56" y="5"/>
                  </a:cubicBezTo>
                  <a:cubicBezTo>
                    <a:pt x="57" y="6"/>
                    <a:pt x="58" y="6"/>
                    <a:pt x="58" y="6"/>
                  </a:cubicBezTo>
                  <a:cubicBezTo>
                    <a:pt x="58" y="5"/>
                    <a:pt x="58" y="5"/>
                    <a:pt x="57" y="4"/>
                  </a:cubicBezTo>
                  <a:cubicBezTo>
                    <a:pt x="58" y="3"/>
                    <a:pt x="58" y="3"/>
                    <a:pt x="59" y="3"/>
                  </a:cubicBezTo>
                  <a:cubicBezTo>
                    <a:pt x="60" y="3"/>
                    <a:pt x="62" y="3"/>
                    <a:pt x="62" y="3"/>
                  </a:cubicBezTo>
                  <a:cubicBezTo>
                    <a:pt x="62" y="4"/>
                    <a:pt x="62" y="4"/>
                    <a:pt x="63" y="4"/>
                  </a:cubicBezTo>
                  <a:cubicBezTo>
                    <a:pt x="64" y="2"/>
                    <a:pt x="65" y="4"/>
                    <a:pt x="66" y="4"/>
                  </a:cubicBezTo>
                  <a:cubicBezTo>
                    <a:pt x="67" y="4"/>
                    <a:pt x="67" y="3"/>
                    <a:pt x="67" y="3"/>
                  </a:cubicBezTo>
                  <a:cubicBezTo>
                    <a:pt x="67" y="3"/>
                    <a:pt x="67" y="3"/>
                    <a:pt x="66" y="2"/>
                  </a:cubicBezTo>
                  <a:cubicBezTo>
                    <a:pt x="67" y="2"/>
                    <a:pt x="67" y="1"/>
                    <a:pt x="68" y="1"/>
                  </a:cubicBezTo>
                  <a:cubicBezTo>
                    <a:pt x="69" y="2"/>
                    <a:pt x="70" y="2"/>
                    <a:pt x="70" y="3"/>
                  </a:cubicBezTo>
                  <a:cubicBezTo>
                    <a:pt x="71" y="3"/>
                    <a:pt x="72" y="2"/>
                    <a:pt x="72" y="2"/>
                  </a:cubicBezTo>
                  <a:cubicBezTo>
                    <a:pt x="72" y="2"/>
                    <a:pt x="72" y="2"/>
                    <a:pt x="73" y="2"/>
                  </a:cubicBezTo>
                  <a:cubicBezTo>
                    <a:pt x="73" y="2"/>
                    <a:pt x="74" y="2"/>
                    <a:pt x="75" y="2"/>
                  </a:cubicBezTo>
                  <a:cubicBezTo>
                    <a:pt x="75" y="2"/>
                    <a:pt x="77" y="4"/>
                    <a:pt x="78" y="4"/>
                  </a:cubicBezTo>
                  <a:cubicBezTo>
                    <a:pt x="78" y="3"/>
                    <a:pt x="79" y="3"/>
                    <a:pt x="80" y="2"/>
                  </a:cubicBezTo>
                  <a:cubicBezTo>
                    <a:pt x="79" y="2"/>
                    <a:pt x="80" y="1"/>
                    <a:pt x="80" y="1"/>
                  </a:cubicBezTo>
                  <a:cubicBezTo>
                    <a:pt x="80" y="1"/>
                    <a:pt x="80" y="1"/>
                    <a:pt x="80" y="0"/>
                  </a:cubicBezTo>
                  <a:cubicBezTo>
                    <a:pt x="80" y="1"/>
                    <a:pt x="81" y="0"/>
                    <a:pt x="81" y="1"/>
                  </a:cubicBezTo>
                  <a:cubicBezTo>
                    <a:pt x="82" y="1"/>
                    <a:pt x="82" y="2"/>
                    <a:pt x="83" y="2"/>
                  </a:cubicBezTo>
                  <a:cubicBezTo>
                    <a:pt x="83" y="2"/>
                    <a:pt x="84" y="1"/>
                    <a:pt x="85" y="1"/>
                  </a:cubicBezTo>
                  <a:cubicBezTo>
                    <a:pt x="85" y="1"/>
                    <a:pt x="85" y="2"/>
                    <a:pt x="86" y="2"/>
                  </a:cubicBezTo>
                  <a:cubicBezTo>
                    <a:pt x="86" y="2"/>
                    <a:pt x="86" y="1"/>
                    <a:pt x="86" y="1"/>
                  </a:cubicBezTo>
                  <a:cubicBezTo>
                    <a:pt x="87" y="1"/>
                    <a:pt x="87" y="1"/>
                    <a:pt x="87" y="1"/>
                  </a:cubicBezTo>
                  <a:cubicBezTo>
                    <a:pt x="87" y="1"/>
                    <a:pt x="88" y="0"/>
                    <a:pt x="88" y="0"/>
                  </a:cubicBezTo>
                  <a:cubicBezTo>
                    <a:pt x="89" y="0"/>
                    <a:pt x="89" y="0"/>
                    <a:pt x="90" y="0"/>
                  </a:cubicBezTo>
                  <a:cubicBezTo>
                    <a:pt x="90" y="1"/>
                    <a:pt x="90" y="0"/>
                    <a:pt x="91" y="1"/>
                  </a:cubicBezTo>
                  <a:cubicBezTo>
                    <a:pt x="91" y="1"/>
                    <a:pt x="91" y="1"/>
                    <a:pt x="92" y="2"/>
                  </a:cubicBezTo>
                  <a:cubicBezTo>
                    <a:pt x="93" y="1"/>
                    <a:pt x="92" y="2"/>
                    <a:pt x="93" y="2"/>
                  </a:cubicBezTo>
                  <a:cubicBezTo>
                    <a:pt x="93" y="2"/>
                    <a:pt x="94" y="2"/>
                    <a:pt x="95" y="2"/>
                  </a:cubicBezTo>
                  <a:cubicBezTo>
                    <a:pt x="96" y="2"/>
                    <a:pt x="97" y="2"/>
                    <a:pt x="98" y="3"/>
                  </a:cubicBezTo>
                  <a:cubicBezTo>
                    <a:pt x="99" y="3"/>
                    <a:pt x="99" y="3"/>
                    <a:pt x="100" y="3"/>
                  </a:cubicBezTo>
                  <a:cubicBezTo>
                    <a:pt x="100" y="3"/>
                    <a:pt x="100" y="3"/>
                    <a:pt x="100" y="2"/>
                  </a:cubicBezTo>
                  <a:cubicBezTo>
                    <a:pt x="103" y="2"/>
                    <a:pt x="103" y="4"/>
                    <a:pt x="105" y="4"/>
                  </a:cubicBezTo>
                  <a:cubicBezTo>
                    <a:pt x="105" y="4"/>
                    <a:pt x="106" y="4"/>
                    <a:pt x="106" y="4"/>
                  </a:cubicBezTo>
                  <a:cubicBezTo>
                    <a:pt x="107" y="4"/>
                    <a:pt x="107" y="5"/>
                    <a:pt x="107" y="5"/>
                  </a:cubicBezTo>
                  <a:cubicBezTo>
                    <a:pt x="108" y="5"/>
                    <a:pt x="108" y="4"/>
                    <a:pt x="108" y="4"/>
                  </a:cubicBezTo>
                  <a:cubicBezTo>
                    <a:pt x="109" y="5"/>
                    <a:pt x="112" y="7"/>
                    <a:pt x="112" y="7"/>
                  </a:cubicBezTo>
                  <a:cubicBezTo>
                    <a:pt x="112" y="6"/>
                    <a:pt x="112" y="6"/>
                    <a:pt x="113" y="5"/>
                  </a:cubicBezTo>
                  <a:cubicBezTo>
                    <a:pt x="113" y="5"/>
                    <a:pt x="114" y="5"/>
                    <a:pt x="114" y="5"/>
                  </a:cubicBezTo>
                  <a:cubicBezTo>
                    <a:pt x="115" y="6"/>
                    <a:pt x="115" y="7"/>
                    <a:pt x="116" y="7"/>
                  </a:cubicBezTo>
                  <a:cubicBezTo>
                    <a:pt x="116" y="7"/>
                    <a:pt x="116" y="7"/>
                    <a:pt x="116" y="7"/>
                  </a:cubicBezTo>
                  <a:cubicBezTo>
                    <a:pt x="116" y="7"/>
                    <a:pt x="117" y="7"/>
                    <a:pt x="117" y="7"/>
                  </a:cubicBezTo>
                  <a:cubicBezTo>
                    <a:pt x="117" y="8"/>
                    <a:pt x="118" y="9"/>
                    <a:pt x="119" y="9"/>
                  </a:cubicBezTo>
                  <a:cubicBezTo>
                    <a:pt x="119" y="9"/>
                    <a:pt x="119" y="9"/>
                    <a:pt x="119" y="9"/>
                  </a:cubicBezTo>
                  <a:cubicBezTo>
                    <a:pt x="120" y="9"/>
                    <a:pt x="120" y="9"/>
                    <a:pt x="121" y="9"/>
                  </a:cubicBezTo>
                  <a:cubicBezTo>
                    <a:pt x="121" y="10"/>
                    <a:pt x="121" y="11"/>
                    <a:pt x="122" y="11"/>
                  </a:cubicBezTo>
                  <a:cubicBezTo>
                    <a:pt x="122" y="10"/>
                    <a:pt x="123" y="10"/>
                    <a:pt x="124" y="10"/>
                  </a:cubicBezTo>
                  <a:cubicBezTo>
                    <a:pt x="124" y="11"/>
                    <a:pt x="127" y="13"/>
                    <a:pt x="127" y="13"/>
                  </a:cubicBezTo>
                  <a:cubicBezTo>
                    <a:pt x="127" y="12"/>
                    <a:pt x="128" y="12"/>
                    <a:pt x="128" y="13"/>
                  </a:cubicBezTo>
                  <a:cubicBezTo>
                    <a:pt x="129" y="13"/>
                    <a:pt x="130" y="15"/>
                    <a:pt x="131" y="16"/>
                  </a:cubicBezTo>
                  <a:cubicBezTo>
                    <a:pt x="132" y="15"/>
                    <a:pt x="132" y="16"/>
                    <a:pt x="133" y="16"/>
                  </a:cubicBezTo>
                  <a:cubicBezTo>
                    <a:pt x="133" y="16"/>
                    <a:pt x="134" y="16"/>
                    <a:pt x="135" y="17"/>
                  </a:cubicBezTo>
                  <a:cubicBezTo>
                    <a:pt x="135" y="17"/>
                    <a:pt x="135" y="18"/>
                    <a:pt x="135" y="18"/>
                  </a:cubicBezTo>
                  <a:cubicBezTo>
                    <a:pt x="136" y="18"/>
                    <a:pt x="136" y="18"/>
                    <a:pt x="136" y="19"/>
                  </a:cubicBezTo>
                  <a:cubicBezTo>
                    <a:pt x="136" y="19"/>
                    <a:pt x="136" y="19"/>
                    <a:pt x="136" y="19"/>
                  </a:cubicBezTo>
                  <a:cubicBezTo>
                    <a:pt x="136" y="19"/>
                    <a:pt x="136" y="19"/>
                    <a:pt x="137" y="19"/>
                  </a:cubicBezTo>
                  <a:cubicBezTo>
                    <a:pt x="137" y="20"/>
                    <a:pt x="137" y="20"/>
                    <a:pt x="137" y="20"/>
                  </a:cubicBezTo>
                  <a:cubicBezTo>
                    <a:pt x="137" y="20"/>
                    <a:pt x="137" y="20"/>
                    <a:pt x="138" y="20"/>
                  </a:cubicBezTo>
                  <a:cubicBezTo>
                    <a:pt x="138" y="21"/>
                    <a:pt x="138" y="21"/>
                    <a:pt x="138" y="21"/>
                  </a:cubicBezTo>
                  <a:cubicBezTo>
                    <a:pt x="138" y="21"/>
                    <a:pt x="138" y="21"/>
                    <a:pt x="138" y="21"/>
                  </a:cubicBezTo>
                  <a:cubicBezTo>
                    <a:pt x="138" y="21"/>
                    <a:pt x="138" y="21"/>
                    <a:pt x="138" y="21"/>
                  </a:cubicBezTo>
                  <a:cubicBezTo>
                    <a:pt x="139" y="22"/>
                    <a:pt x="139" y="22"/>
                    <a:pt x="139" y="22"/>
                  </a:cubicBezTo>
                  <a:cubicBezTo>
                    <a:pt x="139" y="22"/>
                    <a:pt x="139" y="22"/>
                    <a:pt x="139" y="22"/>
                  </a:cubicBezTo>
                  <a:cubicBezTo>
                    <a:pt x="139" y="22"/>
                    <a:pt x="140" y="22"/>
                    <a:pt x="140" y="22"/>
                  </a:cubicBezTo>
                  <a:cubicBezTo>
                    <a:pt x="140" y="23"/>
                    <a:pt x="140" y="23"/>
                    <a:pt x="140" y="23"/>
                  </a:cubicBezTo>
                  <a:cubicBezTo>
                    <a:pt x="140" y="23"/>
                    <a:pt x="141" y="23"/>
                    <a:pt x="141" y="23"/>
                  </a:cubicBezTo>
                  <a:cubicBezTo>
                    <a:pt x="141" y="23"/>
                    <a:pt x="142" y="25"/>
                    <a:pt x="142" y="25"/>
                  </a:cubicBezTo>
                  <a:cubicBezTo>
                    <a:pt x="143" y="25"/>
                    <a:pt x="143" y="25"/>
                    <a:pt x="144" y="25"/>
                  </a:cubicBezTo>
                  <a:cubicBezTo>
                    <a:pt x="144" y="25"/>
                    <a:pt x="144" y="25"/>
                    <a:pt x="144" y="25"/>
                  </a:cubicBezTo>
                  <a:cubicBezTo>
                    <a:pt x="144" y="26"/>
                    <a:pt x="145" y="26"/>
                    <a:pt x="145" y="26"/>
                  </a:cubicBezTo>
                  <a:cubicBezTo>
                    <a:pt x="146" y="26"/>
                    <a:pt x="146" y="28"/>
                    <a:pt x="147" y="28"/>
                  </a:cubicBezTo>
                  <a:cubicBezTo>
                    <a:pt x="147" y="29"/>
                    <a:pt x="148" y="29"/>
                    <a:pt x="148" y="29"/>
                  </a:cubicBezTo>
                  <a:cubicBezTo>
                    <a:pt x="148" y="29"/>
                    <a:pt x="148" y="29"/>
                    <a:pt x="148" y="29"/>
                  </a:cubicBezTo>
                  <a:cubicBezTo>
                    <a:pt x="148" y="30"/>
                    <a:pt x="149" y="30"/>
                    <a:pt x="149" y="30"/>
                  </a:cubicBezTo>
                  <a:cubicBezTo>
                    <a:pt x="149" y="31"/>
                    <a:pt x="149" y="31"/>
                    <a:pt x="149" y="31"/>
                  </a:cubicBezTo>
                  <a:cubicBezTo>
                    <a:pt x="149" y="31"/>
                    <a:pt x="150" y="31"/>
                    <a:pt x="150" y="31"/>
                  </a:cubicBezTo>
                  <a:cubicBezTo>
                    <a:pt x="150" y="31"/>
                    <a:pt x="150" y="31"/>
                    <a:pt x="150" y="32"/>
                  </a:cubicBezTo>
                  <a:cubicBezTo>
                    <a:pt x="150" y="32"/>
                    <a:pt x="151" y="32"/>
                    <a:pt x="151" y="32"/>
                  </a:cubicBezTo>
                  <a:cubicBezTo>
                    <a:pt x="151" y="32"/>
                    <a:pt x="151" y="33"/>
                    <a:pt x="151" y="33"/>
                  </a:cubicBezTo>
                  <a:cubicBezTo>
                    <a:pt x="151" y="33"/>
                    <a:pt x="151" y="33"/>
                    <a:pt x="152" y="33"/>
                  </a:cubicBezTo>
                  <a:cubicBezTo>
                    <a:pt x="152" y="33"/>
                    <a:pt x="152" y="34"/>
                    <a:pt x="152" y="35"/>
                  </a:cubicBezTo>
                  <a:cubicBezTo>
                    <a:pt x="153" y="35"/>
                    <a:pt x="153" y="35"/>
                    <a:pt x="154" y="35"/>
                  </a:cubicBezTo>
                  <a:cubicBezTo>
                    <a:pt x="154" y="36"/>
                    <a:pt x="154" y="36"/>
                    <a:pt x="154" y="36"/>
                  </a:cubicBezTo>
                  <a:cubicBezTo>
                    <a:pt x="154" y="37"/>
                    <a:pt x="154" y="37"/>
                    <a:pt x="155" y="37"/>
                  </a:cubicBezTo>
                  <a:cubicBezTo>
                    <a:pt x="155" y="38"/>
                    <a:pt x="155" y="38"/>
                    <a:pt x="155" y="38"/>
                  </a:cubicBezTo>
                  <a:cubicBezTo>
                    <a:pt x="155" y="38"/>
                    <a:pt x="156" y="39"/>
                    <a:pt x="157" y="40"/>
                  </a:cubicBezTo>
                  <a:cubicBezTo>
                    <a:pt x="157" y="41"/>
                    <a:pt x="156" y="41"/>
                    <a:pt x="156" y="42"/>
                  </a:cubicBezTo>
                  <a:cubicBezTo>
                    <a:pt x="156" y="43"/>
                    <a:pt x="156" y="43"/>
                    <a:pt x="157" y="43"/>
                  </a:cubicBezTo>
                  <a:cubicBezTo>
                    <a:pt x="158" y="44"/>
                    <a:pt x="159" y="44"/>
                    <a:pt x="159" y="46"/>
                  </a:cubicBezTo>
                  <a:cubicBezTo>
                    <a:pt x="159" y="46"/>
                    <a:pt x="158" y="46"/>
                    <a:pt x="158" y="47"/>
                  </a:cubicBezTo>
                  <a:cubicBezTo>
                    <a:pt x="159" y="48"/>
                    <a:pt x="160" y="49"/>
                    <a:pt x="161" y="49"/>
                  </a:cubicBezTo>
                  <a:cubicBezTo>
                    <a:pt x="161" y="49"/>
                    <a:pt x="161" y="49"/>
                    <a:pt x="161" y="49"/>
                  </a:cubicBezTo>
                  <a:cubicBezTo>
                    <a:pt x="161" y="50"/>
                    <a:pt x="161" y="50"/>
                    <a:pt x="161" y="50"/>
                  </a:cubicBezTo>
                  <a:cubicBezTo>
                    <a:pt x="162" y="51"/>
                    <a:pt x="163" y="51"/>
                    <a:pt x="163" y="53"/>
                  </a:cubicBezTo>
                  <a:cubicBezTo>
                    <a:pt x="163" y="53"/>
                    <a:pt x="163" y="53"/>
                    <a:pt x="163" y="53"/>
                  </a:cubicBezTo>
                  <a:cubicBezTo>
                    <a:pt x="163" y="53"/>
                    <a:pt x="162" y="53"/>
                    <a:pt x="162" y="54"/>
                  </a:cubicBezTo>
                  <a:cubicBezTo>
                    <a:pt x="162" y="54"/>
                    <a:pt x="164" y="56"/>
                    <a:pt x="164" y="56"/>
                  </a:cubicBezTo>
                  <a:cubicBezTo>
                    <a:pt x="164" y="57"/>
                    <a:pt x="164" y="57"/>
                    <a:pt x="164" y="57"/>
                  </a:cubicBezTo>
                  <a:cubicBezTo>
                    <a:pt x="163" y="57"/>
                    <a:pt x="163" y="58"/>
                    <a:pt x="163" y="58"/>
                  </a:cubicBezTo>
                  <a:cubicBezTo>
                    <a:pt x="162" y="57"/>
                    <a:pt x="161" y="56"/>
                    <a:pt x="160" y="55"/>
                  </a:cubicBezTo>
                  <a:cubicBezTo>
                    <a:pt x="160" y="55"/>
                    <a:pt x="160" y="55"/>
                    <a:pt x="160" y="55"/>
                  </a:cubicBezTo>
                  <a:cubicBezTo>
                    <a:pt x="160" y="55"/>
                    <a:pt x="160" y="55"/>
                    <a:pt x="160" y="55"/>
                  </a:cubicBezTo>
                  <a:cubicBezTo>
                    <a:pt x="160" y="56"/>
                    <a:pt x="161" y="57"/>
                    <a:pt x="161" y="57"/>
                  </a:cubicBezTo>
                  <a:cubicBezTo>
                    <a:pt x="162" y="58"/>
                    <a:pt x="162" y="58"/>
                    <a:pt x="162" y="58"/>
                  </a:cubicBezTo>
                  <a:cubicBezTo>
                    <a:pt x="162" y="58"/>
                    <a:pt x="162" y="58"/>
                    <a:pt x="163" y="59"/>
                  </a:cubicBezTo>
                  <a:cubicBezTo>
                    <a:pt x="163" y="59"/>
                    <a:pt x="164" y="60"/>
                    <a:pt x="164" y="60"/>
                  </a:cubicBezTo>
                  <a:cubicBezTo>
                    <a:pt x="164" y="61"/>
                    <a:pt x="164" y="61"/>
                    <a:pt x="164" y="61"/>
                  </a:cubicBezTo>
                  <a:cubicBezTo>
                    <a:pt x="165" y="61"/>
                    <a:pt x="165" y="61"/>
                    <a:pt x="165" y="62"/>
                  </a:cubicBezTo>
                  <a:cubicBezTo>
                    <a:pt x="166" y="63"/>
                    <a:pt x="165" y="63"/>
                    <a:pt x="165" y="63"/>
                  </a:cubicBezTo>
                  <a:cubicBezTo>
                    <a:pt x="167" y="64"/>
                    <a:pt x="168" y="66"/>
                    <a:pt x="168" y="68"/>
                  </a:cubicBezTo>
                  <a:cubicBezTo>
                    <a:pt x="168" y="69"/>
                    <a:pt x="168" y="69"/>
                    <a:pt x="167" y="69"/>
                  </a:cubicBezTo>
                  <a:cubicBezTo>
                    <a:pt x="168" y="69"/>
                    <a:pt x="168" y="69"/>
                    <a:pt x="168" y="69"/>
                  </a:cubicBezTo>
                  <a:cubicBezTo>
                    <a:pt x="168" y="70"/>
                    <a:pt x="168" y="70"/>
                    <a:pt x="168" y="71"/>
                  </a:cubicBezTo>
                  <a:cubicBezTo>
                    <a:pt x="168" y="71"/>
                    <a:pt x="168" y="71"/>
                    <a:pt x="168" y="71"/>
                  </a:cubicBezTo>
                  <a:cubicBezTo>
                    <a:pt x="168" y="71"/>
                    <a:pt x="167" y="72"/>
                    <a:pt x="167" y="72"/>
                  </a:cubicBezTo>
                  <a:cubicBezTo>
                    <a:pt x="167" y="72"/>
                    <a:pt x="167" y="73"/>
                    <a:pt x="168" y="74"/>
                  </a:cubicBezTo>
                  <a:cubicBezTo>
                    <a:pt x="168" y="74"/>
                    <a:pt x="169" y="74"/>
                    <a:pt x="169" y="75"/>
                  </a:cubicBezTo>
                  <a:cubicBezTo>
                    <a:pt x="169" y="75"/>
                    <a:pt x="169" y="76"/>
                    <a:pt x="170" y="76"/>
                  </a:cubicBezTo>
                  <a:cubicBezTo>
                    <a:pt x="170" y="76"/>
                    <a:pt x="170" y="76"/>
                    <a:pt x="170" y="76"/>
                  </a:cubicBezTo>
                  <a:cubicBezTo>
                    <a:pt x="170" y="76"/>
                    <a:pt x="170" y="76"/>
                    <a:pt x="170" y="77"/>
                  </a:cubicBezTo>
                  <a:cubicBezTo>
                    <a:pt x="169" y="77"/>
                    <a:pt x="169" y="77"/>
                    <a:pt x="169" y="79"/>
                  </a:cubicBezTo>
                  <a:cubicBezTo>
                    <a:pt x="169" y="79"/>
                    <a:pt x="168" y="79"/>
                    <a:pt x="168" y="79"/>
                  </a:cubicBezTo>
                  <a:cubicBezTo>
                    <a:pt x="169" y="80"/>
                    <a:pt x="169" y="80"/>
                    <a:pt x="169" y="81"/>
                  </a:cubicBezTo>
                  <a:cubicBezTo>
                    <a:pt x="169" y="81"/>
                    <a:pt x="168" y="82"/>
                    <a:pt x="168" y="82"/>
                  </a:cubicBezTo>
                  <a:cubicBezTo>
                    <a:pt x="169" y="83"/>
                    <a:pt x="170" y="84"/>
                    <a:pt x="169" y="84"/>
                  </a:cubicBezTo>
                  <a:cubicBezTo>
                    <a:pt x="169" y="85"/>
                    <a:pt x="169" y="85"/>
                    <a:pt x="169" y="85"/>
                  </a:cubicBezTo>
                  <a:cubicBezTo>
                    <a:pt x="168" y="85"/>
                    <a:pt x="168" y="85"/>
                    <a:pt x="167" y="85"/>
                  </a:cubicBezTo>
                  <a:cubicBezTo>
                    <a:pt x="167" y="85"/>
                    <a:pt x="167" y="85"/>
                    <a:pt x="167" y="85"/>
                  </a:cubicBezTo>
                  <a:cubicBezTo>
                    <a:pt x="169" y="86"/>
                    <a:pt x="169" y="88"/>
                    <a:pt x="171" y="89"/>
                  </a:cubicBezTo>
                  <a:cubicBezTo>
                    <a:pt x="171" y="90"/>
                    <a:pt x="171" y="92"/>
                    <a:pt x="169" y="92"/>
                  </a:cubicBezTo>
                  <a:cubicBezTo>
                    <a:pt x="169" y="92"/>
                    <a:pt x="169" y="92"/>
                    <a:pt x="169" y="92"/>
                  </a:cubicBezTo>
                  <a:cubicBezTo>
                    <a:pt x="169" y="92"/>
                    <a:pt x="169" y="92"/>
                    <a:pt x="169" y="93"/>
                  </a:cubicBezTo>
                  <a:cubicBezTo>
                    <a:pt x="170" y="93"/>
                    <a:pt x="170" y="93"/>
                    <a:pt x="170" y="94"/>
                  </a:cubicBezTo>
                  <a:cubicBezTo>
                    <a:pt x="169" y="94"/>
                    <a:pt x="169" y="95"/>
                    <a:pt x="169" y="95"/>
                  </a:cubicBezTo>
                  <a:cubicBezTo>
                    <a:pt x="169" y="95"/>
                    <a:pt x="168" y="95"/>
                    <a:pt x="168" y="95"/>
                  </a:cubicBezTo>
                  <a:cubicBezTo>
                    <a:pt x="168" y="96"/>
                    <a:pt x="168" y="96"/>
                    <a:pt x="168" y="96"/>
                  </a:cubicBezTo>
                  <a:cubicBezTo>
                    <a:pt x="168" y="96"/>
                    <a:pt x="169" y="97"/>
                    <a:pt x="169" y="98"/>
                  </a:cubicBezTo>
                  <a:cubicBezTo>
                    <a:pt x="169" y="98"/>
                    <a:pt x="169" y="98"/>
                    <a:pt x="169" y="98"/>
                  </a:cubicBezTo>
                  <a:cubicBezTo>
                    <a:pt x="169" y="99"/>
                    <a:pt x="169" y="99"/>
                    <a:pt x="168" y="99"/>
                  </a:cubicBezTo>
                  <a:cubicBezTo>
                    <a:pt x="169" y="100"/>
                    <a:pt x="169" y="100"/>
                    <a:pt x="169" y="101"/>
                  </a:cubicBezTo>
                  <a:cubicBezTo>
                    <a:pt x="168" y="102"/>
                    <a:pt x="168" y="102"/>
                    <a:pt x="168" y="102"/>
                  </a:cubicBezTo>
                  <a:cubicBezTo>
                    <a:pt x="167" y="102"/>
                    <a:pt x="167" y="102"/>
                    <a:pt x="166" y="102"/>
                  </a:cubicBezTo>
                  <a:cubicBezTo>
                    <a:pt x="166" y="102"/>
                    <a:pt x="166" y="102"/>
                    <a:pt x="166" y="102"/>
                  </a:cubicBezTo>
                  <a:cubicBezTo>
                    <a:pt x="165" y="100"/>
                    <a:pt x="165" y="99"/>
                    <a:pt x="163" y="99"/>
                  </a:cubicBezTo>
                  <a:cubicBezTo>
                    <a:pt x="163" y="99"/>
                    <a:pt x="162" y="99"/>
                    <a:pt x="162" y="99"/>
                  </a:cubicBezTo>
                  <a:close/>
                  <a:moveTo>
                    <a:pt x="167" y="98"/>
                  </a:moveTo>
                  <a:cubicBezTo>
                    <a:pt x="166" y="98"/>
                    <a:pt x="166" y="98"/>
                    <a:pt x="166" y="98"/>
                  </a:cubicBezTo>
                  <a:cubicBezTo>
                    <a:pt x="166" y="97"/>
                    <a:pt x="165" y="96"/>
                    <a:pt x="165" y="96"/>
                  </a:cubicBezTo>
                  <a:cubicBezTo>
                    <a:pt x="165" y="96"/>
                    <a:pt x="165" y="96"/>
                    <a:pt x="165" y="96"/>
                  </a:cubicBezTo>
                  <a:cubicBezTo>
                    <a:pt x="165" y="95"/>
                    <a:pt x="165" y="95"/>
                    <a:pt x="165" y="95"/>
                  </a:cubicBezTo>
                  <a:cubicBezTo>
                    <a:pt x="165" y="95"/>
                    <a:pt x="165" y="95"/>
                    <a:pt x="165" y="95"/>
                  </a:cubicBezTo>
                  <a:cubicBezTo>
                    <a:pt x="165" y="96"/>
                    <a:pt x="166" y="96"/>
                    <a:pt x="166" y="97"/>
                  </a:cubicBezTo>
                  <a:cubicBezTo>
                    <a:pt x="167" y="97"/>
                    <a:pt x="166" y="97"/>
                    <a:pt x="167" y="97"/>
                  </a:cubicBezTo>
                  <a:lnTo>
                    <a:pt x="167" y="98"/>
                  </a:lnTo>
                  <a:close/>
                  <a:moveTo>
                    <a:pt x="161" y="98"/>
                  </a:moveTo>
                  <a:cubicBezTo>
                    <a:pt x="161" y="98"/>
                    <a:pt x="161" y="98"/>
                    <a:pt x="161" y="98"/>
                  </a:cubicBezTo>
                  <a:cubicBezTo>
                    <a:pt x="161" y="98"/>
                    <a:pt x="161" y="98"/>
                    <a:pt x="161" y="98"/>
                  </a:cubicBezTo>
                  <a:cubicBezTo>
                    <a:pt x="161" y="98"/>
                    <a:pt x="161" y="98"/>
                    <a:pt x="161" y="98"/>
                  </a:cubicBezTo>
                  <a:cubicBezTo>
                    <a:pt x="161" y="98"/>
                    <a:pt x="161" y="98"/>
                    <a:pt x="161" y="98"/>
                  </a:cubicBezTo>
                  <a:close/>
                  <a:moveTo>
                    <a:pt x="81" y="12"/>
                  </a:moveTo>
                  <a:cubicBezTo>
                    <a:pt x="82" y="12"/>
                    <a:pt x="82" y="12"/>
                    <a:pt x="82" y="12"/>
                  </a:cubicBezTo>
                  <a:cubicBezTo>
                    <a:pt x="82" y="12"/>
                    <a:pt x="82" y="12"/>
                    <a:pt x="82" y="11"/>
                  </a:cubicBezTo>
                  <a:cubicBezTo>
                    <a:pt x="83" y="11"/>
                    <a:pt x="83" y="11"/>
                    <a:pt x="83" y="10"/>
                  </a:cubicBezTo>
                  <a:cubicBezTo>
                    <a:pt x="84" y="11"/>
                    <a:pt x="84" y="11"/>
                    <a:pt x="85" y="12"/>
                  </a:cubicBezTo>
                  <a:cubicBezTo>
                    <a:pt x="86" y="12"/>
                    <a:pt x="87" y="12"/>
                    <a:pt x="88" y="12"/>
                  </a:cubicBezTo>
                  <a:cubicBezTo>
                    <a:pt x="88" y="13"/>
                    <a:pt x="88" y="13"/>
                    <a:pt x="88" y="13"/>
                  </a:cubicBezTo>
                  <a:cubicBezTo>
                    <a:pt x="88" y="13"/>
                    <a:pt x="89" y="13"/>
                    <a:pt x="90" y="13"/>
                  </a:cubicBezTo>
                  <a:cubicBezTo>
                    <a:pt x="91" y="13"/>
                    <a:pt x="91" y="13"/>
                    <a:pt x="91" y="13"/>
                  </a:cubicBezTo>
                  <a:cubicBezTo>
                    <a:pt x="92" y="13"/>
                    <a:pt x="94" y="13"/>
                    <a:pt x="95" y="14"/>
                  </a:cubicBezTo>
                  <a:cubicBezTo>
                    <a:pt x="95" y="14"/>
                    <a:pt x="95" y="14"/>
                    <a:pt x="95" y="13"/>
                  </a:cubicBezTo>
                  <a:cubicBezTo>
                    <a:pt x="95" y="13"/>
                    <a:pt x="95" y="13"/>
                    <a:pt x="95" y="12"/>
                  </a:cubicBezTo>
                  <a:cubicBezTo>
                    <a:pt x="95" y="12"/>
                    <a:pt x="95" y="12"/>
                    <a:pt x="95" y="12"/>
                  </a:cubicBezTo>
                  <a:cubicBezTo>
                    <a:pt x="95" y="12"/>
                    <a:pt x="95" y="12"/>
                    <a:pt x="96" y="12"/>
                  </a:cubicBezTo>
                  <a:cubicBezTo>
                    <a:pt x="97" y="12"/>
                    <a:pt x="97" y="13"/>
                    <a:pt x="98" y="13"/>
                  </a:cubicBezTo>
                  <a:cubicBezTo>
                    <a:pt x="98" y="14"/>
                    <a:pt x="99" y="14"/>
                    <a:pt x="99" y="14"/>
                  </a:cubicBezTo>
                  <a:cubicBezTo>
                    <a:pt x="99" y="14"/>
                    <a:pt x="99" y="15"/>
                    <a:pt x="100" y="15"/>
                  </a:cubicBezTo>
                  <a:cubicBezTo>
                    <a:pt x="101" y="15"/>
                    <a:pt x="102" y="15"/>
                    <a:pt x="103" y="15"/>
                  </a:cubicBezTo>
                  <a:cubicBezTo>
                    <a:pt x="103" y="15"/>
                    <a:pt x="104" y="16"/>
                    <a:pt x="105" y="17"/>
                  </a:cubicBezTo>
                  <a:cubicBezTo>
                    <a:pt x="105" y="17"/>
                    <a:pt x="105" y="16"/>
                    <a:pt x="106" y="16"/>
                  </a:cubicBezTo>
                  <a:cubicBezTo>
                    <a:pt x="107" y="16"/>
                    <a:pt x="107" y="17"/>
                    <a:pt x="107" y="17"/>
                  </a:cubicBezTo>
                  <a:cubicBezTo>
                    <a:pt x="108" y="17"/>
                    <a:pt x="108" y="16"/>
                    <a:pt x="108" y="16"/>
                  </a:cubicBezTo>
                  <a:cubicBezTo>
                    <a:pt x="109" y="16"/>
                    <a:pt x="109" y="17"/>
                    <a:pt x="110" y="17"/>
                  </a:cubicBezTo>
                  <a:cubicBezTo>
                    <a:pt x="110" y="17"/>
                    <a:pt x="110" y="17"/>
                    <a:pt x="110" y="17"/>
                  </a:cubicBezTo>
                  <a:cubicBezTo>
                    <a:pt x="110" y="17"/>
                    <a:pt x="110" y="16"/>
                    <a:pt x="110" y="16"/>
                  </a:cubicBezTo>
                  <a:cubicBezTo>
                    <a:pt x="110" y="15"/>
                    <a:pt x="109" y="15"/>
                    <a:pt x="108" y="15"/>
                  </a:cubicBezTo>
                  <a:cubicBezTo>
                    <a:pt x="108" y="14"/>
                    <a:pt x="108" y="14"/>
                    <a:pt x="109" y="14"/>
                  </a:cubicBezTo>
                  <a:cubicBezTo>
                    <a:pt x="110" y="14"/>
                    <a:pt x="111" y="16"/>
                    <a:pt x="112" y="16"/>
                  </a:cubicBezTo>
                  <a:cubicBezTo>
                    <a:pt x="113" y="17"/>
                    <a:pt x="115" y="18"/>
                    <a:pt x="116" y="20"/>
                  </a:cubicBezTo>
                  <a:cubicBezTo>
                    <a:pt x="117" y="20"/>
                    <a:pt x="117" y="20"/>
                    <a:pt x="117" y="19"/>
                  </a:cubicBezTo>
                  <a:cubicBezTo>
                    <a:pt x="119" y="20"/>
                    <a:pt x="120" y="22"/>
                    <a:pt x="122" y="23"/>
                  </a:cubicBezTo>
                  <a:cubicBezTo>
                    <a:pt x="123" y="24"/>
                    <a:pt x="123" y="23"/>
                    <a:pt x="123" y="23"/>
                  </a:cubicBezTo>
                  <a:cubicBezTo>
                    <a:pt x="123" y="23"/>
                    <a:pt x="124" y="24"/>
                    <a:pt x="124" y="24"/>
                  </a:cubicBezTo>
                  <a:cubicBezTo>
                    <a:pt x="124" y="24"/>
                    <a:pt x="124" y="24"/>
                    <a:pt x="124" y="24"/>
                  </a:cubicBezTo>
                  <a:cubicBezTo>
                    <a:pt x="124" y="24"/>
                    <a:pt x="125" y="24"/>
                    <a:pt x="125" y="24"/>
                  </a:cubicBezTo>
                  <a:cubicBezTo>
                    <a:pt x="125" y="25"/>
                    <a:pt x="126" y="25"/>
                    <a:pt x="126" y="25"/>
                  </a:cubicBezTo>
                  <a:cubicBezTo>
                    <a:pt x="128" y="26"/>
                    <a:pt x="129" y="27"/>
                    <a:pt x="130" y="29"/>
                  </a:cubicBezTo>
                  <a:cubicBezTo>
                    <a:pt x="130" y="29"/>
                    <a:pt x="130" y="29"/>
                    <a:pt x="131" y="29"/>
                  </a:cubicBezTo>
                  <a:cubicBezTo>
                    <a:pt x="131" y="29"/>
                    <a:pt x="131" y="29"/>
                    <a:pt x="132" y="29"/>
                  </a:cubicBezTo>
                  <a:cubicBezTo>
                    <a:pt x="132" y="29"/>
                    <a:pt x="132" y="30"/>
                    <a:pt x="132" y="30"/>
                  </a:cubicBezTo>
                  <a:cubicBezTo>
                    <a:pt x="133" y="31"/>
                    <a:pt x="134" y="31"/>
                    <a:pt x="134" y="31"/>
                  </a:cubicBezTo>
                  <a:cubicBezTo>
                    <a:pt x="134" y="32"/>
                    <a:pt x="134" y="32"/>
                    <a:pt x="134" y="33"/>
                  </a:cubicBezTo>
                  <a:cubicBezTo>
                    <a:pt x="135" y="33"/>
                    <a:pt x="135" y="33"/>
                    <a:pt x="135" y="33"/>
                  </a:cubicBezTo>
                  <a:cubicBezTo>
                    <a:pt x="136" y="34"/>
                    <a:pt x="136" y="34"/>
                    <a:pt x="136" y="35"/>
                  </a:cubicBezTo>
                  <a:cubicBezTo>
                    <a:pt x="136" y="35"/>
                    <a:pt x="137" y="35"/>
                    <a:pt x="137" y="35"/>
                  </a:cubicBezTo>
                  <a:cubicBezTo>
                    <a:pt x="137" y="36"/>
                    <a:pt x="137" y="36"/>
                    <a:pt x="137" y="36"/>
                  </a:cubicBezTo>
                  <a:cubicBezTo>
                    <a:pt x="138" y="36"/>
                    <a:pt x="138" y="36"/>
                    <a:pt x="138" y="36"/>
                  </a:cubicBezTo>
                  <a:cubicBezTo>
                    <a:pt x="138" y="36"/>
                    <a:pt x="138" y="37"/>
                    <a:pt x="138" y="37"/>
                  </a:cubicBezTo>
                  <a:cubicBezTo>
                    <a:pt x="138" y="37"/>
                    <a:pt x="139" y="37"/>
                    <a:pt x="139" y="37"/>
                  </a:cubicBezTo>
                  <a:cubicBezTo>
                    <a:pt x="139" y="37"/>
                    <a:pt x="139" y="38"/>
                    <a:pt x="139" y="38"/>
                  </a:cubicBezTo>
                  <a:cubicBezTo>
                    <a:pt x="139" y="38"/>
                    <a:pt x="139" y="38"/>
                    <a:pt x="139" y="38"/>
                  </a:cubicBezTo>
                  <a:cubicBezTo>
                    <a:pt x="140" y="38"/>
                    <a:pt x="140" y="39"/>
                    <a:pt x="140" y="39"/>
                  </a:cubicBezTo>
                  <a:cubicBezTo>
                    <a:pt x="140" y="39"/>
                    <a:pt x="141" y="39"/>
                    <a:pt x="141" y="39"/>
                  </a:cubicBezTo>
                  <a:cubicBezTo>
                    <a:pt x="141" y="39"/>
                    <a:pt x="141" y="39"/>
                    <a:pt x="141" y="39"/>
                  </a:cubicBezTo>
                  <a:cubicBezTo>
                    <a:pt x="142" y="40"/>
                    <a:pt x="142" y="41"/>
                    <a:pt x="143" y="42"/>
                  </a:cubicBezTo>
                  <a:cubicBezTo>
                    <a:pt x="144" y="42"/>
                    <a:pt x="143" y="42"/>
                    <a:pt x="144" y="43"/>
                  </a:cubicBezTo>
                  <a:cubicBezTo>
                    <a:pt x="144" y="43"/>
                    <a:pt x="144" y="43"/>
                    <a:pt x="144" y="43"/>
                  </a:cubicBezTo>
                  <a:cubicBezTo>
                    <a:pt x="144" y="43"/>
                    <a:pt x="145" y="44"/>
                    <a:pt x="145" y="44"/>
                  </a:cubicBezTo>
                  <a:cubicBezTo>
                    <a:pt x="145" y="44"/>
                    <a:pt x="145" y="44"/>
                    <a:pt x="145" y="44"/>
                  </a:cubicBezTo>
                  <a:cubicBezTo>
                    <a:pt x="146" y="45"/>
                    <a:pt x="146" y="45"/>
                    <a:pt x="146" y="46"/>
                  </a:cubicBezTo>
                  <a:cubicBezTo>
                    <a:pt x="147" y="46"/>
                    <a:pt x="148" y="46"/>
                    <a:pt x="148" y="47"/>
                  </a:cubicBezTo>
                  <a:cubicBezTo>
                    <a:pt x="149" y="47"/>
                    <a:pt x="148" y="48"/>
                    <a:pt x="148" y="48"/>
                  </a:cubicBezTo>
                  <a:cubicBezTo>
                    <a:pt x="149" y="49"/>
                    <a:pt x="148" y="49"/>
                    <a:pt x="149" y="49"/>
                  </a:cubicBezTo>
                  <a:cubicBezTo>
                    <a:pt x="149" y="50"/>
                    <a:pt x="150" y="50"/>
                    <a:pt x="151" y="51"/>
                  </a:cubicBezTo>
                  <a:cubicBezTo>
                    <a:pt x="151" y="51"/>
                    <a:pt x="151" y="51"/>
                    <a:pt x="151" y="51"/>
                  </a:cubicBezTo>
                  <a:cubicBezTo>
                    <a:pt x="151" y="51"/>
                    <a:pt x="151" y="51"/>
                    <a:pt x="151" y="51"/>
                  </a:cubicBezTo>
                  <a:cubicBezTo>
                    <a:pt x="151" y="52"/>
                    <a:pt x="151" y="52"/>
                    <a:pt x="152" y="53"/>
                  </a:cubicBezTo>
                  <a:cubicBezTo>
                    <a:pt x="152" y="53"/>
                    <a:pt x="151" y="53"/>
                    <a:pt x="151" y="54"/>
                  </a:cubicBezTo>
                  <a:cubicBezTo>
                    <a:pt x="151" y="54"/>
                    <a:pt x="150" y="54"/>
                    <a:pt x="150" y="54"/>
                  </a:cubicBezTo>
                  <a:cubicBezTo>
                    <a:pt x="151" y="55"/>
                    <a:pt x="151" y="55"/>
                    <a:pt x="151" y="56"/>
                  </a:cubicBezTo>
                  <a:cubicBezTo>
                    <a:pt x="151" y="56"/>
                    <a:pt x="152" y="56"/>
                    <a:pt x="152" y="57"/>
                  </a:cubicBezTo>
                  <a:cubicBezTo>
                    <a:pt x="153" y="57"/>
                    <a:pt x="153" y="57"/>
                    <a:pt x="153" y="58"/>
                  </a:cubicBezTo>
                  <a:cubicBezTo>
                    <a:pt x="153" y="58"/>
                    <a:pt x="153" y="58"/>
                    <a:pt x="153" y="59"/>
                  </a:cubicBezTo>
                  <a:cubicBezTo>
                    <a:pt x="153" y="59"/>
                    <a:pt x="153" y="59"/>
                    <a:pt x="153" y="60"/>
                  </a:cubicBezTo>
                  <a:cubicBezTo>
                    <a:pt x="153" y="60"/>
                    <a:pt x="153" y="60"/>
                    <a:pt x="153" y="60"/>
                  </a:cubicBezTo>
                  <a:cubicBezTo>
                    <a:pt x="154" y="61"/>
                    <a:pt x="154" y="61"/>
                    <a:pt x="155" y="61"/>
                  </a:cubicBezTo>
                  <a:cubicBezTo>
                    <a:pt x="155" y="62"/>
                    <a:pt x="155" y="63"/>
                    <a:pt x="156" y="63"/>
                  </a:cubicBezTo>
                  <a:cubicBezTo>
                    <a:pt x="156" y="63"/>
                    <a:pt x="155" y="63"/>
                    <a:pt x="155" y="64"/>
                  </a:cubicBezTo>
                  <a:cubicBezTo>
                    <a:pt x="155" y="64"/>
                    <a:pt x="155" y="65"/>
                    <a:pt x="155" y="65"/>
                  </a:cubicBezTo>
                  <a:cubicBezTo>
                    <a:pt x="155" y="66"/>
                    <a:pt x="156" y="66"/>
                    <a:pt x="156" y="67"/>
                  </a:cubicBezTo>
                  <a:cubicBezTo>
                    <a:pt x="157" y="68"/>
                    <a:pt x="157" y="68"/>
                    <a:pt x="158" y="68"/>
                  </a:cubicBezTo>
                  <a:cubicBezTo>
                    <a:pt x="158" y="69"/>
                    <a:pt x="158" y="69"/>
                    <a:pt x="159" y="70"/>
                  </a:cubicBezTo>
                  <a:cubicBezTo>
                    <a:pt x="159" y="71"/>
                    <a:pt x="157" y="71"/>
                    <a:pt x="156" y="71"/>
                  </a:cubicBezTo>
                  <a:cubicBezTo>
                    <a:pt x="156" y="72"/>
                    <a:pt x="157" y="73"/>
                    <a:pt x="157" y="74"/>
                  </a:cubicBezTo>
                  <a:cubicBezTo>
                    <a:pt x="157" y="74"/>
                    <a:pt x="157" y="74"/>
                    <a:pt x="157" y="74"/>
                  </a:cubicBezTo>
                  <a:cubicBezTo>
                    <a:pt x="156" y="75"/>
                    <a:pt x="156" y="75"/>
                    <a:pt x="156" y="75"/>
                  </a:cubicBezTo>
                  <a:cubicBezTo>
                    <a:pt x="157" y="75"/>
                    <a:pt x="159" y="79"/>
                    <a:pt x="159" y="79"/>
                  </a:cubicBezTo>
                  <a:cubicBezTo>
                    <a:pt x="159" y="79"/>
                    <a:pt x="159" y="79"/>
                    <a:pt x="158" y="79"/>
                  </a:cubicBezTo>
                  <a:cubicBezTo>
                    <a:pt x="158" y="81"/>
                    <a:pt x="159" y="81"/>
                    <a:pt x="159" y="82"/>
                  </a:cubicBezTo>
                  <a:cubicBezTo>
                    <a:pt x="160" y="82"/>
                    <a:pt x="159" y="83"/>
                    <a:pt x="159" y="83"/>
                  </a:cubicBezTo>
                  <a:cubicBezTo>
                    <a:pt x="159" y="83"/>
                    <a:pt x="159" y="84"/>
                    <a:pt x="159" y="84"/>
                  </a:cubicBezTo>
                  <a:cubicBezTo>
                    <a:pt x="158" y="84"/>
                    <a:pt x="158" y="84"/>
                    <a:pt x="158" y="83"/>
                  </a:cubicBezTo>
                  <a:cubicBezTo>
                    <a:pt x="157" y="84"/>
                    <a:pt x="157" y="84"/>
                    <a:pt x="156" y="84"/>
                  </a:cubicBezTo>
                  <a:cubicBezTo>
                    <a:pt x="156" y="85"/>
                    <a:pt x="159" y="88"/>
                    <a:pt x="159" y="88"/>
                  </a:cubicBezTo>
                  <a:cubicBezTo>
                    <a:pt x="159" y="89"/>
                    <a:pt x="159" y="89"/>
                    <a:pt x="158" y="89"/>
                  </a:cubicBezTo>
                  <a:cubicBezTo>
                    <a:pt x="158" y="90"/>
                    <a:pt x="158" y="91"/>
                    <a:pt x="159" y="91"/>
                  </a:cubicBezTo>
                  <a:cubicBezTo>
                    <a:pt x="159" y="91"/>
                    <a:pt x="159" y="91"/>
                    <a:pt x="159" y="91"/>
                  </a:cubicBezTo>
                  <a:cubicBezTo>
                    <a:pt x="160" y="92"/>
                    <a:pt x="160" y="92"/>
                    <a:pt x="160" y="92"/>
                  </a:cubicBezTo>
                  <a:cubicBezTo>
                    <a:pt x="160" y="93"/>
                    <a:pt x="159" y="92"/>
                    <a:pt x="159" y="93"/>
                  </a:cubicBezTo>
                  <a:cubicBezTo>
                    <a:pt x="158" y="93"/>
                    <a:pt x="158" y="94"/>
                    <a:pt x="159" y="95"/>
                  </a:cubicBezTo>
                  <a:cubicBezTo>
                    <a:pt x="159" y="95"/>
                    <a:pt x="158" y="95"/>
                    <a:pt x="158" y="95"/>
                  </a:cubicBezTo>
                  <a:cubicBezTo>
                    <a:pt x="158" y="96"/>
                    <a:pt x="158" y="95"/>
                    <a:pt x="157" y="96"/>
                  </a:cubicBezTo>
                  <a:cubicBezTo>
                    <a:pt x="157" y="97"/>
                    <a:pt x="159" y="98"/>
                    <a:pt x="159" y="98"/>
                  </a:cubicBezTo>
                  <a:cubicBezTo>
                    <a:pt x="159" y="99"/>
                    <a:pt x="158" y="99"/>
                    <a:pt x="158" y="100"/>
                  </a:cubicBezTo>
                  <a:cubicBezTo>
                    <a:pt x="158" y="100"/>
                    <a:pt x="157" y="99"/>
                    <a:pt x="156" y="99"/>
                  </a:cubicBezTo>
                  <a:cubicBezTo>
                    <a:pt x="156" y="99"/>
                    <a:pt x="156" y="100"/>
                    <a:pt x="155" y="100"/>
                  </a:cubicBezTo>
                  <a:cubicBezTo>
                    <a:pt x="155" y="101"/>
                    <a:pt x="155" y="101"/>
                    <a:pt x="156" y="102"/>
                  </a:cubicBezTo>
                  <a:cubicBezTo>
                    <a:pt x="156" y="102"/>
                    <a:pt x="156" y="102"/>
                    <a:pt x="156" y="102"/>
                  </a:cubicBezTo>
                  <a:cubicBezTo>
                    <a:pt x="156" y="103"/>
                    <a:pt x="156" y="103"/>
                    <a:pt x="156" y="104"/>
                  </a:cubicBezTo>
                  <a:cubicBezTo>
                    <a:pt x="157" y="104"/>
                    <a:pt x="157" y="104"/>
                    <a:pt x="157" y="104"/>
                  </a:cubicBezTo>
                  <a:cubicBezTo>
                    <a:pt x="157" y="105"/>
                    <a:pt x="157" y="105"/>
                    <a:pt x="157" y="106"/>
                  </a:cubicBezTo>
                  <a:cubicBezTo>
                    <a:pt x="156" y="106"/>
                    <a:pt x="157" y="106"/>
                    <a:pt x="156" y="106"/>
                  </a:cubicBezTo>
                  <a:cubicBezTo>
                    <a:pt x="155" y="106"/>
                    <a:pt x="155" y="106"/>
                    <a:pt x="155" y="106"/>
                  </a:cubicBezTo>
                  <a:cubicBezTo>
                    <a:pt x="155" y="108"/>
                    <a:pt x="156" y="108"/>
                    <a:pt x="157" y="109"/>
                  </a:cubicBezTo>
                  <a:cubicBezTo>
                    <a:pt x="156" y="110"/>
                    <a:pt x="156" y="109"/>
                    <a:pt x="156" y="110"/>
                  </a:cubicBezTo>
                  <a:cubicBezTo>
                    <a:pt x="156" y="110"/>
                    <a:pt x="156" y="110"/>
                    <a:pt x="156" y="110"/>
                  </a:cubicBezTo>
                  <a:cubicBezTo>
                    <a:pt x="155" y="111"/>
                    <a:pt x="154" y="111"/>
                    <a:pt x="154" y="112"/>
                  </a:cubicBezTo>
                  <a:cubicBezTo>
                    <a:pt x="154" y="112"/>
                    <a:pt x="154" y="112"/>
                    <a:pt x="154" y="112"/>
                  </a:cubicBezTo>
                  <a:cubicBezTo>
                    <a:pt x="155" y="113"/>
                    <a:pt x="154" y="113"/>
                    <a:pt x="154" y="114"/>
                  </a:cubicBezTo>
                  <a:cubicBezTo>
                    <a:pt x="154" y="114"/>
                    <a:pt x="154" y="114"/>
                    <a:pt x="154" y="115"/>
                  </a:cubicBezTo>
                  <a:cubicBezTo>
                    <a:pt x="154" y="115"/>
                    <a:pt x="154" y="115"/>
                    <a:pt x="154" y="115"/>
                  </a:cubicBezTo>
                  <a:cubicBezTo>
                    <a:pt x="153" y="115"/>
                    <a:pt x="153" y="115"/>
                    <a:pt x="153" y="115"/>
                  </a:cubicBezTo>
                  <a:cubicBezTo>
                    <a:pt x="152" y="117"/>
                    <a:pt x="152" y="118"/>
                    <a:pt x="151" y="119"/>
                  </a:cubicBezTo>
                  <a:cubicBezTo>
                    <a:pt x="151" y="119"/>
                    <a:pt x="151" y="119"/>
                    <a:pt x="151" y="120"/>
                  </a:cubicBezTo>
                  <a:cubicBezTo>
                    <a:pt x="151" y="120"/>
                    <a:pt x="151" y="120"/>
                    <a:pt x="151" y="120"/>
                  </a:cubicBezTo>
                  <a:cubicBezTo>
                    <a:pt x="151" y="120"/>
                    <a:pt x="150" y="120"/>
                    <a:pt x="150" y="120"/>
                  </a:cubicBezTo>
                  <a:cubicBezTo>
                    <a:pt x="149" y="120"/>
                    <a:pt x="149" y="121"/>
                    <a:pt x="149" y="121"/>
                  </a:cubicBezTo>
                  <a:cubicBezTo>
                    <a:pt x="149" y="122"/>
                    <a:pt x="149" y="122"/>
                    <a:pt x="149" y="122"/>
                  </a:cubicBezTo>
                  <a:cubicBezTo>
                    <a:pt x="149" y="123"/>
                    <a:pt x="149" y="123"/>
                    <a:pt x="149" y="123"/>
                  </a:cubicBezTo>
                  <a:cubicBezTo>
                    <a:pt x="148" y="123"/>
                    <a:pt x="148" y="124"/>
                    <a:pt x="148" y="124"/>
                  </a:cubicBezTo>
                  <a:cubicBezTo>
                    <a:pt x="148" y="125"/>
                    <a:pt x="148" y="125"/>
                    <a:pt x="149" y="126"/>
                  </a:cubicBezTo>
                  <a:cubicBezTo>
                    <a:pt x="149" y="125"/>
                    <a:pt x="149" y="125"/>
                    <a:pt x="149" y="125"/>
                  </a:cubicBezTo>
                  <a:cubicBezTo>
                    <a:pt x="149" y="126"/>
                    <a:pt x="149" y="126"/>
                    <a:pt x="149" y="126"/>
                  </a:cubicBezTo>
                  <a:cubicBezTo>
                    <a:pt x="149" y="126"/>
                    <a:pt x="149" y="126"/>
                    <a:pt x="149" y="126"/>
                  </a:cubicBezTo>
                  <a:cubicBezTo>
                    <a:pt x="149" y="126"/>
                    <a:pt x="149" y="126"/>
                    <a:pt x="149" y="126"/>
                  </a:cubicBezTo>
                  <a:cubicBezTo>
                    <a:pt x="149" y="126"/>
                    <a:pt x="148" y="126"/>
                    <a:pt x="147" y="126"/>
                  </a:cubicBezTo>
                  <a:cubicBezTo>
                    <a:pt x="147" y="126"/>
                    <a:pt x="147" y="128"/>
                    <a:pt x="147" y="128"/>
                  </a:cubicBezTo>
                  <a:cubicBezTo>
                    <a:pt x="147" y="128"/>
                    <a:pt x="147" y="128"/>
                    <a:pt x="147" y="128"/>
                  </a:cubicBezTo>
                  <a:cubicBezTo>
                    <a:pt x="147" y="129"/>
                    <a:pt x="145" y="129"/>
                    <a:pt x="145" y="130"/>
                  </a:cubicBezTo>
                  <a:cubicBezTo>
                    <a:pt x="145" y="130"/>
                    <a:pt x="145" y="130"/>
                    <a:pt x="145" y="131"/>
                  </a:cubicBezTo>
                  <a:cubicBezTo>
                    <a:pt x="145" y="131"/>
                    <a:pt x="145" y="131"/>
                    <a:pt x="145" y="131"/>
                  </a:cubicBezTo>
                  <a:cubicBezTo>
                    <a:pt x="145" y="131"/>
                    <a:pt x="145" y="131"/>
                    <a:pt x="145" y="131"/>
                  </a:cubicBezTo>
                  <a:cubicBezTo>
                    <a:pt x="145" y="131"/>
                    <a:pt x="145" y="131"/>
                    <a:pt x="145" y="131"/>
                  </a:cubicBezTo>
                  <a:cubicBezTo>
                    <a:pt x="145" y="131"/>
                    <a:pt x="145" y="131"/>
                    <a:pt x="145" y="131"/>
                  </a:cubicBezTo>
                  <a:cubicBezTo>
                    <a:pt x="144" y="132"/>
                    <a:pt x="144" y="131"/>
                    <a:pt x="143" y="131"/>
                  </a:cubicBezTo>
                  <a:cubicBezTo>
                    <a:pt x="143" y="132"/>
                    <a:pt x="142" y="132"/>
                    <a:pt x="142" y="132"/>
                  </a:cubicBezTo>
                  <a:cubicBezTo>
                    <a:pt x="142" y="133"/>
                    <a:pt x="142" y="133"/>
                    <a:pt x="142" y="133"/>
                  </a:cubicBezTo>
                  <a:cubicBezTo>
                    <a:pt x="142" y="133"/>
                    <a:pt x="142" y="133"/>
                    <a:pt x="142" y="133"/>
                  </a:cubicBezTo>
                  <a:cubicBezTo>
                    <a:pt x="142" y="133"/>
                    <a:pt x="142" y="134"/>
                    <a:pt x="142" y="134"/>
                  </a:cubicBezTo>
                  <a:cubicBezTo>
                    <a:pt x="140" y="135"/>
                    <a:pt x="140" y="135"/>
                    <a:pt x="140" y="135"/>
                  </a:cubicBezTo>
                  <a:cubicBezTo>
                    <a:pt x="140" y="135"/>
                    <a:pt x="140" y="135"/>
                    <a:pt x="140" y="135"/>
                  </a:cubicBezTo>
                  <a:cubicBezTo>
                    <a:pt x="139" y="135"/>
                    <a:pt x="139" y="135"/>
                    <a:pt x="139" y="135"/>
                  </a:cubicBezTo>
                  <a:cubicBezTo>
                    <a:pt x="139" y="136"/>
                    <a:pt x="138" y="137"/>
                    <a:pt x="138" y="138"/>
                  </a:cubicBezTo>
                  <a:cubicBezTo>
                    <a:pt x="138" y="138"/>
                    <a:pt x="138" y="138"/>
                    <a:pt x="137" y="138"/>
                  </a:cubicBezTo>
                  <a:cubicBezTo>
                    <a:pt x="137" y="138"/>
                    <a:pt x="138" y="139"/>
                    <a:pt x="138" y="139"/>
                  </a:cubicBezTo>
                  <a:cubicBezTo>
                    <a:pt x="138" y="140"/>
                    <a:pt x="138" y="140"/>
                    <a:pt x="138" y="140"/>
                  </a:cubicBezTo>
                  <a:cubicBezTo>
                    <a:pt x="137" y="140"/>
                    <a:pt x="136" y="140"/>
                    <a:pt x="136" y="140"/>
                  </a:cubicBezTo>
                  <a:cubicBezTo>
                    <a:pt x="135" y="140"/>
                    <a:pt x="132" y="143"/>
                    <a:pt x="132" y="145"/>
                  </a:cubicBezTo>
                  <a:cubicBezTo>
                    <a:pt x="131" y="145"/>
                    <a:pt x="131" y="145"/>
                    <a:pt x="132" y="146"/>
                  </a:cubicBezTo>
                  <a:cubicBezTo>
                    <a:pt x="131" y="146"/>
                    <a:pt x="130" y="146"/>
                    <a:pt x="129" y="147"/>
                  </a:cubicBezTo>
                  <a:cubicBezTo>
                    <a:pt x="129" y="147"/>
                    <a:pt x="129" y="147"/>
                    <a:pt x="129" y="147"/>
                  </a:cubicBezTo>
                  <a:cubicBezTo>
                    <a:pt x="129" y="147"/>
                    <a:pt x="128" y="147"/>
                    <a:pt x="128" y="147"/>
                  </a:cubicBezTo>
                  <a:cubicBezTo>
                    <a:pt x="128" y="147"/>
                    <a:pt x="126" y="149"/>
                    <a:pt x="125" y="149"/>
                  </a:cubicBezTo>
                  <a:cubicBezTo>
                    <a:pt x="125" y="149"/>
                    <a:pt x="125" y="149"/>
                    <a:pt x="125" y="150"/>
                  </a:cubicBezTo>
                  <a:cubicBezTo>
                    <a:pt x="125" y="150"/>
                    <a:pt x="124" y="150"/>
                    <a:pt x="124" y="150"/>
                  </a:cubicBezTo>
                  <a:cubicBezTo>
                    <a:pt x="123" y="150"/>
                    <a:pt x="123" y="150"/>
                    <a:pt x="122" y="151"/>
                  </a:cubicBezTo>
                  <a:cubicBezTo>
                    <a:pt x="122" y="151"/>
                    <a:pt x="121" y="150"/>
                    <a:pt x="120" y="150"/>
                  </a:cubicBezTo>
                  <a:cubicBezTo>
                    <a:pt x="120" y="150"/>
                    <a:pt x="119" y="151"/>
                    <a:pt x="119" y="151"/>
                  </a:cubicBezTo>
                  <a:cubicBezTo>
                    <a:pt x="119" y="152"/>
                    <a:pt x="119" y="152"/>
                    <a:pt x="119" y="152"/>
                  </a:cubicBezTo>
                  <a:cubicBezTo>
                    <a:pt x="119" y="153"/>
                    <a:pt x="117" y="154"/>
                    <a:pt x="116" y="154"/>
                  </a:cubicBezTo>
                  <a:cubicBezTo>
                    <a:pt x="116" y="154"/>
                    <a:pt x="116" y="153"/>
                    <a:pt x="115" y="153"/>
                  </a:cubicBezTo>
                  <a:cubicBezTo>
                    <a:pt x="115" y="153"/>
                    <a:pt x="115" y="153"/>
                    <a:pt x="114" y="153"/>
                  </a:cubicBezTo>
                  <a:cubicBezTo>
                    <a:pt x="114" y="153"/>
                    <a:pt x="114" y="153"/>
                    <a:pt x="113" y="154"/>
                  </a:cubicBezTo>
                  <a:cubicBezTo>
                    <a:pt x="113" y="154"/>
                    <a:pt x="113" y="154"/>
                    <a:pt x="113" y="155"/>
                  </a:cubicBezTo>
                  <a:cubicBezTo>
                    <a:pt x="113" y="155"/>
                    <a:pt x="113" y="155"/>
                    <a:pt x="113" y="155"/>
                  </a:cubicBezTo>
                  <a:cubicBezTo>
                    <a:pt x="113" y="155"/>
                    <a:pt x="113" y="155"/>
                    <a:pt x="113" y="156"/>
                  </a:cubicBezTo>
                  <a:cubicBezTo>
                    <a:pt x="112" y="155"/>
                    <a:pt x="112" y="155"/>
                    <a:pt x="112" y="155"/>
                  </a:cubicBezTo>
                  <a:cubicBezTo>
                    <a:pt x="111" y="154"/>
                    <a:pt x="111" y="154"/>
                    <a:pt x="111" y="155"/>
                  </a:cubicBezTo>
                  <a:cubicBezTo>
                    <a:pt x="110" y="154"/>
                    <a:pt x="109" y="155"/>
                    <a:pt x="110" y="156"/>
                  </a:cubicBezTo>
                  <a:cubicBezTo>
                    <a:pt x="110" y="156"/>
                    <a:pt x="110" y="157"/>
                    <a:pt x="110" y="157"/>
                  </a:cubicBezTo>
                  <a:cubicBezTo>
                    <a:pt x="109" y="157"/>
                    <a:pt x="106" y="157"/>
                    <a:pt x="106" y="157"/>
                  </a:cubicBezTo>
                  <a:cubicBezTo>
                    <a:pt x="105" y="157"/>
                    <a:pt x="105" y="158"/>
                    <a:pt x="105" y="159"/>
                  </a:cubicBezTo>
                  <a:cubicBezTo>
                    <a:pt x="105" y="159"/>
                    <a:pt x="105" y="159"/>
                    <a:pt x="105" y="159"/>
                  </a:cubicBezTo>
                  <a:cubicBezTo>
                    <a:pt x="104" y="159"/>
                    <a:pt x="103" y="158"/>
                    <a:pt x="103" y="158"/>
                  </a:cubicBezTo>
                  <a:cubicBezTo>
                    <a:pt x="102" y="158"/>
                    <a:pt x="101" y="158"/>
                    <a:pt x="101" y="158"/>
                  </a:cubicBezTo>
                  <a:cubicBezTo>
                    <a:pt x="100" y="158"/>
                    <a:pt x="100" y="159"/>
                    <a:pt x="99" y="159"/>
                  </a:cubicBezTo>
                  <a:cubicBezTo>
                    <a:pt x="99" y="159"/>
                    <a:pt x="99" y="159"/>
                    <a:pt x="99" y="159"/>
                  </a:cubicBezTo>
                  <a:cubicBezTo>
                    <a:pt x="98" y="158"/>
                    <a:pt x="98" y="159"/>
                    <a:pt x="98" y="158"/>
                  </a:cubicBezTo>
                  <a:cubicBezTo>
                    <a:pt x="97" y="159"/>
                    <a:pt x="97" y="160"/>
                    <a:pt x="96" y="160"/>
                  </a:cubicBezTo>
                  <a:cubicBezTo>
                    <a:pt x="96" y="160"/>
                    <a:pt x="95" y="160"/>
                    <a:pt x="95" y="160"/>
                  </a:cubicBezTo>
                  <a:cubicBezTo>
                    <a:pt x="94" y="160"/>
                    <a:pt x="94" y="162"/>
                    <a:pt x="93" y="160"/>
                  </a:cubicBezTo>
                  <a:cubicBezTo>
                    <a:pt x="92" y="160"/>
                    <a:pt x="91" y="161"/>
                    <a:pt x="91" y="161"/>
                  </a:cubicBezTo>
                  <a:cubicBezTo>
                    <a:pt x="90" y="161"/>
                    <a:pt x="90" y="161"/>
                    <a:pt x="90" y="161"/>
                  </a:cubicBezTo>
                  <a:cubicBezTo>
                    <a:pt x="89" y="160"/>
                    <a:pt x="89" y="161"/>
                    <a:pt x="89" y="161"/>
                  </a:cubicBezTo>
                  <a:cubicBezTo>
                    <a:pt x="89" y="161"/>
                    <a:pt x="88" y="161"/>
                    <a:pt x="88" y="161"/>
                  </a:cubicBezTo>
                  <a:cubicBezTo>
                    <a:pt x="88" y="161"/>
                    <a:pt x="87" y="160"/>
                    <a:pt x="87" y="160"/>
                  </a:cubicBezTo>
                  <a:cubicBezTo>
                    <a:pt x="86" y="160"/>
                    <a:pt x="86" y="161"/>
                    <a:pt x="85" y="160"/>
                  </a:cubicBezTo>
                  <a:cubicBezTo>
                    <a:pt x="84" y="160"/>
                    <a:pt x="82" y="160"/>
                    <a:pt x="81" y="160"/>
                  </a:cubicBezTo>
                  <a:cubicBezTo>
                    <a:pt x="81" y="161"/>
                    <a:pt x="81" y="160"/>
                    <a:pt x="81" y="161"/>
                  </a:cubicBezTo>
                  <a:cubicBezTo>
                    <a:pt x="81" y="161"/>
                    <a:pt x="81" y="161"/>
                    <a:pt x="81" y="161"/>
                  </a:cubicBezTo>
                  <a:cubicBezTo>
                    <a:pt x="81" y="161"/>
                    <a:pt x="80" y="160"/>
                    <a:pt x="80" y="160"/>
                  </a:cubicBezTo>
                  <a:cubicBezTo>
                    <a:pt x="79" y="160"/>
                    <a:pt x="78" y="161"/>
                    <a:pt x="78" y="161"/>
                  </a:cubicBezTo>
                  <a:cubicBezTo>
                    <a:pt x="77" y="160"/>
                    <a:pt x="73" y="158"/>
                    <a:pt x="72" y="157"/>
                  </a:cubicBezTo>
                  <a:cubicBezTo>
                    <a:pt x="72" y="157"/>
                    <a:pt x="72" y="157"/>
                    <a:pt x="72" y="157"/>
                  </a:cubicBezTo>
                  <a:cubicBezTo>
                    <a:pt x="71" y="157"/>
                    <a:pt x="71" y="159"/>
                    <a:pt x="70" y="159"/>
                  </a:cubicBezTo>
                  <a:cubicBezTo>
                    <a:pt x="68" y="159"/>
                    <a:pt x="67" y="157"/>
                    <a:pt x="66" y="156"/>
                  </a:cubicBezTo>
                  <a:cubicBezTo>
                    <a:pt x="66" y="156"/>
                    <a:pt x="65" y="156"/>
                    <a:pt x="65" y="155"/>
                  </a:cubicBezTo>
                  <a:cubicBezTo>
                    <a:pt x="64" y="155"/>
                    <a:pt x="64" y="155"/>
                    <a:pt x="64" y="156"/>
                  </a:cubicBezTo>
                  <a:cubicBezTo>
                    <a:pt x="63" y="156"/>
                    <a:pt x="62" y="156"/>
                    <a:pt x="62" y="157"/>
                  </a:cubicBezTo>
                  <a:cubicBezTo>
                    <a:pt x="61" y="157"/>
                    <a:pt x="60" y="156"/>
                    <a:pt x="59" y="155"/>
                  </a:cubicBezTo>
                  <a:cubicBezTo>
                    <a:pt x="59" y="155"/>
                    <a:pt x="59" y="155"/>
                    <a:pt x="58" y="155"/>
                  </a:cubicBezTo>
                  <a:cubicBezTo>
                    <a:pt x="58" y="154"/>
                    <a:pt x="57" y="154"/>
                    <a:pt x="57" y="154"/>
                  </a:cubicBezTo>
                  <a:cubicBezTo>
                    <a:pt x="56" y="153"/>
                    <a:pt x="56" y="152"/>
                    <a:pt x="56" y="152"/>
                  </a:cubicBezTo>
                  <a:cubicBezTo>
                    <a:pt x="56" y="152"/>
                    <a:pt x="55" y="152"/>
                    <a:pt x="55" y="152"/>
                  </a:cubicBezTo>
                  <a:cubicBezTo>
                    <a:pt x="55" y="151"/>
                    <a:pt x="55" y="151"/>
                    <a:pt x="55" y="151"/>
                  </a:cubicBezTo>
                  <a:cubicBezTo>
                    <a:pt x="54" y="151"/>
                    <a:pt x="53" y="151"/>
                    <a:pt x="53" y="151"/>
                  </a:cubicBezTo>
                  <a:cubicBezTo>
                    <a:pt x="53" y="151"/>
                    <a:pt x="52" y="151"/>
                    <a:pt x="52" y="150"/>
                  </a:cubicBezTo>
                  <a:cubicBezTo>
                    <a:pt x="52" y="151"/>
                    <a:pt x="52" y="151"/>
                    <a:pt x="51" y="151"/>
                  </a:cubicBezTo>
                  <a:cubicBezTo>
                    <a:pt x="51" y="150"/>
                    <a:pt x="51" y="150"/>
                    <a:pt x="51" y="150"/>
                  </a:cubicBezTo>
                  <a:cubicBezTo>
                    <a:pt x="51" y="150"/>
                    <a:pt x="50" y="150"/>
                    <a:pt x="50" y="150"/>
                  </a:cubicBezTo>
                  <a:cubicBezTo>
                    <a:pt x="50" y="149"/>
                    <a:pt x="49" y="149"/>
                    <a:pt x="49" y="149"/>
                  </a:cubicBezTo>
                  <a:cubicBezTo>
                    <a:pt x="49" y="149"/>
                    <a:pt x="49" y="149"/>
                    <a:pt x="49" y="149"/>
                  </a:cubicBezTo>
                  <a:cubicBezTo>
                    <a:pt x="48" y="148"/>
                    <a:pt x="48" y="148"/>
                    <a:pt x="48" y="148"/>
                  </a:cubicBezTo>
                  <a:cubicBezTo>
                    <a:pt x="48" y="148"/>
                    <a:pt x="48" y="148"/>
                    <a:pt x="48" y="148"/>
                  </a:cubicBezTo>
                  <a:cubicBezTo>
                    <a:pt x="47" y="148"/>
                    <a:pt x="47" y="149"/>
                    <a:pt x="46" y="149"/>
                  </a:cubicBezTo>
                  <a:cubicBezTo>
                    <a:pt x="46" y="149"/>
                    <a:pt x="46" y="149"/>
                    <a:pt x="46" y="149"/>
                  </a:cubicBezTo>
                  <a:cubicBezTo>
                    <a:pt x="45" y="148"/>
                    <a:pt x="45" y="147"/>
                    <a:pt x="44" y="147"/>
                  </a:cubicBezTo>
                  <a:cubicBezTo>
                    <a:pt x="44" y="147"/>
                    <a:pt x="43" y="147"/>
                    <a:pt x="43" y="147"/>
                  </a:cubicBezTo>
                  <a:cubicBezTo>
                    <a:pt x="43" y="146"/>
                    <a:pt x="42" y="146"/>
                    <a:pt x="42" y="146"/>
                  </a:cubicBezTo>
                  <a:cubicBezTo>
                    <a:pt x="42" y="145"/>
                    <a:pt x="41" y="145"/>
                    <a:pt x="40" y="144"/>
                  </a:cubicBezTo>
                  <a:cubicBezTo>
                    <a:pt x="40" y="144"/>
                    <a:pt x="39" y="143"/>
                    <a:pt x="39" y="143"/>
                  </a:cubicBezTo>
                  <a:cubicBezTo>
                    <a:pt x="39" y="143"/>
                    <a:pt x="38" y="143"/>
                    <a:pt x="38" y="143"/>
                  </a:cubicBezTo>
                  <a:cubicBezTo>
                    <a:pt x="38" y="143"/>
                    <a:pt x="37" y="142"/>
                    <a:pt x="37" y="142"/>
                  </a:cubicBezTo>
                  <a:cubicBezTo>
                    <a:pt x="37" y="142"/>
                    <a:pt x="37" y="142"/>
                    <a:pt x="36" y="142"/>
                  </a:cubicBezTo>
                  <a:cubicBezTo>
                    <a:pt x="36" y="142"/>
                    <a:pt x="36" y="141"/>
                    <a:pt x="36" y="141"/>
                  </a:cubicBezTo>
                  <a:cubicBezTo>
                    <a:pt x="36" y="141"/>
                    <a:pt x="36" y="141"/>
                    <a:pt x="36" y="141"/>
                  </a:cubicBezTo>
                  <a:cubicBezTo>
                    <a:pt x="35" y="141"/>
                    <a:pt x="35" y="140"/>
                    <a:pt x="35" y="140"/>
                  </a:cubicBezTo>
                  <a:cubicBezTo>
                    <a:pt x="35" y="140"/>
                    <a:pt x="35" y="140"/>
                    <a:pt x="35" y="140"/>
                  </a:cubicBezTo>
                  <a:cubicBezTo>
                    <a:pt x="35" y="138"/>
                    <a:pt x="34" y="138"/>
                    <a:pt x="33" y="137"/>
                  </a:cubicBezTo>
                  <a:cubicBezTo>
                    <a:pt x="33" y="137"/>
                    <a:pt x="33" y="137"/>
                    <a:pt x="33" y="137"/>
                  </a:cubicBezTo>
                  <a:cubicBezTo>
                    <a:pt x="33" y="137"/>
                    <a:pt x="32" y="137"/>
                    <a:pt x="32" y="137"/>
                  </a:cubicBezTo>
                  <a:cubicBezTo>
                    <a:pt x="32" y="137"/>
                    <a:pt x="32" y="136"/>
                    <a:pt x="32" y="136"/>
                  </a:cubicBezTo>
                  <a:cubicBezTo>
                    <a:pt x="31" y="135"/>
                    <a:pt x="30" y="135"/>
                    <a:pt x="29" y="134"/>
                  </a:cubicBezTo>
                  <a:cubicBezTo>
                    <a:pt x="29" y="134"/>
                    <a:pt x="29" y="134"/>
                    <a:pt x="29" y="134"/>
                  </a:cubicBezTo>
                  <a:cubicBezTo>
                    <a:pt x="29" y="134"/>
                    <a:pt x="29" y="134"/>
                    <a:pt x="29" y="134"/>
                  </a:cubicBezTo>
                  <a:cubicBezTo>
                    <a:pt x="29" y="134"/>
                    <a:pt x="29" y="134"/>
                    <a:pt x="29" y="134"/>
                  </a:cubicBezTo>
                  <a:cubicBezTo>
                    <a:pt x="29" y="132"/>
                    <a:pt x="27" y="131"/>
                    <a:pt x="26" y="131"/>
                  </a:cubicBezTo>
                  <a:cubicBezTo>
                    <a:pt x="26" y="131"/>
                    <a:pt x="26" y="130"/>
                    <a:pt x="26" y="130"/>
                  </a:cubicBezTo>
                  <a:cubicBezTo>
                    <a:pt x="26" y="130"/>
                    <a:pt x="26" y="130"/>
                    <a:pt x="26" y="130"/>
                  </a:cubicBezTo>
                  <a:cubicBezTo>
                    <a:pt x="26" y="130"/>
                    <a:pt x="25" y="130"/>
                    <a:pt x="25" y="130"/>
                  </a:cubicBezTo>
                  <a:cubicBezTo>
                    <a:pt x="25" y="129"/>
                    <a:pt x="24" y="129"/>
                    <a:pt x="24" y="128"/>
                  </a:cubicBezTo>
                  <a:cubicBezTo>
                    <a:pt x="24" y="128"/>
                    <a:pt x="24" y="128"/>
                    <a:pt x="24" y="127"/>
                  </a:cubicBezTo>
                  <a:cubicBezTo>
                    <a:pt x="24" y="125"/>
                    <a:pt x="22" y="124"/>
                    <a:pt x="21" y="123"/>
                  </a:cubicBezTo>
                  <a:cubicBezTo>
                    <a:pt x="20" y="122"/>
                    <a:pt x="19" y="121"/>
                    <a:pt x="18" y="120"/>
                  </a:cubicBezTo>
                  <a:cubicBezTo>
                    <a:pt x="18" y="119"/>
                    <a:pt x="19" y="119"/>
                    <a:pt x="19" y="118"/>
                  </a:cubicBezTo>
                  <a:cubicBezTo>
                    <a:pt x="20" y="117"/>
                    <a:pt x="17" y="116"/>
                    <a:pt x="16" y="115"/>
                  </a:cubicBezTo>
                  <a:cubicBezTo>
                    <a:pt x="17" y="114"/>
                    <a:pt x="17" y="114"/>
                    <a:pt x="17" y="114"/>
                  </a:cubicBezTo>
                  <a:cubicBezTo>
                    <a:pt x="18" y="113"/>
                    <a:pt x="17" y="113"/>
                    <a:pt x="18" y="113"/>
                  </a:cubicBezTo>
                  <a:cubicBezTo>
                    <a:pt x="17" y="112"/>
                    <a:pt x="16" y="110"/>
                    <a:pt x="15" y="109"/>
                  </a:cubicBezTo>
                  <a:cubicBezTo>
                    <a:pt x="15" y="108"/>
                    <a:pt x="16" y="107"/>
                    <a:pt x="15" y="107"/>
                  </a:cubicBezTo>
                  <a:cubicBezTo>
                    <a:pt x="15" y="106"/>
                    <a:pt x="15" y="107"/>
                    <a:pt x="15" y="106"/>
                  </a:cubicBezTo>
                  <a:cubicBezTo>
                    <a:pt x="14" y="106"/>
                    <a:pt x="14" y="106"/>
                    <a:pt x="14" y="105"/>
                  </a:cubicBezTo>
                  <a:cubicBezTo>
                    <a:pt x="13" y="104"/>
                    <a:pt x="12" y="102"/>
                    <a:pt x="12" y="100"/>
                  </a:cubicBezTo>
                  <a:cubicBezTo>
                    <a:pt x="11" y="100"/>
                    <a:pt x="12" y="100"/>
                    <a:pt x="12" y="99"/>
                  </a:cubicBezTo>
                  <a:cubicBezTo>
                    <a:pt x="12" y="99"/>
                    <a:pt x="12" y="98"/>
                    <a:pt x="11" y="98"/>
                  </a:cubicBezTo>
                  <a:cubicBezTo>
                    <a:pt x="11" y="97"/>
                    <a:pt x="12" y="97"/>
                    <a:pt x="12" y="97"/>
                  </a:cubicBezTo>
                  <a:cubicBezTo>
                    <a:pt x="12" y="95"/>
                    <a:pt x="11" y="95"/>
                    <a:pt x="11" y="94"/>
                  </a:cubicBezTo>
                  <a:cubicBezTo>
                    <a:pt x="11" y="94"/>
                    <a:pt x="11" y="93"/>
                    <a:pt x="11" y="93"/>
                  </a:cubicBezTo>
                  <a:cubicBezTo>
                    <a:pt x="11" y="93"/>
                    <a:pt x="11" y="93"/>
                    <a:pt x="10" y="92"/>
                  </a:cubicBezTo>
                  <a:cubicBezTo>
                    <a:pt x="10" y="91"/>
                    <a:pt x="12" y="91"/>
                    <a:pt x="10" y="90"/>
                  </a:cubicBezTo>
                  <a:cubicBezTo>
                    <a:pt x="10" y="89"/>
                    <a:pt x="12" y="87"/>
                    <a:pt x="10" y="86"/>
                  </a:cubicBezTo>
                  <a:cubicBezTo>
                    <a:pt x="10" y="85"/>
                    <a:pt x="11" y="85"/>
                    <a:pt x="11" y="85"/>
                  </a:cubicBezTo>
                  <a:cubicBezTo>
                    <a:pt x="11" y="84"/>
                    <a:pt x="11" y="83"/>
                    <a:pt x="11" y="83"/>
                  </a:cubicBezTo>
                  <a:cubicBezTo>
                    <a:pt x="11" y="82"/>
                    <a:pt x="11" y="82"/>
                    <a:pt x="11" y="82"/>
                  </a:cubicBezTo>
                  <a:cubicBezTo>
                    <a:pt x="12" y="81"/>
                    <a:pt x="11" y="80"/>
                    <a:pt x="11" y="79"/>
                  </a:cubicBezTo>
                  <a:cubicBezTo>
                    <a:pt x="11" y="79"/>
                    <a:pt x="12" y="77"/>
                    <a:pt x="12" y="77"/>
                  </a:cubicBezTo>
                  <a:cubicBezTo>
                    <a:pt x="12" y="76"/>
                    <a:pt x="12" y="76"/>
                    <a:pt x="12" y="76"/>
                  </a:cubicBezTo>
                  <a:cubicBezTo>
                    <a:pt x="12" y="75"/>
                    <a:pt x="12" y="76"/>
                    <a:pt x="12" y="76"/>
                  </a:cubicBezTo>
                  <a:cubicBezTo>
                    <a:pt x="12" y="75"/>
                    <a:pt x="12" y="75"/>
                    <a:pt x="12" y="75"/>
                  </a:cubicBezTo>
                  <a:cubicBezTo>
                    <a:pt x="12" y="74"/>
                    <a:pt x="12" y="74"/>
                    <a:pt x="11" y="74"/>
                  </a:cubicBezTo>
                  <a:cubicBezTo>
                    <a:pt x="11" y="72"/>
                    <a:pt x="13" y="71"/>
                    <a:pt x="14" y="71"/>
                  </a:cubicBezTo>
                  <a:cubicBezTo>
                    <a:pt x="14" y="70"/>
                    <a:pt x="14" y="70"/>
                    <a:pt x="14" y="69"/>
                  </a:cubicBezTo>
                  <a:cubicBezTo>
                    <a:pt x="14" y="69"/>
                    <a:pt x="14" y="69"/>
                    <a:pt x="15" y="69"/>
                  </a:cubicBezTo>
                  <a:cubicBezTo>
                    <a:pt x="15" y="68"/>
                    <a:pt x="14" y="68"/>
                    <a:pt x="14" y="67"/>
                  </a:cubicBezTo>
                  <a:cubicBezTo>
                    <a:pt x="14" y="67"/>
                    <a:pt x="14" y="67"/>
                    <a:pt x="14" y="67"/>
                  </a:cubicBezTo>
                  <a:cubicBezTo>
                    <a:pt x="14" y="67"/>
                    <a:pt x="14" y="66"/>
                    <a:pt x="13" y="66"/>
                  </a:cubicBezTo>
                  <a:cubicBezTo>
                    <a:pt x="13" y="66"/>
                    <a:pt x="14" y="66"/>
                    <a:pt x="14" y="65"/>
                  </a:cubicBezTo>
                  <a:cubicBezTo>
                    <a:pt x="15" y="65"/>
                    <a:pt x="16" y="66"/>
                    <a:pt x="16" y="67"/>
                  </a:cubicBezTo>
                  <a:cubicBezTo>
                    <a:pt x="17" y="67"/>
                    <a:pt x="17" y="67"/>
                    <a:pt x="17" y="67"/>
                  </a:cubicBezTo>
                  <a:cubicBezTo>
                    <a:pt x="18" y="66"/>
                    <a:pt x="18" y="66"/>
                    <a:pt x="18" y="66"/>
                  </a:cubicBezTo>
                  <a:cubicBezTo>
                    <a:pt x="18" y="65"/>
                    <a:pt x="15" y="63"/>
                    <a:pt x="15" y="63"/>
                  </a:cubicBezTo>
                  <a:cubicBezTo>
                    <a:pt x="15" y="62"/>
                    <a:pt x="15" y="63"/>
                    <a:pt x="16" y="62"/>
                  </a:cubicBezTo>
                  <a:cubicBezTo>
                    <a:pt x="16" y="62"/>
                    <a:pt x="16" y="62"/>
                    <a:pt x="16" y="61"/>
                  </a:cubicBezTo>
                  <a:cubicBezTo>
                    <a:pt x="17" y="61"/>
                    <a:pt x="17" y="62"/>
                    <a:pt x="17" y="62"/>
                  </a:cubicBezTo>
                  <a:cubicBezTo>
                    <a:pt x="18" y="62"/>
                    <a:pt x="18" y="62"/>
                    <a:pt x="19" y="62"/>
                  </a:cubicBezTo>
                  <a:cubicBezTo>
                    <a:pt x="19" y="59"/>
                    <a:pt x="17" y="60"/>
                    <a:pt x="17" y="59"/>
                  </a:cubicBezTo>
                  <a:cubicBezTo>
                    <a:pt x="16" y="58"/>
                    <a:pt x="16" y="57"/>
                    <a:pt x="16" y="55"/>
                  </a:cubicBezTo>
                  <a:cubicBezTo>
                    <a:pt x="16" y="55"/>
                    <a:pt x="17" y="55"/>
                    <a:pt x="17" y="55"/>
                  </a:cubicBezTo>
                  <a:cubicBezTo>
                    <a:pt x="17" y="56"/>
                    <a:pt x="17" y="56"/>
                    <a:pt x="17" y="56"/>
                  </a:cubicBezTo>
                  <a:cubicBezTo>
                    <a:pt x="17" y="56"/>
                    <a:pt x="18" y="56"/>
                    <a:pt x="19" y="56"/>
                  </a:cubicBezTo>
                  <a:cubicBezTo>
                    <a:pt x="19" y="56"/>
                    <a:pt x="19" y="55"/>
                    <a:pt x="19" y="55"/>
                  </a:cubicBezTo>
                  <a:cubicBezTo>
                    <a:pt x="19" y="54"/>
                    <a:pt x="19" y="53"/>
                    <a:pt x="18" y="53"/>
                  </a:cubicBezTo>
                  <a:cubicBezTo>
                    <a:pt x="18" y="53"/>
                    <a:pt x="18" y="53"/>
                    <a:pt x="18" y="53"/>
                  </a:cubicBezTo>
                  <a:cubicBezTo>
                    <a:pt x="19" y="52"/>
                    <a:pt x="19" y="51"/>
                    <a:pt x="19" y="50"/>
                  </a:cubicBezTo>
                  <a:cubicBezTo>
                    <a:pt x="21" y="50"/>
                    <a:pt x="21" y="49"/>
                    <a:pt x="22" y="48"/>
                  </a:cubicBezTo>
                  <a:cubicBezTo>
                    <a:pt x="22" y="48"/>
                    <a:pt x="22" y="48"/>
                    <a:pt x="23" y="48"/>
                  </a:cubicBezTo>
                  <a:cubicBezTo>
                    <a:pt x="23" y="47"/>
                    <a:pt x="23" y="47"/>
                    <a:pt x="23" y="46"/>
                  </a:cubicBezTo>
                  <a:cubicBezTo>
                    <a:pt x="23" y="46"/>
                    <a:pt x="23" y="46"/>
                    <a:pt x="24" y="46"/>
                  </a:cubicBezTo>
                  <a:cubicBezTo>
                    <a:pt x="24" y="46"/>
                    <a:pt x="24" y="46"/>
                    <a:pt x="24" y="46"/>
                  </a:cubicBezTo>
                  <a:cubicBezTo>
                    <a:pt x="24" y="45"/>
                    <a:pt x="24" y="45"/>
                    <a:pt x="24" y="44"/>
                  </a:cubicBezTo>
                  <a:cubicBezTo>
                    <a:pt x="24" y="43"/>
                    <a:pt x="25" y="43"/>
                    <a:pt x="26" y="42"/>
                  </a:cubicBezTo>
                  <a:cubicBezTo>
                    <a:pt x="26" y="42"/>
                    <a:pt x="26" y="42"/>
                    <a:pt x="27" y="42"/>
                  </a:cubicBezTo>
                  <a:cubicBezTo>
                    <a:pt x="28" y="42"/>
                    <a:pt x="28" y="41"/>
                    <a:pt x="28" y="41"/>
                  </a:cubicBezTo>
                  <a:cubicBezTo>
                    <a:pt x="28" y="40"/>
                    <a:pt x="27" y="40"/>
                    <a:pt x="27" y="39"/>
                  </a:cubicBezTo>
                  <a:cubicBezTo>
                    <a:pt x="27" y="39"/>
                    <a:pt x="27" y="39"/>
                    <a:pt x="27" y="38"/>
                  </a:cubicBezTo>
                  <a:cubicBezTo>
                    <a:pt x="27" y="38"/>
                    <a:pt x="27" y="38"/>
                    <a:pt x="27" y="38"/>
                  </a:cubicBezTo>
                  <a:cubicBezTo>
                    <a:pt x="27" y="38"/>
                    <a:pt x="27" y="38"/>
                    <a:pt x="27" y="38"/>
                  </a:cubicBezTo>
                  <a:cubicBezTo>
                    <a:pt x="28" y="39"/>
                    <a:pt x="28" y="39"/>
                    <a:pt x="28" y="39"/>
                  </a:cubicBezTo>
                  <a:cubicBezTo>
                    <a:pt x="29" y="39"/>
                    <a:pt x="29" y="39"/>
                    <a:pt x="30" y="38"/>
                  </a:cubicBezTo>
                  <a:cubicBezTo>
                    <a:pt x="30" y="37"/>
                    <a:pt x="30" y="37"/>
                    <a:pt x="30" y="36"/>
                  </a:cubicBezTo>
                  <a:cubicBezTo>
                    <a:pt x="30" y="36"/>
                    <a:pt x="31" y="36"/>
                    <a:pt x="31" y="36"/>
                  </a:cubicBezTo>
                  <a:cubicBezTo>
                    <a:pt x="31" y="36"/>
                    <a:pt x="32" y="36"/>
                    <a:pt x="32" y="36"/>
                  </a:cubicBezTo>
                  <a:cubicBezTo>
                    <a:pt x="33" y="35"/>
                    <a:pt x="33" y="34"/>
                    <a:pt x="33" y="34"/>
                  </a:cubicBezTo>
                  <a:cubicBezTo>
                    <a:pt x="33" y="33"/>
                    <a:pt x="33" y="33"/>
                    <a:pt x="32" y="32"/>
                  </a:cubicBezTo>
                  <a:cubicBezTo>
                    <a:pt x="32" y="31"/>
                    <a:pt x="33" y="31"/>
                    <a:pt x="33" y="30"/>
                  </a:cubicBezTo>
                  <a:cubicBezTo>
                    <a:pt x="34" y="31"/>
                    <a:pt x="34" y="31"/>
                    <a:pt x="35" y="32"/>
                  </a:cubicBezTo>
                  <a:cubicBezTo>
                    <a:pt x="36" y="31"/>
                    <a:pt x="36" y="31"/>
                    <a:pt x="36" y="31"/>
                  </a:cubicBezTo>
                  <a:cubicBezTo>
                    <a:pt x="37" y="31"/>
                    <a:pt x="37" y="31"/>
                    <a:pt x="37" y="31"/>
                  </a:cubicBezTo>
                  <a:cubicBezTo>
                    <a:pt x="37" y="30"/>
                    <a:pt x="37" y="30"/>
                    <a:pt x="37" y="29"/>
                  </a:cubicBezTo>
                  <a:cubicBezTo>
                    <a:pt x="38" y="28"/>
                    <a:pt x="38" y="28"/>
                    <a:pt x="38" y="28"/>
                  </a:cubicBezTo>
                  <a:cubicBezTo>
                    <a:pt x="38" y="28"/>
                    <a:pt x="39" y="28"/>
                    <a:pt x="39" y="28"/>
                  </a:cubicBezTo>
                  <a:cubicBezTo>
                    <a:pt x="39" y="28"/>
                    <a:pt x="39" y="28"/>
                    <a:pt x="39" y="28"/>
                  </a:cubicBezTo>
                  <a:cubicBezTo>
                    <a:pt x="39" y="27"/>
                    <a:pt x="39" y="27"/>
                    <a:pt x="39" y="26"/>
                  </a:cubicBezTo>
                  <a:cubicBezTo>
                    <a:pt x="40" y="26"/>
                    <a:pt x="40" y="27"/>
                    <a:pt x="41" y="27"/>
                  </a:cubicBezTo>
                  <a:cubicBezTo>
                    <a:pt x="41" y="27"/>
                    <a:pt x="41" y="27"/>
                    <a:pt x="41" y="27"/>
                  </a:cubicBezTo>
                  <a:cubicBezTo>
                    <a:pt x="42" y="26"/>
                    <a:pt x="43" y="26"/>
                    <a:pt x="42" y="24"/>
                  </a:cubicBezTo>
                  <a:cubicBezTo>
                    <a:pt x="43" y="24"/>
                    <a:pt x="43" y="24"/>
                    <a:pt x="43" y="24"/>
                  </a:cubicBezTo>
                  <a:cubicBezTo>
                    <a:pt x="43" y="24"/>
                    <a:pt x="43" y="24"/>
                    <a:pt x="43" y="24"/>
                  </a:cubicBezTo>
                  <a:cubicBezTo>
                    <a:pt x="44" y="24"/>
                    <a:pt x="45" y="25"/>
                    <a:pt x="46" y="24"/>
                  </a:cubicBezTo>
                  <a:cubicBezTo>
                    <a:pt x="47" y="24"/>
                    <a:pt x="46" y="23"/>
                    <a:pt x="47" y="23"/>
                  </a:cubicBezTo>
                  <a:cubicBezTo>
                    <a:pt x="47" y="22"/>
                    <a:pt x="47" y="22"/>
                    <a:pt x="46" y="21"/>
                  </a:cubicBezTo>
                  <a:cubicBezTo>
                    <a:pt x="46" y="21"/>
                    <a:pt x="46" y="21"/>
                    <a:pt x="46" y="21"/>
                  </a:cubicBezTo>
                  <a:cubicBezTo>
                    <a:pt x="47" y="21"/>
                    <a:pt x="47" y="22"/>
                    <a:pt x="47" y="22"/>
                  </a:cubicBezTo>
                  <a:cubicBezTo>
                    <a:pt x="48" y="22"/>
                    <a:pt x="48" y="22"/>
                    <a:pt x="49" y="22"/>
                  </a:cubicBezTo>
                  <a:cubicBezTo>
                    <a:pt x="50" y="22"/>
                    <a:pt x="50" y="21"/>
                    <a:pt x="51" y="21"/>
                  </a:cubicBezTo>
                  <a:cubicBezTo>
                    <a:pt x="51" y="20"/>
                    <a:pt x="51" y="20"/>
                    <a:pt x="51" y="19"/>
                  </a:cubicBezTo>
                  <a:cubicBezTo>
                    <a:pt x="52" y="19"/>
                    <a:pt x="53" y="19"/>
                    <a:pt x="53" y="18"/>
                  </a:cubicBezTo>
                  <a:cubicBezTo>
                    <a:pt x="53" y="18"/>
                    <a:pt x="54" y="18"/>
                    <a:pt x="54" y="18"/>
                  </a:cubicBezTo>
                  <a:cubicBezTo>
                    <a:pt x="54" y="19"/>
                    <a:pt x="55" y="18"/>
                    <a:pt x="55" y="18"/>
                  </a:cubicBezTo>
                  <a:cubicBezTo>
                    <a:pt x="55" y="18"/>
                    <a:pt x="56" y="18"/>
                    <a:pt x="56" y="19"/>
                  </a:cubicBezTo>
                  <a:cubicBezTo>
                    <a:pt x="57" y="19"/>
                    <a:pt x="57" y="19"/>
                    <a:pt x="57" y="19"/>
                  </a:cubicBezTo>
                  <a:cubicBezTo>
                    <a:pt x="58" y="18"/>
                    <a:pt x="58" y="17"/>
                    <a:pt x="58" y="16"/>
                  </a:cubicBezTo>
                  <a:cubicBezTo>
                    <a:pt x="59" y="16"/>
                    <a:pt x="61" y="17"/>
                    <a:pt x="61" y="17"/>
                  </a:cubicBezTo>
                  <a:cubicBezTo>
                    <a:pt x="62" y="17"/>
                    <a:pt x="62" y="17"/>
                    <a:pt x="62" y="17"/>
                  </a:cubicBezTo>
                  <a:cubicBezTo>
                    <a:pt x="62" y="16"/>
                    <a:pt x="62" y="16"/>
                    <a:pt x="62" y="16"/>
                  </a:cubicBezTo>
                  <a:cubicBezTo>
                    <a:pt x="62" y="16"/>
                    <a:pt x="62" y="16"/>
                    <a:pt x="62" y="16"/>
                  </a:cubicBezTo>
                  <a:cubicBezTo>
                    <a:pt x="65" y="16"/>
                    <a:pt x="65" y="16"/>
                    <a:pt x="65" y="16"/>
                  </a:cubicBezTo>
                  <a:cubicBezTo>
                    <a:pt x="65" y="16"/>
                    <a:pt x="65" y="16"/>
                    <a:pt x="65" y="15"/>
                  </a:cubicBezTo>
                  <a:cubicBezTo>
                    <a:pt x="65" y="15"/>
                    <a:pt x="65" y="15"/>
                    <a:pt x="65" y="15"/>
                  </a:cubicBezTo>
                  <a:cubicBezTo>
                    <a:pt x="65" y="15"/>
                    <a:pt x="65" y="15"/>
                    <a:pt x="65" y="15"/>
                  </a:cubicBezTo>
                  <a:cubicBezTo>
                    <a:pt x="65" y="15"/>
                    <a:pt x="65" y="15"/>
                    <a:pt x="65" y="15"/>
                  </a:cubicBezTo>
                  <a:cubicBezTo>
                    <a:pt x="66" y="15"/>
                    <a:pt x="66" y="15"/>
                    <a:pt x="66" y="15"/>
                  </a:cubicBezTo>
                  <a:cubicBezTo>
                    <a:pt x="66" y="16"/>
                    <a:pt x="66" y="16"/>
                    <a:pt x="66" y="16"/>
                  </a:cubicBezTo>
                  <a:cubicBezTo>
                    <a:pt x="67" y="16"/>
                    <a:pt x="67" y="16"/>
                    <a:pt x="68" y="16"/>
                  </a:cubicBezTo>
                  <a:cubicBezTo>
                    <a:pt x="68" y="16"/>
                    <a:pt x="68" y="16"/>
                    <a:pt x="69" y="16"/>
                  </a:cubicBezTo>
                  <a:cubicBezTo>
                    <a:pt x="69" y="16"/>
                    <a:pt x="69" y="15"/>
                    <a:pt x="69" y="15"/>
                  </a:cubicBezTo>
                  <a:cubicBezTo>
                    <a:pt x="69" y="14"/>
                    <a:pt x="68" y="14"/>
                    <a:pt x="68" y="13"/>
                  </a:cubicBezTo>
                  <a:cubicBezTo>
                    <a:pt x="68" y="13"/>
                    <a:pt x="68" y="13"/>
                    <a:pt x="68" y="13"/>
                  </a:cubicBezTo>
                  <a:cubicBezTo>
                    <a:pt x="68" y="13"/>
                    <a:pt x="68" y="13"/>
                    <a:pt x="68" y="13"/>
                  </a:cubicBezTo>
                  <a:cubicBezTo>
                    <a:pt x="68" y="13"/>
                    <a:pt x="69" y="14"/>
                    <a:pt x="69" y="14"/>
                  </a:cubicBezTo>
                  <a:cubicBezTo>
                    <a:pt x="69" y="14"/>
                    <a:pt x="70" y="14"/>
                    <a:pt x="70" y="14"/>
                  </a:cubicBezTo>
                  <a:cubicBezTo>
                    <a:pt x="71" y="14"/>
                    <a:pt x="71" y="14"/>
                    <a:pt x="72" y="13"/>
                  </a:cubicBezTo>
                  <a:cubicBezTo>
                    <a:pt x="72" y="13"/>
                    <a:pt x="73" y="13"/>
                    <a:pt x="73" y="14"/>
                  </a:cubicBezTo>
                  <a:cubicBezTo>
                    <a:pt x="73" y="14"/>
                    <a:pt x="75" y="14"/>
                    <a:pt x="76" y="14"/>
                  </a:cubicBezTo>
                  <a:cubicBezTo>
                    <a:pt x="77" y="13"/>
                    <a:pt x="77" y="12"/>
                    <a:pt x="76" y="12"/>
                  </a:cubicBezTo>
                  <a:cubicBezTo>
                    <a:pt x="76" y="11"/>
                    <a:pt x="76" y="11"/>
                    <a:pt x="76" y="11"/>
                  </a:cubicBezTo>
                  <a:cubicBezTo>
                    <a:pt x="77" y="12"/>
                    <a:pt x="77" y="12"/>
                    <a:pt x="78" y="12"/>
                  </a:cubicBezTo>
                  <a:cubicBezTo>
                    <a:pt x="79" y="12"/>
                    <a:pt x="79" y="12"/>
                    <a:pt x="79" y="11"/>
                  </a:cubicBezTo>
                  <a:cubicBezTo>
                    <a:pt x="80" y="11"/>
                    <a:pt x="80" y="11"/>
                    <a:pt x="80" y="11"/>
                  </a:cubicBezTo>
                  <a:cubicBezTo>
                    <a:pt x="80" y="12"/>
                    <a:pt x="80" y="12"/>
                    <a:pt x="80" y="12"/>
                  </a:cubicBezTo>
                  <a:cubicBezTo>
                    <a:pt x="81" y="12"/>
                    <a:pt x="81" y="12"/>
                    <a:pt x="81" y="12"/>
                  </a:cubicBezTo>
                  <a:close/>
                  <a:moveTo>
                    <a:pt x="159" y="55"/>
                  </a:moveTo>
                  <a:cubicBezTo>
                    <a:pt x="159" y="54"/>
                    <a:pt x="159" y="54"/>
                    <a:pt x="159" y="54"/>
                  </a:cubicBezTo>
                  <a:cubicBezTo>
                    <a:pt x="159" y="54"/>
                    <a:pt x="159" y="54"/>
                    <a:pt x="159" y="54"/>
                  </a:cubicBezTo>
                  <a:cubicBezTo>
                    <a:pt x="159" y="54"/>
                    <a:pt x="159" y="54"/>
                    <a:pt x="159" y="54"/>
                  </a:cubicBezTo>
                  <a:cubicBezTo>
                    <a:pt x="159" y="55"/>
                    <a:pt x="159" y="54"/>
                    <a:pt x="159" y="55"/>
                  </a:cubicBezTo>
                  <a:close/>
                  <a:moveTo>
                    <a:pt x="158" y="57"/>
                  </a:moveTo>
                  <a:cubicBezTo>
                    <a:pt x="158" y="58"/>
                    <a:pt x="159" y="58"/>
                    <a:pt x="159" y="59"/>
                  </a:cubicBezTo>
                  <a:cubicBezTo>
                    <a:pt x="159" y="59"/>
                    <a:pt x="159" y="59"/>
                    <a:pt x="159" y="59"/>
                  </a:cubicBezTo>
                  <a:cubicBezTo>
                    <a:pt x="159" y="59"/>
                    <a:pt x="159" y="59"/>
                    <a:pt x="159" y="59"/>
                  </a:cubicBezTo>
                  <a:cubicBezTo>
                    <a:pt x="159" y="59"/>
                    <a:pt x="156" y="56"/>
                    <a:pt x="156" y="56"/>
                  </a:cubicBezTo>
                  <a:cubicBezTo>
                    <a:pt x="156" y="56"/>
                    <a:pt x="156" y="56"/>
                    <a:pt x="156" y="56"/>
                  </a:cubicBezTo>
                  <a:cubicBezTo>
                    <a:pt x="156" y="55"/>
                    <a:pt x="156" y="55"/>
                    <a:pt x="156" y="55"/>
                  </a:cubicBezTo>
                  <a:cubicBezTo>
                    <a:pt x="157" y="56"/>
                    <a:pt x="157" y="56"/>
                    <a:pt x="157" y="56"/>
                  </a:cubicBezTo>
                  <a:cubicBezTo>
                    <a:pt x="157" y="57"/>
                    <a:pt x="157" y="57"/>
                    <a:pt x="157" y="57"/>
                  </a:cubicBezTo>
                  <a:cubicBezTo>
                    <a:pt x="158" y="57"/>
                    <a:pt x="158" y="57"/>
                    <a:pt x="158" y="57"/>
                  </a:cubicBezTo>
                  <a:close/>
                  <a:moveTo>
                    <a:pt x="154" y="130"/>
                  </a:moveTo>
                  <a:cubicBezTo>
                    <a:pt x="153" y="130"/>
                    <a:pt x="153" y="130"/>
                    <a:pt x="153" y="130"/>
                  </a:cubicBezTo>
                  <a:cubicBezTo>
                    <a:pt x="153" y="130"/>
                    <a:pt x="153" y="130"/>
                    <a:pt x="153" y="130"/>
                  </a:cubicBezTo>
                  <a:cubicBezTo>
                    <a:pt x="154" y="130"/>
                    <a:pt x="154" y="130"/>
                    <a:pt x="154" y="130"/>
                  </a:cubicBezTo>
                  <a:close/>
                  <a:moveTo>
                    <a:pt x="153" y="55"/>
                  </a:moveTo>
                  <a:cubicBezTo>
                    <a:pt x="153" y="54"/>
                    <a:pt x="153" y="54"/>
                    <a:pt x="153" y="54"/>
                  </a:cubicBezTo>
                  <a:cubicBezTo>
                    <a:pt x="153" y="54"/>
                    <a:pt x="153" y="54"/>
                    <a:pt x="153" y="54"/>
                  </a:cubicBezTo>
                  <a:cubicBezTo>
                    <a:pt x="153" y="54"/>
                    <a:pt x="153" y="54"/>
                    <a:pt x="153" y="54"/>
                  </a:cubicBezTo>
                  <a:cubicBezTo>
                    <a:pt x="153" y="54"/>
                    <a:pt x="153" y="54"/>
                    <a:pt x="153" y="54"/>
                  </a:cubicBezTo>
                  <a:cubicBezTo>
                    <a:pt x="153" y="55"/>
                    <a:pt x="153" y="54"/>
                    <a:pt x="153" y="55"/>
                  </a:cubicBezTo>
                  <a:close/>
                  <a:moveTo>
                    <a:pt x="152" y="121"/>
                  </a:moveTo>
                  <a:cubicBezTo>
                    <a:pt x="151" y="121"/>
                    <a:pt x="151" y="121"/>
                    <a:pt x="151" y="121"/>
                  </a:cubicBezTo>
                  <a:cubicBezTo>
                    <a:pt x="151" y="120"/>
                    <a:pt x="151" y="120"/>
                    <a:pt x="151" y="120"/>
                  </a:cubicBezTo>
                  <a:cubicBezTo>
                    <a:pt x="151" y="120"/>
                    <a:pt x="151" y="120"/>
                    <a:pt x="152" y="121"/>
                  </a:cubicBezTo>
                  <a:close/>
                  <a:moveTo>
                    <a:pt x="150" y="38"/>
                  </a:moveTo>
                  <a:cubicBezTo>
                    <a:pt x="149" y="38"/>
                    <a:pt x="149" y="37"/>
                    <a:pt x="148" y="37"/>
                  </a:cubicBezTo>
                  <a:cubicBezTo>
                    <a:pt x="147" y="36"/>
                    <a:pt x="147" y="35"/>
                    <a:pt x="146" y="35"/>
                  </a:cubicBezTo>
                  <a:cubicBezTo>
                    <a:pt x="146" y="35"/>
                    <a:pt x="146" y="34"/>
                    <a:pt x="146" y="34"/>
                  </a:cubicBezTo>
                  <a:cubicBezTo>
                    <a:pt x="145" y="34"/>
                    <a:pt x="145" y="33"/>
                    <a:pt x="145" y="33"/>
                  </a:cubicBezTo>
                  <a:cubicBezTo>
                    <a:pt x="144" y="33"/>
                    <a:pt x="144" y="32"/>
                    <a:pt x="143" y="32"/>
                  </a:cubicBezTo>
                  <a:cubicBezTo>
                    <a:pt x="143" y="31"/>
                    <a:pt x="142" y="30"/>
                    <a:pt x="142" y="30"/>
                  </a:cubicBezTo>
                  <a:cubicBezTo>
                    <a:pt x="142" y="30"/>
                    <a:pt x="142" y="30"/>
                    <a:pt x="142" y="30"/>
                  </a:cubicBezTo>
                  <a:cubicBezTo>
                    <a:pt x="143" y="30"/>
                    <a:pt x="143" y="31"/>
                    <a:pt x="144" y="31"/>
                  </a:cubicBezTo>
                  <a:cubicBezTo>
                    <a:pt x="144" y="32"/>
                    <a:pt x="145" y="32"/>
                    <a:pt x="145" y="33"/>
                  </a:cubicBezTo>
                  <a:cubicBezTo>
                    <a:pt x="145" y="33"/>
                    <a:pt x="145" y="33"/>
                    <a:pt x="145" y="33"/>
                  </a:cubicBezTo>
                  <a:cubicBezTo>
                    <a:pt x="145" y="33"/>
                    <a:pt x="146" y="33"/>
                    <a:pt x="146" y="33"/>
                  </a:cubicBezTo>
                  <a:cubicBezTo>
                    <a:pt x="146" y="33"/>
                    <a:pt x="146" y="34"/>
                    <a:pt x="146" y="34"/>
                  </a:cubicBezTo>
                  <a:cubicBezTo>
                    <a:pt x="147" y="34"/>
                    <a:pt x="147" y="34"/>
                    <a:pt x="147" y="35"/>
                  </a:cubicBezTo>
                  <a:cubicBezTo>
                    <a:pt x="147" y="35"/>
                    <a:pt x="147" y="35"/>
                    <a:pt x="148" y="35"/>
                  </a:cubicBezTo>
                  <a:cubicBezTo>
                    <a:pt x="148" y="36"/>
                    <a:pt x="148" y="36"/>
                    <a:pt x="148" y="36"/>
                  </a:cubicBezTo>
                  <a:cubicBezTo>
                    <a:pt x="148" y="36"/>
                    <a:pt x="148" y="36"/>
                    <a:pt x="148" y="36"/>
                  </a:cubicBezTo>
                  <a:cubicBezTo>
                    <a:pt x="149" y="36"/>
                    <a:pt x="149" y="36"/>
                    <a:pt x="149" y="37"/>
                  </a:cubicBezTo>
                  <a:cubicBezTo>
                    <a:pt x="150" y="37"/>
                    <a:pt x="150" y="37"/>
                    <a:pt x="150" y="38"/>
                  </a:cubicBezTo>
                  <a:cubicBezTo>
                    <a:pt x="150" y="38"/>
                    <a:pt x="150" y="38"/>
                    <a:pt x="150" y="38"/>
                  </a:cubicBezTo>
                  <a:close/>
                  <a:moveTo>
                    <a:pt x="148" y="41"/>
                  </a:moveTo>
                  <a:cubicBezTo>
                    <a:pt x="149" y="42"/>
                    <a:pt x="149" y="42"/>
                    <a:pt x="149" y="42"/>
                  </a:cubicBezTo>
                  <a:cubicBezTo>
                    <a:pt x="149" y="42"/>
                    <a:pt x="148" y="42"/>
                    <a:pt x="148" y="41"/>
                  </a:cubicBezTo>
                  <a:close/>
                  <a:moveTo>
                    <a:pt x="148" y="41"/>
                  </a:moveTo>
                  <a:cubicBezTo>
                    <a:pt x="148" y="41"/>
                    <a:pt x="148" y="41"/>
                    <a:pt x="148" y="41"/>
                  </a:cubicBezTo>
                  <a:cubicBezTo>
                    <a:pt x="148" y="41"/>
                    <a:pt x="148" y="41"/>
                    <a:pt x="148" y="41"/>
                  </a:cubicBezTo>
                  <a:cubicBezTo>
                    <a:pt x="148" y="41"/>
                    <a:pt x="148" y="41"/>
                    <a:pt x="148" y="41"/>
                  </a:cubicBezTo>
                  <a:cubicBezTo>
                    <a:pt x="148" y="41"/>
                    <a:pt x="148" y="41"/>
                    <a:pt x="148" y="41"/>
                  </a:cubicBezTo>
                  <a:close/>
                  <a:moveTo>
                    <a:pt x="147" y="40"/>
                  </a:moveTo>
                  <a:cubicBezTo>
                    <a:pt x="147" y="40"/>
                    <a:pt x="147" y="40"/>
                    <a:pt x="147" y="40"/>
                  </a:cubicBezTo>
                  <a:cubicBezTo>
                    <a:pt x="147" y="40"/>
                    <a:pt x="147" y="40"/>
                    <a:pt x="147" y="40"/>
                  </a:cubicBezTo>
                  <a:cubicBezTo>
                    <a:pt x="147" y="40"/>
                    <a:pt x="147" y="40"/>
                    <a:pt x="147" y="40"/>
                  </a:cubicBezTo>
                  <a:cubicBezTo>
                    <a:pt x="147" y="40"/>
                    <a:pt x="147" y="40"/>
                    <a:pt x="147" y="40"/>
                  </a:cubicBezTo>
                  <a:cubicBezTo>
                    <a:pt x="147" y="39"/>
                    <a:pt x="147" y="39"/>
                    <a:pt x="147" y="39"/>
                  </a:cubicBezTo>
                  <a:cubicBezTo>
                    <a:pt x="147" y="39"/>
                    <a:pt x="147" y="39"/>
                    <a:pt x="147" y="39"/>
                  </a:cubicBezTo>
                  <a:cubicBezTo>
                    <a:pt x="147" y="40"/>
                    <a:pt x="147" y="40"/>
                    <a:pt x="147" y="40"/>
                  </a:cubicBezTo>
                  <a:cubicBezTo>
                    <a:pt x="147" y="40"/>
                    <a:pt x="147" y="40"/>
                    <a:pt x="147" y="40"/>
                  </a:cubicBezTo>
                  <a:close/>
                  <a:moveTo>
                    <a:pt x="146" y="39"/>
                  </a:moveTo>
                  <a:cubicBezTo>
                    <a:pt x="146" y="39"/>
                    <a:pt x="146" y="39"/>
                    <a:pt x="147" y="39"/>
                  </a:cubicBezTo>
                  <a:cubicBezTo>
                    <a:pt x="146" y="39"/>
                    <a:pt x="147" y="39"/>
                    <a:pt x="146" y="39"/>
                  </a:cubicBezTo>
                  <a:close/>
                  <a:moveTo>
                    <a:pt x="146" y="32"/>
                  </a:moveTo>
                  <a:cubicBezTo>
                    <a:pt x="146" y="31"/>
                    <a:pt x="146" y="32"/>
                    <a:pt x="146" y="32"/>
                  </a:cubicBezTo>
                  <a:cubicBezTo>
                    <a:pt x="146" y="32"/>
                    <a:pt x="146" y="32"/>
                    <a:pt x="146" y="32"/>
                  </a:cubicBezTo>
                  <a:close/>
                  <a:moveTo>
                    <a:pt x="146" y="39"/>
                  </a:moveTo>
                  <a:cubicBezTo>
                    <a:pt x="146" y="39"/>
                    <a:pt x="146" y="39"/>
                    <a:pt x="146" y="39"/>
                  </a:cubicBezTo>
                  <a:cubicBezTo>
                    <a:pt x="146" y="38"/>
                    <a:pt x="146" y="38"/>
                    <a:pt x="146" y="38"/>
                  </a:cubicBezTo>
                  <a:cubicBezTo>
                    <a:pt x="146" y="38"/>
                    <a:pt x="146" y="38"/>
                    <a:pt x="146" y="38"/>
                  </a:cubicBezTo>
                  <a:lnTo>
                    <a:pt x="146" y="39"/>
                  </a:lnTo>
                  <a:close/>
                  <a:moveTo>
                    <a:pt x="145" y="36"/>
                  </a:moveTo>
                  <a:cubicBezTo>
                    <a:pt x="146" y="36"/>
                    <a:pt x="145" y="36"/>
                    <a:pt x="146" y="36"/>
                  </a:cubicBezTo>
                  <a:cubicBezTo>
                    <a:pt x="146" y="36"/>
                    <a:pt x="146" y="36"/>
                    <a:pt x="145" y="36"/>
                  </a:cubicBezTo>
                  <a:close/>
                  <a:moveTo>
                    <a:pt x="145" y="31"/>
                  </a:moveTo>
                  <a:cubicBezTo>
                    <a:pt x="145" y="31"/>
                    <a:pt x="145" y="31"/>
                    <a:pt x="145" y="31"/>
                  </a:cubicBezTo>
                  <a:cubicBezTo>
                    <a:pt x="145" y="30"/>
                    <a:pt x="145" y="30"/>
                    <a:pt x="145" y="30"/>
                  </a:cubicBezTo>
                  <a:cubicBezTo>
                    <a:pt x="145" y="31"/>
                    <a:pt x="145" y="31"/>
                    <a:pt x="145" y="31"/>
                  </a:cubicBezTo>
                  <a:cubicBezTo>
                    <a:pt x="145" y="31"/>
                    <a:pt x="145" y="31"/>
                    <a:pt x="145" y="31"/>
                  </a:cubicBezTo>
                  <a:close/>
                  <a:moveTo>
                    <a:pt x="145" y="36"/>
                  </a:moveTo>
                  <a:cubicBezTo>
                    <a:pt x="145" y="35"/>
                    <a:pt x="144" y="35"/>
                    <a:pt x="144" y="35"/>
                  </a:cubicBezTo>
                  <a:cubicBezTo>
                    <a:pt x="144" y="35"/>
                    <a:pt x="144" y="35"/>
                    <a:pt x="144" y="35"/>
                  </a:cubicBezTo>
                  <a:cubicBezTo>
                    <a:pt x="145" y="35"/>
                    <a:pt x="145" y="35"/>
                    <a:pt x="145" y="35"/>
                  </a:cubicBezTo>
                  <a:lnTo>
                    <a:pt x="145" y="36"/>
                  </a:lnTo>
                  <a:close/>
                  <a:moveTo>
                    <a:pt x="144" y="34"/>
                  </a:moveTo>
                  <a:cubicBezTo>
                    <a:pt x="144" y="34"/>
                    <a:pt x="143" y="34"/>
                    <a:pt x="143" y="34"/>
                  </a:cubicBezTo>
                  <a:cubicBezTo>
                    <a:pt x="143" y="34"/>
                    <a:pt x="143" y="34"/>
                    <a:pt x="143" y="34"/>
                  </a:cubicBezTo>
                  <a:cubicBezTo>
                    <a:pt x="143" y="33"/>
                    <a:pt x="142" y="33"/>
                    <a:pt x="142" y="33"/>
                  </a:cubicBezTo>
                  <a:cubicBezTo>
                    <a:pt x="141" y="32"/>
                    <a:pt x="141" y="32"/>
                    <a:pt x="141" y="32"/>
                  </a:cubicBezTo>
                  <a:cubicBezTo>
                    <a:pt x="141" y="32"/>
                    <a:pt x="141" y="32"/>
                    <a:pt x="141" y="32"/>
                  </a:cubicBezTo>
                  <a:cubicBezTo>
                    <a:pt x="141" y="32"/>
                    <a:pt x="140" y="31"/>
                    <a:pt x="140" y="31"/>
                  </a:cubicBezTo>
                  <a:cubicBezTo>
                    <a:pt x="140" y="31"/>
                    <a:pt x="140" y="31"/>
                    <a:pt x="140" y="31"/>
                  </a:cubicBezTo>
                  <a:cubicBezTo>
                    <a:pt x="140" y="31"/>
                    <a:pt x="140" y="31"/>
                    <a:pt x="140" y="31"/>
                  </a:cubicBezTo>
                  <a:cubicBezTo>
                    <a:pt x="140" y="31"/>
                    <a:pt x="139" y="31"/>
                    <a:pt x="139" y="30"/>
                  </a:cubicBezTo>
                  <a:cubicBezTo>
                    <a:pt x="139" y="30"/>
                    <a:pt x="138" y="29"/>
                    <a:pt x="137" y="29"/>
                  </a:cubicBezTo>
                  <a:cubicBezTo>
                    <a:pt x="137" y="28"/>
                    <a:pt x="137" y="28"/>
                    <a:pt x="137" y="28"/>
                  </a:cubicBezTo>
                  <a:cubicBezTo>
                    <a:pt x="138" y="28"/>
                    <a:pt x="139" y="29"/>
                    <a:pt x="139" y="29"/>
                  </a:cubicBezTo>
                  <a:cubicBezTo>
                    <a:pt x="140" y="29"/>
                    <a:pt x="140" y="30"/>
                    <a:pt x="141" y="30"/>
                  </a:cubicBezTo>
                  <a:cubicBezTo>
                    <a:pt x="141" y="31"/>
                    <a:pt x="141" y="31"/>
                    <a:pt x="141" y="31"/>
                  </a:cubicBezTo>
                  <a:cubicBezTo>
                    <a:pt x="141" y="31"/>
                    <a:pt x="141" y="31"/>
                    <a:pt x="141" y="31"/>
                  </a:cubicBezTo>
                  <a:cubicBezTo>
                    <a:pt x="141" y="31"/>
                    <a:pt x="142" y="32"/>
                    <a:pt x="142" y="32"/>
                  </a:cubicBezTo>
                  <a:cubicBezTo>
                    <a:pt x="142" y="32"/>
                    <a:pt x="142" y="32"/>
                    <a:pt x="142" y="32"/>
                  </a:cubicBezTo>
                  <a:cubicBezTo>
                    <a:pt x="142" y="32"/>
                    <a:pt x="142" y="32"/>
                    <a:pt x="142" y="33"/>
                  </a:cubicBezTo>
                  <a:cubicBezTo>
                    <a:pt x="143" y="33"/>
                    <a:pt x="143" y="33"/>
                    <a:pt x="143" y="33"/>
                  </a:cubicBezTo>
                  <a:cubicBezTo>
                    <a:pt x="144" y="33"/>
                    <a:pt x="144" y="34"/>
                    <a:pt x="144" y="34"/>
                  </a:cubicBezTo>
                  <a:close/>
                  <a:moveTo>
                    <a:pt x="142" y="29"/>
                  </a:moveTo>
                  <a:cubicBezTo>
                    <a:pt x="142" y="29"/>
                    <a:pt x="142" y="29"/>
                    <a:pt x="141" y="29"/>
                  </a:cubicBezTo>
                  <a:cubicBezTo>
                    <a:pt x="141" y="29"/>
                    <a:pt x="141" y="29"/>
                    <a:pt x="141" y="29"/>
                  </a:cubicBezTo>
                  <a:cubicBezTo>
                    <a:pt x="142" y="29"/>
                    <a:pt x="142" y="29"/>
                    <a:pt x="142" y="29"/>
                  </a:cubicBezTo>
                  <a:cubicBezTo>
                    <a:pt x="142" y="29"/>
                    <a:pt x="142" y="29"/>
                    <a:pt x="142" y="29"/>
                  </a:cubicBezTo>
                  <a:close/>
                  <a:moveTo>
                    <a:pt x="141" y="29"/>
                  </a:moveTo>
                  <a:cubicBezTo>
                    <a:pt x="141" y="29"/>
                    <a:pt x="141" y="29"/>
                    <a:pt x="141" y="29"/>
                  </a:cubicBezTo>
                  <a:cubicBezTo>
                    <a:pt x="141" y="28"/>
                    <a:pt x="141" y="28"/>
                    <a:pt x="141" y="28"/>
                  </a:cubicBezTo>
                  <a:cubicBezTo>
                    <a:pt x="141" y="28"/>
                    <a:pt x="140" y="28"/>
                    <a:pt x="141" y="28"/>
                  </a:cubicBezTo>
                  <a:cubicBezTo>
                    <a:pt x="141" y="28"/>
                    <a:pt x="141" y="28"/>
                    <a:pt x="141" y="28"/>
                  </a:cubicBezTo>
                  <a:lnTo>
                    <a:pt x="141" y="29"/>
                  </a:lnTo>
                  <a:close/>
                  <a:moveTo>
                    <a:pt x="140" y="28"/>
                  </a:moveTo>
                  <a:cubicBezTo>
                    <a:pt x="140" y="28"/>
                    <a:pt x="140" y="28"/>
                    <a:pt x="140" y="27"/>
                  </a:cubicBezTo>
                  <a:cubicBezTo>
                    <a:pt x="140" y="27"/>
                    <a:pt x="140" y="27"/>
                    <a:pt x="140" y="27"/>
                  </a:cubicBezTo>
                  <a:cubicBezTo>
                    <a:pt x="140" y="27"/>
                    <a:pt x="140" y="27"/>
                    <a:pt x="140" y="27"/>
                  </a:cubicBezTo>
                  <a:cubicBezTo>
                    <a:pt x="140" y="28"/>
                    <a:pt x="140" y="28"/>
                    <a:pt x="140" y="28"/>
                  </a:cubicBezTo>
                  <a:close/>
                  <a:moveTo>
                    <a:pt x="129" y="21"/>
                  </a:moveTo>
                  <a:cubicBezTo>
                    <a:pt x="129" y="21"/>
                    <a:pt x="129" y="21"/>
                    <a:pt x="129" y="22"/>
                  </a:cubicBezTo>
                  <a:cubicBezTo>
                    <a:pt x="128" y="21"/>
                    <a:pt x="127" y="20"/>
                    <a:pt x="126" y="20"/>
                  </a:cubicBezTo>
                  <a:cubicBezTo>
                    <a:pt x="126" y="20"/>
                    <a:pt x="127" y="20"/>
                    <a:pt x="127" y="19"/>
                  </a:cubicBezTo>
                  <a:cubicBezTo>
                    <a:pt x="128" y="19"/>
                    <a:pt x="129" y="20"/>
                    <a:pt x="129" y="21"/>
                  </a:cubicBezTo>
                  <a:cubicBezTo>
                    <a:pt x="129" y="21"/>
                    <a:pt x="129" y="21"/>
                    <a:pt x="129" y="21"/>
                  </a:cubicBezTo>
                  <a:close/>
                  <a:moveTo>
                    <a:pt x="114" y="10"/>
                  </a:moveTo>
                  <a:cubicBezTo>
                    <a:pt x="114" y="10"/>
                    <a:pt x="114" y="10"/>
                    <a:pt x="114" y="10"/>
                  </a:cubicBezTo>
                  <a:cubicBezTo>
                    <a:pt x="114" y="10"/>
                    <a:pt x="114" y="10"/>
                    <a:pt x="114" y="10"/>
                  </a:cubicBezTo>
                  <a:close/>
                  <a:moveTo>
                    <a:pt x="90" y="12"/>
                  </a:moveTo>
                  <a:cubicBezTo>
                    <a:pt x="90" y="12"/>
                    <a:pt x="90" y="12"/>
                    <a:pt x="90" y="12"/>
                  </a:cubicBezTo>
                  <a:cubicBezTo>
                    <a:pt x="90" y="12"/>
                    <a:pt x="90" y="12"/>
                    <a:pt x="90" y="12"/>
                  </a:cubicBezTo>
                  <a:cubicBezTo>
                    <a:pt x="90" y="12"/>
                    <a:pt x="90" y="12"/>
                    <a:pt x="90" y="12"/>
                  </a:cubicBezTo>
                  <a:cubicBezTo>
                    <a:pt x="90" y="11"/>
                    <a:pt x="90" y="12"/>
                    <a:pt x="90" y="12"/>
                  </a:cubicBezTo>
                  <a:close/>
                  <a:moveTo>
                    <a:pt x="88" y="10"/>
                  </a:moveTo>
                  <a:cubicBezTo>
                    <a:pt x="88" y="10"/>
                    <a:pt x="88" y="10"/>
                    <a:pt x="88" y="10"/>
                  </a:cubicBezTo>
                  <a:cubicBezTo>
                    <a:pt x="88" y="10"/>
                    <a:pt x="88" y="10"/>
                    <a:pt x="88" y="10"/>
                  </a:cubicBezTo>
                  <a:cubicBezTo>
                    <a:pt x="88" y="10"/>
                    <a:pt x="88" y="10"/>
                    <a:pt x="88" y="10"/>
                  </a:cubicBezTo>
                  <a:close/>
                  <a:moveTo>
                    <a:pt x="72" y="166"/>
                  </a:moveTo>
                  <a:cubicBezTo>
                    <a:pt x="71" y="166"/>
                    <a:pt x="71" y="166"/>
                    <a:pt x="71" y="166"/>
                  </a:cubicBezTo>
                  <a:cubicBezTo>
                    <a:pt x="71" y="166"/>
                    <a:pt x="71" y="166"/>
                    <a:pt x="71" y="166"/>
                  </a:cubicBezTo>
                  <a:cubicBezTo>
                    <a:pt x="72" y="166"/>
                    <a:pt x="74" y="166"/>
                    <a:pt x="74" y="166"/>
                  </a:cubicBezTo>
                  <a:cubicBezTo>
                    <a:pt x="75" y="167"/>
                    <a:pt x="75" y="167"/>
                    <a:pt x="75" y="167"/>
                  </a:cubicBezTo>
                  <a:cubicBezTo>
                    <a:pt x="75" y="168"/>
                    <a:pt x="72" y="166"/>
                    <a:pt x="72" y="166"/>
                  </a:cubicBezTo>
                  <a:close/>
                  <a:moveTo>
                    <a:pt x="71" y="166"/>
                  </a:moveTo>
                  <a:cubicBezTo>
                    <a:pt x="71" y="166"/>
                    <a:pt x="71" y="166"/>
                    <a:pt x="71" y="166"/>
                  </a:cubicBezTo>
                  <a:cubicBezTo>
                    <a:pt x="71" y="166"/>
                    <a:pt x="71" y="166"/>
                    <a:pt x="71" y="166"/>
                  </a:cubicBezTo>
                  <a:cubicBezTo>
                    <a:pt x="71" y="166"/>
                    <a:pt x="71" y="166"/>
                    <a:pt x="71" y="166"/>
                  </a:cubicBezTo>
                  <a:close/>
                  <a:moveTo>
                    <a:pt x="71" y="166"/>
                  </a:moveTo>
                  <a:cubicBezTo>
                    <a:pt x="70" y="165"/>
                    <a:pt x="70" y="165"/>
                    <a:pt x="70" y="165"/>
                  </a:cubicBezTo>
                  <a:cubicBezTo>
                    <a:pt x="70" y="166"/>
                    <a:pt x="70" y="166"/>
                    <a:pt x="70" y="166"/>
                  </a:cubicBezTo>
                  <a:cubicBezTo>
                    <a:pt x="70" y="165"/>
                    <a:pt x="70" y="165"/>
                    <a:pt x="70" y="165"/>
                  </a:cubicBezTo>
                  <a:cubicBezTo>
                    <a:pt x="70" y="165"/>
                    <a:pt x="70" y="165"/>
                    <a:pt x="70" y="165"/>
                  </a:cubicBezTo>
                  <a:cubicBezTo>
                    <a:pt x="70" y="165"/>
                    <a:pt x="70" y="165"/>
                    <a:pt x="71" y="165"/>
                  </a:cubicBezTo>
                  <a:lnTo>
                    <a:pt x="71" y="166"/>
                  </a:lnTo>
                  <a:close/>
                  <a:moveTo>
                    <a:pt x="67" y="13"/>
                  </a:moveTo>
                  <a:cubicBezTo>
                    <a:pt x="67" y="13"/>
                    <a:pt x="67" y="13"/>
                    <a:pt x="67" y="13"/>
                  </a:cubicBezTo>
                  <a:cubicBezTo>
                    <a:pt x="67" y="13"/>
                    <a:pt x="67" y="13"/>
                    <a:pt x="67" y="13"/>
                  </a:cubicBezTo>
                  <a:cubicBezTo>
                    <a:pt x="67" y="13"/>
                    <a:pt x="67" y="13"/>
                    <a:pt x="67" y="13"/>
                  </a:cubicBezTo>
                  <a:cubicBezTo>
                    <a:pt x="67" y="13"/>
                    <a:pt x="67" y="13"/>
                    <a:pt x="67" y="13"/>
                  </a:cubicBezTo>
                  <a:close/>
                  <a:moveTo>
                    <a:pt x="67" y="162"/>
                  </a:moveTo>
                  <a:cubicBezTo>
                    <a:pt x="67" y="162"/>
                    <a:pt x="67" y="162"/>
                    <a:pt x="67" y="162"/>
                  </a:cubicBezTo>
                  <a:cubicBezTo>
                    <a:pt x="67" y="162"/>
                    <a:pt x="67" y="162"/>
                    <a:pt x="67" y="162"/>
                  </a:cubicBezTo>
                  <a:cubicBezTo>
                    <a:pt x="67" y="162"/>
                    <a:pt x="67" y="162"/>
                    <a:pt x="67" y="162"/>
                  </a:cubicBezTo>
                  <a:close/>
                  <a:moveTo>
                    <a:pt x="65" y="162"/>
                  </a:moveTo>
                  <a:cubicBezTo>
                    <a:pt x="65" y="161"/>
                    <a:pt x="65" y="162"/>
                    <a:pt x="65" y="161"/>
                  </a:cubicBezTo>
                  <a:cubicBezTo>
                    <a:pt x="65" y="161"/>
                    <a:pt x="65" y="161"/>
                    <a:pt x="65" y="161"/>
                  </a:cubicBezTo>
                  <a:cubicBezTo>
                    <a:pt x="66" y="161"/>
                    <a:pt x="66" y="162"/>
                    <a:pt x="66" y="162"/>
                  </a:cubicBezTo>
                  <a:cubicBezTo>
                    <a:pt x="66" y="162"/>
                    <a:pt x="66" y="162"/>
                    <a:pt x="65" y="162"/>
                  </a:cubicBezTo>
                  <a:close/>
                  <a:moveTo>
                    <a:pt x="64" y="160"/>
                  </a:moveTo>
                  <a:cubicBezTo>
                    <a:pt x="63" y="160"/>
                    <a:pt x="63" y="160"/>
                    <a:pt x="63" y="160"/>
                  </a:cubicBezTo>
                  <a:cubicBezTo>
                    <a:pt x="63" y="160"/>
                    <a:pt x="63" y="160"/>
                    <a:pt x="63" y="160"/>
                  </a:cubicBezTo>
                  <a:cubicBezTo>
                    <a:pt x="63" y="160"/>
                    <a:pt x="63" y="160"/>
                    <a:pt x="63" y="160"/>
                  </a:cubicBezTo>
                  <a:cubicBezTo>
                    <a:pt x="63" y="160"/>
                    <a:pt x="64" y="159"/>
                    <a:pt x="64" y="158"/>
                  </a:cubicBezTo>
                  <a:cubicBezTo>
                    <a:pt x="64" y="159"/>
                    <a:pt x="64" y="160"/>
                    <a:pt x="64" y="160"/>
                  </a:cubicBezTo>
                  <a:close/>
                  <a:moveTo>
                    <a:pt x="58" y="158"/>
                  </a:moveTo>
                  <a:cubicBezTo>
                    <a:pt x="58" y="158"/>
                    <a:pt x="58" y="158"/>
                    <a:pt x="58" y="158"/>
                  </a:cubicBezTo>
                  <a:cubicBezTo>
                    <a:pt x="60" y="158"/>
                    <a:pt x="61" y="159"/>
                    <a:pt x="62" y="159"/>
                  </a:cubicBezTo>
                  <a:cubicBezTo>
                    <a:pt x="61" y="160"/>
                    <a:pt x="59" y="158"/>
                    <a:pt x="58" y="158"/>
                  </a:cubicBezTo>
                  <a:close/>
                  <a:moveTo>
                    <a:pt x="54" y="164"/>
                  </a:moveTo>
                  <a:cubicBezTo>
                    <a:pt x="54" y="164"/>
                    <a:pt x="53" y="164"/>
                    <a:pt x="53" y="163"/>
                  </a:cubicBezTo>
                  <a:cubicBezTo>
                    <a:pt x="53" y="163"/>
                    <a:pt x="53" y="163"/>
                    <a:pt x="53" y="163"/>
                  </a:cubicBezTo>
                  <a:cubicBezTo>
                    <a:pt x="53" y="163"/>
                    <a:pt x="53" y="163"/>
                    <a:pt x="53" y="163"/>
                  </a:cubicBezTo>
                  <a:cubicBezTo>
                    <a:pt x="54" y="163"/>
                    <a:pt x="54" y="163"/>
                    <a:pt x="55" y="164"/>
                  </a:cubicBezTo>
                  <a:cubicBezTo>
                    <a:pt x="55" y="164"/>
                    <a:pt x="55" y="164"/>
                    <a:pt x="55" y="164"/>
                  </a:cubicBezTo>
                  <a:cubicBezTo>
                    <a:pt x="55" y="164"/>
                    <a:pt x="54" y="164"/>
                    <a:pt x="54" y="164"/>
                  </a:cubicBezTo>
                  <a:close/>
                  <a:moveTo>
                    <a:pt x="53" y="7"/>
                  </a:moveTo>
                  <a:cubicBezTo>
                    <a:pt x="53" y="7"/>
                    <a:pt x="53" y="7"/>
                    <a:pt x="53" y="7"/>
                  </a:cubicBezTo>
                  <a:cubicBezTo>
                    <a:pt x="53" y="7"/>
                    <a:pt x="53" y="7"/>
                    <a:pt x="53" y="7"/>
                  </a:cubicBezTo>
                  <a:cubicBezTo>
                    <a:pt x="53" y="7"/>
                    <a:pt x="53" y="7"/>
                    <a:pt x="53" y="7"/>
                  </a:cubicBezTo>
                  <a:close/>
                  <a:moveTo>
                    <a:pt x="52" y="158"/>
                  </a:moveTo>
                  <a:cubicBezTo>
                    <a:pt x="52" y="158"/>
                    <a:pt x="52" y="158"/>
                    <a:pt x="51" y="157"/>
                  </a:cubicBezTo>
                  <a:cubicBezTo>
                    <a:pt x="51" y="157"/>
                    <a:pt x="51" y="157"/>
                    <a:pt x="51" y="157"/>
                  </a:cubicBezTo>
                  <a:cubicBezTo>
                    <a:pt x="51" y="157"/>
                    <a:pt x="51" y="157"/>
                    <a:pt x="51" y="157"/>
                  </a:cubicBezTo>
                  <a:cubicBezTo>
                    <a:pt x="52" y="157"/>
                    <a:pt x="52" y="158"/>
                    <a:pt x="52" y="158"/>
                  </a:cubicBezTo>
                  <a:close/>
                  <a:moveTo>
                    <a:pt x="43" y="14"/>
                  </a:moveTo>
                  <a:cubicBezTo>
                    <a:pt x="43" y="14"/>
                    <a:pt x="43" y="14"/>
                    <a:pt x="43" y="14"/>
                  </a:cubicBezTo>
                  <a:cubicBezTo>
                    <a:pt x="44" y="13"/>
                    <a:pt x="45" y="13"/>
                    <a:pt x="46" y="14"/>
                  </a:cubicBezTo>
                  <a:cubicBezTo>
                    <a:pt x="46" y="14"/>
                    <a:pt x="46" y="15"/>
                    <a:pt x="46" y="15"/>
                  </a:cubicBezTo>
                  <a:cubicBezTo>
                    <a:pt x="45" y="15"/>
                    <a:pt x="44" y="15"/>
                    <a:pt x="43" y="14"/>
                  </a:cubicBezTo>
                  <a:close/>
                  <a:moveTo>
                    <a:pt x="46" y="156"/>
                  </a:moveTo>
                  <a:cubicBezTo>
                    <a:pt x="44" y="156"/>
                    <a:pt x="44" y="155"/>
                    <a:pt x="43" y="155"/>
                  </a:cubicBezTo>
                  <a:cubicBezTo>
                    <a:pt x="43" y="155"/>
                    <a:pt x="43" y="155"/>
                    <a:pt x="43" y="155"/>
                  </a:cubicBezTo>
                  <a:cubicBezTo>
                    <a:pt x="43" y="155"/>
                    <a:pt x="44" y="155"/>
                    <a:pt x="44" y="155"/>
                  </a:cubicBezTo>
                  <a:cubicBezTo>
                    <a:pt x="45" y="155"/>
                    <a:pt x="45" y="155"/>
                    <a:pt x="46" y="156"/>
                  </a:cubicBezTo>
                  <a:cubicBezTo>
                    <a:pt x="46" y="156"/>
                    <a:pt x="46" y="156"/>
                    <a:pt x="46" y="156"/>
                  </a:cubicBezTo>
                  <a:close/>
                  <a:moveTo>
                    <a:pt x="42" y="155"/>
                  </a:moveTo>
                  <a:cubicBezTo>
                    <a:pt x="42" y="154"/>
                    <a:pt x="41" y="154"/>
                    <a:pt x="41" y="154"/>
                  </a:cubicBezTo>
                  <a:cubicBezTo>
                    <a:pt x="41" y="154"/>
                    <a:pt x="41" y="154"/>
                    <a:pt x="41" y="154"/>
                  </a:cubicBezTo>
                  <a:cubicBezTo>
                    <a:pt x="41" y="154"/>
                    <a:pt x="41" y="154"/>
                    <a:pt x="41" y="154"/>
                  </a:cubicBezTo>
                  <a:cubicBezTo>
                    <a:pt x="41" y="154"/>
                    <a:pt x="42" y="154"/>
                    <a:pt x="42" y="154"/>
                  </a:cubicBezTo>
                  <a:lnTo>
                    <a:pt x="42" y="155"/>
                  </a:lnTo>
                  <a:close/>
                  <a:moveTo>
                    <a:pt x="41" y="151"/>
                  </a:moveTo>
                  <a:cubicBezTo>
                    <a:pt x="41" y="151"/>
                    <a:pt x="41" y="151"/>
                    <a:pt x="41" y="151"/>
                  </a:cubicBezTo>
                  <a:cubicBezTo>
                    <a:pt x="40" y="151"/>
                    <a:pt x="40" y="151"/>
                    <a:pt x="40" y="151"/>
                  </a:cubicBezTo>
                  <a:cubicBezTo>
                    <a:pt x="40" y="152"/>
                    <a:pt x="38" y="150"/>
                    <a:pt x="37" y="150"/>
                  </a:cubicBezTo>
                  <a:cubicBezTo>
                    <a:pt x="37" y="150"/>
                    <a:pt x="37" y="149"/>
                    <a:pt x="37" y="149"/>
                  </a:cubicBezTo>
                  <a:cubicBezTo>
                    <a:pt x="39" y="149"/>
                    <a:pt x="39" y="150"/>
                    <a:pt x="41" y="151"/>
                  </a:cubicBezTo>
                  <a:close/>
                  <a:moveTo>
                    <a:pt x="36" y="145"/>
                  </a:moveTo>
                  <a:cubicBezTo>
                    <a:pt x="36" y="145"/>
                    <a:pt x="36" y="144"/>
                    <a:pt x="35" y="144"/>
                  </a:cubicBezTo>
                  <a:cubicBezTo>
                    <a:pt x="34" y="144"/>
                    <a:pt x="33" y="143"/>
                    <a:pt x="32" y="142"/>
                  </a:cubicBezTo>
                  <a:cubicBezTo>
                    <a:pt x="32" y="142"/>
                    <a:pt x="32" y="142"/>
                    <a:pt x="32" y="141"/>
                  </a:cubicBezTo>
                  <a:cubicBezTo>
                    <a:pt x="32" y="141"/>
                    <a:pt x="33" y="141"/>
                    <a:pt x="33" y="141"/>
                  </a:cubicBezTo>
                  <a:cubicBezTo>
                    <a:pt x="33" y="142"/>
                    <a:pt x="33" y="141"/>
                    <a:pt x="34" y="142"/>
                  </a:cubicBezTo>
                  <a:cubicBezTo>
                    <a:pt x="34" y="142"/>
                    <a:pt x="34" y="143"/>
                    <a:pt x="35" y="143"/>
                  </a:cubicBezTo>
                  <a:cubicBezTo>
                    <a:pt x="36" y="144"/>
                    <a:pt x="37" y="145"/>
                    <a:pt x="38" y="146"/>
                  </a:cubicBezTo>
                  <a:cubicBezTo>
                    <a:pt x="38" y="146"/>
                    <a:pt x="37" y="145"/>
                    <a:pt x="36" y="145"/>
                  </a:cubicBezTo>
                  <a:close/>
                  <a:moveTo>
                    <a:pt x="36" y="149"/>
                  </a:moveTo>
                  <a:cubicBezTo>
                    <a:pt x="36" y="149"/>
                    <a:pt x="36" y="149"/>
                    <a:pt x="36" y="149"/>
                  </a:cubicBezTo>
                  <a:cubicBezTo>
                    <a:pt x="36" y="149"/>
                    <a:pt x="36" y="149"/>
                    <a:pt x="36" y="149"/>
                  </a:cubicBezTo>
                  <a:cubicBezTo>
                    <a:pt x="36" y="149"/>
                    <a:pt x="36" y="149"/>
                    <a:pt x="36" y="149"/>
                  </a:cubicBezTo>
                  <a:cubicBezTo>
                    <a:pt x="36" y="149"/>
                    <a:pt x="36" y="149"/>
                    <a:pt x="36" y="149"/>
                  </a:cubicBezTo>
                  <a:close/>
                  <a:moveTo>
                    <a:pt x="36" y="149"/>
                  </a:moveTo>
                  <a:cubicBezTo>
                    <a:pt x="35" y="149"/>
                    <a:pt x="35" y="149"/>
                    <a:pt x="35" y="148"/>
                  </a:cubicBezTo>
                  <a:cubicBezTo>
                    <a:pt x="35" y="148"/>
                    <a:pt x="35" y="148"/>
                    <a:pt x="35" y="148"/>
                  </a:cubicBezTo>
                  <a:cubicBezTo>
                    <a:pt x="35" y="148"/>
                    <a:pt x="35" y="149"/>
                    <a:pt x="36" y="149"/>
                  </a:cubicBezTo>
                  <a:close/>
                  <a:moveTo>
                    <a:pt x="35" y="148"/>
                  </a:moveTo>
                  <a:cubicBezTo>
                    <a:pt x="34" y="148"/>
                    <a:pt x="35" y="148"/>
                    <a:pt x="34" y="148"/>
                  </a:cubicBezTo>
                  <a:cubicBezTo>
                    <a:pt x="34" y="148"/>
                    <a:pt x="33" y="148"/>
                    <a:pt x="33" y="147"/>
                  </a:cubicBezTo>
                  <a:cubicBezTo>
                    <a:pt x="32" y="147"/>
                    <a:pt x="32" y="147"/>
                    <a:pt x="32" y="147"/>
                  </a:cubicBezTo>
                  <a:cubicBezTo>
                    <a:pt x="32" y="147"/>
                    <a:pt x="32" y="147"/>
                    <a:pt x="32" y="147"/>
                  </a:cubicBezTo>
                  <a:cubicBezTo>
                    <a:pt x="33" y="147"/>
                    <a:pt x="34" y="148"/>
                    <a:pt x="35" y="148"/>
                  </a:cubicBezTo>
                  <a:close/>
                  <a:moveTo>
                    <a:pt x="32" y="147"/>
                  </a:moveTo>
                  <a:cubicBezTo>
                    <a:pt x="32" y="147"/>
                    <a:pt x="32" y="147"/>
                    <a:pt x="32" y="147"/>
                  </a:cubicBezTo>
                  <a:cubicBezTo>
                    <a:pt x="31" y="146"/>
                    <a:pt x="31" y="146"/>
                    <a:pt x="31" y="146"/>
                  </a:cubicBezTo>
                  <a:cubicBezTo>
                    <a:pt x="31" y="146"/>
                    <a:pt x="31" y="146"/>
                    <a:pt x="31" y="146"/>
                  </a:cubicBezTo>
                  <a:cubicBezTo>
                    <a:pt x="31" y="146"/>
                    <a:pt x="31" y="146"/>
                    <a:pt x="31" y="146"/>
                  </a:cubicBezTo>
                  <a:cubicBezTo>
                    <a:pt x="31" y="146"/>
                    <a:pt x="31" y="146"/>
                    <a:pt x="32" y="146"/>
                  </a:cubicBezTo>
                  <a:lnTo>
                    <a:pt x="32" y="147"/>
                  </a:lnTo>
                  <a:close/>
                  <a:moveTo>
                    <a:pt x="25" y="138"/>
                  </a:moveTo>
                  <a:cubicBezTo>
                    <a:pt x="24" y="138"/>
                    <a:pt x="24" y="137"/>
                    <a:pt x="23" y="137"/>
                  </a:cubicBezTo>
                  <a:cubicBezTo>
                    <a:pt x="23" y="137"/>
                    <a:pt x="23" y="137"/>
                    <a:pt x="23" y="136"/>
                  </a:cubicBezTo>
                  <a:cubicBezTo>
                    <a:pt x="24" y="137"/>
                    <a:pt x="24" y="137"/>
                    <a:pt x="25" y="137"/>
                  </a:cubicBezTo>
                  <a:lnTo>
                    <a:pt x="25" y="138"/>
                  </a:lnTo>
                  <a:close/>
                  <a:moveTo>
                    <a:pt x="13" y="61"/>
                  </a:moveTo>
                  <a:cubicBezTo>
                    <a:pt x="13" y="61"/>
                    <a:pt x="12" y="61"/>
                    <a:pt x="12" y="60"/>
                  </a:cubicBezTo>
                  <a:cubicBezTo>
                    <a:pt x="12" y="60"/>
                    <a:pt x="12" y="60"/>
                    <a:pt x="12" y="60"/>
                  </a:cubicBezTo>
                  <a:cubicBezTo>
                    <a:pt x="12" y="60"/>
                    <a:pt x="12" y="60"/>
                    <a:pt x="12" y="60"/>
                  </a:cubicBezTo>
                  <a:cubicBezTo>
                    <a:pt x="13" y="60"/>
                    <a:pt x="12" y="61"/>
                    <a:pt x="13" y="61"/>
                  </a:cubicBezTo>
                  <a:close/>
                  <a:moveTo>
                    <a:pt x="12" y="60"/>
                  </a:moveTo>
                  <a:cubicBezTo>
                    <a:pt x="12" y="60"/>
                    <a:pt x="11" y="60"/>
                    <a:pt x="11" y="59"/>
                  </a:cubicBezTo>
                  <a:cubicBezTo>
                    <a:pt x="11" y="59"/>
                    <a:pt x="11" y="59"/>
                    <a:pt x="11" y="59"/>
                  </a:cubicBezTo>
                  <a:cubicBezTo>
                    <a:pt x="11" y="59"/>
                    <a:pt x="11" y="59"/>
                    <a:pt x="11" y="59"/>
                  </a:cubicBezTo>
                  <a:cubicBezTo>
                    <a:pt x="11" y="59"/>
                    <a:pt x="12" y="60"/>
                    <a:pt x="12" y="60"/>
                  </a:cubicBezTo>
                  <a:close/>
                  <a:moveTo>
                    <a:pt x="4" y="78"/>
                  </a:moveTo>
                  <a:cubicBezTo>
                    <a:pt x="3" y="78"/>
                    <a:pt x="3" y="78"/>
                    <a:pt x="3" y="78"/>
                  </a:cubicBezTo>
                  <a:cubicBezTo>
                    <a:pt x="3" y="77"/>
                    <a:pt x="3" y="77"/>
                    <a:pt x="3" y="77"/>
                  </a:cubicBezTo>
                  <a:cubicBezTo>
                    <a:pt x="4" y="77"/>
                    <a:pt x="4" y="77"/>
                    <a:pt x="4" y="77"/>
                  </a:cubicBezTo>
                  <a:lnTo>
                    <a:pt x="4" y="7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4" name="Freeform 524"/>
            <p:cNvSpPr>
              <a:spLocks noEditPoints="1"/>
            </p:cNvSpPr>
            <p:nvPr/>
          </p:nvSpPr>
          <p:spPr bwMode="auto">
            <a:xfrm>
              <a:off x="5961063" y="919163"/>
              <a:ext cx="739775" cy="366713"/>
            </a:xfrm>
            <a:custGeom>
              <a:avLst/>
              <a:gdLst>
                <a:gd name="T0" fmla="*/ 127 w 141"/>
                <a:gd name="T1" fmla="*/ 41 h 70"/>
                <a:gd name="T2" fmla="*/ 109 w 141"/>
                <a:gd name="T3" fmla="*/ 37 h 70"/>
                <a:gd name="T4" fmla="*/ 97 w 141"/>
                <a:gd name="T5" fmla="*/ 22 h 70"/>
                <a:gd name="T6" fmla="*/ 103 w 141"/>
                <a:gd name="T7" fmla="*/ 5 h 70"/>
                <a:gd name="T8" fmla="*/ 116 w 141"/>
                <a:gd name="T9" fmla="*/ 2 h 70"/>
                <a:gd name="T10" fmla="*/ 130 w 141"/>
                <a:gd name="T11" fmla="*/ 4 h 70"/>
                <a:gd name="T12" fmla="*/ 138 w 141"/>
                <a:gd name="T13" fmla="*/ 12 h 70"/>
                <a:gd name="T14" fmla="*/ 136 w 141"/>
                <a:gd name="T15" fmla="*/ 25 h 70"/>
                <a:gd name="T16" fmla="*/ 123 w 141"/>
                <a:gd name="T17" fmla="*/ 20 h 70"/>
                <a:gd name="T18" fmla="*/ 121 w 141"/>
                <a:gd name="T19" fmla="*/ 22 h 70"/>
                <a:gd name="T20" fmla="*/ 121 w 141"/>
                <a:gd name="T21" fmla="*/ 28 h 70"/>
                <a:gd name="T22" fmla="*/ 109 w 141"/>
                <a:gd name="T23" fmla="*/ 57 h 70"/>
                <a:gd name="T24" fmla="*/ 99 w 141"/>
                <a:gd name="T25" fmla="*/ 63 h 70"/>
                <a:gd name="T26" fmla="*/ 81 w 141"/>
                <a:gd name="T27" fmla="*/ 69 h 70"/>
                <a:gd name="T28" fmla="*/ 72 w 141"/>
                <a:gd name="T29" fmla="*/ 51 h 70"/>
                <a:gd name="T30" fmla="*/ 83 w 141"/>
                <a:gd name="T31" fmla="*/ 31 h 70"/>
                <a:gd name="T32" fmla="*/ 99 w 141"/>
                <a:gd name="T33" fmla="*/ 31 h 70"/>
                <a:gd name="T34" fmla="*/ 114 w 141"/>
                <a:gd name="T35" fmla="*/ 47 h 70"/>
                <a:gd name="T36" fmla="*/ 115 w 141"/>
                <a:gd name="T37" fmla="*/ 22 h 70"/>
                <a:gd name="T38" fmla="*/ 114 w 141"/>
                <a:gd name="T39" fmla="*/ 50 h 70"/>
                <a:gd name="T40" fmla="*/ 108 w 141"/>
                <a:gd name="T41" fmla="*/ 7 h 70"/>
                <a:gd name="T42" fmla="*/ 99 w 141"/>
                <a:gd name="T43" fmla="*/ 10 h 70"/>
                <a:gd name="T44" fmla="*/ 90 w 141"/>
                <a:gd name="T45" fmla="*/ 26 h 70"/>
                <a:gd name="T46" fmla="*/ 76 w 141"/>
                <a:gd name="T47" fmla="*/ 31 h 70"/>
                <a:gd name="T48" fmla="*/ 53 w 141"/>
                <a:gd name="T49" fmla="*/ 26 h 70"/>
                <a:gd name="T50" fmla="*/ 44 w 141"/>
                <a:gd name="T51" fmla="*/ 11 h 70"/>
                <a:gd name="T52" fmla="*/ 55 w 141"/>
                <a:gd name="T53" fmla="*/ 10 h 70"/>
                <a:gd name="T54" fmla="*/ 61 w 141"/>
                <a:gd name="T55" fmla="*/ 19 h 70"/>
                <a:gd name="T56" fmla="*/ 85 w 141"/>
                <a:gd name="T57" fmla="*/ 16 h 70"/>
                <a:gd name="T58" fmla="*/ 94 w 141"/>
                <a:gd name="T59" fmla="*/ 4 h 70"/>
                <a:gd name="T60" fmla="*/ 97 w 141"/>
                <a:gd name="T61" fmla="*/ 36 h 70"/>
                <a:gd name="T62" fmla="*/ 93 w 141"/>
                <a:gd name="T63" fmla="*/ 65 h 70"/>
                <a:gd name="T64" fmla="*/ 89 w 141"/>
                <a:gd name="T65" fmla="*/ 37 h 70"/>
                <a:gd name="T66" fmla="*/ 32 w 141"/>
                <a:gd name="T67" fmla="*/ 44 h 70"/>
                <a:gd name="T68" fmla="*/ 44 w 141"/>
                <a:gd name="T69" fmla="*/ 32 h 70"/>
                <a:gd name="T70" fmla="*/ 54 w 141"/>
                <a:gd name="T71" fmla="*/ 29 h 70"/>
                <a:gd name="T72" fmla="*/ 68 w 141"/>
                <a:gd name="T73" fmla="*/ 40 h 70"/>
                <a:gd name="T74" fmla="*/ 67 w 141"/>
                <a:gd name="T75" fmla="*/ 55 h 70"/>
                <a:gd name="T76" fmla="*/ 67 w 141"/>
                <a:gd name="T77" fmla="*/ 65 h 70"/>
                <a:gd name="T78" fmla="*/ 46 w 141"/>
                <a:gd name="T79" fmla="*/ 65 h 70"/>
                <a:gd name="T80" fmla="*/ 28 w 141"/>
                <a:gd name="T81" fmla="*/ 56 h 70"/>
                <a:gd name="T82" fmla="*/ 27 w 141"/>
                <a:gd name="T83" fmla="*/ 47 h 70"/>
                <a:gd name="T84" fmla="*/ 63 w 141"/>
                <a:gd name="T85" fmla="*/ 42 h 70"/>
                <a:gd name="T86" fmla="*/ 56 w 141"/>
                <a:gd name="T87" fmla="*/ 62 h 70"/>
                <a:gd name="T88" fmla="*/ 53 w 141"/>
                <a:gd name="T89" fmla="*/ 51 h 70"/>
                <a:gd name="T90" fmla="*/ 48 w 141"/>
                <a:gd name="T91" fmla="*/ 60 h 70"/>
                <a:gd name="T92" fmla="*/ 37 w 141"/>
                <a:gd name="T93" fmla="*/ 33 h 70"/>
                <a:gd name="T94" fmla="*/ 23 w 141"/>
                <a:gd name="T95" fmla="*/ 44 h 70"/>
                <a:gd name="T96" fmla="*/ 11 w 141"/>
                <a:gd name="T97" fmla="*/ 36 h 70"/>
                <a:gd name="T98" fmla="*/ 3 w 141"/>
                <a:gd name="T99" fmla="*/ 20 h 70"/>
                <a:gd name="T100" fmla="*/ 2 w 141"/>
                <a:gd name="T101" fmla="*/ 8 h 70"/>
                <a:gd name="T102" fmla="*/ 19 w 141"/>
                <a:gd name="T103" fmla="*/ 3 h 70"/>
                <a:gd name="T104" fmla="*/ 37 w 141"/>
                <a:gd name="T105" fmla="*/ 2 h 70"/>
                <a:gd name="T106" fmla="*/ 44 w 141"/>
                <a:gd name="T107" fmla="*/ 18 h 70"/>
                <a:gd name="T108" fmla="*/ 44 w 141"/>
                <a:gd name="T109" fmla="*/ 40 h 70"/>
                <a:gd name="T110" fmla="*/ 40 w 141"/>
                <a:gd name="T111" fmla="*/ 22 h 70"/>
                <a:gd name="T112" fmla="*/ 42 w 141"/>
                <a:gd name="T113" fmla="*/ 19 h 70"/>
                <a:gd name="T114" fmla="*/ 35 w 141"/>
                <a:gd name="T115" fmla="*/ 28 h 70"/>
                <a:gd name="T116" fmla="*/ 32 w 141"/>
                <a:gd name="T117" fmla="*/ 20 h 70"/>
                <a:gd name="T118" fmla="*/ 27 w 141"/>
                <a:gd name="T119" fmla="*/ 18 h 70"/>
                <a:gd name="T120" fmla="*/ 25 w 141"/>
                <a:gd name="T121" fmla="*/ 30 h 70"/>
                <a:gd name="T122" fmla="*/ 17 w 141"/>
                <a:gd name="T123" fmla="*/ 2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1" h="70">
                  <a:moveTo>
                    <a:pt x="135" y="26"/>
                  </a:moveTo>
                  <a:cubicBezTo>
                    <a:pt x="135" y="26"/>
                    <a:pt x="135" y="27"/>
                    <a:pt x="135" y="27"/>
                  </a:cubicBezTo>
                  <a:cubicBezTo>
                    <a:pt x="134" y="28"/>
                    <a:pt x="134" y="28"/>
                    <a:pt x="133" y="28"/>
                  </a:cubicBezTo>
                  <a:cubicBezTo>
                    <a:pt x="133" y="30"/>
                    <a:pt x="133" y="30"/>
                    <a:pt x="132" y="31"/>
                  </a:cubicBezTo>
                  <a:cubicBezTo>
                    <a:pt x="132" y="31"/>
                    <a:pt x="132" y="31"/>
                    <a:pt x="132" y="31"/>
                  </a:cubicBezTo>
                  <a:cubicBezTo>
                    <a:pt x="132" y="31"/>
                    <a:pt x="132" y="31"/>
                    <a:pt x="131" y="32"/>
                  </a:cubicBezTo>
                  <a:cubicBezTo>
                    <a:pt x="131" y="32"/>
                    <a:pt x="132" y="34"/>
                    <a:pt x="131" y="34"/>
                  </a:cubicBezTo>
                  <a:cubicBezTo>
                    <a:pt x="131" y="35"/>
                    <a:pt x="130" y="35"/>
                    <a:pt x="130" y="35"/>
                  </a:cubicBezTo>
                  <a:cubicBezTo>
                    <a:pt x="129" y="36"/>
                    <a:pt x="129" y="36"/>
                    <a:pt x="129" y="37"/>
                  </a:cubicBezTo>
                  <a:cubicBezTo>
                    <a:pt x="129" y="37"/>
                    <a:pt x="129" y="37"/>
                    <a:pt x="129" y="37"/>
                  </a:cubicBezTo>
                  <a:cubicBezTo>
                    <a:pt x="129" y="37"/>
                    <a:pt x="129" y="37"/>
                    <a:pt x="129" y="38"/>
                  </a:cubicBezTo>
                  <a:cubicBezTo>
                    <a:pt x="128" y="38"/>
                    <a:pt x="128" y="38"/>
                    <a:pt x="128" y="38"/>
                  </a:cubicBezTo>
                  <a:cubicBezTo>
                    <a:pt x="128" y="39"/>
                    <a:pt x="128" y="39"/>
                    <a:pt x="128" y="39"/>
                  </a:cubicBezTo>
                  <a:cubicBezTo>
                    <a:pt x="128" y="39"/>
                    <a:pt x="128" y="40"/>
                    <a:pt x="128" y="40"/>
                  </a:cubicBezTo>
                  <a:cubicBezTo>
                    <a:pt x="128" y="41"/>
                    <a:pt x="127" y="41"/>
                    <a:pt x="127" y="41"/>
                  </a:cubicBezTo>
                  <a:cubicBezTo>
                    <a:pt x="128" y="42"/>
                    <a:pt x="127" y="42"/>
                    <a:pt x="127" y="43"/>
                  </a:cubicBezTo>
                  <a:cubicBezTo>
                    <a:pt x="127" y="43"/>
                    <a:pt x="126" y="43"/>
                    <a:pt x="126" y="44"/>
                  </a:cubicBezTo>
                  <a:cubicBezTo>
                    <a:pt x="126" y="44"/>
                    <a:pt x="126" y="45"/>
                    <a:pt x="126" y="46"/>
                  </a:cubicBezTo>
                  <a:cubicBezTo>
                    <a:pt x="125" y="46"/>
                    <a:pt x="124" y="46"/>
                    <a:pt x="124" y="47"/>
                  </a:cubicBezTo>
                  <a:cubicBezTo>
                    <a:pt x="123" y="47"/>
                    <a:pt x="124" y="48"/>
                    <a:pt x="123" y="48"/>
                  </a:cubicBezTo>
                  <a:cubicBezTo>
                    <a:pt x="123" y="48"/>
                    <a:pt x="122" y="48"/>
                    <a:pt x="122" y="48"/>
                  </a:cubicBezTo>
                  <a:cubicBezTo>
                    <a:pt x="121" y="47"/>
                    <a:pt x="119" y="47"/>
                    <a:pt x="118" y="47"/>
                  </a:cubicBezTo>
                  <a:cubicBezTo>
                    <a:pt x="118" y="46"/>
                    <a:pt x="117" y="46"/>
                    <a:pt x="117" y="46"/>
                  </a:cubicBezTo>
                  <a:cubicBezTo>
                    <a:pt x="117" y="46"/>
                    <a:pt x="117" y="45"/>
                    <a:pt x="117" y="45"/>
                  </a:cubicBezTo>
                  <a:cubicBezTo>
                    <a:pt x="116" y="44"/>
                    <a:pt x="116" y="44"/>
                    <a:pt x="115" y="44"/>
                  </a:cubicBezTo>
                  <a:cubicBezTo>
                    <a:pt x="115" y="43"/>
                    <a:pt x="115" y="43"/>
                    <a:pt x="115" y="43"/>
                  </a:cubicBezTo>
                  <a:cubicBezTo>
                    <a:pt x="115" y="43"/>
                    <a:pt x="114" y="43"/>
                    <a:pt x="114" y="43"/>
                  </a:cubicBezTo>
                  <a:cubicBezTo>
                    <a:pt x="113" y="42"/>
                    <a:pt x="113" y="41"/>
                    <a:pt x="113" y="41"/>
                  </a:cubicBezTo>
                  <a:cubicBezTo>
                    <a:pt x="112" y="40"/>
                    <a:pt x="111" y="39"/>
                    <a:pt x="111" y="38"/>
                  </a:cubicBezTo>
                  <a:cubicBezTo>
                    <a:pt x="110" y="37"/>
                    <a:pt x="110" y="38"/>
                    <a:pt x="109" y="37"/>
                  </a:cubicBezTo>
                  <a:cubicBezTo>
                    <a:pt x="109" y="37"/>
                    <a:pt x="109" y="37"/>
                    <a:pt x="108" y="36"/>
                  </a:cubicBezTo>
                  <a:cubicBezTo>
                    <a:pt x="108" y="36"/>
                    <a:pt x="108" y="36"/>
                    <a:pt x="108" y="36"/>
                  </a:cubicBezTo>
                  <a:cubicBezTo>
                    <a:pt x="108" y="36"/>
                    <a:pt x="108" y="36"/>
                    <a:pt x="107" y="36"/>
                  </a:cubicBezTo>
                  <a:cubicBezTo>
                    <a:pt x="107" y="35"/>
                    <a:pt x="107" y="35"/>
                    <a:pt x="106" y="35"/>
                  </a:cubicBezTo>
                  <a:cubicBezTo>
                    <a:pt x="106" y="35"/>
                    <a:pt x="106" y="35"/>
                    <a:pt x="106" y="35"/>
                  </a:cubicBezTo>
                  <a:cubicBezTo>
                    <a:pt x="106" y="35"/>
                    <a:pt x="106" y="34"/>
                    <a:pt x="106" y="34"/>
                  </a:cubicBezTo>
                  <a:cubicBezTo>
                    <a:pt x="105" y="34"/>
                    <a:pt x="105" y="34"/>
                    <a:pt x="105" y="33"/>
                  </a:cubicBezTo>
                  <a:cubicBezTo>
                    <a:pt x="104" y="32"/>
                    <a:pt x="103" y="31"/>
                    <a:pt x="102" y="30"/>
                  </a:cubicBezTo>
                  <a:cubicBezTo>
                    <a:pt x="102" y="31"/>
                    <a:pt x="102" y="31"/>
                    <a:pt x="102" y="31"/>
                  </a:cubicBezTo>
                  <a:cubicBezTo>
                    <a:pt x="101" y="30"/>
                    <a:pt x="99" y="28"/>
                    <a:pt x="98" y="27"/>
                  </a:cubicBezTo>
                  <a:cubicBezTo>
                    <a:pt x="98" y="26"/>
                    <a:pt x="97" y="27"/>
                    <a:pt x="97" y="26"/>
                  </a:cubicBezTo>
                  <a:cubicBezTo>
                    <a:pt x="97" y="25"/>
                    <a:pt x="97" y="24"/>
                    <a:pt x="97" y="24"/>
                  </a:cubicBezTo>
                  <a:cubicBezTo>
                    <a:pt x="97" y="24"/>
                    <a:pt x="97" y="24"/>
                    <a:pt x="98" y="23"/>
                  </a:cubicBezTo>
                  <a:cubicBezTo>
                    <a:pt x="97" y="23"/>
                    <a:pt x="97" y="23"/>
                    <a:pt x="98" y="23"/>
                  </a:cubicBezTo>
                  <a:cubicBezTo>
                    <a:pt x="98" y="22"/>
                    <a:pt x="97" y="22"/>
                    <a:pt x="97" y="22"/>
                  </a:cubicBezTo>
                  <a:cubicBezTo>
                    <a:pt x="98" y="22"/>
                    <a:pt x="98" y="21"/>
                    <a:pt x="99" y="21"/>
                  </a:cubicBezTo>
                  <a:cubicBezTo>
                    <a:pt x="99" y="20"/>
                    <a:pt x="99" y="20"/>
                    <a:pt x="99" y="20"/>
                  </a:cubicBezTo>
                  <a:cubicBezTo>
                    <a:pt x="99" y="19"/>
                    <a:pt x="99" y="19"/>
                    <a:pt x="99" y="19"/>
                  </a:cubicBezTo>
                  <a:cubicBezTo>
                    <a:pt x="99" y="19"/>
                    <a:pt x="99" y="19"/>
                    <a:pt x="99" y="19"/>
                  </a:cubicBezTo>
                  <a:cubicBezTo>
                    <a:pt x="100" y="19"/>
                    <a:pt x="99" y="18"/>
                    <a:pt x="99" y="18"/>
                  </a:cubicBezTo>
                  <a:cubicBezTo>
                    <a:pt x="100" y="18"/>
                    <a:pt x="100" y="18"/>
                    <a:pt x="100" y="18"/>
                  </a:cubicBezTo>
                  <a:cubicBezTo>
                    <a:pt x="100" y="18"/>
                    <a:pt x="100" y="17"/>
                    <a:pt x="100" y="17"/>
                  </a:cubicBezTo>
                  <a:cubicBezTo>
                    <a:pt x="100" y="17"/>
                    <a:pt x="100" y="17"/>
                    <a:pt x="100" y="17"/>
                  </a:cubicBezTo>
                  <a:cubicBezTo>
                    <a:pt x="100" y="16"/>
                    <a:pt x="100" y="16"/>
                    <a:pt x="100" y="15"/>
                  </a:cubicBezTo>
                  <a:cubicBezTo>
                    <a:pt x="101" y="14"/>
                    <a:pt x="103" y="14"/>
                    <a:pt x="103" y="13"/>
                  </a:cubicBezTo>
                  <a:cubicBezTo>
                    <a:pt x="102" y="12"/>
                    <a:pt x="103" y="11"/>
                    <a:pt x="103" y="10"/>
                  </a:cubicBezTo>
                  <a:cubicBezTo>
                    <a:pt x="103" y="9"/>
                    <a:pt x="103" y="9"/>
                    <a:pt x="103" y="8"/>
                  </a:cubicBezTo>
                  <a:cubicBezTo>
                    <a:pt x="103" y="8"/>
                    <a:pt x="103" y="8"/>
                    <a:pt x="103" y="8"/>
                  </a:cubicBezTo>
                  <a:cubicBezTo>
                    <a:pt x="103" y="7"/>
                    <a:pt x="103" y="7"/>
                    <a:pt x="103" y="7"/>
                  </a:cubicBezTo>
                  <a:cubicBezTo>
                    <a:pt x="104" y="7"/>
                    <a:pt x="103" y="6"/>
                    <a:pt x="103" y="5"/>
                  </a:cubicBezTo>
                  <a:cubicBezTo>
                    <a:pt x="104" y="5"/>
                    <a:pt x="104" y="5"/>
                    <a:pt x="104" y="5"/>
                  </a:cubicBezTo>
                  <a:cubicBezTo>
                    <a:pt x="104" y="5"/>
                    <a:pt x="104" y="5"/>
                    <a:pt x="104" y="4"/>
                  </a:cubicBezTo>
                  <a:cubicBezTo>
                    <a:pt x="105" y="4"/>
                    <a:pt x="105" y="4"/>
                    <a:pt x="107" y="3"/>
                  </a:cubicBezTo>
                  <a:cubicBezTo>
                    <a:pt x="107" y="4"/>
                    <a:pt x="108" y="4"/>
                    <a:pt x="109" y="4"/>
                  </a:cubicBezTo>
                  <a:cubicBezTo>
                    <a:pt x="109" y="4"/>
                    <a:pt x="110" y="3"/>
                    <a:pt x="111" y="4"/>
                  </a:cubicBezTo>
                  <a:cubicBezTo>
                    <a:pt x="111" y="4"/>
                    <a:pt x="111" y="4"/>
                    <a:pt x="111" y="4"/>
                  </a:cubicBezTo>
                  <a:cubicBezTo>
                    <a:pt x="111" y="4"/>
                    <a:pt x="112" y="4"/>
                    <a:pt x="112" y="5"/>
                  </a:cubicBezTo>
                  <a:cubicBezTo>
                    <a:pt x="112" y="4"/>
                    <a:pt x="112" y="4"/>
                    <a:pt x="112" y="4"/>
                  </a:cubicBezTo>
                  <a:cubicBezTo>
                    <a:pt x="112" y="4"/>
                    <a:pt x="112" y="4"/>
                    <a:pt x="112" y="4"/>
                  </a:cubicBezTo>
                  <a:cubicBezTo>
                    <a:pt x="112" y="4"/>
                    <a:pt x="112" y="3"/>
                    <a:pt x="112" y="2"/>
                  </a:cubicBezTo>
                  <a:cubicBezTo>
                    <a:pt x="113" y="2"/>
                    <a:pt x="113" y="2"/>
                    <a:pt x="114" y="2"/>
                  </a:cubicBezTo>
                  <a:cubicBezTo>
                    <a:pt x="114" y="2"/>
                    <a:pt x="114" y="2"/>
                    <a:pt x="114" y="2"/>
                  </a:cubicBezTo>
                  <a:cubicBezTo>
                    <a:pt x="115" y="2"/>
                    <a:pt x="115" y="3"/>
                    <a:pt x="116" y="4"/>
                  </a:cubicBezTo>
                  <a:cubicBezTo>
                    <a:pt x="116" y="3"/>
                    <a:pt x="116" y="3"/>
                    <a:pt x="116" y="3"/>
                  </a:cubicBezTo>
                  <a:cubicBezTo>
                    <a:pt x="116" y="3"/>
                    <a:pt x="116" y="3"/>
                    <a:pt x="116" y="2"/>
                  </a:cubicBezTo>
                  <a:cubicBezTo>
                    <a:pt x="117" y="2"/>
                    <a:pt x="117" y="2"/>
                    <a:pt x="118" y="3"/>
                  </a:cubicBezTo>
                  <a:cubicBezTo>
                    <a:pt x="118" y="3"/>
                    <a:pt x="118" y="3"/>
                    <a:pt x="118" y="3"/>
                  </a:cubicBezTo>
                  <a:cubicBezTo>
                    <a:pt x="118" y="3"/>
                    <a:pt x="119" y="3"/>
                    <a:pt x="119" y="3"/>
                  </a:cubicBezTo>
                  <a:cubicBezTo>
                    <a:pt x="120" y="3"/>
                    <a:pt x="120" y="3"/>
                    <a:pt x="120" y="3"/>
                  </a:cubicBezTo>
                  <a:cubicBezTo>
                    <a:pt x="120" y="3"/>
                    <a:pt x="120" y="3"/>
                    <a:pt x="120" y="3"/>
                  </a:cubicBezTo>
                  <a:cubicBezTo>
                    <a:pt x="121" y="3"/>
                    <a:pt x="122" y="4"/>
                    <a:pt x="122" y="4"/>
                  </a:cubicBezTo>
                  <a:cubicBezTo>
                    <a:pt x="123" y="4"/>
                    <a:pt x="123" y="5"/>
                    <a:pt x="124" y="5"/>
                  </a:cubicBezTo>
                  <a:cubicBezTo>
                    <a:pt x="124" y="5"/>
                    <a:pt x="124" y="4"/>
                    <a:pt x="125" y="4"/>
                  </a:cubicBezTo>
                  <a:cubicBezTo>
                    <a:pt x="125" y="4"/>
                    <a:pt x="125" y="4"/>
                    <a:pt x="126" y="4"/>
                  </a:cubicBezTo>
                  <a:cubicBezTo>
                    <a:pt x="126" y="5"/>
                    <a:pt x="127" y="5"/>
                    <a:pt x="127" y="6"/>
                  </a:cubicBezTo>
                  <a:cubicBezTo>
                    <a:pt x="128" y="5"/>
                    <a:pt x="128" y="5"/>
                    <a:pt x="128" y="5"/>
                  </a:cubicBezTo>
                  <a:cubicBezTo>
                    <a:pt x="128" y="5"/>
                    <a:pt x="129" y="5"/>
                    <a:pt x="129" y="5"/>
                  </a:cubicBezTo>
                  <a:cubicBezTo>
                    <a:pt x="129" y="5"/>
                    <a:pt x="130" y="4"/>
                    <a:pt x="130" y="4"/>
                  </a:cubicBezTo>
                  <a:cubicBezTo>
                    <a:pt x="130" y="4"/>
                    <a:pt x="130" y="4"/>
                    <a:pt x="130" y="4"/>
                  </a:cubicBezTo>
                  <a:cubicBezTo>
                    <a:pt x="130" y="4"/>
                    <a:pt x="130" y="4"/>
                    <a:pt x="130" y="4"/>
                  </a:cubicBezTo>
                  <a:cubicBezTo>
                    <a:pt x="132" y="5"/>
                    <a:pt x="132" y="4"/>
                    <a:pt x="134" y="4"/>
                  </a:cubicBezTo>
                  <a:cubicBezTo>
                    <a:pt x="134" y="4"/>
                    <a:pt x="134" y="4"/>
                    <a:pt x="135" y="4"/>
                  </a:cubicBezTo>
                  <a:cubicBezTo>
                    <a:pt x="135" y="4"/>
                    <a:pt x="135" y="4"/>
                    <a:pt x="136" y="4"/>
                  </a:cubicBezTo>
                  <a:cubicBezTo>
                    <a:pt x="136" y="4"/>
                    <a:pt x="136" y="4"/>
                    <a:pt x="137" y="4"/>
                  </a:cubicBezTo>
                  <a:cubicBezTo>
                    <a:pt x="137" y="4"/>
                    <a:pt x="137" y="4"/>
                    <a:pt x="137" y="4"/>
                  </a:cubicBezTo>
                  <a:cubicBezTo>
                    <a:pt x="138" y="4"/>
                    <a:pt x="139" y="4"/>
                    <a:pt x="140" y="5"/>
                  </a:cubicBezTo>
                  <a:cubicBezTo>
                    <a:pt x="140" y="5"/>
                    <a:pt x="140" y="6"/>
                    <a:pt x="140" y="6"/>
                  </a:cubicBezTo>
                  <a:cubicBezTo>
                    <a:pt x="140" y="6"/>
                    <a:pt x="140" y="6"/>
                    <a:pt x="140" y="7"/>
                  </a:cubicBezTo>
                  <a:cubicBezTo>
                    <a:pt x="141" y="7"/>
                    <a:pt x="141" y="8"/>
                    <a:pt x="141" y="8"/>
                  </a:cubicBezTo>
                  <a:cubicBezTo>
                    <a:pt x="141" y="8"/>
                    <a:pt x="140" y="9"/>
                    <a:pt x="139" y="9"/>
                  </a:cubicBezTo>
                  <a:cubicBezTo>
                    <a:pt x="139" y="9"/>
                    <a:pt x="138" y="9"/>
                    <a:pt x="138" y="8"/>
                  </a:cubicBezTo>
                  <a:cubicBezTo>
                    <a:pt x="138" y="9"/>
                    <a:pt x="138" y="9"/>
                    <a:pt x="138" y="9"/>
                  </a:cubicBezTo>
                  <a:cubicBezTo>
                    <a:pt x="138" y="9"/>
                    <a:pt x="138" y="9"/>
                    <a:pt x="138" y="9"/>
                  </a:cubicBezTo>
                  <a:cubicBezTo>
                    <a:pt x="138" y="9"/>
                    <a:pt x="140" y="10"/>
                    <a:pt x="140" y="11"/>
                  </a:cubicBezTo>
                  <a:cubicBezTo>
                    <a:pt x="139" y="13"/>
                    <a:pt x="139" y="12"/>
                    <a:pt x="138" y="12"/>
                  </a:cubicBezTo>
                  <a:cubicBezTo>
                    <a:pt x="137" y="12"/>
                    <a:pt x="137" y="12"/>
                    <a:pt x="137" y="12"/>
                  </a:cubicBezTo>
                  <a:cubicBezTo>
                    <a:pt x="137" y="12"/>
                    <a:pt x="137" y="12"/>
                    <a:pt x="137" y="13"/>
                  </a:cubicBezTo>
                  <a:cubicBezTo>
                    <a:pt x="138" y="13"/>
                    <a:pt x="138" y="13"/>
                    <a:pt x="138" y="14"/>
                  </a:cubicBezTo>
                  <a:cubicBezTo>
                    <a:pt x="138" y="14"/>
                    <a:pt x="138" y="14"/>
                    <a:pt x="138" y="15"/>
                  </a:cubicBezTo>
                  <a:cubicBezTo>
                    <a:pt x="137" y="14"/>
                    <a:pt x="136" y="14"/>
                    <a:pt x="135" y="13"/>
                  </a:cubicBezTo>
                  <a:cubicBezTo>
                    <a:pt x="135" y="13"/>
                    <a:pt x="135" y="13"/>
                    <a:pt x="135" y="12"/>
                  </a:cubicBezTo>
                  <a:cubicBezTo>
                    <a:pt x="135" y="12"/>
                    <a:pt x="134" y="12"/>
                    <a:pt x="133" y="11"/>
                  </a:cubicBezTo>
                  <a:cubicBezTo>
                    <a:pt x="133" y="12"/>
                    <a:pt x="133" y="12"/>
                    <a:pt x="133" y="12"/>
                  </a:cubicBezTo>
                  <a:cubicBezTo>
                    <a:pt x="134" y="12"/>
                    <a:pt x="134" y="13"/>
                    <a:pt x="135" y="14"/>
                  </a:cubicBezTo>
                  <a:cubicBezTo>
                    <a:pt x="136" y="15"/>
                    <a:pt x="138" y="16"/>
                    <a:pt x="138" y="17"/>
                  </a:cubicBezTo>
                  <a:cubicBezTo>
                    <a:pt x="138" y="18"/>
                    <a:pt x="138" y="19"/>
                    <a:pt x="137" y="20"/>
                  </a:cubicBezTo>
                  <a:cubicBezTo>
                    <a:pt x="137" y="20"/>
                    <a:pt x="136" y="20"/>
                    <a:pt x="136" y="21"/>
                  </a:cubicBezTo>
                  <a:cubicBezTo>
                    <a:pt x="136" y="22"/>
                    <a:pt x="136" y="21"/>
                    <a:pt x="136" y="22"/>
                  </a:cubicBezTo>
                  <a:cubicBezTo>
                    <a:pt x="136" y="22"/>
                    <a:pt x="136" y="22"/>
                    <a:pt x="136" y="22"/>
                  </a:cubicBezTo>
                  <a:cubicBezTo>
                    <a:pt x="135" y="23"/>
                    <a:pt x="136" y="24"/>
                    <a:pt x="136" y="25"/>
                  </a:cubicBezTo>
                  <a:cubicBezTo>
                    <a:pt x="136" y="26"/>
                    <a:pt x="135" y="26"/>
                    <a:pt x="135" y="26"/>
                  </a:cubicBezTo>
                  <a:close/>
                  <a:moveTo>
                    <a:pt x="128" y="18"/>
                  </a:moveTo>
                  <a:cubicBezTo>
                    <a:pt x="128" y="18"/>
                    <a:pt x="128" y="18"/>
                    <a:pt x="128" y="18"/>
                  </a:cubicBezTo>
                  <a:cubicBezTo>
                    <a:pt x="128" y="17"/>
                    <a:pt x="127" y="16"/>
                    <a:pt x="126" y="16"/>
                  </a:cubicBezTo>
                  <a:cubicBezTo>
                    <a:pt x="126" y="15"/>
                    <a:pt x="126" y="16"/>
                    <a:pt x="126" y="15"/>
                  </a:cubicBezTo>
                  <a:cubicBezTo>
                    <a:pt x="127" y="15"/>
                    <a:pt x="126" y="15"/>
                    <a:pt x="127" y="15"/>
                  </a:cubicBezTo>
                  <a:cubicBezTo>
                    <a:pt x="127" y="16"/>
                    <a:pt x="128" y="17"/>
                    <a:pt x="128" y="17"/>
                  </a:cubicBezTo>
                  <a:cubicBezTo>
                    <a:pt x="128" y="18"/>
                    <a:pt x="128" y="17"/>
                    <a:pt x="128" y="18"/>
                  </a:cubicBezTo>
                  <a:close/>
                  <a:moveTo>
                    <a:pt x="126" y="15"/>
                  </a:moveTo>
                  <a:cubicBezTo>
                    <a:pt x="126" y="15"/>
                    <a:pt x="126" y="15"/>
                    <a:pt x="126" y="15"/>
                  </a:cubicBezTo>
                  <a:cubicBezTo>
                    <a:pt x="126" y="14"/>
                    <a:pt x="126" y="14"/>
                    <a:pt x="126" y="14"/>
                  </a:cubicBezTo>
                  <a:cubicBezTo>
                    <a:pt x="126" y="15"/>
                    <a:pt x="126" y="15"/>
                    <a:pt x="126" y="15"/>
                  </a:cubicBezTo>
                  <a:cubicBezTo>
                    <a:pt x="126" y="15"/>
                    <a:pt x="126" y="15"/>
                    <a:pt x="126" y="15"/>
                  </a:cubicBezTo>
                  <a:close/>
                  <a:moveTo>
                    <a:pt x="123" y="20"/>
                  </a:moveTo>
                  <a:cubicBezTo>
                    <a:pt x="123" y="20"/>
                    <a:pt x="123" y="20"/>
                    <a:pt x="123" y="20"/>
                  </a:cubicBezTo>
                  <a:cubicBezTo>
                    <a:pt x="123" y="20"/>
                    <a:pt x="123" y="20"/>
                    <a:pt x="123" y="20"/>
                  </a:cubicBezTo>
                  <a:close/>
                  <a:moveTo>
                    <a:pt x="120" y="22"/>
                  </a:moveTo>
                  <a:cubicBezTo>
                    <a:pt x="120" y="21"/>
                    <a:pt x="119" y="21"/>
                    <a:pt x="119" y="20"/>
                  </a:cubicBezTo>
                  <a:cubicBezTo>
                    <a:pt x="119" y="20"/>
                    <a:pt x="119" y="20"/>
                    <a:pt x="119" y="20"/>
                  </a:cubicBezTo>
                  <a:cubicBezTo>
                    <a:pt x="119" y="20"/>
                    <a:pt x="119" y="20"/>
                    <a:pt x="118" y="20"/>
                  </a:cubicBezTo>
                  <a:cubicBezTo>
                    <a:pt x="117" y="18"/>
                    <a:pt x="117" y="18"/>
                    <a:pt x="117" y="18"/>
                  </a:cubicBezTo>
                  <a:cubicBezTo>
                    <a:pt x="117" y="17"/>
                    <a:pt x="116" y="16"/>
                    <a:pt x="115" y="15"/>
                  </a:cubicBezTo>
                  <a:cubicBezTo>
                    <a:pt x="115" y="15"/>
                    <a:pt x="115" y="15"/>
                    <a:pt x="115" y="15"/>
                  </a:cubicBezTo>
                  <a:cubicBezTo>
                    <a:pt x="116" y="15"/>
                    <a:pt x="117" y="17"/>
                    <a:pt x="118" y="18"/>
                  </a:cubicBezTo>
                  <a:cubicBezTo>
                    <a:pt x="118" y="18"/>
                    <a:pt x="119" y="19"/>
                    <a:pt x="119" y="19"/>
                  </a:cubicBezTo>
                  <a:cubicBezTo>
                    <a:pt x="119" y="19"/>
                    <a:pt x="119" y="19"/>
                    <a:pt x="119" y="20"/>
                  </a:cubicBezTo>
                  <a:cubicBezTo>
                    <a:pt x="120" y="20"/>
                    <a:pt x="120" y="20"/>
                    <a:pt x="121" y="21"/>
                  </a:cubicBezTo>
                  <a:cubicBezTo>
                    <a:pt x="121" y="21"/>
                    <a:pt x="121" y="21"/>
                    <a:pt x="121" y="21"/>
                  </a:cubicBezTo>
                  <a:cubicBezTo>
                    <a:pt x="121" y="21"/>
                    <a:pt x="121" y="22"/>
                    <a:pt x="121" y="22"/>
                  </a:cubicBezTo>
                  <a:cubicBezTo>
                    <a:pt x="121" y="22"/>
                    <a:pt x="121" y="22"/>
                    <a:pt x="121" y="22"/>
                  </a:cubicBezTo>
                  <a:cubicBezTo>
                    <a:pt x="122" y="23"/>
                    <a:pt x="123" y="24"/>
                    <a:pt x="123" y="24"/>
                  </a:cubicBezTo>
                  <a:cubicBezTo>
                    <a:pt x="123" y="24"/>
                    <a:pt x="123" y="25"/>
                    <a:pt x="123" y="25"/>
                  </a:cubicBezTo>
                  <a:cubicBezTo>
                    <a:pt x="122" y="25"/>
                    <a:pt x="121" y="23"/>
                    <a:pt x="121" y="22"/>
                  </a:cubicBezTo>
                  <a:cubicBezTo>
                    <a:pt x="121" y="22"/>
                    <a:pt x="121" y="22"/>
                    <a:pt x="120" y="22"/>
                  </a:cubicBezTo>
                  <a:close/>
                  <a:moveTo>
                    <a:pt x="123" y="20"/>
                  </a:moveTo>
                  <a:cubicBezTo>
                    <a:pt x="122" y="20"/>
                    <a:pt x="122" y="20"/>
                    <a:pt x="122" y="19"/>
                  </a:cubicBezTo>
                  <a:cubicBezTo>
                    <a:pt x="122" y="19"/>
                    <a:pt x="122" y="19"/>
                    <a:pt x="122" y="19"/>
                  </a:cubicBezTo>
                  <a:cubicBezTo>
                    <a:pt x="122" y="19"/>
                    <a:pt x="122" y="19"/>
                    <a:pt x="123" y="19"/>
                  </a:cubicBezTo>
                  <a:lnTo>
                    <a:pt x="123" y="20"/>
                  </a:lnTo>
                  <a:close/>
                  <a:moveTo>
                    <a:pt x="121" y="19"/>
                  </a:moveTo>
                  <a:cubicBezTo>
                    <a:pt x="120" y="18"/>
                    <a:pt x="120" y="18"/>
                    <a:pt x="120" y="18"/>
                  </a:cubicBezTo>
                  <a:cubicBezTo>
                    <a:pt x="120" y="17"/>
                    <a:pt x="120" y="17"/>
                    <a:pt x="120" y="17"/>
                  </a:cubicBezTo>
                  <a:cubicBezTo>
                    <a:pt x="121" y="18"/>
                    <a:pt x="121" y="18"/>
                    <a:pt x="122" y="19"/>
                  </a:cubicBezTo>
                  <a:cubicBezTo>
                    <a:pt x="122" y="19"/>
                    <a:pt x="121" y="19"/>
                    <a:pt x="121" y="19"/>
                  </a:cubicBezTo>
                  <a:close/>
                  <a:moveTo>
                    <a:pt x="121" y="28"/>
                  </a:moveTo>
                  <a:cubicBezTo>
                    <a:pt x="121" y="28"/>
                    <a:pt x="121" y="28"/>
                    <a:pt x="121" y="28"/>
                  </a:cubicBezTo>
                  <a:cubicBezTo>
                    <a:pt x="120" y="28"/>
                    <a:pt x="120" y="27"/>
                    <a:pt x="119" y="27"/>
                  </a:cubicBezTo>
                  <a:cubicBezTo>
                    <a:pt x="119" y="26"/>
                    <a:pt x="119" y="26"/>
                    <a:pt x="119" y="25"/>
                  </a:cubicBezTo>
                  <a:cubicBezTo>
                    <a:pt x="119" y="25"/>
                    <a:pt x="119" y="25"/>
                    <a:pt x="119" y="25"/>
                  </a:cubicBezTo>
                  <a:cubicBezTo>
                    <a:pt x="120" y="26"/>
                    <a:pt x="120" y="27"/>
                    <a:pt x="121" y="28"/>
                  </a:cubicBezTo>
                  <a:cubicBezTo>
                    <a:pt x="121" y="28"/>
                    <a:pt x="121" y="28"/>
                    <a:pt x="121" y="28"/>
                  </a:cubicBezTo>
                  <a:close/>
                  <a:moveTo>
                    <a:pt x="119" y="14"/>
                  </a:moveTo>
                  <a:cubicBezTo>
                    <a:pt x="118" y="14"/>
                    <a:pt x="118" y="14"/>
                    <a:pt x="118" y="14"/>
                  </a:cubicBezTo>
                  <a:cubicBezTo>
                    <a:pt x="118" y="14"/>
                    <a:pt x="118" y="14"/>
                    <a:pt x="118" y="14"/>
                  </a:cubicBezTo>
                  <a:cubicBezTo>
                    <a:pt x="119" y="14"/>
                    <a:pt x="119" y="14"/>
                    <a:pt x="119" y="14"/>
                  </a:cubicBezTo>
                  <a:cubicBezTo>
                    <a:pt x="119" y="14"/>
                    <a:pt x="119" y="14"/>
                    <a:pt x="119" y="14"/>
                  </a:cubicBezTo>
                  <a:close/>
                  <a:moveTo>
                    <a:pt x="115" y="53"/>
                  </a:moveTo>
                  <a:cubicBezTo>
                    <a:pt x="115" y="54"/>
                    <a:pt x="115" y="54"/>
                    <a:pt x="115" y="54"/>
                  </a:cubicBezTo>
                  <a:cubicBezTo>
                    <a:pt x="114" y="55"/>
                    <a:pt x="113" y="56"/>
                    <a:pt x="111" y="56"/>
                  </a:cubicBezTo>
                  <a:cubicBezTo>
                    <a:pt x="111" y="57"/>
                    <a:pt x="111" y="58"/>
                    <a:pt x="109" y="57"/>
                  </a:cubicBezTo>
                  <a:cubicBezTo>
                    <a:pt x="109" y="57"/>
                    <a:pt x="108" y="57"/>
                    <a:pt x="107" y="57"/>
                  </a:cubicBezTo>
                  <a:cubicBezTo>
                    <a:pt x="107" y="57"/>
                    <a:pt x="107" y="57"/>
                    <a:pt x="107" y="57"/>
                  </a:cubicBezTo>
                  <a:cubicBezTo>
                    <a:pt x="107" y="57"/>
                    <a:pt x="108" y="58"/>
                    <a:pt x="108" y="58"/>
                  </a:cubicBezTo>
                  <a:cubicBezTo>
                    <a:pt x="107" y="59"/>
                    <a:pt x="107" y="59"/>
                    <a:pt x="107" y="59"/>
                  </a:cubicBezTo>
                  <a:cubicBezTo>
                    <a:pt x="106" y="59"/>
                    <a:pt x="106" y="59"/>
                    <a:pt x="105" y="59"/>
                  </a:cubicBezTo>
                  <a:cubicBezTo>
                    <a:pt x="105" y="59"/>
                    <a:pt x="106" y="59"/>
                    <a:pt x="105" y="59"/>
                  </a:cubicBezTo>
                  <a:cubicBezTo>
                    <a:pt x="105" y="60"/>
                    <a:pt x="104" y="60"/>
                    <a:pt x="103" y="60"/>
                  </a:cubicBezTo>
                  <a:cubicBezTo>
                    <a:pt x="103" y="60"/>
                    <a:pt x="103" y="60"/>
                    <a:pt x="103" y="60"/>
                  </a:cubicBezTo>
                  <a:cubicBezTo>
                    <a:pt x="103" y="60"/>
                    <a:pt x="104" y="61"/>
                    <a:pt x="104" y="61"/>
                  </a:cubicBezTo>
                  <a:cubicBezTo>
                    <a:pt x="103" y="62"/>
                    <a:pt x="103" y="62"/>
                    <a:pt x="103" y="62"/>
                  </a:cubicBezTo>
                  <a:cubicBezTo>
                    <a:pt x="102" y="62"/>
                    <a:pt x="101" y="61"/>
                    <a:pt x="100" y="61"/>
                  </a:cubicBezTo>
                  <a:cubicBezTo>
                    <a:pt x="100" y="61"/>
                    <a:pt x="100" y="61"/>
                    <a:pt x="100" y="61"/>
                  </a:cubicBezTo>
                  <a:cubicBezTo>
                    <a:pt x="100" y="62"/>
                    <a:pt x="100" y="62"/>
                    <a:pt x="100" y="62"/>
                  </a:cubicBezTo>
                  <a:cubicBezTo>
                    <a:pt x="100" y="62"/>
                    <a:pt x="100" y="63"/>
                    <a:pt x="100" y="63"/>
                  </a:cubicBezTo>
                  <a:cubicBezTo>
                    <a:pt x="99" y="63"/>
                    <a:pt x="99" y="63"/>
                    <a:pt x="99" y="63"/>
                  </a:cubicBezTo>
                  <a:cubicBezTo>
                    <a:pt x="99" y="63"/>
                    <a:pt x="99" y="63"/>
                    <a:pt x="99" y="64"/>
                  </a:cubicBezTo>
                  <a:cubicBezTo>
                    <a:pt x="99" y="64"/>
                    <a:pt x="99" y="64"/>
                    <a:pt x="98" y="64"/>
                  </a:cubicBezTo>
                  <a:cubicBezTo>
                    <a:pt x="98" y="64"/>
                    <a:pt x="97" y="64"/>
                    <a:pt x="97" y="65"/>
                  </a:cubicBezTo>
                  <a:cubicBezTo>
                    <a:pt x="97" y="65"/>
                    <a:pt x="96" y="64"/>
                    <a:pt x="95" y="64"/>
                  </a:cubicBezTo>
                  <a:cubicBezTo>
                    <a:pt x="95" y="65"/>
                    <a:pt x="95" y="65"/>
                    <a:pt x="93" y="65"/>
                  </a:cubicBezTo>
                  <a:cubicBezTo>
                    <a:pt x="93" y="66"/>
                    <a:pt x="93" y="66"/>
                    <a:pt x="93" y="66"/>
                  </a:cubicBezTo>
                  <a:cubicBezTo>
                    <a:pt x="93" y="67"/>
                    <a:pt x="92" y="67"/>
                    <a:pt x="91" y="67"/>
                  </a:cubicBezTo>
                  <a:cubicBezTo>
                    <a:pt x="91" y="66"/>
                    <a:pt x="90" y="66"/>
                    <a:pt x="90" y="66"/>
                  </a:cubicBezTo>
                  <a:cubicBezTo>
                    <a:pt x="89" y="66"/>
                    <a:pt x="89" y="67"/>
                    <a:pt x="89" y="67"/>
                  </a:cubicBezTo>
                  <a:cubicBezTo>
                    <a:pt x="88" y="67"/>
                    <a:pt x="88" y="67"/>
                    <a:pt x="87" y="67"/>
                  </a:cubicBezTo>
                  <a:cubicBezTo>
                    <a:pt x="87" y="67"/>
                    <a:pt x="87" y="68"/>
                    <a:pt x="87" y="68"/>
                  </a:cubicBezTo>
                  <a:cubicBezTo>
                    <a:pt x="86" y="69"/>
                    <a:pt x="85" y="68"/>
                    <a:pt x="84" y="67"/>
                  </a:cubicBezTo>
                  <a:cubicBezTo>
                    <a:pt x="84" y="68"/>
                    <a:pt x="82" y="69"/>
                    <a:pt x="81" y="69"/>
                  </a:cubicBezTo>
                  <a:cubicBezTo>
                    <a:pt x="81" y="69"/>
                    <a:pt x="81" y="68"/>
                    <a:pt x="81" y="68"/>
                  </a:cubicBezTo>
                  <a:cubicBezTo>
                    <a:pt x="81" y="69"/>
                    <a:pt x="81" y="69"/>
                    <a:pt x="81" y="69"/>
                  </a:cubicBezTo>
                  <a:cubicBezTo>
                    <a:pt x="80" y="69"/>
                    <a:pt x="80" y="69"/>
                    <a:pt x="80" y="69"/>
                  </a:cubicBezTo>
                  <a:cubicBezTo>
                    <a:pt x="79" y="69"/>
                    <a:pt x="79" y="69"/>
                    <a:pt x="78" y="69"/>
                  </a:cubicBezTo>
                  <a:cubicBezTo>
                    <a:pt x="78" y="69"/>
                    <a:pt x="77" y="68"/>
                    <a:pt x="76" y="68"/>
                  </a:cubicBezTo>
                  <a:cubicBezTo>
                    <a:pt x="76" y="69"/>
                    <a:pt x="75" y="69"/>
                    <a:pt x="74" y="69"/>
                  </a:cubicBezTo>
                  <a:cubicBezTo>
                    <a:pt x="73" y="67"/>
                    <a:pt x="73" y="65"/>
                    <a:pt x="71" y="64"/>
                  </a:cubicBezTo>
                  <a:cubicBezTo>
                    <a:pt x="71" y="63"/>
                    <a:pt x="71" y="63"/>
                    <a:pt x="71" y="63"/>
                  </a:cubicBezTo>
                  <a:cubicBezTo>
                    <a:pt x="71" y="62"/>
                    <a:pt x="72" y="62"/>
                    <a:pt x="72" y="62"/>
                  </a:cubicBezTo>
                  <a:cubicBezTo>
                    <a:pt x="72" y="61"/>
                    <a:pt x="71" y="61"/>
                    <a:pt x="71" y="60"/>
                  </a:cubicBezTo>
                  <a:cubicBezTo>
                    <a:pt x="71" y="60"/>
                    <a:pt x="72" y="59"/>
                    <a:pt x="72" y="59"/>
                  </a:cubicBezTo>
                  <a:cubicBezTo>
                    <a:pt x="72" y="59"/>
                    <a:pt x="72" y="59"/>
                    <a:pt x="72" y="59"/>
                  </a:cubicBezTo>
                  <a:cubicBezTo>
                    <a:pt x="72" y="58"/>
                    <a:pt x="72" y="58"/>
                    <a:pt x="72" y="58"/>
                  </a:cubicBezTo>
                  <a:cubicBezTo>
                    <a:pt x="72" y="56"/>
                    <a:pt x="72" y="55"/>
                    <a:pt x="72" y="54"/>
                  </a:cubicBezTo>
                  <a:cubicBezTo>
                    <a:pt x="72" y="54"/>
                    <a:pt x="72" y="53"/>
                    <a:pt x="71" y="53"/>
                  </a:cubicBezTo>
                  <a:cubicBezTo>
                    <a:pt x="71" y="53"/>
                    <a:pt x="71" y="52"/>
                    <a:pt x="72" y="52"/>
                  </a:cubicBezTo>
                  <a:cubicBezTo>
                    <a:pt x="72" y="52"/>
                    <a:pt x="72" y="51"/>
                    <a:pt x="72" y="51"/>
                  </a:cubicBezTo>
                  <a:cubicBezTo>
                    <a:pt x="72" y="50"/>
                    <a:pt x="72" y="49"/>
                    <a:pt x="72" y="48"/>
                  </a:cubicBezTo>
                  <a:cubicBezTo>
                    <a:pt x="73" y="48"/>
                    <a:pt x="74" y="47"/>
                    <a:pt x="74" y="46"/>
                  </a:cubicBezTo>
                  <a:cubicBezTo>
                    <a:pt x="73" y="46"/>
                    <a:pt x="72" y="45"/>
                    <a:pt x="73" y="44"/>
                  </a:cubicBezTo>
                  <a:cubicBezTo>
                    <a:pt x="73" y="44"/>
                    <a:pt x="73" y="44"/>
                    <a:pt x="73" y="44"/>
                  </a:cubicBezTo>
                  <a:cubicBezTo>
                    <a:pt x="73" y="43"/>
                    <a:pt x="71" y="42"/>
                    <a:pt x="71" y="40"/>
                  </a:cubicBezTo>
                  <a:cubicBezTo>
                    <a:pt x="72" y="40"/>
                    <a:pt x="72" y="40"/>
                    <a:pt x="72" y="40"/>
                  </a:cubicBezTo>
                  <a:cubicBezTo>
                    <a:pt x="72" y="39"/>
                    <a:pt x="72" y="39"/>
                    <a:pt x="72" y="38"/>
                  </a:cubicBezTo>
                  <a:cubicBezTo>
                    <a:pt x="72" y="38"/>
                    <a:pt x="73" y="37"/>
                    <a:pt x="73" y="37"/>
                  </a:cubicBezTo>
                  <a:cubicBezTo>
                    <a:pt x="72" y="37"/>
                    <a:pt x="71" y="35"/>
                    <a:pt x="71" y="34"/>
                  </a:cubicBezTo>
                  <a:cubicBezTo>
                    <a:pt x="72" y="34"/>
                    <a:pt x="73" y="34"/>
                    <a:pt x="73" y="34"/>
                  </a:cubicBezTo>
                  <a:cubicBezTo>
                    <a:pt x="74" y="34"/>
                    <a:pt x="74" y="34"/>
                    <a:pt x="74" y="35"/>
                  </a:cubicBezTo>
                  <a:cubicBezTo>
                    <a:pt x="74" y="34"/>
                    <a:pt x="74" y="33"/>
                    <a:pt x="75" y="33"/>
                  </a:cubicBezTo>
                  <a:cubicBezTo>
                    <a:pt x="76" y="32"/>
                    <a:pt x="78" y="34"/>
                    <a:pt x="79" y="34"/>
                  </a:cubicBezTo>
                  <a:cubicBezTo>
                    <a:pt x="79" y="33"/>
                    <a:pt x="82" y="33"/>
                    <a:pt x="83" y="32"/>
                  </a:cubicBezTo>
                  <a:cubicBezTo>
                    <a:pt x="83" y="32"/>
                    <a:pt x="82" y="31"/>
                    <a:pt x="83" y="31"/>
                  </a:cubicBezTo>
                  <a:cubicBezTo>
                    <a:pt x="84" y="30"/>
                    <a:pt x="85" y="31"/>
                    <a:pt x="86" y="31"/>
                  </a:cubicBezTo>
                  <a:cubicBezTo>
                    <a:pt x="86" y="29"/>
                    <a:pt x="87" y="31"/>
                    <a:pt x="88" y="30"/>
                  </a:cubicBezTo>
                  <a:cubicBezTo>
                    <a:pt x="88" y="30"/>
                    <a:pt x="88" y="30"/>
                    <a:pt x="88" y="29"/>
                  </a:cubicBezTo>
                  <a:cubicBezTo>
                    <a:pt x="89" y="29"/>
                    <a:pt x="89" y="30"/>
                    <a:pt x="89" y="30"/>
                  </a:cubicBezTo>
                  <a:cubicBezTo>
                    <a:pt x="90" y="29"/>
                    <a:pt x="90" y="29"/>
                    <a:pt x="90" y="29"/>
                  </a:cubicBezTo>
                  <a:cubicBezTo>
                    <a:pt x="90" y="29"/>
                    <a:pt x="90" y="29"/>
                    <a:pt x="91" y="29"/>
                  </a:cubicBezTo>
                  <a:cubicBezTo>
                    <a:pt x="91" y="29"/>
                    <a:pt x="91" y="29"/>
                    <a:pt x="91" y="29"/>
                  </a:cubicBezTo>
                  <a:cubicBezTo>
                    <a:pt x="92" y="29"/>
                    <a:pt x="92" y="29"/>
                    <a:pt x="92" y="29"/>
                  </a:cubicBezTo>
                  <a:cubicBezTo>
                    <a:pt x="92" y="29"/>
                    <a:pt x="92" y="28"/>
                    <a:pt x="92" y="28"/>
                  </a:cubicBezTo>
                  <a:cubicBezTo>
                    <a:pt x="93" y="28"/>
                    <a:pt x="93" y="27"/>
                    <a:pt x="94" y="27"/>
                  </a:cubicBezTo>
                  <a:cubicBezTo>
                    <a:pt x="94" y="27"/>
                    <a:pt x="95" y="27"/>
                    <a:pt x="95" y="27"/>
                  </a:cubicBezTo>
                  <a:cubicBezTo>
                    <a:pt x="97" y="29"/>
                    <a:pt x="97" y="29"/>
                    <a:pt x="97" y="29"/>
                  </a:cubicBezTo>
                  <a:cubicBezTo>
                    <a:pt x="97" y="29"/>
                    <a:pt x="97" y="29"/>
                    <a:pt x="97" y="29"/>
                  </a:cubicBezTo>
                  <a:cubicBezTo>
                    <a:pt x="97" y="30"/>
                    <a:pt x="97" y="30"/>
                    <a:pt x="97" y="30"/>
                  </a:cubicBezTo>
                  <a:cubicBezTo>
                    <a:pt x="98" y="31"/>
                    <a:pt x="99" y="31"/>
                    <a:pt x="99" y="31"/>
                  </a:cubicBezTo>
                  <a:cubicBezTo>
                    <a:pt x="100" y="32"/>
                    <a:pt x="99" y="32"/>
                    <a:pt x="100" y="33"/>
                  </a:cubicBezTo>
                  <a:cubicBezTo>
                    <a:pt x="100" y="33"/>
                    <a:pt x="101" y="34"/>
                    <a:pt x="102" y="34"/>
                  </a:cubicBezTo>
                  <a:cubicBezTo>
                    <a:pt x="102" y="35"/>
                    <a:pt x="103" y="36"/>
                    <a:pt x="103" y="36"/>
                  </a:cubicBezTo>
                  <a:cubicBezTo>
                    <a:pt x="103" y="37"/>
                    <a:pt x="103" y="37"/>
                    <a:pt x="103" y="37"/>
                  </a:cubicBezTo>
                  <a:cubicBezTo>
                    <a:pt x="103" y="37"/>
                    <a:pt x="104" y="37"/>
                    <a:pt x="104" y="37"/>
                  </a:cubicBezTo>
                  <a:cubicBezTo>
                    <a:pt x="104" y="38"/>
                    <a:pt x="104" y="38"/>
                    <a:pt x="104" y="38"/>
                  </a:cubicBezTo>
                  <a:cubicBezTo>
                    <a:pt x="104" y="38"/>
                    <a:pt x="105" y="38"/>
                    <a:pt x="105" y="38"/>
                  </a:cubicBezTo>
                  <a:cubicBezTo>
                    <a:pt x="105" y="39"/>
                    <a:pt x="105" y="39"/>
                    <a:pt x="106" y="39"/>
                  </a:cubicBezTo>
                  <a:cubicBezTo>
                    <a:pt x="106" y="39"/>
                    <a:pt x="106" y="40"/>
                    <a:pt x="107" y="40"/>
                  </a:cubicBezTo>
                  <a:cubicBezTo>
                    <a:pt x="107" y="40"/>
                    <a:pt x="107" y="40"/>
                    <a:pt x="107" y="40"/>
                  </a:cubicBezTo>
                  <a:cubicBezTo>
                    <a:pt x="107" y="40"/>
                    <a:pt x="107" y="40"/>
                    <a:pt x="108" y="41"/>
                  </a:cubicBezTo>
                  <a:cubicBezTo>
                    <a:pt x="109" y="42"/>
                    <a:pt x="110" y="42"/>
                    <a:pt x="111" y="43"/>
                  </a:cubicBezTo>
                  <a:cubicBezTo>
                    <a:pt x="111" y="43"/>
                    <a:pt x="112" y="44"/>
                    <a:pt x="112" y="44"/>
                  </a:cubicBezTo>
                  <a:cubicBezTo>
                    <a:pt x="113" y="44"/>
                    <a:pt x="113" y="45"/>
                    <a:pt x="114" y="45"/>
                  </a:cubicBezTo>
                  <a:cubicBezTo>
                    <a:pt x="114" y="45"/>
                    <a:pt x="114" y="46"/>
                    <a:pt x="114" y="47"/>
                  </a:cubicBezTo>
                  <a:cubicBezTo>
                    <a:pt x="115" y="47"/>
                    <a:pt x="115" y="47"/>
                    <a:pt x="116" y="47"/>
                  </a:cubicBezTo>
                  <a:cubicBezTo>
                    <a:pt x="116" y="47"/>
                    <a:pt x="116" y="47"/>
                    <a:pt x="116" y="47"/>
                  </a:cubicBezTo>
                  <a:cubicBezTo>
                    <a:pt x="116" y="48"/>
                    <a:pt x="116" y="48"/>
                    <a:pt x="116" y="48"/>
                  </a:cubicBezTo>
                  <a:cubicBezTo>
                    <a:pt x="117" y="48"/>
                    <a:pt x="116" y="48"/>
                    <a:pt x="116" y="49"/>
                  </a:cubicBezTo>
                  <a:cubicBezTo>
                    <a:pt x="118" y="51"/>
                    <a:pt x="118" y="51"/>
                    <a:pt x="118" y="51"/>
                  </a:cubicBezTo>
                  <a:cubicBezTo>
                    <a:pt x="118" y="51"/>
                    <a:pt x="118" y="52"/>
                    <a:pt x="118" y="52"/>
                  </a:cubicBezTo>
                  <a:cubicBezTo>
                    <a:pt x="117" y="52"/>
                    <a:pt x="117" y="53"/>
                    <a:pt x="116" y="53"/>
                  </a:cubicBezTo>
                  <a:cubicBezTo>
                    <a:pt x="116" y="53"/>
                    <a:pt x="116" y="53"/>
                    <a:pt x="115" y="53"/>
                  </a:cubicBezTo>
                  <a:close/>
                  <a:moveTo>
                    <a:pt x="117" y="24"/>
                  </a:moveTo>
                  <a:cubicBezTo>
                    <a:pt x="117" y="24"/>
                    <a:pt x="117" y="24"/>
                    <a:pt x="117" y="24"/>
                  </a:cubicBezTo>
                  <a:cubicBezTo>
                    <a:pt x="117" y="23"/>
                    <a:pt x="116" y="22"/>
                    <a:pt x="116" y="21"/>
                  </a:cubicBezTo>
                  <a:cubicBezTo>
                    <a:pt x="116" y="21"/>
                    <a:pt x="116" y="21"/>
                    <a:pt x="116" y="21"/>
                  </a:cubicBezTo>
                  <a:cubicBezTo>
                    <a:pt x="116" y="22"/>
                    <a:pt x="117" y="22"/>
                    <a:pt x="117" y="23"/>
                  </a:cubicBezTo>
                  <a:cubicBezTo>
                    <a:pt x="117" y="23"/>
                    <a:pt x="117" y="23"/>
                    <a:pt x="117" y="24"/>
                  </a:cubicBezTo>
                  <a:close/>
                  <a:moveTo>
                    <a:pt x="115" y="22"/>
                  </a:moveTo>
                  <a:cubicBezTo>
                    <a:pt x="114" y="22"/>
                    <a:pt x="114" y="21"/>
                    <a:pt x="113" y="20"/>
                  </a:cubicBezTo>
                  <a:cubicBezTo>
                    <a:pt x="113" y="20"/>
                    <a:pt x="113" y="20"/>
                    <a:pt x="112" y="20"/>
                  </a:cubicBezTo>
                  <a:cubicBezTo>
                    <a:pt x="112" y="19"/>
                    <a:pt x="111" y="18"/>
                    <a:pt x="110" y="17"/>
                  </a:cubicBezTo>
                  <a:cubicBezTo>
                    <a:pt x="110" y="17"/>
                    <a:pt x="110" y="16"/>
                    <a:pt x="110" y="16"/>
                  </a:cubicBezTo>
                  <a:cubicBezTo>
                    <a:pt x="110" y="16"/>
                    <a:pt x="110" y="16"/>
                    <a:pt x="110" y="16"/>
                  </a:cubicBezTo>
                  <a:cubicBezTo>
                    <a:pt x="111" y="17"/>
                    <a:pt x="112" y="18"/>
                    <a:pt x="113" y="19"/>
                  </a:cubicBezTo>
                  <a:cubicBezTo>
                    <a:pt x="113" y="20"/>
                    <a:pt x="114" y="21"/>
                    <a:pt x="115" y="22"/>
                  </a:cubicBezTo>
                  <a:cubicBezTo>
                    <a:pt x="115" y="22"/>
                    <a:pt x="115" y="22"/>
                    <a:pt x="115" y="22"/>
                  </a:cubicBezTo>
                  <a:close/>
                  <a:moveTo>
                    <a:pt x="113" y="51"/>
                  </a:moveTo>
                  <a:cubicBezTo>
                    <a:pt x="112" y="51"/>
                    <a:pt x="111" y="50"/>
                    <a:pt x="110" y="50"/>
                  </a:cubicBezTo>
                  <a:cubicBezTo>
                    <a:pt x="110" y="50"/>
                    <a:pt x="110" y="50"/>
                    <a:pt x="110" y="50"/>
                  </a:cubicBezTo>
                  <a:cubicBezTo>
                    <a:pt x="110" y="50"/>
                    <a:pt x="110" y="50"/>
                    <a:pt x="110" y="50"/>
                  </a:cubicBezTo>
                  <a:cubicBezTo>
                    <a:pt x="110" y="50"/>
                    <a:pt x="110" y="50"/>
                    <a:pt x="110" y="50"/>
                  </a:cubicBezTo>
                  <a:cubicBezTo>
                    <a:pt x="112" y="50"/>
                    <a:pt x="112" y="50"/>
                    <a:pt x="113" y="50"/>
                  </a:cubicBezTo>
                  <a:cubicBezTo>
                    <a:pt x="113" y="50"/>
                    <a:pt x="113" y="50"/>
                    <a:pt x="114" y="50"/>
                  </a:cubicBezTo>
                  <a:cubicBezTo>
                    <a:pt x="114" y="51"/>
                    <a:pt x="114" y="51"/>
                    <a:pt x="114" y="51"/>
                  </a:cubicBezTo>
                  <a:cubicBezTo>
                    <a:pt x="113" y="51"/>
                    <a:pt x="113" y="51"/>
                    <a:pt x="113" y="51"/>
                  </a:cubicBezTo>
                  <a:close/>
                  <a:moveTo>
                    <a:pt x="113" y="35"/>
                  </a:moveTo>
                  <a:cubicBezTo>
                    <a:pt x="113" y="35"/>
                    <a:pt x="113" y="35"/>
                    <a:pt x="113" y="35"/>
                  </a:cubicBezTo>
                  <a:cubicBezTo>
                    <a:pt x="113" y="35"/>
                    <a:pt x="113" y="35"/>
                    <a:pt x="113" y="35"/>
                  </a:cubicBezTo>
                  <a:cubicBezTo>
                    <a:pt x="113" y="35"/>
                    <a:pt x="113" y="35"/>
                    <a:pt x="113" y="35"/>
                  </a:cubicBezTo>
                  <a:close/>
                  <a:moveTo>
                    <a:pt x="109" y="49"/>
                  </a:moveTo>
                  <a:cubicBezTo>
                    <a:pt x="109" y="49"/>
                    <a:pt x="109" y="49"/>
                    <a:pt x="109" y="49"/>
                  </a:cubicBezTo>
                  <a:cubicBezTo>
                    <a:pt x="109" y="49"/>
                    <a:pt x="109" y="49"/>
                    <a:pt x="109" y="49"/>
                  </a:cubicBezTo>
                  <a:cubicBezTo>
                    <a:pt x="109" y="49"/>
                    <a:pt x="109" y="49"/>
                    <a:pt x="110" y="49"/>
                  </a:cubicBezTo>
                  <a:cubicBezTo>
                    <a:pt x="109" y="49"/>
                    <a:pt x="109" y="49"/>
                    <a:pt x="109" y="49"/>
                  </a:cubicBezTo>
                  <a:close/>
                  <a:moveTo>
                    <a:pt x="109" y="8"/>
                  </a:moveTo>
                  <a:cubicBezTo>
                    <a:pt x="108" y="8"/>
                    <a:pt x="109" y="8"/>
                    <a:pt x="108" y="8"/>
                  </a:cubicBezTo>
                  <a:cubicBezTo>
                    <a:pt x="108" y="7"/>
                    <a:pt x="108" y="7"/>
                    <a:pt x="108" y="7"/>
                  </a:cubicBezTo>
                  <a:cubicBezTo>
                    <a:pt x="108" y="7"/>
                    <a:pt x="108" y="7"/>
                    <a:pt x="108" y="7"/>
                  </a:cubicBezTo>
                  <a:cubicBezTo>
                    <a:pt x="109" y="7"/>
                    <a:pt x="109" y="8"/>
                    <a:pt x="109" y="8"/>
                  </a:cubicBezTo>
                  <a:close/>
                  <a:moveTo>
                    <a:pt x="101" y="47"/>
                  </a:moveTo>
                  <a:cubicBezTo>
                    <a:pt x="101" y="47"/>
                    <a:pt x="101" y="47"/>
                    <a:pt x="101" y="47"/>
                  </a:cubicBezTo>
                  <a:cubicBezTo>
                    <a:pt x="100" y="47"/>
                    <a:pt x="101" y="47"/>
                    <a:pt x="100" y="47"/>
                  </a:cubicBezTo>
                  <a:cubicBezTo>
                    <a:pt x="100" y="46"/>
                    <a:pt x="100" y="47"/>
                    <a:pt x="100" y="46"/>
                  </a:cubicBezTo>
                  <a:cubicBezTo>
                    <a:pt x="101" y="46"/>
                    <a:pt x="101" y="46"/>
                    <a:pt x="101" y="47"/>
                  </a:cubicBezTo>
                  <a:cubicBezTo>
                    <a:pt x="101" y="47"/>
                    <a:pt x="101" y="47"/>
                    <a:pt x="101" y="47"/>
                  </a:cubicBezTo>
                  <a:close/>
                  <a:moveTo>
                    <a:pt x="99" y="5"/>
                  </a:moveTo>
                  <a:cubicBezTo>
                    <a:pt x="99" y="6"/>
                    <a:pt x="99" y="6"/>
                    <a:pt x="99" y="6"/>
                  </a:cubicBezTo>
                  <a:cubicBezTo>
                    <a:pt x="99" y="6"/>
                    <a:pt x="99" y="6"/>
                    <a:pt x="99" y="6"/>
                  </a:cubicBezTo>
                  <a:cubicBezTo>
                    <a:pt x="99" y="6"/>
                    <a:pt x="99" y="7"/>
                    <a:pt x="99" y="7"/>
                  </a:cubicBezTo>
                  <a:cubicBezTo>
                    <a:pt x="100" y="7"/>
                    <a:pt x="100" y="7"/>
                    <a:pt x="100" y="8"/>
                  </a:cubicBezTo>
                  <a:cubicBezTo>
                    <a:pt x="100" y="8"/>
                    <a:pt x="100" y="8"/>
                    <a:pt x="100" y="9"/>
                  </a:cubicBezTo>
                  <a:cubicBezTo>
                    <a:pt x="99" y="9"/>
                    <a:pt x="99" y="9"/>
                    <a:pt x="98" y="10"/>
                  </a:cubicBezTo>
                  <a:cubicBezTo>
                    <a:pt x="99" y="10"/>
                    <a:pt x="99" y="10"/>
                    <a:pt x="99" y="10"/>
                  </a:cubicBezTo>
                  <a:cubicBezTo>
                    <a:pt x="99" y="10"/>
                    <a:pt x="99" y="10"/>
                    <a:pt x="99" y="11"/>
                  </a:cubicBezTo>
                  <a:cubicBezTo>
                    <a:pt x="99" y="11"/>
                    <a:pt x="99" y="11"/>
                    <a:pt x="99" y="11"/>
                  </a:cubicBezTo>
                  <a:cubicBezTo>
                    <a:pt x="99" y="11"/>
                    <a:pt x="99" y="11"/>
                    <a:pt x="99" y="11"/>
                  </a:cubicBezTo>
                  <a:cubicBezTo>
                    <a:pt x="99" y="12"/>
                    <a:pt x="98" y="12"/>
                    <a:pt x="98" y="13"/>
                  </a:cubicBezTo>
                  <a:cubicBezTo>
                    <a:pt x="97" y="13"/>
                    <a:pt x="97" y="13"/>
                    <a:pt x="97" y="13"/>
                  </a:cubicBezTo>
                  <a:cubicBezTo>
                    <a:pt x="97" y="13"/>
                    <a:pt x="97" y="13"/>
                    <a:pt x="97" y="13"/>
                  </a:cubicBezTo>
                  <a:cubicBezTo>
                    <a:pt x="97" y="13"/>
                    <a:pt x="97" y="13"/>
                    <a:pt x="97" y="14"/>
                  </a:cubicBezTo>
                  <a:cubicBezTo>
                    <a:pt x="97" y="14"/>
                    <a:pt x="96" y="15"/>
                    <a:pt x="96" y="16"/>
                  </a:cubicBezTo>
                  <a:cubicBezTo>
                    <a:pt x="96" y="16"/>
                    <a:pt x="96" y="16"/>
                    <a:pt x="96" y="17"/>
                  </a:cubicBezTo>
                  <a:cubicBezTo>
                    <a:pt x="96" y="17"/>
                    <a:pt x="95" y="17"/>
                    <a:pt x="95" y="17"/>
                  </a:cubicBezTo>
                  <a:cubicBezTo>
                    <a:pt x="95" y="18"/>
                    <a:pt x="95" y="19"/>
                    <a:pt x="95" y="19"/>
                  </a:cubicBezTo>
                  <a:cubicBezTo>
                    <a:pt x="93" y="19"/>
                    <a:pt x="93" y="20"/>
                    <a:pt x="91" y="20"/>
                  </a:cubicBezTo>
                  <a:cubicBezTo>
                    <a:pt x="91" y="22"/>
                    <a:pt x="92" y="23"/>
                    <a:pt x="91" y="24"/>
                  </a:cubicBezTo>
                  <a:cubicBezTo>
                    <a:pt x="91" y="24"/>
                    <a:pt x="91" y="24"/>
                    <a:pt x="91" y="24"/>
                  </a:cubicBezTo>
                  <a:cubicBezTo>
                    <a:pt x="90" y="25"/>
                    <a:pt x="92" y="26"/>
                    <a:pt x="90" y="26"/>
                  </a:cubicBezTo>
                  <a:cubicBezTo>
                    <a:pt x="89" y="25"/>
                    <a:pt x="88" y="25"/>
                    <a:pt x="87" y="25"/>
                  </a:cubicBezTo>
                  <a:cubicBezTo>
                    <a:pt x="87" y="26"/>
                    <a:pt x="87" y="27"/>
                    <a:pt x="86" y="27"/>
                  </a:cubicBezTo>
                  <a:cubicBezTo>
                    <a:pt x="85" y="27"/>
                    <a:pt x="85" y="27"/>
                    <a:pt x="84" y="27"/>
                  </a:cubicBezTo>
                  <a:cubicBezTo>
                    <a:pt x="84" y="28"/>
                    <a:pt x="84" y="28"/>
                    <a:pt x="83" y="28"/>
                  </a:cubicBezTo>
                  <a:cubicBezTo>
                    <a:pt x="84" y="28"/>
                    <a:pt x="84" y="29"/>
                    <a:pt x="83" y="29"/>
                  </a:cubicBezTo>
                  <a:cubicBezTo>
                    <a:pt x="82" y="30"/>
                    <a:pt x="81" y="29"/>
                    <a:pt x="81" y="28"/>
                  </a:cubicBezTo>
                  <a:cubicBezTo>
                    <a:pt x="80" y="29"/>
                    <a:pt x="80" y="29"/>
                    <a:pt x="80" y="29"/>
                  </a:cubicBezTo>
                  <a:cubicBezTo>
                    <a:pt x="80" y="29"/>
                    <a:pt x="80" y="29"/>
                    <a:pt x="80" y="29"/>
                  </a:cubicBezTo>
                  <a:cubicBezTo>
                    <a:pt x="80" y="29"/>
                    <a:pt x="80" y="29"/>
                    <a:pt x="80" y="30"/>
                  </a:cubicBezTo>
                  <a:cubicBezTo>
                    <a:pt x="80" y="30"/>
                    <a:pt x="79" y="30"/>
                    <a:pt x="79" y="30"/>
                  </a:cubicBezTo>
                  <a:cubicBezTo>
                    <a:pt x="79" y="30"/>
                    <a:pt x="79" y="30"/>
                    <a:pt x="79" y="30"/>
                  </a:cubicBezTo>
                  <a:cubicBezTo>
                    <a:pt x="78" y="31"/>
                    <a:pt x="78" y="30"/>
                    <a:pt x="78" y="30"/>
                  </a:cubicBezTo>
                  <a:cubicBezTo>
                    <a:pt x="78" y="30"/>
                    <a:pt x="77" y="31"/>
                    <a:pt x="77" y="31"/>
                  </a:cubicBezTo>
                  <a:cubicBezTo>
                    <a:pt x="77" y="31"/>
                    <a:pt x="77" y="31"/>
                    <a:pt x="76" y="31"/>
                  </a:cubicBezTo>
                  <a:cubicBezTo>
                    <a:pt x="76" y="31"/>
                    <a:pt x="76" y="31"/>
                    <a:pt x="76" y="31"/>
                  </a:cubicBezTo>
                  <a:cubicBezTo>
                    <a:pt x="75" y="32"/>
                    <a:pt x="74" y="31"/>
                    <a:pt x="73" y="31"/>
                  </a:cubicBezTo>
                  <a:cubicBezTo>
                    <a:pt x="73" y="31"/>
                    <a:pt x="73" y="31"/>
                    <a:pt x="73" y="31"/>
                  </a:cubicBezTo>
                  <a:cubicBezTo>
                    <a:pt x="72" y="31"/>
                    <a:pt x="72" y="31"/>
                    <a:pt x="72" y="31"/>
                  </a:cubicBezTo>
                  <a:cubicBezTo>
                    <a:pt x="71" y="31"/>
                    <a:pt x="70" y="32"/>
                    <a:pt x="69" y="32"/>
                  </a:cubicBezTo>
                  <a:cubicBezTo>
                    <a:pt x="69" y="32"/>
                    <a:pt x="69" y="31"/>
                    <a:pt x="69" y="31"/>
                  </a:cubicBezTo>
                  <a:cubicBezTo>
                    <a:pt x="67" y="30"/>
                    <a:pt x="65" y="31"/>
                    <a:pt x="64" y="31"/>
                  </a:cubicBezTo>
                  <a:cubicBezTo>
                    <a:pt x="63" y="30"/>
                    <a:pt x="62" y="31"/>
                    <a:pt x="61" y="30"/>
                  </a:cubicBezTo>
                  <a:cubicBezTo>
                    <a:pt x="61" y="30"/>
                    <a:pt x="60" y="29"/>
                    <a:pt x="60" y="29"/>
                  </a:cubicBezTo>
                  <a:cubicBezTo>
                    <a:pt x="60" y="29"/>
                    <a:pt x="59" y="29"/>
                    <a:pt x="59" y="29"/>
                  </a:cubicBezTo>
                  <a:cubicBezTo>
                    <a:pt x="58" y="28"/>
                    <a:pt x="59" y="27"/>
                    <a:pt x="58" y="27"/>
                  </a:cubicBezTo>
                  <a:cubicBezTo>
                    <a:pt x="58" y="27"/>
                    <a:pt x="58" y="27"/>
                    <a:pt x="58" y="28"/>
                  </a:cubicBezTo>
                  <a:cubicBezTo>
                    <a:pt x="57" y="28"/>
                    <a:pt x="57" y="28"/>
                    <a:pt x="57" y="28"/>
                  </a:cubicBezTo>
                  <a:cubicBezTo>
                    <a:pt x="57" y="28"/>
                    <a:pt x="57" y="28"/>
                    <a:pt x="57" y="28"/>
                  </a:cubicBezTo>
                  <a:cubicBezTo>
                    <a:pt x="56" y="28"/>
                    <a:pt x="55" y="27"/>
                    <a:pt x="55" y="27"/>
                  </a:cubicBezTo>
                  <a:cubicBezTo>
                    <a:pt x="54" y="26"/>
                    <a:pt x="54" y="26"/>
                    <a:pt x="53" y="26"/>
                  </a:cubicBezTo>
                  <a:cubicBezTo>
                    <a:pt x="53" y="26"/>
                    <a:pt x="53" y="26"/>
                    <a:pt x="53" y="26"/>
                  </a:cubicBezTo>
                  <a:cubicBezTo>
                    <a:pt x="53" y="26"/>
                    <a:pt x="53" y="26"/>
                    <a:pt x="53" y="26"/>
                  </a:cubicBezTo>
                  <a:cubicBezTo>
                    <a:pt x="53" y="25"/>
                    <a:pt x="53" y="24"/>
                    <a:pt x="52" y="24"/>
                  </a:cubicBezTo>
                  <a:cubicBezTo>
                    <a:pt x="52" y="23"/>
                    <a:pt x="50" y="23"/>
                    <a:pt x="50" y="22"/>
                  </a:cubicBezTo>
                  <a:cubicBezTo>
                    <a:pt x="50" y="22"/>
                    <a:pt x="50" y="22"/>
                    <a:pt x="50" y="22"/>
                  </a:cubicBezTo>
                  <a:cubicBezTo>
                    <a:pt x="50" y="21"/>
                    <a:pt x="49" y="21"/>
                    <a:pt x="49" y="21"/>
                  </a:cubicBezTo>
                  <a:cubicBezTo>
                    <a:pt x="49" y="21"/>
                    <a:pt x="49" y="21"/>
                    <a:pt x="49" y="20"/>
                  </a:cubicBezTo>
                  <a:cubicBezTo>
                    <a:pt x="49" y="20"/>
                    <a:pt x="49" y="20"/>
                    <a:pt x="48" y="20"/>
                  </a:cubicBezTo>
                  <a:cubicBezTo>
                    <a:pt x="48" y="20"/>
                    <a:pt x="48" y="20"/>
                    <a:pt x="48" y="20"/>
                  </a:cubicBezTo>
                  <a:cubicBezTo>
                    <a:pt x="48" y="19"/>
                    <a:pt x="48" y="19"/>
                    <a:pt x="47" y="19"/>
                  </a:cubicBezTo>
                  <a:cubicBezTo>
                    <a:pt x="47" y="18"/>
                    <a:pt x="47" y="18"/>
                    <a:pt x="47" y="17"/>
                  </a:cubicBezTo>
                  <a:cubicBezTo>
                    <a:pt x="47" y="17"/>
                    <a:pt x="46" y="16"/>
                    <a:pt x="45" y="15"/>
                  </a:cubicBezTo>
                  <a:cubicBezTo>
                    <a:pt x="45" y="15"/>
                    <a:pt x="45" y="14"/>
                    <a:pt x="45" y="14"/>
                  </a:cubicBezTo>
                  <a:cubicBezTo>
                    <a:pt x="45" y="14"/>
                    <a:pt x="45" y="14"/>
                    <a:pt x="45" y="13"/>
                  </a:cubicBezTo>
                  <a:cubicBezTo>
                    <a:pt x="44" y="13"/>
                    <a:pt x="44" y="12"/>
                    <a:pt x="44" y="11"/>
                  </a:cubicBezTo>
                  <a:cubicBezTo>
                    <a:pt x="44" y="11"/>
                    <a:pt x="43" y="11"/>
                    <a:pt x="43" y="11"/>
                  </a:cubicBezTo>
                  <a:cubicBezTo>
                    <a:pt x="43" y="11"/>
                    <a:pt x="43" y="10"/>
                    <a:pt x="43" y="10"/>
                  </a:cubicBezTo>
                  <a:cubicBezTo>
                    <a:pt x="43" y="9"/>
                    <a:pt x="44" y="9"/>
                    <a:pt x="44" y="8"/>
                  </a:cubicBezTo>
                  <a:cubicBezTo>
                    <a:pt x="43" y="8"/>
                    <a:pt x="42" y="7"/>
                    <a:pt x="42" y="6"/>
                  </a:cubicBezTo>
                  <a:cubicBezTo>
                    <a:pt x="42" y="5"/>
                    <a:pt x="42" y="4"/>
                    <a:pt x="42" y="4"/>
                  </a:cubicBezTo>
                  <a:cubicBezTo>
                    <a:pt x="43" y="3"/>
                    <a:pt x="43" y="3"/>
                    <a:pt x="44" y="3"/>
                  </a:cubicBezTo>
                  <a:cubicBezTo>
                    <a:pt x="45" y="4"/>
                    <a:pt x="45" y="3"/>
                    <a:pt x="47" y="3"/>
                  </a:cubicBezTo>
                  <a:cubicBezTo>
                    <a:pt x="47" y="3"/>
                    <a:pt x="47" y="4"/>
                    <a:pt x="48" y="4"/>
                  </a:cubicBezTo>
                  <a:cubicBezTo>
                    <a:pt x="49" y="3"/>
                    <a:pt x="50" y="4"/>
                    <a:pt x="50" y="4"/>
                  </a:cubicBezTo>
                  <a:cubicBezTo>
                    <a:pt x="51" y="3"/>
                    <a:pt x="51" y="3"/>
                    <a:pt x="52" y="3"/>
                  </a:cubicBezTo>
                  <a:cubicBezTo>
                    <a:pt x="52" y="4"/>
                    <a:pt x="53" y="5"/>
                    <a:pt x="52" y="6"/>
                  </a:cubicBezTo>
                  <a:cubicBezTo>
                    <a:pt x="52" y="6"/>
                    <a:pt x="52" y="6"/>
                    <a:pt x="52" y="6"/>
                  </a:cubicBezTo>
                  <a:cubicBezTo>
                    <a:pt x="52" y="7"/>
                    <a:pt x="53" y="8"/>
                    <a:pt x="53" y="8"/>
                  </a:cubicBezTo>
                  <a:cubicBezTo>
                    <a:pt x="53" y="8"/>
                    <a:pt x="53" y="8"/>
                    <a:pt x="53" y="8"/>
                  </a:cubicBezTo>
                  <a:cubicBezTo>
                    <a:pt x="54" y="9"/>
                    <a:pt x="55" y="10"/>
                    <a:pt x="55" y="10"/>
                  </a:cubicBezTo>
                  <a:cubicBezTo>
                    <a:pt x="56" y="11"/>
                    <a:pt x="56" y="11"/>
                    <a:pt x="56" y="12"/>
                  </a:cubicBezTo>
                  <a:cubicBezTo>
                    <a:pt x="56" y="12"/>
                    <a:pt x="56" y="12"/>
                    <a:pt x="57" y="12"/>
                  </a:cubicBezTo>
                  <a:cubicBezTo>
                    <a:pt x="57" y="12"/>
                    <a:pt x="57" y="12"/>
                    <a:pt x="57" y="12"/>
                  </a:cubicBezTo>
                  <a:cubicBezTo>
                    <a:pt x="57" y="12"/>
                    <a:pt x="57" y="13"/>
                    <a:pt x="57" y="13"/>
                  </a:cubicBezTo>
                  <a:cubicBezTo>
                    <a:pt x="58" y="13"/>
                    <a:pt x="57" y="13"/>
                    <a:pt x="58" y="14"/>
                  </a:cubicBezTo>
                  <a:cubicBezTo>
                    <a:pt x="58" y="14"/>
                    <a:pt x="58" y="14"/>
                    <a:pt x="58" y="14"/>
                  </a:cubicBezTo>
                  <a:cubicBezTo>
                    <a:pt x="58" y="14"/>
                    <a:pt x="58" y="14"/>
                    <a:pt x="58" y="15"/>
                  </a:cubicBezTo>
                  <a:cubicBezTo>
                    <a:pt x="58" y="15"/>
                    <a:pt x="58" y="15"/>
                    <a:pt x="59" y="15"/>
                  </a:cubicBezTo>
                  <a:cubicBezTo>
                    <a:pt x="58" y="16"/>
                    <a:pt x="58" y="16"/>
                    <a:pt x="58" y="17"/>
                  </a:cubicBezTo>
                  <a:cubicBezTo>
                    <a:pt x="59" y="17"/>
                    <a:pt x="59" y="18"/>
                    <a:pt x="60" y="18"/>
                  </a:cubicBezTo>
                  <a:cubicBezTo>
                    <a:pt x="60" y="19"/>
                    <a:pt x="60" y="20"/>
                    <a:pt x="61" y="20"/>
                  </a:cubicBezTo>
                  <a:cubicBezTo>
                    <a:pt x="61" y="21"/>
                    <a:pt x="61" y="21"/>
                    <a:pt x="61" y="21"/>
                  </a:cubicBezTo>
                  <a:cubicBezTo>
                    <a:pt x="61" y="21"/>
                    <a:pt x="61" y="21"/>
                    <a:pt x="61" y="21"/>
                  </a:cubicBezTo>
                  <a:cubicBezTo>
                    <a:pt x="61" y="20"/>
                    <a:pt x="61" y="20"/>
                    <a:pt x="61" y="20"/>
                  </a:cubicBezTo>
                  <a:cubicBezTo>
                    <a:pt x="61" y="20"/>
                    <a:pt x="61" y="20"/>
                    <a:pt x="61" y="19"/>
                  </a:cubicBezTo>
                  <a:cubicBezTo>
                    <a:pt x="61" y="19"/>
                    <a:pt x="60" y="18"/>
                    <a:pt x="60" y="18"/>
                  </a:cubicBezTo>
                  <a:cubicBezTo>
                    <a:pt x="61" y="17"/>
                    <a:pt x="61" y="17"/>
                    <a:pt x="61" y="17"/>
                  </a:cubicBezTo>
                  <a:cubicBezTo>
                    <a:pt x="61" y="17"/>
                    <a:pt x="62" y="17"/>
                    <a:pt x="62" y="17"/>
                  </a:cubicBezTo>
                  <a:cubicBezTo>
                    <a:pt x="63" y="18"/>
                    <a:pt x="64" y="19"/>
                    <a:pt x="65" y="19"/>
                  </a:cubicBezTo>
                  <a:cubicBezTo>
                    <a:pt x="66" y="19"/>
                    <a:pt x="67" y="18"/>
                    <a:pt x="67" y="18"/>
                  </a:cubicBezTo>
                  <a:cubicBezTo>
                    <a:pt x="68" y="19"/>
                    <a:pt x="68" y="21"/>
                    <a:pt x="70" y="21"/>
                  </a:cubicBezTo>
                  <a:cubicBezTo>
                    <a:pt x="70" y="20"/>
                    <a:pt x="73" y="20"/>
                    <a:pt x="74" y="20"/>
                  </a:cubicBezTo>
                  <a:cubicBezTo>
                    <a:pt x="74" y="20"/>
                    <a:pt x="74" y="20"/>
                    <a:pt x="74" y="20"/>
                  </a:cubicBezTo>
                  <a:cubicBezTo>
                    <a:pt x="75" y="20"/>
                    <a:pt x="75" y="19"/>
                    <a:pt x="76" y="19"/>
                  </a:cubicBezTo>
                  <a:cubicBezTo>
                    <a:pt x="76" y="19"/>
                    <a:pt x="77" y="20"/>
                    <a:pt x="77" y="20"/>
                  </a:cubicBezTo>
                  <a:cubicBezTo>
                    <a:pt x="77" y="20"/>
                    <a:pt x="77" y="19"/>
                    <a:pt x="78" y="19"/>
                  </a:cubicBezTo>
                  <a:cubicBezTo>
                    <a:pt x="79" y="18"/>
                    <a:pt x="80" y="19"/>
                    <a:pt x="81" y="18"/>
                  </a:cubicBezTo>
                  <a:cubicBezTo>
                    <a:pt x="81" y="18"/>
                    <a:pt x="81" y="18"/>
                    <a:pt x="81" y="18"/>
                  </a:cubicBezTo>
                  <a:cubicBezTo>
                    <a:pt x="81" y="18"/>
                    <a:pt x="81" y="17"/>
                    <a:pt x="81" y="16"/>
                  </a:cubicBezTo>
                  <a:cubicBezTo>
                    <a:pt x="82" y="15"/>
                    <a:pt x="84" y="17"/>
                    <a:pt x="85" y="16"/>
                  </a:cubicBezTo>
                  <a:cubicBezTo>
                    <a:pt x="85" y="16"/>
                    <a:pt x="85" y="15"/>
                    <a:pt x="85" y="14"/>
                  </a:cubicBezTo>
                  <a:cubicBezTo>
                    <a:pt x="85" y="14"/>
                    <a:pt x="85" y="14"/>
                    <a:pt x="85" y="14"/>
                  </a:cubicBezTo>
                  <a:cubicBezTo>
                    <a:pt x="85" y="14"/>
                    <a:pt x="86" y="14"/>
                    <a:pt x="86" y="14"/>
                  </a:cubicBezTo>
                  <a:cubicBezTo>
                    <a:pt x="86" y="13"/>
                    <a:pt x="87" y="13"/>
                    <a:pt x="87" y="13"/>
                  </a:cubicBezTo>
                  <a:cubicBezTo>
                    <a:pt x="87" y="13"/>
                    <a:pt x="87" y="13"/>
                    <a:pt x="87" y="12"/>
                  </a:cubicBezTo>
                  <a:cubicBezTo>
                    <a:pt x="88" y="12"/>
                    <a:pt x="88" y="12"/>
                    <a:pt x="88" y="12"/>
                  </a:cubicBezTo>
                  <a:cubicBezTo>
                    <a:pt x="88" y="12"/>
                    <a:pt x="88" y="12"/>
                    <a:pt x="88" y="12"/>
                  </a:cubicBezTo>
                  <a:cubicBezTo>
                    <a:pt x="88" y="12"/>
                    <a:pt x="88" y="12"/>
                    <a:pt x="89" y="11"/>
                  </a:cubicBezTo>
                  <a:cubicBezTo>
                    <a:pt x="89" y="10"/>
                    <a:pt x="88" y="9"/>
                    <a:pt x="89" y="8"/>
                  </a:cubicBezTo>
                  <a:cubicBezTo>
                    <a:pt x="89" y="8"/>
                    <a:pt x="90" y="8"/>
                    <a:pt x="90" y="7"/>
                  </a:cubicBezTo>
                  <a:cubicBezTo>
                    <a:pt x="90" y="7"/>
                    <a:pt x="90" y="6"/>
                    <a:pt x="90" y="5"/>
                  </a:cubicBezTo>
                  <a:cubicBezTo>
                    <a:pt x="90" y="5"/>
                    <a:pt x="90" y="5"/>
                    <a:pt x="91" y="5"/>
                  </a:cubicBezTo>
                  <a:cubicBezTo>
                    <a:pt x="91" y="5"/>
                    <a:pt x="91" y="5"/>
                    <a:pt x="92" y="5"/>
                  </a:cubicBezTo>
                  <a:cubicBezTo>
                    <a:pt x="92" y="4"/>
                    <a:pt x="92" y="4"/>
                    <a:pt x="92" y="4"/>
                  </a:cubicBezTo>
                  <a:cubicBezTo>
                    <a:pt x="92" y="4"/>
                    <a:pt x="93" y="4"/>
                    <a:pt x="94" y="4"/>
                  </a:cubicBezTo>
                  <a:cubicBezTo>
                    <a:pt x="94" y="3"/>
                    <a:pt x="94" y="3"/>
                    <a:pt x="95" y="3"/>
                  </a:cubicBezTo>
                  <a:cubicBezTo>
                    <a:pt x="95" y="3"/>
                    <a:pt x="95" y="3"/>
                    <a:pt x="95" y="3"/>
                  </a:cubicBezTo>
                  <a:cubicBezTo>
                    <a:pt x="96" y="2"/>
                    <a:pt x="96" y="2"/>
                    <a:pt x="98" y="2"/>
                  </a:cubicBezTo>
                  <a:cubicBezTo>
                    <a:pt x="98" y="2"/>
                    <a:pt x="99" y="2"/>
                    <a:pt x="100" y="2"/>
                  </a:cubicBezTo>
                  <a:cubicBezTo>
                    <a:pt x="100" y="3"/>
                    <a:pt x="101" y="3"/>
                    <a:pt x="101" y="4"/>
                  </a:cubicBezTo>
                  <a:cubicBezTo>
                    <a:pt x="100" y="4"/>
                    <a:pt x="100" y="5"/>
                    <a:pt x="99" y="5"/>
                  </a:cubicBezTo>
                  <a:cubicBezTo>
                    <a:pt x="99" y="5"/>
                    <a:pt x="99" y="5"/>
                    <a:pt x="99" y="5"/>
                  </a:cubicBezTo>
                  <a:close/>
                  <a:moveTo>
                    <a:pt x="99" y="61"/>
                  </a:moveTo>
                  <a:cubicBezTo>
                    <a:pt x="99" y="61"/>
                    <a:pt x="99" y="61"/>
                    <a:pt x="99" y="61"/>
                  </a:cubicBezTo>
                  <a:cubicBezTo>
                    <a:pt x="99" y="61"/>
                    <a:pt x="99" y="61"/>
                    <a:pt x="99" y="61"/>
                  </a:cubicBezTo>
                  <a:close/>
                  <a:moveTo>
                    <a:pt x="99" y="49"/>
                  </a:moveTo>
                  <a:cubicBezTo>
                    <a:pt x="98" y="49"/>
                    <a:pt x="98" y="48"/>
                    <a:pt x="97" y="48"/>
                  </a:cubicBezTo>
                  <a:cubicBezTo>
                    <a:pt x="97" y="47"/>
                    <a:pt x="97" y="47"/>
                    <a:pt x="97" y="47"/>
                  </a:cubicBezTo>
                  <a:cubicBezTo>
                    <a:pt x="98" y="48"/>
                    <a:pt x="98" y="49"/>
                    <a:pt x="99" y="49"/>
                  </a:cubicBezTo>
                  <a:close/>
                  <a:moveTo>
                    <a:pt x="97" y="36"/>
                  </a:moveTo>
                  <a:cubicBezTo>
                    <a:pt x="97" y="36"/>
                    <a:pt x="97" y="36"/>
                    <a:pt x="97" y="36"/>
                  </a:cubicBezTo>
                  <a:cubicBezTo>
                    <a:pt x="96" y="36"/>
                    <a:pt x="96" y="36"/>
                    <a:pt x="96" y="36"/>
                  </a:cubicBezTo>
                  <a:cubicBezTo>
                    <a:pt x="96" y="36"/>
                    <a:pt x="96" y="36"/>
                    <a:pt x="96" y="36"/>
                  </a:cubicBezTo>
                  <a:cubicBezTo>
                    <a:pt x="96" y="35"/>
                    <a:pt x="97" y="35"/>
                    <a:pt x="97" y="35"/>
                  </a:cubicBezTo>
                  <a:cubicBezTo>
                    <a:pt x="97" y="35"/>
                    <a:pt x="97" y="35"/>
                    <a:pt x="97" y="36"/>
                  </a:cubicBezTo>
                  <a:close/>
                  <a:moveTo>
                    <a:pt x="95" y="38"/>
                  </a:moveTo>
                  <a:cubicBezTo>
                    <a:pt x="95" y="38"/>
                    <a:pt x="95" y="39"/>
                    <a:pt x="96" y="39"/>
                  </a:cubicBezTo>
                  <a:cubicBezTo>
                    <a:pt x="96" y="39"/>
                    <a:pt x="96" y="39"/>
                    <a:pt x="96" y="39"/>
                  </a:cubicBezTo>
                  <a:cubicBezTo>
                    <a:pt x="95" y="39"/>
                    <a:pt x="94" y="38"/>
                    <a:pt x="94" y="37"/>
                  </a:cubicBezTo>
                  <a:cubicBezTo>
                    <a:pt x="93" y="37"/>
                    <a:pt x="93" y="37"/>
                    <a:pt x="93" y="37"/>
                  </a:cubicBezTo>
                  <a:cubicBezTo>
                    <a:pt x="94" y="37"/>
                    <a:pt x="94" y="37"/>
                    <a:pt x="94" y="36"/>
                  </a:cubicBezTo>
                  <a:cubicBezTo>
                    <a:pt x="94" y="36"/>
                    <a:pt x="94" y="36"/>
                    <a:pt x="94" y="36"/>
                  </a:cubicBezTo>
                  <a:cubicBezTo>
                    <a:pt x="94" y="37"/>
                    <a:pt x="94" y="37"/>
                    <a:pt x="94" y="38"/>
                  </a:cubicBezTo>
                  <a:cubicBezTo>
                    <a:pt x="95" y="38"/>
                    <a:pt x="95" y="38"/>
                    <a:pt x="95" y="38"/>
                  </a:cubicBezTo>
                  <a:close/>
                  <a:moveTo>
                    <a:pt x="93" y="65"/>
                  </a:moveTo>
                  <a:cubicBezTo>
                    <a:pt x="93" y="65"/>
                    <a:pt x="93" y="65"/>
                    <a:pt x="93" y="65"/>
                  </a:cubicBezTo>
                  <a:cubicBezTo>
                    <a:pt x="93" y="65"/>
                    <a:pt x="93" y="65"/>
                    <a:pt x="93" y="65"/>
                  </a:cubicBezTo>
                  <a:cubicBezTo>
                    <a:pt x="93" y="65"/>
                    <a:pt x="93" y="65"/>
                    <a:pt x="93" y="65"/>
                  </a:cubicBezTo>
                  <a:cubicBezTo>
                    <a:pt x="93" y="65"/>
                    <a:pt x="93" y="65"/>
                    <a:pt x="93" y="65"/>
                  </a:cubicBezTo>
                  <a:close/>
                  <a:moveTo>
                    <a:pt x="90" y="64"/>
                  </a:moveTo>
                  <a:cubicBezTo>
                    <a:pt x="90" y="64"/>
                    <a:pt x="90" y="64"/>
                    <a:pt x="90" y="64"/>
                  </a:cubicBezTo>
                  <a:cubicBezTo>
                    <a:pt x="90" y="64"/>
                    <a:pt x="90" y="64"/>
                    <a:pt x="90" y="64"/>
                  </a:cubicBezTo>
                  <a:cubicBezTo>
                    <a:pt x="91" y="64"/>
                    <a:pt x="92" y="64"/>
                    <a:pt x="92" y="65"/>
                  </a:cubicBezTo>
                  <a:cubicBezTo>
                    <a:pt x="92" y="65"/>
                    <a:pt x="91" y="64"/>
                    <a:pt x="90" y="64"/>
                  </a:cubicBezTo>
                  <a:close/>
                  <a:moveTo>
                    <a:pt x="91" y="54"/>
                  </a:moveTo>
                  <a:cubicBezTo>
                    <a:pt x="91" y="54"/>
                    <a:pt x="90" y="54"/>
                    <a:pt x="90" y="54"/>
                  </a:cubicBezTo>
                  <a:cubicBezTo>
                    <a:pt x="90" y="53"/>
                    <a:pt x="90" y="54"/>
                    <a:pt x="91" y="53"/>
                  </a:cubicBezTo>
                  <a:cubicBezTo>
                    <a:pt x="91" y="54"/>
                    <a:pt x="91" y="54"/>
                    <a:pt x="91" y="54"/>
                  </a:cubicBezTo>
                  <a:close/>
                  <a:moveTo>
                    <a:pt x="89" y="37"/>
                  </a:moveTo>
                  <a:cubicBezTo>
                    <a:pt x="89" y="37"/>
                    <a:pt x="89" y="37"/>
                    <a:pt x="89" y="37"/>
                  </a:cubicBezTo>
                  <a:cubicBezTo>
                    <a:pt x="89" y="38"/>
                    <a:pt x="89" y="38"/>
                    <a:pt x="89" y="38"/>
                  </a:cubicBezTo>
                  <a:cubicBezTo>
                    <a:pt x="88" y="38"/>
                    <a:pt x="88" y="38"/>
                    <a:pt x="88" y="38"/>
                  </a:cubicBezTo>
                  <a:cubicBezTo>
                    <a:pt x="88" y="37"/>
                    <a:pt x="88" y="37"/>
                    <a:pt x="87" y="37"/>
                  </a:cubicBezTo>
                  <a:cubicBezTo>
                    <a:pt x="87" y="37"/>
                    <a:pt x="87" y="37"/>
                    <a:pt x="87" y="37"/>
                  </a:cubicBezTo>
                  <a:cubicBezTo>
                    <a:pt x="88" y="37"/>
                    <a:pt x="88" y="36"/>
                    <a:pt x="88" y="37"/>
                  </a:cubicBezTo>
                  <a:cubicBezTo>
                    <a:pt x="88" y="37"/>
                    <a:pt x="88" y="37"/>
                    <a:pt x="89" y="37"/>
                  </a:cubicBezTo>
                  <a:cubicBezTo>
                    <a:pt x="89" y="37"/>
                    <a:pt x="89" y="37"/>
                    <a:pt x="89" y="37"/>
                  </a:cubicBezTo>
                  <a:close/>
                  <a:moveTo>
                    <a:pt x="87" y="60"/>
                  </a:moveTo>
                  <a:cubicBezTo>
                    <a:pt x="87" y="60"/>
                    <a:pt x="87" y="60"/>
                    <a:pt x="87" y="60"/>
                  </a:cubicBezTo>
                  <a:cubicBezTo>
                    <a:pt x="87" y="60"/>
                    <a:pt x="87" y="60"/>
                    <a:pt x="87" y="60"/>
                  </a:cubicBezTo>
                  <a:cubicBezTo>
                    <a:pt x="87" y="60"/>
                    <a:pt x="87" y="61"/>
                    <a:pt x="88" y="61"/>
                  </a:cubicBezTo>
                  <a:cubicBezTo>
                    <a:pt x="87" y="61"/>
                    <a:pt x="87" y="61"/>
                    <a:pt x="87" y="60"/>
                  </a:cubicBezTo>
                  <a:close/>
                  <a:moveTo>
                    <a:pt x="31" y="46"/>
                  </a:moveTo>
                  <a:cubicBezTo>
                    <a:pt x="31" y="45"/>
                    <a:pt x="31" y="45"/>
                    <a:pt x="31" y="44"/>
                  </a:cubicBezTo>
                  <a:cubicBezTo>
                    <a:pt x="31" y="44"/>
                    <a:pt x="32" y="44"/>
                    <a:pt x="32" y="44"/>
                  </a:cubicBezTo>
                  <a:cubicBezTo>
                    <a:pt x="32" y="44"/>
                    <a:pt x="32" y="44"/>
                    <a:pt x="32" y="43"/>
                  </a:cubicBezTo>
                  <a:cubicBezTo>
                    <a:pt x="32" y="43"/>
                    <a:pt x="33" y="43"/>
                    <a:pt x="34" y="43"/>
                  </a:cubicBezTo>
                  <a:cubicBezTo>
                    <a:pt x="34" y="43"/>
                    <a:pt x="34" y="42"/>
                    <a:pt x="34" y="42"/>
                  </a:cubicBezTo>
                  <a:cubicBezTo>
                    <a:pt x="34" y="42"/>
                    <a:pt x="34" y="41"/>
                    <a:pt x="35" y="41"/>
                  </a:cubicBezTo>
                  <a:cubicBezTo>
                    <a:pt x="35" y="41"/>
                    <a:pt x="35" y="41"/>
                    <a:pt x="36" y="41"/>
                  </a:cubicBezTo>
                  <a:cubicBezTo>
                    <a:pt x="36" y="41"/>
                    <a:pt x="35" y="41"/>
                    <a:pt x="35" y="41"/>
                  </a:cubicBezTo>
                  <a:cubicBezTo>
                    <a:pt x="37" y="41"/>
                    <a:pt x="37" y="40"/>
                    <a:pt x="37" y="40"/>
                  </a:cubicBezTo>
                  <a:cubicBezTo>
                    <a:pt x="38" y="40"/>
                    <a:pt x="37" y="40"/>
                    <a:pt x="38" y="40"/>
                  </a:cubicBezTo>
                  <a:cubicBezTo>
                    <a:pt x="39" y="40"/>
                    <a:pt x="39" y="39"/>
                    <a:pt x="39" y="38"/>
                  </a:cubicBezTo>
                  <a:cubicBezTo>
                    <a:pt x="40" y="38"/>
                    <a:pt x="40" y="38"/>
                    <a:pt x="40" y="38"/>
                  </a:cubicBezTo>
                  <a:cubicBezTo>
                    <a:pt x="40" y="38"/>
                    <a:pt x="41" y="38"/>
                    <a:pt x="41" y="38"/>
                  </a:cubicBezTo>
                  <a:cubicBezTo>
                    <a:pt x="41" y="37"/>
                    <a:pt x="41" y="37"/>
                    <a:pt x="41" y="36"/>
                  </a:cubicBezTo>
                  <a:cubicBezTo>
                    <a:pt x="42" y="36"/>
                    <a:pt x="42" y="35"/>
                    <a:pt x="43" y="35"/>
                  </a:cubicBezTo>
                  <a:cubicBezTo>
                    <a:pt x="42" y="34"/>
                    <a:pt x="43" y="34"/>
                    <a:pt x="43" y="33"/>
                  </a:cubicBezTo>
                  <a:cubicBezTo>
                    <a:pt x="43" y="32"/>
                    <a:pt x="44" y="32"/>
                    <a:pt x="44" y="32"/>
                  </a:cubicBezTo>
                  <a:cubicBezTo>
                    <a:pt x="45" y="32"/>
                    <a:pt x="45" y="31"/>
                    <a:pt x="45" y="31"/>
                  </a:cubicBezTo>
                  <a:cubicBezTo>
                    <a:pt x="46" y="32"/>
                    <a:pt x="46" y="32"/>
                    <a:pt x="47" y="32"/>
                  </a:cubicBezTo>
                  <a:cubicBezTo>
                    <a:pt x="47" y="31"/>
                    <a:pt x="47" y="31"/>
                    <a:pt x="48" y="31"/>
                  </a:cubicBezTo>
                  <a:cubicBezTo>
                    <a:pt x="48" y="31"/>
                    <a:pt x="48" y="31"/>
                    <a:pt x="49" y="31"/>
                  </a:cubicBezTo>
                  <a:cubicBezTo>
                    <a:pt x="49" y="31"/>
                    <a:pt x="49" y="31"/>
                    <a:pt x="49" y="31"/>
                  </a:cubicBezTo>
                  <a:cubicBezTo>
                    <a:pt x="49" y="31"/>
                    <a:pt x="49" y="31"/>
                    <a:pt x="49" y="31"/>
                  </a:cubicBezTo>
                  <a:cubicBezTo>
                    <a:pt x="48" y="30"/>
                    <a:pt x="47" y="30"/>
                    <a:pt x="47" y="28"/>
                  </a:cubicBezTo>
                  <a:cubicBezTo>
                    <a:pt x="47" y="28"/>
                    <a:pt x="47" y="28"/>
                    <a:pt x="47" y="28"/>
                  </a:cubicBezTo>
                  <a:cubicBezTo>
                    <a:pt x="47" y="28"/>
                    <a:pt x="47" y="28"/>
                    <a:pt x="48" y="27"/>
                  </a:cubicBezTo>
                  <a:cubicBezTo>
                    <a:pt x="48" y="28"/>
                    <a:pt x="48" y="28"/>
                    <a:pt x="49" y="28"/>
                  </a:cubicBezTo>
                  <a:cubicBezTo>
                    <a:pt x="49" y="27"/>
                    <a:pt x="50" y="27"/>
                    <a:pt x="50" y="27"/>
                  </a:cubicBezTo>
                  <a:cubicBezTo>
                    <a:pt x="50" y="27"/>
                    <a:pt x="51" y="27"/>
                    <a:pt x="51" y="27"/>
                  </a:cubicBezTo>
                  <a:cubicBezTo>
                    <a:pt x="51" y="27"/>
                    <a:pt x="51" y="28"/>
                    <a:pt x="51" y="28"/>
                  </a:cubicBezTo>
                  <a:cubicBezTo>
                    <a:pt x="52" y="28"/>
                    <a:pt x="53" y="29"/>
                    <a:pt x="53" y="29"/>
                  </a:cubicBezTo>
                  <a:cubicBezTo>
                    <a:pt x="53" y="29"/>
                    <a:pt x="53" y="29"/>
                    <a:pt x="54" y="29"/>
                  </a:cubicBezTo>
                  <a:cubicBezTo>
                    <a:pt x="54" y="30"/>
                    <a:pt x="54" y="29"/>
                    <a:pt x="55" y="30"/>
                  </a:cubicBezTo>
                  <a:cubicBezTo>
                    <a:pt x="55" y="30"/>
                    <a:pt x="55" y="30"/>
                    <a:pt x="55" y="30"/>
                  </a:cubicBezTo>
                  <a:cubicBezTo>
                    <a:pt x="56" y="31"/>
                    <a:pt x="56" y="31"/>
                    <a:pt x="56" y="31"/>
                  </a:cubicBezTo>
                  <a:cubicBezTo>
                    <a:pt x="58" y="32"/>
                    <a:pt x="59" y="33"/>
                    <a:pt x="60" y="33"/>
                  </a:cubicBezTo>
                  <a:cubicBezTo>
                    <a:pt x="61" y="33"/>
                    <a:pt x="62" y="33"/>
                    <a:pt x="63" y="33"/>
                  </a:cubicBezTo>
                  <a:cubicBezTo>
                    <a:pt x="63" y="33"/>
                    <a:pt x="63" y="33"/>
                    <a:pt x="64" y="33"/>
                  </a:cubicBezTo>
                  <a:cubicBezTo>
                    <a:pt x="64" y="33"/>
                    <a:pt x="64" y="33"/>
                    <a:pt x="64" y="33"/>
                  </a:cubicBezTo>
                  <a:cubicBezTo>
                    <a:pt x="65" y="33"/>
                    <a:pt x="65" y="32"/>
                    <a:pt x="66" y="32"/>
                  </a:cubicBezTo>
                  <a:cubicBezTo>
                    <a:pt x="67" y="34"/>
                    <a:pt x="70" y="33"/>
                    <a:pt x="70" y="35"/>
                  </a:cubicBezTo>
                  <a:cubicBezTo>
                    <a:pt x="70" y="35"/>
                    <a:pt x="70" y="35"/>
                    <a:pt x="70" y="36"/>
                  </a:cubicBezTo>
                  <a:cubicBezTo>
                    <a:pt x="70" y="36"/>
                    <a:pt x="69" y="36"/>
                    <a:pt x="69" y="37"/>
                  </a:cubicBezTo>
                  <a:cubicBezTo>
                    <a:pt x="69" y="37"/>
                    <a:pt x="69" y="38"/>
                    <a:pt x="69" y="38"/>
                  </a:cubicBezTo>
                  <a:cubicBezTo>
                    <a:pt x="69" y="38"/>
                    <a:pt x="69" y="38"/>
                    <a:pt x="69" y="39"/>
                  </a:cubicBezTo>
                  <a:cubicBezTo>
                    <a:pt x="69" y="39"/>
                    <a:pt x="69" y="39"/>
                    <a:pt x="69" y="39"/>
                  </a:cubicBezTo>
                  <a:cubicBezTo>
                    <a:pt x="68" y="40"/>
                    <a:pt x="68" y="39"/>
                    <a:pt x="68" y="40"/>
                  </a:cubicBezTo>
                  <a:cubicBezTo>
                    <a:pt x="68" y="40"/>
                    <a:pt x="69" y="42"/>
                    <a:pt x="69" y="42"/>
                  </a:cubicBezTo>
                  <a:cubicBezTo>
                    <a:pt x="69" y="43"/>
                    <a:pt x="69" y="43"/>
                    <a:pt x="69" y="43"/>
                  </a:cubicBezTo>
                  <a:cubicBezTo>
                    <a:pt x="69" y="43"/>
                    <a:pt x="69" y="43"/>
                    <a:pt x="68" y="43"/>
                  </a:cubicBezTo>
                  <a:cubicBezTo>
                    <a:pt x="68" y="44"/>
                    <a:pt x="68" y="44"/>
                    <a:pt x="68" y="44"/>
                  </a:cubicBezTo>
                  <a:cubicBezTo>
                    <a:pt x="69" y="45"/>
                    <a:pt x="70" y="46"/>
                    <a:pt x="70" y="47"/>
                  </a:cubicBezTo>
                  <a:cubicBezTo>
                    <a:pt x="70" y="48"/>
                    <a:pt x="70" y="48"/>
                    <a:pt x="70" y="48"/>
                  </a:cubicBezTo>
                  <a:cubicBezTo>
                    <a:pt x="69" y="48"/>
                    <a:pt x="69" y="48"/>
                    <a:pt x="68" y="48"/>
                  </a:cubicBezTo>
                  <a:cubicBezTo>
                    <a:pt x="68" y="48"/>
                    <a:pt x="68" y="47"/>
                    <a:pt x="67" y="47"/>
                  </a:cubicBezTo>
                  <a:cubicBezTo>
                    <a:pt x="67" y="47"/>
                    <a:pt x="67" y="47"/>
                    <a:pt x="67" y="47"/>
                  </a:cubicBezTo>
                  <a:cubicBezTo>
                    <a:pt x="68" y="48"/>
                    <a:pt x="69" y="49"/>
                    <a:pt x="69" y="50"/>
                  </a:cubicBezTo>
                  <a:cubicBezTo>
                    <a:pt x="70" y="50"/>
                    <a:pt x="70" y="51"/>
                    <a:pt x="71" y="51"/>
                  </a:cubicBezTo>
                  <a:cubicBezTo>
                    <a:pt x="71" y="51"/>
                    <a:pt x="71" y="52"/>
                    <a:pt x="71" y="52"/>
                  </a:cubicBezTo>
                  <a:cubicBezTo>
                    <a:pt x="70" y="52"/>
                    <a:pt x="70" y="53"/>
                    <a:pt x="69" y="53"/>
                  </a:cubicBezTo>
                  <a:cubicBezTo>
                    <a:pt x="70" y="54"/>
                    <a:pt x="70" y="55"/>
                    <a:pt x="70" y="56"/>
                  </a:cubicBezTo>
                  <a:cubicBezTo>
                    <a:pt x="69" y="56"/>
                    <a:pt x="69" y="56"/>
                    <a:pt x="67" y="55"/>
                  </a:cubicBezTo>
                  <a:cubicBezTo>
                    <a:pt x="67" y="56"/>
                    <a:pt x="67" y="56"/>
                    <a:pt x="67" y="56"/>
                  </a:cubicBezTo>
                  <a:cubicBezTo>
                    <a:pt x="68" y="56"/>
                    <a:pt x="68" y="56"/>
                    <a:pt x="68" y="56"/>
                  </a:cubicBezTo>
                  <a:cubicBezTo>
                    <a:pt x="68" y="56"/>
                    <a:pt x="69" y="56"/>
                    <a:pt x="69" y="57"/>
                  </a:cubicBezTo>
                  <a:cubicBezTo>
                    <a:pt x="70" y="57"/>
                    <a:pt x="70" y="58"/>
                    <a:pt x="70" y="58"/>
                  </a:cubicBezTo>
                  <a:cubicBezTo>
                    <a:pt x="70" y="59"/>
                    <a:pt x="70" y="59"/>
                    <a:pt x="70" y="59"/>
                  </a:cubicBezTo>
                  <a:cubicBezTo>
                    <a:pt x="70" y="60"/>
                    <a:pt x="70" y="60"/>
                    <a:pt x="70" y="60"/>
                  </a:cubicBezTo>
                  <a:cubicBezTo>
                    <a:pt x="71" y="60"/>
                    <a:pt x="70" y="61"/>
                    <a:pt x="69" y="61"/>
                  </a:cubicBezTo>
                  <a:cubicBezTo>
                    <a:pt x="69" y="61"/>
                    <a:pt x="68" y="60"/>
                    <a:pt x="68" y="60"/>
                  </a:cubicBezTo>
                  <a:cubicBezTo>
                    <a:pt x="68" y="60"/>
                    <a:pt x="68" y="60"/>
                    <a:pt x="68" y="60"/>
                  </a:cubicBezTo>
                  <a:cubicBezTo>
                    <a:pt x="69" y="61"/>
                    <a:pt x="69" y="62"/>
                    <a:pt x="70" y="63"/>
                  </a:cubicBezTo>
                  <a:cubicBezTo>
                    <a:pt x="70" y="63"/>
                    <a:pt x="70" y="63"/>
                    <a:pt x="69" y="64"/>
                  </a:cubicBezTo>
                  <a:cubicBezTo>
                    <a:pt x="69" y="64"/>
                    <a:pt x="70" y="64"/>
                    <a:pt x="70" y="64"/>
                  </a:cubicBezTo>
                  <a:cubicBezTo>
                    <a:pt x="70" y="65"/>
                    <a:pt x="69" y="65"/>
                    <a:pt x="69" y="65"/>
                  </a:cubicBezTo>
                  <a:cubicBezTo>
                    <a:pt x="68" y="65"/>
                    <a:pt x="68" y="65"/>
                    <a:pt x="67" y="64"/>
                  </a:cubicBezTo>
                  <a:cubicBezTo>
                    <a:pt x="67" y="65"/>
                    <a:pt x="67" y="65"/>
                    <a:pt x="67" y="65"/>
                  </a:cubicBezTo>
                  <a:cubicBezTo>
                    <a:pt x="68" y="66"/>
                    <a:pt x="70" y="67"/>
                    <a:pt x="71" y="68"/>
                  </a:cubicBezTo>
                  <a:cubicBezTo>
                    <a:pt x="71" y="69"/>
                    <a:pt x="71" y="69"/>
                    <a:pt x="70" y="69"/>
                  </a:cubicBezTo>
                  <a:cubicBezTo>
                    <a:pt x="70" y="69"/>
                    <a:pt x="69" y="69"/>
                    <a:pt x="69" y="69"/>
                  </a:cubicBezTo>
                  <a:cubicBezTo>
                    <a:pt x="69" y="70"/>
                    <a:pt x="68" y="70"/>
                    <a:pt x="68" y="70"/>
                  </a:cubicBezTo>
                  <a:cubicBezTo>
                    <a:pt x="68" y="70"/>
                    <a:pt x="67" y="70"/>
                    <a:pt x="67" y="70"/>
                  </a:cubicBezTo>
                  <a:cubicBezTo>
                    <a:pt x="67" y="70"/>
                    <a:pt x="66" y="70"/>
                    <a:pt x="66" y="70"/>
                  </a:cubicBezTo>
                  <a:cubicBezTo>
                    <a:pt x="65" y="70"/>
                    <a:pt x="63" y="69"/>
                    <a:pt x="63" y="69"/>
                  </a:cubicBezTo>
                  <a:cubicBezTo>
                    <a:pt x="62" y="69"/>
                    <a:pt x="60" y="67"/>
                    <a:pt x="59" y="68"/>
                  </a:cubicBezTo>
                  <a:cubicBezTo>
                    <a:pt x="59" y="68"/>
                    <a:pt x="59" y="68"/>
                    <a:pt x="58" y="68"/>
                  </a:cubicBezTo>
                  <a:cubicBezTo>
                    <a:pt x="57" y="68"/>
                    <a:pt x="57" y="68"/>
                    <a:pt x="56" y="67"/>
                  </a:cubicBezTo>
                  <a:cubicBezTo>
                    <a:pt x="56" y="68"/>
                    <a:pt x="56" y="68"/>
                    <a:pt x="55" y="68"/>
                  </a:cubicBezTo>
                  <a:cubicBezTo>
                    <a:pt x="55" y="68"/>
                    <a:pt x="54" y="68"/>
                    <a:pt x="53" y="68"/>
                  </a:cubicBezTo>
                  <a:cubicBezTo>
                    <a:pt x="53" y="68"/>
                    <a:pt x="53" y="68"/>
                    <a:pt x="52" y="68"/>
                  </a:cubicBezTo>
                  <a:cubicBezTo>
                    <a:pt x="51" y="67"/>
                    <a:pt x="48" y="65"/>
                    <a:pt x="47" y="65"/>
                  </a:cubicBezTo>
                  <a:cubicBezTo>
                    <a:pt x="46" y="65"/>
                    <a:pt x="46" y="65"/>
                    <a:pt x="46" y="65"/>
                  </a:cubicBezTo>
                  <a:cubicBezTo>
                    <a:pt x="45" y="65"/>
                    <a:pt x="45" y="65"/>
                    <a:pt x="45" y="65"/>
                  </a:cubicBezTo>
                  <a:cubicBezTo>
                    <a:pt x="45" y="65"/>
                    <a:pt x="45" y="64"/>
                    <a:pt x="44" y="64"/>
                  </a:cubicBezTo>
                  <a:cubicBezTo>
                    <a:pt x="44" y="64"/>
                    <a:pt x="44" y="64"/>
                    <a:pt x="44" y="64"/>
                  </a:cubicBezTo>
                  <a:cubicBezTo>
                    <a:pt x="43" y="63"/>
                    <a:pt x="42" y="63"/>
                    <a:pt x="42" y="62"/>
                  </a:cubicBezTo>
                  <a:cubicBezTo>
                    <a:pt x="41" y="62"/>
                    <a:pt x="41" y="62"/>
                    <a:pt x="41" y="62"/>
                  </a:cubicBezTo>
                  <a:cubicBezTo>
                    <a:pt x="40" y="62"/>
                    <a:pt x="40" y="62"/>
                    <a:pt x="39" y="62"/>
                  </a:cubicBezTo>
                  <a:cubicBezTo>
                    <a:pt x="39" y="61"/>
                    <a:pt x="38" y="61"/>
                    <a:pt x="37" y="61"/>
                  </a:cubicBezTo>
                  <a:cubicBezTo>
                    <a:pt x="37" y="61"/>
                    <a:pt x="36" y="61"/>
                    <a:pt x="35" y="61"/>
                  </a:cubicBezTo>
                  <a:cubicBezTo>
                    <a:pt x="35" y="60"/>
                    <a:pt x="34" y="60"/>
                    <a:pt x="33" y="59"/>
                  </a:cubicBezTo>
                  <a:cubicBezTo>
                    <a:pt x="33" y="59"/>
                    <a:pt x="33" y="58"/>
                    <a:pt x="33" y="58"/>
                  </a:cubicBezTo>
                  <a:cubicBezTo>
                    <a:pt x="33" y="58"/>
                    <a:pt x="33" y="58"/>
                    <a:pt x="33" y="58"/>
                  </a:cubicBezTo>
                  <a:cubicBezTo>
                    <a:pt x="32" y="58"/>
                    <a:pt x="32" y="58"/>
                    <a:pt x="32" y="58"/>
                  </a:cubicBezTo>
                  <a:cubicBezTo>
                    <a:pt x="32" y="58"/>
                    <a:pt x="31" y="58"/>
                    <a:pt x="30" y="58"/>
                  </a:cubicBezTo>
                  <a:cubicBezTo>
                    <a:pt x="30" y="57"/>
                    <a:pt x="30" y="57"/>
                    <a:pt x="29" y="57"/>
                  </a:cubicBezTo>
                  <a:cubicBezTo>
                    <a:pt x="29" y="57"/>
                    <a:pt x="29" y="56"/>
                    <a:pt x="28" y="56"/>
                  </a:cubicBezTo>
                  <a:cubicBezTo>
                    <a:pt x="28" y="56"/>
                    <a:pt x="28" y="56"/>
                    <a:pt x="28" y="56"/>
                  </a:cubicBezTo>
                  <a:cubicBezTo>
                    <a:pt x="28" y="55"/>
                    <a:pt x="28" y="55"/>
                    <a:pt x="28" y="55"/>
                  </a:cubicBezTo>
                  <a:cubicBezTo>
                    <a:pt x="28" y="55"/>
                    <a:pt x="27" y="55"/>
                    <a:pt x="27" y="55"/>
                  </a:cubicBezTo>
                  <a:cubicBezTo>
                    <a:pt x="27" y="55"/>
                    <a:pt x="27" y="55"/>
                    <a:pt x="27" y="55"/>
                  </a:cubicBezTo>
                  <a:cubicBezTo>
                    <a:pt x="27" y="54"/>
                    <a:pt x="26" y="54"/>
                    <a:pt x="26" y="54"/>
                  </a:cubicBezTo>
                  <a:cubicBezTo>
                    <a:pt x="26" y="54"/>
                    <a:pt x="25" y="54"/>
                    <a:pt x="25" y="53"/>
                  </a:cubicBezTo>
                  <a:cubicBezTo>
                    <a:pt x="24" y="53"/>
                    <a:pt x="23" y="53"/>
                    <a:pt x="23" y="51"/>
                  </a:cubicBezTo>
                  <a:cubicBezTo>
                    <a:pt x="23" y="51"/>
                    <a:pt x="23" y="50"/>
                    <a:pt x="23" y="50"/>
                  </a:cubicBezTo>
                  <a:cubicBezTo>
                    <a:pt x="24" y="50"/>
                    <a:pt x="24" y="50"/>
                    <a:pt x="24" y="50"/>
                  </a:cubicBezTo>
                  <a:cubicBezTo>
                    <a:pt x="24" y="50"/>
                    <a:pt x="24" y="49"/>
                    <a:pt x="24" y="49"/>
                  </a:cubicBezTo>
                  <a:cubicBezTo>
                    <a:pt x="25" y="49"/>
                    <a:pt x="25" y="49"/>
                    <a:pt x="25" y="49"/>
                  </a:cubicBezTo>
                  <a:cubicBezTo>
                    <a:pt x="25" y="49"/>
                    <a:pt x="25" y="49"/>
                    <a:pt x="25" y="49"/>
                  </a:cubicBezTo>
                  <a:cubicBezTo>
                    <a:pt x="26" y="49"/>
                    <a:pt x="26" y="48"/>
                    <a:pt x="26" y="48"/>
                  </a:cubicBezTo>
                  <a:cubicBezTo>
                    <a:pt x="26" y="48"/>
                    <a:pt x="26" y="48"/>
                    <a:pt x="26" y="48"/>
                  </a:cubicBezTo>
                  <a:cubicBezTo>
                    <a:pt x="27" y="47"/>
                    <a:pt x="27" y="47"/>
                    <a:pt x="27" y="47"/>
                  </a:cubicBezTo>
                  <a:cubicBezTo>
                    <a:pt x="27" y="47"/>
                    <a:pt x="27" y="47"/>
                    <a:pt x="27" y="47"/>
                  </a:cubicBezTo>
                  <a:cubicBezTo>
                    <a:pt x="27" y="46"/>
                    <a:pt x="28" y="47"/>
                    <a:pt x="28" y="47"/>
                  </a:cubicBezTo>
                  <a:cubicBezTo>
                    <a:pt x="29" y="46"/>
                    <a:pt x="29" y="46"/>
                    <a:pt x="30" y="46"/>
                  </a:cubicBezTo>
                  <a:cubicBezTo>
                    <a:pt x="30" y="45"/>
                    <a:pt x="31" y="46"/>
                    <a:pt x="31" y="46"/>
                  </a:cubicBezTo>
                  <a:close/>
                  <a:moveTo>
                    <a:pt x="67" y="60"/>
                  </a:moveTo>
                  <a:cubicBezTo>
                    <a:pt x="67" y="60"/>
                    <a:pt x="67" y="60"/>
                    <a:pt x="67" y="59"/>
                  </a:cubicBezTo>
                  <a:cubicBezTo>
                    <a:pt x="67" y="59"/>
                    <a:pt x="67" y="59"/>
                    <a:pt x="67" y="59"/>
                  </a:cubicBezTo>
                  <a:cubicBezTo>
                    <a:pt x="67" y="59"/>
                    <a:pt x="67" y="59"/>
                    <a:pt x="67" y="59"/>
                  </a:cubicBezTo>
                  <a:cubicBezTo>
                    <a:pt x="67" y="60"/>
                    <a:pt x="67" y="60"/>
                    <a:pt x="67" y="60"/>
                  </a:cubicBezTo>
                  <a:close/>
                  <a:moveTo>
                    <a:pt x="64" y="50"/>
                  </a:moveTo>
                  <a:cubicBezTo>
                    <a:pt x="64" y="50"/>
                    <a:pt x="63" y="50"/>
                    <a:pt x="63" y="50"/>
                  </a:cubicBezTo>
                  <a:cubicBezTo>
                    <a:pt x="63" y="50"/>
                    <a:pt x="63" y="50"/>
                    <a:pt x="63" y="50"/>
                  </a:cubicBezTo>
                  <a:cubicBezTo>
                    <a:pt x="64" y="50"/>
                    <a:pt x="64" y="50"/>
                    <a:pt x="64" y="50"/>
                  </a:cubicBezTo>
                  <a:close/>
                  <a:moveTo>
                    <a:pt x="63" y="42"/>
                  </a:moveTo>
                  <a:cubicBezTo>
                    <a:pt x="63" y="42"/>
                    <a:pt x="63" y="42"/>
                    <a:pt x="63" y="42"/>
                  </a:cubicBezTo>
                  <a:cubicBezTo>
                    <a:pt x="62" y="42"/>
                    <a:pt x="63" y="42"/>
                    <a:pt x="63" y="41"/>
                  </a:cubicBezTo>
                  <a:cubicBezTo>
                    <a:pt x="63" y="41"/>
                    <a:pt x="62" y="41"/>
                    <a:pt x="62" y="41"/>
                  </a:cubicBezTo>
                  <a:cubicBezTo>
                    <a:pt x="62" y="41"/>
                    <a:pt x="62" y="41"/>
                    <a:pt x="62" y="40"/>
                  </a:cubicBezTo>
                  <a:cubicBezTo>
                    <a:pt x="62" y="40"/>
                    <a:pt x="60" y="39"/>
                    <a:pt x="60" y="39"/>
                  </a:cubicBezTo>
                  <a:cubicBezTo>
                    <a:pt x="60" y="39"/>
                    <a:pt x="60" y="39"/>
                    <a:pt x="60" y="39"/>
                  </a:cubicBezTo>
                  <a:cubicBezTo>
                    <a:pt x="61" y="39"/>
                    <a:pt x="62" y="40"/>
                    <a:pt x="63" y="41"/>
                  </a:cubicBezTo>
                  <a:cubicBezTo>
                    <a:pt x="63" y="42"/>
                    <a:pt x="63" y="42"/>
                    <a:pt x="63" y="42"/>
                  </a:cubicBezTo>
                  <a:cubicBezTo>
                    <a:pt x="63" y="42"/>
                    <a:pt x="63" y="42"/>
                    <a:pt x="63" y="42"/>
                  </a:cubicBezTo>
                  <a:close/>
                  <a:moveTo>
                    <a:pt x="56" y="61"/>
                  </a:moveTo>
                  <a:cubicBezTo>
                    <a:pt x="56" y="61"/>
                    <a:pt x="55" y="61"/>
                    <a:pt x="55" y="61"/>
                  </a:cubicBezTo>
                  <a:cubicBezTo>
                    <a:pt x="55" y="61"/>
                    <a:pt x="55" y="61"/>
                    <a:pt x="55" y="60"/>
                  </a:cubicBezTo>
                  <a:cubicBezTo>
                    <a:pt x="55" y="60"/>
                    <a:pt x="55" y="60"/>
                    <a:pt x="55" y="60"/>
                  </a:cubicBezTo>
                  <a:cubicBezTo>
                    <a:pt x="56" y="61"/>
                    <a:pt x="57" y="61"/>
                    <a:pt x="58" y="62"/>
                  </a:cubicBezTo>
                  <a:cubicBezTo>
                    <a:pt x="58" y="62"/>
                    <a:pt x="58" y="62"/>
                    <a:pt x="58" y="62"/>
                  </a:cubicBezTo>
                  <a:cubicBezTo>
                    <a:pt x="57" y="63"/>
                    <a:pt x="57" y="62"/>
                    <a:pt x="56" y="62"/>
                  </a:cubicBezTo>
                  <a:cubicBezTo>
                    <a:pt x="56" y="62"/>
                    <a:pt x="56" y="61"/>
                    <a:pt x="56" y="61"/>
                  </a:cubicBezTo>
                  <a:close/>
                  <a:moveTo>
                    <a:pt x="54" y="63"/>
                  </a:moveTo>
                  <a:cubicBezTo>
                    <a:pt x="53" y="63"/>
                    <a:pt x="53" y="63"/>
                    <a:pt x="53" y="63"/>
                  </a:cubicBezTo>
                  <a:cubicBezTo>
                    <a:pt x="53" y="63"/>
                    <a:pt x="53" y="63"/>
                    <a:pt x="53" y="63"/>
                  </a:cubicBezTo>
                  <a:cubicBezTo>
                    <a:pt x="54" y="63"/>
                    <a:pt x="54" y="63"/>
                    <a:pt x="54" y="63"/>
                  </a:cubicBezTo>
                  <a:cubicBezTo>
                    <a:pt x="54" y="63"/>
                    <a:pt x="54" y="63"/>
                    <a:pt x="54" y="63"/>
                  </a:cubicBezTo>
                  <a:close/>
                  <a:moveTo>
                    <a:pt x="53" y="48"/>
                  </a:moveTo>
                  <a:cubicBezTo>
                    <a:pt x="53" y="48"/>
                    <a:pt x="53" y="48"/>
                    <a:pt x="53" y="48"/>
                  </a:cubicBezTo>
                  <a:cubicBezTo>
                    <a:pt x="53" y="48"/>
                    <a:pt x="53" y="48"/>
                    <a:pt x="53" y="48"/>
                  </a:cubicBezTo>
                  <a:close/>
                  <a:moveTo>
                    <a:pt x="53" y="51"/>
                  </a:moveTo>
                  <a:cubicBezTo>
                    <a:pt x="52" y="51"/>
                    <a:pt x="52" y="51"/>
                    <a:pt x="51" y="50"/>
                  </a:cubicBezTo>
                  <a:cubicBezTo>
                    <a:pt x="51" y="50"/>
                    <a:pt x="50" y="50"/>
                    <a:pt x="49" y="49"/>
                  </a:cubicBezTo>
                  <a:cubicBezTo>
                    <a:pt x="49" y="49"/>
                    <a:pt x="49" y="49"/>
                    <a:pt x="49" y="49"/>
                  </a:cubicBezTo>
                  <a:cubicBezTo>
                    <a:pt x="49" y="49"/>
                    <a:pt x="49" y="49"/>
                    <a:pt x="49" y="49"/>
                  </a:cubicBezTo>
                  <a:cubicBezTo>
                    <a:pt x="51" y="49"/>
                    <a:pt x="52" y="51"/>
                    <a:pt x="53" y="51"/>
                  </a:cubicBezTo>
                  <a:close/>
                  <a:moveTo>
                    <a:pt x="50" y="59"/>
                  </a:moveTo>
                  <a:cubicBezTo>
                    <a:pt x="50" y="59"/>
                    <a:pt x="50" y="59"/>
                    <a:pt x="50" y="59"/>
                  </a:cubicBezTo>
                  <a:cubicBezTo>
                    <a:pt x="50" y="58"/>
                    <a:pt x="50" y="58"/>
                    <a:pt x="50" y="58"/>
                  </a:cubicBezTo>
                  <a:cubicBezTo>
                    <a:pt x="50" y="58"/>
                    <a:pt x="50" y="58"/>
                    <a:pt x="50" y="58"/>
                  </a:cubicBezTo>
                  <a:lnTo>
                    <a:pt x="50" y="59"/>
                  </a:lnTo>
                  <a:close/>
                  <a:moveTo>
                    <a:pt x="49" y="58"/>
                  </a:moveTo>
                  <a:cubicBezTo>
                    <a:pt x="49" y="58"/>
                    <a:pt x="49" y="58"/>
                    <a:pt x="49" y="58"/>
                  </a:cubicBezTo>
                  <a:cubicBezTo>
                    <a:pt x="49" y="58"/>
                    <a:pt x="49" y="58"/>
                    <a:pt x="49" y="58"/>
                  </a:cubicBezTo>
                  <a:cubicBezTo>
                    <a:pt x="49" y="58"/>
                    <a:pt x="49" y="58"/>
                    <a:pt x="49" y="58"/>
                  </a:cubicBezTo>
                  <a:cubicBezTo>
                    <a:pt x="49" y="58"/>
                    <a:pt x="49" y="58"/>
                    <a:pt x="49" y="58"/>
                  </a:cubicBezTo>
                  <a:cubicBezTo>
                    <a:pt x="47" y="58"/>
                    <a:pt x="46" y="55"/>
                    <a:pt x="44" y="55"/>
                  </a:cubicBezTo>
                  <a:cubicBezTo>
                    <a:pt x="44" y="55"/>
                    <a:pt x="44" y="55"/>
                    <a:pt x="44" y="54"/>
                  </a:cubicBezTo>
                  <a:cubicBezTo>
                    <a:pt x="45" y="55"/>
                    <a:pt x="48" y="57"/>
                    <a:pt x="49" y="58"/>
                  </a:cubicBezTo>
                  <a:close/>
                  <a:moveTo>
                    <a:pt x="49" y="60"/>
                  </a:moveTo>
                  <a:cubicBezTo>
                    <a:pt x="49" y="60"/>
                    <a:pt x="49" y="60"/>
                    <a:pt x="48" y="60"/>
                  </a:cubicBezTo>
                  <a:cubicBezTo>
                    <a:pt x="48" y="60"/>
                    <a:pt x="48" y="60"/>
                    <a:pt x="48" y="60"/>
                  </a:cubicBezTo>
                  <a:cubicBezTo>
                    <a:pt x="48" y="60"/>
                    <a:pt x="48" y="60"/>
                    <a:pt x="48" y="60"/>
                  </a:cubicBezTo>
                  <a:cubicBezTo>
                    <a:pt x="48" y="60"/>
                    <a:pt x="49" y="60"/>
                    <a:pt x="49" y="60"/>
                  </a:cubicBezTo>
                  <a:close/>
                  <a:moveTo>
                    <a:pt x="47" y="37"/>
                  </a:moveTo>
                  <a:cubicBezTo>
                    <a:pt x="47" y="37"/>
                    <a:pt x="47" y="37"/>
                    <a:pt x="47" y="37"/>
                  </a:cubicBezTo>
                  <a:cubicBezTo>
                    <a:pt x="48" y="37"/>
                    <a:pt x="48" y="37"/>
                    <a:pt x="48" y="37"/>
                  </a:cubicBezTo>
                  <a:cubicBezTo>
                    <a:pt x="48" y="37"/>
                    <a:pt x="48" y="37"/>
                    <a:pt x="47" y="37"/>
                  </a:cubicBezTo>
                  <a:close/>
                  <a:moveTo>
                    <a:pt x="45" y="27"/>
                  </a:moveTo>
                  <a:cubicBezTo>
                    <a:pt x="45" y="27"/>
                    <a:pt x="44" y="27"/>
                    <a:pt x="44" y="27"/>
                  </a:cubicBezTo>
                  <a:cubicBezTo>
                    <a:pt x="44" y="28"/>
                    <a:pt x="44" y="28"/>
                    <a:pt x="44" y="28"/>
                  </a:cubicBezTo>
                  <a:cubicBezTo>
                    <a:pt x="43" y="28"/>
                    <a:pt x="43" y="28"/>
                    <a:pt x="43" y="28"/>
                  </a:cubicBezTo>
                  <a:cubicBezTo>
                    <a:pt x="43" y="29"/>
                    <a:pt x="43" y="29"/>
                    <a:pt x="43" y="29"/>
                  </a:cubicBezTo>
                  <a:cubicBezTo>
                    <a:pt x="43" y="30"/>
                    <a:pt x="41" y="30"/>
                    <a:pt x="41" y="31"/>
                  </a:cubicBezTo>
                  <a:cubicBezTo>
                    <a:pt x="40" y="32"/>
                    <a:pt x="41" y="33"/>
                    <a:pt x="39" y="33"/>
                  </a:cubicBezTo>
                  <a:cubicBezTo>
                    <a:pt x="38" y="33"/>
                    <a:pt x="38" y="33"/>
                    <a:pt x="37" y="33"/>
                  </a:cubicBezTo>
                  <a:cubicBezTo>
                    <a:pt x="37" y="33"/>
                    <a:pt x="36" y="34"/>
                    <a:pt x="37" y="35"/>
                  </a:cubicBezTo>
                  <a:cubicBezTo>
                    <a:pt x="37" y="35"/>
                    <a:pt x="37" y="36"/>
                    <a:pt x="36" y="36"/>
                  </a:cubicBezTo>
                  <a:cubicBezTo>
                    <a:pt x="35" y="37"/>
                    <a:pt x="34" y="35"/>
                    <a:pt x="34" y="36"/>
                  </a:cubicBezTo>
                  <a:cubicBezTo>
                    <a:pt x="34" y="36"/>
                    <a:pt x="35" y="37"/>
                    <a:pt x="35" y="37"/>
                  </a:cubicBezTo>
                  <a:cubicBezTo>
                    <a:pt x="35" y="37"/>
                    <a:pt x="35" y="37"/>
                    <a:pt x="35" y="37"/>
                  </a:cubicBezTo>
                  <a:cubicBezTo>
                    <a:pt x="34" y="38"/>
                    <a:pt x="35" y="39"/>
                    <a:pt x="33" y="39"/>
                  </a:cubicBezTo>
                  <a:cubicBezTo>
                    <a:pt x="33" y="39"/>
                    <a:pt x="33" y="39"/>
                    <a:pt x="33" y="39"/>
                  </a:cubicBezTo>
                  <a:cubicBezTo>
                    <a:pt x="32" y="39"/>
                    <a:pt x="32" y="40"/>
                    <a:pt x="31" y="40"/>
                  </a:cubicBezTo>
                  <a:cubicBezTo>
                    <a:pt x="31" y="40"/>
                    <a:pt x="32" y="41"/>
                    <a:pt x="32" y="41"/>
                  </a:cubicBezTo>
                  <a:cubicBezTo>
                    <a:pt x="31" y="42"/>
                    <a:pt x="31" y="42"/>
                    <a:pt x="30" y="42"/>
                  </a:cubicBezTo>
                  <a:cubicBezTo>
                    <a:pt x="30" y="42"/>
                    <a:pt x="30" y="42"/>
                    <a:pt x="30" y="42"/>
                  </a:cubicBezTo>
                  <a:cubicBezTo>
                    <a:pt x="30" y="43"/>
                    <a:pt x="30" y="43"/>
                    <a:pt x="30" y="43"/>
                  </a:cubicBezTo>
                  <a:cubicBezTo>
                    <a:pt x="28" y="44"/>
                    <a:pt x="28" y="44"/>
                    <a:pt x="27" y="44"/>
                  </a:cubicBezTo>
                  <a:cubicBezTo>
                    <a:pt x="26" y="44"/>
                    <a:pt x="26" y="44"/>
                    <a:pt x="25" y="44"/>
                  </a:cubicBezTo>
                  <a:cubicBezTo>
                    <a:pt x="25" y="45"/>
                    <a:pt x="24" y="44"/>
                    <a:pt x="23" y="44"/>
                  </a:cubicBezTo>
                  <a:cubicBezTo>
                    <a:pt x="23" y="44"/>
                    <a:pt x="23" y="44"/>
                    <a:pt x="23" y="44"/>
                  </a:cubicBezTo>
                  <a:cubicBezTo>
                    <a:pt x="23" y="45"/>
                    <a:pt x="23" y="44"/>
                    <a:pt x="23" y="45"/>
                  </a:cubicBezTo>
                  <a:cubicBezTo>
                    <a:pt x="24" y="45"/>
                    <a:pt x="24" y="45"/>
                    <a:pt x="25" y="45"/>
                  </a:cubicBezTo>
                  <a:cubicBezTo>
                    <a:pt x="25" y="46"/>
                    <a:pt x="25" y="46"/>
                    <a:pt x="25" y="47"/>
                  </a:cubicBezTo>
                  <a:cubicBezTo>
                    <a:pt x="24" y="48"/>
                    <a:pt x="23" y="47"/>
                    <a:pt x="22" y="47"/>
                  </a:cubicBezTo>
                  <a:cubicBezTo>
                    <a:pt x="22" y="47"/>
                    <a:pt x="22" y="48"/>
                    <a:pt x="21" y="48"/>
                  </a:cubicBezTo>
                  <a:cubicBezTo>
                    <a:pt x="21" y="48"/>
                    <a:pt x="21" y="48"/>
                    <a:pt x="20" y="48"/>
                  </a:cubicBezTo>
                  <a:cubicBezTo>
                    <a:pt x="20" y="47"/>
                    <a:pt x="19" y="46"/>
                    <a:pt x="18" y="46"/>
                  </a:cubicBezTo>
                  <a:cubicBezTo>
                    <a:pt x="17" y="45"/>
                    <a:pt x="16" y="45"/>
                    <a:pt x="16" y="44"/>
                  </a:cubicBezTo>
                  <a:cubicBezTo>
                    <a:pt x="16" y="44"/>
                    <a:pt x="16" y="44"/>
                    <a:pt x="16" y="43"/>
                  </a:cubicBezTo>
                  <a:cubicBezTo>
                    <a:pt x="15" y="43"/>
                    <a:pt x="13" y="42"/>
                    <a:pt x="13" y="41"/>
                  </a:cubicBezTo>
                  <a:cubicBezTo>
                    <a:pt x="13" y="41"/>
                    <a:pt x="13" y="40"/>
                    <a:pt x="13" y="40"/>
                  </a:cubicBezTo>
                  <a:cubicBezTo>
                    <a:pt x="12" y="39"/>
                    <a:pt x="12" y="40"/>
                    <a:pt x="11" y="38"/>
                  </a:cubicBezTo>
                  <a:cubicBezTo>
                    <a:pt x="12" y="38"/>
                    <a:pt x="12" y="38"/>
                    <a:pt x="12" y="37"/>
                  </a:cubicBezTo>
                  <a:cubicBezTo>
                    <a:pt x="11" y="36"/>
                    <a:pt x="12" y="37"/>
                    <a:pt x="11" y="36"/>
                  </a:cubicBezTo>
                  <a:cubicBezTo>
                    <a:pt x="11" y="36"/>
                    <a:pt x="10" y="35"/>
                    <a:pt x="10" y="35"/>
                  </a:cubicBezTo>
                  <a:cubicBezTo>
                    <a:pt x="10" y="34"/>
                    <a:pt x="10" y="34"/>
                    <a:pt x="10" y="33"/>
                  </a:cubicBezTo>
                  <a:cubicBezTo>
                    <a:pt x="10" y="33"/>
                    <a:pt x="9" y="32"/>
                    <a:pt x="9" y="31"/>
                  </a:cubicBezTo>
                  <a:cubicBezTo>
                    <a:pt x="9" y="31"/>
                    <a:pt x="9" y="31"/>
                    <a:pt x="9" y="30"/>
                  </a:cubicBezTo>
                  <a:cubicBezTo>
                    <a:pt x="8" y="29"/>
                    <a:pt x="7" y="28"/>
                    <a:pt x="7" y="26"/>
                  </a:cubicBezTo>
                  <a:cubicBezTo>
                    <a:pt x="7" y="26"/>
                    <a:pt x="7" y="26"/>
                    <a:pt x="7" y="26"/>
                  </a:cubicBezTo>
                  <a:cubicBezTo>
                    <a:pt x="7" y="26"/>
                    <a:pt x="8" y="26"/>
                    <a:pt x="8" y="27"/>
                  </a:cubicBezTo>
                  <a:cubicBezTo>
                    <a:pt x="8" y="26"/>
                    <a:pt x="8" y="26"/>
                    <a:pt x="8" y="26"/>
                  </a:cubicBezTo>
                  <a:cubicBezTo>
                    <a:pt x="8" y="26"/>
                    <a:pt x="8" y="26"/>
                    <a:pt x="8" y="26"/>
                  </a:cubicBezTo>
                  <a:cubicBezTo>
                    <a:pt x="7" y="26"/>
                    <a:pt x="6" y="25"/>
                    <a:pt x="6" y="25"/>
                  </a:cubicBezTo>
                  <a:cubicBezTo>
                    <a:pt x="6" y="25"/>
                    <a:pt x="6" y="24"/>
                    <a:pt x="6" y="24"/>
                  </a:cubicBezTo>
                  <a:cubicBezTo>
                    <a:pt x="6" y="24"/>
                    <a:pt x="6" y="24"/>
                    <a:pt x="5" y="24"/>
                  </a:cubicBezTo>
                  <a:cubicBezTo>
                    <a:pt x="5" y="23"/>
                    <a:pt x="4" y="23"/>
                    <a:pt x="4" y="22"/>
                  </a:cubicBezTo>
                  <a:cubicBezTo>
                    <a:pt x="4" y="22"/>
                    <a:pt x="4" y="22"/>
                    <a:pt x="4" y="21"/>
                  </a:cubicBezTo>
                  <a:cubicBezTo>
                    <a:pt x="4" y="21"/>
                    <a:pt x="3" y="21"/>
                    <a:pt x="3" y="20"/>
                  </a:cubicBezTo>
                  <a:cubicBezTo>
                    <a:pt x="3" y="19"/>
                    <a:pt x="4" y="19"/>
                    <a:pt x="4" y="18"/>
                  </a:cubicBezTo>
                  <a:cubicBezTo>
                    <a:pt x="3" y="18"/>
                    <a:pt x="3" y="17"/>
                    <a:pt x="3" y="17"/>
                  </a:cubicBezTo>
                  <a:cubicBezTo>
                    <a:pt x="3" y="16"/>
                    <a:pt x="4" y="16"/>
                    <a:pt x="4" y="16"/>
                  </a:cubicBezTo>
                  <a:cubicBezTo>
                    <a:pt x="4" y="16"/>
                    <a:pt x="3" y="14"/>
                    <a:pt x="3" y="14"/>
                  </a:cubicBezTo>
                  <a:cubicBezTo>
                    <a:pt x="4" y="13"/>
                    <a:pt x="4" y="13"/>
                    <a:pt x="4" y="13"/>
                  </a:cubicBezTo>
                  <a:cubicBezTo>
                    <a:pt x="4" y="13"/>
                    <a:pt x="4" y="13"/>
                    <a:pt x="4" y="13"/>
                  </a:cubicBezTo>
                  <a:cubicBezTo>
                    <a:pt x="4" y="12"/>
                    <a:pt x="3" y="12"/>
                    <a:pt x="3" y="12"/>
                  </a:cubicBezTo>
                  <a:cubicBezTo>
                    <a:pt x="3" y="12"/>
                    <a:pt x="2" y="12"/>
                    <a:pt x="2" y="12"/>
                  </a:cubicBezTo>
                  <a:cubicBezTo>
                    <a:pt x="1" y="11"/>
                    <a:pt x="0" y="12"/>
                    <a:pt x="0" y="10"/>
                  </a:cubicBezTo>
                  <a:cubicBezTo>
                    <a:pt x="0" y="10"/>
                    <a:pt x="0" y="10"/>
                    <a:pt x="0" y="9"/>
                  </a:cubicBezTo>
                  <a:cubicBezTo>
                    <a:pt x="0" y="9"/>
                    <a:pt x="1" y="9"/>
                    <a:pt x="1" y="9"/>
                  </a:cubicBezTo>
                  <a:cubicBezTo>
                    <a:pt x="2" y="9"/>
                    <a:pt x="3" y="10"/>
                    <a:pt x="4" y="10"/>
                  </a:cubicBezTo>
                  <a:cubicBezTo>
                    <a:pt x="4" y="10"/>
                    <a:pt x="4" y="10"/>
                    <a:pt x="4" y="10"/>
                  </a:cubicBezTo>
                  <a:cubicBezTo>
                    <a:pt x="3" y="10"/>
                    <a:pt x="4" y="10"/>
                    <a:pt x="3" y="9"/>
                  </a:cubicBezTo>
                  <a:cubicBezTo>
                    <a:pt x="3" y="9"/>
                    <a:pt x="2" y="9"/>
                    <a:pt x="2" y="8"/>
                  </a:cubicBezTo>
                  <a:cubicBezTo>
                    <a:pt x="2" y="8"/>
                    <a:pt x="1" y="8"/>
                    <a:pt x="1" y="8"/>
                  </a:cubicBezTo>
                  <a:cubicBezTo>
                    <a:pt x="1" y="8"/>
                    <a:pt x="1" y="8"/>
                    <a:pt x="1" y="8"/>
                  </a:cubicBezTo>
                  <a:cubicBezTo>
                    <a:pt x="0" y="7"/>
                    <a:pt x="0" y="7"/>
                    <a:pt x="0" y="6"/>
                  </a:cubicBezTo>
                  <a:cubicBezTo>
                    <a:pt x="0" y="6"/>
                    <a:pt x="0" y="5"/>
                    <a:pt x="0" y="5"/>
                  </a:cubicBezTo>
                  <a:cubicBezTo>
                    <a:pt x="0" y="5"/>
                    <a:pt x="0" y="5"/>
                    <a:pt x="0" y="5"/>
                  </a:cubicBezTo>
                  <a:cubicBezTo>
                    <a:pt x="1" y="5"/>
                    <a:pt x="1" y="4"/>
                    <a:pt x="1" y="4"/>
                  </a:cubicBezTo>
                  <a:cubicBezTo>
                    <a:pt x="1" y="4"/>
                    <a:pt x="2" y="3"/>
                    <a:pt x="3" y="4"/>
                  </a:cubicBezTo>
                  <a:cubicBezTo>
                    <a:pt x="3" y="3"/>
                    <a:pt x="3" y="4"/>
                    <a:pt x="4" y="3"/>
                  </a:cubicBezTo>
                  <a:cubicBezTo>
                    <a:pt x="4" y="3"/>
                    <a:pt x="4" y="3"/>
                    <a:pt x="4" y="3"/>
                  </a:cubicBezTo>
                  <a:cubicBezTo>
                    <a:pt x="5" y="3"/>
                    <a:pt x="5" y="3"/>
                    <a:pt x="6" y="3"/>
                  </a:cubicBezTo>
                  <a:cubicBezTo>
                    <a:pt x="6" y="2"/>
                    <a:pt x="7" y="2"/>
                    <a:pt x="8" y="2"/>
                  </a:cubicBezTo>
                  <a:cubicBezTo>
                    <a:pt x="9" y="2"/>
                    <a:pt x="11" y="3"/>
                    <a:pt x="12" y="3"/>
                  </a:cubicBezTo>
                  <a:cubicBezTo>
                    <a:pt x="12" y="2"/>
                    <a:pt x="13" y="2"/>
                    <a:pt x="14" y="2"/>
                  </a:cubicBezTo>
                  <a:cubicBezTo>
                    <a:pt x="15" y="3"/>
                    <a:pt x="15" y="3"/>
                    <a:pt x="15" y="3"/>
                  </a:cubicBezTo>
                  <a:cubicBezTo>
                    <a:pt x="17" y="1"/>
                    <a:pt x="17" y="3"/>
                    <a:pt x="19" y="3"/>
                  </a:cubicBezTo>
                  <a:cubicBezTo>
                    <a:pt x="19" y="2"/>
                    <a:pt x="19" y="2"/>
                    <a:pt x="19" y="2"/>
                  </a:cubicBezTo>
                  <a:cubicBezTo>
                    <a:pt x="19" y="2"/>
                    <a:pt x="19" y="2"/>
                    <a:pt x="19" y="2"/>
                  </a:cubicBezTo>
                  <a:cubicBezTo>
                    <a:pt x="20" y="2"/>
                    <a:pt x="20" y="2"/>
                    <a:pt x="20" y="1"/>
                  </a:cubicBezTo>
                  <a:cubicBezTo>
                    <a:pt x="21" y="1"/>
                    <a:pt x="21" y="2"/>
                    <a:pt x="22" y="1"/>
                  </a:cubicBezTo>
                  <a:cubicBezTo>
                    <a:pt x="22" y="1"/>
                    <a:pt x="22" y="1"/>
                    <a:pt x="23" y="1"/>
                  </a:cubicBezTo>
                  <a:cubicBezTo>
                    <a:pt x="23" y="1"/>
                    <a:pt x="23" y="1"/>
                    <a:pt x="24" y="1"/>
                  </a:cubicBezTo>
                  <a:cubicBezTo>
                    <a:pt x="25" y="1"/>
                    <a:pt x="25" y="2"/>
                    <a:pt x="26" y="2"/>
                  </a:cubicBezTo>
                  <a:cubicBezTo>
                    <a:pt x="26" y="2"/>
                    <a:pt x="26" y="1"/>
                    <a:pt x="26" y="1"/>
                  </a:cubicBezTo>
                  <a:cubicBezTo>
                    <a:pt x="26" y="1"/>
                    <a:pt x="26" y="1"/>
                    <a:pt x="27" y="0"/>
                  </a:cubicBezTo>
                  <a:cubicBezTo>
                    <a:pt x="27" y="1"/>
                    <a:pt x="27" y="1"/>
                    <a:pt x="28" y="0"/>
                  </a:cubicBezTo>
                  <a:cubicBezTo>
                    <a:pt x="28" y="1"/>
                    <a:pt x="30" y="2"/>
                    <a:pt x="31" y="3"/>
                  </a:cubicBezTo>
                  <a:cubicBezTo>
                    <a:pt x="32" y="3"/>
                    <a:pt x="32" y="3"/>
                    <a:pt x="32" y="3"/>
                  </a:cubicBezTo>
                  <a:cubicBezTo>
                    <a:pt x="33" y="3"/>
                    <a:pt x="33" y="4"/>
                    <a:pt x="34" y="4"/>
                  </a:cubicBezTo>
                  <a:cubicBezTo>
                    <a:pt x="34" y="4"/>
                    <a:pt x="35" y="3"/>
                    <a:pt x="35" y="3"/>
                  </a:cubicBezTo>
                  <a:cubicBezTo>
                    <a:pt x="36" y="2"/>
                    <a:pt x="36" y="2"/>
                    <a:pt x="37" y="2"/>
                  </a:cubicBezTo>
                  <a:cubicBezTo>
                    <a:pt x="38" y="2"/>
                    <a:pt x="38" y="2"/>
                    <a:pt x="38" y="2"/>
                  </a:cubicBezTo>
                  <a:cubicBezTo>
                    <a:pt x="38" y="3"/>
                    <a:pt x="38" y="3"/>
                    <a:pt x="38" y="3"/>
                  </a:cubicBezTo>
                  <a:cubicBezTo>
                    <a:pt x="39" y="3"/>
                    <a:pt x="39" y="3"/>
                    <a:pt x="39" y="3"/>
                  </a:cubicBezTo>
                  <a:cubicBezTo>
                    <a:pt x="39" y="3"/>
                    <a:pt x="39" y="3"/>
                    <a:pt x="39" y="4"/>
                  </a:cubicBezTo>
                  <a:cubicBezTo>
                    <a:pt x="39" y="4"/>
                    <a:pt x="40" y="4"/>
                    <a:pt x="40" y="4"/>
                  </a:cubicBezTo>
                  <a:cubicBezTo>
                    <a:pt x="40" y="4"/>
                    <a:pt x="40" y="5"/>
                    <a:pt x="40" y="5"/>
                  </a:cubicBezTo>
                  <a:cubicBezTo>
                    <a:pt x="40" y="5"/>
                    <a:pt x="40" y="6"/>
                    <a:pt x="40" y="6"/>
                  </a:cubicBezTo>
                  <a:cubicBezTo>
                    <a:pt x="40" y="6"/>
                    <a:pt x="40" y="7"/>
                    <a:pt x="40" y="7"/>
                  </a:cubicBezTo>
                  <a:cubicBezTo>
                    <a:pt x="40" y="7"/>
                    <a:pt x="39" y="7"/>
                    <a:pt x="39" y="8"/>
                  </a:cubicBezTo>
                  <a:cubicBezTo>
                    <a:pt x="40" y="9"/>
                    <a:pt x="39" y="9"/>
                    <a:pt x="39" y="9"/>
                  </a:cubicBezTo>
                  <a:cubicBezTo>
                    <a:pt x="39" y="10"/>
                    <a:pt x="42" y="12"/>
                    <a:pt x="42" y="12"/>
                  </a:cubicBezTo>
                  <a:cubicBezTo>
                    <a:pt x="42" y="13"/>
                    <a:pt x="42" y="14"/>
                    <a:pt x="42" y="14"/>
                  </a:cubicBezTo>
                  <a:cubicBezTo>
                    <a:pt x="42" y="15"/>
                    <a:pt x="44" y="15"/>
                    <a:pt x="44" y="15"/>
                  </a:cubicBezTo>
                  <a:cubicBezTo>
                    <a:pt x="44" y="16"/>
                    <a:pt x="44" y="16"/>
                    <a:pt x="44" y="16"/>
                  </a:cubicBezTo>
                  <a:cubicBezTo>
                    <a:pt x="44" y="16"/>
                    <a:pt x="44" y="18"/>
                    <a:pt x="44" y="18"/>
                  </a:cubicBezTo>
                  <a:cubicBezTo>
                    <a:pt x="44" y="19"/>
                    <a:pt x="45" y="19"/>
                    <a:pt x="45" y="19"/>
                  </a:cubicBezTo>
                  <a:cubicBezTo>
                    <a:pt x="45" y="19"/>
                    <a:pt x="45" y="20"/>
                    <a:pt x="45" y="20"/>
                  </a:cubicBezTo>
                  <a:cubicBezTo>
                    <a:pt x="46" y="21"/>
                    <a:pt x="47" y="21"/>
                    <a:pt x="47" y="23"/>
                  </a:cubicBezTo>
                  <a:cubicBezTo>
                    <a:pt x="47" y="23"/>
                    <a:pt x="47" y="24"/>
                    <a:pt x="46" y="24"/>
                  </a:cubicBezTo>
                  <a:cubicBezTo>
                    <a:pt x="46" y="24"/>
                    <a:pt x="46" y="24"/>
                    <a:pt x="46" y="24"/>
                  </a:cubicBezTo>
                  <a:cubicBezTo>
                    <a:pt x="46" y="24"/>
                    <a:pt x="46" y="25"/>
                    <a:pt x="46" y="25"/>
                  </a:cubicBezTo>
                  <a:cubicBezTo>
                    <a:pt x="46" y="26"/>
                    <a:pt x="45" y="26"/>
                    <a:pt x="45" y="27"/>
                  </a:cubicBezTo>
                  <a:close/>
                  <a:moveTo>
                    <a:pt x="46" y="61"/>
                  </a:moveTo>
                  <a:cubicBezTo>
                    <a:pt x="45" y="61"/>
                    <a:pt x="45" y="61"/>
                    <a:pt x="45" y="61"/>
                  </a:cubicBezTo>
                  <a:cubicBezTo>
                    <a:pt x="45" y="61"/>
                    <a:pt x="45" y="61"/>
                    <a:pt x="45" y="61"/>
                  </a:cubicBezTo>
                  <a:cubicBezTo>
                    <a:pt x="46" y="61"/>
                    <a:pt x="46" y="61"/>
                    <a:pt x="46" y="61"/>
                  </a:cubicBezTo>
                  <a:close/>
                  <a:moveTo>
                    <a:pt x="45" y="41"/>
                  </a:moveTo>
                  <a:cubicBezTo>
                    <a:pt x="45" y="41"/>
                    <a:pt x="45" y="41"/>
                    <a:pt x="44" y="41"/>
                  </a:cubicBezTo>
                  <a:cubicBezTo>
                    <a:pt x="44" y="41"/>
                    <a:pt x="44" y="41"/>
                    <a:pt x="44" y="41"/>
                  </a:cubicBezTo>
                  <a:cubicBezTo>
                    <a:pt x="44" y="40"/>
                    <a:pt x="44" y="40"/>
                    <a:pt x="44" y="40"/>
                  </a:cubicBezTo>
                  <a:cubicBezTo>
                    <a:pt x="45" y="41"/>
                    <a:pt x="45" y="41"/>
                    <a:pt x="45" y="41"/>
                  </a:cubicBezTo>
                  <a:cubicBezTo>
                    <a:pt x="45" y="41"/>
                    <a:pt x="45" y="41"/>
                    <a:pt x="45" y="41"/>
                  </a:cubicBezTo>
                  <a:close/>
                  <a:moveTo>
                    <a:pt x="44" y="40"/>
                  </a:moveTo>
                  <a:cubicBezTo>
                    <a:pt x="44" y="40"/>
                    <a:pt x="44" y="40"/>
                    <a:pt x="44" y="40"/>
                  </a:cubicBezTo>
                  <a:cubicBezTo>
                    <a:pt x="44" y="40"/>
                    <a:pt x="44" y="40"/>
                    <a:pt x="44" y="40"/>
                  </a:cubicBezTo>
                  <a:cubicBezTo>
                    <a:pt x="44" y="40"/>
                    <a:pt x="44" y="40"/>
                    <a:pt x="44" y="40"/>
                  </a:cubicBezTo>
                  <a:close/>
                  <a:moveTo>
                    <a:pt x="44" y="60"/>
                  </a:moveTo>
                  <a:cubicBezTo>
                    <a:pt x="43" y="60"/>
                    <a:pt x="43" y="60"/>
                    <a:pt x="43" y="60"/>
                  </a:cubicBezTo>
                  <a:cubicBezTo>
                    <a:pt x="43" y="60"/>
                    <a:pt x="43" y="60"/>
                    <a:pt x="43" y="60"/>
                  </a:cubicBezTo>
                  <a:cubicBezTo>
                    <a:pt x="44" y="60"/>
                    <a:pt x="44" y="60"/>
                    <a:pt x="44" y="60"/>
                  </a:cubicBezTo>
                  <a:close/>
                  <a:moveTo>
                    <a:pt x="42" y="22"/>
                  </a:moveTo>
                  <a:cubicBezTo>
                    <a:pt x="43" y="22"/>
                    <a:pt x="43" y="22"/>
                    <a:pt x="43" y="22"/>
                  </a:cubicBezTo>
                  <a:cubicBezTo>
                    <a:pt x="43" y="23"/>
                    <a:pt x="43" y="23"/>
                    <a:pt x="43" y="23"/>
                  </a:cubicBezTo>
                  <a:cubicBezTo>
                    <a:pt x="42" y="23"/>
                    <a:pt x="41" y="23"/>
                    <a:pt x="41" y="22"/>
                  </a:cubicBezTo>
                  <a:cubicBezTo>
                    <a:pt x="40" y="22"/>
                    <a:pt x="40" y="22"/>
                    <a:pt x="40" y="22"/>
                  </a:cubicBezTo>
                  <a:cubicBezTo>
                    <a:pt x="40" y="22"/>
                    <a:pt x="40" y="22"/>
                    <a:pt x="40" y="22"/>
                  </a:cubicBezTo>
                  <a:cubicBezTo>
                    <a:pt x="41" y="22"/>
                    <a:pt x="42" y="22"/>
                    <a:pt x="42" y="22"/>
                  </a:cubicBezTo>
                  <a:close/>
                  <a:moveTo>
                    <a:pt x="43" y="54"/>
                  </a:moveTo>
                  <a:cubicBezTo>
                    <a:pt x="43" y="54"/>
                    <a:pt x="43" y="54"/>
                    <a:pt x="43" y="54"/>
                  </a:cubicBezTo>
                  <a:cubicBezTo>
                    <a:pt x="41" y="53"/>
                    <a:pt x="40" y="52"/>
                    <a:pt x="39" y="51"/>
                  </a:cubicBezTo>
                  <a:cubicBezTo>
                    <a:pt x="39" y="51"/>
                    <a:pt x="39" y="51"/>
                    <a:pt x="39" y="51"/>
                  </a:cubicBezTo>
                  <a:cubicBezTo>
                    <a:pt x="40" y="51"/>
                    <a:pt x="41" y="52"/>
                    <a:pt x="41" y="52"/>
                  </a:cubicBezTo>
                  <a:cubicBezTo>
                    <a:pt x="42" y="52"/>
                    <a:pt x="42" y="53"/>
                    <a:pt x="43" y="53"/>
                  </a:cubicBezTo>
                  <a:cubicBezTo>
                    <a:pt x="43" y="54"/>
                    <a:pt x="43" y="54"/>
                    <a:pt x="43" y="54"/>
                  </a:cubicBezTo>
                  <a:close/>
                  <a:moveTo>
                    <a:pt x="42" y="19"/>
                  </a:moveTo>
                  <a:cubicBezTo>
                    <a:pt x="42" y="19"/>
                    <a:pt x="42" y="19"/>
                    <a:pt x="42" y="19"/>
                  </a:cubicBezTo>
                  <a:cubicBezTo>
                    <a:pt x="42" y="20"/>
                    <a:pt x="42" y="20"/>
                    <a:pt x="42" y="20"/>
                  </a:cubicBezTo>
                  <a:cubicBezTo>
                    <a:pt x="42" y="20"/>
                    <a:pt x="42" y="20"/>
                    <a:pt x="42" y="20"/>
                  </a:cubicBezTo>
                  <a:cubicBezTo>
                    <a:pt x="42" y="20"/>
                    <a:pt x="42" y="20"/>
                    <a:pt x="42" y="20"/>
                  </a:cubicBezTo>
                  <a:cubicBezTo>
                    <a:pt x="42" y="19"/>
                    <a:pt x="42" y="19"/>
                    <a:pt x="42" y="19"/>
                  </a:cubicBezTo>
                  <a:cubicBezTo>
                    <a:pt x="42" y="19"/>
                    <a:pt x="42" y="19"/>
                    <a:pt x="42" y="19"/>
                  </a:cubicBezTo>
                  <a:close/>
                  <a:moveTo>
                    <a:pt x="40" y="58"/>
                  </a:moveTo>
                  <a:cubicBezTo>
                    <a:pt x="39" y="58"/>
                    <a:pt x="37" y="57"/>
                    <a:pt x="37" y="56"/>
                  </a:cubicBezTo>
                  <a:cubicBezTo>
                    <a:pt x="37" y="56"/>
                    <a:pt x="37" y="56"/>
                    <a:pt x="37" y="56"/>
                  </a:cubicBezTo>
                  <a:cubicBezTo>
                    <a:pt x="37" y="56"/>
                    <a:pt x="37" y="56"/>
                    <a:pt x="37" y="56"/>
                  </a:cubicBezTo>
                  <a:cubicBezTo>
                    <a:pt x="38" y="56"/>
                    <a:pt x="39" y="57"/>
                    <a:pt x="40" y="57"/>
                  </a:cubicBezTo>
                  <a:cubicBezTo>
                    <a:pt x="40" y="58"/>
                    <a:pt x="40" y="58"/>
                    <a:pt x="40" y="58"/>
                  </a:cubicBezTo>
                  <a:close/>
                  <a:moveTo>
                    <a:pt x="32" y="14"/>
                  </a:moveTo>
                  <a:cubicBezTo>
                    <a:pt x="31" y="14"/>
                    <a:pt x="31" y="14"/>
                    <a:pt x="31" y="14"/>
                  </a:cubicBezTo>
                  <a:cubicBezTo>
                    <a:pt x="31" y="14"/>
                    <a:pt x="31" y="14"/>
                    <a:pt x="31" y="14"/>
                  </a:cubicBezTo>
                  <a:cubicBezTo>
                    <a:pt x="33" y="14"/>
                    <a:pt x="36" y="16"/>
                    <a:pt x="38" y="17"/>
                  </a:cubicBezTo>
                  <a:cubicBezTo>
                    <a:pt x="37" y="17"/>
                    <a:pt x="32" y="15"/>
                    <a:pt x="32" y="14"/>
                  </a:cubicBezTo>
                  <a:close/>
                  <a:moveTo>
                    <a:pt x="35" y="28"/>
                  </a:moveTo>
                  <a:cubicBezTo>
                    <a:pt x="35" y="28"/>
                    <a:pt x="35" y="28"/>
                    <a:pt x="35" y="28"/>
                  </a:cubicBezTo>
                  <a:cubicBezTo>
                    <a:pt x="35" y="28"/>
                    <a:pt x="35" y="28"/>
                    <a:pt x="35" y="28"/>
                  </a:cubicBezTo>
                  <a:cubicBezTo>
                    <a:pt x="36" y="28"/>
                    <a:pt x="36" y="28"/>
                    <a:pt x="36" y="28"/>
                  </a:cubicBezTo>
                  <a:cubicBezTo>
                    <a:pt x="36" y="29"/>
                    <a:pt x="36" y="29"/>
                    <a:pt x="35" y="28"/>
                  </a:cubicBezTo>
                  <a:close/>
                  <a:moveTo>
                    <a:pt x="35" y="12"/>
                  </a:moveTo>
                  <a:cubicBezTo>
                    <a:pt x="34" y="12"/>
                    <a:pt x="30" y="10"/>
                    <a:pt x="30" y="9"/>
                  </a:cubicBezTo>
                  <a:cubicBezTo>
                    <a:pt x="30" y="9"/>
                    <a:pt x="30" y="9"/>
                    <a:pt x="30" y="9"/>
                  </a:cubicBezTo>
                  <a:cubicBezTo>
                    <a:pt x="30" y="9"/>
                    <a:pt x="30" y="9"/>
                    <a:pt x="30" y="9"/>
                  </a:cubicBezTo>
                  <a:cubicBezTo>
                    <a:pt x="32" y="9"/>
                    <a:pt x="33" y="11"/>
                    <a:pt x="35" y="11"/>
                  </a:cubicBezTo>
                  <a:cubicBezTo>
                    <a:pt x="35" y="11"/>
                    <a:pt x="35" y="11"/>
                    <a:pt x="35" y="12"/>
                  </a:cubicBezTo>
                  <a:close/>
                  <a:moveTo>
                    <a:pt x="32" y="36"/>
                  </a:moveTo>
                  <a:cubicBezTo>
                    <a:pt x="32" y="36"/>
                    <a:pt x="32" y="36"/>
                    <a:pt x="32" y="36"/>
                  </a:cubicBezTo>
                  <a:cubicBezTo>
                    <a:pt x="32" y="36"/>
                    <a:pt x="32" y="36"/>
                    <a:pt x="32" y="36"/>
                  </a:cubicBezTo>
                  <a:cubicBezTo>
                    <a:pt x="32" y="36"/>
                    <a:pt x="33" y="36"/>
                    <a:pt x="33" y="36"/>
                  </a:cubicBezTo>
                  <a:cubicBezTo>
                    <a:pt x="33" y="36"/>
                    <a:pt x="32" y="36"/>
                    <a:pt x="32" y="36"/>
                  </a:cubicBezTo>
                  <a:close/>
                  <a:moveTo>
                    <a:pt x="32" y="20"/>
                  </a:moveTo>
                  <a:cubicBezTo>
                    <a:pt x="32" y="20"/>
                    <a:pt x="32" y="20"/>
                    <a:pt x="32" y="20"/>
                  </a:cubicBezTo>
                  <a:cubicBezTo>
                    <a:pt x="32" y="20"/>
                    <a:pt x="32" y="20"/>
                    <a:pt x="32" y="20"/>
                  </a:cubicBezTo>
                  <a:close/>
                  <a:moveTo>
                    <a:pt x="32" y="30"/>
                  </a:moveTo>
                  <a:cubicBezTo>
                    <a:pt x="29" y="30"/>
                    <a:pt x="27" y="27"/>
                    <a:pt x="25" y="27"/>
                  </a:cubicBezTo>
                  <a:cubicBezTo>
                    <a:pt x="25" y="27"/>
                    <a:pt x="25" y="27"/>
                    <a:pt x="25" y="27"/>
                  </a:cubicBezTo>
                  <a:cubicBezTo>
                    <a:pt x="27" y="27"/>
                    <a:pt x="28" y="28"/>
                    <a:pt x="30" y="28"/>
                  </a:cubicBezTo>
                  <a:cubicBezTo>
                    <a:pt x="30" y="29"/>
                    <a:pt x="31" y="29"/>
                    <a:pt x="32" y="29"/>
                  </a:cubicBezTo>
                  <a:lnTo>
                    <a:pt x="32" y="30"/>
                  </a:lnTo>
                  <a:close/>
                  <a:moveTo>
                    <a:pt x="30" y="12"/>
                  </a:moveTo>
                  <a:cubicBezTo>
                    <a:pt x="29" y="12"/>
                    <a:pt x="29" y="12"/>
                    <a:pt x="29" y="12"/>
                  </a:cubicBezTo>
                  <a:cubicBezTo>
                    <a:pt x="29" y="12"/>
                    <a:pt x="29" y="12"/>
                    <a:pt x="29" y="12"/>
                  </a:cubicBezTo>
                  <a:cubicBezTo>
                    <a:pt x="30" y="12"/>
                    <a:pt x="30" y="13"/>
                    <a:pt x="31" y="13"/>
                  </a:cubicBezTo>
                  <a:cubicBezTo>
                    <a:pt x="31" y="13"/>
                    <a:pt x="30" y="13"/>
                    <a:pt x="30" y="12"/>
                  </a:cubicBezTo>
                  <a:close/>
                  <a:moveTo>
                    <a:pt x="28" y="18"/>
                  </a:moveTo>
                  <a:cubicBezTo>
                    <a:pt x="28" y="18"/>
                    <a:pt x="27" y="18"/>
                    <a:pt x="27" y="18"/>
                  </a:cubicBezTo>
                  <a:cubicBezTo>
                    <a:pt x="27" y="18"/>
                    <a:pt x="27" y="18"/>
                    <a:pt x="27" y="18"/>
                  </a:cubicBezTo>
                  <a:cubicBezTo>
                    <a:pt x="27" y="18"/>
                    <a:pt x="27" y="18"/>
                    <a:pt x="27" y="18"/>
                  </a:cubicBezTo>
                  <a:cubicBezTo>
                    <a:pt x="28" y="18"/>
                    <a:pt x="28" y="18"/>
                    <a:pt x="29" y="18"/>
                  </a:cubicBezTo>
                  <a:cubicBezTo>
                    <a:pt x="28" y="19"/>
                    <a:pt x="28" y="18"/>
                    <a:pt x="28" y="18"/>
                  </a:cubicBezTo>
                  <a:close/>
                  <a:moveTo>
                    <a:pt x="27" y="12"/>
                  </a:moveTo>
                  <a:cubicBezTo>
                    <a:pt x="27" y="11"/>
                    <a:pt x="27" y="11"/>
                    <a:pt x="27" y="11"/>
                  </a:cubicBezTo>
                  <a:cubicBezTo>
                    <a:pt x="27" y="11"/>
                    <a:pt x="27" y="11"/>
                    <a:pt x="27" y="11"/>
                  </a:cubicBezTo>
                  <a:cubicBezTo>
                    <a:pt x="27" y="11"/>
                    <a:pt x="27" y="11"/>
                    <a:pt x="27" y="11"/>
                  </a:cubicBezTo>
                  <a:cubicBezTo>
                    <a:pt x="28" y="11"/>
                    <a:pt x="28" y="12"/>
                    <a:pt x="29" y="12"/>
                  </a:cubicBezTo>
                  <a:cubicBezTo>
                    <a:pt x="28" y="12"/>
                    <a:pt x="28" y="12"/>
                    <a:pt x="27" y="12"/>
                  </a:cubicBezTo>
                  <a:close/>
                  <a:moveTo>
                    <a:pt x="27" y="18"/>
                  </a:moveTo>
                  <a:cubicBezTo>
                    <a:pt x="26" y="18"/>
                    <a:pt x="26" y="17"/>
                    <a:pt x="26" y="17"/>
                  </a:cubicBezTo>
                  <a:cubicBezTo>
                    <a:pt x="26" y="17"/>
                    <a:pt x="26" y="17"/>
                    <a:pt x="26" y="17"/>
                  </a:cubicBezTo>
                  <a:cubicBezTo>
                    <a:pt x="26" y="17"/>
                    <a:pt x="26" y="17"/>
                    <a:pt x="27" y="17"/>
                  </a:cubicBezTo>
                  <a:lnTo>
                    <a:pt x="27" y="18"/>
                  </a:lnTo>
                  <a:close/>
                  <a:moveTo>
                    <a:pt x="25" y="30"/>
                  </a:moveTo>
                  <a:cubicBezTo>
                    <a:pt x="24" y="30"/>
                    <a:pt x="22" y="30"/>
                    <a:pt x="21" y="29"/>
                  </a:cubicBezTo>
                  <a:cubicBezTo>
                    <a:pt x="21" y="28"/>
                    <a:pt x="21" y="29"/>
                    <a:pt x="21" y="28"/>
                  </a:cubicBezTo>
                  <a:cubicBezTo>
                    <a:pt x="21" y="28"/>
                    <a:pt x="21" y="28"/>
                    <a:pt x="21" y="28"/>
                  </a:cubicBezTo>
                  <a:cubicBezTo>
                    <a:pt x="23" y="29"/>
                    <a:pt x="24" y="30"/>
                    <a:pt x="25" y="30"/>
                  </a:cubicBezTo>
                  <a:close/>
                  <a:moveTo>
                    <a:pt x="25" y="36"/>
                  </a:moveTo>
                  <a:cubicBezTo>
                    <a:pt x="25" y="36"/>
                    <a:pt x="25" y="36"/>
                    <a:pt x="25" y="36"/>
                  </a:cubicBezTo>
                  <a:cubicBezTo>
                    <a:pt x="25" y="36"/>
                    <a:pt x="25" y="36"/>
                    <a:pt x="25" y="36"/>
                  </a:cubicBezTo>
                  <a:cubicBezTo>
                    <a:pt x="24" y="36"/>
                    <a:pt x="24" y="35"/>
                    <a:pt x="23" y="35"/>
                  </a:cubicBezTo>
                  <a:cubicBezTo>
                    <a:pt x="23" y="35"/>
                    <a:pt x="23" y="35"/>
                    <a:pt x="23" y="35"/>
                  </a:cubicBezTo>
                  <a:cubicBezTo>
                    <a:pt x="23" y="34"/>
                    <a:pt x="23" y="34"/>
                    <a:pt x="23" y="34"/>
                  </a:cubicBezTo>
                  <a:cubicBezTo>
                    <a:pt x="24" y="35"/>
                    <a:pt x="24" y="35"/>
                    <a:pt x="25" y="36"/>
                  </a:cubicBezTo>
                  <a:close/>
                  <a:moveTo>
                    <a:pt x="19" y="22"/>
                  </a:moveTo>
                  <a:cubicBezTo>
                    <a:pt x="18" y="22"/>
                    <a:pt x="17" y="22"/>
                    <a:pt x="16" y="21"/>
                  </a:cubicBezTo>
                  <a:cubicBezTo>
                    <a:pt x="16" y="21"/>
                    <a:pt x="16" y="21"/>
                    <a:pt x="16" y="21"/>
                  </a:cubicBezTo>
                  <a:cubicBezTo>
                    <a:pt x="16" y="21"/>
                    <a:pt x="17" y="21"/>
                    <a:pt x="17" y="21"/>
                  </a:cubicBezTo>
                  <a:cubicBezTo>
                    <a:pt x="17" y="21"/>
                    <a:pt x="18" y="22"/>
                    <a:pt x="19" y="22"/>
                  </a:cubicBezTo>
                  <a:close/>
                  <a:moveTo>
                    <a:pt x="15" y="18"/>
                  </a:moveTo>
                  <a:cubicBezTo>
                    <a:pt x="14" y="18"/>
                    <a:pt x="14" y="18"/>
                    <a:pt x="14" y="18"/>
                  </a:cubicBezTo>
                  <a:cubicBezTo>
                    <a:pt x="14" y="18"/>
                    <a:pt x="14" y="18"/>
                    <a:pt x="14" y="18"/>
                  </a:cubicBezTo>
                  <a:cubicBezTo>
                    <a:pt x="14" y="18"/>
                    <a:pt x="14" y="18"/>
                    <a:pt x="14" y="18"/>
                  </a:cubicBezTo>
                  <a:cubicBezTo>
                    <a:pt x="14" y="18"/>
                    <a:pt x="15" y="18"/>
                    <a:pt x="15" y="18"/>
                  </a:cubicBezTo>
                  <a:cubicBezTo>
                    <a:pt x="15" y="18"/>
                    <a:pt x="15" y="18"/>
                    <a:pt x="15" y="18"/>
                  </a:cubicBezTo>
                  <a:close/>
                  <a:moveTo>
                    <a:pt x="12" y="13"/>
                  </a:moveTo>
                  <a:cubicBezTo>
                    <a:pt x="11" y="13"/>
                    <a:pt x="10" y="12"/>
                    <a:pt x="10" y="12"/>
                  </a:cubicBezTo>
                  <a:cubicBezTo>
                    <a:pt x="9" y="11"/>
                    <a:pt x="9" y="11"/>
                    <a:pt x="9" y="10"/>
                  </a:cubicBezTo>
                  <a:cubicBezTo>
                    <a:pt x="9" y="10"/>
                    <a:pt x="8" y="9"/>
                    <a:pt x="8" y="9"/>
                  </a:cubicBezTo>
                  <a:cubicBezTo>
                    <a:pt x="8" y="9"/>
                    <a:pt x="8" y="9"/>
                    <a:pt x="8" y="9"/>
                  </a:cubicBezTo>
                  <a:cubicBezTo>
                    <a:pt x="10" y="9"/>
                    <a:pt x="10" y="12"/>
                    <a:pt x="12" y="12"/>
                  </a:cubicBezTo>
                  <a:cubicBezTo>
                    <a:pt x="12" y="13"/>
                    <a:pt x="12" y="13"/>
                    <a:pt x="12" y="1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5" name="Freeform 525"/>
            <p:cNvSpPr>
              <a:spLocks noEditPoints="1"/>
            </p:cNvSpPr>
            <p:nvPr/>
          </p:nvSpPr>
          <p:spPr bwMode="auto">
            <a:xfrm>
              <a:off x="5797550" y="388938"/>
              <a:ext cx="1062038" cy="760413"/>
            </a:xfrm>
            <a:custGeom>
              <a:avLst/>
              <a:gdLst>
                <a:gd name="T0" fmla="*/ 183 w 202"/>
                <a:gd name="T1" fmla="*/ 135 h 145"/>
                <a:gd name="T2" fmla="*/ 187 w 202"/>
                <a:gd name="T3" fmla="*/ 122 h 145"/>
                <a:gd name="T4" fmla="*/ 191 w 202"/>
                <a:gd name="T5" fmla="*/ 105 h 145"/>
                <a:gd name="T6" fmla="*/ 189 w 202"/>
                <a:gd name="T7" fmla="*/ 85 h 145"/>
                <a:gd name="T8" fmla="*/ 183 w 202"/>
                <a:gd name="T9" fmla="*/ 67 h 145"/>
                <a:gd name="T10" fmla="*/ 170 w 202"/>
                <a:gd name="T11" fmla="*/ 45 h 145"/>
                <a:gd name="T12" fmla="*/ 159 w 202"/>
                <a:gd name="T13" fmla="*/ 32 h 145"/>
                <a:gd name="T14" fmla="*/ 145 w 202"/>
                <a:gd name="T15" fmla="*/ 23 h 145"/>
                <a:gd name="T16" fmla="*/ 124 w 202"/>
                <a:gd name="T17" fmla="*/ 14 h 145"/>
                <a:gd name="T18" fmla="*/ 110 w 202"/>
                <a:gd name="T19" fmla="*/ 12 h 145"/>
                <a:gd name="T20" fmla="*/ 89 w 202"/>
                <a:gd name="T21" fmla="*/ 11 h 145"/>
                <a:gd name="T22" fmla="*/ 77 w 202"/>
                <a:gd name="T23" fmla="*/ 14 h 145"/>
                <a:gd name="T24" fmla="*/ 61 w 202"/>
                <a:gd name="T25" fmla="*/ 18 h 145"/>
                <a:gd name="T26" fmla="*/ 47 w 202"/>
                <a:gd name="T27" fmla="*/ 27 h 145"/>
                <a:gd name="T28" fmla="*/ 37 w 202"/>
                <a:gd name="T29" fmla="*/ 39 h 145"/>
                <a:gd name="T30" fmla="*/ 31 w 202"/>
                <a:gd name="T31" fmla="*/ 49 h 145"/>
                <a:gd name="T32" fmla="*/ 24 w 202"/>
                <a:gd name="T33" fmla="*/ 57 h 145"/>
                <a:gd name="T34" fmla="*/ 16 w 202"/>
                <a:gd name="T35" fmla="*/ 71 h 145"/>
                <a:gd name="T36" fmla="*/ 13 w 202"/>
                <a:gd name="T37" fmla="*/ 85 h 145"/>
                <a:gd name="T38" fmla="*/ 11 w 202"/>
                <a:gd name="T39" fmla="*/ 95 h 145"/>
                <a:gd name="T40" fmla="*/ 12 w 202"/>
                <a:gd name="T41" fmla="*/ 113 h 145"/>
                <a:gd name="T42" fmla="*/ 17 w 202"/>
                <a:gd name="T43" fmla="*/ 123 h 145"/>
                <a:gd name="T44" fmla="*/ 16 w 202"/>
                <a:gd name="T45" fmla="*/ 139 h 145"/>
                <a:gd name="T46" fmla="*/ 11 w 202"/>
                <a:gd name="T47" fmla="*/ 140 h 145"/>
                <a:gd name="T48" fmla="*/ 3 w 202"/>
                <a:gd name="T49" fmla="*/ 124 h 145"/>
                <a:gd name="T50" fmla="*/ 0 w 202"/>
                <a:gd name="T51" fmla="*/ 104 h 145"/>
                <a:gd name="T52" fmla="*/ 4 w 202"/>
                <a:gd name="T53" fmla="*/ 86 h 145"/>
                <a:gd name="T54" fmla="*/ 7 w 202"/>
                <a:gd name="T55" fmla="*/ 68 h 145"/>
                <a:gd name="T56" fmla="*/ 13 w 202"/>
                <a:gd name="T57" fmla="*/ 53 h 145"/>
                <a:gd name="T58" fmla="*/ 17 w 202"/>
                <a:gd name="T59" fmla="*/ 49 h 145"/>
                <a:gd name="T60" fmla="*/ 23 w 202"/>
                <a:gd name="T61" fmla="*/ 40 h 145"/>
                <a:gd name="T62" fmla="*/ 30 w 202"/>
                <a:gd name="T63" fmla="*/ 31 h 145"/>
                <a:gd name="T64" fmla="*/ 40 w 202"/>
                <a:gd name="T65" fmla="*/ 23 h 145"/>
                <a:gd name="T66" fmla="*/ 54 w 202"/>
                <a:gd name="T67" fmla="*/ 14 h 145"/>
                <a:gd name="T68" fmla="*/ 67 w 202"/>
                <a:gd name="T69" fmla="*/ 10 h 145"/>
                <a:gd name="T70" fmla="*/ 79 w 202"/>
                <a:gd name="T71" fmla="*/ 4 h 145"/>
                <a:gd name="T72" fmla="*/ 103 w 202"/>
                <a:gd name="T73" fmla="*/ 2 h 145"/>
                <a:gd name="T74" fmla="*/ 119 w 202"/>
                <a:gd name="T75" fmla="*/ 4 h 145"/>
                <a:gd name="T76" fmla="*/ 133 w 202"/>
                <a:gd name="T77" fmla="*/ 7 h 145"/>
                <a:gd name="T78" fmla="*/ 156 w 202"/>
                <a:gd name="T79" fmla="*/ 17 h 145"/>
                <a:gd name="T80" fmla="*/ 170 w 202"/>
                <a:gd name="T81" fmla="*/ 30 h 145"/>
                <a:gd name="T82" fmla="*/ 177 w 202"/>
                <a:gd name="T83" fmla="*/ 37 h 145"/>
                <a:gd name="T84" fmla="*/ 185 w 202"/>
                <a:gd name="T85" fmla="*/ 50 h 145"/>
                <a:gd name="T86" fmla="*/ 196 w 202"/>
                <a:gd name="T87" fmla="*/ 74 h 145"/>
                <a:gd name="T88" fmla="*/ 200 w 202"/>
                <a:gd name="T89" fmla="*/ 95 h 145"/>
                <a:gd name="T90" fmla="*/ 199 w 202"/>
                <a:gd name="T91" fmla="*/ 106 h 145"/>
                <a:gd name="T92" fmla="*/ 200 w 202"/>
                <a:gd name="T93" fmla="*/ 121 h 145"/>
                <a:gd name="T94" fmla="*/ 199 w 202"/>
                <a:gd name="T95" fmla="*/ 133 h 145"/>
                <a:gd name="T96" fmla="*/ 196 w 202"/>
                <a:gd name="T97" fmla="*/ 92 h 145"/>
                <a:gd name="T98" fmla="*/ 194 w 202"/>
                <a:gd name="T99" fmla="*/ 130 h 145"/>
                <a:gd name="T100" fmla="*/ 193 w 202"/>
                <a:gd name="T101" fmla="*/ 127 h 145"/>
                <a:gd name="T102" fmla="*/ 188 w 202"/>
                <a:gd name="T103" fmla="*/ 128 h 145"/>
                <a:gd name="T104" fmla="*/ 180 w 202"/>
                <a:gd name="T105" fmla="*/ 51 h 145"/>
                <a:gd name="T106" fmla="*/ 169 w 202"/>
                <a:gd name="T107" fmla="*/ 31 h 145"/>
                <a:gd name="T108" fmla="*/ 163 w 202"/>
                <a:gd name="T109" fmla="*/ 33 h 145"/>
                <a:gd name="T110" fmla="*/ 154 w 202"/>
                <a:gd name="T111" fmla="*/ 19 h 145"/>
                <a:gd name="T112" fmla="*/ 149 w 202"/>
                <a:gd name="T113" fmla="*/ 20 h 145"/>
                <a:gd name="T114" fmla="*/ 104 w 202"/>
                <a:gd name="T115" fmla="*/ 8 h 145"/>
                <a:gd name="T116" fmla="*/ 87 w 202"/>
                <a:gd name="T117" fmla="*/ 10 h 145"/>
                <a:gd name="T118" fmla="*/ 16 w 202"/>
                <a:gd name="T119" fmla="*/ 141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2" h="145">
                  <a:moveTo>
                    <a:pt x="190" y="136"/>
                  </a:moveTo>
                  <a:cubicBezTo>
                    <a:pt x="190" y="138"/>
                    <a:pt x="191" y="139"/>
                    <a:pt x="191" y="141"/>
                  </a:cubicBezTo>
                  <a:cubicBezTo>
                    <a:pt x="191" y="141"/>
                    <a:pt x="191" y="142"/>
                    <a:pt x="189" y="142"/>
                  </a:cubicBezTo>
                  <a:cubicBezTo>
                    <a:pt x="189" y="142"/>
                    <a:pt x="189" y="142"/>
                    <a:pt x="188" y="142"/>
                  </a:cubicBezTo>
                  <a:cubicBezTo>
                    <a:pt x="188" y="143"/>
                    <a:pt x="188" y="143"/>
                    <a:pt x="188" y="144"/>
                  </a:cubicBezTo>
                  <a:cubicBezTo>
                    <a:pt x="188" y="144"/>
                    <a:pt x="187" y="144"/>
                    <a:pt x="186" y="145"/>
                  </a:cubicBezTo>
                  <a:cubicBezTo>
                    <a:pt x="186" y="144"/>
                    <a:pt x="185" y="143"/>
                    <a:pt x="185" y="143"/>
                  </a:cubicBezTo>
                  <a:cubicBezTo>
                    <a:pt x="185" y="142"/>
                    <a:pt x="185" y="141"/>
                    <a:pt x="185" y="141"/>
                  </a:cubicBezTo>
                  <a:cubicBezTo>
                    <a:pt x="185" y="141"/>
                    <a:pt x="185" y="141"/>
                    <a:pt x="185" y="141"/>
                  </a:cubicBezTo>
                  <a:cubicBezTo>
                    <a:pt x="185" y="141"/>
                    <a:pt x="185" y="141"/>
                    <a:pt x="185" y="141"/>
                  </a:cubicBezTo>
                  <a:cubicBezTo>
                    <a:pt x="185" y="140"/>
                    <a:pt x="185" y="138"/>
                    <a:pt x="185" y="137"/>
                  </a:cubicBezTo>
                  <a:cubicBezTo>
                    <a:pt x="184" y="137"/>
                    <a:pt x="184" y="136"/>
                    <a:pt x="184" y="136"/>
                  </a:cubicBezTo>
                  <a:cubicBezTo>
                    <a:pt x="184" y="135"/>
                    <a:pt x="184" y="135"/>
                    <a:pt x="184" y="135"/>
                  </a:cubicBezTo>
                  <a:cubicBezTo>
                    <a:pt x="183" y="135"/>
                    <a:pt x="183" y="135"/>
                    <a:pt x="183" y="135"/>
                  </a:cubicBezTo>
                  <a:cubicBezTo>
                    <a:pt x="183" y="134"/>
                    <a:pt x="183" y="134"/>
                    <a:pt x="183" y="134"/>
                  </a:cubicBezTo>
                  <a:cubicBezTo>
                    <a:pt x="183" y="134"/>
                    <a:pt x="183" y="134"/>
                    <a:pt x="183" y="134"/>
                  </a:cubicBezTo>
                  <a:cubicBezTo>
                    <a:pt x="183" y="133"/>
                    <a:pt x="183" y="132"/>
                    <a:pt x="183" y="132"/>
                  </a:cubicBezTo>
                  <a:cubicBezTo>
                    <a:pt x="183" y="131"/>
                    <a:pt x="182" y="131"/>
                    <a:pt x="182" y="130"/>
                  </a:cubicBezTo>
                  <a:cubicBezTo>
                    <a:pt x="183" y="130"/>
                    <a:pt x="183" y="129"/>
                    <a:pt x="183" y="129"/>
                  </a:cubicBezTo>
                  <a:cubicBezTo>
                    <a:pt x="183" y="128"/>
                    <a:pt x="183" y="129"/>
                    <a:pt x="183" y="128"/>
                  </a:cubicBezTo>
                  <a:cubicBezTo>
                    <a:pt x="183" y="128"/>
                    <a:pt x="183" y="127"/>
                    <a:pt x="183" y="127"/>
                  </a:cubicBezTo>
                  <a:cubicBezTo>
                    <a:pt x="182" y="126"/>
                    <a:pt x="182" y="126"/>
                    <a:pt x="181" y="125"/>
                  </a:cubicBezTo>
                  <a:cubicBezTo>
                    <a:pt x="181" y="124"/>
                    <a:pt x="181" y="124"/>
                    <a:pt x="181" y="123"/>
                  </a:cubicBezTo>
                  <a:cubicBezTo>
                    <a:pt x="182" y="123"/>
                    <a:pt x="182" y="123"/>
                    <a:pt x="183" y="123"/>
                  </a:cubicBezTo>
                  <a:cubicBezTo>
                    <a:pt x="183" y="123"/>
                    <a:pt x="183" y="122"/>
                    <a:pt x="183" y="122"/>
                  </a:cubicBezTo>
                  <a:cubicBezTo>
                    <a:pt x="183" y="122"/>
                    <a:pt x="183" y="122"/>
                    <a:pt x="184" y="122"/>
                  </a:cubicBezTo>
                  <a:cubicBezTo>
                    <a:pt x="185" y="123"/>
                    <a:pt x="185" y="121"/>
                    <a:pt x="187" y="121"/>
                  </a:cubicBezTo>
                  <a:cubicBezTo>
                    <a:pt x="187" y="121"/>
                    <a:pt x="187" y="121"/>
                    <a:pt x="187" y="122"/>
                  </a:cubicBezTo>
                  <a:cubicBezTo>
                    <a:pt x="187" y="122"/>
                    <a:pt x="187" y="123"/>
                    <a:pt x="188" y="123"/>
                  </a:cubicBezTo>
                  <a:cubicBezTo>
                    <a:pt x="188" y="123"/>
                    <a:pt x="188" y="123"/>
                    <a:pt x="188" y="122"/>
                  </a:cubicBezTo>
                  <a:cubicBezTo>
                    <a:pt x="188" y="122"/>
                    <a:pt x="189" y="122"/>
                    <a:pt x="189" y="122"/>
                  </a:cubicBezTo>
                  <a:cubicBezTo>
                    <a:pt x="189" y="121"/>
                    <a:pt x="189" y="121"/>
                    <a:pt x="189" y="120"/>
                  </a:cubicBezTo>
                  <a:cubicBezTo>
                    <a:pt x="190" y="120"/>
                    <a:pt x="190" y="120"/>
                    <a:pt x="190" y="119"/>
                  </a:cubicBezTo>
                  <a:cubicBezTo>
                    <a:pt x="190" y="119"/>
                    <a:pt x="189" y="116"/>
                    <a:pt x="190" y="116"/>
                  </a:cubicBezTo>
                  <a:cubicBezTo>
                    <a:pt x="190" y="116"/>
                    <a:pt x="190" y="115"/>
                    <a:pt x="190" y="115"/>
                  </a:cubicBezTo>
                  <a:cubicBezTo>
                    <a:pt x="190" y="114"/>
                    <a:pt x="190" y="113"/>
                    <a:pt x="190" y="112"/>
                  </a:cubicBezTo>
                  <a:cubicBezTo>
                    <a:pt x="190" y="112"/>
                    <a:pt x="190" y="111"/>
                    <a:pt x="191" y="111"/>
                  </a:cubicBezTo>
                  <a:cubicBezTo>
                    <a:pt x="191" y="111"/>
                    <a:pt x="191" y="110"/>
                    <a:pt x="191" y="110"/>
                  </a:cubicBezTo>
                  <a:cubicBezTo>
                    <a:pt x="191" y="110"/>
                    <a:pt x="191" y="109"/>
                    <a:pt x="191" y="109"/>
                  </a:cubicBezTo>
                  <a:cubicBezTo>
                    <a:pt x="191" y="109"/>
                    <a:pt x="191" y="108"/>
                    <a:pt x="191" y="107"/>
                  </a:cubicBezTo>
                  <a:cubicBezTo>
                    <a:pt x="191" y="107"/>
                    <a:pt x="192" y="107"/>
                    <a:pt x="192" y="106"/>
                  </a:cubicBezTo>
                  <a:cubicBezTo>
                    <a:pt x="192" y="106"/>
                    <a:pt x="191" y="105"/>
                    <a:pt x="191" y="105"/>
                  </a:cubicBezTo>
                  <a:cubicBezTo>
                    <a:pt x="191" y="104"/>
                    <a:pt x="191" y="104"/>
                    <a:pt x="191" y="103"/>
                  </a:cubicBezTo>
                  <a:cubicBezTo>
                    <a:pt x="191" y="103"/>
                    <a:pt x="191" y="103"/>
                    <a:pt x="190" y="103"/>
                  </a:cubicBezTo>
                  <a:cubicBezTo>
                    <a:pt x="190" y="102"/>
                    <a:pt x="191" y="102"/>
                    <a:pt x="191" y="101"/>
                  </a:cubicBezTo>
                  <a:cubicBezTo>
                    <a:pt x="190" y="100"/>
                    <a:pt x="190" y="100"/>
                    <a:pt x="190" y="99"/>
                  </a:cubicBezTo>
                  <a:cubicBezTo>
                    <a:pt x="191" y="98"/>
                    <a:pt x="190" y="98"/>
                    <a:pt x="190" y="97"/>
                  </a:cubicBezTo>
                  <a:cubicBezTo>
                    <a:pt x="190" y="97"/>
                    <a:pt x="192" y="97"/>
                    <a:pt x="191" y="97"/>
                  </a:cubicBezTo>
                  <a:cubicBezTo>
                    <a:pt x="190" y="95"/>
                    <a:pt x="189" y="95"/>
                    <a:pt x="189" y="93"/>
                  </a:cubicBezTo>
                  <a:cubicBezTo>
                    <a:pt x="189" y="92"/>
                    <a:pt x="189" y="92"/>
                    <a:pt x="190" y="92"/>
                  </a:cubicBezTo>
                  <a:cubicBezTo>
                    <a:pt x="190" y="92"/>
                    <a:pt x="191" y="92"/>
                    <a:pt x="191" y="92"/>
                  </a:cubicBezTo>
                  <a:cubicBezTo>
                    <a:pt x="191" y="92"/>
                    <a:pt x="191" y="92"/>
                    <a:pt x="191" y="92"/>
                  </a:cubicBezTo>
                  <a:cubicBezTo>
                    <a:pt x="190" y="92"/>
                    <a:pt x="190" y="90"/>
                    <a:pt x="190" y="89"/>
                  </a:cubicBezTo>
                  <a:cubicBezTo>
                    <a:pt x="190" y="89"/>
                    <a:pt x="190" y="89"/>
                    <a:pt x="190" y="89"/>
                  </a:cubicBezTo>
                  <a:cubicBezTo>
                    <a:pt x="190" y="88"/>
                    <a:pt x="189" y="87"/>
                    <a:pt x="189" y="87"/>
                  </a:cubicBezTo>
                  <a:cubicBezTo>
                    <a:pt x="189" y="86"/>
                    <a:pt x="189" y="86"/>
                    <a:pt x="189" y="85"/>
                  </a:cubicBezTo>
                  <a:cubicBezTo>
                    <a:pt x="189" y="85"/>
                    <a:pt x="188" y="85"/>
                    <a:pt x="188" y="84"/>
                  </a:cubicBezTo>
                  <a:cubicBezTo>
                    <a:pt x="188" y="84"/>
                    <a:pt x="189" y="84"/>
                    <a:pt x="189" y="84"/>
                  </a:cubicBezTo>
                  <a:cubicBezTo>
                    <a:pt x="189" y="84"/>
                    <a:pt x="189" y="83"/>
                    <a:pt x="189" y="83"/>
                  </a:cubicBezTo>
                  <a:cubicBezTo>
                    <a:pt x="189" y="83"/>
                    <a:pt x="189" y="83"/>
                    <a:pt x="189" y="83"/>
                  </a:cubicBezTo>
                  <a:cubicBezTo>
                    <a:pt x="188" y="82"/>
                    <a:pt x="188" y="81"/>
                    <a:pt x="188" y="80"/>
                  </a:cubicBezTo>
                  <a:cubicBezTo>
                    <a:pt x="188" y="80"/>
                    <a:pt x="188" y="80"/>
                    <a:pt x="188" y="80"/>
                  </a:cubicBezTo>
                  <a:cubicBezTo>
                    <a:pt x="187" y="79"/>
                    <a:pt x="188" y="78"/>
                    <a:pt x="188" y="77"/>
                  </a:cubicBezTo>
                  <a:cubicBezTo>
                    <a:pt x="188" y="77"/>
                    <a:pt x="186" y="76"/>
                    <a:pt x="185" y="75"/>
                  </a:cubicBezTo>
                  <a:cubicBezTo>
                    <a:pt x="185" y="75"/>
                    <a:pt x="185" y="74"/>
                    <a:pt x="185" y="74"/>
                  </a:cubicBezTo>
                  <a:cubicBezTo>
                    <a:pt x="186" y="74"/>
                    <a:pt x="186" y="74"/>
                    <a:pt x="186" y="73"/>
                  </a:cubicBezTo>
                  <a:cubicBezTo>
                    <a:pt x="186" y="73"/>
                    <a:pt x="187" y="73"/>
                    <a:pt x="188" y="74"/>
                  </a:cubicBezTo>
                  <a:cubicBezTo>
                    <a:pt x="188" y="73"/>
                    <a:pt x="188" y="73"/>
                    <a:pt x="188" y="73"/>
                  </a:cubicBezTo>
                  <a:cubicBezTo>
                    <a:pt x="187" y="73"/>
                    <a:pt x="187" y="72"/>
                    <a:pt x="186" y="71"/>
                  </a:cubicBezTo>
                  <a:cubicBezTo>
                    <a:pt x="186" y="70"/>
                    <a:pt x="184" y="69"/>
                    <a:pt x="183" y="67"/>
                  </a:cubicBezTo>
                  <a:cubicBezTo>
                    <a:pt x="184" y="67"/>
                    <a:pt x="184" y="65"/>
                    <a:pt x="184" y="65"/>
                  </a:cubicBezTo>
                  <a:cubicBezTo>
                    <a:pt x="184" y="64"/>
                    <a:pt x="182" y="62"/>
                    <a:pt x="182" y="62"/>
                  </a:cubicBezTo>
                  <a:cubicBezTo>
                    <a:pt x="182" y="61"/>
                    <a:pt x="181" y="61"/>
                    <a:pt x="181" y="61"/>
                  </a:cubicBezTo>
                  <a:cubicBezTo>
                    <a:pt x="180" y="60"/>
                    <a:pt x="181" y="59"/>
                    <a:pt x="181" y="58"/>
                  </a:cubicBezTo>
                  <a:cubicBezTo>
                    <a:pt x="180" y="57"/>
                    <a:pt x="179" y="56"/>
                    <a:pt x="178" y="56"/>
                  </a:cubicBezTo>
                  <a:cubicBezTo>
                    <a:pt x="178" y="55"/>
                    <a:pt x="178" y="54"/>
                    <a:pt x="178" y="54"/>
                  </a:cubicBezTo>
                  <a:cubicBezTo>
                    <a:pt x="177" y="54"/>
                    <a:pt x="177" y="54"/>
                    <a:pt x="177" y="54"/>
                  </a:cubicBezTo>
                  <a:cubicBezTo>
                    <a:pt x="176" y="53"/>
                    <a:pt x="176" y="53"/>
                    <a:pt x="176" y="53"/>
                  </a:cubicBezTo>
                  <a:cubicBezTo>
                    <a:pt x="176" y="52"/>
                    <a:pt x="176" y="52"/>
                    <a:pt x="176" y="51"/>
                  </a:cubicBezTo>
                  <a:cubicBezTo>
                    <a:pt x="175" y="50"/>
                    <a:pt x="175" y="49"/>
                    <a:pt x="174" y="48"/>
                  </a:cubicBezTo>
                  <a:cubicBezTo>
                    <a:pt x="174" y="48"/>
                    <a:pt x="173" y="48"/>
                    <a:pt x="173" y="48"/>
                  </a:cubicBezTo>
                  <a:cubicBezTo>
                    <a:pt x="173" y="48"/>
                    <a:pt x="173" y="47"/>
                    <a:pt x="173" y="47"/>
                  </a:cubicBezTo>
                  <a:cubicBezTo>
                    <a:pt x="172" y="47"/>
                    <a:pt x="172" y="47"/>
                    <a:pt x="172" y="47"/>
                  </a:cubicBezTo>
                  <a:cubicBezTo>
                    <a:pt x="170" y="45"/>
                    <a:pt x="170" y="45"/>
                    <a:pt x="170" y="45"/>
                  </a:cubicBezTo>
                  <a:cubicBezTo>
                    <a:pt x="169" y="44"/>
                    <a:pt x="170" y="43"/>
                    <a:pt x="170" y="42"/>
                  </a:cubicBezTo>
                  <a:cubicBezTo>
                    <a:pt x="169" y="42"/>
                    <a:pt x="168" y="41"/>
                    <a:pt x="167" y="40"/>
                  </a:cubicBezTo>
                  <a:cubicBezTo>
                    <a:pt x="167" y="40"/>
                    <a:pt x="167" y="40"/>
                    <a:pt x="167" y="40"/>
                  </a:cubicBezTo>
                  <a:cubicBezTo>
                    <a:pt x="167" y="40"/>
                    <a:pt x="166" y="39"/>
                    <a:pt x="166" y="39"/>
                  </a:cubicBezTo>
                  <a:cubicBezTo>
                    <a:pt x="166" y="39"/>
                    <a:pt x="165" y="38"/>
                    <a:pt x="165" y="38"/>
                  </a:cubicBezTo>
                  <a:cubicBezTo>
                    <a:pt x="165" y="38"/>
                    <a:pt x="164" y="38"/>
                    <a:pt x="164" y="37"/>
                  </a:cubicBezTo>
                  <a:cubicBezTo>
                    <a:pt x="164" y="37"/>
                    <a:pt x="164" y="37"/>
                    <a:pt x="163" y="36"/>
                  </a:cubicBezTo>
                  <a:cubicBezTo>
                    <a:pt x="163" y="36"/>
                    <a:pt x="163" y="36"/>
                    <a:pt x="163" y="36"/>
                  </a:cubicBezTo>
                  <a:cubicBezTo>
                    <a:pt x="163" y="36"/>
                    <a:pt x="163" y="36"/>
                    <a:pt x="163" y="36"/>
                  </a:cubicBezTo>
                  <a:cubicBezTo>
                    <a:pt x="162" y="35"/>
                    <a:pt x="162" y="35"/>
                    <a:pt x="162" y="35"/>
                  </a:cubicBezTo>
                  <a:cubicBezTo>
                    <a:pt x="162" y="34"/>
                    <a:pt x="162" y="34"/>
                    <a:pt x="161" y="34"/>
                  </a:cubicBezTo>
                  <a:cubicBezTo>
                    <a:pt x="161" y="34"/>
                    <a:pt x="161" y="33"/>
                    <a:pt x="161" y="33"/>
                  </a:cubicBezTo>
                  <a:cubicBezTo>
                    <a:pt x="160" y="33"/>
                    <a:pt x="160" y="33"/>
                    <a:pt x="160" y="33"/>
                  </a:cubicBezTo>
                  <a:cubicBezTo>
                    <a:pt x="160" y="33"/>
                    <a:pt x="159" y="32"/>
                    <a:pt x="159" y="32"/>
                  </a:cubicBezTo>
                  <a:cubicBezTo>
                    <a:pt x="159" y="32"/>
                    <a:pt x="159" y="32"/>
                    <a:pt x="158" y="32"/>
                  </a:cubicBezTo>
                  <a:cubicBezTo>
                    <a:pt x="158" y="31"/>
                    <a:pt x="158" y="30"/>
                    <a:pt x="157" y="30"/>
                  </a:cubicBezTo>
                  <a:cubicBezTo>
                    <a:pt x="157" y="30"/>
                    <a:pt x="156" y="30"/>
                    <a:pt x="156" y="30"/>
                  </a:cubicBezTo>
                  <a:cubicBezTo>
                    <a:pt x="155" y="30"/>
                    <a:pt x="155" y="29"/>
                    <a:pt x="154" y="29"/>
                  </a:cubicBezTo>
                  <a:cubicBezTo>
                    <a:pt x="154" y="29"/>
                    <a:pt x="153" y="29"/>
                    <a:pt x="153" y="29"/>
                  </a:cubicBezTo>
                  <a:cubicBezTo>
                    <a:pt x="152" y="28"/>
                    <a:pt x="152" y="27"/>
                    <a:pt x="151" y="26"/>
                  </a:cubicBezTo>
                  <a:cubicBezTo>
                    <a:pt x="151" y="26"/>
                    <a:pt x="151" y="26"/>
                    <a:pt x="151" y="26"/>
                  </a:cubicBezTo>
                  <a:cubicBezTo>
                    <a:pt x="151" y="26"/>
                    <a:pt x="151" y="26"/>
                    <a:pt x="151" y="26"/>
                  </a:cubicBezTo>
                  <a:cubicBezTo>
                    <a:pt x="150" y="26"/>
                    <a:pt x="150" y="25"/>
                    <a:pt x="149" y="25"/>
                  </a:cubicBezTo>
                  <a:cubicBezTo>
                    <a:pt x="149" y="25"/>
                    <a:pt x="149" y="24"/>
                    <a:pt x="149" y="24"/>
                  </a:cubicBezTo>
                  <a:cubicBezTo>
                    <a:pt x="148" y="24"/>
                    <a:pt x="147" y="23"/>
                    <a:pt x="147" y="22"/>
                  </a:cubicBezTo>
                  <a:cubicBezTo>
                    <a:pt x="147" y="22"/>
                    <a:pt x="147" y="22"/>
                    <a:pt x="147" y="22"/>
                  </a:cubicBezTo>
                  <a:cubicBezTo>
                    <a:pt x="147" y="23"/>
                    <a:pt x="147" y="23"/>
                    <a:pt x="147" y="23"/>
                  </a:cubicBezTo>
                  <a:cubicBezTo>
                    <a:pt x="146" y="23"/>
                    <a:pt x="146" y="23"/>
                    <a:pt x="145" y="23"/>
                  </a:cubicBezTo>
                  <a:cubicBezTo>
                    <a:pt x="145" y="23"/>
                    <a:pt x="145" y="23"/>
                    <a:pt x="145" y="23"/>
                  </a:cubicBezTo>
                  <a:cubicBezTo>
                    <a:pt x="145" y="22"/>
                    <a:pt x="143" y="21"/>
                    <a:pt x="143" y="20"/>
                  </a:cubicBezTo>
                  <a:cubicBezTo>
                    <a:pt x="142" y="21"/>
                    <a:pt x="142" y="21"/>
                    <a:pt x="141" y="21"/>
                  </a:cubicBezTo>
                  <a:cubicBezTo>
                    <a:pt x="140" y="20"/>
                    <a:pt x="140" y="20"/>
                    <a:pt x="139" y="19"/>
                  </a:cubicBezTo>
                  <a:cubicBezTo>
                    <a:pt x="139" y="19"/>
                    <a:pt x="138" y="19"/>
                    <a:pt x="138" y="19"/>
                  </a:cubicBezTo>
                  <a:cubicBezTo>
                    <a:pt x="136" y="19"/>
                    <a:pt x="135" y="17"/>
                    <a:pt x="134" y="16"/>
                  </a:cubicBezTo>
                  <a:cubicBezTo>
                    <a:pt x="134" y="16"/>
                    <a:pt x="134" y="16"/>
                    <a:pt x="134" y="16"/>
                  </a:cubicBezTo>
                  <a:cubicBezTo>
                    <a:pt x="134" y="17"/>
                    <a:pt x="135" y="17"/>
                    <a:pt x="135" y="18"/>
                  </a:cubicBezTo>
                  <a:cubicBezTo>
                    <a:pt x="135" y="18"/>
                    <a:pt x="135" y="19"/>
                    <a:pt x="134" y="19"/>
                  </a:cubicBezTo>
                  <a:cubicBezTo>
                    <a:pt x="133" y="18"/>
                    <a:pt x="130" y="15"/>
                    <a:pt x="130" y="15"/>
                  </a:cubicBezTo>
                  <a:cubicBezTo>
                    <a:pt x="129" y="16"/>
                    <a:pt x="129" y="16"/>
                    <a:pt x="128" y="16"/>
                  </a:cubicBezTo>
                  <a:cubicBezTo>
                    <a:pt x="128" y="15"/>
                    <a:pt x="127" y="14"/>
                    <a:pt x="126" y="14"/>
                  </a:cubicBezTo>
                  <a:cubicBezTo>
                    <a:pt x="126" y="14"/>
                    <a:pt x="125" y="14"/>
                    <a:pt x="125" y="15"/>
                  </a:cubicBezTo>
                  <a:cubicBezTo>
                    <a:pt x="125" y="14"/>
                    <a:pt x="124" y="14"/>
                    <a:pt x="124" y="14"/>
                  </a:cubicBezTo>
                  <a:cubicBezTo>
                    <a:pt x="124" y="14"/>
                    <a:pt x="123" y="14"/>
                    <a:pt x="123" y="14"/>
                  </a:cubicBezTo>
                  <a:cubicBezTo>
                    <a:pt x="123" y="14"/>
                    <a:pt x="121" y="13"/>
                    <a:pt x="121" y="13"/>
                  </a:cubicBezTo>
                  <a:cubicBezTo>
                    <a:pt x="121" y="12"/>
                    <a:pt x="121" y="12"/>
                    <a:pt x="121" y="12"/>
                  </a:cubicBezTo>
                  <a:cubicBezTo>
                    <a:pt x="121" y="12"/>
                    <a:pt x="121" y="12"/>
                    <a:pt x="120" y="12"/>
                  </a:cubicBezTo>
                  <a:cubicBezTo>
                    <a:pt x="120" y="12"/>
                    <a:pt x="120" y="12"/>
                    <a:pt x="120" y="12"/>
                  </a:cubicBezTo>
                  <a:cubicBezTo>
                    <a:pt x="120" y="12"/>
                    <a:pt x="119" y="12"/>
                    <a:pt x="119" y="12"/>
                  </a:cubicBezTo>
                  <a:cubicBezTo>
                    <a:pt x="119" y="13"/>
                    <a:pt x="119" y="12"/>
                    <a:pt x="119" y="13"/>
                  </a:cubicBezTo>
                  <a:cubicBezTo>
                    <a:pt x="119" y="14"/>
                    <a:pt x="119" y="14"/>
                    <a:pt x="118" y="14"/>
                  </a:cubicBezTo>
                  <a:cubicBezTo>
                    <a:pt x="117" y="13"/>
                    <a:pt x="117" y="14"/>
                    <a:pt x="116" y="14"/>
                  </a:cubicBezTo>
                  <a:cubicBezTo>
                    <a:pt x="116" y="13"/>
                    <a:pt x="115" y="12"/>
                    <a:pt x="114" y="12"/>
                  </a:cubicBezTo>
                  <a:cubicBezTo>
                    <a:pt x="114" y="12"/>
                    <a:pt x="114" y="12"/>
                    <a:pt x="114" y="12"/>
                  </a:cubicBezTo>
                  <a:cubicBezTo>
                    <a:pt x="114" y="13"/>
                    <a:pt x="114" y="13"/>
                    <a:pt x="112" y="13"/>
                  </a:cubicBezTo>
                  <a:cubicBezTo>
                    <a:pt x="112" y="12"/>
                    <a:pt x="112" y="12"/>
                    <a:pt x="111" y="12"/>
                  </a:cubicBezTo>
                  <a:cubicBezTo>
                    <a:pt x="111" y="12"/>
                    <a:pt x="110" y="12"/>
                    <a:pt x="110" y="12"/>
                  </a:cubicBezTo>
                  <a:cubicBezTo>
                    <a:pt x="109" y="12"/>
                    <a:pt x="108" y="12"/>
                    <a:pt x="108" y="11"/>
                  </a:cubicBezTo>
                  <a:cubicBezTo>
                    <a:pt x="108" y="12"/>
                    <a:pt x="107" y="13"/>
                    <a:pt x="106" y="13"/>
                  </a:cubicBezTo>
                  <a:cubicBezTo>
                    <a:pt x="105" y="12"/>
                    <a:pt x="104" y="12"/>
                    <a:pt x="104" y="11"/>
                  </a:cubicBezTo>
                  <a:cubicBezTo>
                    <a:pt x="103" y="12"/>
                    <a:pt x="102" y="12"/>
                    <a:pt x="101" y="12"/>
                  </a:cubicBezTo>
                  <a:cubicBezTo>
                    <a:pt x="101" y="11"/>
                    <a:pt x="101" y="11"/>
                    <a:pt x="101" y="11"/>
                  </a:cubicBezTo>
                  <a:cubicBezTo>
                    <a:pt x="100" y="11"/>
                    <a:pt x="99" y="12"/>
                    <a:pt x="99" y="12"/>
                  </a:cubicBezTo>
                  <a:cubicBezTo>
                    <a:pt x="98" y="11"/>
                    <a:pt x="98" y="11"/>
                    <a:pt x="98" y="11"/>
                  </a:cubicBezTo>
                  <a:cubicBezTo>
                    <a:pt x="98" y="11"/>
                    <a:pt x="98" y="11"/>
                    <a:pt x="98" y="11"/>
                  </a:cubicBezTo>
                  <a:cubicBezTo>
                    <a:pt x="97" y="11"/>
                    <a:pt x="97" y="10"/>
                    <a:pt x="97" y="10"/>
                  </a:cubicBezTo>
                  <a:cubicBezTo>
                    <a:pt x="96" y="11"/>
                    <a:pt x="96" y="11"/>
                    <a:pt x="95" y="11"/>
                  </a:cubicBezTo>
                  <a:cubicBezTo>
                    <a:pt x="95" y="11"/>
                    <a:pt x="94" y="11"/>
                    <a:pt x="94" y="11"/>
                  </a:cubicBezTo>
                  <a:cubicBezTo>
                    <a:pt x="93" y="11"/>
                    <a:pt x="92" y="12"/>
                    <a:pt x="90" y="11"/>
                  </a:cubicBezTo>
                  <a:cubicBezTo>
                    <a:pt x="90" y="11"/>
                    <a:pt x="90" y="11"/>
                    <a:pt x="90" y="11"/>
                  </a:cubicBezTo>
                  <a:cubicBezTo>
                    <a:pt x="90" y="11"/>
                    <a:pt x="90" y="11"/>
                    <a:pt x="89" y="11"/>
                  </a:cubicBezTo>
                  <a:cubicBezTo>
                    <a:pt x="89" y="11"/>
                    <a:pt x="88" y="11"/>
                    <a:pt x="88" y="11"/>
                  </a:cubicBezTo>
                  <a:cubicBezTo>
                    <a:pt x="88" y="11"/>
                    <a:pt x="88" y="11"/>
                    <a:pt x="87" y="11"/>
                  </a:cubicBezTo>
                  <a:cubicBezTo>
                    <a:pt x="88" y="12"/>
                    <a:pt x="87" y="13"/>
                    <a:pt x="86" y="13"/>
                  </a:cubicBezTo>
                  <a:cubicBezTo>
                    <a:pt x="86" y="13"/>
                    <a:pt x="85" y="13"/>
                    <a:pt x="85" y="12"/>
                  </a:cubicBezTo>
                  <a:cubicBezTo>
                    <a:pt x="85" y="12"/>
                    <a:pt x="84" y="13"/>
                    <a:pt x="83" y="12"/>
                  </a:cubicBezTo>
                  <a:cubicBezTo>
                    <a:pt x="83" y="13"/>
                    <a:pt x="83" y="13"/>
                    <a:pt x="83" y="13"/>
                  </a:cubicBezTo>
                  <a:cubicBezTo>
                    <a:pt x="83" y="13"/>
                    <a:pt x="82" y="13"/>
                    <a:pt x="82" y="13"/>
                  </a:cubicBezTo>
                  <a:cubicBezTo>
                    <a:pt x="82" y="14"/>
                    <a:pt x="82" y="14"/>
                    <a:pt x="82" y="14"/>
                  </a:cubicBezTo>
                  <a:cubicBezTo>
                    <a:pt x="82" y="14"/>
                    <a:pt x="81" y="15"/>
                    <a:pt x="80" y="15"/>
                  </a:cubicBezTo>
                  <a:cubicBezTo>
                    <a:pt x="80" y="14"/>
                    <a:pt x="79" y="14"/>
                    <a:pt x="79" y="13"/>
                  </a:cubicBezTo>
                  <a:cubicBezTo>
                    <a:pt x="79" y="13"/>
                    <a:pt x="79" y="13"/>
                    <a:pt x="79" y="13"/>
                  </a:cubicBezTo>
                  <a:cubicBezTo>
                    <a:pt x="79" y="13"/>
                    <a:pt x="79" y="14"/>
                    <a:pt x="79" y="14"/>
                  </a:cubicBezTo>
                  <a:cubicBezTo>
                    <a:pt x="80" y="14"/>
                    <a:pt x="79" y="16"/>
                    <a:pt x="79" y="15"/>
                  </a:cubicBezTo>
                  <a:cubicBezTo>
                    <a:pt x="78" y="15"/>
                    <a:pt x="77" y="14"/>
                    <a:pt x="77" y="14"/>
                  </a:cubicBezTo>
                  <a:cubicBezTo>
                    <a:pt x="77" y="15"/>
                    <a:pt x="76" y="16"/>
                    <a:pt x="75" y="16"/>
                  </a:cubicBezTo>
                  <a:cubicBezTo>
                    <a:pt x="74" y="15"/>
                    <a:pt x="74" y="16"/>
                    <a:pt x="74" y="16"/>
                  </a:cubicBezTo>
                  <a:cubicBezTo>
                    <a:pt x="73" y="16"/>
                    <a:pt x="73" y="16"/>
                    <a:pt x="72" y="16"/>
                  </a:cubicBezTo>
                  <a:cubicBezTo>
                    <a:pt x="72" y="16"/>
                    <a:pt x="71" y="16"/>
                    <a:pt x="70" y="16"/>
                  </a:cubicBezTo>
                  <a:cubicBezTo>
                    <a:pt x="70" y="17"/>
                    <a:pt x="70" y="18"/>
                    <a:pt x="69" y="18"/>
                  </a:cubicBezTo>
                  <a:cubicBezTo>
                    <a:pt x="69" y="17"/>
                    <a:pt x="69" y="18"/>
                    <a:pt x="69" y="17"/>
                  </a:cubicBezTo>
                  <a:cubicBezTo>
                    <a:pt x="68" y="17"/>
                    <a:pt x="69" y="17"/>
                    <a:pt x="68" y="17"/>
                  </a:cubicBezTo>
                  <a:cubicBezTo>
                    <a:pt x="68" y="18"/>
                    <a:pt x="68" y="18"/>
                    <a:pt x="67" y="18"/>
                  </a:cubicBezTo>
                  <a:cubicBezTo>
                    <a:pt x="66" y="18"/>
                    <a:pt x="66" y="18"/>
                    <a:pt x="66" y="18"/>
                  </a:cubicBezTo>
                  <a:cubicBezTo>
                    <a:pt x="66" y="18"/>
                    <a:pt x="66" y="18"/>
                    <a:pt x="66" y="18"/>
                  </a:cubicBezTo>
                  <a:cubicBezTo>
                    <a:pt x="66" y="19"/>
                    <a:pt x="66" y="19"/>
                    <a:pt x="66" y="20"/>
                  </a:cubicBezTo>
                  <a:cubicBezTo>
                    <a:pt x="66" y="20"/>
                    <a:pt x="66" y="20"/>
                    <a:pt x="65" y="20"/>
                  </a:cubicBezTo>
                  <a:cubicBezTo>
                    <a:pt x="64" y="20"/>
                    <a:pt x="64" y="20"/>
                    <a:pt x="62" y="20"/>
                  </a:cubicBezTo>
                  <a:cubicBezTo>
                    <a:pt x="62" y="19"/>
                    <a:pt x="62" y="19"/>
                    <a:pt x="61" y="18"/>
                  </a:cubicBezTo>
                  <a:cubicBezTo>
                    <a:pt x="61" y="19"/>
                    <a:pt x="60" y="20"/>
                    <a:pt x="60" y="20"/>
                  </a:cubicBezTo>
                  <a:cubicBezTo>
                    <a:pt x="60" y="20"/>
                    <a:pt x="61" y="20"/>
                    <a:pt x="61" y="21"/>
                  </a:cubicBezTo>
                  <a:cubicBezTo>
                    <a:pt x="59" y="22"/>
                    <a:pt x="59" y="22"/>
                    <a:pt x="58" y="21"/>
                  </a:cubicBezTo>
                  <a:cubicBezTo>
                    <a:pt x="58" y="21"/>
                    <a:pt x="57" y="22"/>
                    <a:pt x="57" y="22"/>
                  </a:cubicBezTo>
                  <a:cubicBezTo>
                    <a:pt x="57" y="22"/>
                    <a:pt x="56" y="22"/>
                    <a:pt x="56" y="22"/>
                  </a:cubicBezTo>
                  <a:cubicBezTo>
                    <a:pt x="56" y="22"/>
                    <a:pt x="55" y="22"/>
                    <a:pt x="55" y="23"/>
                  </a:cubicBezTo>
                  <a:cubicBezTo>
                    <a:pt x="55" y="23"/>
                    <a:pt x="56" y="24"/>
                    <a:pt x="56" y="24"/>
                  </a:cubicBezTo>
                  <a:cubicBezTo>
                    <a:pt x="55" y="25"/>
                    <a:pt x="55" y="25"/>
                    <a:pt x="55" y="25"/>
                  </a:cubicBezTo>
                  <a:cubicBezTo>
                    <a:pt x="54" y="25"/>
                    <a:pt x="53" y="24"/>
                    <a:pt x="53" y="24"/>
                  </a:cubicBezTo>
                  <a:cubicBezTo>
                    <a:pt x="52" y="25"/>
                    <a:pt x="52" y="24"/>
                    <a:pt x="52" y="25"/>
                  </a:cubicBezTo>
                  <a:cubicBezTo>
                    <a:pt x="52" y="25"/>
                    <a:pt x="52" y="26"/>
                    <a:pt x="52" y="26"/>
                  </a:cubicBezTo>
                  <a:cubicBezTo>
                    <a:pt x="52" y="26"/>
                    <a:pt x="51" y="27"/>
                    <a:pt x="51" y="27"/>
                  </a:cubicBezTo>
                  <a:cubicBezTo>
                    <a:pt x="49" y="27"/>
                    <a:pt x="49" y="27"/>
                    <a:pt x="48" y="28"/>
                  </a:cubicBezTo>
                  <a:cubicBezTo>
                    <a:pt x="48" y="28"/>
                    <a:pt x="48" y="28"/>
                    <a:pt x="47" y="27"/>
                  </a:cubicBezTo>
                  <a:cubicBezTo>
                    <a:pt x="47" y="28"/>
                    <a:pt x="47" y="28"/>
                    <a:pt x="47" y="29"/>
                  </a:cubicBezTo>
                  <a:cubicBezTo>
                    <a:pt x="47" y="29"/>
                    <a:pt x="47" y="30"/>
                    <a:pt x="47" y="30"/>
                  </a:cubicBezTo>
                  <a:cubicBezTo>
                    <a:pt x="47" y="31"/>
                    <a:pt x="46" y="30"/>
                    <a:pt x="45" y="31"/>
                  </a:cubicBezTo>
                  <a:cubicBezTo>
                    <a:pt x="45" y="31"/>
                    <a:pt x="46" y="32"/>
                    <a:pt x="45" y="32"/>
                  </a:cubicBezTo>
                  <a:cubicBezTo>
                    <a:pt x="45" y="33"/>
                    <a:pt x="45" y="33"/>
                    <a:pt x="44" y="33"/>
                  </a:cubicBezTo>
                  <a:cubicBezTo>
                    <a:pt x="44" y="33"/>
                    <a:pt x="43" y="32"/>
                    <a:pt x="42" y="32"/>
                  </a:cubicBezTo>
                  <a:cubicBezTo>
                    <a:pt x="42" y="32"/>
                    <a:pt x="42" y="32"/>
                    <a:pt x="42" y="32"/>
                  </a:cubicBezTo>
                  <a:cubicBezTo>
                    <a:pt x="42" y="33"/>
                    <a:pt x="42" y="34"/>
                    <a:pt x="42" y="34"/>
                  </a:cubicBezTo>
                  <a:cubicBezTo>
                    <a:pt x="42" y="34"/>
                    <a:pt x="41" y="34"/>
                    <a:pt x="41" y="34"/>
                  </a:cubicBezTo>
                  <a:cubicBezTo>
                    <a:pt x="41" y="34"/>
                    <a:pt x="40" y="34"/>
                    <a:pt x="39" y="34"/>
                  </a:cubicBezTo>
                  <a:cubicBezTo>
                    <a:pt x="39" y="34"/>
                    <a:pt x="39" y="34"/>
                    <a:pt x="39" y="35"/>
                  </a:cubicBezTo>
                  <a:cubicBezTo>
                    <a:pt x="40" y="35"/>
                    <a:pt x="40" y="36"/>
                    <a:pt x="40" y="37"/>
                  </a:cubicBezTo>
                  <a:cubicBezTo>
                    <a:pt x="40" y="37"/>
                    <a:pt x="40" y="38"/>
                    <a:pt x="39" y="38"/>
                  </a:cubicBezTo>
                  <a:cubicBezTo>
                    <a:pt x="39" y="38"/>
                    <a:pt x="37" y="39"/>
                    <a:pt x="37" y="39"/>
                  </a:cubicBezTo>
                  <a:cubicBezTo>
                    <a:pt x="36" y="39"/>
                    <a:pt x="36" y="38"/>
                    <a:pt x="36" y="38"/>
                  </a:cubicBezTo>
                  <a:cubicBezTo>
                    <a:pt x="36" y="39"/>
                    <a:pt x="36" y="39"/>
                    <a:pt x="35" y="39"/>
                  </a:cubicBezTo>
                  <a:cubicBezTo>
                    <a:pt x="36" y="39"/>
                    <a:pt x="36" y="39"/>
                    <a:pt x="36" y="39"/>
                  </a:cubicBezTo>
                  <a:cubicBezTo>
                    <a:pt x="37" y="40"/>
                    <a:pt x="38" y="40"/>
                    <a:pt x="38" y="42"/>
                  </a:cubicBezTo>
                  <a:cubicBezTo>
                    <a:pt x="37" y="42"/>
                    <a:pt x="37" y="42"/>
                    <a:pt x="37" y="42"/>
                  </a:cubicBezTo>
                  <a:cubicBezTo>
                    <a:pt x="37" y="42"/>
                    <a:pt x="35" y="42"/>
                    <a:pt x="35" y="42"/>
                  </a:cubicBezTo>
                  <a:cubicBezTo>
                    <a:pt x="34" y="43"/>
                    <a:pt x="35" y="44"/>
                    <a:pt x="33" y="44"/>
                  </a:cubicBezTo>
                  <a:cubicBezTo>
                    <a:pt x="33" y="45"/>
                    <a:pt x="33" y="45"/>
                    <a:pt x="31" y="46"/>
                  </a:cubicBezTo>
                  <a:cubicBezTo>
                    <a:pt x="31" y="46"/>
                    <a:pt x="31" y="46"/>
                    <a:pt x="31" y="46"/>
                  </a:cubicBezTo>
                  <a:cubicBezTo>
                    <a:pt x="31" y="45"/>
                    <a:pt x="31" y="45"/>
                    <a:pt x="30" y="45"/>
                  </a:cubicBezTo>
                  <a:cubicBezTo>
                    <a:pt x="30" y="45"/>
                    <a:pt x="30" y="45"/>
                    <a:pt x="30" y="45"/>
                  </a:cubicBezTo>
                  <a:cubicBezTo>
                    <a:pt x="31" y="46"/>
                    <a:pt x="30" y="46"/>
                    <a:pt x="30" y="47"/>
                  </a:cubicBezTo>
                  <a:cubicBezTo>
                    <a:pt x="31" y="47"/>
                    <a:pt x="31" y="47"/>
                    <a:pt x="31" y="47"/>
                  </a:cubicBezTo>
                  <a:cubicBezTo>
                    <a:pt x="31" y="48"/>
                    <a:pt x="31" y="48"/>
                    <a:pt x="31" y="49"/>
                  </a:cubicBezTo>
                  <a:cubicBezTo>
                    <a:pt x="30" y="49"/>
                    <a:pt x="31" y="49"/>
                    <a:pt x="30" y="49"/>
                  </a:cubicBezTo>
                  <a:cubicBezTo>
                    <a:pt x="29" y="50"/>
                    <a:pt x="29" y="49"/>
                    <a:pt x="29" y="49"/>
                  </a:cubicBezTo>
                  <a:cubicBezTo>
                    <a:pt x="29" y="49"/>
                    <a:pt x="29" y="49"/>
                    <a:pt x="29" y="49"/>
                  </a:cubicBezTo>
                  <a:cubicBezTo>
                    <a:pt x="29" y="49"/>
                    <a:pt x="28" y="49"/>
                    <a:pt x="28" y="50"/>
                  </a:cubicBezTo>
                  <a:cubicBezTo>
                    <a:pt x="28" y="50"/>
                    <a:pt x="28" y="51"/>
                    <a:pt x="27" y="51"/>
                  </a:cubicBezTo>
                  <a:cubicBezTo>
                    <a:pt x="27" y="51"/>
                    <a:pt x="27" y="51"/>
                    <a:pt x="27" y="51"/>
                  </a:cubicBezTo>
                  <a:cubicBezTo>
                    <a:pt x="27" y="51"/>
                    <a:pt x="27" y="51"/>
                    <a:pt x="27" y="51"/>
                  </a:cubicBezTo>
                  <a:cubicBezTo>
                    <a:pt x="27" y="51"/>
                    <a:pt x="27" y="51"/>
                    <a:pt x="27" y="51"/>
                  </a:cubicBezTo>
                  <a:cubicBezTo>
                    <a:pt x="27" y="52"/>
                    <a:pt x="27" y="52"/>
                    <a:pt x="27" y="53"/>
                  </a:cubicBezTo>
                  <a:cubicBezTo>
                    <a:pt x="27" y="53"/>
                    <a:pt x="26" y="53"/>
                    <a:pt x="26" y="53"/>
                  </a:cubicBezTo>
                  <a:cubicBezTo>
                    <a:pt x="26" y="53"/>
                    <a:pt x="26" y="53"/>
                    <a:pt x="26" y="54"/>
                  </a:cubicBezTo>
                  <a:cubicBezTo>
                    <a:pt x="26" y="54"/>
                    <a:pt x="26" y="54"/>
                    <a:pt x="26" y="54"/>
                  </a:cubicBezTo>
                  <a:cubicBezTo>
                    <a:pt x="25" y="55"/>
                    <a:pt x="25" y="55"/>
                    <a:pt x="25" y="55"/>
                  </a:cubicBezTo>
                  <a:cubicBezTo>
                    <a:pt x="24" y="56"/>
                    <a:pt x="25" y="56"/>
                    <a:pt x="24" y="57"/>
                  </a:cubicBezTo>
                  <a:cubicBezTo>
                    <a:pt x="24" y="57"/>
                    <a:pt x="24" y="58"/>
                    <a:pt x="23" y="58"/>
                  </a:cubicBezTo>
                  <a:cubicBezTo>
                    <a:pt x="23" y="58"/>
                    <a:pt x="23" y="58"/>
                    <a:pt x="22" y="58"/>
                  </a:cubicBezTo>
                  <a:cubicBezTo>
                    <a:pt x="22" y="58"/>
                    <a:pt x="22" y="59"/>
                    <a:pt x="22" y="59"/>
                  </a:cubicBezTo>
                  <a:cubicBezTo>
                    <a:pt x="22" y="59"/>
                    <a:pt x="21" y="60"/>
                    <a:pt x="21" y="60"/>
                  </a:cubicBezTo>
                  <a:cubicBezTo>
                    <a:pt x="21" y="60"/>
                    <a:pt x="21" y="60"/>
                    <a:pt x="20" y="60"/>
                  </a:cubicBezTo>
                  <a:cubicBezTo>
                    <a:pt x="20" y="60"/>
                    <a:pt x="20" y="61"/>
                    <a:pt x="20" y="61"/>
                  </a:cubicBezTo>
                  <a:cubicBezTo>
                    <a:pt x="20" y="62"/>
                    <a:pt x="20" y="62"/>
                    <a:pt x="20" y="62"/>
                  </a:cubicBezTo>
                  <a:cubicBezTo>
                    <a:pt x="20" y="63"/>
                    <a:pt x="19" y="63"/>
                    <a:pt x="19" y="64"/>
                  </a:cubicBezTo>
                  <a:cubicBezTo>
                    <a:pt x="19" y="64"/>
                    <a:pt x="19" y="65"/>
                    <a:pt x="19" y="65"/>
                  </a:cubicBezTo>
                  <a:cubicBezTo>
                    <a:pt x="20" y="66"/>
                    <a:pt x="20" y="66"/>
                    <a:pt x="21" y="67"/>
                  </a:cubicBezTo>
                  <a:cubicBezTo>
                    <a:pt x="20" y="68"/>
                    <a:pt x="20" y="69"/>
                    <a:pt x="19" y="69"/>
                  </a:cubicBezTo>
                  <a:cubicBezTo>
                    <a:pt x="19" y="69"/>
                    <a:pt x="18" y="68"/>
                    <a:pt x="18" y="69"/>
                  </a:cubicBezTo>
                  <a:cubicBezTo>
                    <a:pt x="17" y="69"/>
                    <a:pt x="17" y="70"/>
                    <a:pt x="17" y="70"/>
                  </a:cubicBezTo>
                  <a:cubicBezTo>
                    <a:pt x="16" y="71"/>
                    <a:pt x="16" y="70"/>
                    <a:pt x="16" y="71"/>
                  </a:cubicBezTo>
                  <a:cubicBezTo>
                    <a:pt x="16" y="71"/>
                    <a:pt x="17" y="71"/>
                    <a:pt x="17" y="72"/>
                  </a:cubicBezTo>
                  <a:cubicBezTo>
                    <a:pt x="17" y="72"/>
                    <a:pt x="17" y="73"/>
                    <a:pt x="17" y="73"/>
                  </a:cubicBezTo>
                  <a:cubicBezTo>
                    <a:pt x="17" y="73"/>
                    <a:pt x="17" y="73"/>
                    <a:pt x="16" y="74"/>
                  </a:cubicBezTo>
                  <a:cubicBezTo>
                    <a:pt x="16" y="74"/>
                    <a:pt x="16" y="73"/>
                    <a:pt x="15" y="73"/>
                  </a:cubicBezTo>
                  <a:cubicBezTo>
                    <a:pt x="15" y="75"/>
                    <a:pt x="17" y="75"/>
                    <a:pt x="17" y="76"/>
                  </a:cubicBezTo>
                  <a:cubicBezTo>
                    <a:pt x="16" y="77"/>
                    <a:pt x="16" y="77"/>
                    <a:pt x="15" y="78"/>
                  </a:cubicBezTo>
                  <a:cubicBezTo>
                    <a:pt x="15" y="77"/>
                    <a:pt x="15" y="77"/>
                    <a:pt x="14" y="76"/>
                  </a:cubicBezTo>
                  <a:cubicBezTo>
                    <a:pt x="14" y="77"/>
                    <a:pt x="14" y="77"/>
                    <a:pt x="14" y="77"/>
                  </a:cubicBezTo>
                  <a:cubicBezTo>
                    <a:pt x="15" y="77"/>
                    <a:pt x="14" y="78"/>
                    <a:pt x="14" y="78"/>
                  </a:cubicBezTo>
                  <a:cubicBezTo>
                    <a:pt x="14" y="78"/>
                    <a:pt x="14" y="79"/>
                    <a:pt x="14" y="79"/>
                  </a:cubicBezTo>
                  <a:cubicBezTo>
                    <a:pt x="14" y="79"/>
                    <a:pt x="15" y="80"/>
                    <a:pt x="15" y="81"/>
                  </a:cubicBezTo>
                  <a:cubicBezTo>
                    <a:pt x="14" y="81"/>
                    <a:pt x="14" y="82"/>
                    <a:pt x="13" y="82"/>
                  </a:cubicBezTo>
                  <a:cubicBezTo>
                    <a:pt x="14" y="83"/>
                    <a:pt x="14" y="83"/>
                    <a:pt x="14" y="84"/>
                  </a:cubicBezTo>
                  <a:cubicBezTo>
                    <a:pt x="14" y="84"/>
                    <a:pt x="13" y="84"/>
                    <a:pt x="13" y="85"/>
                  </a:cubicBezTo>
                  <a:cubicBezTo>
                    <a:pt x="13" y="85"/>
                    <a:pt x="14" y="86"/>
                    <a:pt x="13" y="86"/>
                  </a:cubicBezTo>
                  <a:cubicBezTo>
                    <a:pt x="13" y="86"/>
                    <a:pt x="13" y="86"/>
                    <a:pt x="13" y="86"/>
                  </a:cubicBezTo>
                  <a:cubicBezTo>
                    <a:pt x="13" y="87"/>
                    <a:pt x="13" y="87"/>
                    <a:pt x="13" y="87"/>
                  </a:cubicBezTo>
                  <a:cubicBezTo>
                    <a:pt x="14" y="87"/>
                    <a:pt x="14" y="88"/>
                    <a:pt x="15" y="89"/>
                  </a:cubicBezTo>
                  <a:cubicBezTo>
                    <a:pt x="14" y="89"/>
                    <a:pt x="14" y="89"/>
                    <a:pt x="14" y="90"/>
                  </a:cubicBezTo>
                  <a:cubicBezTo>
                    <a:pt x="14" y="90"/>
                    <a:pt x="14" y="90"/>
                    <a:pt x="13" y="90"/>
                  </a:cubicBezTo>
                  <a:cubicBezTo>
                    <a:pt x="13" y="89"/>
                    <a:pt x="13" y="89"/>
                    <a:pt x="12" y="89"/>
                  </a:cubicBezTo>
                  <a:cubicBezTo>
                    <a:pt x="12" y="89"/>
                    <a:pt x="12" y="89"/>
                    <a:pt x="11" y="90"/>
                  </a:cubicBezTo>
                  <a:cubicBezTo>
                    <a:pt x="11" y="90"/>
                    <a:pt x="11" y="90"/>
                    <a:pt x="11" y="90"/>
                  </a:cubicBezTo>
                  <a:cubicBezTo>
                    <a:pt x="12" y="91"/>
                    <a:pt x="14" y="91"/>
                    <a:pt x="14" y="93"/>
                  </a:cubicBezTo>
                  <a:cubicBezTo>
                    <a:pt x="13" y="93"/>
                    <a:pt x="13" y="93"/>
                    <a:pt x="13" y="94"/>
                  </a:cubicBezTo>
                  <a:cubicBezTo>
                    <a:pt x="14" y="94"/>
                    <a:pt x="14" y="95"/>
                    <a:pt x="14" y="95"/>
                  </a:cubicBezTo>
                  <a:cubicBezTo>
                    <a:pt x="14" y="96"/>
                    <a:pt x="14" y="96"/>
                    <a:pt x="12" y="96"/>
                  </a:cubicBezTo>
                  <a:cubicBezTo>
                    <a:pt x="12" y="96"/>
                    <a:pt x="12" y="95"/>
                    <a:pt x="11" y="95"/>
                  </a:cubicBezTo>
                  <a:cubicBezTo>
                    <a:pt x="11" y="96"/>
                    <a:pt x="11" y="96"/>
                    <a:pt x="11" y="96"/>
                  </a:cubicBezTo>
                  <a:cubicBezTo>
                    <a:pt x="11" y="96"/>
                    <a:pt x="12" y="97"/>
                    <a:pt x="12" y="98"/>
                  </a:cubicBezTo>
                  <a:cubicBezTo>
                    <a:pt x="12" y="98"/>
                    <a:pt x="12" y="98"/>
                    <a:pt x="12" y="99"/>
                  </a:cubicBezTo>
                  <a:cubicBezTo>
                    <a:pt x="12" y="100"/>
                    <a:pt x="13" y="101"/>
                    <a:pt x="13" y="102"/>
                  </a:cubicBezTo>
                  <a:cubicBezTo>
                    <a:pt x="13" y="102"/>
                    <a:pt x="12" y="103"/>
                    <a:pt x="12" y="103"/>
                  </a:cubicBezTo>
                  <a:cubicBezTo>
                    <a:pt x="13" y="104"/>
                    <a:pt x="12" y="105"/>
                    <a:pt x="12" y="105"/>
                  </a:cubicBezTo>
                  <a:cubicBezTo>
                    <a:pt x="13" y="106"/>
                    <a:pt x="13" y="105"/>
                    <a:pt x="13" y="106"/>
                  </a:cubicBezTo>
                  <a:cubicBezTo>
                    <a:pt x="14" y="106"/>
                    <a:pt x="14" y="107"/>
                    <a:pt x="14" y="107"/>
                  </a:cubicBezTo>
                  <a:cubicBezTo>
                    <a:pt x="14" y="107"/>
                    <a:pt x="14" y="107"/>
                    <a:pt x="14" y="108"/>
                  </a:cubicBezTo>
                  <a:cubicBezTo>
                    <a:pt x="13" y="109"/>
                    <a:pt x="13" y="108"/>
                    <a:pt x="11" y="108"/>
                  </a:cubicBezTo>
                  <a:cubicBezTo>
                    <a:pt x="11" y="108"/>
                    <a:pt x="11" y="109"/>
                    <a:pt x="11" y="109"/>
                  </a:cubicBezTo>
                  <a:cubicBezTo>
                    <a:pt x="12" y="110"/>
                    <a:pt x="13" y="111"/>
                    <a:pt x="13" y="112"/>
                  </a:cubicBezTo>
                  <a:cubicBezTo>
                    <a:pt x="13" y="113"/>
                    <a:pt x="13" y="112"/>
                    <a:pt x="13" y="113"/>
                  </a:cubicBezTo>
                  <a:cubicBezTo>
                    <a:pt x="12" y="113"/>
                    <a:pt x="12" y="113"/>
                    <a:pt x="12" y="113"/>
                  </a:cubicBezTo>
                  <a:cubicBezTo>
                    <a:pt x="12" y="114"/>
                    <a:pt x="13" y="114"/>
                    <a:pt x="13" y="115"/>
                  </a:cubicBezTo>
                  <a:cubicBezTo>
                    <a:pt x="12" y="116"/>
                    <a:pt x="12" y="117"/>
                    <a:pt x="12" y="117"/>
                  </a:cubicBezTo>
                  <a:cubicBezTo>
                    <a:pt x="13" y="118"/>
                    <a:pt x="14" y="120"/>
                    <a:pt x="14" y="121"/>
                  </a:cubicBezTo>
                  <a:cubicBezTo>
                    <a:pt x="14" y="121"/>
                    <a:pt x="14" y="122"/>
                    <a:pt x="14" y="122"/>
                  </a:cubicBezTo>
                  <a:cubicBezTo>
                    <a:pt x="13" y="122"/>
                    <a:pt x="12" y="122"/>
                    <a:pt x="12" y="123"/>
                  </a:cubicBezTo>
                  <a:cubicBezTo>
                    <a:pt x="12" y="123"/>
                    <a:pt x="12" y="123"/>
                    <a:pt x="12" y="123"/>
                  </a:cubicBezTo>
                  <a:cubicBezTo>
                    <a:pt x="13" y="123"/>
                    <a:pt x="13" y="123"/>
                    <a:pt x="13" y="123"/>
                  </a:cubicBezTo>
                  <a:cubicBezTo>
                    <a:pt x="14" y="123"/>
                    <a:pt x="13" y="123"/>
                    <a:pt x="14" y="123"/>
                  </a:cubicBezTo>
                  <a:cubicBezTo>
                    <a:pt x="14" y="122"/>
                    <a:pt x="14" y="122"/>
                    <a:pt x="14" y="122"/>
                  </a:cubicBezTo>
                  <a:cubicBezTo>
                    <a:pt x="15" y="122"/>
                    <a:pt x="15" y="122"/>
                    <a:pt x="15" y="121"/>
                  </a:cubicBezTo>
                  <a:cubicBezTo>
                    <a:pt x="15" y="121"/>
                    <a:pt x="15" y="121"/>
                    <a:pt x="16" y="121"/>
                  </a:cubicBezTo>
                  <a:cubicBezTo>
                    <a:pt x="16" y="122"/>
                    <a:pt x="16" y="122"/>
                    <a:pt x="16" y="122"/>
                  </a:cubicBezTo>
                  <a:cubicBezTo>
                    <a:pt x="17" y="122"/>
                    <a:pt x="17" y="122"/>
                    <a:pt x="17" y="122"/>
                  </a:cubicBezTo>
                  <a:cubicBezTo>
                    <a:pt x="17" y="122"/>
                    <a:pt x="17" y="122"/>
                    <a:pt x="17" y="123"/>
                  </a:cubicBezTo>
                  <a:cubicBezTo>
                    <a:pt x="17" y="123"/>
                    <a:pt x="17" y="123"/>
                    <a:pt x="17" y="123"/>
                  </a:cubicBezTo>
                  <a:cubicBezTo>
                    <a:pt x="18" y="122"/>
                    <a:pt x="18" y="122"/>
                    <a:pt x="19" y="122"/>
                  </a:cubicBezTo>
                  <a:cubicBezTo>
                    <a:pt x="19" y="122"/>
                    <a:pt x="19" y="122"/>
                    <a:pt x="20" y="122"/>
                  </a:cubicBezTo>
                  <a:cubicBezTo>
                    <a:pt x="20" y="123"/>
                    <a:pt x="20" y="123"/>
                    <a:pt x="20" y="124"/>
                  </a:cubicBezTo>
                  <a:cubicBezTo>
                    <a:pt x="19" y="124"/>
                    <a:pt x="19" y="126"/>
                    <a:pt x="18" y="126"/>
                  </a:cubicBezTo>
                  <a:cubicBezTo>
                    <a:pt x="17" y="127"/>
                    <a:pt x="17" y="126"/>
                    <a:pt x="16" y="126"/>
                  </a:cubicBezTo>
                  <a:cubicBezTo>
                    <a:pt x="16" y="127"/>
                    <a:pt x="17" y="129"/>
                    <a:pt x="18" y="129"/>
                  </a:cubicBezTo>
                  <a:cubicBezTo>
                    <a:pt x="18" y="129"/>
                    <a:pt x="18" y="130"/>
                    <a:pt x="18" y="130"/>
                  </a:cubicBezTo>
                  <a:cubicBezTo>
                    <a:pt x="18" y="130"/>
                    <a:pt x="18" y="130"/>
                    <a:pt x="17" y="130"/>
                  </a:cubicBezTo>
                  <a:cubicBezTo>
                    <a:pt x="17" y="131"/>
                    <a:pt x="18" y="131"/>
                    <a:pt x="18" y="131"/>
                  </a:cubicBezTo>
                  <a:cubicBezTo>
                    <a:pt x="18" y="132"/>
                    <a:pt x="17" y="133"/>
                    <a:pt x="17" y="133"/>
                  </a:cubicBezTo>
                  <a:cubicBezTo>
                    <a:pt x="17" y="134"/>
                    <a:pt x="17" y="134"/>
                    <a:pt x="17" y="134"/>
                  </a:cubicBezTo>
                  <a:cubicBezTo>
                    <a:pt x="17" y="135"/>
                    <a:pt x="16" y="136"/>
                    <a:pt x="16" y="136"/>
                  </a:cubicBezTo>
                  <a:cubicBezTo>
                    <a:pt x="17" y="137"/>
                    <a:pt x="17" y="138"/>
                    <a:pt x="16" y="139"/>
                  </a:cubicBezTo>
                  <a:cubicBezTo>
                    <a:pt x="17" y="139"/>
                    <a:pt x="17" y="139"/>
                    <a:pt x="17" y="140"/>
                  </a:cubicBezTo>
                  <a:cubicBezTo>
                    <a:pt x="17" y="141"/>
                    <a:pt x="17" y="141"/>
                    <a:pt x="16" y="141"/>
                  </a:cubicBezTo>
                  <a:cubicBezTo>
                    <a:pt x="16" y="141"/>
                    <a:pt x="16" y="141"/>
                    <a:pt x="16" y="141"/>
                  </a:cubicBezTo>
                  <a:cubicBezTo>
                    <a:pt x="16" y="141"/>
                    <a:pt x="16" y="141"/>
                    <a:pt x="16" y="141"/>
                  </a:cubicBezTo>
                  <a:cubicBezTo>
                    <a:pt x="16" y="141"/>
                    <a:pt x="16" y="141"/>
                    <a:pt x="16" y="141"/>
                  </a:cubicBezTo>
                  <a:cubicBezTo>
                    <a:pt x="17" y="142"/>
                    <a:pt x="17" y="142"/>
                    <a:pt x="17" y="142"/>
                  </a:cubicBezTo>
                  <a:cubicBezTo>
                    <a:pt x="16" y="143"/>
                    <a:pt x="16" y="143"/>
                    <a:pt x="16" y="144"/>
                  </a:cubicBezTo>
                  <a:cubicBezTo>
                    <a:pt x="16" y="144"/>
                    <a:pt x="16" y="144"/>
                    <a:pt x="15" y="144"/>
                  </a:cubicBezTo>
                  <a:cubicBezTo>
                    <a:pt x="15" y="144"/>
                    <a:pt x="14" y="144"/>
                    <a:pt x="14" y="144"/>
                  </a:cubicBezTo>
                  <a:cubicBezTo>
                    <a:pt x="14" y="143"/>
                    <a:pt x="14" y="143"/>
                    <a:pt x="13" y="143"/>
                  </a:cubicBezTo>
                  <a:cubicBezTo>
                    <a:pt x="13" y="142"/>
                    <a:pt x="14" y="142"/>
                    <a:pt x="13" y="141"/>
                  </a:cubicBezTo>
                  <a:cubicBezTo>
                    <a:pt x="13" y="141"/>
                    <a:pt x="13" y="141"/>
                    <a:pt x="13" y="141"/>
                  </a:cubicBezTo>
                  <a:cubicBezTo>
                    <a:pt x="12" y="141"/>
                    <a:pt x="12" y="141"/>
                    <a:pt x="12" y="140"/>
                  </a:cubicBezTo>
                  <a:cubicBezTo>
                    <a:pt x="12" y="140"/>
                    <a:pt x="11" y="140"/>
                    <a:pt x="11" y="140"/>
                  </a:cubicBezTo>
                  <a:cubicBezTo>
                    <a:pt x="11" y="139"/>
                    <a:pt x="11" y="139"/>
                    <a:pt x="11" y="139"/>
                  </a:cubicBezTo>
                  <a:cubicBezTo>
                    <a:pt x="10" y="138"/>
                    <a:pt x="9" y="137"/>
                    <a:pt x="7" y="135"/>
                  </a:cubicBezTo>
                  <a:cubicBezTo>
                    <a:pt x="7" y="135"/>
                    <a:pt x="7" y="134"/>
                    <a:pt x="6" y="134"/>
                  </a:cubicBezTo>
                  <a:cubicBezTo>
                    <a:pt x="6" y="134"/>
                    <a:pt x="5" y="134"/>
                    <a:pt x="5" y="134"/>
                  </a:cubicBezTo>
                  <a:cubicBezTo>
                    <a:pt x="4" y="133"/>
                    <a:pt x="4" y="132"/>
                    <a:pt x="3" y="132"/>
                  </a:cubicBezTo>
                  <a:cubicBezTo>
                    <a:pt x="3" y="131"/>
                    <a:pt x="3" y="131"/>
                    <a:pt x="2" y="130"/>
                  </a:cubicBezTo>
                  <a:cubicBezTo>
                    <a:pt x="2" y="130"/>
                    <a:pt x="2" y="130"/>
                    <a:pt x="2" y="130"/>
                  </a:cubicBezTo>
                  <a:cubicBezTo>
                    <a:pt x="2" y="130"/>
                    <a:pt x="2" y="130"/>
                    <a:pt x="2" y="130"/>
                  </a:cubicBezTo>
                  <a:cubicBezTo>
                    <a:pt x="2" y="130"/>
                    <a:pt x="1" y="130"/>
                    <a:pt x="1" y="130"/>
                  </a:cubicBezTo>
                  <a:cubicBezTo>
                    <a:pt x="1" y="129"/>
                    <a:pt x="0" y="129"/>
                    <a:pt x="0" y="128"/>
                  </a:cubicBezTo>
                  <a:cubicBezTo>
                    <a:pt x="0" y="127"/>
                    <a:pt x="0" y="127"/>
                    <a:pt x="1" y="127"/>
                  </a:cubicBezTo>
                  <a:cubicBezTo>
                    <a:pt x="2" y="126"/>
                    <a:pt x="3" y="127"/>
                    <a:pt x="4" y="125"/>
                  </a:cubicBezTo>
                  <a:cubicBezTo>
                    <a:pt x="4" y="125"/>
                    <a:pt x="4" y="125"/>
                    <a:pt x="4" y="125"/>
                  </a:cubicBezTo>
                  <a:cubicBezTo>
                    <a:pt x="3" y="124"/>
                    <a:pt x="3" y="125"/>
                    <a:pt x="3" y="124"/>
                  </a:cubicBezTo>
                  <a:cubicBezTo>
                    <a:pt x="3" y="124"/>
                    <a:pt x="3" y="124"/>
                    <a:pt x="2" y="124"/>
                  </a:cubicBezTo>
                  <a:cubicBezTo>
                    <a:pt x="2" y="123"/>
                    <a:pt x="2" y="123"/>
                    <a:pt x="2" y="123"/>
                  </a:cubicBezTo>
                  <a:cubicBezTo>
                    <a:pt x="3" y="123"/>
                    <a:pt x="3" y="122"/>
                    <a:pt x="3" y="122"/>
                  </a:cubicBezTo>
                  <a:cubicBezTo>
                    <a:pt x="3" y="121"/>
                    <a:pt x="3" y="121"/>
                    <a:pt x="3" y="119"/>
                  </a:cubicBezTo>
                  <a:cubicBezTo>
                    <a:pt x="3" y="119"/>
                    <a:pt x="3" y="119"/>
                    <a:pt x="3" y="119"/>
                  </a:cubicBezTo>
                  <a:cubicBezTo>
                    <a:pt x="4" y="118"/>
                    <a:pt x="4" y="118"/>
                    <a:pt x="4" y="117"/>
                  </a:cubicBezTo>
                  <a:cubicBezTo>
                    <a:pt x="3" y="117"/>
                    <a:pt x="3" y="115"/>
                    <a:pt x="3" y="113"/>
                  </a:cubicBezTo>
                  <a:cubicBezTo>
                    <a:pt x="2" y="113"/>
                    <a:pt x="1" y="113"/>
                    <a:pt x="1" y="111"/>
                  </a:cubicBezTo>
                  <a:cubicBezTo>
                    <a:pt x="1" y="111"/>
                    <a:pt x="1" y="111"/>
                    <a:pt x="1" y="111"/>
                  </a:cubicBezTo>
                  <a:cubicBezTo>
                    <a:pt x="2" y="111"/>
                    <a:pt x="2" y="111"/>
                    <a:pt x="3" y="111"/>
                  </a:cubicBezTo>
                  <a:cubicBezTo>
                    <a:pt x="3" y="110"/>
                    <a:pt x="2" y="110"/>
                    <a:pt x="3" y="109"/>
                  </a:cubicBezTo>
                  <a:cubicBezTo>
                    <a:pt x="3" y="108"/>
                    <a:pt x="2" y="108"/>
                    <a:pt x="1" y="106"/>
                  </a:cubicBezTo>
                  <a:cubicBezTo>
                    <a:pt x="2" y="106"/>
                    <a:pt x="2" y="105"/>
                    <a:pt x="2" y="105"/>
                  </a:cubicBezTo>
                  <a:cubicBezTo>
                    <a:pt x="1" y="105"/>
                    <a:pt x="1" y="104"/>
                    <a:pt x="0" y="104"/>
                  </a:cubicBezTo>
                  <a:cubicBezTo>
                    <a:pt x="0" y="103"/>
                    <a:pt x="0" y="102"/>
                    <a:pt x="1" y="102"/>
                  </a:cubicBezTo>
                  <a:cubicBezTo>
                    <a:pt x="1" y="101"/>
                    <a:pt x="1" y="101"/>
                    <a:pt x="1" y="100"/>
                  </a:cubicBezTo>
                  <a:cubicBezTo>
                    <a:pt x="1" y="99"/>
                    <a:pt x="1" y="99"/>
                    <a:pt x="1" y="97"/>
                  </a:cubicBezTo>
                  <a:cubicBezTo>
                    <a:pt x="2" y="97"/>
                    <a:pt x="2" y="97"/>
                    <a:pt x="2" y="97"/>
                  </a:cubicBezTo>
                  <a:cubicBezTo>
                    <a:pt x="2" y="97"/>
                    <a:pt x="2" y="95"/>
                    <a:pt x="2" y="95"/>
                  </a:cubicBezTo>
                  <a:cubicBezTo>
                    <a:pt x="2" y="94"/>
                    <a:pt x="1" y="93"/>
                    <a:pt x="1" y="92"/>
                  </a:cubicBezTo>
                  <a:cubicBezTo>
                    <a:pt x="1" y="92"/>
                    <a:pt x="1" y="92"/>
                    <a:pt x="1" y="92"/>
                  </a:cubicBezTo>
                  <a:cubicBezTo>
                    <a:pt x="1" y="92"/>
                    <a:pt x="2" y="91"/>
                    <a:pt x="2" y="91"/>
                  </a:cubicBezTo>
                  <a:cubicBezTo>
                    <a:pt x="2" y="91"/>
                    <a:pt x="1" y="90"/>
                    <a:pt x="1" y="89"/>
                  </a:cubicBezTo>
                  <a:cubicBezTo>
                    <a:pt x="1" y="89"/>
                    <a:pt x="1" y="89"/>
                    <a:pt x="1" y="89"/>
                  </a:cubicBezTo>
                  <a:cubicBezTo>
                    <a:pt x="2" y="89"/>
                    <a:pt x="3" y="89"/>
                    <a:pt x="3" y="88"/>
                  </a:cubicBezTo>
                  <a:cubicBezTo>
                    <a:pt x="2" y="88"/>
                    <a:pt x="2" y="87"/>
                    <a:pt x="2" y="86"/>
                  </a:cubicBezTo>
                  <a:cubicBezTo>
                    <a:pt x="2" y="86"/>
                    <a:pt x="2" y="86"/>
                    <a:pt x="3" y="85"/>
                  </a:cubicBezTo>
                  <a:cubicBezTo>
                    <a:pt x="4" y="86"/>
                    <a:pt x="4" y="86"/>
                    <a:pt x="4" y="86"/>
                  </a:cubicBezTo>
                  <a:cubicBezTo>
                    <a:pt x="4" y="86"/>
                    <a:pt x="4" y="86"/>
                    <a:pt x="4" y="85"/>
                  </a:cubicBezTo>
                  <a:cubicBezTo>
                    <a:pt x="4" y="85"/>
                    <a:pt x="4" y="85"/>
                    <a:pt x="3" y="85"/>
                  </a:cubicBezTo>
                  <a:cubicBezTo>
                    <a:pt x="3" y="84"/>
                    <a:pt x="4" y="83"/>
                    <a:pt x="4" y="83"/>
                  </a:cubicBezTo>
                  <a:cubicBezTo>
                    <a:pt x="4" y="83"/>
                    <a:pt x="3" y="82"/>
                    <a:pt x="4" y="82"/>
                  </a:cubicBezTo>
                  <a:cubicBezTo>
                    <a:pt x="4" y="82"/>
                    <a:pt x="4" y="82"/>
                    <a:pt x="4" y="82"/>
                  </a:cubicBezTo>
                  <a:cubicBezTo>
                    <a:pt x="4" y="81"/>
                    <a:pt x="4" y="81"/>
                    <a:pt x="4" y="80"/>
                  </a:cubicBezTo>
                  <a:cubicBezTo>
                    <a:pt x="4" y="79"/>
                    <a:pt x="5" y="79"/>
                    <a:pt x="5" y="78"/>
                  </a:cubicBezTo>
                  <a:cubicBezTo>
                    <a:pt x="4" y="77"/>
                    <a:pt x="3" y="77"/>
                    <a:pt x="3" y="75"/>
                  </a:cubicBezTo>
                  <a:cubicBezTo>
                    <a:pt x="4" y="75"/>
                    <a:pt x="5" y="75"/>
                    <a:pt x="4" y="75"/>
                  </a:cubicBezTo>
                  <a:cubicBezTo>
                    <a:pt x="4" y="74"/>
                    <a:pt x="4" y="74"/>
                    <a:pt x="4" y="74"/>
                  </a:cubicBezTo>
                  <a:cubicBezTo>
                    <a:pt x="4" y="74"/>
                    <a:pt x="3" y="73"/>
                    <a:pt x="3" y="73"/>
                  </a:cubicBezTo>
                  <a:cubicBezTo>
                    <a:pt x="3" y="73"/>
                    <a:pt x="3" y="73"/>
                    <a:pt x="3" y="73"/>
                  </a:cubicBezTo>
                  <a:cubicBezTo>
                    <a:pt x="4" y="71"/>
                    <a:pt x="7" y="71"/>
                    <a:pt x="7" y="68"/>
                  </a:cubicBezTo>
                  <a:cubicBezTo>
                    <a:pt x="7" y="68"/>
                    <a:pt x="7" y="68"/>
                    <a:pt x="7" y="68"/>
                  </a:cubicBezTo>
                  <a:cubicBezTo>
                    <a:pt x="7" y="67"/>
                    <a:pt x="8" y="67"/>
                    <a:pt x="8" y="66"/>
                  </a:cubicBezTo>
                  <a:cubicBezTo>
                    <a:pt x="8" y="66"/>
                    <a:pt x="8" y="66"/>
                    <a:pt x="8" y="66"/>
                  </a:cubicBezTo>
                  <a:cubicBezTo>
                    <a:pt x="8" y="65"/>
                    <a:pt x="7" y="65"/>
                    <a:pt x="7" y="65"/>
                  </a:cubicBezTo>
                  <a:cubicBezTo>
                    <a:pt x="7" y="64"/>
                    <a:pt x="7" y="64"/>
                    <a:pt x="7" y="63"/>
                  </a:cubicBezTo>
                  <a:cubicBezTo>
                    <a:pt x="8" y="63"/>
                    <a:pt x="8" y="63"/>
                    <a:pt x="9" y="62"/>
                  </a:cubicBezTo>
                  <a:cubicBezTo>
                    <a:pt x="9" y="62"/>
                    <a:pt x="8" y="61"/>
                    <a:pt x="8" y="60"/>
                  </a:cubicBezTo>
                  <a:cubicBezTo>
                    <a:pt x="9" y="60"/>
                    <a:pt x="9" y="60"/>
                    <a:pt x="10" y="60"/>
                  </a:cubicBezTo>
                  <a:cubicBezTo>
                    <a:pt x="10" y="60"/>
                    <a:pt x="10" y="60"/>
                    <a:pt x="11" y="60"/>
                  </a:cubicBezTo>
                  <a:cubicBezTo>
                    <a:pt x="11" y="60"/>
                    <a:pt x="11" y="60"/>
                    <a:pt x="11" y="60"/>
                  </a:cubicBezTo>
                  <a:cubicBezTo>
                    <a:pt x="11" y="60"/>
                    <a:pt x="11" y="60"/>
                    <a:pt x="12" y="60"/>
                  </a:cubicBezTo>
                  <a:cubicBezTo>
                    <a:pt x="11" y="59"/>
                    <a:pt x="11" y="59"/>
                    <a:pt x="11" y="57"/>
                  </a:cubicBezTo>
                  <a:cubicBezTo>
                    <a:pt x="11" y="57"/>
                    <a:pt x="12" y="56"/>
                    <a:pt x="12" y="55"/>
                  </a:cubicBezTo>
                  <a:cubicBezTo>
                    <a:pt x="12" y="55"/>
                    <a:pt x="12" y="55"/>
                    <a:pt x="12" y="54"/>
                  </a:cubicBezTo>
                  <a:cubicBezTo>
                    <a:pt x="12" y="54"/>
                    <a:pt x="13" y="54"/>
                    <a:pt x="13" y="53"/>
                  </a:cubicBezTo>
                  <a:cubicBezTo>
                    <a:pt x="13" y="53"/>
                    <a:pt x="12" y="53"/>
                    <a:pt x="12" y="52"/>
                  </a:cubicBezTo>
                  <a:cubicBezTo>
                    <a:pt x="12" y="52"/>
                    <a:pt x="12" y="52"/>
                    <a:pt x="12" y="52"/>
                  </a:cubicBezTo>
                  <a:cubicBezTo>
                    <a:pt x="12" y="52"/>
                    <a:pt x="12" y="52"/>
                    <a:pt x="12" y="52"/>
                  </a:cubicBezTo>
                  <a:cubicBezTo>
                    <a:pt x="12" y="52"/>
                    <a:pt x="12" y="52"/>
                    <a:pt x="12" y="52"/>
                  </a:cubicBezTo>
                  <a:cubicBezTo>
                    <a:pt x="13" y="51"/>
                    <a:pt x="13" y="51"/>
                    <a:pt x="13" y="51"/>
                  </a:cubicBezTo>
                  <a:cubicBezTo>
                    <a:pt x="14" y="51"/>
                    <a:pt x="14" y="51"/>
                    <a:pt x="15" y="51"/>
                  </a:cubicBezTo>
                  <a:cubicBezTo>
                    <a:pt x="15" y="51"/>
                    <a:pt x="15" y="51"/>
                    <a:pt x="15" y="51"/>
                  </a:cubicBezTo>
                  <a:cubicBezTo>
                    <a:pt x="15" y="51"/>
                    <a:pt x="15" y="51"/>
                    <a:pt x="15" y="51"/>
                  </a:cubicBezTo>
                  <a:cubicBezTo>
                    <a:pt x="14" y="49"/>
                    <a:pt x="13" y="49"/>
                    <a:pt x="12" y="47"/>
                  </a:cubicBezTo>
                  <a:cubicBezTo>
                    <a:pt x="12" y="47"/>
                    <a:pt x="12" y="47"/>
                    <a:pt x="12" y="47"/>
                  </a:cubicBezTo>
                  <a:cubicBezTo>
                    <a:pt x="13" y="46"/>
                    <a:pt x="13" y="46"/>
                    <a:pt x="13" y="46"/>
                  </a:cubicBezTo>
                  <a:cubicBezTo>
                    <a:pt x="14" y="46"/>
                    <a:pt x="14" y="46"/>
                    <a:pt x="14" y="46"/>
                  </a:cubicBezTo>
                  <a:cubicBezTo>
                    <a:pt x="15" y="47"/>
                    <a:pt x="16" y="49"/>
                    <a:pt x="17" y="49"/>
                  </a:cubicBezTo>
                  <a:cubicBezTo>
                    <a:pt x="17" y="49"/>
                    <a:pt x="17" y="49"/>
                    <a:pt x="17" y="49"/>
                  </a:cubicBezTo>
                  <a:cubicBezTo>
                    <a:pt x="17" y="48"/>
                    <a:pt x="15" y="46"/>
                    <a:pt x="15" y="45"/>
                  </a:cubicBezTo>
                  <a:cubicBezTo>
                    <a:pt x="15" y="45"/>
                    <a:pt x="16" y="44"/>
                    <a:pt x="17" y="44"/>
                  </a:cubicBezTo>
                  <a:cubicBezTo>
                    <a:pt x="17" y="44"/>
                    <a:pt x="17" y="44"/>
                    <a:pt x="17" y="44"/>
                  </a:cubicBezTo>
                  <a:cubicBezTo>
                    <a:pt x="17" y="45"/>
                    <a:pt x="17" y="45"/>
                    <a:pt x="18" y="46"/>
                  </a:cubicBezTo>
                  <a:cubicBezTo>
                    <a:pt x="18" y="46"/>
                    <a:pt x="18" y="46"/>
                    <a:pt x="19" y="46"/>
                  </a:cubicBezTo>
                  <a:cubicBezTo>
                    <a:pt x="19" y="45"/>
                    <a:pt x="19" y="45"/>
                    <a:pt x="19" y="45"/>
                  </a:cubicBezTo>
                  <a:cubicBezTo>
                    <a:pt x="19" y="45"/>
                    <a:pt x="19" y="45"/>
                    <a:pt x="20" y="45"/>
                  </a:cubicBezTo>
                  <a:cubicBezTo>
                    <a:pt x="20" y="44"/>
                    <a:pt x="20" y="44"/>
                    <a:pt x="20" y="44"/>
                  </a:cubicBezTo>
                  <a:cubicBezTo>
                    <a:pt x="20" y="44"/>
                    <a:pt x="20" y="44"/>
                    <a:pt x="20" y="44"/>
                  </a:cubicBezTo>
                  <a:cubicBezTo>
                    <a:pt x="20" y="43"/>
                    <a:pt x="20" y="43"/>
                    <a:pt x="20" y="42"/>
                  </a:cubicBezTo>
                  <a:cubicBezTo>
                    <a:pt x="20" y="42"/>
                    <a:pt x="21" y="42"/>
                    <a:pt x="22" y="42"/>
                  </a:cubicBezTo>
                  <a:cubicBezTo>
                    <a:pt x="22" y="42"/>
                    <a:pt x="23" y="42"/>
                    <a:pt x="24" y="42"/>
                  </a:cubicBezTo>
                  <a:cubicBezTo>
                    <a:pt x="24" y="42"/>
                    <a:pt x="24" y="41"/>
                    <a:pt x="24" y="41"/>
                  </a:cubicBezTo>
                  <a:cubicBezTo>
                    <a:pt x="23" y="41"/>
                    <a:pt x="23" y="41"/>
                    <a:pt x="23" y="40"/>
                  </a:cubicBezTo>
                  <a:cubicBezTo>
                    <a:pt x="23" y="39"/>
                    <a:pt x="23" y="39"/>
                    <a:pt x="23" y="39"/>
                  </a:cubicBezTo>
                  <a:cubicBezTo>
                    <a:pt x="23" y="39"/>
                    <a:pt x="24" y="39"/>
                    <a:pt x="24" y="38"/>
                  </a:cubicBezTo>
                  <a:cubicBezTo>
                    <a:pt x="25" y="39"/>
                    <a:pt x="25" y="38"/>
                    <a:pt x="27" y="39"/>
                  </a:cubicBezTo>
                  <a:cubicBezTo>
                    <a:pt x="27" y="39"/>
                    <a:pt x="27" y="39"/>
                    <a:pt x="27" y="39"/>
                  </a:cubicBezTo>
                  <a:cubicBezTo>
                    <a:pt x="27" y="39"/>
                    <a:pt x="27" y="39"/>
                    <a:pt x="27" y="39"/>
                  </a:cubicBezTo>
                  <a:cubicBezTo>
                    <a:pt x="27" y="39"/>
                    <a:pt x="27" y="38"/>
                    <a:pt x="27" y="38"/>
                  </a:cubicBezTo>
                  <a:cubicBezTo>
                    <a:pt x="27" y="38"/>
                    <a:pt x="26" y="38"/>
                    <a:pt x="26" y="38"/>
                  </a:cubicBezTo>
                  <a:cubicBezTo>
                    <a:pt x="26" y="37"/>
                    <a:pt x="26" y="37"/>
                    <a:pt x="26" y="37"/>
                  </a:cubicBezTo>
                  <a:cubicBezTo>
                    <a:pt x="26" y="36"/>
                    <a:pt x="26" y="36"/>
                    <a:pt x="26" y="36"/>
                  </a:cubicBezTo>
                  <a:cubicBezTo>
                    <a:pt x="26" y="36"/>
                    <a:pt x="27" y="36"/>
                    <a:pt x="27" y="36"/>
                  </a:cubicBezTo>
                  <a:cubicBezTo>
                    <a:pt x="28" y="35"/>
                    <a:pt x="28" y="35"/>
                    <a:pt x="29" y="34"/>
                  </a:cubicBezTo>
                  <a:cubicBezTo>
                    <a:pt x="28" y="33"/>
                    <a:pt x="28" y="33"/>
                    <a:pt x="28" y="32"/>
                  </a:cubicBezTo>
                  <a:cubicBezTo>
                    <a:pt x="28" y="31"/>
                    <a:pt x="28" y="31"/>
                    <a:pt x="29" y="31"/>
                  </a:cubicBezTo>
                  <a:cubicBezTo>
                    <a:pt x="29" y="31"/>
                    <a:pt x="30" y="31"/>
                    <a:pt x="30" y="31"/>
                  </a:cubicBezTo>
                  <a:cubicBezTo>
                    <a:pt x="30" y="31"/>
                    <a:pt x="30" y="32"/>
                    <a:pt x="30" y="32"/>
                  </a:cubicBezTo>
                  <a:cubicBezTo>
                    <a:pt x="30" y="31"/>
                    <a:pt x="31" y="31"/>
                    <a:pt x="31" y="30"/>
                  </a:cubicBezTo>
                  <a:cubicBezTo>
                    <a:pt x="32" y="30"/>
                    <a:pt x="32" y="30"/>
                    <a:pt x="33" y="30"/>
                  </a:cubicBezTo>
                  <a:cubicBezTo>
                    <a:pt x="33" y="30"/>
                    <a:pt x="33" y="30"/>
                    <a:pt x="33" y="30"/>
                  </a:cubicBezTo>
                  <a:cubicBezTo>
                    <a:pt x="32" y="29"/>
                    <a:pt x="32" y="29"/>
                    <a:pt x="32" y="27"/>
                  </a:cubicBezTo>
                  <a:cubicBezTo>
                    <a:pt x="32" y="27"/>
                    <a:pt x="32" y="27"/>
                    <a:pt x="32" y="27"/>
                  </a:cubicBezTo>
                  <a:cubicBezTo>
                    <a:pt x="34" y="27"/>
                    <a:pt x="34" y="27"/>
                    <a:pt x="35" y="27"/>
                  </a:cubicBezTo>
                  <a:cubicBezTo>
                    <a:pt x="35" y="27"/>
                    <a:pt x="35" y="27"/>
                    <a:pt x="35" y="26"/>
                  </a:cubicBezTo>
                  <a:cubicBezTo>
                    <a:pt x="36" y="26"/>
                    <a:pt x="37" y="26"/>
                    <a:pt x="38" y="26"/>
                  </a:cubicBezTo>
                  <a:cubicBezTo>
                    <a:pt x="38" y="26"/>
                    <a:pt x="38" y="26"/>
                    <a:pt x="39" y="26"/>
                  </a:cubicBezTo>
                  <a:cubicBezTo>
                    <a:pt x="39" y="26"/>
                    <a:pt x="39" y="26"/>
                    <a:pt x="39" y="26"/>
                  </a:cubicBezTo>
                  <a:cubicBezTo>
                    <a:pt x="38" y="26"/>
                    <a:pt x="38" y="25"/>
                    <a:pt x="38" y="25"/>
                  </a:cubicBezTo>
                  <a:cubicBezTo>
                    <a:pt x="38" y="24"/>
                    <a:pt x="40" y="24"/>
                    <a:pt x="40" y="24"/>
                  </a:cubicBezTo>
                  <a:cubicBezTo>
                    <a:pt x="41" y="23"/>
                    <a:pt x="40" y="23"/>
                    <a:pt x="40" y="23"/>
                  </a:cubicBezTo>
                  <a:cubicBezTo>
                    <a:pt x="41" y="23"/>
                    <a:pt x="41" y="23"/>
                    <a:pt x="41" y="23"/>
                  </a:cubicBezTo>
                  <a:cubicBezTo>
                    <a:pt x="41" y="23"/>
                    <a:pt x="41" y="22"/>
                    <a:pt x="41" y="22"/>
                  </a:cubicBezTo>
                  <a:cubicBezTo>
                    <a:pt x="42" y="22"/>
                    <a:pt x="42" y="22"/>
                    <a:pt x="42" y="22"/>
                  </a:cubicBezTo>
                  <a:cubicBezTo>
                    <a:pt x="43" y="22"/>
                    <a:pt x="43" y="22"/>
                    <a:pt x="43" y="22"/>
                  </a:cubicBezTo>
                  <a:cubicBezTo>
                    <a:pt x="43" y="21"/>
                    <a:pt x="44" y="20"/>
                    <a:pt x="44" y="19"/>
                  </a:cubicBezTo>
                  <a:cubicBezTo>
                    <a:pt x="45" y="18"/>
                    <a:pt x="46" y="17"/>
                    <a:pt x="47" y="17"/>
                  </a:cubicBezTo>
                  <a:cubicBezTo>
                    <a:pt x="47" y="18"/>
                    <a:pt x="47" y="18"/>
                    <a:pt x="48" y="18"/>
                  </a:cubicBezTo>
                  <a:cubicBezTo>
                    <a:pt x="48" y="17"/>
                    <a:pt x="49" y="17"/>
                    <a:pt x="49" y="17"/>
                  </a:cubicBezTo>
                  <a:cubicBezTo>
                    <a:pt x="50" y="17"/>
                    <a:pt x="50" y="17"/>
                    <a:pt x="50" y="17"/>
                  </a:cubicBezTo>
                  <a:cubicBezTo>
                    <a:pt x="50" y="16"/>
                    <a:pt x="50" y="16"/>
                    <a:pt x="50" y="16"/>
                  </a:cubicBezTo>
                  <a:cubicBezTo>
                    <a:pt x="50" y="16"/>
                    <a:pt x="50" y="15"/>
                    <a:pt x="51" y="15"/>
                  </a:cubicBezTo>
                  <a:cubicBezTo>
                    <a:pt x="50" y="15"/>
                    <a:pt x="50" y="14"/>
                    <a:pt x="51" y="14"/>
                  </a:cubicBezTo>
                  <a:cubicBezTo>
                    <a:pt x="51" y="13"/>
                    <a:pt x="51" y="13"/>
                    <a:pt x="52" y="13"/>
                  </a:cubicBezTo>
                  <a:cubicBezTo>
                    <a:pt x="52" y="13"/>
                    <a:pt x="53" y="14"/>
                    <a:pt x="54" y="14"/>
                  </a:cubicBezTo>
                  <a:cubicBezTo>
                    <a:pt x="54" y="14"/>
                    <a:pt x="54" y="14"/>
                    <a:pt x="54" y="13"/>
                  </a:cubicBezTo>
                  <a:cubicBezTo>
                    <a:pt x="54" y="12"/>
                    <a:pt x="54" y="12"/>
                    <a:pt x="54" y="11"/>
                  </a:cubicBezTo>
                  <a:cubicBezTo>
                    <a:pt x="55" y="11"/>
                    <a:pt x="55" y="11"/>
                    <a:pt x="55" y="11"/>
                  </a:cubicBezTo>
                  <a:cubicBezTo>
                    <a:pt x="56" y="12"/>
                    <a:pt x="56" y="12"/>
                    <a:pt x="57" y="12"/>
                  </a:cubicBezTo>
                  <a:cubicBezTo>
                    <a:pt x="57" y="12"/>
                    <a:pt x="57" y="13"/>
                    <a:pt x="57" y="13"/>
                  </a:cubicBezTo>
                  <a:cubicBezTo>
                    <a:pt x="58" y="11"/>
                    <a:pt x="59" y="10"/>
                    <a:pt x="61" y="10"/>
                  </a:cubicBezTo>
                  <a:cubicBezTo>
                    <a:pt x="61" y="9"/>
                    <a:pt x="61" y="9"/>
                    <a:pt x="61" y="8"/>
                  </a:cubicBezTo>
                  <a:cubicBezTo>
                    <a:pt x="62" y="8"/>
                    <a:pt x="62" y="8"/>
                    <a:pt x="63" y="8"/>
                  </a:cubicBezTo>
                  <a:cubicBezTo>
                    <a:pt x="64" y="9"/>
                    <a:pt x="64" y="10"/>
                    <a:pt x="65" y="10"/>
                  </a:cubicBezTo>
                  <a:cubicBezTo>
                    <a:pt x="66" y="10"/>
                    <a:pt x="66" y="10"/>
                    <a:pt x="66" y="10"/>
                  </a:cubicBezTo>
                  <a:cubicBezTo>
                    <a:pt x="67" y="10"/>
                    <a:pt x="66" y="10"/>
                    <a:pt x="67" y="10"/>
                  </a:cubicBezTo>
                  <a:cubicBezTo>
                    <a:pt x="67" y="10"/>
                    <a:pt x="67" y="10"/>
                    <a:pt x="67" y="10"/>
                  </a:cubicBezTo>
                  <a:cubicBezTo>
                    <a:pt x="67" y="10"/>
                    <a:pt x="67" y="10"/>
                    <a:pt x="67" y="10"/>
                  </a:cubicBezTo>
                  <a:cubicBezTo>
                    <a:pt x="67" y="10"/>
                    <a:pt x="67" y="10"/>
                    <a:pt x="67" y="10"/>
                  </a:cubicBezTo>
                  <a:cubicBezTo>
                    <a:pt x="66" y="8"/>
                    <a:pt x="65" y="7"/>
                    <a:pt x="67" y="6"/>
                  </a:cubicBezTo>
                  <a:cubicBezTo>
                    <a:pt x="68" y="7"/>
                    <a:pt x="69" y="6"/>
                    <a:pt x="70" y="6"/>
                  </a:cubicBezTo>
                  <a:cubicBezTo>
                    <a:pt x="70" y="7"/>
                    <a:pt x="70" y="7"/>
                    <a:pt x="70" y="7"/>
                  </a:cubicBezTo>
                  <a:cubicBezTo>
                    <a:pt x="70" y="7"/>
                    <a:pt x="70" y="7"/>
                    <a:pt x="70" y="7"/>
                  </a:cubicBezTo>
                  <a:cubicBezTo>
                    <a:pt x="70" y="6"/>
                    <a:pt x="70" y="6"/>
                    <a:pt x="70" y="5"/>
                  </a:cubicBezTo>
                  <a:cubicBezTo>
                    <a:pt x="70" y="5"/>
                    <a:pt x="71" y="5"/>
                    <a:pt x="71" y="5"/>
                  </a:cubicBezTo>
                  <a:cubicBezTo>
                    <a:pt x="72" y="5"/>
                    <a:pt x="72" y="5"/>
                    <a:pt x="72" y="5"/>
                  </a:cubicBezTo>
                  <a:cubicBezTo>
                    <a:pt x="72" y="5"/>
                    <a:pt x="73" y="6"/>
                    <a:pt x="73" y="6"/>
                  </a:cubicBezTo>
                  <a:cubicBezTo>
                    <a:pt x="74" y="5"/>
                    <a:pt x="75" y="6"/>
                    <a:pt x="76" y="6"/>
                  </a:cubicBezTo>
                  <a:cubicBezTo>
                    <a:pt x="76" y="6"/>
                    <a:pt x="76" y="6"/>
                    <a:pt x="76" y="6"/>
                  </a:cubicBezTo>
                  <a:cubicBezTo>
                    <a:pt x="76" y="6"/>
                    <a:pt x="76" y="4"/>
                    <a:pt x="76" y="4"/>
                  </a:cubicBezTo>
                  <a:cubicBezTo>
                    <a:pt x="77" y="4"/>
                    <a:pt x="77" y="4"/>
                    <a:pt x="77" y="4"/>
                  </a:cubicBezTo>
                  <a:cubicBezTo>
                    <a:pt x="78" y="4"/>
                    <a:pt x="78" y="4"/>
                    <a:pt x="78" y="4"/>
                  </a:cubicBezTo>
                  <a:cubicBezTo>
                    <a:pt x="78" y="4"/>
                    <a:pt x="78" y="4"/>
                    <a:pt x="79" y="4"/>
                  </a:cubicBezTo>
                  <a:cubicBezTo>
                    <a:pt x="80" y="4"/>
                    <a:pt x="82" y="4"/>
                    <a:pt x="82" y="4"/>
                  </a:cubicBezTo>
                  <a:cubicBezTo>
                    <a:pt x="82" y="4"/>
                    <a:pt x="82" y="3"/>
                    <a:pt x="82" y="3"/>
                  </a:cubicBezTo>
                  <a:cubicBezTo>
                    <a:pt x="83" y="3"/>
                    <a:pt x="83" y="3"/>
                    <a:pt x="84" y="3"/>
                  </a:cubicBezTo>
                  <a:cubicBezTo>
                    <a:pt x="85" y="4"/>
                    <a:pt x="85" y="3"/>
                    <a:pt x="86" y="3"/>
                  </a:cubicBezTo>
                  <a:cubicBezTo>
                    <a:pt x="87" y="3"/>
                    <a:pt x="87" y="3"/>
                    <a:pt x="87" y="4"/>
                  </a:cubicBezTo>
                  <a:cubicBezTo>
                    <a:pt x="87" y="3"/>
                    <a:pt x="88" y="3"/>
                    <a:pt x="89" y="3"/>
                  </a:cubicBezTo>
                  <a:cubicBezTo>
                    <a:pt x="89" y="3"/>
                    <a:pt x="90" y="4"/>
                    <a:pt x="90" y="4"/>
                  </a:cubicBezTo>
                  <a:cubicBezTo>
                    <a:pt x="91" y="2"/>
                    <a:pt x="93" y="1"/>
                    <a:pt x="95" y="2"/>
                  </a:cubicBezTo>
                  <a:cubicBezTo>
                    <a:pt x="95" y="2"/>
                    <a:pt x="96" y="3"/>
                    <a:pt x="96" y="3"/>
                  </a:cubicBezTo>
                  <a:cubicBezTo>
                    <a:pt x="97" y="3"/>
                    <a:pt x="97" y="3"/>
                    <a:pt x="97" y="3"/>
                  </a:cubicBezTo>
                  <a:cubicBezTo>
                    <a:pt x="97" y="3"/>
                    <a:pt x="97" y="3"/>
                    <a:pt x="98" y="4"/>
                  </a:cubicBezTo>
                  <a:cubicBezTo>
                    <a:pt x="98" y="3"/>
                    <a:pt x="98" y="2"/>
                    <a:pt x="99" y="2"/>
                  </a:cubicBezTo>
                  <a:cubicBezTo>
                    <a:pt x="99" y="2"/>
                    <a:pt x="100" y="1"/>
                    <a:pt x="101" y="1"/>
                  </a:cubicBezTo>
                  <a:cubicBezTo>
                    <a:pt x="101" y="2"/>
                    <a:pt x="102" y="2"/>
                    <a:pt x="103" y="2"/>
                  </a:cubicBezTo>
                  <a:cubicBezTo>
                    <a:pt x="103" y="1"/>
                    <a:pt x="104" y="2"/>
                    <a:pt x="104" y="1"/>
                  </a:cubicBezTo>
                  <a:cubicBezTo>
                    <a:pt x="104" y="1"/>
                    <a:pt x="104" y="1"/>
                    <a:pt x="104" y="0"/>
                  </a:cubicBezTo>
                  <a:cubicBezTo>
                    <a:pt x="104" y="0"/>
                    <a:pt x="105" y="0"/>
                    <a:pt x="106" y="0"/>
                  </a:cubicBezTo>
                  <a:cubicBezTo>
                    <a:pt x="106" y="0"/>
                    <a:pt x="107" y="0"/>
                    <a:pt x="107" y="0"/>
                  </a:cubicBezTo>
                  <a:cubicBezTo>
                    <a:pt x="108" y="1"/>
                    <a:pt x="108" y="2"/>
                    <a:pt x="109" y="2"/>
                  </a:cubicBezTo>
                  <a:cubicBezTo>
                    <a:pt x="110" y="2"/>
                    <a:pt x="110" y="2"/>
                    <a:pt x="111" y="2"/>
                  </a:cubicBezTo>
                  <a:cubicBezTo>
                    <a:pt x="111" y="3"/>
                    <a:pt x="111" y="3"/>
                    <a:pt x="112" y="3"/>
                  </a:cubicBezTo>
                  <a:cubicBezTo>
                    <a:pt x="112" y="3"/>
                    <a:pt x="112" y="4"/>
                    <a:pt x="112" y="4"/>
                  </a:cubicBezTo>
                  <a:cubicBezTo>
                    <a:pt x="112" y="3"/>
                    <a:pt x="112" y="3"/>
                    <a:pt x="112" y="3"/>
                  </a:cubicBezTo>
                  <a:cubicBezTo>
                    <a:pt x="112" y="3"/>
                    <a:pt x="112" y="3"/>
                    <a:pt x="112" y="3"/>
                  </a:cubicBezTo>
                  <a:cubicBezTo>
                    <a:pt x="113" y="2"/>
                    <a:pt x="115" y="1"/>
                    <a:pt x="116" y="2"/>
                  </a:cubicBezTo>
                  <a:cubicBezTo>
                    <a:pt x="117" y="3"/>
                    <a:pt x="117" y="3"/>
                    <a:pt x="117" y="3"/>
                  </a:cubicBezTo>
                  <a:cubicBezTo>
                    <a:pt x="117" y="3"/>
                    <a:pt x="117" y="3"/>
                    <a:pt x="117" y="3"/>
                  </a:cubicBezTo>
                  <a:cubicBezTo>
                    <a:pt x="118" y="4"/>
                    <a:pt x="118" y="4"/>
                    <a:pt x="119" y="4"/>
                  </a:cubicBezTo>
                  <a:cubicBezTo>
                    <a:pt x="119" y="5"/>
                    <a:pt x="119" y="4"/>
                    <a:pt x="119" y="4"/>
                  </a:cubicBezTo>
                  <a:cubicBezTo>
                    <a:pt x="120" y="4"/>
                    <a:pt x="120" y="4"/>
                    <a:pt x="121" y="4"/>
                  </a:cubicBezTo>
                  <a:cubicBezTo>
                    <a:pt x="121" y="5"/>
                    <a:pt x="122" y="6"/>
                    <a:pt x="123" y="6"/>
                  </a:cubicBezTo>
                  <a:cubicBezTo>
                    <a:pt x="123" y="6"/>
                    <a:pt x="123" y="6"/>
                    <a:pt x="123" y="5"/>
                  </a:cubicBezTo>
                  <a:cubicBezTo>
                    <a:pt x="124" y="5"/>
                    <a:pt x="124" y="4"/>
                    <a:pt x="125" y="4"/>
                  </a:cubicBezTo>
                  <a:cubicBezTo>
                    <a:pt x="125" y="5"/>
                    <a:pt x="126" y="5"/>
                    <a:pt x="127" y="5"/>
                  </a:cubicBezTo>
                  <a:cubicBezTo>
                    <a:pt x="127" y="5"/>
                    <a:pt x="127" y="6"/>
                    <a:pt x="127" y="6"/>
                  </a:cubicBezTo>
                  <a:cubicBezTo>
                    <a:pt x="127" y="6"/>
                    <a:pt x="127" y="6"/>
                    <a:pt x="128" y="6"/>
                  </a:cubicBezTo>
                  <a:cubicBezTo>
                    <a:pt x="128" y="7"/>
                    <a:pt x="128" y="7"/>
                    <a:pt x="128" y="7"/>
                  </a:cubicBezTo>
                  <a:cubicBezTo>
                    <a:pt x="128" y="7"/>
                    <a:pt x="128" y="7"/>
                    <a:pt x="128" y="7"/>
                  </a:cubicBezTo>
                  <a:cubicBezTo>
                    <a:pt x="129" y="6"/>
                    <a:pt x="130" y="5"/>
                    <a:pt x="131" y="5"/>
                  </a:cubicBezTo>
                  <a:cubicBezTo>
                    <a:pt x="131" y="6"/>
                    <a:pt x="131" y="5"/>
                    <a:pt x="132" y="6"/>
                  </a:cubicBezTo>
                  <a:cubicBezTo>
                    <a:pt x="132" y="6"/>
                    <a:pt x="132" y="6"/>
                    <a:pt x="132" y="6"/>
                  </a:cubicBezTo>
                  <a:cubicBezTo>
                    <a:pt x="132" y="6"/>
                    <a:pt x="132" y="6"/>
                    <a:pt x="133" y="7"/>
                  </a:cubicBezTo>
                  <a:cubicBezTo>
                    <a:pt x="133" y="7"/>
                    <a:pt x="134" y="8"/>
                    <a:pt x="135" y="9"/>
                  </a:cubicBezTo>
                  <a:cubicBezTo>
                    <a:pt x="135" y="9"/>
                    <a:pt x="135" y="9"/>
                    <a:pt x="135" y="9"/>
                  </a:cubicBezTo>
                  <a:cubicBezTo>
                    <a:pt x="135" y="8"/>
                    <a:pt x="136" y="8"/>
                    <a:pt x="136" y="8"/>
                  </a:cubicBezTo>
                  <a:cubicBezTo>
                    <a:pt x="137" y="8"/>
                    <a:pt x="137" y="8"/>
                    <a:pt x="138" y="7"/>
                  </a:cubicBezTo>
                  <a:cubicBezTo>
                    <a:pt x="138" y="8"/>
                    <a:pt x="139" y="8"/>
                    <a:pt x="140" y="8"/>
                  </a:cubicBezTo>
                  <a:cubicBezTo>
                    <a:pt x="140" y="9"/>
                    <a:pt x="141" y="10"/>
                    <a:pt x="142" y="10"/>
                  </a:cubicBezTo>
                  <a:cubicBezTo>
                    <a:pt x="142" y="10"/>
                    <a:pt x="143" y="10"/>
                    <a:pt x="144" y="10"/>
                  </a:cubicBezTo>
                  <a:cubicBezTo>
                    <a:pt x="144" y="11"/>
                    <a:pt x="145" y="11"/>
                    <a:pt x="147" y="12"/>
                  </a:cubicBezTo>
                  <a:cubicBezTo>
                    <a:pt x="148" y="12"/>
                    <a:pt x="148" y="13"/>
                    <a:pt x="149" y="14"/>
                  </a:cubicBezTo>
                  <a:cubicBezTo>
                    <a:pt x="149" y="14"/>
                    <a:pt x="149" y="14"/>
                    <a:pt x="149" y="14"/>
                  </a:cubicBezTo>
                  <a:cubicBezTo>
                    <a:pt x="149" y="12"/>
                    <a:pt x="149" y="12"/>
                    <a:pt x="150" y="12"/>
                  </a:cubicBezTo>
                  <a:cubicBezTo>
                    <a:pt x="151" y="13"/>
                    <a:pt x="152" y="13"/>
                    <a:pt x="153" y="14"/>
                  </a:cubicBezTo>
                  <a:cubicBezTo>
                    <a:pt x="153" y="14"/>
                    <a:pt x="154" y="15"/>
                    <a:pt x="154" y="16"/>
                  </a:cubicBezTo>
                  <a:cubicBezTo>
                    <a:pt x="155" y="16"/>
                    <a:pt x="155" y="16"/>
                    <a:pt x="156" y="17"/>
                  </a:cubicBezTo>
                  <a:cubicBezTo>
                    <a:pt x="156" y="17"/>
                    <a:pt x="156" y="17"/>
                    <a:pt x="156" y="18"/>
                  </a:cubicBezTo>
                  <a:cubicBezTo>
                    <a:pt x="157" y="18"/>
                    <a:pt x="157" y="18"/>
                    <a:pt x="157" y="18"/>
                  </a:cubicBezTo>
                  <a:cubicBezTo>
                    <a:pt x="157" y="18"/>
                    <a:pt x="157" y="18"/>
                    <a:pt x="157" y="18"/>
                  </a:cubicBezTo>
                  <a:cubicBezTo>
                    <a:pt x="158" y="19"/>
                    <a:pt x="159" y="20"/>
                    <a:pt x="161" y="20"/>
                  </a:cubicBezTo>
                  <a:cubicBezTo>
                    <a:pt x="161" y="20"/>
                    <a:pt x="161" y="21"/>
                    <a:pt x="161" y="21"/>
                  </a:cubicBezTo>
                  <a:cubicBezTo>
                    <a:pt x="161" y="21"/>
                    <a:pt x="164" y="24"/>
                    <a:pt x="164" y="24"/>
                  </a:cubicBezTo>
                  <a:cubicBezTo>
                    <a:pt x="164" y="24"/>
                    <a:pt x="164" y="24"/>
                    <a:pt x="165" y="24"/>
                  </a:cubicBezTo>
                  <a:cubicBezTo>
                    <a:pt x="165" y="24"/>
                    <a:pt x="164" y="24"/>
                    <a:pt x="164" y="24"/>
                  </a:cubicBezTo>
                  <a:cubicBezTo>
                    <a:pt x="164" y="25"/>
                    <a:pt x="164" y="24"/>
                    <a:pt x="165" y="25"/>
                  </a:cubicBezTo>
                  <a:cubicBezTo>
                    <a:pt x="165" y="25"/>
                    <a:pt x="165" y="25"/>
                    <a:pt x="165" y="26"/>
                  </a:cubicBezTo>
                  <a:cubicBezTo>
                    <a:pt x="166" y="26"/>
                    <a:pt x="167" y="27"/>
                    <a:pt x="167" y="27"/>
                  </a:cubicBezTo>
                  <a:cubicBezTo>
                    <a:pt x="168" y="27"/>
                    <a:pt x="168" y="27"/>
                    <a:pt x="168" y="27"/>
                  </a:cubicBezTo>
                  <a:cubicBezTo>
                    <a:pt x="168" y="28"/>
                    <a:pt x="168" y="28"/>
                    <a:pt x="168" y="28"/>
                  </a:cubicBezTo>
                  <a:cubicBezTo>
                    <a:pt x="169" y="28"/>
                    <a:pt x="170" y="30"/>
                    <a:pt x="170" y="30"/>
                  </a:cubicBezTo>
                  <a:cubicBezTo>
                    <a:pt x="171" y="31"/>
                    <a:pt x="171" y="30"/>
                    <a:pt x="171" y="31"/>
                  </a:cubicBezTo>
                  <a:cubicBezTo>
                    <a:pt x="172" y="31"/>
                    <a:pt x="172" y="31"/>
                    <a:pt x="172" y="32"/>
                  </a:cubicBezTo>
                  <a:cubicBezTo>
                    <a:pt x="172" y="32"/>
                    <a:pt x="172" y="32"/>
                    <a:pt x="172" y="32"/>
                  </a:cubicBezTo>
                  <a:cubicBezTo>
                    <a:pt x="172" y="32"/>
                    <a:pt x="173" y="31"/>
                    <a:pt x="173" y="32"/>
                  </a:cubicBezTo>
                  <a:cubicBezTo>
                    <a:pt x="173" y="32"/>
                    <a:pt x="173" y="32"/>
                    <a:pt x="173" y="33"/>
                  </a:cubicBezTo>
                  <a:cubicBezTo>
                    <a:pt x="173" y="33"/>
                    <a:pt x="174" y="33"/>
                    <a:pt x="174" y="33"/>
                  </a:cubicBezTo>
                  <a:cubicBezTo>
                    <a:pt x="174" y="33"/>
                    <a:pt x="174" y="33"/>
                    <a:pt x="174" y="33"/>
                  </a:cubicBezTo>
                  <a:cubicBezTo>
                    <a:pt x="174" y="33"/>
                    <a:pt x="174" y="33"/>
                    <a:pt x="175" y="33"/>
                  </a:cubicBezTo>
                  <a:cubicBezTo>
                    <a:pt x="175" y="33"/>
                    <a:pt x="175" y="34"/>
                    <a:pt x="175" y="34"/>
                  </a:cubicBezTo>
                  <a:cubicBezTo>
                    <a:pt x="175" y="34"/>
                    <a:pt x="175" y="34"/>
                    <a:pt x="175" y="34"/>
                  </a:cubicBezTo>
                  <a:cubicBezTo>
                    <a:pt x="175" y="34"/>
                    <a:pt x="175" y="34"/>
                    <a:pt x="175" y="34"/>
                  </a:cubicBezTo>
                  <a:cubicBezTo>
                    <a:pt x="176" y="35"/>
                    <a:pt x="176" y="35"/>
                    <a:pt x="177" y="36"/>
                  </a:cubicBezTo>
                  <a:cubicBezTo>
                    <a:pt x="177" y="36"/>
                    <a:pt x="177" y="36"/>
                    <a:pt x="177" y="36"/>
                  </a:cubicBezTo>
                  <a:cubicBezTo>
                    <a:pt x="177" y="36"/>
                    <a:pt x="177" y="37"/>
                    <a:pt x="177" y="37"/>
                  </a:cubicBezTo>
                  <a:cubicBezTo>
                    <a:pt x="178" y="38"/>
                    <a:pt x="178" y="37"/>
                    <a:pt x="178" y="39"/>
                  </a:cubicBezTo>
                  <a:cubicBezTo>
                    <a:pt x="178" y="39"/>
                    <a:pt x="178" y="39"/>
                    <a:pt x="178" y="39"/>
                  </a:cubicBezTo>
                  <a:cubicBezTo>
                    <a:pt x="178" y="40"/>
                    <a:pt x="178" y="40"/>
                    <a:pt x="178" y="40"/>
                  </a:cubicBezTo>
                  <a:cubicBezTo>
                    <a:pt x="180" y="41"/>
                    <a:pt x="180" y="41"/>
                    <a:pt x="180" y="41"/>
                  </a:cubicBezTo>
                  <a:cubicBezTo>
                    <a:pt x="180" y="42"/>
                    <a:pt x="180" y="43"/>
                    <a:pt x="180" y="43"/>
                  </a:cubicBezTo>
                  <a:cubicBezTo>
                    <a:pt x="180" y="43"/>
                    <a:pt x="181" y="43"/>
                    <a:pt x="181" y="44"/>
                  </a:cubicBezTo>
                  <a:cubicBezTo>
                    <a:pt x="181" y="44"/>
                    <a:pt x="182" y="45"/>
                    <a:pt x="182" y="45"/>
                  </a:cubicBezTo>
                  <a:cubicBezTo>
                    <a:pt x="182" y="45"/>
                    <a:pt x="182" y="45"/>
                    <a:pt x="182" y="45"/>
                  </a:cubicBezTo>
                  <a:cubicBezTo>
                    <a:pt x="183" y="45"/>
                    <a:pt x="183" y="46"/>
                    <a:pt x="183" y="46"/>
                  </a:cubicBezTo>
                  <a:cubicBezTo>
                    <a:pt x="183" y="46"/>
                    <a:pt x="184" y="46"/>
                    <a:pt x="184" y="46"/>
                  </a:cubicBezTo>
                  <a:cubicBezTo>
                    <a:pt x="184" y="46"/>
                    <a:pt x="184" y="47"/>
                    <a:pt x="184" y="47"/>
                  </a:cubicBezTo>
                  <a:cubicBezTo>
                    <a:pt x="184" y="47"/>
                    <a:pt x="184" y="47"/>
                    <a:pt x="184" y="47"/>
                  </a:cubicBezTo>
                  <a:cubicBezTo>
                    <a:pt x="185" y="47"/>
                    <a:pt x="187" y="49"/>
                    <a:pt x="187" y="49"/>
                  </a:cubicBezTo>
                  <a:cubicBezTo>
                    <a:pt x="187" y="50"/>
                    <a:pt x="185" y="50"/>
                    <a:pt x="185" y="50"/>
                  </a:cubicBezTo>
                  <a:cubicBezTo>
                    <a:pt x="185" y="51"/>
                    <a:pt x="186" y="52"/>
                    <a:pt x="187" y="52"/>
                  </a:cubicBezTo>
                  <a:cubicBezTo>
                    <a:pt x="187" y="52"/>
                    <a:pt x="187" y="52"/>
                    <a:pt x="187" y="53"/>
                  </a:cubicBezTo>
                  <a:cubicBezTo>
                    <a:pt x="187" y="53"/>
                    <a:pt x="188" y="54"/>
                    <a:pt x="189" y="55"/>
                  </a:cubicBezTo>
                  <a:cubicBezTo>
                    <a:pt x="189" y="55"/>
                    <a:pt x="189" y="55"/>
                    <a:pt x="189" y="55"/>
                  </a:cubicBezTo>
                  <a:cubicBezTo>
                    <a:pt x="189" y="55"/>
                    <a:pt x="189" y="55"/>
                    <a:pt x="189" y="55"/>
                  </a:cubicBezTo>
                  <a:cubicBezTo>
                    <a:pt x="190" y="55"/>
                    <a:pt x="191" y="57"/>
                    <a:pt x="191" y="58"/>
                  </a:cubicBezTo>
                  <a:cubicBezTo>
                    <a:pt x="191" y="58"/>
                    <a:pt x="190" y="60"/>
                    <a:pt x="190" y="60"/>
                  </a:cubicBezTo>
                  <a:cubicBezTo>
                    <a:pt x="191" y="60"/>
                    <a:pt x="191" y="60"/>
                    <a:pt x="191" y="60"/>
                  </a:cubicBezTo>
                  <a:cubicBezTo>
                    <a:pt x="192" y="61"/>
                    <a:pt x="192" y="61"/>
                    <a:pt x="192" y="63"/>
                  </a:cubicBezTo>
                  <a:cubicBezTo>
                    <a:pt x="192" y="63"/>
                    <a:pt x="192" y="63"/>
                    <a:pt x="192" y="63"/>
                  </a:cubicBezTo>
                  <a:cubicBezTo>
                    <a:pt x="193" y="65"/>
                    <a:pt x="195" y="66"/>
                    <a:pt x="195" y="69"/>
                  </a:cubicBezTo>
                  <a:cubicBezTo>
                    <a:pt x="195" y="69"/>
                    <a:pt x="195" y="69"/>
                    <a:pt x="194" y="69"/>
                  </a:cubicBezTo>
                  <a:cubicBezTo>
                    <a:pt x="195" y="70"/>
                    <a:pt x="195" y="71"/>
                    <a:pt x="196" y="72"/>
                  </a:cubicBezTo>
                  <a:cubicBezTo>
                    <a:pt x="196" y="72"/>
                    <a:pt x="196" y="73"/>
                    <a:pt x="196" y="74"/>
                  </a:cubicBezTo>
                  <a:cubicBezTo>
                    <a:pt x="196" y="74"/>
                    <a:pt x="197" y="75"/>
                    <a:pt x="197" y="76"/>
                  </a:cubicBezTo>
                  <a:cubicBezTo>
                    <a:pt x="197" y="76"/>
                    <a:pt x="197" y="76"/>
                    <a:pt x="197" y="77"/>
                  </a:cubicBezTo>
                  <a:cubicBezTo>
                    <a:pt x="197" y="77"/>
                    <a:pt x="196" y="77"/>
                    <a:pt x="196" y="77"/>
                  </a:cubicBezTo>
                  <a:cubicBezTo>
                    <a:pt x="196" y="77"/>
                    <a:pt x="196" y="77"/>
                    <a:pt x="196" y="77"/>
                  </a:cubicBezTo>
                  <a:cubicBezTo>
                    <a:pt x="196" y="78"/>
                    <a:pt x="197" y="78"/>
                    <a:pt x="197" y="79"/>
                  </a:cubicBezTo>
                  <a:cubicBezTo>
                    <a:pt x="197" y="79"/>
                    <a:pt x="197" y="80"/>
                    <a:pt x="197" y="80"/>
                  </a:cubicBezTo>
                  <a:cubicBezTo>
                    <a:pt x="197" y="81"/>
                    <a:pt x="198" y="82"/>
                    <a:pt x="199" y="83"/>
                  </a:cubicBezTo>
                  <a:cubicBezTo>
                    <a:pt x="199" y="83"/>
                    <a:pt x="200" y="84"/>
                    <a:pt x="199" y="84"/>
                  </a:cubicBezTo>
                  <a:cubicBezTo>
                    <a:pt x="199" y="85"/>
                    <a:pt x="199" y="86"/>
                    <a:pt x="198" y="86"/>
                  </a:cubicBezTo>
                  <a:cubicBezTo>
                    <a:pt x="198" y="87"/>
                    <a:pt x="199" y="87"/>
                    <a:pt x="199" y="89"/>
                  </a:cubicBezTo>
                  <a:cubicBezTo>
                    <a:pt x="198" y="89"/>
                    <a:pt x="198" y="89"/>
                    <a:pt x="199" y="90"/>
                  </a:cubicBezTo>
                  <a:cubicBezTo>
                    <a:pt x="199" y="90"/>
                    <a:pt x="201" y="93"/>
                    <a:pt x="201" y="94"/>
                  </a:cubicBezTo>
                  <a:cubicBezTo>
                    <a:pt x="201" y="94"/>
                    <a:pt x="201" y="94"/>
                    <a:pt x="201" y="95"/>
                  </a:cubicBezTo>
                  <a:cubicBezTo>
                    <a:pt x="201" y="95"/>
                    <a:pt x="201" y="95"/>
                    <a:pt x="200" y="95"/>
                  </a:cubicBezTo>
                  <a:cubicBezTo>
                    <a:pt x="200" y="95"/>
                    <a:pt x="199" y="95"/>
                    <a:pt x="199" y="95"/>
                  </a:cubicBezTo>
                  <a:cubicBezTo>
                    <a:pt x="199" y="95"/>
                    <a:pt x="199" y="95"/>
                    <a:pt x="199" y="95"/>
                  </a:cubicBezTo>
                  <a:cubicBezTo>
                    <a:pt x="199" y="95"/>
                    <a:pt x="199" y="96"/>
                    <a:pt x="199" y="96"/>
                  </a:cubicBezTo>
                  <a:cubicBezTo>
                    <a:pt x="199" y="97"/>
                    <a:pt x="199" y="97"/>
                    <a:pt x="198" y="97"/>
                  </a:cubicBezTo>
                  <a:cubicBezTo>
                    <a:pt x="198" y="98"/>
                    <a:pt x="198" y="97"/>
                    <a:pt x="198" y="98"/>
                  </a:cubicBezTo>
                  <a:cubicBezTo>
                    <a:pt x="198" y="99"/>
                    <a:pt x="199" y="99"/>
                    <a:pt x="199" y="100"/>
                  </a:cubicBezTo>
                  <a:cubicBezTo>
                    <a:pt x="200" y="101"/>
                    <a:pt x="199" y="101"/>
                    <a:pt x="199" y="102"/>
                  </a:cubicBezTo>
                  <a:cubicBezTo>
                    <a:pt x="199" y="102"/>
                    <a:pt x="200" y="103"/>
                    <a:pt x="200" y="103"/>
                  </a:cubicBezTo>
                  <a:cubicBezTo>
                    <a:pt x="200" y="103"/>
                    <a:pt x="200" y="103"/>
                    <a:pt x="200" y="103"/>
                  </a:cubicBezTo>
                  <a:cubicBezTo>
                    <a:pt x="200" y="104"/>
                    <a:pt x="200" y="104"/>
                    <a:pt x="200" y="104"/>
                  </a:cubicBezTo>
                  <a:cubicBezTo>
                    <a:pt x="200" y="104"/>
                    <a:pt x="200" y="104"/>
                    <a:pt x="200" y="104"/>
                  </a:cubicBezTo>
                  <a:cubicBezTo>
                    <a:pt x="200" y="104"/>
                    <a:pt x="200" y="105"/>
                    <a:pt x="200" y="105"/>
                  </a:cubicBezTo>
                  <a:cubicBezTo>
                    <a:pt x="200" y="105"/>
                    <a:pt x="199" y="105"/>
                    <a:pt x="199" y="106"/>
                  </a:cubicBezTo>
                  <a:cubicBezTo>
                    <a:pt x="199" y="106"/>
                    <a:pt x="199" y="106"/>
                    <a:pt x="199" y="106"/>
                  </a:cubicBezTo>
                  <a:cubicBezTo>
                    <a:pt x="199" y="106"/>
                    <a:pt x="199" y="107"/>
                    <a:pt x="199" y="107"/>
                  </a:cubicBezTo>
                  <a:cubicBezTo>
                    <a:pt x="200" y="107"/>
                    <a:pt x="200" y="108"/>
                    <a:pt x="200" y="108"/>
                  </a:cubicBezTo>
                  <a:cubicBezTo>
                    <a:pt x="200" y="109"/>
                    <a:pt x="199" y="111"/>
                    <a:pt x="199" y="112"/>
                  </a:cubicBezTo>
                  <a:cubicBezTo>
                    <a:pt x="200" y="114"/>
                    <a:pt x="201" y="115"/>
                    <a:pt x="202" y="117"/>
                  </a:cubicBezTo>
                  <a:cubicBezTo>
                    <a:pt x="201" y="118"/>
                    <a:pt x="201" y="118"/>
                    <a:pt x="200" y="118"/>
                  </a:cubicBezTo>
                  <a:cubicBezTo>
                    <a:pt x="200" y="118"/>
                    <a:pt x="200" y="118"/>
                    <a:pt x="200" y="118"/>
                  </a:cubicBezTo>
                  <a:cubicBezTo>
                    <a:pt x="199" y="117"/>
                    <a:pt x="199" y="116"/>
                    <a:pt x="199" y="115"/>
                  </a:cubicBezTo>
                  <a:cubicBezTo>
                    <a:pt x="199" y="115"/>
                    <a:pt x="199" y="115"/>
                    <a:pt x="199" y="115"/>
                  </a:cubicBezTo>
                  <a:cubicBezTo>
                    <a:pt x="199" y="115"/>
                    <a:pt x="199" y="115"/>
                    <a:pt x="199" y="115"/>
                  </a:cubicBezTo>
                  <a:cubicBezTo>
                    <a:pt x="198" y="115"/>
                    <a:pt x="199" y="115"/>
                    <a:pt x="199" y="116"/>
                  </a:cubicBezTo>
                  <a:cubicBezTo>
                    <a:pt x="199" y="116"/>
                    <a:pt x="198" y="117"/>
                    <a:pt x="199" y="117"/>
                  </a:cubicBezTo>
                  <a:cubicBezTo>
                    <a:pt x="199" y="117"/>
                    <a:pt x="199" y="117"/>
                    <a:pt x="199" y="117"/>
                  </a:cubicBezTo>
                  <a:cubicBezTo>
                    <a:pt x="199" y="118"/>
                    <a:pt x="199" y="118"/>
                    <a:pt x="199" y="119"/>
                  </a:cubicBezTo>
                  <a:cubicBezTo>
                    <a:pt x="199" y="120"/>
                    <a:pt x="200" y="120"/>
                    <a:pt x="200" y="121"/>
                  </a:cubicBezTo>
                  <a:cubicBezTo>
                    <a:pt x="199" y="121"/>
                    <a:pt x="200" y="122"/>
                    <a:pt x="199" y="122"/>
                  </a:cubicBezTo>
                  <a:cubicBezTo>
                    <a:pt x="199" y="122"/>
                    <a:pt x="198" y="122"/>
                    <a:pt x="198" y="122"/>
                  </a:cubicBezTo>
                  <a:cubicBezTo>
                    <a:pt x="197" y="123"/>
                    <a:pt x="197" y="123"/>
                    <a:pt x="196" y="123"/>
                  </a:cubicBezTo>
                  <a:cubicBezTo>
                    <a:pt x="196" y="123"/>
                    <a:pt x="196" y="123"/>
                    <a:pt x="196" y="124"/>
                  </a:cubicBezTo>
                  <a:cubicBezTo>
                    <a:pt x="197" y="124"/>
                    <a:pt x="197" y="125"/>
                    <a:pt x="198" y="125"/>
                  </a:cubicBezTo>
                  <a:cubicBezTo>
                    <a:pt x="198" y="126"/>
                    <a:pt x="197" y="126"/>
                    <a:pt x="197" y="127"/>
                  </a:cubicBezTo>
                  <a:cubicBezTo>
                    <a:pt x="198" y="127"/>
                    <a:pt x="197" y="127"/>
                    <a:pt x="198" y="128"/>
                  </a:cubicBezTo>
                  <a:cubicBezTo>
                    <a:pt x="199" y="128"/>
                    <a:pt x="199" y="127"/>
                    <a:pt x="200" y="127"/>
                  </a:cubicBezTo>
                  <a:cubicBezTo>
                    <a:pt x="200" y="127"/>
                    <a:pt x="200" y="127"/>
                    <a:pt x="200" y="127"/>
                  </a:cubicBezTo>
                  <a:cubicBezTo>
                    <a:pt x="201" y="128"/>
                    <a:pt x="202" y="128"/>
                    <a:pt x="202" y="130"/>
                  </a:cubicBezTo>
                  <a:cubicBezTo>
                    <a:pt x="202" y="130"/>
                    <a:pt x="202" y="130"/>
                    <a:pt x="202" y="130"/>
                  </a:cubicBezTo>
                  <a:cubicBezTo>
                    <a:pt x="202" y="131"/>
                    <a:pt x="200" y="131"/>
                    <a:pt x="199" y="131"/>
                  </a:cubicBezTo>
                  <a:cubicBezTo>
                    <a:pt x="199" y="131"/>
                    <a:pt x="199" y="131"/>
                    <a:pt x="199" y="131"/>
                  </a:cubicBezTo>
                  <a:cubicBezTo>
                    <a:pt x="199" y="132"/>
                    <a:pt x="199" y="132"/>
                    <a:pt x="199" y="133"/>
                  </a:cubicBezTo>
                  <a:cubicBezTo>
                    <a:pt x="199" y="133"/>
                    <a:pt x="199" y="133"/>
                    <a:pt x="198" y="134"/>
                  </a:cubicBezTo>
                  <a:cubicBezTo>
                    <a:pt x="198" y="134"/>
                    <a:pt x="198" y="133"/>
                    <a:pt x="197" y="134"/>
                  </a:cubicBezTo>
                  <a:cubicBezTo>
                    <a:pt x="197" y="134"/>
                    <a:pt x="197" y="134"/>
                    <a:pt x="197" y="134"/>
                  </a:cubicBezTo>
                  <a:cubicBezTo>
                    <a:pt x="196" y="134"/>
                    <a:pt x="195" y="134"/>
                    <a:pt x="195" y="134"/>
                  </a:cubicBezTo>
                  <a:cubicBezTo>
                    <a:pt x="195" y="134"/>
                    <a:pt x="195" y="135"/>
                    <a:pt x="195" y="135"/>
                  </a:cubicBezTo>
                  <a:cubicBezTo>
                    <a:pt x="195" y="135"/>
                    <a:pt x="194" y="135"/>
                    <a:pt x="194" y="136"/>
                  </a:cubicBezTo>
                  <a:cubicBezTo>
                    <a:pt x="194" y="136"/>
                    <a:pt x="194" y="136"/>
                    <a:pt x="194" y="137"/>
                  </a:cubicBezTo>
                  <a:cubicBezTo>
                    <a:pt x="193" y="137"/>
                    <a:pt x="193" y="137"/>
                    <a:pt x="192" y="137"/>
                  </a:cubicBezTo>
                  <a:cubicBezTo>
                    <a:pt x="192" y="137"/>
                    <a:pt x="191" y="137"/>
                    <a:pt x="191" y="137"/>
                  </a:cubicBezTo>
                  <a:cubicBezTo>
                    <a:pt x="191" y="137"/>
                    <a:pt x="191" y="137"/>
                    <a:pt x="191" y="137"/>
                  </a:cubicBezTo>
                  <a:cubicBezTo>
                    <a:pt x="190" y="136"/>
                    <a:pt x="191" y="136"/>
                    <a:pt x="190" y="136"/>
                  </a:cubicBezTo>
                  <a:close/>
                  <a:moveTo>
                    <a:pt x="197" y="94"/>
                  </a:moveTo>
                  <a:cubicBezTo>
                    <a:pt x="197" y="93"/>
                    <a:pt x="197" y="92"/>
                    <a:pt x="196" y="92"/>
                  </a:cubicBezTo>
                  <a:cubicBezTo>
                    <a:pt x="196" y="92"/>
                    <a:pt x="196" y="92"/>
                    <a:pt x="196" y="92"/>
                  </a:cubicBezTo>
                  <a:cubicBezTo>
                    <a:pt x="197" y="92"/>
                    <a:pt x="197" y="92"/>
                    <a:pt x="197" y="92"/>
                  </a:cubicBezTo>
                  <a:cubicBezTo>
                    <a:pt x="197" y="92"/>
                    <a:pt x="197" y="92"/>
                    <a:pt x="197" y="92"/>
                  </a:cubicBezTo>
                  <a:cubicBezTo>
                    <a:pt x="197" y="92"/>
                    <a:pt x="198" y="93"/>
                    <a:pt x="198" y="94"/>
                  </a:cubicBezTo>
                  <a:cubicBezTo>
                    <a:pt x="198" y="94"/>
                    <a:pt x="197" y="94"/>
                    <a:pt x="197" y="94"/>
                  </a:cubicBezTo>
                  <a:close/>
                  <a:moveTo>
                    <a:pt x="196" y="91"/>
                  </a:moveTo>
                  <a:cubicBezTo>
                    <a:pt x="196" y="91"/>
                    <a:pt x="196" y="91"/>
                    <a:pt x="196" y="90"/>
                  </a:cubicBezTo>
                  <a:cubicBezTo>
                    <a:pt x="196" y="90"/>
                    <a:pt x="196" y="90"/>
                    <a:pt x="196" y="90"/>
                  </a:cubicBezTo>
                  <a:cubicBezTo>
                    <a:pt x="196" y="90"/>
                    <a:pt x="196" y="90"/>
                    <a:pt x="196" y="90"/>
                  </a:cubicBezTo>
                  <a:cubicBezTo>
                    <a:pt x="196" y="90"/>
                    <a:pt x="196" y="91"/>
                    <a:pt x="196" y="91"/>
                  </a:cubicBezTo>
                  <a:close/>
                  <a:moveTo>
                    <a:pt x="194" y="130"/>
                  </a:moveTo>
                  <a:cubicBezTo>
                    <a:pt x="194" y="130"/>
                    <a:pt x="194" y="130"/>
                    <a:pt x="194" y="130"/>
                  </a:cubicBezTo>
                  <a:cubicBezTo>
                    <a:pt x="194" y="130"/>
                    <a:pt x="194" y="130"/>
                    <a:pt x="194" y="130"/>
                  </a:cubicBezTo>
                  <a:cubicBezTo>
                    <a:pt x="194" y="130"/>
                    <a:pt x="194" y="130"/>
                    <a:pt x="194" y="130"/>
                  </a:cubicBezTo>
                  <a:cubicBezTo>
                    <a:pt x="194" y="130"/>
                    <a:pt x="194" y="130"/>
                    <a:pt x="194" y="130"/>
                  </a:cubicBezTo>
                  <a:cubicBezTo>
                    <a:pt x="194" y="130"/>
                    <a:pt x="194" y="130"/>
                    <a:pt x="194" y="130"/>
                  </a:cubicBezTo>
                  <a:close/>
                  <a:moveTo>
                    <a:pt x="193" y="74"/>
                  </a:moveTo>
                  <a:cubicBezTo>
                    <a:pt x="193" y="74"/>
                    <a:pt x="193" y="74"/>
                    <a:pt x="193" y="74"/>
                  </a:cubicBezTo>
                  <a:cubicBezTo>
                    <a:pt x="193" y="73"/>
                    <a:pt x="192" y="73"/>
                    <a:pt x="192" y="72"/>
                  </a:cubicBezTo>
                  <a:cubicBezTo>
                    <a:pt x="192" y="72"/>
                    <a:pt x="192" y="72"/>
                    <a:pt x="192" y="72"/>
                  </a:cubicBezTo>
                  <a:cubicBezTo>
                    <a:pt x="192" y="72"/>
                    <a:pt x="192" y="72"/>
                    <a:pt x="192" y="72"/>
                  </a:cubicBezTo>
                  <a:cubicBezTo>
                    <a:pt x="193" y="72"/>
                    <a:pt x="193" y="73"/>
                    <a:pt x="194" y="74"/>
                  </a:cubicBezTo>
                  <a:cubicBezTo>
                    <a:pt x="193" y="74"/>
                    <a:pt x="194" y="74"/>
                    <a:pt x="193" y="74"/>
                  </a:cubicBezTo>
                  <a:close/>
                  <a:moveTo>
                    <a:pt x="192" y="125"/>
                  </a:moveTo>
                  <a:cubicBezTo>
                    <a:pt x="192" y="125"/>
                    <a:pt x="192" y="125"/>
                    <a:pt x="192" y="125"/>
                  </a:cubicBezTo>
                  <a:cubicBezTo>
                    <a:pt x="192" y="125"/>
                    <a:pt x="192" y="125"/>
                    <a:pt x="192" y="125"/>
                  </a:cubicBezTo>
                  <a:cubicBezTo>
                    <a:pt x="192" y="125"/>
                    <a:pt x="192" y="125"/>
                    <a:pt x="192" y="125"/>
                  </a:cubicBezTo>
                  <a:cubicBezTo>
                    <a:pt x="192" y="125"/>
                    <a:pt x="193" y="126"/>
                    <a:pt x="193" y="127"/>
                  </a:cubicBezTo>
                  <a:cubicBezTo>
                    <a:pt x="193" y="127"/>
                    <a:pt x="193" y="127"/>
                    <a:pt x="193" y="127"/>
                  </a:cubicBezTo>
                  <a:cubicBezTo>
                    <a:pt x="193" y="127"/>
                    <a:pt x="193" y="127"/>
                    <a:pt x="192" y="127"/>
                  </a:cubicBezTo>
                  <a:cubicBezTo>
                    <a:pt x="192" y="126"/>
                    <a:pt x="192" y="126"/>
                    <a:pt x="192" y="125"/>
                  </a:cubicBezTo>
                  <a:close/>
                  <a:moveTo>
                    <a:pt x="188" y="74"/>
                  </a:moveTo>
                  <a:cubicBezTo>
                    <a:pt x="188" y="74"/>
                    <a:pt x="188" y="74"/>
                    <a:pt x="188" y="74"/>
                  </a:cubicBezTo>
                  <a:cubicBezTo>
                    <a:pt x="188" y="74"/>
                    <a:pt x="188" y="74"/>
                    <a:pt x="188" y="74"/>
                  </a:cubicBezTo>
                  <a:cubicBezTo>
                    <a:pt x="188" y="74"/>
                    <a:pt x="188" y="74"/>
                    <a:pt x="188" y="74"/>
                  </a:cubicBezTo>
                  <a:cubicBezTo>
                    <a:pt x="188" y="74"/>
                    <a:pt x="188" y="74"/>
                    <a:pt x="188" y="74"/>
                  </a:cubicBezTo>
                  <a:cubicBezTo>
                    <a:pt x="188" y="74"/>
                    <a:pt x="188" y="74"/>
                    <a:pt x="188" y="74"/>
                  </a:cubicBezTo>
                  <a:close/>
                  <a:moveTo>
                    <a:pt x="188" y="128"/>
                  </a:moveTo>
                  <a:cubicBezTo>
                    <a:pt x="186" y="127"/>
                    <a:pt x="187" y="126"/>
                    <a:pt x="186" y="125"/>
                  </a:cubicBezTo>
                  <a:cubicBezTo>
                    <a:pt x="186" y="125"/>
                    <a:pt x="186" y="125"/>
                    <a:pt x="186" y="125"/>
                  </a:cubicBezTo>
                  <a:cubicBezTo>
                    <a:pt x="186" y="125"/>
                    <a:pt x="186" y="125"/>
                    <a:pt x="186" y="125"/>
                  </a:cubicBezTo>
                  <a:cubicBezTo>
                    <a:pt x="186" y="126"/>
                    <a:pt x="187" y="127"/>
                    <a:pt x="188" y="127"/>
                  </a:cubicBezTo>
                  <a:cubicBezTo>
                    <a:pt x="188" y="127"/>
                    <a:pt x="188" y="128"/>
                    <a:pt x="188" y="128"/>
                  </a:cubicBezTo>
                  <a:close/>
                  <a:moveTo>
                    <a:pt x="186" y="125"/>
                  </a:moveTo>
                  <a:cubicBezTo>
                    <a:pt x="186" y="124"/>
                    <a:pt x="186" y="124"/>
                    <a:pt x="186" y="124"/>
                  </a:cubicBezTo>
                  <a:cubicBezTo>
                    <a:pt x="186" y="124"/>
                    <a:pt x="186" y="124"/>
                    <a:pt x="186" y="125"/>
                  </a:cubicBezTo>
                  <a:close/>
                  <a:moveTo>
                    <a:pt x="185" y="124"/>
                  </a:moveTo>
                  <a:cubicBezTo>
                    <a:pt x="185" y="123"/>
                    <a:pt x="185" y="123"/>
                    <a:pt x="185" y="123"/>
                  </a:cubicBezTo>
                  <a:cubicBezTo>
                    <a:pt x="185" y="123"/>
                    <a:pt x="185" y="124"/>
                    <a:pt x="185" y="124"/>
                  </a:cubicBezTo>
                  <a:close/>
                  <a:moveTo>
                    <a:pt x="180" y="51"/>
                  </a:moveTo>
                  <a:cubicBezTo>
                    <a:pt x="179" y="51"/>
                    <a:pt x="179" y="51"/>
                    <a:pt x="179" y="51"/>
                  </a:cubicBezTo>
                  <a:cubicBezTo>
                    <a:pt x="178" y="51"/>
                    <a:pt x="178" y="49"/>
                    <a:pt x="177" y="48"/>
                  </a:cubicBezTo>
                  <a:cubicBezTo>
                    <a:pt x="177" y="48"/>
                    <a:pt x="177" y="48"/>
                    <a:pt x="177" y="48"/>
                  </a:cubicBezTo>
                  <a:cubicBezTo>
                    <a:pt x="177" y="48"/>
                    <a:pt x="177" y="48"/>
                    <a:pt x="177" y="48"/>
                  </a:cubicBezTo>
                  <a:cubicBezTo>
                    <a:pt x="177" y="48"/>
                    <a:pt x="177" y="48"/>
                    <a:pt x="177" y="48"/>
                  </a:cubicBezTo>
                  <a:cubicBezTo>
                    <a:pt x="177" y="48"/>
                    <a:pt x="178" y="49"/>
                    <a:pt x="179" y="49"/>
                  </a:cubicBezTo>
                  <a:cubicBezTo>
                    <a:pt x="179" y="50"/>
                    <a:pt x="179" y="50"/>
                    <a:pt x="180" y="51"/>
                  </a:cubicBezTo>
                  <a:cubicBezTo>
                    <a:pt x="180" y="51"/>
                    <a:pt x="180" y="51"/>
                    <a:pt x="180" y="51"/>
                  </a:cubicBezTo>
                  <a:close/>
                  <a:moveTo>
                    <a:pt x="172" y="35"/>
                  </a:moveTo>
                  <a:cubicBezTo>
                    <a:pt x="172" y="34"/>
                    <a:pt x="171" y="34"/>
                    <a:pt x="170" y="33"/>
                  </a:cubicBezTo>
                  <a:cubicBezTo>
                    <a:pt x="170" y="33"/>
                    <a:pt x="170" y="33"/>
                    <a:pt x="170" y="32"/>
                  </a:cubicBezTo>
                  <a:cubicBezTo>
                    <a:pt x="170" y="32"/>
                    <a:pt x="170" y="32"/>
                    <a:pt x="170" y="32"/>
                  </a:cubicBezTo>
                  <a:cubicBezTo>
                    <a:pt x="169" y="32"/>
                    <a:pt x="169" y="32"/>
                    <a:pt x="169" y="31"/>
                  </a:cubicBezTo>
                  <a:cubicBezTo>
                    <a:pt x="168" y="31"/>
                    <a:pt x="168" y="31"/>
                    <a:pt x="168" y="31"/>
                  </a:cubicBezTo>
                  <a:cubicBezTo>
                    <a:pt x="168" y="31"/>
                    <a:pt x="168" y="31"/>
                    <a:pt x="168" y="30"/>
                  </a:cubicBezTo>
                  <a:cubicBezTo>
                    <a:pt x="168" y="30"/>
                    <a:pt x="167" y="30"/>
                    <a:pt x="166" y="30"/>
                  </a:cubicBezTo>
                  <a:cubicBezTo>
                    <a:pt x="166" y="29"/>
                    <a:pt x="166" y="29"/>
                    <a:pt x="166" y="29"/>
                  </a:cubicBezTo>
                  <a:cubicBezTo>
                    <a:pt x="166" y="28"/>
                    <a:pt x="166" y="28"/>
                    <a:pt x="166" y="28"/>
                  </a:cubicBezTo>
                  <a:cubicBezTo>
                    <a:pt x="167" y="29"/>
                    <a:pt x="168" y="30"/>
                    <a:pt x="169" y="31"/>
                  </a:cubicBezTo>
                  <a:cubicBezTo>
                    <a:pt x="169" y="31"/>
                    <a:pt x="169" y="31"/>
                    <a:pt x="169" y="31"/>
                  </a:cubicBezTo>
                  <a:cubicBezTo>
                    <a:pt x="169" y="31"/>
                    <a:pt x="169" y="31"/>
                    <a:pt x="169" y="31"/>
                  </a:cubicBezTo>
                  <a:cubicBezTo>
                    <a:pt x="170" y="32"/>
                    <a:pt x="170" y="32"/>
                    <a:pt x="170" y="32"/>
                  </a:cubicBezTo>
                  <a:cubicBezTo>
                    <a:pt x="171" y="32"/>
                    <a:pt x="171" y="33"/>
                    <a:pt x="172" y="34"/>
                  </a:cubicBezTo>
                  <a:cubicBezTo>
                    <a:pt x="172" y="34"/>
                    <a:pt x="172" y="34"/>
                    <a:pt x="172" y="34"/>
                  </a:cubicBezTo>
                  <a:cubicBezTo>
                    <a:pt x="172" y="35"/>
                    <a:pt x="172" y="35"/>
                    <a:pt x="172" y="35"/>
                  </a:cubicBezTo>
                  <a:close/>
                  <a:moveTo>
                    <a:pt x="171" y="40"/>
                  </a:moveTo>
                  <a:cubicBezTo>
                    <a:pt x="171" y="40"/>
                    <a:pt x="171" y="40"/>
                    <a:pt x="171" y="40"/>
                  </a:cubicBezTo>
                  <a:cubicBezTo>
                    <a:pt x="171" y="40"/>
                    <a:pt x="171" y="40"/>
                    <a:pt x="171" y="40"/>
                  </a:cubicBezTo>
                  <a:cubicBezTo>
                    <a:pt x="171" y="40"/>
                    <a:pt x="171" y="40"/>
                    <a:pt x="171" y="40"/>
                  </a:cubicBezTo>
                  <a:close/>
                  <a:moveTo>
                    <a:pt x="165" y="27"/>
                  </a:moveTo>
                  <a:cubicBezTo>
                    <a:pt x="165" y="27"/>
                    <a:pt x="165" y="27"/>
                    <a:pt x="165" y="27"/>
                  </a:cubicBezTo>
                  <a:cubicBezTo>
                    <a:pt x="165" y="27"/>
                    <a:pt x="165" y="27"/>
                    <a:pt x="165" y="27"/>
                  </a:cubicBezTo>
                  <a:cubicBezTo>
                    <a:pt x="165" y="27"/>
                    <a:pt x="165" y="27"/>
                    <a:pt x="165" y="27"/>
                  </a:cubicBezTo>
                  <a:cubicBezTo>
                    <a:pt x="165" y="27"/>
                    <a:pt x="165" y="27"/>
                    <a:pt x="165" y="27"/>
                  </a:cubicBezTo>
                  <a:close/>
                  <a:moveTo>
                    <a:pt x="163" y="33"/>
                  </a:moveTo>
                  <a:cubicBezTo>
                    <a:pt x="163" y="33"/>
                    <a:pt x="163" y="33"/>
                    <a:pt x="162" y="32"/>
                  </a:cubicBezTo>
                  <a:cubicBezTo>
                    <a:pt x="162" y="32"/>
                    <a:pt x="161" y="31"/>
                    <a:pt x="161" y="31"/>
                  </a:cubicBezTo>
                  <a:cubicBezTo>
                    <a:pt x="160" y="30"/>
                    <a:pt x="159" y="29"/>
                    <a:pt x="158" y="28"/>
                  </a:cubicBezTo>
                  <a:cubicBezTo>
                    <a:pt x="158" y="28"/>
                    <a:pt x="158" y="28"/>
                    <a:pt x="158" y="28"/>
                  </a:cubicBezTo>
                  <a:cubicBezTo>
                    <a:pt x="158" y="28"/>
                    <a:pt x="158" y="28"/>
                    <a:pt x="158" y="28"/>
                  </a:cubicBezTo>
                  <a:cubicBezTo>
                    <a:pt x="159" y="28"/>
                    <a:pt x="162" y="32"/>
                    <a:pt x="164" y="33"/>
                  </a:cubicBezTo>
                  <a:cubicBezTo>
                    <a:pt x="164" y="33"/>
                    <a:pt x="164" y="33"/>
                    <a:pt x="163" y="33"/>
                  </a:cubicBezTo>
                  <a:close/>
                  <a:moveTo>
                    <a:pt x="159" y="22"/>
                  </a:moveTo>
                  <a:cubicBezTo>
                    <a:pt x="159" y="22"/>
                    <a:pt x="159" y="22"/>
                    <a:pt x="158" y="22"/>
                  </a:cubicBezTo>
                  <a:cubicBezTo>
                    <a:pt x="158" y="21"/>
                    <a:pt x="158" y="21"/>
                    <a:pt x="158" y="21"/>
                  </a:cubicBezTo>
                  <a:cubicBezTo>
                    <a:pt x="159" y="21"/>
                    <a:pt x="159" y="22"/>
                    <a:pt x="159" y="22"/>
                  </a:cubicBezTo>
                  <a:cubicBezTo>
                    <a:pt x="159" y="22"/>
                    <a:pt x="159" y="22"/>
                    <a:pt x="159" y="22"/>
                  </a:cubicBezTo>
                  <a:close/>
                  <a:moveTo>
                    <a:pt x="158" y="21"/>
                  </a:moveTo>
                  <a:cubicBezTo>
                    <a:pt x="157" y="21"/>
                    <a:pt x="155" y="19"/>
                    <a:pt x="154" y="19"/>
                  </a:cubicBezTo>
                  <a:cubicBezTo>
                    <a:pt x="155" y="18"/>
                    <a:pt x="155" y="18"/>
                    <a:pt x="155" y="18"/>
                  </a:cubicBezTo>
                  <a:cubicBezTo>
                    <a:pt x="154" y="18"/>
                    <a:pt x="154" y="18"/>
                    <a:pt x="154" y="18"/>
                  </a:cubicBezTo>
                  <a:cubicBezTo>
                    <a:pt x="154" y="18"/>
                    <a:pt x="154" y="18"/>
                    <a:pt x="154" y="18"/>
                  </a:cubicBezTo>
                  <a:cubicBezTo>
                    <a:pt x="154" y="17"/>
                    <a:pt x="153" y="17"/>
                    <a:pt x="153" y="17"/>
                  </a:cubicBezTo>
                  <a:cubicBezTo>
                    <a:pt x="152" y="16"/>
                    <a:pt x="152" y="16"/>
                    <a:pt x="152" y="16"/>
                  </a:cubicBezTo>
                  <a:cubicBezTo>
                    <a:pt x="152" y="15"/>
                    <a:pt x="152" y="15"/>
                    <a:pt x="152" y="15"/>
                  </a:cubicBezTo>
                  <a:cubicBezTo>
                    <a:pt x="153" y="16"/>
                    <a:pt x="153" y="17"/>
                    <a:pt x="154" y="17"/>
                  </a:cubicBezTo>
                  <a:cubicBezTo>
                    <a:pt x="154" y="17"/>
                    <a:pt x="155" y="17"/>
                    <a:pt x="155" y="17"/>
                  </a:cubicBezTo>
                  <a:cubicBezTo>
                    <a:pt x="155" y="17"/>
                    <a:pt x="155" y="18"/>
                    <a:pt x="155" y="18"/>
                  </a:cubicBezTo>
                  <a:cubicBezTo>
                    <a:pt x="155" y="18"/>
                    <a:pt x="155" y="18"/>
                    <a:pt x="156" y="18"/>
                  </a:cubicBezTo>
                  <a:cubicBezTo>
                    <a:pt x="156" y="18"/>
                    <a:pt x="156" y="19"/>
                    <a:pt x="157" y="19"/>
                  </a:cubicBezTo>
                  <a:cubicBezTo>
                    <a:pt x="157" y="20"/>
                    <a:pt x="158" y="21"/>
                    <a:pt x="158" y="21"/>
                  </a:cubicBezTo>
                  <a:cubicBezTo>
                    <a:pt x="158" y="21"/>
                    <a:pt x="158" y="21"/>
                    <a:pt x="158" y="21"/>
                  </a:cubicBezTo>
                  <a:close/>
                  <a:moveTo>
                    <a:pt x="149" y="20"/>
                  </a:moveTo>
                  <a:cubicBezTo>
                    <a:pt x="149" y="20"/>
                    <a:pt x="149" y="20"/>
                    <a:pt x="149" y="19"/>
                  </a:cubicBezTo>
                  <a:lnTo>
                    <a:pt x="149" y="20"/>
                  </a:lnTo>
                  <a:close/>
                  <a:moveTo>
                    <a:pt x="146" y="15"/>
                  </a:moveTo>
                  <a:cubicBezTo>
                    <a:pt x="146" y="15"/>
                    <a:pt x="146" y="15"/>
                    <a:pt x="146" y="15"/>
                  </a:cubicBezTo>
                  <a:cubicBezTo>
                    <a:pt x="146" y="15"/>
                    <a:pt x="146" y="15"/>
                    <a:pt x="146" y="15"/>
                  </a:cubicBezTo>
                  <a:cubicBezTo>
                    <a:pt x="145" y="14"/>
                    <a:pt x="143" y="13"/>
                    <a:pt x="143" y="12"/>
                  </a:cubicBezTo>
                  <a:cubicBezTo>
                    <a:pt x="143" y="12"/>
                    <a:pt x="143" y="12"/>
                    <a:pt x="143" y="12"/>
                  </a:cubicBezTo>
                  <a:cubicBezTo>
                    <a:pt x="143" y="12"/>
                    <a:pt x="143" y="12"/>
                    <a:pt x="143" y="12"/>
                  </a:cubicBezTo>
                  <a:cubicBezTo>
                    <a:pt x="144" y="12"/>
                    <a:pt x="145" y="14"/>
                    <a:pt x="146" y="15"/>
                  </a:cubicBezTo>
                  <a:close/>
                  <a:moveTo>
                    <a:pt x="104" y="9"/>
                  </a:moveTo>
                  <a:cubicBezTo>
                    <a:pt x="104" y="9"/>
                    <a:pt x="104" y="9"/>
                    <a:pt x="104" y="9"/>
                  </a:cubicBezTo>
                  <a:cubicBezTo>
                    <a:pt x="103" y="9"/>
                    <a:pt x="103" y="9"/>
                    <a:pt x="103" y="9"/>
                  </a:cubicBezTo>
                  <a:cubicBezTo>
                    <a:pt x="103" y="8"/>
                    <a:pt x="103" y="8"/>
                    <a:pt x="103" y="8"/>
                  </a:cubicBezTo>
                  <a:cubicBezTo>
                    <a:pt x="104" y="8"/>
                    <a:pt x="104" y="8"/>
                    <a:pt x="104" y="8"/>
                  </a:cubicBezTo>
                  <a:cubicBezTo>
                    <a:pt x="104" y="9"/>
                    <a:pt x="104" y="9"/>
                    <a:pt x="104" y="9"/>
                  </a:cubicBezTo>
                  <a:close/>
                  <a:moveTo>
                    <a:pt x="103" y="8"/>
                  </a:moveTo>
                  <a:cubicBezTo>
                    <a:pt x="102" y="8"/>
                    <a:pt x="102" y="8"/>
                    <a:pt x="102" y="8"/>
                  </a:cubicBezTo>
                  <a:cubicBezTo>
                    <a:pt x="102" y="8"/>
                    <a:pt x="102" y="8"/>
                    <a:pt x="102" y="8"/>
                  </a:cubicBezTo>
                  <a:cubicBezTo>
                    <a:pt x="102" y="7"/>
                    <a:pt x="102" y="7"/>
                    <a:pt x="102" y="7"/>
                  </a:cubicBezTo>
                  <a:cubicBezTo>
                    <a:pt x="102" y="8"/>
                    <a:pt x="102" y="8"/>
                    <a:pt x="103" y="8"/>
                  </a:cubicBezTo>
                  <a:close/>
                  <a:moveTo>
                    <a:pt x="101" y="7"/>
                  </a:moveTo>
                  <a:cubicBezTo>
                    <a:pt x="101" y="7"/>
                    <a:pt x="100" y="6"/>
                    <a:pt x="100" y="6"/>
                  </a:cubicBezTo>
                  <a:cubicBezTo>
                    <a:pt x="100" y="5"/>
                    <a:pt x="100" y="5"/>
                    <a:pt x="100" y="5"/>
                  </a:cubicBezTo>
                  <a:cubicBezTo>
                    <a:pt x="101" y="6"/>
                    <a:pt x="101" y="7"/>
                    <a:pt x="102" y="7"/>
                  </a:cubicBezTo>
                  <a:cubicBezTo>
                    <a:pt x="101" y="7"/>
                    <a:pt x="101" y="7"/>
                    <a:pt x="101" y="7"/>
                  </a:cubicBezTo>
                  <a:close/>
                  <a:moveTo>
                    <a:pt x="88" y="11"/>
                  </a:moveTo>
                  <a:cubicBezTo>
                    <a:pt x="87" y="11"/>
                    <a:pt x="87" y="11"/>
                    <a:pt x="87" y="11"/>
                  </a:cubicBezTo>
                  <a:cubicBezTo>
                    <a:pt x="87" y="11"/>
                    <a:pt x="87" y="10"/>
                    <a:pt x="87" y="10"/>
                  </a:cubicBezTo>
                  <a:cubicBezTo>
                    <a:pt x="87" y="10"/>
                    <a:pt x="87" y="10"/>
                    <a:pt x="87" y="10"/>
                  </a:cubicBezTo>
                  <a:cubicBezTo>
                    <a:pt x="87" y="10"/>
                    <a:pt x="87" y="11"/>
                    <a:pt x="88" y="11"/>
                  </a:cubicBezTo>
                  <a:close/>
                  <a:moveTo>
                    <a:pt x="71" y="7"/>
                  </a:moveTo>
                  <a:cubicBezTo>
                    <a:pt x="70" y="7"/>
                    <a:pt x="70" y="7"/>
                    <a:pt x="70" y="7"/>
                  </a:cubicBezTo>
                  <a:cubicBezTo>
                    <a:pt x="70" y="7"/>
                    <a:pt x="70" y="7"/>
                    <a:pt x="70" y="7"/>
                  </a:cubicBezTo>
                  <a:cubicBezTo>
                    <a:pt x="71" y="7"/>
                    <a:pt x="71" y="7"/>
                    <a:pt x="71" y="7"/>
                  </a:cubicBezTo>
                  <a:close/>
                  <a:moveTo>
                    <a:pt x="35" y="40"/>
                  </a:moveTo>
                  <a:cubicBezTo>
                    <a:pt x="35" y="40"/>
                    <a:pt x="35" y="40"/>
                    <a:pt x="35" y="40"/>
                  </a:cubicBezTo>
                  <a:cubicBezTo>
                    <a:pt x="35" y="40"/>
                    <a:pt x="35" y="40"/>
                    <a:pt x="35" y="40"/>
                  </a:cubicBezTo>
                  <a:cubicBezTo>
                    <a:pt x="35" y="40"/>
                    <a:pt x="35" y="40"/>
                    <a:pt x="35" y="40"/>
                  </a:cubicBezTo>
                  <a:close/>
                  <a:moveTo>
                    <a:pt x="16" y="141"/>
                  </a:moveTo>
                  <a:cubicBezTo>
                    <a:pt x="15" y="141"/>
                    <a:pt x="15" y="141"/>
                    <a:pt x="15" y="140"/>
                  </a:cubicBezTo>
                  <a:cubicBezTo>
                    <a:pt x="15" y="140"/>
                    <a:pt x="15" y="140"/>
                    <a:pt x="15" y="140"/>
                  </a:cubicBezTo>
                  <a:cubicBezTo>
                    <a:pt x="15" y="140"/>
                    <a:pt x="15" y="140"/>
                    <a:pt x="16" y="141"/>
                  </a:cubicBezTo>
                  <a:close/>
                  <a:moveTo>
                    <a:pt x="7" y="74"/>
                  </a:moveTo>
                  <a:cubicBezTo>
                    <a:pt x="7" y="74"/>
                    <a:pt x="7" y="74"/>
                    <a:pt x="7" y="74"/>
                  </a:cubicBezTo>
                  <a:cubicBezTo>
                    <a:pt x="7" y="73"/>
                    <a:pt x="7" y="73"/>
                    <a:pt x="7" y="73"/>
                  </a:cubicBezTo>
                  <a:cubicBezTo>
                    <a:pt x="7" y="73"/>
                    <a:pt x="7" y="73"/>
                    <a:pt x="7" y="73"/>
                  </a:cubicBezTo>
                  <a:cubicBezTo>
                    <a:pt x="7" y="73"/>
                    <a:pt x="7" y="73"/>
                    <a:pt x="7" y="74"/>
                  </a:cubicBezTo>
                  <a:close/>
                  <a:moveTo>
                    <a:pt x="5" y="123"/>
                  </a:moveTo>
                  <a:cubicBezTo>
                    <a:pt x="5" y="123"/>
                    <a:pt x="5" y="123"/>
                    <a:pt x="5" y="123"/>
                  </a:cubicBezTo>
                  <a:cubicBezTo>
                    <a:pt x="5" y="122"/>
                    <a:pt x="5" y="122"/>
                    <a:pt x="5" y="12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6" name="Freeform 526"/>
            <p:cNvSpPr>
              <a:spLocks noEditPoints="1"/>
            </p:cNvSpPr>
            <p:nvPr/>
          </p:nvSpPr>
          <p:spPr bwMode="auto">
            <a:xfrm>
              <a:off x="5961063" y="557213"/>
              <a:ext cx="735013" cy="461963"/>
            </a:xfrm>
            <a:custGeom>
              <a:avLst/>
              <a:gdLst>
                <a:gd name="T0" fmla="*/ 102 w 140"/>
                <a:gd name="T1" fmla="*/ 67 h 88"/>
                <a:gd name="T2" fmla="*/ 106 w 140"/>
                <a:gd name="T3" fmla="*/ 46 h 88"/>
                <a:gd name="T4" fmla="*/ 123 w 140"/>
                <a:gd name="T5" fmla="*/ 37 h 88"/>
                <a:gd name="T6" fmla="*/ 132 w 140"/>
                <a:gd name="T7" fmla="*/ 44 h 88"/>
                <a:gd name="T8" fmla="*/ 139 w 140"/>
                <a:gd name="T9" fmla="*/ 66 h 88"/>
                <a:gd name="T10" fmla="*/ 131 w 140"/>
                <a:gd name="T11" fmla="*/ 46 h 88"/>
                <a:gd name="T12" fmla="*/ 107 w 140"/>
                <a:gd name="T13" fmla="*/ 39 h 88"/>
                <a:gd name="T14" fmla="*/ 97 w 140"/>
                <a:gd name="T15" fmla="*/ 50 h 88"/>
                <a:gd name="T16" fmla="*/ 86 w 140"/>
                <a:gd name="T17" fmla="*/ 30 h 88"/>
                <a:gd name="T18" fmla="*/ 94 w 140"/>
                <a:gd name="T19" fmla="*/ 12 h 88"/>
                <a:gd name="T20" fmla="*/ 112 w 140"/>
                <a:gd name="T21" fmla="*/ 15 h 88"/>
                <a:gd name="T22" fmla="*/ 122 w 140"/>
                <a:gd name="T23" fmla="*/ 28 h 88"/>
                <a:gd name="T24" fmla="*/ 121 w 140"/>
                <a:gd name="T25" fmla="*/ 57 h 88"/>
                <a:gd name="T26" fmla="*/ 116 w 140"/>
                <a:gd name="T27" fmla="*/ 60 h 88"/>
                <a:gd name="T28" fmla="*/ 113 w 140"/>
                <a:gd name="T29" fmla="*/ 23 h 88"/>
                <a:gd name="T30" fmla="*/ 102 w 140"/>
                <a:gd name="T31" fmla="*/ 32 h 88"/>
                <a:gd name="T32" fmla="*/ 38 w 140"/>
                <a:gd name="T33" fmla="*/ 57 h 88"/>
                <a:gd name="T34" fmla="*/ 23 w 140"/>
                <a:gd name="T35" fmla="*/ 68 h 88"/>
                <a:gd name="T36" fmla="*/ 3 w 140"/>
                <a:gd name="T37" fmla="*/ 69 h 88"/>
                <a:gd name="T38" fmla="*/ 3 w 140"/>
                <a:gd name="T39" fmla="*/ 56 h 88"/>
                <a:gd name="T40" fmla="*/ 9 w 140"/>
                <a:gd name="T41" fmla="*/ 42 h 88"/>
                <a:gd name="T42" fmla="*/ 16 w 140"/>
                <a:gd name="T43" fmla="*/ 33 h 88"/>
                <a:gd name="T44" fmla="*/ 33 w 140"/>
                <a:gd name="T45" fmla="*/ 44 h 88"/>
                <a:gd name="T46" fmla="*/ 49 w 140"/>
                <a:gd name="T47" fmla="*/ 53 h 88"/>
                <a:gd name="T48" fmla="*/ 75 w 140"/>
                <a:gd name="T49" fmla="*/ 42 h 88"/>
                <a:gd name="T50" fmla="*/ 96 w 140"/>
                <a:gd name="T51" fmla="*/ 58 h 88"/>
                <a:gd name="T52" fmla="*/ 85 w 140"/>
                <a:gd name="T53" fmla="*/ 59 h 88"/>
                <a:gd name="T54" fmla="*/ 61 w 140"/>
                <a:gd name="T55" fmla="*/ 54 h 88"/>
                <a:gd name="T56" fmla="*/ 47 w 140"/>
                <a:gd name="T57" fmla="*/ 70 h 88"/>
                <a:gd name="T58" fmla="*/ 97 w 140"/>
                <a:gd name="T59" fmla="*/ 17 h 88"/>
                <a:gd name="T60" fmla="*/ 85 w 140"/>
                <a:gd name="T61" fmla="*/ 19 h 88"/>
                <a:gd name="T62" fmla="*/ 81 w 140"/>
                <a:gd name="T63" fmla="*/ 37 h 88"/>
                <a:gd name="T64" fmla="*/ 60 w 140"/>
                <a:gd name="T65" fmla="*/ 27 h 88"/>
                <a:gd name="T66" fmla="*/ 59 w 140"/>
                <a:gd name="T67" fmla="*/ 2 h 88"/>
                <a:gd name="T68" fmla="*/ 79 w 140"/>
                <a:gd name="T69" fmla="*/ 1 h 88"/>
                <a:gd name="T70" fmla="*/ 87 w 140"/>
                <a:gd name="T71" fmla="*/ 17 h 88"/>
                <a:gd name="T72" fmla="*/ 75 w 140"/>
                <a:gd name="T73" fmla="*/ 87 h 88"/>
                <a:gd name="T74" fmla="*/ 57 w 140"/>
                <a:gd name="T75" fmla="*/ 74 h 88"/>
                <a:gd name="T76" fmla="*/ 64 w 140"/>
                <a:gd name="T77" fmla="*/ 57 h 88"/>
                <a:gd name="T78" fmla="*/ 87 w 140"/>
                <a:gd name="T79" fmla="*/ 67 h 88"/>
                <a:gd name="T80" fmla="*/ 85 w 140"/>
                <a:gd name="T81" fmla="*/ 4 h 88"/>
                <a:gd name="T82" fmla="*/ 77 w 140"/>
                <a:gd name="T83" fmla="*/ 66 h 88"/>
                <a:gd name="T84" fmla="*/ 77 w 140"/>
                <a:gd name="T85" fmla="*/ 74 h 88"/>
                <a:gd name="T86" fmla="*/ 74 w 140"/>
                <a:gd name="T87" fmla="*/ 31 h 88"/>
                <a:gd name="T88" fmla="*/ 71 w 140"/>
                <a:gd name="T89" fmla="*/ 23 h 88"/>
                <a:gd name="T90" fmla="*/ 66 w 140"/>
                <a:gd name="T91" fmla="*/ 10 h 88"/>
                <a:gd name="T92" fmla="*/ 66 w 140"/>
                <a:gd name="T93" fmla="*/ 25 h 88"/>
                <a:gd name="T94" fmla="*/ 63 w 140"/>
                <a:gd name="T95" fmla="*/ 60 h 88"/>
                <a:gd name="T96" fmla="*/ 34 w 140"/>
                <a:gd name="T97" fmla="*/ 40 h 88"/>
                <a:gd name="T98" fmla="*/ 21 w 140"/>
                <a:gd name="T99" fmla="*/ 24 h 88"/>
                <a:gd name="T100" fmla="*/ 27 w 140"/>
                <a:gd name="T101" fmla="*/ 16 h 88"/>
                <a:gd name="T102" fmla="*/ 42 w 140"/>
                <a:gd name="T103" fmla="*/ 7 h 88"/>
                <a:gd name="T104" fmla="*/ 53 w 140"/>
                <a:gd name="T105" fmla="*/ 22 h 88"/>
                <a:gd name="T106" fmla="*/ 55 w 140"/>
                <a:gd name="T107" fmla="*/ 45 h 88"/>
                <a:gd name="T108" fmla="*/ 47 w 140"/>
                <a:gd name="T109" fmla="*/ 26 h 88"/>
                <a:gd name="T110" fmla="*/ 45 w 140"/>
                <a:gd name="T111" fmla="*/ 35 h 88"/>
                <a:gd name="T112" fmla="*/ 40 w 140"/>
                <a:gd name="T113" fmla="*/ 23 h 88"/>
                <a:gd name="T114" fmla="*/ 35 w 140"/>
                <a:gd name="T115" fmla="*/ 39 h 88"/>
                <a:gd name="T116" fmla="*/ 31 w 140"/>
                <a:gd name="T117" fmla="*/ 21 h 88"/>
                <a:gd name="T118" fmla="*/ 33 w 140"/>
                <a:gd name="T119" fmla="*/ 55 h 88"/>
                <a:gd name="T120" fmla="*/ 26 w 140"/>
                <a:gd name="T121" fmla="*/ 44 h 88"/>
                <a:gd name="T122" fmla="*/ 23 w 140"/>
                <a:gd name="T123" fmla="*/ 59 h 88"/>
                <a:gd name="T124" fmla="*/ 19 w 140"/>
                <a:gd name="T125" fmla="*/ 4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0" h="88">
                  <a:moveTo>
                    <a:pt x="127" y="67"/>
                  </a:moveTo>
                  <a:cubicBezTo>
                    <a:pt x="127" y="68"/>
                    <a:pt x="127" y="68"/>
                    <a:pt x="127" y="68"/>
                  </a:cubicBezTo>
                  <a:cubicBezTo>
                    <a:pt x="126" y="68"/>
                    <a:pt x="126" y="68"/>
                    <a:pt x="126" y="69"/>
                  </a:cubicBezTo>
                  <a:cubicBezTo>
                    <a:pt x="125" y="68"/>
                    <a:pt x="125" y="68"/>
                    <a:pt x="124" y="68"/>
                  </a:cubicBezTo>
                  <a:cubicBezTo>
                    <a:pt x="124" y="68"/>
                    <a:pt x="124" y="68"/>
                    <a:pt x="123" y="68"/>
                  </a:cubicBezTo>
                  <a:cubicBezTo>
                    <a:pt x="123" y="69"/>
                    <a:pt x="122" y="69"/>
                    <a:pt x="122" y="70"/>
                  </a:cubicBezTo>
                  <a:cubicBezTo>
                    <a:pt x="120" y="69"/>
                    <a:pt x="120" y="69"/>
                    <a:pt x="120" y="69"/>
                  </a:cubicBezTo>
                  <a:cubicBezTo>
                    <a:pt x="120" y="69"/>
                    <a:pt x="120" y="69"/>
                    <a:pt x="120" y="69"/>
                  </a:cubicBezTo>
                  <a:cubicBezTo>
                    <a:pt x="119" y="68"/>
                    <a:pt x="118" y="67"/>
                    <a:pt x="117" y="68"/>
                  </a:cubicBezTo>
                  <a:cubicBezTo>
                    <a:pt x="116" y="68"/>
                    <a:pt x="116" y="69"/>
                    <a:pt x="115" y="69"/>
                  </a:cubicBezTo>
                  <a:cubicBezTo>
                    <a:pt x="115" y="69"/>
                    <a:pt x="114" y="68"/>
                    <a:pt x="114" y="68"/>
                  </a:cubicBezTo>
                  <a:cubicBezTo>
                    <a:pt x="113" y="68"/>
                    <a:pt x="113" y="69"/>
                    <a:pt x="113" y="69"/>
                  </a:cubicBezTo>
                  <a:cubicBezTo>
                    <a:pt x="113" y="69"/>
                    <a:pt x="112" y="69"/>
                    <a:pt x="112" y="69"/>
                  </a:cubicBezTo>
                  <a:cubicBezTo>
                    <a:pt x="112" y="69"/>
                    <a:pt x="112" y="69"/>
                    <a:pt x="112" y="69"/>
                  </a:cubicBezTo>
                  <a:cubicBezTo>
                    <a:pt x="111" y="70"/>
                    <a:pt x="111" y="70"/>
                    <a:pt x="110" y="70"/>
                  </a:cubicBezTo>
                  <a:cubicBezTo>
                    <a:pt x="109" y="70"/>
                    <a:pt x="108" y="70"/>
                    <a:pt x="107" y="70"/>
                  </a:cubicBezTo>
                  <a:cubicBezTo>
                    <a:pt x="107" y="70"/>
                    <a:pt x="107" y="70"/>
                    <a:pt x="106" y="70"/>
                  </a:cubicBezTo>
                  <a:cubicBezTo>
                    <a:pt x="105" y="70"/>
                    <a:pt x="105" y="70"/>
                    <a:pt x="105" y="70"/>
                  </a:cubicBezTo>
                  <a:cubicBezTo>
                    <a:pt x="104" y="70"/>
                    <a:pt x="103" y="68"/>
                    <a:pt x="102" y="68"/>
                  </a:cubicBezTo>
                  <a:cubicBezTo>
                    <a:pt x="102" y="67"/>
                    <a:pt x="102" y="67"/>
                    <a:pt x="102" y="67"/>
                  </a:cubicBezTo>
                  <a:cubicBezTo>
                    <a:pt x="103" y="66"/>
                    <a:pt x="103" y="66"/>
                    <a:pt x="103" y="65"/>
                  </a:cubicBezTo>
                  <a:cubicBezTo>
                    <a:pt x="103" y="65"/>
                    <a:pt x="103" y="64"/>
                    <a:pt x="102" y="64"/>
                  </a:cubicBezTo>
                  <a:cubicBezTo>
                    <a:pt x="102" y="64"/>
                    <a:pt x="101" y="64"/>
                    <a:pt x="101" y="63"/>
                  </a:cubicBezTo>
                  <a:cubicBezTo>
                    <a:pt x="101" y="63"/>
                    <a:pt x="101" y="62"/>
                    <a:pt x="101" y="62"/>
                  </a:cubicBezTo>
                  <a:cubicBezTo>
                    <a:pt x="101" y="61"/>
                    <a:pt x="100" y="61"/>
                    <a:pt x="100" y="61"/>
                  </a:cubicBezTo>
                  <a:cubicBezTo>
                    <a:pt x="100" y="61"/>
                    <a:pt x="100" y="60"/>
                    <a:pt x="100" y="60"/>
                  </a:cubicBezTo>
                  <a:cubicBezTo>
                    <a:pt x="100" y="60"/>
                    <a:pt x="101" y="59"/>
                    <a:pt x="101" y="59"/>
                  </a:cubicBezTo>
                  <a:cubicBezTo>
                    <a:pt x="101" y="59"/>
                    <a:pt x="101" y="58"/>
                    <a:pt x="101" y="58"/>
                  </a:cubicBezTo>
                  <a:cubicBezTo>
                    <a:pt x="100" y="58"/>
                    <a:pt x="99" y="56"/>
                    <a:pt x="99" y="55"/>
                  </a:cubicBezTo>
                  <a:cubicBezTo>
                    <a:pt x="99" y="55"/>
                    <a:pt x="100" y="54"/>
                    <a:pt x="100" y="54"/>
                  </a:cubicBezTo>
                  <a:cubicBezTo>
                    <a:pt x="99" y="53"/>
                    <a:pt x="99" y="52"/>
                    <a:pt x="99" y="51"/>
                  </a:cubicBezTo>
                  <a:cubicBezTo>
                    <a:pt x="99" y="51"/>
                    <a:pt x="100" y="51"/>
                    <a:pt x="100" y="50"/>
                  </a:cubicBezTo>
                  <a:cubicBezTo>
                    <a:pt x="101" y="49"/>
                    <a:pt x="103" y="52"/>
                    <a:pt x="104" y="52"/>
                  </a:cubicBezTo>
                  <a:cubicBezTo>
                    <a:pt x="104" y="52"/>
                    <a:pt x="104" y="52"/>
                    <a:pt x="104" y="52"/>
                  </a:cubicBezTo>
                  <a:cubicBezTo>
                    <a:pt x="104" y="52"/>
                    <a:pt x="102" y="50"/>
                    <a:pt x="103" y="49"/>
                  </a:cubicBezTo>
                  <a:cubicBezTo>
                    <a:pt x="103" y="49"/>
                    <a:pt x="103" y="49"/>
                    <a:pt x="103" y="48"/>
                  </a:cubicBezTo>
                  <a:cubicBezTo>
                    <a:pt x="103" y="48"/>
                    <a:pt x="103" y="48"/>
                    <a:pt x="103" y="48"/>
                  </a:cubicBezTo>
                  <a:cubicBezTo>
                    <a:pt x="103" y="47"/>
                    <a:pt x="104" y="47"/>
                    <a:pt x="105" y="47"/>
                  </a:cubicBezTo>
                  <a:cubicBezTo>
                    <a:pt x="105" y="47"/>
                    <a:pt x="105" y="47"/>
                    <a:pt x="106" y="47"/>
                  </a:cubicBezTo>
                  <a:cubicBezTo>
                    <a:pt x="106" y="47"/>
                    <a:pt x="106" y="47"/>
                    <a:pt x="106" y="46"/>
                  </a:cubicBezTo>
                  <a:cubicBezTo>
                    <a:pt x="106" y="46"/>
                    <a:pt x="107" y="46"/>
                    <a:pt x="108" y="46"/>
                  </a:cubicBezTo>
                  <a:cubicBezTo>
                    <a:pt x="108" y="46"/>
                    <a:pt x="108" y="46"/>
                    <a:pt x="109" y="47"/>
                  </a:cubicBezTo>
                  <a:cubicBezTo>
                    <a:pt x="109" y="46"/>
                    <a:pt x="110" y="45"/>
                    <a:pt x="110" y="45"/>
                  </a:cubicBezTo>
                  <a:cubicBezTo>
                    <a:pt x="110" y="44"/>
                    <a:pt x="109" y="44"/>
                    <a:pt x="110" y="43"/>
                  </a:cubicBezTo>
                  <a:cubicBezTo>
                    <a:pt x="110" y="43"/>
                    <a:pt x="110" y="43"/>
                    <a:pt x="111" y="43"/>
                  </a:cubicBezTo>
                  <a:cubicBezTo>
                    <a:pt x="111" y="42"/>
                    <a:pt x="111" y="42"/>
                    <a:pt x="111" y="43"/>
                  </a:cubicBezTo>
                  <a:cubicBezTo>
                    <a:pt x="113" y="43"/>
                    <a:pt x="112" y="44"/>
                    <a:pt x="114" y="44"/>
                  </a:cubicBezTo>
                  <a:cubicBezTo>
                    <a:pt x="114" y="43"/>
                    <a:pt x="114" y="43"/>
                    <a:pt x="114" y="42"/>
                  </a:cubicBezTo>
                  <a:cubicBezTo>
                    <a:pt x="115" y="42"/>
                    <a:pt x="116" y="41"/>
                    <a:pt x="117" y="41"/>
                  </a:cubicBezTo>
                  <a:cubicBezTo>
                    <a:pt x="117" y="42"/>
                    <a:pt x="117" y="42"/>
                    <a:pt x="117" y="42"/>
                  </a:cubicBezTo>
                  <a:cubicBezTo>
                    <a:pt x="117" y="42"/>
                    <a:pt x="117" y="42"/>
                    <a:pt x="118" y="42"/>
                  </a:cubicBezTo>
                  <a:cubicBezTo>
                    <a:pt x="118" y="41"/>
                    <a:pt x="118" y="41"/>
                    <a:pt x="118" y="41"/>
                  </a:cubicBezTo>
                  <a:cubicBezTo>
                    <a:pt x="118" y="41"/>
                    <a:pt x="118" y="41"/>
                    <a:pt x="118" y="41"/>
                  </a:cubicBezTo>
                  <a:cubicBezTo>
                    <a:pt x="118" y="41"/>
                    <a:pt x="118" y="41"/>
                    <a:pt x="118" y="41"/>
                  </a:cubicBezTo>
                  <a:cubicBezTo>
                    <a:pt x="117" y="41"/>
                    <a:pt x="116" y="40"/>
                    <a:pt x="116" y="38"/>
                  </a:cubicBezTo>
                  <a:cubicBezTo>
                    <a:pt x="117" y="38"/>
                    <a:pt x="117" y="38"/>
                    <a:pt x="118" y="38"/>
                  </a:cubicBezTo>
                  <a:cubicBezTo>
                    <a:pt x="118" y="38"/>
                    <a:pt x="119" y="39"/>
                    <a:pt x="120" y="39"/>
                  </a:cubicBezTo>
                  <a:cubicBezTo>
                    <a:pt x="120" y="38"/>
                    <a:pt x="120" y="39"/>
                    <a:pt x="121" y="38"/>
                  </a:cubicBezTo>
                  <a:cubicBezTo>
                    <a:pt x="121" y="38"/>
                    <a:pt x="121" y="37"/>
                    <a:pt x="121" y="37"/>
                  </a:cubicBezTo>
                  <a:cubicBezTo>
                    <a:pt x="122" y="37"/>
                    <a:pt x="122" y="37"/>
                    <a:pt x="123" y="37"/>
                  </a:cubicBezTo>
                  <a:cubicBezTo>
                    <a:pt x="123" y="36"/>
                    <a:pt x="123" y="35"/>
                    <a:pt x="123" y="35"/>
                  </a:cubicBezTo>
                  <a:cubicBezTo>
                    <a:pt x="125" y="34"/>
                    <a:pt x="127" y="37"/>
                    <a:pt x="127" y="35"/>
                  </a:cubicBezTo>
                  <a:cubicBezTo>
                    <a:pt x="127" y="35"/>
                    <a:pt x="127" y="35"/>
                    <a:pt x="127" y="35"/>
                  </a:cubicBezTo>
                  <a:cubicBezTo>
                    <a:pt x="127" y="34"/>
                    <a:pt x="125" y="35"/>
                    <a:pt x="125" y="33"/>
                  </a:cubicBezTo>
                  <a:cubicBezTo>
                    <a:pt x="125" y="33"/>
                    <a:pt x="125" y="33"/>
                    <a:pt x="125" y="33"/>
                  </a:cubicBezTo>
                  <a:cubicBezTo>
                    <a:pt x="125" y="32"/>
                    <a:pt x="125" y="32"/>
                    <a:pt x="125" y="32"/>
                  </a:cubicBezTo>
                  <a:cubicBezTo>
                    <a:pt x="126" y="31"/>
                    <a:pt x="127" y="32"/>
                    <a:pt x="128" y="32"/>
                  </a:cubicBezTo>
                  <a:cubicBezTo>
                    <a:pt x="128" y="32"/>
                    <a:pt x="128" y="32"/>
                    <a:pt x="128" y="32"/>
                  </a:cubicBezTo>
                  <a:cubicBezTo>
                    <a:pt x="128" y="33"/>
                    <a:pt x="128" y="33"/>
                    <a:pt x="128" y="33"/>
                  </a:cubicBezTo>
                  <a:cubicBezTo>
                    <a:pt x="129" y="35"/>
                    <a:pt x="129" y="35"/>
                    <a:pt x="129" y="35"/>
                  </a:cubicBezTo>
                  <a:cubicBezTo>
                    <a:pt x="129" y="35"/>
                    <a:pt x="130" y="35"/>
                    <a:pt x="130" y="35"/>
                  </a:cubicBezTo>
                  <a:cubicBezTo>
                    <a:pt x="130" y="35"/>
                    <a:pt x="130" y="35"/>
                    <a:pt x="130" y="36"/>
                  </a:cubicBezTo>
                  <a:cubicBezTo>
                    <a:pt x="130" y="36"/>
                    <a:pt x="131" y="37"/>
                    <a:pt x="132" y="37"/>
                  </a:cubicBezTo>
                  <a:cubicBezTo>
                    <a:pt x="132" y="38"/>
                    <a:pt x="132" y="38"/>
                    <a:pt x="132" y="38"/>
                  </a:cubicBezTo>
                  <a:cubicBezTo>
                    <a:pt x="133" y="38"/>
                    <a:pt x="133" y="39"/>
                    <a:pt x="134" y="40"/>
                  </a:cubicBezTo>
                  <a:cubicBezTo>
                    <a:pt x="133" y="41"/>
                    <a:pt x="133" y="41"/>
                    <a:pt x="133" y="42"/>
                  </a:cubicBezTo>
                  <a:cubicBezTo>
                    <a:pt x="134" y="42"/>
                    <a:pt x="134" y="42"/>
                    <a:pt x="134" y="43"/>
                  </a:cubicBezTo>
                  <a:cubicBezTo>
                    <a:pt x="134" y="43"/>
                    <a:pt x="134" y="44"/>
                    <a:pt x="134" y="44"/>
                  </a:cubicBezTo>
                  <a:cubicBezTo>
                    <a:pt x="133" y="44"/>
                    <a:pt x="133" y="44"/>
                    <a:pt x="132" y="44"/>
                  </a:cubicBezTo>
                  <a:cubicBezTo>
                    <a:pt x="132" y="44"/>
                    <a:pt x="132" y="44"/>
                    <a:pt x="132" y="44"/>
                  </a:cubicBezTo>
                  <a:cubicBezTo>
                    <a:pt x="133" y="44"/>
                    <a:pt x="133" y="44"/>
                    <a:pt x="133" y="45"/>
                  </a:cubicBezTo>
                  <a:cubicBezTo>
                    <a:pt x="133" y="45"/>
                    <a:pt x="133" y="45"/>
                    <a:pt x="133" y="45"/>
                  </a:cubicBezTo>
                  <a:cubicBezTo>
                    <a:pt x="134" y="45"/>
                    <a:pt x="134" y="45"/>
                    <a:pt x="134" y="45"/>
                  </a:cubicBezTo>
                  <a:cubicBezTo>
                    <a:pt x="135" y="46"/>
                    <a:pt x="135" y="46"/>
                    <a:pt x="135" y="47"/>
                  </a:cubicBezTo>
                  <a:cubicBezTo>
                    <a:pt x="136" y="47"/>
                    <a:pt x="136" y="47"/>
                    <a:pt x="136" y="47"/>
                  </a:cubicBezTo>
                  <a:cubicBezTo>
                    <a:pt x="136" y="47"/>
                    <a:pt x="136" y="48"/>
                    <a:pt x="136" y="49"/>
                  </a:cubicBezTo>
                  <a:cubicBezTo>
                    <a:pt x="136" y="49"/>
                    <a:pt x="137" y="49"/>
                    <a:pt x="137" y="49"/>
                  </a:cubicBezTo>
                  <a:cubicBezTo>
                    <a:pt x="137" y="49"/>
                    <a:pt x="137" y="49"/>
                    <a:pt x="137" y="50"/>
                  </a:cubicBezTo>
                  <a:cubicBezTo>
                    <a:pt x="137" y="50"/>
                    <a:pt x="138" y="50"/>
                    <a:pt x="138" y="50"/>
                  </a:cubicBezTo>
                  <a:cubicBezTo>
                    <a:pt x="138" y="50"/>
                    <a:pt x="138" y="51"/>
                    <a:pt x="138" y="51"/>
                  </a:cubicBezTo>
                  <a:cubicBezTo>
                    <a:pt x="138" y="51"/>
                    <a:pt x="137" y="51"/>
                    <a:pt x="137" y="52"/>
                  </a:cubicBezTo>
                  <a:cubicBezTo>
                    <a:pt x="137" y="52"/>
                    <a:pt x="136" y="51"/>
                    <a:pt x="136" y="52"/>
                  </a:cubicBezTo>
                  <a:cubicBezTo>
                    <a:pt x="136" y="52"/>
                    <a:pt x="136" y="52"/>
                    <a:pt x="136" y="52"/>
                  </a:cubicBezTo>
                  <a:cubicBezTo>
                    <a:pt x="136" y="53"/>
                    <a:pt x="136" y="54"/>
                    <a:pt x="136" y="54"/>
                  </a:cubicBezTo>
                  <a:cubicBezTo>
                    <a:pt x="137" y="54"/>
                    <a:pt x="137" y="54"/>
                    <a:pt x="138" y="55"/>
                  </a:cubicBezTo>
                  <a:cubicBezTo>
                    <a:pt x="138" y="55"/>
                    <a:pt x="138" y="57"/>
                    <a:pt x="138" y="57"/>
                  </a:cubicBezTo>
                  <a:cubicBezTo>
                    <a:pt x="138" y="58"/>
                    <a:pt x="140" y="58"/>
                    <a:pt x="140" y="59"/>
                  </a:cubicBezTo>
                  <a:cubicBezTo>
                    <a:pt x="139" y="60"/>
                    <a:pt x="138" y="62"/>
                    <a:pt x="138" y="63"/>
                  </a:cubicBezTo>
                  <a:cubicBezTo>
                    <a:pt x="138" y="63"/>
                    <a:pt x="138" y="64"/>
                    <a:pt x="138" y="65"/>
                  </a:cubicBezTo>
                  <a:cubicBezTo>
                    <a:pt x="138" y="65"/>
                    <a:pt x="139" y="65"/>
                    <a:pt x="139" y="66"/>
                  </a:cubicBezTo>
                  <a:cubicBezTo>
                    <a:pt x="140" y="66"/>
                    <a:pt x="140" y="66"/>
                    <a:pt x="140" y="67"/>
                  </a:cubicBezTo>
                  <a:cubicBezTo>
                    <a:pt x="140" y="67"/>
                    <a:pt x="140" y="67"/>
                    <a:pt x="140" y="67"/>
                  </a:cubicBezTo>
                  <a:cubicBezTo>
                    <a:pt x="139" y="68"/>
                    <a:pt x="139" y="68"/>
                    <a:pt x="139" y="68"/>
                  </a:cubicBezTo>
                  <a:cubicBezTo>
                    <a:pt x="139" y="69"/>
                    <a:pt x="138" y="68"/>
                    <a:pt x="138" y="68"/>
                  </a:cubicBezTo>
                  <a:cubicBezTo>
                    <a:pt x="137" y="69"/>
                    <a:pt x="137" y="70"/>
                    <a:pt x="136" y="70"/>
                  </a:cubicBezTo>
                  <a:cubicBezTo>
                    <a:pt x="136" y="70"/>
                    <a:pt x="135" y="69"/>
                    <a:pt x="134" y="69"/>
                  </a:cubicBezTo>
                  <a:cubicBezTo>
                    <a:pt x="134" y="69"/>
                    <a:pt x="134" y="70"/>
                    <a:pt x="134" y="70"/>
                  </a:cubicBezTo>
                  <a:cubicBezTo>
                    <a:pt x="133" y="69"/>
                    <a:pt x="133" y="69"/>
                    <a:pt x="132" y="69"/>
                  </a:cubicBezTo>
                  <a:cubicBezTo>
                    <a:pt x="132" y="69"/>
                    <a:pt x="132" y="68"/>
                    <a:pt x="132" y="68"/>
                  </a:cubicBezTo>
                  <a:cubicBezTo>
                    <a:pt x="131" y="68"/>
                    <a:pt x="131" y="68"/>
                    <a:pt x="131" y="68"/>
                  </a:cubicBezTo>
                  <a:cubicBezTo>
                    <a:pt x="131" y="69"/>
                    <a:pt x="130" y="69"/>
                    <a:pt x="129" y="69"/>
                  </a:cubicBezTo>
                  <a:cubicBezTo>
                    <a:pt x="128" y="68"/>
                    <a:pt x="128" y="67"/>
                    <a:pt x="127" y="67"/>
                  </a:cubicBezTo>
                  <a:close/>
                  <a:moveTo>
                    <a:pt x="134" y="64"/>
                  </a:moveTo>
                  <a:cubicBezTo>
                    <a:pt x="135" y="64"/>
                    <a:pt x="135" y="64"/>
                    <a:pt x="135" y="64"/>
                  </a:cubicBezTo>
                  <a:cubicBezTo>
                    <a:pt x="135" y="64"/>
                    <a:pt x="134" y="64"/>
                    <a:pt x="134" y="64"/>
                  </a:cubicBezTo>
                  <a:close/>
                  <a:moveTo>
                    <a:pt x="131" y="47"/>
                  </a:moveTo>
                  <a:cubicBezTo>
                    <a:pt x="130" y="47"/>
                    <a:pt x="130" y="47"/>
                    <a:pt x="130" y="47"/>
                  </a:cubicBezTo>
                  <a:cubicBezTo>
                    <a:pt x="130" y="46"/>
                    <a:pt x="130" y="46"/>
                    <a:pt x="129" y="46"/>
                  </a:cubicBezTo>
                  <a:cubicBezTo>
                    <a:pt x="129" y="45"/>
                    <a:pt x="129" y="45"/>
                    <a:pt x="129" y="45"/>
                  </a:cubicBezTo>
                  <a:cubicBezTo>
                    <a:pt x="130" y="45"/>
                    <a:pt x="130" y="46"/>
                    <a:pt x="131" y="46"/>
                  </a:cubicBezTo>
                  <a:cubicBezTo>
                    <a:pt x="131" y="46"/>
                    <a:pt x="131" y="47"/>
                    <a:pt x="131" y="47"/>
                  </a:cubicBezTo>
                  <a:close/>
                  <a:moveTo>
                    <a:pt x="128" y="51"/>
                  </a:moveTo>
                  <a:cubicBezTo>
                    <a:pt x="128" y="51"/>
                    <a:pt x="128" y="51"/>
                    <a:pt x="128" y="51"/>
                  </a:cubicBezTo>
                  <a:cubicBezTo>
                    <a:pt x="128" y="51"/>
                    <a:pt x="128" y="51"/>
                    <a:pt x="128" y="51"/>
                  </a:cubicBezTo>
                  <a:cubicBezTo>
                    <a:pt x="128" y="51"/>
                    <a:pt x="128" y="51"/>
                    <a:pt x="128" y="51"/>
                  </a:cubicBezTo>
                  <a:cubicBezTo>
                    <a:pt x="128" y="51"/>
                    <a:pt x="128" y="51"/>
                    <a:pt x="128" y="51"/>
                  </a:cubicBezTo>
                  <a:close/>
                  <a:moveTo>
                    <a:pt x="128" y="57"/>
                  </a:moveTo>
                  <a:cubicBezTo>
                    <a:pt x="128" y="57"/>
                    <a:pt x="128" y="57"/>
                    <a:pt x="128" y="57"/>
                  </a:cubicBezTo>
                  <a:cubicBezTo>
                    <a:pt x="127" y="56"/>
                    <a:pt x="125" y="55"/>
                    <a:pt x="125" y="54"/>
                  </a:cubicBezTo>
                  <a:cubicBezTo>
                    <a:pt x="125" y="53"/>
                    <a:pt x="125" y="53"/>
                    <a:pt x="125" y="53"/>
                  </a:cubicBezTo>
                  <a:cubicBezTo>
                    <a:pt x="126" y="54"/>
                    <a:pt x="127" y="55"/>
                    <a:pt x="128" y="56"/>
                  </a:cubicBezTo>
                  <a:cubicBezTo>
                    <a:pt x="128" y="56"/>
                    <a:pt x="128" y="56"/>
                    <a:pt x="128" y="57"/>
                  </a:cubicBezTo>
                  <a:close/>
                  <a:moveTo>
                    <a:pt x="114" y="35"/>
                  </a:moveTo>
                  <a:cubicBezTo>
                    <a:pt x="114" y="36"/>
                    <a:pt x="114" y="36"/>
                    <a:pt x="114" y="37"/>
                  </a:cubicBezTo>
                  <a:cubicBezTo>
                    <a:pt x="113" y="37"/>
                    <a:pt x="114" y="37"/>
                    <a:pt x="112" y="37"/>
                  </a:cubicBezTo>
                  <a:cubicBezTo>
                    <a:pt x="112" y="37"/>
                    <a:pt x="111" y="36"/>
                    <a:pt x="111" y="36"/>
                  </a:cubicBezTo>
                  <a:cubicBezTo>
                    <a:pt x="111" y="37"/>
                    <a:pt x="111" y="37"/>
                    <a:pt x="111" y="37"/>
                  </a:cubicBezTo>
                  <a:cubicBezTo>
                    <a:pt x="112" y="37"/>
                    <a:pt x="111" y="38"/>
                    <a:pt x="111" y="39"/>
                  </a:cubicBezTo>
                  <a:cubicBezTo>
                    <a:pt x="110" y="39"/>
                    <a:pt x="110" y="39"/>
                    <a:pt x="109" y="40"/>
                  </a:cubicBezTo>
                  <a:cubicBezTo>
                    <a:pt x="108" y="40"/>
                    <a:pt x="108" y="39"/>
                    <a:pt x="107" y="39"/>
                  </a:cubicBezTo>
                  <a:cubicBezTo>
                    <a:pt x="107" y="40"/>
                    <a:pt x="107" y="40"/>
                    <a:pt x="107" y="40"/>
                  </a:cubicBezTo>
                  <a:cubicBezTo>
                    <a:pt x="107" y="40"/>
                    <a:pt x="107" y="40"/>
                    <a:pt x="107" y="41"/>
                  </a:cubicBezTo>
                  <a:cubicBezTo>
                    <a:pt x="107" y="41"/>
                    <a:pt x="107" y="41"/>
                    <a:pt x="106" y="41"/>
                  </a:cubicBezTo>
                  <a:cubicBezTo>
                    <a:pt x="106" y="42"/>
                    <a:pt x="106" y="41"/>
                    <a:pt x="105" y="42"/>
                  </a:cubicBezTo>
                  <a:cubicBezTo>
                    <a:pt x="105" y="41"/>
                    <a:pt x="104" y="40"/>
                    <a:pt x="103" y="40"/>
                  </a:cubicBezTo>
                  <a:cubicBezTo>
                    <a:pt x="103" y="40"/>
                    <a:pt x="103" y="40"/>
                    <a:pt x="103" y="40"/>
                  </a:cubicBezTo>
                  <a:cubicBezTo>
                    <a:pt x="104" y="41"/>
                    <a:pt x="104" y="41"/>
                    <a:pt x="104" y="42"/>
                  </a:cubicBezTo>
                  <a:cubicBezTo>
                    <a:pt x="104" y="42"/>
                    <a:pt x="104" y="42"/>
                    <a:pt x="105" y="42"/>
                  </a:cubicBezTo>
                  <a:cubicBezTo>
                    <a:pt x="105" y="42"/>
                    <a:pt x="105" y="43"/>
                    <a:pt x="105" y="44"/>
                  </a:cubicBezTo>
                  <a:cubicBezTo>
                    <a:pt x="105" y="44"/>
                    <a:pt x="105" y="45"/>
                    <a:pt x="105" y="45"/>
                  </a:cubicBezTo>
                  <a:cubicBezTo>
                    <a:pt x="104" y="45"/>
                    <a:pt x="104" y="45"/>
                    <a:pt x="103" y="44"/>
                  </a:cubicBezTo>
                  <a:cubicBezTo>
                    <a:pt x="103" y="45"/>
                    <a:pt x="103" y="45"/>
                    <a:pt x="102" y="45"/>
                  </a:cubicBezTo>
                  <a:cubicBezTo>
                    <a:pt x="102" y="46"/>
                    <a:pt x="102" y="46"/>
                    <a:pt x="101" y="46"/>
                  </a:cubicBezTo>
                  <a:cubicBezTo>
                    <a:pt x="101" y="45"/>
                    <a:pt x="101" y="44"/>
                    <a:pt x="100" y="44"/>
                  </a:cubicBezTo>
                  <a:cubicBezTo>
                    <a:pt x="100" y="44"/>
                    <a:pt x="99" y="45"/>
                    <a:pt x="99" y="46"/>
                  </a:cubicBezTo>
                  <a:cubicBezTo>
                    <a:pt x="98" y="46"/>
                    <a:pt x="98" y="45"/>
                    <a:pt x="98" y="46"/>
                  </a:cubicBezTo>
                  <a:cubicBezTo>
                    <a:pt x="98" y="46"/>
                    <a:pt x="98" y="46"/>
                    <a:pt x="98" y="47"/>
                  </a:cubicBezTo>
                  <a:cubicBezTo>
                    <a:pt x="97" y="47"/>
                    <a:pt x="96" y="46"/>
                    <a:pt x="95" y="46"/>
                  </a:cubicBezTo>
                  <a:cubicBezTo>
                    <a:pt x="95" y="46"/>
                    <a:pt x="95" y="47"/>
                    <a:pt x="95" y="47"/>
                  </a:cubicBezTo>
                  <a:cubicBezTo>
                    <a:pt x="96" y="48"/>
                    <a:pt x="97" y="48"/>
                    <a:pt x="97" y="50"/>
                  </a:cubicBezTo>
                  <a:cubicBezTo>
                    <a:pt x="97" y="50"/>
                    <a:pt x="97" y="50"/>
                    <a:pt x="96" y="50"/>
                  </a:cubicBezTo>
                  <a:cubicBezTo>
                    <a:pt x="95" y="50"/>
                    <a:pt x="93" y="48"/>
                    <a:pt x="92" y="47"/>
                  </a:cubicBezTo>
                  <a:cubicBezTo>
                    <a:pt x="92" y="46"/>
                    <a:pt x="92" y="46"/>
                    <a:pt x="92" y="46"/>
                  </a:cubicBezTo>
                  <a:cubicBezTo>
                    <a:pt x="91" y="46"/>
                    <a:pt x="91" y="45"/>
                    <a:pt x="90" y="44"/>
                  </a:cubicBezTo>
                  <a:cubicBezTo>
                    <a:pt x="90" y="45"/>
                    <a:pt x="89" y="45"/>
                    <a:pt x="88" y="45"/>
                  </a:cubicBezTo>
                  <a:cubicBezTo>
                    <a:pt x="87" y="44"/>
                    <a:pt x="87" y="44"/>
                    <a:pt x="87" y="44"/>
                  </a:cubicBezTo>
                  <a:cubicBezTo>
                    <a:pt x="87" y="43"/>
                    <a:pt x="87" y="43"/>
                    <a:pt x="87" y="43"/>
                  </a:cubicBezTo>
                  <a:cubicBezTo>
                    <a:pt x="87" y="43"/>
                    <a:pt x="86" y="43"/>
                    <a:pt x="86" y="42"/>
                  </a:cubicBezTo>
                  <a:cubicBezTo>
                    <a:pt x="86" y="42"/>
                    <a:pt x="86" y="42"/>
                    <a:pt x="86" y="42"/>
                  </a:cubicBezTo>
                  <a:cubicBezTo>
                    <a:pt x="84" y="41"/>
                    <a:pt x="83" y="41"/>
                    <a:pt x="82" y="39"/>
                  </a:cubicBezTo>
                  <a:cubicBezTo>
                    <a:pt x="82" y="39"/>
                    <a:pt x="83" y="38"/>
                    <a:pt x="83" y="37"/>
                  </a:cubicBezTo>
                  <a:cubicBezTo>
                    <a:pt x="84" y="37"/>
                    <a:pt x="85" y="37"/>
                    <a:pt x="85" y="37"/>
                  </a:cubicBezTo>
                  <a:cubicBezTo>
                    <a:pt x="85" y="36"/>
                    <a:pt x="84" y="36"/>
                    <a:pt x="84" y="35"/>
                  </a:cubicBezTo>
                  <a:cubicBezTo>
                    <a:pt x="85" y="35"/>
                    <a:pt x="85" y="34"/>
                    <a:pt x="86" y="34"/>
                  </a:cubicBezTo>
                  <a:cubicBezTo>
                    <a:pt x="87" y="34"/>
                    <a:pt x="88" y="34"/>
                    <a:pt x="88" y="35"/>
                  </a:cubicBezTo>
                  <a:cubicBezTo>
                    <a:pt x="88" y="35"/>
                    <a:pt x="88" y="35"/>
                    <a:pt x="88" y="35"/>
                  </a:cubicBezTo>
                  <a:cubicBezTo>
                    <a:pt x="89" y="36"/>
                    <a:pt x="89" y="36"/>
                    <a:pt x="90" y="36"/>
                  </a:cubicBezTo>
                  <a:cubicBezTo>
                    <a:pt x="90" y="36"/>
                    <a:pt x="90" y="36"/>
                    <a:pt x="90" y="36"/>
                  </a:cubicBezTo>
                  <a:cubicBezTo>
                    <a:pt x="89" y="35"/>
                    <a:pt x="89" y="35"/>
                    <a:pt x="89" y="35"/>
                  </a:cubicBezTo>
                  <a:cubicBezTo>
                    <a:pt x="88" y="33"/>
                    <a:pt x="86" y="32"/>
                    <a:pt x="86" y="30"/>
                  </a:cubicBezTo>
                  <a:cubicBezTo>
                    <a:pt x="86" y="30"/>
                    <a:pt x="87" y="30"/>
                    <a:pt x="87" y="29"/>
                  </a:cubicBezTo>
                  <a:cubicBezTo>
                    <a:pt x="86" y="28"/>
                    <a:pt x="86" y="28"/>
                    <a:pt x="86" y="27"/>
                  </a:cubicBezTo>
                  <a:cubicBezTo>
                    <a:pt x="87" y="27"/>
                    <a:pt x="86" y="27"/>
                    <a:pt x="87" y="27"/>
                  </a:cubicBezTo>
                  <a:cubicBezTo>
                    <a:pt x="87" y="27"/>
                    <a:pt x="87" y="26"/>
                    <a:pt x="88" y="27"/>
                  </a:cubicBezTo>
                  <a:cubicBezTo>
                    <a:pt x="88" y="27"/>
                    <a:pt x="88" y="27"/>
                    <a:pt x="89" y="27"/>
                  </a:cubicBezTo>
                  <a:cubicBezTo>
                    <a:pt x="89" y="27"/>
                    <a:pt x="89" y="26"/>
                    <a:pt x="89" y="26"/>
                  </a:cubicBezTo>
                  <a:cubicBezTo>
                    <a:pt x="88" y="25"/>
                    <a:pt x="88" y="24"/>
                    <a:pt x="88" y="23"/>
                  </a:cubicBezTo>
                  <a:cubicBezTo>
                    <a:pt x="89" y="22"/>
                    <a:pt x="90" y="22"/>
                    <a:pt x="89" y="20"/>
                  </a:cubicBezTo>
                  <a:cubicBezTo>
                    <a:pt x="89" y="19"/>
                    <a:pt x="89" y="19"/>
                    <a:pt x="89" y="17"/>
                  </a:cubicBezTo>
                  <a:cubicBezTo>
                    <a:pt x="89" y="17"/>
                    <a:pt x="89" y="17"/>
                    <a:pt x="89" y="17"/>
                  </a:cubicBezTo>
                  <a:cubicBezTo>
                    <a:pt x="90" y="17"/>
                    <a:pt x="90" y="17"/>
                    <a:pt x="90" y="17"/>
                  </a:cubicBezTo>
                  <a:cubicBezTo>
                    <a:pt x="90" y="17"/>
                    <a:pt x="90" y="17"/>
                    <a:pt x="90" y="17"/>
                  </a:cubicBezTo>
                  <a:cubicBezTo>
                    <a:pt x="90" y="16"/>
                    <a:pt x="88" y="15"/>
                    <a:pt x="89" y="14"/>
                  </a:cubicBezTo>
                  <a:cubicBezTo>
                    <a:pt x="89" y="14"/>
                    <a:pt x="90" y="14"/>
                    <a:pt x="90" y="14"/>
                  </a:cubicBezTo>
                  <a:cubicBezTo>
                    <a:pt x="91" y="14"/>
                    <a:pt x="92" y="15"/>
                    <a:pt x="93" y="15"/>
                  </a:cubicBezTo>
                  <a:cubicBezTo>
                    <a:pt x="93" y="15"/>
                    <a:pt x="93" y="15"/>
                    <a:pt x="93" y="15"/>
                  </a:cubicBezTo>
                  <a:cubicBezTo>
                    <a:pt x="93" y="14"/>
                    <a:pt x="91" y="12"/>
                    <a:pt x="90" y="11"/>
                  </a:cubicBezTo>
                  <a:cubicBezTo>
                    <a:pt x="91" y="11"/>
                    <a:pt x="91" y="10"/>
                    <a:pt x="91" y="10"/>
                  </a:cubicBezTo>
                  <a:cubicBezTo>
                    <a:pt x="92" y="11"/>
                    <a:pt x="92" y="10"/>
                    <a:pt x="92" y="10"/>
                  </a:cubicBezTo>
                  <a:cubicBezTo>
                    <a:pt x="93" y="11"/>
                    <a:pt x="93" y="12"/>
                    <a:pt x="94" y="12"/>
                  </a:cubicBezTo>
                  <a:cubicBezTo>
                    <a:pt x="94" y="12"/>
                    <a:pt x="94" y="12"/>
                    <a:pt x="94" y="11"/>
                  </a:cubicBezTo>
                  <a:cubicBezTo>
                    <a:pt x="94" y="11"/>
                    <a:pt x="93" y="11"/>
                    <a:pt x="93" y="9"/>
                  </a:cubicBezTo>
                  <a:cubicBezTo>
                    <a:pt x="94" y="8"/>
                    <a:pt x="93" y="6"/>
                    <a:pt x="95" y="5"/>
                  </a:cubicBezTo>
                  <a:cubicBezTo>
                    <a:pt x="96" y="6"/>
                    <a:pt x="96" y="6"/>
                    <a:pt x="96" y="5"/>
                  </a:cubicBezTo>
                  <a:cubicBezTo>
                    <a:pt x="97" y="6"/>
                    <a:pt x="98" y="7"/>
                    <a:pt x="99" y="8"/>
                  </a:cubicBezTo>
                  <a:cubicBezTo>
                    <a:pt x="99" y="8"/>
                    <a:pt x="100" y="8"/>
                    <a:pt x="100" y="8"/>
                  </a:cubicBezTo>
                  <a:cubicBezTo>
                    <a:pt x="101" y="8"/>
                    <a:pt x="101" y="9"/>
                    <a:pt x="102" y="9"/>
                  </a:cubicBezTo>
                  <a:cubicBezTo>
                    <a:pt x="103" y="9"/>
                    <a:pt x="103" y="9"/>
                    <a:pt x="103" y="9"/>
                  </a:cubicBezTo>
                  <a:cubicBezTo>
                    <a:pt x="104" y="10"/>
                    <a:pt x="104" y="10"/>
                    <a:pt x="104" y="10"/>
                  </a:cubicBezTo>
                  <a:cubicBezTo>
                    <a:pt x="105" y="11"/>
                    <a:pt x="105" y="11"/>
                    <a:pt x="105" y="12"/>
                  </a:cubicBezTo>
                  <a:cubicBezTo>
                    <a:pt x="105" y="12"/>
                    <a:pt x="106" y="12"/>
                    <a:pt x="106" y="12"/>
                  </a:cubicBezTo>
                  <a:cubicBezTo>
                    <a:pt x="106" y="11"/>
                    <a:pt x="106" y="11"/>
                    <a:pt x="107" y="12"/>
                  </a:cubicBezTo>
                  <a:cubicBezTo>
                    <a:pt x="107" y="12"/>
                    <a:pt x="108" y="12"/>
                    <a:pt x="108" y="12"/>
                  </a:cubicBezTo>
                  <a:cubicBezTo>
                    <a:pt x="108" y="13"/>
                    <a:pt x="108" y="13"/>
                    <a:pt x="108" y="13"/>
                  </a:cubicBezTo>
                  <a:cubicBezTo>
                    <a:pt x="108" y="13"/>
                    <a:pt x="108" y="13"/>
                    <a:pt x="109" y="13"/>
                  </a:cubicBezTo>
                  <a:cubicBezTo>
                    <a:pt x="109" y="14"/>
                    <a:pt x="109" y="14"/>
                    <a:pt x="109" y="14"/>
                  </a:cubicBezTo>
                  <a:cubicBezTo>
                    <a:pt x="109" y="14"/>
                    <a:pt x="109" y="14"/>
                    <a:pt x="109" y="14"/>
                  </a:cubicBezTo>
                  <a:cubicBezTo>
                    <a:pt x="110" y="15"/>
                    <a:pt x="110" y="16"/>
                    <a:pt x="111" y="16"/>
                  </a:cubicBezTo>
                  <a:cubicBezTo>
                    <a:pt x="111" y="15"/>
                    <a:pt x="111" y="15"/>
                    <a:pt x="112" y="15"/>
                  </a:cubicBezTo>
                  <a:cubicBezTo>
                    <a:pt x="112" y="15"/>
                    <a:pt x="112" y="15"/>
                    <a:pt x="112" y="15"/>
                  </a:cubicBezTo>
                  <a:cubicBezTo>
                    <a:pt x="113" y="15"/>
                    <a:pt x="113" y="15"/>
                    <a:pt x="113" y="15"/>
                  </a:cubicBezTo>
                  <a:cubicBezTo>
                    <a:pt x="114" y="16"/>
                    <a:pt x="114" y="16"/>
                    <a:pt x="114" y="17"/>
                  </a:cubicBezTo>
                  <a:cubicBezTo>
                    <a:pt x="114" y="17"/>
                    <a:pt x="114" y="17"/>
                    <a:pt x="114" y="17"/>
                  </a:cubicBezTo>
                  <a:cubicBezTo>
                    <a:pt x="114" y="17"/>
                    <a:pt x="114" y="17"/>
                    <a:pt x="114" y="17"/>
                  </a:cubicBezTo>
                  <a:cubicBezTo>
                    <a:pt x="115" y="18"/>
                    <a:pt x="116" y="19"/>
                    <a:pt x="117" y="19"/>
                  </a:cubicBezTo>
                  <a:cubicBezTo>
                    <a:pt x="117" y="20"/>
                    <a:pt x="117" y="20"/>
                    <a:pt x="117" y="20"/>
                  </a:cubicBezTo>
                  <a:cubicBezTo>
                    <a:pt x="117" y="20"/>
                    <a:pt x="117" y="20"/>
                    <a:pt x="117" y="20"/>
                  </a:cubicBezTo>
                  <a:cubicBezTo>
                    <a:pt x="118" y="20"/>
                    <a:pt x="119" y="21"/>
                    <a:pt x="119" y="22"/>
                  </a:cubicBezTo>
                  <a:cubicBezTo>
                    <a:pt x="119" y="22"/>
                    <a:pt x="120" y="22"/>
                    <a:pt x="120" y="22"/>
                  </a:cubicBezTo>
                  <a:cubicBezTo>
                    <a:pt x="120" y="22"/>
                    <a:pt x="120" y="23"/>
                    <a:pt x="121" y="23"/>
                  </a:cubicBezTo>
                  <a:cubicBezTo>
                    <a:pt x="121" y="23"/>
                    <a:pt x="121" y="23"/>
                    <a:pt x="121" y="23"/>
                  </a:cubicBezTo>
                  <a:cubicBezTo>
                    <a:pt x="121" y="23"/>
                    <a:pt x="121" y="23"/>
                    <a:pt x="121" y="23"/>
                  </a:cubicBezTo>
                  <a:cubicBezTo>
                    <a:pt x="122" y="24"/>
                    <a:pt x="122" y="24"/>
                    <a:pt x="122" y="24"/>
                  </a:cubicBezTo>
                  <a:cubicBezTo>
                    <a:pt x="123" y="24"/>
                    <a:pt x="123" y="25"/>
                    <a:pt x="123" y="26"/>
                  </a:cubicBezTo>
                  <a:cubicBezTo>
                    <a:pt x="123" y="26"/>
                    <a:pt x="123" y="26"/>
                    <a:pt x="124" y="26"/>
                  </a:cubicBezTo>
                  <a:cubicBezTo>
                    <a:pt x="124" y="26"/>
                    <a:pt x="125" y="27"/>
                    <a:pt x="125" y="28"/>
                  </a:cubicBezTo>
                  <a:cubicBezTo>
                    <a:pt x="125" y="28"/>
                    <a:pt x="125" y="28"/>
                    <a:pt x="125" y="28"/>
                  </a:cubicBezTo>
                  <a:cubicBezTo>
                    <a:pt x="124" y="28"/>
                    <a:pt x="124" y="28"/>
                    <a:pt x="124" y="29"/>
                  </a:cubicBezTo>
                  <a:cubicBezTo>
                    <a:pt x="123" y="29"/>
                    <a:pt x="123" y="29"/>
                    <a:pt x="123" y="29"/>
                  </a:cubicBezTo>
                  <a:cubicBezTo>
                    <a:pt x="122" y="28"/>
                    <a:pt x="122" y="28"/>
                    <a:pt x="122" y="28"/>
                  </a:cubicBezTo>
                  <a:cubicBezTo>
                    <a:pt x="121" y="29"/>
                    <a:pt x="121" y="29"/>
                    <a:pt x="121" y="29"/>
                  </a:cubicBezTo>
                  <a:cubicBezTo>
                    <a:pt x="121" y="29"/>
                    <a:pt x="121" y="30"/>
                    <a:pt x="121" y="30"/>
                  </a:cubicBezTo>
                  <a:cubicBezTo>
                    <a:pt x="121" y="31"/>
                    <a:pt x="122" y="31"/>
                    <a:pt x="122" y="31"/>
                  </a:cubicBezTo>
                  <a:cubicBezTo>
                    <a:pt x="122" y="32"/>
                    <a:pt x="122" y="32"/>
                    <a:pt x="123" y="32"/>
                  </a:cubicBezTo>
                  <a:cubicBezTo>
                    <a:pt x="123" y="32"/>
                    <a:pt x="123" y="32"/>
                    <a:pt x="122" y="33"/>
                  </a:cubicBezTo>
                  <a:cubicBezTo>
                    <a:pt x="122" y="33"/>
                    <a:pt x="122" y="33"/>
                    <a:pt x="121" y="33"/>
                  </a:cubicBezTo>
                  <a:cubicBezTo>
                    <a:pt x="121" y="33"/>
                    <a:pt x="120" y="32"/>
                    <a:pt x="119" y="32"/>
                  </a:cubicBezTo>
                  <a:cubicBezTo>
                    <a:pt x="119" y="33"/>
                    <a:pt x="119" y="33"/>
                    <a:pt x="118" y="33"/>
                  </a:cubicBezTo>
                  <a:cubicBezTo>
                    <a:pt x="118" y="33"/>
                    <a:pt x="118" y="33"/>
                    <a:pt x="117" y="33"/>
                  </a:cubicBezTo>
                  <a:cubicBezTo>
                    <a:pt x="117" y="34"/>
                    <a:pt x="117" y="35"/>
                    <a:pt x="116" y="35"/>
                  </a:cubicBezTo>
                  <a:cubicBezTo>
                    <a:pt x="116" y="35"/>
                    <a:pt x="116" y="35"/>
                    <a:pt x="115" y="35"/>
                  </a:cubicBezTo>
                  <a:cubicBezTo>
                    <a:pt x="115" y="35"/>
                    <a:pt x="115" y="35"/>
                    <a:pt x="115" y="35"/>
                  </a:cubicBezTo>
                  <a:cubicBezTo>
                    <a:pt x="115" y="35"/>
                    <a:pt x="115" y="35"/>
                    <a:pt x="114" y="35"/>
                  </a:cubicBezTo>
                  <a:close/>
                  <a:moveTo>
                    <a:pt x="122" y="58"/>
                  </a:moveTo>
                  <a:cubicBezTo>
                    <a:pt x="122" y="58"/>
                    <a:pt x="122" y="58"/>
                    <a:pt x="122" y="57"/>
                  </a:cubicBezTo>
                  <a:cubicBezTo>
                    <a:pt x="121" y="57"/>
                    <a:pt x="121" y="57"/>
                    <a:pt x="121" y="57"/>
                  </a:cubicBezTo>
                  <a:cubicBezTo>
                    <a:pt x="121" y="57"/>
                    <a:pt x="121" y="57"/>
                    <a:pt x="121" y="57"/>
                  </a:cubicBezTo>
                  <a:cubicBezTo>
                    <a:pt x="122" y="57"/>
                    <a:pt x="122" y="57"/>
                    <a:pt x="122" y="57"/>
                  </a:cubicBezTo>
                  <a:lnTo>
                    <a:pt x="122" y="58"/>
                  </a:lnTo>
                  <a:close/>
                  <a:moveTo>
                    <a:pt x="121" y="57"/>
                  </a:moveTo>
                  <a:cubicBezTo>
                    <a:pt x="120" y="57"/>
                    <a:pt x="120" y="56"/>
                    <a:pt x="119" y="56"/>
                  </a:cubicBezTo>
                  <a:cubicBezTo>
                    <a:pt x="118" y="54"/>
                    <a:pt x="117" y="53"/>
                    <a:pt x="116" y="52"/>
                  </a:cubicBezTo>
                  <a:cubicBezTo>
                    <a:pt x="116" y="52"/>
                    <a:pt x="116" y="52"/>
                    <a:pt x="116" y="52"/>
                  </a:cubicBezTo>
                  <a:cubicBezTo>
                    <a:pt x="116" y="52"/>
                    <a:pt x="116" y="52"/>
                    <a:pt x="116" y="52"/>
                  </a:cubicBezTo>
                  <a:cubicBezTo>
                    <a:pt x="118" y="53"/>
                    <a:pt x="119" y="55"/>
                    <a:pt x="121" y="57"/>
                  </a:cubicBezTo>
                  <a:close/>
                  <a:moveTo>
                    <a:pt x="120" y="51"/>
                  </a:moveTo>
                  <a:cubicBezTo>
                    <a:pt x="120" y="51"/>
                    <a:pt x="120" y="51"/>
                    <a:pt x="120" y="51"/>
                  </a:cubicBezTo>
                  <a:cubicBezTo>
                    <a:pt x="120" y="51"/>
                    <a:pt x="120" y="51"/>
                    <a:pt x="120" y="51"/>
                  </a:cubicBezTo>
                  <a:cubicBezTo>
                    <a:pt x="120" y="51"/>
                    <a:pt x="120" y="51"/>
                    <a:pt x="120" y="51"/>
                  </a:cubicBezTo>
                  <a:cubicBezTo>
                    <a:pt x="120" y="51"/>
                    <a:pt x="120" y="51"/>
                    <a:pt x="120" y="51"/>
                  </a:cubicBezTo>
                  <a:close/>
                  <a:moveTo>
                    <a:pt x="117" y="26"/>
                  </a:moveTo>
                  <a:cubicBezTo>
                    <a:pt x="116" y="26"/>
                    <a:pt x="116" y="25"/>
                    <a:pt x="116" y="25"/>
                  </a:cubicBezTo>
                  <a:cubicBezTo>
                    <a:pt x="116" y="25"/>
                    <a:pt x="116" y="25"/>
                    <a:pt x="117" y="25"/>
                  </a:cubicBezTo>
                  <a:lnTo>
                    <a:pt x="117" y="26"/>
                  </a:lnTo>
                  <a:close/>
                  <a:moveTo>
                    <a:pt x="116" y="25"/>
                  </a:moveTo>
                  <a:cubicBezTo>
                    <a:pt x="116" y="25"/>
                    <a:pt x="116" y="25"/>
                    <a:pt x="116" y="25"/>
                  </a:cubicBezTo>
                  <a:cubicBezTo>
                    <a:pt x="116" y="25"/>
                    <a:pt x="116" y="25"/>
                    <a:pt x="116" y="25"/>
                  </a:cubicBezTo>
                  <a:cubicBezTo>
                    <a:pt x="116" y="25"/>
                    <a:pt x="116" y="25"/>
                    <a:pt x="116" y="25"/>
                  </a:cubicBezTo>
                  <a:cubicBezTo>
                    <a:pt x="116" y="25"/>
                    <a:pt x="116" y="25"/>
                    <a:pt x="116" y="25"/>
                  </a:cubicBezTo>
                  <a:close/>
                  <a:moveTo>
                    <a:pt x="116" y="60"/>
                  </a:moveTo>
                  <a:cubicBezTo>
                    <a:pt x="115" y="60"/>
                    <a:pt x="115" y="60"/>
                    <a:pt x="115" y="60"/>
                  </a:cubicBezTo>
                  <a:cubicBezTo>
                    <a:pt x="115" y="60"/>
                    <a:pt x="115" y="60"/>
                    <a:pt x="115" y="60"/>
                  </a:cubicBezTo>
                  <a:cubicBezTo>
                    <a:pt x="116" y="60"/>
                    <a:pt x="116" y="60"/>
                    <a:pt x="116" y="60"/>
                  </a:cubicBezTo>
                  <a:close/>
                  <a:moveTo>
                    <a:pt x="115" y="59"/>
                  </a:moveTo>
                  <a:cubicBezTo>
                    <a:pt x="115" y="59"/>
                    <a:pt x="115" y="59"/>
                    <a:pt x="115" y="59"/>
                  </a:cubicBezTo>
                  <a:cubicBezTo>
                    <a:pt x="114" y="59"/>
                    <a:pt x="114" y="59"/>
                    <a:pt x="114" y="59"/>
                  </a:cubicBezTo>
                  <a:cubicBezTo>
                    <a:pt x="114" y="59"/>
                    <a:pt x="114" y="58"/>
                    <a:pt x="113" y="58"/>
                  </a:cubicBezTo>
                  <a:cubicBezTo>
                    <a:pt x="113" y="58"/>
                    <a:pt x="113" y="58"/>
                    <a:pt x="113" y="58"/>
                  </a:cubicBezTo>
                  <a:cubicBezTo>
                    <a:pt x="113" y="58"/>
                    <a:pt x="113" y="57"/>
                    <a:pt x="112" y="57"/>
                  </a:cubicBezTo>
                  <a:cubicBezTo>
                    <a:pt x="112" y="57"/>
                    <a:pt x="112" y="57"/>
                    <a:pt x="112" y="57"/>
                  </a:cubicBezTo>
                  <a:cubicBezTo>
                    <a:pt x="111" y="56"/>
                    <a:pt x="111" y="56"/>
                    <a:pt x="110" y="56"/>
                  </a:cubicBezTo>
                  <a:cubicBezTo>
                    <a:pt x="110" y="55"/>
                    <a:pt x="110" y="55"/>
                    <a:pt x="110" y="55"/>
                  </a:cubicBezTo>
                  <a:cubicBezTo>
                    <a:pt x="112" y="55"/>
                    <a:pt x="114" y="58"/>
                    <a:pt x="115" y="59"/>
                  </a:cubicBezTo>
                  <a:close/>
                  <a:moveTo>
                    <a:pt x="115" y="51"/>
                  </a:moveTo>
                  <a:cubicBezTo>
                    <a:pt x="115" y="51"/>
                    <a:pt x="115" y="51"/>
                    <a:pt x="115" y="51"/>
                  </a:cubicBezTo>
                  <a:cubicBezTo>
                    <a:pt x="114" y="51"/>
                    <a:pt x="114" y="51"/>
                    <a:pt x="114" y="51"/>
                  </a:cubicBezTo>
                  <a:cubicBezTo>
                    <a:pt x="114" y="51"/>
                    <a:pt x="114" y="51"/>
                    <a:pt x="114" y="51"/>
                  </a:cubicBezTo>
                  <a:cubicBezTo>
                    <a:pt x="114" y="51"/>
                    <a:pt x="114" y="51"/>
                    <a:pt x="114" y="51"/>
                  </a:cubicBezTo>
                  <a:cubicBezTo>
                    <a:pt x="115" y="50"/>
                    <a:pt x="115" y="51"/>
                    <a:pt x="115" y="51"/>
                  </a:cubicBezTo>
                  <a:close/>
                  <a:moveTo>
                    <a:pt x="113" y="23"/>
                  </a:moveTo>
                  <a:cubicBezTo>
                    <a:pt x="113" y="22"/>
                    <a:pt x="113" y="23"/>
                    <a:pt x="113" y="22"/>
                  </a:cubicBezTo>
                  <a:cubicBezTo>
                    <a:pt x="113" y="23"/>
                    <a:pt x="113" y="23"/>
                    <a:pt x="113" y="23"/>
                  </a:cubicBezTo>
                  <a:close/>
                  <a:moveTo>
                    <a:pt x="107" y="29"/>
                  </a:moveTo>
                  <a:cubicBezTo>
                    <a:pt x="107" y="29"/>
                    <a:pt x="107" y="28"/>
                    <a:pt x="106" y="28"/>
                  </a:cubicBezTo>
                  <a:cubicBezTo>
                    <a:pt x="106" y="28"/>
                    <a:pt x="106" y="28"/>
                    <a:pt x="106" y="28"/>
                  </a:cubicBezTo>
                  <a:cubicBezTo>
                    <a:pt x="107" y="28"/>
                    <a:pt x="107" y="28"/>
                    <a:pt x="108" y="29"/>
                  </a:cubicBezTo>
                  <a:cubicBezTo>
                    <a:pt x="108" y="29"/>
                    <a:pt x="108" y="29"/>
                    <a:pt x="108" y="29"/>
                  </a:cubicBezTo>
                  <a:cubicBezTo>
                    <a:pt x="108" y="29"/>
                    <a:pt x="107" y="29"/>
                    <a:pt x="107" y="29"/>
                  </a:cubicBezTo>
                  <a:close/>
                  <a:moveTo>
                    <a:pt x="107" y="61"/>
                  </a:moveTo>
                  <a:cubicBezTo>
                    <a:pt x="106" y="60"/>
                    <a:pt x="106" y="60"/>
                    <a:pt x="106" y="60"/>
                  </a:cubicBezTo>
                  <a:cubicBezTo>
                    <a:pt x="106" y="60"/>
                    <a:pt x="106" y="60"/>
                    <a:pt x="106" y="60"/>
                  </a:cubicBezTo>
                  <a:cubicBezTo>
                    <a:pt x="106" y="60"/>
                    <a:pt x="106" y="60"/>
                    <a:pt x="107" y="60"/>
                  </a:cubicBezTo>
                  <a:lnTo>
                    <a:pt x="107" y="61"/>
                  </a:lnTo>
                  <a:close/>
                  <a:moveTo>
                    <a:pt x="106" y="27"/>
                  </a:moveTo>
                  <a:cubicBezTo>
                    <a:pt x="106" y="27"/>
                    <a:pt x="106" y="27"/>
                    <a:pt x="106" y="27"/>
                  </a:cubicBezTo>
                  <a:close/>
                  <a:moveTo>
                    <a:pt x="104" y="34"/>
                  </a:moveTo>
                  <a:cubicBezTo>
                    <a:pt x="102" y="33"/>
                    <a:pt x="101" y="31"/>
                    <a:pt x="99" y="30"/>
                  </a:cubicBezTo>
                  <a:cubicBezTo>
                    <a:pt x="99" y="30"/>
                    <a:pt x="99" y="30"/>
                    <a:pt x="99" y="30"/>
                  </a:cubicBezTo>
                  <a:cubicBezTo>
                    <a:pt x="100" y="30"/>
                    <a:pt x="100" y="30"/>
                    <a:pt x="100" y="30"/>
                  </a:cubicBezTo>
                  <a:cubicBezTo>
                    <a:pt x="100" y="30"/>
                    <a:pt x="101" y="31"/>
                    <a:pt x="102" y="32"/>
                  </a:cubicBezTo>
                  <a:cubicBezTo>
                    <a:pt x="102" y="32"/>
                    <a:pt x="102" y="32"/>
                    <a:pt x="102" y="32"/>
                  </a:cubicBezTo>
                  <a:cubicBezTo>
                    <a:pt x="103" y="32"/>
                    <a:pt x="103" y="33"/>
                    <a:pt x="104" y="34"/>
                  </a:cubicBezTo>
                  <a:close/>
                  <a:moveTo>
                    <a:pt x="103" y="31"/>
                  </a:moveTo>
                  <a:cubicBezTo>
                    <a:pt x="103" y="31"/>
                    <a:pt x="103" y="31"/>
                    <a:pt x="104" y="31"/>
                  </a:cubicBezTo>
                  <a:cubicBezTo>
                    <a:pt x="103" y="31"/>
                    <a:pt x="103" y="31"/>
                    <a:pt x="103" y="31"/>
                  </a:cubicBezTo>
                  <a:close/>
                  <a:moveTo>
                    <a:pt x="101" y="21"/>
                  </a:moveTo>
                  <a:cubicBezTo>
                    <a:pt x="101" y="21"/>
                    <a:pt x="101" y="21"/>
                    <a:pt x="101" y="21"/>
                  </a:cubicBezTo>
                  <a:cubicBezTo>
                    <a:pt x="101" y="20"/>
                    <a:pt x="101" y="20"/>
                    <a:pt x="101" y="20"/>
                  </a:cubicBezTo>
                  <a:cubicBezTo>
                    <a:pt x="101" y="20"/>
                    <a:pt x="100" y="20"/>
                    <a:pt x="100" y="19"/>
                  </a:cubicBezTo>
                  <a:cubicBezTo>
                    <a:pt x="100" y="19"/>
                    <a:pt x="100" y="19"/>
                    <a:pt x="100" y="19"/>
                  </a:cubicBezTo>
                  <a:cubicBezTo>
                    <a:pt x="100" y="19"/>
                    <a:pt x="100" y="19"/>
                    <a:pt x="100" y="19"/>
                  </a:cubicBezTo>
                  <a:cubicBezTo>
                    <a:pt x="101" y="19"/>
                    <a:pt x="101" y="20"/>
                    <a:pt x="101" y="20"/>
                  </a:cubicBezTo>
                  <a:lnTo>
                    <a:pt x="101" y="21"/>
                  </a:lnTo>
                  <a:close/>
                  <a:moveTo>
                    <a:pt x="100" y="12"/>
                  </a:moveTo>
                  <a:cubicBezTo>
                    <a:pt x="100" y="12"/>
                    <a:pt x="99" y="12"/>
                    <a:pt x="99" y="12"/>
                  </a:cubicBezTo>
                  <a:cubicBezTo>
                    <a:pt x="99" y="12"/>
                    <a:pt x="99" y="12"/>
                    <a:pt x="99" y="12"/>
                  </a:cubicBezTo>
                  <a:cubicBezTo>
                    <a:pt x="99" y="12"/>
                    <a:pt x="100" y="12"/>
                    <a:pt x="100" y="12"/>
                  </a:cubicBezTo>
                  <a:close/>
                  <a:moveTo>
                    <a:pt x="41" y="58"/>
                  </a:moveTo>
                  <a:cubicBezTo>
                    <a:pt x="40" y="59"/>
                    <a:pt x="39" y="57"/>
                    <a:pt x="38" y="57"/>
                  </a:cubicBezTo>
                  <a:cubicBezTo>
                    <a:pt x="38" y="57"/>
                    <a:pt x="38" y="57"/>
                    <a:pt x="38" y="57"/>
                  </a:cubicBezTo>
                  <a:cubicBezTo>
                    <a:pt x="38" y="57"/>
                    <a:pt x="38" y="57"/>
                    <a:pt x="38" y="57"/>
                  </a:cubicBezTo>
                  <a:cubicBezTo>
                    <a:pt x="39" y="58"/>
                    <a:pt x="40" y="59"/>
                    <a:pt x="40" y="60"/>
                  </a:cubicBezTo>
                  <a:cubicBezTo>
                    <a:pt x="40" y="61"/>
                    <a:pt x="40" y="61"/>
                    <a:pt x="40" y="61"/>
                  </a:cubicBezTo>
                  <a:cubicBezTo>
                    <a:pt x="40" y="61"/>
                    <a:pt x="39" y="62"/>
                    <a:pt x="39" y="62"/>
                  </a:cubicBezTo>
                  <a:cubicBezTo>
                    <a:pt x="39" y="62"/>
                    <a:pt x="39" y="61"/>
                    <a:pt x="38" y="61"/>
                  </a:cubicBezTo>
                  <a:cubicBezTo>
                    <a:pt x="38" y="62"/>
                    <a:pt x="38" y="61"/>
                    <a:pt x="38" y="62"/>
                  </a:cubicBezTo>
                  <a:cubicBezTo>
                    <a:pt x="39" y="62"/>
                    <a:pt x="39" y="62"/>
                    <a:pt x="39" y="63"/>
                  </a:cubicBezTo>
                  <a:cubicBezTo>
                    <a:pt x="38" y="64"/>
                    <a:pt x="39" y="64"/>
                    <a:pt x="39" y="65"/>
                  </a:cubicBezTo>
                  <a:cubicBezTo>
                    <a:pt x="39" y="65"/>
                    <a:pt x="39" y="65"/>
                    <a:pt x="38" y="66"/>
                  </a:cubicBezTo>
                  <a:cubicBezTo>
                    <a:pt x="38" y="66"/>
                    <a:pt x="37" y="66"/>
                    <a:pt x="37" y="66"/>
                  </a:cubicBezTo>
                  <a:cubicBezTo>
                    <a:pt x="38" y="67"/>
                    <a:pt x="37" y="67"/>
                    <a:pt x="38" y="68"/>
                  </a:cubicBezTo>
                  <a:cubicBezTo>
                    <a:pt x="38" y="68"/>
                    <a:pt x="38" y="68"/>
                    <a:pt x="38" y="69"/>
                  </a:cubicBezTo>
                  <a:cubicBezTo>
                    <a:pt x="38" y="70"/>
                    <a:pt x="38" y="70"/>
                    <a:pt x="37" y="70"/>
                  </a:cubicBezTo>
                  <a:cubicBezTo>
                    <a:pt x="37" y="70"/>
                    <a:pt x="35" y="69"/>
                    <a:pt x="34" y="70"/>
                  </a:cubicBezTo>
                  <a:cubicBezTo>
                    <a:pt x="34" y="70"/>
                    <a:pt x="34" y="70"/>
                    <a:pt x="33" y="71"/>
                  </a:cubicBezTo>
                  <a:cubicBezTo>
                    <a:pt x="32" y="70"/>
                    <a:pt x="31" y="69"/>
                    <a:pt x="31" y="69"/>
                  </a:cubicBezTo>
                  <a:cubicBezTo>
                    <a:pt x="30" y="69"/>
                    <a:pt x="30" y="69"/>
                    <a:pt x="29" y="69"/>
                  </a:cubicBezTo>
                  <a:cubicBezTo>
                    <a:pt x="28" y="69"/>
                    <a:pt x="28" y="68"/>
                    <a:pt x="27" y="68"/>
                  </a:cubicBezTo>
                  <a:cubicBezTo>
                    <a:pt x="26" y="68"/>
                    <a:pt x="26" y="69"/>
                    <a:pt x="25" y="69"/>
                  </a:cubicBezTo>
                  <a:cubicBezTo>
                    <a:pt x="25" y="68"/>
                    <a:pt x="24" y="68"/>
                    <a:pt x="23" y="68"/>
                  </a:cubicBezTo>
                  <a:cubicBezTo>
                    <a:pt x="23" y="68"/>
                    <a:pt x="23" y="68"/>
                    <a:pt x="23" y="68"/>
                  </a:cubicBezTo>
                  <a:cubicBezTo>
                    <a:pt x="23" y="68"/>
                    <a:pt x="23" y="68"/>
                    <a:pt x="23" y="68"/>
                  </a:cubicBezTo>
                  <a:cubicBezTo>
                    <a:pt x="22" y="68"/>
                    <a:pt x="21" y="67"/>
                    <a:pt x="21" y="67"/>
                  </a:cubicBezTo>
                  <a:cubicBezTo>
                    <a:pt x="20" y="67"/>
                    <a:pt x="19" y="67"/>
                    <a:pt x="19" y="67"/>
                  </a:cubicBezTo>
                  <a:cubicBezTo>
                    <a:pt x="19" y="67"/>
                    <a:pt x="19" y="67"/>
                    <a:pt x="19" y="67"/>
                  </a:cubicBezTo>
                  <a:cubicBezTo>
                    <a:pt x="20" y="67"/>
                    <a:pt x="20" y="67"/>
                    <a:pt x="20" y="69"/>
                  </a:cubicBezTo>
                  <a:cubicBezTo>
                    <a:pt x="19" y="69"/>
                    <a:pt x="18" y="69"/>
                    <a:pt x="18" y="69"/>
                  </a:cubicBezTo>
                  <a:cubicBezTo>
                    <a:pt x="17" y="69"/>
                    <a:pt x="17" y="68"/>
                    <a:pt x="16" y="68"/>
                  </a:cubicBezTo>
                  <a:cubicBezTo>
                    <a:pt x="16" y="68"/>
                    <a:pt x="15" y="68"/>
                    <a:pt x="15" y="68"/>
                  </a:cubicBezTo>
                  <a:cubicBezTo>
                    <a:pt x="14" y="68"/>
                    <a:pt x="14" y="68"/>
                    <a:pt x="13" y="67"/>
                  </a:cubicBezTo>
                  <a:cubicBezTo>
                    <a:pt x="13" y="68"/>
                    <a:pt x="13" y="68"/>
                    <a:pt x="12" y="69"/>
                  </a:cubicBezTo>
                  <a:cubicBezTo>
                    <a:pt x="11" y="69"/>
                    <a:pt x="11" y="68"/>
                    <a:pt x="10" y="68"/>
                  </a:cubicBezTo>
                  <a:cubicBezTo>
                    <a:pt x="10" y="68"/>
                    <a:pt x="10" y="69"/>
                    <a:pt x="10" y="69"/>
                  </a:cubicBezTo>
                  <a:cubicBezTo>
                    <a:pt x="9" y="69"/>
                    <a:pt x="9" y="69"/>
                    <a:pt x="9" y="70"/>
                  </a:cubicBezTo>
                  <a:cubicBezTo>
                    <a:pt x="9" y="70"/>
                    <a:pt x="8" y="70"/>
                    <a:pt x="8" y="69"/>
                  </a:cubicBezTo>
                  <a:cubicBezTo>
                    <a:pt x="8" y="69"/>
                    <a:pt x="7" y="69"/>
                    <a:pt x="7" y="69"/>
                  </a:cubicBezTo>
                  <a:cubicBezTo>
                    <a:pt x="7" y="69"/>
                    <a:pt x="7" y="69"/>
                    <a:pt x="7" y="69"/>
                  </a:cubicBezTo>
                  <a:cubicBezTo>
                    <a:pt x="7" y="69"/>
                    <a:pt x="7" y="69"/>
                    <a:pt x="7" y="69"/>
                  </a:cubicBezTo>
                  <a:cubicBezTo>
                    <a:pt x="3" y="69"/>
                    <a:pt x="3" y="69"/>
                    <a:pt x="3" y="69"/>
                  </a:cubicBezTo>
                  <a:cubicBezTo>
                    <a:pt x="3" y="69"/>
                    <a:pt x="3" y="69"/>
                    <a:pt x="3" y="69"/>
                  </a:cubicBezTo>
                  <a:cubicBezTo>
                    <a:pt x="3" y="69"/>
                    <a:pt x="2" y="69"/>
                    <a:pt x="2" y="69"/>
                  </a:cubicBezTo>
                  <a:cubicBezTo>
                    <a:pt x="2" y="69"/>
                    <a:pt x="2" y="69"/>
                    <a:pt x="1" y="68"/>
                  </a:cubicBezTo>
                  <a:cubicBezTo>
                    <a:pt x="1" y="67"/>
                    <a:pt x="0" y="67"/>
                    <a:pt x="0" y="66"/>
                  </a:cubicBezTo>
                  <a:cubicBezTo>
                    <a:pt x="0" y="66"/>
                    <a:pt x="1" y="65"/>
                    <a:pt x="1" y="65"/>
                  </a:cubicBezTo>
                  <a:cubicBezTo>
                    <a:pt x="0" y="65"/>
                    <a:pt x="0" y="65"/>
                    <a:pt x="0" y="65"/>
                  </a:cubicBezTo>
                  <a:cubicBezTo>
                    <a:pt x="0" y="64"/>
                    <a:pt x="0" y="64"/>
                    <a:pt x="0" y="63"/>
                  </a:cubicBezTo>
                  <a:cubicBezTo>
                    <a:pt x="0" y="63"/>
                    <a:pt x="1" y="62"/>
                    <a:pt x="1" y="62"/>
                  </a:cubicBezTo>
                  <a:cubicBezTo>
                    <a:pt x="2" y="63"/>
                    <a:pt x="2" y="63"/>
                    <a:pt x="3" y="63"/>
                  </a:cubicBezTo>
                  <a:cubicBezTo>
                    <a:pt x="3" y="63"/>
                    <a:pt x="3" y="63"/>
                    <a:pt x="4" y="63"/>
                  </a:cubicBezTo>
                  <a:cubicBezTo>
                    <a:pt x="4" y="63"/>
                    <a:pt x="4" y="63"/>
                    <a:pt x="4" y="63"/>
                  </a:cubicBezTo>
                  <a:cubicBezTo>
                    <a:pt x="4" y="63"/>
                    <a:pt x="4" y="63"/>
                    <a:pt x="4" y="63"/>
                  </a:cubicBezTo>
                  <a:cubicBezTo>
                    <a:pt x="4" y="63"/>
                    <a:pt x="4" y="63"/>
                    <a:pt x="4" y="63"/>
                  </a:cubicBezTo>
                  <a:cubicBezTo>
                    <a:pt x="4" y="62"/>
                    <a:pt x="4" y="62"/>
                    <a:pt x="4" y="62"/>
                  </a:cubicBezTo>
                  <a:cubicBezTo>
                    <a:pt x="3" y="62"/>
                    <a:pt x="3" y="62"/>
                    <a:pt x="3" y="62"/>
                  </a:cubicBezTo>
                  <a:cubicBezTo>
                    <a:pt x="2" y="61"/>
                    <a:pt x="2" y="61"/>
                    <a:pt x="2" y="60"/>
                  </a:cubicBezTo>
                  <a:cubicBezTo>
                    <a:pt x="2" y="59"/>
                    <a:pt x="2" y="59"/>
                    <a:pt x="2" y="58"/>
                  </a:cubicBezTo>
                  <a:cubicBezTo>
                    <a:pt x="2" y="58"/>
                    <a:pt x="1" y="57"/>
                    <a:pt x="1" y="57"/>
                  </a:cubicBezTo>
                  <a:cubicBezTo>
                    <a:pt x="2" y="56"/>
                    <a:pt x="2" y="56"/>
                    <a:pt x="2" y="55"/>
                  </a:cubicBezTo>
                  <a:cubicBezTo>
                    <a:pt x="2" y="55"/>
                    <a:pt x="3" y="55"/>
                    <a:pt x="3" y="55"/>
                  </a:cubicBezTo>
                  <a:cubicBezTo>
                    <a:pt x="3" y="56"/>
                    <a:pt x="3" y="55"/>
                    <a:pt x="3" y="56"/>
                  </a:cubicBezTo>
                  <a:cubicBezTo>
                    <a:pt x="3" y="55"/>
                    <a:pt x="3" y="55"/>
                    <a:pt x="3" y="55"/>
                  </a:cubicBezTo>
                  <a:cubicBezTo>
                    <a:pt x="2" y="55"/>
                    <a:pt x="2" y="54"/>
                    <a:pt x="1" y="53"/>
                  </a:cubicBezTo>
                  <a:cubicBezTo>
                    <a:pt x="1" y="52"/>
                    <a:pt x="2" y="52"/>
                    <a:pt x="3" y="52"/>
                  </a:cubicBezTo>
                  <a:cubicBezTo>
                    <a:pt x="3" y="52"/>
                    <a:pt x="3" y="53"/>
                    <a:pt x="4" y="53"/>
                  </a:cubicBezTo>
                  <a:cubicBezTo>
                    <a:pt x="4" y="53"/>
                    <a:pt x="4" y="53"/>
                    <a:pt x="4" y="53"/>
                  </a:cubicBezTo>
                  <a:cubicBezTo>
                    <a:pt x="4" y="53"/>
                    <a:pt x="4" y="53"/>
                    <a:pt x="4" y="53"/>
                  </a:cubicBezTo>
                  <a:cubicBezTo>
                    <a:pt x="5" y="53"/>
                    <a:pt x="5" y="53"/>
                    <a:pt x="5" y="53"/>
                  </a:cubicBezTo>
                  <a:cubicBezTo>
                    <a:pt x="5" y="52"/>
                    <a:pt x="5" y="52"/>
                    <a:pt x="5" y="52"/>
                  </a:cubicBezTo>
                  <a:cubicBezTo>
                    <a:pt x="5" y="51"/>
                    <a:pt x="5" y="51"/>
                    <a:pt x="5" y="50"/>
                  </a:cubicBezTo>
                  <a:cubicBezTo>
                    <a:pt x="5" y="50"/>
                    <a:pt x="3" y="49"/>
                    <a:pt x="3" y="48"/>
                  </a:cubicBezTo>
                  <a:cubicBezTo>
                    <a:pt x="4" y="47"/>
                    <a:pt x="4" y="47"/>
                    <a:pt x="5" y="47"/>
                  </a:cubicBezTo>
                  <a:cubicBezTo>
                    <a:pt x="5" y="47"/>
                    <a:pt x="5" y="47"/>
                    <a:pt x="6" y="47"/>
                  </a:cubicBezTo>
                  <a:cubicBezTo>
                    <a:pt x="5" y="47"/>
                    <a:pt x="6" y="47"/>
                    <a:pt x="6" y="46"/>
                  </a:cubicBezTo>
                  <a:cubicBezTo>
                    <a:pt x="6" y="46"/>
                    <a:pt x="6" y="46"/>
                    <a:pt x="7" y="46"/>
                  </a:cubicBezTo>
                  <a:cubicBezTo>
                    <a:pt x="8" y="47"/>
                    <a:pt x="10" y="47"/>
                    <a:pt x="11" y="49"/>
                  </a:cubicBezTo>
                  <a:cubicBezTo>
                    <a:pt x="11" y="49"/>
                    <a:pt x="11" y="49"/>
                    <a:pt x="11" y="49"/>
                  </a:cubicBezTo>
                  <a:cubicBezTo>
                    <a:pt x="11" y="49"/>
                    <a:pt x="11" y="49"/>
                    <a:pt x="11" y="49"/>
                  </a:cubicBezTo>
                  <a:cubicBezTo>
                    <a:pt x="10" y="48"/>
                    <a:pt x="6" y="45"/>
                    <a:pt x="6" y="43"/>
                  </a:cubicBezTo>
                  <a:cubicBezTo>
                    <a:pt x="7" y="43"/>
                    <a:pt x="7" y="43"/>
                    <a:pt x="7" y="42"/>
                  </a:cubicBezTo>
                  <a:cubicBezTo>
                    <a:pt x="7" y="42"/>
                    <a:pt x="9" y="42"/>
                    <a:pt x="9" y="42"/>
                  </a:cubicBezTo>
                  <a:cubicBezTo>
                    <a:pt x="9" y="42"/>
                    <a:pt x="9" y="42"/>
                    <a:pt x="9" y="42"/>
                  </a:cubicBezTo>
                  <a:cubicBezTo>
                    <a:pt x="9" y="41"/>
                    <a:pt x="9" y="41"/>
                    <a:pt x="9" y="40"/>
                  </a:cubicBezTo>
                  <a:cubicBezTo>
                    <a:pt x="9" y="40"/>
                    <a:pt x="10" y="39"/>
                    <a:pt x="10" y="39"/>
                  </a:cubicBezTo>
                  <a:cubicBezTo>
                    <a:pt x="10" y="38"/>
                    <a:pt x="10" y="38"/>
                    <a:pt x="10" y="38"/>
                  </a:cubicBezTo>
                  <a:cubicBezTo>
                    <a:pt x="10" y="38"/>
                    <a:pt x="10" y="37"/>
                    <a:pt x="10" y="37"/>
                  </a:cubicBezTo>
                  <a:cubicBezTo>
                    <a:pt x="11" y="37"/>
                    <a:pt x="11" y="36"/>
                    <a:pt x="12" y="36"/>
                  </a:cubicBezTo>
                  <a:cubicBezTo>
                    <a:pt x="12" y="36"/>
                    <a:pt x="12" y="36"/>
                    <a:pt x="12" y="36"/>
                  </a:cubicBezTo>
                  <a:cubicBezTo>
                    <a:pt x="11" y="35"/>
                    <a:pt x="10" y="35"/>
                    <a:pt x="10" y="34"/>
                  </a:cubicBezTo>
                  <a:cubicBezTo>
                    <a:pt x="9" y="34"/>
                    <a:pt x="9" y="34"/>
                    <a:pt x="9" y="33"/>
                  </a:cubicBezTo>
                  <a:cubicBezTo>
                    <a:pt x="10" y="33"/>
                    <a:pt x="10" y="33"/>
                    <a:pt x="10" y="33"/>
                  </a:cubicBezTo>
                  <a:cubicBezTo>
                    <a:pt x="11" y="33"/>
                    <a:pt x="11" y="32"/>
                    <a:pt x="11" y="33"/>
                  </a:cubicBezTo>
                  <a:cubicBezTo>
                    <a:pt x="12" y="33"/>
                    <a:pt x="12" y="33"/>
                    <a:pt x="12" y="33"/>
                  </a:cubicBezTo>
                  <a:cubicBezTo>
                    <a:pt x="13" y="33"/>
                    <a:pt x="13" y="33"/>
                    <a:pt x="13" y="33"/>
                  </a:cubicBezTo>
                  <a:cubicBezTo>
                    <a:pt x="13" y="33"/>
                    <a:pt x="13" y="33"/>
                    <a:pt x="13" y="33"/>
                  </a:cubicBezTo>
                  <a:cubicBezTo>
                    <a:pt x="13" y="33"/>
                    <a:pt x="13" y="33"/>
                    <a:pt x="13" y="33"/>
                  </a:cubicBezTo>
                  <a:cubicBezTo>
                    <a:pt x="12" y="32"/>
                    <a:pt x="12" y="31"/>
                    <a:pt x="12" y="30"/>
                  </a:cubicBezTo>
                  <a:cubicBezTo>
                    <a:pt x="13" y="30"/>
                    <a:pt x="13" y="30"/>
                    <a:pt x="14" y="30"/>
                  </a:cubicBezTo>
                  <a:cubicBezTo>
                    <a:pt x="14" y="31"/>
                    <a:pt x="15" y="31"/>
                    <a:pt x="15" y="32"/>
                  </a:cubicBezTo>
                  <a:cubicBezTo>
                    <a:pt x="15" y="32"/>
                    <a:pt x="16" y="32"/>
                    <a:pt x="16" y="32"/>
                  </a:cubicBezTo>
                  <a:cubicBezTo>
                    <a:pt x="16" y="32"/>
                    <a:pt x="16" y="32"/>
                    <a:pt x="16" y="33"/>
                  </a:cubicBezTo>
                  <a:cubicBezTo>
                    <a:pt x="16" y="33"/>
                    <a:pt x="17" y="33"/>
                    <a:pt x="17" y="33"/>
                  </a:cubicBezTo>
                  <a:cubicBezTo>
                    <a:pt x="17" y="33"/>
                    <a:pt x="17" y="33"/>
                    <a:pt x="18" y="34"/>
                  </a:cubicBezTo>
                  <a:cubicBezTo>
                    <a:pt x="18" y="34"/>
                    <a:pt x="19" y="34"/>
                    <a:pt x="20" y="34"/>
                  </a:cubicBezTo>
                  <a:cubicBezTo>
                    <a:pt x="20" y="34"/>
                    <a:pt x="20" y="35"/>
                    <a:pt x="20" y="35"/>
                  </a:cubicBezTo>
                  <a:cubicBezTo>
                    <a:pt x="21" y="35"/>
                    <a:pt x="21" y="35"/>
                    <a:pt x="22" y="36"/>
                  </a:cubicBezTo>
                  <a:cubicBezTo>
                    <a:pt x="22" y="36"/>
                    <a:pt x="22" y="36"/>
                    <a:pt x="22" y="36"/>
                  </a:cubicBezTo>
                  <a:cubicBezTo>
                    <a:pt x="22" y="36"/>
                    <a:pt x="22" y="37"/>
                    <a:pt x="23" y="37"/>
                  </a:cubicBezTo>
                  <a:cubicBezTo>
                    <a:pt x="23" y="38"/>
                    <a:pt x="23" y="38"/>
                    <a:pt x="24" y="38"/>
                  </a:cubicBezTo>
                  <a:cubicBezTo>
                    <a:pt x="24" y="38"/>
                    <a:pt x="24" y="38"/>
                    <a:pt x="24" y="38"/>
                  </a:cubicBezTo>
                  <a:cubicBezTo>
                    <a:pt x="25" y="39"/>
                    <a:pt x="25" y="38"/>
                    <a:pt x="26" y="38"/>
                  </a:cubicBezTo>
                  <a:cubicBezTo>
                    <a:pt x="27" y="39"/>
                    <a:pt x="27" y="41"/>
                    <a:pt x="28" y="41"/>
                  </a:cubicBezTo>
                  <a:cubicBezTo>
                    <a:pt x="28" y="41"/>
                    <a:pt x="28" y="41"/>
                    <a:pt x="29" y="41"/>
                  </a:cubicBezTo>
                  <a:cubicBezTo>
                    <a:pt x="29" y="41"/>
                    <a:pt x="29" y="42"/>
                    <a:pt x="29" y="42"/>
                  </a:cubicBezTo>
                  <a:cubicBezTo>
                    <a:pt x="29" y="42"/>
                    <a:pt x="29" y="42"/>
                    <a:pt x="29" y="42"/>
                  </a:cubicBezTo>
                  <a:cubicBezTo>
                    <a:pt x="29" y="42"/>
                    <a:pt x="29" y="42"/>
                    <a:pt x="30" y="42"/>
                  </a:cubicBezTo>
                  <a:cubicBezTo>
                    <a:pt x="30" y="42"/>
                    <a:pt x="30" y="42"/>
                    <a:pt x="31" y="42"/>
                  </a:cubicBezTo>
                  <a:cubicBezTo>
                    <a:pt x="31" y="43"/>
                    <a:pt x="31" y="43"/>
                    <a:pt x="31" y="43"/>
                  </a:cubicBezTo>
                  <a:cubicBezTo>
                    <a:pt x="31" y="43"/>
                    <a:pt x="31" y="43"/>
                    <a:pt x="32" y="43"/>
                  </a:cubicBezTo>
                  <a:cubicBezTo>
                    <a:pt x="32" y="43"/>
                    <a:pt x="32" y="44"/>
                    <a:pt x="32" y="44"/>
                  </a:cubicBezTo>
                  <a:cubicBezTo>
                    <a:pt x="33" y="44"/>
                    <a:pt x="33" y="44"/>
                    <a:pt x="33" y="44"/>
                  </a:cubicBezTo>
                  <a:cubicBezTo>
                    <a:pt x="34" y="44"/>
                    <a:pt x="34" y="45"/>
                    <a:pt x="34" y="45"/>
                  </a:cubicBezTo>
                  <a:cubicBezTo>
                    <a:pt x="34" y="45"/>
                    <a:pt x="36" y="46"/>
                    <a:pt x="36" y="46"/>
                  </a:cubicBezTo>
                  <a:cubicBezTo>
                    <a:pt x="36" y="46"/>
                    <a:pt x="36" y="46"/>
                    <a:pt x="36" y="47"/>
                  </a:cubicBezTo>
                  <a:cubicBezTo>
                    <a:pt x="37" y="47"/>
                    <a:pt x="37" y="47"/>
                    <a:pt x="38" y="47"/>
                  </a:cubicBezTo>
                  <a:cubicBezTo>
                    <a:pt x="38" y="47"/>
                    <a:pt x="38" y="48"/>
                    <a:pt x="39" y="48"/>
                  </a:cubicBezTo>
                  <a:cubicBezTo>
                    <a:pt x="39" y="48"/>
                    <a:pt x="40" y="48"/>
                    <a:pt x="40" y="48"/>
                  </a:cubicBezTo>
                  <a:cubicBezTo>
                    <a:pt x="41" y="49"/>
                    <a:pt x="41" y="50"/>
                    <a:pt x="41" y="50"/>
                  </a:cubicBezTo>
                  <a:cubicBezTo>
                    <a:pt x="41" y="50"/>
                    <a:pt x="41" y="50"/>
                    <a:pt x="42" y="50"/>
                  </a:cubicBezTo>
                  <a:cubicBezTo>
                    <a:pt x="42" y="50"/>
                    <a:pt x="42" y="50"/>
                    <a:pt x="42" y="51"/>
                  </a:cubicBezTo>
                  <a:cubicBezTo>
                    <a:pt x="43" y="52"/>
                    <a:pt x="44" y="52"/>
                    <a:pt x="44" y="54"/>
                  </a:cubicBezTo>
                  <a:cubicBezTo>
                    <a:pt x="43" y="54"/>
                    <a:pt x="43" y="54"/>
                    <a:pt x="43" y="54"/>
                  </a:cubicBezTo>
                  <a:cubicBezTo>
                    <a:pt x="43" y="54"/>
                    <a:pt x="42" y="54"/>
                    <a:pt x="42" y="54"/>
                  </a:cubicBezTo>
                  <a:cubicBezTo>
                    <a:pt x="42" y="54"/>
                    <a:pt x="42" y="54"/>
                    <a:pt x="42" y="55"/>
                  </a:cubicBezTo>
                  <a:lnTo>
                    <a:pt x="41" y="58"/>
                  </a:lnTo>
                  <a:close/>
                  <a:moveTo>
                    <a:pt x="45" y="57"/>
                  </a:moveTo>
                  <a:cubicBezTo>
                    <a:pt x="46" y="57"/>
                    <a:pt x="46" y="56"/>
                    <a:pt x="46" y="56"/>
                  </a:cubicBezTo>
                  <a:cubicBezTo>
                    <a:pt x="46" y="55"/>
                    <a:pt x="46" y="55"/>
                    <a:pt x="47" y="55"/>
                  </a:cubicBezTo>
                  <a:cubicBezTo>
                    <a:pt x="46" y="54"/>
                    <a:pt x="47" y="55"/>
                    <a:pt x="47" y="53"/>
                  </a:cubicBezTo>
                  <a:cubicBezTo>
                    <a:pt x="47" y="53"/>
                    <a:pt x="47" y="53"/>
                    <a:pt x="48" y="53"/>
                  </a:cubicBezTo>
                  <a:cubicBezTo>
                    <a:pt x="48" y="53"/>
                    <a:pt x="48" y="53"/>
                    <a:pt x="49" y="53"/>
                  </a:cubicBezTo>
                  <a:cubicBezTo>
                    <a:pt x="49" y="53"/>
                    <a:pt x="49" y="53"/>
                    <a:pt x="49" y="53"/>
                  </a:cubicBezTo>
                  <a:cubicBezTo>
                    <a:pt x="49" y="53"/>
                    <a:pt x="49" y="52"/>
                    <a:pt x="49" y="52"/>
                  </a:cubicBezTo>
                  <a:cubicBezTo>
                    <a:pt x="49" y="51"/>
                    <a:pt x="50" y="51"/>
                    <a:pt x="50" y="51"/>
                  </a:cubicBezTo>
                  <a:cubicBezTo>
                    <a:pt x="51" y="51"/>
                    <a:pt x="51" y="51"/>
                    <a:pt x="52" y="51"/>
                  </a:cubicBezTo>
                  <a:cubicBezTo>
                    <a:pt x="52" y="51"/>
                    <a:pt x="52" y="51"/>
                    <a:pt x="52" y="51"/>
                  </a:cubicBezTo>
                  <a:cubicBezTo>
                    <a:pt x="51" y="51"/>
                    <a:pt x="51" y="50"/>
                    <a:pt x="51" y="49"/>
                  </a:cubicBezTo>
                  <a:cubicBezTo>
                    <a:pt x="52" y="49"/>
                    <a:pt x="52" y="49"/>
                    <a:pt x="52" y="48"/>
                  </a:cubicBezTo>
                  <a:cubicBezTo>
                    <a:pt x="53" y="48"/>
                    <a:pt x="53" y="49"/>
                    <a:pt x="54" y="49"/>
                  </a:cubicBezTo>
                  <a:cubicBezTo>
                    <a:pt x="54" y="48"/>
                    <a:pt x="54" y="48"/>
                    <a:pt x="54" y="48"/>
                  </a:cubicBezTo>
                  <a:cubicBezTo>
                    <a:pt x="54" y="48"/>
                    <a:pt x="53" y="48"/>
                    <a:pt x="53" y="47"/>
                  </a:cubicBezTo>
                  <a:cubicBezTo>
                    <a:pt x="54" y="46"/>
                    <a:pt x="54" y="46"/>
                    <a:pt x="55" y="46"/>
                  </a:cubicBezTo>
                  <a:cubicBezTo>
                    <a:pt x="55" y="46"/>
                    <a:pt x="56" y="46"/>
                    <a:pt x="56" y="47"/>
                  </a:cubicBezTo>
                  <a:cubicBezTo>
                    <a:pt x="57" y="46"/>
                    <a:pt x="60" y="44"/>
                    <a:pt x="61" y="45"/>
                  </a:cubicBezTo>
                  <a:cubicBezTo>
                    <a:pt x="63" y="44"/>
                    <a:pt x="63" y="43"/>
                    <a:pt x="65" y="43"/>
                  </a:cubicBezTo>
                  <a:cubicBezTo>
                    <a:pt x="65" y="42"/>
                    <a:pt x="65" y="41"/>
                    <a:pt x="66" y="41"/>
                  </a:cubicBezTo>
                  <a:cubicBezTo>
                    <a:pt x="66" y="41"/>
                    <a:pt x="69" y="42"/>
                    <a:pt x="70" y="42"/>
                  </a:cubicBezTo>
                  <a:cubicBezTo>
                    <a:pt x="70" y="41"/>
                    <a:pt x="71" y="41"/>
                    <a:pt x="72" y="40"/>
                  </a:cubicBezTo>
                  <a:cubicBezTo>
                    <a:pt x="72" y="41"/>
                    <a:pt x="73" y="41"/>
                    <a:pt x="74" y="41"/>
                  </a:cubicBezTo>
                  <a:cubicBezTo>
                    <a:pt x="74" y="41"/>
                    <a:pt x="74" y="41"/>
                    <a:pt x="74" y="41"/>
                  </a:cubicBezTo>
                  <a:cubicBezTo>
                    <a:pt x="74" y="42"/>
                    <a:pt x="74" y="42"/>
                    <a:pt x="75" y="42"/>
                  </a:cubicBezTo>
                  <a:cubicBezTo>
                    <a:pt x="75" y="42"/>
                    <a:pt x="76" y="41"/>
                    <a:pt x="77" y="42"/>
                  </a:cubicBezTo>
                  <a:cubicBezTo>
                    <a:pt x="78" y="42"/>
                    <a:pt x="78" y="42"/>
                    <a:pt x="79" y="43"/>
                  </a:cubicBezTo>
                  <a:cubicBezTo>
                    <a:pt x="79" y="43"/>
                    <a:pt x="79" y="42"/>
                    <a:pt x="79" y="43"/>
                  </a:cubicBezTo>
                  <a:cubicBezTo>
                    <a:pt x="80" y="43"/>
                    <a:pt x="81" y="45"/>
                    <a:pt x="82" y="45"/>
                  </a:cubicBezTo>
                  <a:cubicBezTo>
                    <a:pt x="83" y="45"/>
                    <a:pt x="83" y="45"/>
                    <a:pt x="84" y="45"/>
                  </a:cubicBezTo>
                  <a:cubicBezTo>
                    <a:pt x="84" y="45"/>
                    <a:pt x="84" y="45"/>
                    <a:pt x="84" y="45"/>
                  </a:cubicBezTo>
                  <a:cubicBezTo>
                    <a:pt x="85" y="46"/>
                    <a:pt x="87" y="47"/>
                    <a:pt x="88" y="48"/>
                  </a:cubicBezTo>
                  <a:cubicBezTo>
                    <a:pt x="88" y="48"/>
                    <a:pt x="88" y="49"/>
                    <a:pt x="89" y="49"/>
                  </a:cubicBezTo>
                  <a:cubicBezTo>
                    <a:pt x="89" y="49"/>
                    <a:pt x="90" y="50"/>
                    <a:pt x="91" y="51"/>
                  </a:cubicBezTo>
                  <a:cubicBezTo>
                    <a:pt x="91" y="51"/>
                    <a:pt x="91" y="51"/>
                    <a:pt x="91" y="51"/>
                  </a:cubicBezTo>
                  <a:cubicBezTo>
                    <a:pt x="91" y="52"/>
                    <a:pt x="92" y="52"/>
                    <a:pt x="92" y="52"/>
                  </a:cubicBezTo>
                  <a:cubicBezTo>
                    <a:pt x="92" y="52"/>
                    <a:pt x="92" y="53"/>
                    <a:pt x="92" y="53"/>
                  </a:cubicBezTo>
                  <a:cubicBezTo>
                    <a:pt x="92" y="53"/>
                    <a:pt x="93" y="53"/>
                    <a:pt x="93" y="53"/>
                  </a:cubicBezTo>
                  <a:cubicBezTo>
                    <a:pt x="94" y="54"/>
                    <a:pt x="94" y="54"/>
                    <a:pt x="94" y="55"/>
                  </a:cubicBezTo>
                  <a:cubicBezTo>
                    <a:pt x="94" y="55"/>
                    <a:pt x="94" y="55"/>
                    <a:pt x="94" y="55"/>
                  </a:cubicBezTo>
                  <a:cubicBezTo>
                    <a:pt x="94" y="55"/>
                    <a:pt x="94" y="55"/>
                    <a:pt x="94" y="55"/>
                  </a:cubicBezTo>
                  <a:cubicBezTo>
                    <a:pt x="94" y="55"/>
                    <a:pt x="95" y="56"/>
                    <a:pt x="95" y="56"/>
                  </a:cubicBezTo>
                  <a:cubicBezTo>
                    <a:pt x="95" y="56"/>
                    <a:pt x="95" y="56"/>
                    <a:pt x="95" y="56"/>
                  </a:cubicBezTo>
                  <a:cubicBezTo>
                    <a:pt x="95" y="56"/>
                    <a:pt x="95" y="56"/>
                    <a:pt x="95" y="56"/>
                  </a:cubicBezTo>
                  <a:cubicBezTo>
                    <a:pt x="96" y="57"/>
                    <a:pt x="95" y="58"/>
                    <a:pt x="96" y="58"/>
                  </a:cubicBezTo>
                  <a:cubicBezTo>
                    <a:pt x="96" y="59"/>
                    <a:pt x="97" y="59"/>
                    <a:pt x="97" y="61"/>
                  </a:cubicBezTo>
                  <a:cubicBezTo>
                    <a:pt x="97" y="61"/>
                    <a:pt x="96" y="62"/>
                    <a:pt x="97" y="62"/>
                  </a:cubicBezTo>
                  <a:cubicBezTo>
                    <a:pt x="97" y="63"/>
                    <a:pt x="99" y="63"/>
                    <a:pt x="99" y="64"/>
                  </a:cubicBezTo>
                  <a:cubicBezTo>
                    <a:pt x="99" y="64"/>
                    <a:pt x="99" y="65"/>
                    <a:pt x="99" y="65"/>
                  </a:cubicBezTo>
                  <a:cubicBezTo>
                    <a:pt x="99" y="65"/>
                    <a:pt x="99" y="66"/>
                    <a:pt x="99" y="66"/>
                  </a:cubicBezTo>
                  <a:cubicBezTo>
                    <a:pt x="99" y="66"/>
                    <a:pt x="99" y="67"/>
                    <a:pt x="99" y="67"/>
                  </a:cubicBezTo>
                  <a:cubicBezTo>
                    <a:pt x="98" y="69"/>
                    <a:pt x="97" y="70"/>
                    <a:pt x="94" y="70"/>
                  </a:cubicBezTo>
                  <a:cubicBezTo>
                    <a:pt x="93" y="70"/>
                    <a:pt x="93" y="70"/>
                    <a:pt x="92" y="70"/>
                  </a:cubicBezTo>
                  <a:cubicBezTo>
                    <a:pt x="92" y="70"/>
                    <a:pt x="92" y="70"/>
                    <a:pt x="91" y="70"/>
                  </a:cubicBezTo>
                  <a:cubicBezTo>
                    <a:pt x="91" y="69"/>
                    <a:pt x="90" y="69"/>
                    <a:pt x="89" y="68"/>
                  </a:cubicBezTo>
                  <a:cubicBezTo>
                    <a:pt x="89" y="67"/>
                    <a:pt x="89" y="67"/>
                    <a:pt x="89" y="67"/>
                  </a:cubicBezTo>
                  <a:cubicBezTo>
                    <a:pt x="89" y="67"/>
                    <a:pt x="89" y="67"/>
                    <a:pt x="89" y="67"/>
                  </a:cubicBezTo>
                  <a:cubicBezTo>
                    <a:pt x="89" y="66"/>
                    <a:pt x="89" y="65"/>
                    <a:pt x="89" y="65"/>
                  </a:cubicBezTo>
                  <a:cubicBezTo>
                    <a:pt x="89" y="65"/>
                    <a:pt x="89" y="63"/>
                    <a:pt x="89" y="62"/>
                  </a:cubicBezTo>
                  <a:cubicBezTo>
                    <a:pt x="89" y="62"/>
                    <a:pt x="88" y="62"/>
                    <a:pt x="88" y="61"/>
                  </a:cubicBezTo>
                  <a:cubicBezTo>
                    <a:pt x="88" y="61"/>
                    <a:pt x="88" y="61"/>
                    <a:pt x="88" y="61"/>
                  </a:cubicBezTo>
                  <a:cubicBezTo>
                    <a:pt x="87" y="60"/>
                    <a:pt x="87" y="60"/>
                    <a:pt x="87" y="60"/>
                  </a:cubicBezTo>
                  <a:cubicBezTo>
                    <a:pt x="87" y="60"/>
                    <a:pt x="86" y="60"/>
                    <a:pt x="86" y="59"/>
                  </a:cubicBezTo>
                  <a:cubicBezTo>
                    <a:pt x="85" y="59"/>
                    <a:pt x="85" y="59"/>
                    <a:pt x="85" y="59"/>
                  </a:cubicBezTo>
                  <a:cubicBezTo>
                    <a:pt x="85" y="59"/>
                    <a:pt x="85" y="59"/>
                    <a:pt x="85" y="59"/>
                  </a:cubicBezTo>
                  <a:cubicBezTo>
                    <a:pt x="85" y="58"/>
                    <a:pt x="85" y="58"/>
                    <a:pt x="84" y="58"/>
                  </a:cubicBezTo>
                  <a:cubicBezTo>
                    <a:pt x="84" y="57"/>
                    <a:pt x="84" y="57"/>
                    <a:pt x="84" y="57"/>
                  </a:cubicBezTo>
                  <a:cubicBezTo>
                    <a:pt x="84" y="57"/>
                    <a:pt x="84" y="57"/>
                    <a:pt x="83" y="57"/>
                  </a:cubicBezTo>
                  <a:cubicBezTo>
                    <a:pt x="83" y="57"/>
                    <a:pt x="83" y="57"/>
                    <a:pt x="83" y="57"/>
                  </a:cubicBezTo>
                  <a:cubicBezTo>
                    <a:pt x="83" y="56"/>
                    <a:pt x="81" y="54"/>
                    <a:pt x="80" y="54"/>
                  </a:cubicBezTo>
                  <a:cubicBezTo>
                    <a:pt x="80" y="54"/>
                    <a:pt x="80" y="54"/>
                    <a:pt x="79" y="54"/>
                  </a:cubicBezTo>
                  <a:cubicBezTo>
                    <a:pt x="79" y="54"/>
                    <a:pt x="78" y="54"/>
                    <a:pt x="77" y="54"/>
                  </a:cubicBezTo>
                  <a:cubicBezTo>
                    <a:pt x="77" y="53"/>
                    <a:pt x="77" y="53"/>
                    <a:pt x="77" y="53"/>
                  </a:cubicBezTo>
                  <a:cubicBezTo>
                    <a:pt x="77" y="53"/>
                    <a:pt x="76" y="53"/>
                    <a:pt x="76" y="53"/>
                  </a:cubicBezTo>
                  <a:cubicBezTo>
                    <a:pt x="76" y="53"/>
                    <a:pt x="76" y="52"/>
                    <a:pt x="75" y="52"/>
                  </a:cubicBezTo>
                  <a:cubicBezTo>
                    <a:pt x="74" y="52"/>
                    <a:pt x="73" y="52"/>
                    <a:pt x="72" y="52"/>
                  </a:cubicBezTo>
                  <a:cubicBezTo>
                    <a:pt x="72" y="52"/>
                    <a:pt x="72" y="51"/>
                    <a:pt x="71" y="50"/>
                  </a:cubicBezTo>
                  <a:cubicBezTo>
                    <a:pt x="71" y="51"/>
                    <a:pt x="71" y="51"/>
                    <a:pt x="71" y="51"/>
                  </a:cubicBezTo>
                  <a:cubicBezTo>
                    <a:pt x="71" y="51"/>
                    <a:pt x="71" y="51"/>
                    <a:pt x="71" y="52"/>
                  </a:cubicBezTo>
                  <a:cubicBezTo>
                    <a:pt x="71" y="52"/>
                    <a:pt x="71" y="52"/>
                    <a:pt x="70" y="53"/>
                  </a:cubicBezTo>
                  <a:cubicBezTo>
                    <a:pt x="70" y="53"/>
                    <a:pt x="69" y="53"/>
                    <a:pt x="69" y="53"/>
                  </a:cubicBezTo>
                  <a:cubicBezTo>
                    <a:pt x="68" y="52"/>
                    <a:pt x="67" y="51"/>
                    <a:pt x="66" y="50"/>
                  </a:cubicBezTo>
                  <a:cubicBezTo>
                    <a:pt x="66" y="51"/>
                    <a:pt x="66" y="52"/>
                    <a:pt x="65" y="52"/>
                  </a:cubicBezTo>
                  <a:cubicBezTo>
                    <a:pt x="64" y="53"/>
                    <a:pt x="64" y="52"/>
                    <a:pt x="63" y="52"/>
                  </a:cubicBezTo>
                  <a:cubicBezTo>
                    <a:pt x="63" y="53"/>
                    <a:pt x="62" y="54"/>
                    <a:pt x="61" y="54"/>
                  </a:cubicBezTo>
                  <a:cubicBezTo>
                    <a:pt x="61" y="54"/>
                    <a:pt x="60" y="54"/>
                    <a:pt x="60" y="54"/>
                  </a:cubicBezTo>
                  <a:cubicBezTo>
                    <a:pt x="60" y="54"/>
                    <a:pt x="60" y="55"/>
                    <a:pt x="60" y="56"/>
                  </a:cubicBezTo>
                  <a:cubicBezTo>
                    <a:pt x="59" y="56"/>
                    <a:pt x="59" y="56"/>
                    <a:pt x="59" y="56"/>
                  </a:cubicBezTo>
                  <a:cubicBezTo>
                    <a:pt x="59" y="56"/>
                    <a:pt x="59" y="57"/>
                    <a:pt x="59" y="57"/>
                  </a:cubicBezTo>
                  <a:cubicBezTo>
                    <a:pt x="59" y="58"/>
                    <a:pt x="59" y="58"/>
                    <a:pt x="58" y="58"/>
                  </a:cubicBezTo>
                  <a:cubicBezTo>
                    <a:pt x="58" y="58"/>
                    <a:pt x="58" y="58"/>
                    <a:pt x="57" y="58"/>
                  </a:cubicBezTo>
                  <a:cubicBezTo>
                    <a:pt x="57" y="59"/>
                    <a:pt x="57" y="59"/>
                    <a:pt x="57" y="60"/>
                  </a:cubicBezTo>
                  <a:cubicBezTo>
                    <a:pt x="57" y="60"/>
                    <a:pt x="57" y="61"/>
                    <a:pt x="56" y="61"/>
                  </a:cubicBezTo>
                  <a:cubicBezTo>
                    <a:pt x="56" y="60"/>
                    <a:pt x="55" y="60"/>
                    <a:pt x="55" y="60"/>
                  </a:cubicBezTo>
                  <a:cubicBezTo>
                    <a:pt x="55" y="62"/>
                    <a:pt x="56" y="62"/>
                    <a:pt x="55" y="63"/>
                  </a:cubicBezTo>
                  <a:cubicBezTo>
                    <a:pt x="55" y="63"/>
                    <a:pt x="53" y="64"/>
                    <a:pt x="53" y="64"/>
                  </a:cubicBezTo>
                  <a:cubicBezTo>
                    <a:pt x="53" y="65"/>
                    <a:pt x="53" y="66"/>
                    <a:pt x="53" y="66"/>
                  </a:cubicBezTo>
                  <a:cubicBezTo>
                    <a:pt x="52" y="66"/>
                    <a:pt x="52" y="66"/>
                    <a:pt x="52" y="66"/>
                  </a:cubicBezTo>
                  <a:cubicBezTo>
                    <a:pt x="53" y="67"/>
                    <a:pt x="52" y="68"/>
                    <a:pt x="52" y="68"/>
                  </a:cubicBezTo>
                  <a:cubicBezTo>
                    <a:pt x="52" y="68"/>
                    <a:pt x="52" y="69"/>
                    <a:pt x="52" y="69"/>
                  </a:cubicBezTo>
                  <a:cubicBezTo>
                    <a:pt x="53" y="69"/>
                    <a:pt x="52" y="70"/>
                    <a:pt x="52" y="71"/>
                  </a:cubicBezTo>
                  <a:cubicBezTo>
                    <a:pt x="52" y="71"/>
                    <a:pt x="52" y="71"/>
                    <a:pt x="51" y="71"/>
                  </a:cubicBezTo>
                  <a:cubicBezTo>
                    <a:pt x="51" y="71"/>
                    <a:pt x="50" y="70"/>
                    <a:pt x="50" y="70"/>
                  </a:cubicBezTo>
                  <a:cubicBezTo>
                    <a:pt x="49" y="71"/>
                    <a:pt x="49" y="71"/>
                    <a:pt x="48" y="71"/>
                  </a:cubicBezTo>
                  <a:cubicBezTo>
                    <a:pt x="48" y="70"/>
                    <a:pt x="48" y="70"/>
                    <a:pt x="47" y="70"/>
                  </a:cubicBezTo>
                  <a:cubicBezTo>
                    <a:pt x="47" y="70"/>
                    <a:pt x="46" y="70"/>
                    <a:pt x="45" y="70"/>
                  </a:cubicBezTo>
                  <a:cubicBezTo>
                    <a:pt x="45" y="70"/>
                    <a:pt x="44" y="70"/>
                    <a:pt x="44" y="69"/>
                  </a:cubicBezTo>
                  <a:cubicBezTo>
                    <a:pt x="43" y="69"/>
                    <a:pt x="43" y="70"/>
                    <a:pt x="42" y="69"/>
                  </a:cubicBezTo>
                  <a:cubicBezTo>
                    <a:pt x="42" y="69"/>
                    <a:pt x="41" y="69"/>
                    <a:pt x="41" y="68"/>
                  </a:cubicBezTo>
                  <a:cubicBezTo>
                    <a:pt x="41" y="68"/>
                    <a:pt x="41" y="68"/>
                    <a:pt x="41" y="67"/>
                  </a:cubicBezTo>
                  <a:cubicBezTo>
                    <a:pt x="41" y="67"/>
                    <a:pt x="40" y="66"/>
                    <a:pt x="40" y="66"/>
                  </a:cubicBezTo>
                  <a:cubicBezTo>
                    <a:pt x="41" y="66"/>
                    <a:pt x="41" y="66"/>
                    <a:pt x="41" y="66"/>
                  </a:cubicBezTo>
                  <a:cubicBezTo>
                    <a:pt x="41" y="65"/>
                    <a:pt x="42" y="65"/>
                    <a:pt x="42" y="65"/>
                  </a:cubicBezTo>
                  <a:cubicBezTo>
                    <a:pt x="43" y="65"/>
                    <a:pt x="43" y="65"/>
                    <a:pt x="44" y="66"/>
                  </a:cubicBezTo>
                  <a:cubicBezTo>
                    <a:pt x="44" y="65"/>
                    <a:pt x="44" y="65"/>
                    <a:pt x="44" y="65"/>
                  </a:cubicBezTo>
                  <a:cubicBezTo>
                    <a:pt x="43" y="65"/>
                    <a:pt x="42" y="64"/>
                    <a:pt x="42" y="63"/>
                  </a:cubicBezTo>
                  <a:cubicBezTo>
                    <a:pt x="43" y="63"/>
                    <a:pt x="44" y="61"/>
                    <a:pt x="44" y="61"/>
                  </a:cubicBezTo>
                  <a:cubicBezTo>
                    <a:pt x="43" y="60"/>
                    <a:pt x="43" y="60"/>
                    <a:pt x="43" y="59"/>
                  </a:cubicBezTo>
                  <a:cubicBezTo>
                    <a:pt x="43" y="59"/>
                    <a:pt x="43" y="59"/>
                    <a:pt x="43" y="59"/>
                  </a:cubicBezTo>
                  <a:lnTo>
                    <a:pt x="45" y="57"/>
                  </a:lnTo>
                  <a:close/>
                  <a:moveTo>
                    <a:pt x="98" y="38"/>
                  </a:moveTo>
                  <a:cubicBezTo>
                    <a:pt x="97" y="38"/>
                    <a:pt x="96" y="36"/>
                    <a:pt x="95" y="36"/>
                  </a:cubicBezTo>
                  <a:cubicBezTo>
                    <a:pt x="95" y="36"/>
                    <a:pt x="95" y="36"/>
                    <a:pt x="95" y="36"/>
                  </a:cubicBezTo>
                  <a:cubicBezTo>
                    <a:pt x="97" y="36"/>
                    <a:pt x="97" y="38"/>
                    <a:pt x="98" y="38"/>
                  </a:cubicBezTo>
                  <a:close/>
                  <a:moveTo>
                    <a:pt x="97" y="17"/>
                  </a:moveTo>
                  <a:cubicBezTo>
                    <a:pt x="96" y="17"/>
                    <a:pt x="96" y="17"/>
                    <a:pt x="96" y="17"/>
                  </a:cubicBezTo>
                  <a:cubicBezTo>
                    <a:pt x="96" y="16"/>
                    <a:pt x="96" y="16"/>
                    <a:pt x="96" y="16"/>
                  </a:cubicBezTo>
                  <a:cubicBezTo>
                    <a:pt x="97" y="16"/>
                    <a:pt x="97" y="16"/>
                    <a:pt x="97" y="17"/>
                  </a:cubicBezTo>
                  <a:cubicBezTo>
                    <a:pt x="97" y="17"/>
                    <a:pt x="97" y="17"/>
                    <a:pt x="97" y="17"/>
                  </a:cubicBezTo>
                  <a:close/>
                  <a:moveTo>
                    <a:pt x="96" y="41"/>
                  </a:moveTo>
                  <a:cubicBezTo>
                    <a:pt x="97" y="42"/>
                    <a:pt x="97" y="42"/>
                    <a:pt x="97" y="43"/>
                  </a:cubicBezTo>
                  <a:cubicBezTo>
                    <a:pt x="97" y="43"/>
                    <a:pt x="97" y="43"/>
                    <a:pt x="97" y="43"/>
                  </a:cubicBezTo>
                  <a:cubicBezTo>
                    <a:pt x="96" y="42"/>
                    <a:pt x="96" y="42"/>
                    <a:pt x="96" y="42"/>
                  </a:cubicBezTo>
                  <a:cubicBezTo>
                    <a:pt x="96" y="42"/>
                    <a:pt x="96" y="42"/>
                    <a:pt x="96" y="41"/>
                  </a:cubicBezTo>
                  <a:cubicBezTo>
                    <a:pt x="96" y="41"/>
                    <a:pt x="96" y="41"/>
                    <a:pt x="96" y="41"/>
                  </a:cubicBezTo>
                  <a:close/>
                  <a:moveTo>
                    <a:pt x="94" y="35"/>
                  </a:moveTo>
                  <a:cubicBezTo>
                    <a:pt x="94" y="35"/>
                    <a:pt x="94" y="35"/>
                    <a:pt x="94" y="35"/>
                  </a:cubicBezTo>
                  <a:cubicBezTo>
                    <a:pt x="94" y="34"/>
                    <a:pt x="94" y="34"/>
                    <a:pt x="94" y="34"/>
                  </a:cubicBezTo>
                  <a:cubicBezTo>
                    <a:pt x="94" y="34"/>
                    <a:pt x="94" y="34"/>
                    <a:pt x="94" y="35"/>
                  </a:cubicBezTo>
                  <a:cubicBezTo>
                    <a:pt x="94" y="35"/>
                    <a:pt x="94" y="35"/>
                    <a:pt x="94" y="35"/>
                  </a:cubicBezTo>
                  <a:close/>
                  <a:moveTo>
                    <a:pt x="92" y="41"/>
                  </a:moveTo>
                  <a:cubicBezTo>
                    <a:pt x="92" y="40"/>
                    <a:pt x="92" y="40"/>
                    <a:pt x="92" y="40"/>
                  </a:cubicBezTo>
                  <a:cubicBezTo>
                    <a:pt x="92" y="40"/>
                    <a:pt x="92" y="40"/>
                    <a:pt x="92" y="40"/>
                  </a:cubicBezTo>
                  <a:cubicBezTo>
                    <a:pt x="92" y="41"/>
                    <a:pt x="92" y="41"/>
                    <a:pt x="92" y="41"/>
                  </a:cubicBezTo>
                  <a:close/>
                  <a:moveTo>
                    <a:pt x="85" y="19"/>
                  </a:moveTo>
                  <a:cubicBezTo>
                    <a:pt x="85" y="20"/>
                    <a:pt x="85" y="21"/>
                    <a:pt x="85" y="21"/>
                  </a:cubicBezTo>
                  <a:cubicBezTo>
                    <a:pt x="85" y="22"/>
                    <a:pt x="85" y="22"/>
                    <a:pt x="85" y="23"/>
                  </a:cubicBezTo>
                  <a:cubicBezTo>
                    <a:pt x="84" y="23"/>
                    <a:pt x="84" y="24"/>
                    <a:pt x="83" y="25"/>
                  </a:cubicBezTo>
                  <a:cubicBezTo>
                    <a:pt x="82" y="24"/>
                    <a:pt x="82" y="24"/>
                    <a:pt x="82" y="24"/>
                  </a:cubicBezTo>
                  <a:cubicBezTo>
                    <a:pt x="82" y="24"/>
                    <a:pt x="82" y="24"/>
                    <a:pt x="82" y="23"/>
                  </a:cubicBezTo>
                  <a:cubicBezTo>
                    <a:pt x="81" y="23"/>
                    <a:pt x="81" y="23"/>
                    <a:pt x="81" y="23"/>
                  </a:cubicBezTo>
                  <a:cubicBezTo>
                    <a:pt x="81" y="24"/>
                    <a:pt x="81" y="24"/>
                    <a:pt x="81" y="24"/>
                  </a:cubicBezTo>
                  <a:cubicBezTo>
                    <a:pt x="82" y="24"/>
                    <a:pt x="82" y="25"/>
                    <a:pt x="82" y="26"/>
                  </a:cubicBezTo>
                  <a:cubicBezTo>
                    <a:pt x="82" y="26"/>
                    <a:pt x="82" y="26"/>
                    <a:pt x="82" y="27"/>
                  </a:cubicBezTo>
                  <a:cubicBezTo>
                    <a:pt x="82" y="27"/>
                    <a:pt x="83" y="28"/>
                    <a:pt x="83" y="28"/>
                  </a:cubicBezTo>
                  <a:cubicBezTo>
                    <a:pt x="83" y="29"/>
                    <a:pt x="83" y="29"/>
                    <a:pt x="82" y="29"/>
                  </a:cubicBezTo>
                  <a:cubicBezTo>
                    <a:pt x="82" y="29"/>
                    <a:pt x="81" y="29"/>
                    <a:pt x="81" y="29"/>
                  </a:cubicBezTo>
                  <a:cubicBezTo>
                    <a:pt x="81" y="29"/>
                    <a:pt x="81" y="30"/>
                    <a:pt x="81" y="30"/>
                  </a:cubicBezTo>
                  <a:cubicBezTo>
                    <a:pt x="81" y="30"/>
                    <a:pt x="81" y="30"/>
                    <a:pt x="80" y="30"/>
                  </a:cubicBezTo>
                  <a:cubicBezTo>
                    <a:pt x="81" y="30"/>
                    <a:pt x="82" y="31"/>
                    <a:pt x="81" y="32"/>
                  </a:cubicBezTo>
                  <a:cubicBezTo>
                    <a:pt x="81" y="32"/>
                    <a:pt x="81" y="32"/>
                    <a:pt x="81" y="33"/>
                  </a:cubicBezTo>
                  <a:cubicBezTo>
                    <a:pt x="80" y="32"/>
                    <a:pt x="80" y="32"/>
                    <a:pt x="80" y="32"/>
                  </a:cubicBezTo>
                  <a:cubicBezTo>
                    <a:pt x="80" y="33"/>
                    <a:pt x="81" y="33"/>
                    <a:pt x="81" y="34"/>
                  </a:cubicBezTo>
                  <a:cubicBezTo>
                    <a:pt x="80" y="35"/>
                    <a:pt x="80" y="35"/>
                    <a:pt x="80" y="35"/>
                  </a:cubicBezTo>
                  <a:cubicBezTo>
                    <a:pt x="80" y="36"/>
                    <a:pt x="81" y="36"/>
                    <a:pt x="81" y="37"/>
                  </a:cubicBezTo>
                  <a:cubicBezTo>
                    <a:pt x="80" y="38"/>
                    <a:pt x="80" y="38"/>
                    <a:pt x="80" y="38"/>
                  </a:cubicBezTo>
                  <a:cubicBezTo>
                    <a:pt x="79" y="39"/>
                    <a:pt x="79" y="39"/>
                    <a:pt x="79" y="39"/>
                  </a:cubicBezTo>
                  <a:cubicBezTo>
                    <a:pt x="77" y="38"/>
                    <a:pt x="77" y="36"/>
                    <a:pt x="76" y="36"/>
                  </a:cubicBezTo>
                  <a:cubicBezTo>
                    <a:pt x="76" y="37"/>
                    <a:pt x="76" y="37"/>
                    <a:pt x="75" y="38"/>
                  </a:cubicBezTo>
                  <a:cubicBezTo>
                    <a:pt x="75" y="38"/>
                    <a:pt x="75" y="38"/>
                    <a:pt x="74" y="38"/>
                  </a:cubicBezTo>
                  <a:cubicBezTo>
                    <a:pt x="74" y="38"/>
                    <a:pt x="73" y="38"/>
                    <a:pt x="73" y="38"/>
                  </a:cubicBezTo>
                  <a:cubicBezTo>
                    <a:pt x="72" y="37"/>
                    <a:pt x="72" y="37"/>
                    <a:pt x="72" y="37"/>
                  </a:cubicBezTo>
                  <a:cubicBezTo>
                    <a:pt x="72" y="37"/>
                    <a:pt x="72" y="37"/>
                    <a:pt x="72" y="37"/>
                  </a:cubicBezTo>
                  <a:cubicBezTo>
                    <a:pt x="72" y="38"/>
                    <a:pt x="72" y="38"/>
                    <a:pt x="71" y="38"/>
                  </a:cubicBezTo>
                  <a:cubicBezTo>
                    <a:pt x="71" y="38"/>
                    <a:pt x="68" y="37"/>
                    <a:pt x="67" y="37"/>
                  </a:cubicBezTo>
                  <a:cubicBezTo>
                    <a:pt x="67" y="37"/>
                    <a:pt x="67" y="37"/>
                    <a:pt x="67" y="37"/>
                  </a:cubicBezTo>
                  <a:cubicBezTo>
                    <a:pt x="67" y="37"/>
                    <a:pt x="67" y="38"/>
                    <a:pt x="67" y="38"/>
                  </a:cubicBezTo>
                  <a:cubicBezTo>
                    <a:pt x="66" y="38"/>
                    <a:pt x="66" y="39"/>
                    <a:pt x="65" y="39"/>
                  </a:cubicBezTo>
                  <a:cubicBezTo>
                    <a:pt x="64" y="38"/>
                    <a:pt x="61" y="38"/>
                    <a:pt x="61" y="36"/>
                  </a:cubicBezTo>
                  <a:cubicBezTo>
                    <a:pt x="62" y="35"/>
                    <a:pt x="60" y="34"/>
                    <a:pt x="60" y="34"/>
                  </a:cubicBezTo>
                  <a:cubicBezTo>
                    <a:pt x="59" y="34"/>
                    <a:pt x="60" y="33"/>
                    <a:pt x="59" y="33"/>
                  </a:cubicBezTo>
                  <a:cubicBezTo>
                    <a:pt x="60" y="33"/>
                    <a:pt x="60" y="32"/>
                    <a:pt x="60" y="32"/>
                  </a:cubicBezTo>
                  <a:cubicBezTo>
                    <a:pt x="60" y="31"/>
                    <a:pt x="60" y="31"/>
                    <a:pt x="60" y="31"/>
                  </a:cubicBezTo>
                  <a:cubicBezTo>
                    <a:pt x="60" y="30"/>
                    <a:pt x="60" y="30"/>
                    <a:pt x="61" y="30"/>
                  </a:cubicBezTo>
                  <a:cubicBezTo>
                    <a:pt x="59" y="29"/>
                    <a:pt x="61" y="28"/>
                    <a:pt x="60" y="27"/>
                  </a:cubicBezTo>
                  <a:cubicBezTo>
                    <a:pt x="60" y="26"/>
                    <a:pt x="60" y="26"/>
                    <a:pt x="59" y="25"/>
                  </a:cubicBezTo>
                  <a:cubicBezTo>
                    <a:pt x="59" y="25"/>
                    <a:pt x="59" y="25"/>
                    <a:pt x="59" y="25"/>
                  </a:cubicBezTo>
                  <a:cubicBezTo>
                    <a:pt x="59" y="25"/>
                    <a:pt x="59" y="25"/>
                    <a:pt x="59" y="25"/>
                  </a:cubicBezTo>
                  <a:cubicBezTo>
                    <a:pt x="58" y="23"/>
                    <a:pt x="57" y="24"/>
                    <a:pt x="57" y="21"/>
                  </a:cubicBezTo>
                  <a:cubicBezTo>
                    <a:pt x="57" y="21"/>
                    <a:pt x="57" y="21"/>
                    <a:pt x="57" y="21"/>
                  </a:cubicBezTo>
                  <a:cubicBezTo>
                    <a:pt x="57" y="21"/>
                    <a:pt x="57" y="21"/>
                    <a:pt x="58" y="21"/>
                  </a:cubicBezTo>
                  <a:cubicBezTo>
                    <a:pt x="58" y="21"/>
                    <a:pt x="58" y="21"/>
                    <a:pt x="58" y="21"/>
                  </a:cubicBezTo>
                  <a:cubicBezTo>
                    <a:pt x="57" y="20"/>
                    <a:pt x="56" y="18"/>
                    <a:pt x="55" y="18"/>
                  </a:cubicBezTo>
                  <a:cubicBezTo>
                    <a:pt x="56" y="18"/>
                    <a:pt x="56" y="17"/>
                    <a:pt x="56" y="17"/>
                  </a:cubicBezTo>
                  <a:cubicBezTo>
                    <a:pt x="55" y="15"/>
                    <a:pt x="54" y="15"/>
                    <a:pt x="54" y="13"/>
                  </a:cubicBezTo>
                  <a:cubicBezTo>
                    <a:pt x="54" y="13"/>
                    <a:pt x="54" y="13"/>
                    <a:pt x="54" y="12"/>
                  </a:cubicBezTo>
                  <a:cubicBezTo>
                    <a:pt x="53" y="12"/>
                    <a:pt x="52" y="10"/>
                    <a:pt x="52" y="9"/>
                  </a:cubicBezTo>
                  <a:cubicBezTo>
                    <a:pt x="53" y="9"/>
                    <a:pt x="53" y="9"/>
                    <a:pt x="53" y="8"/>
                  </a:cubicBezTo>
                  <a:cubicBezTo>
                    <a:pt x="52" y="8"/>
                    <a:pt x="52" y="8"/>
                    <a:pt x="52" y="7"/>
                  </a:cubicBezTo>
                  <a:cubicBezTo>
                    <a:pt x="51" y="5"/>
                    <a:pt x="53" y="3"/>
                    <a:pt x="54" y="2"/>
                  </a:cubicBezTo>
                  <a:cubicBezTo>
                    <a:pt x="54" y="3"/>
                    <a:pt x="55" y="2"/>
                    <a:pt x="56" y="3"/>
                  </a:cubicBezTo>
                  <a:cubicBezTo>
                    <a:pt x="56" y="2"/>
                    <a:pt x="56" y="2"/>
                    <a:pt x="56" y="2"/>
                  </a:cubicBezTo>
                  <a:cubicBezTo>
                    <a:pt x="56" y="1"/>
                    <a:pt x="56" y="1"/>
                    <a:pt x="57" y="1"/>
                  </a:cubicBezTo>
                  <a:cubicBezTo>
                    <a:pt x="57" y="1"/>
                    <a:pt x="58" y="1"/>
                    <a:pt x="58" y="1"/>
                  </a:cubicBezTo>
                  <a:cubicBezTo>
                    <a:pt x="58" y="2"/>
                    <a:pt x="58" y="2"/>
                    <a:pt x="59" y="2"/>
                  </a:cubicBezTo>
                  <a:cubicBezTo>
                    <a:pt x="59" y="2"/>
                    <a:pt x="59" y="2"/>
                    <a:pt x="60" y="2"/>
                  </a:cubicBezTo>
                  <a:cubicBezTo>
                    <a:pt x="60" y="2"/>
                    <a:pt x="60" y="3"/>
                    <a:pt x="60" y="3"/>
                  </a:cubicBezTo>
                  <a:cubicBezTo>
                    <a:pt x="61" y="3"/>
                    <a:pt x="61" y="3"/>
                    <a:pt x="62" y="3"/>
                  </a:cubicBezTo>
                  <a:cubicBezTo>
                    <a:pt x="62" y="3"/>
                    <a:pt x="63" y="3"/>
                    <a:pt x="63" y="3"/>
                  </a:cubicBezTo>
                  <a:cubicBezTo>
                    <a:pt x="63" y="2"/>
                    <a:pt x="63" y="2"/>
                    <a:pt x="63" y="2"/>
                  </a:cubicBezTo>
                  <a:cubicBezTo>
                    <a:pt x="63" y="2"/>
                    <a:pt x="64" y="2"/>
                    <a:pt x="65" y="2"/>
                  </a:cubicBezTo>
                  <a:cubicBezTo>
                    <a:pt x="65" y="2"/>
                    <a:pt x="65" y="2"/>
                    <a:pt x="66" y="2"/>
                  </a:cubicBezTo>
                  <a:cubicBezTo>
                    <a:pt x="66" y="1"/>
                    <a:pt x="66" y="1"/>
                    <a:pt x="68" y="1"/>
                  </a:cubicBezTo>
                  <a:cubicBezTo>
                    <a:pt x="68" y="2"/>
                    <a:pt x="69" y="2"/>
                    <a:pt x="69" y="3"/>
                  </a:cubicBezTo>
                  <a:cubicBezTo>
                    <a:pt x="69" y="2"/>
                    <a:pt x="69" y="2"/>
                    <a:pt x="69" y="2"/>
                  </a:cubicBezTo>
                  <a:cubicBezTo>
                    <a:pt x="69" y="2"/>
                    <a:pt x="69" y="1"/>
                    <a:pt x="69" y="0"/>
                  </a:cubicBezTo>
                  <a:cubicBezTo>
                    <a:pt x="69" y="0"/>
                    <a:pt x="69" y="0"/>
                    <a:pt x="69" y="0"/>
                  </a:cubicBezTo>
                  <a:cubicBezTo>
                    <a:pt x="69" y="0"/>
                    <a:pt x="69" y="0"/>
                    <a:pt x="70" y="0"/>
                  </a:cubicBezTo>
                  <a:cubicBezTo>
                    <a:pt x="70" y="0"/>
                    <a:pt x="72" y="2"/>
                    <a:pt x="73" y="2"/>
                  </a:cubicBezTo>
                  <a:cubicBezTo>
                    <a:pt x="73" y="2"/>
                    <a:pt x="74" y="2"/>
                    <a:pt x="74" y="2"/>
                  </a:cubicBezTo>
                  <a:cubicBezTo>
                    <a:pt x="75" y="2"/>
                    <a:pt x="75" y="3"/>
                    <a:pt x="76" y="3"/>
                  </a:cubicBezTo>
                  <a:cubicBezTo>
                    <a:pt x="76" y="3"/>
                    <a:pt x="76" y="3"/>
                    <a:pt x="76" y="2"/>
                  </a:cubicBezTo>
                  <a:cubicBezTo>
                    <a:pt x="76" y="2"/>
                    <a:pt x="76" y="2"/>
                    <a:pt x="77" y="1"/>
                  </a:cubicBezTo>
                  <a:cubicBezTo>
                    <a:pt x="77" y="1"/>
                    <a:pt x="78" y="1"/>
                    <a:pt x="78" y="0"/>
                  </a:cubicBezTo>
                  <a:cubicBezTo>
                    <a:pt x="79" y="1"/>
                    <a:pt x="79" y="0"/>
                    <a:pt x="79" y="1"/>
                  </a:cubicBezTo>
                  <a:cubicBezTo>
                    <a:pt x="80" y="1"/>
                    <a:pt x="80" y="2"/>
                    <a:pt x="81" y="2"/>
                  </a:cubicBezTo>
                  <a:cubicBezTo>
                    <a:pt x="81" y="2"/>
                    <a:pt x="81" y="1"/>
                    <a:pt x="81" y="1"/>
                  </a:cubicBezTo>
                  <a:cubicBezTo>
                    <a:pt x="81" y="1"/>
                    <a:pt x="81" y="1"/>
                    <a:pt x="81" y="1"/>
                  </a:cubicBezTo>
                  <a:cubicBezTo>
                    <a:pt x="83" y="0"/>
                    <a:pt x="84" y="1"/>
                    <a:pt x="85" y="1"/>
                  </a:cubicBezTo>
                  <a:cubicBezTo>
                    <a:pt x="85" y="1"/>
                    <a:pt x="86" y="2"/>
                    <a:pt x="86" y="2"/>
                  </a:cubicBezTo>
                  <a:cubicBezTo>
                    <a:pt x="86" y="2"/>
                    <a:pt x="87" y="2"/>
                    <a:pt x="87" y="2"/>
                  </a:cubicBezTo>
                  <a:cubicBezTo>
                    <a:pt x="88" y="2"/>
                    <a:pt x="88" y="3"/>
                    <a:pt x="89" y="3"/>
                  </a:cubicBezTo>
                  <a:cubicBezTo>
                    <a:pt x="89" y="3"/>
                    <a:pt x="89" y="2"/>
                    <a:pt x="90" y="3"/>
                  </a:cubicBezTo>
                  <a:cubicBezTo>
                    <a:pt x="90" y="3"/>
                    <a:pt x="90" y="3"/>
                    <a:pt x="90" y="4"/>
                  </a:cubicBezTo>
                  <a:cubicBezTo>
                    <a:pt x="90" y="5"/>
                    <a:pt x="90" y="6"/>
                    <a:pt x="89" y="7"/>
                  </a:cubicBezTo>
                  <a:cubicBezTo>
                    <a:pt x="89" y="7"/>
                    <a:pt x="88" y="7"/>
                    <a:pt x="88" y="8"/>
                  </a:cubicBezTo>
                  <a:cubicBezTo>
                    <a:pt x="88" y="8"/>
                    <a:pt x="88" y="9"/>
                    <a:pt x="88" y="10"/>
                  </a:cubicBezTo>
                  <a:cubicBezTo>
                    <a:pt x="87" y="10"/>
                    <a:pt x="87" y="12"/>
                    <a:pt x="86" y="12"/>
                  </a:cubicBezTo>
                  <a:cubicBezTo>
                    <a:pt x="85" y="11"/>
                    <a:pt x="85" y="11"/>
                    <a:pt x="85" y="11"/>
                  </a:cubicBezTo>
                  <a:cubicBezTo>
                    <a:pt x="85" y="12"/>
                    <a:pt x="85" y="12"/>
                    <a:pt x="85" y="12"/>
                  </a:cubicBezTo>
                  <a:cubicBezTo>
                    <a:pt x="85" y="12"/>
                    <a:pt x="85" y="13"/>
                    <a:pt x="86" y="13"/>
                  </a:cubicBezTo>
                  <a:cubicBezTo>
                    <a:pt x="86" y="14"/>
                    <a:pt x="87" y="14"/>
                    <a:pt x="87" y="14"/>
                  </a:cubicBezTo>
                  <a:cubicBezTo>
                    <a:pt x="87" y="14"/>
                    <a:pt x="87" y="14"/>
                    <a:pt x="87" y="14"/>
                  </a:cubicBezTo>
                  <a:cubicBezTo>
                    <a:pt x="87" y="14"/>
                    <a:pt x="87" y="14"/>
                    <a:pt x="87" y="15"/>
                  </a:cubicBezTo>
                  <a:cubicBezTo>
                    <a:pt x="87" y="15"/>
                    <a:pt x="87" y="16"/>
                    <a:pt x="87" y="17"/>
                  </a:cubicBezTo>
                  <a:cubicBezTo>
                    <a:pt x="87" y="17"/>
                    <a:pt x="87" y="17"/>
                    <a:pt x="87" y="17"/>
                  </a:cubicBezTo>
                  <a:cubicBezTo>
                    <a:pt x="86" y="17"/>
                    <a:pt x="87" y="18"/>
                    <a:pt x="87" y="18"/>
                  </a:cubicBezTo>
                  <a:cubicBezTo>
                    <a:pt x="87" y="19"/>
                    <a:pt x="86" y="19"/>
                    <a:pt x="86" y="19"/>
                  </a:cubicBezTo>
                  <a:cubicBezTo>
                    <a:pt x="86" y="19"/>
                    <a:pt x="86" y="19"/>
                    <a:pt x="85" y="19"/>
                  </a:cubicBezTo>
                  <a:close/>
                  <a:moveTo>
                    <a:pt x="83" y="78"/>
                  </a:moveTo>
                  <a:cubicBezTo>
                    <a:pt x="83" y="78"/>
                    <a:pt x="83" y="78"/>
                    <a:pt x="83" y="78"/>
                  </a:cubicBezTo>
                  <a:cubicBezTo>
                    <a:pt x="83" y="79"/>
                    <a:pt x="83" y="79"/>
                    <a:pt x="83" y="79"/>
                  </a:cubicBezTo>
                  <a:cubicBezTo>
                    <a:pt x="84" y="80"/>
                    <a:pt x="83" y="80"/>
                    <a:pt x="83" y="81"/>
                  </a:cubicBezTo>
                  <a:cubicBezTo>
                    <a:pt x="82" y="81"/>
                    <a:pt x="81" y="81"/>
                    <a:pt x="81" y="81"/>
                  </a:cubicBezTo>
                  <a:cubicBezTo>
                    <a:pt x="81" y="81"/>
                    <a:pt x="81" y="81"/>
                    <a:pt x="81" y="82"/>
                  </a:cubicBezTo>
                  <a:cubicBezTo>
                    <a:pt x="81" y="82"/>
                    <a:pt x="81" y="82"/>
                    <a:pt x="81" y="83"/>
                  </a:cubicBezTo>
                  <a:cubicBezTo>
                    <a:pt x="81" y="83"/>
                    <a:pt x="80" y="83"/>
                    <a:pt x="80" y="83"/>
                  </a:cubicBezTo>
                  <a:cubicBezTo>
                    <a:pt x="80" y="84"/>
                    <a:pt x="80" y="84"/>
                    <a:pt x="80" y="84"/>
                  </a:cubicBezTo>
                  <a:cubicBezTo>
                    <a:pt x="80" y="84"/>
                    <a:pt x="79" y="84"/>
                    <a:pt x="79" y="84"/>
                  </a:cubicBezTo>
                  <a:cubicBezTo>
                    <a:pt x="79" y="85"/>
                    <a:pt x="79" y="85"/>
                    <a:pt x="78" y="86"/>
                  </a:cubicBezTo>
                  <a:cubicBezTo>
                    <a:pt x="78" y="86"/>
                    <a:pt x="78" y="86"/>
                    <a:pt x="78" y="86"/>
                  </a:cubicBezTo>
                  <a:cubicBezTo>
                    <a:pt x="77" y="85"/>
                    <a:pt x="77" y="85"/>
                    <a:pt x="77" y="84"/>
                  </a:cubicBezTo>
                  <a:cubicBezTo>
                    <a:pt x="75" y="85"/>
                    <a:pt x="75" y="86"/>
                    <a:pt x="73" y="85"/>
                  </a:cubicBezTo>
                  <a:cubicBezTo>
                    <a:pt x="73" y="85"/>
                    <a:pt x="73" y="85"/>
                    <a:pt x="73" y="85"/>
                  </a:cubicBezTo>
                  <a:cubicBezTo>
                    <a:pt x="74" y="85"/>
                    <a:pt x="74" y="86"/>
                    <a:pt x="75" y="87"/>
                  </a:cubicBezTo>
                  <a:cubicBezTo>
                    <a:pt x="74" y="88"/>
                    <a:pt x="74" y="88"/>
                    <a:pt x="74" y="88"/>
                  </a:cubicBezTo>
                  <a:cubicBezTo>
                    <a:pt x="73" y="87"/>
                    <a:pt x="73" y="87"/>
                    <a:pt x="72" y="87"/>
                  </a:cubicBezTo>
                  <a:cubicBezTo>
                    <a:pt x="72" y="86"/>
                    <a:pt x="72" y="86"/>
                    <a:pt x="72" y="86"/>
                  </a:cubicBezTo>
                  <a:cubicBezTo>
                    <a:pt x="72" y="86"/>
                    <a:pt x="71" y="86"/>
                    <a:pt x="71" y="86"/>
                  </a:cubicBezTo>
                  <a:cubicBezTo>
                    <a:pt x="71" y="86"/>
                    <a:pt x="71" y="86"/>
                    <a:pt x="70" y="86"/>
                  </a:cubicBezTo>
                  <a:cubicBezTo>
                    <a:pt x="70" y="87"/>
                    <a:pt x="67" y="85"/>
                    <a:pt x="67" y="84"/>
                  </a:cubicBezTo>
                  <a:cubicBezTo>
                    <a:pt x="66" y="84"/>
                    <a:pt x="67" y="84"/>
                    <a:pt x="66" y="84"/>
                  </a:cubicBezTo>
                  <a:cubicBezTo>
                    <a:pt x="66" y="85"/>
                    <a:pt x="66" y="85"/>
                    <a:pt x="65" y="85"/>
                  </a:cubicBezTo>
                  <a:cubicBezTo>
                    <a:pt x="65" y="85"/>
                    <a:pt x="65" y="85"/>
                    <a:pt x="64" y="85"/>
                  </a:cubicBezTo>
                  <a:cubicBezTo>
                    <a:pt x="64" y="84"/>
                    <a:pt x="62" y="82"/>
                    <a:pt x="61" y="81"/>
                  </a:cubicBezTo>
                  <a:cubicBezTo>
                    <a:pt x="61" y="81"/>
                    <a:pt x="61" y="81"/>
                    <a:pt x="61" y="81"/>
                  </a:cubicBezTo>
                  <a:cubicBezTo>
                    <a:pt x="61" y="81"/>
                    <a:pt x="61" y="81"/>
                    <a:pt x="61" y="81"/>
                  </a:cubicBezTo>
                  <a:cubicBezTo>
                    <a:pt x="60" y="80"/>
                    <a:pt x="60" y="80"/>
                    <a:pt x="60" y="80"/>
                  </a:cubicBezTo>
                  <a:cubicBezTo>
                    <a:pt x="60" y="80"/>
                    <a:pt x="60" y="79"/>
                    <a:pt x="60" y="79"/>
                  </a:cubicBezTo>
                  <a:cubicBezTo>
                    <a:pt x="59" y="79"/>
                    <a:pt x="59" y="79"/>
                    <a:pt x="59" y="79"/>
                  </a:cubicBezTo>
                  <a:cubicBezTo>
                    <a:pt x="59" y="79"/>
                    <a:pt x="59" y="78"/>
                    <a:pt x="59" y="78"/>
                  </a:cubicBezTo>
                  <a:cubicBezTo>
                    <a:pt x="59" y="78"/>
                    <a:pt x="58" y="78"/>
                    <a:pt x="58" y="78"/>
                  </a:cubicBezTo>
                  <a:cubicBezTo>
                    <a:pt x="58" y="77"/>
                    <a:pt x="57" y="76"/>
                    <a:pt x="57" y="76"/>
                  </a:cubicBezTo>
                  <a:cubicBezTo>
                    <a:pt x="57" y="75"/>
                    <a:pt x="58" y="75"/>
                    <a:pt x="58" y="74"/>
                  </a:cubicBezTo>
                  <a:cubicBezTo>
                    <a:pt x="58" y="74"/>
                    <a:pt x="57" y="74"/>
                    <a:pt x="57" y="74"/>
                  </a:cubicBezTo>
                  <a:cubicBezTo>
                    <a:pt x="57" y="73"/>
                    <a:pt x="57" y="73"/>
                    <a:pt x="56" y="72"/>
                  </a:cubicBezTo>
                  <a:cubicBezTo>
                    <a:pt x="56" y="72"/>
                    <a:pt x="56" y="72"/>
                    <a:pt x="56" y="72"/>
                  </a:cubicBezTo>
                  <a:cubicBezTo>
                    <a:pt x="56" y="72"/>
                    <a:pt x="56" y="71"/>
                    <a:pt x="56" y="70"/>
                  </a:cubicBezTo>
                  <a:cubicBezTo>
                    <a:pt x="56" y="70"/>
                    <a:pt x="56" y="69"/>
                    <a:pt x="56" y="69"/>
                  </a:cubicBezTo>
                  <a:cubicBezTo>
                    <a:pt x="57" y="68"/>
                    <a:pt x="56" y="67"/>
                    <a:pt x="56" y="66"/>
                  </a:cubicBezTo>
                  <a:cubicBezTo>
                    <a:pt x="56" y="66"/>
                    <a:pt x="56" y="65"/>
                    <a:pt x="57" y="65"/>
                  </a:cubicBezTo>
                  <a:cubicBezTo>
                    <a:pt x="58" y="64"/>
                    <a:pt x="57" y="65"/>
                    <a:pt x="58" y="64"/>
                  </a:cubicBezTo>
                  <a:cubicBezTo>
                    <a:pt x="57" y="64"/>
                    <a:pt x="57" y="63"/>
                    <a:pt x="57" y="63"/>
                  </a:cubicBezTo>
                  <a:cubicBezTo>
                    <a:pt x="58" y="62"/>
                    <a:pt x="58" y="62"/>
                    <a:pt x="59" y="62"/>
                  </a:cubicBezTo>
                  <a:cubicBezTo>
                    <a:pt x="59" y="62"/>
                    <a:pt x="59" y="62"/>
                    <a:pt x="59" y="62"/>
                  </a:cubicBezTo>
                  <a:cubicBezTo>
                    <a:pt x="59" y="62"/>
                    <a:pt x="60" y="62"/>
                    <a:pt x="60" y="61"/>
                  </a:cubicBezTo>
                  <a:cubicBezTo>
                    <a:pt x="60" y="61"/>
                    <a:pt x="59" y="60"/>
                    <a:pt x="60" y="60"/>
                  </a:cubicBezTo>
                  <a:cubicBezTo>
                    <a:pt x="61" y="59"/>
                    <a:pt x="61" y="60"/>
                    <a:pt x="62" y="60"/>
                  </a:cubicBezTo>
                  <a:cubicBezTo>
                    <a:pt x="62" y="60"/>
                    <a:pt x="62" y="60"/>
                    <a:pt x="62" y="60"/>
                  </a:cubicBezTo>
                  <a:cubicBezTo>
                    <a:pt x="62" y="60"/>
                    <a:pt x="62" y="60"/>
                    <a:pt x="62" y="60"/>
                  </a:cubicBezTo>
                  <a:cubicBezTo>
                    <a:pt x="62" y="60"/>
                    <a:pt x="62" y="60"/>
                    <a:pt x="62" y="60"/>
                  </a:cubicBezTo>
                  <a:cubicBezTo>
                    <a:pt x="62" y="59"/>
                    <a:pt x="62" y="59"/>
                    <a:pt x="62" y="58"/>
                  </a:cubicBezTo>
                  <a:cubicBezTo>
                    <a:pt x="62" y="58"/>
                    <a:pt x="62" y="58"/>
                    <a:pt x="62" y="58"/>
                  </a:cubicBezTo>
                  <a:cubicBezTo>
                    <a:pt x="63" y="57"/>
                    <a:pt x="63" y="58"/>
                    <a:pt x="64" y="58"/>
                  </a:cubicBezTo>
                  <a:cubicBezTo>
                    <a:pt x="64" y="57"/>
                    <a:pt x="64" y="57"/>
                    <a:pt x="64" y="57"/>
                  </a:cubicBezTo>
                  <a:cubicBezTo>
                    <a:pt x="65" y="56"/>
                    <a:pt x="65" y="57"/>
                    <a:pt x="65" y="57"/>
                  </a:cubicBezTo>
                  <a:cubicBezTo>
                    <a:pt x="65" y="56"/>
                    <a:pt x="65" y="56"/>
                    <a:pt x="65" y="56"/>
                  </a:cubicBezTo>
                  <a:cubicBezTo>
                    <a:pt x="65" y="56"/>
                    <a:pt x="66" y="55"/>
                    <a:pt x="66" y="55"/>
                  </a:cubicBezTo>
                  <a:cubicBezTo>
                    <a:pt x="66" y="55"/>
                    <a:pt x="68" y="56"/>
                    <a:pt x="68" y="56"/>
                  </a:cubicBezTo>
                  <a:cubicBezTo>
                    <a:pt x="68" y="55"/>
                    <a:pt x="68" y="55"/>
                    <a:pt x="68" y="55"/>
                  </a:cubicBezTo>
                  <a:cubicBezTo>
                    <a:pt x="69" y="55"/>
                    <a:pt x="69" y="55"/>
                    <a:pt x="69" y="55"/>
                  </a:cubicBezTo>
                  <a:cubicBezTo>
                    <a:pt x="70" y="55"/>
                    <a:pt x="70" y="55"/>
                    <a:pt x="70" y="55"/>
                  </a:cubicBezTo>
                  <a:cubicBezTo>
                    <a:pt x="71" y="56"/>
                    <a:pt x="71" y="56"/>
                    <a:pt x="71" y="56"/>
                  </a:cubicBezTo>
                  <a:cubicBezTo>
                    <a:pt x="72" y="56"/>
                    <a:pt x="72" y="55"/>
                    <a:pt x="74" y="55"/>
                  </a:cubicBezTo>
                  <a:cubicBezTo>
                    <a:pt x="74" y="56"/>
                    <a:pt x="74" y="56"/>
                    <a:pt x="74" y="56"/>
                  </a:cubicBezTo>
                  <a:cubicBezTo>
                    <a:pt x="75" y="56"/>
                    <a:pt x="75" y="56"/>
                    <a:pt x="75" y="56"/>
                  </a:cubicBezTo>
                  <a:cubicBezTo>
                    <a:pt x="76" y="56"/>
                    <a:pt x="76" y="56"/>
                    <a:pt x="76" y="57"/>
                  </a:cubicBezTo>
                  <a:cubicBezTo>
                    <a:pt x="77" y="57"/>
                    <a:pt x="77" y="56"/>
                    <a:pt x="77" y="56"/>
                  </a:cubicBezTo>
                  <a:cubicBezTo>
                    <a:pt x="78" y="56"/>
                    <a:pt x="78" y="56"/>
                    <a:pt x="78" y="56"/>
                  </a:cubicBezTo>
                  <a:cubicBezTo>
                    <a:pt x="80" y="58"/>
                    <a:pt x="82" y="61"/>
                    <a:pt x="85" y="62"/>
                  </a:cubicBezTo>
                  <a:cubicBezTo>
                    <a:pt x="85" y="63"/>
                    <a:pt x="85" y="63"/>
                    <a:pt x="85" y="64"/>
                  </a:cubicBezTo>
                  <a:cubicBezTo>
                    <a:pt x="85" y="64"/>
                    <a:pt x="85" y="64"/>
                    <a:pt x="85" y="65"/>
                  </a:cubicBezTo>
                  <a:cubicBezTo>
                    <a:pt x="84" y="65"/>
                    <a:pt x="84" y="65"/>
                    <a:pt x="84" y="65"/>
                  </a:cubicBezTo>
                  <a:cubicBezTo>
                    <a:pt x="84" y="65"/>
                    <a:pt x="84" y="65"/>
                    <a:pt x="84" y="65"/>
                  </a:cubicBezTo>
                  <a:cubicBezTo>
                    <a:pt x="85" y="65"/>
                    <a:pt x="87" y="67"/>
                    <a:pt x="87" y="67"/>
                  </a:cubicBezTo>
                  <a:cubicBezTo>
                    <a:pt x="87" y="68"/>
                    <a:pt x="87" y="68"/>
                    <a:pt x="87" y="69"/>
                  </a:cubicBezTo>
                  <a:cubicBezTo>
                    <a:pt x="86" y="69"/>
                    <a:pt x="87" y="70"/>
                    <a:pt x="86" y="71"/>
                  </a:cubicBezTo>
                  <a:cubicBezTo>
                    <a:pt x="86" y="71"/>
                    <a:pt x="86" y="71"/>
                    <a:pt x="86" y="71"/>
                  </a:cubicBezTo>
                  <a:cubicBezTo>
                    <a:pt x="86" y="72"/>
                    <a:pt x="87" y="72"/>
                    <a:pt x="87" y="73"/>
                  </a:cubicBezTo>
                  <a:cubicBezTo>
                    <a:pt x="87" y="73"/>
                    <a:pt x="87" y="74"/>
                    <a:pt x="87" y="74"/>
                  </a:cubicBezTo>
                  <a:cubicBezTo>
                    <a:pt x="86" y="75"/>
                    <a:pt x="85" y="74"/>
                    <a:pt x="85" y="76"/>
                  </a:cubicBezTo>
                  <a:cubicBezTo>
                    <a:pt x="86" y="76"/>
                    <a:pt x="86" y="77"/>
                    <a:pt x="85" y="78"/>
                  </a:cubicBezTo>
                  <a:cubicBezTo>
                    <a:pt x="85" y="78"/>
                    <a:pt x="85" y="78"/>
                    <a:pt x="85" y="78"/>
                  </a:cubicBezTo>
                  <a:cubicBezTo>
                    <a:pt x="83" y="78"/>
                    <a:pt x="84" y="78"/>
                    <a:pt x="83" y="78"/>
                  </a:cubicBezTo>
                  <a:cubicBezTo>
                    <a:pt x="83" y="78"/>
                    <a:pt x="83" y="78"/>
                    <a:pt x="83" y="78"/>
                  </a:cubicBezTo>
                  <a:close/>
                  <a:moveTo>
                    <a:pt x="87" y="50"/>
                  </a:moveTo>
                  <a:cubicBezTo>
                    <a:pt x="87" y="50"/>
                    <a:pt x="86" y="50"/>
                    <a:pt x="86" y="50"/>
                  </a:cubicBezTo>
                  <a:cubicBezTo>
                    <a:pt x="86" y="50"/>
                    <a:pt x="86" y="50"/>
                    <a:pt x="86" y="50"/>
                  </a:cubicBezTo>
                  <a:cubicBezTo>
                    <a:pt x="86" y="49"/>
                    <a:pt x="86" y="49"/>
                    <a:pt x="86" y="49"/>
                  </a:cubicBezTo>
                  <a:cubicBezTo>
                    <a:pt x="86" y="49"/>
                    <a:pt x="86" y="49"/>
                    <a:pt x="86" y="49"/>
                  </a:cubicBezTo>
                  <a:cubicBezTo>
                    <a:pt x="87" y="49"/>
                    <a:pt x="87" y="50"/>
                    <a:pt x="87" y="50"/>
                  </a:cubicBezTo>
                  <a:close/>
                  <a:moveTo>
                    <a:pt x="85" y="4"/>
                  </a:moveTo>
                  <a:cubicBezTo>
                    <a:pt x="85" y="4"/>
                    <a:pt x="85" y="4"/>
                    <a:pt x="85" y="4"/>
                  </a:cubicBezTo>
                  <a:cubicBezTo>
                    <a:pt x="85" y="4"/>
                    <a:pt x="85" y="4"/>
                    <a:pt x="85" y="4"/>
                  </a:cubicBezTo>
                  <a:cubicBezTo>
                    <a:pt x="85" y="4"/>
                    <a:pt x="85" y="4"/>
                    <a:pt x="85" y="4"/>
                  </a:cubicBezTo>
                  <a:close/>
                  <a:moveTo>
                    <a:pt x="84" y="4"/>
                  </a:moveTo>
                  <a:cubicBezTo>
                    <a:pt x="84" y="3"/>
                    <a:pt x="84" y="3"/>
                    <a:pt x="84" y="3"/>
                  </a:cubicBezTo>
                  <a:cubicBezTo>
                    <a:pt x="84" y="3"/>
                    <a:pt x="84" y="3"/>
                    <a:pt x="84" y="3"/>
                  </a:cubicBezTo>
                  <a:cubicBezTo>
                    <a:pt x="84" y="3"/>
                    <a:pt x="84" y="3"/>
                    <a:pt x="84" y="3"/>
                  </a:cubicBezTo>
                  <a:cubicBezTo>
                    <a:pt x="84" y="3"/>
                    <a:pt x="84" y="3"/>
                    <a:pt x="84" y="3"/>
                  </a:cubicBezTo>
                  <a:cubicBezTo>
                    <a:pt x="85" y="3"/>
                    <a:pt x="84" y="3"/>
                    <a:pt x="85" y="3"/>
                  </a:cubicBezTo>
                  <a:cubicBezTo>
                    <a:pt x="84" y="4"/>
                    <a:pt x="85" y="3"/>
                    <a:pt x="84" y="4"/>
                  </a:cubicBezTo>
                  <a:close/>
                  <a:moveTo>
                    <a:pt x="81" y="23"/>
                  </a:moveTo>
                  <a:cubicBezTo>
                    <a:pt x="81" y="23"/>
                    <a:pt x="80" y="22"/>
                    <a:pt x="80" y="22"/>
                  </a:cubicBezTo>
                  <a:cubicBezTo>
                    <a:pt x="80" y="21"/>
                    <a:pt x="80" y="21"/>
                    <a:pt x="80" y="21"/>
                  </a:cubicBezTo>
                  <a:cubicBezTo>
                    <a:pt x="81" y="22"/>
                    <a:pt x="81" y="22"/>
                    <a:pt x="81" y="23"/>
                  </a:cubicBezTo>
                  <a:cubicBezTo>
                    <a:pt x="81" y="23"/>
                    <a:pt x="81" y="23"/>
                    <a:pt x="81" y="23"/>
                  </a:cubicBezTo>
                  <a:close/>
                  <a:moveTo>
                    <a:pt x="81" y="76"/>
                  </a:moveTo>
                  <a:cubicBezTo>
                    <a:pt x="81" y="76"/>
                    <a:pt x="81" y="76"/>
                    <a:pt x="81" y="76"/>
                  </a:cubicBezTo>
                  <a:cubicBezTo>
                    <a:pt x="81" y="76"/>
                    <a:pt x="81" y="76"/>
                    <a:pt x="81" y="76"/>
                  </a:cubicBezTo>
                  <a:cubicBezTo>
                    <a:pt x="81" y="76"/>
                    <a:pt x="81" y="76"/>
                    <a:pt x="81" y="76"/>
                  </a:cubicBezTo>
                  <a:cubicBezTo>
                    <a:pt x="81" y="76"/>
                    <a:pt x="81" y="76"/>
                    <a:pt x="81" y="76"/>
                  </a:cubicBezTo>
                  <a:close/>
                  <a:moveTo>
                    <a:pt x="78" y="68"/>
                  </a:moveTo>
                  <a:cubicBezTo>
                    <a:pt x="78" y="68"/>
                    <a:pt x="78" y="68"/>
                    <a:pt x="78" y="68"/>
                  </a:cubicBezTo>
                  <a:cubicBezTo>
                    <a:pt x="78" y="67"/>
                    <a:pt x="78" y="67"/>
                    <a:pt x="77" y="66"/>
                  </a:cubicBezTo>
                  <a:cubicBezTo>
                    <a:pt x="77" y="66"/>
                    <a:pt x="77" y="66"/>
                    <a:pt x="78" y="65"/>
                  </a:cubicBezTo>
                  <a:cubicBezTo>
                    <a:pt x="78" y="65"/>
                    <a:pt x="78" y="65"/>
                    <a:pt x="78" y="65"/>
                  </a:cubicBezTo>
                  <a:cubicBezTo>
                    <a:pt x="78" y="65"/>
                    <a:pt x="78" y="65"/>
                    <a:pt x="78" y="65"/>
                  </a:cubicBezTo>
                  <a:cubicBezTo>
                    <a:pt x="78" y="66"/>
                    <a:pt x="78" y="66"/>
                    <a:pt x="79" y="67"/>
                  </a:cubicBezTo>
                  <a:cubicBezTo>
                    <a:pt x="78" y="67"/>
                    <a:pt x="78" y="67"/>
                    <a:pt x="78" y="68"/>
                  </a:cubicBezTo>
                  <a:close/>
                  <a:moveTo>
                    <a:pt x="78" y="12"/>
                  </a:moveTo>
                  <a:cubicBezTo>
                    <a:pt x="77" y="12"/>
                    <a:pt x="76" y="10"/>
                    <a:pt x="75" y="9"/>
                  </a:cubicBezTo>
                  <a:cubicBezTo>
                    <a:pt x="75" y="9"/>
                    <a:pt x="75" y="9"/>
                    <a:pt x="75" y="9"/>
                  </a:cubicBezTo>
                  <a:cubicBezTo>
                    <a:pt x="75" y="9"/>
                    <a:pt x="75" y="9"/>
                    <a:pt x="75" y="9"/>
                  </a:cubicBezTo>
                  <a:cubicBezTo>
                    <a:pt x="77" y="9"/>
                    <a:pt x="77" y="11"/>
                    <a:pt x="78" y="11"/>
                  </a:cubicBezTo>
                  <a:cubicBezTo>
                    <a:pt x="78" y="11"/>
                    <a:pt x="78" y="12"/>
                    <a:pt x="78" y="12"/>
                  </a:cubicBezTo>
                  <a:close/>
                  <a:moveTo>
                    <a:pt x="77" y="79"/>
                  </a:moveTo>
                  <a:cubicBezTo>
                    <a:pt x="77" y="80"/>
                    <a:pt x="77" y="80"/>
                    <a:pt x="77" y="80"/>
                  </a:cubicBezTo>
                  <a:cubicBezTo>
                    <a:pt x="77" y="80"/>
                    <a:pt x="77" y="80"/>
                    <a:pt x="77" y="79"/>
                  </a:cubicBezTo>
                  <a:close/>
                  <a:moveTo>
                    <a:pt x="77" y="79"/>
                  </a:moveTo>
                  <a:cubicBezTo>
                    <a:pt x="76" y="79"/>
                    <a:pt x="76" y="78"/>
                    <a:pt x="75" y="77"/>
                  </a:cubicBezTo>
                  <a:cubicBezTo>
                    <a:pt x="75" y="77"/>
                    <a:pt x="75" y="77"/>
                    <a:pt x="75" y="77"/>
                  </a:cubicBezTo>
                  <a:cubicBezTo>
                    <a:pt x="76" y="77"/>
                    <a:pt x="76" y="78"/>
                    <a:pt x="77" y="79"/>
                  </a:cubicBezTo>
                  <a:close/>
                  <a:moveTo>
                    <a:pt x="76" y="74"/>
                  </a:moveTo>
                  <a:cubicBezTo>
                    <a:pt x="77" y="74"/>
                    <a:pt x="77" y="74"/>
                    <a:pt x="77" y="74"/>
                  </a:cubicBezTo>
                  <a:cubicBezTo>
                    <a:pt x="77" y="74"/>
                    <a:pt x="76" y="74"/>
                    <a:pt x="76" y="74"/>
                  </a:cubicBezTo>
                  <a:close/>
                  <a:moveTo>
                    <a:pt x="75" y="73"/>
                  </a:moveTo>
                  <a:cubicBezTo>
                    <a:pt x="76" y="73"/>
                    <a:pt x="76" y="73"/>
                    <a:pt x="76" y="73"/>
                  </a:cubicBezTo>
                  <a:cubicBezTo>
                    <a:pt x="76" y="73"/>
                    <a:pt x="75" y="73"/>
                    <a:pt x="75" y="73"/>
                  </a:cubicBezTo>
                  <a:close/>
                  <a:moveTo>
                    <a:pt x="75" y="17"/>
                  </a:moveTo>
                  <a:cubicBezTo>
                    <a:pt x="74" y="17"/>
                    <a:pt x="74" y="17"/>
                    <a:pt x="74" y="17"/>
                  </a:cubicBezTo>
                  <a:cubicBezTo>
                    <a:pt x="74" y="16"/>
                    <a:pt x="74" y="16"/>
                    <a:pt x="74" y="16"/>
                  </a:cubicBezTo>
                  <a:cubicBezTo>
                    <a:pt x="74" y="16"/>
                    <a:pt x="74" y="17"/>
                    <a:pt x="75" y="17"/>
                  </a:cubicBezTo>
                  <a:close/>
                  <a:moveTo>
                    <a:pt x="74" y="13"/>
                  </a:moveTo>
                  <a:cubicBezTo>
                    <a:pt x="74" y="13"/>
                    <a:pt x="74" y="13"/>
                    <a:pt x="74" y="13"/>
                  </a:cubicBezTo>
                  <a:cubicBezTo>
                    <a:pt x="74" y="13"/>
                    <a:pt x="74" y="13"/>
                    <a:pt x="74" y="13"/>
                  </a:cubicBezTo>
                  <a:cubicBezTo>
                    <a:pt x="73" y="12"/>
                    <a:pt x="74" y="12"/>
                    <a:pt x="73" y="11"/>
                  </a:cubicBezTo>
                  <a:cubicBezTo>
                    <a:pt x="73" y="11"/>
                    <a:pt x="73" y="11"/>
                    <a:pt x="73" y="11"/>
                  </a:cubicBezTo>
                  <a:cubicBezTo>
                    <a:pt x="74" y="11"/>
                    <a:pt x="74" y="12"/>
                    <a:pt x="75" y="12"/>
                  </a:cubicBezTo>
                  <a:cubicBezTo>
                    <a:pt x="75" y="13"/>
                    <a:pt x="74" y="13"/>
                    <a:pt x="74" y="13"/>
                  </a:cubicBezTo>
                  <a:close/>
                  <a:moveTo>
                    <a:pt x="74" y="32"/>
                  </a:moveTo>
                  <a:cubicBezTo>
                    <a:pt x="74" y="32"/>
                    <a:pt x="74" y="32"/>
                    <a:pt x="74" y="32"/>
                  </a:cubicBezTo>
                  <a:cubicBezTo>
                    <a:pt x="74" y="32"/>
                    <a:pt x="74" y="32"/>
                    <a:pt x="74" y="32"/>
                  </a:cubicBezTo>
                  <a:close/>
                  <a:moveTo>
                    <a:pt x="74" y="31"/>
                  </a:moveTo>
                  <a:cubicBezTo>
                    <a:pt x="74" y="31"/>
                    <a:pt x="74" y="31"/>
                    <a:pt x="74" y="31"/>
                  </a:cubicBezTo>
                  <a:cubicBezTo>
                    <a:pt x="74" y="31"/>
                    <a:pt x="74" y="31"/>
                    <a:pt x="74" y="31"/>
                  </a:cubicBezTo>
                  <a:cubicBezTo>
                    <a:pt x="74" y="31"/>
                    <a:pt x="74" y="31"/>
                    <a:pt x="74" y="31"/>
                  </a:cubicBezTo>
                  <a:cubicBezTo>
                    <a:pt x="74" y="31"/>
                    <a:pt x="74" y="31"/>
                    <a:pt x="74" y="31"/>
                  </a:cubicBezTo>
                  <a:cubicBezTo>
                    <a:pt x="74" y="31"/>
                    <a:pt x="74" y="31"/>
                    <a:pt x="74" y="31"/>
                  </a:cubicBezTo>
                  <a:close/>
                  <a:moveTo>
                    <a:pt x="73" y="66"/>
                  </a:moveTo>
                  <a:cubicBezTo>
                    <a:pt x="73" y="66"/>
                    <a:pt x="73" y="66"/>
                    <a:pt x="72" y="66"/>
                  </a:cubicBezTo>
                  <a:cubicBezTo>
                    <a:pt x="72" y="65"/>
                    <a:pt x="72" y="65"/>
                    <a:pt x="72" y="65"/>
                  </a:cubicBezTo>
                  <a:cubicBezTo>
                    <a:pt x="73" y="66"/>
                    <a:pt x="73" y="66"/>
                    <a:pt x="73" y="66"/>
                  </a:cubicBezTo>
                  <a:close/>
                  <a:moveTo>
                    <a:pt x="72" y="24"/>
                  </a:moveTo>
                  <a:cubicBezTo>
                    <a:pt x="71" y="24"/>
                    <a:pt x="71" y="24"/>
                    <a:pt x="71" y="24"/>
                  </a:cubicBezTo>
                  <a:cubicBezTo>
                    <a:pt x="71" y="24"/>
                    <a:pt x="71" y="24"/>
                    <a:pt x="72" y="24"/>
                  </a:cubicBezTo>
                  <a:close/>
                  <a:moveTo>
                    <a:pt x="71" y="36"/>
                  </a:moveTo>
                  <a:cubicBezTo>
                    <a:pt x="71" y="36"/>
                    <a:pt x="71" y="36"/>
                    <a:pt x="71" y="36"/>
                  </a:cubicBezTo>
                  <a:cubicBezTo>
                    <a:pt x="71" y="35"/>
                    <a:pt x="70" y="35"/>
                    <a:pt x="70" y="34"/>
                  </a:cubicBezTo>
                  <a:cubicBezTo>
                    <a:pt x="70" y="34"/>
                    <a:pt x="70" y="34"/>
                    <a:pt x="70" y="34"/>
                  </a:cubicBezTo>
                  <a:cubicBezTo>
                    <a:pt x="71" y="34"/>
                    <a:pt x="71" y="35"/>
                    <a:pt x="71" y="35"/>
                  </a:cubicBezTo>
                  <a:lnTo>
                    <a:pt x="71" y="36"/>
                  </a:lnTo>
                  <a:close/>
                  <a:moveTo>
                    <a:pt x="71" y="24"/>
                  </a:moveTo>
                  <a:cubicBezTo>
                    <a:pt x="70" y="24"/>
                    <a:pt x="70" y="24"/>
                    <a:pt x="70" y="24"/>
                  </a:cubicBezTo>
                  <a:cubicBezTo>
                    <a:pt x="71" y="23"/>
                    <a:pt x="71" y="23"/>
                    <a:pt x="71" y="23"/>
                  </a:cubicBezTo>
                  <a:cubicBezTo>
                    <a:pt x="71" y="23"/>
                    <a:pt x="71" y="24"/>
                    <a:pt x="71" y="24"/>
                  </a:cubicBezTo>
                  <a:close/>
                  <a:moveTo>
                    <a:pt x="70" y="23"/>
                  </a:moveTo>
                  <a:cubicBezTo>
                    <a:pt x="70" y="23"/>
                    <a:pt x="70" y="23"/>
                    <a:pt x="70" y="23"/>
                  </a:cubicBezTo>
                  <a:cubicBezTo>
                    <a:pt x="70" y="23"/>
                    <a:pt x="70" y="23"/>
                    <a:pt x="70" y="23"/>
                  </a:cubicBezTo>
                  <a:cubicBezTo>
                    <a:pt x="70" y="23"/>
                    <a:pt x="70" y="23"/>
                    <a:pt x="70" y="23"/>
                  </a:cubicBezTo>
                  <a:close/>
                  <a:moveTo>
                    <a:pt x="66" y="10"/>
                  </a:moveTo>
                  <a:cubicBezTo>
                    <a:pt x="67" y="11"/>
                    <a:pt x="68" y="13"/>
                    <a:pt x="69" y="14"/>
                  </a:cubicBezTo>
                  <a:cubicBezTo>
                    <a:pt x="69" y="14"/>
                    <a:pt x="69" y="14"/>
                    <a:pt x="69" y="14"/>
                  </a:cubicBezTo>
                  <a:cubicBezTo>
                    <a:pt x="68" y="13"/>
                    <a:pt x="67" y="12"/>
                    <a:pt x="66" y="11"/>
                  </a:cubicBezTo>
                  <a:cubicBezTo>
                    <a:pt x="66" y="11"/>
                    <a:pt x="66" y="11"/>
                    <a:pt x="65" y="11"/>
                  </a:cubicBezTo>
                  <a:cubicBezTo>
                    <a:pt x="65" y="10"/>
                    <a:pt x="65" y="10"/>
                    <a:pt x="65" y="10"/>
                  </a:cubicBezTo>
                  <a:cubicBezTo>
                    <a:pt x="65" y="10"/>
                    <a:pt x="64" y="10"/>
                    <a:pt x="64" y="10"/>
                  </a:cubicBezTo>
                  <a:cubicBezTo>
                    <a:pt x="64" y="9"/>
                    <a:pt x="64" y="9"/>
                    <a:pt x="64" y="9"/>
                  </a:cubicBezTo>
                  <a:cubicBezTo>
                    <a:pt x="64" y="9"/>
                    <a:pt x="63" y="8"/>
                    <a:pt x="63" y="8"/>
                  </a:cubicBezTo>
                  <a:cubicBezTo>
                    <a:pt x="63" y="8"/>
                    <a:pt x="63" y="8"/>
                    <a:pt x="63" y="8"/>
                  </a:cubicBezTo>
                  <a:cubicBezTo>
                    <a:pt x="63" y="8"/>
                    <a:pt x="63" y="8"/>
                    <a:pt x="63" y="8"/>
                  </a:cubicBezTo>
                  <a:cubicBezTo>
                    <a:pt x="63" y="8"/>
                    <a:pt x="63" y="8"/>
                    <a:pt x="63" y="8"/>
                  </a:cubicBezTo>
                  <a:cubicBezTo>
                    <a:pt x="64" y="8"/>
                    <a:pt x="65" y="9"/>
                    <a:pt x="66" y="10"/>
                  </a:cubicBezTo>
                  <a:cubicBezTo>
                    <a:pt x="66" y="10"/>
                    <a:pt x="66" y="10"/>
                    <a:pt x="66" y="10"/>
                  </a:cubicBezTo>
                  <a:cubicBezTo>
                    <a:pt x="66" y="10"/>
                    <a:pt x="66" y="10"/>
                    <a:pt x="66" y="10"/>
                  </a:cubicBezTo>
                  <a:close/>
                  <a:moveTo>
                    <a:pt x="69" y="69"/>
                  </a:moveTo>
                  <a:cubicBezTo>
                    <a:pt x="69" y="70"/>
                    <a:pt x="69" y="70"/>
                    <a:pt x="69" y="70"/>
                  </a:cubicBezTo>
                  <a:cubicBezTo>
                    <a:pt x="69" y="70"/>
                    <a:pt x="68" y="69"/>
                    <a:pt x="68" y="69"/>
                  </a:cubicBezTo>
                  <a:cubicBezTo>
                    <a:pt x="68" y="69"/>
                    <a:pt x="68" y="69"/>
                    <a:pt x="68" y="69"/>
                  </a:cubicBezTo>
                  <a:cubicBezTo>
                    <a:pt x="68" y="69"/>
                    <a:pt x="68" y="69"/>
                    <a:pt x="68" y="69"/>
                  </a:cubicBezTo>
                  <a:cubicBezTo>
                    <a:pt x="69" y="69"/>
                    <a:pt x="69" y="69"/>
                    <a:pt x="69" y="69"/>
                  </a:cubicBezTo>
                  <a:cubicBezTo>
                    <a:pt x="69" y="69"/>
                    <a:pt x="69" y="69"/>
                    <a:pt x="69" y="69"/>
                  </a:cubicBezTo>
                  <a:close/>
                  <a:moveTo>
                    <a:pt x="69" y="30"/>
                  </a:moveTo>
                  <a:cubicBezTo>
                    <a:pt x="68" y="29"/>
                    <a:pt x="68" y="29"/>
                    <a:pt x="67" y="29"/>
                  </a:cubicBezTo>
                  <a:cubicBezTo>
                    <a:pt x="67" y="29"/>
                    <a:pt x="67" y="29"/>
                    <a:pt x="67" y="29"/>
                  </a:cubicBezTo>
                  <a:cubicBezTo>
                    <a:pt x="68" y="29"/>
                    <a:pt x="68" y="29"/>
                    <a:pt x="68" y="29"/>
                  </a:cubicBezTo>
                  <a:cubicBezTo>
                    <a:pt x="68" y="29"/>
                    <a:pt x="68" y="29"/>
                    <a:pt x="69" y="29"/>
                  </a:cubicBezTo>
                  <a:lnTo>
                    <a:pt x="69" y="30"/>
                  </a:lnTo>
                  <a:close/>
                  <a:moveTo>
                    <a:pt x="68" y="19"/>
                  </a:moveTo>
                  <a:cubicBezTo>
                    <a:pt x="68" y="19"/>
                    <a:pt x="68" y="18"/>
                    <a:pt x="67" y="18"/>
                  </a:cubicBezTo>
                  <a:cubicBezTo>
                    <a:pt x="67" y="18"/>
                    <a:pt x="67" y="18"/>
                    <a:pt x="67" y="18"/>
                  </a:cubicBezTo>
                  <a:cubicBezTo>
                    <a:pt x="67" y="18"/>
                    <a:pt x="68" y="18"/>
                    <a:pt x="68" y="18"/>
                  </a:cubicBezTo>
                  <a:cubicBezTo>
                    <a:pt x="68" y="19"/>
                    <a:pt x="68" y="19"/>
                    <a:pt x="68" y="19"/>
                  </a:cubicBezTo>
                  <a:close/>
                  <a:moveTo>
                    <a:pt x="67" y="25"/>
                  </a:moveTo>
                  <a:cubicBezTo>
                    <a:pt x="67" y="25"/>
                    <a:pt x="67" y="25"/>
                    <a:pt x="66" y="25"/>
                  </a:cubicBezTo>
                  <a:cubicBezTo>
                    <a:pt x="66" y="25"/>
                    <a:pt x="66" y="25"/>
                    <a:pt x="66" y="25"/>
                  </a:cubicBezTo>
                  <a:cubicBezTo>
                    <a:pt x="67" y="25"/>
                    <a:pt x="67" y="25"/>
                    <a:pt x="67" y="25"/>
                  </a:cubicBezTo>
                  <a:close/>
                  <a:moveTo>
                    <a:pt x="67" y="18"/>
                  </a:moveTo>
                  <a:cubicBezTo>
                    <a:pt x="66" y="17"/>
                    <a:pt x="66" y="17"/>
                    <a:pt x="66" y="17"/>
                  </a:cubicBezTo>
                  <a:cubicBezTo>
                    <a:pt x="66" y="17"/>
                    <a:pt x="66" y="17"/>
                    <a:pt x="66" y="17"/>
                  </a:cubicBezTo>
                  <a:cubicBezTo>
                    <a:pt x="66" y="16"/>
                    <a:pt x="66" y="16"/>
                    <a:pt x="66" y="16"/>
                  </a:cubicBezTo>
                  <a:cubicBezTo>
                    <a:pt x="66" y="17"/>
                    <a:pt x="66" y="17"/>
                    <a:pt x="67" y="17"/>
                  </a:cubicBezTo>
                  <a:lnTo>
                    <a:pt x="67" y="18"/>
                  </a:lnTo>
                  <a:close/>
                  <a:moveTo>
                    <a:pt x="66" y="25"/>
                  </a:moveTo>
                  <a:cubicBezTo>
                    <a:pt x="66" y="24"/>
                    <a:pt x="66" y="24"/>
                    <a:pt x="66" y="24"/>
                  </a:cubicBezTo>
                  <a:cubicBezTo>
                    <a:pt x="66" y="24"/>
                    <a:pt x="66" y="24"/>
                    <a:pt x="66" y="24"/>
                  </a:cubicBezTo>
                  <a:cubicBezTo>
                    <a:pt x="66" y="24"/>
                    <a:pt x="66" y="24"/>
                    <a:pt x="66" y="24"/>
                  </a:cubicBezTo>
                  <a:cubicBezTo>
                    <a:pt x="66" y="24"/>
                    <a:pt x="66" y="24"/>
                    <a:pt x="66" y="24"/>
                  </a:cubicBezTo>
                  <a:cubicBezTo>
                    <a:pt x="66" y="25"/>
                    <a:pt x="66" y="24"/>
                    <a:pt x="66" y="25"/>
                  </a:cubicBezTo>
                  <a:close/>
                  <a:moveTo>
                    <a:pt x="63" y="60"/>
                  </a:moveTo>
                  <a:cubicBezTo>
                    <a:pt x="63" y="60"/>
                    <a:pt x="63" y="60"/>
                    <a:pt x="63" y="60"/>
                  </a:cubicBezTo>
                  <a:cubicBezTo>
                    <a:pt x="63" y="61"/>
                    <a:pt x="63" y="61"/>
                    <a:pt x="63" y="61"/>
                  </a:cubicBezTo>
                  <a:cubicBezTo>
                    <a:pt x="62" y="61"/>
                    <a:pt x="62" y="61"/>
                    <a:pt x="62" y="61"/>
                  </a:cubicBezTo>
                  <a:cubicBezTo>
                    <a:pt x="62" y="61"/>
                    <a:pt x="62" y="60"/>
                    <a:pt x="62" y="60"/>
                  </a:cubicBezTo>
                  <a:cubicBezTo>
                    <a:pt x="63" y="60"/>
                    <a:pt x="63" y="60"/>
                    <a:pt x="63" y="60"/>
                  </a:cubicBezTo>
                  <a:close/>
                  <a:moveTo>
                    <a:pt x="62" y="7"/>
                  </a:moveTo>
                  <a:cubicBezTo>
                    <a:pt x="61" y="7"/>
                    <a:pt x="61" y="6"/>
                    <a:pt x="61" y="7"/>
                  </a:cubicBezTo>
                  <a:cubicBezTo>
                    <a:pt x="61" y="6"/>
                    <a:pt x="61" y="6"/>
                    <a:pt x="61" y="6"/>
                  </a:cubicBezTo>
                  <a:cubicBezTo>
                    <a:pt x="61" y="6"/>
                    <a:pt x="61" y="6"/>
                    <a:pt x="62" y="6"/>
                  </a:cubicBezTo>
                  <a:lnTo>
                    <a:pt x="62" y="7"/>
                  </a:lnTo>
                  <a:close/>
                  <a:moveTo>
                    <a:pt x="46" y="48"/>
                  </a:moveTo>
                  <a:cubicBezTo>
                    <a:pt x="46" y="48"/>
                    <a:pt x="46" y="49"/>
                    <a:pt x="46" y="49"/>
                  </a:cubicBezTo>
                  <a:cubicBezTo>
                    <a:pt x="46" y="49"/>
                    <a:pt x="45" y="49"/>
                    <a:pt x="45" y="49"/>
                  </a:cubicBezTo>
                  <a:cubicBezTo>
                    <a:pt x="44" y="49"/>
                    <a:pt x="44" y="49"/>
                    <a:pt x="44" y="49"/>
                  </a:cubicBezTo>
                  <a:cubicBezTo>
                    <a:pt x="43" y="49"/>
                    <a:pt x="43" y="48"/>
                    <a:pt x="42" y="47"/>
                  </a:cubicBezTo>
                  <a:cubicBezTo>
                    <a:pt x="42" y="47"/>
                    <a:pt x="42" y="47"/>
                    <a:pt x="42" y="47"/>
                  </a:cubicBezTo>
                  <a:cubicBezTo>
                    <a:pt x="41" y="47"/>
                    <a:pt x="41" y="46"/>
                    <a:pt x="40" y="46"/>
                  </a:cubicBezTo>
                  <a:cubicBezTo>
                    <a:pt x="40" y="46"/>
                    <a:pt x="40" y="46"/>
                    <a:pt x="39" y="46"/>
                  </a:cubicBezTo>
                  <a:cubicBezTo>
                    <a:pt x="39" y="45"/>
                    <a:pt x="38" y="45"/>
                    <a:pt x="38" y="44"/>
                  </a:cubicBezTo>
                  <a:cubicBezTo>
                    <a:pt x="37" y="44"/>
                    <a:pt x="37" y="44"/>
                    <a:pt x="37" y="44"/>
                  </a:cubicBezTo>
                  <a:cubicBezTo>
                    <a:pt x="37" y="44"/>
                    <a:pt x="37" y="43"/>
                    <a:pt x="37" y="43"/>
                  </a:cubicBezTo>
                  <a:cubicBezTo>
                    <a:pt x="37" y="43"/>
                    <a:pt x="37" y="43"/>
                    <a:pt x="36" y="43"/>
                  </a:cubicBezTo>
                  <a:cubicBezTo>
                    <a:pt x="36" y="42"/>
                    <a:pt x="36" y="42"/>
                    <a:pt x="36" y="41"/>
                  </a:cubicBezTo>
                  <a:cubicBezTo>
                    <a:pt x="35" y="41"/>
                    <a:pt x="35" y="41"/>
                    <a:pt x="34" y="41"/>
                  </a:cubicBezTo>
                  <a:cubicBezTo>
                    <a:pt x="34" y="41"/>
                    <a:pt x="34" y="40"/>
                    <a:pt x="34" y="40"/>
                  </a:cubicBezTo>
                  <a:cubicBezTo>
                    <a:pt x="34" y="40"/>
                    <a:pt x="33" y="40"/>
                    <a:pt x="33" y="40"/>
                  </a:cubicBezTo>
                  <a:cubicBezTo>
                    <a:pt x="32" y="39"/>
                    <a:pt x="31" y="38"/>
                    <a:pt x="31" y="38"/>
                  </a:cubicBezTo>
                  <a:cubicBezTo>
                    <a:pt x="30" y="37"/>
                    <a:pt x="30" y="37"/>
                    <a:pt x="29" y="37"/>
                  </a:cubicBezTo>
                  <a:cubicBezTo>
                    <a:pt x="29" y="37"/>
                    <a:pt x="28" y="37"/>
                    <a:pt x="28" y="37"/>
                  </a:cubicBezTo>
                  <a:cubicBezTo>
                    <a:pt x="27" y="36"/>
                    <a:pt x="25" y="34"/>
                    <a:pt x="24" y="33"/>
                  </a:cubicBezTo>
                  <a:cubicBezTo>
                    <a:pt x="24" y="33"/>
                    <a:pt x="23" y="33"/>
                    <a:pt x="22" y="32"/>
                  </a:cubicBezTo>
                  <a:cubicBezTo>
                    <a:pt x="22" y="32"/>
                    <a:pt x="22" y="32"/>
                    <a:pt x="21" y="32"/>
                  </a:cubicBezTo>
                  <a:cubicBezTo>
                    <a:pt x="21" y="32"/>
                    <a:pt x="21" y="32"/>
                    <a:pt x="20" y="31"/>
                  </a:cubicBezTo>
                  <a:cubicBezTo>
                    <a:pt x="20" y="31"/>
                    <a:pt x="18" y="30"/>
                    <a:pt x="17" y="29"/>
                  </a:cubicBezTo>
                  <a:cubicBezTo>
                    <a:pt x="17" y="29"/>
                    <a:pt x="17" y="29"/>
                    <a:pt x="17" y="29"/>
                  </a:cubicBezTo>
                  <a:cubicBezTo>
                    <a:pt x="17" y="29"/>
                    <a:pt x="17" y="29"/>
                    <a:pt x="16" y="29"/>
                  </a:cubicBezTo>
                  <a:cubicBezTo>
                    <a:pt x="16" y="28"/>
                    <a:pt x="16" y="28"/>
                    <a:pt x="15" y="27"/>
                  </a:cubicBezTo>
                  <a:cubicBezTo>
                    <a:pt x="16" y="27"/>
                    <a:pt x="16" y="27"/>
                    <a:pt x="16" y="26"/>
                  </a:cubicBezTo>
                  <a:cubicBezTo>
                    <a:pt x="16" y="26"/>
                    <a:pt x="17" y="26"/>
                    <a:pt x="17" y="25"/>
                  </a:cubicBezTo>
                  <a:cubicBezTo>
                    <a:pt x="17" y="25"/>
                    <a:pt x="17" y="25"/>
                    <a:pt x="17" y="25"/>
                  </a:cubicBezTo>
                  <a:cubicBezTo>
                    <a:pt x="17" y="25"/>
                    <a:pt x="17" y="24"/>
                    <a:pt x="17" y="24"/>
                  </a:cubicBezTo>
                  <a:cubicBezTo>
                    <a:pt x="18" y="24"/>
                    <a:pt x="18" y="24"/>
                    <a:pt x="19" y="24"/>
                  </a:cubicBezTo>
                  <a:cubicBezTo>
                    <a:pt x="19" y="23"/>
                    <a:pt x="19" y="23"/>
                    <a:pt x="20" y="23"/>
                  </a:cubicBezTo>
                  <a:cubicBezTo>
                    <a:pt x="20" y="23"/>
                    <a:pt x="20" y="23"/>
                    <a:pt x="21" y="23"/>
                  </a:cubicBezTo>
                  <a:cubicBezTo>
                    <a:pt x="21" y="23"/>
                    <a:pt x="21" y="24"/>
                    <a:pt x="21" y="24"/>
                  </a:cubicBezTo>
                  <a:cubicBezTo>
                    <a:pt x="22" y="24"/>
                    <a:pt x="22" y="24"/>
                    <a:pt x="22" y="24"/>
                  </a:cubicBezTo>
                  <a:cubicBezTo>
                    <a:pt x="22" y="24"/>
                    <a:pt x="23" y="24"/>
                    <a:pt x="23" y="23"/>
                  </a:cubicBezTo>
                  <a:cubicBezTo>
                    <a:pt x="22" y="23"/>
                    <a:pt x="22" y="22"/>
                    <a:pt x="21" y="22"/>
                  </a:cubicBezTo>
                  <a:cubicBezTo>
                    <a:pt x="21" y="21"/>
                    <a:pt x="22" y="20"/>
                    <a:pt x="22" y="20"/>
                  </a:cubicBezTo>
                  <a:cubicBezTo>
                    <a:pt x="23" y="20"/>
                    <a:pt x="23" y="20"/>
                    <a:pt x="23" y="20"/>
                  </a:cubicBezTo>
                  <a:cubicBezTo>
                    <a:pt x="23" y="20"/>
                    <a:pt x="23" y="20"/>
                    <a:pt x="23" y="21"/>
                  </a:cubicBezTo>
                  <a:cubicBezTo>
                    <a:pt x="24" y="21"/>
                    <a:pt x="24" y="21"/>
                    <a:pt x="24" y="21"/>
                  </a:cubicBezTo>
                  <a:cubicBezTo>
                    <a:pt x="24" y="21"/>
                    <a:pt x="24" y="21"/>
                    <a:pt x="24" y="20"/>
                  </a:cubicBezTo>
                  <a:cubicBezTo>
                    <a:pt x="24" y="20"/>
                    <a:pt x="23" y="19"/>
                    <a:pt x="23" y="18"/>
                  </a:cubicBezTo>
                  <a:cubicBezTo>
                    <a:pt x="23" y="18"/>
                    <a:pt x="24" y="18"/>
                    <a:pt x="24" y="17"/>
                  </a:cubicBezTo>
                  <a:cubicBezTo>
                    <a:pt x="24" y="17"/>
                    <a:pt x="24" y="17"/>
                    <a:pt x="24" y="17"/>
                  </a:cubicBezTo>
                  <a:cubicBezTo>
                    <a:pt x="26" y="18"/>
                    <a:pt x="27" y="19"/>
                    <a:pt x="29" y="20"/>
                  </a:cubicBezTo>
                  <a:cubicBezTo>
                    <a:pt x="29" y="20"/>
                    <a:pt x="29" y="20"/>
                    <a:pt x="29" y="20"/>
                  </a:cubicBezTo>
                  <a:cubicBezTo>
                    <a:pt x="28" y="19"/>
                    <a:pt x="28" y="19"/>
                    <a:pt x="27" y="18"/>
                  </a:cubicBezTo>
                  <a:cubicBezTo>
                    <a:pt x="27" y="18"/>
                    <a:pt x="26" y="18"/>
                    <a:pt x="26" y="18"/>
                  </a:cubicBezTo>
                  <a:cubicBezTo>
                    <a:pt x="25" y="17"/>
                    <a:pt x="26" y="17"/>
                    <a:pt x="25" y="17"/>
                  </a:cubicBezTo>
                  <a:cubicBezTo>
                    <a:pt x="25" y="17"/>
                    <a:pt x="25" y="16"/>
                    <a:pt x="25" y="16"/>
                  </a:cubicBezTo>
                  <a:cubicBezTo>
                    <a:pt x="26" y="16"/>
                    <a:pt x="26" y="15"/>
                    <a:pt x="27" y="15"/>
                  </a:cubicBezTo>
                  <a:cubicBezTo>
                    <a:pt x="27" y="16"/>
                    <a:pt x="27" y="15"/>
                    <a:pt x="27" y="16"/>
                  </a:cubicBezTo>
                  <a:cubicBezTo>
                    <a:pt x="27" y="16"/>
                    <a:pt x="27" y="16"/>
                    <a:pt x="27" y="16"/>
                  </a:cubicBezTo>
                  <a:cubicBezTo>
                    <a:pt x="29" y="17"/>
                    <a:pt x="30" y="18"/>
                    <a:pt x="32" y="19"/>
                  </a:cubicBezTo>
                  <a:cubicBezTo>
                    <a:pt x="32" y="19"/>
                    <a:pt x="32" y="19"/>
                    <a:pt x="32" y="19"/>
                  </a:cubicBezTo>
                  <a:cubicBezTo>
                    <a:pt x="31" y="19"/>
                    <a:pt x="30" y="17"/>
                    <a:pt x="29" y="17"/>
                  </a:cubicBezTo>
                  <a:cubicBezTo>
                    <a:pt x="29" y="17"/>
                    <a:pt x="29" y="17"/>
                    <a:pt x="29" y="17"/>
                  </a:cubicBezTo>
                  <a:cubicBezTo>
                    <a:pt x="29" y="16"/>
                    <a:pt x="28" y="16"/>
                    <a:pt x="28" y="16"/>
                  </a:cubicBezTo>
                  <a:cubicBezTo>
                    <a:pt x="28" y="16"/>
                    <a:pt x="27" y="15"/>
                    <a:pt x="28" y="15"/>
                  </a:cubicBezTo>
                  <a:cubicBezTo>
                    <a:pt x="28" y="14"/>
                    <a:pt x="28" y="14"/>
                    <a:pt x="29" y="13"/>
                  </a:cubicBezTo>
                  <a:cubicBezTo>
                    <a:pt x="29" y="14"/>
                    <a:pt x="29" y="14"/>
                    <a:pt x="30" y="14"/>
                  </a:cubicBezTo>
                  <a:cubicBezTo>
                    <a:pt x="30" y="14"/>
                    <a:pt x="31" y="13"/>
                    <a:pt x="31" y="13"/>
                  </a:cubicBezTo>
                  <a:cubicBezTo>
                    <a:pt x="32" y="13"/>
                    <a:pt x="32" y="13"/>
                    <a:pt x="32" y="13"/>
                  </a:cubicBezTo>
                  <a:cubicBezTo>
                    <a:pt x="33" y="12"/>
                    <a:pt x="33" y="12"/>
                    <a:pt x="33" y="11"/>
                  </a:cubicBezTo>
                  <a:cubicBezTo>
                    <a:pt x="33" y="11"/>
                    <a:pt x="33" y="12"/>
                    <a:pt x="34" y="11"/>
                  </a:cubicBezTo>
                  <a:cubicBezTo>
                    <a:pt x="35" y="11"/>
                    <a:pt x="35" y="9"/>
                    <a:pt x="37" y="9"/>
                  </a:cubicBezTo>
                  <a:cubicBezTo>
                    <a:pt x="37" y="9"/>
                    <a:pt x="38" y="9"/>
                    <a:pt x="39" y="9"/>
                  </a:cubicBezTo>
                  <a:cubicBezTo>
                    <a:pt x="39" y="9"/>
                    <a:pt x="39" y="9"/>
                    <a:pt x="39" y="9"/>
                  </a:cubicBezTo>
                  <a:cubicBezTo>
                    <a:pt x="39" y="9"/>
                    <a:pt x="39" y="9"/>
                    <a:pt x="39" y="9"/>
                  </a:cubicBezTo>
                  <a:cubicBezTo>
                    <a:pt x="39" y="9"/>
                    <a:pt x="39" y="8"/>
                    <a:pt x="40" y="8"/>
                  </a:cubicBezTo>
                  <a:cubicBezTo>
                    <a:pt x="42" y="7"/>
                    <a:pt x="42" y="7"/>
                    <a:pt x="42" y="7"/>
                  </a:cubicBezTo>
                  <a:cubicBezTo>
                    <a:pt x="42" y="8"/>
                    <a:pt x="42" y="8"/>
                    <a:pt x="42" y="8"/>
                  </a:cubicBezTo>
                  <a:cubicBezTo>
                    <a:pt x="42" y="8"/>
                    <a:pt x="42" y="7"/>
                    <a:pt x="42" y="7"/>
                  </a:cubicBezTo>
                  <a:cubicBezTo>
                    <a:pt x="42" y="7"/>
                    <a:pt x="42" y="7"/>
                    <a:pt x="42" y="7"/>
                  </a:cubicBezTo>
                  <a:cubicBezTo>
                    <a:pt x="42" y="7"/>
                    <a:pt x="42" y="7"/>
                    <a:pt x="42" y="6"/>
                  </a:cubicBezTo>
                  <a:cubicBezTo>
                    <a:pt x="42" y="6"/>
                    <a:pt x="43" y="5"/>
                    <a:pt x="43" y="5"/>
                  </a:cubicBezTo>
                  <a:cubicBezTo>
                    <a:pt x="44" y="5"/>
                    <a:pt x="44" y="6"/>
                    <a:pt x="45" y="6"/>
                  </a:cubicBezTo>
                  <a:cubicBezTo>
                    <a:pt x="47" y="5"/>
                    <a:pt x="46" y="5"/>
                    <a:pt x="48" y="5"/>
                  </a:cubicBezTo>
                  <a:cubicBezTo>
                    <a:pt x="48" y="5"/>
                    <a:pt x="49" y="5"/>
                    <a:pt x="49" y="6"/>
                  </a:cubicBezTo>
                  <a:cubicBezTo>
                    <a:pt x="49" y="6"/>
                    <a:pt x="49" y="6"/>
                    <a:pt x="49" y="6"/>
                  </a:cubicBezTo>
                  <a:cubicBezTo>
                    <a:pt x="49" y="7"/>
                    <a:pt x="50" y="8"/>
                    <a:pt x="50" y="8"/>
                  </a:cubicBezTo>
                  <a:cubicBezTo>
                    <a:pt x="51" y="9"/>
                    <a:pt x="50" y="10"/>
                    <a:pt x="51" y="11"/>
                  </a:cubicBezTo>
                  <a:cubicBezTo>
                    <a:pt x="51" y="12"/>
                    <a:pt x="52" y="13"/>
                    <a:pt x="52" y="14"/>
                  </a:cubicBezTo>
                  <a:cubicBezTo>
                    <a:pt x="52" y="14"/>
                    <a:pt x="51" y="14"/>
                    <a:pt x="51" y="15"/>
                  </a:cubicBezTo>
                  <a:cubicBezTo>
                    <a:pt x="52" y="15"/>
                    <a:pt x="52" y="16"/>
                    <a:pt x="53" y="17"/>
                  </a:cubicBezTo>
                  <a:cubicBezTo>
                    <a:pt x="53" y="17"/>
                    <a:pt x="53" y="18"/>
                    <a:pt x="52" y="18"/>
                  </a:cubicBezTo>
                  <a:cubicBezTo>
                    <a:pt x="53" y="18"/>
                    <a:pt x="53" y="18"/>
                    <a:pt x="53" y="18"/>
                  </a:cubicBezTo>
                  <a:cubicBezTo>
                    <a:pt x="53" y="19"/>
                    <a:pt x="53" y="19"/>
                    <a:pt x="53" y="19"/>
                  </a:cubicBezTo>
                  <a:cubicBezTo>
                    <a:pt x="54" y="20"/>
                    <a:pt x="54" y="19"/>
                    <a:pt x="54" y="21"/>
                  </a:cubicBezTo>
                  <a:cubicBezTo>
                    <a:pt x="54" y="21"/>
                    <a:pt x="54" y="21"/>
                    <a:pt x="54" y="22"/>
                  </a:cubicBezTo>
                  <a:cubicBezTo>
                    <a:pt x="54" y="22"/>
                    <a:pt x="54" y="22"/>
                    <a:pt x="54" y="22"/>
                  </a:cubicBezTo>
                  <a:cubicBezTo>
                    <a:pt x="53" y="22"/>
                    <a:pt x="53" y="22"/>
                    <a:pt x="53" y="22"/>
                  </a:cubicBezTo>
                  <a:cubicBezTo>
                    <a:pt x="53" y="22"/>
                    <a:pt x="53" y="22"/>
                    <a:pt x="53" y="22"/>
                  </a:cubicBezTo>
                  <a:cubicBezTo>
                    <a:pt x="53" y="22"/>
                    <a:pt x="55" y="24"/>
                    <a:pt x="55" y="25"/>
                  </a:cubicBezTo>
                  <a:cubicBezTo>
                    <a:pt x="55" y="25"/>
                    <a:pt x="55" y="25"/>
                    <a:pt x="55" y="26"/>
                  </a:cubicBezTo>
                  <a:cubicBezTo>
                    <a:pt x="56" y="26"/>
                    <a:pt x="57" y="27"/>
                    <a:pt x="57" y="29"/>
                  </a:cubicBezTo>
                  <a:cubicBezTo>
                    <a:pt x="57" y="29"/>
                    <a:pt x="57" y="29"/>
                    <a:pt x="56" y="29"/>
                  </a:cubicBezTo>
                  <a:cubicBezTo>
                    <a:pt x="56" y="31"/>
                    <a:pt x="57" y="31"/>
                    <a:pt x="57" y="33"/>
                  </a:cubicBezTo>
                  <a:cubicBezTo>
                    <a:pt x="57" y="33"/>
                    <a:pt x="57" y="33"/>
                    <a:pt x="56" y="34"/>
                  </a:cubicBezTo>
                  <a:cubicBezTo>
                    <a:pt x="57" y="34"/>
                    <a:pt x="60" y="36"/>
                    <a:pt x="60" y="36"/>
                  </a:cubicBezTo>
                  <a:cubicBezTo>
                    <a:pt x="60" y="37"/>
                    <a:pt x="59" y="37"/>
                    <a:pt x="60" y="38"/>
                  </a:cubicBezTo>
                  <a:cubicBezTo>
                    <a:pt x="60" y="38"/>
                    <a:pt x="61" y="38"/>
                    <a:pt x="61" y="39"/>
                  </a:cubicBezTo>
                  <a:cubicBezTo>
                    <a:pt x="61" y="39"/>
                    <a:pt x="61" y="39"/>
                    <a:pt x="61" y="39"/>
                  </a:cubicBezTo>
                  <a:cubicBezTo>
                    <a:pt x="61" y="40"/>
                    <a:pt x="61" y="40"/>
                    <a:pt x="60" y="40"/>
                  </a:cubicBezTo>
                  <a:cubicBezTo>
                    <a:pt x="60" y="40"/>
                    <a:pt x="60" y="40"/>
                    <a:pt x="60" y="40"/>
                  </a:cubicBezTo>
                  <a:cubicBezTo>
                    <a:pt x="59" y="40"/>
                    <a:pt x="59" y="40"/>
                    <a:pt x="58" y="40"/>
                  </a:cubicBezTo>
                  <a:cubicBezTo>
                    <a:pt x="57" y="41"/>
                    <a:pt x="57" y="40"/>
                    <a:pt x="56" y="40"/>
                  </a:cubicBezTo>
                  <a:cubicBezTo>
                    <a:pt x="56" y="40"/>
                    <a:pt x="56" y="40"/>
                    <a:pt x="56" y="40"/>
                  </a:cubicBezTo>
                  <a:cubicBezTo>
                    <a:pt x="56" y="40"/>
                    <a:pt x="56" y="41"/>
                    <a:pt x="56" y="42"/>
                  </a:cubicBezTo>
                  <a:cubicBezTo>
                    <a:pt x="56" y="42"/>
                    <a:pt x="56" y="42"/>
                    <a:pt x="55" y="42"/>
                  </a:cubicBezTo>
                  <a:cubicBezTo>
                    <a:pt x="55" y="42"/>
                    <a:pt x="54" y="42"/>
                    <a:pt x="54" y="42"/>
                  </a:cubicBezTo>
                  <a:cubicBezTo>
                    <a:pt x="54" y="42"/>
                    <a:pt x="54" y="42"/>
                    <a:pt x="53" y="43"/>
                  </a:cubicBezTo>
                  <a:cubicBezTo>
                    <a:pt x="54" y="43"/>
                    <a:pt x="55" y="44"/>
                    <a:pt x="55" y="45"/>
                  </a:cubicBezTo>
                  <a:cubicBezTo>
                    <a:pt x="55" y="45"/>
                    <a:pt x="54" y="45"/>
                    <a:pt x="54" y="46"/>
                  </a:cubicBezTo>
                  <a:cubicBezTo>
                    <a:pt x="53" y="45"/>
                    <a:pt x="53" y="45"/>
                    <a:pt x="52" y="45"/>
                  </a:cubicBezTo>
                  <a:cubicBezTo>
                    <a:pt x="51" y="46"/>
                    <a:pt x="51" y="45"/>
                    <a:pt x="50" y="45"/>
                  </a:cubicBezTo>
                  <a:cubicBezTo>
                    <a:pt x="50" y="46"/>
                    <a:pt x="50" y="46"/>
                    <a:pt x="50" y="47"/>
                  </a:cubicBezTo>
                  <a:cubicBezTo>
                    <a:pt x="50" y="47"/>
                    <a:pt x="50" y="48"/>
                    <a:pt x="49" y="48"/>
                  </a:cubicBezTo>
                  <a:cubicBezTo>
                    <a:pt x="48" y="48"/>
                    <a:pt x="48" y="47"/>
                    <a:pt x="48" y="47"/>
                  </a:cubicBezTo>
                  <a:cubicBezTo>
                    <a:pt x="47" y="47"/>
                    <a:pt x="47" y="48"/>
                    <a:pt x="46" y="48"/>
                  </a:cubicBezTo>
                  <a:close/>
                  <a:moveTo>
                    <a:pt x="53" y="34"/>
                  </a:moveTo>
                  <a:cubicBezTo>
                    <a:pt x="52" y="34"/>
                    <a:pt x="52" y="34"/>
                    <a:pt x="52" y="34"/>
                  </a:cubicBezTo>
                  <a:cubicBezTo>
                    <a:pt x="52" y="34"/>
                    <a:pt x="52" y="34"/>
                    <a:pt x="52" y="34"/>
                  </a:cubicBezTo>
                  <a:cubicBezTo>
                    <a:pt x="53" y="34"/>
                    <a:pt x="53" y="34"/>
                    <a:pt x="53" y="34"/>
                  </a:cubicBezTo>
                  <a:close/>
                  <a:moveTo>
                    <a:pt x="52" y="34"/>
                  </a:moveTo>
                  <a:cubicBezTo>
                    <a:pt x="52" y="34"/>
                    <a:pt x="52" y="33"/>
                    <a:pt x="51" y="33"/>
                  </a:cubicBezTo>
                  <a:cubicBezTo>
                    <a:pt x="51" y="33"/>
                    <a:pt x="51" y="33"/>
                    <a:pt x="51" y="33"/>
                  </a:cubicBezTo>
                  <a:cubicBezTo>
                    <a:pt x="51" y="33"/>
                    <a:pt x="51" y="33"/>
                    <a:pt x="51" y="33"/>
                  </a:cubicBezTo>
                  <a:cubicBezTo>
                    <a:pt x="52" y="33"/>
                    <a:pt x="52" y="33"/>
                    <a:pt x="52" y="34"/>
                  </a:cubicBezTo>
                  <a:close/>
                  <a:moveTo>
                    <a:pt x="50" y="29"/>
                  </a:moveTo>
                  <a:cubicBezTo>
                    <a:pt x="49" y="28"/>
                    <a:pt x="49" y="28"/>
                    <a:pt x="48" y="27"/>
                  </a:cubicBezTo>
                  <a:cubicBezTo>
                    <a:pt x="48" y="27"/>
                    <a:pt x="48" y="27"/>
                    <a:pt x="47" y="27"/>
                  </a:cubicBezTo>
                  <a:cubicBezTo>
                    <a:pt x="47" y="27"/>
                    <a:pt x="47" y="27"/>
                    <a:pt x="47" y="26"/>
                  </a:cubicBezTo>
                  <a:cubicBezTo>
                    <a:pt x="47" y="26"/>
                    <a:pt x="47" y="26"/>
                    <a:pt x="46" y="26"/>
                  </a:cubicBezTo>
                  <a:cubicBezTo>
                    <a:pt x="46" y="25"/>
                    <a:pt x="46" y="25"/>
                    <a:pt x="46" y="25"/>
                  </a:cubicBezTo>
                  <a:cubicBezTo>
                    <a:pt x="48" y="26"/>
                    <a:pt x="48" y="28"/>
                    <a:pt x="50" y="28"/>
                  </a:cubicBezTo>
                  <a:cubicBezTo>
                    <a:pt x="50" y="29"/>
                    <a:pt x="50" y="29"/>
                    <a:pt x="50" y="29"/>
                  </a:cubicBezTo>
                  <a:close/>
                  <a:moveTo>
                    <a:pt x="49" y="35"/>
                  </a:moveTo>
                  <a:cubicBezTo>
                    <a:pt x="49" y="36"/>
                    <a:pt x="49" y="36"/>
                    <a:pt x="49" y="36"/>
                  </a:cubicBezTo>
                  <a:cubicBezTo>
                    <a:pt x="48" y="36"/>
                    <a:pt x="48" y="36"/>
                    <a:pt x="48" y="36"/>
                  </a:cubicBezTo>
                  <a:cubicBezTo>
                    <a:pt x="48" y="36"/>
                    <a:pt x="48" y="36"/>
                    <a:pt x="47" y="36"/>
                  </a:cubicBezTo>
                  <a:cubicBezTo>
                    <a:pt x="48" y="35"/>
                    <a:pt x="49" y="35"/>
                    <a:pt x="49" y="34"/>
                  </a:cubicBezTo>
                  <a:cubicBezTo>
                    <a:pt x="49" y="34"/>
                    <a:pt x="49" y="34"/>
                    <a:pt x="50" y="34"/>
                  </a:cubicBezTo>
                  <a:cubicBezTo>
                    <a:pt x="49" y="35"/>
                    <a:pt x="49" y="34"/>
                    <a:pt x="49" y="35"/>
                  </a:cubicBezTo>
                  <a:close/>
                  <a:moveTo>
                    <a:pt x="44" y="36"/>
                  </a:moveTo>
                  <a:cubicBezTo>
                    <a:pt x="44" y="36"/>
                    <a:pt x="43" y="35"/>
                    <a:pt x="43" y="35"/>
                  </a:cubicBezTo>
                  <a:cubicBezTo>
                    <a:pt x="43" y="35"/>
                    <a:pt x="43" y="35"/>
                    <a:pt x="43" y="35"/>
                  </a:cubicBezTo>
                  <a:cubicBezTo>
                    <a:pt x="42" y="34"/>
                    <a:pt x="41" y="32"/>
                    <a:pt x="40" y="32"/>
                  </a:cubicBezTo>
                  <a:cubicBezTo>
                    <a:pt x="40" y="31"/>
                    <a:pt x="40" y="31"/>
                    <a:pt x="40" y="31"/>
                  </a:cubicBezTo>
                  <a:cubicBezTo>
                    <a:pt x="40" y="32"/>
                    <a:pt x="40" y="32"/>
                    <a:pt x="41" y="32"/>
                  </a:cubicBezTo>
                  <a:cubicBezTo>
                    <a:pt x="41" y="33"/>
                    <a:pt x="42" y="33"/>
                    <a:pt x="43" y="34"/>
                  </a:cubicBezTo>
                  <a:cubicBezTo>
                    <a:pt x="43" y="34"/>
                    <a:pt x="44" y="35"/>
                    <a:pt x="44" y="35"/>
                  </a:cubicBezTo>
                  <a:cubicBezTo>
                    <a:pt x="45" y="35"/>
                    <a:pt x="45" y="35"/>
                    <a:pt x="45" y="35"/>
                  </a:cubicBezTo>
                  <a:cubicBezTo>
                    <a:pt x="45" y="36"/>
                    <a:pt x="46" y="36"/>
                    <a:pt x="46" y="37"/>
                  </a:cubicBezTo>
                  <a:cubicBezTo>
                    <a:pt x="46" y="37"/>
                    <a:pt x="44" y="36"/>
                    <a:pt x="44" y="36"/>
                  </a:cubicBezTo>
                  <a:close/>
                  <a:moveTo>
                    <a:pt x="45" y="31"/>
                  </a:moveTo>
                  <a:cubicBezTo>
                    <a:pt x="43" y="31"/>
                    <a:pt x="41" y="30"/>
                    <a:pt x="40" y="29"/>
                  </a:cubicBezTo>
                  <a:cubicBezTo>
                    <a:pt x="40" y="29"/>
                    <a:pt x="40" y="29"/>
                    <a:pt x="40" y="28"/>
                  </a:cubicBezTo>
                  <a:cubicBezTo>
                    <a:pt x="40" y="28"/>
                    <a:pt x="40" y="28"/>
                    <a:pt x="40" y="28"/>
                  </a:cubicBezTo>
                  <a:cubicBezTo>
                    <a:pt x="41" y="28"/>
                    <a:pt x="44" y="30"/>
                    <a:pt x="45" y="31"/>
                  </a:cubicBezTo>
                  <a:cubicBezTo>
                    <a:pt x="45" y="31"/>
                    <a:pt x="45" y="31"/>
                    <a:pt x="45" y="31"/>
                  </a:cubicBezTo>
                  <a:close/>
                  <a:moveTo>
                    <a:pt x="42" y="39"/>
                  </a:moveTo>
                  <a:cubicBezTo>
                    <a:pt x="41" y="39"/>
                    <a:pt x="41" y="38"/>
                    <a:pt x="40" y="38"/>
                  </a:cubicBezTo>
                  <a:cubicBezTo>
                    <a:pt x="40" y="38"/>
                    <a:pt x="40" y="38"/>
                    <a:pt x="40" y="37"/>
                  </a:cubicBezTo>
                  <a:cubicBezTo>
                    <a:pt x="40" y="37"/>
                    <a:pt x="40" y="37"/>
                    <a:pt x="40" y="37"/>
                  </a:cubicBezTo>
                  <a:cubicBezTo>
                    <a:pt x="41" y="37"/>
                    <a:pt x="42" y="38"/>
                    <a:pt x="42" y="38"/>
                  </a:cubicBezTo>
                  <a:cubicBezTo>
                    <a:pt x="42" y="38"/>
                    <a:pt x="42" y="39"/>
                    <a:pt x="42" y="39"/>
                  </a:cubicBezTo>
                  <a:close/>
                  <a:moveTo>
                    <a:pt x="42" y="22"/>
                  </a:moveTo>
                  <a:cubicBezTo>
                    <a:pt x="42" y="22"/>
                    <a:pt x="42" y="22"/>
                    <a:pt x="42" y="22"/>
                  </a:cubicBezTo>
                  <a:cubicBezTo>
                    <a:pt x="42" y="22"/>
                    <a:pt x="42" y="22"/>
                    <a:pt x="42" y="22"/>
                  </a:cubicBezTo>
                  <a:cubicBezTo>
                    <a:pt x="42" y="23"/>
                    <a:pt x="42" y="23"/>
                    <a:pt x="41" y="23"/>
                  </a:cubicBezTo>
                  <a:cubicBezTo>
                    <a:pt x="41" y="24"/>
                    <a:pt x="41" y="24"/>
                    <a:pt x="41" y="24"/>
                  </a:cubicBezTo>
                  <a:cubicBezTo>
                    <a:pt x="41" y="23"/>
                    <a:pt x="41" y="23"/>
                    <a:pt x="40" y="23"/>
                  </a:cubicBezTo>
                  <a:cubicBezTo>
                    <a:pt x="40" y="22"/>
                    <a:pt x="40" y="22"/>
                    <a:pt x="40" y="22"/>
                  </a:cubicBezTo>
                  <a:cubicBezTo>
                    <a:pt x="41" y="22"/>
                    <a:pt x="41" y="22"/>
                    <a:pt x="42" y="22"/>
                  </a:cubicBezTo>
                  <a:close/>
                  <a:moveTo>
                    <a:pt x="39" y="53"/>
                  </a:moveTo>
                  <a:cubicBezTo>
                    <a:pt x="38" y="53"/>
                    <a:pt x="38" y="52"/>
                    <a:pt x="37" y="52"/>
                  </a:cubicBezTo>
                  <a:cubicBezTo>
                    <a:pt x="37" y="52"/>
                    <a:pt x="37" y="52"/>
                    <a:pt x="37" y="52"/>
                  </a:cubicBezTo>
                  <a:cubicBezTo>
                    <a:pt x="38" y="52"/>
                    <a:pt x="38" y="52"/>
                    <a:pt x="39" y="53"/>
                  </a:cubicBezTo>
                  <a:close/>
                  <a:moveTo>
                    <a:pt x="38" y="57"/>
                  </a:moveTo>
                  <a:cubicBezTo>
                    <a:pt x="38" y="57"/>
                    <a:pt x="38" y="57"/>
                    <a:pt x="38" y="57"/>
                  </a:cubicBezTo>
                  <a:cubicBezTo>
                    <a:pt x="38" y="57"/>
                    <a:pt x="38" y="57"/>
                    <a:pt x="38" y="57"/>
                  </a:cubicBezTo>
                  <a:cubicBezTo>
                    <a:pt x="38" y="57"/>
                    <a:pt x="38" y="57"/>
                    <a:pt x="38" y="57"/>
                  </a:cubicBezTo>
                  <a:cubicBezTo>
                    <a:pt x="38" y="57"/>
                    <a:pt x="38" y="57"/>
                    <a:pt x="38" y="57"/>
                  </a:cubicBezTo>
                  <a:cubicBezTo>
                    <a:pt x="38" y="57"/>
                    <a:pt x="38" y="57"/>
                    <a:pt x="38" y="57"/>
                  </a:cubicBezTo>
                  <a:close/>
                  <a:moveTo>
                    <a:pt x="37" y="27"/>
                  </a:moveTo>
                  <a:cubicBezTo>
                    <a:pt x="36" y="27"/>
                    <a:pt x="36" y="27"/>
                    <a:pt x="36" y="27"/>
                  </a:cubicBezTo>
                  <a:cubicBezTo>
                    <a:pt x="36" y="26"/>
                    <a:pt x="36" y="26"/>
                    <a:pt x="36" y="26"/>
                  </a:cubicBezTo>
                  <a:cubicBezTo>
                    <a:pt x="37" y="27"/>
                    <a:pt x="37" y="27"/>
                    <a:pt x="38" y="28"/>
                  </a:cubicBezTo>
                  <a:cubicBezTo>
                    <a:pt x="37" y="28"/>
                    <a:pt x="37" y="27"/>
                    <a:pt x="37" y="27"/>
                  </a:cubicBezTo>
                  <a:close/>
                  <a:moveTo>
                    <a:pt x="38" y="41"/>
                  </a:moveTo>
                  <a:cubicBezTo>
                    <a:pt x="37" y="41"/>
                    <a:pt x="35" y="40"/>
                    <a:pt x="35" y="39"/>
                  </a:cubicBezTo>
                  <a:cubicBezTo>
                    <a:pt x="35" y="39"/>
                    <a:pt x="35" y="39"/>
                    <a:pt x="35" y="39"/>
                  </a:cubicBezTo>
                  <a:cubicBezTo>
                    <a:pt x="35" y="39"/>
                    <a:pt x="35" y="39"/>
                    <a:pt x="35" y="39"/>
                  </a:cubicBezTo>
                  <a:cubicBezTo>
                    <a:pt x="35" y="39"/>
                    <a:pt x="35" y="39"/>
                    <a:pt x="35" y="39"/>
                  </a:cubicBezTo>
                  <a:cubicBezTo>
                    <a:pt x="35" y="39"/>
                    <a:pt x="37" y="41"/>
                    <a:pt x="38" y="41"/>
                  </a:cubicBezTo>
                  <a:cubicBezTo>
                    <a:pt x="38" y="41"/>
                    <a:pt x="38" y="41"/>
                    <a:pt x="38" y="41"/>
                  </a:cubicBezTo>
                  <a:close/>
                  <a:moveTo>
                    <a:pt x="35" y="65"/>
                  </a:moveTo>
                  <a:cubicBezTo>
                    <a:pt x="35" y="65"/>
                    <a:pt x="35" y="65"/>
                    <a:pt x="35" y="65"/>
                  </a:cubicBezTo>
                  <a:cubicBezTo>
                    <a:pt x="35" y="65"/>
                    <a:pt x="35" y="65"/>
                    <a:pt x="35" y="65"/>
                  </a:cubicBezTo>
                  <a:close/>
                  <a:moveTo>
                    <a:pt x="35" y="65"/>
                  </a:moveTo>
                  <a:cubicBezTo>
                    <a:pt x="35" y="65"/>
                    <a:pt x="35" y="65"/>
                    <a:pt x="35" y="65"/>
                  </a:cubicBezTo>
                  <a:cubicBezTo>
                    <a:pt x="35" y="64"/>
                    <a:pt x="35" y="64"/>
                    <a:pt x="35" y="64"/>
                  </a:cubicBezTo>
                  <a:cubicBezTo>
                    <a:pt x="35" y="64"/>
                    <a:pt x="35" y="64"/>
                    <a:pt x="35" y="64"/>
                  </a:cubicBezTo>
                  <a:lnTo>
                    <a:pt x="35" y="65"/>
                  </a:lnTo>
                  <a:close/>
                  <a:moveTo>
                    <a:pt x="34" y="31"/>
                  </a:moveTo>
                  <a:cubicBezTo>
                    <a:pt x="34" y="31"/>
                    <a:pt x="34" y="31"/>
                    <a:pt x="34" y="31"/>
                  </a:cubicBezTo>
                  <a:cubicBezTo>
                    <a:pt x="34" y="31"/>
                    <a:pt x="34" y="31"/>
                    <a:pt x="34" y="31"/>
                  </a:cubicBezTo>
                  <a:cubicBezTo>
                    <a:pt x="34" y="31"/>
                    <a:pt x="35" y="31"/>
                    <a:pt x="35" y="31"/>
                  </a:cubicBezTo>
                  <a:cubicBezTo>
                    <a:pt x="34" y="31"/>
                    <a:pt x="35" y="31"/>
                    <a:pt x="34" y="31"/>
                  </a:cubicBezTo>
                  <a:close/>
                  <a:moveTo>
                    <a:pt x="35" y="24"/>
                  </a:moveTo>
                  <a:cubicBezTo>
                    <a:pt x="33" y="24"/>
                    <a:pt x="32" y="22"/>
                    <a:pt x="31" y="21"/>
                  </a:cubicBezTo>
                  <a:cubicBezTo>
                    <a:pt x="31" y="21"/>
                    <a:pt x="31" y="21"/>
                    <a:pt x="31" y="21"/>
                  </a:cubicBezTo>
                  <a:cubicBezTo>
                    <a:pt x="31" y="21"/>
                    <a:pt x="31" y="21"/>
                    <a:pt x="31" y="21"/>
                  </a:cubicBezTo>
                  <a:cubicBezTo>
                    <a:pt x="33" y="21"/>
                    <a:pt x="33" y="23"/>
                    <a:pt x="35" y="24"/>
                  </a:cubicBezTo>
                  <a:close/>
                  <a:moveTo>
                    <a:pt x="34" y="30"/>
                  </a:moveTo>
                  <a:cubicBezTo>
                    <a:pt x="34" y="30"/>
                    <a:pt x="34" y="30"/>
                    <a:pt x="34" y="30"/>
                  </a:cubicBezTo>
                  <a:cubicBezTo>
                    <a:pt x="34" y="30"/>
                    <a:pt x="34" y="30"/>
                    <a:pt x="34" y="30"/>
                  </a:cubicBezTo>
                  <a:cubicBezTo>
                    <a:pt x="34" y="30"/>
                    <a:pt x="34" y="30"/>
                    <a:pt x="34" y="30"/>
                  </a:cubicBezTo>
                  <a:close/>
                  <a:moveTo>
                    <a:pt x="33" y="32"/>
                  </a:moveTo>
                  <a:cubicBezTo>
                    <a:pt x="33" y="32"/>
                    <a:pt x="33" y="32"/>
                    <a:pt x="33" y="32"/>
                  </a:cubicBezTo>
                  <a:cubicBezTo>
                    <a:pt x="33" y="31"/>
                    <a:pt x="33" y="31"/>
                    <a:pt x="33" y="31"/>
                  </a:cubicBezTo>
                  <a:cubicBezTo>
                    <a:pt x="33" y="31"/>
                    <a:pt x="33" y="31"/>
                    <a:pt x="33" y="31"/>
                  </a:cubicBezTo>
                  <a:lnTo>
                    <a:pt x="33" y="32"/>
                  </a:lnTo>
                  <a:close/>
                  <a:moveTo>
                    <a:pt x="33" y="30"/>
                  </a:moveTo>
                  <a:cubicBezTo>
                    <a:pt x="33" y="30"/>
                    <a:pt x="33" y="30"/>
                    <a:pt x="33" y="30"/>
                  </a:cubicBezTo>
                  <a:cubicBezTo>
                    <a:pt x="33" y="30"/>
                    <a:pt x="33" y="30"/>
                    <a:pt x="33" y="30"/>
                  </a:cubicBezTo>
                  <a:cubicBezTo>
                    <a:pt x="33" y="30"/>
                    <a:pt x="33" y="29"/>
                    <a:pt x="32" y="29"/>
                  </a:cubicBezTo>
                  <a:cubicBezTo>
                    <a:pt x="32" y="29"/>
                    <a:pt x="32" y="29"/>
                    <a:pt x="32" y="29"/>
                  </a:cubicBezTo>
                  <a:cubicBezTo>
                    <a:pt x="33" y="29"/>
                    <a:pt x="33" y="29"/>
                    <a:pt x="33" y="29"/>
                  </a:cubicBezTo>
                  <a:cubicBezTo>
                    <a:pt x="33" y="29"/>
                    <a:pt x="33" y="29"/>
                    <a:pt x="33" y="29"/>
                  </a:cubicBezTo>
                  <a:lnTo>
                    <a:pt x="33" y="30"/>
                  </a:lnTo>
                  <a:close/>
                  <a:moveTo>
                    <a:pt x="33" y="55"/>
                  </a:moveTo>
                  <a:cubicBezTo>
                    <a:pt x="33" y="55"/>
                    <a:pt x="33" y="55"/>
                    <a:pt x="33" y="55"/>
                  </a:cubicBezTo>
                  <a:cubicBezTo>
                    <a:pt x="33" y="54"/>
                    <a:pt x="33" y="54"/>
                    <a:pt x="32" y="54"/>
                  </a:cubicBezTo>
                  <a:cubicBezTo>
                    <a:pt x="32" y="54"/>
                    <a:pt x="32" y="54"/>
                    <a:pt x="32" y="54"/>
                  </a:cubicBezTo>
                  <a:cubicBezTo>
                    <a:pt x="33" y="54"/>
                    <a:pt x="33" y="54"/>
                    <a:pt x="33" y="54"/>
                  </a:cubicBezTo>
                  <a:cubicBezTo>
                    <a:pt x="33" y="55"/>
                    <a:pt x="33" y="55"/>
                    <a:pt x="33" y="55"/>
                  </a:cubicBezTo>
                  <a:close/>
                  <a:moveTo>
                    <a:pt x="30" y="54"/>
                  </a:moveTo>
                  <a:cubicBezTo>
                    <a:pt x="29" y="54"/>
                    <a:pt x="28" y="53"/>
                    <a:pt x="28" y="52"/>
                  </a:cubicBezTo>
                  <a:cubicBezTo>
                    <a:pt x="27" y="52"/>
                    <a:pt x="27" y="52"/>
                    <a:pt x="27" y="52"/>
                  </a:cubicBezTo>
                  <a:cubicBezTo>
                    <a:pt x="27" y="52"/>
                    <a:pt x="27" y="52"/>
                    <a:pt x="27" y="52"/>
                  </a:cubicBezTo>
                  <a:cubicBezTo>
                    <a:pt x="28" y="52"/>
                    <a:pt x="28" y="52"/>
                    <a:pt x="28" y="52"/>
                  </a:cubicBezTo>
                  <a:cubicBezTo>
                    <a:pt x="28" y="52"/>
                    <a:pt x="29" y="52"/>
                    <a:pt x="29" y="52"/>
                  </a:cubicBezTo>
                  <a:cubicBezTo>
                    <a:pt x="29" y="52"/>
                    <a:pt x="31" y="53"/>
                    <a:pt x="31" y="53"/>
                  </a:cubicBezTo>
                  <a:cubicBezTo>
                    <a:pt x="31" y="53"/>
                    <a:pt x="30" y="53"/>
                    <a:pt x="30" y="54"/>
                  </a:cubicBezTo>
                  <a:close/>
                  <a:moveTo>
                    <a:pt x="30" y="58"/>
                  </a:moveTo>
                  <a:cubicBezTo>
                    <a:pt x="29" y="58"/>
                    <a:pt x="30" y="58"/>
                    <a:pt x="29" y="58"/>
                  </a:cubicBezTo>
                  <a:cubicBezTo>
                    <a:pt x="29" y="58"/>
                    <a:pt x="29" y="58"/>
                    <a:pt x="29" y="58"/>
                  </a:cubicBezTo>
                  <a:cubicBezTo>
                    <a:pt x="30" y="58"/>
                    <a:pt x="30" y="58"/>
                    <a:pt x="30" y="58"/>
                  </a:cubicBezTo>
                  <a:close/>
                  <a:moveTo>
                    <a:pt x="25" y="43"/>
                  </a:moveTo>
                  <a:cubicBezTo>
                    <a:pt x="25" y="43"/>
                    <a:pt x="25" y="43"/>
                    <a:pt x="25" y="43"/>
                  </a:cubicBezTo>
                  <a:cubicBezTo>
                    <a:pt x="25" y="43"/>
                    <a:pt x="25" y="44"/>
                    <a:pt x="26" y="44"/>
                  </a:cubicBezTo>
                  <a:cubicBezTo>
                    <a:pt x="26" y="44"/>
                    <a:pt x="27" y="44"/>
                    <a:pt x="27" y="45"/>
                  </a:cubicBezTo>
                  <a:cubicBezTo>
                    <a:pt x="28" y="45"/>
                    <a:pt x="28" y="46"/>
                    <a:pt x="28" y="46"/>
                  </a:cubicBezTo>
                  <a:cubicBezTo>
                    <a:pt x="27" y="46"/>
                    <a:pt x="25" y="44"/>
                    <a:pt x="25" y="43"/>
                  </a:cubicBezTo>
                  <a:close/>
                  <a:moveTo>
                    <a:pt x="25" y="60"/>
                  </a:moveTo>
                  <a:cubicBezTo>
                    <a:pt x="25" y="60"/>
                    <a:pt x="25" y="59"/>
                    <a:pt x="24" y="59"/>
                  </a:cubicBezTo>
                  <a:cubicBezTo>
                    <a:pt x="24" y="59"/>
                    <a:pt x="24" y="59"/>
                    <a:pt x="24" y="59"/>
                  </a:cubicBezTo>
                  <a:cubicBezTo>
                    <a:pt x="25" y="60"/>
                    <a:pt x="27" y="60"/>
                    <a:pt x="28" y="61"/>
                  </a:cubicBezTo>
                  <a:cubicBezTo>
                    <a:pt x="28" y="61"/>
                    <a:pt x="28" y="61"/>
                    <a:pt x="28" y="61"/>
                  </a:cubicBezTo>
                  <a:cubicBezTo>
                    <a:pt x="28" y="62"/>
                    <a:pt x="28" y="62"/>
                    <a:pt x="28" y="62"/>
                  </a:cubicBezTo>
                  <a:cubicBezTo>
                    <a:pt x="28" y="62"/>
                    <a:pt x="28" y="62"/>
                    <a:pt x="28" y="62"/>
                  </a:cubicBezTo>
                  <a:cubicBezTo>
                    <a:pt x="28" y="62"/>
                    <a:pt x="28" y="62"/>
                    <a:pt x="28" y="62"/>
                  </a:cubicBezTo>
                  <a:cubicBezTo>
                    <a:pt x="26" y="60"/>
                    <a:pt x="26" y="60"/>
                    <a:pt x="26" y="60"/>
                  </a:cubicBezTo>
                  <a:cubicBezTo>
                    <a:pt x="26" y="60"/>
                    <a:pt x="26" y="60"/>
                    <a:pt x="26" y="60"/>
                  </a:cubicBezTo>
                  <a:cubicBezTo>
                    <a:pt x="25" y="60"/>
                    <a:pt x="25" y="60"/>
                    <a:pt x="25" y="60"/>
                  </a:cubicBezTo>
                  <a:close/>
                  <a:moveTo>
                    <a:pt x="24" y="59"/>
                  </a:moveTo>
                  <a:cubicBezTo>
                    <a:pt x="24" y="59"/>
                    <a:pt x="24" y="58"/>
                    <a:pt x="24" y="59"/>
                  </a:cubicBezTo>
                  <a:cubicBezTo>
                    <a:pt x="24" y="59"/>
                    <a:pt x="24" y="59"/>
                    <a:pt x="24" y="59"/>
                  </a:cubicBezTo>
                  <a:cubicBezTo>
                    <a:pt x="24" y="59"/>
                    <a:pt x="24" y="59"/>
                    <a:pt x="24" y="59"/>
                  </a:cubicBezTo>
                  <a:close/>
                  <a:moveTo>
                    <a:pt x="23" y="59"/>
                  </a:moveTo>
                  <a:cubicBezTo>
                    <a:pt x="23" y="59"/>
                    <a:pt x="23" y="59"/>
                    <a:pt x="23" y="59"/>
                  </a:cubicBezTo>
                  <a:cubicBezTo>
                    <a:pt x="23" y="58"/>
                    <a:pt x="23" y="58"/>
                    <a:pt x="23" y="58"/>
                  </a:cubicBezTo>
                  <a:cubicBezTo>
                    <a:pt x="23" y="58"/>
                    <a:pt x="23" y="58"/>
                    <a:pt x="23" y="58"/>
                  </a:cubicBezTo>
                  <a:lnTo>
                    <a:pt x="23" y="59"/>
                  </a:lnTo>
                  <a:close/>
                  <a:moveTo>
                    <a:pt x="20" y="50"/>
                  </a:moveTo>
                  <a:cubicBezTo>
                    <a:pt x="21" y="50"/>
                    <a:pt x="21" y="50"/>
                    <a:pt x="21" y="50"/>
                  </a:cubicBezTo>
                  <a:cubicBezTo>
                    <a:pt x="21" y="50"/>
                    <a:pt x="20" y="51"/>
                    <a:pt x="20" y="50"/>
                  </a:cubicBezTo>
                  <a:close/>
                  <a:moveTo>
                    <a:pt x="20" y="55"/>
                  </a:moveTo>
                  <a:cubicBezTo>
                    <a:pt x="20" y="54"/>
                    <a:pt x="19" y="54"/>
                    <a:pt x="18" y="54"/>
                  </a:cubicBezTo>
                  <a:cubicBezTo>
                    <a:pt x="18" y="53"/>
                    <a:pt x="18" y="53"/>
                    <a:pt x="18" y="53"/>
                  </a:cubicBezTo>
                  <a:cubicBezTo>
                    <a:pt x="19" y="54"/>
                    <a:pt x="19" y="54"/>
                    <a:pt x="20" y="54"/>
                  </a:cubicBezTo>
                  <a:cubicBezTo>
                    <a:pt x="20" y="55"/>
                    <a:pt x="20" y="55"/>
                    <a:pt x="20" y="55"/>
                  </a:cubicBezTo>
                  <a:close/>
                  <a:moveTo>
                    <a:pt x="19" y="44"/>
                  </a:moveTo>
                  <a:cubicBezTo>
                    <a:pt x="19" y="45"/>
                    <a:pt x="18" y="45"/>
                    <a:pt x="18" y="45"/>
                  </a:cubicBezTo>
                  <a:cubicBezTo>
                    <a:pt x="18" y="46"/>
                    <a:pt x="18" y="46"/>
                    <a:pt x="18" y="46"/>
                  </a:cubicBezTo>
                  <a:cubicBezTo>
                    <a:pt x="18" y="46"/>
                    <a:pt x="18" y="46"/>
                    <a:pt x="18" y="46"/>
                  </a:cubicBezTo>
                  <a:cubicBezTo>
                    <a:pt x="18" y="46"/>
                    <a:pt x="18" y="46"/>
                    <a:pt x="18" y="46"/>
                  </a:cubicBezTo>
                  <a:cubicBezTo>
                    <a:pt x="17" y="46"/>
                    <a:pt x="17" y="45"/>
                    <a:pt x="16" y="45"/>
                  </a:cubicBezTo>
                  <a:cubicBezTo>
                    <a:pt x="16" y="45"/>
                    <a:pt x="16" y="45"/>
                    <a:pt x="16" y="45"/>
                  </a:cubicBezTo>
                  <a:cubicBezTo>
                    <a:pt x="17" y="45"/>
                    <a:pt x="17" y="45"/>
                    <a:pt x="18" y="45"/>
                  </a:cubicBezTo>
                  <a:cubicBezTo>
                    <a:pt x="18" y="45"/>
                    <a:pt x="19" y="45"/>
                    <a:pt x="19" y="44"/>
                  </a:cubicBezTo>
                  <a:cubicBezTo>
                    <a:pt x="19" y="44"/>
                    <a:pt x="19" y="44"/>
                    <a:pt x="19" y="44"/>
                  </a:cubicBezTo>
                  <a:close/>
                  <a:moveTo>
                    <a:pt x="15" y="48"/>
                  </a:moveTo>
                  <a:cubicBezTo>
                    <a:pt x="15" y="48"/>
                    <a:pt x="15" y="48"/>
                    <a:pt x="15" y="48"/>
                  </a:cubicBezTo>
                  <a:cubicBezTo>
                    <a:pt x="15" y="48"/>
                    <a:pt x="15" y="49"/>
                    <a:pt x="15" y="48"/>
                  </a:cubicBezTo>
                  <a:close/>
                  <a:moveTo>
                    <a:pt x="14" y="47"/>
                  </a:moveTo>
                  <a:cubicBezTo>
                    <a:pt x="14" y="47"/>
                    <a:pt x="14" y="47"/>
                    <a:pt x="14" y="47"/>
                  </a:cubicBezTo>
                  <a:cubicBezTo>
                    <a:pt x="14" y="47"/>
                    <a:pt x="14" y="47"/>
                    <a:pt x="14" y="47"/>
                  </a:cubicBezTo>
                  <a:close/>
                  <a:moveTo>
                    <a:pt x="9" y="68"/>
                  </a:moveTo>
                  <a:cubicBezTo>
                    <a:pt x="9" y="67"/>
                    <a:pt x="9" y="67"/>
                    <a:pt x="9" y="67"/>
                  </a:cubicBezTo>
                  <a:cubicBezTo>
                    <a:pt x="9" y="68"/>
                    <a:pt x="9" y="67"/>
                    <a:pt x="9" y="68"/>
                  </a:cubicBezTo>
                  <a:close/>
                  <a:moveTo>
                    <a:pt x="9" y="67"/>
                  </a:moveTo>
                  <a:cubicBezTo>
                    <a:pt x="8" y="67"/>
                    <a:pt x="8" y="67"/>
                    <a:pt x="8" y="67"/>
                  </a:cubicBezTo>
                  <a:cubicBezTo>
                    <a:pt x="8" y="67"/>
                    <a:pt x="8" y="67"/>
                    <a:pt x="8" y="67"/>
                  </a:cubicBezTo>
                  <a:cubicBezTo>
                    <a:pt x="9" y="67"/>
                    <a:pt x="9" y="67"/>
                    <a:pt x="9" y="67"/>
                  </a:cubicBezTo>
                  <a:close/>
                  <a:moveTo>
                    <a:pt x="7" y="65"/>
                  </a:moveTo>
                  <a:cubicBezTo>
                    <a:pt x="7" y="65"/>
                    <a:pt x="6" y="65"/>
                    <a:pt x="6" y="64"/>
                  </a:cubicBezTo>
                  <a:cubicBezTo>
                    <a:pt x="6" y="64"/>
                    <a:pt x="6" y="64"/>
                    <a:pt x="6" y="64"/>
                  </a:cubicBezTo>
                  <a:cubicBezTo>
                    <a:pt x="6" y="64"/>
                    <a:pt x="6" y="64"/>
                    <a:pt x="6" y="64"/>
                  </a:cubicBezTo>
                  <a:cubicBezTo>
                    <a:pt x="7" y="64"/>
                    <a:pt x="7" y="65"/>
                    <a:pt x="7" y="6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4" name="Slide Number Placeholder 3"/>
          <p:cNvSpPr>
            <a:spLocks noGrp="1"/>
          </p:cNvSpPr>
          <p:nvPr>
            <p:ph type="sldNum" sz="quarter" idx="12"/>
          </p:nvPr>
        </p:nvSpPr>
        <p:spPr/>
        <p:txBody>
          <a:bodyPr/>
          <a:lstStyle/>
          <a:p>
            <a:fld id="{C83DE38E-0E7B-453E-83E4-A5FCF588E108}" type="slidenum">
              <a:rPr lang="en-ZA" altLang="en-US" smtClean="0"/>
              <a:pPr/>
              <a:t>16</a:t>
            </a:fld>
            <a:endParaRPr lang="en-ZA" altLang="en-US"/>
          </a:p>
        </p:txBody>
      </p:sp>
      <p:sp>
        <p:nvSpPr>
          <p:cNvPr id="23" name="Rectangle 22"/>
          <p:cNvSpPr/>
          <p:nvPr/>
        </p:nvSpPr>
        <p:spPr>
          <a:xfrm>
            <a:off x="7754444" y="4633209"/>
            <a:ext cx="1237156" cy="929391"/>
          </a:xfrm>
          <a:prstGeom prst="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smtClean="0">
                <a:solidFill>
                  <a:schemeClr val="tx1"/>
                </a:solidFill>
              </a:rPr>
              <a:t>Investigation</a:t>
            </a:r>
            <a:endParaRPr lang="en-ZA" sz="1400" dirty="0">
              <a:solidFill>
                <a:schemeClr val="tx1"/>
              </a:solidFill>
            </a:endParaRPr>
          </a:p>
        </p:txBody>
      </p:sp>
    </p:spTree>
    <p:extLst>
      <p:ext uri="{BB962C8B-B14F-4D97-AF65-F5344CB8AC3E}">
        <p14:creationId xmlns:p14="http://schemas.microsoft.com/office/powerpoint/2010/main" xmlns="" val="21882713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stretch>
            <a:fillRect/>
          </a:stretch>
        </p:blipFill>
        <p:spPr>
          <a:xfrm>
            <a:off x="1768763" y="1156943"/>
            <a:ext cx="6842369" cy="5405222"/>
          </a:xfrm>
          <a:prstGeom prst="rect">
            <a:avLst/>
          </a:prstGeom>
        </p:spPr>
      </p:pic>
      <p:sp>
        <p:nvSpPr>
          <p:cNvPr id="7" name="Rectangular Callout 6"/>
          <p:cNvSpPr/>
          <p:nvPr/>
        </p:nvSpPr>
        <p:spPr>
          <a:xfrm>
            <a:off x="526053" y="1238146"/>
            <a:ext cx="1051083" cy="1191599"/>
          </a:xfrm>
          <a:prstGeom prst="wedgeRectCallout">
            <a:avLst>
              <a:gd name="adj1" fmla="val 75118"/>
              <a:gd name="adj2" fmla="val -695"/>
            </a:avLst>
          </a:prstGeom>
          <a:solidFill>
            <a:schemeClr val="bg1"/>
          </a:solidFill>
          <a:ln w="6350">
            <a:solidFill>
              <a:schemeClr val="bg1">
                <a:lumMod val="65000"/>
              </a:schemeClr>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r>
              <a:rPr lang="en-ZA" sz="1100" dirty="0"/>
              <a:t>All allegations are controlled and monitored</a:t>
            </a:r>
            <a:endParaRPr lang="en-US" sz="1100" dirty="0"/>
          </a:p>
        </p:txBody>
      </p:sp>
      <p:sp>
        <p:nvSpPr>
          <p:cNvPr id="10" name="Rectangular Callout 9"/>
          <p:cNvSpPr/>
          <p:nvPr/>
        </p:nvSpPr>
        <p:spPr>
          <a:xfrm>
            <a:off x="542773" y="2730787"/>
            <a:ext cx="1017641" cy="1122386"/>
          </a:xfrm>
          <a:prstGeom prst="wedgeRectCallout">
            <a:avLst>
              <a:gd name="adj1" fmla="val 76950"/>
              <a:gd name="adj2" fmla="val -76477"/>
            </a:avLst>
          </a:prstGeom>
          <a:solidFill>
            <a:schemeClr val="bg1"/>
          </a:solidFill>
          <a:ln w="6350">
            <a:solidFill>
              <a:schemeClr val="bg1">
                <a:lumMod val="65000"/>
              </a:schemeClr>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r>
              <a:rPr lang="en-ZA" sz="1100" dirty="0"/>
              <a:t>Increase number of  allegations that are converted into cases</a:t>
            </a:r>
            <a:endParaRPr lang="en-US" sz="1100" dirty="0"/>
          </a:p>
        </p:txBody>
      </p:sp>
      <p:sp>
        <p:nvSpPr>
          <p:cNvPr id="15" name="Rectangular Callout 14"/>
          <p:cNvSpPr/>
          <p:nvPr/>
        </p:nvSpPr>
        <p:spPr>
          <a:xfrm>
            <a:off x="542773" y="5482819"/>
            <a:ext cx="1034363" cy="888679"/>
          </a:xfrm>
          <a:prstGeom prst="wedgeRectCallout">
            <a:avLst>
              <a:gd name="adj1" fmla="val 74069"/>
              <a:gd name="adj2" fmla="val 6514"/>
            </a:avLst>
          </a:prstGeom>
          <a:solidFill>
            <a:schemeClr val="bg1"/>
          </a:solidFill>
          <a:ln w="6350">
            <a:solidFill>
              <a:schemeClr val="bg1">
                <a:lumMod val="65000"/>
              </a:schemeClr>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r>
              <a:rPr lang="en-ZA" sz="1100" dirty="0"/>
              <a:t>New targeted  capacity to educate the public</a:t>
            </a:r>
            <a:endParaRPr lang="en-US" sz="1100" dirty="0"/>
          </a:p>
        </p:txBody>
      </p:sp>
      <p:sp>
        <p:nvSpPr>
          <p:cNvPr id="22" name="Title 1"/>
          <p:cNvSpPr txBox="1">
            <a:spLocks/>
          </p:cNvSpPr>
          <p:nvPr/>
        </p:nvSpPr>
        <p:spPr bwMode="auto">
          <a:xfrm>
            <a:off x="1155326" y="222347"/>
            <a:ext cx="7543800" cy="7620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spcBef>
                <a:spcPts val="600"/>
              </a:spcBef>
              <a:spcAft>
                <a:spcPts val="0"/>
              </a:spcAft>
              <a:defRPr/>
            </a:pPr>
            <a:r>
              <a:rPr lang="en-ZA" sz="2400" b="1" dirty="0">
                <a:effectLst>
                  <a:outerShdw blurRad="38100" dist="38100" dir="2700000" algn="tl">
                    <a:srgbClr val="000000">
                      <a:alpha val="43137"/>
                    </a:srgbClr>
                  </a:outerShdw>
                </a:effectLst>
              </a:rPr>
              <a:t>The Value </a:t>
            </a:r>
            <a:r>
              <a:rPr lang="en-ZA" sz="2400" b="1" dirty="0" smtClean="0">
                <a:effectLst>
                  <a:outerShdw blurRad="38100" dist="38100" dir="2700000" algn="tl">
                    <a:srgbClr val="000000">
                      <a:alpha val="43137"/>
                    </a:srgbClr>
                  </a:outerShdw>
                </a:effectLst>
              </a:rPr>
              <a:t>Chain 2/3 </a:t>
            </a:r>
            <a:endParaRPr lang="en-ZA" sz="2400" b="1" dirty="0">
              <a:effectLst>
                <a:outerShdw blurRad="38100" dist="38100" dir="2700000" algn="tl">
                  <a:srgbClr val="000000">
                    <a:alpha val="43137"/>
                  </a:srgbClr>
                </a:outerShdw>
              </a:effectLst>
            </a:endParaRPr>
          </a:p>
        </p:txBody>
      </p:sp>
      <p:sp>
        <p:nvSpPr>
          <p:cNvPr id="2" name="Rectangle 1"/>
          <p:cNvSpPr/>
          <p:nvPr/>
        </p:nvSpPr>
        <p:spPr>
          <a:xfrm>
            <a:off x="1811028" y="2631980"/>
            <a:ext cx="278238" cy="504689"/>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ZA" sz="500" dirty="0" smtClean="0">
                <a:latin typeface="Verdana" panose="020B0604030504040204" pitchFamily="34" charset="0"/>
                <a:ea typeface="Verdana" panose="020B0604030504040204" pitchFamily="34" charset="0"/>
                <a:cs typeface="Verdana" panose="020B0604030504040204" pitchFamily="34" charset="0"/>
              </a:rPr>
              <a:t>Case Management </a:t>
            </a:r>
            <a:endParaRPr lang="en-ZA" sz="500" dirty="0">
              <a:latin typeface="Verdana" panose="020B0604030504040204" pitchFamily="34" charset="0"/>
              <a:ea typeface="Verdana" panose="020B0604030504040204" pitchFamily="34" charset="0"/>
              <a:cs typeface="Verdana" panose="020B0604030504040204" pitchFamily="34" charset="0"/>
            </a:endParaRPr>
          </a:p>
        </p:txBody>
      </p:sp>
      <p:sp>
        <p:nvSpPr>
          <p:cNvPr id="11" name="Rectangle 10"/>
          <p:cNvSpPr/>
          <p:nvPr/>
        </p:nvSpPr>
        <p:spPr>
          <a:xfrm>
            <a:off x="1811028" y="3918857"/>
            <a:ext cx="278238" cy="83756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ZA" sz="500" dirty="0" smtClean="0">
                <a:latin typeface="Verdana" panose="020B0604030504040204" pitchFamily="34" charset="0"/>
                <a:ea typeface="Verdana" panose="020B0604030504040204" pitchFamily="34" charset="0"/>
                <a:cs typeface="Verdana" panose="020B0604030504040204" pitchFamily="34" charset="0"/>
              </a:rPr>
              <a:t>Forensic General</a:t>
            </a:r>
            <a:endParaRPr lang="en-ZA" sz="500" dirty="0">
              <a:latin typeface="Verdana" panose="020B0604030504040204" pitchFamily="34" charset="0"/>
              <a:ea typeface="Verdana" panose="020B0604030504040204" pitchFamily="34" charset="0"/>
              <a:cs typeface="Verdana" panose="020B0604030504040204" pitchFamily="34" charset="0"/>
            </a:endParaRPr>
          </a:p>
        </p:txBody>
      </p:sp>
      <p:sp>
        <p:nvSpPr>
          <p:cNvPr id="6" name="Slide Number Placeholder 5"/>
          <p:cNvSpPr>
            <a:spLocks noGrp="1"/>
          </p:cNvSpPr>
          <p:nvPr>
            <p:ph type="sldNum" sz="quarter" idx="12"/>
          </p:nvPr>
        </p:nvSpPr>
        <p:spPr/>
        <p:txBody>
          <a:bodyPr/>
          <a:lstStyle/>
          <a:p>
            <a:fld id="{C83DE38E-0E7B-453E-83E4-A5FCF588E108}" type="slidenum">
              <a:rPr lang="en-ZA" altLang="en-US" smtClean="0"/>
              <a:pPr/>
              <a:t>17</a:t>
            </a:fld>
            <a:endParaRPr lang="en-ZA" altLang="en-US"/>
          </a:p>
        </p:txBody>
      </p:sp>
    </p:spTree>
    <p:extLst>
      <p:ext uri="{BB962C8B-B14F-4D97-AF65-F5344CB8AC3E}">
        <p14:creationId xmlns:p14="http://schemas.microsoft.com/office/powerpoint/2010/main" xmlns="" val="30468265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stretch>
            <a:fillRect/>
          </a:stretch>
        </p:blipFill>
        <p:spPr>
          <a:xfrm>
            <a:off x="149407" y="1020198"/>
            <a:ext cx="7063660" cy="5580034"/>
          </a:xfrm>
          <a:prstGeom prst="rect">
            <a:avLst/>
          </a:prstGeom>
        </p:spPr>
      </p:pic>
      <p:sp>
        <p:nvSpPr>
          <p:cNvPr id="9" name="Rectangular Callout 8"/>
          <p:cNvSpPr/>
          <p:nvPr/>
        </p:nvSpPr>
        <p:spPr>
          <a:xfrm>
            <a:off x="7427742" y="1123920"/>
            <a:ext cx="1424658" cy="720000"/>
          </a:xfrm>
          <a:prstGeom prst="wedgeRectCallout">
            <a:avLst>
              <a:gd name="adj1" fmla="val -93905"/>
              <a:gd name="adj2" fmla="val 1931"/>
            </a:avLst>
          </a:prstGeom>
          <a:solidFill>
            <a:schemeClr val="bg1"/>
          </a:solidFill>
          <a:ln w="6350">
            <a:solidFill>
              <a:schemeClr val="bg1">
                <a:lumMod val="65000"/>
              </a:schemeClr>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r>
              <a:rPr lang="en-ZA" sz="1100" dirty="0" smtClean="0"/>
              <a:t>Monitor SIU impact</a:t>
            </a:r>
            <a:endParaRPr lang="en-US" sz="1100" dirty="0"/>
          </a:p>
        </p:txBody>
      </p:sp>
      <p:sp>
        <p:nvSpPr>
          <p:cNvPr id="11" name="Rectangular Callout 10"/>
          <p:cNvSpPr/>
          <p:nvPr/>
        </p:nvSpPr>
        <p:spPr>
          <a:xfrm>
            <a:off x="7441507" y="1994899"/>
            <a:ext cx="1424658" cy="720000"/>
          </a:xfrm>
          <a:prstGeom prst="wedgeRectCallout">
            <a:avLst>
              <a:gd name="adj1" fmla="val -89954"/>
              <a:gd name="adj2" fmla="val -27377"/>
            </a:avLst>
          </a:prstGeom>
          <a:solidFill>
            <a:schemeClr val="bg1"/>
          </a:solidFill>
          <a:ln w="6350">
            <a:solidFill>
              <a:schemeClr val="bg1">
                <a:lumMod val="65000"/>
              </a:schemeClr>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r>
              <a:rPr lang="en-ZA" sz="1100" dirty="0" smtClean="0"/>
              <a:t>Total transformation in scoping of cases</a:t>
            </a:r>
            <a:endParaRPr lang="en-US" sz="1100" dirty="0"/>
          </a:p>
        </p:txBody>
      </p:sp>
      <p:sp>
        <p:nvSpPr>
          <p:cNvPr id="12" name="Rectangular Callout 11"/>
          <p:cNvSpPr/>
          <p:nvPr/>
        </p:nvSpPr>
        <p:spPr>
          <a:xfrm>
            <a:off x="7441810" y="2866415"/>
            <a:ext cx="1424658" cy="720000"/>
          </a:xfrm>
          <a:prstGeom prst="wedgeRectCallout">
            <a:avLst>
              <a:gd name="adj1" fmla="val -88967"/>
              <a:gd name="adj2" fmla="val -66454"/>
            </a:avLst>
          </a:prstGeom>
          <a:solidFill>
            <a:schemeClr val="bg1"/>
          </a:solidFill>
          <a:ln w="6350">
            <a:solidFill>
              <a:schemeClr val="bg1">
                <a:lumMod val="65000"/>
              </a:schemeClr>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r>
              <a:rPr lang="en-ZA" sz="1100" dirty="0" smtClean="0"/>
              <a:t>Improve quality and turnaround time of investigations</a:t>
            </a:r>
            <a:endParaRPr lang="en-US" sz="1100" dirty="0"/>
          </a:p>
        </p:txBody>
      </p:sp>
      <p:sp>
        <p:nvSpPr>
          <p:cNvPr id="13" name="Rectangular Callout 12"/>
          <p:cNvSpPr/>
          <p:nvPr/>
        </p:nvSpPr>
        <p:spPr>
          <a:xfrm>
            <a:off x="7461904" y="4704221"/>
            <a:ext cx="1424658" cy="720000"/>
          </a:xfrm>
          <a:prstGeom prst="wedgeRectCallout">
            <a:avLst>
              <a:gd name="adj1" fmla="val -86992"/>
              <a:gd name="adj2" fmla="val 3885"/>
            </a:avLst>
          </a:prstGeom>
          <a:solidFill>
            <a:schemeClr val="bg1"/>
          </a:solidFill>
          <a:ln w="6350">
            <a:solidFill>
              <a:schemeClr val="bg1">
                <a:lumMod val="65000"/>
              </a:schemeClr>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r>
              <a:rPr lang="en-ZA" sz="1100" dirty="0" smtClean="0"/>
              <a:t>Create and publish sector intelligence</a:t>
            </a:r>
            <a:endParaRPr lang="en-US" sz="1100" dirty="0"/>
          </a:p>
        </p:txBody>
      </p:sp>
      <p:sp>
        <p:nvSpPr>
          <p:cNvPr id="14" name="Rectangular Callout 13"/>
          <p:cNvSpPr/>
          <p:nvPr/>
        </p:nvSpPr>
        <p:spPr>
          <a:xfrm>
            <a:off x="7461904" y="5713963"/>
            <a:ext cx="1424658" cy="720000"/>
          </a:xfrm>
          <a:prstGeom prst="wedgeRectCallout">
            <a:avLst>
              <a:gd name="adj1" fmla="val -80080"/>
              <a:gd name="adj2" fmla="val -52777"/>
            </a:avLst>
          </a:prstGeom>
          <a:solidFill>
            <a:schemeClr val="bg1"/>
          </a:solidFill>
          <a:ln w="6350">
            <a:solidFill>
              <a:schemeClr val="bg1">
                <a:lumMod val="65000"/>
              </a:schemeClr>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r>
              <a:rPr lang="en-ZA" sz="1100" dirty="0" smtClean="0"/>
              <a:t>Create advisory capacity to prevent re-occurrences</a:t>
            </a:r>
            <a:endParaRPr lang="en-US" sz="1100" dirty="0"/>
          </a:p>
        </p:txBody>
      </p:sp>
      <p:sp>
        <p:nvSpPr>
          <p:cNvPr id="16" name="Rectangular Callout 15"/>
          <p:cNvSpPr/>
          <p:nvPr/>
        </p:nvSpPr>
        <p:spPr>
          <a:xfrm>
            <a:off x="7461904" y="3785760"/>
            <a:ext cx="1424658" cy="720000"/>
          </a:xfrm>
          <a:prstGeom prst="wedgeRectCallout">
            <a:avLst>
              <a:gd name="adj1" fmla="val -248932"/>
              <a:gd name="adj2" fmla="val -21515"/>
            </a:avLst>
          </a:prstGeom>
          <a:solidFill>
            <a:schemeClr val="bg1"/>
          </a:solidFill>
          <a:ln w="6350">
            <a:solidFill>
              <a:schemeClr val="bg1">
                <a:lumMod val="65000"/>
              </a:schemeClr>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r>
              <a:rPr lang="en-ZA" sz="1100" dirty="0" smtClean="0"/>
              <a:t>Expand monitoring and evaluation of case management</a:t>
            </a:r>
            <a:endParaRPr lang="en-US" sz="1100" dirty="0"/>
          </a:p>
        </p:txBody>
      </p:sp>
      <p:sp>
        <p:nvSpPr>
          <p:cNvPr id="24" name="Title 1"/>
          <p:cNvSpPr txBox="1">
            <a:spLocks/>
          </p:cNvSpPr>
          <p:nvPr/>
        </p:nvSpPr>
        <p:spPr bwMode="auto">
          <a:xfrm>
            <a:off x="1155326" y="222347"/>
            <a:ext cx="7543800" cy="7620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spcBef>
                <a:spcPts val="600"/>
              </a:spcBef>
              <a:spcAft>
                <a:spcPts val="0"/>
              </a:spcAft>
              <a:defRPr/>
            </a:pPr>
            <a:r>
              <a:rPr lang="en-ZA" sz="2400" b="1" dirty="0">
                <a:effectLst>
                  <a:outerShdw blurRad="38100" dist="38100" dir="2700000" algn="tl">
                    <a:srgbClr val="000000">
                      <a:alpha val="43137"/>
                    </a:srgbClr>
                  </a:outerShdw>
                </a:effectLst>
              </a:rPr>
              <a:t>The Value Chain </a:t>
            </a:r>
            <a:r>
              <a:rPr lang="en-ZA" sz="2400" b="1" dirty="0" smtClean="0">
                <a:effectLst>
                  <a:outerShdw blurRad="38100" dist="38100" dir="2700000" algn="tl">
                    <a:srgbClr val="000000">
                      <a:alpha val="43137"/>
                    </a:srgbClr>
                  </a:outerShdw>
                </a:effectLst>
              </a:rPr>
              <a:t>3/3</a:t>
            </a:r>
            <a:endParaRPr lang="en-ZA" sz="2400" b="1" dirty="0">
              <a:effectLst>
                <a:outerShdw blurRad="38100" dist="38100" dir="2700000" algn="tl">
                  <a:srgbClr val="000000">
                    <a:alpha val="43137"/>
                  </a:srgbClr>
                </a:outerShdw>
              </a:effectLst>
            </a:endParaRPr>
          </a:p>
        </p:txBody>
      </p:sp>
      <p:sp>
        <p:nvSpPr>
          <p:cNvPr id="25" name="Rectangle 24"/>
          <p:cNvSpPr/>
          <p:nvPr/>
        </p:nvSpPr>
        <p:spPr>
          <a:xfrm>
            <a:off x="198848" y="2527829"/>
            <a:ext cx="278238" cy="504689"/>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ZA" sz="500" dirty="0" smtClean="0">
                <a:latin typeface="Verdana" panose="020B0604030504040204" pitchFamily="34" charset="0"/>
                <a:ea typeface="Verdana" panose="020B0604030504040204" pitchFamily="34" charset="0"/>
                <a:cs typeface="Verdana" panose="020B0604030504040204" pitchFamily="34" charset="0"/>
              </a:rPr>
              <a:t>Case Management </a:t>
            </a:r>
            <a:endParaRPr lang="en-ZA" sz="500" dirty="0">
              <a:latin typeface="Verdana" panose="020B0604030504040204" pitchFamily="34" charset="0"/>
              <a:ea typeface="Verdana" panose="020B0604030504040204" pitchFamily="34" charset="0"/>
              <a:cs typeface="Verdana" panose="020B0604030504040204" pitchFamily="34" charset="0"/>
            </a:endParaRPr>
          </a:p>
        </p:txBody>
      </p:sp>
      <p:sp>
        <p:nvSpPr>
          <p:cNvPr id="26" name="Rectangle 25"/>
          <p:cNvSpPr/>
          <p:nvPr/>
        </p:nvSpPr>
        <p:spPr>
          <a:xfrm>
            <a:off x="198848" y="3866660"/>
            <a:ext cx="278238" cy="876789"/>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ZA" sz="500" dirty="0" smtClean="0">
                <a:latin typeface="Verdana" panose="020B0604030504040204" pitchFamily="34" charset="0"/>
                <a:ea typeface="Verdana" panose="020B0604030504040204" pitchFamily="34" charset="0"/>
                <a:cs typeface="Verdana" panose="020B0604030504040204" pitchFamily="34" charset="0"/>
              </a:rPr>
              <a:t>Forensic General</a:t>
            </a:r>
            <a:endParaRPr lang="en-ZA" sz="5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C83DE38E-0E7B-453E-83E4-A5FCF588E108}" type="slidenum">
              <a:rPr lang="en-ZA" altLang="en-US" smtClean="0"/>
              <a:pPr/>
              <a:t>18</a:t>
            </a:fld>
            <a:endParaRPr lang="en-ZA" altLang="en-US"/>
          </a:p>
        </p:txBody>
      </p:sp>
    </p:spTree>
    <p:extLst>
      <p:ext uri="{BB962C8B-B14F-4D97-AF65-F5344CB8AC3E}">
        <p14:creationId xmlns:p14="http://schemas.microsoft.com/office/powerpoint/2010/main" xmlns="" val="34239462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958983" y="3605360"/>
            <a:ext cx="1057888" cy="1057888"/>
          </a:xfrm>
          <a:prstGeom prst="rect">
            <a:avLst/>
          </a:prstGeom>
        </p:spPr>
      </p:pic>
      <p:pic>
        <p:nvPicPr>
          <p:cNvPr id="5" name="Picture 4"/>
          <p:cNvPicPr>
            <a:picLocks noChangeAspect="1"/>
          </p:cNvPicPr>
          <p:nvPr/>
        </p:nvPicPr>
        <p:blipFill>
          <a:blip r:embed="rId3" cstate="print">
            <a:grayscl/>
          </a:blip>
          <a:stretch>
            <a:fillRect/>
          </a:stretch>
        </p:blipFill>
        <p:spPr>
          <a:xfrm>
            <a:off x="1466511" y="1231961"/>
            <a:ext cx="6408243" cy="5369681"/>
          </a:xfrm>
          <a:prstGeom prst="rect">
            <a:avLst/>
          </a:prstGeom>
        </p:spPr>
      </p:pic>
      <p:sp>
        <p:nvSpPr>
          <p:cNvPr id="4" name="Rectangular Callout 3"/>
          <p:cNvSpPr/>
          <p:nvPr/>
        </p:nvSpPr>
        <p:spPr>
          <a:xfrm>
            <a:off x="124585" y="2037404"/>
            <a:ext cx="1124870" cy="861134"/>
          </a:xfrm>
          <a:prstGeom prst="wedgeRectCallout">
            <a:avLst>
              <a:gd name="adj1" fmla="val 173441"/>
              <a:gd name="adj2" fmla="val -127778"/>
            </a:avLst>
          </a:prstGeom>
          <a:solidFill>
            <a:schemeClr val="bg1"/>
          </a:solidFill>
          <a:ln w="6350">
            <a:solidFill>
              <a:schemeClr val="bg1">
                <a:lumMod val="65000"/>
              </a:schemeClr>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r>
              <a:rPr lang="en-ZA" sz="1100" dirty="0"/>
              <a:t>Create ring-fenced unit for national cases</a:t>
            </a:r>
            <a:endParaRPr lang="en-US" sz="1100" dirty="0"/>
          </a:p>
        </p:txBody>
      </p:sp>
      <p:sp>
        <p:nvSpPr>
          <p:cNvPr id="8" name="Rectangular Callout 7"/>
          <p:cNvSpPr/>
          <p:nvPr/>
        </p:nvSpPr>
        <p:spPr>
          <a:xfrm>
            <a:off x="7920540" y="4534320"/>
            <a:ext cx="1134775" cy="1170372"/>
          </a:xfrm>
          <a:prstGeom prst="wedgeRectCallout">
            <a:avLst>
              <a:gd name="adj1" fmla="val -180836"/>
              <a:gd name="adj2" fmla="val -316466"/>
            </a:avLst>
          </a:prstGeom>
          <a:solidFill>
            <a:schemeClr val="bg1"/>
          </a:solidFill>
          <a:ln w="6350">
            <a:solidFill>
              <a:schemeClr val="bg1">
                <a:lumMod val="65000"/>
              </a:schemeClr>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r>
              <a:rPr lang="en-ZA" sz="1100" dirty="0"/>
              <a:t>Empower </a:t>
            </a:r>
            <a:r>
              <a:rPr lang="en-ZA" sz="1100" dirty="0">
                <a:solidFill>
                  <a:srgbClr val="000000"/>
                </a:solidFill>
              </a:rPr>
              <a:t>provincial</a:t>
            </a:r>
            <a:r>
              <a:rPr lang="en-ZA" sz="1100" dirty="0" smtClean="0"/>
              <a:t> </a:t>
            </a:r>
            <a:r>
              <a:rPr lang="en-ZA" sz="1100" dirty="0"/>
              <a:t>accountability and business development</a:t>
            </a:r>
            <a:endParaRPr lang="en-US" sz="1100" dirty="0"/>
          </a:p>
        </p:txBody>
      </p:sp>
      <p:sp>
        <p:nvSpPr>
          <p:cNvPr id="9" name="Rectangular Callout 8"/>
          <p:cNvSpPr/>
          <p:nvPr/>
        </p:nvSpPr>
        <p:spPr>
          <a:xfrm>
            <a:off x="114680" y="4075579"/>
            <a:ext cx="1134775" cy="917481"/>
          </a:xfrm>
          <a:prstGeom prst="wedgeRectCallout">
            <a:avLst>
              <a:gd name="adj1" fmla="val 347101"/>
              <a:gd name="adj2" fmla="val -264637"/>
            </a:avLst>
          </a:prstGeom>
          <a:solidFill>
            <a:schemeClr val="bg1"/>
          </a:solidFill>
          <a:ln w="6350">
            <a:solidFill>
              <a:schemeClr val="bg1">
                <a:lumMod val="65000"/>
              </a:schemeClr>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r>
              <a:rPr lang="en-ZA" sz="1100" dirty="0"/>
              <a:t>Standardise the quality of service delivery</a:t>
            </a:r>
            <a:endParaRPr lang="en-US" sz="1100" dirty="0"/>
          </a:p>
        </p:txBody>
      </p:sp>
      <p:sp>
        <p:nvSpPr>
          <p:cNvPr id="10" name="Oval 9"/>
          <p:cNvSpPr/>
          <p:nvPr/>
        </p:nvSpPr>
        <p:spPr>
          <a:xfrm>
            <a:off x="8343396" y="3964870"/>
            <a:ext cx="289061" cy="3388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b="1" dirty="0"/>
              <a:t>3</a:t>
            </a:r>
            <a:endParaRPr lang="en-US" sz="2000" b="1" dirty="0"/>
          </a:p>
        </p:txBody>
      </p:sp>
      <p:sp>
        <p:nvSpPr>
          <p:cNvPr id="13" name="Title 1"/>
          <p:cNvSpPr txBox="1">
            <a:spLocks/>
          </p:cNvSpPr>
          <p:nvPr/>
        </p:nvSpPr>
        <p:spPr bwMode="auto">
          <a:xfrm>
            <a:off x="1155326" y="222347"/>
            <a:ext cx="7543800" cy="7620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spcBef>
                <a:spcPts val="600"/>
              </a:spcBef>
              <a:spcAft>
                <a:spcPts val="0"/>
              </a:spcAft>
              <a:defRPr/>
            </a:pPr>
            <a:r>
              <a:rPr lang="en-ZA" sz="2400" b="1" dirty="0">
                <a:effectLst>
                  <a:outerShdw blurRad="38100" dist="38100" dir="2700000" algn="tl">
                    <a:srgbClr val="000000">
                      <a:alpha val="43137"/>
                    </a:srgbClr>
                  </a:outerShdw>
                </a:effectLst>
              </a:rPr>
              <a:t>The </a:t>
            </a:r>
            <a:r>
              <a:rPr lang="en-ZA" sz="2400" b="1" dirty="0" smtClean="0">
                <a:effectLst>
                  <a:outerShdw blurRad="38100" dist="38100" dir="2700000" algn="tl">
                    <a:srgbClr val="000000">
                      <a:alpha val="43137"/>
                    </a:srgbClr>
                  </a:outerShdw>
                </a:effectLst>
              </a:rPr>
              <a:t>Operating Model  </a:t>
            </a:r>
            <a:endParaRPr lang="en-ZA" sz="2400" b="1" dirty="0">
              <a:effectLst>
                <a:outerShdw blurRad="38100" dist="38100" dir="2700000" algn="tl">
                  <a:srgbClr val="000000">
                    <a:alpha val="43137"/>
                  </a:srgbClr>
                </a:outerShdw>
              </a:effectLst>
            </a:endParaRPr>
          </a:p>
        </p:txBody>
      </p:sp>
      <p:pic>
        <p:nvPicPr>
          <p:cNvPr id="15" name="Picture 1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91567" y="1092479"/>
            <a:ext cx="1057888" cy="1057888"/>
          </a:xfrm>
          <a:prstGeom prst="rect">
            <a:avLst/>
          </a:prstGeom>
        </p:spPr>
      </p:pic>
      <p:sp>
        <p:nvSpPr>
          <p:cNvPr id="16" name="Oval 15"/>
          <p:cNvSpPr/>
          <p:nvPr/>
        </p:nvSpPr>
        <p:spPr>
          <a:xfrm>
            <a:off x="575980" y="1451989"/>
            <a:ext cx="289061" cy="3388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1</a:t>
            </a:r>
            <a:endParaRPr lang="en-US" sz="2000" b="1" dirty="0"/>
          </a:p>
        </p:txBody>
      </p:sp>
      <p:pic>
        <p:nvPicPr>
          <p:cNvPr id="17" name="Picture 1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8111" y="3145085"/>
            <a:ext cx="1057888" cy="1057888"/>
          </a:xfrm>
          <a:prstGeom prst="rect">
            <a:avLst/>
          </a:prstGeom>
        </p:spPr>
      </p:pic>
      <p:sp>
        <p:nvSpPr>
          <p:cNvPr id="18" name="Oval 17"/>
          <p:cNvSpPr/>
          <p:nvPr/>
        </p:nvSpPr>
        <p:spPr>
          <a:xfrm>
            <a:off x="522524" y="3504595"/>
            <a:ext cx="289061" cy="3388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b="1" dirty="0" smtClean="0"/>
              <a:t>2</a:t>
            </a:r>
            <a:endParaRPr lang="en-US" sz="2000" b="1" dirty="0"/>
          </a:p>
        </p:txBody>
      </p:sp>
      <p:sp>
        <p:nvSpPr>
          <p:cNvPr id="6" name="Slide Number Placeholder 5"/>
          <p:cNvSpPr>
            <a:spLocks noGrp="1"/>
          </p:cNvSpPr>
          <p:nvPr>
            <p:ph type="sldNum" sz="quarter" idx="12"/>
          </p:nvPr>
        </p:nvSpPr>
        <p:spPr/>
        <p:txBody>
          <a:bodyPr/>
          <a:lstStyle/>
          <a:p>
            <a:fld id="{C83DE38E-0E7B-453E-83E4-A5FCF588E108}" type="slidenum">
              <a:rPr lang="en-ZA" altLang="en-US" smtClean="0"/>
              <a:pPr/>
              <a:t>19</a:t>
            </a:fld>
            <a:endParaRPr lang="en-ZA" altLang="en-US"/>
          </a:p>
        </p:txBody>
      </p:sp>
    </p:spTree>
    <p:extLst>
      <p:ext uri="{BB962C8B-B14F-4D97-AF65-F5344CB8AC3E}">
        <p14:creationId xmlns:p14="http://schemas.microsoft.com/office/powerpoint/2010/main" xmlns="" val="33821488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87624" y="194345"/>
            <a:ext cx="5786437" cy="714375"/>
          </a:xfrm>
          <a:prstGeom prst="rect">
            <a:avLst/>
          </a:prstGeom>
        </p:spPr>
        <p:txBody>
          <a:bodyPr/>
          <a:lstStyle/>
          <a:p>
            <a:pPr algn="l" eaLnBrk="1" hangingPunct="1">
              <a:lnSpc>
                <a:spcPct val="100000"/>
              </a:lnSpc>
              <a:spcBef>
                <a:spcPts val="600"/>
              </a:spcBef>
              <a:spcAft>
                <a:spcPts val="0"/>
              </a:spcAft>
              <a:defRPr/>
            </a:pPr>
            <a:r>
              <a:rPr lang="en-ZA" sz="2400" b="1" dirty="0" smtClean="0">
                <a:effectLst>
                  <a:outerShdw blurRad="38100" dist="38100" dir="2700000" algn="tl">
                    <a:srgbClr val="000000">
                      <a:alpha val="43137"/>
                    </a:srgbClr>
                  </a:outerShdw>
                </a:effectLst>
              </a:rPr>
              <a:t>TABLE OF CONTENTS</a:t>
            </a:r>
            <a:endParaRPr lang="en-ZA" sz="2400" b="1" dirty="0">
              <a:effectLst>
                <a:outerShdw blurRad="38100" dist="38100" dir="2700000" algn="tl">
                  <a:srgbClr val="000000">
                    <a:alpha val="43137"/>
                  </a:srgbClr>
                </a:outerShdw>
              </a:effectLst>
            </a:endParaRPr>
          </a:p>
        </p:txBody>
      </p:sp>
      <p:pic>
        <p:nvPicPr>
          <p:cNvPr id="9" name="Picture 2" descr="http://2.bp.blogspot.com/-pnZ4ON-dkb4/VgNY1GYKziI/AAAAAAAABO0/2imkPlQ27-U/s1600/corruption.jpeg"/>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saturation sat="0"/>
                    </a14:imgEffect>
                  </a14:imgLayer>
                </a14:imgProps>
              </a:ext>
              <a:ext uri="{28A0092B-C50C-407E-A947-70E740481C1C}">
                <a14:useLocalDpi xmlns:a14="http://schemas.microsoft.com/office/drawing/2010/main" xmlns="" val="0"/>
              </a:ext>
            </a:extLst>
          </a:blip>
          <a:srcRect/>
          <a:stretch>
            <a:fillRect/>
          </a:stretch>
        </p:blipFill>
        <p:spPr bwMode="auto">
          <a:xfrm>
            <a:off x="5715000" y="4293889"/>
            <a:ext cx="3420291" cy="257282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76200" y="1104924"/>
            <a:ext cx="5029200" cy="5796138"/>
          </a:xfrm>
          <a:prstGeom prst="rect">
            <a:avLst/>
          </a:prstGeom>
          <a:noFill/>
        </p:spPr>
        <p:txBody>
          <a:bodyPr wrap="square" rtlCol="0">
            <a:spAutoFit/>
          </a:bodyPr>
          <a:lstStyle/>
          <a:p>
            <a:pPr marL="342900" indent="-342900" algn="just">
              <a:lnSpc>
                <a:spcPct val="250000"/>
              </a:lnSpc>
              <a:buFont typeface="+mj-lt"/>
              <a:buAutoNum type="arabicPeriod"/>
            </a:pPr>
            <a:r>
              <a:rPr lang="en-ZA" sz="1000" b="1" dirty="0" smtClean="0">
                <a:ea typeface="Verdana" panose="020B0604030504040204" pitchFamily="34" charset="0"/>
                <a:cs typeface="Verdana" panose="020B0604030504040204" pitchFamily="34" charset="0"/>
              </a:rPr>
              <a:t>SIU Mandate </a:t>
            </a:r>
          </a:p>
          <a:p>
            <a:pPr marL="342900" indent="-342900" algn="just">
              <a:lnSpc>
                <a:spcPct val="250000"/>
              </a:lnSpc>
              <a:buFont typeface="+mj-lt"/>
              <a:buAutoNum type="arabicPeriod"/>
            </a:pPr>
            <a:r>
              <a:rPr lang="en-ZA" sz="1000" b="1" dirty="0" smtClean="0">
                <a:ea typeface="Verdana" panose="020B0604030504040204" pitchFamily="34" charset="0"/>
                <a:cs typeface="Verdana" panose="020B0604030504040204" pitchFamily="34" charset="0"/>
              </a:rPr>
              <a:t>Case Assessment Phase </a:t>
            </a:r>
          </a:p>
          <a:p>
            <a:pPr marL="342900" indent="-342900" algn="just">
              <a:lnSpc>
                <a:spcPct val="250000"/>
              </a:lnSpc>
              <a:buFont typeface="+mj-lt"/>
              <a:buAutoNum type="arabicPeriod"/>
            </a:pPr>
            <a:r>
              <a:rPr lang="en-ZA" sz="1000" b="1" dirty="0" smtClean="0">
                <a:ea typeface="Verdana" panose="020B0604030504040204" pitchFamily="34" charset="0"/>
                <a:cs typeface="Verdana" panose="020B0604030504040204" pitchFamily="34" charset="0"/>
              </a:rPr>
              <a:t>SIU </a:t>
            </a:r>
            <a:r>
              <a:rPr lang="en-ZA" sz="1000" b="1" dirty="0">
                <a:ea typeface="Verdana" panose="020B0604030504040204" pitchFamily="34" charset="0"/>
                <a:cs typeface="Verdana" panose="020B0604030504040204" pitchFamily="34" charset="0"/>
              </a:rPr>
              <a:t>D</a:t>
            </a:r>
            <a:r>
              <a:rPr lang="en-ZA" sz="1000" b="1" dirty="0" smtClean="0">
                <a:ea typeface="Verdana" panose="020B0604030504040204" pitchFamily="34" charset="0"/>
                <a:cs typeface="Verdana" panose="020B0604030504040204" pitchFamily="34" charset="0"/>
              </a:rPr>
              <a:t>elivery Model</a:t>
            </a:r>
            <a:endParaRPr lang="en-ZA" sz="1000" b="1" dirty="0">
              <a:ea typeface="Verdana" panose="020B0604030504040204" pitchFamily="34" charset="0"/>
              <a:cs typeface="Verdana" panose="020B0604030504040204" pitchFamily="34" charset="0"/>
            </a:endParaRPr>
          </a:p>
          <a:p>
            <a:pPr marL="342900" indent="-342900" algn="just">
              <a:lnSpc>
                <a:spcPct val="250000"/>
              </a:lnSpc>
              <a:buFont typeface="+mj-lt"/>
              <a:buAutoNum type="arabicPeriod"/>
            </a:pPr>
            <a:r>
              <a:rPr lang="en-ZA" sz="1000" b="1" dirty="0" smtClean="0">
                <a:ea typeface="Verdana" panose="020B0604030504040204" pitchFamily="34" charset="0"/>
                <a:cs typeface="Verdana" panose="020B0604030504040204" pitchFamily="34" charset="0"/>
              </a:rPr>
              <a:t>SIU Outcomes</a:t>
            </a:r>
          </a:p>
          <a:p>
            <a:pPr marL="342900" indent="-342900" algn="just">
              <a:lnSpc>
                <a:spcPct val="250000"/>
              </a:lnSpc>
              <a:buFont typeface="+mj-lt"/>
              <a:buAutoNum type="arabicPeriod"/>
            </a:pPr>
            <a:r>
              <a:rPr lang="en-ZA" sz="1000" b="1" dirty="0" smtClean="0">
                <a:ea typeface="Verdana" panose="020B0604030504040204" pitchFamily="34" charset="0"/>
                <a:cs typeface="Verdana" panose="020B0604030504040204" pitchFamily="34" charset="0"/>
              </a:rPr>
              <a:t>Summary of a Case for Change</a:t>
            </a:r>
          </a:p>
          <a:p>
            <a:pPr marL="342900" indent="-342900" algn="just">
              <a:lnSpc>
                <a:spcPct val="250000"/>
              </a:lnSpc>
              <a:buFont typeface="+mj-lt"/>
              <a:buAutoNum type="arabicPeriod"/>
            </a:pPr>
            <a:r>
              <a:rPr lang="en-ZA" sz="1000" b="1" dirty="0" smtClean="0">
                <a:ea typeface="Verdana" panose="020B0604030504040204" pitchFamily="34" charset="0"/>
                <a:cs typeface="Verdana" panose="020B0604030504040204" pitchFamily="34" charset="0"/>
              </a:rPr>
              <a:t>SIU </a:t>
            </a:r>
            <a:r>
              <a:rPr lang="en-ZA" sz="1000" b="1" dirty="0">
                <a:ea typeface="Verdana" panose="020B0604030504040204" pitchFamily="34" charset="0"/>
                <a:cs typeface="Verdana" panose="020B0604030504040204" pitchFamily="34" charset="0"/>
              </a:rPr>
              <a:t>V</a:t>
            </a:r>
            <a:r>
              <a:rPr lang="en-ZA" sz="1000" b="1" dirty="0" smtClean="0">
                <a:ea typeface="Verdana" panose="020B0604030504040204" pitchFamily="34" charset="0"/>
                <a:cs typeface="Verdana" panose="020B0604030504040204" pitchFamily="34" charset="0"/>
              </a:rPr>
              <a:t>alue Chain</a:t>
            </a:r>
          </a:p>
          <a:p>
            <a:pPr marL="342900" indent="-342900" algn="just">
              <a:lnSpc>
                <a:spcPct val="250000"/>
              </a:lnSpc>
              <a:buFont typeface="+mj-lt"/>
              <a:buAutoNum type="arabicPeriod"/>
            </a:pPr>
            <a:r>
              <a:rPr lang="en-ZA" sz="1000" b="1" dirty="0" smtClean="0">
                <a:ea typeface="Verdana" panose="020B0604030504040204" pitchFamily="34" charset="0"/>
                <a:cs typeface="Verdana" panose="020B0604030504040204" pitchFamily="34" charset="0"/>
              </a:rPr>
              <a:t>Governance Improvement </a:t>
            </a:r>
          </a:p>
          <a:p>
            <a:pPr marL="342900" indent="-342900" algn="just">
              <a:lnSpc>
                <a:spcPct val="250000"/>
              </a:lnSpc>
              <a:buFont typeface="+mj-lt"/>
              <a:buAutoNum type="arabicPeriod"/>
            </a:pPr>
            <a:r>
              <a:rPr lang="en-ZA" sz="1000" b="1" dirty="0" smtClean="0">
                <a:ea typeface="Verdana" panose="020B0604030504040204" pitchFamily="34" charset="0"/>
                <a:cs typeface="Verdana" panose="020B0604030504040204" pitchFamily="34" charset="0"/>
              </a:rPr>
              <a:t>Operational Performance Improvement Information </a:t>
            </a:r>
          </a:p>
          <a:p>
            <a:pPr marL="342900" indent="-342900" algn="just">
              <a:lnSpc>
                <a:spcPct val="250000"/>
              </a:lnSpc>
              <a:buFont typeface="+mj-lt"/>
              <a:buAutoNum type="arabicPeriod"/>
            </a:pPr>
            <a:r>
              <a:rPr lang="en-ZA" sz="1000" b="1" dirty="0" smtClean="0">
                <a:ea typeface="Verdana" panose="020B0604030504040204" pitchFamily="34" charset="0"/>
                <a:cs typeface="Verdana" panose="020B0604030504040204" pitchFamily="34" charset="0"/>
              </a:rPr>
              <a:t>International Work </a:t>
            </a:r>
          </a:p>
          <a:p>
            <a:pPr marL="342900" indent="-342900" algn="just">
              <a:lnSpc>
                <a:spcPct val="250000"/>
              </a:lnSpc>
              <a:buFont typeface="+mj-lt"/>
              <a:buAutoNum type="arabicPeriod"/>
            </a:pPr>
            <a:r>
              <a:rPr lang="en-ZA" sz="1000" b="1" dirty="0" smtClean="0">
                <a:ea typeface="Verdana" panose="020B0604030504040204" pitchFamily="34" charset="0"/>
                <a:cs typeface="Verdana" panose="020B0604030504040204" pitchFamily="34" charset="0"/>
              </a:rPr>
              <a:t>Anti-Corruption Task Team Work</a:t>
            </a:r>
          </a:p>
          <a:p>
            <a:pPr marL="342900" indent="-342900" algn="just">
              <a:lnSpc>
                <a:spcPct val="250000"/>
              </a:lnSpc>
              <a:buFont typeface="+mj-lt"/>
              <a:buAutoNum type="arabicPeriod"/>
            </a:pPr>
            <a:r>
              <a:rPr lang="en-ZA" sz="1000" b="1" dirty="0" smtClean="0">
                <a:ea typeface="Verdana" panose="020B0604030504040204" pitchFamily="34" charset="0"/>
                <a:cs typeface="Verdana" panose="020B0604030504040204" pitchFamily="34" charset="0"/>
              </a:rPr>
              <a:t>Strategic Framework</a:t>
            </a:r>
          </a:p>
          <a:p>
            <a:pPr marL="342900" indent="-342900" algn="just">
              <a:lnSpc>
                <a:spcPct val="250000"/>
              </a:lnSpc>
              <a:buFont typeface="+mj-lt"/>
              <a:buAutoNum type="arabicPeriod"/>
            </a:pPr>
            <a:r>
              <a:rPr lang="en-ZA" sz="1000" b="1" dirty="0" smtClean="0">
                <a:ea typeface="Verdana" panose="020B0604030504040204" pitchFamily="34" charset="0"/>
                <a:cs typeface="Verdana" panose="020B0604030504040204" pitchFamily="34" charset="0"/>
              </a:rPr>
              <a:t>Stakeholder Survey</a:t>
            </a:r>
          </a:p>
          <a:p>
            <a:pPr marL="342900" indent="-342900" algn="just">
              <a:lnSpc>
                <a:spcPct val="250000"/>
              </a:lnSpc>
              <a:buFont typeface="+mj-lt"/>
              <a:buAutoNum type="arabicPeriod"/>
            </a:pPr>
            <a:r>
              <a:rPr lang="en-ZA" sz="1000" b="1" dirty="0" smtClean="0">
                <a:ea typeface="Verdana" panose="020B0604030504040204" pitchFamily="34" charset="0"/>
                <a:cs typeface="Verdana" panose="020B0604030504040204" pitchFamily="34" charset="0"/>
              </a:rPr>
              <a:t>Market Data Analytics</a:t>
            </a:r>
          </a:p>
          <a:p>
            <a:pPr marL="342900" indent="-342900" algn="just">
              <a:lnSpc>
                <a:spcPct val="250000"/>
              </a:lnSpc>
              <a:buFont typeface="+mj-lt"/>
              <a:buAutoNum type="arabicPeriod"/>
            </a:pPr>
            <a:r>
              <a:rPr lang="en-ZA" sz="1000" b="1" dirty="0" smtClean="0">
                <a:ea typeface="Verdana" panose="020B0604030504040204" pitchFamily="34" charset="0"/>
                <a:cs typeface="Verdana" panose="020B0604030504040204" pitchFamily="34" charset="0"/>
              </a:rPr>
              <a:t>Update on SABC and Department of Water Affairs Investigation</a:t>
            </a:r>
          </a:p>
          <a:p>
            <a:pPr marL="342900" indent="-342900" algn="just">
              <a:lnSpc>
                <a:spcPct val="250000"/>
              </a:lnSpc>
              <a:buFont typeface="+mj-lt"/>
              <a:buAutoNum type="arabicPeriod"/>
            </a:pPr>
            <a:r>
              <a:rPr lang="en-ZA" sz="1000" b="1" dirty="0" smtClean="0">
                <a:ea typeface="Verdana" panose="020B0604030504040204" pitchFamily="34" charset="0"/>
                <a:cs typeface="Verdana" panose="020B0604030504040204" pitchFamily="34" charset="0"/>
              </a:rPr>
              <a:t>Possible Collaboration with SCOPA</a:t>
            </a:r>
            <a:endParaRPr lang="en-ZA" sz="1000" b="1" dirty="0">
              <a:ea typeface="Verdana" panose="020B0604030504040204" pitchFamily="34" charset="0"/>
              <a:cs typeface="Verdana" panose="020B0604030504040204" pitchFamily="34" charset="0"/>
            </a:endParaRPr>
          </a:p>
        </p:txBody>
      </p:sp>
      <p:sp>
        <p:nvSpPr>
          <p:cNvPr id="6" name="Slide Number Placeholder 5"/>
          <p:cNvSpPr>
            <a:spLocks noGrp="1"/>
          </p:cNvSpPr>
          <p:nvPr>
            <p:ph type="sldNum" sz="quarter" idx="12"/>
          </p:nvPr>
        </p:nvSpPr>
        <p:spPr/>
        <p:txBody>
          <a:bodyPr/>
          <a:lstStyle/>
          <a:p>
            <a:fld id="{C83DE38E-0E7B-453E-83E4-A5FCF588E108}" type="slidenum">
              <a:rPr lang="en-ZA" altLang="en-US" smtClean="0"/>
              <a:pPr/>
              <a:t>2</a:t>
            </a:fld>
            <a:endParaRPr lang="en-ZA" altLang="en-US"/>
          </a:p>
        </p:txBody>
      </p:sp>
    </p:spTree>
    <p:extLst>
      <p:ext uri="{BB962C8B-B14F-4D97-AF65-F5344CB8AC3E}">
        <p14:creationId xmlns:p14="http://schemas.microsoft.com/office/powerpoint/2010/main" xmlns="" val="138890748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132" y="2852936"/>
            <a:ext cx="9123270" cy="1080120"/>
          </a:xfrm>
          <a:solidFill>
            <a:schemeClr val="tx1"/>
          </a:solidFill>
        </p:spPr>
        <p:txBody>
          <a:bodyPr/>
          <a:lstStyle/>
          <a:p>
            <a:pPr marL="0" indent="0" algn="ctr">
              <a:buNone/>
            </a:pPr>
            <a:r>
              <a:rPr lang="en-US" sz="4000" b="1" dirty="0" smtClean="0">
                <a:solidFill>
                  <a:schemeClr val="bg1"/>
                </a:solidFill>
                <a:latin typeface="+mn-lt"/>
              </a:rPr>
              <a:t>Governance Improvement </a:t>
            </a:r>
            <a:endParaRPr lang="en-US" sz="4000" b="1" dirty="0">
              <a:solidFill>
                <a:schemeClr val="bg1"/>
              </a:solidFill>
              <a:latin typeface="+mn-lt"/>
            </a:endParaRPr>
          </a:p>
        </p:txBody>
      </p:sp>
      <p:sp>
        <p:nvSpPr>
          <p:cNvPr id="4" name="Slide Number Placeholder 3"/>
          <p:cNvSpPr>
            <a:spLocks noGrp="1"/>
          </p:cNvSpPr>
          <p:nvPr>
            <p:ph type="sldNum" sz="quarter" idx="16"/>
          </p:nvPr>
        </p:nvSpPr>
        <p:spPr/>
        <p:txBody>
          <a:bodyPr/>
          <a:lstStyle/>
          <a:p>
            <a:pPr>
              <a:defRPr/>
            </a:pPr>
            <a:fld id="{0C5DBD5E-B463-434A-AFDF-C337DCC5D644}" type="slidenum">
              <a:rPr lang="en-ZA" smtClean="0"/>
              <a:pPr>
                <a:defRPr/>
              </a:pPr>
              <a:t>20</a:t>
            </a:fld>
            <a:endParaRPr lang="en-ZA" dirty="0"/>
          </a:p>
        </p:txBody>
      </p:sp>
    </p:spTree>
    <p:extLst>
      <p:ext uri="{BB962C8B-B14F-4D97-AF65-F5344CB8AC3E}">
        <p14:creationId xmlns:p14="http://schemas.microsoft.com/office/powerpoint/2010/main" xmlns="" val="248183473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3"/>
          </p:nvPr>
        </p:nvSpPr>
        <p:spPr/>
        <p:txBody>
          <a:bodyPr/>
          <a:lstStyle/>
          <a:p>
            <a:r>
              <a:rPr lang="en-ZA" sz="2400" dirty="0" smtClean="0">
                <a:latin typeface="Arial" panose="020B0604020202020204" pitchFamily="34" charset="0"/>
                <a:cs typeface="Arial" panose="020B0604020202020204" pitchFamily="34" charset="0"/>
              </a:rPr>
              <a:t>Organisational Structure</a:t>
            </a:r>
            <a:endParaRPr lang="en-ZA" sz="24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6"/>
          </p:nvPr>
        </p:nvSpPr>
        <p:spPr/>
        <p:txBody>
          <a:bodyPr/>
          <a:lstStyle/>
          <a:p>
            <a:fld id="{9606CA99-BDBE-4114-A376-B0F3ABB74991}" type="slidenum">
              <a:rPr lang="en-ZA" altLang="en-US" smtClean="0"/>
              <a:pPr/>
              <a:t>21</a:t>
            </a:fld>
            <a:endParaRPr lang="en-ZA" altLang="en-US" dirty="0"/>
          </a:p>
        </p:txBody>
      </p:sp>
      <p:sp>
        <p:nvSpPr>
          <p:cNvPr id="14" name="Rectangle 13"/>
          <p:cNvSpPr/>
          <p:nvPr/>
        </p:nvSpPr>
        <p:spPr>
          <a:xfrm>
            <a:off x="762000" y="4800600"/>
            <a:ext cx="7848600" cy="1107996"/>
          </a:xfrm>
          <a:prstGeom prst="rect">
            <a:avLst/>
          </a:prstGeom>
        </p:spPr>
        <p:txBody>
          <a:bodyPr wrap="square">
            <a:spAutoFit/>
          </a:bodyPr>
          <a:lstStyle/>
          <a:p>
            <a:pPr marL="0" indent="0" algn="ctr">
              <a:buFont typeface="Arial" panose="020B0604020202020204" pitchFamily="34" charset="0"/>
              <a:buNone/>
            </a:pPr>
            <a:r>
              <a:rPr lang="en-US" sz="6600" b="1" kern="0" dirty="0" smtClean="0">
                <a:effectLst>
                  <a:outerShdw blurRad="38100" dist="38100" dir="2700000" algn="tl">
                    <a:srgbClr val="000000">
                      <a:alpha val="43137"/>
                    </a:srgbClr>
                  </a:outerShdw>
                </a:effectLst>
              </a:rPr>
              <a:t>           </a:t>
            </a:r>
            <a:endParaRPr lang="en-ZA" sz="6600" b="1" kern="0" dirty="0">
              <a:effectLst>
                <a:outerShdw blurRad="38100" dist="38100" dir="2700000" algn="tl">
                  <a:srgbClr val="000000">
                    <a:alpha val="43137"/>
                  </a:srgbClr>
                </a:outerShdw>
              </a:effectLst>
            </a:endParaRPr>
          </a:p>
        </p:txBody>
      </p:sp>
      <p:sp>
        <p:nvSpPr>
          <p:cNvPr id="2" name="Rectangle 2"/>
          <p:cNvSpPr>
            <a:spLocks noChangeArrowheads="1"/>
          </p:cNvSpPr>
          <p:nvPr/>
        </p:nvSpPr>
        <p:spPr bwMode="auto">
          <a:xfrm>
            <a:off x="533400" y="1257651"/>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xmlns="" val="1304221347"/>
              </p:ext>
            </p:extLst>
          </p:nvPr>
        </p:nvGraphicFramePr>
        <p:xfrm>
          <a:off x="152400" y="1143000"/>
          <a:ext cx="8763000" cy="5578475"/>
        </p:xfrm>
        <a:graphic>
          <a:graphicData uri="http://schemas.openxmlformats.org/presentationml/2006/ole">
            <p:oleObj spid="_x0000_s54338" r:id="rId3" imgW="14439967" imgH="9305907" progId="">
              <p:embed/>
            </p:oleObj>
          </a:graphicData>
        </a:graphic>
      </p:graphicFrame>
    </p:spTree>
    <p:extLst>
      <p:ext uri="{BB962C8B-B14F-4D97-AF65-F5344CB8AC3E}">
        <p14:creationId xmlns:p14="http://schemas.microsoft.com/office/powerpoint/2010/main" xmlns="" val="225865817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289898" y="1023867"/>
            <a:ext cx="8396902" cy="5332483"/>
            <a:chOff x="1010232" y="1066677"/>
            <a:chExt cx="6936709" cy="5688662"/>
          </a:xfrm>
        </p:grpSpPr>
        <p:sp>
          <p:nvSpPr>
            <p:cNvPr id="60" name="Rounded Rectangle 59"/>
            <p:cNvSpPr/>
            <p:nvPr/>
          </p:nvSpPr>
          <p:spPr>
            <a:xfrm>
              <a:off x="4506099" y="1066677"/>
              <a:ext cx="3440842" cy="2809796"/>
            </a:xfrm>
            <a:prstGeom prst="roundRect">
              <a:avLst>
                <a:gd name="adj" fmla="val 13397"/>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rgbClr val="FFFFFF"/>
                </a:solidFill>
              </a:endParaRPr>
            </a:p>
          </p:txBody>
        </p:sp>
        <p:sp>
          <p:nvSpPr>
            <p:cNvPr id="58" name="Rounded Rectangle 57"/>
            <p:cNvSpPr/>
            <p:nvPr/>
          </p:nvSpPr>
          <p:spPr>
            <a:xfrm>
              <a:off x="1030531" y="1124713"/>
              <a:ext cx="3440842" cy="2809796"/>
            </a:xfrm>
            <a:prstGeom prst="roundRect">
              <a:avLst>
                <a:gd name="adj" fmla="val 13397"/>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rgbClr val="FFFFFF"/>
                </a:solidFill>
              </a:endParaRPr>
            </a:p>
          </p:txBody>
        </p:sp>
        <p:sp>
          <p:nvSpPr>
            <p:cNvPr id="59" name="Rounded Rectangle 58"/>
            <p:cNvSpPr/>
            <p:nvPr/>
          </p:nvSpPr>
          <p:spPr>
            <a:xfrm>
              <a:off x="1010232" y="3945543"/>
              <a:ext cx="3440842" cy="2809796"/>
            </a:xfrm>
            <a:prstGeom prst="roundRect">
              <a:avLst>
                <a:gd name="adj" fmla="val 13397"/>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rgbClr val="FFFFFF"/>
                </a:solidFill>
              </a:endParaRPr>
            </a:p>
          </p:txBody>
        </p:sp>
        <p:sp>
          <p:nvSpPr>
            <p:cNvPr id="61" name="Rounded Rectangle 60"/>
            <p:cNvSpPr/>
            <p:nvPr/>
          </p:nvSpPr>
          <p:spPr>
            <a:xfrm>
              <a:off x="4474064" y="3911679"/>
              <a:ext cx="3440842" cy="2809796"/>
            </a:xfrm>
            <a:prstGeom prst="roundRect">
              <a:avLst>
                <a:gd name="adj" fmla="val 13397"/>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rgbClr val="FFFFFF"/>
                </a:solidFill>
              </a:endParaRPr>
            </a:p>
          </p:txBody>
        </p:sp>
      </p:grpSp>
      <p:sp>
        <p:nvSpPr>
          <p:cNvPr id="4" name="Slide Number Placeholder 3"/>
          <p:cNvSpPr>
            <a:spLocks noGrp="1"/>
          </p:cNvSpPr>
          <p:nvPr>
            <p:ph type="sldNum" sz="quarter" idx="12"/>
          </p:nvPr>
        </p:nvSpPr>
        <p:spPr/>
        <p:txBody>
          <a:bodyPr/>
          <a:lstStyle/>
          <a:p>
            <a:pPr>
              <a:defRPr/>
            </a:pPr>
            <a:fld id="{1D2DA13F-7918-495A-87C0-AB9E88369210}" type="slidenum">
              <a:rPr lang="en-ZA" smtClean="0">
                <a:solidFill>
                  <a:srgbClr val="000000">
                    <a:tint val="75000"/>
                  </a:srgbClr>
                </a:solidFill>
              </a:rPr>
              <a:pPr>
                <a:defRPr/>
              </a:pPr>
              <a:t>22</a:t>
            </a:fld>
            <a:endParaRPr lang="en-ZA" dirty="0">
              <a:solidFill>
                <a:srgbClr val="000000">
                  <a:tint val="75000"/>
                </a:srgbClr>
              </a:solidFill>
            </a:endParaRPr>
          </a:p>
        </p:txBody>
      </p:sp>
      <p:sp>
        <p:nvSpPr>
          <p:cNvPr id="19" name="Content Placeholder 5"/>
          <p:cNvSpPr txBox="1">
            <a:spLocks/>
          </p:cNvSpPr>
          <p:nvPr/>
        </p:nvSpPr>
        <p:spPr bwMode="auto">
          <a:xfrm>
            <a:off x="1146748" y="191322"/>
            <a:ext cx="65532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ts val="1200"/>
              </a:spcBef>
              <a:spcAft>
                <a:spcPct val="0"/>
              </a:spcAft>
              <a:buFont typeface="Arial" charset="0"/>
              <a:buChar char="•"/>
              <a:defRPr sz="2000" baseline="0">
                <a:solidFill>
                  <a:schemeClr val="tx1"/>
                </a:solidFill>
                <a:latin typeface="Arial Narrow" pitchFamily="34" charset="0"/>
                <a:ea typeface="+mn-ea"/>
                <a:cs typeface="+mn-cs"/>
              </a:defRPr>
            </a:lvl1pPr>
            <a:lvl2pPr marL="742950" indent="-285750" algn="l" rtl="0" eaLnBrk="0" fontAlgn="base" hangingPunct="0">
              <a:spcBef>
                <a:spcPts val="600"/>
              </a:spcBef>
              <a:spcAft>
                <a:spcPct val="0"/>
              </a:spcAft>
              <a:buFont typeface="Arial" charset="0"/>
              <a:buChar char="–"/>
              <a:defRPr sz="2000" baseline="0">
                <a:solidFill>
                  <a:schemeClr val="tx1"/>
                </a:solidFill>
                <a:latin typeface="Arial Narrow" pitchFamily="34" charset="0"/>
              </a:defRPr>
            </a:lvl2pPr>
            <a:lvl3pPr marL="1143000" indent="-228600" algn="l" rtl="0" eaLnBrk="0" fontAlgn="base" hangingPunct="0">
              <a:spcBef>
                <a:spcPts val="600"/>
              </a:spcBef>
              <a:spcAft>
                <a:spcPct val="0"/>
              </a:spcAft>
              <a:buFont typeface="Arial" charset="0"/>
              <a:buChar char="•"/>
              <a:defRPr sz="2000" baseline="0">
                <a:solidFill>
                  <a:schemeClr val="tx1"/>
                </a:solidFill>
                <a:latin typeface="Arial Narrow" pitchFamily="34" charset="0"/>
              </a:defRPr>
            </a:lvl3pPr>
            <a:lvl4pPr marL="1600200" indent="-228600" algn="l" rtl="0" eaLnBrk="0" fontAlgn="base" hangingPunct="0">
              <a:spcBef>
                <a:spcPts val="600"/>
              </a:spcBef>
              <a:spcAft>
                <a:spcPct val="0"/>
              </a:spcAft>
              <a:buFont typeface="Arial" charset="0"/>
              <a:buChar char="–"/>
              <a:defRPr sz="2000" baseline="0">
                <a:solidFill>
                  <a:schemeClr val="tx1"/>
                </a:solidFill>
                <a:latin typeface="Arial Narrow" pitchFamily="34" charset="0"/>
              </a:defRPr>
            </a:lvl4pPr>
            <a:lvl5pPr marL="2057400" indent="-228600" algn="l" rtl="0" eaLnBrk="0" fontAlgn="base" hangingPunct="0">
              <a:spcBef>
                <a:spcPts val="600"/>
              </a:spcBef>
              <a:spcAft>
                <a:spcPct val="0"/>
              </a:spcAft>
              <a:buFont typeface="Arial" charset="0"/>
              <a:buChar char="»"/>
              <a:defRPr sz="2000" baseline="0">
                <a:solidFill>
                  <a:schemeClr val="tx1"/>
                </a:solidFill>
                <a:latin typeface="Arial Narrow" pitchFamily="34" charset="0"/>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a:lstStyle>
          <a:p>
            <a:pPr marL="0" indent="0">
              <a:buFont typeface="Arial" charset="0"/>
              <a:buNone/>
            </a:pPr>
            <a:r>
              <a:rPr lang="en-ZA" sz="2800" b="1" kern="0" dirty="0">
                <a:solidFill>
                  <a:srgbClr val="000000"/>
                </a:solidFill>
                <a:latin typeface="Calibri" panose="020F0502020204030204" pitchFamily="34" charset="0"/>
              </a:rPr>
              <a:t>Governance Model</a:t>
            </a:r>
          </a:p>
        </p:txBody>
      </p:sp>
      <p:grpSp>
        <p:nvGrpSpPr>
          <p:cNvPr id="3" name="Group 4"/>
          <p:cNvGrpSpPr>
            <a:grpSpLocks noChangeAspect="1"/>
          </p:cNvGrpSpPr>
          <p:nvPr/>
        </p:nvGrpSpPr>
        <p:grpSpPr bwMode="auto">
          <a:xfrm>
            <a:off x="2292736" y="191322"/>
            <a:ext cx="5214409" cy="7127303"/>
            <a:chOff x="2342" y="1409"/>
            <a:chExt cx="1104" cy="1509"/>
          </a:xfrm>
        </p:grpSpPr>
        <p:sp>
          <p:nvSpPr>
            <p:cNvPr id="26" name="AutoShape 3"/>
            <p:cNvSpPr>
              <a:spLocks noChangeAspect="1" noChangeArrowheads="1" noTextEdit="1"/>
            </p:cNvSpPr>
            <p:nvPr/>
          </p:nvSpPr>
          <p:spPr bwMode="auto">
            <a:xfrm>
              <a:off x="2342" y="1409"/>
              <a:ext cx="1104" cy="15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solidFill>
                  <a:srgbClr val="000000"/>
                </a:solidFill>
                <a:latin typeface="Arial" charset="0"/>
                <a:cs typeface="Arial" charset="0"/>
              </a:endParaRPr>
            </a:p>
          </p:txBody>
        </p:sp>
        <p:sp>
          <p:nvSpPr>
            <p:cNvPr id="31" name="Oval 9"/>
            <p:cNvSpPr>
              <a:spLocks noChangeArrowheads="1"/>
            </p:cNvSpPr>
            <p:nvPr/>
          </p:nvSpPr>
          <p:spPr bwMode="auto">
            <a:xfrm>
              <a:off x="2440" y="1818"/>
              <a:ext cx="692" cy="691"/>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solidFill>
                  <a:srgbClr val="000000"/>
                </a:solidFill>
                <a:latin typeface="Arial" charset="0"/>
                <a:cs typeface="Arial" charset="0"/>
              </a:endParaRPr>
            </a:p>
          </p:txBody>
        </p:sp>
        <p:sp>
          <p:nvSpPr>
            <p:cNvPr id="32" name="Freeform 10"/>
            <p:cNvSpPr>
              <a:spLocks/>
            </p:cNvSpPr>
            <p:nvPr/>
          </p:nvSpPr>
          <p:spPr bwMode="auto">
            <a:xfrm>
              <a:off x="2412" y="2156"/>
              <a:ext cx="379" cy="380"/>
            </a:xfrm>
            <a:custGeom>
              <a:avLst/>
              <a:gdLst>
                <a:gd name="T0" fmla="*/ 73 w 145"/>
                <a:gd name="T1" fmla="*/ 72 h 145"/>
                <a:gd name="T2" fmla="*/ 73 w 145"/>
                <a:gd name="T3" fmla="*/ 72 h 145"/>
                <a:gd name="T4" fmla="*/ 43 w 145"/>
                <a:gd name="T5" fmla="*/ 0 h 145"/>
                <a:gd name="T6" fmla="*/ 0 w 145"/>
                <a:gd name="T7" fmla="*/ 0 h 145"/>
                <a:gd name="T8" fmla="*/ 42 w 145"/>
                <a:gd name="T9" fmla="*/ 103 h 145"/>
                <a:gd name="T10" fmla="*/ 42 w 145"/>
                <a:gd name="T11" fmla="*/ 103 h 145"/>
                <a:gd name="T12" fmla="*/ 145 w 145"/>
                <a:gd name="T13" fmla="*/ 145 h 145"/>
                <a:gd name="T14" fmla="*/ 145 w 145"/>
                <a:gd name="T15" fmla="*/ 102 h 145"/>
                <a:gd name="T16" fmla="*/ 73 w 145"/>
                <a:gd name="T17" fmla="*/ 7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 h="145">
                  <a:moveTo>
                    <a:pt x="73" y="72"/>
                  </a:moveTo>
                  <a:cubicBezTo>
                    <a:pt x="73" y="72"/>
                    <a:pt x="73" y="72"/>
                    <a:pt x="73" y="72"/>
                  </a:cubicBezTo>
                  <a:cubicBezTo>
                    <a:pt x="55" y="54"/>
                    <a:pt x="43" y="28"/>
                    <a:pt x="43" y="0"/>
                  </a:cubicBezTo>
                  <a:cubicBezTo>
                    <a:pt x="0" y="0"/>
                    <a:pt x="0" y="0"/>
                    <a:pt x="0" y="0"/>
                  </a:cubicBezTo>
                  <a:cubicBezTo>
                    <a:pt x="0" y="40"/>
                    <a:pt x="16" y="76"/>
                    <a:pt x="42" y="103"/>
                  </a:cubicBezTo>
                  <a:cubicBezTo>
                    <a:pt x="42" y="103"/>
                    <a:pt x="42" y="103"/>
                    <a:pt x="42" y="103"/>
                  </a:cubicBezTo>
                  <a:cubicBezTo>
                    <a:pt x="68" y="129"/>
                    <a:pt x="105" y="145"/>
                    <a:pt x="145" y="145"/>
                  </a:cubicBezTo>
                  <a:cubicBezTo>
                    <a:pt x="145" y="102"/>
                    <a:pt x="145" y="102"/>
                    <a:pt x="145" y="102"/>
                  </a:cubicBezTo>
                  <a:cubicBezTo>
                    <a:pt x="117" y="102"/>
                    <a:pt x="92" y="90"/>
                    <a:pt x="73" y="72"/>
                  </a:cubicBezTo>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solidFill>
                  <a:srgbClr val="000000"/>
                </a:solidFill>
                <a:latin typeface="Arial" charset="0"/>
                <a:cs typeface="Arial" charset="0"/>
              </a:endParaRPr>
            </a:p>
          </p:txBody>
        </p:sp>
        <p:sp>
          <p:nvSpPr>
            <p:cNvPr id="33" name="Freeform 11"/>
            <p:cNvSpPr>
              <a:spLocks/>
            </p:cNvSpPr>
            <p:nvPr/>
          </p:nvSpPr>
          <p:spPr bwMode="auto">
            <a:xfrm>
              <a:off x="2791" y="242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80A0C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solidFill>
                  <a:srgbClr val="000000"/>
                </a:solidFill>
                <a:latin typeface="Arial" charset="0"/>
                <a:cs typeface="Arial" charset="0"/>
              </a:endParaRPr>
            </a:p>
          </p:txBody>
        </p:sp>
        <p:sp>
          <p:nvSpPr>
            <p:cNvPr id="34" name="Rectangle 12"/>
            <p:cNvSpPr>
              <a:spLocks noChangeArrowheads="1"/>
            </p:cNvSpPr>
            <p:nvPr/>
          </p:nvSpPr>
          <p:spPr bwMode="auto">
            <a:xfrm>
              <a:off x="2791" y="2509"/>
              <a:ext cx="1" cy="27"/>
            </a:xfrm>
            <a:prstGeom prst="rect">
              <a:avLst/>
            </a:prstGeom>
            <a:solidFill>
              <a:srgbClr val="19417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solidFill>
                  <a:srgbClr val="000000"/>
                </a:solidFill>
                <a:latin typeface="Arial" charset="0"/>
                <a:cs typeface="Arial" charset="0"/>
              </a:endParaRPr>
            </a:p>
          </p:txBody>
        </p:sp>
        <p:sp>
          <p:nvSpPr>
            <p:cNvPr id="35" name="Rectangle 13"/>
            <p:cNvSpPr>
              <a:spLocks noChangeArrowheads="1"/>
            </p:cNvSpPr>
            <p:nvPr/>
          </p:nvSpPr>
          <p:spPr bwMode="auto">
            <a:xfrm>
              <a:off x="2791" y="2509"/>
              <a:ext cx="1" cy="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solidFill>
                  <a:srgbClr val="000000"/>
                </a:solidFill>
                <a:latin typeface="Arial" charset="0"/>
                <a:cs typeface="Arial" charset="0"/>
              </a:endParaRPr>
            </a:p>
          </p:txBody>
        </p:sp>
        <p:sp>
          <p:nvSpPr>
            <p:cNvPr id="36" name="Rectangle 14"/>
            <p:cNvSpPr>
              <a:spLocks noChangeArrowheads="1"/>
            </p:cNvSpPr>
            <p:nvPr/>
          </p:nvSpPr>
          <p:spPr bwMode="auto">
            <a:xfrm>
              <a:off x="2791" y="2494"/>
              <a:ext cx="1" cy="15"/>
            </a:xfrm>
            <a:prstGeom prst="rect">
              <a:avLst/>
            </a:prstGeom>
            <a:solidFill>
              <a:srgbClr val="80A0C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solidFill>
                  <a:srgbClr val="000000"/>
                </a:solidFill>
                <a:latin typeface="Arial" charset="0"/>
                <a:cs typeface="Arial" charset="0"/>
              </a:endParaRPr>
            </a:p>
          </p:txBody>
        </p:sp>
        <p:sp>
          <p:nvSpPr>
            <p:cNvPr id="37" name="Freeform 15"/>
            <p:cNvSpPr>
              <a:spLocks/>
            </p:cNvSpPr>
            <p:nvPr/>
          </p:nvSpPr>
          <p:spPr bwMode="auto">
            <a:xfrm>
              <a:off x="2791" y="2494"/>
              <a:ext cx="0" cy="15"/>
            </a:xfrm>
            <a:custGeom>
              <a:avLst/>
              <a:gdLst>
                <a:gd name="T0" fmla="*/ 0 h 15"/>
                <a:gd name="T1" fmla="*/ 15 h 15"/>
                <a:gd name="T2" fmla="*/ 15 h 15"/>
                <a:gd name="T3" fmla="*/ 0 h 15"/>
              </a:gdLst>
              <a:ahLst/>
              <a:cxnLst>
                <a:cxn ang="0">
                  <a:pos x="0" y="T0"/>
                </a:cxn>
                <a:cxn ang="0">
                  <a:pos x="0" y="T1"/>
                </a:cxn>
                <a:cxn ang="0">
                  <a:pos x="0" y="T2"/>
                </a:cxn>
                <a:cxn ang="0">
                  <a:pos x="0" y="T3"/>
                </a:cxn>
              </a:cxnLst>
              <a:rect l="0" t="0" r="r" b="b"/>
              <a:pathLst>
                <a:path h="15">
                  <a:moveTo>
                    <a:pt x="0" y="0"/>
                  </a:moveTo>
                  <a:lnTo>
                    <a:pt x="0" y="15"/>
                  </a:lnTo>
                  <a:lnTo>
                    <a:pt x="0" y="15"/>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solidFill>
                  <a:srgbClr val="000000"/>
                </a:solidFill>
                <a:latin typeface="Arial" charset="0"/>
                <a:cs typeface="Arial" charset="0"/>
              </a:endParaRPr>
            </a:p>
          </p:txBody>
        </p:sp>
        <p:sp>
          <p:nvSpPr>
            <p:cNvPr id="38" name="Freeform 16"/>
            <p:cNvSpPr>
              <a:spLocks/>
            </p:cNvSpPr>
            <p:nvPr/>
          </p:nvSpPr>
          <p:spPr bwMode="auto">
            <a:xfrm>
              <a:off x="2726" y="2423"/>
              <a:ext cx="65" cy="113"/>
            </a:xfrm>
            <a:custGeom>
              <a:avLst/>
              <a:gdLst>
                <a:gd name="T0" fmla="*/ 25 w 25"/>
                <a:gd name="T1" fmla="*/ 0 h 43"/>
                <a:gd name="T2" fmla="*/ 0 w 25"/>
                <a:gd name="T3" fmla="*/ 22 h 43"/>
                <a:gd name="T4" fmla="*/ 25 w 25"/>
                <a:gd name="T5" fmla="*/ 43 h 43"/>
                <a:gd name="T6" fmla="*/ 25 w 25"/>
                <a:gd name="T7" fmla="*/ 33 h 43"/>
                <a:gd name="T8" fmla="*/ 25 w 25"/>
                <a:gd name="T9" fmla="*/ 27 h 43"/>
                <a:gd name="T10" fmla="*/ 25 w 25"/>
                <a:gd name="T11" fmla="*/ 0 h 43"/>
                <a:gd name="T12" fmla="*/ 25 w 2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25" h="43">
                  <a:moveTo>
                    <a:pt x="25" y="0"/>
                  </a:moveTo>
                  <a:cubicBezTo>
                    <a:pt x="0" y="22"/>
                    <a:pt x="0" y="22"/>
                    <a:pt x="0" y="22"/>
                  </a:cubicBezTo>
                  <a:cubicBezTo>
                    <a:pt x="25" y="43"/>
                    <a:pt x="25" y="43"/>
                    <a:pt x="25" y="43"/>
                  </a:cubicBezTo>
                  <a:cubicBezTo>
                    <a:pt x="25" y="33"/>
                    <a:pt x="25" y="33"/>
                    <a:pt x="25" y="33"/>
                  </a:cubicBezTo>
                  <a:cubicBezTo>
                    <a:pt x="25" y="27"/>
                    <a:pt x="25" y="27"/>
                    <a:pt x="25" y="27"/>
                  </a:cubicBezTo>
                  <a:cubicBezTo>
                    <a:pt x="25" y="0"/>
                    <a:pt x="25" y="0"/>
                    <a:pt x="25" y="0"/>
                  </a:cubicBezTo>
                  <a:cubicBezTo>
                    <a:pt x="25" y="0"/>
                    <a:pt x="25" y="0"/>
                    <a:pt x="25" y="0"/>
                  </a:cubicBezTo>
                </a:path>
              </a:pathLst>
            </a:custGeom>
            <a:solidFill>
              <a:srgbClr val="5469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solidFill>
                  <a:srgbClr val="000000"/>
                </a:solidFill>
                <a:latin typeface="Arial" charset="0"/>
                <a:cs typeface="Arial" charset="0"/>
              </a:endParaRPr>
            </a:p>
          </p:txBody>
        </p:sp>
        <p:sp>
          <p:nvSpPr>
            <p:cNvPr id="39" name="Freeform 17"/>
            <p:cNvSpPr>
              <a:spLocks/>
            </p:cNvSpPr>
            <p:nvPr/>
          </p:nvSpPr>
          <p:spPr bwMode="auto">
            <a:xfrm>
              <a:off x="2725" y="2400"/>
              <a:ext cx="66" cy="160"/>
            </a:xfrm>
            <a:custGeom>
              <a:avLst/>
              <a:gdLst>
                <a:gd name="T0" fmla="*/ 57 w 57"/>
                <a:gd name="T1" fmla="*/ 113 h 113"/>
                <a:gd name="T2" fmla="*/ 0 w 57"/>
                <a:gd name="T3" fmla="*/ 55 h 113"/>
                <a:gd name="T4" fmla="*/ 57 w 57"/>
                <a:gd name="T5" fmla="*/ 0 h 113"/>
                <a:gd name="T6" fmla="*/ 57 w 57"/>
                <a:gd name="T7" fmla="*/ 113 h 113"/>
              </a:gdLst>
              <a:ahLst/>
              <a:cxnLst>
                <a:cxn ang="0">
                  <a:pos x="T0" y="T1"/>
                </a:cxn>
                <a:cxn ang="0">
                  <a:pos x="T2" y="T3"/>
                </a:cxn>
                <a:cxn ang="0">
                  <a:pos x="T4" y="T5"/>
                </a:cxn>
                <a:cxn ang="0">
                  <a:pos x="T6" y="T7"/>
                </a:cxn>
              </a:cxnLst>
              <a:rect l="0" t="0" r="r" b="b"/>
              <a:pathLst>
                <a:path w="57" h="113">
                  <a:moveTo>
                    <a:pt x="57" y="113"/>
                  </a:moveTo>
                  <a:lnTo>
                    <a:pt x="0" y="55"/>
                  </a:lnTo>
                  <a:lnTo>
                    <a:pt x="57" y="0"/>
                  </a:lnTo>
                  <a:lnTo>
                    <a:pt x="57" y="113"/>
                  </a:lnTo>
                  <a:close/>
                </a:path>
              </a:pathLst>
            </a:custGeom>
            <a:solidFill>
              <a:schemeClr val="bg2">
                <a:lumMod val="2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solidFill>
                  <a:srgbClr val="000000"/>
                </a:solidFill>
                <a:latin typeface="Arial" charset="0"/>
                <a:cs typeface="Arial" charset="0"/>
              </a:endParaRPr>
            </a:p>
          </p:txBody>
        </p:sp>
        <p:sp>
          <p:nvSpPr>
            <p:cNvPr id="40" name="Freeform 18"/>
            <p:cNvSpPr>
              <a:spLocks/>
            </p:cNvSpPr>
            <p:nvPr/>
          </p:nvSpPr>
          <p:spPr bwMode="auto">
            <a:xfrm>
              <a:off x="2791" y="2156"/>
              <a:ext cx="383" cy="380"/>
            </a:xfrm>
            <a:custGeom>
              <a:avLst/>
              <a:gdLst>
                <a:gd name="T0" fmla="*/ 146 w 146"/>
                <a:gd name="T1" fmla="*/ 0 h 145"/>
                <a:gd name="T2" fmla="*/ 102 w 146"/>
                <a:gd name="T3" fmla="*/ 0 h 145"/>
                <a:gd name="T4" fmla="*/ 71 w 146"/>
                <a:gd name="T5" fmla="*/ 73 h 145"/>
                <a:gd name="T6" fmla="*/ 71 w 146"/>
                <a:gd name="T7" fmla="*/ 73 h 145"/>
                <a:gd name="T8" fmla="*/ 0 w 146"/>
                <a:gd name="T9" fmla="*/ 102 h 145"/>
                <a:gd name="T10" fmla="*/ 0 w 146"/>
                <a:gd name="T11" fmla="*/ 145 h 145"/>
                <a:gd name="T12" fmla="*/ 102 w 146"/>
                <a:gd name="T13" fmla="*/ 104 h 145"/>
                <a:gd name="T14" fmla="*/ 102 w 146"/>
                <a:gd name="T15" fmla="*/ 104 h 145"/>
                <a:gd name="T16" fmla="*/ 146 w 146"/>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145">
                  <a:moveTo>
                    <a:pt x="146" y="0"/>
                  </a:moveTo>
                  <a:cubicBezTo>
                    <a:pt x="102" y="0"/>
                    <a:pt x="102" y="0"/>
                    <a:pt x="102" y="0"/>
                  </a:cubicBezTo>
                  <a:cubicBezTo>
                    <a:pt x="102" y="29"/>
                    <a:pt x="90" y="55"/>
                    <a:pt x="71" y="73"/>
                  </a:cubicBezTo>
                  <a:cubicBezTo>
                    <a:pt x="71" y="73"/>
                    <a:pt x="71" y="73"/>
                    <a:pt x="71" y="73"/>
                  </a:cubicBezTo>
                  <a:cubicBezTo>
                    <a:pt x="52" y="91"/>
                    <a:pt x="28" y="102"/>
                    <a:pt x="0" y="102"/>
                  </a:cubicBezTo>
                  <a:cubicBezTo>
                    <a:pt x="0" y="145"/>
                    <a:pt x="0" y="145"/>
                    <a:pt x="0" y="145"/>
                  </a:cubicBezTo>
                  <a:cubicBezTo>
                    <a:pt x="40" y="145"/>
                    <a:pt x="76" y="130"/>
                    <a:pt x="102" y="104"/>
                  </a:cubicBezTo>
                  <a:cubicBezTo>
                    <a:pt x="102" y="104"/>
                    <a:pt x="102" y="104"/>
                    <a:pt x="102" y="104"/>
                  </a:cubicBezTo>
                  <a:cubicBezTo>
                    <a:pt x="128" y="77"/>
                    <a:pt x="146" y="41"/>
                    <a:pt x="146" y="0"/>
                  </a:cubicBezTo>
                </a:path>
              </a:pathLst>
            </a:custGeom>
            <a:solidFill>
              <a:schemeClr val="bg2">
                <a:lumMod val="2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solidFill>
                  <a:srgbClr val="000000"/>
                </a:solidFill>
                <a:latin typeface="Arial" charset="0"/>
                <a:cs typeface="Arial" charset="0"/>
              </a:endParaRPr>
            </a:p>
          </p:txBody>
        </p:sp>
        <p:sp>
          <p:nvSpPr>
            <p:cNvPr id="41" name="Rectangle 19"/>
            <p:cNvSpPr>
              <a:spLocks noChangeArrowheads="1"/>
            </p:cNvSpPr>
            <p:nvPr/>
          </p:nvSpPr>
          <p:spPr bwMode="auto">
            <a:xfrm>
              <a:off x="3174" y="2156"/>
              <a:ext cx="1" cy="1"/>
            </a:xfrm>
            <a:prstGeom prst="rect">
              <a:avLst/>
            </a:prstGeom>
            <a:solidFill>
              <a:srgbClr val="94BA3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solidFill>
                  <a:srgbClr val="000000"/>
                </a:solidFill>
                <a:latin typeface="Arial" charset="0"/>
                <a:cs typeface="Arial" charset="0"/>
              </a:endParaRPr>
            </a:p>
          </p:txBody>
        </p:sp>
        <p:sp>
          <p:nvSpPr>
            <p:cNvPr id="42" name="Freeform 20"/>
            <p:cNvSpPr>
              <a:spLocks/>
            </p:cNvSpPr>
            <p:nvPr/>
          </p:nvSpPr>
          <p:spPr bwMode="auto">
            <a:xfrm>
              <a:off x="3174" y="2156"/>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solidFill>
                  <a:srgbClr val="000000"/>
                </a:solidFill>
                <a:latin typeface="Arial" charset="0"/>
                <a:cs typeface="Arial" charset="0"/>
              </a:endParaRPr>
            </a:p>
          </p:txBody>
        </p:sp>
        <p:sp>
          <p:nvSpPr>
            <p:cNvPr id="43" name="Freeform 21"/>
            <p:cNvSpPr>
              <a:spLocks/>
            </p:cNvSpPr>
            <p:nvPr/>
          </p:nvSpPr>
          <p:spPr bwMode="auto">
            <a:xfrm>
              <a:off x="3058" y="215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D0E29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solidFill>
                  <a:srgbClr val="000000"/>
                </a:solidFill>
                <a:latin typeface="Arial" charset="0"/>
                <a:cs typeface="Arial" charset="0"/>
              </a:endParaRPr>
            </a:p>
          </p:txBody>
        </p:sp>
        <p:sp>
          <p:nvSpPr>
            <p:cNvPr id="44" name="Freeform 22"/>
            <p:cNvSpPr>
              <a:spLocks/>
            </p:cNvSpPr>
            <p:nvPr/>
          </p:nvSpPr>
          <p:spPr bwMode="auto">
            <a:xfrm>
              <a:off x="3058" y="2156"/>
              <a:ext cx="116" cy="68"/>
            </a:xfrm>
            <a:custGeom>
              <a:avLst/>
              <a:gdLst>
                <a:gd name="T0" fmla="*/ 44 w 44"/>
                <a:gd name="T1" fmla="*/ 0 h 26"/>
                <a:gd name="T2" fmla="*/ 0 w 44"/>
                <a:gd name="T3" fmla="*/ 0 h 26"/>
                <a:gd name="T4" fmla="*/ 0 w 44"/>
                <a:gd name="T5" fmla="*/ 0 h 26"/>
                <a:gd name="T6" fmla="*/ 22 w 44"/>
                <a:gd name="T7" fmla="*/ 26 h 26"/>
                <a:gd name="T8" fmla="*/ 44 w 44"/>
                <a:gd name="T9" fmla="*/ 0 h 26"/>
                <a:gd name="T10" fmla="*/ 44 w 44"/>
                <a:gd name="T11" fmla="*/ 0 h 26"/>
              </a:gdLst>
              <a:ahLst/>
              <a:cxnLst>
                <a:cxn ang="0">
                  <a:pos x="T0" y="T1"/>
                </a:cxn>
                <a:cxn ang="0">
                  <a:pos x="T2" y="T3"/>
                </a:cxn>
                <a:cxn ang="0">
                  <a:pos x="T4" y="T5"/>
                </a:cxn>
                <a:cxn ang="0">
                  <a:pos x="T6" y="T7"/>
                </a:cxn>
                <a:cxn ang="0">
                  <a:pos x="T8" y="T9"/>
                </a:cxn>
                <a:cxn ang="0">
                  <a:pos x="T10" y="T11"/>
                </a:cxn>
              </a:cxnLst>
              <a:rect l="0" t="0" r="r" b="b"/>
              <a:pathLst>
                <a:path w="44" h="26">
                  <a:moveTo>
                    <a:pt x="44" y="0"/>
                  </a:moveTo>
                  <a:cubicBezTo>
                    <a:pt x="0" y="0"/>
                    <a:pt x="0" y="0"/>
                    <a:pt x="0" y="0"/>
                  </a:cubicBezTo>
                  <a:cubicBezTo>
                    <a:pt x="0" y="0"/>
                    <a:pt x="0" y="0"/>
                    <a:pt x="0" y="0"/>
                  </a:cubicBezTo>
                  <a:cubicBezTo>
                    <a:pt x="22" y="26"/>
                    <a:pt x="22" y="26"/>
                    <a:pt x="22" y="26"/>
                  </a:cubicBezTo>
                  <a:cubicBezTo>
                    <a:pt x="44" y="0"/>
                    <a:pt x="44" y="0"/>
                    <a:pt x="44" y="0"/>
                  </a:cubicBezTo>
                  <a:cubicBezTo>
                    <a:pt x="44" y="0"/>
                    <a:pt x="44" y="0"/>
                    <a:pt x="44" y="0"/>
                  </a:cubicBezTo>
                </a:path>
              </a:pathLst>
            </a:custGeom>
            <a:solidFill>
              <a:srgbClr val="013A5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solidFill>
                  <a:srgbClr val="000000"/>
                </a:solidFill>
                <a:latin typeface="Arial" charset="0"/>
                <a:cs typeface="Arial" charset="0"/>
              </a:endParaRPr>
            </a:p>
          </p:txBody>
        </p:sp>
        <p:sp>
          <p:nvSpPr>
            <p:cNvPr id="45" name="Freeform 23"/>
            <p:cNvSpPr>
              <a:spLocks/>
            </p:cNvSpPr>
            <p:nvPr/>
          </p:nvSpPr>
          <p:spPr bwMode="auto">
            <a:xfrm>
              <a:off x="3034" y="2156"/>
              <a:ext cx="165" cy="72"/>
            </a:xfrm>
            <a:custGeom>
              <a:avLst/>
              <a:gdLst>
                <a:gd name="T0" fmla="*/ 116 w 116"/>
                <a:gd name="T1" fmla="*/ 0 h 57"/>
                <a:gd name="T2" fmla="*/ 58 w 116"/>
                <a:gd name="T3" fmla="*/ 57 h 57"/>
                <a:gd name="T4" fmla="*/ 0 w 116"/>
                <a:gd name="T5" fmla="*/ 0 h 57"/>
                <a:gd name="T6" fmla="*/ 116 w 116"/>
                <a:gd name="T7" fmla="*/ 0 h 57"/>
              </a:gdLst>
              <a:ahLst/>
              <a:cxnLst>
                <a:cxn ang="0">
                  <a:pos x="T0" y="T1"/>
                </a:cxn>
                <a:cxn ang="0">
                  <a:pos x="T2" y="T3"/>
                </a:cxn>
                <a:cxn ang="0">
                  <a:pos x="T4" y="T5"/>
                </a:cxn>
                <a:cxn ang="0">
                  <a:pos x="T6" y="T7"/>
                </a:cxn>
              </a:cxnLst>
              <a:rect l="0" t="0" r="r" b="b"/>
              <a:pathLst>
                <a:path w="116" h="57">
                  <a:moveTo>
                    <a:pt x="116" y="0"/>
                  </a:moveTo>
                  <a:lnTo>
                    <a:pt x="58" y="57"/>
                  </a:lnTo>
                  <a:lnTo>
                    <a:pt x="0" y="0"/>
                  </a:lnTo>
                  <a:lnTo>
                    <a:pt x="116" y="0"/>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solidFill>
                  <a:srgbClr val="000000"/>
                </a:solidFill>
                <a:latin typeface="Arial" charset="0"/>
                <a:cs typeface="Arial" charset="0"/>
              </a:endParaRPr>
            </a:p>
          </p:txBody>
        </p:sp>
        <p:sp>
          <p:nvSpPr>
            <p:cNvPr id="46" name="Freeform 24"/>
            <p:cNvSpPr>
              <a:spLocks/>
            </p:cNvSpPr>
            <p:nvPr/>
          </p:nvSpPr>
          <p:spPr bwMode="auto">
            <a:xfrm>
              <a:off x="2791" y="1776"/>
              <a:ext cx="383" cy="380"/>
            </a:xfrm>
            <a:custGeom>
              <a:avLst/>
              <a:gdLst>
                <a:gd name="T0" fmla="*/ 103 w 146"/>
                <a:gd name="T1" fmla="*/ 42 h 145"/>
                <a:gd name="T2" fmla="*/ 0 w 146"/>
                <a:gd name="T3" fmla="*/ 0 h 145"/>
                <a:gd name="T4" fmla="*/ 0 w 146"/>
                <a:gd name="T5" fmla="*/ 43 h 145"/>
                <a:gd name="T6" fmla="*/ 72 w 146"/>
                <a:gd name="T7" fmla="*/ 73 h 145"/>
                <a:gd name="T8" fmla="*/ 102 w 146"/>
                <a:gd name="T9" fmla="*/ 145 h 145"/>
                <a:gd name="T10" fmla="*/ 146 w 146"/>
                <a:gd name="T11" fmla="*/ 145 h 145"/>
                <a:gd name="T12" fmla="*/ 103 w 146"/>
                <a:gd name="T13" fmla="*/ 42 h 145"/>
              </a:gdLst>
              <a:ahLst/>
              <a:cxnLst>
                <a:cxn ang="0">
                  <a:pos x="T0" y="T1"/>
                </a:cxn>
                <a:cxn ang="0">
                  <a:pos x="T2" y="T3"/>
                </a:cxn>
                <a:cxn ang="0">
                  <a:pos x="T4" y="T5"/>
                </a:cxn>
                <a:cxn ang="0">
                  <a:pos x="T6" y="T7"/>
                </a:cxn>
                <a:cxn ang="0">
                  <a:pos x="T8" y="T9"/>
                </a:cxn>
                <a:cxn ang="0">
                  <a:pos x="T10" y="T11"/>
                </a:cxn>
                <a:cxn ang="0">
                  <a:pos x="T12" y="T13"/>
                </a:cxn>
              </a:cxnLst>
              <a:rect l="0" t="0" r="r" b="b"/>
              <a:pathLst>
                <a:path w="146" h="145">
                  <a:moveTo>
                    <a:pt x="103" y="42"/>
                  </a:moveTo>
                  <a:cubicBezTo>
                    <a:pt x="77" y="16"/>
                    <a:pt x="40" y="0"/>
                    <a:pt x="0" y="0"/>
                  </a:cubicBezTo>
                  <a:cubicBezTo>
                    <a:pt x="0" y="43"/>
                    <a:pt x="0" y="43"/>
                    <a:pt x="0" y="43"/>
                  </a:cubicBezTo>
                  <a:cubicBezTo>
                    <a:pt x="28" y="43"/>
                    <a:pt x="54" y="55"/>
                    <a:pt x="72" y="73"/>
                  </a:cubicBezTo>
                  <a:cubicBezTo>
                    <a:pt x="91" y="92"/>
                    <a:pt x="102" y="117"/>
                    <a:pt x="102" y="145"/>
                  </a:cubicBezTo>
                  <a:cubicBezTo>
                    <a:pt x="146" y="145"/>
                    <a:pt x="146" y="145"/>
                    <a:pt x="146" y="145"/>
                  </a:cubicBezTo>
                  <a:cubicBezTo>
                    <a:pt x="146" y="105"/>
                    <a:pt x="129" y="69"/>
                    <a:pt x="103" y="42"/>
                  </a:cubicBezTo>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solidFill>
                  <a:srgbClr val="000000"/>
                </a:solidFill>
                <a:latin typeface="Arial" charset="0"/>
                <a:cs typeface="Arial" charset="0"/>
              </a:endParaRPr>
            </a:p>
          </p:txBody>
        </p:sp>
        <p:sp>
          <p:nvSpPr>
            <p:cNvPr id="47" name="Freeform 25"/>
            <p:cNvSpPr>
              <a:spLocks/>
            </p:cNvSpPr>
            <p:nvPr/>
          </p:nvSpPr>
          <p:spPr bwMode="auto">
            <a:xfrm>
              <a:off x="2412" y="1776"/>
              <a:ext cx="379" cy="380"/>
            </a:xfrm>
            <a:custGeom>
              <a:avLst/>
              <a:gdLst>
                <a:gd name="T0" fmla="*/ 145 w 145"/>
                <a:gd name="T1" fmla="*/ 0 h 145"/>
                <a:gd name="T2" fmla="*/ 42 w 145"/>
                <a:gd name="T3" fmla="*/ 43 h 145"/>
                <a:gd name="T4" fmla="*/ 42 w 145"/>
                <a:gd name="T5" fmla="*/ 43 h 145"/>
                <a:gd name="T6" fmla="*/ 0 w 145"/>
                <a:gd name="T7" fmla="*/ 145 h 145"/>
                <a:gd name="T8" fmla="*/ 44 w 145"/>
                <a:gd name="T9" fmla="*/ 145 h 145"/>
                <a:gd name="T10" fmla="*/ 72 w 145"/>
                <a:gd name="T11" fmla="*/ 74 h 145"/>
                <a:gd name="T12" fmla="*/ 72 w 145"/>
                <a:gd name="T13" fmla="*/ 74 h 145"/>
                <a:gd name="T14" fmla="*/ 145 w 145"/>
                <a:gd name="T15" fmla="*/ 44 h 145"/>
                <a:gd name="T16" fmla="*/ 145 w 145"/>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 h="145">
                  <a:moveTo>
                    <a:pt x="145" y="0"/>
                  </a:moveTo>
                  <a:cubicBezTo>
                    <a:pt x="104" y="0"/>
                    <a:pt x="68" y="16"/>
                    <a:pt x="42" y="43"/>
                  </a:cubicBezTo>
                  <a:cubicBezTo>
                    <a:pt x="42" y="43"/>
                    <a:pt x="42" y="43"/>
                    <a:pt x="42" y="43"/>
                  </a:cubicBezTo>
                  <a:cubicBezTo>
                    <a:pt x="16" y="69"/>
                    <a:pt x="0" y="106"/>
                    <a:pt x="0" y="145"/>
                  </a:cubicBezTo>
                  <a:cubicBezTo>
                    <a:pt x="44" y="145"/>
                    <a:pt x="44" y="145"/>
                    <a:pt x="44" y="145"/>
                  </a:cubicBezTo>
                  <a:cubicBezTo>
                    <a:pt x="44" y="118"/>
                    <a:pt x="55" y="92"/>
                    <a:pt x="72" y="74"/>
                  </a:cubicBezTo>
                  <a:cubicBezTo>
                    <a:pt x="72" y="74"/>
                    <a:pt x="72" y="74"/>
                    <a:pt x="72" y="74"/>
                  </a:cubicBezTo>
                  <a:cubicBezTo>
                    <a:pt x="91" y="55"/>
                    <a:pt x="116" y="44"/>
                    <a:pt x="145" y="44"/>
                  </a:cubicBezTo>
                  <a:cubicBezTo>
                    <a:pt x="145" y="0"/>
                    <a:pt x="145" y="0"/>
                    <a:pt x="145" y="0"/>
                  </a:cubicBezTo>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solidFill>
                  <a:srgbClr val="000000"/>
                </a:solidFill>
                <a:latin typeface="Arial" charset="0"/>
                <a:cs typeface="Arial" charset="0"/>
              </a:endParaRPr>
            </a:p>
          </p:txBody>
        </p:sp>
        <p:sp>
          <p:nvSpPr>
            <p:cNvPr id="48" name="Freeform 26"/>
            <p:cNvSpPr>
              <a:spLocks/>
            </p:cNvSpPr>
            <p:nvPr/>
          </p:nvSpPr>
          <p:spPr bwMode="auto">
            <a:xfrm>
              <a:off x="2791" y="1776"/>
              <a:ext cx="0" cy="42"/>
            </a:xfrm>
            <a:custGeom>
              <a:avLst/>
              <a:gdLst>
                <a:gd name="T0" fmla="*/ 0 h 16"/>
                <a:gd name="T1" fmla="*/ 16 h 16"/>
                <a:gd name="T2" fmla="*/ 16 h 16"/>
                <a:gd name="T3" fmla="*/ 0 h 16"/>
                <a:gd name="T4" fmla="*/ 0 h 16"/>
              </a:gdLst>
              <a:ahLst/>
              <a:cxnLst>
                <a:cxn ang="0">
                  <a:pos x="0" y="T0"/>
                </a:cxn>
                <a:cxn ang="0">
                  <a:pos x="0" y="T1"/>
                </a:cxn>
                <a:cxn ang="0">
                  <a:pos x="0" y="T2"/>
                </a:cxn>
                <a:cxn ang="0">
                  <a:pos x="0" y="T3"/>
                </a:cxn>
                <a:cxn ang="0">
                  <a:pos x="0" y="T4"/>
                </a:cxn>
              </a:cxnLst>
              <a:rect l="0" t="0" r="r" b="b"/>
              <a:pathLst>
                <a:path h="16">
                  <a:moveTo>
                    <a:pt x="0" y="0"/>
                  </a:moveTo>
                  <a:cubicBezTo>
                    <a:pt x="0" y="16"/>
                    <a:pt x="0" y="16"/>
                    <a:pt x="0" y="16"/>
                  </a:cubicBezTo>
                  <a:cubicBezTo>
                    <a:pt x="0" y="16"/>
                    <a:pt x="0" y="16"/>
                    <a:pt x="0" y="16"/>
                  </a:cubicBezTo>
                  <a:cubicBezTo>
                    <a:pt x="0" y="0"/>
                    <a:pt x="0" y="0"/>
                    <a:pt x="0" y="0"/>
                  </a:cubicBezTo>
                  <a:cubicBezTo>
                    <a:pt x="0" y="0"/>
                    <a:pt x="0" y="0"/>
                    <a:pt x="0" y="0"/>
                  </a:cubicBezTo>
                </a:path>
              </a:pathLst>
            </a:custGeom>
            <a:solidFill>
              <a:srgbClr val="798C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solidFill>
                  <a:srgbClr val="000000"/>
                </a:solidFill>
                <a:latin typeface="Arial" charset="0"/>
                <a:cs typeface="Arial" charset="0"/>
              </a:endParaRPr>
            </a:p>
          </p:txBody>
        </p:sp>
        <p:sp>
          <p:nvSpPr>
            <p:cNvPr id="49" name="Freeform 27"/>
            <p:cNvSpPr>
              <a:spLocks/>
            </p:cNvSpPr>
            <p:nvPr/>
          </p:nvSpPr>
          <p:spPr bwMode="auto">
            <a:xfrm>
              <a:off x="2791" y="1818"/>
              <a:ext cx="0" cy="73"/>
            </a:xfrm>
            <a:custGeom>
              <a:avLst/>
              <a:gdLst>
                <a:gd name="T0" fmla="*/ 0 h 28"/>
                <a:gd name="T1" fmla="*/ 28 h 28"/>
                <a:gd name="T2" fmla="*/ 27 h 28"/>
                <a:gd name="T3" fmla="*/ 0 h 28"/>
                <a:gd name="T4" fmla="*/ 0 h 28"/>
              </a:gdLst>
              <a:ahLst/>
              <a:cxnLst>
                <a:cxn ang="0">
                  <a:pos x="0" y="T0"/>
                </a:cxn>
                <a:cxn ang="0">
                  <a:pos x="0" y="T1"/>
                </a:cxn>
                <a:cxn ang="0">
                  <a:pos x="0" y="T2"/>
                </a:cxn>
                <a:cxn ang="0">
                  <a:pos x="0" y="T3"/>
                </a:cxn>
                <a:cxn ang="0">
                  <a:pos x="0" y="T4"/>
                </a:cxn>
              </a:cxnLst>
              <a:rect l="0" t="0" r="r" b="b"/>
              <a:pathLst>
                <a:path h="28">
                  <a:moveTo>
                    <a:pt x="0" y="0"/>
                  </a:moveTo>
                  <a:cubicBezTo>
                    <a:pt x="0" y="28"/>
                    <a:pt x="0" y="28"/>
                    <a:pt x="0" y="28"/>
                  </a:cubicBezTo>
                  <a:cubicBezTo>
                    <a:pt x="0" y="27"/>
                    <a:pt x="0" y="27"/>
                    <a:pt x="0" y="27"/>
                  </a:cubicBezTo>
                  <a:cubicBezTo>
                    <a:pt x="0" y="0"/>
                    <a:pt x="0" y="0"/>
                    <a:pt x="0" y="0"/>
                  </a:cubicBezTo>
                  <a:cubicBezTo>
                    <a:pt x="0" y="0"/>
                    <a:pt x="0" y="0"/>
                    <a:pt x="0" y="0"/>
                  </a:cubicBezTo>
                </a:path>
              </a:pathLst>
            </a:custGeom>
            <a:solidFill>
              <a:srgbClr val="ABACA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solidFill>
                  <a:srgbClr val="000000"/>
                </a:solidFill>
                <a:latin typeface="Arial" charset="0"/>
                <a:cs typeface="Arial" charset="0"/>
              </a:endParaRPr>
            </a:p>
          </p:txBody>
        </p:sp>
        <p:sp>
          <p:nvSpPr>
            <p:cNvPr id="50" name="Freeform 28"/>
            <p:cNvSpPr>
              <a:spLocks/>
            </p:cNvSpPr>
            <p:nvPr/>
          </p:nvSpPr>
          <p:spPr bwMode="auto">
            <a:xfrm>
              <a:off x="2791" y="1776"/>
              <a:ext cx="66" cy="112"/>
            </a:xfrm>
            <a:custGeom>
              <a:avLst/>
              <a:gdLst>
                <a:gd name="T0" fmla="*/ 0 w 66"/>
                <a:gd name="T1" fmla="*/ 0 h 112"/>
                <a:gd name="T2" fmla="*/ 0 w 66"/>
                <a:gd name="T3" fmla="*/ 42 h 112"/>
                <a:gd name="T4" fmla="*/ 0 w 66"/>
                <a:gd name="T5" fmla="*/ 112 h 112"/>
                <a:gd name="T6" fmla="*/ 66 w 66"/>
                <a:gd name="T7" fmla="*/ 55 h 112"/>
                <a:gd name="T8" fmla="*/ 0 w 66"/>
                <a:gd name="T9" fmla="*/ 0 h 112"/>
              </a:gdLst>
              <a:ahLst/>
              <a:cxnLst>
                <a:cxn ang="0">
                  <a:pos x="T0" y="T1"/>
                </a:cxn>
                <a:cxn ang="0">
                  <a:pos x="T2" y="T3"/>
                </a:cxn>
                <a:cxn ang="0">
                  <a:pos x="T4" y="T5"/>
                </a:cxn>
                <a:cxn ang="0">
                  <a:pos x="T6" y="T7"/>
                </a:cxn>
                <a:cxn ang="0">
                  <a:pos x="T8" y="T9"/>
                </a:cxn>
              </a:cxnLst>
              <a:rect l="0" t="0" r="r" b="b"/>
              <a:pathLst>
                <a:path w="66" h="112">
                  <a:moveTo>
                    <a:pt x="0" y="0"/>
                  </a:moveTo>
                  <a:lnTo>
                    <a:pt x="0" y="42"/>
                  </a:lnTo>
                  <a:lnTo>
                    <a:pt x="0" y="112"/>
                  </a:lnTo>
                  <a:lnTo>
                    <a:pt x="66" y="55"/>
                  </a:lnTo>
                  <a:lnTo>
                    <a:pt x="0" y="0"/>
                  </a:lnTo>
                  <a:close/>
                </a:path>
              </a:pathLst>
            </a:custGeom>
            <a:solidFill>
              <a:srgbClr val="6D852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solidFill>
                  <a:srgbClr val="000000"/>
                </a:solidFill>
                <a:latin typeface="Arial" charset="0"/>
                <a:cs typeface="Arial" charset="0"/>
              </a:endParaRPr>
            </a:p>
          </p:txBody>
        </p:sp>
        <p:sp>
          <p:nvSpPr>
            <p:cNvPr id="51" name="Freeform 29"/>
            <p:cNvSpPr>
              <a:spLocks/>
            </p:cNvSpPr>
            <p:nvPr/>
          </p:nvSpPr>
          <p:spPr bwMode="auto">
            <a:xfrm>
              <a:off x="2791" y="1776"/>
              <a:ext cx="66" cy="112"/>
            </a:xfrm>
            <a:custGeom>
              <a:avLst/>
              <a:gdLst>
                <a:gd name="T0" fmla="*/ 0 w 66"/>
                <a:gd name="T1" fmla="*/ 0 h 112"/>
                <a:gd name="T2" fmla="*/ 0 w 66"/>
                <a:gd name="T3" fmla="*/ 42 h 112"/>
                <a:gd name="T4" fmla="*/ 0 w 66"/>
                <a:gd name="T5" fmla="*/ 112 h 112"/>
                <a:gd name="T6" fmla="*/ 66 w 66"/>
                <a:gd name="T7" fmla="*/ 55 h 112"/>
                <a:gd name="T8" fmla="*/ 0 w 66"/>
                <a:gd name="T9" fmla="*/ 0 h 112"/>
              </a:gdLst>
              <a:ahLst/>
              <a:cxnLst>
                <a:cxn ang="0">
                  <a:pos x="T0" y="T1"/>
                </a:cxn>
                <a:cxn ang="0">
                  <a:pos x="T2" y="T3"/>
                </a:cxn>
                <a:cxn ang="0">
                  <a:pos x="T4" y="T5"/>
                </a:cxn>
                <a:cxn ang="0">
                  <a:pos x="T6" y="T7"/>
                </a:cxn>
                <a:cxn ang="0">
                  <a:pos x="T8" y="T9"/>
                </a:cxn>
              </a:cxnLst>
              <a:rect l="0" t="0" r="r" b="b"/>
              <a:pathLst>
                <a:path w="66" h="112">
                  <a:moveTo>
                    <a:pt x="0" y="0"/>
                  </a:moveTo>
                  <a:lnTo>
                    <a:pt x="0" y="42"/>
                  </a:lnTo>
                  <a:lnTo>
                    <a:pt x="0" y="112"/>
                  </a:lnTo>
                  <a:lnTo>
                    <a:pt x="66" y="55"/>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solidFill>
                  <a:srgbClr val="000000"/>
                </a:solidFill>
                <a:latin typeface="Arial" charset="0"/>
                <a:cs typeface="Arial" charset="0"/>
              </a:endParaRPr>
            </a:p>
          </p:txBody>
        </p:sp>
        <p:sp>
          <p:nvSpPr>
            <p:cNvPr id="52" name="Freeform 30"/>
            <p:cNvSpPr>
              <a:spLocks/>
            </p:cNvSpPr>
            <p:nvPr/>
          </p:nvSpPr>
          <p:spPr bwMode="auto">
            <a:xfrm>
              <a:off x="2791" y="1756"/>
              <a:ext cx="65" cy="151"/>
            </a:xfrm>
            <a:custGeom>
              <a:avLst/>
              <a:gdLst>
                <a:gd name="T0" fmla="*/ 0 w 58"/>
                <a:gd name="T1" fmla="*/ 0 h 115"/>
                <a:gd name="T2" fmla="*/ 58 w 58"/>
                <a:gd name="T3" fmla="*/ 57 h 115"/>
                <a:gd name="T4" fmla="*/ 0 w 58"/>
                <a:gd name="T5" fmla="*/ 115 h 115"/>
                <a:gd name="T6" fmla="*/ 0 w 58"/>
                <a:gd name="T7" fmla="*/ 0 h 115"/>
              </a:gdLst>
              <a:ahLst/>
              <a:cxnLst>
                <a:cxn ang="0">
                  <a:pos x="T0" y="T1"/>
                </a:cxn>
                <a:cxn ang="0">
                  <a:pos x="T2" y="T3"/>
                </a:cxn>
                <a:cxn ang="0">
                  <a:pos x="T4" y="T5"/>
                </a:cxn>
                <a:cxn ang="0">
                  <a:pos x="T6" y="T7"/>
                </a:cxn>
              </a:cxnLst>
              <a:rect l="0" t="0" r="r" b="b"/>
              <a:pathLst>
                <a:path w="58" h="115">
                  <a:moveTo>
                    <a:pt x="0" y="0"/>
                  </a:moveTo>
                  <a:lnTo>
                    <a:pt x="58" y="57"/>
                  </a:lnTo>
                  <a:lnTo>
                    <a:pt x="0" y="115"/>
                  </a:lnTo>
                  <a:lnTo>
                    <a:pt x="0" y="0"/>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solidFill>
                  <a:srgbClr val="000000"/>
                </a:solidFill>
                <a:latin typeface="Arial" charset="0"/>
                <a:cs typeface="Arial" charset="0"/>
              </a:endParaRPr>
            </a:p>
          </p:txBody>
        </p:sp>
        <p:sp>
          <p:nvSpPr>
            <p:cNvPr id="53" name="Freeform 31"/>
            <p:cNvSpPr>
              <a:spLocks/>
            </p:cNvSpPr>
            <p:nvPr/>
          </p:nvSpPr>
          <p:spPr bwMode="auto">
            <a:xfrm>
              <a:off x="2409" y="2153"/>
              <a:ext cx="3" cy="3"/>
            </a:xfrm>
            <a:custGeom>
              <a:avLst/>
              <a:gdLst>
                <a:gd name="T0" fmla="*/ 1 w 1"/>
                <a:gd name="T1" fmla="*/ 0 h 1"/>
                <a:gd name="T2" fmla="*/ 0 w 1"/>
                <a:gd name="T3" fmla="*/ 1 h 1"/>
                <a:gd name="T4" fmla="*/ 1 w 1"/>
                <a:gd name="T5" fmla="*/ 1 h 1"/>
                <a:gd name="T6" fmla="*/ 1 w 1"/>
                <a:gd name="T7" fmla="*/ 1 h 1"/>
                <a:gd name="T8" fmla="*/ 1 w 1"/>
                <a:gd name="T9" fmla="*/ 1 h 1"/>
                <a:gd name="T10" fmla="*/ 1 w 1"/>
                <a:gd name="T11" fmla="*/ 1 h 1"/>
                <a:gd name="T12" fmla="*/ 1 w 1"/>
                <a:gd name="T13" fmla="*/ 1 h 1"/>
                <a:gd name="T14" fmla="*/ 1 w 1"/>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1" y="0"/>
                  </a:moveTo>
                  <a:cubicBezTo>
                    <a:pt x="0" y="1"/>
                    <a:pt x="0" y="1"/>
                    <a:pt x="0"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0"/>
                    <a:pt x="1" y="0"/>
                    <a:pt x="1" y="0"/>
                  </a:cubicBezTo>
                </a:path>
              </a:pathLst>
            </a:custGeom>
            <a:solidFill>
              <a:srgbClr val="227A9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solidFill>
                  <a:srgbClr val="000000"/>
                </a:solidFill>
                <a:latin typeface="Arial" charset="0"/>
                <a:cs typeface="Arial" charset="0"/>
              </a:endParaRPr>
            </a:p>
          </p:txBody>
        </p:sp>
        <p:sp>
          <p:nvSpPr>
            <p:cNvPr id="54" name="Freeform 32"/>
            <p:cNvSpPr>
              <a:spLocks/>
            </p:cNvSpPr>
            <p:nvPr/>
          </p:nvSpPr>
          <p:spPr bwMode="auto">
            <a:xfrm>
              <a:off x="2412" y="215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16526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solidFill>
                  <a:srgbClr val="000000"/>
                </a:solidFill>
                <a:latin typeface="Arial" charset="0"/>
                <a:cs typeface="Arial" charset="0"/>
              </a:endParaRPr>
            </a:p>
          </p:txBody>
        </p:sp>
        <p:pic>
          <p:nvPicPr>
            <p:cNvPr id="10273" name="Picture 3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06" y="2150"/>
              <a:ext cx="8" cy="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5" name="Freeform 34"/>
            <p:cNvSpPr>
              <a:spLocks/>
            </p:cNvSpPr>
            <p:nvPr/>
          </p:nvSpPr>
          <p:spPr bwMode="auto">
            <a:xfrm>
              <a:off x="2412" y="2156"/>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path>
              </a:pathLst>
            </a:custGeom>
            <a:solidFill>
              <a:srgbClr val="71717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solidFill>
                  <a:srgbClr val="000000"/>
                </a:solidFill>
                <a:latin typeface="Arial" charset="0"/>
                <a:cs typeface="Arial" charset="0"/>
              </a:endParaRPr>
            </a:p>
          </p:txBody>
        </p:sp>
        <p:sp>
          <p:nvSpPr>
            <p:cNvPr id="56" name="Freeform 35"/>
            <p:cNvSpPr>
              <a:spLocks/>
            </p:cNvSpPr>
            <p:nvPr/>
          </p:nvSpPr>
          <p:spPr bwMode="auto">
            <a:xfrm>
              <a:off x="2412" y="2090"/>
              <a:ext cx="112" cy="66"/>
            </a:xfrm>
            <a:custGeom>
              <a:avLst/>
              <a:gdLst>
                <a:gd name="T0" fmla="*/ 20 w 43"/>
                <a:gd name="T1" fmla="*/ 0 h 25"/>
                <a:gd name="T2" fmla="*/ 0 w 43"/>
                <a:gd name="T3" fmla="*/ 24 h 25"/>
                <a:gd name="T4" fmla="*/ 0 w 43"/>
                <a:gd name="T5" fmla="*/ 25 h 25"/>
                <a:gd name="T6" fmla="*/ 0 w 43"/>
                <a:gd name="T7" fmla="*/ 25 h 25"/>
                <a:gd name="T8" fmla="*/ 0 w 43"/>
                <a:gd name="T9" fmla="*/ 25 h 25"/>
                <a:gd name="T10" fmla="*/ 0 w 43"/>
                <a:gd name="T11" fmla="*/ 25 h 25"/>
                <a:gd name="T12" fmla="*/ 43 w 43"/>
                <a:gd name="T13" fmla="*/ 25 h 25"/>
                <a:gd name="T14" fmla="*/ 20 w 43"/>
                <a:gd name="T15" fmla="*/ 0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25">
                  <a:moveTo>
                    <a:pt x="20" y="0"/>
                  </a:moveTo>
                  <a:cubicBezTo>
                    <a:pt x="0" y="24"/>
                    <a:pt x="0" y="24"/>
                    <a:pt x="0" y="24"/>
                  </a:cubicBezTo>
                  <a:cubicBezTo>
                    <a:pt x="0" y="24"/>
                    <a:pt x="0" y="24"/>
                    <a:pt x="0" y="25"/>
                  </a:cubicBezTo>
                  <a:cubicBezTo>
                    <a:pt x="0" y="25"/>
                    <a:pt x="0" y="25"/>
                    <a:pt x="0" y="25"/>
                  </a:cubicBezTo>
                  <a:cubicBezTo>
                    <a:pt x="0" y="25"/>
                    <a:pt x="0" y="25"/>
                    <a:pt x="0" y="25"/>
                  </a:cubicBezTo>
                  <a:cubicBezTo>
                    <a:pt x="0" y="25"/>
                    <a:pt x="0" y="25"/>
                    <a:pt x="0" y="25"/>
                  </a:cubicBezTo>
                  <a:cubicBezTo>
                    <a:pt x="43" y="25"/>
                    <a:pt x="43" y="25"/>
                    <a:pt x="43" y="25"/>
                  </a:cubicBezTo>
                  <a:cubicBezTo>
                    <a:pt x="20" y="0"/>
                    <a:pt x="20" y="0"/>
                    <a:pt x="20" y="0"/>
                  </a:cubicBezTo>
                </a:path>
              </a:pathLst>
            </a:custGeom>
            <a:solidFill>
              <a:srgbClr val="006E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solidFill>
                  <a:srgbClr val="000000"/>
                </a:solidFill>
                <a:latin typeface="Arial" charset="0"/>
                <a:cs typeface="Arial" charset="0"/>
              </a:endParaRPr>
            </a:p>
          </p:txBody>
        </p:sp>
        <p:sp>
          <p:nvSpPr>
            <p:cNvPr id="57" name="Freeform 36"/>
            <p:cNvSpPr>
              <a:spLocks/>
            </p:cNvSpPr>
            <p:nvPr/>
          </p:nvSpPr>
          <p:spPr bwMode="auto">
            <a:xfrm>
              <a:off x="2387" y="2090"/>
              <a:ext cx="163" cy="66"/>
            </a:xfrm>
            <a:custGeom>
              <a:avLst/>
              <a:gdLst>
                <a:gd name="T0" fmla="*/ 0 w 115"/>
                <a:gd name="T1" fmla="*/ 58 h 58"/>
                <a:gd name="T2" fmla="*/ 58 w 115"/>
                <a:gd name="T3" fmla="*/ 0 h 58"/>
                <a:gd name="T4" fmla="*/ 115 w 115"/>
                <a:gd name="T5" fmla="*/ 58 h 58"/>
                <a:gd name="T6" fmla="*/ 0 w 115"/>
                <a:gd name="T7" fmla="*/ 58 h 58"/>
              </a:gdLst>
              <a:ahLst/>
              <a:cxnLst>
                <a:cxn ang="0">
                  <a:pos x="T0" y="T1"/>
                </a:cxn>
                <a:cxn ang="0">
                  <a:pos x="T2" y="T3"/>
                </a:cxn>
                <a:cxn ang="0">
                  <a:pos x="T4" y="T5"/>
                </a:cxn>
                <a:cxn ang="0">
                  <a:pos x="T6" y="T7"/>
                </a:cxn>
              </a:cxnLst>
              <a:rect l="0" t="0" r="r" b="b"/>
              <a:pathLst>
                <a:path w="115" h="58">
                  <a:moveTo>
                    <a:pt x="0" y="58"/>
                  </a:moveTo>
                  <a:lnTo>
                    <a:pt x="58" y="0"/>
                  </a:lnTo>
                  <a:lnTo>
                    <a:pt x="115" y="58"/>
                  </a:lnTo>
                  <a:lnTo>
                    <a:pt x="0" y="58"/>
                  </a:ln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solidFill>
                  <a:srgbClr val="000000"/>
                </a:solidFill>
                <a:latin typeface="Arial" charset="0"/>
                <a:cs typeface="Arial" charset="0"/>
              </a:endParaRPr>
            </a:p>
          </p:txBody>
        </p:sp>
      </p:grpSp>
      <p:sp>
        <p:nvSpPr>
          <p:cNvPr id="62" name="Rectangle 3"/>
          <p:cNvSpPr>
            <a:spLocks noChangeArrowheads="1"/>
          </p:cNvSpPr>
          <p:nvPr/>
        </p:nvSpPr>
        <p:spPr bwMode="auto">
          <a:xfrm>
            <a:off x="1146748" y="1218781"/>
            <a:ext cx="2741519" cy="428625"/>
          </a:xfrm>
          <a:prstGeom prst="rect">
            <a:avLst/>
          </a:prstGeom>
          <a:noFill/>
          <a:ln w="12700">
            <a:noFill/>
            <a:miter lim="800000"/>
            <a:headEnd/>
            <a:tailEnd/>
          </a:ln>
        </p:spPr>
        <p:txBody>
          <a:bodyPr lIns="92075" tIns="46038" rIns="92075" bIns="46038" anchor="ctr"/>
          <a:lstStyle/>
          <a:p>
            <a:pPr eaLnBrk="0" hangingPunct="0"/>
            <a:r>
              <a:rPr lang="en-GB" sz="1600" b="1" dirty="0">
                <a:solidFill>
                  <a:srgbClr val="000000"/>
                </a:solidFill>
                <a:latin typeface="Arial" charset="0"/>
                <a:cs typeface="Arial" charset="0"/>
              </a:rPr>
              <a:t>Governance Roles</a:t>
            </a:r>
          </a:p>
        </p:txBody>
      </p:sp>
      <p:sp>
        <p:nvSpPr>
          <p:cNvPr id="63" name="Rectangle 62"/>
          <p:cNvSpPr>
            <a:spLocks noChangeArrowheads="1"/>
          </p:cNvSpPr>
          <p:nvPr/>
        </p:nvSpPr>
        <p:spPr bwMode="auto">
          <a:xfrm>
            <a:off x="961203" y="1673924"/>
            <a:ext cx="2738828" cy="1536447"/>
          </a:xfrm>
          <a:prstGeom prst="rect">
            <a:avLst/>
          </a:prstGeom>
          <a:noFill/>
          <a:ln w="9525">
            <a:noFill/>
            <a:miter lim="800000"/>
            <a:headEnd/>
            <a:tailEnd/>
          </a:ln>
        </p:spPr>
        <p:txBody>
          <a:bodyPr wrap="square" lIns="92075" tIns="46038" rIns="92075" bIns="46038">
            <a:spAutoFit/>
          </a:bodyPr>
          <a:lstStyle/>
          <a:p>
            <a:pPr marL="233363" indent="-233363" eaLnBrk="0" hangingPunct="0">
              <a:lnSpc>
                <a:spcPct val="90000"/>
              </a:lnSpc>
              <a:spcBef>
                <a:spcPct val="10000"/>
              </a:spcBef>
              <a:buFontTx/>
              <a:buChar char="•"/>
            </a:pPr>
            <a:r>
              <a:rPr lang="en-GB" sz="1400" i="1" dirty="0">
                <a:solidFill>
                  <a:srgbClr val="000000"/>
                </a:solidFill>
                <a:latin typeface="Calibri" panose="020F0502020204030204" pitchFamily="34" charset="0"/>
                <a:cs typeface="Calibri" panose="020F0502020204030204" pitchFamily="34" charset="0"/>
              </a:rPr>
              <a:t>Business area mandates</a:t>
            </a:r>
          </a:p>
          <a:p>
            <a:pPr marL="233363" indent="-233363" eaLnBrk="0" hangingPunct="0">
              <a:lnSpc>
                <a:spcPct val="90000"/>
              </a:lnSpc>
              <a:spcBef>
                <a:spcPct val="10000"/>
              </a:spcBef>
              <a:buFontTx/>
              <a:buChar char="•"/>
            </a:pPr>
            <a:r>
              <a:rPr lang="en-GB" sz="1400" i="1" dirty="0">
                <a:solidFill>
                  <a:srgbClr val="000000"/>
                </a:solidFill>
                <a:latin typeface="Calibri" panose="020F0502020204030204" pitchFamily="34" charset="0"/>
                <a:cs typeface="Calibri" panose="020F0502020204030204" pitchFamily="34" charset="0"/>
              </a:rPr>
              <a:t>Governance committee terms </a:t>
            </a:r>
            <a:br>
              <a:rPr lang="en-GB" sz="1400" i="1" dirty="0">
                <a:solidFill>
                  <a:srgbClr val="000000"/>
                </a:solidFill>
                <a:latin typeface="Calibri" panose="020F0502020204030204" pitchFamily="34" charset="0"/>
                <a:cs typeface="Calibri" panose="020F0502020204030204" pitchFamily="34" charset="0"/>
              </a:rPr>
            </a:br>
            <a:r>
              <a:rPr lang="en-GB" sz="1400" i="1" dirty="0">
                <a:solidFill>
                  <a:srgbClr val="000000"/>
                </a:solidFill>
                <a:latin typeface="Calibri" panose="020F0502020204030204" pitchFamily="34" charset="0"/>
                <a:cs typeface="Calibri" panose="020F0502020204030204" pitchFamily="34" charset="0"/>
              </a:rPr>
              <a:t>of reference (mandate)</a:t>
            </a:r>
          </a:p>
          <a:p>
            <a:pPr marL="233363" indent="-233363" eaLnBrk="0" hangingPunct="0">
              <a:lnSpc>
                <a:spcPct val="90000"/>
              </a:lnSpc>
              <a:spcBef>
                <a:spcPct val="10000"/>
              </a:spcBef>
              <a:buFontTx/>
              <a:buChar char="•"/>
            </a:pPr>
            <a:r>
              <a:rPr lang="en-GB" sz="1400" i="1" dirty="0">
                <a:solidFill>
                  <a:srgbClr val="000000"/>
                </a:solidFill>
                <a:latin typeface="Calibri" panose="020F0502020204030204" pitchFamily="34" charset="0"/>
                <a:cs typeface="Calibri" panose="020F0502020204030204" pitchFamily="34" charset="0"/>
              </a:rPr>
              <a:t>Committee </a:t>
            </a:r>
            <a:br>
              <a:rPr lang="en-GB" sz="1400" i="1" dirty="0">
                <a:solidFill>
                  <a:srgbClr val="000000"/>
                </a:solidFill>
                <a:latin typeface="Calibri" panose="020F0502020204030204" pitchFamily="34" charset="0"/>
                <a:cs typeface="Calibri" panose="020F0502020204030204" pitchFamily="34" charset="0"/>
              </a:rPr>
            </a:br>
            <a:r>
              <a:rPr lang="en-GB" sz="1400" i="1" dirty="0">
                <a:solidFill>
                  <a:srgbClr val="000000"/>
                </a:solidFill>
                <a:latin typeface="Calibri" panose="020F0502020204030204" pitchFamily="34" charset="0"/>
                <a:cs typeface="Calibri" panose="020F0502020204030204" pitchFamily="34" charset="0"/>
              </a:rPr>
              <a:t>membership</a:t>
            </a:r>
          </a:p>
          <a:p>
            <a:pPr marL="233363" indent="-233363" eaLnBrk="0" hangingPunct="0">
              <a:lnSpc>
                <a:spcPct val="90000"/>
              </a:lnSpc>
              <a:spcBef>
                <a:spcPct val="10000"/>
              </a:spcBef>
              <a:buFontTx/>
              <a:buChar char="•"/>
            </a:pPr>
            <a:r>
              <a:rPr lang="en-GB" sz="1400" i="1" dirty="0">
                <a:solidFill>
                  <a:srgbClr val="000000"/>
                </a:solidFill>
                <a:latin typeface="Calibri" panose="020F0502020204030204" pitchFamily="34" charset="0"/>
                <a:cs typeface="Calibri" panose="020F0502020204030204" pitchFamily="34" charset="0"/>
              </a:rPr>
              <a:t>Job </a:t>
            </a:r>
            <a:r>
              <a:rPr lang="en-GB" sz="1400" i="1" dirty="0" smtClean="0">
                <a:solidFill>
                  <a:srgbClr val="000000"/>
                </a:solidFill>
                <a:latin typeface="Calibri" panose="020F0502020204030204" pitchFamily="34" charset="0"/>
                <a:cs typeface="Calibri" panose="020F0502020204030204" pitchFamily="34" charset="0"/>
              </a:rPr>
              <a:t>descriptions</a:t>
            </a:r>
          </a:p>
          <a:p>
            <a:pPr marL="233363" indent="-233363" eaLnBrk="0" hangingPunct="0">
              <a:lnSpc>
                <a:spcPct val="90000"/>
              </a:lnSpc>
              <a:spcBef>
                <a:spcPct val="10000"/>
              </a:spcBef>
              <a:buFontTx/>
              <a:buChar char="•"/>
            </a:pPr>
            <a:endParaRPr lang="en-GB" sz="1400" i="1" dirty="0">
              <a:solidFill>
                <a:srgbClr val="000000"/>
              </a:solidFill>
              <a:latin typeface="Calibri" panose="020F0502020204030204" pitchFamily="34" charset="0"/>
              <a:cs typeface="Calibri" panose="020F0502020204030204" pitchFamily="34" charset="0"/>
            </a:endParaRPr>
          </a:p>
        </p:txBody>
      </p:sp>
      <p:sp>
        <p:nvSpPr>
          <p:cNvPr id="64" name="Rectangle 7"/>
          <p:cNvSpPr>
            <a:spLocks noChangeArrowheads="1"/>
          </p:cNvSpPr>
          <p:nvPr/>
        </p:nvSpPr>
        <p:spPr bwMode="auto">
          <a:xfrm>
            <a:off x="3075740" y="2413778"/>
            <a:ext cx="2713942" cy="504825"/>
          </a:xfrm>
          <a:prstGeom prst="rect">
            <a:avLst/>
          </a:prstGeom>
          <a:noFill/>
          <a:ln w="12700">
            <a:noFill/>
            <a:miter lim="800000"/>
            <a:headEnd/>
            <a:tailEnd/>
          </a:ln>
        </p:spPr>
        <p:txBody>
          <a:bodyPr lIns="46038" tIns="46038" rIns="46038" bIns="46038" anchor="ctr"/>
          <a:lstStyle/>
          <a:p>
            <a:pPr algn="ctr" eaLnBrk="0" hangingPunct="0"/>
            <a:r>
              <a:rPr lang="en-GB" sz="1600" b="1" dirty="0">
                <a:solidFill>
                  <a:srgbClr val="000000"/>
                </a:solidFill>
                <a:latin typeface="Arial" charset="0"/>
                <a:cs typeface="Arial" charset="0"/>
              </a:rPr>
              <a:t>Structure</a:t>
            </a:r>
          </a:p>
        </p:txBody>
      </p:sp>
      <p:sp>
        <p:nvSpPr>
          <p:cNvPr id="65" name="Rectangle 64"/>
          <p:cNvSpPr>
            <a:spLocks noChangeArrowheads="1"/>
          </p:cNvSpPr>
          <p:nvPr/>
        </p:nvSpPr>
        <p:spPr bwMode="auto">
          <a:xfrm>
            <a:off x="3390427" y="2782427"/>
            <a:ext cx="2559323" cy="1924246"/>
          </a:xfrm>
          <a:prstGeom prst="rect">
            <a:avLst/>
          </a:prstGeom>
          <a:noFill/>
          <a:ln w="9525">
            <a:noFill/>
            <a:miter lim="800000"/>
            <a:headEnd/>
            <a:tailEnd/>
          </a:ln>
        </p:spPr>
        <p:txBody>
          <a:bodyPr wrap="square" lIns="92075" tIns="46038" rIns="92075" bIns="46038">
            <a:spAutoFit/>
          </a:bodyPr>
          <a:lstStyle/>
          <a:p>
            <a:pPr marL="92075" indent="-92075" eaLnBrk="0" hangingPunct="0">
              <a:lnSpc>
                <a:spcPct val="90000"/>
              </a:lnSpc>
              <a:spcBef>
                <a:spcPct val="10000"/>
              </a:spcBef>
              <a:buFontTx/>
              <a:buChar char="•"/>
            </a:pPr>
            <a:r>
              <a:rPr lang="en-GB" sz="1400" i="1" dirty="0">
                <a:solidFill>
                  <a:srgbClr val="000000"/>
                </a:solidFill>
                <a:latin typeface="Calibri" panose="020F0502020204030204" pitchFamily="34" charset="0"/>
                <a:cs typeface="Calibri" panose="020F0502020204030204" pitchFamily="34" charset="0"/>
              </a:rPr>
              <a:t>Major organisational components,</a:t>
            </a:r>
          </a:p>
          <a:p>
            <a:pPr marL="92075" indent="-92075" eaLnBrk="0" hangingPunct="0">
              <a:lnSpc>
                <a:spcPct val="90000"/>
              </a:lnSpc>
              <a:spcBef>
                <a:spcPct val="10000"/>
              </a:spcBef>
              <a:buFontTx/>
              <a:buChar char="•"/>
            </a:pPr>
            <a:r>
              <a:rPr lang="en-GB" sz="1400" i="1" dirty="0">
                <a:solidFill>
                  <a:srgbClr val="000000"/>
                </a:solidFill>
                <a:latin typeface="Calibri" panose="020F0502020204030204" pitchFamily="34" charset="0"/>
                <a:cs typeface="Calibri" panose="020F0502020204030204" pitchFamily="34" charset="0"/>
              </a:rPr>
              <a:t>Organisational dimensions - spans of control and layers </a:t>
            </a:r>
            <a:br>
              <a:rPr lang="en-GB" sz="1400" i="1" dirty="0">
                <a:solidFill>
                  <a:srgbClr val="000000"/>
                </a:solidFill>
                <a:latin typeface="Calibri" panose="020F0502020204030204" pitchFamily="34" charset="0"/>
                <a:cs typeface="Calibri" panose="020F0502020204030204" pitchFamily="34" charset="0"/>
              </a:rPr>
            </a:br>
            <a:r>
              <a:rPr lang="en-GB" sz="1400" i="1" dirty="0">
                <a:solidFill>
                  <a:srgbClr val="000000"/>
                </a:solidFill>
                <a:latin typeface="Calibri" panose="020F0502020204030204" pitchFamily="34" charset="0"/>
                <a:cs typeface="Calibri" panose="020F0502020204030204" pitchFamily="34" charset="0"/>
              </a:rPr>
              <a:t>of management</a:t>
            </a:r>
          </a:p>
          <a:p>
            <a:pPr marL="92075" indent="-92075" eaLnBrk="0" hangingPunct="0">
              <a:lnSpc>
                <a:spcPct val="90000"/>
              </a:lnSpc>
              <a:spcBef>
                <a:spcPct val="10000"/>
              </a:spcBef>
              <a:buFontTx/>
              <a:buChar char="•"/>
            </a:pPr>
            <a:r>
              <a:rPr lang="en-GB" sz="1400" i="1" dirty="0">
                <a:solidFill>
                  <a:srgbClr val="000000"/>
                </a:solidFill>
                <a:latin typeface="Calibri" panose="020F0502020204030204" pitchFamily="34" charset="0"/>
                <a:cs typeface="Calibri" panose="020F0502020204030204" pitchFamily="34" charset="0"/>
              </a:rPr>
              <a:t>Business areas </a:t>
            </a:r>
          </a:p>
          <a:p>
            <a:pPr marL="92075" indent="-92075" eaLnBrk="0" hangingPunct="0">
              <a:lnSpc>
                <a:spcPct val="90000"/>
              </a:lnSpc>
              <a:spcBef>
                <a:spcPct val="10000"/>
              </a:spcBef>
              <a:buFontTx/>
              <a:buChar char="•"/>
            </a:pPr>
            <a:r>
              <a:rPr lang="en-GB" sz="1400" i="1" dirty="0">
                <a:solidFill>
                  <a:srgbClr val="000000"/>
                </a:solidFill>
                <a:latin typeface="Calibri" panose="020F0502020204030204" pitchFamily="34" charset="0"/>
                <a:cs typeface="Calibri" panose="020F0502020204030204" pitchFamily="34" charset="0"/>
              </a:rPr>
              <a:t>Standing governance committees</a:t>
            </a:r>
          </a:p>
          <a:p>
            <a:pPr marL="92075" indent="-92075" eaLnBrk="0" hangingPunct="0">
              <a:lnSpc>
                <a:spcPct val="90000"/>
              </a:lnSpc>
              <a:spcBef>
                <a:spcPct val="10000"/>
              </a:spcBef>
              <a:buFontTx/>
              <a:buChar char="•"/>
            </a:pPr>
            <a:r>
              <a:rPr lang="en-GB" sz="1400" i="1" dirty="0">
                <a:solidFill>
                  <a:srgbClr val="000000"/>
                </a:solidFill>
                <a:latin typeface="Calibri" panose="020F0502020204030204" pitchFamily="34" charset="0"/>
                <a:cs typeface="Calibri" panose="020F0502020204030204" pitchFamily="34" charset="0"/>
              </a:rPr>
              <a:t>Key reporting lines</a:t>
            </a:r>
          </a:p>
        </p:txBody>
      </p:sp>
      <p:sp>
        <p:nvSpPr>
          <p:cNvPr id="66" name="Rectangle 4"/>
          <p:cNvSpPr>
            <a:spLocks noChangeArrowheads="1"/>
          </p:cNvSpPr>
          <p:nvPr/>
        </p:nvSpPr>
        <p:spPr bwMode="auto">
          <a:xfrm>
            <a:off x="453357" y="4040727"/>
            <a:ext cx="2112370" cy="500062"/>
          </a:xfrm>
          <a:prstGeom prst="rect">
            <a:avLst/>
          </a:prstGeom>
          <a:noFill/>
          <a:ln w="12700">
            <a:noFill/>
            <a:miter lim="800000"/>
            <a:headEnd/>
            <a:tailEnd/>
          </a:ln>
        </p:spPr>
        <p:txBody>
          <a:bodyPr lIns="46038" tIns="46038" rIns="46038" bIns="46038" anchor="ctr"/>
          <a:lstStyle/>
          <a:p>
            <a:pPr algn="ctr" eaLnBrk="0" hangingPunct="0"/>
            <a:r>
              <a:rPr lang="en-GB" sz="1600" b="1" dirty="0">
                <a:solidFill>
                  <a:srgbClr val="000000"/>
                </a:solidFill>
                <a:latin typeface="Arial" charset="0"/>
                <a:cs typeface="Arial" charset="0"/>
              </a:rPr>
              <a:t>Coordinating </a:t>
            </a:r>
            <a:br>
              <a:rPr lang="en-GB" sz="1600" b="1" dirty="0">
                <a:solidFill>
                  <a:srgbClr val="000000"/>
                </a:solidFill>
                <a:latin typeface="Arial" charset="0"/>
                <a:cs typeface="Arial" charset="0"/>
              </a:rPr>
            </a:br>
            <a:r>
              <a:rPr lang="en-GB" sz="1600" b="1" dirty="0">
                <a:solidFill>
                  <a:srgbClr val="000000"/>
                </a:solidFill>
                <a:latin typeface="Arial" charset="0"/>
                <a:cs typeface="Arial" charset="0"/>
              </a:rPr>
              <a:t>Mechanisms</a:t>
            </a:r>
          </a:p>
        </p:txBody>
      </p:sp>
      <p:sp>
        <p:nvSpPr>
          <p:cNvPr id="67" name="Rectangle 5"/>
          <p:cNvSpPr>
            <a:spLocks noChangeArrowheads="1"/>
          </p:cNvSpPr>
          <p:nvPr/>
        </p:nvSpPr>
        <p:spPr bwMode="auto">
          <a:xfrm>
            <a:off x="5674545" y="1235192"/>
            <a:ext cx="2714625" cy="428625"/>
          </a:xfrm>
          <a:prstGeom prst="rect">
            <a:avLst/>
          </a:prstGeom>
          <a:noFill/>
          <a:ln w="12700">
            <a:noFill/>
            <a:miter lim="800000"/>
            <a:headEnd/>
            <a:tailEnd/>
          </a:ln>
        </p:spPr>
        <p:txBody>
          <a:bodyPr lIns="46038" tIns="46038" rIns="46038" bIns="46038" anchor="ctr"/>
          <a:lstStyle/>
          <a:p>
            <a:pPr algn="ctr" eaLnBrk="0" hangingPunct="0"/>
            <a:r>
              <a:rPr lang="en-GB" sz="1600" b="1" dirty="0">
                <a:solidFill>
                  <a:srgbClr val="000000"/>
                </a:solidFill>
                <a:latin typeface="Arial" charset="0"/>
                <a:cs typeface="Arial" charset="0"/>
              </a:rPr>
              <a:t>Accountabilities</a:t>
            </a:r>
          </a:p>
        </p:txBody>
      </p:sp>
      <p:sp>
        <p:nvSpPr>
          <p:cNvPr id="68" name="Rectangle 6"/>
          <p:cNvSpPr>
            <a:spLocks noChangeArrowheads="1"/>
          </p:cNvSpPr>
          <p:nvPr/>
        </p:nvSpPr>
        <p:spPr bwMode="auto">
          <a:xfrm>
            <a:off x="5561188" y="4059620"/>
            <a:ext cx="2786063" cy="500063"/>
          </a:xfrm>
          <a:prstGeom prst="rect">
            <a:avLst/>
          </a:prstGeom>
          <a:noFill/>
          <a:ln w="12700">
            <a:noFill/>
            <a:miter lim="800000"/>
            <a:headEnd/>
            <a:tailEnd/>
          </a:ln>
        </p:spPr>
        <p:txBody>
          <a:bodyPr lIns="46038" tIns="46038" rIns="46038" bIns="46038" anchor="ctr"/>
          <a:lstStyle/>
          <a:p>
            <a:pPr algn="ctr" eaLnBrk="0" hangingPunct="0"/>
            <a:r>
              <a:rPr lang="en-GB" sz="1600" b="1" dirty="0">
                <a:solidFill>
                  <a:srgbClr val="000000"/>
                </a:solidFill>
                <a:latin typeface="Arial" charset="0"/>
                <a:cs typeface="Arial" charset="0"/>
              </a:rPr>
              <a:t>Performance </a:t>
            </a:r>
          </a:p>
          <a:p>
            <a:pPr algn="ctr" eaLnBrk="0" hangingPunct="0"/>
            <a:r>
              <a:rPr lang="en-GB" sz="1600" b="1" dirty="0">
                <a:solidFill>
                  <a:srgbClr val="000000"/>
                </a:solidFill>
                <a:latin typeface="Arial" charset="0"/>
                <a:cs typeface="Arial" charset="0"/>
              </a:rPr>
              <a:t>Management</a:t>
            </a:r>
          </a:p>
        </p:txBody>
      </p:sp>
      <p:sp>
        <p:nvSpPr>
          <p:cNvPr id="69" name="Rectangle 68"/>
          <p:cNvSpPr>
            <a:spLocks noChangeArrowheads="1"/>
          </p:cNvSpPr>
          <p:nvPr/>
        </p:nvSpPr>
        <p:spPr bwMode="auto">
          <a:xfrm>
            <a:off x="5877034" y="1699785"/>
            <a:ext cx="2736850" cy="2139689"/>
          </a:xfrm>
          <a:prstGeom prst="rect">
            <a:avLst/>
          </a:prstGeom>
          <a:noFill/>
          <a:ln w="9525">
            <a:noFill/>
            <a:miter lim="800000"/>
            <a:headEnd/>
            <a:tailEnd/>
          </a:ln>
        </p:spPr>
        <p:txBody>
          <a:bodyPr lIns="92075" tIns="46038" rIns="92075" bIns="46038">
            <a:spAutoFit/>
          </a:bodyPr>
          <a:lstStyle/>
          <a:p>
            <a:pPr marL="233363" indent="-233363" eaLnBrk="0" hangingPunct="0">
              <a:lnSpc>
                <a:spcPct val="90000"/>
              </a:lnSpc>
              <a:spcBef>
                <a:spcPct val="10000"/>
              </a:spcBef>
              <a:buFontTx/>
              <a:buChar char="•"/>
            </a:pPr>
            <a:r>
              <a:rPr lang="en-GB" sz="1400" i="1" dirty="0">
                <a:solidFill>
                  <a:srgbClr val="000000"/>
                </a:solidFill>
                <a:latin typeface="Calibri" panose="020F0502020204030204" pitchFamily="34" charset="0"/>
                <a:cs typeface="Calibri" panose="020F0502020204030204" pitchFamily="34" charset="0"/>
              </a:rPr>
              <a:t>Delegation of </a:t>
            </a:r>
            <a:r>
              <a:rPr lang="en-GB" sz="1400" i="1" dirty="0" smtClean="0">
                <a:solidFill>
                  <a:srgbClr val="000000"/>
                </a:solidFill>
                <a:latin typeface="Calibri" panose="020F0502020204030204" pitchFamily="34" charset="0"/>
                <a:cs typeface="Calibri" panose="020F0502020204030204" pitchFamily="34" charset="0"/>
              </a:rPr>
              <a:t>authority by the HoU to Executives</a:t>
            </a:r>
            <a:endParaRPr lang="en-GB" sz="1400" i="1" dirty="0">
              <a:solidFill>
                <a:srgbClr val="000000"/>
              </a:solidFill>
              <a:latin typeface="Calibri" panose="020F0502020204030204" pitchFamily="34" charset="0"/>
              <a:cs typeface="Calibri" panose="020F0502020204030204" pitchFamily="34" charset="0"/>
            </a:endParaRPr>
          </a:p>
          <a:p>
            <a:pPr marL="233363" indent="-233363" eaLnBrk="0" hangingPunct="0">
              <a:lnSpc>
                <a:spcPct val="90000"/>
              </a:lnSpc>
              <a:spcBef>
                <a:spcPct val="10000"/>
              </a:spcBef>
              <a:buFontTx/>
              <a:buChar char="•"/>
            </a:pPr>
            <a:r>
              <a:rPr lang="en-GB" sz="1400" i="1" dirty="0">
                <a:solidFill>
                  <a:srgbClr val="000000"/>
                </a:solidFill>
                <a:latin typeface="Calibri" panose="020F0502020204030204" pitchFamily="34" charset="0"/>
                <a:cs typeface="Calibri" panose="020F0502020204030204" pitchFamily="34" charset="0"/>
              </a:rPr>
              <a:t>Decision </a:t>
            </a:r>
            <a:r>
              <a:rPr lang="en-GB" sz="1400" i="1" dirty="0" smtClean="0">
                <a:solidFill>
                  <a:srgbClr val="000000"/>
                </a:solidFill>
                <a:latin typeface="Calibri" panose="020F0502020204030204" pitchFamily="34" charset="0"/>
                <a:cs typeface="Calibri" panose="020F0502020204030204" pitchFamily="34" charset="0"/>
              </a:rPr>
              <a:t>making rights</a:t>
            </a:r>
          </a:p>
          <a:p>
            <a:pPr marL="233363" indent="-233363" eaLnBrk="0" hangingPunct="0">
              <a:lnSpc>
                <a:spcPct val="90000"/>
              </a:lnSpc>
              <a:spcBef>
                <a:spcPct val="10000"/>
              </a:spcBef>
              <a:buFontTx/>
              <a:buChar char="•"/>
            </a:pPr>
            <a:r>
              <a:rPr lang="en-GB" sz="1400" i="1" dirty="0" smtClean="0">
                <a:solidFill>
                  <a:srgbClr val="000000"/>
                </a:solidFill>
                <a:latin typeface="Calibri" panose="020F0502020204030204" pitchFamily="34" charset="0"/>
                <a:cs typeface="Calibri" panose="020F0502020204030204" pitchFamily="34" charset="0"/>
              </a:rPr>
              <a:t>Compliance to the approved governance framework</a:t>
            </a:r>
          </a:p>
          <a:p>
            <a:pPr marL="233363" indent="-233363" eaLnBrk="0" hangingPunct="0">
              <a:lnSpc>
                <a:spcPct val="90000"/>
              </a:lnSpc>
              <a:spcBef>
                <a:spcPct val="10000"/>
              </a:spcBef>
              <a:buFontTx/>
              <a:buChar char="•"/>
            </a:pPr>
            <a:r>
              <a:rPr lang="en-GB" sz="1400" i="1" dirty="0" smtClean="0">
                <a:solidFill>
                  <a:srgbClr val="000000"/>
                </a:solidFill>
                <a:latin typeface="Calibri" panose="020F0502020204030204" pitchFamily="34" charset="0"/>
                <a:cs typeface="Calibri" panose="020F0502020204030204" pitchFamily="34" charset="0"/>
              </a:rPr>
              <a:t>Continues review of the framework</a:t>
            </a:r>
            <a:endParaRPr lang="en-GB" sz="1400" i="1" dirty="0">
              <a:solidFill>
                <a:srgbClr val="000000"/>
              </a:solidFill>
              <a:latin typeface="Calibri" panose="020F0502020204030204" pitchFamily="34" charset="0"/>
              <a:cs typeface="Calibri" panose="020F0502020204030204" pitchFamily="34" charset="0"/>
            </a:endParaRPr>
          </a:p>
          <a:p>
            <a:pPr marL="233363" indent="-233363" eaLnBrk="0" hangingPunct="0">
              <a:lnSpc>
                <a:spcPct val="90000"/>
              </a:lnSpc>
              <a:spcBef>
                <a:spcPct val="10000"/>
              </a:spcBef>
            </a:pPr>
            <a:r>
              <a:rPr lang="en-ZA" sz="1400" i="1" dirty="0">
                <a:solidFill>
                  <a:srgbClr val="000000"/>
                </a:solidFill>
                <a:latin typeface="Calibri" panose="020F0502020204030204" pitchFamily="34" charset="0"/>
                <a:cs typeface="Calibri" panose="020F0502020204030204" pitchFamily="34" charset="0"/>
              </a:rPr>
              <a:t/>
            </a:r>
            <a:br>
              <a:rPr lang="en-ZA" sz="1400" i="1" dirty="0">
                <a:solidFill>
                  <a:srgbClr val="000000"/>
                </a:solidFill>
                <a:latin typeface="Calibri" panose="020F0502020204030204" pitchFamily="34" charset="0"/>
                <a:cs typeface="Calibri" panose="020F0502020204030204" pitchFamily="34" charset="0"/>
              </a:rPr>
            </a:br>
            <a:endParaRPr lang="en-ZA" sz="1400" i="1" dirty="0">
              <a:solidFill>
                <a:srgbClr val="000000"/>
              </a:solidFill>
              <a:latin typeface="Calibri" panose="020F0502020204030204" pitchFamily="34" charset="0"/>
              <a:cs typeface="Calibri" panose="020F0502020204030204" pitchFamily="34" charset="0"/>
            </a:endParaRPr>
          </a:p>
          <a:p>
            <a:pPr marL="233363" indent="-233363" eaLnBrk="0" hangingPunct="0">
              <a:lnSpc>
                <a:spcPct val="90000"/>
              </a:lnSpc>
              <a:spcBef>
                <a:spcPct val="10000"/>
              </a:spcBef>
              <a:buFontTx/>
              <a:buChar char="•"/>
            </a:pPr>
            <a:endParaRPr lang="en-GB" sz="1400" i="1" dirty="0">
              <a:solidFill>
                <a:srgbClr val="000000"/>
              </a:solidFill>
              <a:latin typeface="Calibri" panose="020F0502020204030204" pitchFamily="34" charset="0"/>
              <a:cs typeface="Calibri" panose="020F0502020204030204" pitchFamily="34" charset="0"/>
            </a:endParaRPr>
          </a:p>
        </p:txBody>
      </p:sp>
      <p:sp>
        <p:nvSpPr>
          <p:cNvPr id="70" name="Rectangle 13"/>
          <p:cNvSpPr>
            <a:spLocks noChangeArrowheads="1"/>
          </p:cNvSpPr>
          <p:nvPr/>
        </p:nvSpPr>
        <p:spPr bwMode="auto">
          <a:xfrm>
            <a:off x="5826915" y="5010579"/>
            <a:ext cx="2564017" cy="1299459"/>
          </a:xfrm>
          <a:prstGeom prst="rect">
            <a:avLst/>
          </a:prstGeom>
          <a:noFill/>
          <a:ln w="9525">
            <a:noFill/>
            <a:miter lim="800000"/>
            <a:headEnd/>
            <a:tailEnd/>
          </a:ln>
        </p:spPr>
        <p:txBody>
          <a:bodyPr wrap="square" lIns="92075" tIns="46038" rIns="92075" bIns="46038">
            <a:spAutoFit/>
          </a:bodyPr>
          <a:lstStyle/>
          <a:p>
            <a:pPr marL="233363" indent="-233363" eaLnBrk="0" hangingPunct="0">
              <a:lnSpc>
                <a:spcPct val="90000"/>
              </a:lnSpc>
              <a:spcBef>
                <a:spcPct val="10000"/>
              </a:spcBef>
              <a:buFontTx/>
              <a:buChar char="•"/>
            </a:pPr>
            <a:r>
              <a:rPr lang="en-ZA" sz="1400" i="1" dirty="0">
                <a:solidFill>
                  <a:srgbClr val="000000"/>
                </a:solidFill>
                <a:latin typeface="Calibri" panose="020F0502020204030204" pitchFamily="34" charset="0"/>
                <a:cs typeface="Calibri" panose="020F0502020204030204" pitchFamily="34" charset="0"/>
              </a:rPr>
              <a:t>Strategies, goal and target-setting</a:t>
            </a:r>
          </a:p>
          <a:p>
            <a:pPr marL="233363" indent="-233363" eaLnBrk="0" hangingPunct="0">
              <a:lnSpc>
                <a:spcPct val="90000"/>
              </a:lnSpc>
              <a:spcBef>
                <a:spcPct val="10000"/>
              </a:spcBef>
              <a:buFontTx/>
              <a:buChar char="•"/>
            </a:pPr>
            <a:r>
              <a:rPr lang="en-ZA" sz="1400" i="1" dirty="0">
                <a:solidFill>
                  <a:srgbClr val="000000"/>
                </a:solidFill>
                <a:latin typeface="Calibri" panose="020F0502020204030204" pitchFamily="34" charset="0"/>
                <a:cs typeface="Calibri" panose="020F0502020204030204" pitchFamily="34" charset="0"/>
              </a:rPr>
              <a:t>Business Performance contracts &amp; incentives</a:t>
            </a:r>
          </a:p>
          <a:p>
            <a:pPr marL="233363" indent="-233363" eaLnBrk="0" hangingPunct="0">
              <a:lnSpc>
                <a:spcPct val="90000"/>
              </a:lnSpc>
              <a:spcBef>
                <a:spcPct val="10000"/>
              </a:spcBef>
              <a:buFontTx/>
              <a:buChar char="•"/>
            </a:pPr>
            <a:r>
              <a:rPr lang="en-ZA" sz="1400" i="1" dirty="0">
                <a:solidFill>
                  <a:srgbClr val="000000"/>
                </a:solidFill>
                <a:latin typeface="Calibri" panose="020F0502020204030204" pitchFamily="34" charset="0"/>
                <a:cs typeface="Calibri" panose="020F0502020204030204" pitchFamily="34" charset="0"/>
              </a:rPr>
              <a:t>Reporting, feedback &amp; monitoring</a:t>
            </a:r>
          </a:p>
        </p:txBody>
      </p:sp>
      <p:sp>
        <p:nvSpPr>
          <p:cNvPr id="71" name="Rectangle 12"/>
          <p:cNvSpPr>
            <a:spLocks noChangeArrowheads="1"/>
          </p:cNvSpPr>
          <p:nvPr/>
        </p:nvSpPr>
        <p:spPr bwMode="auto">
          <a:xfrm>
            <a:off x="589760" y="4730048"/>
            <a:ext cx="2738828" cy="1356956"/>
          </a:xfrm>
          <a:prstGeom prst="rect">
            <a:avLst/>
          </a:prstGeom>
          <a:noFill/>
          <a:ln w="9525">
            <a:noFill/>
            <a:miter lim="800000"/>
            <a:headEnd/>
            <a:tailEnd/>
          </a:ln>
        </p:spPr>
        <p:txBody>
          <a:bodyPr wrap="square" lIns="92075" tIns="46038" rIns="92075" bIns="46038">
            <a:noAutofit/>
          </a:bodyPr>
          <a:lstStyle/>
          <a:p>
            <a:pPr marL="233363" indent="-233363" eaLnBrk="0" hangingPunct="0">
              <a:lnSpc>
                <a:spcPct val="90000"/>
              </a:lnSpc>
              <a:spcBef>
                <a:spcPct val="10000"/>
              </a:spcBef>
              <a:buFontTx/>
              <a:buChar char="•"/>
            </a:pPr>
            <a:r>
              <a:rPr lang="en-GB" sz="1400" i="1" dirty="0">
                <a:solidFill>
                  <a:srgbClr val="000000"/>
                </a:solidFill>
                <a:latin typeface="Calibri" panose="020F0502020204030204" pitchFamily="34" charset="0"/>
                <a:cs typeface="Calibri" panose="020F0502020204030204" pitchFamily="34" charset="0"/>
              </a:rPr>
              <a:t>Committees and task forces</a:t>
            </a:r>
          </a:p>
          <a:p>
            <a:pPr marL="233363" indent="-233363" eaLnBrk="0" hangingPunct="0">
              <a:lnSpc>
                <a:spcPct val="90000"/>
              </a:lnSpc>
              <a:spcBef>
                <a:spcPct val="10000"/>
              </a:spcBef>
              <a:buFontTx/>
              <a:buChar char="•"/>
            </a:pPr>
            <a:r>
              <a:rPr lang="en-GB" sz="1400" i="1" dirty="0">
                <a:solidFill>
                  <a:srgbClr val="000000"/>
                </a:solidFill>
                <a:latin typeface="Calibri" panose="020F0502020204030204" pitchFamily="34" charset="0"/>
                <a:cs typeface="Calibri" panose="020F0502020204030204" pitchFamily="34" charset="0"/>
              </a:rPr>
              <a:t>Policies &amp; procedures</a:t>
            </a:r>
          </a:p>
          <a:p>
            <a:pPr marL="233363" indent="-233363" eaLnBrk="0" hangingPunct="0">
              <a:lnSpc>
                <a:spcPct val="90000"/>
              </a:lnSpc>
              <a:spcBef>
                <a:spcPct val="10000"/>
              </a:spcBef>
              <a:buFontTx/>
              <a:buChar char="•"/>
            </a:pPr>
            <a:r>
              <a:rPr lang="en-GB" sz="1400" i="1" dirty="0">
                <a:solidFill>
                  <a:srgbClr val="000000"/>
                </a:solidFill>
                <a:latin typeface="Calibri" panose="020F0502020204030204" pitchFamily="34" charset="0"/>
                <a:cs typeface="Calibri" panose="020F0502020204030204" pitchFamily="34" charset="0"/>
              </a:rPr>
              <a:t>Governance process  owner</a:t>
            </a:r>
          </a:p>
          <a:p>
            <a:pPr marL="233363" indent="-233363" eaLnBrk="0" hangingPunct="0">
              <a:lnSpc>
                <a:spcPct val="90000"/>
              </a:lnSpc>
              <a:spcBef>
                <a:spcPct val="10000"/>
              </a:spcBef>
              <a:buFontTx/>
              <a:buChar char="•"/>
            </a:pPr>
            <a:r>
              <a:rPr lang="en-GB" sz="1400" i="1" dirty="0">
                <a:solidFill>
                  <a:srgbClr val="000000"/>
                </a:solidFill>
                <a:latin typeface="Calibri" panose="020F0502020204030204" pitchFamily="34" charset="0"/>
                <a:cs typeface="Calibri" panose="020F0502020204030204" pitchFamily="34" charset="0"/>
              </a:rPr>
              <a:t>Decision-making mechanisms</a:t>
            </a:r>
          </a:p>
          <a:p>
            <a:pPr marL="233363" indent="-233363" eaLnBrk="0" hangingPunct="0">
              <a:lnSpc>
                <a:spcPct val="90000"/>
              </a:lnSpc>
              <a:spcBef>
                <a:spcPct val="10000"/>
              </a:spcBef>
              <a:buFontTx/>
              <a:buChar char="•"/>
            </a:pPr>
            <a:r>
              <a:rPr lang="en-GB" sz="1400" i="1" dirty="0">
                <a:solidFill>
                  <a:srgbClr val="000000"/>
                </a:solidFill>
                <a:latin typeface="Calibri" panose="020F0502020204030204" pitchFamily="34" charset="0"/>
                <a:cs typeface="Calibri" panose="020F0502020204030204" pitchFamily="34" charset="0"/>
              </a:rPr>
              <a:t>Compliance &amp; </a:t>
            </a:r>
            <a:r>
              <a:rPr lang="en-GB" sz="1400" i="1" dirty="0" smtClean="0">
                <a:solidFill>
                  <a:srgbClr val="000000"/>
                </a:solidFill>
                <a:latin typeface="Calibri" panose="020F0502020204030204" pitchFamily="34" charset="0"/>
                <a:cs typeface="Calibri" panose="020F0502020204030204" pitchFamily="34" charset="0"/>
              </a:rPr>
              <a:t>risk</a:t>
            </a:r>
          </a:p>
          <a:p>
            <a:pPr marL="233363" indent="-233363" eaLnBrk="0" hangingPunct="0">
              <a:lnSpc>
                <a:spcPct val="90000"/>
              </a:lnSpc>
              <a:spcBef>
                <a:spcPct val="10000"/>
              </a:spcBef>
              <a:buFontTx/>
              <a:buChar char="•"/>
            </a:pPr>
            <a:r>
              <a:rPr lang="en-GB" sz="1400" i="1" dirty="0" smtClean="0">
                <a:solidFill>
                  <a:srgbClr val="000000"/>
                </a:solidFill>
                <a:latin typeface="Calibri" panose="020F0502020204030204" pitchFamily="34" charset="0"/>
                <a:cs typeface="Calibri" panose="020F0502020204030204" pitchFamily="34" charset="0"/>
              </a:rPr>
              <a:t>Corporate Secretariat documents minutes of meetings</a:t>
            </a:r>
            <a:endParaRPr lang="en-GB" sz="1400" i="1"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2742550847"/>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Straight Connector 46"/>
          <p:cNvCxnSpPr/>
          <p:nvPr/>
        </p:nvCxnSpPr>
        <p:spPr>
          <a:xfrm rot="10800000">
            <a:off x="785813" y="5286375"/>
            <a:ext cx="2928937" cy="158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0800000">
            <a:off x="785813" y="3571875"/>
            <a:ext cx="2928937" cy="158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0800000">
            <a:off x="785813" y="4357688"/>
            <a:ext cx="2928937" cy="158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242" name="Rectangle 6"/>
          <p:cNvSpPr>
            <a:spLocks noGrp="1" noChangeArrowheads="1"/>
          </p:cNvSpPr>
          <p:nvPr>
            <p:ph type="sldNum" sz="quarter" idx="11"/>
          </p:nvPr>
        </p:nvSpPr>
        <p:spPr>
          <a:xfrm>
            <a:off x="6934200" y="6429375"/>
            <a:ext cx="1763713" cy="268288"/>
          </a:xfrm>
        </p:spPr>
        <p:txBody>
          <a:bodyPr/>
          <a:lstStyle/>
          <a:p>
            <a:pPr>
              <a:defRPr/>
            </a:pPr>
            <a:fld id="{D4850EA5-383B-4230-A827-43C65FFF62E8}" type="slidenum">
              <a:rPr lang="en-US" smtClean="0">
                <a:solidFill>
                  <a:srgbClr val="000000">
                    <a:tint val="75000"/>
                  </a:srgbClr>
                </a:solidFill>
              </a:rPr>
              <a:pPr>
                <a:defRPr/>
              </a:pPr>
              <a:t>23</a:t>
            </a:fld>
            <a:endParaRPr lang="en-US" dirty="0">
              <a:solidFill>
                <a:srgbClr val="000000">
                  <a:tint val="75000"/>
                </a:srgbClr>
              </a:solidFill>
            </a:endParaRPr>
          </a:p>
        </p:txBody>
      </p:sp>
      <p:sp>
        <p:nvSpPr>
          <p:cNvPr id="8199" name="Rectangle 2"/>
          <p:cNvSpPr>
            <a:spLocks noGrp="1" noChangeAspect="1" noChangeArrowheads="1"/>
          </p:cNvSpPr>
          <p:nvPr>
            <p:ph type="title" idx="4294967295"/>
          </p:nvPr>
        </p:nvSpPr>
        <p:spPr>
          <a:xfrm>
            <a:off x="496887" y="250825"/>
            <a:ext cx="7046913" cy="511175"/>
          </a:xfrm>
          <a:prstGeom prst="rect">
            <a:avLst/>
          </a:prstGeom>
        </p:spPr>
        <p:txBody>
          <a:bodyPr/>
          <a:lstStyle/>
          <a:p>
            <a:pPr eaLnBrk="1" hangingPunct="1"/>
            <a:r>
              <a:rPr lang="en-US" sz="2400" b="1" dirty="0" smtClean="0"/>
              <a:t>SIU Governance Advisory Committees</a:t>
            </a:r>
          </a:p>
        </p:txBody>
      </p:sp>
      <p:sp>
        <p:nvSpPr>
          <p:cNvPr id="8200" name="AutoShape 99"/>
          <p:cNvSpPr>
            <a:spLocks noChangeArrowheads="1"/>
          </p:cNvSpPr>
          <p:nvPr/>
        </p:nvSpPr>
        <p:spPr bwMode="auto">
          <a:xfrm>
            <a:off x="1546225" y="1325563"/>
            <a:ext cx="5995988" cy="4978399"/>
          </a:xfrm>
          <a:prstGeom prst="triangle">
            <a:avLst>
              <a:gd name="adj" fmla="val 50421"/>
            </a:avLst>
          </a:prstGeom>
          <a:solidFill>
            <a:srgbClr val="E1E0BA"/>
          </a:solidFill>
          <a:ln w="9525" algn="ctr">
            <a:noFill/>
            <a:miter lim="800000"/>
            <a:headEnd/>
            <a:tailEnd/>
          </a:ln>
          <a:effectLst>
            <a:prstShdw prst="shdw17" dist="17961" dir="2700000">
              <a:srgbClr val="878983"/>
            </a:prstShdw>
          </a:effectLst>
        </p:spPr>
        <p:txBody>
          <a:bodyPr wrap="none" lIns="27432" tIns="27432" rIns="27432" bIns="27432" anchor="ctr"/>
          <a:lstStyle/>
          <a:p>
            <a:endParaRPr lang="en-ZA">
              <a:solidFill>
                <a:srgbClr val="000000"/>
              </a:solidFill>
              <a:latin typeface="Arial" charset="0"/>
              <a:cs typeface="Arial" charset="0"/>
            </a:endParaRPr>
          </a:p>
        </p:txBody>
      </p:sp>
      <p:sp>
        <p:nvSpPr>
          <p:cNvPr id="8201" name="Text Box 100"/>
          <p:cNvSpPr txBox="1">
            <a:spLocks noChangeArrowheads="1"/>
          </p:cNvSpPr>
          <p:nvPr/>
        </p:nvSpPr>
        <p:spPr bwMode="auto">
          <a:xfrm>
            <a:off x="3821113" y="1935163"/>
            <a:ext cx="958850" cy="163512"/>
          </a:xfrm>
          <a:prstGeom prst="rect">
            <a:avLst/>
          </a:prstGeom>
          <a:noFill/>
          <a:ln w="9525" algn="ctr">
            <a:noFill/>
            <a:miter lim="800000"/>
            <a:headEnd/>
            <a:tailEnd/>
          </a:ln>
          <a:effectLst>
            <a:prstShdw prst="shdw17" dist="17961" dir="2700000">
              <a:srgbClr val="98917E"/>
            </a:prstShdw>
          </a:effectLst>
        </p:spPr>
        <p:txBody>
          <a:bodyPr lIns="27432" tIns="27432" rIns="27432" bIns="27432">
            <a:spAutoFit/>
          </a:bodyPr>
          <a:lstStyle/>
          <a:p>
            <a:pPr marL="114300" indent="-114300">
              <a:spcBef>
                <a:spcPct val="50000"/>
              </a:spcBef>
              <a:buSzPct val="80000"/>
              <a:buFont typeface="Webdings" pitchFamily="18" charset="2"/>
              <a:buChar char="4"/>
            </a:pPr>
            <a:endParaRPr lang="en-ZA" sz="700">
              <a:solidFill>
                <a:srgbClr val="002060"/>
              </a:solidFill>
              <a:latin typeface="Arial" charset="0"/>
              <a:cs typeface="Arial" charset="0"/>
            </a:endParaRPr>
          </a:p>
        </p:txBody>
      </p:sp>
      <p:sp>
        <p:nvSpPr>
          <p:cNvPr id="8202" name="AutoShape 103"/>
          <p:cNvSpPr>
            <a:spLocks noChangeArrowheads="1"/>
          </p:cNvSpPr>
          <p:nvPr/>
        </p:nvSpPr>
        <p:spPr bwMode="auto">
          <a:xfrm>
            <a:off x="2012950" y="1349375"/>
            <a:ext cx="5086350" cy="3932238"/>
          </a:xfrm>
          <a:prstGeom prst="triangle">
            <a:avLst>
              <a:gd name="adj" fmla="val 50000"/>
            </a:avLst>
          </a:prstGeom>
          <a:solidFill>
            <a:srgbClr val="C0CD1D"/>
          </a:solidFill>
          <a:ln w="9525" algn="ctr">
            <a:noFill/>
            <a:miter lim="800000"/>
            <a:headEnd/>
            <a:tailEnd/>
          </a:ln>
          <a:effectLst>
            <a:prstShdw prst="shdw17" dist="17961" dir="2700000">
              <a:srgbClr val="988961"/>
            </a:prstShdw>
          </a:effectLst>
        </p:spPr>
        <p:txBody>
          <a:bodyPr wrap="none" lIns="27432" tIns="27432" rIns="27432" bIns="27432" anchor="ctr"/>
          <a:lstStyle/>
          <a:p>
            <a:endParaRPr lang="en-ZA" dirty="0">
              <a:solidFill>
                <a:srgbClr val="000000"/>
              </a:solidFill>
              <a:latin typeface="Arial" charset="0"/>
              <a:cs typeface="Arial" charset="0"/>
            </a:endParaRPr>
          </a:p>
        </p:txBody>
      </p:sp>
      <p:sp>
        <p:nvSpPr>
          <p:cNvPr id="8203" name="AutoShape 105"/>
          <p:cNvSpPr>
            <a:spLocks noChangeArrowheads="1"/>
          </p:cNvSpPr>
          <p:nvPr/>
        </p:nvSpPr>
        <p:spPr bwMode="auto">
          <a:xfrm>
            <a:off x="2586038" y="1389063"/>
            <a:ext cx="3952875" cy="3040062"/>
          </a:xfrm>
          <a:prstGeom prst="triangle">
            <a:avLst>
              <a:gd name="adj" fmla="val 50000"/>
            </a:avLst>
          </a:prstGeom>
          <a:solidFill>
            <a:srgbClr val="E1E0BA"/>
          </a:solidFill>
          <a:ln w="9525" algn="ctr">
            <a:noFill/>
            <a:miter lim="800000"/>
            <a:headEnd/>
            <a:tailEnd/>
          </a:ln>
          <a:effectLst>
            <a:prstShdw prst="shdw17" dist="17961" dir="2700000">
              <a:srgbClr val="6A6F5C"/>
            </a:prstShdw>
          </a:effectLst>
        </p:spPr>
        <p:txBody>
          <a:bodyPr wrap="none" lIns="27432" tIns="27432" rIns="27432" bIns="27432" anchor="ctr"/>
          <a:lstStyle/>
          <a:p>
            <a:endParaRPr lang="en-ZA">
              <a:solidFill>
                <a:srgbClr val="7030A0"/>
              </a:solidFill>
              <a:latin typeface="Arial" charset="0"/>
              <a:cs typeface="Arial" charset="0"/>
            </a:endParaRPr>
          </a:p>
        </p:txBody>
      </p:sp>
      <p:sp>
        <p:nvSpPr>
          <p:cNvPr id="8204" name="AutoShape 106"/>
          <p:cNvSpPr>
            <a:spLocks noChangeArrowheads="1"/>
          </p:cNvSpPr>
          <p:nvPr/>
        </p:nvSpPr>
        <p:spPr bwMode="auto">
          <a:xfrm>
            <a:off x="3143250" y="1285875"/>
            <a:ext cx="2857500" cy="2137619"/>
          </a:xfrm>
          <a:prstGeom prst="triangle">
            <a:avLst>
              <a:gd name="adj" fmla="val 50028"/>
            </a:avLst>
          </a:prstGeom>
          <a:solidFill>
            <a:srgbClr val="C0CD1D"/>
          </a:solidFill>
          <a:ln w="9525" algn="ctr">
            <a:noFill/>
            <a:miter lim="800000"/>
            <a:headEnd/>
            <a:tailEnd/>
          </a:ln>
          <a:effectLst>
            <a:prstShdw prst="shdw17" dist="17961" dir="2700000">
              <a:srgbClr val="98917E"/>
            </a:prstShdw>
          </a:effectLst>
        </p:spPr>
        <p:txBody>
          <a:bodyPr wrap="none" lIns="27432" tIns="27432" rIns="27432" bIns="27432" anchor="ctr"/>
          <a:lstStyle/>
          <a:p>
            <a:endParaRPr lang="en-ZA">
              <a:solidFill>
                <a:srgbClr val="000000"/>
              </a:solidFill>
              <a:latin typeface="Arial" charset="0"/>
              <a:cs typeface="Arial" charset="0"/>
            </a:endParaRPr>
          </a:p>
        </p:txBody>
      </p:sp>
      <p:sp>
        <p:nvSpPr>
          <p:cNvPr id="4143213" name="Text Box 109"/>
          <p:cNvSpPr txBox="1">
            <a:spLocks noChangeArrowheads="1"/>
          </p:cNvSpPr>
          <p:nvPr/>
        </p:nvSpPr>
        <p:spPr bwMode="auto">
          <a:xfrm>
            <a:off x="2306773" y="5413640"/>
            <a:ext cx="4748815" cy="524759"/>
          </a:xfrm>
          <a:prstGeom prst="rect">
            <a:avLst/>
          </a:prstGeom>
          <a:noFill/>
          <a:ln w="9525" algn="ctr">
            <a:noFill/>
            <a:miter lim="800000"/>
            <a:headEnd/>
            <a:tailEnd/>
          </a:ln>
          <a:effectLst>
            <a:prstShdw prst="shdw17" dist="17961" dir="2700000">
              <a:schemeClr val="accent2">
                <a:gamma/>
                <a:shade val="60000"/>
                <a:invGamma/>
              </a:schemeClr>
            </a:prstShdw>
          </a:effectLst>
        </p:spPr>
        <p:txBody>
          <a:bodyPr wrap="square" lIns="27432" tIns="27432" rIns="27432" bIns="27432">
            <a:spAutoFit/>
          </a:bodyPr>
          <a:lstStyle/>
          <a:p>
            <a:pPr marL="114300" indent="-114300" algn="ctr">
              <a:buSzPct val="80000"/>
              <a:buFont typeface="Webdings" pitchFamily="18" charset="2"/>
              <a:buNone/>
              <a:defRPr/>
            </a:pPr>
            <a:r>
              <a:rPr lang="en-US" sz="1400" b="1" dirty="0" smtClean="0">
                <a:solidFill>
                  <a:srgbClr val="0070C0"/>
                </a:solidFill>
                <a:latin typeface="Arial" charset="0"/>
              </a:rPr>
              <a:t>HC Committee</a:t>
            </a:r>
          </a:p>
          <a:p>
            <a:pPr marL="114300" indent="-114300" algn="ctr">
              <a:spcBef>
                <a:spcPct val="50000"/>
              </a:spcBef>
              <a:buSzPct val="80000"/>
              <a:defRPr/>
            </a:pPr>
            <a:r>
              <a:rPr lang="en-US" sz="1100" b="1" dirty="0">
                <a:solidFill>
                  <a:srgbClr val="000000"/>
                </a:solidFill>
                <a:latin typeface="Arial" charset="0"/>
                <a:cs typeface="Arial" charset="0"/>
              </a:rPr>
              <a:t>Chaired by Independent external </a:t>
            </a:r>
            <a:r>
              <a:rPr lang="en-US" sz="1100" b="1" dirty="0" smtClean="0">
                <a:solidFill>
                  <a:srgbClr val="000000"/>
                </a:solidFill>
                <a:latin typeface="Arial" charset="0"/>
                <a:cs typeface="Arial" charset="0"/>
              </a:rPr>
              <a:t>Chairperson</a:t>
            </a:r>
          </a:p>
        </p:txBody>
      </p:sp>
      <p:sp>
        <p:nvSpPr>
          <p:cNvPr id="4143214" name="Text Box 110"/>
          <p:cNvSpPr txBox="1">
            <a:spLocks noChangeArrowheads="1"/>
          </p:cNvSpPr>
          <p:nvPr/>
        </p:nvSpPr>
        <p:spPr bwMode="auto">
          <a:xfrm>
            <a:off x="2786063" y="4572000"/>
            <a:ext cx="3714750" cy="871008"/>
          </a:xfrm>
          <a:prstGeom prst="rect">
            <a:avLst/>
          </a:prstGeom>
          <a:noFill/>
          <a:ln w="9525" algn="ctr">
            <a:noFill/>
            <a:miter lim="800000"/>
            <a:headEnd/>
            <a:tailEnd/>
          </a:ln>
          <a:effectLst>
            <a:prstShdw prst="shdw17" dist="17961" dir="2700000">
              <a:schemeClr val="accent2">
                <a:gamma/>
                <a:shade val="60000"/>
                <a:invGamma/>
              </a:schemeClr>
            </a:prstShdw>
          </a:effectLst>
        </p:spPr>
        <p:txBody>
          <a:bodyPr lIns="27432" tIns="27432" rIns="27432" bIns="27432">
            <a:spAutoFit/>
          </a:bodyPr>
          <a:lstStyle/>
          <a:p>
            <a:pPr marL="114300" indent="-114300" algn="ctr">
              <a:spcBef>
                <a:spcPct val="50000"/>
              </a:spcBef>
              <a:buSzPct val="80000"/>
              <a:buFont typeface="Webdings" pitchFamily="18" charset="2"/>
              <a:buNone/>
              <a:defRPr/>
            </a:pPr>
            <a:r>
              <a:rPr lang="en-US" sz="1400" b="1" dirty="0" smtClean="0">
                <a:solidFill>
                  <a:srgbClr val="0070C0"/>
                </a:solidFill>
                <a:latin typeface="Arial" charset="0"/>
              </a:rPr>
              <a:t>IT Committee</a:t>
            </a:r>
          </a:p>
          <a:p>
            <a:pPr marL="114300" indent="-114300" algn="ctr">
              <a:spcBef>
                <a:spcPct val="50000"/>
              </a:spcBef>
              <a:buSzPct val="80000"/>
              <a:defRPr/>
            </a:pPr>
            <a:r>
              <a:rPr lang="en-US" sz="1200" b="1" dirty="0">
                <a:solidFill>
                  <a:srgbClr val="000000"/>
                </a:solidFill>
                <a:latin typeface="Arial" charset="0"/>
                <a:cs typeface="Arial" charset="0"/>
              </a:rPr>
              <a:t>Chaired by Independent external Chairperson</a:t>
            </a:r>
          </a:p>
          <a:p>
            <a:pPr marL="114300" indent="-114300" algn="ctr">
              <a:spcBef>
                <a:spcPct val="50000"/>
              </a:spcBef>
              <a:buSzPct val="80000"/>
              <a:buFont typeface="Webdings" pitchFamily="18" charset="2"/>
              <a:buNone/>
              <a:defRPr/>
            </a:pPr>
            <a:endParaRPr lang="en-US" sz="1400" dirty="0">
              <a:solidFill>
                <a:srgbClr val="000000"/>
              </a:solidFill>
              <a:latin typeface="Arial" charset="0"/>
            </a:endParaRPr>
          </a:p>
        </p:txBody>
      </p:sp>
      <p:sp>
        <p:nvSpPr>
          <p:cNvPr id="4143215" name="Text Box 111"/>
          <p:cNvSpPr txBox="1">
            <a:spLocks noChangeArrowheads="1"/>
          </p:cNvSpPr>
          <p:nvPr/>
        </p:nvSpPr>
        <p:spPr bwMode="auto">
          <a:xfrm>
            <a:off x="3077369" y="3451729"/>
            <a:ext cx="2989262" cy="1163395"/>
          </a:xfrm>
          <a:prstGeom prst="rect">
            <a:avLst/>
          </a:prstGeom>
          <a:noFill/>
          <a:ln w="9525" algn="ctr">
            <a:noFill/>
            <a:miter lim="800000"/>
            <a:headEnd/>
            <a:tailEnd/>
          </a:ln>
          <a:effectLst>
            <a:prstShdw prst="shdw17" dist="17961" dir="2700000">
              <a:schemeClr val="accent2">
                <a:gamma/>
                <a:shade val="60000"/>
                <a:invGamma/>
              </a:schemeClr>
            </a:prstShdw>
          </a:effectLst>
        </p:spPr>
        <p:txBody>
          <a:bodyPr lIns="27432" tIns="27432" rIns="27432" bIns="27432">
            <a:spAutoFit/>
          </a:bodyPr>
          <a:lstStyle/>
          <a:p>
            <a:pPr marL="114300" indent="-114300" algn="ctr">
              <a:buSzPct val="80000"/>
              <a:buFont typeface="Webdings" pitchFamily="18" charset="2"/>
              <a:buNone/>
              <a:defRPr/>
            </a:pPr>
            <a:r>
              <a:rPr lang="en-US" sz="1400" b="1" dirty="0" smtClean="0">
                <a:solidFill>
                  <a:srgbClr val="0070C0"/>
                </a:solidFill>
                <a:latin typeface="Arial" charset="0"/>
              </a:rPr>
              <a:t>Risk Management </a:t>
            </a:r>
            <a:r>
              <a:rPr lang="en-US" sz="1400" b="1" dirty="0">
                <a:solidFill>
                  <a:srgbClr val="0070C0"/>
                </a:solidFill>
                <a:latin typeface="Arial" charset="0"/>
              </a:rPr>
              <a:t>Committee</a:t>
            </a:r>
          </a:p>
          <a:p>
            <a:pPr marL="114300" indent="-114300" algn="ctr">
              <a:buSzPct val="80000"/>
              <a:buFont typeface="Webdings" pitchFamily="18" charset="2"/>
              <a:buNone/>
              <a:defRPr/>
            </a:pPr>
            <a:r>
              <a:rPr lang="en-US" sz="1400" b="1" dirty="0" smtClean="0">
                <a:solidFill>
                  <a:srgbClr val="0070C0"/>
                </a:solidFill>
                <a:latin typeface="Arial" charset="0"/>
              </a:rPr>
              <a:t>(RiskCo)</a:t>
            </a:r>
          </a:p>
          <a:p>
            <a:pPr marL="114300" indent="-114300" algn="ctr">
              <a:spcBef>
                <a:spcPct val="50000"/>
              </a:spcBef>
              <a:buSzPct val="80000"/>
              <a:defRPr/>
            </a:pPr>
            <a:r>
              <a:rPr lang="en-US" sz="1200" b="1" dirty="0">
                <a:solidFill>
                  <a:srgbClr val="000000"/>
                </a:solidFill>
                <a:latin typeface="Arial" charset="0"/>
                <a:cs typeface="Arial" charset="0"/>
              </a:rPr>
              <a:t>Chaired by Independent external Chairperson</a:t>
            </a:r>
          </a:p>
          <a:p>
            <a:pPr marL="114300" indent="-114300" algn="ctr">
              <a:buSzPct val="80000"/>
              <a:buFont typeface="Webdings" pitchFamily="18" charset="2"/>
              <a:buNone/>
              <a:defRPr/>
            </a:pPr>
            <a:endParaRPr lang="en-US" sz="1400" dirty="0">
              <a:solidFill>
                <a:srgbClr val="000000"/>
              </a:solidFill>
              <a:latin typeface="Arial" charset="0"/>
            </a:endParaRPr>
          </a:p>
        </p:txBody>
      </p:sp>
      <p:sp>
        <p:nvSpPr>
          <p:cNvPr id="4143225" name="Text Box 121"/>
          <p:cNvSpPr txBox="1">
            <a:spLocks noChangeArrowheads="1"/>
          </p:cNvSpPr>
          <p:nvPr/>
        </p:nvSpPr>
        <p:spPr bwMode="auto">
          <a:xfrm>
            <a:off x="3614738" y="2297113"/>
            <a:ext cx="1885950" cy="732508"/>
          </a:xfrm>
          <a:prstGeom prst="rect">
            <a:avLst/>
          </a:prstGeom>
          <a:noFill/>
          <a:ln w="9525" algn="ctr">
            <a:noFill/>
            <a:miter lim="800000"/>
            <a:headEnd/>
            <a:tailEnd/>
          </a:ln>
          <a:effectLst>
            <a:prstShdw prst="shdw17" dist="17961" dir="2700000">
              <a:schemeClr val="accent2">
                <a:gamma/>
                <a:shade val="60000"/>
                <a:invGamma/>
              </a:schemeClr>
            </a:prstShdw>
          </a:effectLst>
        </p:spPr>
        <p:txBody>
          <a:bodyPr lIns="27432" tIns="27432" rIns="27432" bIns="27432">
            <a:spAutoFit/>
          </a:bodyPr>
          <a:lstStyle/>
          <a:p>
            <a:pPr marL="114300" indent="-114300" algn="ctr">
              <a:spcBef>
                <a:spcPct val="50000"/>
              </a:spcBef>
              <a:buSzPct val="80000"/>
              <a:buFont typeface="Webdings" pitchFamily="18" charset="2"/>
              <a:buNone/>
              <a:defRPr/>
            </a:pPr>
            <a:r>
              <a:rPr lang="en-US" sz="1400" b="1" dirty="0" smtClean="0">
                <a:solidFill>
                  <a:srgbClr val="0070C0"/>
                </a:solidFill>
                <a:latin typeface="Arial" charset="0"/>
                <a:cs typeface="Arial" charset="0"/>
              </a:rPr>
              <a:t>Audit Committee</a:t>
            </a:r>
          </a:p>
          <a:p>
            <a:pPr marL="114300" indent="-114300" algn="ctr">
              <a:spcBef>
                <a:spcPct val="50000"/>
              </a:spcBef>
              <a:buSzPct val="80000"/>
              <a:buFont typeface="Webdings" pitchFamily="18" charset="2"/>
              <a:buNone/>
              <a:defRPr/>
            </a:pPr>
            <a:r>
              <a:rPr lang="en-US" sz="1200" b="1" dirty="0" smtClean="0">
                <a:solidFill>
                  <a:srgbClr val="000000"/>
                </a:solidFill>
                <a:latin typeface="Arial" charset="0"/>
                <a:cs typeface="Arial" charset="0"/>
              </a:rPr>
              <a:t>Chaired by Independent external Chairperson</a:t>
            </a:r>
            <a:endParaRPr lang="en-US" sz="1200" b="1" dirty="0">
              <a:solidFill>
                <a:srgbClr val="000000"/>
              </a:solidFill>
              <a:latin typeface="Arial" charset="0"/>
              <a:cs typeface="Arial" charset="0"/>
            </a:endParaRPr>
          </a:p>
        </p:txBody>
      </p:sp>
      <p:sp>
        <p:nvSpPr>
          <p:cNvPr id="14371" name="Text Box 35"/>
          <p:cNvSpPr txBox="1">
            <a:spLocks noChangeArrowheads="1"/>
          </p:cNvSpPr>
          <p:nvPr/>
        </p:nvSpPr>
        <p:spPr bwMode="auto">
          <a:xfrm>
            <a:off x="7542213" y="2695575"/>
            <a:ext cx="184150" cy="3667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endParaRPr lang="en-ZA">
              <a:solidFill>
                <a:srgbClr val="000000"/>
              </a:solidFill>
              <a:latin typeface="Arial" charset="0"/>
              <a:cs typeface="Arial" charset="0"/>
            </a:endParaRPr>
          </a:p>
        </p:txBody>
      </p:sp>
      <p:sp>
        <p:nvSpPr>
          <p:cNvPr id="8210" name="Line 97"/>
          <p:cNvSpPr>
            <a:spLocks noChangeShapeType="1"/>
          </p:cNvSpPr>
          <p:nvPr/>
        </p:nvSpPr>
        <p:spPr bwMode="auto">
          <a:xfrm flipH="1">
            <a:off x="1546225" y="2573338"/>
            <a:ext cx="1625600" cy="3998912"/>
          </a:xfrm>
          <a:prstGeom prst="line">
            <a:avLst/>
          </a:prstGeom>
          <a:noFill/>
          <a:ln w="12700">
            <a:noFill/>
            <a:round/>
            <a:headEnd/>
            <a:tailEnd/>
          </a:ln>
        </p:spPr>
        <p:txBody>
          <a:bodyPr wrap="none" lIns="0" tIns="0" rIns="0" bIns="0" anchor="ctr"/>
          <a:lstStyle/>
          <a:p>
            <a:endParaRPr lang="en-ZA">
              <a:solidFill>
                <a:srgbClr val="000000"/>
              </a:solidFill>
              <a:latin typeface="Arial" charset="0"/>
              <a:cs typeface="Arial" charset="0"/>
            </a:endParaRPr>
          </a:p>
        </p:txBody>
      </p:sp>
      <p:sp>
        <p:nvSpPr>
          <p:cNvPr id="8211" name="Text Box 113"/>
          <p:cNvSpPr txBox="1">
            <a:spLocks noChangeArrowheads="1"/>
          </p:cNvSpPr>
          <p:nvPr/>
        </p:nvSpPr>
        <p:spPr bwMode="auto">
          <a:xfrm>
            <a:off x="795147" y="3638630"/>
            <a:ext cx="2390965" cy="409343"/>
          </a:xfrm>
          <a:prstGeom prst="rect">
            <a:avLst/>
          </a:prstGeom>
          <a:noFill/>
          <a:ln w="9525" algn="ctr">
            <a:noFill/>
            <a:miter lim="800000"/>
            <a:headEnd/>
            <a:tailEnd/>
          </a:ln>
          <a:effectLst>
            <a:prstShdw prst="shdw17" dist="17961" dir="2700000">
              <a:srgbClr val="98917E"/>
            </a:prstShdw>
          </a:effectLst>
        </p:spPr>
        <p:txBody>
          <a:bodyPr wrap="square" lIns="27432" tIns="27432" rIns="27432" bIns="27432">
            <a:spAutoFit/>
          </a:bodyPr>
          <a:lstStyle/>
          <a:p>
            <a:pPr>
              <a:spcBef>
                <a:spcPct val="50000"/>
              </a:spcBef>
              <a:buSzPct val="80000"/>
              <a:buFont typeface="Webdings" pitchFamily="18" charset="2"/>
              <a:buNone/>
            </a:pPr>
            <a:r>
              <a:rPr lang="en-US" sz="1100" i="1" dirty="0" smtClean="0">
                <a:solidFill>
                  <a:srgbClr val="FFFFFF"/>
                </a:solidFill>
                <a:latin typeface="Arial" charset="0"/>
                <a:cs typeface="Arial" charset="0"/>
              </a:rPr>
              <a:t>I </a:t>
            </a:r>
            <a:r>
              <a:rPr lang="en-US" sz="1100" i="1" dirty="0" smtClean="0">
                <a:solidFill>
                  <a:srgbClr val="000000"/>
                </a:solidFill>
                <a:latin typeface="Arial" charset="0"/>
                <a:cs typeface="Arial" charset="0"/>
              </a:rPr>
              <a:t>A</a:t>
            </a:r>
            <a:r>
              <a:rPr lang="en-US" sz="1200" i="1" dirty="0" smtClean="0">
                <a:solidFill>
                  <a:srgbClr val="000000"/>
                </a:solidFill>
                <a:latin typeface="Arial" charset="0"/>
                <a:cs typeface="Arial" charset="0"/>
              </a:rPr>
              <a:t>s per the approved </a:t>
            </a:r>
            <a:r>
              <a:rPr lang="en-US" sz="1200" i="1" dirty="0" err="1" smtClean="0">
                <a:solidFill>
                  <a:srgbClr val="000000"/>
                </a:solidFill>
                <a:latin typeface="Arial" charset="0"/>
                <a:cs typeface="Arial" charset="0"/>
              </a:rPr>
              <a:t>ToR</a:t>
            </a:r>
            <a:r>
              <a:rPr lang="en-US" sz="1100" i="1" dirty="0">
                <a:solidFill>
                  <a:srgbClr val="FFFFFF"/>
                </a:solidFill>
                <a:latin typeface="Arial" charset="0"/>
                <a:cs typeface="Arial" charset="0"/>
              </a:rPr>
              <a:t/>
            </a:r>
            <a:br>
              <a:rPr lang="en-US" sz="1100" i="1" dirty="0">
                <a:solidFill>
                  <a:srgbClr val="FFFFFF"/>
                </a:solidFill>
                <a:latin typeface="Arial" charset="0"/>
                <a:cs typeface="Arial" charset="0"/>
              </a:rPr>
            </a:br>
            <a:r>
              <a:rPr lang="en-US" sz="1100" i="1" dirty="0">
                <a:solidFill>
                  <a:srgbClr val="FFFFFF"/>
                </a:solidFill>
                <a:latin typeface="Arial" charset="0"/>
                <a:cs typeface="Arial" charset="0"/>
              </a:rPr>
              <a:t>Performance</a:t>
            </a:r>
          </a:p>
        </p:txBody>
      </p:sp>
      <p:sp>
        <p:nvSpPr>
          <p:cNvPr id="8212" name="Text Box 115"/>
          <p:cNvSpPr txBox="1">
            <a:spLocks noChangeArrowheads="1"/>
          </p:cNvSpPr>
          <p:nvPr/>
        </p:nvSpPr>
        <p:spPr bwMode="auto">
          <a:xfrm>
            <a:off x="692999" y="4572000"/>
            <a:ext cx="1774769" cy="240066"/>
          </a:xfrm>
          <a:prstGeom prst="rect">
            <a:avLst/>
          </a:prstGeom>
          <a:noFill/>
          <a:ln w="9525" algn="ctr">
            <a:noFill/>
            <a:miter lim="800000"/>
            <a:headEnd/>
            <a:tailEnd/>
          </a:ln>
          <a:effectLst>
            <a:prstShdw prst="shdw17" dist="17961" dir="2700000">
              <a:srgbClr val="98917E"/>
            </a:prstShdw>
          </a:effectLst>
        </p:spPr>
        <p:txBody>
          <a:bodyPr wrap="square" lIns="27432" tIns="27432" rIns="27432" bIns="27432">
            <a:spAutoFit/>
          </a:bodyPr>
          <a:lstStyle/>
          <a:p>
            <a:pPr marL="114300" indent="-114300">
              <a:buSzPct val="80000"/>
              <a:buFont typeface="Webdings" pitchFamily="18" charset="2"/>
              <a:buNone/>
            </a:pPr>
            <a:r>
              <a:rPr lang="en-US" sz="1200" i="1" dirty="0" smtClean="0">
                <a:solidFill>
                  <a:srgbClr val="000000"/>
                </a:solidFill>
                <a:latin typeface="Arial" charset="0"/>
                <a:cs typeface="Arial" charset="0"/>
              </a:rPr>
              <a:t>As per the approved </a:t>
            </a:r>
            <a:r>
              <a:rPr lang="en-US" sz="1200" i="1" dirty="0" err="1" smtClean="0">
                <a:solidFill>
                  <a:srgbClr val="000000"/>
                </a:solidFill>
                <a:latin typeface="Arial" charset="0"/>
                <a:cs typeface="Arial" charset="0"/>
              </a:rPr>
              <a:t>ToR</a:t>
            </a:r>
            <a:endParaRPr lang="en-US" sz="1500" i="1" dirty="0">
              <a:solidFill>
                <a:srgbClr val="FFFFFF"/>
              </a:solidFill>
              <a:latin typeface="Arial" charset="0"/>
              <a:cs typeface="Arial" charset="0"/>
            </a:endParaRPr>
          </a:p>
        </p:txBody>
      </p:sp>
      <p:sp>
        <p:nvSpPr>
          <p:cNvPr id="8213" name="Text Box 115"/>
          <p:cNvSpPr txBox="1">
            <a:spLocks noChangeArrowheads="1"/>
          </p:cNvSpPr>
          <p:nvPr/>
        </p:nvSpPr>
        <p:spPr bwMode="auto">
          <a:xfrm>
            <a:off x="817563" y="5500688"/>
            <a:ext cx="1944687" cy="285750"/>
          </a:xfrm>
          <a:prstGeom prst="rect">
            <a:avLst/>
          </a:prstGeom>
          <a:noFill/>
          <a:ln w="9525" algn="ctr">
            <a:noFill/>
            <a:miter lim="800000"/>
            <a:headEnd/>
            <a:tailEnd/>
          </a:ln>
          <a:effectLst>
            <a:prstShdw prst="shdw17" dist="17961" dir="2700000">
              <a:srgbClr val="98917E"/>
            </a:prstShdw>
          </a:effectLst>
        </p:spPr>
        <p:txBody>
          <a:bodyPr lIns="27432" tIns="27432" rIns="27432" bIns="27432">
            <a:spAutoFit/>
          </a:bodyPr>
          <a:lstStyle/>
          <a:p>
            <a:pPr marL="114300" indent="-114300">
              <a:spcBef>
                <a:spcPct val="50000"/>
              </a:spcBef>
              <a:buSzPct val="80000"/>
              <a:buFont typeface="Webdings" pitchFamily="18" charset="2"/>
              <a:buNone/>
            </a:pPr>
            <a:r>
              <a:rPr lang="en-US" sz="1500" b="1" i="1">
                <a:solidFill>
                  <a:srgbClr val="FFFFFF"/>
                </a:solidFill>
                <a:latin typeface="Arial" charset="0"/>
                <a:cs typeface="Arial" charset="0"/>
              </a:rPr>
              <a:t>Delivery</a:t>
            </a:r>
          </a:p>
        </p:txBody>
      </p:sp>
      <p:cxnSp>
        <p:nvCxnSpPr>
          <p:cNvPr id="26" name="Straight Connector 25"/>
          <p:cNvCxnSpPr/>
          <p:nvPr/>
        </p:nvCxnSpPr>
        <p:spPr>
          <a:xfrm rot="10800000">
            <a:off x="5715000" y="3433812"/>
            <a:ext cx="2928938" cy="15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0800000">
            <a:off x="6416675" y="4428469"/>
            <a:ext cx="2928938" cy="158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0800000">
            <a:off x="6000750" y="5283857"/>
            <a:ext cx="2928938" cy="158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218" name="Text Box 112"/>
          <p:cNvSpPr txBox="1">
            <a:spLocks noChangeArrowheads="1"/>
          </p:cNvSpPr>
          <p:nvPr/>
        </p:nvSpPr>
        <p:spPr bwMode="auto">
          <a:xfrm>
            <a:off x="6643688" y="3643313"/>
            <a:ext cx="2000250" cy="424732"/>
          </a:xfrm>
          <a:prstGeom prst="rect">
            <a:avLst/>
          </a:prstGeom>
          <a:noFill/>
          <a:ln w="9525" algn="ctr">
            <a:noFill/>
            <a:miter lim="800000"/>
            <a:headEnd/>
            <a:tailEnd/>
          </a:ln>
          <a:effectLst>
            <a:prstShdw prst="shdw17" dist="17961" dir="2700000">
              <a:srgbClr val="98917E"/>
            </a:prstShdw>
          </a:effectLst>
        </p:spPr>
        <p:txBody>
          <a:bodyPr lIns="27432" tIns="27432" rIns="27432" bIns="27432">
            <a:spAutoFit/>
          </a:bodyPr>
          <a:lstStyle/>
          <a:p>
            <a:pPr marL="114300" indent="-114300">
              <a:buSzPct val="80000"/>
              <a:buFont typeface="Arial" charset="0"/>
              <a:buChar char="•"/>
            </a:pPr>
            <a:r>
              <a:rPr lang="en-US" sz="1200" i="1" dirty="0" smtClean="0">
                <a:solidFill>
                  <a:srgbClr val="000000"/>
                </a:solidFill>
                <a:latin typeface="Arial" charset="0"/>
                <a:cs typeface="Arial" charset="0"/>
              </a:rPr>
              <a:t>Governed by Terms of reference</a:t>
            </a:r>
            <a:endParaRPr lang="en-US" sz="1200" i="1" dirty="0">
              <a:solidFill>
                <a:srgbClr val="000000"/>
              </a:solidFill>
              <a:latin typeface="Arial" charset="0"/>
              <a:cs typeface="Arial" charset="0"/>
            </a:endParaRPr>
          </a:p>
        </p:txBody>
      </p:sp>
      <p:sp>
        <p:nvSpPr>
          <p:cNvPr id="8219" name="Text Box 112"/>
          <p:cNvSpPr txBox="1">
            <a:spLocks noChangeArrowheads="1"/>
          </p:cNvSpPr>
          <p:nvPr/>
        </p:nvSpPr>
        <p:spPr bwMode="auto">
          <a:xfrm>
            <a:off x="7055589" y="4501357"/>
            <a:ext cx="1806575" cy="424732"/>
          </a:xfrm>
          <a:prstGeom prst="rect">
            <a:avLst/>
          </a:prstGeom>
          <a:noFill/>
          <a:ln w="9525" algn="ctr">
            <a:noFill/>
            <a:miter lim="800000"/>
            <a:headEnd/>
            <a:tailEnd/>
          </a:ln>
          <a:effectLst>
            <a:prstShdw prst="shdw17" dist="17961" dir="2700000">
              <a:srgbClr val="98917E"/>
            </a:prstShdw>
          </a:effectLst>
        </p:spPr>
        <p:txBody>
          <a:bodyPr wrap="square" lIns="27432" tIns="27432" rIns="27432" bIns="27432">
            <a:spAutoFit/>
          </a:bodyPr>
          <a:lstStyle/>
          <a:p>
            <a:pPr marL="114300" indent="-114300">
              <a:buSzPct val="80000"/>
              <a:buFont typeface="Arial" charset="0"/>
              <a:buChar char="•"/>
            </a:pPr>
            <a:r>
              <a:rPr lang="en-US" sz="1200" i="1" dirty="0">
                <a:solidFill>
                  <a:srgbClr val="000000"/>
                </a:solidFill>
                <a:latin typeface="Arial" charset="0"/>
                <a:cs typeface="Arial" charset="0"/>
              </a:rPr>
              <a:t>Governed by Terms of </a:t>
            </a:r>
            <a:r>
              <a:rPr lang="en-US" sz="1200" i="1" dirty="0" smtClean="0">
                <a:solidFill>
                  <a:srgbClr val="000000"/>
                </a:solidFill>
                <a:latin typeface="Arial" charset="0"/>
                <a:cs typeface="Arial" charset="0"/>
              </a:rPr>
              <a:t>reference</a:t>
            </a:r>
            <a:endParaRPr lang="en-US" sz="1200" i="1" dirty="0">
              <a:solidFill>
                <a:srgbClr val="000000"/>
              </a:solidFill>
              <a:latin typeface="Arial" charset="0"/>
              <a:cs typeface="Arial" charset="0"/>
            </a:endParaRPr>
          </a:p>
        </p:txBody>
      </p:sp>
      <p:sp>
        <p:nvSpPr>
          <p:cNvPr id="8220" name="Text Box 112"/>
          <p:cNvSpPr txBox="1">
            <a:spLocks noChangeArrowheads="1"/>
          </p:cNvSpPr>
          <p:nvPr/>
        </p:nvSpPr>
        <p:spPr bwMode="auto">
          <a:xfrm>
            <a:off x="7500938" y="5357813"/>
            <a:ext cx="1643062" cy="424732"/>
          </a:xfrm>
          <a:prstGeom prst="rect">
            <a:avLst/>
          </a:prstGeom>
          <a:noFill/>
          <a:ln w="9525" algn="ctr">
            <a:noFill/>
            <a:miter lim="800000"/>
            <a:headEnd/>
            <a:tailEnd/>
          </a:ln>
          <a:effectLst>
            <a:prstShdw prst="shdw17" dist="17961" dir="2700000">
              <a:srgbClr val="98917E"/>
            </a:prstShdw>
          </a:effectLst>
        </p:spPr>
        <p:txBody>
          <a:bodyPr lIns="27432" tIns="27432" rIns="27432" bIns="27432">
            <a:spAutoFit/>
          </a:bodyPr>
          <a:lstStyle/>
          <a:p>
            <a:pPr marL="114300" indent="-114300">
              <a:buSzPct val="80000"/>
              <a:buFont typeface="Arial" charset="0"/>
              <a:buChar char="•"/>
            </a:pPr>
            <a:r>
              <a:rPr lang="en-US" sz="1200" i="1" dirty="0">
                <a:solidFill>
                  <a:srgbClr val="000000"/>
                </a:solidFill>
                <a:latin typeface="Arial" charset="0"/>
                <a:cs typeface="Arial" charset="0"/>
              </a:rPr>
              <a:t>Governed by Terms of </a:t>
            </a:r>
            <a:r>
              <a:rPr lang="en-US" sz="1200" i="1" dirty="0" smtClean="0">
                <a:solidFill>
                  <a:srgbClr val="000000"/>
                </a:solidFill>
                <a:latin typeface="Arial" charset="0"/>
                <a:cs typeface="Arial" charset="0"/>
              </a:rPr>
              <a:t>reference</a:t>
            </a:r>
            <a:endParaRPr lang="en-US" sz="1200" i="1" dirty="0">
              <a:solidFill>
                <a:srgbClr val="000000"/>
              </a:solidFill>
              <a:latin typeface="Arial" charset="0"/>
              <a:cs typeface="Arial" charset="0"/>
            </a:endParaRPr>
          </a:p>
        </p:txBody>
      </p:sp>
      <p:sp>
        <p:nvSpPr>
          <p:cNvPr id="8221" name="Text Box 112"/>
          <p:cNvSpPr txBox="1">
            <a:spLocks noChangeArrowheads="1"/>
          </p:cNvSpPr>
          <p:nvPr/>
        </p:nvSpPr>
        <p:spPr bwMode="auto">
          <a:xfrm>
            <a:off x="827087" y="2852738"/>
            <a:ext cx="2359025" cy="517065"/>
          </a:xfrm>
          <a:prstGeom prst="rect">
            <a:avLst/>
          </a:prstGeom>
          <a:noFill/>
          <a:ln w="9525" algn="ctr">
            <a:noFill/>
            <a:miter lim="800000"/>
            <a:headEnd/>
            <a:tailEnd/>
          </a:ln>
          <a:effectLst>
            <a:prstShdw prst="shdw17" dist="17961" dir="2700000">
              <a:srgbClr val="98917E"/>
            </a:prstShdw>
          </a:effectLst>
        </p:spPr>
        <p:txBody>
          <a:bodyPr wrap="square" lIns="27432" tIns="27432" rIns="27432" bIns="27432">
            <a:spAutoFit/>
          </a:bodyPr>
          <a:lstStyle/>
          <a:p>
            <a:pPr marL="114300" indent="-114300">
              <a:spcBef>
                <a:spcPct val="50000"/>
              </a:spcBef>
              <a:buSzPct val="80000"/>
              <a:buFont typeface="Webdings" pitchFamily="18" charset="2"/>
              <a:buNone/>
            </a:pPr>
            <a:r>
              <a:rPr lang="en-US" sz="1500" b="1" i="1" dirty="0">
                <a:solidFill>
                  <a:srgbClr val="FFFFFF"/>
                </a:solidFill>
                <a:latin typeface="Arial" charset="0"/>
                <a:cs typeface="Arial" charset="0"/>
              </a:rPr>
              <a:t>Strategy &amp;</a:t>
            </a:r>
          </a:p>
          <a:p>
            <a:pPr marL="114300" indent="-114300">
              <a:buSzPct val="80000"/>
              <a:buFont typeface="Webdings" pitchFamily="18" charset="2"/>
              <a:buNone/>
            </a:pPr>
            <a:r>
              <a:rPr lang="en-US" sz="1500" b="1" i="1" dirty="0">
                <a:solidFill>
                  <a:srgbClr val="FFFFFF"/>
                </a:solidFill>
                <a:latin typeface="Arial" charset="0"/>
                <a:cs typeface="Arial" charset="0"/>
              </a:rPr>
              <a:t>Direction</a:t>
            </a:r>
          </a:p>
        </p:txBody>
      </p:sp>
      <p:sp>
        <p:nvSpPr>
          <p:cNvPr id="36" name="Text Box 112"/>
          <p:cNvSpPr txBox="1">
            <a:spLocks noChangeArrowheads="1"/>
          </p:cNvSpPr>
          <p:nvPr/>
        </p:nvSpPr>
        <p:spPr bwMode="auto">
          <a:xfrm>
            <a:off x="5929313" y="2571750"/>
            <a:ext cx="2286000" cy="240066"/>
          </a:xfrm>
          <a:prstGeom prst="rect">
            <a:avLst/>
          </a:prstGeom>
          <a:noFill/>
          <a:ln w="9525" algn="ctr">
            <a:noFill/>
            <a:miter lim="800000"/>
            <a:headEnd/>
            <a:tailEnd/>
          </a:ln>
          <a:effectLst>
            <a:prstShdw prst="shdw17" dist="17961" dir="2700000">
              <a:srgbClr val="98917E"/>
            </a:prstShdw>
          </a:effectLst>
        </p:spPr>
        <p:txBody>
          <a:bodyPr lIns="27432" tIns="27432" rIns="27432" bIns="27432">
            <a:spAutoFit/>
          </a:bodyPr>
          <a:lstStyle/>
          <a:p>
            <a:pPr marL="114300" indent="-114300">
              <a:buSzPct val="80000"/>
              <a:buFont typeface="Arial" pitchFamily="34" charset="0"/>
              <a:buChar char="•"/>
              <a:defRPr/>
            </a:pPr>
            <a:r>
              <a:rPr lang="en-US" sz="1200" i="1" dirty="0" smtClean="0">
                <a:solidFill>
                  <a:srgbClr val="000000"/>
                </a:solidFill>
                <a:latin typeface="Arial" charset="0"/>
                <a:cs typeface="Arial" charset="0"/>
              </a:rPr>
              <a:t>Governed by the Audit Charter</a:t>
            </a:r>
            <a:endParaRPr lang="en-US" sz="1200" i="1" dirty="0">
              <a:solidFill>
                <a:srgbClr val="000000"/>
              </a:solidFill>
              <a:latin typeface="Arial" charset="0"/>
              <a:cs typeface="Arial" charset="0"/>
            </a:endParaRPr>
          </a:p>
        </p:txBody>
      </p:sp>
      <p:sp>
        <p:nvSpPr>
          <p:cNvPr id="37" name="Up-Down Arrow 36"/>
          <p:cNvSpPr/>
          <p:nvPr/>
        </p:nvSpPr>
        <p:spPr>
          <a:xfrm>
            <a:off x="71438" y="1143000"/>
            <a:ext cx="714375" cy="4857750"/>
          </a:xfrm>
          <a:prstGeom prst="upDownArrow">
            <a:avLst>
              <a:gd name="adj1" fmla="val 50000"/>
              <a:gd name="adj2" fmla="val 45136"/>
            </a:avLst>
          </a:prstGeom>
          <a:solidFill>
            <a:srgbClr val="E1E0BA"/>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a:solidFill>
                <a:srgbClr val="FFFFFF"/>
              </a:solidFill>
            </a:endParaRPr>
          </a:p>
        </p:txBody>
      </p:sp>
      <p:sp>
        <p:nvSpPr>
          <p:cNvPr id="8224" name="TextBox 37"/>
          <p:cNvSpPr txBox="1">
            <a:spLocks noChangeArrowheads="1"/>
          </p:cNvSpPr>
          <p:nvPr/>
        </p:nvSpPr>
        <p:spPr bwMode="auto">
          <a:xfrm rot="-5400000">
            <a:off x="-1524794" y="3382169"/>
            <a:ext cx="3929063" cy="307975"/>
          </a:xfrm>
          <a:prstGeom prst="rect">
            <a:avLst/>
          </a:prstGeom>
          <a:noFill/>
          <a:ln w="9525">
            <a:noFill/>
            <a:miter lim="800000"/>
            <a:headEnd/>
            <a:tailEnd/>
          </a:ln>
        </p:spPr>
        <p:txBody>
          <a:bodyPr>
            <a:spAutoFit/>
          </a:bodyPr>
          <a:lstStyle/>
          <a:p>
            <a:pPr marL="114300" indent="-114300" algn="ctr">
              <a:buSzPct val="80000"/>
            </a:pPr>
            <a:r>
              <a:rPr lang="en-ZA" sz="1400" b="1" dirty="0">
                <a:solidFill>
                  <a:srgbClr val="000000"/>
                </a:solidFill>
                <a:latin typeface="Arial" charset="0"/>
                <a:cs typeface="Arial" charset="0"/>
              </a:rPr>
              <a:t>Governance Compliance and Control</a:t>
            </a:r>
          </a:p>
        </p:txBody>
      </p:sp>
      <p:sp>
        <p:nvSpPr>
          <p:cNvPr id="32" name="Text Box 113"/>
          <p:cNvSpPr txBox="1">
            <a:spLocks noChangeArrowheads="1"/>
          </p:cNvSpPr>
          <p:nvPr/>
        </p:nvSpPr>
        <p:spPr bwMode="auto">
          <a:xfrm>
            <a:off x="944563" y="2814096"/>
            <a:ext cx="2627313" cy="609398"/>
          </a:xfrm>
          <a:prstGeom prst="rect">
            <a:avLst/>
          </a:prstGeom>
          <a:noFill/>
          <a:ln w="9525" algn="ctr">
            <a:noFill/>
            <a:miter lim="800000"/>
            <a:headEnd/>
            <a:tailEnd/>
          </a:ln>
          <a:effectLst>
            <a:prstShdw prst="shdw17" dist="17961" dir="2700000">
              <a:srgbClr val="98917E"/>
            </a:prstShdw>
          </a:effectLst>
        </p:spPr>
        <p:txBody>
          <a:bodyPr wrap="square" lIns="27432" tIns="27432" rIns="27432" bIns="27432">
            <a:spAutoFit/>
          </a:bodyPr>
          <a:lstStyle/>
          <a:p>
            <a:pPr>
              <a:spcBef>
                <a:spcPct val="50000"/>
              </a:spcBef>
              <a:buSzPct val="80000"/>
              <a:buFont typeface="Webdings" pitchFamily="18" charset="2"/>
              <a:buNone/>
            </a:pPr>
            <a:r>
              <a:rPr lang="en-US" sz="1200" i="1" dirty="0" smtClean="0">
                <a:solidFill>
                  <a:srgbClr val="000000"/>
                </a:solidFill>
                <a:latin typeface="Arial" charset="0"/>
                <a:cs typeface="Arial" charset="0"/>
              </a:rPr>
              <a:t>All EXCO members and permanent invitees</a:t>
            </a:r>
            <a:r>
              <a:rPr lang="en-US" sz="1200" i="1" dirty="0">
                <a:solidFill>
                  <a:srgbClr val="FFFFFF"/>
                </a:solidFill>
                <a:latin typeface="Arial" charset="0"/>
                <a:cs typeface="Arial" charset="0"/>
              </a:rPr>
              <a:t/>
            </a:r>
            <a:br>
              <a:rPr lang="en-US" sz="1200" i="1" dirty="0">
                <a:solidFill>
                  <a:srgbClr val="FFFFFF"/>
                </a:solidFill>
                <a:latin typeface="Arial" charset="0"/>
                <a:cs typeface="Arial" charset="0"/>
              </a:rPr>
            </a:br>
            <a:r>
              <a:rPr lang="en-US" sz="1200" i="1" dirty="0">
                <a:solidFill>
                  <a:srgbClr val="FFFFFF"/>
                </a:solidFill>
                <a:latin typeface="Arial" charset="0"/>
                <a:cs typeface="Arial" charset="0"/>
              </a:rPr>
              <a:t>Performance</a:t>
            </a:r>
          </a:p>
        </p:txBody>
      </p:sp>
      <p:cxnSp>
        <p:nvCxnSpPr>
          <p:cNvPr id="33" name="Straight Connector 32"/>
          <p:cNvCxnSpPr/>
          <p:nvPr/>
        </p:nvCxnSpPr>
        <p:spPr>
          <a:xfrm rot="10800000">
            <a:off x="5699017" y="4428470"/>
            <a:ext cx="2928938" cy="15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0800000">
            <a:off x="561182" y="3421300"/>
            <a:ext cx="2928938" cy="15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0800000">
            <a:off x="778860" y="4427162"/>
            <a:ext cx="2928938" cy="15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0800000">
            <a:off x="642938" y="5310667"/>
            <a:ext cx="2928938" cy="158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0" name="Text Box 115"/>
          <p:cNvSpPr txBox="1">
            <a:spLocks noChangeArrowheads="1"/>
          </p:cNvSpPr>
          <p:nvPr/>
        </p:nvSpPr>
        <p:spPr bwMode="auto">
          <a:xfrm>
            <a:off x="532005" y="5481739"/>
            <a:ext cx="1774769" cy="240066"/>
          </a:xfrm>
          <a:prstGeom prst="rect">
            <a:avLst/>
          </a:prstGeom>
          <a:noFill/>
          <a:ln w="9525" algn="ctr">
            <a:noFill/>
            <a:miter lim="800000"/>
            <a:headEnd/>
            <a:tailEnd/>
          </a:ln>
          <a:effectLst>
            <a:prstShdw prst="shdw17" dist="17961" dir="2700000">
              <a:srgbClr val="98917E"/>
            </a:prstShdw>
          </a:effectLst>
        </p:spPr>
        <p:txBody>
          <a:bodyPr wrap="square" lIns="27432" tIns="27432" rIns="27432" bIns="27432">
            <a:spAutoFit/>
          </a:bodyPr>
          <a:lstStyle/>
          <a:p>
            <a:pPr marL="114300" indent="-114300">
              <a:buSzPct val="80000"/>
              <a:buFont typeface="Webdings" pitchFamily="18" charset="2"/>
              <a:buNone/>
            </a:pPr>
            <a:r>
              <a:rPr lang="en-US" sz="1200" i="1" dirty="0" smtClean="0">
                <a:solidFill>
                  <a:srgbClr val="000000"/>
                </a:solidFill>
                <a:latin typeface="Arial" charset="0"/>
                <a:cs typeface="Arial" charset="0"/>
              </a:rPr>
              <a:t>As per the approved </a:t>
            </a:r>
            <a:r>
              <a:rPr lang="en-US" sz="1200" i="1" dirty="0" err="1" smtClean="0">
                <a:solidFill>
                  <a:srgbClr val="000000"/>
                </a:solidFill>
                <a:latin typeface="Arial" charset="0"/>
                <a:cs typeface="Arial" charset="0"/>
              </a:rPr>
              <a:t>ToR</a:t>
            </a:r>
            <a:endParaRPr lang="en-US" sz="1500" i="1" dirty="0">
              <a:solidFill>
                <a:srgbClr val="FFFFFF"/>
              </a:solidFill>
              <a:latin typeface="Arial" charset="0"/>
              <a:cs typeface="Arial" charset="0"/>
            </a:endParaRPr>
          </a:p>
        </p:txBody>
      </p:sp>
    </p:spTree>
    <p:extLst>
      <p:ext uri="{BB962C8B-B14F-4D97-AF65-F5344CB8AC3E}">
        <p14:creationId xmlns:p14="http://schemas.microsoft.com/office/powerpoint/2010/main" xmlns="" val="24706757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Straight Connector 46"/>
          <p:cNvCxnSpPr/>
          <p:nvPr/>
        </p:nvCxnSpPr>
        <p:spPr>
          <a:xfrm rot="10800000">
            <a:off x="785813" y="5286375"/>
            <a:ext cx="2928937" cy="158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0800000">
            <a:off x="785813" y="3571875"/>
            <a:ext cx="2928937" cy="158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0800000">
            <a:off x="785813" y="4357688"/>
            <a:ext cx="2928937" cy="158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242" name="Rectangle 6"/>
          <p:cNvSpPr>
            <a:spLocks noGrp="1" noChangeArrowheads="1"/>
          </p:cNvSpPr>
          <p:nvPr>
            <p:ph type="sldNum" sz="quarter" idx="11"/>
          </p:nvPr>
        </p:nvSpPr>
        <p:spPr>
          <a:xfrm>
            <a:off x="7075487" y="6429375"/>
            <a:ext cx="1763713" cy="268288"/>
          </a:xfrm>
        </p:spPr>
        <p:txBody>
          <a:bodyPr/>
          <a:lstStyle/>
          <a:p>
            <a:pPr>
              <a:defRPr/>
            </a:pPr>
            <a:fld id="{4B145BFB-4756-4B01-B59E-563EBEBF252D}" type="slidenum">
              <a:rPr lang="en-US">
                <a:solidFill>
                  <a:srgbClr val="000000">
                    <a:tint val="75000"/>
                  </a:srgbClr>
                </a:solidFill>
              </a:rPr>
              <a:pPr>
                <a:defRPr/>
              </a:pPr>
              <a:t>24</a:t>
            </a:fld>
            <a:endParaRPr lang="en-US" dirty="0">
              <a:solidFill>
                <a:srgbClr val="000000">
                  <a:tint val="75000"/>
                </a:srgbClr>
              </a:solidFill>
            </a:endParaRPr>
          </a:p>
        </p:txBody>
      </p:sp>
      <p:sp>
        <p:nvSpPr>
          <p:cNvPr id="8199" name="Rectangle 2"/>
          <p:cNvSpPr>
            <a:spLocks noGrp="1" noChangeAspect="1" noChangeArrowheads="1"/>
          </p:cNvSpPr>
          <p:nvPr>
            <p:ph type="title" idx="4294967295"/>
          </p:nvPr>
        </p:nvSpPr>
        <p:spPr>
          <a:xfrm>
            <a:off x="304800" y="228600"/>
            <a:ext cx="7046913" cy="511175"/>
          </a:xfrm>
          <a:prstGeom prst="rect">
            <a:avLst/>
          </a:prstGeom>
        </p:spPr>
        <p:txBody>
          <a:bodyPr/>
          <a:lstStyle/>
          <a:p>
            <a:pPr eaLnBrk="1" hangingPunct="1"/>
            <a:r>
              <a:rPr lang="en-US" sz="2400" b="1" dirty="0" smtClean="0"/>
              <a:t>SIU Governance Structures</a:t>
            </a:r>
          </a:p>
        </p:txBody>
      </p:sp>
      <p:sp>
        <p:nvSpPr>
          <p:cNvPr id="8200" name="AutoShape 99"/>
          <p:cNvSpPr>
            <a:spLocks noChangeArrowheads="1"/>
          </p:cNvSpPr>
          <p:nvPr/>
        </p:nvSpPr>
        <p:spPr bwMode="auto">
          <a:xfrm>
            <a:off x="1546225" y="1325563"/>
            <a:ext cx="6000750" cy="4689475"/>
          </a:xfrm>
          <a:prstGeom prst="triangle">
            <a:avLst>
              <a:gd name="adj" fmla="val 50421"/>
            </a:avLst>
          </a:prstGeom>
          <a:solidFill>
            <a:srgbClr val="E1E0BA"/>
          </a:solidFill>
          <a:ln w="9525" algn="ctr">
            <a:noFill/>
            <a:miter lim="800000"/>
            <a:headEnd/>
            <a:tailEnd/>
          </a:ln>
          <a:effectLst>
            <a:prstShdw prst="shdw17" dist="17961" dir="2700000">
              <a:srgbClr val="878983"/>
            </a:prstShdw>
          </a:effectLst>
        </p:spPr>
        <p:txBody>
          <a:bodyPr wrap="none" lIns="27432" tIns="27432" rIns="27432" bIns="27432" anchor="ctr"/>
          <a:lstStyle/>
          <a:p>
            <a:endParaRPr lang="en-ZA">
              <a:solidFill>
                <a:srgbClr val="000000"/>
              </a:solidFill>
              <a:latin typeface="Arial" charset="0"/>
              <a:cs typeface="Arial" charset="0"/>
            </a:endParaRPr>
          </a:p>
        </p:txBody>
      </p:sp>
      <p:sp>
        <p:nvSpPr>
          <p:cNvPr id="8201" name="Text Box 100"/>
          <p:cNvSpPr txBox="1">
            <a:spLocks noChangeArrowheads="1"/>
          </p:cNvSpPr>
          <p:nvPr/>
        </p:nvSpPr>
        <p:spPr bwMode="auto">
          <a:xfrm>
            <a:off x="3821113" y="1935163"/>
            <a:ext cx="958850" cy="163512"/>
          </a:xfrm>
          <a:prstGeom prst="rect">
            <a:avLst/>
          </a:prstGeom>
          <a:noFill/>
          <a:ln w="9525" algn="ctr">
            <a:noFill/>
            <a:miter lim="800000"/>
            <a:headEnd/>
            <a:tailEnd/>
          </a:ln>
          <a:effectLst>
            <a:prstShdw prst="shdw17" dist="17961" dir="2700000">
              <a:srgbClr val="98917E"/>
            </a:prstShdw>
          </a:effectLst>
        </p:spPr>
        <p:txBody>
          <a:bodyPr lIns="27432" tIns="27432" rIns="27432" bIns="27432">
            <a:spAutoFit/>
          </a:bodyPr>
          <a:lstStyle/>
          <a:p>
            <a:pPr marL="114300" indent="-114300">
              <a:spcBef>
                <a:spcPct val="50000"/>
              </a:spcBef>
              <a:buSzPct val="80000"/>
              <a:buFont typeface="Webdings" pitchFamily="18" charset="2"/>
              <a:buChar char="4"/>
            </a:pPr>
            <a:endParaRPr lang="en-ZA" sz="700">
              <a:solidFill>
                <a:srgbClr val="002060"/>
              </a:solidFill>
              <a:latin typeface="Arial" charset="0"/>
              <a:cs typeface="Arial" charset="0"/>
            </a:endParaRPr>
          </a:p>
        </p:txBody>
      </p:sp>
      <p:sp>
        <p:nvSpPr>
          <p:cNvPr id="8202" name="AutoShape 103"/>
          <p:cNvSpPr>
            <a:spLocks noChangeArrowheads="1"/>
          </p:cNvSpPr>
          <p:nvPr/>
        </p:nvSpPr>
        <p:spPr bwMode="auto">
          <a:xfrm>
            <a:off x="2012950" y="1349375"/>
            <a:ext cx="5086350" cy="3932238"/>
          </a:xfrm>
          <a:prstGeom prst="triangle">
            <a:avLst>
              <a:gd name="adj" fmla="val 50000"/>
            </a:avLst>
          </a:prstGeom>
          <a:solidFill>
            <a:srgbClr val="C0CD1D"/>
          </a:solidFill>
          <a:ln w="9525" algn="ctr">
            <a:noFill/>
            <a:miter lim="800000"/>
            <a:headEnd/>
            <a:tailEnd/>
          </a:ln>
          <a:effectLst>
            <a:prstShdw prst="shdw17" dist="17961" dir="2700000">
              <a:srgbClr val="988961"/>
            </a:prstShdw>
          </a:effectLst>
        </p:spPr>
        <p:txBody>
          <a:bodyPr wrap="none" lIns="27432" tIns="27432" rIns="27432" bIns="27432" anchor="ctr"/>
          <a:lstStyle/>
          <a:p>
            <a:endParaRPr lang="en-ZA" dirty="0">
              <a:solidFill>
                <a:srgbClr val="000000"/>
              </a:solidFill>
              <a:latin typeface="Arial" charset="0"/>
              <a:cs typeface="Arial" charset="0"/>
            </a:endParaRPr>
          </a:p>
        </p:txBody>
      </p:sp>
      <p:sp>
        <p:nvSpPr>
          <p:cNvPr id="8203" name="AutoShape 105"/>
          <p:cNvSpPr>
            <a:spLocks noChangeArrowheads="1"/>
          </p:cNvSpPr>
          <p:nvPr/>
        </p:nvSpPr>
        <p:spPr bwMode="auto">
          <a:xfrm>
            <a:off x="2586038" y="1389063"/>
            <a:ext cx="3952875" cy="3040062"/>
          </a:xfrm>
          <a:prstGeom prst="triangle">
            <a:avLst>
              <a:gd name="adj" fmla="val 50000"/>
            </a:avLst>
          </a:prstGeom>
          <a:solidFill>
            <a:srgbClr val="E1E0BA"/>
          </a:solidFill>
          <a:ln w="9525" algn="ctr">
            <a:noFill/>
            <a:miter lim="800000"/>
            <a:headEnd/>
            <a:tailEnd/>
          </a:ln>
          <a:effectLst>
            <a:prstShdw prst="shdw17" dist="17961" dir="2700000">
              <a:srgbClr val="6A6F5C"/>
            </a:prstShdw>
          </a:effectLst>
        </p:spPr>
        <p:txBody>
          <a:bodyPr wrap="none" lIns="27432" tIns="27432" rIns="27432" bIns="27432" anchor="ctr"/>
          <a:lstStyle/>
          <a:p>
            <a:endParaRPr lang="en-ZA">
              <a:solidFill>
                <a:srgbClr val="7030A0"/>
              </a:solidFill>
              <a:latin typeface="Arial" charset="0"/>
              <a:cs typeface="Arial" charset="0"/>
            </a:endParaRPr>
          </a:p>
        </p:txBody>
      </p:sp>
      <p:sp>
        <p:nvSpPr>
          <p:cNvPr id="8204" name="AutoShape 106"/>
          <p:cNvSpPr>
            <a:spLocks noChangeArrowheads="1"/>
          </p:cNvSpPr>
          <p:nvPr/>
        </p:nvSpPr>
        <p:spPr bwMode="auto">
          <a:xfrm>
            <a:off x="3143250" y="1285875"/>
            <a:ext cx="2857500" cy="2279651"/>
          </a:xfrm>
          <a:prstGeom prst="triangle">
            <a:avLst>
              <a:gd name="adj" fmla="val 50028"/>
            </a:avLst>
          </a:prstGeom>
          <a:solidFill>
            <a:srgbClr val="C0CD1D"/>
          </a:solidFill>
          <a:ln w="9525" algn="ctr">
            <a:noFill/>
            <a:miter lim="800000"/>
            <a:headEnd/>
            <a:tailEnd/>
          </a:ln>
          <a:effectLst>
            <a:prstShdw prst="shdw17" dist="17961" dir="2700000">
              <a:srgbClr val="98917E"/>
            </a:prstShdw>
          </a:effectLst>
        </p:spPr>
        <p:txBody>
          <a:bodyPr wrap="none" lIns="27432" tIns="27432" rIns="27432" bIns="27432" anchor="ctr"/>
          <a:lstStyle/>
          <a:p>
            <a:endParaRPr lang="en-ZA">
              <a:solidFill>
                <a:srgbClr val="000000"/>
              </a:solidFill>
              <a:latin typeface="Arial" charset="0"/>
              <a:cs typeface="Arial" charset="0"/>
            </a:endParaRPr>
          </a:p>
        </p:txBody>
      </p:sp>
      <p:sp>
        <p:nvSpPr>
          <p:cNvPr id="4143214" name="Text Box 110"/>
          <p:cNvSpPr txBox="1">
            <a:spLocks noChangeArrowheads="1"/>
          </p:cNvSpPr>
          <p:nvPr/>
        </p:nvSpPr>
        <p:spPr bwMode="auto">
          <a:xfrm>
            <a:off x="2775498" y="4487167"/>
            <a:ext cx="3714750" cy="809452"/>
          </a:xfrm>
          <a:prstGeom prst="rect">
            <a:avLst/>
          </a:prstGeom>
          <a:noFill/>
          <a:ln w="9525" algn="ctr">
            <a:noFill/>
            <a:miter lim="800000"/>
            <a:headEnd/>
            <a:tailEnd/>
          </a:ln>
          <a:effectLst>
            <a:prstShdw prst="shdw17" dist="17961" dir="2700000">
              <a:schemeClr val="accent2">
                <a:gamma/>
                <a:shade val="60000"/>
                <a:invGamma/>
              </a:schemeClr>
            </a:prstShdw>
          </a:effectLst>
        </p:spPr>
        <p:txBody>
          <a:bodyPr lIns="27432" tIns="27432" rIns="27432" bIns="27432">
            <a:spAutoFit/>
          </a:bodyPr>
          <a:lstStyle/>
          <a:p>
            <a:pPr marL="114300" indent="-114300" algn="ctr">
              <a:spcBef>
                <a:spcPct val="50000"/>
              </a:spcBef>
              <a:buSzPct val="80000"/>
              <a:buFont typeface="Webdings" pitchFamily="18" charset="2"/>
              <a:buNone/>
              <a:defRPr/>
            </a:pPr>
            <a:r>
              <a:rPr lang="en-US" sz="1400" b="1" dirty="0">
                <a:solidFill>
                  <a:srgbClr val="0070C0"/>
                </a:solidFill>
                <a:latin typeface="Arial" charset="0"/>
              </a:rPr>
              <a:t>Operations Management Meeting across </a:t>
            </a:r>
            <a:r>
              <a:rPr lang="en-US" sz="1400" b="1" dirty="0" smtClean="0">
                <a:solidFill>
                  <a:srgbClr val="0070C0"/>
                </a:solidFill>
                <a:latin typeface="Arial" charset="0"/>
              </a:rPr>
              <a:t>Operations (OMM)</a:t>
            </a:r>
          </a:p>
          <a:p>
            <a:pPr marL="114300" indent="-114300" algn="ctr">
              <a:spcBef>
                <a:spcPct val="50000"/>
              </a:spcBef>
              <a:buSzPct val="80000"/>
              <a:buFont typeface="Webdings" pitchFamily="18" charset="2"/>
              <a:buNone/>
              <a:defRPr/>
            </a:pPr>
            <a:r>
              <a:rPr lang="en-US" sz="1400" b="1" dirty="0" smtClean="0">
                <a:solidFill>
                  <a:srgbClr val="000000"/>
                </a:solidFill>
                <a:latin typeface="Arial" charset="0"/>
              </a:rPr>
              <a:t>Chaired by DHoU</a:t>
            </a:r>
            <a:endParaRPr lang="en-US" sz="1400" b="1" dirty="0">
              <a:solidFill>
                <a:srgbClr val="000000"/>
              </a:solidFill>
              <a:latin typeface="Arial" charset="0"/>
            </a:endParaRPr>
          </a:p>
        </p:txBody>
      </p:sp>
      <p:sp>
        <p:nvSpPr>
          <p:cNvPr id="4143215" name="Text Box 111"/>
          <p:cNvSpPr txBox="1">
            <a:spLocks noChangeArrowheads="1"/>
          </p:cNvSpPr>
          <p:nvPr/>
        </p:nvSpPr>
        <p:spPr bwMode="auto">
          <a:xfrm>
            <a:off x="3071705" y="3681462"/>
            <a:ext cx="2989262" cy="701731"/>
          </a:xfrm>
          <a:prstGeom prst="rect">
            <a:avLst/>
          </a:prstGeom>
          <a:noFill/>
          <a:ln w="9525" algn="ctr">
            <a:noFill/>
            <a:miter lim="800000"/>
            <a:headEnd/>
            <a:tailEnd/>
          </a:ln>
          <a:effectLst>
            <a:prstShdw prst="shdw17" dist="17961" dir="2700000">
              <a:schemeClr val="accent2">
                <a:gamma/>
                <a:shade val="60000"/>
                <a:invGamma/>
              </a:schemeClr>
            </a:prstShdw>
          </a:effectLst>
        </p:spPr>
        <p:txBody>
          <a:bodyPr lIns="27432" tIns="27432" rIns="27432" bIns="27432">
            <a:spAutoFit/>
          </a:bodyPr>
          <a:lstStyle/>
          <a:p>
            <a:pPr marL="114300" indent="-114300" algn="ctr">
              <a:buSzPct val="80000"/>
              <a:buFont typeface="Webdings" pitchFamily="18" charset="2"/>
              <a:buNone/>
              <a:defRPr/>
            </a:pPr>
            <a:r>
              <a:rPr lang="en-US" sz="1400" b="1" dirty="0">
                <a:solidFill>
                  <a:srgbClr val="0070C0"/>
                </a:solidFill>
                <a:latin typeface="Arial" charset="0"/>
              </a:rPr>
              <a:t>Management Committee</a:t>
            </a:r>
          </a:p>
          <a:p>
            <a:pPr marL="114300" indent="-114300" algn="ctr">
              <a:buSzPct val="80000"/>
              <a:buFont typeface="Webdings" pitchFamily="18" charset="2"/>
              <a:buNone/>
              <a:defRPr/>
            </a:pPr>
            <a:r>
              <a:rPr lang="en-US" sz="1400" b="1" dirty="0">
                <a:solidFill>
                  <a:srgbClr val="0070C0"/>
                </a:solidFill>
                <a:latin typeface="Arial" charset="0"/>
              </a:rPr>
              <a:t>(MANCO</a:t>
            </a:r>
            <a:r>
              <a:rPr lang="en-US" sz="1400" b="1" dirty="0" smtClean="0">
                <a:solidFill>
                  <a:srgbClr val="0070C0"/>
                </a:solidFill>
                <a:latin typeface="Arial" charset="0"/>
              </a:rPr>
              <a:t>) Extended EXCO</a:t>
            </a:r>
          </a:p>
          <a:p>
            <a:pPr marL="114300" indent="-114300" algn="ctr">
              <a:buSzPct val="80000"/>
              <a:buFont typeface="Webdings" pitchFamily="18" charset="2"/>
              <a:buNone/>
              <a:defRPr/>
            </a:pPr>
            <a:r>
              <a:rPr lang="en-US" sz="1400" b="1" dirty="0" smtClean="0">
                <a:solidFill>
                  <a:srgbClr val="000000"/>
                </a:solidFill>
                <a:latin typeface="Arial" charset="0"/>
              </a:rPr>
              <a:t>Chaired by HoU/</a:t>
            </a:r>
            <a:r>
              <a:rPr lang="en-US" sz="1400" b="1" dirty="0" err="1" smtClean="0">
                <a:solidFill>
                  <a:srgbClr val="000000"/>
                </a:solidFill>
                <a:latin typeface="Arial" charset="0"/>
              </a:rPr>
              <a:t>DHoU</a:t>
            </a:r>
            <a:endParaRPr lang="en-US" sz="1400" b="1" dirty="0">
              <a:solidFill>
                <a:srgbClr val="000000"/>
              </a:solidFill>
              <a:latin typeface="Arial" charset="0"/>
            </a:endParaRPr>
          </a:p>
        </p:txBody>
      </p:sp>
      <p:sp>
        <p:nvSpPr>
          <p:cNvPr id="4143225" name="Text Box 121"/>
          <p:cNvSpPr txBox="1">
            <a:spLocks noChangeArrowheads="1"/>
          </p:cNvSpPr>
          <p:nvPr/>
        </p:nvSpPr>
        <p:spPr bwMode="auto">
          <a:xfrm>
            <a:off x="3614738" y="2297113"/>
            <a:ext cx="1885950" cy="1240340"/>
          </a:xfrm>
          <a:prstGeom prst="rect">
            <a:avLst/>
          </a:prstGeom>
          <a:noFill/>
          <a:ln w="9525" algn="ctr">
            <a:noFill/>
            <a:miter lim="800000"/>
            <a:headEnd/>
            <a:tailEnd/>
          </a:ln>
          <a:effectLst>
            <a:prstShdw prst="shdw17" dist="17961" dir="2700000">
              <a:schemeClr val="accent2">
                <a:gamma/>
                <a:shade val="60000"/>
                <a:invGamma/>
              </a:schemeClr>
            </a:prstShdw>
          </a:effectLst>
        </p:spPr>
        <p:txBody>
          <a:bodyPr lIns="27432" tIns="27432" rIns="27432" bIns="27432">
            <a:spAutoFit/>
          </a:bodyPr>
          <a:lstStyle/>
          <a:p>
            <a:pPr marL="114300" indent="-114300" algn="ctr">
              <a:spcBef>
                <a:spcPct val="50000"/>
              </a:spcBef>
              <a:buSzPct val="80000"/>
              <a:buFont typeface="Webdings" pitchFamily="18" charset="2"/>
              <a:buNone/>
              <a:defRPr/>
            </a:pPr>
            <a:r>
              <a:rPr lang="en-US" sz="1400" b="1" dirty="0">
                <a:solidFill>
                  <a:srgbClr val="0070C0"/>
                </a:solidFill>
                <a:latin typeface="Arial" charset="0"/>
                <a:cs typeface="Arial" charset="0"/>
              </a:rPr>
              <a:t>Executive </a:t>
            </a:r>
          </a:p>
          <a:p>
            <a:pPr marL="114300" indent="-114300" algn="ctr">
              <a:spcBef>
                <a:spcPct val="50000"/>
              </a:spcBef>
              <a:buSzPct val="80000"/>
              <a:buFont typeface="Webdings" pitchFamily="18" charset="2"/>
              <a:buNone/>
              <a:defRPr/>
            </a:pPr>
            <a:r>
              <a:rPr lang="en-US" sz="1400" b="1" dirty="0">
                <a:solidFill>
                  <a:srgbClr val="0070C0"/>
                </a:solidFill>
                <a:latin typeface="Arial" charset="0"/>
                <a:cs typeface="Arial" charset="0"/>
              </a:rPr>
              <a:t>Committee</a:t>
            </a:r>
          </a:p>
          <a:p>
            <a:pPr marL="114300" indent="-114300" algn="ctr">
              <a:spcBef>
                <a:spcPct val="50000"/>
              </a:spcBef>
              <a:buSzPct val="80000"/>
              <a:buFont typeface="Webdings" pitchFamily="18" charset="2"/>
              <a:buNone/>
              <a:defRPr/>
            </a:pPr>
            <a:r>
              <a:rPr lang="en-US" sz="1400" b="1" dirty="0">
                <a:solidFill>
                  <a:srgbClr val="0070C0"/>
                </a:solidFill>
                <a:latin typeface="Arial" charset="0"/>
                <a:cs typeface="Arial" charset="0"/>
              </a:rPr>
              <a:t>(EXCO</a:t>
            </a:r>
            <a:r>
              <a:rPr lang="en-US" sz="1400" b="1" dirty="0" smtClean="0">
                <a:solidFill>
                  <a:srgbClr val="0070C0"/>
                </a:solidFill>
                <a:latin typeface="Arial" charset="0"/>
                <a:cs typeface="Arial" charset="0"/>
              </a:rPr>
              <a:t>)</a:t>
            </a:r>
          </a:p>
          <a:p>
            <a:pPr marL="114300" indent="-114300" algn="ctr">
              <a:spcBef>
                <a:spcPct val="50000"/>
              </a:spcBef>
              <a:buSzPct val="80000"/>
              <a:buFont typeface="Webdings" pitchFamily="18" charset="2"/>
              <a:buNone/>
              <a:defRPr/>
            </a:pPr>
            <a:r>
              <a:rPr lang="en-US" sz="1400" b="1" dirty="0" smtClean="0">
                <a:solidFill>
                  <a:srgbClr val="000000"/>
                </a:solidFill>
                <a:latin typeface="Arial" charset="0"/>
                <a:cs typeface="Arial" charset="0"/>
              </a:rPr>
              <a:t>Chaired by HoU</a:t>
            </a:r>
            <a:endParaRPr lang="en-US" sz="1400" b="1" dirty="0">
              <a:solidFill>
                <a:srgbClr val="000000"/>
              </a:solidFill>
              <a:latin typeface="Arial" charset="0"/>
              <a:cs typeface="Arial" charset="0"/>
            </a:endParaRPr>
          </a:p>
        </p:txBody>
      </p:sp>
      <p:sp>
        <p:nvSpPr>
          <p:cNvPr id="14371" name="Text Box 35"/>
          <p:cNvSpPr txBox="1">
            <a:spLocks noChangeArrowheads="1"/>
          </p:cNvSpPr>
          <p:nvPr/>
        </p:nvSpPr>
        <p:spPr bwMode="auto">
          <a:xfrm>
            <a:off x="7542213" y="2695575"/>
            <a:ext cx="184150" cy="3667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endParaRPr lang="en-ZA">
              <a:solidFill>
                <a:srgbClr val="000000"/>
              </a:solidFill>
              <a:latin typeface="Arial" charset="0"/>
              <a:cs typeface="Arial" charset="0"/>
            </a:endParaRPr>
          </a:p>
        </p:txBody>
      </p:sp>
      <p:sp>
        <p:nvSpPr>
          <p:cNvPr id="8210" name="Line 97"/>
          <p:cNvSpPr>
            <a:spLocks noChangeShapeType="1"/>
          </p:cNvSpPr>
          <p:nvPr/>
        </p:nvSpPr>
        <p:spPr bwMode="auto">
          <a:xfrm flipH="1">
            <a:off x="1546225" y="2573338"/>
            <a:ext cx="1625600" cy="3998912"/>
          </a:xfrm>
          <a:prstGeom prst="line">
            <a:avLst/>
          </a:prstGeom>
          <a:noFill/>
          <a:ln w="12700">
            <a:noFill/>
            <a:round/>
            <a:headEnd/>
            <a:tailEnd/>
          </a:ln>
        </p:spPr>
        <p:txBody>
          <a:bodyPr wrap="none" lIns="0" tIns="0" rIns="0" bIns="0" anchor="ctr"/>
          <a:lstStyle/>
          <a:p>
            <a:endParaRPr lang="en-ZA">
              <a:solidFill>
                <a:srgbClr val="000000"/>
              </a:solidFill>
              <a:latin typeface="Arial" charset="0"/>
              <a:cs typeface="Arial" charset="0"/>
            </a:endParaRPr>
          </a:p>
        </p:txBody>
      </p:sp>
      <p:sp>
        <p:nvSpPr>
          <p:cNvPr id="8211" name="Text Box 113"/>
          <p:cNvSpPr txBox="1">
            <a:spLocks noChangeArrowheads="1"/>
          </p:cNvSpPr>
          <p:nvPr/>
        </p:nvSpPr>
        <p:spPr bwMode="auto">
          <a:xfrm>
            <a:off x="795147" y="3638630"/>
            <a:ext cx="3040062" cy="393954"/>
          </a:xfrm>
          <a:prstGeom prst="rect">
            <a:avLst/>
          </a:prstGeom>
          <a:noFill/>
          <a:ln w="9525" algn="ctr">
            <a:noFill/>
            <a:miter lim="800000"/>
            <a:headEnd/>
            <a:tailEnd/>
          </a:ln>
          <a:effectLst>
            <a:prstShdw prst="shdw17" dist="17961" dir="2700000">
              <a:srgbClr val="98917E"/>
            </a:prstShdw>
          </a:effectLst>
        </p:spPr>
        <p:txBody>
          <a:bodyPr lIns="27432" tIns="27432" rIns="27432" bIns="27432">
            <a:spAutoFit/>
          </a:bodyPr>
          <a:lstStyle/>
          <a:p>
            <a:pPr>
              <a:spcBef>
                <a:spcPct val="50000"/>
              </a:spcBef>
              <a:buSzPct val="80000"/>
              <a:buFont typeface="Webdings" pitchFamily="18" charset="2"/>
              <a:buNone/>
            </a:pPr>
            <a:r>
              <a:rPr lang="en-US" sz="1100" i="1" dirty="0" smtClean="0">
                <a:solidFill>
                  <a:srgbClr val="FFFFFF"/>
                </a:solidFill>
                <a:latin typeface="Arial" charset="0"/>
                <a:cs typeface="Arial" charset="0"/>
              </a:rPr>
              <a:t>I</a:t>
            </a:r>
            <a:r>
              <a:rPr lang="en-US" sz="1100" i="1" dirty="0" smtClean="0">
                <a:solidFill>
                  <a:srgbClr val="000000"/>
                </a:solidFill>
                <a:latin typeface="Arial" charset="0"/>
                <a:cs typeface="Arial" charset="0"/>
              </a:rPr>
              <a:t>EXCO &amp; Provincial Heads</a:t>
            </a:r>
            <a:r>
              <a:rPr lang="en-US" sz="1100" i="1" dirty="0" smtClean="0">
                <a:solidFill>
                  <a:srgbClr val="FFFFFF"/>
                </a:solidFill>
                <a:latin typeface="Arial" charset="0"/>
                <a:cs typeface="Arial" charset="0"/>
              </a:rPr>
              <a:t>  </a:t>
            </a:r>
            <a:r>
              <a:rPr lang="en-US" sz="1100" i="1" dirty="0">
                <a:solidFill>
                  <a:srgbClr val="FFFFFF"/>
                </a:solidFill>
                <a:latin typeface="Arial" charset="0"/>
                <a:cs typeface="Arial" charset="0"/>
              </a:rPr>
              <a:t/>
            </a:r>
            <a:br>
              <a:rPr lang="en-US" sz="1100" i="1" dirty="0">
                <a:solidFill>
                  <a:srgbClr val="FFFFFF"/>
                </a:solidFill>
                <a:latin typeface="Arial" charset="0"/>
                <a:cs typeface="Arial" charset="0"/>
              </a:rPr>
            </a:br>
            <a:r>
              <a:rPr lang="en-US" sz="1100" i="1" dirty="0">
                <a:solidFill>
                  <a:srgbClr val="FFFFFF"/>
                </a:solidFill>
                <a:latin typeface="Arial" charset="0"/>
                <a:cs typeface="Arial" charset="0"/>
              </a:rPr>
              <a:t>Performance</a:t>
            </a:r>
          </a:p>
        </p:txBody>
      </p:sp>
      <p:sp>
        <p:nvSpPr>
          <p:cNvPr id="8212" name="Text Box 115"/>
          <p:cNvSpPr txBox="1">
            <a:spLocks noChangeArrowheads="1"/>
          </p:cNvSpPr>
          <p:nvPr/>
        </p:nvSpPr>
        <p:spPr bwMode="auto">
          <a:xfrm>
            <a:off x="622300" y="4499456"/>
            <a:ext cx="1816100" cy="794064"/>
          </a:xfrm>
          <a:prstGeom prst="rect">
            <a:avLst/>
          </a:prstGeom>
          <a:noFill/>
          <a:ln w="9525" algn="ctr">
            <a:noFill/>
            <a:miter lim="800000"/>
            <a:headEnd/>
            <a:tailEnd/>
          </a:ln>
          <a:effectLst>
            <a:prstShdw prst="shdw17" dist="17961" dir="2700000">
              <a:srgbClr val="98917E"/>
            </a:prstShdw>
          </a:effectLst>
        </p:spPr>
        <p:txBody>
          <a:bodyPr wrap="square" lIns="27432" tIns="27432" rIns="27432" bIns="27432">
            <a:spAutoFit/>
          </a:bodyPr>
          <a:lstStyle/>
          <a:p>
            <a:pPr marL="114300" indent="-114300">
              <a:buSzPct val="80000"/>
              <a:buFont typeface="Webdings" pitchFamily="18" charset="2"/>
              <a:buNone/>
            </a:pPr>
            <a:r>
              <a:rPr lang="en-US" sz="1200" i="1" dirty="0" smtClean="0">
                <a:solidFill>
                  <a:srgbClr val="000000"/>
                </a:solidFill>
                <a:latin typeface="Arial" charset="0"/>
                <a:cs typeface="Arial" charset="0"/>
              </a:rPr>
              <a:t>DHoU, CRO, CPPO, CNIO, Provincial Heads all senior operations personnel</a:t>
            </a:r>
            <a:endParaRPr lang="en-US" sz="1500" i="1" dirty="0">
              <a:solidFill>
                <a:srgbClr val="FFFFFF"/>
              </a:solidFill>
              <a:latin typeface="Arial" charset="0"/>
              <a:cs typeface="Arial" charset="0"/>
            </a:endParaRPr>
          </a:p>
        </p:txBody>
      </p:sp>
      <p:sp>
        <p:nvSpPr>
          <p:cNvPr id="8213" name="Text Box 115"/>
          <p:cNvSpPr txBox="1">
            <a:spLocks noChangeArrowheads="1"/>
          </p:cNvSpPr>
          <p:nvPr/>
        </p:nvSpPr>
        <p:spPr bwMode="auto">
          <a:xfrm>
            <a:off x="817563" y="5500688"/>
            <a:ext cx="1944687" cy="424732"/>
          </a:xfrm>
          <a:prstGeom prst="rect">
            <a:avLst/>
          </a:prstGeom>
          <a:noFill/>
          <a:ln w="9525" algn="ctr">
            <a:noFill/>
            <a:miter lim="800000"/>
            <a:headEnd/>
            <a:tailEnd/>
          </a:ln>
          <a:effectLst>
            <a:prstShdw prst="shdw17" dist="17961" dir="2700000">
              <a:srgbClr val="98917E"/>
            </a:prstShdw>
          </a:effectLst>
        </p:spPr>
        <p:txBody>
          <a:bodyPr lIns="27432" tIns="27432" rIns="27432" bIns="27432">
            <a:spAutoFit/>
          </a:bodyPr>
          <a:lstStyle/>
          <a:p>
            <a:pPr marL="114300" indent="-114300">
              <a:spcBef>
                <a:spcPct val="50000"/>
              </a:spcBef>
              <a:buSzPct val="80000"/>
              <a:buFont typeface="Webdings" pitchFamily="18" charset="2"/>
              <a:buNone/>
            </a:pPr>
            <a:r>
              <a:rPr lang="en-US" sz="1200" i="1" dirty="0" smtClean="0">
                <a:solidFill>
                  <a:srgbClr val="000000"/>
                </a:solidFill>
                <a:latin typeface="Arial" charset="0"/>
                <a:cs typeface="Arial" charset="0"/>
              </a:rPr>
              <a:t>Per Business Unit Management</a:t>
            </a:r>
            <a:endParaRPr lang="en-US" sz="1200" b="1" i="1" dirty="0">
              <a:solidFill>
                <a:srgbClr val="FFFFFF"/>
              </a:solidFill>
              <a:latin typeface="Arial" charset="0"/>
              <a:cs typeface="Arial" charset="0"/>
            </a:endParaRPr>
          </a:p>
        </p:txBody>
      </p:sp>
      <p:sp>
        <p:nvSpPr>
          <p:cNvPr id="25" name="Text Box 109"/>
          <p:cNvSpPr txBox="1">
            <a:spLocks noChangeArrowheads="1"/>
          </p:cNvSpPr>
          <p:nvPr/>
        </p:nvSpPr>
        <p:spPr bwMode="auto">
          <a:xfrm>
            <a:off x="2438400" y="5351949"/>
            <a:ext cx="4205288" cy="701731"/>
          </a:xfrm>
          <a:prstGeom prst="rect">
            <a:avLst/>
          </a:prstGeom>
          <a:noFill/>
          <a:ln w="9525" algn="ctr">
            <a:noFill/>
            <a:miter lim="800000"/>
            <a:headEnd/>
            <a:tailEnd/>
          </a:ln>
          <a:effectLst>
            <a:prstShdw prst="shdw17" dist="17961" dir="2700000">
              <a:schemeClr val="accent2">
                <a:gamma/>
                <a:shade val="60000"/>
                <a:invGamma/>
              </a:schemeClr>
            </a:prstShdw>
          </a:effectLst>
        </p:spPr>
        <p:txBody>
          <a:bodyPr wrap="square" lIns="27432" tIns="27432" rIns="27432" bIns="27432">
            <a:spAutoFit/>
          </a:bodyPr>
          <a:lstStyle/>
          <a:p>
            <a:pPr marL="114300" indent="-114300" algn="ctr">
              <a:buSzPct val="80000"/>
              <a:buFont typeface="Webdings" pitchFamily="18" charset="2"/>
              <a:buNone/>
              <a:defRPr/>
            </a:pPr>
            <a:r>
              <a:rPr lang="en-US" sz="1400" b="1" dirty="0" smtClean="0">
                <a:solidFill>
                  <a:srgbClr val="0070C0"/>
                </a:solidFill>
                <a:latin typeface="Arial" charset="0"/>
              </a:rPr>
              <a:t>Functional/Business Unit/Regional </a:t>
            </a:r>
          </a:p>
          <a:p>
            <a:pPr marL="114300" indent="-114300" algn="ctr">
              <a:buSzPct val="80000"/>
              <a:buFont typeface="Webdings" pitchFamily="18" charset="2"/>
              <a:buNone/>
              <a:defRPr/>
            </a:pPr>
            <a:r>
              <a:rPr lang="en-US" sz="1400" b="1" dirty="0" smtClean="0">
                <a:solidFill>
                  <a:srgbClr val="0070C0"/>
                </a:solidFill>
                <a:latin typeface="Arial" charset="0"/>
              </a:rPr>
              <a:t>Meetings</a:t>
            </a:r>
          </a:p>
          <a:p>
            <a:pPr marL="114300" indent="-114300" algn="ctr">
              <a:buSzPct val="80000"/>
              <a:buFont typeface="Webdings" pitchFamily="18" charset="2"/>
              <a:buNone/>
              <a:defRPr/>
            </a:pPr>
            <a:r>
              <a:rPr lang="en-US" sz="1400" b="1" dirty="0" smtClean="0">
                <a:solidFill>
                  <a:srgbClr val="000000"/>
                </a:solidFill>
                <a:latin typeface="Arial" charset="0"/>
              </a:rPr>
              <a:t>Chaired by Responsible Executives</a:t>
            </a:r>
            <a:endParaRPr lang="en-US" sz="1400" b="1" dirty="0">
              <a:solidFill>
                <a:srgbClr val="000000"/>
              </a:solidFill>
              <a:latin typeface="Arial" charset="0"/>
            </a:endParaRPr>
          </a:p>
        </p:txBody>
      </p:sp>
      <p:cxnSp>
        <p:nvCxnSpPr>
          <p:cNvPr id="26" name="Straight Connector 25"/>
          <p:cNvCxnSpPr/>
          <p:nvPr/>
        </p:nvCxnSpPr>
        <p:spPr>
          <a:xfrm rot="10800000">
            <a:off x="5715000" y="3571875"/>
            <a:ext cx="2928938" cy="15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0800000">
            <a:off x="5846270" y="5280026"/>
            <a:ext cx="2928938" cy="158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218" name="Text Box 112"/>
          <p:cNvSpPr txBox="1">
            <a:spLocks noChangeArrowheads="1"/>
          </p:cNvSpPr>
          <p:nvPr/>
        </p:nvSpPr>
        <p:spPr bwMode="auto">
          <a:xfrm>
            <a:off x="6643688" y="3643313"/>
            <a:ext cx="2000250" cy="793750"/>
          </a:xfrm>
          <a:prstGeom prst="rect">
            <a:avLst/>
          </a:prstGeom>
          <a:noFill/>
          <a:ln w="9525" algn="ctr">
            <a:noFill/>
            <a:miter lim="800000"/>
            <a:headEnd/>
            <a:tailEnd/>
          </a:ln>
          <a:effectLst>
            <a:prstShdw prst="shdw17" dist="17961" dir="2700000">
              <a:srgbClr val="98917E"/>
            </a:prstShdw>
          </a:effectLst>
        </p:spPr>
        <p:txBody>
          <a:bodyPr lIns="27432" tIns="27432" rIns="27432" bIns="27432">
            <a:spAutoFit/>
          </a:bodyPr>
          <a:lstStyle/>
          <a:p>
            <a:pPr marL="114300" indent="-114300">
              <a:buSzPct val="80000"/>
              <a:buFont typeface="Arial" charset="0"/>
              <a:buChar char="•"/>
            </a:pPr>
            <a:r>
              <a:rPr lang="en-US" sz="1200" i="1">
                <a:solidFill>
                  <a:srgbClr val="000000"/>
                </a:solidFill>
                <a:latin typeface="Arial" charset="0"/>
                <a:cs typeface="Arial" charset="0"/>
              </a:rPr>
              <a:t>Strategy Execution</a:t>
            </a:r>
          </a:p>
          <a:p>
            <a:pPr marL="114300" indent="-114300">
              <a:buSzPct val="80000"/>
              <a:buFont typeface="Arial" charset="0"/>
              <a:buChar char="•"/>
            </a:pPr>
            <a:r>
              <a:rPr lang="en-US" sz="1200" i="1">
                <a:solidFill>
                  <a:srgbClr val="000000"/>
                </a:solidFill>
                <a:latin typeface="Arial" charset="0"/>
                <a:cs typeface="Arial" charset="0"/>
              </a:rPr>
              <a:t>Business Plans</a:t>
            </a:r>
          </a:p>
          <a:p>
            <a:pPr marL="114300" indent="-114300">
              <a:buSzPct val="80000"/>
              <a:buFont typeface="Arial" charset="0"/>
              <a:buChar char="•"/>
            </a:pPr>
            <a:r>
              <a:rPr lang="en-US" sz="1200" i="1">
                <a:solidFill>
                  <a:srgbClr val="000000"/>
                </a:solidFill>
                <a:latin typeface="Arial" charset="0"/>
                <a:cs typeface="Arial" charset="0"/>
              </a:rPr>
              <a:t>Resources</a:t>
            </a:r>
          </a:p>
          <a:p>
            <a:pPr marL="114300" indent="-114300">
              <a:buSzPct val="80000"/>
              <a:buFont typeface="Arial" charset="0"/>
              <a:buChar char="•"/>
            </a:pPr>
            <a:r>
              <a:rPr lang="en-US" sz="1200" i="1">
                <a:solidFill>
                  <a:srgbClr val="000000"/>
                </a:solidFill>
                <a:latin typeface="Arial" charset="0"/>
                <a:cs typeface="Arial" charset="0"/>
              </a:rPr>
              <a:t>Issue &amp; Risk Management</a:t>
            </a:r>
          </a:p>
        </p:txBody>
      </p:sp>
      <p:sp>
        <p:nvSpPr>
          <p:cNvPr id="8219" name="Text Box 112"/>
          <p:cNvSpPr txBox="1">
            <a:spLocks noChangeArrowheads="1"/>
          </p:cNvSpPr>
          <p:nvPr/>
        </p:nvSpPr>
        <p:spPr bwMode="auto">
          <a:xfrm>
            <a:off x="7000875" y="4500563"/>
            <a:ext cx="1806575" cy="794064"/>
          </a:xfrm>
          <a:prstGeom prst="rect">
            <a:avLst/>
          </a:prstGeom>
          <a:noFill/>
          <a:ln w="9525" algn="ctr">
            <a:noFill/>
            <a:miter lim="800000"/>
            <a:headEnd/>
            <a:tailEnd/>
          </a:ln>
          <a:effectLst>
            <a:prstShdw prst="shdw17" dist="17961" dir="2700000">
              <a:srgbClr val="98917E"/>
            </a:prstShdw>
          </a:effectLst>
        </p:spPr>
        <p:txBody>
          <a:bodyPr wrap="square" lIns="27432" tIns="27432" rIns="27432" bIns="27432">
            <a:spAutoFit/>
          </a:bodyPr>
          <a:lstStyle/>
          <a:p>
            <a:pPr marL="114300" indent="-114300">
              <a:buSzPct val="80000"/>
              <a:buFont typeface="Arial" charset="0"/>
              <a:buChar char="•"/>
            </a:pPr>
            <a:r>
              <a:rPr lang="en-US" sz="1200" i="1" dirty="0" smtClean="0">
                <a:solidFill>
                  <a:srgbClr val="000000"/>
                </a:solidFill>
                <a:latin typeface="Arial" charset="0"/>
                <a:cs typeface="Arial" charset="0"/>
              </a:rPr>
              <a:t>Review Ops Bus </a:t>
            </a:r>
            <a:r>
              <a:rPr lang="en-US" sz="1200" i="1" dirty="0">
                <a:solidFill>
                  <a:srgbClr val="000000"/>
                </a:solidFill>
                <a:latin typeface="Arial" charset="0"/>
                <a:cs typeface="Arial" charset="0"/>
              </a:rPr>
              <a:t>Plans</a:t>
            </a:r>
          </a:p>
          <a:p>
            <a:pPr marL="114300" indent="-114300">
              <a:buSzPct val="80000"/>
              <a:buFont typeface="Arial" charset="0"/>
              <a:buChar char="•"/>
            </a:pPr>
            <a:r>
              <a:rPr lang="en-US" sz="1200" i="1" dirty="0" smtClean="0">
                <a:solidFill>
                  <a:srgbClr val="000000"/>
                </a:solidFill>
                <a:latin typeface="Arial" charset="0"/>
                <a:cs typeface="Arial" charset="0"/>
              </a:rPr>
              <a:t>Projects status updates</a:t>
            </a:r>
            <a:endParaRPr lang="en-US" sz="1200" i="1" dirty="0">
              <a:solidFill>
                <a:srgbClr val="000000"/>
              </a:solidFill>
              <a:latin typeface="Arial" charset="0"/>
              <a:cs typeface="Arial" charset="0"/>
            </a:endParaRPr>
          </a:p>
          <a:p>
            <a:pPr marL="114300" indent="-114300">
              <a:buSzPct val="80000"/>
              <a:buFont typeface="Arial" charset="0"/>
              <a:buChar char="•"/>
            </a:pPr>
            <a:r>
              <a:rPr lang="en-US" sz="1200" i="1" dirty="0">
                <a:solidFill>
                  <a:srgbClr val="000000"/>
                </a:solidFill>
                <a:latin typeface="Arial" charset="0"/>
                <a:cs typeface="Arial" charset="0"/>
              </a:rPr>
              <a:t>Risk &amp; </a:t>
            </a:r>
            <a:r>
              <a:rPr lang="en-US" sz="1200" i="1" dirty="0" smtClean="0">
                <a:solidFill>
                  <a:srgbClr val="000000"/>
                </a:solidFill>
                <a:latin typeface="Arial" charset="0"/>
                <a:cs typeface="Arial" charset="0"/>
              </a:rPr>
              <a:t>issues</a:t>
            </a:r>
          </a:p>
          <a:p>
            <a:pPr marL="114300" indent="-114300">
              <a:buSzPct val="80000"/>
              <a:buFont typeface="Arial" charset="0"/>
              <a:buChar char="•"/>
            </a:pPr>
            <a:r>
              <a:rPr lang="en-US" sz="1200" i="1" dirty="0" smtClean="0">
                <a:solidFill>
                  <a:srgbClr val="000000"/>
                </a:solidFill>
                <a:latin typeface="Arial" charset="0"/>
                <a:cs typeface="Arial" charset="0"/>
              </a:rPr>
              <a:t>Finances, IT, HR issues</a:t>
            </a:r>
            <a:endParaRPr lang="en-US" sz="1200" i="1" dirty="0">
              <a:solidFill>
                <a:srgbClr val="000000"/>
              </a:solidFill>
              <a:latin typeface="Arial" charset="0"/>
              <a:cs typeface="Arial" charset="0"/>
            </a:endParaRPr>
          </a:p>
        </p:txBody>
      </p:sp>
      <p:sp>
        <p:nvSpPr>
          <p:cNvPr id="8220" name="Text Box 112"/>
          <p:cNvSpPr txBox="1">
            <a:spLocks noChangeArrowheads="1"/>
          </p:cNvSpPr>
          <p:nvPr/>
        </p:nvSpPr>
        <p:spPr bwMode="auto">
          <a:xfrm>
            <a:off x="7500938" y="5357813"/>
            <a:ext cx="1643062" cy="609398"/>
          </a:xfrm>
          <a:prstGeom prst="rect">
            <a:avLst/>
          </a:prstGeom>
          <a:noFill/>
          <a:ln w="9525" algn="ctr">
            <a:noFill/>
            <a:miter lim="800000"/>
            <a:headEnd/>
            <a:tailEnd/>
          </a:ln>
          <a:effectLst>
            <a:prstShdw prst="shdw17" dist="17961" dir="2700000">
              <a:srgbClr val="98917E"/>
            </a:prstShdw>
          </a:effectLst>
        </p:spPr>
        <p:txBody>
          <a:bodyPr lIns="27432" tIns="27432" rIns="27432" bIns="27432">
            <a:spAutoFit/>
          </a:bodyPr>
          <a:lstStyle/>
          <a:p>
            <a:pPr marL="114300" indent="-114300">
              <a:buSzPct val="80000"/>
              <a:buFont typeface="Arial" charset="0"/>
              <a:buChar char="•"/>
            </a:pPr>
            <a:r>
              <a:rPr lang="en-US" sz="1200" i="1" dirty="0">
                <a:solidFill>
                  <a:srgbClr val="000000"/>
                </a:solidFill>
                <a:latin typeface="Arial" charset="0"/>
                <a:cs typeface="Arial" charset="0"/>
              </a:rPr>
              <a:t>Operational plans</a:t>
            </a:r>
          </a:p>
          <a:p>
            <a:pPr marL="114300" indent="-114300">
              <a:buSzPct val="80000"/>
              <a:buFont typeface="Arial" charset="0"/>
              <a:buChar char="•"/>
            </a:pPr>
            <a:r>
              <a:rPr lang="en-US" sz="1200" i="1" dirty="0">
                <a:solidFill>
                  <a:srgbClr val="000000"/>
                </a:solidFill>
                <a:latin typeface="Arial" charset="0"/>
                <a:cs typeface="Arial" charset="0"/>
              </a:rPr>
              <a:t>Control </a:t>
            </a:r>
            <a:r>
              <a:rPr lang="en-US" sz="1200" i="1" dirty="0" smtClean="0">
                <a:solidFill>
                  <a:srgbClr val="000000"/>
                </a:solidFill>
                <a:latin typeface="Arial" charset="0"/>
                <a:cs typeface="Arial" charset="0"/>
              </a:rPr>
              <a:t>performance</a:t>
            </a:r>
          </a:p>
          <a:p>
            <a:pPr marL="114300" indent="-114300">
              <a:buSzPct val="80000"/>
              <a:buFont typeface="Arial" charset="0"/>
              <a:buChar char="•"/>
            </a:pPr>
            <a:r>
              <a:rPr lang="en-US" sz="1200" i="1" dirty="0" smtClean="0">
                <a:solidFill>
                  <a:srgbClr val="000000"/>
                </a:solidFill>
                <a:latin typeface="Arial" charset="0"/>
                <a:cs typeface="Arial" charset="0"/>
              </a:rPr>
              <a:t>Budget</a:t>
            </a:r>
            <a:endParaRPr lang="en-US" sz="1200" i="1" dirty="0">
              <a:solidFill>
                <a:srgbClr val="000000"/>
              </a:solidFill>
              <a:latin typeface="Arial" charset="0"/>
              <a:cs typeface="Arial" charset="0"/>
            </a:endParaRPr>
          </a:p>
        </p:txBody>
      </p:sp>
      <p:sp>
        <p:nvSpPr>
          <p:cNvPr id="8221" name="Text Box 112"/>
          <p:cNvSpPr txBox="1">
            <a:spLocks noChangeArrowheads="1"/>
          </p:cNvSpPr>
          <p:nvPr/>
        </p:nvSpPr>
        <p:spPr bwMode="auto">
          <a:xfrm>
            <a:off x="827087" y="2852738"/>
            <a:ext cx="2359025" cy="517065"/>
          </a:xfrm>
          <a:prstGeom prst="rect">
            <a:avLst/>
          </a:prstGeom>
          <a:noFill/>
          <a:ln w="9525" algn="ctr">
            <a:noFill/>
            <a:miter lim="800000"/>
            <a:headEnd/>
            <a:tailEnd/>
          </a:ln>
          <a:effectLst>
            <a:prstShdw prst="shdw17" dist="17961" dir="2700000">
              <a:srgbClr val="98917E"/>
            </a:prstShdw>
          </a:effectLst>
        </p:spPr>
        <p:txBody>
          <a:bodyPr wrap="square" lIns="27432" tIns="27432" rIns="27432" bIns="27432">
            <a:spAutoFit/>
          </a:bodyPr>
          <a:lstStyle/>
          <a:p>
            <a:pPr marL="114300" indent="-114300">
              <a:spcBef>
                <a:spcPct val="50000"/>
              </a:spcBef>
              <a:buSzPct val="80000"/>
              <a:buFont typeface="Webdings" pitchFamily="18" charset="2"/>
              <a:buNone/>
            </a:pPr>
            <a:r>
              <a:rPr lang="en-US" sz="1500" b="1" i="1" dirty="0">
                <a:solidFill>
                  <a:srgbClr val="FFFFFF"/>
                </a:solidFill>
                <a:latin typeface="Arial" charset="0"/>
                <a:cs typeface="Arial" charset="0"/>
              </a:rPr>
              <a:t>Strategy &amp;</a:t>
            </a:r>
          </a:p>
          <a:p>
            <a:pPr marL="114300" indent="-114300">
              <a:buSzPct val="80000"/>
              <a:buFont typeface="Webdings" pitchFamily="18" charset="2"/>
              <a:buNone/>
            </a:pPr>
            <a:r>
              <a:rPr lang="en-US" sz="1500" b="1" i="1" dirty="0">
                <a:solidFill>
                  <a:srgbClr val="FFFFFF"/>
                </a:solidFill>
                <a:latin typeface="Arial" charset="0"/>
                <a:cs typeface="Arial" charset="0"/>
              </a:rPr>
              <a:t>Direction</a:t>
            </a:r>
          </a:p>
        </p:txBody>
      </p:sp>
      <p:sp>
        <p:nvSpPr>
          <p:cNvPr id="36" name="Text Box 112"/>
          <p:cNvSpPr txBox="1">
            <a:spLocks noChangeArrowheads="1"/>
          </p:cNvSpPr>
          <p:nvPr/>
        </p:nvSpPr>
        <p:spPr bwMode="auto">
          <a:xfrm>
            <a:off x="5929313" y="2571750"/>
            <a:ext cx="2286000" cy="793750"/>
          </a:xfrm>
          <a:prstGeom prst="rect">
            <a:avLst/>
          </a:prstGeom>
          <a:noFill/>
          <a:ln w="9525" algn="ctr">
            <a:noFill/>
            <a:miter lim="800000"/>
            <a:headEnd/>
            <a:tailEnd/>
          </a:ln>
          <a:effectLst>
            <a:prstShdw prst="shdw17" dist="17961" dir="2700000">
              <a:srgbClr val="98917E"/>
            </a:prstShdw>
          </a:effectLst>
        </p:spPr>
        <p:txBody>
          <a:bodyPr lIns="27432" tIns="27432" rIns="27432" bIns="27432">
            <a:spAutoFit/>
          </a:bodyPr>
          <a:lstStyle/>
          <a:p>
            <a:pPr marL="114300" indent="-114300">
              <a:buSzPct val="80000"/>
              <a:buFont typeface="Arial" pitchFamily="34" charset="0"/>
              <a:buChar char="•"/>
              <a:defRPr/>
            </a:pPr>
            <a:r>
              <a:rPr lang="en-US" sz="1200" i="1" dirty="0">
                <a:solidFill>
                  <a:srgbClr val="000000"/>
                </a:solidFill>
                <a:latin typeface="Arial" charset="0"/>
                <a:cs typeface="Arial" charset="0"/>
              </a:rPr>
              <a:t>Mandate</a:t>
            </a:r>
          </a:p>
          <a:p>
            <a:pPr marL="114300" indent="-114300">
              <a:buSzPct val="80000"/>
              <a:buFont typeface="Arial" pitchFamily="34" charset="0"/>
              <a:buChar char="•"/>
              <a:defRPr/>
            </a:pPr>
            <a:r>
              <a:rPr lang="en-US" sz="1200" i="1" dirty="0">
                <a:solidFill>
                  <a:srgbClr val="000000"/>
                </a:solidFill>
                <a:latin typeface="Arial" charset="0"/>
                <a:cs typeface="Arial" charset="0"/>
              </a:rPr>
              <a:t>Strategy Development</a:t>
            </a:r>
          </a:p>
          <a:p>
            <a:pPr marL="114300" indent="-114300">
              <a:buSzPct val="80000"/>
              <a:buFont typeface="Arial" pitchFamily="34" charset="0"/>
              <a:buChar char="•"/>
              <a:defRPr/>
            </a:pPr>
            <a:r>
              <a:rPr lang="en-US" sz="1200" i="1" dirty="0">
                <a:solidFill>
                  <a:srgbClr val="000000"/>
                </a:solidFill>
                <a:latin typeface="Arial" charset="0"/>
                <a:cs typeface="Arial" charset="0"/>
              </a:rPr>
              <a:t>Budget</a:t>
            </a:r>
          </a:p>
          <a:p>
            <a:pPr marL="114300" indent="-114300">
              <a:buSzPct val="80000"/>
              <a:buFont typeface="Arial" pitchFamily="34" charset="0"/>
              <a:buChar char="•"/>
              <a:defRPr/>
            </a:pPr>
            <a:r>
              <a:rPr lang="en-US" sz="1200" i="1" dirty="0">
                <a:solidFill>
                  <a:srgbClr val="000000"/>
                </a:solidFill>
                <a:latin typeface="Arial" charset="0"/>
                <a:cs typeface="Arial" charset="0"/>
              </a:rPr>
              <a:t>Business Performance</a:t>
            </a:r>
          </a:p>
        </p:txBody>
      </p:sp>
      <p:sp>
        <p:nvSpPr>
          <p:cNvPr id="37" name="Up-Down Arrow 36"/>
          <p:cNvSpPr/>
          <p:nvPr/>
        </p:nvSpPr>
        <p:spPr>
          <a:xfrm>
            <a:off x="71438" y="1143000"/>
            <a:ext cx="714375" cy="4857750"/>
          </a:xfrm>
          <a:prstGeom prst="upDownArrow">
            <a:avLst>
              <a:gd name="adj1" fmla="val 50000"/>
              <a:gd name="adj2" fmla="val 45136"/>
            </a:avLst>
          </a:prstGeom>
          <a:solidFill>
            <a:srgbClr val="E1E0BA"/>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a:solidFill>
                <a:srgbClr val="FFFFFF"/>
              </a:solidFill>
            </a:endParaRPr>
          </a:p>
        </p:txBody>
      </p:sp>
      <p:sp>
        <p:nvSpPr>
          <p:cNvPr id="8224" name="TextBox 37"/>
          <p:cNvSpPr txBox="1">
            <a:spLocks noChangeArrowheads="1"/>
          </p:cNvSpPr>
          <p:nvPr/>
        </p:nvSpPr>
        <p:spPr bwMode="auto">
          <a:xfrm rot="-5400000">
            <a:off x="-1524794" y="3382169"/>
            <a:ext cx="3929063" cy="307975"/>
          </a:xfrm>
          <a:prstGeom prst="rect">
            <a:avLst/>
          </a:prstGeom>
          <a:noFill/>
          <a:ln w="9525">
            <a:noFill/>
            <a:miter lim="800000"/>
            <a:headEnd/>
            <a:tailEnd/>
          </a:ln>
        </p:spPr>
        <p:txBody>
          <a:bodyPr>
            <a:spAutoFit/>
          </a:bodyPr>
          <a:lstStyle/>
          <a:p>
            <a:pPr marL="114300" indent="-114300" algn="ctr">
              <a:buSzPct val="80000"/>
            </a:pPr>
            <a:r>
              <a:rPr lang="en-ZA" sz="1400" b="1" dirty="0">
                <a:solidFill>
                  <a:srgbClr val="000000"/>
                </a:solidFill>
                <a:latin typeface="Arial" charset="0"/>
                <a:cs typeface="Arial" charset="0"/>
              </a:rPr>
              <a:t>Governance Compliance and Control</a:t>
            </a:r>
          </a:p>
        </p:txBody>
      </p:sp>
      <p:sp>
        <p:nvSpPr>
          <p:cNvPr id="32" name="Text Box 113"/>
          <p:cNvSpPr txBox="1">
            <a:spLocks noChangeArrowheads="1"/>
          </p:cNvSpPr>
          <p:nvPr/>
        </p:nvSpPr>
        <p:spPr bwMode="auto">
          <a:xfrm>
            <a:off x="944563" y="2814096"/>
            <a:ext cx="2798761" cy="609398"/>
          </a:xfrm>
          <a:prstGeom prst="rect">
            <a:avLst/>
          </a:prstGeom>
          <a:noFill/>
          <a:ln w="9525" algn="ctr">
            <a:noFill/>
            <a:miter lim="800000"/>
            <a:headEnd/>
            <a:tailEnd/>
          </a:ln>
          <a:effectLst>
            <a:prstShdw prst="shdw17" dist="17961" dir="2700000">
              <a:srgbClr val="98917E"/>
            </a:prstShdw>
          </a:effectLst>
        </p:spPr>
        <p:txBody>
          <a:bodyPr wrap="square" lIns="27432" tIns="27432" rIns="27432" bIns="27432">
            <a:spAutoFit/>
          </a:bodyPr>
          <a:lstStyle/>
          <a:p>
            <a:pPr>
              <a:spcBef>
                <a:spcPct val="50000"/>
              </a:spcBef>
              <a:buSzPct val="80000"/>
              <a:buFont typeface="Webdings" pitchFamily="18" charset="2"/>
              <a:buNone/>
            </a:pPr>
            <a:r>
              <a:rPr lang="en-US" sz="1200" i="1" dirty="0" smtClean="0">
                <a:solidFill>
                  <a:srgbClr val="000000"/>
                </a:solidFill>
                <a:latin typeface="Arial" charset="0"/>
                <a:cs typeface="Arial" charset="0"/>
              </a:rPr>
              <a:t>HoU, DHoU, All Executives and Heads of Departments</a:t>
            </a:r>
            <a:r>
              <a:rPr lang="en-US" sz="1200" i="1" dirty="0" smtClean="0">
                <a:solidFill>
                  <a:srgbClr val="FFFFFF"/>
                </a:solidFill>
                <a:latin typeface="Arial" charset="0"/>
                <a:cs typeface="Arial" charset="0"/>
              </a:rPr>
              <a:t> </a:t>
            </a:r>
            <a:r>
              <a:rPr lang="en-US" sz="1200" i="1" dirty="0">
                <a:solidFill>
                  <a:srgbClr val="FFFFFF"/>
                </a:solidFill>
                <a:latin typeface="Arial" charset="0"/>
                <a:cs typeface="Arial" charset="0"/>
              </a:rPr>
              <a:t/>
            </a:r>
            <a:br>
              <a:rPr lang="en-US" sz="1200" i="1" dirty="0">
                <a:solidFill>
                  <a:srgbClr val="FFFFFF"/>
                </a:solidFill>
                <a:latin typeface="Arial" charset="0"/>
                <a:cs typeface="Arial" charset="0"/>
              </a:rPr>
            </a:br>
            <a:r>
              <a:rPr lang="en-US" sz="1200" i="1" dirty="0">
                <a:solidFill>
                  <a:srgbClr val="FFFFFF"/>
                </a:solidFill>
                <a:latin typeface="Arial" charset="0"/>
                <a:cs typeface="Arial" charset="0"/>
              </a:rPr>
              <a:t>Performance</a:t>
            </a:r>
          </a:p>
        </p:txBody>
      </p:sp>
      <p:cxnSp>
        <p:nvCxnSpPr>
          <p:cNvPr id="33" name="Straight Connector 32"/>
          <p:cNvCxnSpPr/>
          <p:nvPr/>
        </p:nvCxnSpPr>
        <p:spPr>
          <a:xfrm rot="10800000">
            <a:off x="1054894" y="3565360"/>
            <a:ext cx="2928938" cy="15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0800000">
            <a:off x="795147" y="4422030"/>
            <a:ext cx="2928938" cy="15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0800000">
            <a:off x="655529" y="5301485"/>
            <a:ext cx="2928938" cy="15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0800000">
            <a:off x="6077744" y="4429125"/>
            <a:ext cx="2928938" cy="15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0049122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Straight Connector 46"/>
          <p:cNvCxnSpPr/>
          <p:nvPr/>
        </p:nvCxnSpPr>
        <p:spPr>
          <a:xfrm rot="10800000">
            <a:off x="785813" y="5286375"/>
            <a:ext cx="2928937" cy="158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0800000">
            <a:off x="785813" y="3571875"/>
            <a:ext cx="2928937" cy="158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0800000">
            <a:off x="785813" y="4357688"/>
            <a:ext cx="2928937" cy="158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242" name="Rectangle 6"/>
          <p:cNvSpPr>
            <a:spLocks noGrp="1" noChangeArrowheads="1"/>
          </p:cNvSpPr>
          <p:nvPr>
            <p:ph type="sldNum" sz="quarter" idx="11"/>
          </p:nvPr>
        </p:nvSpPr>
        <p:spPr>
          <a:xfrm>
            <a:off x="6934200" y="6429375"/>
            <a:ext cx="1763713" cy="268288"/>
          </a:xfrm>
        </p:spPr>
        <p:txBody>
          <a:bodyPr/>
          <a:lstStyle/>
          <a:p>
            <a:pPr>
              <a:defRPr/>
            </a:pPr>
            <a:fld id="{4B145BFB-4756-4B01-B59E-563EBEBF252D}" type="slidenum">
              <a:rPr lang="en-US">
                <a:solidFill>
                  <a:srgbClr val="000000">
                    <a:tint val="75000"/>
                  </a:srgbClr>
                </a:solidFill>
              </a:rPr>
              <a:pPr>
                <a:defRPr/>
              </a:pPr>
              <a:t>25</a:t>
            </a:fld>
            <a:endParaRPr lang="en-US" dirty="0">
              <a:solidFill>
                <a:srgbClr val="000000">
                  <a:tint val="75000"/>
                </a:srgbClr>
              </a:solidFill>
            </a:endParaRPr>
          </a:p>
        </p:txBody>
      </p:sp>
      <p:sp>
        <p:nvSpPr>
          <p:cNvPr id="8199" name="Rectangle 2"/>
          <p:cNvSpPr>
            <a:spLocks noGrp="1" noChangeAspect="1" noChangeArrowheads="1"/>
          </p:cNvSpPr>
          <p:nvPr>
            <p:ph type="title" idx="4294967295"/>
          </p:nvPr>
        </p:nvSpPr>
        <p:spPr>
          <a:xfrm>
            <a:off x="304800" y="228600"/>
            <a:ext cx="7046913" cy="511175"/>
          </a:xfrm>
          <a:prstGeom prst="rect">
            <a:avLst/>
          </a:prstGeom>
        </p:spPr>
        <p:txBody>
          <a:bodyPr/>
          <a:lstStyle/>
          <a:p>
            <a:pPr eaLnBrk="1" hangingPunct="1"/>
            <a:r>
              <a:rPr lang="en-US" sz="2400" b="1" dirty="0" smtClean="0"/>
              <a:t>SIU Governance Structures</a:t>
            </a:r>
          </a:p>
        </p:txBody>
      </p:sp>
      <p:sp>
        <p:nvSpPr>
          <p:cNvPr id="8200" name="AutoShape 99"/>
          <p:cNvSpPr>
            <a:spLocks noChangeArrowheads="1"/>
          </p:cNvSpPr>
          <p:nvPr/>
        </p:nvSpPr>
        <p:spPr bwMode="auto">
          <a:xfrm>
            <a:off x="1546225" y="1325563"/>
            <a:ext cx="6000750" cy="4689475"/>
          </a:xfrm>
          <a:prstGeom prst="triangle">
            <a:avLst>
              <a:gd name="adj" fmla="val 50421"/>
            </a:avLst>
          </a:prstGeom>
          <a:solidFill>
            <a:srgbClr val="E1E0BA"/>
          </a:solidFill>
          <a:ln w="9525" algn="ctr">
            <a:noFill/>
            <a:miter lim="800000"/>
            <a:headEnd/>
            <a:tailEnd/>
          </a:ln>
          <a:effectLst>
            <a:prstShdw prst="shdw17" dist="17961" dir="2700000">
              <a:srgbClr val="878983"/>
            </a:prstShdw>
          </a:effectLst>
        </p:spPr>
        <p:txBody>
          <a:bodyPr wrap="none" lIns="27432" tIns="27432" rIns="27432" bIns="27432" anchor="ctr"/>
          <a:lstStyle/>
          <a:p>
            <a:endParaRPr lang="en-ZA">
              <a:solidFill>
                <a:srgbClr val="000000"/>
              </a:solidFill>
              <a:latin typeface="Arial" charset="0"/>
              <a:cs typeface="Arial" charset="0"/>
            </a:endParaRPr>
          </a:p>
        </p:txBody>
      </p:sp>
      <p:sp>
        <p:nvSpPr>
          <p:cNvPr id="8201" name="Text Box 100"/>
          <p:cNvSpPr txBox="1">
            <a:spLocks noChangeArrowheads="1"/>
          </p:cNvSpPr>
          <p:nvPr/>
        </p:nvSpPr>
        <p:spPr bwMode="auto">
          <a:xfrm>
            <a:off x="3821113" y="1935163"/>
            <a:ext cx="958850" cy="163512"/>
          </a:xfrm>
          <a:prstGeom prst="rect">
            <a:avLst/>
          </a:prstGeom>
          <a:noFill/>
          <a:ln w="9525" algn="ctr">
            <a:noFill/>
            <a:miter lim="800000"/>
            <a:headEnd/>
            <a:tailEnd/>
          </a:ln>
          <a:effectLst>
            <a:prstShdw prst="shdw17" dist="17961" dir="2700000">
              <a:srgbClr val="98917E"/>
            </a:prstShdw>
          </a:effectLst>
        </p:spPr>
        <p:txBody>
          <a:bodyPr lIns="27432" tIns="27432" rIns="27432" bIns="27432">
            <a:spAutoFit/>
          </a:bodyPr>
          <a:lstStyle/>
          <a:p>
            <a:pPr marL="114300" indent="-114300">
              <a:spcBef>
                <a:spcPct val="50000"/>
              </a:spcBef>
              <a:buSzPct val="80000"/>
              <a:buFont typeface="Webdings" pitchFamily="18" charset="2"/>
              <a:buChar char="4"/>
            </a:pPr>
            <a:endParaRPr lang="en-ZA" sz="700">
              <a:solidFill>
                <a:srgbClr val="002060"/>
              </a:solidFill>
              <a:latin typeface="Arial" charset="0"/>
              <a:cs typeface="Arial" charset="0"/>
            </a:endParaRPr>
          </a:p>
        </p:txBody>
      </p:sp>
      <p:sp>
        <p:nvSpPr>
          <p:cNvPr id="8202" name="AutoShape 103"/>
          <p:cNvSpPr>
            <a:spLocks noChangeArrowheads="1"/>
          </p:cNvSpPr>
          <p:nvPr/>
        </p:nvSpPr>
        <p:spPr bwMode="auto">
          <a:xfrm>
            <a:off x="2019300" y="1423226"/>
            <a:ext cx="5086350" cy="3932238"/>
          </a:xfrm>
          <a:prstGeom prst="triangle">
            <a:avLst>
              <a:gd name="adj" fmla="val 50000"/>
            </a:avLst>
          </a:prstGeom>
          <a:solidFill>
            <a:srgbClr val="C0CD1D"/>
          </a:solidFill>
          <a:ln w="9525" algn="ctr">
            <a:noFill/>
            <a:miter lim="800000"/>
            <a:headEnd/>
            <a:tailEnd/>
          </a:ln>
          <a:effectLst>
            <a:prstShdw prst="shdw17" dist="17961" dir="2700000">
              <a:srgbClr val="988961"/>
            </a:prstShdw>
          </a:effectLst>
        </p:spPr>
        <p:txBody>
          <a:bodyPr wrap="none" lIns="27432" tIns="27432" rIns="27432" bIns="27432" anchor="ctr"/>
          <a:lstStyle/>
          <a:p>
            <a:endParaRPr lang="en-ZA" dirty="0">
              <a:solidFill>
                <a:srgbClr val="000000"/>
              </a:solidFill>
              <a:latin typeface="Arial" charset="0"/>
              <a:cs typeface="Arial" charset="0"/>
            </a:endParaRPr>
          </a:p>
        </p:txBody>
      </p:sp>
      <p:sp>
        <p:nvSpPr>
          <p:cNvPr id="8203" name="AutoShape 105"/>
          <p:cNvSpPr>
            <a:spLocks noChangeArrowheads="1"/>
          </p:cNvSpPr>
          <p:nvPr/>
        </p:nvSpPr>
        <p:spPr bwMode="auto">
          <a:xfrm>
            <a:off x="2586038" y="1389063"/>
            <a:ext cx="3952875" cy="3040062"/>
          </a:xfrm>
          <a:prstGeom prst="triangle">
            <a:avLst>
              <a:gd name="adj" fmla="val 50000"/>
            </a:avLst>
          </a:prstGeom>
          <a:solidFill>
            <a:srgbClr val="E1E0BA"/>
          </a:solidFill>
          <a:ln w="9525" algn="ctr">
            <a:noFill/>
            <a:miter lim="800000"/>
            <a:headEnd/>
            <a:tailEnd/>
          </a:ln>
          <a:effectLst>
            <a:prstShdw prst="shdw17" dist="17961" dir="2700000">
              <a:srgbClr val="6A6F5C"/>
            </a:prstShdw>
          </a:effectLst>
        </p:spPr>
        <p:txBody>
          <a:bodyPr wrap="none" lIns="27432" tIns="27432" rIns="27432" bIns="27432" anchor="ctr"/>
          <a:lstStyle/>
          <a:p>
            <a:endParaRPr lang="en-ZA">
              <a:solidFill>
                <a:srgbClr val="7030A0"/>
              </a:solidFill>
              <a:latin typeface="Arial" charset="0"/>
              <a:cs typeface="Arial" charset="0"/>
            </a:endParaRPr>
          </a:p>
        </p:txBody>
      </p:sp>
      <p:sp>
        <p:nvSpPr>
          <p:cNvPr id="8204" name="AutoShape 106"/>
          <p:cNvSpPr>
            <a:spLocks noChangeArrowheads="1"/>
          </p:cNvSpPr>
          <p:nvPr/>
        </p:nvSpPr>
        <p:spPr bwMode="auto">
          <a:xfrm>
            <a:off x="3143250" y="1285875"/>
            <a:ext cx="2857500" cy="2279651"/>
          </a:xfrm>
          <a:prstGeom prst="triangle">
            <a:avLst>
              <a:gd name="adj" fmla="val 50028"/>
            </a:avLst>
          </a:prstGeom>
          <a:solidFill>
            <a:srgbClr val="C0CD1D"/>
          </a:solidFill>
          <a:ln w="9525" algn="ctr">
            <a:noFill/>
            <a:miter lim="800000"/>
            <a:headEnd/>
            <a:tailEnd/>
          </a:ln>
          <a:effectLst>
            <a:prstShdw prst="shdw17" dist="17961" dir="2700000">
              <a:srgbClr val="98917E"/>
            </a:prstShdw>
          </a:effectLst>
        </p:spPr>
        <p:txBody>
          <a:bodyPr wrap="none" lIns="27432" tIns="27432" rIns="27432" bIns="27432" anchor="ctr"/>
          <a:lstStyle/>
          <a:p>
            <a:endParaRPr lang="en-ZA">
              <a:solidFill>
                <a:srgbClr val="000000"/>
              </a:solidFill>
              <a:latin typeface="Arial" charset="0"/>
              <a:cs typeface="Arial" charset="0"/>
            </a:endParaRPr>
          </a:p>
        </p:txBody>
      </p:sp>
      <p:sp>
        <p:nvSpPr>
          <p:cNvPr id="4143214" name="Text Box 110"/>
          <p:cNvSpPr txBox="1">
            <a:spLocks noChangeArrowheads="1"/>
          </p:cNvSpPr>
          <p:nvPr/>
        </p:nvSpPr>
        <p:spPr bwMode="auto">
          <a:xfrm>
            <a:off x="2786063" y="4402172"/>
            <a:ext cx="3751832" cy="917174"/>
          </a:xfrm>
          <a:prstGeom prst="rect">
            <a:avLst/>
          </a:prstGeom>
          <a:noFill/>
          <a:ln w="9525" algn="ctr">
            <a:noFill/>
            <a:miter lim="800000"/>
            <a:headEnd/>
            <a:tailEnd/>
          </a:ln>
          <a:effectLst>
            <a:prstShdw prst="shdw17" dist="17961" dir="2700000">
              <a:schemeClr val="accent2">
                <a:gamma/>
                <a:shade val="60000"/>
                <a:invGamma/>
              </a:schemeClr>
            </a:prstShdw>
          </a:effectLst>
        </p:spPr>
        <p:txBody>
          <a:bodyPr wrap="square" lIns="27432" tIns="27432" rIns="27432" bIns="27432">
            <a:spAutoFit/>
          </a:bodyPr>
          <a:lstStyle/>
          <a:p>
            <a:pPr marL="114300" indent="-114300" algn="ctr">
              <a:spcBef>
                <a:spcPct val="50000"/>
              </a:spcBef>
              <a:buSzPct val="80000"/>
              <a:buFont typeface="Webdings" pitchFamily="18" charset="2"/>
              <a:buNone/>
              <a:defRPr/>
            </a:pPr>
            <a:r>
              <a:rPr lang="en-US" sz="1400" b="1" dirty="0" smtClean="0">
                <a:solidFill>
                  <a:srgbClr val="0070C0"/>
                </a:solidFill>
                <a:latin typeface="Arial" charset="0"/>
              </a:rPr>
              <a:t>Governance Committee to review State </a:t>
            </a:r>
            <a:r>
              <a:rPr lang="en-US" sz="1400" b="1" dirty="0">
                <a:solidFill>
                  <a:srgbClr val="0070C0"/>
                </a:solidFill>
                <a:latin typeface="Arial" charset="0"/>
              </a:rPr>
              <a:t>C</a:t>
            </a:r>
            <a:r>
              <a:rPr lang="en-US" sz="1400" b="1" dirty="0" smtClean="0">
                <a:solidFill>
                  <a:srgbClr val="0070C0"/>
                </a:solidFill>
                <a:latin typeface="Arial" charset="0"/>
              </a:rPr>
              <a:t>apture matters and interface with State Capture Commission and other Commission</a:t>
            </a:r>
            <a:endParaRPr lang="en-US" sz="1400" b="1" dirty="0">
              <a:solidFill>
                <a:srgbClr val="0070C0"/>
              </a:solidFill>
              <a:latin typeface="Arial" charset="0"/>
            </a:endParaRPr>
          </a:p>
        </p:txBody>
      </p:sp>
      <p:sp>
        <p:nvSpPr>
          <p:cNvPr id="4143215" name="Text Box 111"/>
          <p:cNvSpPr txBox="1">
            <a:spLocks noChangeArrowheads="1"/>
          </p:cNvSpPr>
          <p:nvPr/>
        </p:nvSpPr>
        <p:spPr bwMode="auto">
          <a:xfrm>
            <a:off x="3071813" y="3786188"/>
            <a:ext cx="2989262" cy="486287"/>
          </a:xfrm>
          <a:prstGeom prst="rect">
            <a:avLst/>
          </a:prstGeom>
          <a:noFill/>
          <a:ln w="9525" algn="ctr">
            <a:noFill/>
            <a:miter lim="800000"/>
            <a:headEnd/>
            <a:tailEnd/>
          </a:ln>
          <a:effectLst>
            <a:prstShdw prst="shdw17" dist="17961" dir="2700000">
              <a:schemeClr val="accent2">
                <a:gamma/>
                <a:shade val="60000"/>
                <a:invGamma/>
              </a:schemeClr>
            </a:prstShdw>
          </a:effectLst>
        </p:spPr>
        <p:txBody>
          <a:bodyPr lIns="27432" tIns="27432" rIns="27432" bIns="27432">
            <a:spAutoFit/>
          </a:bodyPr>
          <a:lstStyle/>
          <a:p>
            <a:pPr marL="114300" indent="-114300" algn="ctr">
              <a:buSzPct val="80000"/>
              <a:buFont typeface="Webdings" pitchFamily="18" charset="2"/>
              <a:buNone/>
              <a:defRPr/>
            </a:pPr>
            <a:r>
              <a:rPr lang="en-US" sz="1400" b="1" dirty="0" smtClean="0">
                <a:solidFill>
                  <a:srgbClr val="0070C0"/>
                </a:solidFill>
                <a:latin typeface="Arial" charset="0"/>
              </a:rPr>
              <a:t>Policy Committee (PolCom)</a:t>
            </a:r>
          </a:p>
          <a:p>
            <a:pPr marL="114300" indent="-114300" algn="ctr">
              <a:buSzPct val="80000"/>
              <a:buFont typeface="Webdings" pitchFamily="18" charset="2"/>
              <a:buNone/>
              <a:defRPr/>
            </a:pPr>
            <a:r>
              <a:rPr lang="en-US" sz="1400" b="1" dirty="0" smtClean="0">
                <a:solidFill>
                  <a:srgbClr val="000000"/>
                </a:solidFill>
                <a:latin typeface="Arial" charset="0"/>
              </a:rPr>
              <a:t>Chaired by CLC</a:t>
            </a:r>
            <a:endParaRPr lang="en-US" sz="1400" b="1" dirty="0">
              <a:solidFill>
                <a:srgbClr val="000000"/>
              </a:solidFill>
              <a:latin typeface="Arial" charset="0"/>
            </a:endParaRPr>
          </a:p>
        </p:txBody>
      </p:sp>
      <p:sp>
        <p:nvSpPr>
          <p:cNvPr id="4143225" name="Text Box 121"/>
          <p:cNvSpPr txBox="1">
            <a:spLocks noChangeArrowheads="1"/>
          </p:cNvSpPr>
          <p:nvPr/>
        </p:nvSpPr>
        <p:spPr bwMode="auto">
          <a:xfrm>
            <a:off x="3633515" y="2485227"/>
            <a:ext cx="1885950" cy="809452"/>
          </a:xfrm>
          <a:prstGeom prst="rect">
            <a:avLst/>
          </a:prstGeom>
          <a:noFill/>
          <a:ln w="9525" algn="ctr">
            <a:noFill/>
            <a:miter lim="800000"/>
            <a:headEnd/>
            <a:tailEnd/>
          </a:ln>
          <a:effectLst>
            <a:prstShdw prst="shdw17" dist="17961" dir="2700000">
              <a:schemeClr val="accent2">
                <a:gamma/>
                <a:shade val="60000"/>
                <a:invGamma/>
              </a:schemeClr>
            </a:prstShdw>
          </a:effectLst>
        </p:spPr>
        <p:txBody>
          <a:bodyPr lIns="27432" tIns="27432" rIns="27432" bIns="27432">
            <a:spAutoFit/>
          </a:bodyPr>
          <a:lstStyle/>
          <a:p>
            <a:pPr marL="114300" indent="-114300" algn="ctr">
              <a:spcBef>
                <a:spcPct val="50000"/>
              </a:spcBef>
              <a:buSzPct val="80000"/>
              <a:buFont typeface="Webdings" pitchFamily="18" charset="2"/>
              <a:buNone/>
              <a:defRPr/>
            </a:pPr>
            <a:r>
              <a:rPr lang="en-US" sz="1400" b="1" dirty="0" smtClean="0">
                <a:solidFill>
                  <a:srgbClr val="0070C0"/>
                </a:solidFill>
                <a:latin typeface="Arial" charset="0"/>
                <a:cs typeface="Arial" charset="0"/>
              </a:rPr>
              <a:t>Case Assessment Committee</a:t>
            </a:r>
          </a:p>
          <a:p>
            <a:pPr marL="114300" indent="-114300" algn="ctr">
              <a:spcBef>
                <a:spcPct val="50000"/>
              </a:spcBef>
              <a:buSzPct val="80000"/>
              <a:buFont typeface="Webdings" pitchFamily="18" charset="2"/>
              <a:buNone/>
              <a:defRPr/>
            </a:pPr>
            <a:r>
              <a:rPr lang="en-US" sz="1400" b="1" dirty="0" smtClean="0">
                <a:solidFill>
                  <a:srgbClr val="000000"/>
                </a:solidFill>
                <a:latin typeface="Arial" charset="0"/>
                <a:cs typeface="Arial" charset="0"/>
              </a:rPr>
              <a:t>Chaired by DHoU</a:t>
            </a:r>
            <a:endParaRPr lang="en-US" sz="1400" b="1" dirty="0">
              <a:solidFill>
                <a:srgbClr val="000000"/>
              </a:solidFill>
              <a:latin typeface="Arial" charset="0"/>
              <a:cs typeface="Arial" charset="0"/>
            </a:endParaRPr>
          </a:p>
        </p:txBody>
      </p:sp>
      <p:sp>
        <p:nvSpPr>
          <p:cNvPr id="14371" name="Text Box 35"/>
          <p:cNvSpPr txBox="1">
            <a:spLocks noChangeArrowheads="1"/>
          </p:cNvSpPr>
          <p:nvPr/>
        </p:nvSpPr>
        <p:spPr bwMode="auto">
          <a:xfrm>
            <a:off x="7542213" y="2695575"/>
            <a:ext cx="184150" cy="3667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endParaRPr lang="en-ZA">
              <a:solidFill>
                <a:srgbClr val="000000"/>
              </a:solidFill>
              <a:latin typeface="Arial" charset="0"/>
              <a:cs typeface="Arial" charset="0"/>
            </a:endParaRPr>
          </a:p>
        </p:txBody>
      </p:sp>
      <p:sp>
        <p:nvSpPr>
          <p:cNvPr id="8210" name="Line 97"/>
          <p:cNvSpPr>
            <a:spLocks noChangeShapeType="1"/>
          </p:cNvSpPr>
          <p:nvPr/>
        </p:nvSpPr>
        <p:spPr bwMode="auto">
          <a:xfrm flipH="1">
            <a:off x="1546225" y="2573338"/>
            <a:ext cx="1625600" cy="3998912"/>
          </a:xfrm>
          <a:prstGeom prst="line">
            <a:avLst/>
          </a:prstGeom>
          <a:noFill/>
          <a:ln w="12700">
            <a:noFill/>
            <a:round/>
            <a:headEnd/>
            <a:tailEnd/>
          </a:ln>
        </p:spPr>
        <p:txBody>
          <a:bodyPr wrap="none" lIns="0" tIns="0" rIns="0" bIns="0" anchor="ctr"/>
          <a:lstStyle/>
          <a:p>
            <a:endParaRPr lang="en-ZA">
              <a:solidFill>
                <a:srgbClr val="000000"/>
              </a:solidFill>
              <a:latin typeface="Arial" charset="0"/>
              <a:cs typeface="Arial" charset="0"/>
            </a:endParaRPr>
          </a:p>
        </p:txBody>
      </p:sp>
      <p:sp>
        <p:nvSpPr>
          <p:cNvPr id="8211" name="Text Box 113"/>
          <p:cNvSpPr txBox="1">
            <a:spLocks noChangeArrowheads="1"/>
          </p:cNvSpPr>
          <p:nvPr/>
        </p:nvSpPr>
        <p:spPr bwMode="auto">
          <a:xfrm>
            <a:off x="795147" y="3638630"/>
            <a:ext cx="3040062" cy="424732"/>
          </a:xfrm>
          <a:prstGeom prst="rect">
            <a:avLst/>
          </a:prstGeom>
          <a:noFill/>
          <a:ln w="9525" algn="ctr">
            <a:noFill/>
            <a:miter lim="800000"/>
            <a:headEnd/>
            <a:tailEnd/>
          </a:ln>
          <a:effectLst>
            <a:prstShdw prst="shdw17" dist="17961" dir="2700000">
              <a:srgbClr val="98917E"/>
            </a:prstShdw>
          </a:effectLst>
        </p:spPr>
        <p:txBody>
          <a:bodyPr lIns="27432" tIns="27432" rIns="27432" bIns="27432">
            <a:spAutoFit/>
          </a:bodyPr>
          <a:lstStyle/>
          <a:p>
            <a:pPr>
              <a:spcBef>
                <a:spcPct val="50000"/>
              </a:spcBef>
              <a:buSzPct val="80000"/>
              <a:buFont typeface="Webdings" pitchFamily="18" charset="2"/>
              <a:buNone/>
            </a:pPr>
            <a:r>
              <a:rPr lang="en-US" sz="1200" i="1" dirty="0" smtClean="0">
                <a:solidFill>
                  <a:srgbClr val="FFFFFF"/>
                </a:solidFill>
                <a:latin typeface="Arial" charset="0"/>
                <a:cs typeface="Arial" charset="0"/>
              </a:rPr>
              <a:t>I</a:t>
            </a:r>
            <a:r>
              <a:rPr lang="en-US" sz="1200" i="1" dirty="0" smtClean="0">
                <a:solidFill>
                  <a:srgbClr val="000000"/>
                </a:solidFill>
                <a:latin typeface="Arial" charset="0"/>
                <a:cs typeface="Arial" charset="0"/>
              </a:rPr>
              <a:t>As per the Terms of Reference</a:t>
            </a:r>
            <a:r>
              <a:rPr lang="en-US" sz="1200" i="1" dirty="0" smtClean="0">
                <a:solidFill>
                  <a:srgbClr val="FFFFFF"/>
                </a:solidFill>
                <a:latin typeface="Arial" charset="0"/>
                <a:cs typeface="Arial" charset="0"/>
              </a:rPr>
              <a:t>  </a:t>
            </a:r>
            <a:r>
              <a:rPr lang="en-US" sz="1200" i="1" dirty="0">
                <a:solidFill>
                  <a:srgbClr val="FFFFFF"/>
                </a:solidFill>
                <a:latin typeface="Arial" charset="0"/>
                <a:cs typeface="Arial" charset="0"/>
              </a:rPr>
              <a:t/>
            </a:r>
            <a:br>
              <a:rPr lang="en-US" sz="1200" i="1" dirty="0">
                <a:solidFill>
                  <a:srgbClr val="FFFFFF"/>
                </a:solidFill>
                <a:latin typeface="Arial" charset="0"/>
                <a:cs typeface="Arial" charset="0"/>
              </a:rPr>
            </a:br>
            <a:r>
              <a:rPr lang="en-US" sz="1200" i="1" dirty="0">
                <a:solidFill>
                  <a:srgbClr val="FFFFFF"/>
                </a:solidFill>
                <a:latin typeface="Arial" charset="0"/>
                <a:cs typeface="Arial" charset="0"/>
              </a:rPr>
              <a:t>Performance</a:t>
            </a:r>
          </a:p>
        </p:txBody>
      </p:sp>
      <p:sp>
        <p:nvSpPr>
          <p:cNvPr id="8212" name="Text Box 115"/>
          <p:cNvSpPr txBox="1">
            <a:spLocks noChangeArrowheads="1"/>
          </p:cNvSpPr>
          <p:nvPr/>
        </p:nvSpPr>
        <p:spPr bwMode="auto">
          <a:xfrm>
            <a:off x="622300" y="4572000"/>
            <a:ext cx="1816100" cy="240066"/>
          </a:xfrm>
          <a:prstGeom prst="rect">
            <a:avLst/>
          </a:prstGeom>
          <a:noFill/>
          <a:ln w="9525" algn="ctr">
            <a:noFill/>
            <a:miter lim="800000"/>
            <a:headEnd/>
            <a:tailEnd/>
          </a:ln>
          <a:effectLst>
            <a:prstShdw prst="shdw17" dist="17961" dir="2700000">
              <a:srgbClr val="98917E"/>
            </a:prstShdw>
          </a:effectLst>
        </p:spPr>
        <p:txBody>
          <a:bodyPr wrap="square" lIns="27432" tIns="27432" rIns="27432" bIns="27432">
            <a:spAutoFit/>
          </a:bodyPr>
          <a:lstStyle/>
          <a:p>
            <a:pPr marL="114300" indent="-114300">
              <a:buSzPct val="80000"/>
              <a:buFont typeface="Webdings" pitchFamily="18" charset="2"/>
              <a:buNone/>
            </a:pPr>
            <a:r>
              <a:rPr lang="en-US" sz="1200" i="1" dirty="0" smtClean="0">
                <a:solidFill>
                  <a:srgbClr val="000000"/>
                </a:solidFill>
                <a:latin typeface="Arial" charset="0"/>
                <a:cs typeface="Arial" charset="0"/>
              </a:rPr>
              <a:t>AS per HoU nomination</a:t>
            </a:r>
            <a:endParaRPr lang="en-US" sz="1500" i="1" dirty="0">
              <a:solidFill>
                <a:srgbClr val="FFFFFF"/>
              </a:solidFill>
              <a:latin typeface="Arial" charset="0"/>
              <a:cs typeface="Arial" charset="0"/>
            </a:endParaRPr>
          </a:p>
        </p:txBody>
      </p:sp>
      <p:sp>
        <p:nvSpPr>
          <p:cNvPr id="8213" name="Text Box 115"/>
          <p:cNvSpPr txBox="1">
            <a:spLocks noChangeArrowheads="1"/>
          </p:cNvSpPr>
          <p:nvPr/>
        </p:nvSpPr>
        <p:spPr bwMode="auto">
          <a:xfrm>
            <a:off x="667349" y="5467724"/>
            <a:ext cx="1944687" cy="424732"/>
          </a:xfrm>
          <a:prstGeom prst="rect">
            <a:avLst/>
          </a:prstGeom>
          <a:noFill/>
          <a:ln w="9525" algn="ctr">
            <a:noFill/>
            <a:miter lim="800000"/>
            <a:headEnd/>
            <a:tailEnd/>
          </a:ln>
          <a:effectLst>
            <a:prstShdw prst="shdw17" dist="17961" dir="2700000">
              <a:srgbClr val="98917E"/>
            </a:prstShdw>
          </a:effectLst>
        </p:spPr>
        <p:txBody>
          <a:bodyPr lIns="27432" tIns="27432" rIns="27432" bIns="27432">
            <a:spAutoFit/>
          </a:bodyPr>
          <a:lstStyle/>
          <a:p>
            <a:pPr marL="114300" indent="-114300">
              <a:buSzPct val="80000"/>
            </a:pPr>
            <a:r>
              <a:rPr lang="en-US" sz="1200" i="1" dirty="0" smtClean="0">
                <a:solidFill>
                  <a:srgbClr val="000000"/>
                </a:solidFill>
                <a:latin typeface="Arial" charset="0"/>
                <a:cs typeface="Arial" charset="0"/>
              </a:rPr>
              <a:t>AS </a:t>
            </a:r>
            <a:r>
              <a:rPr lang="en-US" sz="1200" i="1" dirty="0">
                <a:solidFill>
                  <a:srgbClr val="000000"/>
                </a:solidFill>
                <a:latin typeface="Arial" charset="0"/>
                <a:cs typeface="Arial" charset="0"/>
              </a:rPr>
              <a:t>per </a:t>
            </a:r>
            <a:r>
              <a:rPr lang="en-US" sz="1200" i="1" dirty="0" smtClean="0">
                <a:solidFill>
                  <a:srgbClr val="000000"/>
                </a:solidFill>
                <a:latin typeface="Arial" charset="0"/>
                <a:cs typeface="Arial" charset="0"/>
              </a:rPr>
              <a:t>the Terms of Reference</a:t>
            </a:r>
            <a:endParaRPr lang="en-US" sz="1500" b="1" i="1" dirty="0">
              <a:solidFill>
                <a:srgbClr val="FFFFFF"/>
              </a:solidFill>
              <a:latin typeface="Arial" charset="0"/>
              <a:cs typeface="Arial" charset="0"/>
            </a:endParaRPr>
          </a:p>
        </p:txBody>
      </p:sp>
      <p:cxnSp>
        <p:nvCxnSpPr>
          <p:cNvPr id="26" name="Straight Connector 25"/>
          <p:cNvCxnSpPr/>
          <p:nvPr/>
        </p:nvCxnSpPr>
        <p:spPr>
          <a:xfrm rot="10800000">
            <a:off x="5715000" y="3571875"/>
            <a:ext cx="2928938" cy="15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0800000">
            <a:off x="5886395" y="5373728"/>
            <a:ext cx="2928938" cy="158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218" name="Text Box 112"/>
          <p:cNvSpPr txBox="1">
            <a:spLocks noChangeArrowheads="1"/>
          </p:cNvSpPr>
          <p:nvPr/>
        </p:nvSpPr>
        <p:spPr bwMode="auto">
          <a:xfrm>
            <a:off x="6643688" y="3643313"/>
            <a:ext cx="2000250" cy="794064"/>
          </a:xfrm>
          <a:prstGeom prst="rect">
            <a:avLst/>
          </a:prstGeom>
          <a:noFill/>
          <a:ln w="9525" algn="ctr">
            <a:noFill/>
            <a:miter lim="800000"/>
            <a:headEnd/>
            <a:tailEnd/>
          </a:ln>
          <a:effectLst>
            <a:prstShdw prst="shdw17" dist="17961" dir="2700000">
              <a:srgbClr val="98917E"/>
            </a:prstShdw>
          </a:effectLst>
        </p:spPr>
        <p:txBody>
          <a:bodyPr lIns="27432" tIns="27432" rIns="27432" bIns="27432">
            <a:spAutoFit/>
          </a:bodyPr>
          <a:lstStyle/>
          <a:p>
            <a:pPr marL="114300" indent="-114300">
              <a:buSzPct val="80000"/>
              <a:buFont typeface="Arial" charset="0"/>
              <a:buChar char="•"/>
            </a:pPr>
            <a:r>
              <a:rPr lang="en-US" sz="1200" i="1" dirty="0" smtClean="0">
                <a:solidFill>
                  <a:srgbClr val="000000"/>
                </a:solidFill>
                <a:latin typeface="Arial" charset="0"/>
                <a:cs typeface="Arial" charset="0"/>
              </a:rPr>
              <a:t>Review and update policies before they serve on NCF &amp; approval by HoU</a:t>
            </a:r>
            <a:endParaRPr lang="en-US" sz="1200" i="1" dirty="0">
              <a:solidFill>
                <a:srgbClr val="000000"/>
              </a:solidFill>
              <a:latin typeface="Arial" charset="0"/>
              <a:cs typeface="Arial" charset="0"/>
            </a:endParaRPr>
          </a:p>
        </p:txBody>
      </p:sp>
      <p:sp>
        <p:nvSpPr>
          <p:cNvPr id="8219" name="Text Box 112"/>
          <p:cNvSpPr txBox="1">
            <a:spLocks noChangeArrowheads="1"/>
          </p:cNvSpPr>
          <p:nvPr/>
        </p:nvSpPr>
        <p:spPr bwMode="auto">
          <a:xfrm>
            <a:off x="7024687" y="4463770"/>
            <a:ext cx="1806575" cy="794064"/>
          </a:xfrm>
          <a:prstGeom prst="rect">
            <a:avLst/>
          </a:prstGeom>
          <a:noFill/>
          <a:ln w="9525" algn="ctr">
            <a:noFill/>
            <a:miter lim="800000"/>
            <a:headEnd/>
            <a:tailEnd/>
          </a:ln>
          <a:effectLst>
            <a:prstShdw prst="shdw17" dist="17961" dir="2700000">
              <a:srgbClr val="98917E"/>
            </a:prstShdw>
          </a:effectLst>
        </p:spPr>
        <p:txBody>
          <a:bodyPr wrap="square" lIns="27432" tIns="27432" rIns="27432" bIns="27432">
            <a:spAutoFit/>
          </a:bodyPr>
          <a:lstStyle/>
          <a:p>
            <a:pPr marL="114300" indent="-114300">
              <a:buSzPct val="80000"/>
              <a:buFont typeface="Arial" charset="0"/>
              <a:buChar char="•"/>
            </a:pPr>
            <a:r>
              <a:rPr lang="en-US" sz="1200" i="1" dirty="0" smtClean="0">
                <a:solidFill>
                  <a:srgbClr val="000000"/>
                </a:solidFill>
                <a:latin typeface="Arial" charset="0"/>
                <a:cs typeface="Arial" charset="0"/>
              </a:rPr>
              <a:t>Review outcomes of any commission of enquiry for business development</a:t>
            </a:r>
            <a:endParaRPr lang="en-US" sz="1200" i="1" dirty="0">
              <a:solidFill>
                <a:srgbClr val="000000"/>
              </a:solidFill>
              <a:latin typeface="Arial" charset="0"/>
              <a:cs typeface="Arial" charset="0"/>
            </a:endParaRPr>
          </a:p>
        </p:txBody>
      </p:sp>
      <p:sp>
        <p:nvSpPr>
          <p:cNvPr id="8221" name="Text Box 112"/>
          <p:cNvSpPr txBox="1">
            <a:spLocks noChangeArrowheads="1"/>
          </p:cNvSpPr>
          <p:nvPr/>
        </p:nvSpPr>
        <p:spPr bwMode="auto">
          <a:xfrm>
            <a:off x="827087" y="2852738"/>
            <a:ext cx="2359025" cy="517065"/>
          </a:xfrm>
          <a:prstGeom prst="rect">
            <a:avLst/>
          </a:prstGeom>
          <a:noFill/>
          <a:ln w="9525" algn="ctr">
            <a:noFill/>
            <a:miter lim="800000"/>
            <a:headEnd/>
            <a:tailEnd/>
          </a:ln>
          <a:effectLst>
            <a:prstShdw prst="shdw17" dist="17961" dir="2700000">
              <a:srgbClr val="98917E"/>
            </a:prstShdw>
          </a:effectLst>
        </p:spPr>
        <p:txBody>
          <a:bodyPr wrap="square" lIns="27432" tIns="27432" rIns="27432" bIns="27432">
            <a:spAutoFit/>
          </a:bodyPr>
          <a:lstStyle/>
          <a:p>
            <a:pPr marL="114300" indent="-114300">
              <a:spcBef>
                <a:spcPct val="50000"/>
              </a:spcBef>
              <a:buSzPct val="80000"/>
              <a:buFont typeface="Webdings" pitchFamily="18" charset="2"/>
              <a:buNone/>
            </a:pPr>
            <a:r>
              <a:rPr lang="en-US" sz="1500" b="1" i="1" dirty="0">
                <a:solidFill>
                  <a:srgbClr val="FFFFFF"/>
                </a:solidFill>
                <a:latin typeface="Arial" charset="0"/>
                <a:cs typeface="Arial" charset="0"/>
              </a:rPr>
              <a:t>Strategy &amp;</a:t>
            </a:r>
          </a:p>
          <a:p>
            <a:pPr marL="114300" indent="-114300">
              <a:buSzPct val="80000"/>
              <a:buFont typeface="Webdings" pitchFamily="18" charset="2"/>
              <a:buNone/>
            </a:pPr>
            <a:r>
              <a:rPr lang="en-US" sz="1500" b="1" i="1" dirty="0">
                <a:solidFill>
                  <a:srgbClr val="FFFFFF"/>
                </a:solidFill>
                <a:latin typeface="Arial" charset="0"/>
                <a:cs typeface="Arial" charset="0"/>
              </a:rPr>
              <a:t>Direction</a:t>
            </a:r>
          </a:p>
        </p:txBody>
      </p:sp>
      <p:sp>
        <p:nvSpPr>
          <p:cNvPr id="36" name="Text Box 112"/>
          <p:cNvSpPr txBox="1">
            <a:spLocks noChangeArrowheads="1"/>
          </p:cNvSpPr>
          <p:nvPr/>
        </p:nvSpPr>
        <p:spPr bwMode="auto">
          <a:xfrm>
            <a:off x="5929313" y="2571750"/>
            <a:ext cx="2286000" cy="424732"/>
          </a:xfrm>
          <a:prstGeom prst="rect">
            <a:avLst/>
          </a:prstGeom>
          <a:noFill/>
          <a:ln w="9525" algn="ctr">
            <a:noFill/>
            <a:miter lim="800000"/>
            <a:headEnd/>
            <a:tailEnd/>
          </a:ln>
          <a:effectLst>
            <a:prstShdw prst="shdw17" dist="17961" dir="2700000">
              <a:srgbClr val="98917E"/>
            </a:prstShdw>
          </a:effectLst>
        </p:spPr>
        <p:txBody>
          <a:bodyPr lIns="27432" tIns="27432" rIns="27432" bIns="27432">
            <a:spAutoFit/>
          </a:bodyPr>
          <a:lstStyle/>
          <a:p>
            <a:pPr marL="114300" indent="-114300">
              <a:buSzPct val="80000"/>
              <a:buFont typeface="Arial" pitchFamily="34" charset="0"/>
              <a:buChar char="•"/>
              <a:defRPr/>
            </a:pPr>
            <a:r>
              <a:rPr lang="en-US" sz="1200" i="1" dirty="0" smtClean="0">
                <a:solidFill>
                  <a:srgbClr val="000000"/>
                </a:solidFill>
                <a:latin typeface="Arial" charset="0"/>
                <a:cs typeface="Arial" charset="0"/>
              </a:rPr>
              <a:t>Review cases for business development</a:t>
            </a:r>
            <a:endParaRPr lang="en-US" sz="1200" i="1" dirty="0">
              <a:solidFill>
                <a:srgbClr val="000000"/>
              </a:solidFill>
              <a:latin typeface="Arial" charset="0"/>
              <a:cs typeface="Arial" charset="0"/>
            </a:endParaRPr>
          </a:p>
        </p:txBody>
      </p:sp>
      <p:sp>
        <p:nvSpPr>
          <p:cNvPr id="37" name="Up-Down Arrow 36"/>
          <p:cNvSpPr/>
          <p:nvPr/>
        </p:nvSpPr>
        <p:spPr>
          <a:xfrm>
            <a:off x="71438" y="1143000"/>
            <a:ext cx="714375" cy="4857750"/>
          </a:xfrm>
          <a:prstGeom prst="upDownArrow">
            <a:avLst>
              <a:gd name="adj1" fmla="val 50000"/>
              <a:gd name="adj2" fmla="val 45136"/>
            </a:avLst>
          </a:prstGeom>
          <a:solidFill>
            <a:srgbClr val="E1E0BA"/>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a:solidFill>
                <a:srgbClr val="FFFFFF"/>
              </a:solidFill>
            </a:endParaRPr>
          </a:p>
        </p:txBody>
      </p:sp>
      <p:sp>
        <p:nvSpPr>
          <p:cNvPr id="8224" name="TextBox 37"/>
          <p:cNvSpPr txBox="1">
            <a:spLocks noChangeArrowheads="1"/>
          </p:cNvSpPr>
          <p:nvPr/>
        </p:nvSpPr>
        <p:spPr bwMode="auto">
          <a:xfrm rot="-5400000">
            <a:off x="-1524794" y="3382169"/>
            <a:ext cx="3929063" cy="307975"/>
          </a:xfrm>
          <a:prstGeom prst="rect">
            <a:avLst/>
          </a:prstGeom>
          <a:noFill/>
          <a:ln w="9525">
            <a:noFill/>
            <a:miter lim="800000"/>
            <a:headEnd/>
            <a:tailEnd/>
          </a:ln>
        </p:spPr>
        <p:txBody>
          <a:bodyPr>
            <a:spAutoFit/>
          </a:bodyPr>
          <a:lstStyle/>
          <a:p>
            <a:pPr marL="114300" indent="-114300" algn="ctr">
              <a:buSzPct val="80000"/>
            </a:pPr>
            <a:r>
              <a:rPr lang="en-ZA" sz="1400" b="1" dirty="0">
                <a:solidFill>
                  <a:srgbClr val="000000"/>
                </a:solidFill>
                <a:latin typeface="Arial" charset="0"/>
                <a:cs typeface="Arial" charset="0"/>
              </a:rPr>
              <a:t>Governance Compliance and Control</a:t>
            </a:r>
          </a:p>
        </p:txBody>
      </p:sp>
      <p:sp>
        <p:nvSpPr>
          <p:cNvPr id="32" name="Text Box 113"/>
          <p:cNvSpPr txBox="1">
            <a:spLocks noChangeArrowheads="1"/>
          </p:cNvSpPr>
          <p:nvPr/>
        </p:nvSpPr>
        <p:spPr bwMode="auto">
          <a:xfrm>
            <a:off x="944563" y="2814096"/>
            <a:ext cx="2798761" cy="609398"/>
          </a:xfrm>
          <a:prstGeom prst="rect">
            <a:avLst/>
          </a:prstGeom>
          <a:noFill/>
          <a:ln w="9525" algn="ctr">
            <a:noFill/>
            <a:miter lim="800000"/>
            <a:headEnd/>
            <a:tailEnd/>
          </a:ln>
          <a:effectLst>
            <a:prstShdw prst="shdw17" dist="17961" dir="2700000">
              <a:srgbClr val="98917E"/>
            </a:prstShdw>
          </a:effectLst>
        </p:spPr>
        <p:txBody>
          <a:bodyPr wrap="square" lIns="27432" tIns="27432" rIns="27432" bIns="27432">
            <a:spAutoFit/>
          </a:bodyPr>
          <a:lstStyle/>
          <a:p>
            <a:pPr>
              <a:spcBef>
                <a:spcPct val="50000"/>
              </a:spcBef>
              <a:buSzPct val="80000"/>
              <a:buFont typeface="Webdings" pitchFamily="18" charset="2"/>
              <a:buNone/>
            </a:pPr>
            <a:r>
              <a:rPr lang="en-US" sz="1200" i="1" dirty="0" smtClean="0">
                <a:solidFill>
                  <a:srgbClr val="000000"/>
                </a:solidFill>
                <a:latin typeface="Arial" charset="0"/>
                <a:cs typeface="Arial" charset="0"/>
              </a:rPr>
              <a:t>HoU, DHoU, CPPO, CNIO, CGO and members as per </a:t>
            </a:r>
            <a:r>
              <a:rPr lang="en-US" sz="1200" i="1" dirty="0" err="1" smtClean="0">
                <a:solidFill>
                  <a:srgbClr val="000000"/>
                </a:solidFill>
                <a:latin typeface="Arial" charset="0"/>
                <a:cs typeface="Arial" charset="0"/>
              </a:rPr>
              <a:t>ToR</a:t>
            </a:r>
            <a:r>
              <a:rPr lang="en-US" sz="1200" i="1" dirty="0" smtClean="0">
                <a:solidFill>
                  <a:srgbClr val="FFFFFF"/>
                </a:solidFill>
                <a:latin typeface="Arial" charset="0"/>
                <a:cs typeface="Arial" charset="0"/>
              </a:rPr>
              <a:t> </a:t>
            </a:r>
            <a:r>
              <a:rPr lang="en-US" sz="1200" i="1" dirty="0">
                <a:solidFill>
                  <a:srgbClr val="FFFFFF"/>
                </a:solidFill>
                <a:latin typeface="Arial" charset="0"/>
                <a:cs typeface="Arial" charset="0"/>
              </a:rPr>
              <a:t/>
            </a:r>
            <a:br>
              <a:rPr lang="en-US" sz="1200" i="1" dirty="0">
                <a:solidFill>
                  <a:srgbClr val="FFFFFF"/>
                </a:solidFill>
                <a:latin typeface="Arial" charset="0"/>
                <a:cs typeface="Arial" charset="0"/>
              </a:rPr>
            </a:br>
            <a:r>
              <a:rPr lang="en-US" sz="1200" i="1" dirty="0">
                <a:solidFill>
                  <a:srgbClr val="FFFFFF"/>
                </a:solidFill>
                <a:latin typeface="Arial" charset="0"/>
                <a:cs typeface="Arial" charset="0"/>
              </a:rPr>
              <a:t>Performance</a:t>
            </a:r>
          </a:p>
        </p:txBody>
      </p:sp>
      <p:cxnSp>
        <p:nvCxnSpPr>
          <p:cNvPr id="33" name="Straight Connector 32"/>
          <p:cNvCxnSpPr/>
          <p:nvPr/>
        </p:nvCxnSpPr>
        <p:spPr>
          <a:xfrm rot="10800000">
            <a:off x="829113" y="3552102"/>
            <a:ext cx="2928938" cy="15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0800000">
            <a:off x="818658" y="4419599"/>
            <a:ext cx="2928938" cy="15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0800000">
            <a:off x="5984984" y="4414854"/>
            <a:ext cx="2928938" cy="15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0800000">
            <a:off x="638531" y="5345886"/>
            <a:ext cx="2928938" cy="158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9" name="Text Box 110"/>
          <p:cNvSpPr txBox="1">
            <a:spLocks noChangeArrowheads="1"/>
          </p:cNvSpPr>
          <p:nvPr/>
        </p:nvSpPr>
        <p:spPr bwMode="auto">
          <a:xfrm>
            <a:off x="2786063" y="5405396"/>
            <a:ext cx="3751832" cy="594009"/>
          </a:xfrm>
          <a:prstGeom prst="rect">
            <a:avLst/>
          </a:prstGeom>
          <a:noFill/>
          <a:ln w="9525" algn="ctr">
            <a:noFill/>
            <a:miter lim="800000"/>
            <a:headEnd/>
            <a:tailEnd/>
          </a:ln>
          <a:effectLst>
            <a:prstShdw prst="shdw17" dist="17961" dir="2700000">
              <a:schemeClr val="accent2">
                <a:gamma/>
                <a:shade val="60000"/>
                <a:invGamma/>
              </a:schemeClr>
            </a:prstShdw>
          </a:effectLst>
        </p:spPr>
        <p:txBody>
          <a:bodyPr wrap="square" lIns="27432" tIns="27432" rIns="27432" bIns="27432">
            <a:spAutoFit/>
          </a:bodyPr>
          <a:lstStyle/>
          <a:p>
            <a:pPr marL="114300" indent="-114300" algn="ctr">
              <a:spcBef>
                <a:spcPct val="50000"/>
              </a:spcBef>
              <a:buSzPct val="80000"/>
              <a:buFont typeface="Webdings" pitchFamily="18" charset="2"/>
              <a:buNone/>
              <a:defRPr/>
            </a:pPr>
            <a:r>
              <a:rPr lang="en-US" sz="1400" b="1" dirty="0" smtClean="0">
                <a:solidFill>
                  <a:srgbClr val="0070C0"/>
                </a:solidFill>
                <a:latin typeface="Arial" charset="0"/>
              </a:rPr>
              <a:t>National Projects Review Board</a:t>
            </a:r>
          </a:p>
          <a:p>
            <a:pPr marL="114300" indent="-114300" algn="ctr">
              <a:spcBef>
                <a:spcPct val="50000"/>
              </a:spcBef>
              <a:buSzPct val="80000"/>
              <a:buFont typeface="Webdings" pitchFamily="18" charset="2"/>
              <a:buNone/>
              <a:defRPr/>
            </a:pPr>
            <a:r>
              <a:rPr lang="en-US" sz="1400" b="1" dirty="0" smtClean="0">
                <a:solidFill>
                  <a:srgbClr val="000000"/>
                </a:solidFill>
                <a:latin typeface="Arial" charset="0"/>
              </a:rPr>
              <a:t>Chaired By HoU</a:t>
            </a:r>
            <a:endParaRPr lang="en-US" sz="1400" b="1" dirty="0">
              <a:solidFill>
                <a:srgbClr val="000000"/>
              </a:solidFill>
              <a:latin typeface="Arial" charset="0"/>
            </a:endParaRPr>
          </a:p>
        </p:txBody>
      </p:sp>
      <p:sp>
        <p:nvSpPr>
          <p:cNvPr id="40" name="Text Box 112"/>
          <p:cNvSpPr txBox="1">
            <a:spLocks noChangeArrowheads="1"/>
          </p:cNvSpPr>
          <p:nvPr/>
        </p:nvSpPr>
        <p:spPr bwMode="auto">
          <a:xfrm>
            <a:off x="7097684" y="5348202"/>
            <a:ext cx="1806575" cy="424732"/>
          </a:xfrm>
          <a:prstGeom prst="rect">
            <a:avLst/>
          </a:prstGeom>
          <a:noFill/>
          <a:ln w="9525" algn="ctr">
            <a:noFill/>
            <a:miter lim="800000"/>
            <a:headEnd/>
            <a:tailEnd/>
          </a:ln>
          <a:effectLst>
            <a:prstShdw prst="shdw17" dist="17961" dir="2700000">
              <a:srgbClr val="98917E"/>
            </a:prstShdw>
          </a:effectLst>
        </p:spPr>
        <p:txBody>
          <a:bodyPr wrap="square" lIns="27432" tIns="27432" rIns="27432" bIns="27432">
            <a:spAutoFit/>
          </a:bodyPr>
          <a:lstStyle/>
          <a:p>
            <a:pPr marL="114300" indent="-114300">
              <a:buSzPct val="80000"/>
              <a:buFont typeface="Arial" charset="0"/>
              <a:buChar char="•"/>
            </a:pPr>
            <a:r>
              <a:rPr lang="en-US" sz="1200" i="1" dirty="0" smtClean="0">
                <a:solidFill>
                  <a:srgbClr val="000000"/>
                </a:solidFill>
                <a:latin typeface="Arial" charset="0"/>
                <a:cs typeface="Arial" charset="0"/>
              </a:rPr>
              <a:t>Review all active SIU investigations projects</a:t>
            </a:r>
            <a:endParaRPr lang="en-US" sz="1200" i="1" dirty="0">
              <a:solidFill>
                <a:srgbClr val="000000"/>
              </a:solidFill>
              <a:latin typeface="Arial" charset="0"/>
              <a:cs typeface="Arial" charset="0"/>
            </a:endParaRPr>
          </a:p>
        </p:txBody>
      </p:sp>
    </p:spTree>
    <p:extLst>
      <p:ext uri="{BB962C8B-B14F-4D97-AF65-F5344CB8AC3E}">
        <p14:creationId xmlns:p14="http://schemas.microsoft.com/office/powerpoint/2010/main" xmlns="" val="23039937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Straight Connector 46"/>
          <p:cNvCxnSpPr/>
          <p:nvPr/>
        </p:nvCxnSpPr>
        <p:spPr>
          <a:xfrm rot="10800000">
            <a:off x="785813" y="5286375"/>
            <a:ext cx="2928937" cy="158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0800000">
            <a:off x="785813" y="3571875"/>
            <a:ext cx="2928937" cy="158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0800000">
            <a:off x="785813" y="4357688"/>
            <a:ext cx="2928937" cy="158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242" name="Rectangle 6"/>
          <p:cNvSpPr>
            <a:spLocks noGrp="1" noChangeArrowheads="1"/>
          </p:cNvSpPr>
          <p:nvPr>
            <p:ph type="sldNum" sz="quarter" idx="11"/>
          </p:nvPr>
        </p:nvSpPr>
        <p:spPr>
          <a:xfrm>
            <a:off x="6934200" y="6429375"/>
            <a:ext cx="1763713" cy="268288"/>
          </a:xfrm>
        </p:spPr>
        <p:txBody>
          <a:bodyPr/>
          <a:lstStyle/>
          <a:p>
            <a:pPr>
              <a:defRPr/>
            </a:pPr>
            <a:fld id="{4B145BFB-4756-4B01-B59E-563EBEBF252D}" type="slidenum">
              <a:rPr lang="en-US">
                <a:solidFill>
                  <a:srgbClr val="000000">
                    <a:tint val="75000"/>
                  </a:srgbClr>
                </a:solidFill>
              </a:rPr>
              <a:pPr>
                <a:defRPr/>
              </a:pPr>
              <a:t>26</a:t>
            </a:fld>
            <a:endParaRPr lang="en-US" dirty="0">
              <a:solidFill>
                <a:srgbClr val="000000">
                  <a:tint val="75000"/>
                </a:srgbClr>
              </a:solidFill>
            </a:endParaRPr>
          </a:p>
        </p:txBody>
      </p:sp>
      <p:sp>
        <p:nvSpPr>
          <p:cNvPr id="8199" name="Rectangle 2"/>
          <p:cNvSpPr>
            <a:spLocks noGrp="1" noChangeAspect="1" noChangeArrowheads="1"/>
          </p:cNvSpPr>
          <p:nvPr>
            <p:ph type="title" idx="4294967295"/>
          </p:nvPr>
        </p:nvSpPr>
        <p:spPr>
          <a:xfrm>
            <a:off x="297656" y="114301"/>
            <a:ext cx="7046913" cy="511175"/>
          </a:xfrm>
          <a:prstGeom prst="rect">
            <a:avLst/>
          </a:prstGeom>
        </p:spPr>
        <p:txBody>
          <a:bodyPr/>
          <a:lstStyle/>
          <a:p>
            <a:pPr eaLnBrk="1" hangingPunct="1"/>
            <a:r>
              <a:rPr lang="en-US" sz="2400" b="1" dirty="0"/>
              <a:t>SIU Governance Structures</a:t>
            </a:r>
            <a:endParaRPr lang="en-US" sz="2400" b="1" dirty="0" smtClean="0"/>
          </a:p>
        </p:txBody>
      </p:sp>
      <p:sp>
        <p:nvSpPr>
          <p:cNvPr id="8200" name="AutoShape 99"/>
          <p:cNvSpPr>
            <a:spLocks noChangeArrowheads="1"/>
          </p:cNvSpPr>
          <p:nvPr/>
        </p:nvSpPr>
        <p:spPr bwMode="auto">
          <a:xfrm>
            <a:off x="1246380" y="1325563"/>
            <a:ext cx="6678420" cy="4978399"/>
          </a:xfrm>
          <a:prstGeom prst="triangle">
            <a:avLst>
              <a:gd name="adj" fmla="val 50421"/>
            </a:avLst>
          </a:prstGeom>
          <a:solidFill>
            <a:srgbClr val="E1E0BA"/>
          </a:solidFill>
          <a:ln w="9525" algn="ctr">
            <a:noFill/>
            <a:miter lim="800000"/>
            <a:headEnd/>
            <a:tailEnd/>
          </a:ln>
          <a:effectLst>
            <a:prstShdw prst="shdw17" dist="17961" dir="2700000">
              <a:srgbClr val="878983"/>
            </a:prstShdw>
          </a:effectLst>
        </p:spPr>
        <p:txBody>
          <a:bodyPr wrap="none" lIns="27432" tIns="27432" rIns="27432" bIns="27432" anchor="ctr"/>
          <a:lstStyle/>
          <a:p>
            <a:endParaRPr lang="en-ZA">
              <a:solidFill>
                <a:srgbClr val="000000"/>
              </a:solidFill>
              <a:latin typeface="Arial" charset="0"/>
              <a:cs typeface="Arial" charset="0"/>
            </a:endParaRPr>
          </a:p>
        </p:txBody>
      </p:sp>
      <p:sp>
        <p:nvSpPr>
          <p:cNvPr id="8201" name="Text Box 100"/>
          <p:cNvSpPr txBox="1">
            <a:spLocks noChangeArrowheads="1"/>
          </p:cNvSpPr>
          <p:nvPr/>
        </p:nvSpPr>
        <p:spPr bwMode="auto">
          <a:xfrm>
            <a:off x="3821113" y="1935163"/>
            <a:ext cx="958850" cy="163512"/>
          </a:xfrm>
          <a:prstGeom prst="rect">
            <a:avLst/>
          </a:prstGeom>
          <a:noFill/>
          <a:ln w="9525" algn="ctr">
            <a:noFill/>
            <a:miter lim="800000"/>
            <a:headEnd/>
            <a:tailEnd/>
          </a:ln>
          <a:effectLst>
            <a:prstShdw prst="shdw17" dist="17961" dir="2700000">
              <a:srgbClr val="98917E"/>
            </a:prstShdw>
          </a:effectLst>
        </p:spPr>
        <p:txBody>
          <a:bodyPr lIns="27432" tIns="27432" rIns="27432" bIns="27432">
            <a:spAutoFit/>
          </a:bodyPr>
          <a:lstStyle/>
          <a:p>
            <a:pPr marL="114300" indent="-114300">
              <a:spcBef>
                <a:spcPct val="50000"/>
              </a:spcBef>
              <a:buSzPct val="80000"/>
              <a:buFont typeface="Webdings" pitchFamily="18" charset="2"/>
              <a:buChar char="4"/>
            </a:pPr>
            <a:endParaRPr lang="en-ZA" sz="700">
              <a:solidFill>
                <a:srgbClr val="002060"/>
              </a:solidFill>
              <a:latin typeface="Arial" charset="0"/>
              <a:cs typeface="Arial" charset="0"/>
            </a:endParaRPr>
          </a:p>
        </p:txBody>
      </p:sp>
      <p:sp>
        <p:nvSpPr>
          <p:cNvPr id="8202" name="AutoShape 103"/>
          <p:cNvSpPr>
            <a:spLocks noChangeArrowheads="1"/>
          </p:cNvSpPr>
          <p:nvPr/>
        </p:nvSpPr>
        <p:spPr bwMode="auto">
          <a:xfrm>
            <a:off x="2012950" y="1349375"/>
            <a:ext cx="5226050" cy="3932238"/>
          </a:xfrm>
          <a:prstGeom prst="triangle">
            <a:avLst>
              <a:gd name="adj" fmla="val 50000"/>
            </a:avLst>
          </a:prstGeom>
          <a:solidFill>
            <a:srgbClr val="C0CD1D"/>
          </a:solidFill>
          <a:ln w="9525" algn="ctr">
            <a:noFill/>
            <a:miter lim="800000"/>
            <a:headEnd/>
            <a:tailEnd/>
          </a:ln>
          <a:effectLst>
            <a:prstShdw prst="shdw17" dist="17961" dir="2700000">
              <a:srgbClr val="988961"/>
            </a:prstShdw>
          </a:effectLst>
        </p:spPr>
        <p:txBody>
          <a:bodyPr wrap="none" lIns="27432" tIns="27432" rIns="27432" bIns="27432" anchor="ctr"/>
          <a:lstStyle/>
          <a:p>
            <a:endParaRPr lang="en-ZA" dirty="0">
              <a:solidFill>
                <a:srgbClr val="000000"/>
              </a:solidFill>
              <a:latin typeface="Arial" charset="0"/>
              <a:cs typeface="Arial" charset="0"/>
            </a:endParaRPr>
          </a:p>
        </p:txBody>
      </p:sp>
      <p:sp>
        <p:nvSpPr>
          <p:cNvPr id="8203" name="AutoShape 105"/>
          <p:cNvSpPr>
            <a:spLocks noChangeArrowheads="1"/>
          </p:cNvSpPr>
          <p:nvPr/>
        </p:nvSpPr>
        <p:spPr bwMode="auto">
          <a:xfrm>
            <a:off x="2586038" y="1389063"/>
            <a:ext cx="4057650" cy="3040062"/>
          </a:xfrm>
          <a:prstGeom prst="triangle">
            <a:avLst>
              <a:gd name="adj" fmla="val 50000"/>
            </a:avLst>
          </a:prstGeom>
          <a:solidFill>
            <a:srgbClr val="E1E0BA"/>
          </a:solidFill>
          <a:ln w="9525" algn="ctr">
            <a:noFill/>
            <a:miter lim="800000"/>
            <a:headEnd/>
            <a:tailEnd/>
          </a:ln>
          <a:effectLst>
            <a:prstShdw prst="shdw17" dist="17961" dir="2700000">
              <a:srgbClr val="6A6F5C"/>
            </a:prstShdw>
          </a:effectLst>
        </p:spPr>
        <p:txBody>
          <a:bodyPr wrap="none" lIns="27432" tIns="27432" rIns="27432" bIns="27432" anchor="ctr"/>
          <a:lstStyle/>
          <a:p>
            <a:endParaRPr lang="en-ZA">
              <a:solidFill>
                <a:srgbClr val="7030A0"/>
              </a:solidFill>
              <a:latin typeface="Arial" charset="0"/>
              <a:cs typeface="Arial" charset="0"/>
            </a:endParaRPr>
          </a:p>
        </p:txBody>
      </p:sp>
      <p:sp>
        <p:nvSpPr>
          <p:cNvPr id="8204" name="AutoShape 106"/>
          <p:cNvSpPr>
            <a:spLocks noChangeArrowheads="1"/>
          </p:cNvSpPr>
          <p:nvPr/>
        </p:nvSpPr>
        <p:spPr bwMode="auto">
          <a:xfrm>
            <a:off x="3143250" y="1285875"/>
            <a:ext cx="2857500" cy="2137619"/>
          </a:xfrm>
          <a:prstGeom prst="triangle">
            <a:avLst>
              <a:gd name="adj" fmla="val 50028"/>
            </a:avLst>
          </a:prstGeom>
          <a:solidFill>
            <a:srgbClr val="C0CD1D"/>
          </a:solidFill>
          <a:ln w="9525" algn="ctr">
            <a:noFill/>
            <a:miter lim="800000"/>
            <a:headEnd/>
            <a:tailEnd/>
          </a:ln>
          <a:effectLst>
            <a:prstShdw prst="shdw17" dist="17961" dir="2700000">
              <a:srgbClr val="98917E"/>
            </a:prstShdw>
          </a:effectLst>
        </p:spPr>
        <p:txBody>
          <a:bodyPr wrap="none" lIns="27432" tIns="27432" rIns="27432" bIns="27432" anchor="ctr"/>
          <a:lstStyle/>
          <a:p>
            <a:endParaRPr lang="en-ZA">
              <a:solidFill>
                <a:srgbClr val="000000"/>
              </a:solidFill>
              <a:latin typeface="Arial" charset="0"/>
              <a:cs typeface="Arial" charset="0"/>
            </a:endParaRPr>
          </a:p>
        </p:txBody>
      </p:sp>
      <p:sp>
        <p:nvSpPr>
          <p:cNvPr id="4143213" name="Text Box 109"/>
          <p:cNvSpPr txBox="1">
            <a:spLocks noChangeArrowheads="1"/>
          </p:cNvSpPr>
          <p:nvPr/>
        </p:nvSpPr>
        <p:spPr bwMode="auto">
          <a:xfrm>
            <a:off x="2338525" y="5413640"/>
            <a:ext cx="4752838" cy="978729"/>
          </a:xfrm>
          <a:prstGeom prst="rect">
            <a:avLst/>
          </a:prstGeom>
          <a:noFill/>
          <a:ln w="9525" algn="ctr">
            <a:noFill/>
            <a:miter lim="800000"/>
            <a:headEnd/>
            <a:tailEnd/>
          </a:ln>
          <a:effectLst>
            <a:prstShdw prst="shdw17" dist="17961" dir="2700000">
              <a:schemeClr val="accent2">
                <a:gamma/>
                <a:shade val="60000"/>
                <a:invGamma/>
              </a:schemeClr>
            </a:prstShdw>
          </a:effectLst>
        </p:spPr>
        <p:txBody>
          <a:bodyPr wrap="square" lIns="27432" tIns="27432" rIns="27432" bIns="27432">
            <a:spAutoFit/>
          </a:bodyPr>
          <a:lstStyle/>
          <a:p>
            <a:pPr marL="114300" indent="-114300" algn="ctr">
              <a:spcBef>
                <a:spcPct val="50000"/>
              </a:spcBef>
              <a:buSzPct val="80000"/>
              <a:defRPr/>
            </a:pPr>
            <a:r>
              <a:rPr lang="en-US" sz="1400" b="1" dirty="0" smtClean="0">
                <a:solidFill>
                  <a:srgbClr val="0070C0"/>
                </a:solidFill>
                <a:latin typeface="Arial" charset="0"/>
                <a:cs typeface="Arial" charset="0"/>
              </a:rPr>
              <a:t>HC Subcommittee</a:t>
            </a:r>
            <a:r>
              <a:rPr lang="en-US" sz="1400" b="1" dirty="0">
                <a:solidFill>
                  <a:srgbClr val="0070C0"/>
                </a:solidFill>
                <a:latin typeface="Arial" charset="0"/>
                <a:cs typeface="Arial" charset="0"/>
              </a:rPr>
              <a:t>: Skills Development &amp; Employment Equity </a:t>
            </a:r>
            <a:r>
              <a:rPr lang="en-US" sz="1400" b="1" dirty="0" smtClean="0">
                <a:solidFill>
                  <a:srgbClr val="0070C0"/>
                </a:solidFill>
                <a:latin typeface="Arial" charset="0"/>
                <a:cs typeface="Arial" charset="0"/>
              </a:rPr>
              <a:t>Committees</a:t>
            </a:r>
            <a:endParaRPr lang="en-US" sz="1400" b="1" dirty="0" smtClean="0">
              <a:solidFill>
                <a:srgbClr val="0070C0"/>
              </a:solidFill>
              <a:latin typeface="Arial" charset="0"/>
            </a:endParaRPr>
          </a:p>
          <a:p>
            <a:pPr marL="114300" indent="-114300" algn="ctr">
              <a:spcBef>
                <a:spcPct val="50000"/>
              </a:spcBef>
              <a:buSzPct val="80000"/>
              <a:defRPr/>
            </a:pPr>
            <a:r>
              <a:rPr lang="en-US" sz="1200" b="1" dirty="0">
                <a:solidFill>
                  <a:srgbClr val="000000"/>
                </a:solidFill>
                <a:latin typeface="Arial" charset="0"/>
                <a:cs typeface="Arial" charset="0"/>
              </a:rPr>
              <a:t>Chaired </a:t>
            </a:r>
            <a:r>
              <a:rPr lang="en-US" sz="1200" b="1" dirty="0" smtClean="0">
                <a:solidFill>
                  <a:srgbClr val="000000"/>
                </a:solidFill>
                <a:latin typeface="Arial" charset="0"/>
                <a:cs typeface="Arial" charset="0"/>
              </a:rPr>
              <a:t>CHCO</a:t>
            </a:r>
            <a:endParaRPr lang="en-US" sz="1200" b="1" dirty="0">
              <a:solidFill>
                <a:srgbClr val="000000"/>
              </a:solidFill>
              <a:latin typeface="Arial" charset="0"/>
              <a:cs typeface="Arial" charset="0"/>
            </a:endParaRPr>
          </a:p>
          <a:p>
            <a:pPr marL="114300" indent="-114300" algn="ctr">
              <a:buSzPct val="80000"/>
              <a:buFont typeface="Webdings" pitchFamily="18" charset="2"/>
              <a:buNone/>
              <a:defRPr/>
            </a:pPr>
            <a:endParaRPr lang="en-US" sz="1400" dirty="0">
              <a:solidFill>
                <a:srgbClr val="000000"/>
              </a:solidFill>
              <a:latin typeface="Arial" charset="0"/>
            </a:endParaRPr>
          </a:p>
        </p:txBody>
      </p:sp>
      <p:sp>
        <p:nvSpPr>
          <p:cNvPr id="4143214" name="Text Box 110"/>
          <p:cNvSpPr txBox="1">
            <a:spLocks noChangeArrowheads="1"/>
          </p:cNvSpPr>
          <p:nvPr/>
        </p:nvSpPr>
        <p:spPr bwMode="auto">
          <a:xfrm>
            <a:off x="2276666" y="4454489"/>
            <a:ext cx="4252857" cy="778675"/>
          </a:xfrm>
          <a:prstGeom prst="rect">
            <a:avLst/>
          </a:prstGeom>
          <a:noFill/>
          <a:ln w="9525" algn="ctr">
            <a:noFill/>
            <a:miter lim="800000"/>
            <a:headEnd/>
            <a:tailEnd/>
          </a:ln>
          <a:effectLst>
            <a:prstShdw prst="shdw17" dist="17961" dir="2700000">
              <a:schemeClr val="accent2">
                <a:gamma/>
                <a:shade val="60000"/>
                <a:invGamma/>
              </a:schemeClr>
            </a:prstShdw>
          </a:effectLst>
        </p:spPr>
        <p:txBody>
          <a:bodyPr wrap="square" lIns="27432" tIns="27432" rIns="27432" bIns="27432">
            <a:spAutoFit/>
          </a:bodyPr>
          <a:lstStyle/>
          <a:p>
            <a:pPr marL="114300" indent="-114300" algn="ctr">
              <a:spcBef>
                <a:spcPct val="50000"/>
              </a:spcBef>
              <a:buSzPct val="80000"/>
              <a:buFont typeface="Webdings" pitchFamily="18" charset="2"/>
              <a:buNone/>
              <a:defRPr/>
            </a:pPr>
            <a:r>
              <a:rPr lang="en-US" sz="1400" b="1" dirty="0" smtClean="0">
                <a:solidFill>
                  <a:srgbClr val="0070C0"/>
                </a:solidFill>
                <a:latin typeface="Arial" charset="0"/>
              </a:rPr>
              <a:t>Security Committee</a:t>
            </a:r>
          </a:p>
          <a:p>
            <a:pPr marL="114300" indent="-114300" algn="ctr">
              <a:spcBef>
                <a:spcPct val="50000"/>
              </a:spcBef>
              <a:buSzPct val="80000"/>
              <a:defRPr/>
            </a:pPr>
            <a:r>
              <a:rPr lang="en-US" sz="1100" b="1" dirty="0">
                <a:solidFill>
                  <a:srgbClr val="000000"/>
                </a:solidFill>
                <a:latin typeface="Arial" charset="0"/>
                <a:cs typeface="Arial" charset="0"/>
              </a:rPr>
              <a:t>Chaired by </a:t>
            </a:r>
            <a:r>
              <a:rPr lang="en-US" sz="1100" b="1" dirty="0" smtClean="0">
                <a:solidFill>
                  <a:srgbClr val="000000"/>
                </a:solidFill>
                <a:latin typeface="Arial" charset="0"/>
                <a:cs typeface="Arial" charset="0"/>
              </a:rPr>
              <a:t>Senior Manager Security</a:t>
            </a:r>
          </a:p>
          <a:p>
            <a:pPr marL="114300" indent="-114300" algn="ctr">
              <a:spcBef>
                <a:spcPct val="50000"/>
              </a:spcBef>
              <a:buSzPct val="80000"/>
              <a:defRPr/>
            </a:pPr>
            <a:r>
              <a:rPr lang="en-US" sz="1100" b="1" dirty="0" smtClean="0">
                <a:solidFill>
                  <a:srgbClr val="000000"/>
                </a:solidFill>
                <a:latin typeface="Arial" charset="0"/>
                <a:cs typeface="Arial" charset="0"/>
              </a:rPr>
              <a:t>Regional Chairpersons</a:t>
            </a:r>
            <a:endParaRPr lang="en-US" sz="1400" dirty="0">
              <a:solidFill>
                <a:srgbClr val="000000"/>
              </a:solidFill>
              <a:latin typeface="Arial" charset="0"/>
            </a:endParaRPr>
          </a:p>
        </p:txBody>
      </p:sp>
      <p:sp>
        <p:nvSpPr>
          <p:cNvPr id="4143215" name="Text Box 111"/>
          <p:cNvSpPr txBox="1">
            <a:spLocks noChangeArrowheads="1"/>
          </p:cNvSpPr>
          <p:nvPr/>
        </p:nvSpPr>
        <p:spPr bwMode="auto">
          <a:xfrm>
            <a:off x="3077369" y="3451729"/>
            <a:ext cx="2923381" cy="978729"/>
          </a:xfrm>
          <a:prstGeom prst="rect">
            <a:avLst/>
          </a:prstGeom>
          <a:noFill/>
          <a:ln w="9525" algn="ctr">
            <a:noFill/>
            <a:miter lim="800000"/>
            <a:headEnd/>
            <a:tailEnd/>
          </a:ln>
          <a:effectLst>
            <a:prstShdw prst="shdw17" dist="17961" dir="2700000">
              <a:schemeClr val="accent2">
                <a:gamma/>
                <a:shade val="60000"/>
                <a:invGamma/>
              </a:schemeClr>
            </a:prstShdw>
          </a:effectLst>
        </p:spPr>
        <p:txBody>
          <a:bodyPr wrap="square" lIns="27432" tIns="27432" rIns="27432" bIns="27432">
            <a:spAutoFit/>
          </a:bodyPr>
          <a:lstStyle/>
          <a:p>
            <a:pPr marL="114300" indent="-114300" algn="ctr">
              <a:buSzPct val="80000"/>
              <a:buFont typeface="Webdings" pitchFamily="18" charset="2"/>
              <a:buNone/>
              <a:defRPr/>
            </a:pPr>
            <a:r>
              <a:rPr lang="en-US" sz="1400" b="1" dirty="0" smtClean="0">
                <a:solidFill>
                  <a:srgbClr val="0070C0"/>
                </a:solidFill>
                <a:latin typeface="Arial" charset="0"/>
              </a:rPr>
              <a:t>Loss Control Committee</a:t>
            </a:r>
            <a:endParaRPr lang="en-US" sz="1400" b="1" dirty="0">
              <a:solidFill>
                <a:srgbClr val="0070C0"/>
              </a:solidFill>
              <a:latin typeface="Arial" charset="0"/>
            </a:endParaRPr>
          </a:p>
          <a:p>
            <a:pPr marL="114300" indent="-114300" algn="ctr">
              <a:buSzPct val="80000"/>
              <a:buFont typeface="Webdings" pitchFamily="18" charset="2"/>
              <a:buNone/>
              <a:defRPr/>
            </a:pPr>
            <a:r>
              <a:rPr lang="en-US" sz="1400" b="1" dirty="0" smtClean="0">
                <a:solidFill>
                  <a:srgbClr val="0070C0"/>
                </a:solidFill>
                <a:latin typeface="Arial" charset="0"/>
              </a:rPr>
              <a:t>(LCC)</a:t>
            </a:r>
          </a:p>
          <a:p>
            <a:pPr marL="114300" indent="-114300" algn="ctr">
              <a:spcBef>
                <a:spcPct val="50000"/>
              </a:spcBef>
              <a:buSzPct val="80000"/>
              <a:defRPr/>
            </a:pPr>
            <a:r>
              <a:rPr lang="en-US" sz="1200" b="1" dirty="0">
                <a:solidFill>
                  <a:srgbClr val="000000"/>
                </a:solidFill>
                <a:latin typeface="Arial" charset="0"/>
                <a:cs typeface="Arial" charset="0"/>
              </a:rPr>
              <a:t>Chaired by </a:t>
            </a:r>
            <a:r>
              <a:rPr lang="en-US" sz="1200" b="1" dirty="0" smtClean="0">
                <a:solidFill>
                  <a:srgbClr val="000000"/>
                </a:solidFill>
                <a:latin typeface="Arial" charset="0"/>
                <a:cs typeface="Arial" charset="0"/>
              </a:rPr>
              <a:t>CFO</a:t>
            </a:r>
            <a:endParaRPr lang="en-US" sz="1200" b="1" dirty="0">
              <a:solidFill>
                <a:srgbClr val="000000"/>
              </a:solidFill>
              <a:latin typeface="Arial" charset="0"/>
              <a:cs typeface="Arial" charset="0"/>
            </a:endParaRPr>
          </a:p>
          <a:p>
            <a:pPr marL="114300" indent="-114300" algn="ctr">
              <a:buSzPct val="80000"/>
              <a:buFont typeface="Webdings" pitchFamily="18" charset="2"/>
              <a:buNone/>
              <a:defRPr/>
            </a:pPr>
            <a:endParaRPr lang="en-US" sz="1400" dirty="0">
              <a:solidFill>
                <a:srgbClr val="000000"/>
              </a:solidFill>
              <a:latin typeface="Arial" charset="0"/>
            </a:endParaRPr>
          </a:p>
        </p:txBody>
      </p:sp>
      <p:sp>
        <p:nvSpPr>
          <p:cNvPr id="4143225" name="Text Box 121"/>
          <p:cNvSpPr txBox="1">
            <a:spLocks noChangeArrowheads="1"/>
          </p:cNvSpPr>
          <p:nvPr/>
        </p:nvSpPr>
        <p:spPr bwMode="auto">
          <a:xfrm>
            <a:off x="3614738" y="2297113"/>
            <a:ext cx="1996882" cy="1440394"/>
          </a:xfrm>
          <a:prstGeom prst="rect">
            <a:avLst/>
          </a:prstGeom>
          <a:noFill/>
          <a:ln w="9525" algn="ctr">
            <a:noFill/>
            <a:miter lim="800000"/>
            <a:headEnd/>
            <a:tailEnd/>
          </a:ln>
          <a:effectLst>
            <a:prstShdw prst="shdw17" dist="17961" dir="2700000">
              <a:schemeClr val="accent2">
                <a:gamma/>
                <a:shade val="60000"/>
                <a:invGamma/>
              </a:schemeClr>
            </a:prstShdw>
          </a:effectLst>
        </p:spPr>
        <p:txBody>
          <a:bodyPr wrap="square" lIns="27432" tIns="27432" rIns="27432" bIns="27432">
            <a:spAutoFit/>
          </a:bodyPr>
          <a:lstStyle/>
          <a:p>
            <a:pPr marL="114300" indent="-114300" algn="ctr">
              <a:spcBef>
                <a:spcPct val="50000"/>
              </a:spcBef>
              <a:buSzPct val="80000"/>
              <a:buFont typeface="Webdings" pitchFamily="18" charset="2"/>
              <a:buNone/>
              <a:defRPr/>
            </a:pPr>
            <a:r>
              <a:rPr lang="en-US" sz="1400" b="1" dirty="0" smtClean="0">
                <a:solidFill>
                  <a:srgbClr val="0070C0"/>
                </a:solidFill>
                <a:latin typeface="Arial" charset="0"/>
                <a:cs typeface="Arial" charset="0"/>
              </a:rPr>
              <a:t>Pre-Proclamations Planning Committee</a:t>
            </a:r>
          </a:p>
          <a:p>
            <a:pPr marL="185738" indent="-185738">
              <a:buFontTx/>
              <a:buChar char="•"/>
            </a:pPr>
            <a:r>
              <a:rPr lang="en-US" sz="1100" b="1" dirty="0">
                <a:solidFill>
                  <a:srgbClr val="000000"/>
                </a:solidFill>
                <a:latin typeface="Segoe UI" panose="020B0502040204020203" pitchFamily="34" charset="0"/>
                <a:cs typeface="Arial" charset="0"/>
              </a:rPr>
              <a:t>National </a:t>
            </a:r>
            <a:r>
              <a:rPr lang="en-US" sz="1100" b="1" dirty="0" err="1">
                <a:solidFill>
                  <a:srgbClr val="000000"/>
                </a:solidFill>
                <a:latin typeface="Segoe UI" panose="020B0502040204020203" pitchFamily="34" charset="0"/>
                <a:cs typeface="Arial" charset="0"/>
              </a:rPr>
              <a:t>proc</a:t>
            </a:r>
            <a:r>
              <a:rPr lang="en-US" sz="1100" b="1" dirty="0">
                <a:solidFill>
                  <a:srgbClr val="000000"/>
                </a:solidFill>
                <a:latin typeface="Segoe UI" panose="020B0502040204020203" pitchFamily="34" charset="0"/>
                <a:cs typeface="Arial" charset="0"/>
              </a:rPr>
              <a:t> Chair CNIO</a:t>
            </a:r>
          </a:p>
          <a:p>
            <a:pPr marL="185738" indent="-185738">
              <a:buFontTx/>
              <a:buChar char="•"/>
            </a:pPr>
            <a:r>
              <a:rPr lang="en-US" sz="1100" b="1" dirty="0">
                <a:solidFill>
                  <a:srgbClr val="000000"/>
                </a:solidFill>
                <a:latin typeface="Segoe UI" panose="020B0502040204020203" pitchFamily="34" charset="0"/>
                <a:cs typeface="Arial" charset="0"/>
              </a:rPr>
              <a:t>Provincial </a:t>
            </a:r>
            <a:r>
              <a:rPr lang="en-US" sz="1100" b="1" dirty="0" err="1">
                <a:solidFill>
                  <a:srgbClr val="000000"/>
                </a:solidFill>
                <a:latin typeface="Segoe UI" panose="020B0502040204020203" pitchFamily="34" charset="0"/>
                <a:cs typeface="Arial" charset="0"/>
              </a:rPr>
              <a:t>proc</a:t>
            </a:r>
            <a:r>
              <a:rPr lang="en-US" sz="1100" b="1" dirty="0">
                <a:solidFill>
                  <a:srgbClr val="000000"/>
                </a:solidFill>
                <a:latin typeface="Segoe UI" panose="020B0502040204020203" pitchFamily="34" charset="0"/>
                <a:cs typeface="Arial" charset="0"/>
              </a:rPr>
              <a:t> Chair the </a:t>
            </a:r>
            <a:r>
              <a:rPr lang="en-US" sz="1100" b="1" dirty="0" err="1">
                <a:solidFill>
                  <a:srgbClr val="000000"/>
                </a:solidFill>
                <a:latin typeface="Segoe UI" panose="020B0502040204020203" pitchFamily="34" charset="0"/>
                <a:cs typeface="Arial" charset="0"/>
              </a:rPr>
              <a:t>Prov</a:t>
            </a:r>
            <a:r>
              <a:rPr lang="en-US" sz="1100" b="1" dirty="0">
                <a:solidFill>
                  <a:srgbClr val="000000"/>
                </a:solidFill>
                <a:latin typeface="Segoe UI" panose="020B0502040204020203" pitchFamily="34" charset="0"/>
                <a:cs typeface="Arial" charset="0"/>
              </a:rPr>
              <a:t> Head or Head of Investigations</a:t>
            </a:r>
          </a:p>
          <a:p>
            <a:pPr marL="114300" indent="-114300" algn="ctr">
              <a:spcBef>
                <a:spcPct val="50000"/>
              </a:spcBef>
              <a:buSzPct val="80000"/>
              <a:buFont typeface="Webdings" pitchFamily="18" charset="2"/>
              <a:buNone/>
              <a:defRPr/>
            </a:pPr>
            <a:endParaRPr lang="en-US" sz="1200" b="1" dirty="0">
              <a:solidFill>
                <a:srgbClr val="000000"/>
              </a:solidFill>
              <a:latin typeface="Arial" charset="0"/>
              <a:cs typeface="Arial" charset="0"/>
            </a:endParaRPr>
          </a:p>
        </p:txBody>
      </p:sp>
      <p:sp>
        <p:nvSpPr>
          <p:cNvPr id="14371" name="Text Box 35"/>
          <p:cNvSpPr txBox="1">
            <a:spLocks noChangeArrowheads="1"/>
          </p:cNvSpPr>
          <p:nvPr/>
        </p:nvSpPr>
        <p:spPr bwMode="auto">
          <a:xfrm>
            <a:off x="7542213" y="2695575"/>
            <a:ext cx="184150" cy="3667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endParaRPr lang="en-ZA">
              <a:solidFill>
                <a:srgbClr val="000000"/>
              </a:solidFill>
              <a:latin typeface="Arial" charset="0"/>
              <a:cs typeface="Arial" charset="0"/>
            </a:endParaRPr>
          </a:p>
        </p:txBody>
      </p:sp>
      <p:sp>
        <p:nvSpPr>
          <p:cNvPr id="8210" name="Line 97"/>
          <p:cNvSpPr>
            <a:spLocks noChangeShapeType="1"/>
          </p:cNvSpPr>
          <p:nvPr/>
        </p:nvSpPr>
        <p:spPr bwMode="auto">
          <a:xfrm flipH="1">
            <a:off x="1546225" y="2573338"/>
            <a:ext cx="1625600" cy="3998912"/>
          </a:xfrm>
          <a:prstGeom prst="line">
            <a:avLst/>
          </a:prstGeom>
          <a:noFill/>
          <a:ln w="12700">
            <a:noFill/>
            <a:round/>
            <a:headEnd/>
            <a:tailEnd/>
          </a:ln>
        </p:spPr>
        <p:txBody>
          <a:bodyPr wrap="none" lIns="0" tIns="0" rIns="0" bIns="0" anchor="ctr"/>
          <a:lstStyle/>
          <a:p>
            <a:endParaRPr lang="en-ZA">
              <a:solidFill>
                <a:srgbClr val="000000"/>
              </a:solidFill>
              <a:latin typeface="Arial" charset="0"/>
              <a:cs typeface="Arial" charset="0"/>
            </a:endParaRPr>
          </a:p>
        </p:txBody>
      </p:sp>
      <p:sp>
        <p:nvSpPr>
          <p:cNvPr id="8211" name="Text Box 113"/>
          <p:cNvSpPr txBox="1">
            <a:spLocks noChangeArrowheads="1"/>
          </p:cNvSpPr>
          <p:nvPr/>
        </p:nvSpPr>
        <p:spPr bwMode="auto">
          <a:xfrm>
            <a:off x="795147" y="3638630"/>
            <a:ext cx="2390965" cy="409343"/>
          </a:xfrm>
          <a:prstGeom prst="rect">
            <a:avLst/>
          </a:prstGeom>
          <a:noFill/>
          <a:ln w="9525" algn="ctr">
            <a:noFill/>
            <a:miter lim="800000"/>
            <a:headEnd/>
            <a:tailEnd/>
          </a:ln>
          <a:effectLst>
            <a:prstShdw prst="shdw17" dist="17961" dir="2700000">
              <a:srgbClr val="98917E"/>
            </a:prstShdw>
          </a:effectLst>
        </p:spPr>
        <p:txBody>
          <a:bodyPr wrap="square" lIns="27432" tIns="27432" rIns="27432" bIns="27432">
            <a:spAutoFit/>
          </a:bodyPr>
          <a:lstStyle/>
          <a:p>
            <a:pPr>
              <a:spcBef>
                <a:spcPct val="50000"/>
              </a:spcBef>
              <a:buSzPct val="80000"/>
              <a:buFont typeface="Webdings" pitchFamily="18" charset="2"/>
              <a:buNone/>
            </a:pPr>
            <a:r>
              <a:rPr lang="en-US" sz="1100" i="1" dirty="0" smtClean="0">
                <a:solidFill>
                  <a:srgbClr val="FFFFFF"/>
                </a:solidFill>
                <a:latin typeface="Arial" charset="0"/>
                <a:cs typeface="Arial" charset="0"/>
              </a:rPr>
              <a:t>I </a:t>
            </a:r>
            <a:r>
              <a:rPr lang="en-US" sz="1100" i="1" dirty="0" smtClean="0">
                <a:solidFill>
                  <a:srgbClr val="000000"/>
                </a:solidFill>
                <a:latin typeface="Arial" charset="0"/>
                <a:cs typeface="Arial" charset="0"/>
              </a:rPr>
              <a:t>A</a:t>
            </a:r>
            <a:r>
              <a:rPr lang="en-US" sz="1200" i="1" dirty="0" smtClean="0">
                <a:solidFill>
                  <a:srgbClr val="000000"/>
                </a:solidFill>
                <a:latin typeface="Arial" charset="0"/>
                <a:cs typeface="Arial" charset="0"/>
              </a:rPr>
              <a:t>s per the approved </a:t>
            </a:r>
            <a:r>
              <a:rPr lang="en-US" sz="1200" i="1" dirty="0" err="1" smtClean="0">
                <a:solidFill>
                  <a:srgbClr val="000000"/>
                </a:solidFill>
                <a:latin typeface="Arial" charset="0"/>
                <a:cs typeface="Arial" charset="0"/>
              </a:rPr>
              <a:t>ToR</a:t>
            </a:r>
            <a:r>
              <a:rPr lang="en-US" sz="1100" i="1" dirty="0">
                <a:solidFill>
                  <a:srgbClr val="FFFFFF"/>
                </a:solidFill>
                <a:latin typeface="Arial" charset="0"/>
                <a:cs typeface="Arial" charset="0"/>
              </a:rPr>
              <a:t/>
            </a:r>
            <a:br>
              <a:rPr lang="en-US" sz="1100" i="1" dirty="0">
                <a:solidFill>
                  <a:srgbClr val="FFFFFF"/>
                </a:solidFill>
                <a:latin typeface="Arial" charset="0"/>
                <a:cs typeface="Arial" charset="0"/>
              </a:rPr>
            </a:br>
            <a:r>
              <a:rPr lang="en-US" sz="1100" i="1" dirty="0">
                <a:solidFill>
                  <a:srgbClr val="FFFFFF"/>
                </a:solidFill>
                <a:latin typeface="Arial" charset="0"/>
                <a:cs typeface="Arial" charset="0"/>
              </a:rPr>
              <a:t>Performance</a:t>
            </a:r>
          </a:p>
        </p:txBody>
      </p:sp>
      <p:sp>
        <p:nvSpPr>
          <p:cNvPr id="8212" name="Text Box 115"/>
          <p:cNvSpPr txBox="1">
            <a:spLocks noChangeArrowheads="1"/>
          </p:cNvSpPr>
          <p:nvPr/>
        </p:nvSpPr>
        <p:spPr bwMode="auto">
          <a:xfrm>
            <a:off x="692999" y="4572000"/>
            <a:ext cx="1774769" cy="240066"/>
          </a:xfrm>
          <a:prstGeom prst="rect">
            <a:avLst/>
          </a:prstGeom>
          <a:noFill/>
          <a:ln w="9525" algn="ctr">
            <a:noFill/>
            <a:miter lim="800000"/>
            <a:headEnd/>
            <a:tailEnd/>
          </a:ln>
          <a:effectLst>
            <a:prstShdw prst="shdw17" dist="17961" dir="2700000">
              <a:srgbClr val="98917E"/>
            </a:prstShdw>
          </a:effectLst>
        </p:spPr>
        <p:txBody>
          <a:bodyPr wrap="square" lIns="27432" tIns="27432" rIns="27432" bIns="27432">
            <a:spAutoFit/>
          </a:bodyPr>
          <a:lstStyle/>
          <a:p>
            <a:pPr marL="114300" indent="-114300">
              <a:buSzPct val="80000"/>
              <a:buFont typeface="Webdings" pitchFamily="18" charset="2"/>
              <a:buNone/>
            </a:pPr>
            <a:r>
              <a:rPr lang="en-US" sz="1200" i="1" dirty="0" smtClean="0">
                <a:solidFill>
                  <a:srgbClr val="000000"/>
                </a:solidFill>
                <a:latin typeface="Arial" charset="0"/>
                <a:cs typeface="Arial" charset="0"/>
              </a:rPr>
              <a:t>As per the approved </a:t>
            </a:r>
            <a:r>
              <a:rPr lang="en-US" sz="1200" i="1" dirty="0" err="1" smtClean="0">
                <a:solidFill>
                  <a:srgbClr val="000000"/>
                </a:solidFill>
                <a:latin typeface="Arial" charset="0"/>
                <a:cs typeface="Arial" charset="0"/>
              </a:rPr>
              <a:t>ToR</a:t>
            </a:r>
            <a:endParaRPr lang="en-US" sz="1500" i="1" dirty="0">
              <a:solidFill>
                <a:srgbClr val="FFFFFF"/>
              </a:solidFill>
              <a:latin typeface="Arial" charset="0"/>
              <a:cs typeface="Arial" charset="0"/>
            </a:endParaRPr>
          </a:p>
        </p:txBody>
      </p:sp>
      <p:sp>
        <p:nvSpPr>
          <p:cNvPr id="8213" name="Text Box 115"/>
          <p:cNvSpPr txBox="1">
            <a:spLocks noChangeArrowheads="1"/>
          </p:cNvSpPr>
          <p:nvPr/>
        </p:nvSpPr>
        <p:spPr bwMode="auto">
          <a:xfrm>
            <a:off x="817563" y="5500688"/>
            <a:ext cx="1944687" cy="285750"/>
          </a:xfrm>
          <a:prstGeom prst="rect">
            <a:avLst/>
          </a:prstGeom>
          <a:noFill/>
          <a:ln w="9525" algn="ctr">
            <a:noFill/>
            <a:miter lim="800000"/>
            <a:headEnd/>
            <a:tailEnd/>
          </a:ln>
          <a:effectLst>
            <a:prstShdw prst="shdw17" dist="17961" dir="2700000">
              <a:srgbClr val="98917E"/>
            </a:prstShdw>
          </a:effectLst>
        </p:spPr>
        <p:txBody>
          <a:bodyPr lIns="27432" tIns="27432" rIns="27432" bIns="27432">
            <a:spAutoFit/>
          </a:bodyPr>
          <a:lstStyle/>
          <a:p>
            <a:pPr marL="114300" indent="-114300">
              <a:spcBef>
                <a:spcPct val="50000"/>
              </a:spcBef>
              <a:buSzPct val="80000"/>
              <a:buFont typeface="Webdings" pitchFamily="18" charset="2"/>
              <a:buNone/>
            </a:pPr>
            <a:r>
              <a:rPr lang="en-US" sz="1500" b="1" i="1">
                <a:solidFill>
                  <a:srgbClr val="FFFFFF"/>
                </a:solidFill>
                <a:latin typeface="Arial" charset="0"/>
                <a:cs typeface="Arial" charset="0"/>
              </a:rPr>
              <a:t>Delivery</a:t>
            </a:r>
          </a:p>
        </p:txBody>
      </p:sp>
      <p:cxnSp>
        <p:nvCxnSpPr>
          <p:cNvPr id="26" name="Straight Connector 25"/>
          <p:cNvCxnSpPr/>
          <p:nvPr/>
        </p:nvCxnSpPr>
        <p:spPr>
          <a:xfrm rot="10800000">
            <a:off x="5715000" y="3433812"/>
            <a:ext cx="2928938" cy="15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0800000">
            <a:off x="6416675" y="4428469"/>
            <a:ext cx="2928938" cy="158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0800000">
            <a:off x="6000750" y="5283857"/>
            <a:ext cx="2928938" cy="158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218" name="Text Box 112"/>
          <p:cNvSpPr txBox="1">
            <a:spLocks noChangeArrowheads="1"/>
          </p:cNvSpPr>
          <p:nvPr/>
        </p:nvSpPr>
        <p:spPr bwMode="auto">
          <a:xfrm>
            <a:off x="6643688" y="3643313"/>
            <a:ext cx="2000250" cy="794064"/>
          </a:xfrm>
          <a:prstGeom prst="rect">
            <a:avLst/>
          </a:prstGeom>
          <a:noFill/>
          <a:ln w="9525" algn="ctr">
            <a:noFill/>
            <a:miter lim="800000"/>
            <a:headEnd/>
            <a:tailEnd/>
          </a:ln>
          <a:effectLst>
            <a:prstShdw prst="shdw17" dist="17961" dir="2700000">
              <a:srgbClr val="98917E"/>
            </a:prstShdw>
          </a:effectLst>
        </p:spPr>
        <p:txBody>
          <a:bodyPr lIns="27432" tIns="27432" rIns="27432" bIns="27432">
            <a:spAutoFit/>
          </a:bodyPr>
          <a:lstStyle/>
          <a:p>
            <a:pPr marL="114300" indent="-114300">
              <a:buSzPct val="80000"/>
              <a:buFont typeface="Arial" charset="0"/>
              <a:buChar char="•"/>
            </a:pPr>
            <a:r>
              <a:rPr lang="en-US" sz="1200" i="1" dirty="0" smtClean="0">
                <a:solidFill>
                  <a:srgbClr val="000000"/>
                </a:solidFill>
                <a:latin typeface="Arial" charset="0"/>
                <a:cs typeface="Arial" charset="0"/>
              </a:rPr>
              <a:t>Review Fruitless &amp; wasteful expenditure, irregular and internal investigations outcomes </a:t>
            </a:r>
            <a:endParaRPr lang="en-US" sz="1200" i="1" dirty="0">
              <a:solidFill>
                <a:srgbClr val="000000"/>
              </a:solidFill>
              <a:latin typeface="Arial" charset="0"/>
              <a:cs typeface="Arial" charset="0"/>
            </a:endParaRPr>
          </a:p>
        </p:txBody>
      </p:sp>
      <p:sp>
        <p:nvSpPr>
          <p:cNvPr id="8219" name="Text Box 112"/>
          <p:cNvSpPr txBox="1">
            <a:spLocks noChangeArrowheads="1"/>
          </p:cNvSpPr>
          <p:nvPr/>
        </p:nvSpPr>
        <p:spPr bwMode="auto">
          <a:xfrm>
            <a:off x="7055589" y="4501357"/>
            <a:ext cx="1806575" cy="609398"/>
          </a:xfrm>
          <a:prstGeom prst="rect">
            <a:avLst/>
          </a:prstGeom>
          <a:noFill/>
          <a:ln w="9525" algn="ctr">
            <a:noFill/>
            <a:miter lim="800000"/>
            <a:headEnd/>
            <a:tailEnd/>
          </a:ln>
          <a:effectLst>
            <a:prstShdw prst="shdw17" dist="17961" dir="2700000">
              <a:srgbClr val="98917E"/>
            </a:prstShdw>
          </a:effectLst>
        </p:spPr>
        <p:txBody>
          <a:bodyPr wrap="square" lIns="27432" tIns="27432" rIns="27432" bIns="27432">
            <a:spAutoFit/>
          </a:bodyPr>
          <a:lstStyle/>
          <a:p>
            <a:pPr marL="114300" indent="-114300">
              <a:buSzPct val="80000"/>
              <a:buFont typeface="Arial" charset="0"/>
              <a:buChar char="•"/>
            </a:pPr>
            <a:r>
              <a:rPr lang="en-US" sz="1200" i="1" dirty="0" smtClean="0">
                <a:solidFill>
                  <a:srgbClr val="000000"/>
                </a:solidFill>
                <a:latin typeface="Arial" charset="0"/>
                <a:cs typeface="Arial" charset="0"/>
              </a:rPr>
              <a:t>Review security strategies and security improvements</a:t>
            </a:r>
            <a:endParaRPr lang="en-US" sz="1200" i="1" dirty="0">
              <a:solidFill>
                <a:srgbClr val="000000"/>
              </a:solidFill>
              <a:latin typeface="Arial" charset="0"/>
              <a:cs typeface="Arial" charset="0"/>
            </a:endParaRPr>
          </a:p>
        </p:txBody>
      </p:sp>
      <p:sp>
        <p:nvSpPr>
          <p:cNvPr id="8220" name="Text Box 112"/>
          <p:cNvSpPr txBox="1">
            <a:spLocks noChangeArrowheads="1"/>
          </p:cNvSpPr>
          <p:nvPr/>
        </p:nvSpPr>
        <p:spPr bwMode="auto">
          <a:xfrm>
            <a:off x="7500938" y="5357813"/>
            <a:ext cx="1643062" cy="424732"/>
          </a:xfrm>
          <a:prstGeom prst="rect">
            <a:avLst/>
          </a:prstGeom>
          <a:noFill/>
          <a:ln w="9525" algn="ctr">
            <a:noFill/>
            <a:miter lim="800000"/>
            <a:headEnd/>
            <a:tailEnd/>
          </a:ln>
          <a:effectLst>
            <a:prstShdw prst="shdw17" dist="17961" dir="2700000">
              <a:srgbClr val="98917E"/>
            </a:prstShdw>
          </a:effectLst>
        </p:spPr>
        <p:txBody>
          <a:bodyPr lIns="27432" tIns="27432" rIns="27432" bIns="27432">
            <a:spAutoFit/>
          </a:bodyPr>
          <a:lstStyle/>
          <a:p>
            <a:pPr marL="114300" indent="-114300">
              <a:buSzPct val="80000"/>
              <a:buFont typeface="Arial" charset="0"/>
              <a:buChar char="•"/>
            </a:pPr>
            <a:r>
              <a:rPr lang="en-US" sz="1200" i="1" dirty="0">
                <a:solidFill>
                  <a:srgbClr val="000000"/>
                </a:solidFill>
                <a:latin typeface="Arial" charset="0"/>
                <a:cs typeface="Arial" charset="0"/>
              </a:rPr>
              <a:t>Governed by Terms of </a:t>
            </a:r>
            <a:r>
              <a:rPr lang="en-US" sz="1200" i="1" dirty="0" smtClean="0">
                <a:solidFill>
                  <a:srgbClr val="000000"/>
                </a:solidFill>
                <a:latin typeface="Arial" charset="0"/>
                <a:cs typeface="Arial" charset="0"/>
              </a:rPr>
              <a:t>reference</a:t>
            </a:r>
            <a:endParaRPr lang="en-US" sz="1200" i="1" dirty="0">
              <a:solidFill>
                <a:srgbClr val="000000"/>
              </a:solidFill>
              <a:latin typeface="Arial" charset="0"/>
              <a:cs typeface="Arial" charset="0"/>
            </a:endParaRPr>
          </a:p>
        </p:txBody>
      </p:sp>
      <p:sp>
        <p:nvSpPr>
          <p:cNvPr id="8221" name="Text Box 112"/>
          <p:cNvSpPr txBox="1">
            <a:spLocks noChangeArrowheads="1"/>
          </p:cNvSpPr>
          <p:nvPr/>
        </p:nvSpPr>
        <p:spPr bwMode="auto">
          <a:xfrm>
            <a:off x="827087" y="2852738"/>
            <a:ext cx="2359025" cy="517065"/>
          </a:xfrm>
          <a:prstGeom prst="rect">
            <a:avLst/>
          </a:prstGeom>
          <a:noFill/>
          <a:ln w="9525" algn="ctr">
            <a:noFill/>
            <a:miter lim="800000"/>
            <a:headEnd/>
            <a:tailEnd/>
          </a:ln>
          <a:effectLst>
            <a:prstShdw prst="shdw17" dist="17961" dir="2700000">
              <a:srgbClr val="98917E"/>
            </a:prstShdw>
          </a:effectLst>
        </p:spPr>
        <p:txBody>
          <a:bodyPr wrap="square" lIns="27432" tIns="27432" rIns="27432" bIns="27432">
            <a:spAutoFit/>
          </a:bodyPr>
          <a:lstStyle/>
          <a:p>
            <a:pPr marL="114300" indent="-114300">
              <a:spcBef>
                <a:spcPct val="50000"/>
              </a:spcBef>
              <a:buSzPct val="80000"/>
              <a:buFont typeface="Webdings" pitchFamily="18" charset="2"/>
              <a:buNone/>
            </a:pPr>
            <a:r>
              <a:rPr lang="en-US" sz="1500" b="1" i="1" dirty="0">
                <a:solidFill>
                  <a:srgbClr val="FFFFFF"/>
                </a:solidFill>
                <a:latin typeface="Arial" charset="0"/>
                <a:cs typeface="Arial" charset="0"/>
              </a:rPr>
              <a:t>Strategy &amp;</a:t>
            </a:r>
          </a:p>
          <a:p>
            <a:pPr marL="114300" indent="-114300">
              <a:buSzPct val="80000"/>
              <a:buFont typeface="Webdings" pitchFamily="18" charset="2"/>
              <a:buNone/>
            </a:pPr>
            <a:r>
              <a:rPr lang="en-US" sz="1500" b="1" i="1" dirty="0">
                <a:solidFill>
                  <a:srgbClr val="FFFFFF"/>
                </a:solidFill>
                <a:latin typeface="Arial" charset="0"/>
                <a:cs typeface="Arial" charset="0"/>
              </a:rPr>
              <a:t>Direction</a:t>
            </a:r>
          </a:p>
        </p:txBody>
      </p:sp>
      <p:sp>
        <p:nvSpPr>
          <p:cNvPr id="36" name="Text Box 112"/>
          <p:cNvSpPr txBox="1">
            <a:spLocks noChangeArrowheads="1"/>
          </p:cNvSpPr>
          <p:nvPr/>
        </p:nvSpPr>
        <p:spPr bwMode="auto">
          <a:xfrm>
            <a:off x="5929313" y="2571750"/>
            <a:ext cx="2743200" cy="609398"/>
          </a:xfrm>
          <a:prstGeom prst="rect">
            <a:avLst/>
          </a:prstGeom>
          <a:noFill/>
          <a:ln w="9525" algn="ctr">
            <a:noFill/>
            <a:miter lim="800000"/>
            <a:headEnd/>
            <a:tailEnd/>
          </a:ln>
          <a:effectLst>
            <a:prstShdw prst="shdw17" dist="17961" dir="2700000">
              <a:srgbClr val="98917E"/>
            </a:prstShdw>
          </a:effectLst>
        </p:spPr>
        <p:txBody>
          <a:bodyPr wrap="square" lIns="27432" tIns="27432" rIns="27432" bIns="27432">
            <a:spAutoFit/>
          </a:bodyPr>
          <a:lstStyle/>
          <a:p>
            <a:pPr marL="114300" indent="-114300">
              <a:buSzPct val="80000"/>
              <a:buFont typeface="Arial" pitchFamily="34" charset="0"/>
              <a:buChar char="•"/>
              <a:defRPr/>
            </a:pPr>
            <a:r>
              <a:rPr lang="en-US" sz="1200" i="1" dirty="0">
                <a:solidFill>
                  <a:srgbClr val="000000"/>
                </a:solidFill>
                <a:latin typeface="Segoe UI" panose="020B0502040204020203" pitchFamily="34" charset="0"/>
                <a:cs typeface="Arial" charset="0"/>
              </a:rPr>
              <a:t>Discuss and plan pro-actively matters pertaining to the investigation on that </a:t>
            </a:r>
            <a:r>
              <a:rPr lang="en-US" sz="1200" i="1" dirty="0" smtClean="0">
                <a:solidFill>
                  <a:srgbClr val="000000"/>
                </a:solidFill>
                <a:latin typeface="Segoe UI" panose="020B0502040204020203" pitchFamily="34" charset="0"/>
                <a:cs typeface="Arial" charset="0"/>
              </a:rPr>
              <a:t>proclamation</a:t>
            </a:r>
            <a:endParaRPr lang="en-US" sz="1200" i="1" dirty="0">
              <a:solidFill>
                <a:srgbClr val="000000"/>
              </a:solidFill>
              <a:latin typeface="Arial" charset="0"/>
              <a:cs typeface="Arial" charset="0"/>
            </a:endParaRPr>
          </a:p>
        </p:txBody>
      </p:sp>
      <p:sp>
        <p:nvSpPr>
          <p:cNvPr id="37" name="Up-Down Arrow 36"/>
          <p:cNvSpPr/>
          <p:nvPr/>
        </p:nvSpPr>
        <p:spPr>
          <a:xfrm>
            <a:off x="71438" y="1143000"/>
            <a:ext cx="714375" cy="4857750"/>
          </a:xfrm>
          <a:prstGeom prst="upDownArrow">
            <a:avLst>
              <a:gd name="adj1" fmla="val 50000"/>
              <a:gd name="adj2" fmla="val 45136"/>
            </a:avLst>
          </a:prstGeom>
          <a:solidFill>
            <a:srgbClr val="E1E0BA"/>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a:solidFill>
                <a:srgbClr val="FFFFFF"/>
              </a:solidFill>
            </a:endParaRPr>
          </a:p>
        </p:txBody>
      </p:sp>
      <p:sp>
        <p:nvSpPr>
          <p:cNvPr id="8224" name="TextBox 37"/>
          <p:cNvSpPr txBox="1">
            <a:spLocks noChangeArrowheads="1"/>
          </p:cNvSpPr>
          <p:nvPr/>
        </p:nvSpPr>
        <p:spPr bwMode="auto">
          <a:xfrm rot="-5400000">
            <a:off x="-1524794" y="3382169"/>
            <a:ext cx="3929063" cy="307975"/>
          </a:xfrm>
          <a:prstGeom prst="rect">
            <a:avLst/>
          </a:prstGeom>
          <a:noFill/>
          <a:ln w="9525">
            <a:noFill/>
            <a:miter lim="800000"/>
            <a:headEnd/>
            <a:tailEnd/>
          </a:ln>
        </p:spPr>
        <p:txBody>
          <a:bodyPr>
            <a:spAutoFit/>
          </a:bodyPr>
          <a:lstStyle/>
          <a:p>
            <a:pPr marL="114300" indent="-114300" algn="ctr">
              <a:buSzPct val="80000"/>
            </a:pPr>
            <a:r>
              <a:rPr lang="en-ZA" sz="1400" b="1" dirty="0">
                <a:solidFill>
                  <a:srgbClr val="000000"/>
                </a:solidFill>
                <a:latin typeface="Arial" charset="0"/>
                <a:cs typeface="Arial" charset="0"/>
              </a:rPr>
              <a:t>Governance Compliance and Control</a:t>
            </a:r>
          </a:p>
        </p:txBody>
      </p:sp>
      <p:sp>
        <p:nvSpPr>
          <p:cNvPr id="32" name="Text Box 113"/>
          <p:cNvSpPr txBox="1">
            <a:spLocks noChangeArrowheads="1"/>
          </p:cNvSpPr>
          <p:nvPr/>
        </p:nvSpPr>
        <p:spPr bwMode="auto">
          <a:xfrm>
            <a:off x="944563" y="2852738"/>
            <a:ext cx="2627313" cy="424732"/>
          </a:xfrm>
          <a:prstGeom prst="rect">
            <a:avLst/>
          </a:prstGeom>
          <a:noFill/>
          <a:ln w="9525" algn="ctr">
            <a:noFill/>
            <a:miter lim="800000"/>
            <a:headEnd/>
            <a:tailEnd/>
          </a:ln>
          <a:effectLst>
            <a:prstShdw prst="shdw17" dist="17961" dir="2700000">
              <a:srgbClr val="98917E"/>
            </a:prstShdw>
          </a:effectLst>
        </p:spPr>
        <p:txBody>
          <a:bodyPr wrap="square" lIns="27432" tIns="27432" rIns="27432" bIns="27432">
            <a:spAutoFit/>
          </a:bodyPr>
          <a:lstStyle/>
          <a:p>
            <a:pPr>
              <a:spcBef>
                <a:spcPct val="50000"/>
              </a:spcBef>
              <a:buSzPct val="80000"/>
              <a:buFont typeface="Webdings" pitchFamily="18" charset="2"/>
              <a:buNone/>
            </a:pPr>
            <a:r>
              <a:rPr lang="en-US" sz="1200" i="1" dirty="0" smtClean="0">
                <a:solidFill>
                  <a:srgbClr val="000000"/>
                </a:solidFill>
                <a:latin typeface="Arial" charset="0"/>
                <a:cs typeface="Arial" charset="0"/>
              </a:rPr>
              <a:t>As per the approved </a:t>
            </a:r>
            <a:r>
              <a:rPr lang="en-US" sz="1200" i="1" dirty="0" err="1" smtClean="0">
                <a:solidFill>
                  <a:srgbClr val="000000"/>
                </a:solidFill>
                <a:latin typeface="Arial" charset="0"/>
                <a:cs typeface="Arial" charset="0"/>
              </a:rPr>
              <a:t>ToR</a:t>
            </a:r>
            <a:r>
              <a:rPr lang="en-US" sz="1200" i="1" dirty="0">
                <a:solidFill>
                  <a:srgbClr val="FFFFFF"/>
                </a:solidFill>
                <a:latin typeface="Arial" charset="0"/>
                <a:cs typeface="Arial" charset="0"/>
              </a:rPr>
              <a:t/>
            </a:r>
            <a:br>
              <a:rPr lang="en-US" sz="1200" i="1" dirty="0">
                <a:solidFill>
                  <a:srgbClr val="FFFFFF"/>
                </a:solidFill>
                <a:latin typeface="Arial" charset="0"/>
                <a:cs typeface="Arial" charset="0"/>
              </a:rPr>
            </a:br>
            <a:r>
              <a:rPr lang="en-US" sz="1200" i="1" dirty="0">
                <a:solidFill>
                  <a:srgbClr val="FFFFFF"/>
                </a:solidFill>
                <a:latin typeface="Arial" charset="0"/>
                <a:cs typeface="Arial" charset="0"/>
              </a:rPr>
              <a:t>Performance</a:t>
            </a:r>
          </a:p>
        </p:txBody>
      </p:sp>
      <p:cxnSp>
        <p:nvCxnSpPr>
          <p:cNvPr id="33" name="Straight Connector 32"/>
          <p:cNvCxnSpPr/>
          <p:nvPr/>
        </p:nvCxnSpPr>
        <p:spPr>
          <a:xfrm rot="10800000">
            <a:off x="5699017" y="4428470"/>
            <a:ext cx="2928938" cy="15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0800000">
            <a:off x="561182" y="3421300"/>
            <a:ext cx="2928938" cy="15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0800000">
            <a:off x="778860" y="4427162"/>
            <a:ext cx="2928938" cy="15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0800000">
            <a:off x="642938" y="5310667"/>
            <a:ext cx="2928938" cy="158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0" name="Text Box 115"/>
          <p:cNvSpPr txBox="1">
            <a:spLocks noChangeArrowheads="1"/>
          </p:cNvSpPr>
          <p:nvPr/>
        </p:nvSpPr>
        <p:spPr bwMode="auto">
          <a:xfrm>
            <a:off x="532005" y="5481739"/>
            <a:ext cx="1774769" cy="240066"/>
          </a:xfrm>
          <a:prstGeom prst="rect">
            <a:avLst/>
          </a:prstGeom>
          <a:noFill/>
          <a:ln w="9525" algn="ctr">
            <a:noFill/>
            <a:miter lim="800000"/>
            <a:headEnd/>
            <a:tailEnd/>
          </a:ln>
          <a:effectLst>
            <a:prstShdw prst="shdw17" dist="17961" dir="2700000">
              <a:srgbClr val="98917E"/>
            </a:prstShdw>
          </a:effectLst>
        </p:spPr>
        <p:txBody>
          <a:bodyPr wrap="square" lIns="27432" tIns="27432" rIns="27432" bIns="27432">
            <a:spAutoFit/>
          </a:bodyPr>
          <a:lstStyle/>
          <a:p>
            <a:pPr marL="114300" indent="-114300">
              <a:buSzPct val="80000"/>
              <a:buFont typeface="Webdings" pitchFamily="18" charset="2"/>
              <a:buNone/>
            </a:pPr>
            <a:r>
              <a:rPr lang="en-US" sz="1200" i="1" dirty="0" smtClean="0">
                <a:solidFill>
                  <a:srgbClr val="000000"/>
                </a:solidFill>
                <a:latin typeface="Arial" charset="0"/>
                <a:cs typeface="Arial" charset="0"/>
              </a:rPr>
              <a:t>As per the approved </a:t>
            </a:r>
            <a:r>
              <a:rPr lang="en-US" sz="1200" i="1" dirty="0" err="1" smtClean="0">
                <a:solidFill>
                  <a:srgbClr val="000000"/>
                </a:solidFill>
                <a:latin typeface="Arial" charset="0"/>
                <a:cs typeface="Arial" charset="0"/>
              </a:rPr>
              <a:t>ToR</a:t>
            </a:r>
            <a:endParaRPr lang="en-US" sz="1500" i="1" dirty="0">
              <a:solidFill>
                <a:srgbClr val="FFFFFF"/>
              </a:solidFill>
              <a:latin typeface="Arial" charset="0"/>
              <a:cs typeface="Arial" charset="0"/>
            </a:endParaRPr>
          </a:p>
        </p:txBody>
      </p:sp>
    </p:spTree>
    <p:extLst>
      <p:ext uri="{BB962C8B-B14F-4D97-AF65-F5344CB8AC3E}">
        <p14:creationId xmlns:p14="http://schemas.microsoft.com/office/powerpoint/2010/main" xmlns="" val="10385786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81000" y="6356350"/>
            <a:ext cx="6629400" cy="365125"/>
          </a:xfrm>
        </p:spPr>
        <p:txBody>
          <a:bodyPr/>
          <a:lstStyle/>
          <a:p>
            <a:pPr algn="l">
              <a:defRPr/>
            </a:pPr>
            <a:r>
              <a:rPr lang="en-ZA" sz="1600" dirty="0" smtClean="0"/>
              <a:t>Source: Auditor General</a:t>
            </a:r>
            <a:endParaRPr lang="en-ZA" sz="1600" dirty="0"/>
          </a:p>
        </p:txBody>
      </p:sp>
      <p:sp>
        <p:nvSpPr>
          <p:cNvPr id="5123"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933EF45-D657-4CDA-AC7C-B5EE0839DE25}" type="slidenum">
              <a:rPr lang="en-ZA" altLang="en-US" smtClean="0">
                <a:solidFill>
                  <a:srgbClr val="898989"/>
                </a:solidFill>
              </a:rPr>
              <a:pPr/>
              <a:t>27</a:t>
            </a:fld>
            <a:endParaRPr lang="en-ZA" altLang="en-US" smtClean="0">
              <a:solidFill>
                <a:srgbClr val="898989"/>
              </a:solidFill>
            </a:endParaRPr>
          </a:p>
        </p:txBody>
      </p:sp>
      <p:grpSp>
        <p:nvGrpSpPr>
          <p:cNvPr id="9" name="Group 8"/>
          <p:cNvGrpSpPr/>
          <p:nvPr/>
        </p:nvGrpSpPr>
        <p:grpSpPr>
          <a:xfrm>
            <a:off x="304800" y="1600200"/>
            <a:ext cx="917020" cy="3922776"/>
            <a:chOff x="227278" y="990606"/>
            <a:chExt cx="917020" cy="3922776"/>
          </a:xfrm>
          <a:solidFill>
            <a:srgbClr val="006600"/>
          </a:solidFill>
        </p:grpSpPr>
        <p:sp>
          <p:nvSpPr>
            <p:cNvPr id="10" name="Rectangle 9"/>
            <p:cNvSpPr/>
            <p:nvPr/>
          </p:nvSpPr>
          <p:spPr>
            <a:xfrm>
              <a:off x="227278" y="990606"/>
              <a:ext cx="917020" cy="3922776"/>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TextBox 10"/>
            <p:cNvSpPr txBox="1"/>
            <p:nvPr/>
          </p:nvSpPr>
          <p:spPr>
            <a:xfrm>
              <a:off x="227278" y="990606"/>
              <a:ext cx="917020" cy="3922776"/>
            </a:xfrm>
            <a:prstGeom prst="rect">
              <a:avLst/>
            </a:prstGeom>
            <a:grpFill/>
          </p:spPr>
          <p:style>
            <a:lnRef idx="0">
              <a:scrgbClr r="0" g="0" b="0"/>
            </a:lnRef>
            <a:fillRef idx="0">
              <a:scrgbClr r="0" g="0" b="0"/>
            </a:fillRef>
            <a:effectRef idx="0">
              <a:scrgbClr r="0" g="0" b="0"/>
            </a:effectRef>
            <a:fontRef idx="minor">
              <a:schemeClr val="lt1"/>
            </a:fontRef>
          </p:style>
          <p:txBody>
            <a:bodyPr lIns="135128" tIns="463708" rIns="135128" bIns="135128" spcCol="1270"/>
            <a:lstStyle/>
            <a:p>
              <a:pPr marL="114300" lvl="1" indent="-114300" defTabSz="666750">
                <a:lnSpc>
                  <a:spcPct val="90000"/>
                </a:lnSpc>
                <a:spcAft>
                  <a:spcPct val="15000"/>
                </a:spcAft>
                <a:buFontTx/>
                <a:buChar char="••"/>
                <a:defRPr/>
              </a:pPr>
              <a:endParaRPr lang="en-US" sz="1500" dirty="0"/>
            </a:p>
            <a:p>
              <a:pPr marL="114300" lvl="1" indent="-114300" defTabSz="666750">
                <a:lnSpc>
                  <a:spcPct val="90000"/>
                </a:lnSpc>
                <a:spcAft>
                  <a:spcPct val="15000"/>
                </a:spcAft>
                <a:buFontTx/>
                <a:buChar char="••"/>
                <a:defRPr/>
              </a:pPr>
              <a:endParaRPr lang="en-US" sz="1500" dirty="0"/>
            </a:p>
          </p:txBody>
        </p:sp>
      </p:grpSp>
      <p:grpSp>
        <p:nvGrpSpPr>
          <p:cNvPr id="12" name="Group 11"/>
          <p:cNvGrpSpPr/>
          <p:nvPr/>
        </p:nvGrpSpPr>
        <p:grpSpPr>
          <a:xfrm>
            <a:off x="1828800" y="1600200"/>
            <a:ext cx="917020" cy="3922776"/>
            <a:chOff x="227278" y="990606"/>
            <a:chExt cx="917020" cy="3922776"/>
          </a:xfrm>
          <a:solidFill>
            <a:srgbClr val="006600"/>
          </a:solidFill>
        </p:grpSpPr>
        <p:sp>
          <p:nvSpPr>
            <p:cNvPr id="13" name="Rectangle 12"/>
            <p:cNvSpPr/>
            <p:nvPr/>
          </p:nvSpPr>
          <p:spPr>
            <a:xfrm>
              <a:off x="227278" y="990606"/>
              <a:ext cx="917020" cy="3922776"/>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TextBox 13"/>
            <p:cNvSpPr txBox="1"/>
            <p:nvPr/>
          </p:nvSpPr>
          <p:spPr>
            <a:xfrm>
              <a:off x="227278" y="990606"/>
              <a:ext cx="917020" cy="3922776"/>
            </a:xfrm>
            <a:prstGeom prst="rect">
              <a:avLst/>
            </a:prstGeom>
            <a:grpFill/>
          </p:spPr>
          <p:style>
            <a:lnRef idx="0">
              <a:scrgbClr r="0" g="0" b="0"/>
            </a:lnRef>
            <a:fillRef idx="0">
              <a:scrgbClr r="0" g="0" b="0"/>
            </a:fillRef>
            <a:effectRef idx="0">
              <a:scrgbClr r="0" g="0" b="0"/>
            </a:effectRef>
            <a:fontRef idx="minor">
              <a:schemeClr val="lt1"/>
            </a:fontRef>
          </p:style>
          <p:txBody>
            <a:bodyPr lIns="135128" tIns="463708" rIns="135128" bIns="135128" spcCol="1270"/>
            <a:lstStyle/>
            <a:p>
              <a:pPr marL="114300" lvl="1" indent="-114300" defTabSz="666750">
                <a:lnSpc>
                  <a:spcPct val="90000"/>
                </a:lnSpc>
                <a:spcAft>
                  <a:spcPct val="15000"/>
                </a:spcAft>
                <a:buFontTx/>
                <a:buChar char="••"/>
                <a:defRPr/>
              </a:pPr>
              <a:endParaRPr lang="en-US" sz="1500" dirty="0"/>
            </a:p>
            <a:p>
              <a:pPr marL="114300" lvl="1" indent="-114300" defTabSz="666750">
                <a:lnSpc>
                  <a:spcPct val="90000"/>
                </a:lnSpc>
                <a:spcAft>
                  <a:spcPct val="15000"/>
                </a:spcAft>
                <a:buFontTx/>
                <a:buChar char="••"/>
                <a:defRPr/>
              </a:pPr>
              <a:endParaRPr lang="en-US" sz="1500" dirty="0"/>
            </a:p>
          </p:txBody>
        </p:sp>
      </p:grpSp>
      <p:grpSp>
        <p:nvGrpSpPr>
          <p:cNvPr id="15" name="Group 14"/>
          <p:cNvGrpSpPr/>
          <p:nvPr/>
        </p:nvGrpSpPr>
        <p:grpSpPr>
          <a:xfrm>
            <a:off x="3158926" y="1600200"/>
            <a:ext cx="917020" cy="3922776"/>
            <a:chOff x="227278" y="990606"/>
            <a:chExt cx="917020" cy="3922776"/>
          </a:xfrm>
          <a:solidFill>
            <a:srgbClr val="006600"/>
          </a:solidFill>
        </p:grpSpPr>
        <p:sp>
          <p:nvSpPr>
            <p:cNvPr id="16" name="Rectangle 15"/>
            <p:cNvSpPr/>
            <p:nvPr/>
          </p:nvSpPr>
          <p:spPr>
            <a:xfrm>
              <a:off x="227278" y="990606"/>
              <a:ext cx="917020" cy="3922776"/>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TextBox 16"/>
            <p:cNvSpPr txBox="1"/>
            <p:nvPr/>
          </p:nvSpPr>
          <p:spPr>
            <a:xfrm>
              <a:off x="227278" y="990606"/>
              <a:ext cx="917020" cy="3922776"/>
            </a:xfrm>
            <a:prstGeom prst="rect">
              <a:avLst/>
            </a:prstGeom>
            <a:grpFill/>
          </p:spPr>
          <p:style>
            <a:lnRef idx="0">
              <a:scrgbClr r="0" g="0" b="0"/>
            </a:lnRef>
            <a:fillRef idx="0">
              <a:scrgbClr r="0" g="0" b="0"/>
            </a:fillRef>
            <a:effectRef idx="0">
              <a:scrgbClr r="0" g="0" b="0"/>
            </a:effectRef>
            <a:fontRef idx="minor">
              <a:schemeClr val="lt1"/>
            </a:fontRef>
          </p:style>
          <p:txBody>
            <a:bodyPr lIns="135128" tIns="463708" rIns="135128" bIns="135128" spcCol="1270"/>
            <a:lstStyle/>
            <a:p>
              <a:pPr marL="114300" lvl="1" indent="-114300" defTabSz="666750">
                <a:lnSpc>
                  <a:spcPct val="90000"/>
                </a:lnSpc>
                <a:spcAft>
                  <a:spcPct val="15000"/>
                </a:spcAft>
                <a:buFontTx/>
                <a:buChar char="••"/>
                <a:defRPr/>
              </a:pPr>
              <a:endParaRPr lang="en-US" sz="1500" dirty="0"/>
            </a:p>
            <a:p>
              <a:pPr marL="114300" lvl="1" indent="-114300" defTabSz="666750">
                <a:lnSpc>
                  <a:spcPct val="90000"/>
                </a:lnSpc>
                <a:spcAft>
                  <a:spcPct val="15000"/>
                </a:spcAft>
                <a:buFontTx/>
                <a:buChar char="••"/>
                <a:defRPr/>
              </a:pPr>
              <a:endParaRPr lang="en-US" sz="1500" dirty="0"/>
            </a:p>
          </p:txBody>
        </p:sp>
      </p:grpSp>
      <p:grpSp>
        <p:nvGrpSpPr>
          <p:cNvPr id="18" name="Group 17"/>
          <p:cNvGrpSpPr/>
          <p:nvPr/>
        </p:nvGrpSpPr>
        <p:grpSpPr>
          <a:xfrm rot="5400000">
            <a:off x="6402641" y="4118"/>
            <a:ext cx="640988" cy="3922776"/>
            <a:chOff x="227278" y="990606"/>
            <a:chExt cx="917020" cy="3922776"/>
          </a:xfrm>
          <a:solidFill>
            <a:srgbClr val="006600"/>
          </a:solidFill>
        </p:grpSpPr>
        <p:sp>
          <p:nvSpPr>
            <p:cNvPr id="19" name="Rectangle 18"/>
            <p:cNvSpPr/>
            <p:nvPr/>
          </p:nvSpPr>
          <p:spPr>
            <a:xfrm>
              <a:off x="227278" y="990606"/>
              <a:ext cx="917020" cy="3922776"/>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TextBox 19"/>
            <p:cNvSpPr txBox="1"/>
            <p:nvPr/>
          </p:nvSpPr>
          <p:spPr>
            <a:xfrm>
              <a:off x="227278" y="990606"/>
              <a:ext cx="917020" cy="3922776"/>
            </a:xfrm>
            <a:prstGeom prst="rect">
              <a:avLst/>
            </a:prstGeom>
            <a:grpFill/>
          </p:spPr>
          <p:style>
            <a:lnRef idx="0">
              <a:scrgbClr r="0" g="0" b="0"/>
            </a:lnRef>
            <a:fillRef idx="0">
              <a:scrgbClr r="0" g="0" b="0"/>
            </a:fillRef>
            <a:effectRef idx="0">
              <a:scrgbClr r="0" g="0" b="0"/>
            </a:effectRef>
            <a:fontRef idx="minor">
              <a:schemeClr val="lt1"/>
            </a:fontRef>
          </p:style>
          <p:txBody>
            <a:bodyPr lIns="135128" tIns="463708" rIns="135128" bIns="135128" spcCol="1270"/>
            <a:lstStyle/>
            <a:p>
              <a:pPr marL="114300" lvl="1" indent="-114300" defTabSz="666750">
                <a:lnSpc>
                  <a:spcPct val="90000"/>
                </a:lnSpc>
                <a:spcAft>
                  <a:spcPct val="15000"/>
                </a:spcAft>
                <a:buFontTx/>
                <a:buChar char="••"/>
                <a:defRPr/>
              </a:pPr>
              <a:endParaRPr lang="en-US" sz="1500" dirty="0"/>
            </a:p>
            <a:p>
              <a:pPr marL="114300" lvl="1" indent="-114300" defTabSz="666750">
                <a:lnSpc>
                  <a:spcPct val="90000"/>
                </a:lnSpc>
                <a:spcAft>
                  <a:spcPct val="15000"/>
                </a:spcAft>
                <a:buFontTx/>
                <a:buChar char="••"/>
                <a:defRPr/>
              </a:pPr>
              <a:endParaRPr lang="en-US" sz="1500" dirty="0"/>
            </a:p>
          </p:txBody>
        </p:sp>
      </p:grpSp>
      <p:grpSp>
        <p:nvGrpSpPr>
          <p:cNvPr id="21" name="Group 20"/>
          <p:cNvGrpSpPr/>
          <p:nvPr/>
        </p:nvGrpSpPr>
        <p:grpSpPr>
          <a:xfrm rot="5400000">
            <a:off x="6400424" y="840102"/>
            <a:ext cx="645420" cy="3922776"/>
            <a:chOff x="227278" y="990606"/>
            <a:chExt cx="917020" cy="3922776"/>
          </a:xfrm>
          <a:solidFill>
            <a:srgbClr val="FFC000"/>
          </a:solidFill>
        </p:grpSpPr>
        <p:sp>
          <p:nvSpPr>
            <p:cNvPr id="22" name="Rectangle 21"/>
            <p:cNvSpPr/>
            <p:nvPr/>
          </p:nvSpPr>
          <p:spPr>
            <a:xfrm>
              <a:off x="227278" y="990606"/>
              <a:ext cx="917020" cy="3922776"/>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TextBox 22"/>
            <p:cNvSpPr txBox="1"/>
            <p:nvPr/>
          </p:nvSpPr>
          <p:spPr>
            <a:xfrm>
              <a:off x="227278" y="990606"/>
              <a:ext cx="917020" cy="3922776"/>
            </a:xfrm>
            <a:prstGeom prst="rect">
              <a:avLst/>
            </a:prstGeom>
            <a:grpFill/>
          </p:spPr>
          <p:style>
            <a:lnRef idx="0">
              <a:scrgbClr r="0" g="0" b="0"/>
            </a:lnRef>
            <a:fillRef idx="0">
              <a:scrgbClr r="0" g="0" b="0"/>
            </a:fillRef>
            <a:effectRef idx="0">
              <a:scrgbClr r="0" g="0" b="0"/>
            </a:effectRef>
            <a:fontRef idx="minor">
              <a:schemeClr val="lt1"/>
            </a:fontRef>
          </p:style>
          <p:txBody>
            <a:bodyPr lIns="135128" tIns="463708" rIns="135128" bIns="135128" spcCol="1270"/>
            <a:lstStyle/>
            <a:p>
              <a:pPr marL="114300" lvl="1" indent="-114300" defTabSz="666750">
                <a:lnSpc>
                  <a:spcPct val="90000"/>
                </a:lnSpc>
                <a:spcAft>
                  <a:spcPct val="15000"/>
                </a:spcAft>
                <a:buFontTx/>
                <a:buChar char="••"/>
                <a:defRPr/>
              </a:pPr>
              <a:endParaRPr lang="en-US" sz="1500" dirty="0"/>
            </a:p>
            <a:p>
              <a:pPr marL="114300" lvl="1" indent="-114300" defTabSz="666750">
                <a:lnSpc>
                  <a:spcPct val="90000"/>
                </a:lnSpc>
                <a:spcAft>
                  <a:spcPct val="15000"/>
                </a:spcAft>
                <a:buFontTx/>
                <a:buChar char="••"/>
                <a:defRPr/>
              </a:pPr>
              <a:endParaRPr lang="en-US" sz="1500" dirty="0"/>
            </a:p>
          </p:txBody>
        </p:sp>
      </p:grpSp>
      <p:grpSp>
        <p:nvGrpSpPr>
          <p:cNvPr id="24" name="Group 23"/>
          <p:cNvGrpSpPr/>
          <p:nvPr/>
        </p:nvGrpSpPr>
        <p:grpSpPr>
          <a:xfrm rot="5400000">
            <a:off x="6407167" y="1608844"/>
            <a:ext cx="631940" cy="3922776"/>
            <a:chOff x="227278" y="990606"/>
            <a:chExt cx="917020" cy="3922776"/>
          </a:xfrm>
          <a:solidFill>
            <a:srgbClr val="7030A0"/>
          </a:solidFill>
        </p:grpSpPr>
        <p:sp>
          <p:nvSpPr>
            <p:cNvPr id="25" name="Rectangle 24"/>
            <p:cNvSpPr/>
            <p:nvPr/>
          </p:nvSpPr>
          <p:spPr>
            <a:xfrm>
              <a:off x="227278" y="990606"/>
              <a:ext cx="917020" cy="3922776"/>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TextBox 25"/>
            <p:cNvSpPr txBox="1"/>
            <p:nvPr/>
          </p:nvSpPr>
          <p:spPr>
            <a:xfrm>
              <a:off x="227278" y="990606"/>
              <a:ext cx="917020" cy="3922776"/>
            </a:xfrm>
            <a:prstGeom prst="rect">
              <a:avLst/>
            </a:prstGeom>
            <a:grpFill/>
          </p:spPr>
          <p:style>
            <a:lnRef idx="0">
              <a:scrgbClr r="0" g="0" b="0"/>
            </a:lnRef>
            <a:fillRef idx="0">
              <a:scrgbClr r="0" g="0" b="0"/>
            </a:fillRef>
            <a:effectRef idx="0">
              <a:scrgbClr r="0" g="0" b="0"/>
            </a:effectRef>
            <a:fontRef idx="minor">
              <a:schemeClr val="lt1"/>
            </a:fontRef>
          </p:style>
          <p:txBody>
            <a:bodyPr lIns="135128" tIns="463708" rIns="135128" bIns="135128" spcCol="1270"/>
            <a:lstStyle/>
            <a:p>
              <a:pPr marL="114300" lvl="1" indent="-114300" defTabSz="666750">
                <a:lnSpc>
                  <a:spcPct val="90000"/>
                </a:lnSpc>
                <a:spcAft>
                  <a:spcPct val="15000"/>
                </a:spcAft>
                <a:buFontTx/>
                <a:buChar char="••"/>
                <a:defRPr/>
              </a:pPr>
              <a:endParaRPr lang="en-US" sz="1500" dirty="0"/>
            </a:p>
            <a:p>
              <a:pPr marL="114300" lvl="1" indent="-114300" defTabSz="666750">
                <a:lnSpc>
                  <a:spcPct val="90000"/>
                </a:lnSpc>
                <a:spcAft>
                  <a:spcPct val="15000"/>
                </a:spcAft>
                <a:buFontTx/>
                <a:buChar char="••"/>
                <a:defRPr/>
              </a:pPr>
              <a:endParaRPr lang="en-US" sz="1500" dirty="0"/>
            </a:p>
          </p:txBody>
        </p:sp>
      </p:grpSp>
      <p:grpSp>
        <p:nvGrpSpPr>
          <p:cNvPr id="27" name="Group 26"/>
          <p:cNvGrpSpPr/>
          <p:nvPr/>
        </p:nvGrpSpPr>
        <p:grpSpPr>
          <a:xfrm rot="5400000">
            <a:off x="6424643" y="2464519"/>
            <a:ext cx="596986" cy="3922776"/>
            <a:chOff x="227278" y="990606"/>
            <a:chExt cx="917020" cy="3922776"/>
          </a:xfrm>
          <a:solidFill>
            <a:srgbClr val="CC0066"/>
          </a:solidFill>
        </p:grpSpPr>
        <p:sp>
          <p:nvSpPr>
            <p:cNvPr id="28" name="Rectangle 27"/>
            <p:cNvSpPr/>
            <p:nvPr/>
          </p:nvSpPr>
          <p:spPr>
            <a:xfrm>
              <a:off x="227278" y="990606"/>
              <a:ext cx="917020" cy="3922776"/>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TextBox 28"/>
            <p:cNvSpPr txBox="1"/>
            <p:nvPr/>
          </p:nvSpPr>
          <p:spPr>
            <a:xfrm>
              <a:off x="227278" y="990606"/>
              <a:ext cx="917020" cy="3922776"/>
            </a:xfrm>
            <a:prstGeom prst="rect">
              <a:avLst/>
            </a:prstGeom>
            <a:grpFill/>
          </p:spPr>
          <p:style>
            <a:lnRef idx="0">
              <a:scrgbClr r="0" g="0" b="0"/>
            </a:lnRef>
            <a:fillRef idx="0">
              <a:scrgbClr r="0" g="0" b="0"/>
            </a:fillRef>
            <a:effectRef idx="0">
              <a:scrgbClr r="0" g="0" b="0"/>
            </a:effectRef>
            <a:fontRef idx="minor">
              <a:schemeClr val="lt1"/>
            </a:fontRef>
          </p:style>
          <p:txBody>
            <a:bodyPr lIns="135128" tIns="463708" rIns="135128" bIns="135128" spcCol="1270"/>
            <a:lstStyle/>
            <a:p>
              <a:pPr marL="114300" lvl="1" indent="-114300" defTabSz="666750">
                <a:lnSpc>
                  <a:spcPct val="90000"/>
                </a:lnSpc>
                <a:spcAft>
                  <a:spcPct val="15000"/>
                </a:spcAft>
                <a:buFontTx/>
                <a:buChar char="••"/>
                <a:defRPr/>
              </a:pPr>
              <a:endParaRPr lang="en-US" sz="1500" dirty="0"/>
            </a:p>
            <a:p>
              <a:pPr marL="114300" lvl="1" indent="-114300" defTabSz="666750">
                <a:lnSpc>
                  <a:spcPct val="90000"/>
                </a:lnSpc>
                <a:spcAft>
                  <a:spcPct val="15000"/>
                </a:spcAft>
                <a:buFontTx/>
                <a:buChar char="••"/>
                <a:defRPr/>
              </a:pPr>
              <a:endParaRPr lang="en-US" sz="1500" dirty="0"/>
            </a:p>
          </p:txBody>
        </p:sp>
      </p:grpSp>
      <p:grpSp>
        <p:nvGrpSpPr>
          <p:cNvPr id="30" name="Group 29"/>
          <p:cNvGrpSpPr/>
          <p:nvPr/>
        </p:nvGrpSpPr>
        <p:grpSpPr>
          <a:xfrm rot="5400000">
            <a:off x="6413947" y="3252400"/>
            <a:ext cx="618376" cy="3922776"/>
            <a:chOff x="227278" y="990606"/>
            <a:chExt cx="917020" cy="3922776"/>
          </a:xfrm>
          <a:solidFill>
            <a:srgbClr val="FF0000"/>
          </a:solidFill>
        </p:grpSpPr>
        <p:sp>
          <p:nvSpPr>
            <p:cNvPr id="31" name="Rectangle 30"/>
            <p:cNvSpPr/>
            <p:nvPr/>
          </p:nvSpPr>
          <p:spPr>
            <a:xfrm>
              <a:off x="227278" y="990606"/>
              <a:ext cx="917020" cy="3922776"/>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TextBox 31"/>
            <p:cNvSpPr txBox="1"/>
            <p:nvPr/>
          </p:nvSpPr>
          <p:spPr>
            <a:xfrm>
              <a:off x="227278" y="990606"/>
              <a:ext cx="917020" cy="3922776"/>
            </a:xfrm>
            <a:prstGeom prst="rect">
              <a:avLst/>
            </a:prstGeom>
            <a:grpFill/>
          </p:spPr>
          <p:style>
            <a:lnRef idx="0">
              <a:scrgbClr r="0" g="0" b="0"/>
            </a:lnRef>
            <a:fillRef idx="0">
              <a:scrgbClr r="0" g="0" b="0"/>
            </a:fillRef>
            <a:effectRef idx="0">
              <a:scrgbClr r="0" g="0" b="0"/>
            </a:effectRef>
            <a:fontRef idx="minor">
              <a:schemeClr val="lt1"/>
            </a:fontRef>
          </p:style>
          <p:txBody>
            <a:bodyPr lIns="135128" tIns="463708" rIns="135128" bIns="135128" spcCol="1270"/>
            <a:lstStyle/>
            <a:p>
              <a:pPr marL="114300" lvl="1" indent="-114300" defTabSz="666750">
                <a:lnSpc>
                  <a:spcPct val="90000"/>
                </a:lnSpc>
                <a:spcAft>
                  <a:spcPct val="15000"/>
                </a:spcAft>
                <a:buFontTx/>
                <a:buChar char="••"/>
                <a:defRPr/>
              </a:pPr>
              <a:endParaRPr lang="en-US" sz="1500" dirty="0"/>
            </a:p>
            <a:p>
              <a:pPr marL="114300" lvl="1" indent="-114300" defTabSz="666750">
                <a:lnSpc>
                  <a:spcPct val="90000"/>
                </a:lnSpc>
                <a:spcAft>
                  <a:spcPct val="15000"/>
                </a:spcAft>
                <a:buFontTx/>
                <a:buChar char="••"/>
                <a:defRPr/>
              </a:pPr>
              <a:endParaRPr lang="en-US" sz="1500" dirty="0"/>
            </a:p>
          </p:txBody>
        </p:sp>
      </p:grpSp>
      <p:sp>
        <p:nvSpPr>
          <p:cNvPr id="5132" name="TextBox 35"/>
          <p:cNvSpPr txBox="1">
            <a:spLocks noChangeArrowheads="1"/>
          </p:cNvSpPr>
          <p:nvPr/>
        </p:nvSpPr>
        <p:spPr bwMode="auto">
          <a:xfrm>
            <a:off x="5105400" y="2663825"/>
            <a:ext cx="2895600"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ZA" altLang="en-US" sz="1200"/>
              <a:t>Unqualified with findings</a:t>
            </a:r>
          </a:p>
        </p:txBody>
      </p:sp>
      <p:sp>
        <p:nvSpPr>
          <p:cNvPr id="5133" name="TextBox 39"/>
          <p:cNvSpPr txBox="1">
            <a:spLocks noChangeArrowheads="1"/>
          </p:cNvSpPr>
          <p:nvPr/>
        </p:nvSpPr>
        <p:spPr bwMode="auto">
          <a:xfrm>
            <a:off x="5135563" y="3432175"/>
            <a:ext cx="28956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ZA" altLang="en-US" sz="1200"/>
              <a:t>Unqualified with findings</a:t>
            </a:r>
          </a:p>
        </p:txBody>
      </p:sp>
      <p:sp>
        <p:nvSpPr>
          <p:cNvPr id="5134" name="TextBox 40"/>
          <p:cNvSpPr txBox="1">
            <a:spLocks noChangeArrowheads="1"/>
          </p:cNvSpPr>
          <p:nvPr/>
        </p:nvSpPr>
        <p:spPr bwMode="auto">
          <a:xfrm>
            <a:off x="5275263" y="4327525"/>
            <a:ext cx="28956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ZA" altLang="en-US" sz="1200"/>
              <a:t>Unqualified with findings</a:t>
            </a:r>
          </a:p>
        </p:txBody>
      </p:sp>
      <p:sp>
        <p:nvSpPr>
          <p:cNvPr id="5135" name="TextBox 41"/>
          <p:cNvSpPr txBox="1">
            <a:spLocks noChangeArrowheads="1"/>
          </p:cNvSpPr>
          <p:nvPr/>
        </p:nvSpPr>
        <p:spPr bwMode="auto">
          <a:xfrm>
            <a:off x="5334000" y="5068888"/>
            <a:ext cx="2895600"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ZA" altLang="en-US" sz="1200"/>
              <a:t>Unqualified with findings</a:t>
            </a:r>
          </a:p>
        </p:txBody>
      </p:sp>
      <p:sp>
        <p:nvSpPr>
          <p:cNvPr id="5136" name="TextBox 44"/>
          <p:cNvSpPr txBox="1">
            <a:spLocks noChangeArrowheads="1"/>
          </p:cNvSpPr>
          <p:nvPr/>
        </p:nvSpPr>
        <p:spPr bwMode="auto">
          <a:xfrm>
            <a:off x="304800" y="5791200"/>
            <a:ext cx="91757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ZA" altLang="en-US" sz="1200"/>
              <a:t>2018-19</a:t>
            </a:r>
          </a:p>
        </p:txBody>
      </p:sp>
      <p:sp>
        <p:nvSpPr>
          <p:cNvPr id="5137" name="TextBox 45"/>
          <p:cNvSpPr txBox="1">
            <a:spLocks noChangeArrowheads="1"/>
          </p:cNvSpPr>
          <p:nvPr/>
        </p:nvSpPr>
        <p:spPr bwMode="auto">
          <a:xfrm>
            <a:off x="1690688" y="5791200"/>
            <a:ext cx="116998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ZA" altLang="en-US" sz="1200"/>
              <a:t>2017-18</a:t>
            </a:r>
          </a:p>
        </p:txBody>
      </p:sp>
      <p:sp>
        <p:nvSpPr>
          <p:cNvPr id="5138" name="TextBox 46"/>
          <p:cNvSpPr txBox="1">
            <a:spLocks noChangeArrowheads="1"/>
          </p:cNvSpPr>
          <p:nvPr/>
        </p:nvSpPr>
        <p:spPr bwMode="auto">
          <a:xfrm>
            <a:off x="5091113" y="1858963"/>
            <a:ext cx="2895600"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ZA" altLang="en-US" sz="1200"/>
              <a:t>Unqualified with no findings</a:t>
            </a:r>
          </a:p>
        </p:txBody>
      </p:sp>
      <p:sp>
        <p:nvSpPr>
          <p:cNvPr id="5139" name="Rectangle 47"/>
          <p:cNvSpPr>
            <a:spLocks noChangeArrowheads="1"/>
          </p:cNvSpPr>
          <p:nvPr/>
        </p:nvSpPr>
        <p:spPr bwMode="auto">
          <a:xfrm>
            <a:off x="3330575" y="5791200"/>
            <a:ext cx="74612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ZA" altLang="en-US" sz="1200"/>
              <a:t>2016-17</a:t>
            </a:r>
          </a:p>
        </p:txBody>
      </p:sp>
      <p:sp>
        <p:nvSpPr>
          <p:cNvPr id="5140" name="Rectangle 48"/>
          <p:cNvSpPr>
            <a:spLocks noChangeArrowheads="1"/>
          </p:cNvSpPr>
          <p:nvPr/>
        </p:nvSpPr>
        <p:spPr bwMode="auto">
          <a:xfrm>
            <a:off x="381000" y="1096963"/>
            <a:ext cx="221092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ZA" altLang="en-US" dirty="0" smtClean="0"/>
              <a:t>SIU Audit </a:t>
            </a:r>
            <a:r>
              <a:rPr lang="en-ZA" altLang="en-US" dirty="0"/>
              <a:t>outcomes</a:t>
            </a:r>
          </a:p>
        </p:txBody>
      </p:sp>
      <p:sp>
        <p:nvSpPr>
          <p:cNvPr id="5141" name="Rectangle 49"/>
          <p:cNvSpPr>
            <a:spLocks noChangeArrowheads="1"/>
          </p:cNvSpPr>
          <p:nvPr/>
        </p:nvSpPr>
        <p:spPr bwMode="auto">
          <a:xfrm>
            <a:off x="5081588" y="1244600"/>
            <a:ext cx="268605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ZA" altLang="en-US"/>
              <a:t>Types of audit outcomes</a:t>
            </a:r>
          </a:p>
        </p:txBody>
      </p:sp>
      <p:sp>
        <p:nvSpPr>
          <p:cNvPr id="38" name="Rectangle 48"/>
          <p:cNvSpPr>
            <a:spLocks noChangeArrowheads="1"/>
          </p:cNvSpPr>
          <p:nvPr/>
        </p:nvSpPr>
        <p:spPr bwMode="auto">
          <a:xfrm>
            <a:off x="533400" y="0"/>
            <a:ext cx="4228346"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ZA" altLang="en-US" sz="2400" b="1" dirty="0" smtClean="0"/>
          </a:p>
          <a:p>
            <a:pPr algn="ctr"/>
            <a:r>
              <a:rPr lang="en-ZA" altLang="en-US" sz="2400" b="1" dirty="0" smtClean="0"/>
              <a:t>Audit </a:t>
            </a:r>
            <a:r>
              <a:rPr lang="en-ZA" altLang="en-US" sz="2400" b="1" dirty="0"/>
              <a:t>outcomes</a:t>
            </a:r>
          </a:p>
        </p:txBody>
      </p:sp>
    </p:spTree>
    <p:extLst>
      <p:ext uri="{BB962C8B-B14F-4D97-AF65-F5344CB8AC3E}">
        <p14:creationId xmlns:p14="http://schemas.microsoft.com/office/powerpoint/2010/main" xmlns="" val="14395862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DC1BAB4B-37C3-4540-AA8B-870B3C3EF0FC}" type="slidenum">
              <a:rPr lang="en-ZA" smtClean="0"/>
              <a:pPr>
                <a:defRPr/>
              </a:pPr>
              <a:t>28</a:t>
            </a:fld>
            <a:endParaRPr lang="en-ZA" dirty="0"/>
          </a:p>
        </p:txBody>
      </p:sp>
      <p:sp>
        <p:nvSpPr>
          <p:cNvPr id="12" name="Content Placeholder 2"/>
          <p:cNvSpPr txBox="1">
            <a:spLocks/>
          </p:cNvSpPr>
          <p:nvPr/>
        </p:nvSpPr>
        <p:spPr bwMode="auto">
          <a:xfrm>
            <a:off x="304800" y="2467650"/>
            <a:ext cx="8610599" cy="3257550"/>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ts val="1200"/>
              </a:spcBef>
              <a:spcAft>
                <a:spcPct val="0"/>
              </a:spcAft>
              <a:buFont typeface="Arial" charset="0"/>
              <a:buChar char="•"/>
              <a:defRPr sz="2000" baseline="0">
                <a:solidFill>
                  <a:schemeClr val="tx1"/>
                </a:solidFill>
                <a:latin typeface="Arial Narrow" pitchFamily="34" charset="0"/>
                <a:ea typeface="+mn-ea"/>
                <a:cs typeface="+mn-cs"/>
              </a:defRPr>
            </a:lvl1pPr>
            <a:lvl2pPr marL="742950" indent="-285750" algn="l" rtl="0" eaLnBrk="0" fontAlgn="base" hangingPunct="0">
              <a:spcBef>
                <a:spcPts val="600"/>
              </a:spcBef>
              <a:spcAft>
                <a:spcPct val="0"/>
              </a:spcAft>
              <a:buFont typeface="Arial" charset="0"/>
              <a:buChar char="–"/>
              <a:defRPr sz="2000" baseline="0">
                <a:solidFill>
                  <a:schemeClr val="tx1"/>
                </a:solidFill>
                <a:latin typeface="Arial Narrow" pitchFamily="34" charset="0"/>
              </a:defRPr>
            </a:lvl2pPr>
            <a:lvl3pPr marL="1143000" indent="-228600" algn="l" rtl="0" eaLnBrk="0" fontAlgn="base" hangingPunct="0">
              <a:spcBef>
                <a:spcPts val="600"/>
              </a:spcBef>
              <a:spcAft>
                <a:spcPct val="0"/>
              </a:spcAft>
              <a:buFont typeface="Arial" charset="0"/>
              <a:buChar char="•"/>
              <a:defRPr sz="2000" baseline="0">
                <a:solidFill>
                  <a:schemeClr val="tx1"/>
                </a:solidFill>
                <a:latin typeface="Arial Narrow" pitchFamily="34" charset="0"/>
              </a:defRPr>
            </a:lvl3pPr>
            <a:lvl4pPr marL="1600200" indent="-228600" algn="l" rtl="0" eaLnBrk="0" fontAlgn="base" hangingPunct="0">
              <a:spcBef>
                <a:spcPts val="600"/>
              </a:spcBef>
              <a:spcAft>
                <a:spcPct val="0"/>
              </a:spcAft>
              <a:buFont typeface="Arial" charset="0"/>
              <a:buChar char="–"/>
              <a:defRPr sz="2000" baseline="0">
                <a:solidFill>
                  <a:schemeClr val="tx1"/>
                </a:solidFill>
                <a:latin typeface="Arial Narrow" pitchFamily="34" charset="0"/>
              </a:defRPr>
            </a:lvl4pPr>
            <a:lvl5pPr marL="2057400" marR="0" indent="-228600" algn="l" defTabSz="914400" rtl="0" eaLnBrk="0" fontAlgn="base" latinLnBrk="0" hangingPunct="0">
              <a:lnSpc>
                <a:spcPct val="100000"/>
              </a:lnSpc>
              <a:spcBef>
                <a:spcPct val="20000"/>
              </a:spcBef>
              <a:spcAft>
                <a:spcPct val="0"/>
              </a:spcAft>
              <a:buClrTx/>
              <a:buSzTx/>
              <a:buFont typeface="Arial" charset="0"/>
              <a:buChar char="»"/>
              <a:tabLst/>
              <a:defRPr sz="2000" baseline="0">
                <a:solidFill>
                  <a:schemeClr val="tx1"/>
                </a:solidFill>
                <a:latin typeface="Arial Narrow" pitchFamily="34" charset="0"/>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a:lstStyle>
          <a:p>
            <a:pPr lvl="1"/>
            <a:r>
              <a:rPr lang="en-US" sz="1600" kern="0" dirty="0">
                <a:latin typeface="Arial"/>
                <a:cs typeface="Arial"/>
              </a:rPr>
              <a:t>Audit opinion on the Financial Statements ”</a:t>
            </a:r>
            <a:r>
              <a:rPr lang="en-US" sz="1600" b="1" i="1" kern="0" dirty="0">
                <a:latin typeface="Arial"/>
                <a:cs typeface="Arial"/>
              </a:rPr>
              <a:t>In my opinion, the financial statements present fairly, in all material respects, the financial position of the SIU as at 31 March 2018, and its financial performance and cash flows for the year then ended</a:t>
            </a:r>
            <a:r>
              <a:rPr lang="en-US" sz="1600" kern="0" dirty="0">
                <a:latin typeface="Arial"/>
                <a:cs typeface="Arial"/>
              </a:rPr>
              <a:t>…”</a:t>
            </a:r>
          </a:p>
          <a:p>
            <a:pPr marL="342900" lvl="1" indent="0">
              <a:buNone/>
            </a:pPr>
            <a:endParaRPr lang="en-US" sz="900" kern="0" dirty="0">
              <a:latin typeface="Arial"/>
              <a:cs typeface="Arial"/>
            </a:endParaRPr>
          </a:p>
          <a:p>
            <a:pPr lvl="1"/>
            <a:r>
              <a:rPr lang="en-US" sz="1600" kern="0" dirty="0">
                <a:latin typeface="Arial"/>
                <a:cs typeface="Arial"/>
              </a:rPr>
              <a:t>Performance information: “</a:t>
            </a:r>
            <a:r>
              <a:rPr lang="en-US" sz="1600" b="1" i="1" kern="0" dirty="0">
                <a:latin typeface="Arial"/>
                <a:cs typeface="Arial"/>
              </a:rPr>
              <a:t>I did not identify any material findings on the usefulness and reliability of the reported performance information….</a:t>
            </a:r>
            <a:r>
              <a:rPr lang="en-US" sz="1600" kern="0" dirty="0">
                <a:latin typeface="Arial"/>
                <a:cs typeface="Arial"/>
              </a:rPr>
              <a:t>”</a:t>
            </a:r>
          </a:p>
          <a:p>
            <a:pPr marL="342900" lvl="1" indent="0">
              <a:buNone/>
            </a:pPr>
            <a:endParaRPr lang="en-US" sz="800" kern="0" dirty="0">
              <a:latin typeface="Arial"/>
              <a:cs typeface="Arial"/>
            </a:endParaRPr>
          </a:p>
          <a:p>
            <a:pPr lvl="1"/>
            <a:r>
              <a:rPr lang="en-US" sz="1600" kern="0" dirty="0">
                <a:latin typeface="Arial"/>
                <a:cs typeface="Arial"/>
              </a:rPr>
              <a:t>Compliance to legislation: “</a:t>
            </a:r>
            <a:r>
              <a:rPr lang="en-US" sz="1600" b="1" i="1" kern="0" dirty="0">
                <a:latin typeface="Arial"/>
                <a:cs typeface="Arial"/>
              </a:rPr>
              <a:t>I did not identify any instances of material non-compliance with specific matters in key legislation set out in the general notice issued in terms of the Public Audit Ac</a:t>
            </a:r>
            <a:r>
              <a:rPr lang="en-US" sz="1600" kern="0" dirty="0">
                <a:latin typeface="Arial"/>
                <a:cs typeface="Arial"/>
              </a:rPr>
              <a:t>t.”</a:t>
            </a:r>
          </a:p>
          <a:p>
            <a:pPr marL="342900" lvl="1" indent="0">
              <a:buNone/>
            </a:pPr>
            <a:endParaRPr lang="en-US" sz="800" kern="0" dirty="0">
              <a:latin typeface="Arial"/>
              <a:cs typeface="Arial"/>
            </a:endParaRPr>
          </a:p>
          <a:p>
            <a:pPr lvl="1"/>
            <a:r>
              <a:rPr lang="en-US" sz="1600" kern="0" dirty="0">
                <a:latin typeface="Arial"/>
                <a:cs typeface="Arial"/>
              </a:rPr>
              <a:t>Internal control deficiencies :  “</a:t>
            </a:r>
            <a:r>
              <a:rPr lang="en-US" sz="1600" b="1" i="1" kern="0" dirty="0">
                <a:latin typeface="Arial"/>
                <a:cs typeface="Arial"/>
              </a:rPr>
              <a:t>I did not identify any significant deficiencies in internal control”</a:t>
            </a:r>
          </a:p>
        </p:txBody>
      </p:sp>
      <p:sp>
        <p:nvSpPr>
          <p:cNvPr id="13" name="Title 1"/>
          <p:cNvSpPr txBox="1">
            <a:spLocks/>
          </p:cNvSpPr>
          <p:nvPr/>
        </p:nvSpPr>
        <p:spPr>
          <a:xfrm>
            <a:off x="838200" y="2085181"/>
            <a:ext cx="5715000" cy="382469"/>
          </a:xfrm>
          <a:prstGeom prst="rect">
            <a:avLst/>
          </a:prstGeom>
        </p:spPr>
        <p:txBody>
          <a:bodyPr anchor="ctr" anchorCtr="0">
            <a:noAutofit/>
          </a:bodyPr>
          <a:lstStyle>
            <a:lvl1pPr algn="l" rtl="0" eaLnBrk="0" fontAlgn="base" hangingPunct="0">
              <a:spcBef>
                <a:spcPct val="0"/>
              </a:spcBef>
              <a:spcAft>
                <a:spcPct val="0"/>
              </a:spcAft>
              <a:defRPr sz="2800" b="1" i="0" baseline="0">
                <a:solidFill>
                  <a:schemeClr val="tx1"/>
                </a:solidFill>
                <a:latin typeface="Arial Narrow" pitchFamily="34" charset="0"/>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ZA" sz="1500" kern="0" dirty="0">
                <a:solidFill>
                  <a:srgbClr val="800000"/>
                </a:solidFill>
                <a:latin typeface="Arial"/>
                <a:cs typeface="Arial"/>
              </a:rPr>
              <a:t>A CLEAN AUDIT OPINION CONSISTS OUT OF 4 ELEMENTS:</a:t>
            </a:r>
          </a:p>
        </p:txBody>
      </p:sp>
      <p:sp>
        <p:nvSpPr>
          <p:cNvPr id="4" name="TextBox 3"/>
          <p:cNvSpPr txBox="1"/>
          <p:nvPr/>
        </p:nvSpPr>
        <p:spPr>
          <a:xfrm flipH="1">
            <a:off x="535259" y="1099790"/>
            <a:ext cx="7195817" cy="923330"/>
          </a:xfrm>
          <a:prstGeom prst="rect">
            <a:avLst/>
          </a:prstGeom>
          <a:noFill/>
        </p:spPr>
        <p:txBody>
          <a:bodyPr wrap="square" rtlCol="0">
            <a:spAutoFit/>
          </a:bodyPr>
          <a:lstStyle/>
          <a:p>
            <a:pPr algn="just"/>
            <a:r>
              <a:rPr lang="en-ZA" b="1" dirty="0" smtClean="0">
                <a:latin typeface="Arial"/>
                <a:cs typeface="Arial"/>
              </a:rPr>
              <a:t>GOOD </a:t>
            </a:r>
            <a:r>
              <a:rPr lang="en-ZA" b="1" dirty="0">
                <a:latin typeface="Arial"/>
                <a:cs typeface="Arial"/>
              </a:rPr>
              <a:t>GOVERNANCE: UPHOLDING THE “CLEAN” AUDIT OPINION  - For </a:t>
            </a:r>
            <a:r>
              <a:rPr lang="en-ZA" b="1" dirty="0" smtClean="0">
                <a:latin typeface="Arial"/>
                <a:cs typeface="Arial"/>
              </a:rPr>
              <a:t>2016/17, 2017/18 &amp; 2018/19 THE SIU HAS </a:t>
            </a:r>
            <a:r>
              <a:rPr lang="en-ZA" b="1" dirty="0">
                <a:latin typeface="Arial"/>
                <a:cs typeface="Arial"/>
              </a:rPr>
              <a:t>ACHIEVED </a:t>
            </a:r>
            <a:r>
              <a:rPr lang="en-ZA" b="1" dirty="0" smtClean="0">
                <a:latin typeface="Arial"/>
                <a:cs typeface="Arial"/>
              </a:rPr>
              <a:t>A  </a:t>
            </a:r>
            <a:r>
              <a:rPr lang="en-ZA" b="1" dirty="0">
                <a:latin typeface="Arial"/>
                <a:cs typeface="Arial"/>
              </a:rPr>
              <a:t>“CLEAN AUDIT” </a:t>
            </a:r>
            <a:r>
              <a:rPr lang="en-ZA" b="1" dirty="0" smtClean="0">
                <a:latin typeface="Arial"/>
                <a:cs typeface="Arial"/>
              </a:rPr>
              <a:t>STATUS</a:t>
            </a:r>
            <a:endParaRPr lang="en-GB" dirty="0"/>
          </a:p>
        </p:txBody>
      </p:sp>
      <p:sp>
        <p:nvSpPr>
          <p:cNvPr id="2" name="TextBox 1"/>
          <p:cNvSpPr txBox="1"/>
          <p:nvPr/>
        </p:nvSpPr>
        <p:spPr>
          <a:xfrm>
            <a:off x="1247433" y="53141"/>
            <a:ext cx="5686767" cy="830997"/>
          </a:xfrm>
          <a:prstGeom prst="rect">
            <a:avLst/>
          </a:prstGeom>
          <a:noFill/>
        </p:spPr>
        <p:txBody>
          <a:bodyPr wrap="square" rtlCol="0">
            <a:spAutoFit/>
          </a:bodyPr>
          <a:lstStyle/>
          <a:p>
            <a:pPr eaLnBrk="0" hangingPunct="0"/>
            <a:r>
              <a:rPr lang="en-US" sz="2400" b="1" dirty="0">
                <a:effectLst>
                  <a:outerShdw blurRad="38100" dist="38100" dir="2700000" algn="tl">
                    <a:srgbClr val="000000">
                      <a:alpha val="43137"/>
                    </a:srgbClr>
                  </a:outerShdw>
                </a:effectLst>
                <a:latin typeface="+mj-lt"/>
                <a:ea typeface="+mj-ea"/>
                <a:cs typeface="+mj-cs"/>
              </a:rPr>
              <a:t>AG Audit </a:t>
            </a:r>
            <a:r>
              <a:rPr lang="en-US" sz="2400" b="1" dirty="0" smtClean="0">
                <a:effectLst>
                  <a:outerShdw blurRad="38100" dist="38100" dir="2700000" algn="tl">
                    <a:srgbClr val="000000">
                      <a:alpha val="43137"/>
                    </a:srgbClr>
                  </a:outerShdw>
                </a:effectLst>
                <a:latin typeface="+mj-lt"/>
                <a:ea typeface="+mj-ea"/>
                <a:cs typeface="+mj-cs"/>
              </a:rPr>
              <a:t>Opinion: 2016/17, 2017/18 &amp; 2018/19 FY’s</a:t>
            </a:r>
            <a:endParaRPr lang="en-US" sz="2400" b="1" dirty="0">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xmlns="" val="239903495"/>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132" y="2852936"/>
            <a:ext cx="9123270" cy="1338064"/>
          </a:xfrm>
          <a:solidFill>
            <a:schemeClr val="tx1"/>
          </a:solidFill>
        </p:spPr>
        <p:txBody>
          <a:bodyPr/>
          <a:lstStyle/>
          <a:p>
            <a:pPr marL="0" indent="0" algn="ctr">
              <a:buNone/>
            </a:pPr>
            <a:r>
              <a:rPr lang="en-US" sz="4000" b="1" dirty="0" smtClean="0">
                <a:solidFill>
                  <a:schemeClr val="bg1"/>
                </a:solidFill>
                <a:latin typeface="+mn-lt"/>
              </a:rPr>
              <a:t>Operational Performance Improvement Information</a:t>
            </a:r>
            <a:endParaRPr lang="en-US" sz="4000" b="1" dirty="0">
              <a:solidFill>
                <a:schemeClr val="bg1"/>
              </a:solidFill>
              <a:latin typeface="+mn-lt"/>
            </a:endParaRPr>
          </a:p>
        </p:txBody>
      </p:sp>
      <p:sp>
        <p:nvSpPr>
          <p:cNvPr id="4" name="Slide Number Placeholder 3"/>
          <p:cNvSpPr>
            <a:spLocks noGrp="1"/>
          </p:cNvSpPr>
          <p:nvPr>
            <p:ph type="sldNum" sz="quarter" idx="16"/>
          </p:nvPr>
        </p:nvSpPr>
        <p:spPr/>
        <p:txBody>
          <a:bodyPr/>
          <a:lstStyle/>
          <a:p>
            <a:pPr>
              <a:defRPr/>
            </a:pPr>
            <a:fld id="{0C5DBD5E-B463-434A-AFDF-C337DCC5D644}" type="slidenum">
              <a:rPr lang="en-ZA" smtClean="0"/>
              <a:pPr>
                <a:defRPr/>
              </a:pPr>
              <a:t>29</a:t>
            </a:fld>
            <a:endParaRPr lang="en-ZA" dirty="0"/>
          </a:p>
        </p:txBody>
      </p:sp>
    </p:spTree>
    <p:extLst>
      <p:ext uri="{BB962C8B-B14F-4D97-AF65-F5344CB8AC3E}">
        <p14:creationId xmlns:p14="http://schemas.microsoft.com/office/powerpoint/2010/main" xmlns="" val="29351874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132" y="2852936"/>
            <a:ext cx="9123270" cy="1080120"/>
          </a:xfrm>
          <a:solidFill>
            <a:schemeClr val="tx1"/>
          </a:solidFill>
        </p:spPr>
        <p:txBody>
          <a:bodyPr/>
          <a:lstStyle/>
          <a:p>
            <a:pPr marL="0" indent="0" algn="ctr">
              <a:buNone/>
            </a:pPr>
            <a:r>
              <a:rPr lang="en-US" sz="5400" b="1" dirty="0" smtClean="0">
                <a:solidFill>
                  <a:schemeClr val="bg1"/>
                </a:solidFill>
                <a:latin typeface="+mn-lt"/>
              </a:rPr>
              <a:t>SIU MANDATE</a:t>
            </a:r>
            <a:endParaRPr lang="en-US" sz="5400" b="1" dirty="0">
              <a:solidFill>
                <a:schemeClr val="bg1"/>
              </a:solidFill>
              <a:latin typeface="+mn-lt"/>
            </a:endParaRPr>
          </a:p>
        </p:txBody>
      </p:sp>
      <p:sp>
        <p:nvSpPr>
          <p:cNvPr id="4" name="Slide Number Placeholder 3"/>
          <p:cNvSpPr>
            <a:spLocks noGrp="1"/>
          </p:cNvSpPr>
          <p:nvPr>
            <p:ph type="sldNum" sz="quarter" idx="16"/>
          </p:nvPr>
        </p:nvSpPr>
        <p:spPr/>
        <p:txBody>
          <a:bodyPr/>
          <a:lstStyle/>
          <a:p>
            <a:pPr>
              <a:defRPr/>
            </a:pPr>
            <a:fld id="{0C5DBD5E-B463-434A-AFDF-C337DCC5D644}" type="slidenum">
              <a:rPr lang="en-ZA" smtClean="0"/>
              <a:pPr>
                <a:defRPr/>
              </a:pPr>
              <a:t>3</a:t>
            </a:fld>
            <a:endParaRPr lang="en-ZA" dirty="0"/>
          </a:p>
        </p:txBody>
      </p:sp>
    </p:spTree>
    <p:extLst>
      <p:ext uri="{BB962C8B-B14F-4D97-AF65-F5344CB8AC3E}">
        <p14:creationId xmlns:p14="http://schemas.microsoft.com/office/powerpoint/2010/main" xmlns="" val="96478757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xmlns="" val="2777644325"/>
              </p:ext>
            </p:extLst>
          </p:nvPr>
        </p:nvGraphicFramePr>
        <p:xfrm>
          <a:off x="486273" y="1219200"/>
          <a:ext cx="8352927" cy="5058877"/>
        </p:xfrm>
        <a:graphic>
          <a:graphicData uri="http://schemas.openxmlformats.org/drawingml/2006/table">
            <a:tbl>
              <a:tblPr/>
              <a:tblGrid>
                <a:gridCol w="3836684">
                  <a:extLst>
                    <a:ext uri="{9D8B030D-6E8A-4147-A177-3AD203B41FA5}">
                      <a16:colId xmlns="" xmlns:a16="http://schemas.microsoft.com/office/drawing/2014/main" val="20000"/>
                    </a:ext>
                  </a:extLst>
                </a:gridCol>
                <a:gridCol w="1330805">
                  <a:extLst>
                    <a:ext uri="{9D8B030D-6E8A-4147-A177-3AD203B41FA5}">
                      <a16:colId xmlns="" xmlns:a16="http://schemas.microsoft.com/office/drawing/2014/main" val="20001"/>
                    </a:ext>
                  </a:extLst>
                </a:gridCol>
                <a:gridCol w="1330805">
                  <a:extLst>
                    <a:ext uri="{9D8B030D-6E8A-4147-A177-3AD203B41FA5}">
                      <a16:colId xmlns="" xmlns:a16="http://schemas.microsoft.com/office/drawing/2014/main" val="20002"/>
                    </a:ext>
                  </a:extLst>
                </a:gridCol>
                <a:gridCol w="1330805">
                  <a:extLst>
                    <a:ext uri="{9D8B030D-6E8A-4147-A177-3AD203B41FA5}">
                      <a16:colId xmlns="" xmlns:a16="http://schemas.microsoft.com/office/drawing/2014/main" val="20003"/>
                    </a:ext>
                  </a:extLst>
                </a:gridCol>
                <a:gridCol w="523828">
                  <a:extLst>
                    <a:ext uri="{9D8B030D-6E8A-4147-A177-3AD203B41FA5}">
                      <a16:colId xmlns="" xmlns:a16="http://schemas.microsoft.com/office/drawing/2014/main" val="20004"/>
                    </a:ext>
                  </a:extLst>
                </a:gridCol>
              </a:tblGrid>
              <a:tr h="247177">
                <a:tc>
                  <a:txBody>
                    <a:bodyPr/>
                    <a:lstStyle/>
                    <a:p>
                      <a:pPr algn="l" fontAlgn="b"/>
                      <a:endParaRPr lang="en-US" sz="1400" b="0" i="0" u="none" strike="noStrike" dirty="0">
                        <a:solidFill>
                          <a:srgbClr val="000000"/>
                        </a:solidFill>
                        <a:latin typeface="Arial"/>
                      </a:endParaRPr>
                    </a:p>
                  </a:txBody>
                  <a:tcPr marL="7620" marR="7620" marT="762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latin typeface="Arial"/>
                      </a:endParaRPr>
                    </a:p>
                  </a:txBody>
                  <a:tcPr marL="7620" marR="7620" marT="762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latin typeface="Arial"/>
                      </a:endParaRPr>
                    </a:p>
                  </a:txBody>
                  <a:tcPr marL="7620" marR="7620" marT="762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latin typeface="Arial"/>
                      </a:endParaRPr>
                    </a:p>
                  </a:txBody>
                  <a:tcPr marL="7620" marR="7620" marT="762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latin typeface="Arial"/>
                      </a:endParaRPr>
                    </a:p>
                  </a:txBody>
                  <a:tcPr marL="7620" marR="7620" marT="7620" marB="0" anchor="b">
                    <a:lnL>
                      <a:noFill/>
                    </a:lnL>
                    <a:lnR>
                      <a:noFill/>
                    </a:lnR>
                    <a:lnT>
                      <a:noFill/>
                    </a:lnT>
                    <a:lnB>
                      <a:noFill/>
                    </a:lnB>
                  </a:tcPr>
                </a:tc>
                <a:extLst>
                  <a:ext uri="{0D108BD9-81ED-4DB2-BD59-A6C34878D82A}">
                    <a16:rowId xmlns="" xmlns:a16="http://schemas.microsoft.com/office/drawing/2014/main" val="10000"/>
                  </a:ext>
                </a:extLst>
              </a:tr>
              <a:tr h="247177">
                <a:tc>
                  <a:txBody>
                    <a:bodyPr/>
                    <a:lstStyle/>
                    <a:p>
                      <a:pPr algn="l" rtl="0" fontAlgn="b"/>
                      <a:r>
                        <a:rPr lang="en-US" sz="1200" b="1" i="0" u="none" strike="noStrike" dirty="0">
                          <a:solidFill>
                            <a:srgbClr val="000000"/>
                          </a:solidFill>
                          <a:latin typeface="Arial"/>
                        </a:rPr>
                        <a:t>SIU Business Operations</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3D3D3"/>
                    </a:solidFill>
                  </a:tcPr>
                </a:tc>
                <a:tc gridSpan="3">
                  <a:txBody>
                    <a:bodyPr/>
                    <a:lstStyle/>
                    <a:p>
                      <a:pPr algn="ctr" rtl="0" fontAlgn="ctr"/>
                      <a:r>
                        <a:rPr lang="en-US" sz="1200" b="1" i="0" u="none" strike="noStrike" dirty="0">
                          <a:solidFill>
                            <a:srgbClr val="000000"/>
                          </a:solidFill>
                          <a:latin typeface="Arial"/>
                        </a:rPr>
                        <a:t>ACTUAL PERFORMANCE</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3D3"/>
                    </a:solidFill>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latin typeface="Arial"/>
                      </a:endParaRPr>
                    </a:p>
                  </a:txBody>
                  <a:tcPr marL="7620" marR="7620" marT="762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01"/>
                  </a:ext>
                </a:extLst>
              </a:tr>
              <a:tr h="486114">
                <a:tc>
                  <a:txBody>
                    <a:bodyPr/>
                    <a:lstStyle/>
                    <a:p>
                      <a:pPr algn="l" rtl="0" fontAlgn="ctr"/>
                      <a:r>
                        <a:rPr lang="en-US" sz="1200" b="1" i="0" u="none" strike="noStrike" dirty="0">
                          <a:solidFill>
                            <a:srgbClr val="000000"/>
                          </a:solidFill>
                          <a:latin typeface="Arial"/>
                        </a:rPr>
                        <a:t>Core Mandate </a:t>
                      </a:r>
                      <a:br>
                        <a:rPr lang="en-US" sz="1200" b="1" i="0" u="none" strike="noStrike" dirty="0">
                          <a:solidFill>
                            <a:srgbClr val="000000"/>
                          </a:solidFill>
                          <a:latin typeface="Arial"/>
                        </a:rPr>
                      </a:br>
                      <a:r>
                        <a:rPr lang="en-US" sz="1200" b="1" i="0" u="none" strike="noStrike" dirty="0" err="1">
                          <a:solidFill>
                            <a:srgbClr val="000000"/>
                          </a:solidFill>
                          <a:latin typeface="Arial"/>
                        </a:rPr>
                        <a:t>Combatting</a:t>
                      </a:r>
                      <a:r>
                        <a:rPr lang="en-US" sz="1200" b="1" i="0" u="none" strike="noStrike" dirty="0">
                          <a:solidFill>
                            <a:srgbClr val="000000"/>
                          </a:solidFill>
                          <a:latin typeface="Arial"/>
                        </a:rPr>
                        <a:t> Corruption</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3D3D3"/>
                    </a:solidFill>
                  </a:tcPr>
                </a:tc>
                <a:tc gridSpan="3">
                  <a:txBody>
                    <a:bodyPr/>
                    <a:lstStyle/>
                    <a:p>
                      <a:pPr algn="ctr" rtl="0" fontAlgn="b"/>
                      <a:r>
                        <a:rPr lang="en-US" sz="1200" b="1" i="0" u="none" strike="noStrike" dirty="0">
                          <a:solidFill>
                            <a:srgbClr val="000000"/>
                          </a:solidFill>
                          <a:latin typeface="Arial"/>
                        </a:rPr>
                        <a:t>2015/2016</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3D3"/>
                    </a:solidFill>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latin typeface="Arial"/>
                      </a:endParaRPr>
                    </a:p>
                  </a:txBody>
                  <a:tcPr marL="7620" marR="7620" marT="762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02"/>
                  </a:ext>
                </a:extLst>
              </a:tr>
              <a:tr h="486114">
                <a:tc>
                  <a:txBody>
                    <a:bodyPr/>
                    <a:lstStyle/>
                    <a:p>
                      <a:pPr algn="l" rtl="0" fontAlgn="ctr"/>
                      <a:r>
                        <a:rPr lang="en-US" sz="1200" b="1" i="0" u="none" strike="noStrike" dirty="0">
                          <a:solidFill>
                            <a:srgbClr val="000000"/>
                          </a:solidFill>
                          <a:latin typeface="Arial"/>
                        </a:rPr>
                        <a:t>Key Performance Indicator</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3D3"/>
                    </a:solidFill>
                  </a:tcPr>
                </a:tc>
                <a:tc>
                  <a:txBody>
                    <a:bodyPr/>
                    <a:lstStyle/>
                    <a:p>
                      <a:pPr algn="ctr" rtl="0" fontAlgn="ctr"/>
                      <a:r>
                        <a:rPr lang="en-US" sz="1200" b="1" i="0" u="none" strike="noStrike">
                          <a:solidFill>
                            <a:srgbClr val="000000"/>
                          </a:solidFill>
                          <a:latin typeface="Arial"/>
                        </a:rPr>
                        <a:t>Actuals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3D3"/>
                    </a:solidFill>
                  </a:tcPr>
                </a:tc>
                <a:tc>
                  <a:txBody>
                    <a:bodyPr/>
                    <a:lstStyle/>
                    <a:p>
                      <a:pPr algn="ctr" rtl="0" fontAlgn="ctr"/>
                      <a:r>
                        <a:rPr lang="en-US" sz="1200" b="1" i="0" u="none" strike="noStrike">
                          <a:solidFill>
                            <a:srgbClr val="000000"/>
                          </a:solidFill>
                          <a:latin typeface="Arial"/>
                        </a:rPr>
                        <a:t> Annual Target</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3D3"/>
                    </a:solidFill>
                  </a:tcPr>
                </a:tc>
                <a:tc>
                  <a:txBody>
                    <a:bodyPr/>
                    <a:lstStyle/>
                    <a:p>
                      <a:pPr algn="ctr" rtl="0" fontAlgn="ctr"/>
                      <a:r>
                        <a:rPr lang="en-US" sz="1200" b="1" i="0" u="none" strike="noStrike" dirty="0">
                          <a:solidFill>
                            <a:srgbClr val="000000"/>
                          </a:solidFill>
                          <a:latin typeface="Arial"/>
                        </a:rPr>
                        <a:t>Deviation</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3D3"/>
                    </a:solidFill>
                  </a:tcPr>
                </a:tc>
                <a:tc>
                  <a:txBody>
                    <a:bodyPr/>
                    <a:lstStyle/>
                    <a:p>
                      <a:pPr algn="l" fontAlgn="b"/>
                      <a:endParaRPr lang="en-US" sz="1100" b="0" i="0" u="none" strike="noStrike" dirty="0">
                        <a:solidFill>
                          <a:srgbClr val="000000"/>
                        </a:solidFill>
                        <a:latin typeface="Arial"/>
                      </a:endParaRPr>
                    </a:p>
                  </a:txBody>
                  <a:tcPr marL="7620" marR="7620" marT="762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03"/>
                  </a:ext>
                </a:extLst>
              </a:tr>
              <a:tr h="238937">
                <a:tc>
                  <a:txBody>
                    <a:bodyPr/>
                    <a:lstStyle/>
                    <a:p>
                      <a:pPr algn="l" rtl="0" fontAlgn="t"/>
                      <a:r>
                        <a:rPr lang="en-US" sz="1400" b="0" i="0" u="none" strike="noStrike" dirty="0">
                          <a:solidFill>
                            <a:srgbClr val="000000"/>
                          </a:solidFill>
                          <a:latin typeface="Arial"/>
                        </a:rPr>
                        <a:t>Number of Proclamations Issued</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t"/>
                      <a:r>
                        <a:rPr lang="en-US" sz="1400" b="0" i="0" u="none" strike="noStrike">
                          <a:solidFill>
                            <a:srgbClr val="000000"/>
                          </a:solidFill>
                          <a:latin typeface="Arial"/>
                        </a:rPr>
                        <a:t>5</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t"/>
                      <a:r>
                        <a:rPr lang="en-US" sz="1400" b="0" i="0" u="none" strike="noStrike">
                          <a:solidFill>
                            <a:srgbClr val="000000"/>
                          </a:solidFill>
                          <a:latin typeface="Arial"/>
                        </a:rPr>
                        <a:t>12</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1" i="0" u="none" strike="noStrike">
                          <a:solidFill>
                            <a:srgbClr val="000000"/>
                          </a:solidFill>
                          <a:latin typeface="Arial"/>
                        </a:rPr>
                        <a:t>-58%</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endParaRPr lang="en-US" sz="1100" b="0" i="0" u="none" strike="noStrike">
                        <a:solidFill>
                          <a:srgbClr val="000000"/>
                        </a:solidFill>
                        <a:latin typeface="Arial"/>
                      </a:endParaRPr>
                    </a:p>
                  </a:txBody>
                  <a:tcPr marL="7620" marR="7620" marT="762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04"/>
                  </a:ext>
                </a:extLst>
              </a:tr>
              <a:tr h="477874">
                <a:tc>
                  <a:txBody>
                    <a:bodyPr/>
                    <a:lstStyle/>
                    <a:p>
                      <a:pPr algn="l" rtl="0" fontAlgn="t"/>
                      <a:r>
                        <a:rPr lang="en-US" sz="1400" b="0" i="0" u="none" strike="noStrike" dirty="0">
                          <a:solidFill>
                            <a:srgbClr val="000000"/>
                          </a:solidFill>
                          <a:latin typeface="Arial"/>
                        </a:rPr>
                        <a:t>Percentage of Issued Proclamations </a:t>
                      </a:r>
                      <a:r>
                        <a:rPr lang="en-US" sz="1400" b="0" i="0" u="none" strike="noStrike" dirty="0" err="1">
                          <a:solidFill>
                            <a:srgbClr val="000000"/>
                          </a:solidFill>
                          <a:latin typeface="Arial"/>
                        </a:rPr>
                        <a:t>Finalised</a:t>
                      </a:r>
                      <a:endParaRPr lang="en-US" sz="1400" b="0" i="0" u="none" strike="noStrike" dirty="0">
                        <a:solidFill>
                          <a:srgbClr val="000000"/>
                        </a:solidFill>
                        <a:latin typeface="Arial"/>
                      </a:endParaRP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t"/>
                      <a:r>
                        <a:rPr lang="en-US" sz="1400" b="0" i="0" u="none" strike="noStrike">
                          <a:solidFill>
                            <a:srgbClr val="000000"/>
                          </a:solidFill>
                          <a:latin typeface="Arial"/>
                        </a:rPr>
                        <a:t>0%</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t"/>
                      <a:r>
                        <a:rPr lang="en-US" sz="1400" b="0" i="0" u="none" strike="noStrike">
                          <a:solidFill>
                            <a:srgbClr val="000000"/>
                          </a:solidFill>
                          <a:latin typeface="Arial"/>
                        </a:rPr>
                        <a:t>60%</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1" i="0" u="none" strike="noStrike">
                          <a:solidFill>
                            <a:srgbClr val="000000"/>
                          </a:solidFill>
                          <a:latin typeface="Arial"/>
                        </a:rPr>
                        <a:t>-100%</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endParaRPr lang="en-US" sz="1100" b="0" i="0" u="none" strike="noStrike">
                        <a:solidFill>
                          <a:srgbClr val="000000"/>
                        </a:solidFill>
                        <a:latin typeface="Arial"/>
                      </a:endParaRPr>
                    </a:p>
                  </a:txBody>
                  <a:tcPr marL="7620" marR="7620" marT="762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05"/>
                  </a:ext>
                </a:extLst>
              </a:tr>
              <a:tr h="477874">
                <a:tc>
                  <a:txBody>
                    <a:bodyPr/>
                    <a:lstStyle/>
                    <a:p>
                      <a:pPr algn="l" rtl="0" fontAlgn="t"/>
                      <a:r>
                        <a:rPr lang="en-US" sz="1400" b="0" i="0" u="none" strike="noStrike">
                          <a:solidFill>
                            <a:srgbClr val="000000"/>
                          </a:solidFill>
                          <a:latin typeface="Arial"/>
                        </a:rPr>
                        <a:t>Potential Value of Cash and/or Assets Recoverable</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t"/>
                      <a:r>
                        <a:rPr lang="en-US" sz="1400" b="0" i="0" u="none" strike="noStrike">
                          <a:solidFill>
                            <a:srgbClr val="000000"/>
                          </a:solidFill>
                          <a:latin typeface="Arial"/>
                        </a:rPr>
                        <a:t>    73,026,879 </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t"/>
                      <a:r>
                        <a:rPr lang="en-US" sz="1400" b="0" i="0" u="none" strike="noStrike">
                          <a:solidFill>
                            <a:srgbClr val="000000"/>
                          </a:solidFill>
                          <a:latin typeface="Arial"/>
                        </a:rPr>
                        <a:t>  220,000,000 </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1" i="0" u="none" strike="noStrike">
                          <a:solidFill>
                            <a:srgbClr val="000000"/>
                          </a:solidFill>
                          <a:latin typeface="Arial"/>
                        </a:rPr>
                        <a:t>-67%</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endParaRPr lang="en-US" sz="1100" b="0" i="0" u="none" strike="noStrike">
                        <a:solidFill>
                          <a:srgbClr val="000000"/>
                        </a:solidFill>
                        <a:latin typeface="Arial"/>
                      </a:endParaRPr>
                    </a:p>
                  </a:txBody>
                  <a:tcPr marL="7620" marR="7620" marT="762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06"/>
                  </a:ext>
                </a:extLst>
              </a:tr>
              <a:tr h="477874">
                <a:tc>
                  <a:txBody>
                    <a:bodyPr/>
                    <a:lstStyle/>
                    <a:p>
                      <a:pPr algn="l" rtl="0" fontAlgn="t"/>
                      <a:r>
                        <a:rPr lang="en-US" sz="1400" b="0" i="0" u="none" strike="noStrike">
                          <a:solidFill>
                            <a:srgbClr val="000000"/>
                          </a:solidFill>
                          <a:latin typeface="Arial"/>
                        </a:rPr>
                        <a:t>Actual Value of Cash and/or Assets Recovered</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t"/>
                      <a:r>
                        <a:rPr lang="en-US" sz="1400" b="0" i="0" u="none" strike="noStrike">
                          <a:solidFill>
                            <a:srgbClr val="000000"/>
                          </a:solidFill>
                          <a:latin typeface="Arial"/>
                        </a:rPr>
                        <a:t>    52,016,396 </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t"/>
                      <a:r>
                        <a:rPr lang="en-US" sz="1400" b="0" i="0" u="none" strike="noStrike">
                          <a:solidFill>
                            <a:srgbClr val="000000"/>
                          </a:solidFill>
                          <a:latin typeface="Arial"/>
                        </a:rPr>
                        <a:t>  120,000,000 </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1" i="0" u="none" strike="noStrike">
                          <a:solidFill>
                            <a:srgbClr val="000000"/>
                          </a:solidFill>
                          <a:latin typeface="Arial"/>
                        </a:rPr>
                        <a:t>-57%</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endParaRPr lang="en-US" sz="1100" b="0" i="0" u="none" strike="noStrike">
                        <a:solidFill>
                          <a:srgbClr val="000000"/>
                        </a:solidFill>
                        <a:latin typeface="Arial"/>
                      </a:endParaRPr>
                    </a:p>
                  </a:txBody>
                  <a:tcPr marL="7620" marR="7620" marT="762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07"/>
                  </a:ext>
                </a:extLst>
              </a:tr>
              <a:tr h="477874">
                <a:tc>
                  <a:txBody>
                    <a:bodyPr/>
                    <a:lstStyle/>
                    <a:p>
                      <a:pPr algn="l" rtl="0" fontAlgn="t"/>
                      <a:r>
                        <a:rPr lang="en-US" sz="1400" b="0" i="0" u="none" strike="noStrike">
                          <a:solidFill>
                            <a:srgbClr val="000000"/>
                          </a:solidFill>
                          <a:latin typeface="Arial"/>
                        </a:rPr>
                        <a:t>Number of Civil Matters Instituted in Court or the Special Tribunal</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t"/>
                      <a:r>
                        <a:rPr lang="en-US" sz="1400" b="0" i="0" u="none" strike="noStrike">
                          <a:solidFill>
                            <a:srgbClr val="000000"/>
                          </a:solidFill>
                          <a:latin typeface="Arial"/>
                        </a:rPr>
                        <a:t>5</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t"/>
                      <a:r>
                        <a:rPr lang="en-US" sz="1400" b="0" i="0" u="none" strike="noStrike">
                          <a:solidFill>
                            <a:srgbClr val="000000"/>
                          </a:solidFill>
                          <a:latin typeface="Arial"/>
                        </a:rPr>
                        <a:t>15</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1" i="0" u="none" strike="noStrike">
                          <a:solidFill>
                            <a:srgbClr val="000000"/>
                          </a:solidFill>
                          <a:latin typeface="Arial"/>
                        </a:rPr>
                        <a:t>-67%</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endParaRPr lang="en-US" sz="1100" b="0" i="0" u="none" strike="noStrike">
                        <a:solidFill>
                          <a:srgbClr val="000000"/>
                        </a:solidFill>
                        <a:latin typeface="Arial"/>
                      </a:endParaRPr>
                    </a:p>
                  </a:txBody>
                  <a:tcPr marL="7620" marR="7620" marT="762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08"/>
                  </a:ext>
                </a:extLst>
              </a:tr>
              <a:tr h="477874">
                <a:tc>
                  <a:txBody>
                    <a:bodyPr/>
                    <a:lstStyle/>
                    <a:p>
                      <a:pPr algn="l" rtl="0" fontAlgn="t"/>
                      <a:r>
                        <a:rPr lang="en-US" sz="1400" b="0" i="0" u="none" strike="noStrike">
                          <a:solidFill>
                            <a:srgbClr val="000000"/>
                          </a:solidFill>
                          <a:latin typeface="Arial"/>
                        </a:rPr>
                        <a:t>Number of Referrals made to the National Prosecuting Authority (NPA)</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t"/>
                      <a:r>
                        <a:rPr lang="en-US" sz="1400" b="0" i="0" u="none" strike="noStrike">
                          <a:solidFill>
                            <a:srgbClr val="000000"/>
                          </a:solidFill>
                          <a:latin typeface="Arial"/>
                        </a:rPr>
                        <a:t>307</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en-US" sz="1400" b="0" i="0" u="none" strike="noStrike">
                          <a:solidFill>
                            <a:srgbClr val="000000"/>
                          </a:solidFill>
                          <a:latin typeface="Arial"/>
                        </a:rPr>
                        <a:t>45</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1" i="0" u="none" strike="noStrike">
                          <a:solidFill>
                            <a:srgbClr val="000000"/>
                          </a:solidFill>
                          <a:latin typeface="Arial"/>
                        </a:rPr>
                        <a:t>582%</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endParaRPr lang="en-US" sz="1100" b="0" i="0" u="none" strike="noStrike">
                        <a:solidFill>
                          <a:srgbClr val="000000"/>
                        </a:solidFill>
                        <a:latin typeface="Arial"/>
                      </a:endParaRPr>
                    </a:p>
                  </a:txBody>
                  <a:tcPr marL="7620" marR="7620" marT="762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09"/>
                  </a:ext>
                </a:extLst>
              </a:tr>
              <a:tr h="725051">
                <a:tc>
                  <a:txBody>
                    <a:bodyPr/>
                    <a:lstStyle/>
                    <a:p>
                      <a:pPr algn="l" rtl="0" fontAlgn="t"/>
                      <a:r>
                        <a:rPr lang="en-US" sz="1400" b="0" i="0" u="none" strike="noStrike">
                          <a:solidFill>
                            <a:srgbClr val="000000"/>
                          </a:solidFill>
                          <a:latin typeface="Arial"/>
                        </a:rPr>
                        <a:t>Number of instances where potential disciplinary matters were bought to the attention of the relevant State Institution</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t"/>
                      <a:r>
                        <a:rPr lang="en-US" sz="1400" b="0" i="0" u="none" strike="noStrike">
                          <a:solidFill>
                            <a:srgbClr val="000000"/>
                          </a:solidFill>
                          <a:latin typeface="Arial"/>
                        </a:rPr>
                        <a:t>                   68 </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US" sz="1400" b="0" i="0" u="none" strike="noStrike">
                          <a:solidFill>
                            <a:srgbClr val="000000"/>
                          </a:solidFill>
                          <a:latin typeface="Arial"/>
                        </a:rPr>
                        <a:t>60</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1" i="0" u="none" strike="noStrike">
                          <a:solidFill>
                            <a:srgbClr val="000000"/>
                          </a:solidFill>
                          <a:latin typeface="Arial"/>
                        </a:rPr>
                        <a:t>13%</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fontAlgn="b"/>
                      <a:endParaRPr lang="en-US" sz="1100" b="0" i="0" u="none" strike="noStrike">
                        <a:solidFill>
                          <a:srgbClr val="000000"/>
                        </a:solidFill>
                        <a:latin typeface="Arial"/>
                      </a:endParaRPr>
                    </a:p>
                  </a:txBody>
                  <a:tcPr marL="7620" marR="7620" marT="762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10"/>
                  </a:ext>
                </a:extLst>
              </a:tr>
              <a:tr h="238937">
                <a:tc>
                  <a:txBody>
                    <a:bodyPr/>
                    <a:lstStyle/>
                    <a:p>
                      <a:pPr algn="l" fontAlgn="b"/>
                      <a:endParaRPr lang="en-US" sz="1400" b="0" i="0" u="none" strike="noStrike" dirty="0">
                        <a:solidFill>
                          <a:srgbClr val="000000"/>
                        </a:solidFill>
                        <a:latin typeface="Arial"/>
                      </a:endParaRPr>
                    </a:p>
                  </a:txBody>
                  <a:tcPr marL="7620" marR="7620" marT="762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a:solidFill>
                          <a:srgbClr val="000000"/>
                        </a:solidFill>
                        <a:latin typeface="Arial"/>
                      </a:endParaRPr>
                    </a:p>
                  </a:txBody>
                  <a:tcPr marL="7620" marR="7620" marT="762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a:solidFill>
                          <a:srgbClr val="000000"/>
                        </a:solidFill>
                        <a:latin typeface="Arial"/>
                      </a:endParaRPr>
                    </a:p>
                  </a:txBody>
                  <a:tcPr marL="7620" marR="7620" marT="762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a:solidFill>
                          <a:srgbClr val="000000"/>
                        </a:solidFill>
                        <a:latin typeface="Arial"/>
                      </a:endParaRPr>
                    </a:p>
                  </a:txBody>
                  <a:tcPr marL="7620" marR="7620" marT="762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dirty="0">
                        <a:solidFill>
                          <a:srgbClr val="000000"/>
                        </a:solidFill>
                        <a:latin typeface="Arial"/>
                      </a:endParaRPr>
                    </a:p>
                  </a:txBody>
                  <a:tcPr marL="7620" marR="7620" marT="7620" marB="0" anchor="b">
                    <a:lnL>
                      <a:noFill/>
                    </a:lnL>
                    <a:lnR>
                      <a:noFill/>
                    </a:lnR>
                    <a:lnT>
                      <a:noFill/>
                    </a:lnT>
                    <a:lnB>
                      <a:noFill/>
                    </a:lnB>
                  </a:tcPr>
                </a:tc>
                <a:extLst>
                  <a:ext uri="{0D108BD9-81ED-4DB2-BD59-A6C34878D82A}">
                    <a16:rowId xmlns="" xmlns:a16="http://schemas.microsoft.com/office/drawing/2014/main" val="10011"/>
                  </a:ext>
                </a:extLst>
              </a:tr>
            </a:tbl>
          </a:graphicData>
        </a:graphic>
      </p:graphicFrame>
      <p:sp>
        <p:nvSpPr>
          <p:cNvPr id="5" name="Slide Number Placeholder 4"/>
          <p:cNvSpPr>
            <a:spLocks noGrp="1"/>
          </p:cNvSpPr>
          <p:nvPr>
            <p:ph type="sldNum" sz="quarter" idx="4294967295"/>
          </p:nvPr>
        </p:nvSpPr>
        <p:spPr/>
        <p:txBody>
          <a:bodyPr/>
          <a:lstStyle/>
          <a:p>
            <a:pPr>
              <a:defRPr/>
            </a:pPr>
            <a:fld id="{DC1BAB4B-37C3-4540-AA8B-870B3C3EF0FC}" type="slidenum">
              <a:rPr lang="en-ZA" smtClean="0">
                <a:solidFill>
                  <a:srgbClr val="000000">
                    <a:tint val="75000"/>
                  </a:srgbClr>
                </a:solidFill>
              </a:rPr>
              <a:pPr>
                <a:defRPr/>
              </a:pPr>
              <a:t>30</a:t>
            </a:fld>
            <a:endParaRPr lang="en-ZA" dirty="0">
              <a:solidFill>
                <a:srgbClr val="000000">
                  <a:tint val="75000"/>
                </a:srgbClr>
              </a:solidFill>
            </a:endParaRPr>
          </a:p>
        </p:txBody>
      </p:sp>
      <p:sp>
        <p:nvSpPr>
          <p:cNvPr id="6" name="Content Placeholder 5"/>
          <p:cNvSpPr>
            <a:spLocks noGrp="1"/>
          </p:cNvSpPr>
          <p:nvPr>
            <p:ph idx="13"/>
          </p:nvPr>
        </p:nvSpPr>
        <p:spPr>
          <a:xfrm>
            <a:off x="1143000" y="76200"/>
            <a:ext cx="6553200" cy="838200"/>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a:spcBef>
                <a:spcPct val="0"/>
              </a:spcBef>
            </a:pPr>
            <a:r>
              <a:rPr lang="en-US" sz="2300" kern="1200" dirty="0">
                <a:effectLst>
                  <a:outerShdw blurRad="38100" dist="38100" dir="2700000" algn="tl">
                    <a:srgbClr val="000000">
                      <a:alpha val="43137"/>
                    </a:srgbClr>
                  </a:outerShdw>
                </a:effectLst>
                <a:latin typeface="+mj-lt"/>
                <a:ea typeface="+mj-ea"/>
                <a:cs typeface="+mj-cs"/>
              </a:rPr>
              <a:t>Operational </a:t>
            </a:r>
            <a:r>
              <a:rPr lang="en-US" sz="2300" kern="1200" dirty="0" smtClean="0">
                <a:effectLst>
                  <a:outerShdw blurRad="38100" dist="38100" dir="2700000" algn="tl">
                    <a:srgbClr val="000000">
                      <a:alpha val="43137"/>
                    </a:srgbClr>
                  </a:outerShdw>
                </a:effectLst>
                <a:latin typeface="+mj-lt"/>
                <a:ea typeface="+mj-ea"/>
                <a:cs typeface="+mj-cs"/>
              </a:rPr>
              <a:t>Performance: Year on Year </a:t>
            </a:r>
            <a:r>
              <a:rPr lang="en-US" sz="2300" kern="1200" dirty="0" err="1" smtClean="0">
                <a:effectLst>
                  <a:outerShdw blurRad="38100" dist="38100" dir="2700000" algn="tl">
                    <a:srgbClr val="000000">
                      <a:alpha val="43137"/>
                    </a:srgbClr>
                  </a:outerShdw>
                </a:effectLst>
                <a:latin typeface="+mj-lt"/>
                <a:ea typeface="+mj-ea"/>
                <a:cs typeface="+mj-cs"/>
              </a:rPr>
              <a:t>Comparism</a:t>
            </a:r>
            <a:r>
              <a:rPr lang="en-US" sz="2300" kern="1200" dirty="0" smtClean="0">
                <a:effectLst>
                  <a:outerShdw blurRad="38100" dist="38100" dir="2700000" algn="tl">
                    <a:srgbClr val="000000">
                      <a:alpha val="43137"/>
                    </a:srgbClr>
                  </a:outerShdw>
                </a:effectLst>
                <a:latin typeface="+mj-lt"/>
                <a:ea typeface="+mj-ea"/>
                <a:cs typeface="+mj-cs"/>
              </a:rPr>
              <a:t> - Financial Year </a:t>
            </a:r>
            <a:r>
              <a:rPr lang="en-US" sz="2300" kern="1200" dirty="0">
                <a:effectLst>
                  <a:outerShdw blurRad="38100" dist="38100" dir="2700000" algn="tl">
                    <a:srgbClr val="000000">
                      <a:alpha val="43137"/>
                    </a:srgbClr>
                  </a:outerShdw>
                </a:effectLst>
                <a:latin typeface="+mj-lt"/>
                <a:ea typeface="+mj-ea"/>
                <a:cs typeface="+mj-cs"/>
              </a:rPr>
              <a:t>2015/2016</a:t>
            </a:r>
          </a:p>
        </p:txBody>
      </p:sp>
    </p:spTree>
    <p:extLst>
      <p:ext uri="{BB962C8B-B14F-4D97-AF65-F5344CB8AC3E}">
        <p14:creationId xmlns:p14="http://schemas.microsoft.com/office/powerpoint/2010/main" xmlns="" val="12489596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p:txBody>
          <a:bodyPr/>
          <a:lstStyle/>
          <a:p>
            <a:pPr>
              <a:defRPr/>
            </a:pPr>
            <a:fld id="{DC1BAB4B-37C3-4540-AA8B-870B3C3EF0FC}" type="slidenum">
              <a:rPr lang="en-ZA" smtClean="0">
                <a:solidFill>
                  <a:srgbClr val="000000">
                    <a:tint val="75000"/>
                  </a:srgbClr>
                </a:solidFill>
              </a:rPr>
              <a:pPr>
                <a:defRPr/>
              </a:pPr>
              <a:t>31</a:t>
            </a:fld>
            <a:endParaRPr lang="en-ZA" dirty="0">
              <a:solidFill>
                <a:srgbClr val="000000">
                  <a:tint val="75000"/>
                </a:srgbClr>
              </a:solidFill>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xmlns="" val="1837255212"/>
              </p:ext>
            </p:extLst>
          </p:nvPr>
        </p:nvGraphicFramePr>
        <p:xfrm>
          <a:off x="503038" y="1371600"/>
          <a:ext cx="8640962" cy="5057829"/>
        </p:xfrm>
        <a:graphic>
          <a:graphicData uri="http://schemas.openxmlformats.org/drawingml/2006/table">
            <a:tbl>
              <a:tblPr/>
              <a:tblGrid>
                <a:gridCol w="3919295">
                  <a:extLst>
                    <a:ext uri="{9D8B030D-6E8A-4147-A177-3AD203B41FA5}">
                      <a16:colId xmlns="" xmlns:a16="http://schemas.microsoft.com/office/drawing/2014/main" val="20000"/>
                    </a:ext>
                  </a:extLst>
                </a:gridCol>
                <a:gridCol w="1327004">
                  <a:extLst>
                    <a:ext uri="{9D8B030D-6E8A-4147-A177-3AD203B41FA5}">
                      <a16:colId xmlns="" xmlns:a16="http://schemas.microsoft.com/office/drawing/2014/main" val="20001"/>
                    </a:ext>
                  </a:extLst>
                </a:gridCol>
                <a:gridCol w="1327004">
                  <a:extLst>
                    <a:ext uri="{9D8B030D-6E8A-4147-A177-3AD203B41FA5}">
                      <a16:colId xmlns="" xmlns:a16="http://schemas.microsoft.com/office/drawing/2014/main" val="20002"/>
                    </a:ext>
                  </a:extLst>
                </a:gridCol>
                <a:gridCol w="1327004">
                  <a:extLst>
                    <a:ext uri="{9D8B030D-6E8A-4147-A177-3AD203B41FA5}">
                      <a16:colId xmlns="" xmlns:a16="http://schemas.microsoft.com/office/drawing/2014/main" val="20003"/>
                    </a:ext>
                  </a:extLst>
                </a:gridCol>
                <a:gridCol w="740655">
                  <a:extLst>
                    <a:ext uri="{9D8B030D-6E8A-4147-A177-3AD203B41FA5}">
                      <a16:colId xmlns="" xmlns:a16="http://schemas.microsoft.com/office/drawing/2014/main" val="20004"/>
                    </a:ext>
                  </a:extLst>
                </a:gridCol>
              </a:tblGrid>
              <a:tr h="348886">
                <a:tc>
                  <a:txBody>
                    <a:bodyPr/>
                    <a:lstStyle/>
                    <a:p>
                      <a:pPr algn="l" rtl="0" fontAlgn="b"/>
                      <a:r>
                        <a:rPr lang="en-US" sz="1200" b="1" i="0" u="none" strike="noStrike" dirty="0">
                          <a:solidFill>
                            <a:schemeClr val="tx1"/>
                          </a:solidFill>
                          <a:latin typeface="Arial"/>
                        </a:rPr>
                        <a:t>SIU Business Operations</a:t>
                      </a:r>
                    </a:p>
                  </a:txBody>
                  <a:tcPr marL="6059" marR="6059" marT="60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3D3D3"/>
                    </a:solidFill>
                  </a:tcPr>
                </a:tc>
                <a:tc gridSpan="3">
                  <a:txBody>
                    <a:bodyPr/>
                    <a:lstStyle/>
                    <a:p>
                      <a:pPr algn="ctr" rtl="0" fontAlgn="b"/>
                      <a:r>
                        <a:rPr lang="en-US" sz="1200" b="1" i="0" u="none" strike="noStrike" dirty="0">
                          <a:solidFill>
                            <a:schemeClr val="tx1"/>
                          </a:solidFill>
                          <a:latin typeface="Arial"/>
                        </a:rPr>
                        <a:t>ESTIMATED PERFORMANCE</a:t>
                      </a:r>
                    </a:p>
                  </a:txBody>
                  <a:tcPr marL="6059" marR="6059" marT="60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3D3"/>
                    </a:solidFill>
                  </a:tcPr>
                </a:tc>
                <a:tc hMerge="1">
                  <a:txBody>
                    <a:bodyPr/>
                    <a:lstStyle/>
                    <a:p>
                      <a:endParaRPr lang="en-US"/>
                    </a:p>
                  </a:txBody>
                  <a:tcPr/>
                </a:tc>
                <a:tc hMerge="1">
                  <a:txBody>
                    <a:bodyPr/>
                    <a:lstStyle/>
                    <a:p>
                      <a:endParaRPr lang="en-US"/>
                    </a:p>
                  </a:txBody>
                  <a:tcPr/>
                </a:tc>
                <a:tc>
                  <a:txBody>
                    <a:bodyPr/>
                    <a:lstStyle/>
                    <a:p>
                      <a:pPr algn="l" rtl="0" fontAlgn="b"/>
                      <a:endParaRPr lang="en-US" sz="900" b="0" i="0" u="none" strike="noStrike">
                        <a:solidFill>
                          <a:srgbClr val="000000"/>
                        </a:solidFill>
                        <a:latin typeface="Arial"/>
                      </a:endParaRPr>
                    </a:p>
                  </a:txBody>
                  <a:tcPr marL="6059" marR="6059" marT="6059"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00"/>
                  </a:ext>
                </a:extLst>
              </a:tr>
              <a:tr h="327953">
                <a:tc>
                  <a:txBody>
                    <a:bodyPr/>
                    <a:lstStyle/>
                    <a:p>
                      <a:pPr algn="l" rtl="0" fontAlgn="b"/>
                      <a:r>
                        <a:rPr lang="en-US" sz="1200" b="1" i="0" u="none" strike="noStrike" dirty="0">
                          <a:solidFill>
                            <a:schemeClr val="tx1"/>
                          </a:solidFill>
                          <a:latin typeface="Arial"/>
                        </a:rPr>
                        <a:t>Core Mandate </a:t>
                      </a:r>
                      <a:br>
                        <a:rPr lang="en-US" sz="1200" b="1" i="0" u="none" strike="noStrike" dirty="0">
                          <a:solidFill>
                            <a:schemeClr val="tx1"/>
                          </a:solidFill>
                          <a:latin typeface="Arial"/>
                        </a:rPr>
                      </a:br>
                      <a:r>
                        <a:rPr lang="en-US" sz="1200" b="1" i="0" u="none" strike="noStrike" dirty="0" err="1">
                          <a:solidFill>
                            <a:schemeClr val="tx1"/>
                          </a:solidFill>
                          <a:latin typeface="Arial"/>
                        </a:rPr>
                        <a:t>Combatting</a:t>
                      </a:r>
                      <a:r>
                        <a:rPr lang="en-US" sz="1200" b="1" i="0" u="none" strike="noStrike" dirty="0">
                          <a:solidFill>
                            <a:schemeClr val="tx1"/>
                          </a:solidFill>
                          <a:latin typeface="Arial"/>
                        </a:rPr>
                        <a:t> Corruption</a:t>
                      </a:r>
                    </a:p>
                  </a:txBody>
                  <a:tcPr marL="6059" marR="6059" marT="60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3D3D3"/>
                    </a:solidFill>
                  </a:tcPr>
                </a:tc>
                <a:tc gridSpan="3">
                  <a:txBody>
                    <a:bodyPr/>
                    <a:lstStyle/>
                    <a:p>
                      <a:pPr algn="ctr" rtl="0" fontAlgn="b"/>
                      <a:r>
                        <a:rPr lang="en-US" sz="1200" b="1" i="0" u="none" strike="noStrike" dirty="0">
                          <a:solidFill>
                            <a:schemeClr val="tx1"/>
                          </a:solidFill>
                          <a:latin typeface="Arial"/>
                        </a:rPr>
                        <a:t>2016/2017</a:t>
                      </a:r>
                    </a:p>
                  </a:txBody>
                  <a:tcPr marL="6059" marR="6059" marT="60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3D3"/>
                    </a:solidFill>
                  </a:tcPr>
                </a:tc>
                <a:tc hMerge="1">
                  <a:txBody>
                    <a:bodyPr/>
                    <a:lstStyle/>
                    <a:p>
                      <a:endParaRPr lang="en-US"/>
                    </a:p>
                  </a:txBody>
                  <a:tcPr/>
                </a:tc>
                <a:tc hMerge="1">
                  <a:txBody>
                    <a:bodyPr/>
                    <a:lstStyle/>
                    <a:p>
                      <a:endParaRPr lang="en-US"/>
                    </a:p>
                  </a:txBody>
                  <a:tcPr/>
                </a:tc>
                <a:tc>
                  <a:txBody>
                    <a:bodyPr/>
                    <a:lstStyle/>
                    <a:p>
                      <a:pPr algn="l" rtl="0" fontAlgn="b"/>
                      <a:endParaRPr lang="en-US" sz="900" b="0" i="0" u="none" strike="noStrike">
                        <a:solidFill>
                          <a:srgbClr val="000000"/>
                        </a:solidFill>
                        <a:latin typeface="Arial"/>
                      </a:endParaRPr>
                    </a:p>
                  </a:txBody>
                  <a:tcPr marL="6059" marR="6059" marT="6059"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01"/>
                  </a:ext>
                </a:extLst>
              </a:tr>
              <a:tr h="530308">
                <a:tc>
                  <a:txBody>
                    <a:bodyPr/>
                    <a:lstStyle/>
                    <a:p>
                      <a:pPr algn="l" rtl="0" fontAlgn="b"/>
                      <a:r>
                        <a:rPr lang="en-US" sz="1200" b="1" i="0" u="none" strike="noStrike" dirty="0">
                          <a:solidFill>
                            <a:schemeClr val="tx1"/>
                          </a:solidFill>
                          <a:latin typeface="Arial"/>
                        </a:rPr>
                        <a:t>Key Performance Indicator</a:t>
                      </a:r>
                    </a:p>
                  </a:txBody>
                  <a:tcPr marL="6059" marR="6059" marT="60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3D3"/>
                    </a:solidFill>
                  </a:tcPr>
                </a:tc>
                <a:tc>
                  <a:txBody>
                    <a:bodyPr/>
                    <a:lstStyle/>
                    <a:p>
                      <a:pPr algn="ctr" rtl="0" fontAlgn="b"/>
                      <a:r>
                        <a:rPr lang="en-US" sz="1200" b="1" i="0" u="none" strike="noStrike" dirty="0" smtClean="0">
                          <a:solidFill>
                            <a:schemeClr val="tx1"/>
                          </a:solidFill>
                          <a:latin typeface="Arial"/>
                        </a:rPr>
                        <a:t> Actuals</a:t>
                      </a:r>
                      <a:endParaRPr lang="en-US" sz="1200" b="1" i="0" u="none" strike="noStrike" dirty="0">
                        <a:solidFill>
                          <a:schemeClr val="tx1"/>
                        </a:solidFill>
                        <a:latin typeface="Arial"/>
                      </a:endParaRPr>
                    </a:p>
                  </a:txBody>
                  <a:tcPr marL="6059" marR="6059" marT="60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3D3"/>
                    </a:solidFill>
                  </a:tcPr>
                </a:tc>
                <a:tc>
                  <a:txBody>
                    <a:bodyPr/>
                    <a:lstStyle/>
                    <a:p>
                      <a:pPr algn="ctr" rtl="0" fontAlgn="b"/>
                      <a:r>
                        <a:rPr lang="en-US" sz="1200" b="1" i="0" u="none" strike="noStrike" dirty="0">
                          <a:solidFill>
                            <a:schemeClr val="tx1"/>
                          </a:solidFill>
                          <a:latin typeface="Arial"/>
                        </a:rPr>
                        <a:t> Annual Target</a:t>
                      </a:r>
                    </a:p>
                  </a:txBody>
                  <a:tcPr marL="6059" marR="6059" marT="60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3D3"/>
                    </a:solidFill>
                  </a:tcPr>
                </a:tc>
                <a:tc>
                  <a:txBody>
                    <a:bodyPr/>
                    <a:lstStyle/>
                    <a:p>
                      <a:pPr algn="ctr" rtl="0" fontAlgn="b"/>
                      <a:r>
                        <a:rPr lang="en-US" sz="1200" b="1" i="0" u="none" strike="noStrike" dirty="0">
                          <a:solidFill>
                            <a:schemeClr val="tx1"/>
                          </a:solidFill>
                          <a:latin typeface="Arial"/>
                        </a:rPr>
                        <a:t>Deviation</a:t>
                      </a:r>
                    </a:p>
                  </a:txBody>
                  <a:tcPr marL="6059" marR="6059" marT="60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3D3"/>
                    </a:solidFill>
                  </a:tcPr>
                </a:tc>
                <a:tc>
                  <a:txBody>
                    <a:bodyPr/>
                    <a:lstStyle/>
                    <a:p>
                      <a:pPr algn="l" rtl="0" fontAlgn="b"/>
                      <a:endParaRPr lang="en-US" sz="900" b="0" i="0" u="none" strike="noStrike">
                        <a:solidFill>
                          <a:srgbClr val="000000"/>
                        </a:solidFill>
                        <a:latin typeface="Arial"/>
                      </a:endParaRPr>
                    </a:p>
                  </a:txBody>
                  <a:tcPr marL="6059" marR="6059" marT="6059"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02"/>
                  </a:ext>
                </a:extLst>
              </a:tr>
              <a:tr h="307019">
                <a:tc>
                  <a:txBody>
                    <a:bodyPr/>
                    <a:lstStyle/>
                    <a:p>
                      <a:pPr algn="l" rtl="0" fontAlgn="b"/>
                      <a:r>
                        <a:rPr lang="en-US" sz="1200" b="0" i="0" u="none" strike="noStrike">
                          <a:solidFill>
                            <a:schemeClr val="tx1"/>
                          </a:solidFill>
                          <a:latin typeface="Arial"/>
                        </a:rPr>
                        <a:t>The number of investigations closed out</a:t>
                      </a:r>
                    </a:p>
                  </a:txBody>
                  <a:tcPr marL="6059" marR="6059" marT="60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US" sz="1200" b="0" i="0" u="none" strike="noStrike" dirty="0">
                          <a:solidFill>
                            <a:schemeClr val="tx1"/>
                          </a:solidFill>
                          <a:latin typeface="Arial"/>
                        </a:rPr>
                        <a:t>                  1,186 </a:t>
                      </a:r>
                    </a:p>
                  </a:txBody>
                  <a:tcPr marL="6059" marR="6059" marT="60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US" sz="1200" b="0" i="0" u="none" strike="noStrike">
                          <a:solidFill>
                            <a:schemeClr val="tx1"/>
                          </a:solidFill>
                          <a:latin typeface="Arial"/>
                        </a:rPr>
                        <a:t>800</a:t>
                      </a:r>
                    </a:p>
                  </a:txBody>
                  <a:tcPr marL="6059" marR="6059" marT="60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US" sz="1200" b="1" i="0" u="none" strike="noStrike">
                          <a:solidFill>
                            <a:schemeClr val="tx1"/>
                          </a:solidFill>
                          <a:latin typeface="Arial"/>
                        </a:rPr>
                        <a:t>48%</a:t>
                      </a:r>
                    </a:p>
                  </a:txBody>
                  <a:tcPr marL="6059" marR="6059" marT="60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b"/>
                      <a:endParaRPr lang="en-US" sz="900" b="0" i="0" u="none" strike="noStrike">
                        <a:solidFill>
                          <a:srgbClr val="000000"/>
                        </a:solidFill>
                        <a:latin typeface="Arial"/>
                      </a:endParaRPr>
                    </a:p>
                  </a:txBody>
                  <a:tcPr marL="6059" marR="6059" marT="6059"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03"/>
                  </a:ext>
                </a:extLst>
              </a:tr>
              <a:tr h="307019">
                <a:tc>
                  <a:txBody>
                    <a:bodyPr/>
                    <a:lstStyle/>
                    <a:p>
                      <a:pPr algn="l" rtl="0" fontAlgn="b"/>
                      <a:r>
                        <a:rPr lang="en-US" sz="1200" b="0" i="0" u="none" strike="noStrike">
                          <a:solidFill>
                            <a:schemeClr val="tx1"/>
                          </a:solidFill>
                          <a:latin typeface="Arial"/>
                        </a:rPr>
                        <a:t>The number of reports submitted to the Presidency</a:t>
                      </a:r>
                    </a:p>
                  </a:txBody>
                  <a:tcPr marL="6059" marR="6059" marT="60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US" sz="1200" b="0" i="0" u="none" strike="noStrike" dirty="0">
                          <a:solidFill>
                            <a:schemeClr val="tx1"/>
                          </a:solidFill>
                          <a:latin typeface="Arial"/>
                        </a:rPr>
                        <a:t>                        6 </a:t>
                      </a:r>
                    </a:p>
                  </a:txBody>
                  <a:tcPr marL="6059" marR="6059" marT="60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US" sz="1200" b="0" i="0" u="none" strike="noStrike">
                          <a:solidFill>
                            <a:schemeClr val="tx1"/>
                          </a:solidFill>
                          <a:latin typeface="Arial"/>
                        </a:rPr>
                        <a:t>5</a:t>
                      </a:r>
                    </a:p>
                  </a:txBody>
                  <a:tcPr marL="6059" marR="6059" marT="60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US" sz="1200" b="1" i="0" u="none" strike="noStrike">
                          <a:solidFill>
                            <a:schemeClr val="tx1"/>
                          </a:solidFill>
                          <a:latin typeface="Arial"/>
                        </a:rPr>
                        <a:t>20%</a:t>
                      </a:r>
                    </a:p>
                  </a:txBody>
                  <a:tcPr marL="6059" marR="6059" marT="60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b"/>
                      <a:endParaRPr lang="en-US" sz="900" b="0" i="0" u="none" strike="noStrike">
                        <a:solidFill>
                          <a:srgbClr val="000000"/>
                        </a:solidFill>
                        <a:latin typeface="Arial"/>
                      </a:endParaRPr>
                    </a:p>
                  </a:txBody>
                  <a:tcPr marL="6059" marR="6059" marT="6059"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04"/>
                  </a:ext>
                </a:extLst>
              </a:tr>
              <a:tr h="307019">
                <a:tc>
                  <a:txBody>
                    <a:bodyPr/>
                    <a:lstStyle/>
                    <a:p>
                      <a:pPr algn="l" rtl="0" fontAlgn="b"/>
                      <a:r>
                        <a:rPr lang="en-US" sz="1200" b="0" i="0" u="none" strike="noStrike">
                          <a:solidFill>
                            <a:schemeClr val="tx1"/>
                          </a:solidFill>
                          <a:latin typeface="Arial"/>
                        </a:rPr>
                        <a:t>The value of money and/or assets potentially recoverable</a:t>
                      </a:r>
                    </a:p>
                  </a:txBody>
                  <a:tcPr marL="6059" marR="6059" marT="60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US" sz="1200" b="0" i="0" u="none" strike="noStrike" dirty="0">
                          <a:solidFill>
                            <a:schemeClr val="tx1"/>
                          </a:solidFill>
                          <a:latin typeface="Arial"/>
                        </a:rPr>
                        <a:t>        126,920,485 </a:t>
                      </a:r>
                    </a:p>
                  </a:txBody>
                  <a:tcPr marL="6059" marR="6059" marT="60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US" sz="1200" b="0" i="0" u="none" strike="noStrike">
                          <a:solidFill>
                            <a:schemeClr val="tx1"/>
                          </a:solidFill>
                          <a:latin typeface="Arial"/>
                        </a:rPr>
                        <a:t>        240,000,000 </a:t>
                      </a:r>
                    </a:p>
                  </a:txBody>
                  <a:tcPr marL="6059" marR="6059" marT="60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US" sz="1200" b="1" i="0" u="none" strike="noStrike">
                          <a:solidFill>
                            <a:schemeClr val="tx1"/>
                          </a:solidFill>
                          <a:latin typeface="Arial"/>
                        </a:rPr>
                        <a:t>-47%</a:t>
                      </a:r>
                    </a:p>
                  </a:txBody>
                  <a:tcPr marL="6059" marR="6059" marT="60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b"/>
                      <a:endParaRPr lang="en-US" sz="900" b="0" i="0" u="none" strike="noStrike">
                        <a:solidFill>
                          <a:srgbClr val="000000"/>
                        </a:solidFill>
                        <a:latin typeface="Arial"/>
                      </a:endParaRPr>
                    </a:p>
                  </a:txBody>
                  <a:tcPr marL="6059" marR="6059" marT="6059"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05"/>
                  </a:ext>
                </a:extLst>
              </a:tr>
              <a:tr h="164946">
                <a:tc>
                  <a:txBody>
                    <a:bodyPr/>
                    <a:lstStyle/>
                    <a:p>
                      <a:pPr algn="l" rtl="0" fontAlgn="b"/>
                      <a:r>
                        <a:rPr lang="en-US" sz="1200" b="0" i="0" u="none" strike="noStrike">
                          <a:solidFill>
                            <a:schemeClr val="tx1"/>
                          </a:solidFill>
                          <a:latin typeface="Arial"/>
                        </a:rPr>
                        <a:t>The actual value of money and/or assets recovered</a:t>
                      </a:r>
                    </a:p>
                  </a:txBody>
                  <a:tcPr marL="6059" marR="6059" marT="60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US" sz="1200" b="0" i="0" u="none" strike="noStrike" dirty="0">
                          <a:solidFill>
                            <a:schemeClr val="tx1"/>
                          </a:solidFill>
                          <a:latin typeface="Arial"/>
                        </a:rPr>
                        <a:t>          43,500,706 </a:t>
                      </a:r>
                    </a:p>
                  </a:txBody>
                  <a:tcPr marL="6059" marR="6059" marT="60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US" sz="1200" b="0" i="0" u="none" strike="noStrike">
                          <a:solidFill>
                            <a:schemeClr val="tx1"/>
                          </a:solidFill>
                          <a:latin typeface="Arial"/>
                        </a:rPr>
                        <a:t>        140,000,000 </a:t>
                      </a:r>
                    </a:p>
                  </a:txBody>
                  <a:tcPr marL="6059" marR="6059" marT="60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US" sz="1200" b="1" i="0" u="none" strike="noStrike">
                          <a:solidFill>
                            <a:schemeClr val="tx1"/>
                          </a:solidFill>
                          <a:latin typeface="Arial"/>
                        </a:rPr>
                        <a:t>-69%</a:t>
                      </a:r>
                    </a:p>
                  </a:txBody>
                  <a:tcPr marL="6059" marR="6059" marT="60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b"/>
                      <a:endParaRPr lang="en-US" sz="900" b="0" i="0" u="none" strike="noStrike">
                        <a:solidFill>
                          <a:srgbClr val="000000"/>
                        </a:solidFill>
                        <a:latin typeface="Arial"/>
                      </a:endParaRPr>
                    </a:p>
                  </a:txBody>
                  <a:tcPr marL="6059" marR="6059" marT="6059"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06"/>
                  </a:ext>
                </a:extLst>
              </a:tr>
              <a:tr h="307019">
                <a:tc>
                  <a:txBody>
                    <a:bodyPr/>
                    <a:lstStyle/>
                    <a:p>
                      <a:pPr algn="l" rtl="0" fontAlgn="b"/>
                      <a:r>
                        <a:rPr lang="en-US" sz="1200" b="0" i="0" u="none" strike="noStrike">
                          <a:solidFill>
                            <a:schemeClr val="tx1"/>
                          </a:solidFill>
                          <a:latin typeface="Arial"/>
                        </a:rPr>
                        <a:t>The value of potential loss prevented</a:t>
                      </a:r>
                    </a:p>
                  </a:txBody>
                  <a:tcPr marL="6059" marR="6059" marT="60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US" sz="1200" b="0" i="0" u="none" strike="noStrike">
                          <a:solidFill>
                            <a:schemeClr val="tx1"/>
                          </a:solidFill>
                          <a:latin typeface="Arial"/>
                        </a:rPr>
                        <a:t>        106,527,223 </a:t>
                      </a:r>
                    </a:p>
                  </a:txBody>
                  <a:tcPr marL="6059" marR="6059" marT="60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US" sz="1200" b="0" i="0" u="none" strike="noStrike" dirty="0">
                          <a:solidFill>
                            <a:schemeClr val="tx1"/>
                          </a:solidFill>
                          <a:latin typeface="Arial"/>
                        </a:rPr>
                        <a:t>18,000,000</a:t>
                      </a:r>
                    </a:p>
                  </a:txBody>
                  <a:tcPr marL="6059" marR="6059" marT="60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US" sz="1200" b="1" i="0" u="none" strike="noStrike">
                          <a:solidFill>
                            <a:schemeClr val="tx1"/>
                          </a:solidFill>
                          <a:latin typeface="Arial"/>
                        </a:rPr>
                        <a:t>492%</a:t>
                      </a:r>
                    </a:p>
                  </a:txBody>
                  <a:tcPr marL="6059" marR="6059" marT="60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b"/>
                      <a:endParaRPr lang="en-US" sz="900" b="0" i="0" u="none" strike="noStrike">
                        <a:solidFill>
                          <a:srgbClr val="000000"/>
                        </a:solidFill>
                        <a:latin typeface="Arial"/>
                      </a:endParaRPr>
                    </a:p>
                  </a:txBody>
                  <a:tcPr marL="6059" marR="6059" marT="6059"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07"/>
                  </a:ext>
                </a:extLst>
              </a:tr>
              <a:tr h="371565">
                <a:tc>
                  <a:txBody>
                    <a:bodyPr/>
                    <a:lstStyle/>
                    <a:p>
                      <a:pPr algn="l" rtl="0" fontAlgn="b"/>
                      <a:r>
                        <a:rPr lang="en-US" sz="1200" b="0" i="0" u="none" strike="noStrike">
                          <a:solidFill>
                            <a:schemeClr val="tx1"/>
                          </a:solidFill>
                          <a:latin typeface="Arial"/>
                        </a:rPr>
                        <a:t>The value of contract(s) and/or administrative decision(s) / action(s) set aside or deemed invalid</a:t>
                      </a:r>
                    </a:p>
                  </a:txBody>
                  <a:tcPr marL="6059" marR="6059" marT="60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US" sz="1200" b="0" i="0" u="none" strike="noStrike">
                          <a:solidFill>
                            <a:schemeClr val="tx1"/>
                          </a:solidFill>
                          <a:latin typeface="Arial"/>
                        </a:rPr>
                        <a:t>     4,014,630,241 </a:t>
                      </a:r>
                    </a:p>
                  </a:txBody>
                  <a:tcPr marL="6059" marR="6059" marT="60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US" sz="1200" b="0" i="0" u="none" strike="noStrike" dirty="0">
                          <a:solidFill>
                            <a:schemeClr val="tx1"/>
                          </a:solidFill>
                          <a:latin typeface="Arial"/>
                        </a:rPr>
                        <a:t>600,000,000</a:t>
                      </a:r>
                    </a:p>
                  </a:txBody>
                  <a:tcPr marL="6059" marR="6059" marT="60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US" sz="1200" b="1" i="0" u="none" strike="noStrike">
                          <a:solidFill>
                            <a:schemeClr val="tx1"/>
                          </a:solidFill>
                          <a:latin typeface="Arial"/>
                        </a:rPr>
                        <a:t>569%</a:t>
                      </a:r>
                    </a:p>
                  </a:txBody>
                  <a:tcPr marL="6059" marR="6059" marT="60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b"/>
                      <a:endParaRPr lang="en-US" sz="900" b="0" i="0" u="none" strike="noStrike">
                        <a:solidFill>
                          <a:srgbClr val="000000"/>
                        </a:solidFill>
                        <a:latin typeface="Arial"/>
                      </a:endParaRPr>
                    </a:p>
                  </a:txBody>
                  <a:tcPr marL="6059" marR="6059" marT="6059"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08"/>
                  </a:ext>
                </a:extLst>
              </a:tr>
              <a:tr h="614040">
                <a:tc>
                  <a:txBody>
                    <a:bodyPr/>
                    <a:lstStyle/>
                    <a:p>
                      <a:pPr algn="l" rtl="0" fontAlgn="b"/>
                      <a:r>
                        <a:rPr lang="en-US" sz="1200" b="0" i="0" u="none" strike="noStrike">
                          <a:solidFill>
                            <a:schemeClr val="tx1"/>
                          </a:solidFill>
                          <a:latin typeface="Arial"/>
                        </a:rPr>
                        <a:t>The value of matters in respect of which evidence was referred for the institution or defence/opposition of civil proceedings (including arbitration or counter civil proceedings)</a:t>
                      </a:r>
                    </a:p>
                  </a:txBody>
                  <a:tcPr marL="6059" marR="6059" marT="60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US" sz="1200" b="0" i="0" u="none" strike="noStrike">
                          <a:solidFill>
                            <a:schemeClr val="tx1"/>
                          </a:solidFill>
                          <a:latin typeface="Arial"/>
                        </a:rPr>
                        <a:t>     3,816,540,390 </a:t>
                      </a:r>
                    </a:p>
                  </a:txBody>
                  <a:tcPr marL="6059" marR="6059" marT="60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US" sz="1200" b="0" i="0" u="none" strike="noStrike" dirty="0">
                          <a:solidFill>
                            <a:schemeClr val="tx1"/>
                          </a:solidFill>
                          <a:latin typeface="Arial"/>
                        </a:rPr>
                        <a:t>1,200,000,000</a:t>
                      </a:r>
                    </a:p>
                  </a:txBody>
                  <a:tcPr marL="6059" marR="6059" marT="60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US" sz="1200" b="1" i="0" u="none" strike="noStrike" dirty="0">
                          <a:solidFill>
                            <a:schemeClr val="tx1"/>
                          </a:solidFill>
                          <a:latin typeface="Arial"/>
                        </a:rPr>
                        <a:t>218%</a:t>
                      </a:r>
                    </a:p>
                  </a:txBody>
                  <a:tcPr marL="6059" marR="6059" marT="60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b"/>
                      <a:endParaRPr lang="en-US" sz="900" b="0" i="0" u="none" strike="noStrike">
                        <a:solidFill>
                          <a:srgbClr val="000000"/>
                        </a:solidFill>
                        <a:latin typeface="Arial"/>
                      </a:endParaRPr>
                    </a:p>
                  </a:txBody>
                  <a:tcPr marL="6059" marR="6059" marT="6059"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09"/>
                  </a:ext>
                </a:extLst>
              </a:tr>
              <a:tr h="307019">
                <a:tc>
                  <a:txBody>
                    <a:bodyPr/>
                    <a:lstStyle/>
                    <a:p>
                      <a:pPr algn="l" rtl="0" fontAlgn="b"/>
                      <a:r>
                        <a:rPr lang="en-US" sz="1200" b="0" i="0" u="none" strike="noStrike">
                          <a:solidFill>
                            <a:schemeClr val="tx1"/>
                          </a:solidFill>
                          <a:latin typeface="Arial"/>
                        </a:rPr>
                        <a:t>The number of referrals made to the relevant Prosecuting Authority</a:t>
                      </a:r>
                    </a:p>
                  </a:txBody>
                  <a:tcPr marL="6059" marR="6059" marT="60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US" sz="1200" b="0" i="0" u="none" strike="noStrike">
                          <a:solidFill>
                            <a:schemeClr val="tx1"/>
                          </a:solidFill>
                          <a:latin typeface="Arial"/>
                        </a:rPr>
                        <a:t>                     108 </a:t>
                      </a:r>
                    </a:p>
                  </a:txBody>
                  <a:tcPr marL="6059" marR="6059" marT="60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200" b="0" i="0" u="none" strike="noStrike">
                          <a:solidFill>
                            <a:schemeClr val="tx1"/>
                          </a:solidFill>
                          <a:latin typeface="Arial"/>
                        </a:rPr>
                        <a:t>60</a:t>
                      </a:r>
                    </a:p>
                  </a:txBody>
                  <a:tcPr marL="6059" marR="6059" marT="60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US" sz="1200" b="1" i="0" u="none" strike="noStrike" dirty="0">
                          <a:solidFill>
                            <a:schemeClr val="tx1"/>
                          </a:solidFill>
                          <a:latin typeface="Arial"/>
                        </a:rPr>
                        <a:t>80%</a:t>
                      </a:r>
                    </a:p>
                  </a:txBody>
                  <a:tcPr marL="6059" marR="6059" marT="60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b"/>
                      <a:endParaRPr lang="en-US" sz="900" b="0" i="0" u="none" strike="noStrike" dirty="0">
                        <a:solidFill>
                          <a:srgbClr val="000000"/>
                        </a:solidFill>
                        <a:latin typeface="Arial"/>
                      </a:endParaRPr>
                    </a:p>
                  </a:txBody>
                  <a:tcPr marL="6059" marR="6059" marT="6059"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10"/>
                  </a:ext>
                </a:extLst>
              </a:tr>
              <a:tr h="307019">
                <a:tc>
                  <a:txBody>
                    <a:bodyPr/>
                    <a:lstStyle/>
                    <a:p>
                      <a:pPr algn="l" rtl="0" fontAlgn="b"/>
                      <a:r>
                        <a:rPr lang="en-US" sz="1200" b="0" i="0" u="none" strike="noStrike">
                          <a:solidFill>
                            <a:schemeClr val="tx1"/>
                          </a:solidFill>
                          <a:latin typeface="Arial"/>
                        </a:rPr>
                        <a:t>The number of referrals made for disciplinary, executive and/or administrative action</a:t>
                      </a:r>
                    </a:p>
                  </a:txBody>
                  <a:tcPr marL="6059" marR="6059" marT="60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US" sz="1200" b="0" i="0" u="none" strike="noStrike">
                          <a:solidFill>
                            <a:schemeClr val="tx1"/>
                          </a:solidFill>
                          <a:latin typeface="Arial"/>
                        </a:rPr>
                        <a:t>                     137 </a:t>
                      </a:r>
                    </a:p>
                  </a:txBody>
                  <a:tcPr marL="6059" marR="6059" marT="60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200" b="0" i="0" u="none" strike="noStrike">
                          <a:solidFill>
                            <a:schemeClr val="tx1"/>
                          </a:solidFill>
                          <a:latin typeface="Arial"/>
                        </a:rPr>
                        <a:t>75</a:t>
                      </a:r>
                    </a:p>
                  </a:txBody>
                  <a:tcPr marL="6059" marR="6059" marT="60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US" sz="1200" b="1" i="0" u="none" strike="noStrike">
                          <a:solidFill>
                            <a:schemeClr val="tx1"/>
                          </a:solidFill>
                          <a:latin typeface="Arial"/>
                        </a:rPr>
                        <a:t>83%</a:t>
                      </a:r>
                    </a:p>
                  </a:txBody>
                  <a:tcPr marL="6059" marR="6059" marT="60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b"/>
                      <a:endParaRPr lang="en-US" sz="900" b="0" i="0" u="none" strike="noStrike" dirty="0">
                        <a:solidFill>
                          <a:srgbClr val="000000"/>
                        </a:solidFill>
                        <a:latin typeface="Arial"/>
                      </a:endParaRPr>
                    </a:p>
                  </a:txBody>
                  <a:tcPr marL="6059" marR="6059" marT="6059"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11"/>
                  </a:ext>
                </a:extLst>
              </a:tr>
              <a:tr h="313998">
                <a:tc>
                  <a:txBody>
                    <a:bodyPr/>
                    <a:lstStyle/>
                    <a:p>
                      <a:pPr algn="l" rtl="0" fontAlgn="b"/>
                      <a:r>
                        <a:rPr lang="en-US" sz="1200" b="0" i="0" u="none" strike="noStrike">
                          <a:solidFill>
                            <a:schemeClr val="tx1"/>
                          </a:solidFill>
                          <a:latin typeface="Arial"/>
                        </a:rPr>
                        <a:t>The number of SIU member(s) participating in Joint Operation(s) or seconded to assist State Institutions</a:t>
                      </a:r>
                    </a:p>
                  </a:txBody>
                  <a:tcPr marL="6059" marR="6059" marT="60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US" sz="1200" b="0" i="0" u="none" strike="noStrike">
                          <a:solidFill>
                            <a:schemeClr val="tx1"/>
                          </a:solidFill>
                          <a:latin typeface="Arial"/>
                        </a:rPr>
                        <a:t>                      54 </a:t>
                      </a:r>
                    </a:p>
                  </a:txBody>
                  <a:tcPr marL="6059" marR="6059" marT="60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US" sz="1200" b="0" i="0" u="none" strike="noStrike">
                          <a:solidFill>
                            <a:schemeClr val="tx1"/>
                          </a:solidFill>
                          <a:latin typeface="Arial"/>
                        </a:rPr>
                        <a:t>30</a:t>
                      </a:r>
                    </a:p>
                  </a:txBody>
                  <a:tcPr marL="6059" marR="6059" marT="60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US" sz="1200" b="1" i="0" u="none" strike="noStrike" dirty="0">
                          <a:solidFill>
                            <a:schemeClr val="tx1"/>
                          </a:solidFill>
                          <a:latin typeface="Arial"/>
                        </a:rPr>
                        <a:t>80%</a:t>
                      </a:r>
                    </a:p>
                  </a:txBody>
                  <a:tcPr marL="6059" marR="6059" marT="60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rtl="0" fontAlgn="b"/>
                      <a:endParaRPr lang="en-US" sz="900" b="0" i="0" u="none" strike="noStrike" dirty="0">
                        <a:solidFill>
                          <a:srgbClr val="000000"/>
                        </a:solidFill>
                        <a:latin typeface="Arial"/>
                      </a:endParaRPr>
                    </a:p>
                  </a:txBody>
                  <a:tcPr marL="6059" marR="6059" marT="6059"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12"/>
                  </a:ext>
                </a:extLst>
              </a:tr>
              <a:tr h="164946">
                <a:tc>
                  <a:txBody>
                    <a:bodyPr/>
                    <a:lstStyle/>
                    <a:p>
                      <a:pPr algn="l" rtl="0" fontAlgn="b"/>
                      <a:r>
                        <a:rPr lang="en-US" sz="800" b="0" i="0" u="none" strike="noStrike" dirty="0">
                          <a:solidFill>
                            <a:srgbClr val="000000"/>
                          </a:solidFill>
                          <a:latin typeface="Arial"/>
                        </a:rPr>
                        <a:t> </a:t>
                      </a:r>
                    </a:p>
                  </a:txBody>
                  <a:tcPr marL="6059" marR="6059" marT="6059"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rtl="0" fontAlgn="b"/>
                      <a:r>
                        <a:rPr lang="en-US" sz="800" b="0" i="0" u="none" strike="noStrike">
                          <a:solidFill>
                            <a:srgbClr val="000000"/>
                          </a:solidFill>
                          <a:latin typeface="Arial"/>
                        </a:rPr>
                        <a:t> </a:t>
                      </a:r>
                    </a:p>
                  </a:txBody>
                  <a:tcPr marL="6059" marR="6059" marT="6059"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rtl="0" fontAlgn="b"/>
                      <a:r>
                        <a:rPr lang="en-US" sz="800" b="0" i="0" u="none" strike="noStrike">
                          <a:solidFill>
                            <a:srgbClr val="000000"/>
                          </a:solidFill>
                          <a:latin typeface="Arial"/>
                        </a:rPr>
                        <a:t> </a:t>
                      </a:r>
                    </a:p>
                  </a:txBody>
                  <a:tcPr marL="6059" marR="6059" marT="6059"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rtl="0" fontAlgn="b"/>
                      <a:endParaRPr lang="en-US" sz="900" b="0" i="0" u="none" strike="noStrike">
                        <a:solidFill>
                          <a:srgbClr val="000000"/>
                        </a:solidFill>
                        <a:latin typeface="Arial"/>
                      </a:endParaRPr>
                    </a:p>
                  </a:txBody>
                  <a:tcPr marL="6059" marR="6059" marT="605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rtl="0" fontAlgn="b"/>
                      <a:endParaRPr lang="en-US" sz="900" b="0" i="0" u="none" strike="noStrike" dirty="0">
                        <a:solidFill>
                          <a:srgbClr val="000000"/>
                        </a:solidFill>
                        <a:latin typeface="Arial"/>
                      </a:endParaRPr>
                    </a:p>
                  </a:txBody>
                  <a:tcPr marL="6059" marR="6059" marT="6059" marB="0" anchor="b">
                    <a:lnL>
                      <a:noFill/>
                    </a:lnL>
                    <a:lnR>
                      <a:noFill/>
                    </a:lnR>
                    <a:lnT>
                      <a:noFill/>
                    </a:lnT>
                    <a:lnB>
                      <a:noFill/>
                    </a:lnB>
                  </a:tcPr>
                </a:tc>
                <a:extLst>
                  <a:ext uri="{0D108BD9-81ED-4DB2-BD59-A6C34878D82A}">
                    <a16:rowId xmlns="" xmlns:a16="http://schemas.microsoft.com/office/drawing/2014/main" val="10013"/>
                  </a:ext>
                </a:extLst>
              </a:tr>
            </a:tbl>
          </a:graphicData>
        </a:graphic>
      </p:graphicFrame>
      <p:sp>
        <p:nvSpPr>
          <p:cNvPr id="11" name="Title 1"/>
          <p:cNvSpPr txBox="1">
            <a:spLocks/>
          </p:cNvSpPr>
          <p:nvPr/>
        </p:nvSpPr>
        <p:spPr>
          <a:xfrm>
            <a:off x="467544" y="1124744"/>
            <a:ext cx="7776864" cy="503238"/>
          </a:xfrm>
          <a:prstGeom prst="rect">
            <a:avLst/>
          </a:prstGeom>
        </p:spPr>
        <p:txBody>
          <a:bodyPr vert="horz" lIns="91440" tIns="45720" rIns="91440" bIns="45720" rtlCol="0" anchor="ctr">
            <a:normAutofit fontScale="97500"/>
          </a:bodyPr>
          <a:lstStyle>
            <a:lvl1pPr algn="ctr" rtl="0" eaLnBrk="0" fontAlgn="base" hangingPunct="0">
              <a:spcBef>
                <a:spcPct val="0"/>
              </a:spcBef>
              <a:spcAft>
                <a:spcPct val="0"/>
              </a:spcAft>
              <a:defRPr sz="3600" b="1" kern="1200">
                <a:solidFill>
                  <a:schemeClr val="tx1"/>
                </a:solidFill>
                <a:effectLst>
                  <a:outerShdw blurRad="38100" dist="38100" dir="2700000" algn="tl">
                    <a:srgbClr val="000000">
                      <a:alpha val="43137"/>
                    </a:srgbClr>
                  </a:outerShdw>
                </a:effectLst>
                <a:latin typeface="+mj-lt"/>
                <a:ea typeface="+mj-ea"/>
                <a:cs typeface="+mj-cs"/>
              </a:defRPr>
            </a:lvl1pPr>
            <a:lvl2pPr algn="ctr" rtl="0" eaLnBrk="0" fontAlgn="base" hangingPunct="0">
              <a:spcBef>
                <a:spcPct val="0"/>
              </a:spcBef>
              <a:spcAft>
                <a:spcPct val="0"/>
              </a:spcAft>
              <a:defRPr sz="3600" b="1">
                <a:solidFill>
                  <a:schemeClr val="tx1"/>
                </a:solidFill>
                <a:latin typeface="Calibri" panose="020F0502020204030204" pitchFamily="34" charset="0"/>
              </a:defRPr>
            </a:lvl2pPr>
            <a:lvl3pPr algn="ctr" rtl="0" eaLnBrk="0" fontAlgn="base" hangingPunct="0">
              <a:spcBef>
                <a:spcPct val="0"/>
              </a:spcBef>
              <a:spcAft>
                <a:spcPct val="0"/>
              </a:spcAft>
              <a:defRPr sz="3600" b="1">
                <a:solidFill>
                  <a:schemeClr val="tx1"/>
                </a:solidFill>
                <a:latin typeface="Calibri" panose="020F0502020204030204" pitchFamily="34" charset="0"/>
              </a:defRPr>
            </a:lvl3pPr>
            <a:lvl4pPr algn="ctr" rtl="0" eaLnBrk="0" fontAlgn="base" hangingPunct="0">
              <a:spcBef>
                <a:spcPct val="0"/>
              </a:spcBef>
              <a:spcAft>
                <a:spcPct val="0"/>
              </a:spcAft>
              <a:defRPr sz="3600" b="1">
                <a:solidFill>
                  <a:schemeClr val="tx1"/>
                </a:solidFill>
                <a:latin typeface="Calibri" panose="020F0502020204030204" pitchFamily="34" charset="0"/>
              </a:defRPr>
            </a:lvl4pPr>
            <a:lvl5pPr algn="ctr" rtl="0" eaLnBrk="0" fontAlgn="base" hangingPunct="0">
              <a:spcBef>
                <a:spcPct val="0"/>
              </a:spcBef>
              <a:spcAft>
                <a:spcPct val="0"/>
              </a:spcAft>
              <a:defRPr sz="3600" b="1">
                <a:solidFill>
                  <a:schemeClr val="tx1"/>
                </a:solidFill>
                <a:latin typeface="Calibri" panose="020F0502020204030204" pitchFamily="34" charset="0"/>
              </a:defRPr>
            </a:lvl5pPr>
            <a:lvl6pPr marL="457200" algn="ctr" rtl="0" fontAlgn="base">
              <a:spcBef>
                <a:spcPct val="0"/>
              </a:spcBef>
              <a:spcAft>
                <a:spcPct val="0"/>
              </a:spcAft>
              <a:defRPr sz="3600" b="1">
                <a:solidFill>
                  <a:schemeClr val="tx1"/>
                </a:solidFill>
                <a:latin typeface="Calibri" panose="020F0502020204030204" pitchFamily="34" charset="0"/>
              </a:defRPr>
            </a:lvl6pPr>
            <a:lvl7pPr marL="914400" algn="ctr" rtl="0" fontAlgn="base">
              <a:spcBef>
                <a:spcPct val="0"/>
              </a:spcBef>
              <a:spcAft>
                <a:spcPct val="0"/>
              </a:spcAft>
              <a:defRPr sz="3600" b="1">
                <a:solidFill>
                  <a:schemeClr val="tx1"/>
                </a:solidFill>
                <a:latin typeface="Calibri" panose="020F0502020204030204" pitchFamily="34" charset="0"/>
              </a:defRPr>
            </a:lvl7pPr>
            <a:lvl8pPr marL="1371600" algn="ctr" rtl="0" fontAlgn="base">
              <a:spcBef>
                <a:spcPct val="0"/>
              </a:spcBef>
              <a:spcAft>
                <a:spcPct val="0"/>
              </a:spcAft>
              <a:defRPr sz="3600" b="1">
                <a:solidFill>
                  <a:schemeClr val="tx1"/>
                </a:solidFill>
                <a:latin typeface="Calibri" panose="020F0502020204030204" pitchFamily="34" charset="0"/>
              </a:defRPr>
            </a:lvl8pPr>
            <a:lvl9pPr marL="1828800" algn="ctr" rtl="0" fontAlgn="base">
              <a:spcBef>
                <a:spcPct val="0"/>
              </a:spcBef>
              <a:spcAft>
                <a:spcPct val="0"/>
              </a:spcAft>
              <a:defRPr sz="3600" b="1">
                <a:solidFill>
                  <a:schemeClr val="tx1"/>
                </a:solidFill>
                <a:latin typeface="Calibri" panose="020F0502020204030204" pitchFamily="34" charset="0"/>
              </a:defRPr>
            </a:lvl9pPr>
          </a:lstStyle>
          <a:p>
            <a:pPr algn="l">
              <a:defRPr/>
            </a:pPr>
            <a:endParaRPr lang="en-US" sz="2000" dirty="0">
              <a:effectLst/>
              <a:latin typeface="Arial" pitchFamily="34" charset="0"/>
              <a:cs typeface="Arial" pitchFamily="34" charset="0"/>
            </a:endParaRPr>
          </a:p>
        </p:txBody>
      </p:sp>
      <p:sp>
        <p:nvSpPr>
          <p:cNvPr id="2" name="TextBox 1"/>
          <p:cNvSpPr txBox="1"/>
          <p:nvPr/>
        </p:nvSpPr>
        <p:spPr>
          <a:xfrm>
            <a:off x="1143000" y="76200"/>
            <a:ext cx="6705600" cy="896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342900" indent="-342900" eaLnBrk="0" hangingPunct="0">
              <a:buFont typeface="Arial" panose="020B0604020202020204" pitchFamily="34" charset="0"/>
              <a:buNone/>
              <a:defRPr sz="2400" b="1">
                <a:effectLst>
                  <a:outerShdw blurRad="38100" dist="38100" dir="2700000" algn="tl">
                    <a:srgbClr val="000000">
                      <a:alpha val="43137"/>
                    </a:srgbClr>
                  </a:outerShdw>
                </a:effectLst>
                <a:latin typeface="+mj-lt"/>
                <a:ea typeface="+mj-ea"/>
                <a:cs typeface="+mj-cs"/>
              </a:defRPr>
            </a:lvl1pPr>
            <a:lvl2pPr marL="742950" indent="-285750" eaLnBrk="0" hangingPunct="0">
              <a:spcBef>
                <a:spcPts val="600"/>
              </a:spcBef>
              <a:buFont typeface="Arial" panose="020B0604020202020204" pitchFamily="34" charset="0"/>
              <a:buChar char="–"/>
              <a:defRPr sz="2000">
                <a:latin typeface="Arial Narrow" pitchFamily="34" charset="0"/>
              </a:defRPr>
            </a:lvl2pPr>
            <a:lvl3pPr marL="1143000" indent="-228600" eaLnBrk="0" hangingPunct="0">
              <a:spcBef>
                <a:spcPts val="600"/>
              </a:spcBef>
              <a:buFont typeface="Arial" panose="020B0604020202020204" pitchFamily="34" charset="0"/>
              <a:buChar char="•"/>
              <a:defRPr sz="2000">
                <a:latin typeface="Arial Narrow" pitchFamily="34" charset="0"/>
              </a:defRPr>
            </a:lvl3pPr>
            <a:lvl4pPr marL="1600200" indent="-228600" eaLnBrk="0" hangingPunct="0">
              <a:spcBef>
                <a:spcPts val="600"/>
              </a:spcBef>
              <a:buFont typeface="Arial" panose="020B0604020202020204" pitchFamily="34" charset="0"/>
              <a:buChar char="–"/>
              <a:defRPr sz="2000">
                <a:latin typeface="Arial Narrow" pitchFamily="34" charset="0"/>
              </a:defRPr>
            </a:lvl4pPr>
            <a:lvl5pPr marL="2057400" indent="-228600" eaLnBrk="0" hangingPunct="0">
              <a:spcBef>
                <a:spcPts val="600"/>
              </a:spcBef>
              <a:buFont typeface="Arial" panose="020B0604020202020204" pitchFamily="34" charset="0"/>
              <a:buChar char="»"/>
              <a:defRPr sz="2000">
                <a:latin typeface="Arial Narrow" pitchFamily="34" charset="0"/>
              </a:defRPr>
            </a:lvl5pPr>
            <a:lvl6pPr marL="2514600" indent="-228600" fontAlgn="base">
              <a:spcBef>
                <a:spcPct val="20000"/>
              </a:spcBef>
              <a:spcAft>
                <a:spcPct val="0"/>
              </a:spcAft>
              <a:buFont typeface="Arial" charset="0"/>
              <a:buChar char="»"/>
              <a:defRPr sz="2000">
                <a:latin typeface="+mn-lt"/>
              </a:defRPr>
            </a:lvl6pPr>
            <a:lvl7pPr marL="2971800" indent="-228600" fontAlgn="base">
              <a:spcBef>
                <a:spcPct val="20000"/>
              </a:spcBef>
              <a:spcAft>
                <a:spcPct val="0"/>
              </a:spcAft>
              <a:buFont typeface="Arial" charset="0"/>
              <a:buChar char="»"/>
              <a:defRPr sz="2000">
                <a:latin typeface="+mn-lt"/>
              </a:defRPr>
            </a:lvl7pPr>
            <a:lvl8pPr marL="3429000" indent="-228600" fontAlgn="base">
              <a:spcBef>
                <a:spcPct val="20000"/>
              </a:spcBef>
              <a:spcAft>
                <a:spcPct val="0"/>
              </a:spcAft>
              <a:buFont typeface="Arial" charset="0"/>
              <a:buChar char="»"/>
              <a:defRPr sz="2000">
                <a:latin typeface="+mn-lt"/>
              </a:defRPr>
            </a:lvl8pPr>
            <a:lvl9pPr marL="3886200" indent="-228600" fontAlgn="base">
              <a:spcBef>
                <a:spcPct val="20000"/>
              </a:spcBef>
              <a:spcAft>
                <a:spcPct val="0"/>
              </a:spcAft>
              <a:buFont typeface="Arial" charset="0"/>
              <a:buChar char="»"/>
              <a:defRPr sz="2000">
                <a:latin typeface="+mn-lt"/>
              </a:defRPr>
            </a:lvl9pPr>
          </a:lstStyle>
          <a:p>
            <a:r>
              <a:rPr lang="en-US" dirty="0"/>
              <a:t>Operational </a:t>
            </a:r>
            <a:r>
              <a:rPr lang="en-US" dirty="0" smtClean="0"/>
              <a:t>Performance: Year on Year </a:t>
            </a:r>
            <a:r>
              <a:rPr lang="en-US" dirty="0" err="1" smtClean="0"/>
              <a:t>Comparism</a:t>
            </a:r>
            <a:r>
              <a:rPr lang="en-US" dirty="0"/>
              <a:t> </a:t>
            </a:r>
            <a:r>
              <a:rPr lang="en-US" dirty="0" smtClean="0"/>
              <a:t>- Financial </a:t>
            </a:r>
            <a:r>
              <a:rPr lang="en-US" dirty="0"/>
              <a:t>Year2016/2017</a:t>
            </a:r>
          </a:p>
        </p:txBody>
      </p:sp>
    </p:spTree>
    <p:extLst>
      <p:ext uri="{BB962C8B-B14F-4D97-AF65-F5344CB8AC3E}">
        <p14:creationId xmlns:p14="http://schemas.microsoft.com/office/powerpoint/2010/main" xmlns="" val="25560903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xmlns="" val="1955425385"/>
              </p:ext>
            </p:extLst>
          </p:nvPr>
        </p:nvGraphicFramePr>
        <p:xfrm>
          <a:off x="539551" y="1143000"/>
          <a:ext cx="8604449" cy="5373216"/>
        </p:xfrm>
        <a:graphic>
          <a:graphicData uri="http://schemas.openxmlformats.org/drawingml/2006/table">
            <a:tbl>
              <a:tblPr/>
              <a:tblGrid>
                <a:gridCol w="4646402">
                  <a:extLst>
                    <a:ext uri="{9D8B030D-6E8A-4147-A177-3AD203B41FA5}">
                      <a16:colId xmlns="" xmlns:a16="http://schemas.microsoft.com/office/drawing/2014/main" val="20000"/>
                    </a:ext>
                  </a:extLst>
                </a:gridCol>
                <a:gridCol w="1250512">
                  <a:extLst>
                    <a:ext uri="{9D8B030D-6E8A-4147-A177-3AD203B41FA5}">
                      <a16:colId xmlns="" xmlns:a16="http://schemas.microsoft.com/office/drawing/2014/main" val="20001"/>
                    </a:ext>
                  </a:extLst>
                </a:gridCol>
                <a:gridCol w="1181678">
                  <a:extLst>
                    <a:ext uri="{9D8B030D-6E8A-4147-A177-3AD203B41FA5}">
                      <a16:colId xmlns="" xmlns:a16="http://schemas.microsoft.com/office/drawing/2014/main" val="20002"/>
                    </a:ext>
                  </a:extLst>
                </a:gridCol>
                <a:gridCol w="975172">
                  <a:extLst>
                    <a:ext uri="{9D8B030D-6E8A-4147-A177-3AD203B41FA5}">
                      <a16:colId xmlns="" xmlns:a16="http://schemas.microsoft.com/office/drawing/2014/main" val="20003"/>
                    </a:ext>
                  </a:extLst>
                </a:gridCol>
                <a:gridCol w="550685">
                  <a:extLst>
                    <a:ext uri="{9D8B030D-6E8A-4147-A177-3AD203B41FA5}">
                      <a16:colId xmlns="" xmlns:a16="http://schemas.microsoft.com/office/drawing/2014/main" val="20004"/>
                    </a:ext>
                  </a:extLst>
                </a:gridCol>
              </a:tblGrid>
              <a:tr h="249026">
                <a:tc>
                  <a:txBody>
                    <a:bodyPr/>
                    <a:lstStyle/>
                    <a:p>
                      <a:pPr algn="l" rtl="0" fontAlgn="b"/>
                      <a:endParaRPr lang="en-US" sz="1400" b="0" i="0" u="none" strike="noStrike" baseline="0" dirty="0">
                        <a:solidFill>
                          <a:schemeClr val="tx1"/>
                        </a:solidFill>
                        <a:latin typeface="Arial"/>
                      </a:endParaRPr>
                    </a:p>
                  </a:txBody>
                  <a:tcPr marL="4877" marR="4877" marT="487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rtl="0" fontAlgn="b"/>
                      <a:endParaRPr lang="en-US" sz="700" b="0" i="0" u="none" strike="noStrike" baseline="0">
                        <a:solidFill>
                          <a:schemeClr val="tx1"/>
                        </a:solidFill>
                        <a:latin typeface="Arial"/>
                      </a:endParaRPr>
                    </a:p>
                  </a:txBody>
                  <a:tcPr marL="4877" marR="4877" marT="487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rtl="0" fontAlgn="b"/>
                      <a:endParaRPr lang="en-US" sz="700" b="0" i="0" u="none" strike="noStrike" baseline="0">
                        <a:solidFill>
                          <a:schemeClr val="tx1"/>
                        </a:solidFill>
                        <a:latin typeface="Arial"/>
                      </a:endParaRPr>
                    </a:p>
                  </a:txBody>
                  <a:tcPr marL="4877" marR="4877" marT="487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rtl="0" fontAlgn="b"/>
                      <a:endParaRPr lang="en-US" sz="700" b="0" i="0" u="none" strike="noStrike" baseline="0">
                        <a:solidFill>
                          <a:schemeClr val="tx1"/>
                        </a:solidFill>
                        <a:latin typeface="Arial"/>
                      </a:endParaRPr>
                    </a:p>
                  </a:txBody>
                  <a:tcPr marL="4877" marR="4877" marT="487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rtl="0" fontAlgn="b"/>
                      <a:endParaRPr lang="en-US" sz="700" b="0" i="0" u="none" strike="noStrike" baseline="0">
                        <a:solidFill>
                          <a:schemeClr val="tx1"/>
                        </a:solidFill>
                        <a:latin typeface="Arial"/>
                      </a:endParaRPr>
                    </a:p>
                  </a:txBody>
                  <a:tcPr marL="4877" marR="4877" marT="4877" marB="0" anchor="b">
                    <a:lnL>
                      <a:noFill/>
                    </a:lnL>
                    <a:lnR>
                      <a:noFill/>
                    </a:lnR>
                    <a:lnT>
                      <a:noFill/>
                    </a:lnT>
                    <a:lnB>
                      <a:noFill/>
                    </a:lnB>
                  </a:tcPr>
                </a:tc>
                <a:extLst>
                  <a:ext uri="{0D108BD9-81ED-4DB2-BD59-A6C34878D82A}">
                    <a16:rowId xmlns="" xmlns:a16="http://schemas.microsoft.com/office/drawing/2014/main" val="10000"/>
                  </a:ext>
                </a:extLst>
              </a:tr>
              <a:tr h="397526">
                <a:tc>
                  <a:txBody>
                    <a:bodyPr/>
                    <a:lstStyle/>
                    <a:p>
                      <a:pPr algn="l" rtl="0" fontAlgn="b"/>
                      <a:r>
                        <a:rPr lang="en-US" sz="1200" b="1" i="0" u="none" strike="noStrike" baseline="0" dirty="0">
                          <a:solidFill>
                            <a:schemeClr val="tx1"/>
                          </a:solidFill>
                          <a:latin typeface="Arial"/>
                        </a:rPr>
                        <a:t>SIU Business Operations</a:t>
                      </a:r>
                    </a:p>
                  </a:txBody>
                  <a:tcPr marL="4877" marR="4877" marT="48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3D3D3"/>
                    </a:solidFill>
                  </a:tcPr>
                </a:tc>
                <a:tc gridSpan="3">
                  <a:txBody>
                    <a:bodyPr/>
                    <a:lstStyle/>
                    <a:p>
                      <a:pPr algn="ctr" rtl="0" fontAlgn="b"/>
                      <a:r>
                        <a:rPr lang="en-US" sz="1200" b="1" i="0" u="none" strike="noStrike" baseline="0" dirty="0">
                          <a:solidFill>
                            <a:schemeClr val="tx1"/>
                          </a:solidFill>
                          <a:latin typeface="Arial"/>
                        </a:rPr>
                        <a:t>ACTUAL PERFORMANCE</a:t>
                      </a:r>
                    </a:p>
                  </a:txBody>
                  <a:tcPr marL="4877" marR="4877" marT="48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3D3"/>
                    </a:solidFill>
                  </a:tcPr>
                </a:tc>
                <a:tc hMerge="1">
                  <a:txBody>
                    <a:bodyPr/>
                    <a:lstStyle/>
                    <a:p>
                      <a:endParaRPr lang="en-US"/>
                    </a:p>
                  </a:txBody>
                  <a:tcPr/>
                </a:tc>
                <a:tc hMerge="1">
                  <a:txBody>
                    <a:bodyPr/>
                    <a:lstStyle/>
                    <a:p>
                      <a:endParaRPr lang="en-US"/>
                    </a:p>
                  </a:txBody>
                  <a:tcPr/>
                </a:tc>
                <a:tc>
                  <a:txBody>
                    <a:bodyPr/>
                    <a:lstStyle/>
                    <a:p>
                      <a:pPr algn="l" rtl="0" fontAlgn="b"/>
                      <a:endParaRPr lang="en-US" sz="700" b="0" i="0" u="none" strike="noStrike" baseline="0">
                        <a:solidFill>
                          <a:schemeClr val="tx1"/>
                        </a:solidFill>
                        <a:latin typeface="Arial"/>
                      </a:endParaRPr>
                    </a:p>
                  </a:txBody>
                  <a:tcPr marL="4877" marR="4877" marT="4877"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01"/>
                  </a:ext>
                </a:extLst>
              </a:tr>
              <a:tr h="475117">
                <a:tc>
                  <a:txBody>
                    <a:bodyPr/>
                    <a:lstStyle/>
                    <a:p>
                      <a:pPr algn="l" rtl="0" fontAlgn="b"/>
                      <a:r>
                        <a:rPr lang="en-US" sz="1200" b="1" i="0" u="none" strike="noStrike" baseline="0" dirty="0">
                          <a:solidFill>
                            <a:schemeClr val="tx1"/>
                          </a:solidFill>
                          <a:latin typeface="Arial"/>
                        </a:rPr>
                        <a:t>Core Mandate </a:t>
                      </a:r>
                      <a:br>
                        <a:rPr lang="en-US" sz="1200" b="1" i="0" u="none" strike="noStrike" baseline="0" dirty="0">
                          <a:solidFill>
                            <a:schemeClr val="tx1"/>
                          </a:solidFill>
                          <a:latin typeface="Arial"/>
                        </a:rPr>
                      </a:br>
                      <a:r>
                        <a:rPr lang="en-US" sz="1200" b="1" i="0" u="none" strike="noStrike" baseline="0" dirty="0" err="1">
                          <a:solidFill>
                            <a:schemeClr val="tx1"/>
                          </a:solidFill>
                          <a:latin typeface="Arial"/>
                        </a:rPr>
                        <a:t>Combatting</a:t>
                      </a:r>
                      <a:r>
                        <a:rPr lang="en-US" sz="1200" b="1" i="0" u="none" strike="noStrike" baseline="0" dirty="0">
                          <a:solidFill>
                            <a:schemeClr val="tx1"/>
                          </a:solidFill>
                          <a:latin typeface="Arial"/>
                        </a:rPr>
                        <a:t> Corruption</a:t>
                      </a:r>
                    </a:p>
                  </a:txBody>
                  <a:tcPr marL="4877" marR="4877" marT="48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3D3D3"/>
                    </a:solidFill>
                  </a:tcPr>
                </a:tc>
                <a:tc gridSpan="3">
                  <a:txBody>
                    <a:bodyPr/>
                    <a:lstStyle/>
                    <a:p>
                      <a:pPr algn="ctr" rtl="0" fontAlgn="b"/>
                      <a:r>
                        <a:rPr lang="en-US" sz="1200" b="1" i="0" u="none" strike="noStrike" baseline="0" dirty="0">
                          <a:solidFill>
                            <a:schemeClr val="tx1"/>
                          </a:solidFill>
                          <a:latin typeface="Arial"/>
                        </a:rPr>
                        <a:t>2017/2018</a:t>
                      </a:r>
                    </a:p>
                  </a:txBody>
                  <a:tcPr marL="4877" marR="4877" marT="48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3D3"/>
                    </a:solidFill>
                  </a:tcPr>
                </a:tc>
                <a:tc hMerge="1">
                  <a:txBody>
                    <a:bodyPr/>
                    <a:lstStyle/>
                    <a:p>
                      <a:endParaRPr lang="en-US"/>
                    </a:p>
                  </a:txBody>
                  <a:tcPr/>
                </a:tc>
                <a:tc hMerge="1">
                  <a:txBody>
                    <a:bodyPr/>
                    <a:lstStyle/>
                    <a:p>
                      <a:endParaRPr lang="en-US"/>
                    </a:p>
                  </a:txBody>
                  <a:tcPr/>
                </a:tc>
                <a:tc>
                  <a:txBody>
                    <a:bodyPr/>
                    <a:lstStyle/>
                    <a:p>
                      <a:pPr algn="l" rtl="0" fontAlgn="b"/>
                      <a:endParaRPr lang="en-US" sz="700" b="0" i="0" u="none" strike="noStrike" baseline="0">
                        <a:solidFill>
                          <a:schemeClr val="tx1"/>
                        </a:solidFill>
                        <a:latin typeface="Arial"/>
                      </a:endParaRPr>
                    </a:p>
                  </a:txBody>
                  <a:tcPr marL="4877" marR="4877" marT="4877"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02"/>
                  </a:ext>
                </a:extLst>
              </a:tr>
              <a:tr h="604241">
                <a:tc>
                  <a:txBody>
                    <a:bodyPr/>
                    <a:lstStyle/>
                    <a:p>
                      <a:pPr algn="l" rtl="0" fontAlgn="b"/>
                      <a:r>
                        <a:rPr lang="en-US" sz="1200" b="1" i="0" u="none" strike="noStrike" baseline="0" dirty="0">
                          <a:solidFill>
                            <a:schemeClr val="tx1"/>
                          </a:solidFill>
                          <a:latin typeface="Arial"/>
                        </a:rPr>
                        <a:t>Key Performance Indicator</a:t>
                      </a:r>
                    </a:p>
                  </a:txBody>
                  <a:tcPr marL="4877" marR="4877" marT="48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3D3"/>
                    </a:solidFill>
                  </a:tcPr>
                </a:tc>
                <a:tc>
                  <a:txBody>
                    <a:bodyPr/>
                    <a:lstStyle/>
                    <a:p>
                      <a:pPr algn="ctr" rtl="0" fontAlgn="b"/>
                      <a:r>
                        <a:rPr lang="en-US" sz="1200" b="1" i="0" u="none" strike="noStrike" baseline="0" dirty="0" smtClean="0">
                          <a:solidFill>
                            <a:schemeClr val="tx1"/>
                          </a:solidFill>
                          <a:latin typeface="Arial"/>
                        </a:rPr>
                        <a:t>Actuals</a:t>
                      </a:r>
                      <a:endParaRPr lang="en-US" sz="1200" b="1" i="0" u="none" strike="noStrike" baseline="0" dirty="0">
                        <a:solidFill>
                          <a:schemeClr val="tx1"/>
                        </a:solidFill>
                        <a:latin typeface="Arial"/>
                      </a:endParaRPr>
                    </a:p>
                  </a:txBody>
                  <a:tcPr marL="4877" marR="4877" marT="48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3D3"/>
                    </a:solidFill>
                  </a:tcPr>
                </a:tc>
                <a:tc>
                  <a:txBody>
                    <a:bodyPr/>
                    <a:lstStyle/>
                    <a:p>
                      <a:pPr algn="ctr" rtl="0" fontAlgn="b"/>
                      <a:r>
                        <a:rPr lang="en-US" sz="1200" b="1" i="0" u="none" strike="noStrike" baseline="0" dirty="0">
                          <a:solidFill>
                            <a:schemeClr val="tx1"/>
                          </a:solidFill>
                          <a:latin typeface="Arial"/>
                        </a:rPr>
                        <a:t> Annual Target</a:t>
                      </a:r>
                    </a:p>
                  </a:txBody>
                  <a:tcPr marL="4877" marR="4877" marT="48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3D3"/>
                    </a:solidFill>
                  </a:tcPr>
                </a:tc>
                <a:tc>
                  <a:txBody>
                    <a:bodyPr/>
                    <a:lstStyle/>
                    <a:p>
                      <a:pPr algn="ctr" rtl="0" fontAlgn="b"/>
                      <a:r>
                        <a:rPr lang="en-US" sz="1200" b="1" i="0" u="none" strike="noStrike" baseline="0" dirty="0">
                          <a:solidFill>
                            <a:schemeClr val="tx1"/>
                          </a:solidFill>
                          <a:latin typeface="Arial"/>
                        </a:rPr>
                        <a:t>Deviation</a:t>
                      </a:r>
                    </a:p>
                  </a:txBody>
                  <a:tcPr marL="4877" marR="4877" marT="48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3D3"/>
                    </a:solidFill>
                  </a:tcPr>
                </a:tc>
                <a:tc>
                  <a:txBody>
                    <a:bodyPr/>
                    <a:lstStyle/>
                    <a:p>
                      <a:pPr algn="l" rtl="0" fontAlgn="b"/>
                      <a:endParaRPr lang="en-US" sz="700" b="0" i="0" u="none" strike="noStrike" baseline="0">
                        <a:solidFill>
                          <a:schemeClr val="tx1"/>
                        </a:solidFill>
                        <a:latin typeface="Arial"/>
                      </a:endParaRPr>
                    </a:p>
                  </a:txBody>
                  <a:tcPr marL="4877" marR="4877" marT="4877"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03"/>
                  </a:ext>
                </a:extLst>
              </a:tr>
              <a:tr h="461130">
                <a:tc>
                  <a:txBody>
                    <a:bodyPr/>
                    <a:lstStyle/>
                    <a:p>
                      <a:pPr algn="l" rtl="0" fontAlgn="b"/>
                      <a:r>
                        <a:rPr lang="en-US" sz="1200" b="0" i="0" u="none" strike="noStrike" baseline="0" dirty="0">
                          <a:solidFill>
                            <a:schemeClr val="tx1"/>
                          </a:solidFill>
                          <a:latin typeface="Arial"/>
                        </a:rPr>
                        <a:t>The number of investigations closed out under a published proclamation</a:t>
                      </a:r>
                    </a:p>
                  </a:txBody>
                  <a:tcPr marL="4877" marR="4877" marT="48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US" sz="1200" b="0" i="0" u="none" strike="noStrike" baseline="0">
                          <a:solidFill>
                            <a:schemeClr val="tx1"/>
                          </a:solidFill>
                          <a:latin typeface="Arial"/>
                        </a:rPr>
                        <a:t>                  1,556 </a:t>
                      </a:r>
                    </a:p>
                  </a:txBody>
                  <a:tcPr marL="4877" marR="4877" marT="48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US" sz="1200" b="0" i="0" u="none" strike="noStrike" baseline="0">
                          <a:solidFill>
                            <a:schemeClr val="tx1"/>
                          </a:solidFill>
                          <a:latin typeface="Arial"/>
                        </a:rPr>
                        <a:t>1000</a:t>
                      </a:r>
                    </a:p>
                  </a:txBody>
                  <a:tcPr marL="4877" marR="4877" marT="48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US" sz="1200" b="1" i="0" u="none" strike="noStrike" baseline="0">
                          <a:solidFill>
                            <a:schemeClr val="tx1"/>
                          </a:solidFill>
                          <a:latin typeface="Arial"/>
                        </a:rPr>
                        <a:t>56%</a:t>
                      </a:r>
                    </a:p>
                  </a:txBody>
                  <a:tcPr marL="4877" marR="4877" marT="48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b"/>
                      <a:endParaRPr lang="en-US" sz="700" b="0" i="0" u="none" strike="noStrike" baseline="0" dirty="0">
                        <a:solidFill>
                          <a:schemeClr val="tx1"/>
                        </a:solidFill>
                        <a:latin typeface="Arial"/>
                      </a:endParaRPr>
                    </a:p>
                  </a:txBody>
                  <a:tcPr marL="4877" marR="4877" marT="4877"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04"/>
                  </a:ext>
                </a:extLst>
              </a:tr>
              <a:tr h="231560">
                <a:tc>
                  <a:txBody>
                    <a:bodyPr/>
                    <a:lstStyle/>
                    <a:p>
                      <a:pPr algn="l" rtl="0" fontAlgn="b"/>
                      <a:r>
                        <a:rPr lang="en-US" sz="1200" b="0" i="0" u="none" strike="noStrike" baseline="0" dirty="0">
                          <a:solidFill>
                            <a:schemeClr val="tx1"/>
                          </a:solidFill>
                          <a:latin typeface="Arial"/>
                        </a:rPr>
                        <a:t>The number of reports submitted to the Presidency</a:t>
                      </a:r>
                    </a:p>
                  </a:txBody>
                  <a:tcPr marL="4877" marR="4877" marT="48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US" sz="1200" b="0" i="0" u="none" strike="noStrike" baseline="0" dirty="0">
                          <a:solidFill>
                            <a:schemeClr val="tx1"/>
                          </a:solidFill>
                          <a:latin typeface="Arial"/>
                        </a:rPr>
                        <a:t>                       15 </a:t>
                      </a:r>
                    </a:p>
                  </a:txBody>
                  <a:tcPr marL="4877" marR="4877" marT="48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US" sz="1200" b="0" i="0" u="none" strike="noStrike" baseline="0">
                          <a:solidFill>
                            <a:schemeClr val="tx1"/>
                          </a:solidFill>
                          <a:latin typeface="Arial"/>
                        </a:rPr>
                        <a:t>8</a:t>
                      </a:r>
                    </a:p>
                  </a:txBody>
                  <a:tcPr marL="4877" marR="4877" marT="48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US" sz="1200" b="1" i="0" u="none" strike="noStrike" baseline="0">
                          <a:solidFill>
                            <a:schemeClr val="tx1"/>
                          </a:solidFill>
                          <a:latin typeface="Arial"/>
                        </a:rPr>
                        <a:t>88%</a:t>
                      </a:r>
                    </a:p>
                  </a:txBody>
                  <a:tcPr marL="4877" marR="4877" marT="48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b"/>
                      <a:endParaRPr lang="en-US" sz="700" b="0" i="0" u="none" strike="noStrike" baseline="0">
                        <a:solidFill>
                          <a:schemeClr val="tx1"/>
                        </a:solidFill>
                        <a:latin typeface="Arial"/>
                      </a:endParaRPr>
                    </a:p>
                  </a:txBody>
                  <a:tcPr marL="4877" marR="4877" marT="4877"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05"/>
                  </a:ext>
                </a:extLst>
              </a:tr>
              <a:tr h="231560">
                <a:tc>
                  <a:txBody>
                    <a:bodyPr/>
                    <a:lstStyle/>
                    <a:p>
                      <a:pPr algn="l" rtl="0" fontAlgn="b"/>
                      <a:r>
                        <a:rPr lang="en-US" sz="1200" b="0" i="0" u="none" strike="noStrike" baseline="0" dirty="0">
                          <a:solidFill>
                            <a:schemeClr val="tx1"/>
                          </a:solidFill>
                          <a:latin typeface="Arial"/>
                        </a:rPr>
                        <a:t>The value of money and/or assets potentially recoverable</a:t>
                      </a:r>
                    </a:p>
                  </a:txBody>
                  <a:tcPr marL="4877" marR="4877" marT="48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US" sz="1200" b="0" i="0" u="none" strike="noStrike" baseline="0" dirty="0">
                          <a:solidFill>
                            <a:schemeClr val="tx1"/>
                          </a:solidFill>
                          <a:latin typeface="Arial"/>
                        </a:rPr>
                        <a:t>      298,680,864 </a:t>
                      </a:r>
                    </a:p>
                  </a:txBody>
                  <a:tcPr marL="4877" marR="4877" marT="48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US" sz="1200" b="0" i="0" u="none" strike="noStrike" baseline="0">
                          <a:solidFill>
                            <a:schemeClr val="tx1"/>
                          </a:solidFill>
                          <a:latin typeface="Arial"/>
                        </a:rPr>
                        <a:t>    200,000,000 </a:t>
                      </a:r>
                    </a:p>
                  </a:txBody>
                  <a:tcPr marL="4877" marR="4877" marT="48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US" sz="1200" b="1" i="0" u="none" strike="noStrike" baseline="0">
                          <a:solidFill>
                            <a:schemeClr val="tx1"/>
                          </a:solidFill>
                          <a:latin typeface="Arial"/>
                        </a:rPr>
                        <a:t>49%</a:t>
                      </a:r>
                    </a:p>
                  </a:txBody>
                  <a:tcPr marL="4877" marR="4877" marT="48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b"/>
                      <a:endParaRPr lang="en-US" sz="700" b="0" i="0" u="none" strike="noStrike" baseline="0">
                        <a:solidFill>
                          <a:schemeClr val="tx1"/>
                        </a:solidFill>
                        <a:latin typeface="Arial"/>
                      </a:endParaRPr>
                    </a:p>
                  </a:txBody>
                  <a:tcPr marL="4877" marR="4877" marT="4877"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06"/>
                  </a:ext>
                </a:extLst>
              </a:tr>
              <a:tr h="231560">
                <a:tc>
                  <a:txBody>
                    <a:bodyPr/>
                    <a:lstStyle/>
                    <a:p>
                      <a:pPr algn="l" rtl="0" fontAlgn="b"/>
                      <a:r>
                        <a:rPr lang="en-US" sz="1200" b="0" i="0" u="none" strike="noStrike" baseline="0" dirty="0">
                          <a:solidFill>
                            <a:schemeClr val="tx1"/>
                          </a:solidFill>
                          <a:latin typeface="Arial"/>
                        </a:rPr>
                        <a:t>The actual value of money and/or assets recovered</a:t>
                      </a:r>
                    </a:p>
                  </a:txBody>
                  <a:tcPr marL="4877" marR="4877" marT="48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US" sz="1200" b="0" i="0" u="none" strike="noStrike" baseline="0" dirty="0">
                          <a:solidFill>
                            <a:schemeClr val="tx1"/>
                          </a:solidFill>
                          <a:latin typeface="Arial"/>
                        </a:rPr>
                        <a:t>        33,517,475 </a:t>
                      </a:r>
                    </a:p>
                  </a:txBody>
                  <a:tcPr marL="4877" marR="4877" marT="48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US" sz="1200" b="0" i="0" u="none" strike="noStrike" baseline="0">
                          <a:solidFill>
                            <a:schemeClr val="tx1"/>
                          </a:solidFill>
                          <a:latin typeface="Arial"/>
                        </a:rPr>
                        <a:t>    120,000,000 </a:t>
                      </a:r>
                    </a:p>
                  </a:txBody>
                  <a:tcPr marL="4877" marR="4877" marT="48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US" sz="1200" b="1" i="0" u="none" strike="noStrike" baseline="0">
                          <a:solidFill>
                            <a:schemeClr val="tx1"/>
                          </a:solidFill>
                          <a:latin typeface="Arial"/>
                        </a:rPr>
                        <a:t>-72%</a:t>
                      </a:r>
                    </a:p>
                  </a:txBody>
                  <a:tcPr marL="4877" marR="4877" marT="48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b"/>
                      <a:endParaRPr lang="en-US" sz="700" b="0" i="0" u="none" strike="noStrike" baseline="0">
                        <a:solidFill>
                          <a:schemeClr val="tx1"/>
                        </a:solidFill>
                        <a:latin typeface="Arial"/>
                      </a:endParaRPr>
                    </a:p>
                  </a:txBody>
                  <a:tcPr marL="4877" marR="4877" marT="4877"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07"/>
                  </a:ext>
                </a:extLst>
              </a:tr>
              <a:tr h="231560">
                <a:tc>
                  <a:txBody>
                    <a:bodyPr/>
                    <a:lstStyle/>
                    <a:p>
                      <a:pPr algn="l" rtl="0" fontAlgn="b"/>
                      <a:r>
                        <a:rPr lang="en-US" sz="1200" b="0" i="0" u="none" strike="noStrike" baseline="0">
                          <a:solidFill>
                            <a:schemeClr val="tx1"/>
                          </a:solidFill>
                          <a:latin typeface="Arial"/>
                        </a:rPr>
                        <a:t>The value of potential loss prevented</a:t>
                      </a:r>
                    </a:p>
                  </a:txBody>
                  <a:tcPr marL="4877" marR="4877" marT="48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US" sz="1200" b="0" i="0" u="none" strike="noStrike" baseline="0" dirty="0">
                          <a:solidFill>
                            <a:schemeClr val="tx1"/>
                          </a:solidFill>
                          <a:latin typeface="Arial"/>
                        </a:rPr>
                        <a:t>      406,698,804 </a:t>
                      </a:r>
                    </a:p>
                  </a:txBody>
                  <a:tcPr marL="4877" marR="4877" marT="48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US" sz="1200" b="0" i="0" u="none" strike="noStrike" baseline="0" dirty="0">
                          <a:solidFill>
                            <a:schemeClr val="tx1"/>
                          </a:solidFill>
                          <a:latin typeface="Arial"/>
                        </a:rPr>
                        <a:t>21,000,000</a:t>
                      </a:r>
                    </a:p>
                  </a:txBody>
                  <a:tcPr marL="4877" marR="4877" marT="48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US" sz="1200" b="1" i="0" u="none" strike="noStrike" baseline="0">
                          <a:solidFill>
                            <a:schemeClr val="tx1"/>
                          </a:solidFill>
                          <a:latin typeface="Arial"/>
                        </a:rPr>
                        <a:t>1837%</a:t>
                      </a:r>
                    </a:p>
                  </a:txBody>
                  <a:tcPr marL="4877" marR="4877" marT="48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b"/>
                      <a:endParaRPr lang="en-US" sz="700" b="0" i="0" u="none" strike="noStrike" baseline="0">
                        <a:solidFill>
                          <a:schemeClr val="tx1"/>
                        </a:solidFill>
                        <a:latin typeface="Arial"/>
                      </a:endParaRPr>
                    </a:p>
                  </a:txBody>
                  <a:tcPr marL="4877" marR="4877" marT="4877"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08"/>
                  </a:ext>
                </a:extLst>
              </a:tr>
              <a:tr h="455168">
                <a:tc>
                  <a:txBody>
                    <a:bodyPr/>
                    <a:lstStyle/>
                    <a:p>
                      <a:pPr algn="l" rtl="0" fontAlgn="b"/>
                      <a:r>
                        <a:rPr lang="en-US" sz="1200" b="0" i="0" u="none" strike="noStrike" baseline="0" dirty="0">
                          <a:solidFill>
                            <a:schemeClr val="tx1"/>
                          </a:solidFill>
                          <a:latin typeface="Arial"/>
                        </a:rPr>
                        <a:t>The value of contract(s) and/or administrative decision(s) / action(s) set aside or deemed invalid</a:t>
                      </a:r>
                    </a:p>
                  </a:txBody>
                  <a:tcPr marL="4877" marR="4877" marT="48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US" sz="1200" b="0" i="0" u="none" strike="noStrike" baseline="0">
                          <a:solidFill>
                            <a:schemeClr val="tx1"/>
                          </a:solidFill>
                          <a:latin typeface="Arial"/>
                        </a:rPr>
                        <a:t>      797,134,053 </a:t>
                      </a:r>
                    </a:p>
                  </a:txBody>
                  <a:tcPr marL="4877" marR="4877" marT="48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US" sz="1200" b="0" i="0" u="none" strike="noStrike" baseline="0" dirty="0">
                          <a:solidFill>
                            <a:schemeClr val="tx1"/>
                          </a:solidFill>
                          <a:latin typeface="Arial"/>
                        </a:rPr>
                        <a:t>660,000,000</a:t>
                      </a:r>
                    </a:p>
                  </a:txBody>
                  <a:tcPr marL="4877" marR="4877" marT="48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US" sz="1200" b="1" i="0" u="none" strike="noStrike" baseline="0">
                          <a:solidFill>
                            <a:schemeClr val="tx1"/>
                          </a:solidFill>
                          <a:latin typeface="Arial"/>
                        </a:rPr>
                        <a:t>21%</a:t>
                      </a:r>
                    </a:p>
                  </a:txBody>
                  <a:tcPr marL="4877" marR="4877" marT="48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b"/>
                      <a:endParaRPr lang="en-US" sz="700" b="0" i="0" u="none" strike="noStrike" baseline="0" dirty="0">
                        <a:solidFill>
                          <a:schemeClr val="tx1"/>
                        </a:solidFill>
                        <a:latin typeface="Arial"/>
                      </a:endParaRPr>
                    </a:p>
                  </a:txBody>
                  <a:tcPr marL="4877" marR="4877" marT="4877"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09"/>
                  </a:ext>
                </a:extLst>
              </a:tr>
              <a:tr h="691696">
                <a:tc>
                  <a:txBody>
                    <a:bodyPr/>
                    <a:lstStyle/>
                    <a:p>
                      <a:pPr algn="l" rtl="0" fontAlgn="b"/>
                      <a:r>
                        <a:rPr lang="en-US" sz="1200" b="0" i="0" u="none" strike="noStrike" baseline="0">
                          <a:solidFill>
                            <a:schemeClr val="tx1"/>
                          </a:solidFill>
                          <a:latin typeface="Arial"/>
                        </a:rPr>
                        <a:t>The value of matters in respect of which evidence was referred for the institution or defence/opposition of civil proceedings (including arbitration or counter civil proceedings)</a:t>
                      </a:r>
                    </a:p>
                  </a:txBody>
                  <a:tcPr marL="4877" marR="4877" marT="48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US" sz="1200" b="0" i="0" u="none" strike="noStrike" baseline="0">
                          <a:solidFill>
                            <a:schemeClr val="tx1"/>
                          </a:solidFill>
                          <a:latin typeface="Arial"/>
                        </a:rPr>
                        <a:t>   2,677,088,547 </a:t>
                      </a:r>
                    </a:p>
                  </a:txBody>
                  <a:tcPr marL="4877" marR="4877" marT="48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US" sz="1200" b="0" i="0" u="none" strike="noStrike" baseline="0" dirty="0">
                          <a:solidFill>
                            <a:schemeClr val="tx1"/>
                          </a:solidFill>
                          <a:latin typeface="Arial"/>
                        </a:rPr>
                        <a:t>1,300,000,000</a:t>
                      </a:r>
                    </a:p>
                  </a:txBody>
                  <a:tcPr marL="4877" marR="4877" marT="48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US" sz="1200" b="1" i="0" u="none" strike="noStrike" baseline="0" dirty="0">
                          <a:solidFill>
                            <a:schemeClr val="tx1"/>
                          </a:solidFill>
                          <a:latin typeface="Arial"/>
                        </a:rPr>
                        <a:t>106%</a:t>
                      </a:r>
                    </a:p>
                  </a:txBody>
                  <a:tcPr marL="4877" marR="4877" marT="48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b"/>
                      <a:endParaRPr lang="en-US" sz="700" b="0" i="0" u="none" strike="noStrike" baseline="0">
                        <a:solidFill>
                          <a:schemeClr val="tx1"/>
                        </a:solidFill>
                        <a:latin typeface="Arial"/>
                      </a:endParaRPr>
                    </a:p>
                  </a:txBody>
                  <a:tcPr marL="4877" marR="4877" marT="4877"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10"/>
                  </a:ext>
                </a:extLst>
              </a:tr>
              <a:tr h="461130">
                <a:tc>
                  <a:txBody>
                    <a:bodyPr/>
                    <a:lstStyle/>
                    <a:p>
                      <a:pPr algn="l" rtl="0" fontAlgn="b"/>
                      <a:r>
                        <a:rPr lang="en-US" sz="1200" b="0" i="0" u="none" strike="noStrike" baseline="0">
                          <a:solidFill>
                            <a:schemeClr val="tx1"/>
                          </a:solidFill>
                          <a:latin typeface="Arial"/>
                        </a:rPr>
                        <a:t>The number of referrals made to the relevant Prosecuting Authority</a:t>
                      </a:r>
                    </a:p>
                  </a:txBody>
                  <a:tcPr marL="4877" marR="4877" marT="48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US" sz="1200" b="0" i="0" u="none" strike="noStrike" baseline="0">
                          <a:solidFill>
                            <a:schemeClr val="tx1"/>
                          </a:solidFill>
                          <a:latin typeface="Arial"/>
                        </a:rPr>
                        <a:t>                     148 </a:t>
                      </a:r>
                    </a:p>
                  </a:txBody>
                  <a:tcPr marL="4877" marR="4877" marT="48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200" b="0" i="0" u="none" strike="noStrike" baseline="0">
                          <a:solidFill>
                            <a:schemeClr val="tx1"/>
                          </a:solidFill>
                          <a:latin typeface="Arial"/>
                        </a:rPr>
                        <a:t>75</a:t>
                      </a:r>
                    </a:p>
                  </a:txBody>
                  <a:tcPr marL="4877" marR="4877" marT="48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US" sz="1200" b="1" i="0" u="none" strike="noStrike" baseline="0" dirty="0">
                          <a:solidFill>
                            <a:schemeClr val="tx1"/>
                          </a:solidFill>
                          <a:latin typeface="Arial"/>
                        </a:rPr>
                        <a:t>97%</a:t>
                      </a:r>
                    </a:p>
                  </a:txBody>
                  <a:tcPr marL="4877" marR="4877" marT="48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b"/>
                      <a:endParaRPr lang="en-US" sz="700" b="0" i="0" u="none" strike="noStrike" baseline="0">
                        <a:solidFill>
                          <a:schemeClr val="tx1"/>
                        </a:solidFill>
                        <a:latin typeface="Arial"/>
                      </a:endParaRPr>
                    </a:p>
                  </a:txBody>
                  <a:tcPr marL="4877" marR="4877" marT="4877"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11"/>
                  </a:ext>
                </a:extLst>
              </a:tr>
              <a:tr h="469081">
                <a:tc>
                  <a:txBody>
                    <a:bodyPr/>
                    <a:lstStyle/>
                    <a:p>
                      <a:pPr algn="l" rtl="0" fontAlgn="b"/>
                      <a:r>
                        <a:rPr lang="en-US" sz="1200" b="0" i="0" u="none" strike="noStrike" baseline="0">
                          <a:solidFill>
                            <a:schemeClr val="tx1"/>
                          </a:solidFill>
                          <a:latin typeface="Arial"/>
                        </a:rPr>
                        <a:t>The number of referrals made for disciplinary, executive and/or administrative action</a:t>
                      </a:r>
                    </a:p>
                  </a:txBody>
                  <a:tcPr marL="4877" marR="4877" marT="48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US" sz="1200" b="0" i="0" u="none" strike="noStrike" baseline="0">
                          <a:solidFill>
                            <a:schemeClr val="tx1"/>
                          </a:solidFill>
                          <a:latin typeface="Arial"/>
                        </a:rPr>
                        <a:t>                     319 </a:t>
                      </a:r>
                    </a:p>
                  </a:txBody>
                  <a:tcPr marL="4877" marR="4877" marT="48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US" sz="1200" b="0" i="0" u="none" strike="noStrike" baseline="0">
                          <a:solidFill>
                            <a:schemeClr val="tx1"/>
                          </a:solidFill>
                          <a:latin typeface="Arial"/>
                        </a:rPr>
                        <a:t>75</a:t>
                      </a:r>
                    </a:p>
                  </a:txBody>
                  <a:tcPr marL="4877" marR="4877" marT="48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US" sz="1200" b="1" i="0" u="none" strike="noStrike" baseline="0" dirty="0">
                          <a:solidFill>
                            <a:schemeClr val="tx1"/>
                          </a:solidFill>
                          <a:latin typeface="Arial"/>
                        </a:rPr>
                        <a:t>325%</a:t>
                      </a:r>
                    </a:p>
                  </a:txBody>
                  <a:tcPr marL="4877" marR="4877" marT="48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rtl="0" fontAlgn="b"/>
                      <a:endParaRPr lang="en-US" sz="700" b="0" i="0" u="none" strike="noStrike" baseline="0">
                        <a:solidFill>
                          <a:schemeClr val="tx1"/>
                        </a:solidFill>
                        <a:latin typeface="Arial"/>
                      </a:endParaRPr>
                    </a:p>
                  </a:txBody>
                  <a:tcPr marL="4877" marR="4877" marT="4877"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12"/>
                  </a:ext>
                </a:extLst>
              </a:tr>
              <a:tr h="182861">
                <a:tc>
                  <a:txBody>
                    <a:bodyPr/>
                    <a:lstStyle/>
                    <a:p>
                      <a:pPr algn="l" rtl="0" fontAlgn="b"/>
                      <a:r>
                        <a:rPr lang="en-US" sz="600" b="0" i="0" u="none" strike="noStrike" baseline="0" dirty="0">
                          <a:solidFill>
                            <a:schemeClr val="tx1"/>
                          </a:solidFill>
                          <a:latin typeface="Arial"/>
                        </a:rPr>
                        <a:t> </a:t>
                      </a:r>
                    </a:p>
                  </a:txBody>
                  <a:tcPr marL="4877" marR="4877" marT="4877"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rtl="0" fontAlgn="b"/>
                      <a:r>
                        <a:rPr lang="en-US" sz="600" b="0" i="0" u="none" strike="noStrike" baseline="0">
                          <a:solidFill>
                            <a:schemeClr val="tx1"/>
                          </a:solidFill>
                          <a:latin typeface="Arial"/>
                        </a:rPr>
                        <a:t> </a:t>
                      </a:r>
                    </a:p>
                  </a:txBody>
                  <a:tcPr marL="4877" marR="4877" marT="4877"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rtl="0" fontAlgn="b"/>
                      <a:r>
                        <a:rPr lang="en-US" sz="600" b="0" i="0" u="none" strike="noStrike" baseline="0">
                          <a:solidFill>
                            <a:schemeClr val="tx1"/>
                          </a:solidFill>
                          <a:latin typeface="Arial"/>
                        </a:rPr>
                        <a:t> </a:t>
                      </a:r>
                    </a:p>
                  </a:txBody>
                  <a:tcPr marL="4877" marR="4877" marT="4877"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rtl="0" fontAlgn="b"/>
                      <a:r>
                        <a:rPr lang="en-US" sz="600" b="0" i="0" u="none" strike="noStrike" baseline="0" dirty="0">
                          <a:solidFill>
                            <a:schemeClr val="tx1"/>
                          </a:solidFill>
                          <a:latin typeface="Arial"/>
                        </a:rPr>
                        <a:t> </a:t>
                      </a:r>
                    </a:p>
                  </a:txBody>
                  <a:tcPr marL="4877" marR="4877" marT="4877"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rtl="0" fontAlgn="b"/>
                      <a:r>
                        <a:rPr lang="en-US" sz="600" b="0" i="0" u="none" strike="noStrike" baseline="0" dirty="0">
                          <a:solidFill>
                            <a:schemeClr val="tx1"/>
                          </a:solidFill>
                          <a:latin typeface="Arial"/>
                        </a:rPr>
                        <a:t> </a:t>
                      </a:r>
                    </a:p>
                  </a:txBody>
                  <a:tcPr marL="4877" marR="4877" marT="4877" marB="0" anchor="b">
                    <a:lnL>
                      <a:noFill/>
                    </a:lnL>
                    <a:lnR>
                      <a:noFill/>
                    </a:lnR>
                    <a:lnT>
                      <a:noFill/>
                    </a:lnT>
                    <a:lnB>
                      <a:noFill/>
                    </a:lnB>
                    <a:solidFill>
                      <a:srgbClr val="FFFFFF"/>
                    </a:solidFill>
                  </a:tcPr>
                </a:tc>
                <a:extLst>
                  <a:ext uri="{0D108BD9-81ED-4DB2-BD59-A6C34878D82A}">
                    <a16:rowId xmlns="" xmlns:a16="http://schemas.microsoft.com/office/drawing/2014/main" val="10013"/>
                  </a:ext>
                </a:extLst>
              </a:tr>
            </a:tbl>
          </a:graphicData>
        </a:graphic>
      </p:graphicFrame>
      <p:sp>
        <p:nvSpPr>
          <p:cNvPr id="6" name="Slide Number Placeholder 5"/>
          <p:cNvSpPr>
            <a:spLocks noGrp="1"/>
          </p:cNvSpPr>
          <p:nvPr>
            <p:ph type="sldNum" sz="quarter" idx="12"/>
          </p:nvPr>
        </p:nvSpPr>
        <p:spPr/>
        <p:txBody>
          <a:bodyPr/>
          <a:lstStyle/>
          <a:p>
            <a:pPr>
              <a:defRPr/>
            </a:pPr>
            <a:fld id="{D25CB0B9-B3F5-426D-8407-BE78E549B530}" type="slidenum">
              <a:rPr lang="en-ZA" smtClean="0">
                <a:solidFill>
                  <a:srgbClr val="000000">
                    <a:tint val="75000"/>
                  </a:srgbClr>
                </a:solidFill>
              </a:rPr>
              <a:pPr>
                <a:defRPr/>
              </a:pPr>
              <a:t>32</a:t>
            </a:fld>
            <a:endParaRPr lang="en-ZA" dirty="0">
              <a:solidFill>
                <a:srgbClr val="000000">
                  <a:tint val="75000"/>
                </a:srgbClr>
              </a:solidFill>
            </a:endParaRPr>
          </a:p>
        </p:txBody>
      </p:sp>
      <p:sp>
        <p:nvSpPr>
          <p:cNvPr id="8" name="Title 1"/>
          <p:cNvSpPr txBox="1">
            <a:spLocks/>
          </p:cNvSpPr>
          <p:nvPr/>
        </p:nvSpPr>
        <p:spPr>
          <a:xfrm>
            <a:off x="467544" y="1124744"/>
            <a:ext cx="7776864" cy="503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342900" eaLnBrk="0" hangingPunct="0">
              <a:spcBef>
                <a:spcPts val="0"/>
              </a:spcBef>
              <a:buFont typeface="Arial" panose="020B0604020202020204" pitchFamily="34" charset="0"/>
              <a:buNone/>
              <a:defRPr sz="3200" b="1">
                <a:latin typeface="Arial Narrow" pitchFamily="34" charset="0"/>
                <a:cs typeface="+mn-cs"/>
              </a:defRPr>
            </a:lvl1pPr>
            <a:lvl2pPr marL="742950" indent="-285750" eaLnBrk="0" hangingPunct="0">
              <a:spcBef>
                <a:spcPts val="600"/>
              </a:spcBef>
              <a:buFont typeface="Arial" panose="020B0604020202020204" pitchFamily="34" charset="0"/>
              <a:buChar char="–"/>
              <a:defRPr sz="2000">
                <a:latin typeface="Arial Narrow" pitchFamily="34" charset="0"/>
              </a:defRPr>
            </a:lvl2pPr>
            <a:lvl3pPr marL="1143000" indent="-228600" eaLnBrk="0" hangingPunct="0">
              <a:spcBef>
                <a:spcPts val="600"/>
              </a:spcBef>
              <a:buFont typeface="Arial" panose="020B0604020202020204" pitchFamily="34" charset="0"/>
              <a:buChar char="•"/>
              <a:defRPr sz="2000">
                <a:latin typeface="Arial Narrow" pitchFamily="34" charset="0"/>
              </a:defRPr>
            </a:lvl3pPr>
            <a:lvl4pPr marL="1600200" indent="-228600" eaLnBrk="0" hangingPunct="0">
              <a:spcBef>
                <a:spcPts val="600"/>
              </a:spcBef>
              <a:buFont typeface="Arial" panose="020B0604020202020204" pitchFamily="34" charset="0"/>
              <a:buChar char="–"/>
              <a:defRPr sz="2000">
                <a:latin typeface="Arial Narrow" pitchFamily="34" charset="0"/>
              </a:defRPr>
            </a:lvl4pPr>
            <a:lvl5pPr marL="2057400" indent="-228600" eaLnBrk="0" hangingPunct="0">
              <a:spcBef>
                <a:spcPts val="600"/>
              </a:spcBef>
              <a:buFont typeface="Arial" panose="020B0604020202020204" pitchFamily="34" charset="0"/>
              <a:buChar char="»"/>
              <a:defRPr sz="2000">
                <a:latin typeface="Arial Narrow" pitchFamily="34" charset="0"/>
              </a:defRPr>
            </a:lvl5pPr>
            <a:lvl6pPr marL="2514600" indent="-228600" fontAlgn="base">
              <a:spcBef>
                <a:spcPct val="20000"/>
              </a:spcBef>
              <a:spcAft>
                <a:spcPct val="0"/>
              </a:spcAft>
              <a:buFont typeface="Arial" charset="0"/>
              <a:buChar char="»"/>
              <a:defRPr sz="2000">
                <a:latin typeface="+mn-lt"/>
              </a:defRPr>
            </a:lvl6pPr>
            <a:lvl7pPr marL="2971800" indent="-228600" fontAlgn="base">
              <a:spcBef>
                <a:spcPct val="20000"/>
              </a:spcBef>
              <a:spcAft>
                <a:spcPct val="0"/>
              </a:spcAft>
              <a:buFont typeface="Arial" charset="0"/>
              <a:buChar char="»"/>
              <a:defRPr sz="2000">
                <a:latin typeface="+mn-lt"/>
              </a:defRPr>
            </a:lvl7pPr>
            <a:lvl8pPr marL="3429000" indent="-228600" fontAlgn="base">
              <a:spcBef>
                <a:spcPct val="20000"/>
              </a:spcBef>
              <a:spcAft>
                <a:spcPct val="0"/>
              </a:spcAft>
              <a:buFont typeface="Arial" charset="0"/>
              <a:buChar char="»"/>
              <a:defRPr sz="2000">
                <a:latin typeface="+mn-lt"/>
              </a:defRPr>
            </a:lvl8pPr>
            <a:lvl9pPr marL="3886200" indent="-228600" fontAlgn="base">
              <a:spcBef>
                <a:spcPct val="20000"/>
              </a:spcBef>
              <a:spcAft>
                <a:spcPct val="0"/>
              </a:spcAft>
              <a:buFont typeface="Arial" charset="0"/>
              <a:buChar char="»"/>
              <a:defRPr sz="2000">
                <a:latin typeface="+mn-lt"/>
              </a:defRPr>
            </a:lvl9pPr>
          </a:lstStyle>
          <a:p>
            <a:endParaRPr lang="en-US" dirty="0"/>
          </a:p>
        </p:txBody>
      </p:sp>
      <p:sp>
        <p:nvSpPr>
          <p:cNvPr id="4" name="TextBox 3"/>
          <p:cNvSpPr txBox="1"/>
          <p:nvPr/>
        </p:nvSpPr>
        <p:spPr>
          <a:xfrm>
            <a:off x="1143000" y="94456"/>
            <a:ext cx="6477000" cy="9723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342900" indent="-342900" eaLnBrk="0" hangingPunct="0">
              <a:buFont typeface="Arial" panose="020B0604020202020204" pitchFamily="34" charset="0"/>
              <a:buNone/>
              <a:defRPr sz="2400" b="1">
                <a:effectLst>
                  <a:outerShdw blurRad="38100" dist="38100" dir="2700000" algn="tl">
                    <a:srgbClr val="000000">
                      <a:alpha val="43137"/>
                    </a:srgbClr>
                  </a:outerShdw>
                </a:effectLst>
                <a:latin typeface="+mj-lt"/>
                <a:ea typeface="+mj-ea"/>
                <a:cs typeface="+mj-cs"/>
              </a:defRPr>
            </a:lvl1pPr>
            <a:lvl2pPr marL="742950" indent="-285750" eaLnBrk="0" hangingPunct="0">
              <a:spcBef>
                <a:spcPts val="600"/>
              </a:spcBef>
              <a:buFont typeface="Arial" panose="020B0604020202020204" pitchFamily="34" charset="0"/>
              <a:buChar char="–"/>
              <a:defRPr sz="2000">
                <a:latin typeface="Arial Narrow" pitchFamily="34" charset="0"/>
              </a:defRPr>
            </a:lvl2pPr>
            <a:lvl3pPr marL="1143000" indent="-228600" eaLnBrk="0" hangingPunct="0">
              <a:spcBef>
                <a:spcPts val="600"/>
              </a:spcBef>
              <a:buFont typeface="Arial" panose="020B0604020202020204" pitchFamily="34" charset="0"/>
              <a:buChar char="•"/>
              <a:defRPr sz="2000">
                <a:latin typeface="Arial Narrow" pitchFamily="34" charset="0"/>
              </a:defRPr>
            </a:lvl3pPr>
            <a:lvl4pPr marL="1600200" indent="-228600" eaLnBrk="0" hangingPunct="0">
              <a:spcBef>
                <a:spcPts val="600"/>
              </a:spcBef>
              <a:buFont typeface="Arial" panose="020B0604020202020204" pitchFamily="34" charset="0"/>
              <a:buChar char="–"/>
              <a:defRPr sz="2000">
                <a:latin typeface="Arial Narrow" pitchFamily="34" charset="0"/>
              </a:defRPr>
            </a:lvl4pPr>
            <a:lvl5pPr marL="2057400" indent="-228600" eaLnBrk="0" hangingPunct="0">
              <a:spcBef>
                <a:spcPts val="600"/>
              </a:spcBef>
              <a:buFont typeface="Arial" panose="020B0604020202020204" pitchFamily="34" charset="0"/>
              <a:buChar char="»"/>
              <a:defRPr sz="2000">
                <a:latin typeface="Arial Narrow" pitchFamily="34" charset="0"/>
              </a:defRPr>
            </a:lvl5pPr>
            <a:lvl6pPr marL="2514600" indent="-228600" fontAlgn="base">
              <a:spcBef>
                <a:spcPct val="20000"/>
              </a:spcBef>
              <a:spcAft>
                <a:spcPct val="0"/>
              </a:spcAft>
              <a:buFont typeface="Arial" charset="0"/>
              <a:buChar char="»"/>
              <a:defRPr sz="2000">
                <a:latin typeface="+mn-lt"/>
              </a:defRPr>
            </a:lvl6pPr>
            <a:lvl7pPr marL="2971800" indent="-228600" fontAlgn="base">
              <a:spcBef>
                <a:spcPct val="20000"/>
              </a:spcBef>
              <a:spcAft>
                <a:spcPct val="0"/>
              </a:spcAft>
              <a:buFont typeface="Arial" charset="0"/>
              <a:buChar char="»"/>
              <a:defRPr sz="2000">
                <a:latin typeface="+mn-lt"/>
              </a:defRPr>
            </a:lvl7pPr>
            <a:lvl8pPr marL="3429000" indent="-228600" fontAlgn="base">
              <a:spcBef>
                <a:spcPct val="20000"/>
              </a:spcBef>
              <a:spcAft>
                <a:spcPct val="0"/>
              </a:spcAft>
              <a:buFont typeface="Arial" charset="0"/>
              <a:buChar char="»"/>
              <a:defRPr sz="2000">
                <a:latin typeface="+mn-lt"/>
              </a:defRPr>
            </a:lvl8pPr>
            <a:lvl9pPr marL="3886200" indent="-228600" fontAlgn="base">
              <a:spcBef>
                <a:spcPct val="20000"/>
              </a:spcBef>
              <a:spcAft>
                <a:spcPct val="0"/>
              </a:spcAft>
              <a:buFont typeface="Arial" charset="0"/>
              <a:buChar char="»"/>
              <a:defRPr sz="2000">
                <a:latin typeface="+mn-lt"/>
              </a:defRPr>
            </a:lvl9pPr>
          </a:lstStyle>
          <a:p>
            <a:r>
              <a:rPr lang="en-US" sz="2300" dirty="0"/>
              <a:t>Operational </a:t>
            </a:r>
            <a:r>
              <a:rPr lang="en-US" sz="2300" dirty="0" smtClean="0"/>
              <a:t>Performance: Year on Year </a:t>
            </a:r>
            <a:r>
              <a:rPr lang="en-US" sz="2300" dirty="0" err="1" smtClean="0"/>
              <a:t>Comparism</a:t>
            </a:r>
            <a:r>
              <a:rPr lang="en-US" sz="2300" dirty="0" smtClean="0"/>
              <a:t> - Financial Year 2017/2018</a:t>
            </a:r>
            <a:endParaRPr lang="en-US" sz="2300" dirty="0"/>
          </a:p>
        </p:txBody>
      </p:sp>
    </p:spTree>
    <p:extLst>
      <p:ext uri="{BB962C8B-B14F-4D97-AF65-F5344CB8AC3E}">
        <p14:creationId xmlns:p14="http://schemas.microsoft.com/office/powerpoint/2010/main" xmlns="" val="22289404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xmlns="" val="423017484"/>
              </p:ext>
            </p:extLst>
          </p:nvPr>
        </p:nvGraphicFramePr>
        <p:xfrm>
          <a:off x="539552" y="1295400"/>
          <a:ext cx="8424937" cy="4962717"/>
        </p:xfrm>
        <a:graphic>
          <a:graphicData uri="http://schemas.openxmlformats.org/drawingml/2006/table">
            <a:tbl>
              <a:tblPr/>
              <a:tblGrid>
                <a:gridCol w="4579998">
                  <a:extLst>
                    <a:ext uri="{9D8B030D-6E8A-4147-A177-3AD203B41FA5}">
                      <a16:colId xmlns="" xmlns:a16="http://schemas.microsoft.com/office/drawing/2014/main" val="20000"/>
                    </a:ext>
                  </a:extLst>
                </a:gridCol>
                <a:gridCol w="1221333">
                  <a:extLst>
                    <a:ext uri="{9D8B030D-6E8A-4147-A177-3AD203B41FA5}">
                      <a16:colId xmlns="" xmlns:a16="http://schemas.microsoft.com/office/drawing/2014/main" val="20001"/>
                    </a:ext>
                  </a:extLst>
                </a:gridCol>
                <a:gridCol w="1266568">
                  <a:extLst>
                    <a:ext uri="{9D8B030D-6E8A-4147-A177-3AD203B41FA5}">
                      <a16:colId xmlns="" xmlns:a16="http://schemas.microsoft.com/office/drawing/2014/main" val="20002"/>
                    </a:ext>
                  </a:extLst>
                </a:gridCol>
                <a:gridCol w="961235">
                  <a:extLst>
                    <a:ext uri="{9D8B030D-6E8A-4147-A177-3AD203B41FA5}">
                      <a16:colId xmlns="" xmlns:a16="http://schemas.microsoft.com/office/drawing/2014/main" val="20003"/>
                    </a:ext>
                  </a:extLst>
                </a:gridCol>
                <a:gridCol w="395803">
                  <a:extLst>
                    <a:ext uri="{9D8B030D-6E8A-4147-A177-3AD203B41FA5}">
                      <a16:colId xmlns="" xmlns:a16="http://schemas.microsoft.com/office/drawing/2014/main" val="20004"/>
                    </a:ext>
                  </a:extLst>
                </a:gridCol>
              </a:tblGrid>
              <a:tr h="147949">
                <a:tc>
                  <a:txBody>
                    <a:bodyPr/>
                    <a:lstStyle/>
                    <a:p>
                      <a:pPr algn="l" rtl="0" fontAlgn="b"/>
                      <a:endParaRPr lang="en-US" sz="900" b="0" i="0" u="none" strike="noStrike" dirty="0">
                        <a:solidFill>
                          <a:srgbClr val="000000"/>
                        </a:solidFill>
                        <a:latin typeface="Arial"/>
                      </a:endParaRPr>
                    </a:p>
                  </a:txBody>
                  <a:tcPr marL="6496" marR="6496" marT="649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rtl="0" fontAlgn="b"/>
                      <a:endParaRPr lang="en-US" sz="900" b="0" i="0" u="none" strike="noStrike">
                        <a:solidFill>
                          <a:srgbClr val="000000"/>
                        </a:solidFill>
                        <a:latin typeface="Arial"/>
                      </a:endParaRPr>
                    </a:p>
                  </a:txBody>
                  <a:tcPr marL="6496" marR="6496" marT="649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rtl="0" fontAlgn="b"/>
                      <a:endParaRPr lang="en-US" sz="900" b="0" i="0" u="none" strike="noStrike">
                        <a:solidFill>
                          <a:srgbClr val="000000"/>
                        </a:solidFill>
                        <a:latin typeface="Arial"/>
                      </a:endParaRPr>
                    </a:p>
                  </a:txBody>
                  <a:tcPr marL="6496" marR="6496" marT="649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rtl="0" fontAlgn="b"/>
                      <a:endParaRPr lang="en-US" sz="900" b="0" i="0" u="none" strike="noStrike">
                        <a:solidFill>
                          <a:srgbClr val="000000"/>
                        </a:solidFill>
                        <a:latin typeface="Arial"/>
                      </a:endParaRPr>
                    </a:p>
                  </a:txBody>
                  <a:tcPr marL="6496" marR="6496" marT="649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rtl="0" fontAlgn="b"/>
                      <a:endParaRPr lang="en-US" sz="900" b="0" i="0" u="none" strike="noStrike">
                        <a:solidFill>
                          <a:srgbClr val="000000"/>
                        </a:solidFill>
                        <a:latin typeface="Arial"/>
                      </a:endParaRPr>
                    </a:p>
                  </a:txBody>
                  <a:tcPr marL="6496" marR="6496" marT="6496" marB="0" anchor="b">
                    <a:lnL>
                      <a:noFill/>
                    </a:lnL>
                    <a:lnR>
                      <a:noFill/>
                    </a:lnR>
                    <a:lnT>
                      <a:noFill/>
                    </a:lnT>
                    <a:lnB>
                      <a:noFill/>
                    </a:lnB>
                  </a:tcPr>
                </a:tc>
                <a:extLst>
                  <a:ext uri="{0D108BD9-81ED-4DB2-BD59-A6C34878D82A}">
                    <a16:rowId xmlns="" xmlns:a16="http://schemas.microsoft.com/office/drawing/2014/main" val="10000"/>
                  </a:ext>
                </a:extLst>
              </a:tr>
              <a:tr h="294229">
                <a:tc>
                  <a:txBody>
                    <a:bodyPr/>
                    <a:lstStyle/>
                    <a:p>
                      <a:pPr algn="l" rtl="0" fontAlgn="b"/>
                      <a:r>
                        <a:rPr lang="en-US" sz="1200" b="1" i="0" u="none" strike="noStrike" dirty="0">
                          <a:solidFill>
                            <a:schemeClr val="tx1"/>
                          </a:solidFill>
                          <a:latin typeface="Arial"/>
                        </a:rPr>
                        <a:t>SIU Business Operations</a:t>
                      </a:r>
                    </a:p>
                  </a:txBody>
                  <a:tcPr marL="6496" marR="6496" marT="649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3D3D3"/>
                    </a:solidFill>
                  </a:tcPr>
                </a:tc>
                <a:tc gridSpan="3">
                  <a:txBody>
                    <a:bodyPr/>
                    <a:lstStyle/>
                    <a:p>
                      <a:pPr algn="ctr" rtl="0" fontAlgn="b"/>
                      <a:r>
                        <a:rPr lang="en-US" sz="1200" b="1" i="0" u="none" strike="noStrike" dirty="0" smtClean="0">
                          <a:solidFill>
                            <a:schemeClr val="tx1"/>
                          </a:solidFill>
                          <a:latin typeface="Arial"/>
                        </a:rPr>
                        <a:t>ACTUAL</a:t>
                      </a:r>
                      <a:r>
                        <a:rPr lang="en-US" sz="1200" b="1" i="0" u="none" strike="noStrike" baseline="0" dirty="0" smtClean="0">
                          <a:solidFill>
                            <a:schemeClr val="tx1"/>
                          </a:solidFill>
                          <a:latin typeface="Arial"/>
                        </a:rPr>
                        <a:t> </a:t>
                      </a:r>
                      <a:r>
                        <a:rPr lang="en-US" sz="1200" b="1" i="0" u="none" strike="noStrike" dirty="0" smtClean="0">
                          <a:solidFill>
                            <a:schemeClr val="tx1"/>
                          </a:solidFill>
                          <a:latin typeface="Arial"/>
                        </a:rPr>
                        <a:t>PERFORMANCE</a:t>
                      </a:r>
                      <a:endParaRPr lang="en-US" sz="1200" b="1" i="0" u="none" strike="noStrike" dirty="0">
                        <a:solidFill>
                          <a:schemeClr val="tx1"/>
                        </a:solidFill>
                        <a:latin typeface="Arial"/>
                      </a:endParaRPr>
                    </a:p>
                  </a:txBody>
                  <a:tcPr marL="6496" marR="6496" marT="649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3D3"/>
                    </a:solidFill>
                  </a:tcPr>
                </a:tc>
                <a:tc hMerge="1">
                  <a:txBody>
                    <a:bodyPr/>
                    <a:lstStyle/>
                    <a:p>
                      <a:endParaRPr lang="en-US"/>
                    </a:p>
                  </a:txBody>
                  <a:tcPr/>
                </a:tc>
                <a:tc hMerge="1">
                  <a:txBody>
                    <a:bodyPr/>
                    <a:lstStyle/>
                    <a:p>
                      <a:endParaRPr lang="en-US"/>
                    </a:p>
                  </a:txBody>
                  <a:tcPr/>
                </a:tc>
                <a:tc>
                  <a:txBody>
                    <a:bodyPr/>
                    <a:lstStyle/>
                    <a:p>
                      <a:pPr algn="l" rtl="0" fontAlgn="b"/>
                      <a:endParaRPr lang="en-US" sz="900" b="0" i="0" u="none" strike="noStrike">
                        <a:solidFill>
                          <a:srgbClr val="000000"/>
                        </a:solidFill>
                        <a:latin typeface="Arial"/>
                      </a:endParaRPr>
                    </a:p>
                  </a:txBody>
                  <a:tcPr marL="6496" marR="6496" marT="6496"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01"/>
                  </a:ext>
                </a:extLst>
              </a:tr>
              <a:tr h="383382">
                <a:tc>
                  <a:txBody>
                    <a:bodyPr/>
                    <a:lstStyle/>
                    <a:p>
                      <a:pPr algn="l" rtl="0" fontAlgn="b"/>
                      <a:r>
                        <a:rPr lang="en-US" sz="1200" b="1" i="0" u="none" strike="noStrike" dirty="0">
                          <a:solidFill>
                            <a:schemeClr val="tx1"/>
                          </a:solidFill>
                          <a:latin typeface="Arial"/>
                        </a:rPr>
                        <a:t>Core Mandate </a:t>
                      </a:r>
                      <a:br>
                        <a:rPr lang="en-US" sz="1200" b="1" i="0" u="none" strike="noStrike" dirty="0">
                          <a:solidFill>
                            <a:schemeClr val="tx1"/>
                          </a:solidFill>
                          <a:latin typeface="Arial"/>
                        </a:rPr>
                      </a:br>
                      <a:r>
                        <a:rPr lang="en-US" sz="1200" b="1" i="0" u="none" strike="noStrike" dirty="0" err="1">
                          <a:solidFill>
                            <a:schemeClr val="tx1"/>
                          </a:solidFill>
                          <a:latin typeface="Arial"/>
                        </a:rPr>
                        <a:t>Combatting</a:t>
                      </a:r>
                      <a:r>
                        <a:rPr lang="en-US" sz="1200" b="1" i="0" u="none" strike="noStrike" dirty="0">
                          <a:solidFill>
                            <a:schemeClr val="tx1"/>
                          </a:solidFill>
                          <a:latin typeface="Arial"/>
                        </a:rPr>
                        <a:t> Corruption</a:t>
                      </a:r>
                    </a:p>
                  </a:txBody>
                  <a:tcPr marL="6496" marR="6496" marT="649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3D3D3"/>
                    </a:solidFill>
                  </a:tcPr>
                </a:tc>
                <a:tc gridSpan="3">
                  <a:txBody>
                    <a:bodyPr/>
                    <a:lstStyle/>
                    <a:p>
                      <a:pPr algn="ctr" rtl="0" fontAlgn="b"/>
                      <a:r>
                        <a:rPr lang="en-US" sz="1200" b="1" i="0" u="none" strike="noStrike" dirty="0">
                          <a:solidFill>
                            <a:schemeClr val="tx1"/>
                          </a:solidFill>
                          <a:latin typeface="Arial"/>
                        </a:rPr>
                        <a:t>2018/2019</a:t>
                      </a:r>
                    </a:p>
                  </a:txBody>
                  <a:tcPr marL="6496" marR="6496" marT="649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3D3"/>
                    </a:solidFill>
                  </a:tcPr>
                </a:tc>
                <a:tc hMerge="1">
                  <a:txBody>
                    <a:bodyPr/>
                    <a:lstStyle/>
                    <a:p>
                      <a:endParaRPr lang="en-US"/>
                    </a:p>
                  </a:txBody>
                  <a:tcPr/>
                </a:tc>
                <a:tc hMerge="1">
                  <a:txBody>
                    <a:bodyPr/>
                    <a:lstStyle/>
                    <a:p>
                      <a:endParaRPr lang="en-US"/>
                    </a:p>
                  </a:txBody>
                  <a:tcPr/>
                </a:tc>
                <a:tc>
                  <a:txBody>
                    <a:bodyPr/>
                    <a:lstStyle/>
                    <a:p>
                      <a:pPr algn="l" rtl="0" fontAlgn="b"/>
                      <a:endParaRPr lang="en-US" sz="900" b="0" i="0" u="none" strike="noStrike">
                        <a:solidFill>
                          <a:srgbClr val="000000"/>
                        </a:solidFill>
                        <a:latin typeface="Arial"/>
                      </a:endParaRPr>
                    </a:p>
                  </a:txBody>
                  <a:tcPr marL="6496" marR="6496" marT="6496"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02"/>
                  </a:ext>
                </a:extLst>
              </a:tr>
              <a:tr h="447228">
                <a:tc>
                  <a:txBody>
                    <a:bodyPr/>
                    <a:lstStyle/>
                    <a:p>
                      <a:pPr algn="l" rtl="0" fontAlgn="b"/>
                      <a:r>
                        <a:rPr lang="en-US" sz="1200" b="1" i="0" u="none" strike="noStrike" dirty="0">
                          <a:solidFill>
                            <a:schemeClr val="tx1"/>
                          </a:solidFill>
                          <a:latin typeface="Arial"/>
                        </a:rPr>
                        <a:t>Key Performance Indicator</a:t>
                      </a:r>
                    </a:p>
                  </a:txBody>
                  <a:tcPr marL="6496" marR="6496" marT="649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3D3"/>
                    </a:solidFill>
                  </a:tcPr>
                </a:tc>
                <a:tc>
                  <a:txBody>
                    <a:bodyPr/>
                    <a:lstStyle/>
                    <a:p>
                      <a:pPr algn="ctr" rtl="0" fontAlgn="b"/>
                      <a:r>
                        <a:rPr lang="en-US" sz="1200" b="1" i="0" u="none" strike="noStrike" dirty="0" smtClean="0">
                          <a:solidFill>
                            <a:schemeClr val="tx1"/>
                          </a:solidFill>
                          <a:latin typeface="Arial"/>
                        </a:rPr>
                        <a:t> </a:t>
                      </a:r>
                      <a:r>
                        <a:rPr lang="en-US" sz="1200" b="1" i="0" u="none" strike="noStrike" dirty="0">
                          <a:solidFill>
                            <a:schemeClr val="tx1"/>
                          </a:solidFill>
                          <a:latin typeface="Arial"/>
                        </a:rPr>
                        <a:t>Actuals</a:t>
                      </a:r>
                    </a:p>
                  </a:txBody>
                  <a:tcPr marL="6496" marR="6496" marT="649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3D3"/>
                    </a:solidFill>
                  </a:tcPr>
                </a:tc>
                <a:tc>
                  <a:txBody>
                    <a:bodyPr/>
                    <a:lstStyle/>
                    <a:p>
                      <a:pPr algn="ctr" rtl="0" fontAlgn="b"/>
                      <a:r>
                        <a:rPr lang="en-US" sz="1200" b="1" i="0" u="none" strike="noStrike" dirty="0">
                          <a:solidFill>
                            <a:schemeClr val="tx1"/>
                          </a:solidFill>
                          <a:latin typeface="Arial"/>
                        </a:rPr>
                        <a:t> Annual Target</a:t>
                      </a:r>
                    </a:p>
                  </a:txBody>
                  <a:tcPr marL="6496" marR="6496" marT="649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3D3"/>
                    </a:solidFill>
                  </a:tcPr>
                </a:tc>
                <a:tc>
                  <a:txBody>
                    <a:bodyPr/>
                    <a:lstStyle/>
                    <a:p>
                      <a:pPr algn="ctr" rtl="0" fontAlgn="b"/>
                      <a:r>
                        <a:rPr lang="en-US" sz="1200" b="1" i="0" u="none" strike="noStrike" dirty="0">
                          <a:solidFill>
                            <a:schemeClr val="tx1"/>
                          </a:solidFill>
                          <a:latin typeface="Arial"/>
                        </a:rPr>
                        <a:t>Deviation</a:t>
                      </a:r>
                    </a:p>
                  </a:txBody>
                  <a:tcPr marL="6496" marR="6496" marT="649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3D3"/>
                    </a:solidFill>
                  </a:tcPr>
                </a:tc>
                <a:tc>
                  <a:txBody>
                    <a:bodyPr/>
                    <a:lstStyle/>
                    <a:p>
                      <a:pPr algn="l" rtl="0" fontAlgn="b"/>
                      <a:endParaRPr lang="en-US" sz="900" b="0" i="0" u="none" strike="noStrike">
                        <a:solidFill>
                          <a:srgbClr val="000000"/>
                        </a:solidFill>
                        <a:latin typeface="Arial"/>
                      </a:endParaRPr>
                    </a:p>
                  </a:txBody>
                  <a:tcPr marL="6496" marR="6496" marT="6496"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03"/>
                  </a:ext>
                </a:extLst>
              </a:tr>
              <a:tr h="383382">
                <a:tc>
                  <a:txBody>
                    <a:bodyPr/>
                    <a:lstStyle/>
                    <a:p>
                      <a:pPr algn="l" rtl="0" fontAlgn="b"/>
                      <a:r>
                        <a:rPr lang="en-US" sz="1200" b="0" i="0" u="none" strike="noStrike" dirty="0">
                          <a:solidFill>
                            <a:srgbClr val="000000"/>
                          </a:solidFill>
                          <a:latin typeface="Arial"/>
                        </a:rPr>
                        <a:t>The percentage of allegations that were electronically tracked according to predetermined standards</a:t>
                      </a:r>
                    </a:p>
                  </a:txBody>
                  <a:tcPr marL="6496" marR="6496" marT="649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US" sz="1200" b="0" i="0" u="none" strike="noStrike">
                          <a:solidFill>
                            <a:srgbClr val="000000"/>
                          </a:solidFill>
                          <a:latin typeface="Arial"/>
                        </a:rPr>
                        <a:t>100%</a:t>
                      </a:r>
                    </a:p>
                  </a:txBody>
                  <a:tcPr marL="6496" marR="6496" marT="649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US" sz="1200" b="0" i="0" u="none" strike="noStrike">
                          <a:solidFill>
                            <a:srgbClr val="000000"/>
                          </a:solidFill>
                          <a:latin typeface="Arial"/>
                        </a:rPr>
                        <a:t>100%</a:t>
                      </a:r>
                    </a:p>
                  </a:txBody>
                  <a:tcPr marL="6496" marR="6496" marT="649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US" sz="1200" b="1" i="0" u="none" strike="noStrike">
                          <a:solidFill>
                            <a:srgbClr val="FFFFFF"/>
                          </a:solidFill>
                          <a:latin typeface="Arial"/>
                        </a:rPr>
                        <a:t>0%</a:t>
                      </a:r>
                    </a:p>
                  </a:txBody>
                  <a:tcPr marL="6496" marR="6496" marT="649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b"/>
                      <a:endParaRPr lang="en-US" sz="900" b="0" i="0" u="none" strike="noStrike">
                        <a:solidFill>
                          <a:srgbClr val="000000"/>
                        </a:solidFill>
                        <a:latin typeface="Arial"/>
                      </a:endParaRPr>
                    </a:p>
                  </a:txBody>
                  <a:tcPr marL="6496" marR="6496" marT="6496"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04"/>
                  </a:ext>
                </a:extLst>
              </a:tr>
              <a:tr h="383382">
                <a:tc>
                  <a:txBody>
                    <a:bodyPr/>
                    <a:lstStyle/>
                    <a:p>
                      <a:pPr algn="l" rtl="0" fontAlgn="b"/>
                      <a:r>
                        <a:rPr lang="en-US" sz="1200" b="0" i="0" u="none" strike="noStrike">
                          <a:solidFill>
                            <a:srgbClr val="000000"/>
                          </a:solidFill>
                          <a:latin typeface="Arial"/>
                        </a:rPr>
                        <a:t>The percentage of centrally registered allegations received that are assessed in accordance with predetermined standards</a:t>
                      </a:r>
                    </a:p>
                  </a:txBody>
                  <a:tcPr marL="6496" marR="6496" marT="649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US" sz="1200" b="0" i="0" u="none" strike="noStrike">
                          <a:solidFill>
                            <a:srgbClr val="000000"/>
                          </a:solidFill>
                          <a:latin typeface="Arial"/>
                        </a:rPr>
                        <a:t>100%</a:t>
                      </a:r>
                    </a:p>
                  </a:txBody>
                  <a:tcPr marL="6496" marR="6496" marT="649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US" sz="1200" b="0" i="0" u="none" strike="noStrike">
                          <a:solidFill>
                            <a:srgbClr val="000000"/>
                          </a:solidFill>
                          <a:latin typeface="Arial"/>
                        </a:rPr>
                        <a:t>100%</a:t>
                      </a:r>
                    </a:p>
                  </a:txBody>
                  <a:tcPr marL="6496" marR="6496" marT="649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US" sz="1200" b="1" i="0" u="none" strike="noStrike">
                          <a:solidFill>
                            <a:srgbClr val="FFFFFF"/>
                          </a:solidFill>
                          <a:latin typeface="Arial"/>
                        </a:rPr>
                        <a:t>0%</a:t>
                      </a:r>
                    </a:p>
                  </a:txBody>
                  <a:tcPr marL="6496" marR="6496" marT="649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b"/>
                      <a:endParaRPr lang="en-US" sz="900" b="0" i="0" u="none" strike="noStrike">
                        <a:solidFill>
                          <a:srgbClr val="000000"/>
                        </a:solidFill>
                        <a:latin typeface="Arial"/>
                      </a:endParaRPr>
                    </a:p>
                  </a:txBody>
                  <a:tcPr marL="6496" marR="6496" marT="6496"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05"/>
                  </a:ext>
                </a:extLst>
              </a:tr>
              <a:tr h="383382">
                <a:tc>
                  <a:txBody>
                    <a:bodyPr/>
                    <a:lstStyle/>
                    <a:p>
                      <a:pPr algn="l" rtl="0" fontAlgn="b"/>
                      <a:r>
                        <a:rPr lang="en-US" sz="1200" b="0" i="0" u="none" strike="noStrike" dirty="0">
                          <a:solidFill>
                            <a:srgbClr val="000000"/>
                          </a:solidFill>
                          <a:latin typeface="Arial"/>
                        </a:rPr>
                        <a:t>The number of investigations closed out under a published proclamation</a:t>
                      </a:r>
                    </a:p>
                  </a:txBody>
                  <a:tcPr marL="6496" marR="6496" marT="649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US" sz="1200" b="0" i="0" u="none" strike="noStrike" dirty="0">
                          <a:solidFill>
                            <a:srgbClr val="000000"/>
                          </a:solidFill>
                          <a:latin typeface="Arial"/>
                        </a:rPr>
                        <a:t>                 </a:t>
                      </a:r>
                      <a:r>
                        <a:rPr lang="en-US" sz="1200" b="0" i="0" u="none" strike="noStrike" dirty="0" smtClean="0">
                          <a:solidFill>
                            <a:srgbClr val="000000"/>
                          </a:solidFill>
                          <a:latin typeface="Arial"/>
                        </a:rPr>
                        <a:t>3,430 </a:t>
                      </a:r>
                      <a:endParaRPr lang="en-US" sz="1200" b="0" i="0" u="none" strike="noStrike" dirty="0">
                        <a:solidFill>
                          <a:srgbClr val="000000"/>
                        </a:solidFill>
                        <a:latin typeface="Arial"/>
                      </a:endParaRPr>
                    </a:p>
                  </a:txBody>
                  <a:tcPr marL="6496" marR="6496" marT="649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US" sz="1200" b="0" i="0" u="none" strike="noStrike">
                          <a:solidFill>
                            <a:srgbClr val="000000"/>
                          </a:solidFill>
                          <a:latin typeface="Arial"/>
                        </a:rPr>
                        <a:t>                   1,200 </a:t>
                      </a:r>
                    </a:p>
                  </a:txBody>
                  <a:tcPr marL="6496" marR="6496" marT="649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US" sz="1200" b="1" i="0" u="none" strike="noStrike">
                          <a:solidFill>
                            <a:srgbClr val="FFFFFF"/>
                          </a:solidFill>
                          <a:latin typeface="Arial"/>
                        </a:rPr>
                        <a:t>185%</a:t>
                      </a:r>
                    </a:p>
                  </a:txBody>
                  <a:tcPr marL="6496" marR="6496" marT="649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b"/>
                      <a:endParaRPr lang="en-US" sz="900" b="0" i="0" u="none" strike="noStrike">
                        <a:solidFill>
                          <a:srgbClr val="000000"/>
                        </a:solidFill>
                        <a:latin typeface="Arial"/>
                      </a:endParaRPr>
                    </a:p>
                  </a:txBody>
                  <a:tcPr marL="6496" marR="6496" marT="6496"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06"/>
                  </a:ext>
                </a:extLst>
              </a:tr>
              <a:tr h="195036">
                <a:tc>
                  <a:txBody>
                    <a:bodyPr/>
                    <a:lstStyle/>
                    <a:p>
                      <a:pPr algn="l" rtl="0" fontAlgn="b"/>
                      <a:r>
                        <a:rPr lang="en-US" sz="1200" b="0" i="0" u="none" strike="noStrike">
                          <a:solidFill>
                            <a:srgbClr val="000000"/>
                          </a:solidFill>
                          <a:latin typeface="Arial"/>
                        </a:rPr>
                        <a:t>The number of reports submitted to the Presidency</a:t>
                      </a:r>
                    </a:p>
                  </a:txBody>
                  <a:tcPr marL="6496" marR="6496" marT="649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US" sz="1200" b="0" i="0" u="none" strike="noStrike">
                          <a:solidFill>
                            <a:srgbClr val="000000"/>
                          </a:solidFill>
                          <a:latin typeface="Arial"/>
                        </a:rPr>
                        <a:t>                       20 </a:t>
                      </a:r>
                    </a:p>
                  </a:txBody>
                  <a:tcPr marL="6496" marR="6496" marT="649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US" sz="1200" b="0" i="0" u="none" strike="noStrike">
                          <a:solidFill>
                            <a:srgbClr val="000000"/>
                          </a:solidFill>
                          <a:latin typeface="Arial"/>
                        </a:rPr>
                        <a:t>12</a:t>
                      </a:r>
                    </a:p>
                  </a:txBody>
                  <a:tcPr marL="6496" marR="6496" marT="649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US" sz="1200" b="1" i="0" u="none" strike="noStrike">
                          <a:solidFill>
                            <a:srgbClr val="FFFFFF"/>
                          </a:solidFill>
                          <a:latin typeface="Arial"/>
                        </a:rPr>
                        <a:t>67%</a:t>
                      </a:r>
                    </a:p>
                  </a:txBody>
                  <a:tcPr marL="6496" marR="6496" marT="649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b"/>
                      <a:endParaRPr lang="en-US" sz="900" b="0" i="0" u="none" strike="noStrike">
                        <a:solidFill>
                          <a:srgbClr val="000000"/>
                        </a:solidFill>
                        <a:latin typeface="Arial"/>
                      </a:endParaRPr>
                    </a:p>
                  </a:txBody>
                  <a:tcPr marL="6496" marR="6496" marT="6496"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07"/>
                  </a:ext>
                </a:extLst>
              </a:tr>
              <a:tr h="361675">
                <a:tc>
                  <a:txBody>
                    <a:bodyPr/>
                    <a:lstStyle/>
                    <a:p>
                      <a:pPr algn="l" rtl="0" fontAlgn="b"/>
                      <a:r>
                        <a:rPr lang="en-US" sz="1200" b="0" i="0" u="none" strike="noStrike" dirty="0">
                          <a:solidFill>
                            <a:srgbClr val="000000"/>
                          </a:solidFill>
                          <a:latin typeface="Arial"/>
                        </a:rPr>
                        <a:t>The number of referrals made to the relevant Prosecuting Authority</a:t>
                      </a:r>
                    </a:p>
                  </a:txBody>
                  <a:tcPr marL="6496" marR="6496" marT="649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US" sz="1200" b="0" i="0" u="none" strike="noStrike">
                          <a:solidFill>
                            <a:srgbClr val="000000"/>
                          </a:solidFill>
                          <a:latin typeface="Arial"/>
                        </a:rPr>
                        <a:t>                     331 </a:t>
                      </a:r>
                    </a:p>
                  </a:txBody>
                  <a:tcPr marL="6496" marR="6496" marT="649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200" b="0" i="0" u="none" strike="noStrike">
                          <a:solidFill>
                            <a:srgbClr val="000000"/>
                          </a:solidFill>
                          <a:latin typeface="Arial"/>
                        </a:rPr>
                        <a:t>75</a:t>
                      </a:r>
                    </a:p>
                  </a:txBody>
                  <a:tcPr marL="6496" marR="6496" marT="649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US" sz="1200" b="1" i="0" u="none" strike="noStrike">
                          <a:solidFill>
                            <a:srgbClr val="FFFFFF"/>
                          </a:solidFill>
                          <a:latin typeface="Arial"/>
                        </a:rPr>
                        <a:t>341%</a:t>
                      </a:r>
                    </a:p>
                  </a:txBody>
                  <a:tcPr marL="6496" marR="6496" marT="649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b"/>
                      <a:endParaRPr lang="en-US" sz="900" b="0" i="0" u="none" strike="noStrike">
                        <a:solidFill>
                          <a:srgbClr val="000000"/>
                        </a:solidFill>
                        <a:latin typeface="Arial"/>
                      </a:endParaRPr>
                    </a:p>
                  </a:txBody>
                  <a:tcPr marL="6496" marR="6496" marT="6496"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08"/>
                  </a:ext>
                </a:extLst>
              </a:tr>
              <a:tr h="383382">
                <a:tc>
                  <a:txBody>
                    <a:bodyPr/>
                    <a:lstStyle/>
                    <a:p>
                      <a:pPr algn="l" rtl="0" fontAlgn="b"/>
                      <a:r>
                        <a:rPr lang="en-US" sz="1200" b="0" i="0" u="none" strike="noStrike">
                          <a:solidFill>
                            <a:srgbClr val="000000"/>
                          </a:solidFill>
                          <a:latin typeface="Arial"/>
                        </a:rPr>
                        <a:t>The number of referrals made for disciplinary, executive and/or administrative action</a:t>
                      </a:r>
                    </a:p>
                  </a:txBody>
                  <a:tcPr marL="6496" marR="6496" marT="649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US" sz="1200" b="0" i="0" u="none" strike="noStrike">
                          <a:solidFill>
                            <a:srgbClr val="000000"/>
                          </a:solidFill>
                          <a:latin typeface="Arial"/>
                        </a:rPr>
                        <a:t>                     335 </a:t>
                      </a:r>
                    </a:p>
                  </a:txBody>
                  <a:tcPr marL="6496" marR="6496" marT="649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200" b="0" i="0" u="none" strike="noStrike">
                          <a:solidFill>
                            <a:srgbClr val="000000"/>
                          </a:solidFill>
                          <a:latin typeface="Arial"/>
                        </a:rPr>
                        <a:t>100</a:t>
                      </a:r>
                    </a:p>
                  </a:txBody>
                  <a:tcPr marL="6496" marR="6496" marT="649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US" sz="1200" b="1" i="0" u="none" strike="noStrike">
                          <a:solidFill>
                            <a:srgbClr val="FFFFFF"/>
                          </a:solidFill>
                          <a:latin typeface="Arial"/>
                        </a:rPr>
                        <a:t>235%</a:t>
                      </a:r>
                    </a:p>
                  </a:txBody>
                  <a:tcPr marL="6496" marR="6496" marT="649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b"/>
                      <a:endParaRPr lang="en-US" sz="900" b="0" i="0" u="none" strike="noStrike">
                        <a:solidFill>
                          <a:srgbClr val="000000"/>
                        </a:solidFill>
                        <a:latin typeface="Arial"/>
                      </a:endParaRPr>
                    </a:p>
                  </a:txBody>
                  <a:tcPr marL="6496" marR="6496" marT="6496"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09"/>
                  </a:ext>
                </a:extLst>
              </a:tr>
              <a:tr h="195036">
                <a:tc>
                  <a:txBody>
                    <a:bodyPr/>
                    <a:lstStyle/>
                    <a:p>
                      <a:pPr algn="l" rtl="0" fontAlgn="b"/>
                      <a:r>
                        <a:rPr lang="en-US" sz="1200" b="0" i="0" u="none" strike="noStrike">
                          <a:solidFill>
                            <a:srgbClr val="000000"/>
                          </a:solidFill>
                          <a:latin typeface="Arial"/>
                        </a:rPr>
                        <a:t>The value of potential loss prevented</a:t>
                      </a:r>
                    </a:p>
                  </a:txBody>
                  <a:tcPr marL="6496" marR="6496" marT="649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US" sz="1200" b="0" i="0" u="none" strike="noStrike">
                          <a:solidFill>
                            <a:srgbClr val="000000"/>
                          </a:solidFill>
                          <a:latin typeface="Arial"/>
                        </a:rPr>
                        <a:t>        53,381,608 </a:t>
                      </a:r>
                    </a:p>
                  </a:txBody>
                  <a:tcPr marL="6496" marR="6496" marT="649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US" sz="1200" b="0" i="0" u="none" strike="noStrike">
                          <a:solidFill>
                            <a:srgbClr val="000000"/>
                          </a:solidFill>
                          <a:latin typeface="Arial"/>
                        </a:rPr>
                        <a:t>24,000,000</a:t>
                      </a:r>
                    </a:p>
                  </a:txBody>
                  <a:tcPr marL="6496" marR="6496" marT="649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US" sz="1200" b="1" i="0" u="none" strike="noStrike">
                          <a:solidFill>
                            <a:srgbClr val="FFFFFF"/>
                          </a:solidFill>
                          <a:latin typeface="Arial"/>
                        </a:rPr>
                        <a:t>122%</a:t>
                      </a:r>
                    </a:p>
                  </a:txBody>
                  <a:tcPr marL="6496" marR="6496" marT="649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b"/>
                      <a:endParaRPr lang="en-US" sz="900" b="0" i="0" u="none" strike="noStrike">
                        <a:solidFill>
                          <a:srgbClr val="000000"/>
                        </a:solidFill>
                        <a:latin typeface="Arial"/>
                      </a:endParaRPr>
                    </a:p>
                  </a:txBody>
                  <a:tcPr marL="6496" marR="6496" marT="6496"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10"/>
                  </a:ext>
                </a:extLst>
              </a:tr>
              <a:tr h="195036">
                <a:tc>
                  <a:txBody>
                    <a:bodyPr/>
                    <a:lstStyle/>
                    <a:p>
                      <a:pPr algn="l" rtl="0" fontAlgn="b"/>
                      <a:r>
                        <a:rPr lang="en-US" sz="1200" b="0" i="0" u="none" strike="noStrike">
                          <a:solidFill>
                            <a:srgbClr val="000000"/>
                          </a:solidFill>
                          <a:latin typeface="Arial"/>
                        </a:rPr>
                        <a:t>The value of cash recoveries</a:t>
                      </a:r>
                    </a:p>
                  </a:txBody>
                  <a:tcPr marL="6496" marR="6496" marT="649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US" sz="1200" b="0" i="0" u="none" strike="noStrike">
                          <a:solidFill>
                            <a:srgbClr val="000000"/>
                          </a:solidFill>
                          <a:latin typeface="Arial"/>
                        </a:rPr>
                        <a:t>      136,832,112 </a:t>
                      </a:r>
                    </a:p>
                  </a:txBody>
                  <a:tcPr marL="6496" marR="6496" marT="649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US" sz="1200" b="0" i="0" u="none" strike="noStrike">
                          <a:solidFill>
                            <a:srgbClr val="000000"/>
                          </a:solidFill>
                          <a:latin typeface="Arial"/>
                        </a:rPr>
                        <a:t>       120,000,000 </a:t>
                      </a:r>
                    </a:p>
                  </a:txBody>
                  <a:tcPr marL="6496" marR="6496" marT="649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US" sz="1200" b="1" i="0" u="none" strike="noStrike">
                          <a:solidFill>
                            <a:srgbClr val="FFFFFF"/>
                          </a:solidFill>
                          <a:latin typeface="Arial"/>
                        </a:rPr>
                        <a:t>14%</a:t>
                      </a:r>
                    </a:p>
                  </a:txBody>
                  <a:tcPr marL="6496" marR="6496" marT="649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b"/>
                      <a:endParaRPr lang="en-US" sz="900" b="0" i="0" u="none" strike="noStrike">
                        <a:solidFill>
                          <a:srgbClr val="000000"/>
                        </a:solidFill>
                        <a:latin typeface="Arial"/>
                      </a:endParaRPr>
                    </a:p>
                  </a:txBody>
                  <a:tcPr marL="6496" marR="6496" marT="6496"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11"/>
                  </a:ext>
                </a:extLst>
              </a:tr>
              <a:tr h="383382">
                <a:tc>
                  <a:txBody>
                    <a:bodyPr/>
                    <a:lstStyle/>
                    <a:p>
                      <a:pPr algn="l" rtl="0" fontAlgn="b"/>
                      <a:r>
                        <a:rPr lang="en-US" sz="1200" b="0" i="0" u="none" strike="noStrike">
                          <a:solidFill>
                            <a:srgbClr val="000000"/>
                          </a:solidFill>
                          <a:latin typeface="Arial"/>
                        </a:rPr>
                        <a:t>The value of contract(s) and/or administrative decision(s) / action(s) set aside or deemed invalid</a:t>
                      </a:r>
                    </a:p>
                  </a:txBody>
                  <a:tcPr marL="6496" marR="6496" marT="649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US" sz="1200" b="0" i="0" u="none" strike="noStrike">
                          <a:solidFill>
                            <a:srgbClr val="000000"/>
                          </a:solidFill>
                          <a:latin typeface="Arial"/>
                        </a:rPr>
                        <a:t>      999,283,482 </a:t>
                      </a:r>
                    </a:p>
                  </a:txBody>
                  <a:tcPr marL="6496" marR="6496" marT="649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US" sz="1200" b="0" i="0" u="none" strike="noStrike">
                          <a:solidFill>
                            <a:srgbClr val="000000"/>
                          </a:solidFill>
                          <a:latin typeface="Arial"/>
                        </a:rPr>
                        <a:t>730,000,000</a:t>
                      </a:r>
                    </a:p>
                  </a:txBody>
                  <a:tcPr marL="6496" marR="6496" marT="649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US" sz="1200" b="1" i="0" u="none" strike="noStrike">
                          <a:solidFill>
                            <a:srgbClr val="FFFFFF"/>
                          </a:solidFill>
                          <a:latin typeface="Arial"/>
                        </a:rPr>
                        <a:t>37%</a:t>
                      </a:r>
                    </a:p>
                  </a:txBody>
                  <a:tcPr marL="6496" marR="6496" marT="649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b"/>
                      <a:endParaRPr lang="en-US" sz="900" b="0" i="0" u="none" strike="noStrike">
                        <a:solidFill>
                          <a:srgbClr val="000000"/>
                        </a:solidFill>
                        <a:latin typeface="Arial"/>
                      </a:endParaRPr>
                    </a:p>
                  </a:txBody>
                  <a:tcPr marL="6496" marR="6496" marT="6496"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12"/>
                  </a:ext>
                </a:extLst>
              </a:tr>
              <a:tr h="571727">
                <a:tc>
                  <a:txBody>
                    <a:bodyPr/>
                    <a:lstStyle/>
                    <a:p>
                      <a:pPr algn="l" rtl="0" fontAlgn="b"/>
                      <a:r>
                        <a:rPr lang="en-US" sz="1200" b="0" i="0" u="none" strike="noStrike">
                          <a:solidFill>
                            <a:srgbClr val="000000"/>
                          </a:solidFill>
                          <a:latin typeface="Arial"/>
                        </a:rPr>
                        <a:t>The value of matters in respect of which evidence was referred for the institution or defence/opposition of civil proceedings (including arbitration or counter civil proceedings)</a:t>
                      </a:r>
                    </a:p>
                  </a:txBody>
                  <a:tcPr marL="6496" marR="6496" marT="649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US" sz="1200" b="0" i="0" u="none" strike="noStrike">
                          <a:solidFill>
                            <a:srgbClr val="000000"/>
                          </a:solidFill>
                          <a:latin typeface="Arial"/>
                        </a:rPr>
                        <a:t>  7,956,080,037 </a:t>
                      </a:r>
                    </a:p>
                  </a:txBody>
                  <a:tcPr marL="6496" marR="6496" marT="649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US" sz="1200" b="0" i="0" u="none" strike="noStrike">
                          <a:solidFill>
                            <a:srgbClr val="000000"/>
                          </a:solidFill>
                          <a:latin typeface="Arial"/>
                        </a:rPr>
                        <a:t>1,400,000,000</a:t>
                      </a:r>
                    </a:p>
                  </a:txBody>
                  <a:tcPr marL="6496" marR="6496" marT="649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US" sz="1200" b="1" i="0" u="none" strike="noStrike">
                          <a:solidFill>
                            <a:srgbClr val="FFFFFF"/>
                          </a:solidFill>
                          <a:latin typeface="Arial"/>
                        </a:rPr>
                        <a:t>468%</a:t>
                      </a:r>
                    </a:p>
                  </a:txBody>
                  <a:tcPr marL="6496" marR="6496" marT="649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rtl="0" fontAlgn="b"/>
                      <a:endParaRPr lang="en-US" sz="900" b="0" i="0" u="none" strike="noStrike">
                        <a:solidFill>
                          <a:srgbClr val="000000"/>
                        </a:solidFill>
                        <a:latin typeface="Arial"/>
                      </a:endParaRPr>
                    </a:p>
                  </a:txBody>
                  <a:tcPr marL="6496" marR="6496" marT="6496"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13"/>
                  </a:ext>
                </a:extLst>
              </a:tr>
              <a:tr h="254509">
                <a:tc>
                  <a:txBody>
                    <a:bodyPr/>
                    <a:lstStyle/>
                    <a:p>
                      <a:pPr algn="l" rtl="0" fontAlgn="b"/>
                      <a:endParaRPr lang="en-US" sz="900" b="0" i="0" u="none" strike="noStrike" dirty="0">
                        <a:solidFill>
                          <a:srgbClr val="000000"/>
                        </a:solidFill>
                        <a:latin typeface="Arial"/>
                      </a:endParaRPr>
                    </a:p>
                  </a:txBody>
                  <a:tcPr marL="6496" marR="6496" marT="649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rtl="0" fontAlgn="b"/>
                      <a:endParaRPr lang="en-US" sz="900" b="0" i="0" u="none" strike="noStrike">
                        <a:solidFill>
                          <a:srgbClr val="000000"/>
                        </a:solidFill>
                        <a:latin typeface="Arial"/>
                      </a:endParaRPr>
                    </a:p>
                  </a:txBody>
                  <a:tcPr marL="6496" marR="6496" marT="649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rtl="0" fontAlgn="b"/>
                      <a:endParaRPr lang="en-US" sz="900" b="0" i="0" u="none" strike="noStrike" dirty="0">
                        <a:solidFill>
                          <a:srgbClr val="000000"/>
                        </a:solidFill>
                        <a:latin typeface="Arial"/>
                      </a:endParaRPr>
                    </a:p>
                  </a:txBody>
                  <a:tcPr marL="6496" marR="6496" marT="649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rtl="0" fontAlgn="b"/>
                      <a:endParaRPr lang="en-US" sz="900" b="0" i="0" u="none" strike="noStrike">
                        <a:solidFill>
                          <a:srgbClr val="000000"/>
                        </a:solidFill>
                        <a:latin typeface="Arial"/>
                      </a:endParaRPr>
                    </a:p>
                  </a:txBody>
                  <a:tcPr marL="6496" marR="6496" marT="649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rtl="0" fontAlgn="b"/>
                      <a:endParaRPr lang="en-US" sz="900" b="0" i="0" u="none" strike="noStrike" dirty="0">
                        <a:solidFill>
                          <a:srgbClr val="000000"/>
                        </a:solidFill>
                        <a:latin typeface="Arial"/>
                      </a:endParaRPr>
                    </a:p>
                  </a:txBody>
                  <a:tcPr marL="6496" marR="6496" marT="6496" marB="0" anchor="b">
                    <a:lnL>
                      <a:noFill/>
                    </a:lnL>
                    <a:lnR>
                      <a:noFill/>
                    </a:lnR>
                    <a:lnT>
                      <a:noFill/>
                    </a:lnT>
                    <a:lnB>
                      <a:noFill/>
                    </a:lnB>
                  </a:tcPr>
                </a:tc>
                <a:extLst>
                  <a:ext uri="{0D108BD9-81ED-4DB2-BD59-A6C34878D82A}">
                    <a16:rowId xmlns="" xmlns:a16="http://schemas.microsoft.com/office/drawing/2014/main" val="10014"/>
                  </a:ext>
                </a:extLst>
              </a:tr>
            </a:tbl>
          </a:graphicData>
        </a:graphic>
      </p:graphicFrame>
      <p:sp>
        <p:nvSpPr>
          <p:cNvPr id="5" name="Slide Number Placeholder 4"/>
          <p:cNvSpPr>
            <a:spLocks noGrp="1"/>
          </p:cNvSpPr>
          <p:nvPr>
            <p:ph type="sldNum" sz="quarter" idx="4294967295"/>
          </p:nvPr>
        </p:nvSpPr>
        <p:spPr/>
        <p:txBody>
          <a:bodyPr/>
          <a:lstStyle/>
          <a:p>
            <a:pPr>
              <a:defRPr/>
            </a:pPr>
            <a:fld id="{DC1BAB4B-37C3-4540-AA8B-870B3C3EF0FC}" type="slidenum">
              <a:rPr lang="en-ZA" smtClean="0">
                <a:solidFill>
                  <a:srgbClr val="000000">
                    <a:tint val="75000"/>
                  </a:srgbClr>
                </a:solidFill>
              </a:rPr>
              <a:pPr>
                <a:defRPr/>
              </a:pPr>
              <a:t>33</a:t>
            </a:fld>
            <a:endParaRPr lang="en-ZA" dirty="0">
              <a:solidFill>
                <a:srgbClr val="000000">
                  <a:tint val="75000"/>
                </a:srgbClr>
              </a:solidFill>
            </a:endParaRPr>
          </a:p>
        </p:txBody>
      </p:sp>
      <p:sp>
        <p:nvSpPr>
          <p:cNvPr id="6" name="Content Placeholder 5"/>
          <p:cNvSpPr>
            <a:spLocks noGrp="1"/>
          </p:cNvSpPr>
          <p:nvPr>
            <p:ph idx="13"/>
          </p:nvPr>
        </p:nvSpPr>
        <p:spPr>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a:spcBef>
                <a:spcPct val="0"/>
              </a:spcBef>
            </a:pPr>
            <a:r>
              <a:rPr lang="en-US" sz="2300" kern="1200" dirty="0">
                <a:effectLst>
                  <a:outerShdw blurRad="38100" dist="38100" dir="2700000" algn="tl">
                    <a:srgbClr val="000000">
                      <a:alpha val="43137"/>
                    </a:srgbClr>
                  </a:outerShdw>
                </a:effectLst>
                <a:latin typeface="+mj-lt"/>
                <a:ea typeface="+mj-ea"/>
                <a:cs typeface="+mj-cs"/>
              </a:rPr>
              <a:t>Operational </a:t>
            </a:r>
            <a:r>
              <a:rPr lang="en-US" sz="2300" kern="1200" dirty="0" smtClean="0">
                <a:effectLst>
                  <a:outerShdw blurRad="38100" dist="38100" dir="2700000" algn="tl">
                    <a:srgbClr val="000000">
                      <a:alpha val="43137"/>
                    </a:srgbClr>
                  </a:outerShdw>
                </a:effectLst>
                <a:latin typeface="+mj-lt"/>
                <a:ea typeface="+mj-ea"/>
                <a:cs typeface="+mj-cs"/>
              </a:rPr>
              <a:t>Performance: Year on Year </a:t>
            </a:r>
            <a:r>
              <a:rPr lang="en-US" sz="2300" kern="1200" dirty="0" err="1" smtClean="0">
                <a:effectLst>
                  <a:outerShdw blurRad="38100" dist="38100" dir="2700000" algn="tl">
                    <a:srgbClr val="000000">
                      <a:alpha val="43137"/>
                    </a:srgbClr>
                  </a:outerShdw>
                </a:effectLst>
                <a:latin typeface="+mj-lt"/>
                <a:ea typeface="+mj-ea"/>
                <a:cs typeface="+mj-cs"/>
              </a:rPr>
              <a:t>Comparism</a:t>
            </a:r>
            <a:r>
              <a:rPr lang="en-US" sz="2300" kern="1200" dirty="0" smtClean="0">
                <a:effectLst>
                  <a:outerShdw blurRad="38100" dist="38100" dir="2700000" algn="tl">
                    <a:srgbClr val="000000">
                      <a:alpha val="43137"/>
                    </a:srgbClr>
                  </a:outerShdw>
                </a:effectLst>
                <a:latin typeface="+mj-lt"/>
                <a:ea typeface="+mj-ea"/>
                <a:cs typeface="+mj-cs"/>
              </a:rPr>
              <a:t> - Financial Year 2018/2019 </a:t>
            </a:r>
            <a:endParaRPr lang="en-US" sz="2300" kern="1200" dirty="0">
              <a:effectLst>
                <a:outerShdw blurRad="38100" dist="38100" dir="2700000" algn="tl">
                  <a:srgbClr val="000000">
                    <a:alpha val="43137"/>
                  </a:srgbClr>
                </a:outerShdw>
              </a:effectLst>
              <a:latin typeface="+mj-lt"/>
              <a:ea typeface="+mj-ea"/>
              <a:cs typeface="+mj-cs"/>
            </a:endParaRPr>
          </a:p>
        </p:txBody>
      </p:sp>
      <p:sp>
        <p:nvSpPr>
          <p:cNvPr id="8" name="Title 1"/>
          <p:cNvSpPr txBox="1">
            <a:spLocks/>
          </p:cNvSpPr>
          <p:nvPr/>
        </p:nvSpPr>
        <p:spPr>
          <a:xfrm>
            <a:off x="467544" y="1124744"/>
            <a:ext cx="7776864" cy="503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eaLnBrk="0" hangingPunct="0">
              <a:buFont typeface="Arial" panose="020B0604020202020204" pitchFamily="34" charset="0"/>
              <a:buNone/>
              <a:defRPr sz="2400" b="1">
                <a:effectLst>
                  <a:outerShdw blurRad="38100" dist="38100" dir="2700000" algn="tl">
                    <a:srgbClr val="000000">
                      <a:alpha val="43137"/>
                    </a:srgbClr>
                  </a:outerShdw>
                </a:effectLst>
                <a:latin typeface="+mj-lt"/>
                <a:ea typeface="+mj-ea"/>
                <a:cs typeface="+mj-cs"/>
              </a:defRPr>
            </a:lvl1pPr>
            <a:lvl2pPr marL="742950" indent="-285750" eaLnBrk="0" hangingPunct="0">
              <a:spcBef>
                <a:spcPts val="600"/>
              </a:spcBef>
              <a:buFont typeface="Arial" panose="020B0604020202020204" pitchFamily="34" charset="0"/>
              <a:buChar char="–"/>
              <a:defRPr sz="2000">
                <a:latin typeface="Arial Narrow" pitchFamily="34" charset="0"/>
              </a:defRPr>
            </a:lvl2pPr>
            <a:lvl3pPr marL="1143000" indent="-228600" eaLnBrk="0" hangingPunct="0">
              <a:spcBef>
                <a:spcPts val="600"/>
              </a:spcBef>
              <a:buFont typeface="Arial" panose="020B0604020202020204" pitchFamily="34" charset="0"/>
              <a:buChar char="•"/>
              <a:defRPr sz="2000">
                <a:latin typeface="Arial Narrow" pitchFamily="34" charset="0"/>
              </a:defRPr>
            </a:lvl3pPr>
            <a:lvl4pPr marL="1600200" indent="-228600" eaLnBrk="0" hangingPunct="0">
              <a:spcBef>
                <a:spcPts val="600"/>
              </a:spcBef>
              <a:buFont typeface="Arial" panose="020B0604020202020204" pitchFamily="34" charset="0"/>
              <a:buChar char="–"/>
              <a:defRPr sz="2000">
                <a:latin typeface="Arial Narrow" pitchFamily="34" charset="0"/>
              </a:defRPr>
            </a:lvl4pPr>
            <a:lvl5pPr marL="2057400" indent="-228600" eaLnBrk="0" hangingPunct="0">
              <a:spcBef>
                <a:spcPts val="600"/>
              </a:spcBef>
              <a:buFont typeface="Arial" panose="020B0604020202020204" pitchFamily="34" charset="0"/>
              <a:buChar char="»"/>
              <a:defRPr sz="2000">
                <a:latin typeface="Arial Narrow" pitchFamily="34" charset="0"/>
              </a:defRPr>
            </a:lvl5pPr>
            <a:lvl6pPr marL="2514600" indent="-228600" fontAlgn="base">
              <a:spcBef>
                <a:spcPct val="20000"/>
              </a:spcBef>
              <a:spcAft>
                <a:spcPct val="0"/>
              </a:spcAft>
              <a:buFont typeface="Arial" charset="0"/>
              <a:buChar char="»"/>
              <a:defRPr sz="2000">
                <a:latin typeface="+mn-lt"/>
              </a:defRPr>
            </a:lvl6pPr>
            <a:lvl7pPr marL="2971800" indent="-228600" fontAlgn="base">
              <a:spcBef>
                <a:spcPct val="20000"/>
              </a:spcBef>
              <a:spcAft>
                <a:spcPct val="0"/>
              </a:spcAft>
              <a:buFont typeface="Arial" charset="0"/>
              <a:buChar char="»"/>
              <a:defRPr sz="2000">
                <a:latin typeface="+mn-lt"/>
              </a:defRPr>
            </a:lvl7pPr>
            <a:lvl8pPr marL="3429000" indent="-228600" fontAlgn="base">
              <a:spcBef>
                <a:spcPct val="20000"/>
              </a:spcBef>
              <a:spcAft>
                <a:spcPct val="0"/>
              </a:spcAft>
              <a:buFont typeface="Arial" charset="0"/>
              <a:buChar char="»"/>
              <a:defRPr sz="2000">
                <a:latin typeface="+mn-lt"/>
              </a:defRPr>
            </a:lvl8pPr>
            <a:lvl9pPr marL="3886200" indent="-228600" fontAlgn="base">
              <a:spcBef>
                <a:spcPct val="20000"/>
              </a:spcBef>
              <a:spcAft>
                <a:spcPct val="0"/>
              </a:spcAft>
              <a:buFont typeface="Arial" charset="0"/>
              <a:buChar char="»"/>
              <a:defRPr sz="2000">
                <a:latin typeface="+mn-lt"/>
              </a:defRPr>
            </a:lvl9pPr>
          </a:lstStyle>
          <a:p>
            <a:endParaRPr lang="en-US" dirty="0"/>
          </a:p>
        </p:txBody>
      </p:sp>
    </p:spTree>
    <p:extLst>
      <p:ext uri="{BB962C8B-B14F-4D97-AF65-F5344CB8AC3E}">
        <p14:creationId xmlns:p14="http://schemas.microsoft.com/office/powerpoint/2010/main" xmlns="" val="26450743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606CA99-BDBE-4114-A376-B0F3ABB74991}" type="slidenum">
              <a:rPr lang="en-ZA" altLang="en-US" smtClean="0"/>
              <a:pPr/>
              <a:t>34</a:t>
            </a:fld>
            <a:endParaRPr lang="en-ZA" altLang="en-US"/>
          </a:p>
        </p:txBody>
      </p:sp>
      <p:sp>
        <p:nvSpPr>
          <p:cNvPr id="2" name="Content Placeholder 1"/>
          <p:cNvSpPr>
            <a:spLocks noGrp="1"/>
          </p:cNvSpPr>
          <p:nvPr>
            <p:ph idx="4294967295"/>
          </p:nvPr>
        </p:nvSpPr>
        <p:spPr>
          <a:xfrm>
            <a:off x="1066800" y="500062"/>
            <a:ext cx="8229600" cy="433388"/>
          </a:xfrm>
        </p:spPr>
        <p:txBody>
          <a:bodyPr/>
          <a:lstStyle/>
          <a:p>
            <a:pPr marL="0" indent="0">
              <a:buNone/>
            </a:pPr>
            <a:r>
              <a:rPr lang="en-ZA" sz="1800" b="1" dirty="0">
                <a:latin typeface="+mj-lt"/>
              </a:rPr>
              <a:t>Overview of 2019/2020 budget and MTEF estimates</a:t>
            </a:r>
          </a:p>
          <a:p>
            <a:pPr>
              <a:buFont typeface="Arial" panose="020B0604020202020204" pitchFamily="34" charset="0"/>
              <a:buNone/>
            </a:pPr>
            <a:endParaRPr lang="en-US" altLang="en-US" b="1" dirty="0">
              <a:latin typeface="Arial" panose="020B0604020202020204" pitchFamily="34" charset="0"/>
              <a:cs typeface="Arial" panose="020B0604020202020204" pitchFamily="34" charset="0"/>
            </a:endParaRPr>
          </a:p>
        </p:txBody>
      </p:sp>
      <p:sp>
        <p:nvSpPr>
          <p:cNvPr id="5" name="Content Placeholder 4"/>
          <p:cNvSpPr>
            <a:spLocks noGrp="1"/>
          </p:cNvSpPr>
          <p:nvPr>
            <p:ph idx="4294967295"/>
          </p:nvPr>
        </p:nvSpPr>
        <p:spPr>
          <a:xfrm>
            <a:off x="1143000" y="90429"/>
            <a:ext cx="6553200" cy="609600"/>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0"/>
              </a:spcBef>
              <a:buNone/>
            </a:pPr>
            <a:r>
              <a:rPr lang="en-US" altLang="en-US" sz="2400" b="1" kern="1200" dirty="0">
                <a:effectLst>
                  <a:outerShdw blurRad="38100" dist="38100" dir="2700000" algn="tl">
                    <a:srgbClr val="000000">
                      <a:alpha val="43137"/>
                    </a:srgbClr>
                  </a:outerShdw>
                </a:effectLst>
                <a:latin typeface="+mj-lt"/>
                <a:ea typeface="+mj-ea"/>
                <a:cs typeface="+mj-cs"/>
              </a:rPr>
              <a:t>Budget and MTEF </a:t>
            </a:r>
            <a:r>
              <a:rPr lang="en-US" altLang="en-US" sz="2400" b="1" kern="1200" dirty="0" smtClean="0">
                <a:effectLst>
                  <a:outerShdw blurRad="38100" dist="38100" dir="2700000" algn="tl">
                    <a:srgbClr val="000000">
                      <a:alpha val="43137"/>
                    </a:srgbClr>
                  </a:outerShdw>
                </a:effectLst>
                <a:latin typeface="+mj-lt"/>
                <a:ea typeface="+mj-ea"/>
                <a:cs typeface="+mj-cs"/>
              </a:rPr>
              <a:t>Estimates </a:t>
            </a:r>
            <a:endParaRPr lang="en-US" altLang="en-US" sz="2400" b="1" kern="1200" dirty="0">
              <a:effectLst>
                <a:outerShdw blurRad="38100" dist="38100" dir="2700000" algn="tl">
                  <a:srgbClr val="000000">
                    <a:alpha val="43137"/>
                  </a:srgbClr>
                </a:outerShdw>
              </a:effectLst>
              <a:latin typeface="+mj-lt"/>
              <a:ea typeface="+mj-ea"/>
              <a:cs typeface="+mj-cs"/>
            </a:endParaRPr>
          </a:p>
        </p:txBody>
      </p:sp>
      <p:graphicFrame>
        <p:nvGraphicFramePr>
          <p:cNvPr id="6" name="Chart 5"/>
          <p:cNvGraphicFramePr>
            <a:graphicFrameLocks noGrp="1"/>
          </p:cNvGraphicFramePr>
          <p:nvPr>
            <p:extLst>
              <p:ext uri="{D42A27DB-BD31-4B8C-83A1-F6EECF244321}">
                <p14:modId xmlns:p14="http://schemas.microsoft.com/office/powerpoint/2010/main" xmlns="" val="2371662491"/>
              </p:ext>
            </p:extLst>
          </p:nvPr>
        </p:nvGraphicFramePr>
        <p:xfrm>
          <a:off x="228600" y="1109662"/>
          <a:ext cx="8542244" cy="53617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3904128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p:txBody>
          <a:bodyPr/>
          <a:lstStyle/>
          <a:p>
            <a:pPr>
              <a:defRPr/>
            </a:pPr>
            <a:fld id="{DC1BAB4B-37C3-4540-AA8B-870B3C3EF0FC}" type="slidenum">
              <a:rPr lang="en-ZA" smtClean="0">
                <a:solidFill>
                  <a:srgbClr val="000000">
                    <a:tint val="75000"/>
                  </a:srgbClr>
                </a:solidFill>
              </a:rPr>
              <a:pPr>
                <a:defRPr/>
              </a:pPr>
              <a:t>35</a:t>
            </a:fld>
            <a:endParaRPr lang="en-ZA" dirty="0">
              <a:solidFill>
                <a:srgbClr val="000000">
                  <a:tint val="75000"/>
                </a:srgbClr>
              </a:solidFill>
            </a:endParaRPr>
          </a:p>
        </p:txBody>
      </p:sp>
      <p:sp>
        <p:nvSpPr>
          <p:cNvPr id="6" name="Content Placeholder 5"/>
          <p:cNvSpPr>
            <a:spLocks noGrp="1"/>
          </p:cNvSpPr>
          <p:nvPr>
            <p:ph idx="13"/>
          </p:nvPr>
        </p:nvSpPr>
        <p:spPr>
          <a:xfrm>
            <a:off x="1143000" y="228600"/>
            <a:ext cx="6553200" cy="533400"/>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a:spcBef>
                <a:spcPct val="0"/>
              </a:spcBef>
            </a:pPr>
            <a:r>
              <a:rPr lang="en-ZA" sz="2400" kern="1200" dirty="0" smtClean="0">
                <a:effectLst>
                  <a:outerShdw blurRad="38100" dist="38100" dir="2700000" algn="tl">
                    <a:srgbClr val="000000">
                      <a:alpha val="43137"/>
                    </a:srgbClr>
                  </a:outerShdw>
                </a:effectLst>
                <a:latin typeface="+mj-lt"/>
                <a:ea typeface="+mj-ea"/>
                <a:cs typeface="+mj-cs"/>
              </a:rPr>
              <a:t>REFERRALS</a:t>
            </a:r>
            <a:endParaRPr lang="en-ZA" sz="2400" kern="1200" dirty="0">
              <a:effectLst>
                <a:outerShdw blurRad="38100" dist="38100" dir="2700000" algn="tl">
                  <a:srgbClr val="000000">
                    <a:alpha val="43137"/>
                  </a:srgbClr>
                </a:outerShdw>
              </a:effectLst>
              <a:latin typeface="+mj-lt"/>
              <a:ea typeface="+mj-ea"/>
              <a:cs typeface="+mj-cs"/>
            </a:endParaRPr>
          </a:p>
        </p:txBody>
      </p:sp>
      <p:sp>
        <p:nvSpPr>
          <p:cNvPr id="4" name="TextBox 3"/>
          <p:cNvSpPr txBox="1"/>
          <p:nvPr/>
        </p:nvSpPr>
        <p:spPr>
          <a:xfrm>
            <a:off x="395536" y="1196752"/>
            <a:ext cx="8568952" cy="830997"/>
          </a:xfrm>
          <a:prstGeom prst="rect">
            <a:avLst/>
          </a:prstGeom>
          <a:noFill/>
        </p:spPr>
        <p:txBody>
          <a:bodyPr wrap="square" rtlCol="0">
            <a:spAutoFit/>
          </a:bodyPr>
          <a:lstStyle/>
          <a:p>
            <a:pPr algn="just">
              <a:lnSpc>
                <a:spcPct val="150000"/>
              </a:lnSpc>
            </a:pPr>
            <a:r>
              <a:rPr lang="en-ZA" sz="1600" dirty="0" smtClean="0"/>
              <a:t>The graph below represents the total number of referrals that have been made to the Relevant Prosecuting Authority for the period 1 April 2014 to 31 March 2019</a:t>
            </a:r>
            <a:endParaRPr lang="en-ZA" sz="1600" dirty="0"/>
          </a:p>
        </p:txBody>
      </p:sp>
      <p:pic>
        <p:nvPicPr>
          <p:cNvPr id="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5576" y="2348880"/>
            <a:ext cx="7641100" cy="360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250066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038600"/>
          </a:xfrm>
        </p:spPr>
        <p:txBody>
          <a:bodyPr/>
          <a:lstStyle/>
          <a:p>
            <a:pPr marL="0" indent="0">
              <a:buNone/>
            </a:pPr>
            <a:r>
              <a:rPr lang="en-ZA" b="1" dirty="0" smtClean="0">
                <a:latin typeface="+mn-lt"/>
              </a:rPr>
              <a:t>NPA Referrals</a:t>
            </a:r>
          </a:p>
          <a:p>
            <a:pPr marL="0" indent="0">
              <a:buNone/>
            </a:pPr>
            <a:endParaRPr lang="en-ZA" b="1" dirty="0" smtClean="0">
              <a:latin typeface="+mn-lt"/>
            </a:endParaRPr>
          </a:p>
          <a:p>
            <a:r>
              <a:rPr lang="en-ZA" dirty="0" smtClean="0">
                <a:latin typeface="+mn-lt"/>
              </a:rPr>
              <a:t>Engagements are ongoing in order to follow-up and action all the referrals.</a:t>
            </a:r>
          </a:p>
          <a:p>
            <a:r>
              <a:rPr lang="en-ZA" dirty="0" smtClean="0">
                <a:latin typeface="+mn-lt"/>
              </a:rPr>
              <a:t>MOU has been signed with NPA and we are in the process of reviewing it with NDPP.</a:t>
            </a:r>
          </a:p>
          <a:p>
            <a:r>
              <a:rPr lang="en-ZA" dirty="0" smtClean="0">
                <a:latin typeface="+mn-lt"/>
              </a:rPr>
              <a:t>We are in the process of prioritising some of the referrals in order to speed up priority cases.  </a:t>
            </a:r>
            <a:endParaRPr lang="en-ZA" dirty="0">
              <a:latin typeface="+mn-lt"/>
            </a:endParaRPr>
          </a:p>
        </p:txBody>
      </p:sp>
      <p:sp>
        <p:nvSpPr>
          <p:cNvPr id="4" name="Slide Number Placeholder 3"/>
          <p:cNvSpPr>
            <a:spLocks noGrp="1"/>
          </p:cNvSpPr>
          <p:nvPr>
            <p:ph type="sldNum" sz="quarter" idx="16"/>
          </p:nvPr>
        </p:nvSpPr>
        <p:spPr/>
        <p:txBody>
          <a:bodyPr/>
          <a:lstStyle/>
          <a:p>
            <a:fld id="{9606CA99-BDBE-4114-A376-B0F3ABB74991}" type="slidenum">
              <a:rPr lang="en-ZA" altLang="en-US" smtClean="0"/>
              <a:pPr/>
              <a:t>36</a:t>
            </a:fld>
            <a:endParaRPr lang="en-ZA" altLang="en-US"/>
          </a:p>
        </p:txBody>
      </p:sp>
      <p:sp>
        <p:nvSpPr>
          <p:cNvPr id="6" name="Content Placeholder 5"/>
          <p:cNvSpPr>
            <a:spLocks noGrp="1"/>
          </p:cNvSpPr>
          <p:nvPr>
            <p:ph idx="13"/>
          </p:nvPr>
        </p:nvSpPr>
        <p:spPr>
          <a:xfrm>
            <a:off x="1143000" y="0"/>
            <a:ext cx="6553200" cy="838200"/>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algn="ctr">
              <a:spcBef>
                <a:spcPct val="0"/>
              </a:spcBef>
            </a:pPr>
            <a:endParaRPr lang="en-ZA" sz="2400" kern="1200" dirty="0" smtClean="0">
              <a:effectLst>
                <a:outerShdw blurRad="38100" dist="38100" dir="2700000" algn="tl">
                  <a:srgbClr val="000000">
                    <a:alpha val="43137"/>
                  </a:srgbClr>
                </a:outerShdw>
              </a:effectLst>
              <a:latin typeface="+mj-lt"/>
              <a:ea typeface="+mj-ea"/>
              <a:cs typeface="+mj-cs"/>
            </a:endParaRPr>
          </a:p>
          <a:p>
            <a:pPr marL="342900">
              <a:spcBef>
                <a:spcPct val="0"/>
              </a:spcBef>
            </a:pPr>
            <a:r>
              <a:rPr lang="en-ZA" sz="2400" kern="1200" dirty="0" smtClean="0">
                <a:effectLst>
                  <a:outerShdw blurRad="38100" dist="38100" dir="2700000" algn="tl">
                    <a:srgbClr val="000000">
                      <a:alpha val="43137"/>
                    </a:srgbClr>
                  </a:outerShdw>
                </a:effectLst>
                <a:latin typeface="+mj-lt"/>
                <a:ea typeface="+mj-ea"/>
                <a:cs typeface="+mj-cs"/>
              </a:rPr>
              <a:t>REFERRALS</a:t>
            </a:r>
            <a:endParaRPr lang="en-ZA" sz="2400" kern="1200" dirty="0">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xmlns="" val="27595576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p:txBody>
          <a:bodyPr/>
          <a:lstStyle/>
          <a:p>
            <a:pPr>
              <a:defRPr/>
            </a:pPr>
            <a:fld id="{DC1BAB4B-37C3-4540-AA8B-870B3C3EF0FC}" type="slidenum">
              <a:rPr lang="en-ZA" smtClean="0">
                <a:solidFill>
                  <a:srgbClr val="000000">
                    <a:tint val="75000"/>
                  </a:srgbClr>
                </a:solidFill>
              </a:rPr>
              <a:pPr>
                <a:defRPr/>
              </a:pPr>
              <a:t>37</a:t>
            </a:fld>
            <a:endParaRPr lang="en-ZA" dirty="0">
              <a:solidFill>
                <a:srgbClr val="000000">
                  <a:tint val="75000"/>
                </a:srgbClr>
              </a:solidFill>
            </a:endParaRPr>
          </a:p>
        </p:txBody>
      </p:sp>
      <p:sp>
        <p:nvSpPr>
          <p:cNvPr id="6" name="Content Placeholder 5"/>
          <p:cNvSpPr>
            <a:spLocks noGrp="1"/>
          </p:cNvSpPr>
          <p:nvPr>
            <p:ph idx="13"/>
          </p:nvPr>
        </p:nvSpPr>
        <p:spPr>
          <a:xfrm>
            <a:off x="1143000" y="228600"/>
            <a:ext cx="6553200" cy="533400"/>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a:spcBef>
                <a:spcPct val="0"/>
              </a:spcBef>
            </a:pPr>
            <a:r>
              <a:rPr lang="en-ZA" sz="2400" kern="1200" dirty="0" smtClean="0">
                <a:effectLst>
                  <a:outerShdw blurRad="38100" dist="38100" dir="2700000" algn="tl">
                    <a:srgbClr val="000000">
                      <a:alpha val="43137"/>
                    </a:srgbClr>
                  </a:outerShdw>
                </a:effectLst>
                <a:latin typeface="+mj-lt"/>
                <a:ea typeface="+mj-ea"/>
                <a:cs typeface="+mj-cs"/>
              </a:rPr>
              <a:t>DISCIPLINARY REFERRALS</a:t>
            </a:r>
            <a:endParaRPr lang="en-ZA" sz="2400" kern="1200" dirty="0">
              <a:effectLst>
                <a:outerShdw blurRad="38100" dist="38100" dir="2700000" algn="tl">
                  <a:srgbClr val="000000">
                    <a:alpha val="43137"/>
                  </a:srgbClr>
                </a:outerShdw>
              </a:effectLst>
              <a:latin typeface="+mj-lt"/>
              <a:ea typeface="+mj-ea"/>
              <a:cs typeface="+mj-cs"/>
            </a:endParaRPr>
          </a:p>
        </p:txBody>
      </p:sp>
      <p:sp>
        <p:nvSpPr>
          <p:cNvPr id="4" name="TextBox 3"/>
          <p:cNvSpPr txBox="1"/>
          <p:nvPr/>
        </p:nvSpPr>
        <p:spPr>
          <a:xfrm>
            <a:off x="395536" y="1196752"/>
            <a:ext cx="8568952" cy="1200329"/>
          </a:xfrm>
          <a:prstGeom prst="rect">
            <a:avLst/>
          </a:prstGeom>
          <a:noFill/>
        </p:spPr>
        <p:txBody>
          <a:bodyPr wrap="square" rtlCol="0">
            <a:spAutoFit/>
          </a:bodyPr>
          <a:lstStyle/>
          <a:p>
            <a:pPr algn="just">
              <a:lnSpc>
                <a:spcPct val="150000"/>
              </a:lnSpc>
            </a:pPr>
            <a:r>
              <a:rPr lang="en-ZA" sz="1600" dirty="0" smtClean="0"/>
              <a:t>The graph below represents the total number of referrals that have been made to State Institutions for disciplinary, executive and/or administrative action for the period 1 April 2014 to 31 March 2019</a:t>
            </a:r>
            <a:endParaRPr lang="en-ZA" sz="1600"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7584" y="2493296"/>
            <a:ext cx="7624335" cy="360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640132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ZA" dirty="0" smtClean="0">
                <a:latin typeface="+mn-lt"/>
              </a:rPr>
              <a:t>Ensure consequence management.</a:t>
            </a:r>
          </a:p>
          <a:p>
            <a:r>
              <a:rPr lang="en-ZA" dirty="0" smtClean="0">
                <a:latin typeface="+mn-lt"/>
              </a:rPr>
              <a:t>Release of SIU Presidential reports to the Executive and Accounting Authorities be the Presidency.</a:t>
            </a:r>
          </a:p>
          <a:p>
            <a:r>
              <a:rPr lang="en-ZA" dirty="0" smtClean="0">
                <a:latin typeface="+mn-lt"/>
              </a:rPr>
              <a:t>Feedback required regarding implementation of SIU referrals.</a:t>
            </a:r>
            <a:endParaRPr lang="en-ZA" dirty="0">
              <a:latin typeface="+mn-lt"/>
            </a:endParaRPr>
          </a:p>
        </p:txBody>
      </p:sp>
      <p:sp>
        <p:nvSpPr>
          <p:cNvPr id="4" name="Slide Number Placeholder 3"/>
          <p:cNvSpPr>
            <a:spLocks noGrp="1"/>
          </p:cNvSpPr>
          <p:nvPr>
            <p:ph type="sldNum" sz="quarter" idx="16"/>
          </p:nvPr>
        </p:nvSpPr>
        <p:spPr/>
        <p:txBody>
          <a:bodyPr/>
          <a:lstStyle/>
          <a:p>
            <a:fld id="{9606CA99-BDBE-4114-A376-B0F3ABB74991}" type="slidenum">
              <a:rPr lang="en-ZA" altLang="en-US" smtClean="0"/>
              <a:pPr/>
              <a:t>38</a:t>
            </a:fld>
            <a:endParaRPr lang="en-ZA" altLang="en-US"/>
          </a:p>
        </p:txBody>
      </p:sp>
      <p:sp>
        <p:nvSpPr>
          <p:cNvPr id="5" name="Content Placeholder 5"/>
          <p:cNvSpPr>
            <a:spLocks noGrp="1"/>
          </p:cNvSpPr>
          <p:nvPr>
            <p:ph idx="13"/>
          </p:nvPr>
        </p:nvSpPr>
        <p:spPr>
          <a:xfrm>
            <a:off x="1143000" y="228600"/>
            <a:ext cx="6934200" cy="609600"/>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a:spcBef>
                <a:spcPct val="0"/>
              </a:spcBef>
            </a:pPr>
            <a:r>
              <a:rPr lang="en-ZA" sz="2400" kern="1200" dirty="0" smtClean="0">
                <a:effectLst>
                  <a:outerShdw blurRad="38100" dist="38100" dir="2700000" algn="tl">
                    <a:srgbClr val="000000">
                      <a:alpha val="43137"/>
                    </a:srgbClr>
                  </a:outerShdw>
                </a:effectLst>
                <a:latin typeface="+mj-lt"/>
                <a:ea typeface="+mj-ea"/>
                <a:cs typeface="+mj-cs"/>
              </a:rPr>
              <a:t>FOLLOW-UP ON DISCIPLINARY REFERRALS</a:t>
            </a:r>
            <a:endParaRPr lang="en-ZA" sz="2400" kern="1200" dirty="0">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xmlns="" val="9439277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p:txBody>
          <a:bodyPr/>
          <a:lstStyle/>
          <a:p>
            <a:pPr>
              <a:defRPr/>
            </a:pPr>
            <a:fld id="{DC1BAB4B-37C3-4540-AA8B-870B3C3EF0FC}" type="slidenum">
              <a:rPr lang="en-ZA" smtClean="0">
                <a:solidFill>
                  <a:srgbClr val="000000">
                    <a:tint val="75000"/>
                  </a:srgbClr>
                </a:solidFill>
              </a:rPr>
              <a:pPr>
                <a:defRPr/>
              </a:pPr>
              <a:t>39</a:t>
            </a:fld>
            <a:endParaRPr lang="en-ZA" dirty="0">
              <a:solidFill>
                <a:srgbClr val="000000">
                  <a:tint val="75000"/>
                </a:srgbClr>
              </a:solidFill>
            </a:endParaRPr>
          </a:p>
        </p:txBody>
      </p:sp>
      <p:sp>
        <p:nvSpPr>
          <p:cNvPr id="6" name="Content Placeholder 5"/>
          <p:cNvSpPr>
            <a:spLocks noGrp="1"/>
          </p:cNvSpPr>
          <p:nvPr>
            <p:ph idx="13"/>
          </p:nvPr>
        </p:nvSpPr>
        <p:spPr>
          <a:xfrm>
            <a:off x="1143000" y="228600"/>
            <a:ext cx="6553200" cy="533400"/>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algn="ctr">
              <a:spcBef>
                <a:spcPct val="0"/>
              </a:spcBef>
            </a:pPr>
            <a:r>
              <a:rPr lang="en-ZA" sz="2400" kern="1200" dirty="0" smtClean="0">
                <a:effectLst>
                  <a:outerShdw blurRad="38100" dist="38100" dir="2700000" algn="tl">
                    <a:srgbClr val="000000">
                      <a:alpha val="43137"/>
                    </a:srgbClr>
                  </a:outerShdw>
                </a:effectLst>
                <a:latin typeface="+mj-lt"/>
                <a:ea typeface="+mj-ea"/>
                <a:cs typeface="+mj-cs"/>
              </a:rPr>
              <a:t>CIVIL LITIGATION</a:t>
            </a:r>
            <a:endParaRPr lang="en-ZA" sz="2400" kern="1200" dirty="0">
              <a:effectLst>
                <a:outerShdw blurRad="38100" dist="38100" dir="2700000" algn="tl">
                  <a:srgbClr val="000000">
                    <a:alpha val="43137"/>
                  </a:srgbClr>
                </a:outerShdw>
              </a:effectLst>
              <a:latin typeface="+mj-lt"/>
              <a:ea typeface="+mj-ea"/>
              <a:cs typeface="+mj-cs"/>
            </a:endParaRPr>
          </a:p>
        </p:txBody>
      </p:sp>
      <p:sp>
        <p:nvSpPr>
          <p:cNvPr id="4" name="TextBox 3"/>
          <p:cNvSpPr txBox="1"/>
          <p:nvPr/>
        </p:nvSpPr>
        <p:spPr>
          <a:xfrm>
            <a:off x="395536" y="1196752"/>
            <a:ext cx="8568952" cy="1200329"/>
          </a:xfrm>
          <a:prstGeom prst="rect">
            <a:avLst/>
          </a:prstGeom>
          <a:noFill/>
        </p:spPr>
        <p:txBody>
          <a:bodyPr wrap="square" rtlCol="0">
            <a:spAutoFit/>
          </a:bodyPr>
          <a:lstStyle/>
          <a:p>
            <a:pPr algn="just">
              <a:lnSpc>
                <a:spcPct val="150000"/>
              </a:lnSpc>
            </a:pPr>
            <a:r>
              <a:rPr lang="en-ZA" sz="1600" dirty="0" smtClean="0"/>
              <a:t>The graph below represents the total value of the matters in respect of which evidence was referred for the institution or Defence/Opposition of Civil Proceedings for the period 1 April 2014 to 31 March 2019</a:t>
            </a:r>
            <a:endParaRPr lang="en-ZA" sz="1600" dirty="0"/>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3568" y="2636912"/>
            <a:ext cx="7624335" cy="360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836851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bwMode="auto">
          <a:xfrm>
            <a:off x="1143000" y="74712"/>
            <a:ext cx="7543800" cy="762000"/>
          </a:xfrm>
          <a:extLst/>
        </p:spPr>
        <p:txBody>
          <a:bodyPr/>
          <a:lstStyle/>
          <a:p>
            <a:pPr eaLnBrk="1" hangingPunct="1">
              <a:spcBef>
                <a:spcPts val="600"/>
              </a:spcBef>
              <a:spcAft>
                <a:spcPts val="0"/>
              </a:spcAft>
            </a:pPr>
            <a:r>
              <a:rPr lang="en-ZA" sz="2400" dirty="0" smtClean="0">
                <a:effectLst>
                  <a:outerShdw blurRad="38100" dist="38100" dir="2700000" algn="tl">
                    <a:srgbClr val="000000">
                      <a:alpha val="43137"/>
                    </a:srgbClr>
                  </a:outerShdw>
                </a:effectLst>
                <a:latin typeface="+mj-lt"/>
              </a:rPr>
              <a:t>THE MANDATE OF THE SIU</a:t>
            </a:r>
            <a:endParaRPr lang="en-ZA" sz="2400" dirty="0">
              <a:effectLst>
                <a:outerShdw blurRad="38100" dist="38100" dir="2700000" algn="tl">
                  <a:srgbClr val="000000">
                    <a:alpha val="43137"/>
                  </a:srgbClr>
                </a:outerShdw>
              </a:effectLst>
              <a:latin typeface="+mj-lt"/>
            </a:endParaRPr>
          </a:p>
        </p:txBody>
      </p:sp>
      <p:grpSp>
        <p:nvGrpSpPr>
          <p:cNvPr id="15" name="Group 14"/>
          <p:cNvGrpSpPr/>
          <p:nvPr/>
        </p:nvGrpSpPr>
        <p:grpSpPr>
          <a:xfrm>
            <a:off x="229002" y="1235161"/>
            <a:ext cx="8663478" cy="2613956"/>
            <a:chOff x="340512" y="1531366"/>
            <a:chExt cx="4431600" cy="2613956"/>
          </a:xfrm>
        </p:grpSpPr>
        <p:sp>
          <p:nvSpPr>
            <p:cNvPr id="17" name="Rectangle 16"/>
            <p:cNvSpPr/>
            <p:nvPr/>
          </p:nvSpPr>
          <p:spPr bwMode="gray">
            <a:xfrm>
              <a:off x="342445" y="1855365"/>
              <a:ext cx="4429667" cy="2289957"/>
            </a:xfrm>
            <a:prstGeom prst="rect">
              <a:avLst/>
            </a:prstGeom>
            <a:solidFill>
              <a:schemeClr val="bg1"/>
            </a:solidFill>
            <a:ln w="9525" algn="ctr">
              <a:solidFill>
                <a:schemeClr val="accent1"/>
              </a:solidFill>
              <a:miter lim="800000"/>
              <a:headEnd/>
              <a:tailEnd/>
            </a:ln>
          </p:spPr>
          <p:txBody>
            <a:bodyPr wrap="square" lIns="72000" tIns="72000" rIns="72000" bIns="72000" rtlCol="0" anchor="ctr"/>
            <a:lstStyle/>
            <a:p>
              <a:pPr marL="171450" indent="-171450">
                <a:spcBef>
                  <a:spcPts val="600"/>
                </a:spcBef>
                <a:buFont typeface="Arial" panose="020B0604020202020204" pitchFamily="34" charset="0"/>
                <a:buChar char="•"/>
              </a:pPr>
              <a:r>
                <a:rPr lang="en-US" sz="1200" dirty="0" smtClean="0"/>
                <a:t>In </a:t>
              </a:r>
              <a:r>
                <a:rPr lang="en-US" sz="1200" dirty="0"/>
                <a:t>terms of the Special Investigating Units and Special Tribunals Act, 1996 (Act </a:t>
              </a:r>
              <a:r>
                <a:rPr lang="en-US" sz="1200" dirty="0" smtClean="0"/>
                <a:t>No. 74 </a:t>
              </a:r>
              <a:r>
                <a:rPr lang="en-US" sz="1200" dirty="0"/>
                <a:t>of 1996) (</a:t>
              </a:r>
              <a:r>
                <a:rPr lang="en-US" sz="1200" b="1" dirty="0"/>
                <a:t>“SIU Act”</a:t>
              </a:r>
              <a:r>
                <a:rPr lang="en-US" sz="1200" dirty="0"/>
                <a:t>). The current Special Investigating Unit (</a:t>
              </a:r>
              <a:r>
                <a:rPr lang="en-US" sz="1200" b="1" dirty="0"/>
                <a:t>“SIU”</a:t>
              </a:r>
              <a:r>
                <a:rPr lang="en-US" sz="1200" dirty="0"/>
                <a:t>) </a:t>
              </a:r>
              <a:r>
                <a:rPr lang="en-US" sz="1200" dirty="0" smtClean="0"/>
                <a:t>was established by </a:t>
              </a:r>
              <a:r>
                <a:rPr lang="en-US" sz="1200" dirty="0"/>
                <a:t>Proclamation No. R118</a:t>
              </a:r>
              <a:r>
                <a:rPr lang="en-US" sz="1200" dirty="0">
                  <a:solidFill>
                    <a:srgbClr val="FF0000"/>
                  </a:solidFill>
                </a:rPr>
                <a:t> </a:t>
              </a:r>
              <a:r>
                <a:rPr lang="en-US" sz="1200" dirty="0"/>
                <a:t>of </a:t>
              </a:r>
              <a:r>
                <a:rPr lang="en-US" sz="1200" dirty="0" smtClean="0"/>
                <a:t>2001</a:t>
              </a:r>
              <a:endParaRPr lang="en-ZA" sz="1200" dirty="0"/>
            </a:p>
            <a:p>
              <a:pPr marL="171450" indent="-171450">
                <a:spcBef>
                  <a:spcPts val="600"/>
                </a:spcBef>
                <a:buFont typeface="Arial" panose="020B0604020202020204" pitchFamily="34" charset="0"/>
                <a:buChar char="•"/>
              </a:pPr>
              <a:r>
                <a:rPr lang="en-ZA" sz="1200" dirty="0" smtClean="0"/>
                <a:t>The SIU is a public entity that conducts investigations that have been mandated by a proclamation from the president, once the investigation is complete the President receives a final report with the findings</a:t>
              </a:r>
            </a:p>
            <a:p>
              <a:pPr marL="171450" indent="-171450">
                <a:spcBef>
                  <a:spcPts val="600"/>
                </a:spcBef>
                <a:buFont typeface="Arial" panose="020B0604020202020204" pitchFamily="34" charset="0"/>
                <a:buChar char="•"/>
              </a:pPr>
              <a:endParaRPr lang="en-ZA" sz="1200" dirty="0"/>
            </a:p>
            <a:p>
              <a:pPr marL="171450" indent="-171450">
                <a:spcBef>
                  <a:spcPts val="600"/>
                </a:spcBef>
                <a:buFont typeface="Arial" panose="020B0604020202020204" pitchFamily="34" charset="0"/>
                <a:buChar char="•"/>
              </a:pPr>
              <a:endParaRPr lang="en-ZA" sz="1200" dirty="0" smtClean="0"/>
            </a:p>
            <a:p>
              <a:pPr marL="171450" indent="-171450">
                <a:buFont typeface="Arial" panose="020B0604020202020204" pitchFamily="34" charset="0"/>
                <a:buChar char="•"/>
              </a:pPr>
              <a:endParaRPr lang="en-ZA" sz="1200" dirty="0"/>
            </a:p>
            <a:p>
              <a:pPr marL="171450" indent="-171450">
                <a:buFont typeface="Arial" panose="020B0604020202020204" pitchFamily="34" charset="0"/>
                <a:buChar char="•"/>
              </a:pPr>
              <a:endParaRPr lang="en-ZA" sz="1200" dirty="0" smtClean="0"/>
            </a:p>
            <a:p>
              <a:pPr marL="171450" indent="-171450">
                <a:buFont typeface="Arial" panose="020B0604020202020204" pitchFamily="34" charset="0"/>
                <a:buChar char="•"/>
              </a:pPr>
              <a:endParaRPr lang="en-ZA" sz="1200" dirty="0"/>
            </a:p>
            <a:p>
              <a:pPr marL="171450" indent="-171450">
                <a:buFont typeface="Arial" panose="020B0604020202020204" pitchFamily="34" charset="0"/>
                <a:buChar char="•"/>
              </a:pPr>
              <a:endParaRPr lang="en-ZA" sz="1200" dirty="0" smtClean="0"/>
            </a:p>
          </p:txBody>
        </p:sp>
        <p:sp>
          <p:nvSpPr>
            <p:cNvPr id="19" name="Rectangle 18"/>
            <p:cNvSpPr/>
            <p:nvPr/>
          </p:nvSpPr>
          <p:spPr bwMode="gray">
            <a:xfrm>
              <a:off x="340512" y="1531366"/>
              <a:ext cx="4431600" cy="324000"/>
            </a:xfrm>
            <a:prstGeom prst="rect">
              <a:avLst/>
            </a:prstGeom>
            <a:solidFill>
              <a:schemeClr val="accent1"/>
            </a:solidFill>
            <a:ln w="9525" algn="ctr">
              <a:solidFill>
                <a:schemeClr val="accent1"/>
              </a:solidFill>
              <a:miter lim="800000"/>
              <a:headEnd/>
              <a:tailEnd/>
            </a:ln>
          </p:spPr>
          <p:txBody>
            <a:bodyPr wrap="square" lIns="88900" tIns="88900" rIns="88900" bIns="88900" rtlCol="0" anchor="ctr"/>
            <a:lstStyle/>
            <a:p>
              <a:pPr algn="ctr">
                <a:lnSpc>
                  <a:spcPct val="106000"/>
                </a:lnSpc>
                <a:spcAft>
                  <a:spcPts val="600"/>
                </a:spcAft>
                <a:buFont typeface="Wingdings 2" pitchFamily="18" charset="2"/>
                <a:buNone/>
              </a:pPr>
              <a:r>
                <a:rPr lang="en-ZA" sz="12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The SIU</a:t>
              </a:r>
              <a:endParaRPr lang="en-ZA" sz="12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3" name="Group 12"/>
          <p:cNvGrpSpPr/>
          <p:nvPr/>
        </p:nvGrpSpPr>
        <p:grpSpPr>
          <a:xfrm>
            <a:off x="6171478" y="4006217"/>
            <a:ext cx="2686814" cy="2375532"/>
            <a:chOff x="6204529" y="4006217"/>
            <a:chExt cx="2686814" cy="2375532"/>
          </a:xfrm>
        </p:grpSpPr>
        <p:sp>
          <p:nvSpPr>
            <p:cNvPr id="22" name="Freeform 21"/>
            <p:cNvSpPr>
              <a:spLocks/>
            </p:cNvSpPr>
            <p:nvPr/>
          </p:nvSpPr>
          <p:spPr bwMode="auto">
            <a:xfrm>
              <a:off x="6204529" y="4006217"/>
              <a:ext cx="2686814" cy="2375532"/>
            </a:xfrm>
            <a:custGeom>
              <a:avLst/>
              <a:gdLst>
                <a:gd name="T0" fmla="*/ 62 w 1304"/>
                <a:gd name="T1" fmla="*/ 29 h 1084"/>
                <a:gd name="T2" fmla="*/ 120 w 1304"/>
                <a:gd name="T3" fmla="*/ 28 h 1084"/>
                <a:gd name="T4" fmla="*/ 173 w 1304"/>
                <a:gd name="T5" fmla="*/ 30 h 1084"/>
                <a:gd name="T6" fmla="*/ 222 w 1304"/>
                <a:gd name="T7" fmla="*/ 30 h 1084"/>
                <a:gd name="T8" fmla="*/ 274 w 1304"/>
                <a:gd name="T9" fmla="*/ 30 h 1084"/>
                <a:gd name="T10" fmla="*/ 328 w 1304"/>
                <a:gd name="T11" fmla="*/ 31 h 1084"/>
                <a:gd name="T12" fmla="*/ 384 w 1304"/>
                <a:gd name="T13" fmla="*/ 29 h 1084"/>
                <a:gd name="T14" fmla="*/ 432 w 1304"/>
                <a:gd name="T15" fmla="*/ 31 h 1084"/>
                <a:gd name="T16" fmla="*/ 490 w 1304"/>
                <a:gd name="T17" fmla="*/ 28 h 1084"/>
                <a:gd name="T18" fmla="*/ 540 w 1304"/>
                <a:gd name="T19" fmla="*/ 30 h 1084"/>
                <a:gd name="T20" fmla="*/ 591 w 1304"/>
                <a:gd name="T21" fmla="*/ 30 h 1084"/>
                <a:gd name="T22" fmla="*/ 644 w 1304"/>
                <a:gd name="T23" fmla="*/ 30 h 1084"/>
                <a:gd name="T24" fmla="*/ 699 w 1304"/>
                <a:gd name="T25" fmla="*/ 28 h 1084"/>
                <a:gd name="T26" fmla="*/ 751 w 1304"/>
                <a:gd name="T27" fmla="*/ 30 h 1084"/>
                <a:gd name="T28" fmla="*/ 811 w 1304"/>
                <a:gd name="T29" fmla="*/ 27 h 1084"/>
                <a:gd name="T30" fmla="*/ 860 w 1304"/>
                <a:gd name="T31" fmla="*/ 31 h 1084"/>
                <a:gd name="T32" fmla="*/ 918 w 1304"/>
                <a:gd name="T33" fmla="*/ 29 h 1084"/>
                <a:gd name="T34" fmla="*/ 969 w 1304"/>
                <a:gd name="T35" fmla="*/ 30 h 1084"/>
                <a:gd name="T36" fmla="*/ 1023 w 1304"/>
                <a:gd name="T37" fmla="*/ 28 h 1084"/>
                <a:gd name="T38" fmla="*/ 1072 w 1304"/>
                <a:gd name="T39" fmla="*/ 31 h 1084"/>
                <a:gd name="T40" fmla="*/ 1132 w 1304"/>
                <a:gd name="T41" fmla="*/ 27 h 1084"/>
                <a:gd name="T42" fmla="*/ 1183 w 1304"/>
                <a:gd name="T43" fmla="*/ 29 h 1084"/>
                <a:gd name="T44" fmla="*/ 1236 w 1304"/>
                <a:gd name="T45" fmla="*/ 28 h 1084"/>
                <a:gd name="T46" fmla="*/ 1285 w 1304"/>
                <a:gd name="T47" fmla="*/ 30 h 1084"/>
                <a:gd name="T48" fmla="*/ 1281 w 1304"/>
                <a:gd name="T49" fmla="*/ 63 h 1084"/>
                <a:gd name="T50" fmla="*/ 1286 w 1304"/>
                <a:gd name="T51" fmla="*/ 92 h 1084"/>
                <a:gd name="T52" fmla="*/ 1283 w 1304"/>
                <a:gd name="T53" fmla="*/ 123 h 1084"/>
                <a:gd name="T54" fmla="*/ 1284 w 1304"/>
                <a:gd name="T55" fmla="*/ 154 h 1084"/>
                <a:gd name="T56" fmla="*/ 1286 w 1304"/>
                <a:gd name="T57" fmla="*/ 184 h 1084"/>
                <a:gd name="T58" fmla="*/ 1282 w 1304"/>
                <a:gd name="T59" fmla="*/ 217 h 1084"/>
                <a:gd name="T60" fmla="*/ 1284 w 1304"/>
                <a:gd name="T61" fmla="*/ 248 h 1084"/>
                <a:gd name="T62" fmla="*/ 1283 w 1304"/>
                <a:gd name="T63" fmla="*/ 280 h 1084"/>
                <a:gd name="T64" fmla="*/ 1284 w 1304"/>
                <a:gd name="T65" fmla="*/ 309 h 1084"/>
                <a:gd name="T66" fmla="*/ 1282 w 1304"/>
                <a:gd name="T67" fmla="*/ 344 h 1084"/>
                <a:gd name="T68" fmla="*/ 1282 w 1304"/>
                <a:gd name="T69" fmla="*/ 375 h 1084"/>
                <a:gd name="T70" fmla="*/ 1280 w 1304"/>
                <a:gd name="T71" fmla="*/ 405 h 1084"/>
                <a:gd name="T72" fmla="*/ 1283 w 1304"/>
                <a:gd name="T73" fmla="*/ 435 h 1084"/>
                <a:gd name="T74" fmla="*/ 1285 w 1304"/>
                <a:gd name="T75" fmla="*/ 464 h 1084"/>
                <a:gd name="T76" fmla="*/ 1281 w 1304"/>
                <a:gd name="T77" fmla="*/ 499 h 1084"/>
                <a:gd name="T78" fmla="*/ 1283 w 1304"/>
                <a:gd name="T79" fmla="*/ 528 h 1084"/>
                <a:gd name="T80" fmla="*/ 1285 w 1304"/>
                <a:gd name="T81" fmla="*/ 558 h 1084"/>
                <a:gd name="T82" fmla="*/ 1282 w 1304"/>
                <a:gd name="T83" fmla="*/ 592 h 1084"/>
                <a:gd name="T84" fmla="*/ 1281 w 1304"/>
                <a:gd name="T85" fmla="*/ 623 h 1084"/>
                <a:gd name="T86" fmla="*/ 1281 w 1304"/>
                <a:gd name="T87" fmla="*/ 654 h 1084"/>
                <a:gd name="T88" fmla="*/ 1282 w 1304"/>
                <a:gd name="T89" fmla="*/ 686 h 1084"/>
                <a:gd name="T90" fmla="*/ 1282 w 1304"/>
                <a:gd name="T91" fmla="*/ 717 h 1084"/>
                <a:gd name="T92" fmla="*/ 1285 w 1304"/>
                <a:gd name="T93" fmla="*/ 746 h 1084"/>
                <a:gd name="T94" fmla="*/ 1284 w 1304"/>
                <a:gd name="T95" fmla="*/ 777 h 1084"/>
                <a:gd name="T96" fmla="*/ 1282 w 1304"/>
                <a:gd name="T97" fmla="*/ 808 h 1084"/>
                <a:gd name="T98" fmla="*/ 1285 w 1304"/>
                <a:gd name="T99" fmla="*/ 839 h 1084"/>
                <a:gd name="T100" fmla="*/ 1280 w 1304"/>
                <a:gd name="T101" fmla="*/ 871 h 1084"/>
                <a:gd name="T102" fmla="*/ 1285 w 1304"/>
                <a:gd name="T103" fmla="*/ 899 h 1084"/>
                <a:gd name="T104" fmla="*/ 1282 w 1304"/>
                <a:gd name="T105" fmla="*/ 933 h 1084"/>
                <a:gd name="T106" fmla="*/ 1283 w 1304"/>
                <a:gd name="T107" fmla="*/ 963 h 1084"/>
                <a:gd name="T108" fmla="*/ 1283 w 1304"/>
                <a:gd name="T109" fmla="*/ 994 h 1084"/>
                <a:gd name="T110" fmla="*/ 1280 w 1304"/>
                <a:gd name="T111" fmla="*/ 1026 h 1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04" h="1084">
                  <a:moveTo>
                    <a:pt x="19" y="31"/>
                  </a:moveTo>
                  <a:cubicBezTo>
                    <a:pt x="19" y="31"/>
                    <a:pt x="23" y="29"/>
                    <a:pt x="23" y="29"/>
                  </a:cubicBezTo>
                  <a:cubicBezTo>
                    <a:pt x="23" y="29"/>
                    <a:pt x="22" y="37"/>
                    <a:pt x="22" y="37"/>
                  </a:cubicBezTo>
                  <a:cubicBezTo>
                    <a:pt x="23" y="38"/>
                    <a:pt x="39" y="28"/>
                    <a:pt x="39" y="28"/>
                  </a:cubicBezTo>
                  <a:cubicBezTo>
                    <a:pt x="39" y="28"/>
                    <a:pt x="22" y="44"/>
                    <a:pt x="23" y="45"/>
                  </a:cubicBezTo>
                  <a:cubicBezTo>
                    <a:pt x="23" y="45"/>
                    <a:pt x="46" y="31"/>
                    <a:pt x="46" y="31"/>
                  </a:cubicBezTo>
                  <a:cubicBezTo>
                    <a:pt x="47" y="31"/>
                    <a:pt x="16" y="55"/>
                    <a:pt x="16" y="56"/>
                  </a:cubicBezTo>
                  <a:cubicBezTo>
                    <a:pt x="16" y="56"/>
                    <a:pt x="62" y="28"/>
                    <a:pt x="62" y="29"/>
                  </a:cubicBezTo>
                  <a:cubicBezTo>
                    <a:pt x="63" y="30"/>
                    <a:pt x="17" y="62"/>
                    <a:pt x="18" y="63"/>
                  </a:cubicBezTo>
                  <a:cubicBezTo>
                    <a:pt x="18" y="64"/>
                    <a:pt x="78" y="27"/>
                    <a:pt x="78" y="28"/>
                  </a:cubicBezTo>
                  <a:cubicBezTo>
                    <a:pt x="79" y="29"/>
                    <a:pt x="18" y="69"/>
                    <a:pt x="19" y="70"/>
                  </a:cubicBezTo>
                  <a:cubicBezTo>
                    <a:pt x="19" y="72"/>
                    <a:pt x="87" y="31"/>
                    <a:pt x="87" y="31"/>
                  </a:cubicBezTo>
                  <a:cubicBezTo>
                    <a:pt x="88" y="33"/>
                    <a:pt x="21" y="75"/>
                    <a:pt x="22" y="76"/>
                  </a:cubicBezTo>
                  <a:cubicBezTo>
                    <a:pt x="22" y="77"/>
                    <a:pt x="106" y="27"/>
                    <a:pt x="106" y="28"/>
                  </a:cubicBezTo>
                  <a:cubicBezTo>
                    <a:pt x="107" y="29"/>
                    <a:pt x="19" y="85"/>
                    <a:pt x="20" y="86"/>
                  </a:cubicBezTo>
                  <a:cubicBezTo>
                    <a:pt x="21" y="87"/>
                    <a:pt x="118" y="26"/>
                    <a:pt x="120" y="28"/>
                  </a:cubicBezTo>
                  <a:cubicBezTo>
                    <a:pt x="120" y="29"/>
                    <a:pt x="18" y="92"/>
                    <a:pt x="19" y="94"/>
                  </a:cubicBezTo>
                  <a:cubicBezTo>
                    <a:pt x="20" y="95"/>
                    <a:pt x="132" y="27"/>
                    <a:pt x="133" y="29"/>
                  </a:cubicBezTo>
                  <a:cubicBezTo>
                    <a:pt x="134" y="31"/>
                    <a:pt x="16" y="103"/>
                    <a:pt x="17" y="104"/>
                  </a:cubicBezTo>
                  <a:cubicBezTo>
                    <a:pt x="18" y="107"/>
                    <a:pt x="147" y="28"/>
                    <a:pt x="147" y="29"/>
                  </a:cubicBezTo>
                  <a:cubicBezTo>
                    <a:pt x="148" y="31"/>
                    <a:pt x="19" y="108"/>
                    <a:pt x="20" y="110"/>
                  </a:cubicBezTo>
                  <a:cubicBezTo>
                    <a:pt x="21" y="111"/>
                    <a:pt x="164" y="26"/>
                    <a:pt x="164" y="27"/>
                  </a:cubicBezTo>
                  <a:cubicBezTo>
                    <a:pt x="165" y="29"/>
                    <a:pt x="15" y="118"/>
                    <a:pt x="16" y="120"/>
                  </a:cubicBezTo>
                  <a:cubicBezTo>
                    <a:pt x="17" y="122"/>
                    <a:pt x="172" y="29"/>
                    <a:pt x="173" y="30"/>
                  </a:cubicBezTo>
                  <a:cubicBezTo>
                    <a:pt x="174" y="31"/>
                    <a:pt x="21" y="123"/>
                    <a:pt x="22" y="125"/>
                  </a:cubicBezTo>
                  <a:cubicBezTo>
                    <a:pt x="23" y="127"/>
                    <a:pt x="182" y="27"/>
                    <a:pt x="184" y="31"/>
                  </a:cubicBezTo>
                  <a:cubicBezTo>
                    <a:pt x="185" y="33"/>
                    <a:pt x="20" y="128"/>
                    <a:pt x="22" y="132"/>
                  </a:cubicBezTo>
                  <a:cubicBezTo>
                    <a:pt x="23" y="133"/>
                    <a:pt x="198" y="29"/>
                    <a:pt x="198" y="30"/>
                  </a:cubicBezTo>
                  <a:cubicBezTo>
                    <a:pt x="200" y="32"/>
                    <a:pt x="18" y="137"/>
                    <a:pt x="20" y="140"/>
                  </a:cubicBezTo>
                  <a:cubicBezTo>
                    <a:pt x="21" y="142"/>
                    <a:pt x="212" y="28"/>
                    <a:pt x="212" y="29"/>
                  </a:cubicBezTo>
                  <a:cubicBezTo>
                    <a:pt x="214" y="31"/>
                    <a:pt x="18" y="145"/>
                    <a:pt x="19" y="148"/>
                  </a:cubicBezTo>
                  <a:cubicBezTo>
                    <a:pt x="21" y="151"/>
                    <a:pt x="221" y="28"/>
                    <a:pt x="222" y="30"/>
                  </a:cubicBezTo>
                  <a:cubicBezTo>
                    <a:pt x="225" y="35"/>
                    <a:pt x="21" y="150"/>
                    <a:pt x="23" y="153"/>
                  </a:cubicBezTo>
                  <a:cubicBezTo>
                    <a:pt x="25" y="158"/>
                    <a:pt x="232" y="26"/>
                    <a:pt x="234" y="30"/>
                  </a:cubicBezTo>
                  <a:cubicBezTo>
                    <a:pt x="237" y="34"/>
                    <a:pt x="15" y="162"/>
                    <a:pt x="16" y="163"/>
                  </a:cubicBezTo>
                  <a:cubicBezTo>
                    <a:pt x="19" y="168"/>
                    <a:pt x="246" y="26"/>
                    <a:pt x="248" y="30"/>
                  </a:cubicBezTo>
                  <a:cubicBezTo>
                    <a:pt x="250" y="34"/>
                    <a:pt x="16" y="168"/>
                    <a:pt x="17" y="170"/>
                  </a:cubicBezTo>
                  <a:cubicBezTo>
                    <a:pt x="19" y="173"/>
                    <a:pt x="256" y="25"/>
                    <a:pt x="260" y="31"/>
                  </a:cubicBezTo>
                  <a:cubicBezTo>
                    <a:pt x="261" y="33"/>
                    <a:pt x="19" y="173"/>
                    <a:pt x="21" y="176"/>
                  </a:cubicBezTo>
                  <a:cubicBezTo>
                    <a:pt x="25" y="182"/>
                    <a:pt x="270" y="24"/>
                    <a:pt x="274" y="30"/>
                  </a:cubicBezTo>
                  <a:cubicBezTo>
                    <a:pt x="277" y="36"/>
                    <a:pt x="20" y="183"/>
                    <a:pt x="20" y="184"/>
                  </a:cubicBezTo>
                  <a:cubicBezTo>
                    <a:pt x="22" y="188"/>
                    <a:pt x="290" y="25"/>
                    <a:pt x="292" y="28"/>
                  </a:cubicBezTo>
                  <a:cubicBezTo>
                    <a:pt x="293" y="30"/>
                    <a:pt x="14" y="187"/>
                    <a:pt x="18" y="194"/>
                  </a:cubicBezTo>
                  <a:cubicBezTo>
                    <a:pt x="20" y="197"/>
                    <a:pt x="299" y="26"/>
                    <a:pt x="301" y="30"/>
                  </a:cubicBezTo>
                  <a:cubicBezTo>
                    <a:pt x="304" y="34"/>
                    <a:pt x="19" y="199"/>
                    <a:pt x="20" y="200"/>
                  </a:cubicBezTo>
                  <a:cubicBezTo>
                    <a:pt x="23" y="206"/>
                    <a:pt x="316" y="23"/>
                    <a:pt x="319" y="28"/>
                  </a:cubicBezTo>
                  <a:cubicBezTo>
                    <a:pt x="320" y="30"/>
                    <a:pt x="16" y="208"/>
                    <a:pt x="17" y="210"/>
                  </a:cubicBezTo>
                  <a:cubicBezTo>
                    <a:pt x="21" y="217"/>
                    <a:pt x="324" y="23"/>
                    <a:pt x="328" y="31"/>
                  </a:cubicBezTo>
                  <a:cubicBezTo>
                    <a:pt x="330" y="34"/>
                    <a:pt x="20" y="213"/>
                    <a:pt x="21" y="215"/>
                  </a:cubicBezTo>
                  <a:cubicBezTo>
                    <a:pt x="25" y="222"/>
                    <a:pt x="342" y="20"/>
                    <a:pt x="346" y="27"/>
                  </a:cubicBezTo>
                  <a:cubicBezTo>
                    <a:pt x="348" y="31"/>
                    <a:pt x="17" y="215"/>
                    <a:pt x="21" y="222"/>
                  </a:cubicBezTo>
                  <a:cubicBezTo>
                    <a:pt x="24" y="227"/>
                    <a:pt x="351" y="25"/>
                    <a:pt x="354" y="30"/>
                  </a:cubicBezTo>
                  <a:cubicBezTo>
                    <a:pt x="355" y="33"/>
                    <a:pt x="14" y="227"/>
                    <a:pt x="17" y="233"/>
                  </a:cubicBezTo>
                  <a:cubicBezTo>
                    <a:pt x="18" y="235"/>
                    <a:pt x="372" y="26"/>
                    <a:pt x="373" y="28"/>
                  </a:cubicBezTo>
                  <a:cubicBezTo>
                    <a:pt x="374" y="30"/>
                    <a:pt x="19" y="235"/>
                    <a:pt x="21" y="238"/>
                  </a:cubicBezTo>
                  <a:cubicBezTo>
                    <a:pt x="23" y="242"/>
                    <a:pt x="381" y="23"/>
                    <a:pt x="384" y="29"/>
                  </a:cubicBezTo>
                  <a:cubicBezTo>
                    <a:pt x="388" y="35"/>
                    <a:pt x="20" y="243"/>
                    <a:pt x="21" y="245"/>
                  </a:cubicBezTo>
                  <a:cubicBezTo>
                    <a:pt x="26" y="255"/>
                    <a:pt x="392" y="21"/>
                    <a:pt x="397" y="29"/>
                  </a:cubicBezTo>
                  <a:cubicBezTo>
                    <a:pt x="399" y="32"/>
                    <a:pt x="16" y="251"/>
                    <a:pt x="18" y="255"/>
                  </a:cubicBezTo>
                  <a:cubicBezTo>
                    <a:pt x="20" y="260"/>
                    <a:pt x="403" y="24"/>
                    <a:pt x="406" y="30"/>
                  </a:cubicBezTo>
                  <a:cubicBezTo>
                    <a:pt x="409" y="35"/>
                    <a:pt x="11" y="254"/>
                    <a:pt x="17" y="263"/>
                  </a:cubicBezTo>
                  <a:cubicBezTo>
                    <a:pt x="21" y="272"/>
                    <a:pt x="416" y="23"/>
                    <a:pt x="420" y="30"/>
                  </a:cubicBezTo>
                  <a:cubicBezTo>
                    <a:pt x="424" y="37"/>
                    <a:pt x="17" y="257"/>
                    <a:pt x="22" y="267"/>
                  </a:cubicBezTo>
                  <a:cubicBezTo>
                    <a:pt x="24" y="270"/>
                    <a:pt x="429" y="26"/>
                    <a:pt x="432" y="31"/>
                  </a:cubicBezTo>
                  <a:cubicBezTo>
                    <a:pt x="435" y="36"/>
                    <a:pt x="13" y="269"/>
                    <a:pt x="18" y="277"/>
                  </a:cubicBezTo>
                  <a:cubicBezTo>
                    <a:pt x="22" y="284"/>
                    <a:pt x="442" y="27"/>
                    <a:pt x="444" y="31"/>
                  </a:cubicBezTo>
                  <a:cubicBezTo>
                    <a:pt x="450" y="41"/>
                    <a:pt x="15" y="280"/>
                    <a:pt x="18" y="285"/>
                  </a:cubicBezTo>
                  <a:cubicBezTo>
                    <a:pt x="21" y="290"/>
                    <a:pt x="455" y="21"/>
                    <a:pt x="460" y="30"/>
                  </a:cubicBezTo>
                  <a:cubicBezTo>
                    <a:pt x="463" y="36"/>
                    <a:pt x="19" y="286"/>
                    <a:pt x="22" y="291"/>
                  </a:cubicBezTo>
                  <a:cubicBezTo>
                    <a:pt x="24" y="296"/>
                    <a:pt x="467" y="19"/>
                    <a:pt x="473" y="30"/>
                  </a:cubicBezTo>
                  <a:cubicBezTo>
                    <a:pt x="479" y="40"/>
                    <a:pt x="15" y="299"/>
                    <a:pt x="16" y="301"/>
                  </a:cubicBezTo>
                  <a:cubicBezTo>
                    <a:pt x="20" y="309"/>
                    <a:pt x="485" y="19"/>
                    <a:pt x="490" y="28"/>
                  </a:cubicBezTo>
                  <a:cubicBezTo>
                    <a:pt x="496" y="38"/>
                    <a:pt x="14" y="303"/>
                    <a:pt x="17" y="308"/>
                  </a:cubicBezTo>
                  <a:cubicBezTo>
                    <a:pt x="23" y="319"/>
                    <a:pt x="496" y="16"/>
                    <a:pt x="503" y="27"/>
                  </a:cubicBezTo>
                  <a:cubicBezTo>
                    <a:pt x="505" y="32"/>
                    <a:pt x="16" y="307"/>
                    <a:pt x="21" y="314"/>
                  </a:cubicBezTo>
                  <a:cubicBezTo>
                    <a:pt x="27" y="324"/>
                    <a:pt x="510" y="16"/>
                    <a:pt x="516" y="28"/>
                  </a:cubicBezTo>
                  <a:cubicBezTo>
                    <a:pt x="523" y="39"/>
                    <a:pt x="16" y="317"/>
                    <a:pt x="19" y="323"/>
                  </a:cubicBezTo>
                  <a:cubicBezTo>
                    <a:pt x="22" y="328"/>
                    <a:pt x="521" y="22"/>
                    <a:pt x="526" y="30"/>
                  </a:cubicBezTo>
                  <a:cubicBezTo>
                    <a:pt x="531" y="40"/>
                    <a:pt x="16" y="322"/>
                    <a:pt x="20" y="330"/>
                  </a:cubicBezTo>
                  <a:cubicBezTo>
                    <a:pt x="23" y="335"/>
                    <a:pt x="539" y="27"/>
                    <a:pt x="540" y="30"/>
                  </a:cubicBezTo>
                  <a:cubicBezTo>
                    <a:pt x="544" y="36"/>
                    <a:pt x="14" y="334"/>
                    <a:pt x="17" y="340"/>
                  </a:cubicBezTo>
                  <a:cubicBezTo>
                    <a:pt x="23" y="349"/>
                    <a:pt x="547" y="22"/>
                    <a:pt x="552" y="31"/>
                  </a:cubicBezTo>
                  <a:cubicBezTo>
                    <a:pt x="559" y="43"/>
                    <a:pt x="11" y="333"/>
                    <a:pt x="19" y="346"/>
                  </a:cubicBezTo>
                  <a:cubicBezTo>
                    <a:pt x="25" y="357"/>
                    <a:pt x="568" y="24"/>
                    <a:pt x="570" y="28"/>
                  </a:cubicBezTo>
                  <a:cubicBezTo>
                    <a:pt x="576" y="39"/>
                    <a:pt x="15" y="338"/>
                    <a:pt x="23" y="351"/>
                  </a:cubicBezTo>
                  <a:cubicBezTo>
                    <a:pt x="31" y="365"/>
                    <a:pt x="575" y="21"/>
                    <a:pt x="580" y="29"/>
                  </a:cubicBezTo>
                  <a:cubicBezTo>
                    <a:pt x="587" y="41"/>
                    <a:pt x="9" y="349"/>
                    <a:pt x="17" y="362"/>
                  </a:cubicBezTo>
                  <a:cubicBezTo>
                    <a:pt x="19" y="366"/>
                    <a:pt x="586" y="22"/>
                    <a:pt x="591" y="30"/>
                  </a:cubicBezTo>
                  <a:cubicBezTo>
                    <a:pt x="598" y="42"/>
                    <a:pt x="7" y="355"/>
                    <a:pt x="16" y="370"/>
                  </a:cubicBezTo>
                  <a:cubicBezTo>
                    <a:pt x="18" y="374"/>
                    <a:pt x="599" y="15"/>
                    <a:pt x="607" y="28"/>
                  </a:cubicBezTo>
                  <a:cubicBezTo>
                    <a:pt x="609" y="33"/>
                    <a:pt x="13" y="362"/>
                    <a:pt x="20" y="375"/>
                  </a:cubicBezTo>
                  <a:cubicBezTo>
                    <a:pt x="24" y="382"/>
                    <a:pt x="613" y="15"/>
                    <a:pt x="620" y="28"/>
                  </a:cubicBezTo>
                  <a:cubicBezTo>
                    <a:pt x="622" y="31"/>
                    <a:pt x="15" y="368"/>
                    <a:pt x="22" y="381"/>
                  </a:cubicBezTo>
                  <a:cubicBezTo>
                    <a:pt x="29" y="393"/>
                    <a:pt x="621" y="16"/>
                    <a:pt x="629" y="30"/>
                  </a:cubicBezTo>
                  <a:cubicBezTo>
                    <a:pt x="632" y="34"/>
                    <a:pt x="11" y="379"/>
                    <a:pt x="18" y="391"/>
                  </a:cubicBezTo>
                  <a:cubicBezTo>
                    <a:pt x="23" y="400"/>
                    <a:pt x="641" y="25"/>
                    <a:pt x="644" y="30"/>
                  </a:cubicBezTo>
                  <a:cubicBezTo>
                    <a:pt x="651" y="43"/>
                    <a:pt x="17" y="388"/>
                    <a:pt x="22" y="396"/>
                  </a:cubicBezTo>
                  <a:cubicBezTo>
                    <a:pt x="26" y="404"/>
                    <a:pt x="650" y="22"/>
                    <a:pt x="655" y="30"/>
                  </a:cubicBezTo>
                  <a:cubicBezTo>
                    <a:pt x="661" y="40"/>
                    <a:pt x="16" y="399"/>
                    <a:pt x="19" y="405"/>
                  </a:cubicBezTo>
                  <a:cubicBezTo>
                    <a:pt x="25" y="415"/>
                    <a:pt x="661" y="13"/>
                    <a:pt x="670" y="29"/>
                  </a:cubicBezTo>
                  <a:cubicBezTo>
                    <a:pt x="674" y="36"/>
                    <a:pt x="12" y="405"/>
                    <a:pt x="17" y="414"/>
                  </a:cubicBezTo>
                  <a:cubicBezTo>
                    <a:pt x="26" y="430"/>
                    <a:pt x="678" y="24"/>
                    <a:pt x="682" y="30"/>
                  </a:cubicBezTo>
                  <a:cubicBezTo>
                    <a:pt x="690" y="45"/>
                    <a:pt x="18" y="414"/>
                    <a:pt x="21" y="419"/>
                  </a:cubicBezTo>
                  <a:cubicBezTo>
                    <a:pt x="25" y="426"/>
                    <a:pt x="696" y="23"/>
                    <a:pt x="699" y="28"/>
                  </a:cubicBezTo>
                  <a:cubicBezTo>
                    <a:pt x="703" y="34"/>
                    <a:pt x="13" y="423"/>
                    <a:pt x="17" y="430"/>
                  </a:cubicBezTo>
                  <a:cubicBezTo>
                    <a:pt x="20" y="437"/>
                    <a:pt x="709" y="23"/>
                    <a:pt x="712" y="29"/>
                  </a:cubicBezTo>
                  <a:cubicBezTo>
                    <a:pt x="715" y="33"/>
                    <a:pt x="12" y="430"/>
                    <a:pt x="17" y="438"/>
                  </a:cubicBezTo>
                  <a:cubicBezTo>
                    <a:pt x="20" y="443"/>
                    <a:pt x="719" y="23"/>
                    <a:pt x="723" y="30"/>
                  </a:cubicBezTo>
                  <a:cubicBezTo>
                    <a:pt x="730" y="43"/>
                    <a:pt x="15" y="435"/>
                    <a:pt x="20" y="444"/>
                  </a:cubicBezTo>
                  <a:cubicBezTo>
                    <a:pt x="30" y="461"/>
                    <a:pt x="736" y="17"/>
                    <a:pt x="742" y="28"/>
                  </a:cubicBezTo>
                  <a:cubicBezTo>
                    <a:pt x="750" y="41"/>
                    <a:pt x="14" y="446"/>
                    <a:pt x="18" y="453"/>
                  </a:cubicBezTo>
                  <a:cubicBezTo>
                    <a:pt x="24" y="463"/>
                    <a:pt x="747" y="23"/>
                    <a:pt x="751" y="30"/>
                  </a:cubicBezTo>
                  <a:cubicBezTo>
                    <a:pt x="759" y="43"/>
                    <a:pt x="7" y="443"/>
                    <a:pt x="17" y="461"/>
                  </a:cubicBezTo>
                  <a:cubicBezTo>
                    <a:pt x="27" y="479"/>
                    <a:pt x="758" y="12"/>
                    <a:pt x="767" y="28"/>
                  </a:cubicBezTo>
                  <a:cubicBezTo>
                    <a:pt x="770" y="32"/>
                    <a:pt x="11" y="459"/>
                    <a:pt x="17" y="470"/>
                  </a:cubicBezTo>
                  <a:cubicBezTo>
                    <a:pt x="21" y="476"/>
                    <a:pt x="770" y="11"/>
                    <a:pt x="780" y="29"/>
                  </a:cubicBezTo>
                  <a:cubicBezTo>
                    <a:pt x="784" y="35"/>
                    <a:pt x="12" y="468"/>
                    <a:pt x="17" y="477"/>
                  </a:cubicBezTo>
                  <a:cubicBezTo>
                    <a:pt x="28" y="496"/>
                    <a:pt x="781" y="15"/>
                    <a:pt x="791" y="31"/>
                  </a:cubicBezTo>
                  <a:cubicBezTo>
                    <a:pt x="793" y="35"/>
                    <a:pt x="9" y="467"/>
                    <a:pt x="19" y="485"/>
                  </a:cubicBezTo>
                  <a:cubicBezTo>
                    <a:pt x="27" y="499"/>
                    <a:pt x="804" y="16"/>
                    <a:pt x="811" y="27"/>
                  </a:cubicBezTo>
                  <a:cubicBezTo>
                    <a:pt x="819" y="42"/>
                    <a:pt x="14" y="480"/>
                    <a:pt x="21" y="492"/>
                  </a:cubicBezTo>
                  <a:cubicBezTo>
                    <a:pt x="28" y="503"/>
                    <a:pt x="815" y="19"/>
                    <a:pt x="821" y="30"/>
                  </a:cubicBezTo>
                  <a:cubicBezTo>
                    <a:pt x="827" y="39"/>
                    <a:pt x="16" y="490"/>
                    <a:pt x="21" y="499"/>
                  </a:cubicBezTo>
                  <a:cubicBezTo>
                    <a:pt x="31" y="516"/>
                    <a:pt x="829" y="18"/>
                    <a:pt x="836" y="29"/>
                  </a:cubicBezTo>
                  <a:cubicBezTo>
                    <a:pt x="840" y="36"/>
                    <a:pt x="8" y="492"/>
                    <a:pt x="18" y="509"/>
                  </a:cubicBezTo>
                  <a:cubicBezTo>
                    <a:pt x="23" y="518"/>
                    <a:pt x="845" y="18"/>
                    <a:pt x="851" y="28"/>
                  </a:cubicBezTo>
                  <a:cubicBezTo>
                    <a:pt x="862" y="48"/>
                    <a:pt x="11" y="500"/>
                    <a:pt x="20" y="515"/>
                  </a:cubicBezTo>
                  <a:cubicBezTo>
                    <a:pt x="31" y="535"/>
                    <a:pt x="851" y="16"/>
                    <a:pt x="860" y="31"/>
                  </a:cubicBezTo>
                  <a:cubicBezTo>
                    <a:pt x="863" y="37"/>
                    <a:pt x="11" y="512"/>
                    <a:pt x="18" y="524"/>
                  </a:cubicBezTo>
                  <a:cubicBezTo>
                    <a:pt x="21" y="529"/>
                    <a:pt x="870" y="23"/>
                    <a:pt x="874" y="30"/>
                  </a:cubicBezTo>
                  <a:cubicBezTo>
                    <a:pt x="880" y="40"/>
                    <a:pt x="13" y="524"/>
                    <a:pt x="18" y="533"/>
                  </a:cubicBezTo>
                  <a:cubicBezTo>
                    <a:pt x="23" y="542"/>
                    <a:pt x="880" y="13"/>
                    <a:pt x="889" y="30"/>
                  </a:cubicBezTo>
                  <a:cubicBezTo>
                    <a:pt x="897" y="43"/>
                    <a:pt x="8" y="526"/>
                    <a:pt x="17" y="542"/>
                  </a:cubicBezTo>
                  <a:cubicBezTo>
                    <a:pt x="20" y="548"/>
                    <a:pt x="903" y="19"/>
                    <a:pt x="907" y="27"/>
                  </a:cubicBezTo>
                  <a:cubicBezTo>
                    <a:pt x="913" y="37"/>
                    <a:pt x="13" y="540"/>
                    <a:pt x="18" y="549"/>
                  </a:cubicBezTo>
                  <a:cubicBezTo>
                    <a:pt x="24" y="559"/>
                    <a:pt x="915" y="23"/>
                    <a:pt x="918" y="29"/>
                  </a:cubicBezTo>
                  <a:cubicBezTo>
                    <a:pt x="928" y="46"/>
                    <a:pt x="10" y="533"/>
                    <a:pt x="22" y="554"/>
                  </a:cubicBezTo>
                  <a:cubicBezTo>
                    <a:pt x="31" y="569"/>
                    <a:pt x="923" y="22"/>
                    <a:pt x="928" y="31"/>
                  </a:cubicBezTo>
                  <a:cubicBezTo>
                    <a:pt x="935" y="43"/>
                    <a:pt x="7" y="541"/>
                    <a:pt x="19" y="563"/>
                  </a:cubicBezTo>
                  <a:cubicBezTo>
                    <a:pt x="28" y="578"/>
                    <a:pt x="931" y="9"/>
                    <a:pt x="943" y="30"/>
                  </a:cubicBezTo>
                  <a:cubicBezTo>
                    <a:pt x="952" y="46"/>
                    <a:pt x="8" y="557"/>
                    <a:pt x="16" y="572"/>
                  </a:cubicBezTo>
                  <a:cubicBezTo>
                    <a:pt x="23" y="584"/>
                    <a:pt x="951" y="17"/>
                    <a:pt x="958" y="29"/>
                  </a:cubicBezTo>
                  <a:cubicBezTo>
                    <a:pt x="970" y="49"/>
                    <a:pt x="15" y="567"/>
                    <a:pt x="21" y="577"/>
                  </a:cubicBezTo>
                  <a:cubicBezTo>
                    <a:pt x="30" y="594"/>
                    <a:pt x="958" y="11"/>
                    <a:pt x="969" y="30"/>
                  </a:cubicBezTo>
                  <a:cubicBezTo>
                    <a:pt x="976" y="42"/>
                    <a:pt x="7" y="572"/>
                    <a:pt x="16" y="588"/>
                  </a:cubicBezTo>
                  <a:cubicBezTo>
                    <a:pt x="26" y="606"/>
                    <a:pt x="979" y="15"/>
                    <a:pt x="986" y="28"/>
                  </a:cubicBezTo>
                  <a:cubicBezTo>
                    <a:pt x="999" y="50"/>
                    <a:pt x="18" y="585"/>
                    <a:pt x="22" y="592"/>
                  </a:cubicBezTo>
                  <a:cubicBezTo>
                    <a:pt x="28" y="603"/>
                    <a:pt x="994" y="18"/>
                    <a:pt x="999" y="27"/>
                  </a:cubicBezTo>
                  <a:cubicBezTo>
                    <a:pt x="1010" y="47"/>
                    <a:pt x="14" y="597"/>
                    <a:pt x="17" y="602"/>
                  </a:cubicBezTo>
                  <a:cubicBezTo>
                    <a:pt x="20" y="607"/>
                    <a:pt x="997" y="8"/>
                    <a:pt x="1009" y="29"/>
                  </a:cubicBezTo>
                  <a:cubicBezTo>
                    <a:pt x="1022" y="52"/>
                    <a:pt x="7" y="592"/>
                    <a:pt x="17" y="609"/>
                  </a:cubicBezTo>
                  <a:cubicBezTo>
                    <a:pt x="21" y="616"/>
                    <a:pt x="1009" y="5"/>
                    <a:pt x="1023" y="28"/>
                  </a:cubicBezTo>
                  <a:cubicBezTo>
                    <a:pt x="1028" y="37"/>
                    <a:pt x="11" y="594"/>
                    <a:pt x="23" y="614"/>
                  </a:cubicBezTo>
                  <a:cubicBezTo>
                    <a:pt x="35" y="635"/>
                    <a:pt x="1029" y="24"/>
                    <a:pt x="1033" y="31"/>
                  </a:cubicBezTo>
                  <a:cubicBezTo>
                    <a:pt x="1044" y="49"/>
                    <a:pt x="9" y="597"/>
                    <a:pt x="23" y="622"/>
                  </a:cubicBezTo>
                  <a:cubicBezTo>
                    <a:pt x="30" y="635"/>
                    <a:pt x="1046" y="21"/>
                    <a:pt x="1050" y="29"/>
                  </a:cubicBezTo>
                  <a:cubicBezTo>
                    <a:pt x="1062" y="49"/>
                    <a:pt x="11" y="617"/>
                    <a:pt x="19" y="631"/>
                  </a:cubicBezTo>
                  <a:cubicBezTo>
                    <a:pt x="28" y="648"/>
                    <a:pt x="1051" y="13"/>
                    <a:pt x="1060" y="30"/>
                  </a:cubicBezTo>
                  <a:cubicBezTo>
                    <a:pt x="1068" y="44"/>
                    <a:pt x="13" y="621"/>
                    <a:pt x="22" y="637"/>
                  </a:cubicBezTo>
                  <a:cubicBezTo>
                    <a:pt x="33" y="656"/>
                    <a:pt x="1063" y="14"/>
                    <a:pt x="1072" y="31"/>
                  </a:cubicBezTo>
                  <a:cubicBezTo>
                    <a:pt x="1082" y="48"/>
                    <a:pt x="16" y="638"/>
                    <a:pt x="21" y="646"/>
                  </a:cubicBezTo>
                  <a:cubicBezTo>
                    <a:pt x="29" y="660"/>
                    <a:pt x="1075" y="9"/>
                    <a:pt x="1087" y="31"/>
                  </a:cubicBezTo>
                  <a:cubicBezTo>
                    <a:pt x="1101" y="56"/>
                    <a:pt x="11" y="638"/>
                    <a:pt x="20" y="654"/>
                  </a:cubicBezTo>
                  <a:cubicBezTo>
                    <a:pt x="30" y="671"/>
                    <a:pt x="1100" y="20"/>
                    <a:pt x="1104" y="28"/>
                  </a:cubicBezTo>
                  <a:cubicBezTo>
                    <a:pt x="1110" y="39"/>
                    <a:pt x="7" y="636"/>
                    <a:pt x="22" y="661"/>
                  </a:cubicBezTo>
                  <a:cubicBezTo>
                    <a:pt x="32" y="678"/>
                    <a:pt x="1104" y="14"/>
                    <a:pt x="1114" y="30"/>
                  </a:cubicBezTo>
                  <a:cubicBezTo>
                    <a:pt x="1124" y="47"/>
                    <a:pt x="3" y="648"/>
                    <a:pt x="17" y="671"/>
                  </a:cubicBezTo>
                  <a:cubicBezTo>
                    <a:pt x="28" y="691"/>
                    <a:pt x="1117" y="0"/>
                    <a:pt x="1132" y="27"/>
                  </a:cubicBezTo>
                  <a:cubicBezTo>
                    <a:pt x="1141" y="43"/>
                    <a:pt x="10" y="660"/>
                    <a:pt x="20" y="678"/>
                  </a:cubicBezTo>
                  <a:cubicBezTo>
                    <a:pt x="29" y="693"/>
                    <a:pt x="1138" y="18"/>
                    <a:pt x="1144" y="28"/>
                  </a:cubicBezTo>
                  <a:cubicBezTo>
                    <a:pt x="1152" y="42"/>
                    <a:pt x="16" y="672"/>
                    <a:pt x="23" y="684"/>
                  </a:cubicBezTo>
                  <a:cubicBezTo>
                    <a:pt x="27" y="691"/>
                    <a:pt x="1141" y="5"/>
                    <a:pt x="1155" y="30"/>
                  </a:cubicBezTo>
                  <a:cubicBezTo>
                    <a:pt x="1170" y="55"/>
                    <a:pt x="12" y="689"/>
                    <a:pt x="16" y="695"/>
                  </a:cubicBezTo>
                  <a:cubicBezTo>
                    <a:pt x="26" y="712"/>
                    <a:pt x="1155" y="9"/>
                    <a:pt x="1167" y="31"/>
                  </a:cubicBezTo>
                  <a:cubicBezTo>
                    <a:pt x="1175" y="44"/>
                    <a:pt x="6" y="675"/>
                    <a:pt x="21" y="700"/>
                  </a:cubicBezTo>
                  <a:cubicBezTo>
                    <a:pt x="25" y="708"/>
                    <a:pt x="1170" y="7"/>
                    <a:pt x="1183" y="29"/>
                  </a:cubicBezTo>
                  <a:cubicBezTo>
                    <a:pt x="1198" y="57"/>
                    <a:pt x="7" y="694"/>
                    <a:pt x="16" y="710"/>
                  </a:cubicBezTo>
                  <a:cubicBezTo>
                    <a:pt x="21" y="719"/>
                    <a:pt x="1187" y="7"/>
                    <a:pt x="1199" y="28"/>
                  </a:cubicBezTo>
                  <a:cubicBezTo>
                    <a:pt x="1206" y="39"/>
                    <a:pt x="6" y="698"/>
                    <a:pt x="17" y="717"/>
                  </a:cubicBezTo>
                  <a:cubicBezTo>
                    <a:pt x="32" y="743"/>
                    <a:pt x="1197" y="14"/>
                    <a:pt x="1206" y="31"/>
                  </a:cubicBezTo>
                  <a:cubicBezTo>
                    <a:pt x="1222" y="57"/>
                    <a:pt x="8" y="698"/>
                    <a:pt x="22" y="722"/>
                  </a:cubicBezTo>
                  <a:cubicBezTo>
                    <a:pt x="39" y="752"/>
                    <a:pt x="1212" y="19"/>
                    <a:pt x="1219" y="31"/>
                  </a:cubicBezTo>
                  <a:cubicBezTo>
                    <a:pt x="1229" y="47"/>
                    <a:pt x="4" y="702"/>
                    <a:pt x="20" y="730"/>
                  </a:cubicBezTo>
                  <a:cubicBezTo>
                    <a:pt x="35" y="757"/>
                    <a:pt x="1221" y="4"/>
                    <a:pt x="1236" y="28"/>
                  </a:cubicBezTo>
                  <a:cubicBezTo>
                    <a:pt x="1252" y="57"/>
                    <a:pt x="2" y="710"/>
                    <a:pt x="18" y="738"/>
                  </a:cubicBezTo>
                  <a:cubicBezTo>
                    <a:pt x="29" y="757"/>
                    <a:pt x="1238" y="13"/>
                    <a:pt x="1248" y="29"/>
                  </a:cubicBezTo>
                  <a:cubicBezTo>
                    <a:pt x="1265" y="59"/>
                    <a:pt x="12" y="732"/>
                    <a:pt x="19" y="745"/>
                  </a:cubicBezTo>
                  <a:cubicBezTo>
                    <a:pt x="34" y="771"/>
                    <a:pt x="1248" y="14"/>
                    <a:pt x="1258" y="30"/>
                  </a:cubicBezTo>
                  <a:cubicBezTo>
                    <a:pt x="1273" y="58"/>
                    <a:pt x="17" y="746"/>
                    <a:pt x="20" y="752"/>
                  </a:cubicBezTo>
                  <a:cubicBezTo>
                    <a:pt x="37" y="781"/>
                    <a:pt x="1258" y="9"/>
                    <a:pt x="1270" y="31"/>
                  </a:cubicBezTo>
                  <a:cubicBezTo>
                    <a:pt x="1274" y="37"/>
                    <a:pt x="12" y="743"/>
                    <a:pt x="22" y="759"/>
                  </a:cubicBezTo>
                  <a:cubicBezTo>
                    <a:pt x="31" y="775"/>
                    <a:pt x="1279" y="20"/>
                    <a:pt x="1285" y="30"/>
                  </a:cubicBezTo>
                  <a:cubicBezTo>
                    <a:pt x="1295" y="47"/>
                    <a:pt x="18" y="759"/>
                    <a:pt x="22" y="767"/>
                  </a:cubicBezTo>
                  <a:cubicBezTo>
                    <a:pt x="38" y="794"/>
                    <a:pt x="1280" y="32"/>
                    <a:pt x="1283" y="39"/>
                  </a:cubicBezTo>
                  <a:cubicBezTo>
                    <a:pt x="1290" y="49"/>
                    <a:pt x="3" y="751"/>
                    <a:pt x="18" y="777"/>
                  </a:cubicBezTo>
                  <a:cubicBezTo>
                    <a:pt x="34" y="805"/>
                    <a:pt x="1270" y="18"/>
                    <a:pt x="1286" y="45"/>
                  </a:cubicBezTo>
                  <a:cubicBezTo>
                    <a:pt x="1301" y="72"/>
                    <a:pt x="11" y="771"/>
                    <a:pt x="18" y="785"/>
                  </a:cubicBezTo>
                  <a:cubicBezTo>
                    <a:pt x="30" y="805"/>
                    <a:pt x="1280" y="43"/>
                    <a:pt x="1286" y="53"/>
                  </a:cubicBezTo>
                  <a:cubicBezTo>
                    <a:pt x="1300" y="77"/>
                    <a:pt x="12" y="780"/>
                    <a:pt x="19" y="792"/>
                  </a:cubicBezTo>
                  <a:cubicBezTo>
                    <a:pt x="28" y="808"/>
                    <a:pt x="1268" y="40"/>
                    <a:pt x="1281" y="63"/>
                  </a:cubicBezTo>
                  <a:cubicBezTo>
                    <a:pt x="1294" y="85"/>
                    <a:pt x="1" y="772"/>
                    <a:pt x="17" y="801"/>
                  </a:cubicBezTo>
                  <a:cubicBezTo>
                    <a:pt x="25" y="814"/>
                    <a:pt x="1277" y="56"/>
                    <a:pt x="1285" y="69"/>
                  </a:cubicBezTo>
                  <a:cubicBezTo>
                    <a:pt x="1303" y="100"/>
                    <a:pt x="10" y="793"/>
                    <a:pt x="19" y="808"/>
                  </a:cubicBezTo>
                  <a:cubicBezTo>
                    <a:pt x="33" y="833"/>
                    <a:pt x="1274" y="59"/>
                    <a:pt x="1284" y="77"/>
                  </a:cubicBezTo>
                  <a:cubicBezTo>
                    <a:pt x="1299" y="102"/>
                    <a:pt x="6" y="790"/>
                    <a:pt x="20" y="815"/>
                  </a:cubicBezTo>
                  <a:cubicBezTo>
                    <a:pt x="36" y="842"/>
                    <a:pt x="1278" y="71"/>
                    <a:pt x="1286" y="84"/>
                  </a:cubicBezTo>
                  <a:cubicBezTo>
                    <a:pt x="1304" y="116"/>
                    <a:pt x="8" y="798"/>
                    <a:pt x="22" y="821"/>
                  </a:cubicBezTo>
                  <a:cubicBezTo>
                    <a:pt x="28" y="832"/>
                    <a:pt x="1273" y="69"/>
                    <a:pt x="1286" y="92"/>
                  </a:cubicBezTo>
                  <a:cubicBezTo>
                    <a:pt x="1290" y="99"/>
                    <a:pt x="0" y="804"/>
                    <a:pt x="16" y="832"/>
                  </a:cubicBezTo>
                  <a:cubicBezTo>
                    <a:pt x="26" y="848"/>
                    <a:pt x="1274" y="84"/>
                    <a:pt x="1283" y="100"/>
                  </a:cubicBezTo>
                  <a:cubicBezTo>
                    <a:pt x="1287" y="107"/>
                    <a:pt x="12" y="824"/>
                    <a:pt x="20" y="838"/>
                  </a:cubicBezTo>
                  <a:cubicBezTo>
                    <a:pt x="27" y="849"/>
                    <a:pt x="1277" y="99"/>
                    <a:pt x="1283" y="109"/>
                  </a:cubicBezTo>
                  <a:cubicBezTo>
                    <a:pt x="1289" y="119"/>
                    <a:pt x="8" y="820"/>
                    <a:pt x="22" y="844"/>
                  </a:cubicBezTo>
                  <a:cubicBezTo>
                    <a:pt x="28" y="854"/>
                    <a:pt x="1271" y="91"/>
                    <a:pt x="1285" y="115"/>
                  </a:cubicBezTo>
                  <a:cubicBezTo>
                    <a:pt x="1300" y="141"/>
                    <a:pt x="4" y="825"/>
                    <a:pt x="20" y="852"/>
                  </a:cubicBezTo>
                  <a:cubicBezTo>
                    <a:pt x="38" y="883"/>
                    <a:pt x="1277" y="115"/>
                    <a:pt x="1283" y="123"/>
                  </a:cubicBezTo>
                  <a:cubicBezTo>
                    <a:pt x="1289" y="134"/>
                    <a:pt x="14" y="847"/>
                    <a:pt x="21" y="860"/>
                  </a:cubicBezTo>
                  <a:cubicBezTo>
                    <a:pt x="30" y="876"/>
                    <a:pt x="1279" y="125"/>
                    <a:pt x="1283" y="131"/>
                  </a:cubicBezTo>
                  <a:cubicBezTo>
                    <a:pt x="1301" y="163"/>
                    <a:pt x="3" y="845"/>
                    <a:pt x="17" y="869"/>
                  </a:cubicBezTo>
                  <a:cubicBezTo>
                    <a:pt x="27" y="887"/>
                    <a:pt x="1275" y="121"/>
                    <a:pt x="1285" y="138"/>
                  </a:cubicBezTo>
                  <a:cubicBezTo>
                    <a:pt x="1291" y="149"/>
                    <a:pt x="4" y="852"/>
                    <a:pt x="18" y="877"/>
                  </a:cubicBezTo>
                  <a:cubicBezTo>
                    <a:pt x="24" y="886"/>
                    <a:pt x="1266" y="122"/>
                    <a:pt x="1281" y="148"/>
                  </a:cubicBezTo>
                  <a:cubicBezTo>
                    <a:pt x="1297" y="176"/>
                    <a:pt x="5" y="865"/>
                    <a:pt x="16" y="886"/>
                  </a:cubicBezTo>
                  <a:cubicBezTo>
                    <a:pt x="34" y="916"/>
                    <a:pt x="1278" y="144"/>
                    <a:pt x="1284" y="154"/>
                  </a:cubicBezTo>
                  <a:cubicBezTo>
                    <a:pt x="1299" y="180"/>
                    <a:pt x="6" y="871"/>
                    <a:pt x="18" y="892"/>
                  </a:cubicBezTo>
                  <a:cubicBezTo>
                    <a:pt x="35" y="921"/>
                    <a:pt x="1270" y="139"/>
                    <a:pt x="1283" y="162"/>
                  </a:cubicBezTo>
                  <a:cubicBezTo>
                    <a:pt x="1300" y="191"/>
                    <a:pt x="9" y="879"/>
                    <a:pt x="21" y="898"/>
                  </a:cubicBezTo>
                  <a:cubicBezTo>
                    <a:pt x="26" y="908"/>
                    <a:pt x="1279" y="163"/>
                    <a:pt x="1283" y="170"/>
                  </a:cubicBezTo>
                  <a:cubicBezTo>
                    <a:pt x="1295" y="191"/>
                    <a:pt x="2" y="879"/>
                    <a:pt x="19" y="907"/>
                  </a:cubicBezTo>
                  <a:cubicBezTo>
                    <a:pt x="33" y="932"/>
                    <a:pt x="1268" y="158"/>
                    <a:pt x="1280" y="179"/>
                  </a:cubicBezTo>
                  <a:cubicBezTo>
                    <a:pt x="1293" y="201"/>
                    <a:pt x="12" y="901"/>
                    <a:pt x="20" y="915"/>
                  </a:cubicBezTo>
                  <a:cubicBezTo>
                    <a:pt x="30" y="933"/>
                    <a:pt x="1271" y="158"/>
                    <a:pt x="1286" y="184"/>
                  </a:cubicBezTo>
                  <a:cubicBezTo>
                    <a:pt x="1304" y="216"/>
                    <a:pt x="11" y="903"/>
                    <a:pt x="22" y="922"/>
                  </a:cubicBezTo>
                  <a:cubicBezTo>
                    <a:pt x="28" y="933"/>
                    <a:pt x="1271" y="176"/>
                    <a:pt x="1282" y="194"/>
                  </a:cubicBezTo>
                  <a:cubicBezTo>
                    <a:pt x="1286" y="202"/>
                    <a:pt x="2" y="902"/>
                    <a:pt x="19" y="931"/>
                  </a:cubicBezTo>
                  <a:cubicBezTo>
                    <a:pt x="26" y="944"/>
                    <a:pt x="1266" y="175"/>
                    <a:pt x="1282" y="202"/>
                  </a:cubicBezTo>
                  <a:cubicBezTo>
                    <a:pt x="1288" y="212"/>
                    <a:pt x="8" y="918"/>
                    <a:pt x="20" y="939"/>
                  </a:cubicBezTo>
                  <a:cubicBezTo>
                    <a:pt x="29" y="954"/>
                    <a:pt x="1276" y="191"/>
                    <a:pt x="1286" y="208"/>
                  </a:cubicBezTo>
                  <a:cubicBezTo>
                    <a:pt x="1296" y="225"/>
                    <a:pt x="1" y="914"/>
                    <a:pt x="20" y="946"/>
                  </a:cubicBezTo>
                  <a:cubicBezTo>
                    <a:pt x="35" y="973"/>
                    <a:pt x="1276" y="206"/>
                    <a:pt x="1282" y="217"/>
                  </a:cubicBezTo>
                  <a:cubicBezTo>
                    <a:pt x="1298" y="246"/>
                    <a:pt x="6" y="938"/>
                    <a:pt x="16" y="955"/>
                  </a:cubicBezTo>
                  <a:cubicBezTo>
                    <a:pt x="22" y="966"/>
                    <a:pt x="1270" y="201"/>
                    <a:pt x="1284" y="224"/>
                  </a:cubicBezTo>
                  <a:cubicBezTo>
                    <a:pt x="1301" y="253"/>
                    <a:pt x="13" y="954"/>
                    <a:pt x="18" y="962"/>
                  </a:cubicBezTo>
                  <a:cubicBezTo>
                    <a:pt x="25" y="975"/>
                    <a:pt x="1271" y="209"/>
                    <a:pt x="1284" y="231"/>
                  </a:cubicBezTo>
                  <a:cubicBezTo>
                    <a:pt x="1294" y="249"/>
                    <a:pt x="16" y="958"/>
                    <a:pt x="22" y="968"/>
                  </a:cubicBezTo>
                  <a:cubicBezTo>
                    <a:pt x="38" y="995"/>
                    <a:pt x="1265" y="217"/>
                    <a:pt x="1280" y="241"/>
                  </a:cubicBezTo>
                  <a:cubicBezTo>
                    <a:pt x="1284" y="249"/>
                    <a:pt x="12" y="970"/>
                    <a:pt x="17" y="979"/>
                  </a:cubicBezTo>
                  <a:cubicBezTo>
                    <a:pt x="24" y="990"/>
                    <a:pt x="1271" y="225"/>
                    <a:pt x="1284" y="248"/>
                  </a:cubicBezTo>
                  <a:cubicBezTo>
                    <a:pt x="1292" y="261"/>
                    <a:pt x="11" y="976"/>
                    <a:pt x="17" y="987"/>
                  </a:cubicBezTo>
                  <a:cubicBezTo>
                    <a:pt x="35" y="1018"/>
                    <a:pt x="1270" y="235"/>
                    <a:pt x="1283" y="256"/>
                  </a:cubicBezTo>
                  <a:cubicBezTo>
                    <a:pt x="1298" y="283"/>
                    <a:pt x="10" y="982"/>
                    <a:pt x="17" y="994"/>
                  </a:cubicBezTo>
                  <a:cubicBezTo>
                    <a:pt x="23" y="1004"/>
                    <a:pt x="1272" y="250"/>
                    <a:pt x="1280" y="265"/>
                  </a:cubicBezTo>
                  <a:cubicBezTo>
                    <a:pt x="1298" y="296"/>
                    <a:pt x="5" y="974"/>
                    <a:pt x="21" y="1000"/>
                  </a:cubicBezTo>
                  <a:cubicBezTo>
                    <a:pt x="27" y="1012"/>
                    <a:pt x="1279" y="256"/>
                    <a:pt x="1286" y="269"/>
                  </a:cubicBezTo>
                  <a:cubicBezTo>
                    <a:pt x="1295" y="285"/>
                    <a:pt x="1" y="984"/>
                    <a:pt x="17" y="1011"/>
                  </a:cubicBezTo>
                  <a:cubicBezTo>
                    <a:pt x="32" y="1037"/>
                    <a:pt x="1265" y="249"/>
                    <a:pt x="1283" y="280"/>
                  </a:cubicBezTo>
                  <a:cubicBezTo>
                    <a:pt x="1296" y="303"/>
                    <a:pt x="7" y="992"/>
                    <a:pt x="21" y="1017"/>
                  </a:cubicBezTo>
                  <a:cubicBezTo>
                    <a:pt x="25" y="1023"/>
                    <a:pt x="1275" y="278"/>
                    <a:pt x="1281" y="289"/>
                  </a:cubicBezTo>
                  <a:cubicBezTo>
                    <a:pt x="1293" y="310"/>
                    <a:pt x="12" y="1012"/>
                    <a:pt x="19" y="1025"/>
                  </a:cubicBezTo>
                  <a:cubicBezTo>
                    <a:pt x="24" y="1034"/>
                    <a:pt x="1268" y="268"/>
                    <a:pt x="1284" y="295"/>
                  </a:cubicBezTo>
                  <a:cubicBezTo>
                    <a:pt x="1294" y="311"/>
                    <a:pt x="13" y="1021"/>
                    <a:pt x="19" y="1033"/>
                  </a:cubicBezTo>
                  <a:cubicBezTo>
                    <a:pt x="31" y="1053"/>
                    <a:pt x="1268" y="274"/>
                    <a:pt x="1284" y="302"/>
                  </a:cubicBezTo>
                  <a:cubicBezTo>
                    <a:pt x="1294" y="319"/>
                    <a:pt x="0" y="1013"/>
                    <a:pt x="16" y="1042"/>
                  </a:cubicBezTo>
                  <a:cubicBezTo>
                    <a:pt x="28" y="1062"/>
                    <a:pt x="1272" y="288"/>
                    <a:pt x="1284" y="309"/>
                  </a:cubicBezTo>
                  <a:cubicBezTo>
                    <a:pt x="1300" y="337"/>
                    <a:pt x="10" y="1027"/>
                    <a:pt x="22" y="1046"/>
                  </a:cubicBezTo>
                  <a:cubicBezTo>
                    <a:pt x="34" y="1068"/>
                    <a:pt x="1278" y="306"/>
                    <a:pt x="1285" y="317"/>
                  </a:cubicBezTo>
                  <a:cubicBezTo>
                    <a:pt x="1295" y="335"/>
                    <a:pt x="6" y="1023"/>
                    <a:pt x="24" y="1054"/>
                  </a:cubicBezTo>
                  <a:cubicBezTo>
                    <a:pt x="29" y="1064"/>
                    <a:pt x="1275" y="312"/>
                    <a:pt x="1283" y="326"/>
                  </a:cubicBezTo>
                  <a:cubicBezTo>
                    <a:pt x="1297" y="349"/>
                    <a:pt x="29" y="1031"/>
                    <a:pt x="41" y="1052"/>
                  </a:cubicBezTo>
                  <a:cubicBezTo>
                    <a:pt x="45" y="1059"/>
                    <a:pt x="1279" y="326"/>
                    <a:pt x="1284" y="334"/>
                  </a:cubicBezTo>
                  <a:cubicBezTo>
                    <a:pt x="1301" y="365"/>
                    <a:pt x="39" y="1022"/>
                    <a:pt x="56" y="1052"/>
                  </a:cubicBezTo>
                  <a:cubicBezTo>
                    <a:pt x="65" y="1068"/>
                    <a:pt x="1270" y="323"/>
                    <a:pt x="1282" y="344"/>
                  </a:cubicBezTo>
                  <a:cubicBezTo>
                    <a:pt x="1289" y="356"/>
                    <a:pt x="50" y="1023"/>
                    <a:pt x="67" y="1053"/>
                  </a:cubicBezTo>
                  <a:cubicBezTo>
                    <a:pt x="75" y="1066"/>
                    <a:pt x="1277" y="339"/>
                    <a:pt x="1284" y="350"/>
                  </a:cubicBezTo>
                  <a:cubicBezTo>
                    <a:pt x="1300" y="378"/>
                    <a:pt x="70" y="1029"/>
                    <a:pt x="83" y="1052"/>
                  </a:cubicBezTo>
                  <a:cubicBezTo>
                    <a:pt x="97" y="1077"/>
                    <a:pt x="1269" y="340"/>
                    <a:pt x="1281" y="360"/>
                  </a:cubicBezTo>
                  <a:cubicBezTo>
                    <a:pt x="1285" y="367"/>
                    <a:pt x="78" y="1030"/>
                    <a:pt x="92" y="1054"/>
                  </a:cubicBezTo>
                  <a:cubicBezTo>
                    <a:pt x="109" y="1084"/>
                    <a:pt x="1275" y="357"/>
                    <a:pt x="1281" y="368"/>
                  </a:cubicBezTo>
                  <a:cubicBezTo>
                    <a:pt x="1296" y="394"/>
                    <a:pt x="90" y="1029"/>
                    <a:pt x="105" y="1054"/>
                  </a:cubicBezTo>
                  <a:cubicBezTo>
                    <a:pt x="110" y="1063"/>
                    <a:pt x="1272" y="358"/>
                    <a:pt x="1282" y="375"/>
                  </a:cubicBezTo>
                  <a:cubicBezTo>
                    <a:pt x="1295" y="398"/>
                    <a:pt x="112" y="1034"/>
                    <a:pt x="122" y="1052"/>
                  </a:cubicBezTo>
                  <a:cubicBezTo>
                    <a:pt x="133" y="1070"/>
                    <a:pt x="1280" y="372"/>
                    <a:pt x="1285" y="380"/>
                  </a:cubicBezTo>
                  <a:cubicBezTo>
                    <a:pt x="1295" y="399"/>
                    <a:pt x="119" y="1028"/>
                    <a:pt x="133" y="1053"/>
                  </a:cubicBezTo>
                  <a:cubicBezTo>
                    <a:pt x="147" y="1078"/>
                    <a:pt x="1278" y="378"/>
                    <a:pt x="1284" y="388"/>
                  </a:cubicBezTo>
                  <a:cubicBezTo>
                    <a:pt x="1288" y="395"/>
                    <a:pt x="135" y="1033"/>
                    <a:pt x="146" y="1052"/>
                  </a:cubicBezTo>
                  <a:cubicBezTo>
                    <a:pt x="149" y="1059"/>
                    <a:pt x="1269" y="378"/>
                    <a:pt x="1280" y="397"/>
                  </a:cubicBezTo>
                  <a:cubicBezTo>
                    <a:pt x="1294" y="421"/>
                    <a:pt x="155" y="1040"/>
                    <a:pt x="162" y="1051"/>
                  </a:cubicBezTo>
                  <a:cubicBezTo>
                    <a:pt x="176" y="1076"/>
                    <a:pt x="1268" y="384"/>
                    <a:pt x="1280" y="405"/>
                  </a:cubicBezTo>
                  <a:cubicBezTo>
                    <a:pt x="1288" y="419"/>
                    <a:pt x="164" y="1039"/>
                    <a:pt x="172" y="1053"/>
                  </a:cubicBezTo>
                  <a:cubicBezTo>
                    <a:pt x="175" y="1060"/>
                    <a:pt x="1274" y="400"/>
                    <a:pt x="1281" y="412"/>
                  </a:cubicBezTo>
                  <a:cubicBezTo>
                    <a:pt x="1293" y="433"/>
                    <a:pt x="180" y="1038"/>
                    <a:pt x="188" y="1052"/>
                  </a:cubicBezTo>
                  <a:cubicBezTo>
                    <a:pt x="193" y="1062"/>
                    <a:pt x="1280" y="413"/>
                    <a:pt x="1284" y="419"/>
                  </a:cubicBezTo>
                  <a:cubicBezTo>
                    <a:pt x="1294" y="436"/>
                    <a:pt x="192" y="1045"/>
                    <a:pt x="198" y="1054"/>
                  </a:cubicBezTo>
                  <a:cubicBezTo>
                    <a:pt x="213" y="1080"/>
                    <a:pt x="1266" y="405"/>
                    <a:pt x="1280" y="429"/>
                  </a:cubicBezTo>
                  <a:cubicBezTo>
                    <a:pt x="1294" y="453"/>
                    <a:pt x="205" y="1036"/>
                    <a:pt x="215" y="1052"/>
                  </a:cubicBezTo>
                  <a:cubicBezTo>
                    <a:pt x="220" y="1060"/>
                    <a:pt x="1274" y="420"/>
                    <a:pt x="1283" y="435"/>
                  </a:cubicBezTo>
                  <a:cubicBezTo>
                    <a:pt x="1287" y="442"/>
                    <a:pt x="223" y="1044"/>
                    <a:pt x="227" y="1051"/>
                  </a:cubicBezTo>
                  <a:cubicBezTo>
                    <a:pt x="238" y="1069"/>
                    <a:pt x="1279" y="437"/>
                    <a:pt x="1282" y="442"/>
                  </a:cubicBezTo>
                  <a:cubicBezTo>
                    <a:pt x="1297" y="467"/>
                    <a:pt x="229" y="1035"/>
                    <a:pt x="239" y="1052"/>
                  </a:cubicBezTo>
                  <a:cubicBezTo>
                    <a:pt x="250" y="1071"/>
                    <a:pt x="1276" y="429"/>
                    <a:pt x="1287" y="448"/>
                  </a:cubicBezTo>
                  <a:cubicBezTo>
                    <a:pt x="1296" y="465"/>
                    <a:pt x="251" y="1046"/>
                    <a:pt x="254" y="1052"/>
                  </a:cubicBezTo>
                  <a:cubicBezTo>
                    <a:pt x="264" y="1068"/>
                    <a:pt x="1282" y="450"/>
                    <a:pt x="1286" y="457"/>
                  </a:cubicBezTo>
                  <a:cubicBezTo>
                    <a:pt x="1291" y="465"/>
                    <a:pt x="256" y="1044"/>
                    <a:pt x="262" y="1055"/>
                  </a:cubicBezTo>
                  <a:cubicBezTo>
                    <a:pt x="266" y="1061"/>
                    <a:pt x="1276" y="449"/>
                    <a:pt x="1285" y="464"/>
                  </a:cubicBezTo>
                  <a:cubicBezTo>
                    <a:pt x="1296" y="482"/>
                    <a:pt x="270" y="1032"/>
                    <a:pt x="281" y="1052"/>
                  </a:cubicBezTo>
                  <a:cubicBezTo>
                    <a:pt x="288" y="1063"/>
                    <a:pt x="1267" y="451"/>
                    <a:pt x="1281" y="475"/>
                  </a:cubicBezTo>
                  <a:cubicBezTo>
                    <a:pt x="1285" y="482"/>
                    <a:pt x="288" y="1039"/>
                    <a:pt x="295" y="1051"/>
                  </a:cubicBezTo>
                  <a:cubicBezTo>
                    <a:pt x="300" y="1060"/>
                    <a:pt x="1275" y="464"/>
                    <a:pt x="1284" y="480"/>
                  </a:cubicBezTo>
                  <a:cubicBezTo>
                    <a:pt x="1296" y="500"/>
                    <a:pt x="294" y="1033"/>
                    <a:pt x="306" y="1053"/>
                  </a:cubicBezTo>
                  <a:cubicBezTo>
                    <a:pt x="319" y="1076"/>
                    <a:pt x="1281" y="478"/>
                    <a:pt x="1286" y="487"/>
                  </a:cubicBezTo>
                  <a:cubicBezTo>
                    <a:pt x="1300" y="511"/>
                    <a:pt x="317" y="1047"/>
                    <a:pt x="321" y="1053"/>
                  </a:cubicBezTo>
                  <a:cubicBezTo>
                    <a:pt x="327" y="1063"/>
                    <a:pt x="1270" y="480"/>
                    <a:pt x="1281" y="499"/>
                  </a:cubicBezTo>
                  <a:cubicBezTo>
                    <a:pt x="1286" y="508"/>
                    <a:pt x="326" y="1041"/>
                    <a:pt x="333" y="1053"/>
                  </a:cubicBezTo>
                  <a:cubicBezTo>
                    <a:pt x="341" y="1067"/>
                    <a:pt x="1271" y="482"/>
                    <a:pt x="1284" y="504"/>
                  </a:cubicBezTo>
                  <a:cubicBezTo>
                    <a:pt x="1287" y="510"/>
                    <a:pt x="344" y="1040"/>
                    <a:pt x="350" y="1051"/>
                  </a:cubicBezTo>
                  <a:cubicBezTo>
                    <a:pt x="363" y="1073"/>
                    <a:pt x="1279" y="505"/>
                    <a:pt x="1283" y="513"/>
                  </a:cubicBezTo>
                  <a:cubicBezTo>
                    <a:pt x="1288" y="520"/>
                    <a:pt x="351" y="1035"/>
                    <a:pt x="362" y="1052"/>
                  </a:cubicBezTo>
                  <a:cubicBezTo>
                    <a:pt x="373" y="1073"/>
                    <a:pt x="1274" y="507"/>
                    <a:pt x="1282" y="521"/>
                  </a:cubicBezTo>
                  <a:cubicBezTo>
                    <a:pt x="1287" y="530"/>
                    <a:pt x="361" y="1032"/>
                    <a:pt x="373" y="1053"/>
                  </a:cubicBezTo>
                  <a:cubicBezTo>
                    <a:pt x="384" y="1071"/>
                    <a:pt x="1276" y="515"/>
                    <a:pt x="1283" y="528"/>
                  </a:cubicBezTo>
                  <a:cubicBezTo>
                    <a:pt x="1288" y="537"/>
                    <a:pt x="380" y="1039"/>
                    <a:pt x="387" y="1052"/>
                  </a:cubicBezTo>
                  <a:cubicBezTo>
                    <a:pt x="400" y="1074"/>
                    <a:pt x="1276" y="517"/>
                    <a:pt x="1286" y="534"/>
                  </a:cubicBezTo>
                  <a:cubicBezTo>
                    <a:pt x="1296" y="551"/>
                    <a:pt x="394" y="1037"/>
                    <a:pt x="402" y="1052"/>
                  </a:cubicBezTo>
                  <a:cubicBezTo>
                    <a:pt x="413" y="1071"/>
                    <a:pt x="1273" y="528"/>
                    <a:pt x="1282" y="544"/>
                  </a:cubicBezTo>
                  <a:cubicBezTo>
                    <a:pt x="1293" y="562"/>
                    <a:pt x="408" y="1044"/>
                    <a:pt x="413" y="1054"/>
                  </a:cubicBezTo>
                  <a:cubicBezTo>
                    <a:pt x="424" y="1073"/>
                    <a:pt x="1281" y="542"/>
                    <a:pt x="1286" y="550"/>
                  </a:cubicBezTo>
                  <a:cubicBezTo>
                    <a:pt x="1291" y="559"/>
                    <a:pt x="413" y="1034"/>
                    <a:pt x="425" y="1055"/>
                  </a:cubicBezTo>
                  <a:cubicBezTo>
                    <a:pt x="435" y="1072"/>
                    <a:pt x="1277" y="543"/>
                    <a:pt x="1285" y="558"/>
                  </a:cubicBezTo>
                  <a:cubicBezTo>
                    <a:pt x="1292" y="570"/>
                    <a:pt x="434" y="1044"/>
                    <a:pt x="440" y="1054"/>
                  </a:cubicBezTo>
                  <a:cubicBezTo>
                    <a:pt x="452" y="1074"/>
                    <a:pt x="1281" y="562"/>
                    <a:pt x="1283" y="567"/>
                  </a:cubicBezTo>
                  <a:cubicBezTo>
                    <a:pt x="1293" y="583"/>
                    <a:pt x="452" y="1045"/>
                    <a:pt x="456" y="1053"/>
                  </a:cubicBezTo>
                  <a:cubicBezTo>
                    <a:pt x="459" y="1057"/>
                    <a:pt x="1270" y="557"/>
                    <a:pt x="1281" y="576"/>
                  </a:cubicBezTo>
                  <a:cubicBezTo>
                    <a:pt x="1293" y="596"/>
                    <a:pt x="464" y="1039"/>
                    <a:pt x="471" y="1052"/>
                  </a:cubicBezTo>
                  <a:cubicBezTo>
                    <a:pt x="479" y="1066"/>
                    <a:pt x="1274" y="563"/>
                    <a:pt x="1285" y="582"/>
                  </a:cubicBezTo>
                  <a:cubicBezTo>
                    <a:pt x="1291" y="593"/>
                    <a:pt x="468" y="1036"/>
                    <a:pt x="479" y="1055"/>
                  </a:cubicBezTo>
                  <a:cubicBezTo>
                    <a:pt x="486" y="1067"/>
                    <a:pt x="1274" y="579"/>
                    <a:pt x="1282" y="592"/>
                  </a:cubicBezTo>
                  <a:cubicBezTo>
                    <a:pt x="1286" y="600"/>
                    <a:pt x="491" y="1041"/>
                    <a:pt x="498" y="1052"/>
                  </a:cubicBezTo>
                  <a:cubicBezTo>
                    <a:pt x="502" y="1060"/>
                    <a:pt x="1280" y="595"/>
                    <a:pt x="1283" y="599"/>
                  </a:cubicBezTo>
                  <a:cubicBezTo>
                    <a:pt x="1286" y="605"/>
                    <a:pt x="498" y="1037"/>
                    <a:pt x="508" y="1054"/>
                  </a:cubicBezTo>
                  <a:cubicBezTo>
                    <a:pt x="512" y="1061"/>
                    <a:pt x="1275" y="590"/>
                    <a:pt x="1284" y="606"/>
                  </a:cubicBezTo>
                  <a:cubicBezTo>
                    <a:pt x="1295" y="625"/>
                    <a:pt x="510" y="1035"/>
                    <a:pt x="521" y="1054"/>
                  </a:cubicBezTo>
                  <a:cubicBezTo>
                    <a:pt x="530" y="1070"/>
                    <a:pt x="1276" y="607"/>
                    <a:pt x="1281" y="615"/>
                  </a:cubicBezTo>
                  <a:cubicBezTo>
                    <a:pt x="1291" y="633"/>
                    <a:pt x="529" y="1041"/>
                    <a:pt x="537" y="1053"/>
                  </a:cubicBezTo>
                  <a:cubicBezTo>
                    <a:pt x="540" y="1059"/>
                    <a:pt x="1279" y="618"/>
                    <a:pt x="1281" y="623"/>
                  </a:cubicBezTo>
                  <a:cubicBezTo>
                    <a:pt x="1291" y="639"/>
                    <a:pt x="539" y="1041"/>
                    <a:pt x="547" y="1055"/>
                  </a:cubicBezTo>
                  <a:cubicBezTo>
                    <a:pt x="556" y="1071"/>
                    <a:pt x="1275" y="613"/>
                    <a:pt x="1285" y="629"/>
                  </a:cubicBezTo>
                  <a:cubicBezTo>
                    <a:pt x="1290" y="638"/>
                    <a:pt x="566" y="1047"/>
                    <a:pt x="568" y="1051"/>
                  </a:cubicBezTo>
                  <a:cubicBezTo>
                    <a:pt x="571" y="1058"/>
                    <a:pt x="1274" y="626"/>
                    <a:pt x="1281" y="639"/>
                  </a:cubicBezTo>
                  <a:cubicBezTo>
                    <a:pt x="1291" y="656"/>
                    <a:pt x="569" y="1048"/>
                    <a:pt x="573" y="1055"/>
                  </a:cubicBezTo>
                  <a:cubicBezTo>
                    <a:pt x="576" y="1059"/>
                    <a:pt x="1276" y="640"/>
                    <a:pt x="1280" y="647"/>
                  </a:cubicBezTo>
                  <a:cubicBezTo>
                    <a:pt x="1286" y="658"/>
                    <a:pt x="586" y="1045"/>
                    <a:pt x="590" y="1053"/>
                  </a:cubicBezTo>
                  <a:cubicBezTo>
                    <a:pt x="593" y="1058"/>
                    <a:pt x="1279" y="650"/>
                    <a:pt x="1281" y="654"/>
                  </a:cubicBezTo>
                  <a:cubicBezTo>
                    <a:pt x="1286" y="663"/>
                    <a:pt x="592" y="1038"/>
                    <a:pt x="602" y="1055"/>
                  </a:cubicBezTo>
                  <a:cubicBezTo>
                    <a:pt x="607" y="1063"/>
                    <a:pt x="1279" y="652"/>
                    <a:pt x="1284" y="661"/>
                  </a:cubicBezTo>
                  <a:cubicBezTo>
                    <a:pt x="1290" y="671"/>
                    <a:pt x="615" y="1038"/>
                    <a:pt x="622" y="1051"/>
                  </a:cubicBezTo>
                  <a:cubicBezTo>
                    <a:pt x="627" y="1060"/>
                    <a:pt x="1277" y="656"/>
                    <a:pt x="1284" y="669"/>
                  </a:cubicBezTo>
                  <a:cubicBezTo>
                    <a:pt x="1292" y="683"/>
                    <a:pt x="628" y="1038"/>
                    <a:pt x="636" y="1051"/>
                  </a:cubicBezTo>
                  <a:cubicBezTo>
                    <a:pt x="638" y="1056"/>
                    <a:pt x="1278" y="667"/>
                    <a:pt x="1284" y="677"/>
                  </a:cubicBezTo>
                  <a:cubicBezTo>
                    <a:pt x="1287" y="682"/>
                    <a:pt x="640" y="1036"/>
                    <a:pt x="649" y="1052"/>
                  </a:cubicBezTo>
                  <a:cubicBezTo>
                    <a:pt x="651" y="1055"/>
                    <a:pt x="1276" y="676"/>
                    <a:pt x="1282" y="686"/>
                  </a:cubicBezTo>
                  <a:cubicBezTo>
                    <a:pt x="1289" y="697"/>
                    <a:pt x="655" y="1043"/>
                    <a:pt x="661" y="1052"/>
                  </a:cubicBezTo>
                  <a:cubicBezTo>
                    <a:pt x="666" y="1062"/>
                    <a:pt x="1272" y="681"/>
                    <a:pt x="1280" y="695"/>
                  </a:cubicBezTo>
                  <a:cubicBezTo>
                    <a:pt x="1284" y="701"/>
                    <a:pt x="662" y="1043"/>
                    <a:pt x="669" y="1055"/>
                  </a:cubicBezTo>
                  <a:cubicBezTo>
                    <a:pt x="674" y="1064"/>
                    <a:pt x="1280" y="687"/>
                    <a:pt x="1286" y="698"/>
                  </a:cubicBezTo>
                  <a:cubicBezTo>
                    <a:pt x="1288" y="702"/>
                    <a:pt x="686" y="1048"/>
                    <a:pt x="688" y="1052"/>
                  </a:cubicBezTo>
                  <a:cubicBezTo>
                    <a:pt x="690" y="1055"/>
                    <a:pt x="1279" y="702"/>
                    <a:pt x="1283" y="708"/>
                  </a:cubicBezTo>
                  <a:cubicBezTo>
                    <a:pt x="1289" y="719"/>
                    <a:pt x="695" y="1042"/>
                    <a:pt x="701" y="1052"/>
                  </a:cubicBezTo>
                  <a:cubicBezTo>
                    <a:pt x="707" y="1062"/>
                    <a:pt x="1275" y="705"/>
                    <a:pt x="1282" y="717"/>
                  </a:cubicBezTo>
                  <a:cubicBezTo>
                    <a:pt x="1286" y="725"/>
                    <a:pt x="711" y="1040"/>
                    <a:pt x="717" y="1051"/>
                  </a:cubicBezTo>
                  <a:cubicBezTo>
                    <a:pt x="719" y="1054"/>
                    <a:pt x="1275" y="712"/>
                    <a:pt x="1283" y="725"/>
                  </a:cubicBezTo>
                  <a:cubicBezTo>
                    <a:pt x="1291" y="738"/>
                    <a:pt x="722" y="1046"/>
                    <a:pt x="726" y="1053"/>
                  </a:cubicBezTo>
                  <a:cubicBezTo>
                    <a:pt x="729" y="1058"/>
                    <a:pt x="1274" y="724"/>
                    <a:pt x="1280" y="734"/>
                  </a:cubicBezTo>
                  <a:cubicBezTo>
                    <a:pt x="1281" y="736"/>
                    <a:pt x="734" y="1038"/>
                    <a:pt x="742" y="1051"/>
                  </a:cubicBezTo>
                  <a:cubicBezTo>
                    <a:pt x="745" y="1057"/>
                    <a:pt x="1276" y="733"/>
                    <a:pt x="1280" y="741"/>
                  </a:cubicBezTo>
                  <a:cubicBezTo>
                    <a:pt x="1286" y="751"/>
                    <a:pt x="751" y="1046"/>
                    <a:pt x="755" y="1052"/>
                  </a:cubicBezTo>
                  <a:cubicBezTo>
                    <a:pt x="759" y="1060"/>
                    <a:pt x="1281" y="739"/>
                    <a:pt x="1285" y="746"/>
                  </a:cubicBezTo>
                  <a:cubicBezTo>
                    <a:pt x="1287" y="749"/>
                    <a:pt x="759" y="1040"/>
                    <a:pt x="766" y="1052"/>
                  </a:cubicBezTo>
                  <a:cubicBezTo>
                    <a:pt x="770" y="1059"/>
                    <a:pt x="1278" y="749"/>
                    <a:pt x="1281" y="755"/>
                  </a:cubicBezTo>
                  <a:cubicBezTo>
                    <a:pt x="1286" y="763"/>
                    <a:pt x="770" y="1042"/>
                    <a:pt x="777" y="1054"/>
                  </a:cubicBezTo>
                  <a:cubicBezTo>
                    <a:pt x="780" y="1060"/>
                    <a:pt x="1276" y="756"/>
                    <a:pt x="1280" y="764"/>
                  </a:cubicBezTo>
                  <a:cubicBezTo>
                    <a:pt x="1282" y="766"/>
                    <a:pt x="787" y="1043"/>
                    <a:pt x="793" y="1053"/>
                  </a:cubicBezTo>
                  <a:cubicBezTo>
                    <a:pt x="797" y="1061"/>
                    <a:pt x="1280" y="760"/>
                    <a:pt x="1285" y="768"/>
                  </a:cubicBezTo>
                  <a:cubicBezTo>
                    <a:pt x="1291" y="778"/>
                    <a:pt x="806" y="1049"/>
                    <a:pt x="808" y="1052"/>
                  </a:cubicBezTo>
                  <a:cubicBezTo>
                    <a:pt x="812" y="1058"/>
                    <a:pt x="1278" y="766"/>
                    <a:pt x="1284" y="777"/>
                  </a:cubicBezTo>
                  <a:cubicBezTo>
                    <a:pt x="1286" y="780"/>
                    <a:pt x="816" y="1050"/>
                    <a:pt x="818" y="1053"/>
                  </a:cubicBezTo>
                  <a:cubicBezTo>
                    <a:pt x="822" y="1059"/>
                    <a:pt x="1278" y="774"/>
                    <a:pt x="1284" y="785"/>
                  </a:cubicBezTo>
                  <a:cubicBezTo>
                    <a:pt x="1290" y="796"/>
                    <a:pt x="827" y="1050"/>
                    <a:pt x="830" y="1054"/>
                  </a:cubicBezTo>
                  <a:cubicBezTo>
                    <a:pt x="834" y="1062"/>
                    <a:pt x="1281" y="783"/>
                    <a:pt x="1286" y="791"/>
                  </a:cubicBezTo>
                  <a:cubicBezTo>
                    <a:pt x="1287" y="793"/>
                    <a:pt x="839" y="1047"/>
                    <a:pt x="843" y="1054"/>
                  </a:cubicBezTo>
                  <a:cubicBezTo>
                    <a:pt x="848" y="1062"/>
                    <a:pt x="1279" y="792"/>
                    <a:pt x="1283" y="799"/>
                  </a:cubicBezTo>
                  <a:cubicBezTo>
                    <a:pt x="1287" y="806"/>
                    <a:pt x="850" y="1043"/>
                    <a:pt x="856" y="1053"/>
                  </a:cubicBezTo>
                  <a:cubicBezTo>
                    <a:pt x="861" y="1062"/>
                    <a:pt x="1280" y="806"/>
                    <a:pt x="1282" y="808"/>
                  </a:cubicBezTo>
                  <a:cubicBezTo>
                    <a:pt x="1284" y="812"/>
                    <a:pt x="869" y="1050"/>
                    <a:pt x="871" y="1053"/>
                  </a:cubicBezTo>
                  <a:cubicBezTo>
                    <a:pt x="875" y="1061"/>
                    <a:pt x="1279" y="806"/>
                    <a:pt x="1284" y="815"/>
                  </a:cubicBezTo>
                  <a:cubicBezTo>
                    <a:pt x="1287" y="821"/>
                    <a:pt x="884" y="1045"/>
                    <a:pt x="888" y="1052"/>
                  </a:cubicBezTo>
                  <a:cubicBezTo>
                    <a:pt x="892" y="1059"/>
                    <a:pt x="1281" y="818"/>
                    <a:pt x="1284" y="823"/>
                  </a:cubicBezTo>
                  <a:cubicBezTo>
                    <a:pt x="1285" y="826"/>
                    <a:pt x="899" y="1048"/>
                    <a:pt x="902" y="1052"/>
                  </a:cubicBezTo>
                  <a:cubicBezTo>
                    <a:pt x="903" y="1055"/>
                    <a:pt x="1276" y="823"/>
                    <a:pt x="1281" y="833"/>
                  </a:cubicBezTo>
                  <a:cubicBezTo>
                    <a:pt x="1286" y="841"/>
                    <a:pt x="909" y="1047"/>
                    <a:pt x="913" y="1053"/>
                  </a:cubicBezTo>
                  <a:cubicBezTo>
                    <a:pt x="914" y="1056"/>
                    <a:pt x="1282" y="833"/>
                    <a:pt x="1285" y="839"/>
                  </a:cubicBezTo>
                  <a:cubicBezTo>
                    <a:pt x="1288" y="844"/>
                    <a:pt x="921" y="1046"/>
                    <a:pt x="925" y="1053"/>
                  </a:cubicBezTo>
                  <a:cubicBezTo>
                    <a:pt x="928" y="1058"/>
                    <a:pt x="1278" y="842"/>
                    <a:pt x="1281" y="848"/>
                  </a:cubicBezTo>
                  <a:cubicBezTo>
                    <a:pt x="1284" y="852"/>
                    <a:pt x="938" y="1051"/>
                    <a:pt x="939" y="1053"/>
                  </a:cubicBezTo>
                  <a:cubicBezTo>
                    <a:pt x="941" y="1056"/>
                    <a:pt x="1282" y="851"/>
                    <a:pt x="1283" y="854"/>
                  </a:cubicBezTo>
                  <a:cubicBezTo>
                    <a:pt x="1288" y="862"/>
                    <a:pt x="952" y="1050"/>
                    <a:pt x="953" y="1053"/>
                  </a:cubicBezTo>
                  <a:cubicBezTo>
                    <a:pt x="955" y="1056"/>
                    <a:pt x="1283" y="856"/>
                    <a:pt x="1286" y="861"/>
                  </a:cubicBezTo>
                  <a:cubicBezTo>
                    <a:pt x="1287" y="863"/>
                    <a:pt x="963" y="1052"/>
                    <a:pt x="964" y="1053"/>
                  </a:cubicBezTo>
                  <a:cubicBezTo>
                    <a:pt x="966" y="1057"/>
                    <a:pt x="1278" y="867"/>
                    <a:pt x="1280" y="871"/>
                  </a:cubicBezTo>
                  <a:cubicBezTo>
                    <a:pt x="1281" y="873"/>
                    <a:pt x="980" y="1048"/>
                    <a:pt x="982" y="1052"/>
                  </a:cubicBezTo>
                  <a:cubicBezTo>
                    <a:pt x="985" y="1057"/>
                    <a:pt x="1279" y="873"/>
                    <a:pt x="1282" y="878"/>
                  </a:cubicBezTo>
                  <a:cubicBezTo>
                    <a:pt x="1283" y="880"/>
                    <a:pt x="989" y="1051"/>
                    <a:pt x="990" y="1053"/>
                  </a:cubicBezTo>
                  <a:cubicBezTo>
                    <a:pt x="992" y="1057"/>
                    <a:pt x="1277" y="879"/>
                    <a:pt x="1281" y="886"/>
                  </a:cubicBezTo>
                  <a:cubicBezTo>
                    <a:pt x="1283" y="889"/>
                    <a:pt x="1002" y="1048"/>
                    <a:pt x="1005" y="1052"/>
                  </a:cubicBezTo>
                  <a:cubicBezTo>
                    <a:pt x="1008" y="1058"/>
                    <a:pt x="1282" y="889"/>
                    <a:pt x="1283" y="891"/>
                  </a:cubicBezTo>
                  <a:cubicBezTo>
                    <a:pt x="1285" y="893"/>
                    <a:pt x="1012" y="1049"/>
                    <a:pt x="1015" y="1055"/>
                  </a:cubicBezTo>
                  <a:cubicBezTo>
                    <a:pt x="1016" y="1057"/>
                    <a:pt x="1284" y="896"/>
                    <a:pt x="1285" y="899"/>
                  </a:cubicBezTo>
                  <a:cubicBezTo>
                    <a:pt x="1287" y="901"/>
                    <a:pt x="1029" y="1049"/>
                    <a:pt x="1031" y="1053"/>
                  </a:cubicBezTo>
                  <a:cubicBezTo>
                    <a:pt x="1034" y="1058"/>
                    <a:pt x="1282" y="905"/>
                    <a:pt x="1283" y="907"/>
                  </a:cubicBezTo>
                  <a:cubicBezTo>
                    <a:pt x="1286" y="912"/>
                    <a:pt x="1045" y="1046"/>
                    <a:pt x="1048" y="1051"/>
                  </a:cubicBezTo>
                  <a:cubicBezTo>
                    <a:pt x="1049" y="1053"/>
                    <a:pt x="1285" y="912"/>
                    <a:pt x="1286" y="914"/>
                  </a:cubicBezTo>
                  <a:cubicBezTo>
                    <a:pt x="1289" y="918"/>
                    <a:pt x="1058" y="1050"/>
                    <a:pt x="1059" y="1053"/>
                  </a:cubicBezTo>
                  <a:cubicBezTo>
                    <a:pt x="1062" y="1058"/>
                    <a:pt x="1285" y="919"/>
                    <a:pt x="1286" y="922"/>
                  </a:cubicBezTo>
                  <a:cubicBezTo>
                    <a:pt x="1289" y="927"/>
                    <a:pt x="1071" y="1051"/>
                    <a:pt x="1073" y="1053"/>
                  </a:cubicBezTo>
                  <a:cubicBezTo>
                    <a:pt x="1074" y="1056"/>
                    <a:pt x="1281" y="931"/>
                    <a:pt x="1282" y="933"/>
                  </a:cubicBezTo>
                  <a:cubicBezTo>
                    <a:pt x="1283" y="935"/>
                    <a:pt x="1084" y="1053"/>
                    <a:pt x="1085" y="1055"/>
                  </a:cubicBezTo>
                  <a:cubicBezTo>
                    <a:pt x="1086" y="1058"/>
                    <a:pt x="1278" y="937"/>
                    <a:pt x="1281" y="942"/>
                  </a:cubicBezTo>
                  <a:cubicBezTo>
                    <a:pt x="1283" y="946"/>
                    <a:pt x="1099" y="1049"/>
                    <a:pt x="1102" y="1053"/>
                  </a:cubicBezTo>
                  <a:cubicBezTo>
                    <a:pt x="1103" y="1055"/>
                    <a:pt x="1281" y="948"/>
                    <a:pt x="1281" y="949"/>
                  </a:cubicBezTo>
                  <a:cubicBezTo>
                    <a:pt x="1283" y="952"/>
                    <a:pt x="1113" y="1050"/>
                    <a:pt x="1115" y="1053"/>
                  </a:cubicBezTo>
                  <a:cubicBezTo>
                    <a:pt x="1116" y="1054"/>
                    <a:pt x="1286" y="953"/>
                    <a:pt x="1286" y="954"/>
                  </a:cubicBezTo>
                  <a:cubicBezTo>
                    <a:pt x="1288" y="957"/>
                    <a:pt x="1128" y="1050"/>
                    <a:pt x="1129" y="1052"/>
                  </a:cubicBezTo>
                  <a:cubicBezTo>
                    <a:pt x="1131" y="1055"/>
                    <a:pt x="1281" y="960"/>
                    <a:pt x="1283" y="963"/>
                  </a:cubicBezTo>
                  <a:cubicBezTo>
                    <a:pt x="1285" y="967"/>
                    <a:pt x="1135" y="1052"/>
                    <a:pt x="1136" y="1055"/>
                  </a:cubicBezTo>
                  <a:cubicBezTo>
                    <a:pt x="1137" y="1056"/>
                    <a:pt x="1283" y="968"/>
                    <a:pt x="1284" y="970"/>
                  </a:cubicBezTo>
                  <a:cubicBezTo>
                    <a:pt x="1286" y="972"/>
                    <a:pt x="1153" y="1049"/>
                    <a:pt x="1154" y="1052"/>
                  </a:cubicBezTo>
                  <a:cubicBezTo>
                    <a:pt x="1155" y="1053"/>
                    <a:pt x="1281" y="976"/>
                    <a:pt x="1282" y="978"/>
                  </a:cubicBezTo>
                  <a:cubicBezTo>
                    <a:pt x="1283" y="981"/>
                    <a:pt x="1166" y="1050"/>
                    <a:pt x="1167" y="1052"/>
                  </a:cubicBezTo>
                  <a:cubicBezTo>
                    <a:pt x="1168" y="1054"/>
                    <a:pt x="1284" y="982"/>
                    <a:pt x="1285" y="984"/>
                  </a:cubicBezTo>
                  <a:cubicBezTo>
                    <a:pt x="1287" y="987"/>
                    <a:pt x="1178" y="1053"/>
                    <a:pt x="1178" y="1054"/>
                  </a:cubicBezTo>
                  <a:cubicBezTo>
                    <a:pt x="1179" y="1055"/>
                    <a:pt x="1282" y="992"/>
                    <a:pt x="1283" y="994"/>
                  </a:cubicBezTo>
                  <a:cubicBezTo>
                    <a:pt x="1284" y="995"/>
                    <a:pt x="1191" y="1054"/>
                    <a:pt x="1191" y="1054"/>
                  </a:cubicBezTo>
                  <a:cubicBezTo>
                    <a:pt x="1191" y="1055"/>
                    <a:pt x="1285" y="998"/>
                    <a:pt x="1285" y="1000"/>
                  </a:cubicBezTo>
                  <a:cubicBezTo>
                    <a:pt x="1286" y="1002"/>
                    <a:pt x="1206" y="1051"/>
                    <a:pt x="1207" y="1053"/>
                  </a:cubicBezTo>
                  <a:cubicBezTo>
                    <a:pt x="1208" y="1054"/>
                    <a:pt x="1281" y="1008"/>
                    <a:pt x="1282" y="1010"/>
                  </a:cubicBezTo>
                  <a:cubicBezTo>
                    <a:pt x="1282" y="1010"/>
                    <a:pt x="1217" y="1053"/>
                    <a:pt x="1218" y="1054"/>
                  </a:cubicBezTo>
                  <a:cubicBezTo>
                    <a:pt x="1218" y="1055"/>
                    <a:pt x="1286" y="1014"/>
                    <a:pt x="1286" y="1015"/>
                  </a:cubicBezTo>
                  <a:cubicBezTo>
                    <a:pt x="1286" y="1015"/>
                    <a:pt x="1236" y="1051"/>
                    <a:pt x="1236" y="1051"/>
                  </a:cubicBezTo>
                  <a:cubicBezTo>
                    <a:pt x="1236" y="1052"/>
                    <a:pt x="1279" y="1025"/>
                    <a:pt x="1280" y="1026"/>
                  </a:cubicBezTo>
                  <a:cubicBezTo>
                    <a:pt x="1280" y="1027"/>
                    <a:pt x="1248" y="1052"/>
                    <a:pt x="1248" y="1052"/>
                  </a:cubicBezTo>
                  <a:cubicBezTo>
                    <a:pt x="1248" y="1053"/>
                    <a:pt x="1285" y="1030"/>
                    <a:pt x="1285" y="1031"/>
                  </a:cubicBezTo>
                  <a:cubicBezTo>
                    <a:pt x="1286" y="1031"/>
                    <a:pt x="1259" y="1054"/>
                    <a:pt x="1260" y="1054"/>
                  </a:cubicBezTo>
                  <a:cubicBezTo>
                    <a:pt x="1260" y="1054"/>
                    <a:pt x="1280" y="1042"/>
                    <a:pt x="1280" y="1042"/>
                  </a:cubicBezTo>
                  <a:cubicBezTo>
                    <a:pt x="1280" y="1042"/>
                    <a:pt x="1278" y="1051"/>
                    <a:pt x="1278" y="1052"/>
                  </a:cubicBezTo>
                  <a:cubicBezTo>
                    <a:pt x="1278" y="1052"/>
                    <a:pt x="1284" y="1048"/>
                    <a:pt x="1284" y="1048"/>
                  </a:cubicBezTo>
                </a:path>
              </a:pathLst>
            </a:custGeom>
            <a:noFill/>
            <a:ln w="17" cap="rnd">
              <a:solidFill>
                <a:schemeClr val="bg1">
                  <a:lumMod val="85000"/>
                </a:schemeClr>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144000" tIns="41476" rIns="144000" bIns="41476" numCol="1" anchor="t" anchorCtr="0" compatLnSpc="1">
              <a:prstTxWarp prst="textNoShape">
                <a:avLst/>
              </a:prstTxWarp>
            </a:bodyPr>
            <a:lstStyle/>
            <a:p>
              <a:pPr lvl="0" algn="ctr">
                <a:spcBef>
                  <a:spcPts val="1200"/>
                </a:spcBef>
              </a:pPr>
              <a:endParaRPr lang="en-ZA" sz="300" b="1" dirty="0" smtClean="0"/>
            </a:p>
            <a:p>
              <a:pPr lvl="0" algn="ctr">
                <a:spcBef>
                  <a:spcPts val="1200"/>
                </a:spcBef>
              </a:pPr>
              <a:r>
                <a:rPr lang="en-ZA" sz="1400" b="1" dirty="0" smtClean="0"/>
                <a:t>Out of                                         SIU Mandate </a:t>
              </a:r>
              <a:endParaRPr lang="en-US" sz="1400" dirty="0"/>
            </a:p>
            <a:p>
              <a:pPr marL="171450" lvl="0" indent="-171450">
                <a:spcBef>
                  <a:spcPts val="1200"/>
                </a:spcBef>
                <a:buFont typeface="Arial" panose="020B0604020202020204" pitchFamily="34" charset="0"/>
                <a:buChar char="•"/>
              </a:pPr>
              <a:r>
                <a:rPr lang="en-US" sz="1200" dirty="0"/>
                <a:t>Arrest or </a:t>
              </a:r>
              <a:r>
                <a:rPr lang="en-US" sz="1200" dirty="0" smtClean="0"/>
                <a:t>prosecute offenders </a:t>
              </a:r>
              <a:endParaRPr lang="en-US" sz="1200" dirty="0"/>
            </a:p>
            <a:p>
              <a:pPr marL="171450" lvl="0" indent="-171450">
                <a:spcBef>
                  <a:spcPts val="1200"/>
                </a:spcBef>
                <a:buFont typeface="Arial" panose="020B0604020202020204" pitchFamily="34" charset="0"/>
                <a:buChar char="•"/>
              </a:pPr>
              <a:r>
                <a:rPr lang="en-US" sz="1200" dirty="0" smtClean="0"/>
                <a:t>Implement </a:t>
              </a:r>
              <a:r>
                <a:rPr lang="en-US" sz="1200" dirty="0"/>
                <a:t>disciplinary </a:t>
              </a:r>
              <a:r>
                <a:rPr lang="en-US" sz="1200" dirty="0" smtClean="0"/>
                <a:t>actions</a:t>
              </a:r>
            </a:p>
            <a:p>
              <a:pPr marL="171450" indent="-171450">
                <a:spcBef>
                  <a:spcPts val="1200"/>
                </a:spcBef>
                <a:buFont typeface="Arial" panose="020B0604020202020204" pitchFamily="34" charset="0"/>
                <a:buChar char="•"/>
              </a:pPr>
              <a:r>
                <a:rPr lang="en-US" sz="1200" dirty="0"/>
                <a:t>W</a:t>
              </a:r>
              <a:r>
                <a:rPr lang="en-US" sz="1200" dirty="0" smtClean="0"/>
                <a:t>orks </a:t>
              </a:r>
              <a:r>
                <a:rPr lang="en-US" sz="1200" dirty="0"/>
                <a:t>closely with other relevant agencies where its powers fall short</a:t>
              </a:r>
            </a:p>
            <a:p>
              <a:pPr marL="171450" lvl="0" indent="-171450">
                <a:spcBef>
                  <a:spcPts val="1200"/>
                </a:spcBef>
                <a:buFont typeface="Arial" panose="020B0604020202020204" pitchFamily="34" charset="0"/>
                <a:buChar char="•"/>
              </a:pPr>
              <a:endParaRPr lang="en-ZA" sz="1200" dirty="0"/>
            </a:p>
          </p:txBody>
        </p:sp>
        <p:grpSp>
          <p:nvGrpSpPr>
            <p:cNvPr id="23" name="Group 1014"/>
            <p:cNvGrpSpPr>
              <a:grpSpLocks noChangeAspect="1"/>
            </p:cNvGrpSpPr>
            <p:nvPr/>
          </p:nvGrpSpPr>
          <p:grpSpPr bwMode="auto">
            <a:xfrm>
              <a:off x="6387860" y="4207572"/>
              <a:ext cx="488396" cy="488396"/>
              <a:chOff x="5069" y="3987"/>
              <a:chExt cx="340" cy="340"/>
            </a:xfrm>
            <a:solidFill>
              <a:schemeClr val="tx1"/>
            </a:solidFill>
          </p:grpSpPr>
          <p:sp>
            <p:nvSpPr>
              <p:cNvPr id="24" name="Freeform 1015"/>
              <p:cNvSpPr>
                <a:spLocks noEditPoints="1"/>
              </p:cNvSpPr>
              <p:nvPr/>
            </p:nvSpPr>
            <p:spPr bwMode="auto">
              <a:xfrm>
                <a:off x="5069" y="3987"/>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5" name="Freeform 1016"/>
              <p:cNvSpPr>
                <a:spLocks noEditPoints="1"/>
              </p:cNvSpPr>
              <p:nvPr/>
            </p:nvSpPr>
            <p:spPr bwMode="auto">
              <a:xfrm>
                <a:off x="5134" y="4071"/>
                <a:ext cx="211" cy="171"/>
              </a:xfrm>
              <a:custGeom>
                <a:avLst/>
                <a:gdLst>
                  <a:gd name="T0" fmla="*/ 316 w 318"/>
                  <a:gd name="T1" fmla="*/ 123 h 257"/>
                  <a:gd name="T2" fmla="*/ 245 w 318"/>
                  <a:gd name="T3" fmla="*/ 57 h 257"/>
                  <a:gd name="T4" fmla="*/ 283 w 318"/>
                  <a:gd name="T5" fmla="*/ 19 h 257"/>
                  <a:gd name="T6" fmla="*/ 283 w 318"/>
                  <a:gd name="T7" fmla="*/ 4 h 257"/>
                  <a:gd name="T8" fmla="*/ 267 w 318"/>
                  <a:gd name="T9" fmla="*/ 4 h 257"/>
                  <a:gd name="T10" fmla="*/ 225 w 318"/>
                  <a:gd name="T11" fmla="*/ 47 h 257"/>
                  <a:gd name="T12" fmla="*/ 159 w 318"/>
                  <a:gd name="T13" fmla="*/ 33 h 257"/>
                  <a:gd name="T14" fmla="*/ 1 w 318"/>
                  <a:gd name="T15" fmla="*/ 122 h 257"/>
                  <a:gd name="T16" fmla="*/ 0 w 318"/>
                  <a:gd name="T17" fmla="*/ 129 h 257"/>
                  <a:gd name="T18" fmla="*/ 1 w 318"/>
                  <a:gd name="T19" fmla="*/ 134 h 257"/>
                  <a:gd name="T20" fmla="*/ 71 w 318"/>
                  <a:gd name="T21" fmla="*/ 200 h 257"/>
                  <a:gd name="T22" fmla="*/ 33 w 318"/>
                  <a:gd name="T23" fmla="*/ 238 h 257"/>
                  <a:gd name="T24" fmla="*/ 33 w 318"/>
                  <a:gd name="T25" fmla="*/ 254 h 257"/>
                  <a:gd name="T26" fmla="*/ 40 w 318"/>
                  <a:gd name="T27" fmla="*/ 257 h 257"/>
                  <a:gd name="T28" fmla="*/ 48 w 318"/>
                  <a:gd name="T29" fmla="*/ 254 h 257"/>
                  <a:gd name="T30" fmla="*/ 91 w 318"/>
                  <a:gd name="T31" fmla="*/ 210 h 257"/>
                  <a:gd name="T32" fmla="*/ 159 w 318"/>
                  <a:gd name="T33" fmla="*/ 225 h 257"/>
                  <a:gd name="T34" fmla="*/ 316 w 318"/>
                  <a:gd name="T35" fmla="*/ 135 h 257"/>
                  <a:gd name="T36" fmla="*/ 317 w 318"/>
                  <a:gd name="T37" fmla="*/ 128 h 257"/>
                  <a:gd name="T38" fmla="*/ 316 w 318"/>
                  <a:gd name="T39" fmla="*/ 123 h 257"/>
                  <a:gd name="T40" fmla="*/ 23 w 318"/>
                  <a:gd name="T41" fmla="*/ 129 h 257"/>
                  <a:gd name="T42" fmla="*/ 159 w 318"/>
                  <a:gd name="T43" fmla="*/ 54 h 257"/>
                  <a:gd name="T44" fmla="*/ 208 w 318"/>
                  <a:gd name="T45" fmla="*/ 63 h 257"/>
                  <a:gd name="T46" fmla="*/ 187 w 318"/>
                  <a:gd name="T47" fmla="*/ 84 h 257"/>
                  <a:gd name="T48" fmla="*/ 158 w 318"/>
                  <a:gd name="T49" fmla="*/ 75 h 257"/>
                  <a:gd name="T50" fmla="*/ 104 w 318"/>
                  <a:gd name="T51" fmla="*/ 129 h 257"/>
                  <a:gd name="T52" fmla="*/ 113 w 318"/>
                  <a:gd name="T53" fmla="*/ 158 h 257"/>
                  <a:gd name="T54" fmla="*/ 87 w 318"/>
                  <a:gd name="T55" fmla="*/ 184 h 257"/>
                  <a:gd name="T56" fmla="*/ 23 w 318"/>
                  <a:gd name="T57" fmla="*/ 129 h 257"/>
                  <a:gd name="T58" fmla="*/ 190 w 318"/>
                  <a:gd name="T59" fmla="*/ 129 h 257"/>
                  <a:gd name="T60" fmla="*/ 158 w 318"/>
                  <a:gd name="T61" fmla="*/ 161 h 257"/>
                  <a:gd name="T62" fmla="*/ 144 w 318"/>
                  <a:gd name="T63" fmla="*/ 157 h 257"/>
                  <a:gd name="T64" fmla="*/ 186 w 318"/>
                  <a:gd name="T65" fmla="*/ 115 h 257"/>
                  <a:gd name="T66" fmla="*/ 190 w 318"/>
                  <a:gd name="T67" fmla="*/ 129 h 257"/>
                  <a:gd name="T68" fmla="*/ 126 w 318"/>
                  <a:gd name="T69" fmla="*/ 129 h 257"/>
                  <a:gd name="T70" fmla="*/ 158 w 318"/>
                  <a:gd name="T71" fmla="*/ 97 h 257"/>
                  <a:gd name="T72" fmla="*/ 171 w 318"/>
                  <a:gd name="T73" fmla="*/ 100 h 257"/>
                  <a:gd name="T74" fmla="*/ 129 w 318"/>
                  <a:gd name="T75" fmla="*/ 142 h 257"/>
                  <a:gd name="T76" fmla="*/ 126 w 318"/>
                  <a:gd name="T77" fmla="*/ 129 h 257"/>
                  <a:gd name="T78" fmla="*/ 159 w 318"/>
                  <a:gd name="T79" fmla="*/ 203 h 257"/>
                  <a:gd name="T80" fmla="*/ 108 w 318"/>
                  <a:gd name="T81" fmla="*/ 194 h 257"/>
                  <a:gd name="T82" fmla="*/ 128 w 318"/>
                  <a:gd name="T83" fmla="*/ 173 h 257"/>
                  <a:gd name="T84" fmla="*/ 158 w 318"/>
                  <a:gd name="T85" fmla="*/ 182 h 257"/>
                  <a:gd name="T86" fmla="*/ 211 w 318"/>
                  <a:gd name="T87" fmla="*/ 129 h 257"/>
                  <a:gd name="T88" fmla="*/ 202 w 318"/>
                  <a:gd name="T89" fmla="*/ 99 h 257"/>
                  <a:gd name="T90" fmla="*/ 229 w 318"/>
                  <a:gd name="T91" fmla="*/ 72 h 257"/>
                  <a:gd name="T92" fmla="*/ 294 w 318"/>
                  <a:gd name="T93" fmla="*/ 129 h 257"/>
                  <a:gd name="T94" fmla="*/ 159 w 318"/>
                  <a:gd name="T95" fmla="*/ 203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18" h="257">
                    <a:moveTo>
                      <a:pt x="316" y="123"/>
                    </a:moveTo>
                    <a:cubicBezTo>
                      <a:pt x="303" y="103"/>
                      <a:pt x="278" y="76"/>
                      <a:pt x="245" y="57"/>
                    </a:cubicBezTo>
                    <a:cubicBezTo>
                      <a:pt x="283" y="19"/>
                      <a:pt x="283" y="19"/>
                      <a:pt x="283" y="19"/>
                    </a:cubicBezTo>
                    <a:cubicBezTo>
                      <a:pt x="287" y="15"/>
                      <a:pt x="287" y="8"/>
                      <a:pt x="283" y="4"/>
                    </a:cubicBezTo>
                    <a:cubicBezTo>
                      <a:pt x="278" y="0"/>
                      <a:pt x="272" y="0"/>
                      <a:pt x="267" y="4"/>
                    </a:cubicBezTo>
                    <a:cubicBezTo>
                      <a:pt x="225" y="47"/>
                      <a:pt x="225" y="47"/>
                      <a:pt x="225" y="47"/>
                    </a:cubicBezTo>
                    <a:cubicBezTo>
                      <a:pt x="205" y="38"/>
                      <a:pt x="183" y="33"/>
                      <a:pt x="159" y="33"/>
                    </a:cubicBezTo>
                    <a:cubicBezTo>
                      <a:pt x="88" y="33"/>
                      <a:pt x="31" y="79"/>
                      <a:pt x="1" y="122"/>
                    </a:cubicBezTo>
                    <a:cubicBezTo>
                      <a:pt x="0" y="124"/>
                      <a:pt x="0" y="127"/>
                      <a:pt x="0" y="129"/>
                    </a:cubicBezTo>
                    <a:cubicBezTo>
                      <a:pt x="0" y="131"/>
                      <a:pt x="0" y="133"/>
                      <a:pt x="1" y="134"/>
                    </a:cubicBezTo>
                    <a:cubicBezTo>
                      <a:pt x="14" y="154"/>
                      <a:pt x="38" y="181"/>
                      <a:pt x="71" y="200"/>
                    </a:cubicBezTo>
                    <a:cubicBezTo>
                      <a:pt x="33" y="238"/>
                      <a:pt x="33" y="238"/>
                      <a:pt x="33" y="238"/>
                    </a:cubicBezTo>
                    <a:cubicBezTo>
                      <a:pt x="29" y="243"/>
                      <a:pt x="29" y="249"/>
                      <a:pt x="33" y="254"/>
                    </a:cubicBezTo>
                    <a:cubicBezTo>
                      <a:pt x="35" y="256"/>
                      <a:pt x="38" y="257"/>
                      <a:pt x="40" y="257"/>
                    </a:cubicBezTo>
                    <a:cubicBezTo>
                      <a:pt x="43" y="257"/>
                      <a:pt x="46" y="256"/>
                      <a:pt x="48" y="254"/>
                    </a:cubicBezTo>
                    <a:cubicBezTo>
                      <a:pt x="91" y="210"/>
                      <a:pt x="91" y="210"/>
                      <a:pt x="91" y="210"/>
                    </a:cubicBezTo>
                    <a:cubicBezTo>
                      <a:pt x="111" y="219"/>
                      <a:pt x="134" y="225"/>
                      <a:pt x="159" y="225"/>
                    </a:cubicBezTo>
                    <a:cubicBezTo>
                      <a:pt x="229" y="225"/>
                      <a:pt x="286" y="178"/>
                      <a:pt x="316" y="135"/>
                    </a:cubicBezTo>
                    <a:cubicBezTo>
                      <a:pt x="317" y="133"/>
                      <a:pt x="318" y="131"/>
                      <a:pt x="317" y="128"/>
                    </a:cubicBezTo>
                    <a:cubicBezTo>
                      <a:pt x="317" y="127"/>
                      <a:pt x="317" y="125"/>
                      <a:pt x="316" y="123"/>
                    </a:cubicBezTo>
                    <a:close/>
                    <a:moveTo>
                      <a:pt x="23" y="129"/>
                    </a:moveTo>
                    <a:cubicBezTo>
                      <a:pt x="50" y="91"/>
                      <a:pt x="99" y="54"/>
                      <a:pt x="159" y="54"/>
                    </a:cubicBezTo>
                    <a:cubicBezTo>
                      <a:pt x="176" y="54"/>
                      <a:pt x="193" y="57"/>
                      <a:pt x="208" y="63"/>
                    </a:cubicBezTo>
                    <a:cubicBezTo>
                      <a:pt x="187" y="84"/>
                      <a:pt x="187" y="84"/>
                      <a:pt x="187" y="84"/>
                    </a:cubicBezTo>
                    <a:cubicBezTo>
                      <a:pt x="179" y="79"/>
                      <a:pt x="169" y="75"/>
                      <a:pt x="158" y="75"/>
                    </a:cubicBezTo>
                    <a:cubicBezTo>
                      <a:pt x="128" y="75"/>
                      <a:pt x="104" y="99"/>
                      <a:pt x="104" y="129"/>
                    </a:cubicBezTo>
                    <a:cubicBezTo>
                      <a:pt x="104" y="140"/>
                      <a:pt x="108" y="150"/>
                      <a:pt x="113" y="158"/>
                    </a:cubicBezTo>
                    <a:cubicBezTo>
                      <a:pt x="87" y="184"/>
                      <a:pt x="87" y="184"/>
                      <a:pt x="87" y="184"/>
                    </a:cubicBezTo>
                    <a:cubicBezTo>
                      <a:pt x="58" y="169"/>
                      <a:pt x="36" y="146"/>
                      <a:pt x="23" y="129"/>
                    </a:cubicBezTo>
                    <a:close/>
                    <a:moveTo>
                      <a:pt x="190" y="129"/>
                    </a:moveTo>
                    <a:cubicBezTo>
                      <a:pt x="190" y="146"/>
                      <a:pt x="175" y="161"/>
                      <a:pt x="158" y="161"/>
                    </a:cubicBezTo>
                    <a:cubicBezTo>
                      <a:pt x="153" y="161"/>
                      <a:pt x="148" y="159"/>
                      <a:pt x="144" y="157"/>
                    </a:cubicBezTo>
                    <a:cubicBezTo>
                      <a:pt x="186" y="115"/>
                      <a:pt x="186" y="115"/>
                      <a:pt x="186" y="115"/>
                    </a:cubicBezTo>
                    <a:cubicBezTo>
                      <a:pt x="188" y="119"/>
                      <a:pt x="190" y="124"/>
                      <a:pt x="190" y="129"/>
                    </a:cubicBezTo>
                    <a:close/>
                    <a:moveTo>
                      <a:pt x="126" y="129"/>
                    </a:moveTo>
                    <a:cubicBezTo>
                      <a:pt x="126" y="111"/>
                      <a:pt x="140" y="97"/>
                      <a:pt x="158" y="97"/>
                    </a:cubicBezTo>
                    <a:cubicBezTo>
                      <a:pt x="163" y="97"/>
                      <a:pt x="167" y="98"/>
                      <a:pt x="171" y="100"/>
                    </a:cubicBezTo>
                    <a:cubicBezTo>
                      <a:pt x="129" y="142"/>
                      <a:pt x="129" y="142"/>
                      <a:pt x="129" y="142"/>
                    </a:cubicBezTo>
                    <a:cubicBezTo>
                      <a:pt x="127" y="138"/>
                      <a:pt x="126" y="134"/>
                      <a:pt x="126" y="129"/>
                    </a:cubicBezTo>
                    <a:close/>
                    <a:moveTo>
                      <a:pt x="159" y="203"/>
                    </a:moveTo>
                    <a:cubicBezTo>
                      <a:pt x="140" y="203"/>
                      <a:pt x="123" y="200"/>
                      <a:pt x="108" y="194"/>
                    </a:cubicBezTo>
                    <a:cubicBezTo>
                      <a:pt x="128" y="173"/>
                      <a:pt x="128" y="173"/>
                      <a:pt x="128" y="173"/>
                    </a:cubicBezTo>
                    <a:cubicBezTo>
                      <a:pt x="137" y="179"/>
                      <a:pt x="147" y="182"/>
                      <a:pt x="158" y="182"/>
                    </a:cubicBezTo>
                    <a:cubicBezTo>
                      <a:pt x="187" y="182"/>
                      <a:pt x="211" y="158"/>
                      <a:pt x="211" y="129"/>
                    </a:cubicBezTo>
                    <a:cubicBezTo>
                      <a:pt x="211" y="118"/>
                      <a:pt x="208" y="108"/>
                      <a:pt x="202" y="99"/>
                    </a:cubicBezTo>
                    <a:cubicBezTo>
                      <a:pt x="229" y="72"/>
                      <a:pt x="229" y="72"/>
                      <a:pt x="229" y="72"/>
                    </a:cubicBezTo>
                    <a:cubicBezTo>
                      <a:pt x="259" y="88"/>
                      <a:pt x="281" y="111"/>
                      <a:pt x="294" y="129"/>
                    </a:cubicBezTo>
                    <a:cubicBezTo>
                      <a:pt x="267" y="166"/>
                      <a:pt x="218" y="203"/>
                      <a:pt x="159" y="20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grpSp>
        <p:nvGrpSpPr>
          <p:cNvPr id="8" name="Group 7"/>
          <p:cNvGrpSpPr/>
          <p:nvPr/>
        </p:nvGrpSpPr>
        <p:grpSpPr>
          <a:xfrm>
            <a:off x="301010" y="4006217"/>
            <a:ext cx="2686814" cy="2375532"/>
            <a:chOff x="229002" y="4006217"/>
            <a:chExt cx="2686814" cy="2375532"/>
          </a:xfrm>
        </p:grpSpPr>
        <p:sp>
          <p:nvSpPr>
            <p:cNvPr id="20" name="Freeform 19"/>
            <p:cNvSpPr>
              <a:spLocks/>
            </p:cNvSpPr>
            <p:nvPr/>
          </p:nvSpPr>
          <p:spPr bwMode="auto">
            <a:xfrm>
              <a:off x="229002" y="4006217"/>
              <a:ext cx="2686814" cy="2375532"/>
            </a:xfrm>
            <a:custGeom>
              <a:avLst/>
              <a:gdLst>
                <a:gd name="T0" fmla="*/ 62 w 1304"/>
                <a:gd name="T1" fmla="*/ 29 h 1084"/>
                <a:gd name="T2" fmla="*/ 120 w 1304"/>
                <a:gd name="T3" fmla="*/ 28 h 1084"/>
                <a:gd name="T4" fmla="*/ 173 w 1304"/>
                <a:gd name="T5" fmla="*/ 30 h 1084"/>
                <a:gd name="T6" fmla="*/ 222 w 1304"/>
                <a:gd name="T7" fmla="*/ 30 h 1084"/>
                <a:gd name="T8" fmla="*/ 274 w 1304"/>
                <a:gd name="T9" fmla="*/ 30 h 1084"/>
                <a:gd name="T10" fmla="*/ 328 w 1304"/>
                <a:gd name="T11" fmla="*/ 31 h 1084"/>
                <a:gd name="T12" fmla="*/ 384 w 1304"/>
                <a:gd name="T13" fmla="*/ 29 h 1084"/>
                <a:gd name="T14" fmla="*/ 432 w 1304"/>
                <a:gd name="T15" fmla="*/ 31 h 1084"/>
                <a:gd name="T16" fmla="*/ 490 w 1304"/>
                <a:gd name="T17" fmla="*/ 28 h 1084"/>
                <a:gd name="T18" fmla="*/ 540 w 1304"/>
                <a:gd name="T19" fmla="*/ 30 h 1084"/>
                <a:gd name="T20" fmla="*/ 591 w 1304"/>
                <a:gd name="T21" fmla="*/ 30 h 1084"/>
                <a:gd name="T22" fmla="*/ 644 w 1304"/>
                <a:gd name="T23" fmla="*/ 30 h 1084"/>
                <a:gd name="T24" fmla="*/ 699 w 1304"/>
                <a:gd name="T25" fmla="*/ 28 h 1084"/>
                <a:gd name="T26" fmla="*/ 751 w 1304"/>
                <a:gd name="T27" fmla="*/ 30 h 1084"/>
                <a:gd name="T28" fmla="*/ 811 w 1304"/>
                <a:gd name="T29" fmla="*/ 27 h 1084"/>
                <a:gd name="T30" fmla="*/ 860 w 1304"/>
                <a:gd name="T31" fmla="*/ 31 h 1084"/>
                <a:gd name="T32" fmla="*/ 918 w 1304"/>
                <a:gd name="T33" fmla="*/ 29 h 1084"/>
                <a:gd name="T34" fmla="*/ 969 w 1304"/>
                <a:gd name="T35" fmla="*/ 30 h 1084"/>
                <a:gd name="T36" fmla="*/ 1023 w 1304"/>
                <a:gd name="T37" fmla="*/ 28 h 1084"/>
                <a:gd name="T38" fmla="*/ 1072 w 1304"/>
                <a:gd name="T39" fmla="*/ 31 h 1084"/>
                <a:gd name="T40" fmla="*/ 1132 w 1304"/>
                <a:gd name="T41" fmla="*/ 27 h 1084"/>
                <a:gd name="T42" fmla="*/ 1183 w 1304"/>
                <a:gd name="T43" fmla="*/ 29 h 1084"/>
                <a:gd name="T44" fmla="*/ 1236 w 1304"/>
                <a:gd name="T45" fmla="*/ 28 h 1084"/>
                <a:gd name="T46" fmla="*/ 1285 w 1304"/>
                <a:gd name="T47" fmla="*/ 30 h 1084"/>
                <a:gd name="T48" fmla="*/ 1281 w 1304"/>
                <a:gd name="T49" fmla="*/ 63 h 1084"/>
                <a:gd name="T50" fmla="*/ 1286 w 1304"/>
                <a:gd name="T51" fmla="*/ 92 h 1084"/>
                <a:gd name="T52" fmla="*/ 1283 w 1304"/>
                <a:gd name="T53" fmla="*/ 123 h 1084"/>
                <a:gd name="T54" fmla="*/ 1284 w 1304"/>
                <a:gd name="T55" fmla="*/ 154 h 1084"/>
                <a:gd name="T56" fmla="*/ 1286 w 1304"/>
                <a:gd name="T57" fmla="*/ 184 h 1084"/>
                <a:gd name="T58" fmla="*/ 1282 w 1304"/>
                <a:gd name="T59" fmla="*/ 217 h 1084"/>
                <a:gd name="T60" fmla="*/ 1284 w 1304"/>
                <a:gd name="T61" fmla="*/ 248 h 1084"/>
                <a:gd name="T62" fmla="*/ 1283 w 1304"/>
                <a:gd name="T63" fmla="*/ 280 h 1084"/>
                <a:gd name="T64" fmla="*/ 1284 w 1304"/>
                <a:gd name="T65" fmla="*/ 309 h 1084"/>
                <a:gd name="T66" fmla="*/ 1282 w 1304"/>
                <a:gd name="T67" fmla="*/ 344 h 1084"/>
                <a:gd name="T68" fmla="*/ 1282 w 1304"/>
                <a:gd name="T69" fmla="*/ 375 h 1084"/>
                <a:gd name="T70" fmla="*/ 1280 w 1304"/>
                <a:gd name="T71" fmla="*/ 405 h 1084"/>
                <a:gd name="T72" fmla="*/ 1283 w 1304"/>
                <a:gd name="T73" fmla="*/ 435 h 1084"/>
                <a:gd name="T74" fmla="*/ 1285 w 1304"/>
                <a:gd name="T75" fmla="*/ 464 h 1084"/>
                <a:gd name="T76" fmla="*/ 1281 w 1304"/>
                <a:gd name="T77" fmla="*/ 499 h 1084"/>
                <a:gd name="T78" fmla="*/ 1283 w 1304"/>
                <a:gd name="T79" fmla="*/ 528 h 1084"/>
                <a:gd name="T80" fmla="*/ 1285 w 1304"/>
                <a:gd name="T81" fmla="*/ 558 h 1084"/>
                <a:gd name="T82" fmla="*/ 1282 w 1304"/>
                <a:gd name="T83" fmla="*/ 592 h 1084"/>
                <a:gd name="T84" fmla="*/ 1281 w 1304"/>
                <a:gd name="T85" fmla="*/ 623 h 1084"/>
                <a:gd name="T86" fmla="*/ 1281 w 1304"/>
                <a:gd name="T87" fmla="*/ 654 h 1084"/>
                <a:gd name="T88" fmla="*/ 1282 w 1304"/>
                <a:gd name="T89" fmla="*/ 686 h 1084"/>
                <a:gd name="T90" fmla="*/ 1282 w 1304"/>
                <a:gd name="T91" fmla="*/ 717 h 1084"/>
                <a:gd name="T92" fmla="*/ 1285 w 1304"/>
                <a:gd name="T93" fmla="*/ 746 h 1084"/>
                <a:gd name="T94" fmla="*/ 1284 w 1304"/>
                <a:gd name="T95" fmla="*/ 777 h 1084"/>
                <a:gd name="T96" fmla="*/ 1282 w 1304"/>
                <a:gd name="T97" fmla="*/ 808 h 1084"/>
                <a:gd name="T98" fmla="*/ 1285 w 1304"/>
                <a:gd name="T99" fmla="*/ 839 h 1084"/>
                <a:gd name="T100" fmla="*/ 1280 w 1304"/>
                <a:gd name="T101" fmla="*/ 871 h 1084"/>
                <a:gd name="T102" fmla="*/ 1285 w 1304"/>
                <a:gd name="T103" fmla="*/ 899 h 1084"/>
                <a:gd name="T104" fmla="*/ 1282 w 1304"/>
                <a:gd name="T105" fmla="*/ 933 h 1084"/>
                <a:gd name="T106" fmla="*/ 1283 w 1304"/>
                <a:gd name="T107" fmla="*/ 963 h 1084"/>
                <a:gd name="T108" fmla="*/ 1283 w 1304"/>
                <a:gd name="T109" fmla="*/ 994 h 1084"/>
                <a:gd name="T110" fmla="*/ 1280 w 1304"/>
                <a:gd name="T111" fmla="*/ 1026 h 1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04" h="1084">
                  <a:moveTo>
                    <a:pt x="19" y="31"/>
                  </a:moveTo>
                  <a:cubicBezTo>
                    <a:pt x="19" y="31"/>
                    <a:pt x="23" y="29"/>
                    <a:pt x="23" y="29"/>
                  </a:cubicBezTo>
                  <a:cubicBezTo>
                    <a:pt x="23" y="29"/>
                    <a:pt x="22" y="37"/>
                    <a:pt x="22" y="37"/>
                  </a:cubicBezTo>
                  <a:cubicBezTo>
                    <a:pt x="23" y="38"/>
                    <a:pt x="39" y="28"/>
                    <a:pt x="39" y="28"/>
                  </a:cubicBezTo>
                  <a:cubicBezTo>
                    <a:pt x="39" y="28"/>
                    <a:pt x="22" y="44"/>
                    <a:pt x="23" y="45"/>
                  </a:cubicBezTo>
                  <a:cubicBezTo>
                    <a:pt x="23" y="45"/>
                    <a:pt x="46" y="31"/>
                    <a:pt x="46" y="31"/>
                  </a:cubicBezTo>
                  <a:cubicBezTo>
                    <a:pt x="47" y="31"/>
                    <a:pt x="16" y="55"/>
                    <a:pt x="16" y="56"/>
                  </a:cubicBezTo>
                  <a:cubicBezTo>
                    <a:pt x="16" y="56"/>
                    <a:pt x="62" y="28"/>
                    <a:pt x="62" y="29"/>
                  </a:cubicBezTo>
                  <a:cubicBezTo>
                    <a:pt x="63" y="30"/>
                    <a:pt x="17" y="62"/>
                    <a:pt x="18" y="63"/>
                  </a:cubicBezTo>
                  <a:cubicBezTo>
                    <a:pt x="18" y="64"/>
                    <a:pt x="78" y="27"/>
                    <a:pt x="78" y="28"/>
                  </a:cubicBezTo>
                  <a:cubicBezTo>
                    <a:pt x="79" y="29"/>
                    <a:pt x="18" y="69"/>
                    <a:pt x="19" y="70"/>
                  </a:cubicBezTo>
                  <a:cubicBezTo>
                    <a:pt x="19" y="72"/>
                    <a:pt x="87" y="31"/>
                    <a:pt x="87" y="31"/>
                  </a:cubicBezTo>
                  <a:cubicBezTo>
                    <a:pt x="88" y="33"/>
                    <a:pt x="21" y="75"/>
                    <a:pt x="22" y="76"/>
                  </a:cubicBezTo>
                  <a:cubicBezTo>
                    <a:pt x="22" y="77"/>
                    <a:pt x="106" y="27"/>
                    <a:pt x="106" y="28"/>
                  </a:cubicBezTo>
                  <a:cubicBezTo>
                    <a:pt x="107" y="29"/>
                    <a:pt x="19" y="85"/>
                    <a:pt x="20" y="86"/>
                  </a:cubicBezTo>
                  <a:cubicBezTo>
                    <a:pt x="21" y="87"/>
                    <a:pt x="118" y="26"/>
                    <a:pt x="120" y="28"/>
                  </a:cubicBezTo>
                  <a:cubicBezTo>
                    <a:pt x="120" y="29"/>
                    <a:pt x="18" y="92"/>
                    <a:pt x="19" y="94"/>
                  </a:cubicBezTo>
                  <a:cubicBezTo>
                    <a:pt x="20" y="95"/>
                    <a:pt x="132" y="27"/>
                    <a:pt x="133" y="29"/>
                  </a:cubicBezTo>
                  <a:cubicBezTo>
                    <a:pt x="134" y="31"/>
                    <a:pt x="16" y="103"/>
                    <a:pt x="17" y="104"/>
                  </a:cubicBezTo>
                  <a:cubicBezTo>
                    <a:pt x="18" y="107"/>
                    <a:pt x="147" y="28"/>
                    <a:pt x="147" y="29"/>
                  </a:cubicBezTo>
                  <a:cubicBezTo>
                    <a:pt x="148" y="31"/>
                    <a:pt x="19" y="108"/>
                    <a:pt x="20" y="110"/>
                  </a:cubicBezTo>
                  <a:cubicBezTo>
                    <a:pt x="21" y="111"/>
                    <a:pt x="164" y="26"/>
                    <a:pt x="164" y="27"/>
                  </a:cubicBezTo>
                  <a:cubicBezTo>
                    <a:pt x="165" y="29"/>
                    <a:pt x="15" y="118"/>
                    <a:pt x="16" y="120"/>
                  </a:cubicBezTo>
                  <a:cubicBezTo>
                    <a:pt x="17" y="122"/>
                    <a:pt x="172" y="29"/>
                    <a:pt x="173" y="30"/>
                  </a:cubicBezTo>
                  <a:cubicBezTo>
                    <a:pt x="174" y="31"/>
                    <a:pt x="21" y="123"/>
                    <a:pt x="22" y="125"/>
                  </a:cubicBezTo>
                  <a:cubicBezTo>
                    <a:pt x="23" y="127"/>
                    <a:pt x="182" y="27"/>
                    <a:pt x="184" y="31"/>
                  </a:cubicBezTo>
                  <a:cubicBezTo>
                    <a:pt x="185" y="33"/>
                    <a:pt x="20" y="128"/>
                    <a:pt x="22" y="132"/>
                  </a:cubicBezTo>
                  <a:cubicBezTo>
                    <a:pt x="23" y="133"/>
                    <a:pt x="198" y="29"/>
                    <a:pt x="198" y="30"/>
                  </a:cubicBezTo>
                  <a:cubicBezTo>
                    <a:pt x="200" y="32"/>
                    <a:pt x="18" y="137"/>
                    <a:pt x="20" y="140"/>
                  </a:cubicBezTo>
                  <a:cubicBezTo>
                    <a:pt x="21" y="142"/>
                    <a:pt x="212" y="28"/>
                    <a:pt x="212" y="29"/>
                  </a:cubicBezTo>
                  <a:cubicBezTo>
                    <a:pt x="214" y="31"/>
                    <a:pt x="18" y="145"/>
                    <a:pt x="19" y="148"/>
                  </a:cubicBezTo>
                  <a:cubicBezTo>
                    <a:pt x="21" y="151"/>
                    <a:pt x="221" y="28"/>
                    <a:pt x="222" y="30"/>
                  </a:cubicBezTo>
                  <a:cubicBezTo>
                    <a:pt x="225" y="35"/>
                    <a:pt x="21" y="150"/>
                    <a:pt x="23" y="153"/>
                  </a:cubicBezTo>
                  <a:cubicBezTo>
                    <a:pt x="25" y="158"/>
                    <a:pt x="232" y="26"/>
                    <a:pt x="234" y="30"/>
                  </a:cubicBezTo>
                  <a:cubicBezTo>
                    <a:pt x="237" y="34"/>
                    <a:pt x="15" y="162"/>
                    <a:pt x="16" y="163"/>
                  </a:cubicBezTo>
                  <a:cubicBezTo>
                    <a:pt x="19" y="168"/>
                    <a:pt x="246" y="26"/>
                    <a:pt x="248" y="30"/>
                  </a:cubicBezTo>
                  <a:cubicBezTo>
                    <a:pt x="250" y="34"/>
                    <a:pt x="16" y="168"/>
                    <a:pt x="17" y="170"/>
                  </a:cubicBezTo>
                  <a:cubicBezTo>
                    <a:pt x="19" y="173"/>
                    <a:pt x="256" y="25"/>
                    <a:pt x="260" y="31"/>
                  </a:cubicBezTo>
                  <a:cubicBezTo>
                    <a:pt x="261" y="33"/>
                    <a:pt x="19" y="173"/>
                    <a:pt x="21" y="176"/>
                  </a:cubicBezTo>
                  <a:cubicBezTo>
                    <a:pt x="25" y="182"/>
                    <a:pt x="270" y="24"/>
                    <a:pt x="274" y="30"/>
                  </a:cubicBezTo>
                  <a:cubicBezTo>
                    <a:pt x="277" y="36"/>
                    <a:pt x="20" y="183"/>
                    <a:pt x="20" y="184"/>
                  </a:cubicBezTo>
                  <a:cubicBezTo>
                    <a:pt x="22" y="188"/>
                    <a:pt x="290" y="25"/>
                    <a:pt x="292" y="28"/>
                  </a:cubicBezTo>
                  <a:cubicBezTo>
                    <a:pt x="293" y="30"/>
                    <a:pt x="14" y="187"/>
                    <a:pt x="18" y="194"/>
                  </a:cubicBezTo>
                  <a:cubicBezTo>
                    <a:pt x="20" y="197"/>
                    <a:pt x="299" y="26"/>
                    <a:pt x="301" y="30"/>
                  </a:cubicBezTo>
                  <a:cubicBezTo>
                    <a:pt x="304" y="34"/>
                    <a:pt x="19" y="199"/>
                    <a:pt x="20" y="200"/>
                  </a:cubicBezTo>
                  <a:cubicBezTo>
                    <a:pt x="23" y="206"/>
                    <a:pt x="316" y="23"/>
                    <a:pt x="319" y="28"/>
                  </a:cubicBezTo>
                  <a:cubicBezTo>
                    <a:pt x="320" y="30"/>
                    <a:pt x="16" y="208"/>
                    <a:pt x="17" y="210"/>
                  </a:cubicBezTo>
                  <a:cubicBezTo>
                    <a:pt x="21" y="217"/>
                    <a:pt x="324" y="23"/>
                    <a:pt x="328" y="31"/>
                  </a:cubicBezTo>
                  <a:cubicBezTo>
                    <a:pt x="330" y="34"/>
                    <a:pt x="20" y="213"/>
                    <a:pt x="21" y="215"/>
                  </a:cubicBezTo>
                  <a:cubicBezTo>
                    <a:pt x="25" y="222"/>
                    <a:pt x="342" y="20"/>
                    <a:pt x="346" y="27"/>
                  </a:cubicBezTo>
                  <a:cubicBezTo>
                    <a:pt x="348" y="31"/>
                    <a:pt x="17" y="215"/>
                    <a:pt x="21" y="222"/>
                  </a:cubicBezTo>
                  <a:cubicBezTo>
                    <a:pt x="24" y="227"/>
                    <a:pt x="351" y="25"/>
                    <a:pt x="354" y="30"/>
                  </a:cubicBezTo>
                  <a:cubicBezTo>
                    <a:pt x="355" y="33"/>
                    <a:pt x="14" y="227"/>
                    <a:pt x="17" y="233"/>
                  </a:cubicBezTo>
                  <a:cubicBezTo>
                    <a:pt x="18" y="235"/>
                    <a:pt x="372" y="26"/>
                    <a:pt x="373" y="28"/>
                  </a:cubicBezTo>
                  <a:cubicBezTo>
                    <a:pt x="374" y="30"/>
                    <a:pt x="19" y="235"/>
                    <a:pt x="21" y="238"/>
                  </a:cubicBezTo>
                  <a:cubicBezTo>
                    <a:pt x="23" y="242"/>
                    <a:pt x="381" y="23"/>
                    <a:pt x="384" y="29"/>
                  </a:cubicBezTo>
                  <a:cubicBezTo>
                    <a:pt x="388" y="35"/>
                    <a:pt x="20" y="243"/>
                    <a:pt x="21" y="245"/>
                  </a:cubicBezTo>
                  <a:cubicBezTo>
                    <a:pt x="26" y="255"/>
                    <a:pt x="392" y="21"/>
                    <a:pt x="397" y="29"/>
                  </a:cubicBezTo>
                  <a:cubicBezTo>
                    <a:pt x="399" y="32"/>
                    <a:pt x="16" y="251"/>
                    <a:pt x="18" y="255"/>
                  </a:cubicBezTo>
                  <a:cubicBezTo>
                    <a:pt x="20" y="260"/>
                    <a:pt x="403" y="24"/>
                    <a:pt x="406" y="30"/>
                  </a:cubicBezTo>
                  <a:cubicBezTo>
                    <a:pt x="409" y="35"/>
                    <a:pt x="11" y="254"/>
                    <a:pt x="17" y="263"/>
                  </a:cubicBezTo>
                  <a:cubicBezTo>
                    <a:pt x="21" y="272"/>
                    <a:pt x="416" y="23"/>
                    <a:pt x="420" y="30"/>
                  </a:cubicBezTo>
                  <a:cubicBezTo>
                    <a:pt x="424" y="37"/>
                    <a:pt x="17" y="257"/>
                    <a:pt x="22" y="267"/>
                  </a:cubicBezTo>
                  <a:cubicBezTo>
                    <a:pt x="24" y="270"/>
                    <a:pt x="429" y="26"/>
                    <a:pt x="432" y="31"/>
                  </a:cubicBezTo>
                  <a:cubicBezTo>
                    <a:pt x="435" y="36"/>
                    <a:pt x="13" y="269"/>
                    <a:pt x="18" y="277"/>
                  </a:cubicBezTo>
                  <a:cubicBezTo>
                    <a:pt x="22" y="284"/>
                    <a:pt x="442" y="27"/>
                    <a:pt x="444" y="31"/>
                  </a:cubicBezTo>
                  <a:cubicBezTo>
                    <a:pt x="450" y="41"/>
                    <a:pt x="15" y="280"/>
                    <a:pt x="18" y="285"/>
                  </a:cubicBezTo>
                  <a:cubicBezTo>
                    <a:pt x="21" y="290"/>
                    <a:pt x="455" y="21"/>
                    <a:pt x="460" y="30"/>
                  </a:cubicBezTo>
                  <a:cubicBezTo>
                    <a:pt x="463" y="36"/>
                    <a:pt x="19" y="286"/>
                    <a:pt x="22" y="291"/>
                  </a:cubicBezTo>
                  <a:cubicBezTo>
                    <a:pt x="24" y="296"/>
                    <a:pt x="467" y="19"/>
                    <a:pt x="473" y="30"/>
                  </a:cubicBezTo>
                  <a:cubicBezTo>
                    <a:pt x="479" y="40"/>
                    <a:pt x="15" y="299"/>
                    <a:pt x="16" y="301"/>
                  </a:cubicBezTo>
                  <a:cubicBezTo>
                    <a:pt x="20" y="309"/>
                    <a:pt x="485" y="19"/>
                    <a:pt x="490" y="28"/>
                  </a:cubicBezTo>
                  <a:cubicBezTo>
                    <a:pt x="496" y="38"/>
                    <a:pt x="14" y="303"/>
                    <a:pt x="17" y="308"/>
                  </a:cubicBezTo>
                  <a:cubicBezTo>
                    <a:pt x="23" y="319"/>
                    <a:pt x="496" y="16"/>
                    <a:pt x="503" y="27"/>
                  </a:cubicBezTo>
                  <a:cubicBezTo>
                    <a:pt x="505" y="32"/>
                    <a:pt x="16" y="307"/>
                    <a:pt x="21" y="314"/>
                  </a:cubicBezTo>
                  <a:cubicBezTo>
                    <a:pt x="27" y="324"/>
                    <a:pt x="510" y="16"/>
                    <a:pt x="516" y="28"/>
                  </a:cubicBezTo>
                  <a:cubicBezTo>
                    <a:pt x="523" y="39"/>
                    <a:pt x="16" y="317"/>
                    <a:pt x="19" y="323"/>
                  </a:cubicBezTo>
                  <a:cubicBezTo>
                    <a:pt x="22" y="328"/>
                    <a:pt x="521" y="22"/>
                    <a:pt x="526" y="30"/>
                  </a:cubicBezTo>
                  <a:cubicBezTo>
                    <a:pt x="531" y="40"/>
                    <a:pt x="16" y="322"/>
                    <a:pt x="20" y="330"/>
                  </a:cubicBezTo>
                  <a:cubicBezTo>
                    <a:pt x="23" y="335"/>
                    <a:pt x="539" y="27"/>
                    <a:pt x="540" y="30"/>
                  </a:cubicBezTo>
                  <a:cubicBezTo>
                    <a:pt x="544" y="36"/>
                    <a:pt x="14" y="334"/>
                    <a:pt x="17" y="340"/>
                  </a:cubicBezTo>
                  <a:cubicBezTo>
                    <a:pt x="23" y="349"/>
                    <a:pt x="547" y="22"/>
                    <a:pt x="552" y="31"/>
                  </a:cubicBezTo>
                  <a:cubicBezTo>
                    <a:pt x="559" y="43"/>
                    <a:pt x="11" y="333"/>
                    <a:pt x="19" y="346"/>
                  </a:cubicBezTo>
                  <a:cubicBezTo>
                    <a:pt x="25" y="357"/>
                    <a:pt x="568" y="24"/>
                    <a:pt x="570" y="28"/>
                  </a:cubicBezTo>
                  <a:cubicBezTo>
                    <a:pt x="576" y="39"/>
                    <a:pt x="15" y="338"/>
                    <a:pt x="23" y="351"/>
                  </a:cubicBezTo>
                  <a:cubicBezTo>
                    <a:pt x="31" y="365"/>
                    <a:pt x="575" y="21"/>
                    <a:pt x="580" y="29"/>
                  </a:cubicBezTo>
                  <a:cubicBezTo>
                    <a:pt x="587" y="41"/>
                    <a:pt x="9" y="349"/>
                    <a:pt x="17" y="362"/>
                  </a:cubicBezTo>
                  <a:cubicBezTo>
                    <a:pt x="19" y="366"/>
                    <a:pt x="586" y="22"/>
                    <a:pt x="591" y="30"/>
                  </a:cubicBezTo>
                  <a:cubicBezTo>
                    <a:pt x="598" y="42"/>
                    <a:pt x="7" y="355"/>
                    <a:pt x="16" y="370"/>
                  </a:cubicBezTo>
                  <a:cubicBezTo>
                    <a:pt x="18" y="374"/>
                    <a:pt x="599" y="15"/>
                    <a:pt x="607" y="28"/>
                  </a:cubicBezTo>
                  <a:cubicBezTo>
                    <a:pt x="609" y="33"/>
                    <a:pt x="13" y="362"/>
                    <a:pt x="20" y="375"/>
                  </a:cubicBezTo>
                  <a:cubicBezTo>
                    <a:pt x="24" y="382"/>
                    <a:pt x="613" y="15"/>
                    <a:pt x="620" y="28"/>
                  </a:cubicBezTo>
                  <a:cubicBezTo>
                    <a:pt x="622" y="31"/>
                    <a:pt x="15" y="368"/>
                    <a:pt x="22" y="381"/>
                  </a:cubicBezTo>
                  <a:cubicBezTo>
                    <a:pt x="29" y="393"/>
                    <a:pt x="621" y="16"/>
                    <a:pt x="629" y="30"/>
                  </a:cubicBezTo>
                  <a:cubicBezTo>
                    <a:pt x="632" y="34"/>
                    <a:pt x="11" y="379"/>
                    <a:pt x="18" y="391"/>
                  </a:cubicBezTo>
                  <a:cubicBezTo>
                    <a:pt x="23" y="400"/>
                    <a:pt x="641" y="25"/>
                    <a:pt x="644" y="30"/>
                  </a:cubicBezTo>
                  <a:cubicBezTo>
                    <a:pt x="651" y="43"/>
                    <a:pt x="17" y="388"/>
                    <a:pt x="22" y="396"/>
                  </a:cubicBezTo>
                  <a:cubicBezTo>
                    <a:pt x="26" y="404"/>
                    <a:pt x="650" y="22"/>
                    <a:pt x="655" y="30"/>
                  </a:cubicBezTo>
                  <a:cubicBezTo>
                    <a:pt x="661" y="40"/>
                    <a:pt x="16" y="399"/>
                    <a:pt x="19" y="405"/>
                  </a:cubicBezTo>
                  <a:cubicBezTo>
                    <a:pt x="25" y="415"/>
                    <a:pt x="661" y="13"/>
                    <a:pt x="670" y="29"/>
                  </a:cubicBezTo>
                  <a:cubicBezTo>
                    <a:pt x="674" y="36"/>
                    <a:pt x="12" y="405"/>
                    <a:pt x="17" y="414"/>
                  </a:cubicBezTo>
                  <a:cubicBezTo>
                    <a:pt x="26" y="430"/>
                    <a:pt x="678" y="24"/>
                    <a:pt x="682" y="30"/>
                  </a:cubicBezTo>
                  <a:cubicBezTo>
                    <a:pt x="690" y="45"/>
                    <a:pt x="18" y="414"/>
                    <a:pt x="21" y="419"/>
                  </a:cubicBezTo>
                  <a:cubicBezTo>
                    <a:pt x="25" y="426"/>
                    <a:pt x="696" y="23"/>
                    <a:pt x="699" y="28"/>
                  </a:cubicBezTo>
                  <a:cubicBezTo>
                    <a:pt x="703" y="34"/>
                    <a:pt x="13" y="423"/>
                    <a:pt x="17" y="430"/>
                  </a:cubicBezTo>
                  <a:cubicBezTo>
                    <a:pt x="20" y="437"/>
                    <a:pt x="709" y="23"/>
                    <a:pt x="712" y="29"/>
                  </a:cubicBezTo>
                  <a:cubicBezTo>
                    <a:pt x="715" y="33"/>
                    <a:pt x="12" y="430"/>
                    <a:pt x="17" y="438"/>
                  </a:cubicBezTo>
                  <a:cubicBezTo>
                    <a:pt x="20" y="443"/>
                    <a:pt x="719" y="23"/>
                    <a:pt x="723" y="30"/>
                  </a:cubicBezTo>
                  <a:cubicBezTo>
                    <a:pt x="730" y="43"/>
                    <a:pt x="15" y="435"/>
                    <a:pt x="20" y="444"/>
                  </a:cubicBezTo>
                  <a:cubicBezTo>
                    <a:pt x="30" y="461"/>
                    <a:pt x="736" y="17"/>
                    <a:pt x="742" y="28"/>
                  </a:cubicBezTo>
                  <a:cubicBezTo>
                    <a:pt x="750" y="41"/>
                    <a:pt x="14" y="446"/>
                    <a:pt x="18" y="453"/>
                  </a:cubicBezTo>
                  <a:cubicBezTo>
                    <a:pt x="24" y="463"/>
                    <a:pt x="747" y="23"/>
                    <a:pt x="751" y="30"/>
                  </a:cubicBezTo>
                  <a:cubicBezTo>
                    <a:pt x="759" y="43"/>
                    <a:pt x="7" y="443"/>
                    <a:pt x="17" y="461"/>
                  </a:cubicBezTo>
                  <a:cubicBezTo>
                    <a:pt x="27" y="479"/>
                    <a:pt x="758" y="12"/>
                    <a:pt x="767" y="28"/>
                  </a:cubicBezTo>
                  <a:cubicBezTo>
                    <a:pt x="770" y="32"/>
                    <a:pt x="11" y="459"/>
                    <a:pt x="17" y="470"/>
                  </a:cubicBezTo>
                  <a:cubicBezTo>
                    <a:pt x="21" y="476"/>
                    <a:pt x="770" y="11"/>
                    <a:pt x="780" y="29"/>
                  </a:cubicBezTo>
                  <a:cubicBezTo>
                    <a:pt x="784" y="35"/>
                    <a:pt x="12" y="468"/>
                    <a:pt x="17" y="477"/>
                  </a:cubicBezTo>
                  <a:cubicBezTo>
                    <a:pt x="28" y="496"/>
                    <a:pt x="781" y="15"/>
                    <a:pt x="791" y="31"/>
                  </a:cubicBezTo>
                  <a:cubicBezTo>
                    <a:pt x="793" y="35"/>
                    <a:pt x="9" y="467"/>
                    <a:pt x="19" y="485"/>
                  </a:cubicBezTo>
                  <a:cubicBezTo>
                    <a:pt x="27" y="499"/>
                    <a:pt x="804" y="16"/>
                    <a:pt x="811" y="27"/>
                  </a:cubicBezTo>
                  <a:cubicBezTo>
                    <a:pt x="819" y="42"/>
                    <a:pt x="14" y="480"/>
                    <a:pt x="21" y="492"/>
                  </a:cubicBezTo>
                  <a:cubicBezTo>
                    <a:pt x="28" y="503"/>
                    <a:pt x="815" y="19"/>
                    <a:pt x="821" y="30"/>
                  </a:cubicBezTo>
                  <a:cubicBezTo>
                    <a:pt x="827" y="39"/>
                    <a:pt x="16" y="490"/>
                    <a:pt x="21" y="499"/>
                  </a:cubicBezTo>
                  <a:cubicBezTo>
                    <a:pt x="31" y="516"/>
                    <a:pt x="829" y="18"/>
                    <a:pt x="836" y="29"/>
                  </a:cubicBezTo>
                  <a:cubicBezTo>
                    <a:pt x="840" y="36"/>
                    <a:pt x="8" y="492"/>
                    <a:pt x="18" y="509"/>
                  </a:cubicBezTo>
                  <a:cubicBezTo>
                    <a:pt x="23" y="518"/>
                    <a:pt x="845" y="18"/>
                    <a:pt x="851" y="28"/>
                  </a:cubicBezTo>
                  <a:cubicBezTo>
                    <a:pt x="862" y="48"/>
                    <a:pt x="11" y="500"/>
                    <a:pt x="20" y="515"/>
                  </a:cubicBezTo>
                  <a:cubicBezTo>
                    <a:pt x="31" y="535"/>
                    <a:pt x="851" y="16"/>
                    <a:pt x="860" y="31"/>
                  </a:cubicBezTo>
                  <a:cubicBezTo>
                    <a:pt x="863" y="37"/>
                    <a:pt x="11" y="512"/>
                    <a:pt x="18" y="524"/>
                  </a:cubicBezTo>
                  <a:cubicBezTo>
                    <a:pt x="21" y="529"/>
                    <a:pt x="870" y="23"/>
                    <a:pt x="874" y="30"/>
                  </a:cubicBezTo>
                  <a:cubicBezTo>
                    <a:pt x="880" y="40"/>
                    <a:pt x="13" y="524"/>
                    <a:pt x="18" y="533"/>
                  </a:cubicBezTo>
                  <a:cubicBezTo>
                    <a:pt x="23" y="542"/>
                    <a:pt x="880" y="13"/>
                    <a:pt x="889" y="30"/>
                  </a:cubicBezTo>
                  <a:cubicBezTo>
                    <a:pt x="897" y="43"/>
                    <a:pt x="8" y="526"/>
                    <a:pt x="17" y="542"/>
                  </a:cubicBezTo>
                  <a:cubicBezTo>
                    <a:pt x="20" y="548"/>
                    <a:pt x="903" y="19"/>
                    <a:pt x="907" y="27"/>
                  </a:cubicBezTo>
                  <a:cubicBezTo>
                    <a:pt x="913" y="37"/>
                    <a:pt x="13" y="540"/>
                    <a:pt x="18" y="549"/>
                  </a:cubicBezTo>
                  <a:cubicBezTo>
                    <a:pt x="24" y="559"/>
                    <a:pt x="915" y="23"/>
                    <a:pt x="918" y="29"/>
                  </a:cubicBezTo>
                  <a:cubicBezTo>
                    <a:pt x="928" y="46"/>
                    <a:pt x="10" y="533"/>
                    <a:pt x="22" y="554"/>
                  </a:cubicBezTo>
                  <a:cubicBezTo>
                    <a:pt x="31" y="569"/>
                    <a:pt x="923" y="22"/>
                    <a:pt x="928" y="31"/>
                  </a:cubicBezTo>
                  <a:cubicBezTo>
                    <a:pt x="935" y="43"/>
                    <a:pt x="7" y="541"/>
                    <a:pt x="19" y="563"/>
                  </a:cubicBezTo>
                  <a:cubicBezTo>
                    <a:pt x="28" y="578"/>
                    <a:pt x="931" y="9"/>
                    <a:pt x="943" y="30"/>
                  </a:cubicBezTo>
                  <a:cubicBezTo>
                    <a:pt x="952" y="46"/>
                    <a:pt x="8" y="557"/>
                    <a:pt x="16" y="572"/>
                  </a:cubicBezTo>
                  <a:cubicBezTo>
                    <a:pt x="23" y="584"/>
                    <a:pt x="951" y="17"/>
                    <a:pt x="958" y="29"/>
                  </a:cubicBezTo>
                  <a:cubicBezTo>
                    <a:pt x="970" y="49"/>
                    <a:pt x="15" y="567"/>
                    <a:pt x="21" y="577"/>
                  </a:cubicBezTo>
                  <a:cubicBezTo>
                    <a:pt x="30" y="594"/>
                    <a:pt x="958" y="11"/>
                    <a:pt x="969" y="30"/>
                  </a:cubicBezTo>
                  <a:cubicBezTo>
                    <a:pt x="976" y="42"/>
                    <a:pt x="7" y="572"/>
                    <a:pt x="16" y="588"/>
                  </a:cubicBezTo>
                  <a:cubicBezTo>
                    <a:pt x="26" y="606"/>
                    <a:pt x="979" y="15"/>
                    <a:pt x="986" y="28"/>
                  </a:cubicBezTo>
                  <a:cubicBezTo>
                    <a:pt x="999" y="50"/>
                    <a:pt x="18" y="585"/>
                    <a:pt x="22" y="592"/>
                  </a:cubicBezTo>
                  <a:cubicBezTo>
                    <a:pt x="28" y="603"/>
                    <a:pt x="994" y="18"/>
                    <a:pt x="999" y="27"/>
                  </a:cubicBezTo>
                  <a:cubicBezTo>
                    <a:pt x="1010" y="47"/>
                    <a:pt x="14" y="597"/>
                    <a:pt x="17" y="602"/>
                  </a:cubicBezTo>
                  <a:cubicBezTo>
                    <a:pt x="20" y="607"/>
                    <a:pt x="997" y="8"/>
                    <a:pt x="1009" y="29"/>
                  </a:cubicBezTo>
                  <a:cubicBezTo>
                    <a:pt x="1022" y="52"/>
                    <a:pt x="7" y="592"/>
                    <a:pt x="17" y="609"/>
                  </a:cubicBezTo>
                  <a:cubicBezTo>
                    <a:pt x="21" y="616"/>
                    <a:pt x="1009" y="5"/>
                    <a:pt x="1023" y="28"/>
                  </a:cubicBezTo>
                  <a:cubicBezTo>
                    <a:pt x="1028" y="37"/>
                    <a:pt x="11" y="594"/>
                    <a:pt x="23" y="614"/>
                  </a:cubicBezTo>
                  <a:cubicBezTo>
                    <a:pt x="35" y="635"/>
                    <a:pt x="1029" y="24"/>
                    <a:pt x="1033" y="31"/>
                  </a:cubicBezTo>
                  <a:cubicBezTo>
                    <a:pt x="1044" y="49"/>
                    <a:pt x="9" y="597"/>
                    <a:pt x="23" y="622"/>
                  </a:cubicBezTo>
                  <a:cubicBezTo>
                    <a:pt x="30" y="635"/>
                    <a:pt x="1046" y="21"/>
                    <a:pt x="1050" y="29"/>
                  </a:cubicBezTo>
                  <a:cubicBezTo>
                    <a:pt x="1062" y="49"/>
                    <a:pt x="11" y="617"/>
                    <a:pt x="19" y="631"/>
                  </a:cubicBezTo>
                  <a:cubicBezTo>
                    <a:pt x="28" y="648"/>
                    <a:pt x="1051" y="13"/>
                    <a:pt x="1060" y="30"/>
                  </a:cubicBezTo>
                  <a:cubicBezTo>
                    <a:pt x="1068" y="44"/>
                    <a:pt x="13" y="621"/>
                    <a:pt x="22" y="637"/>
                  </a:cubicBezTo>
                  <a:cubicBezTo>
                    <a:pt x="33" y="656"/>
                    <a:pt x="1063" y="14"/>
                    <a:pt x="1072" y="31"/>
                  </a:cubicBezTo>
                  <a:cubicBezTo>
                    <a:pt x="1082" y="48"/>
                    <a:pt x="16" y="638"/>
                    <a:pt x="21" y="646"/>
                  </a:cubicBezTo>
                  <a:cubicBezTo>
                    <a:pt x="29" y="660"/>
                    <a:pt x="1075" y="9"/>
                    <a:pt x="1087" y="31"/>
                  </a:cubicBezTo>
                  <a:cubicBezTo>
                    <a:pt x="1101" y="56"/>
                    <a:pt x="11" y="638"/>
                    <a:pt x="20" y="654"/>
                  </a:cubicBezTo>
                  <a:cubicBezTo>
                    <a:pt x="30" y="671"/>
                    <a:pt x="1100" y="20"/>
                    <a:pt x="1104" y="28"/>
                  </a:cubicBezTo>
                  <a:cubicBezTo>
                    <a:pt x="1110" y="39"/>
                    <a:pt x="7" y="636"/>
                    <a:pt x="22" y="661"/>
                  </a:cubicBezTo>
                  <a:cubicBezTo>
                    <a:pt x="32" y="678"/>
                    <a:pt x="1104" y="14"/>
                    <a:pt x="1114" y="30"/>
                  </a:cubicBezTo>
                  <a:cubicBezTo>
                    <a:pt x="1124" y="47"/>
                    <a:pt x="3" y="648"/>
                    <a:pt x="17" y="671"/>
                  </a:cubicBezTo>
                  <a:cubicBezTo>
                    <a:pt x="28" y="691"/>
                    <a:pt x="1117" y="0"/>
                    <a:pt x="1132" y="27"/>
                  </a:cubicBezTo>
                  <a:cubicBezTo>
                    <a:pt x="1141" y="43"/>
                    <a:pt x="10" y="660"/>
                    <a:pt x="20" y="678"/>
                  </a:cubicBezTo>
                  <a:cubicBezTo>
                    <a:pt x="29" y="693"/>
                    <a:pt x="1138" y="18"/>
                    <a:pt x="1144" y="28"/>
                  </a:cubicBezTo>
                  <a:cubicBezTo>
                    <a:pt x="1152" y="42"/>
                    <a:pt x="16" y="672"/>
                    <a:pt x="23" y="684"/>
                  </a:cubicBezTo>
                  <a:cubicBezTo>
                    <a:pt x="27" y="691"/>
                    <a:pt x="1141" y="5"/>
                    <a:pt x="1155" y="30"/>
                  </a:cubicBezTo>
                  <a:cubicBezTo>
                    <a:pt x="1170" y="55"/>
                    <a:pt x="12" y="689"/>
                    <a:pt x="16" y="695"/>
                  </a:cubicBezTo>
                  <a:cubicBezTo>
                    <a:pt x="26" y="712"/>
                    <a:pt x="1155" y="9"/>
                    <a:pt x="1167" y="31"/>
                  </a:cubicBezTo>
                  <a:cubicBezTo>
                    <a:pt x="1175" y="44"/>
                    <a:pt x="6" y="675"/>
                    <a:pt x="21" y="700"/>
                  </a:cubicBezTo>
                  <a:cubicBezTo>
                    <a:pt x="25" y="708"/>
                    <a:pt x="1170" y="7"/>
                    <a:pt x="1183" y="29"/>
                  </a:cubicBezTo>
                  <a:cubicBezTo>
                    <a:pt x="1198" y="57"/>
                    <a:pt x="7" y="694"/>
                    <a:pt x="16" y="710"/>
                  </a:cubicBezTo>
                  <a:cubicBezTo>
                    <a:pt x="21" y="719"/>
                    <a:pt x="1187" y="7"/>
                    <a:pt x="1199" y="28"/>
                  </a:cubicBezTo>
                  <a:cubicBezTo>
                    <a:pt x="1206" y="39"/>
                    <a:pt x="6" y="698"/>
                    <a:pt x="17" y="717"/>
                  </a:cubicBezTo>
                  <a:cubicBezTo>
                    <a:pt x="32" y="743"/>
                    <a:pt x="1197" y="14"/>
                    <a:pt x="1206" y="31"/>
                  </a:cubicBezTo>
                  <a:cubicBezTo>
                    <a:pt x="1222" y="57"/>
                    <a:pt x="8" y="698"/>
                    <a:pt x="22" y="722"/>
                  </a:cubicBezTo>
                  <a:cubicBezTo>
                    <a:pt x="39" y="752"/>
                    <a:pt x="1212" y="19"/>
                    <a:pt x="1219" y="31"/>
                  </a:cubicBezTo>
                  <a:cubicBezTo>
                    <a:pt x="1229" y="47"/>
                    <a:pt x="4" y="702"/>
                    <a:pt x="20" y="730"/>
                  </a:cubicBezTo>
                  <a:cubicBezTo>
                    <a:pt x="35" y="757"/>
                    <a:pt x="1221" y="4"/>
                    <a:pt x="1236" y="28"/>
                  </a:cubicBezTo>
                  <a:cubicBezTo>
                    <a:pt x="1252" y="57"/>
                    <a:pt x="2" y="710"/>
                    <a:pt x="18" y="738"/>
                  </a:cubicBezTo>
                  <a:cubicBezTo>
                    <a:pt x="29" y="757"/>
                    <a:pt x="1238" y="13"/>
                    <a:pt x="1248" y="29"/>
                  </a:cubicBezTo>
                  <a:cubicBezTo>
                    <a:pt x="1265" y="59"/>
                    <a:pt x="12" y="732"/>
                    <a:pt x="19" y="745"/>
                  </a:cubicBezTo>
                  <a:cubicBezTo>
                    <a:pt x="34" y="771"/>
                    <a:pt x="1248" y="14"/>
                    <a:pt x="1258" y="30"/>
                  </a:cubicBezTo>
                  <a:cubicBezTo>
                    <a:pt x="1273" y="58"/>
                    <a:pt x="17" y="746"/>
                    <a:pt x="20" y="752"/>
                  </a:cubicBezTo>
                  <a:cubicBezTo>
                    <a:pt x="37" y="781"/>
                    <a:pt x="1258" y="9"/>
                    <a:pt x="1270" y="31"/>
                  </a:cubicBezTo>
                  <a:cubicBezTo>
                    <a:pt x="1274" y="37"/>
                    <a:pt x="12" y="743"/>
                    <a:pt x="22" y="759"/>
                  </a:cubicBezTo>
                  <a:cubicBezTo>
                    <a:pt x="31" y="775"/>
                    <a:pt x="1279" y="20"/>
                    <a:pt x="1285" y="30"/>
                  </a:cubicBezTo>
                  <a:cubicBezTo>
                    <a:pt x="1295" y="47"/>
                    <a:pt x="18" y="759"/>
                    <a:pt x="22" y="767"/>
                  </a:cubicBezTo>
                  <a:cubicBezTo>
                    <a:pt x="38" y="794"/>
                    <a:pt x="1280" y="32"/>
                    <a:pt x="1283" y="39"/>
                  </a:cubicBezTo>
                  <a:cubicBezTo>
                    <a:pt x="1290" y="49"/>
                    <a:pt x="3" y="751"/>
                    <a:pt x="18" y="777"/>
                  </a:cubicBezTo>
                  <a:cubicBezTo>
                    <a:pt x="34" y="805"/>
                    <a:pt x="1270" y="18"/>
                    <a:pt x="1286" y="45"/>
                  </a:cubicBezTo>
                  <a:cubicBezTo>
                    <a:pt x="1301" y="72"/>
                    <a:pt x="11" y="771"/>
                    <a:pt x="18" y="785"/>
                  </a:cubicBezTo>
                  <a:cubicBezTo>
                    <a:pt x="30" y="805"/>
                    <a:pt x="1280" y="43"/>
                    <a:pt x="1286" y="53"/>
                  </a:cubicBezTo>
                  <a:cubicBezTo>
                    <a:pt x="1300" y="77"/>
                    <a:pt x="12" y="780"/>
                    <a:pt x="19" y="792"/>
                  </a:cubicBezTo>
                  <a:cubicBezTo>
                    <a:pt x="28" y="808"/>
                    <a:pt x="1268" y="40"/>
                    <a:pt x="1281" y="63"/>
                  </a:cubicBezTo>
                  <a:cubicBezTo>
                    <a:pt x="1294" y="85"/>
                    <a:pt x="1" y="772"/>
                    <a:pt x="17" y="801"/>
                  </a:cubicBezTo>
                  <a:cubicBezTo>
                    <a:pt x="25" y="814"/>
                    <a:pt x="1277" y="56"/>
                    <a:pt x="1285" y="69"/>
                  </a:cubicBezTo>
                  <a:cubicBezTo>
                    <a:pt x="1303" y="100"/>
                    <a:pt x="10" y="793"/>
                    <a:pt x="19" y="808"/>
                  </a:cubicBezTo>
                  <a:cubicBezTo>
                    <a:pt x="33" y="833"/>
                    <a:pt x="1274" y="59"/>
                    <a:pt x="1284" y="77"/>
                  </a:cubicBezTo>
                  <a:cubicBezTo>
                    <a:pt x="1299" y="102"/>
                    <a:pt x="6" y="790"/>
                    <a:pt x="20" y="815"/>
                  </a:cubicBezTo>
                  <a:cubicBezTo>
                    <a:pt x="36" y="842"/>
                    <a:pt x="1278" y="71"/>
                    <a:pt x="1286" y="84"/>
                  </a:cubicBezTo>
                  <a:cubicBezTo>
                    <a:pt x="1304" y="116"/>
                    <a:pt x="8" y="798"/>
                    <a:pt x="22" y="821"/>
                  </a:cubicBezTo>
                  <a:cubicBezTo>
                    <a:pt x="28" y="832"/>
                    <a:pt x="1273" y="69"/>
                    <a:pt x="1286" y="92"/>
                  </a:cubicBezTo>
                  <a:cubicBezTo>
                    <a:pt x="1290" y="99"/>
                    <a:pt x="0" y="804"/>
                    <a:pt x="16" y="832"/>
                  </a:cubicBezTo>
                  <a:cubicBezTo>
                    <a:pt x="26" y="848"/>
                    <a:pt x="1274" y="84"/>
                    <a:pt x="1283" y="100"/>
                  </a:cubicBezTo>
                  <a:cubicBezTo>
                    <a:pt x="1287" y="107"/>
                    <a:pt x="12" y="824"/>
                    <a:pt x="20" y="838"/>
                  </a:cubicBezTo>
                  <a:cubicBezTo>
                    <a:pt x="27" y="849"/>
                    <a:pt x="1277" y="99"/>
                    <a:pt x="1283" y="109"/>
                  </a:cubicBezTo>
                  <a:cubicBezTo>
                    <a:pt x="1289" y="119"/>
                    <a:pt x="8" y="820"/>
                    <a:pt x="22" y="844"/>
                  </a:cubicBezTo>
                  <a:cubicBezTo>
                    <a:pt x="28" y="854"/>
                    <a:pt x="1271" y="91"/>
                    <a:pt x="1285" y="115"/>
                  </a:cubicBezTo>
                  <a:cubicBezTo>
                    <a:pt x="1300" y="141"/>
                    <a:pt x="4" y="825"/>
                    <a:pt x="20" y="852"/>
                  </a:cubicBezTo>
                  <a:cubicBezTo>
                    <a:pt x="38" y="883"/>
                    <a:pt x="1277" y="115"/>
                    <a:pt x="1283" y="123"/>
                  </a:cubicBezTo>
                  <a:cubicBezTo>
                    <a:pt x="1289" y="134"/>
                    <a:pt x="14" y="847"/>
                    <a:pt x="21" y="860"/>
                  </a:cubicBezTo>
                  <a:cubicBezTo>
                    <a:pt x="30" y="876"/>
                    <a:pt x="1279" y="125"/>
                    <a:pt x="1283" y="131"/>
                  </a:cubicBezTo>
                  <a:cubicBezTo>
                    <a:pt x="1301" y="163"/>
                    <a:pt x="3" y="845"/>
                    <a:pt x="17" y="869"/>
                  </a:cubicBezTo>
                  <a:cubicBezTo>
                    <a:pt x="27" y="887"/>
                    <a:pt x="1275" y="121"/>
                    <a:pt x="1285" y="138"/>
                  </a:cubicBezTo>
                  <a:cubicBezTo>
                    <a:pt x="1291" y="149"/>
                    <a:pt x="4" y="852"/>
                    <a:pt x="18" y="877"/>
                  </a:cubicBezTo>
                  <a:cubicBezTo>
                    <a:pt x="24" y="886"/>
                    <a:pt x="1266" y="122"/>
                    <a:pt x="1281" y="148"/>
                  </a:cubicBezTo>
                  <a:cubicBezTo>
                    <a:pt x="1297" y="176"/>
                    <a:pt x="5" y="865"/>
                    <a:pt x="16" y="886"/>
                  </a:cubicBezTo>
                  <a:cubicBezTo>
                    <a:pt x="34" y="916"/>
                    <a:pt x="1278" y="144"/>
                    <a:pt x="1284" y="154"/>
                  </a:cubicBezTo>
                  <a:cubicBezTo>
                    <a:pt x="1299" y="180"/>
                    <a:pt x="6" y="871"/>
                    <a:pt x="18" y="892"/>
                  </a:cubicBezTo>
                  <a:cubicBezTo>
                    <a:pt x="35" y="921"/>
                    <a:pt x="1270" y="139"/>
                    <a:pt x="1283" y="162"/>
                  </a:cubicBezTo>
                  <a:cubicBezTo>
                    <a:pt x="1300" y="191"/>
                    <a:pt x="9" y="879"/>
                    <a:pt x="21" y="898"/>
                  </a:cubicBezTo>
                  <a:cubicBezTo>
                    <a:pt x="26" y="908"/>
                    <a:pt x="1279" y="163"/>
                    <a:pt x="1283" y="170"/>
                  </a:cubicBezTo>
                  <a:cubicBezTo>
                    <a:pt x="1295" y="191"/>
                    <a:pt x="2" y="879"/>
                    <a:pt x="19" y="907"/>
                  </a:cubicBezTo>
                  <a:cubicBezTo>
                    <a:pt x="33" y="932"/>
                    <a:pt x="1268" y="158"/>
                    <a:pt x="1280" y="179"/>
                  </a:cubicBezTo>
                  <a:cubicBezTo>
                    <a:pt x="1293" y="201"/>
                    <a:pt x="12" y="901"/>
                    <a:pt x="20" y="915"/>
                  </a:cubicBezTo>
                  <a:cubicBezTo>
                    <a:pt x="30" y="933"/>
                    <a:pt x="1271" y="158"/>
                    <a:pt x="1286" y="184"/>
                  </a:cubicBezTo>
                  <a:cubicBezTo>
                    <a:pt x="1304" y="216"/>
                    <a:pt x="11" y="903"/>
                    <a:pt x="22" y="922"/>
                  </a:cubicBezTo>
                  <a:cubicBezTo>
                    <a:pt x="28" y="933"/>
                    <a:pt x="1271" y="176"/>
                    <a:pt x="1282" y="194"/>
                  </a:cubicBezTo>
                  <a:cubicBezTo>
                    <a:pt x="1286" y="202"/>
                    <a:pt x="2" y="902"/>
                    <a:pt x="19" y="931"/>
                  </a:cubicBezTo>
                  <a:cubicBezTo>
                    <a:pt x="26" y="944"/>
                    <a:pt x="1266" y="175"/>
                    <a:pt x="1282" y="202"/>
                  </a:cubicBezTo>
                  <a:cubicBezTo>
                    <a:pt x="1288" y="212"/>
                    <a:pt x="8" y="918"/>
                    <a:pt x="20" y="939"/>
                  </a:cubicBezTo>
                  <a:cubicBezTo>
                    <a:pt x="29" y="954"/>
                    <a:pt x="1276" y="191"/>
                    <a:pt x="1286" y="208"/>
                  </a:cubicBezTo>
                  <a:cubicBezTo>
                    <a:pt x="1296" y="225"/>
                    <a:pt x="1" y="914"/>
                    <a:pt x="20" y="946"/>
                  </a:cubicBezTo>
                  <a:cubicBezTo>
                    <a:pt x="35" y="973"/>
                    <a:pt x="1276" y="206"/>
                    <a:pt x="1282" y="217"/>
                  </a:cubicBezTo>
                  <a:cubicBezTo>
                    <a:pt x="1298" y="246"/>
                    <a:pt x="6" y="938"/>
                    <a:pt x="16" y="955"/>
                  </a:cubicBezTo>
                  <a:cubicBezTo>
                    <a:pt x="22" y="966"/>
                    <a:pt x="1270" y="201"/>
                    <a:pt x="1284" y="224"/>
                  </a:cubicBezTo>
                  <a:cubicBezTo>
                    <a:pt x="1301" y="253"/>
                    <a:pt x="13" y="954"/>
                    <a:pt x="18" y="962"/>
                  </a:cubicBezTo>
                  <a:cubicBezTo>
                    <a:pt x="25" y="975"/>
                    <a:pt x="1271" y="209"/>
                    <a:pt x="1284" y="231"/>
                  </a:cubicBezTo>
                  <a:cubicBezTo>
                    <a:pt x="1294" y="249"/>
                    <a:pt x="16" y="958"/>
                    <a:pt x="22" y="968"/>
                  </a:cubicBezTo>
                  <a:cubicBezTo>
                    <a:pt x="38" y="995"/>
                    <a:pt x="1265" y="217"/>
                    <a:pt x="1280" y="241"/>
                  </a:cubicBezTo>
                  <a:cubicBezTo>
                    <a:pt x="1284" y="249"/>
                    <a:pt x="12" y="970"/>
                    <a:pt x="17" y="979"/>
                  </a:cubicBezTo>
                  <a:cubicBezTo>
                    <a:pt x="24" y="990"/>
                    <a:pt x="1271" y="225"/>
                    <a:pt x="1284" y="248"/>
                  </a:cubicBezTo>
                  <a:cubicBezTo>
                    <a:pt x="1292" y="261"/>
                    <a:pt x="11" y="976"/>
                    <a:pt x="17" y="987"/>
                  </a:cubicBezTo>
                  <a:cubicBezTo>
                    <a:pt x="35" y="1018"/>
                    <a:pt x="1270" y="235"/>
                    <a:pt x="1283" y="256"/>
                  </a:cubicBezTo>
                  <a:cubicBezTo>
                    <a:pt x="1298" y="283"/>
                    <a:pt x="10" y="982"/>
                    <a:pt x="17" y="994"/>
                  </a:cubicBezTo>
                  <a:cubicBezTo>
                    <a:pt x="23" y="1004"/>
                    <a:pt x="1272" y="250"/>
                    <a:pt x="1280" y="265"/>
                  </a:cubicBezTo>
                  <a:cubicBezTo>
                    <a:pt x="1298" y="296"/>
                    <a:pt x="5" y="974"/>
                    <a:pt x="21" y="1000"/>
                  </a:cubicBezTo>
                  <a:cubicBezTo>
                    <a:pt x="27" y="1012"/>
                    <a:pt x="1279" y="256"/>
                    <a:pt x="1286" y="269"/>
                  </a:cubicBezTo>
                  <a:cubicBezTo>
                    <a:pt x="1295" y="285"/>
                    <a:pt x="1" y="984"/>
                    <a:pt x="17" y="1011"/>
                  </a:cubicBezTo>
                  <a:cubicBezTo>
                    <a:pt x="32" y="1037"/>
                    <a:pt x="1265" y="249"/>
                    <a:pt x="1283" y="280"/>
                  </a:cubicBezTo>
                  <a:cubicBezTo>
                    <a:pt x="1296" y="303"/>
                    <a:pt x="7" y="992"/>
                    <a:pt x="21" y="1017"/>
                  </a:cubicBezTo>
                  <a:cubicBezTo>
                    <a:pt x="25" y="1023"/>
                    <a:pt x="1275" y="278"/>
                    <a:pt x="1281" y="289"/>
                  </a:cubicBezTo>
                  <a:cubicBezTo>
                    <a:pt x="1293" y="310"/>
                    <a:pt x="12" y="1012"/>
                    <a:pt x="19" y="1025"/>
                  </a:cubicBezTo>
                  <a:cubicBezTo>
                    <a:pt x="24" y="1034"/>
                    <a:pt x="1268" y="268"/>
                    <a:pt x="1284" y="295"/>
                  </a:cubicBezTo>
                  <a:cubicBezTo>
                    <a:pt x="1294" y="311"/>
                    <a:pt x="13" y="1021"/>
                    <a:pt x="19" y="1033"/>
                  </a:cubicBezTo>
                  <a:cubicBezTo>
                    <a:pt x="31" y="1053"/>
                    <a:pt x="1268" y="274"/>
                    <a:pt x="1284" y="302"/>
                  </a:cubicBezTo>
                  <a:cubicBezTo>
                    <a:pt x="1294" y="319"/>
                    <a:pt x="0" y="1013"/>
                    <a:pt x="16" y="1042"/>
                  </a:cubicBezTo>
                  <a:cubicBezTo>
                    <a:pt x="28" y="1062"/>
                    <a:pt x="1272" y="288"/>
                    <a:pt x="1284" y="309"/>
                  </a:cubicBezTo>
                  <a:cubicBezTo>
                    <a:pt x="1300" y="337"/>
                    <a:pt x="10" y="1027"/>
                    <a:pt x="22" y="1046"/>
                  </a:cubicBezTo>
                  <a:cubicBezTo>
                    <a:pt x="34" y="1068"/>
                    <a:pt x="1278" y="306"/>
                    <a:pt x="1285" y="317"/>
                  </a:cubicBezTo>
                  <a:cubicBezTo>
                    <a:pt x="1295" y="335"/>
                    <a:pt x="6" y="1023"/>
                    <a:pt x="24" y="1054"/>
                  </a:cubicBezTo>
                  <a:cubicBezTo>
                    <a:pt x="29" y="1064"/>
                    <a:pt x="1275" y="312"/>
                    <a:pt x="1283" y="326"/>
                  </a:cubicBezTo>
                  <a:cubicBezTo>
                    <a:pt x="1297" y="349"/>
                    <a:pt x="29" y="1031"/>
                    <a:pt x="41" y="1052"/>
                  </a:cubicBezTo>
                  <a:cubicBezTo>
                    <a:pt x="45" y="1059"/>
                    <a:pt x="1279" y="326"/>
                    <a:pt x="1284" y="334"/>
                  </a:cubicBezTo>
                  <a:cubicBezTo>
                    <a:pt x="1301" y="365"/>
                    <a:pt x="39" y="1022"/>
                    <a:pt x="56" y="1052"/>
                  </a:cubicBezTo>
                  <a:cubicBezTo>
                    <a:pt x="65" y="1068"/>
                    <a:pt x="1270" y="323"/>
                    <a:pt x="1282" y="344"/>
                  </a:cubicBezTo>
                  <a:cubicBezTo>
                    <a:pt x="1289" y="356"/>
                    <a:pt x="50" y="1023"/>
                    <a:pt x="67" y="1053"/>
                  </a:cubicBezTo>
                  <a:cubicBezTo>
                    <a:pt x="75" y="1066"/>
                    <a:pt x="1277" y="339"/>
                    <a:pt x="1284" y="350"/>
                  </a:cubicBezTo>
                  <a:cubicBezTo>
                    <a:pt x="1300" y="378"/>
                    <a:pt x="70" y="1029"/>
                    <a:pt x="83" y="1052"/>
                  </a:cubicBezTo>
                  <a:cubicBezTo>
                    <a:pt x="97" y="1077"/>
                    <a:pt x="1269" y="340"/>
                    <a:pt x="1281" y="360"/>
                  </a:cubicBezTo>
                  <a:cubicBezTo>
                    <a:pt x="1285" y="367"/>
                    <a:pt x="78" y="1030"/>
                    <a:pt x="92" y="1054"/>
                  </a:cubicBezTo>
                  <a:cubicBezTo>
                    <a:pt x="109" y="1084"/>
                    <a:pt x="1275" y="357"/>
                    <a:pt x="1281" y="368"/>
                  </a:cubicBezTo>
                  <a:cubicBezTo>
                    <a:pt x="1296" y="394"/>
                    <a:pt x="90" y="1029"/>
                    <a:pt x="105" y="1054"/>
                  </a:cubicBezTo>
                  <a:cubicBezTo>
                    <a:pt x="110" y="1063"/>
                    <a:pt x="1272" y="358"/>
                    <a:pt x="1282" y="375"/>
                  </a:cubicBezTo>
                  <a:cubicBezTo>
                    <a:pt x="1295" y="398"/>
                    <a:pt x="112" y="1034"/>
                    <a:pt x="122" y="1052"/>
                  </a:cubicBezTo>
                  <a:cubicBezTo>
                    <a:pt x="133" y="1070"/>
                    <a:pt x="1280" y="372"/>
                    <a:pt x="1285" y="380"/>
                  </a:cubicBezTo>
                  <a:cubicBezTo>
                    <a:pt x="1295" y="399"/>
                    <a:pt x="119" y="1028"/>
                    <a:pt x="133" y="1053"/>
                  </a:cubicBezTo>
                  <a:cubicBezTo>
                    <a:pt x="147" y="1078"/>
                    <a:pt x="1278" y="378"/>
                    <a:pt x="1284" y="388"/>
                  </a:cubicBezTo>
                  <a:cubicBezTo>
                    <a:pt x="1288" y="395"/>
                    <a:pt x="135" y="1033"/>
                    <a:pt x="146" y="1052"/>
                  </a:cubicBezTo>
                  <a:cubicBezTo>
                    <a:pt x="149" y="1059"/>
                    <a:pt x="1269" y="378"/>
                    <a:pt x="1280" y="397"/>
                  </a:cubicBezTo>
                  <a:cubicBezTo>
                    <a:pt x="1294" y="421"/>
                    <a:pt x="155" y="1040"/>
                    <a:pt x="162" y="1051"/>
                  </a:cubicBezTo>
                  <a:cubicBezTo>
                    <a:pt x="176" y="1076"/>
                    <a:pt x="1268" y="384"/>
                    <a:pt x="1280" y="405"/>
                  </a:cubicBezTo>
                  <a:cubicBezTo>
                    <a:pt x="1288" y="419"/>
                    <a:pt x="164" y="1039"/>
                    <a:pt x="172" y="1053"/>
                  </a:cubicBezTo>
                  <a:cubicBezTo>
                    <a:pt x="175" y="1060"/>
                    <a:pt x="1274" y="400"/>
                    <a:pt x="1281" y="412"/>
                  </a:cubicBezTo>
                  <a:cubicBezTo>
                    <a:pt x="1293" y="433"/>
                    <a:pt x="180" y="1038"/>
                    <a:pt x="188" y="1052"/>
                  </a:cubicBezTo>
                  <a:cubicBezTo>
                    <a:pt x="193" y="1062"/>
                    <a:pt x="1280" y="413"/>
                    <a:pt x="1284" y="419"/>
                  </a:cubicBezTo>
                  <a:cubicBezTo>
                    <a:pt x="1294" y="436"/>
                    <a:pt x="192" y="1045"/>
                    <a:pt x="198" y="1054"/>
                  </a:cubicBezTo>
                  <a:cubicBezTo>
                    <a:pt x="213" y="1080"/>
                    <a:pt x="1266" y="405"/>
                    <a:pt x="1280" y="429"/>
                  </a:cubicBezTo>
                  <a:cubicBezTo>
                    <a:pt x="1294" y="453"/>
                    <a:pt x="205" y="1036"/>
                    <a:pt x="215" y="1052"/>
                  </a:cubicBezTo>
                  <a:cubicBezTo>
                    <a:pt x="220" y="1060"/>
                    <a:pt x="1274" y="420"/>
                    <a:pt x="1283" y="435"/>
                  </a:cubicBezTo>
                  <a:cubicBezTo>
                    <a:pt x="1287" y="442"/>
                    <a:pt x="223" y="1044"/>
                    <a:pt x="227" y="1051"/>
                  </a:cubicBezTo>
                  <a:cubicBezTo>
                    <a:pt x="238" y="1069"/>
                    <a:pt x="1279" y="437"/>
                    <a:pt x="1282" y="442"/>
                  </a:cubicBezTo>
                  <a:cubicBezTo>
                    <a:pt x="1297" y="467"/>
                    <a:pt x="229" y="1035"/>
                    <a:pt x="239" y="1052"/>
                  </a:cubicBezTo>
                  <a:cubicBezTo>
                    <a:pt x="250" y="1071"/>
                    <a:pt x="1276" y="429"/>
                    <a:pt x="1287" y="448"/>
                  </a:cubicBezTo>
                  <a:cubicBezTo>
                    <a:pt x="1296" y="465"/>
                    <a:pt x="251" y="1046"/>
                    <a:pt x="254" y="1052"/>
                  </a:cubicBezTo>
                  <a:cubicBezTo>
                    <a:pt x="264" y="1068"/>
                    <a:pt x="1282" y="450"/>
                    <a:pt x="1286" y="457"/>
                  </a:cubicBezTo>
                  <a:cubicBezTo>
                    <a:pt x="1291" y="465"/>
                    <a:pt x="256" y="1044"/>
                    <a:pt x="262" y="1055"/>
                  </a:cubicBezTo>
                  <a:cubicBezTo>
                    <a:pt x="266" y="1061"/>
                    <a:pt x="1276" y="449"/>
                    <a:pt x="1285" y="464"/>
                  </a:cubicBezTo>
                  <a:cubicBezTo>
                    <a:pt x="1296" y="482"/>
                    <a:pt x="270" y="1032"/>
                    <a:pt x="281" y="1052"/>
                  </a:cubicBezTo>
                  <a:cubicBezTo>
                    <a:pt x="288" y="1063"/>
                    <a:pt x="1267" y="451"/>
                    <a:pt x="1281" y="475"/>
                  </a:cubicBezTo>
                  <a:cubicBezTo>
                    <a:pt x="1285" y="482"/>
                    <a:pt x="288" y="1039"/>
                    <a:pt x="295" y="1051"/>
                  </a:cubicBezTo>
                  <a:cubicBezTo>
                    <a:pt x="300" y="1060"/>
                    <a:pt x="1275" y="464"/>
                    <a:pt x="1284" y="480"/>
                  </a:cubicBezTo>
                  <a:cubicBezTo>
                    <a:pt x="1296" y="500"/>
                    <a:pt x="294" y="1033"/>
                    <a:pt x="306" y="1053"/>
                  </a:cubicBezTo>
                  <a:cubicBezTo>
                    <a:pt x="319" y="1076"/>
                    <a:pt x="1281" y="478"/>
                    <a:pt x="1286" y="487"/>
                  </a:cubicBezTo>
                  <a:cubicBezTo>
                    <a:pt x="1300" y="511"/>
                    <a:pt x="317" y="1047"/>
                    <a:pt x="321" y="1053"/>
                  </a:cubicBezTo>
                  <a:cubicBezTo>
                    <a:pt x="327" y="1063"/>
                    <a:pt x="1270" y="480"/>
                    <a:pt x="1281" y="499"/>
                  </a:cubicBezTo>
                  <a:cubicBezTo>
                    <a:pt x="1286" y="508"/>
                    <a:pt x="326" y="1041"/>
                    <a:pt x="333" y="1053"/>
                  </a:cubicBezTo>
                  <a:cubicBezTo>
                    <a:pt x="341" y="1067"/>
                    <a:pt x="1271" y="482"/>
                    <a:pt x="1284" y="504"/>
                  </a:cubicBezTo>
                  <a:cubicBezTo>
                    <a:pt x="1287" y="510"/>
                    <a:pt x="344" y="1040"/>
                    <a:pt x="350" y="1051"/>
                  </a:cubicBezTo>
                  <a:cubicBezTo>
                    <a:pt x="363" y="1073"/>
                    <a:pt x="1279" y="505"/>
                    <a:pt x="1283" y="513"/>
                  </a:cubicBezTo>
                  <a:cubicBezTo>
                    <a:pt x="1288" y="520"/>
                    <a:pt x="351" y="1035"/>
                    <a:pt x="362" y="1052"/>
                  </a:cubicBezTo>
                  <a:cubicBezTo>
                    <a:pt x="373" y="1073"/>
                    <a:pt x="1274" y="507"/>
                    <a:pt x="1282" y="521"/>
                  </a:cubicBezTo>
                  <a:cubicBezTo>
                    <a:pt x="1287" y="530"/>
                    <a:pt x="361" y="1032"/>
                    <a:pt x="373" y="1053"/>
                  </a:cubicBezTo>
                  <a:cubicBezTo>
                    <a:pt x="384" y="1071"/>
                    <a:pt x="1276" y="515"/>
                    <a:pt x="1283" y="528"/>
                  </a:cubicBezTo>
                  <a:cubicBezTo>
                    <a:pt x="1288" y="537"/>
                    <a:pt x="380" y="1039"/>
                    <a:pt x="387" y="1052"/>
                  </a:cubicBezTo>
                  <a:cubicBezTo>
                    <a:pt x="400" y="1074"/>
                    <a:pt x="1276" y="517"/>
                    <a:pt x="1286" y="534"/>
                  </a:cubicBezTo>
                  <a:cubicBezTo>
                    <a:pt x="1296" y="551"/>
                    <a:pt x="394" y="1037"/>
                    <a:pt x="402" y="1052"/>
                  </a:cubicBezTo>
                  <a:cubicBezTo>
                    <a:pt x="413" y="1071"/>
                    <a:pt x="1273" y="528"/>
                    <a:pt x="1282" y="544"/>
                  </a:cubicBezTo>
                  <a:cubicBezTo>
                    <a:pt x="1293" y="562"/>
                    <a:pt x="408" y="1044"/>
                    <a:pt x="413" y="1054"/>
                  </a:cubicBezTo>
                  <a:cubicBezTo>
                    <a:pt x="424" y="1073"/>
                    <a:pt x="1281" y="542"/>
                    <a:pt x="1286" y="550"/>
                  </a:cubicBezTo>
                  <a:cubicBezTo>
                    <a:pt x="1291" y="559"/>
                    <a:pt x="413" y="1034"/>
                    <a:pt x="425" y="1055"/>
                  </a:cubicBezTo>
                  <a:cubicBezTo>
                    <a:pt x="435" y="1072"/>
                    <a:pt x="1277" y="543"/>
                    <a:pt x="1285" y="558"/>
                  </a:cubicBezTo>
                  <a:cubicBezTo>
                    <a:pt x="1292" y="570"/>
                    <a:pt x="434" y="1044"/>
                    <a:pt x="440" y="1054"/>
                  </a:cubicBezTo>
                  <a:cubicBezTo>
                    <a:pt x="452" y="1074"/>
                    <a:pt x="1281" y="562"/>
                    <a:pt x="1283" y="567"/>
                  </a:cubicBezTo>
                  <a:cubicBezTo>
                    <a:pt x="1293" y="583"/>
                    <a:pt x="452" y="1045"/>
                    <a:pt x="456" y="1053"/>
                  </a:cubicBezTo>
                  <a:cubicBezTo>
                    <a:pt x="459" y="1057"/>
                    <a:pt x="1270" y="557"/>
                    <a:pt x="1281" y="576"/>
                  </a:cubicBezTo>
                  <a:cubicBezTo>
                    <a:pt x="1293" y="596"/>
                    <a:pt x="464" y="1039"/>
                    <a:pt x="471" y="1052"/>
                  </a:cubicBezTo>
                  <a:cubicBezTo>
                    <a:pt x="479" y="1066"/>
                    <a:pt x="1274" y="563"/>
                    <a:pt x="1285" y="582"/>
                  </a:cubicBezTo>
                  <a:cubicBezTo>
                    <a:pt x="1291" y="593"/>
                    <a:pt x="468" y="1036"/>
                    <a:pt x="479" y="1055"/>
                  </a:cubicBezTo>
                  <a:cubicBezTo>
                    <a:pt x="486" y="1067"/>
                    <a:pt x="1274" y="579"/>
                    <a:pt x="1282" y="592"/>
                  </a:cubicBezTo>
                  <a:cubicBezTo>
                    <a:pt x="1286" y="600"/>
                    <a:pt x="491" y="1041"/>
                    <a:pt x="498" y="1052"/>
                  </a:cubicBezTo>
                  <a:cubicBezTo>
                    <a:pt x="502" y="1060"/>
                    <a:pt x="1280" y="595"/>
                    <a:pt x="1283" y="599"/>
                  </a:cubicBezTo>
                  <a:cubicBezTo>
                    <a:pt x="1286" y="605"/>
                    <a:pt x="498" y="1037"/>
                    <a:pt x="508" y="1054"/>
                  </a:cubicBezTo>
                  <a:cubicBezTo>
                    <a:pt x="512" y="1061"/>
                    <a:pt x="1275" y="590"/>
                    <a:pt x="1284" y="606"/>
                  </a:cubicBezTo>
                  <a:cubicBezTo>
                    <a:pt x="1295" y="625"/>
                    <a:pt x="510" y="1035"/>
                    <a:pt x="521" y="1054"/>
                  </a:cubicBezTo>
                  <a:cubicBezTo>
                    <a:pt x="530" y="1070"/>
                    <a:pt x="1276" y="607"/>
                    <a:pt x="1281" y="615"/>
                  </a:cubicBezTo>
                  <a:cubicBezTo>
                    <a:pt x="1291" y="633"/>
                    <a:pt x="529" y="1041"/>
                    <a:pt x="537" y="1053"/>
                  </a:cubicBezTo>
                  <a:cubicBezTo>
                    <a:pt x="540" y="1059"/>
                    <a:pt x="1279" y="618"/>
                    <a:pt x="1281" y="623"/>
                  </a:cubicBezTo>
                  <a:cubicBezTo>
                    <a:pt x="1291" y="639"/>
                    <a:pt x="539" y="1041"/>
                    <a:pt x="547" y="1055"/>
                  </a:cubicBezTo>
                  <a:cubicBezTo>
                    <a:pt x="556" y="1071"/>
                    <a:pt x="1275" y="613"/>
                    <a:pt x="1285" y="629"/>
                  </a:cubicBezTo>
                  <a:cubicBezTo>
                    <a:pt x="1290" y="638"/>
                    <a:pt x="566" y="1047"/>
                    <a:pt x="568" y="1051"/>
                  </a:cubicBezTo>
                  <a:cubicBezTo>
                    <a:pt x="571" y="1058"/>
                    <a:pt x="1274" y="626"/>
                    <a:pt x="1281" y="639"/>
                  </a:cubicBezTo>
                  <a:cubicBezTo>
                    <a:pt x="1291" y="656"/>
                    <a:pt x="569" y="1048"/>
                    <a:pt x="573" y="1055"/>
                  </a:cubicBezTo>
                  <a:cubicBezTo>
                    <a:pt x="576" y="1059"/>
                    <a:pt x="1276" y="640"/>
                    <a:pt x="1280" y="647"/>
                  </a:cubicBezTo>
                  <a:cubicBezTo>
                    <a:pt x="1286" y="658"/>
                    <a:pt x="586" y="1045"/>
                    <a:pt x="590" y="1053"/>
                  </a:cubicBezTo>
                  <a:cubicBezTo>
                    <a:pt x="593" y="1058"/>
                    <a:pt x="1279" y="650"/>
                    <a:pt x="1281" y="654"/>
                  </a:cubicBezTo>
                  <a:cubicBezTo>
                    <a:pt x="1286" y="663"/>
                    <a:pt x="592" y="1038"/>
                    <a:pt x="602" y="1055"/>
                  </a:cubicBezTo>
                  <a:cubicBezTo>
                    <a:pt x="607" y="1063"/>
                    <a:pt x="1279" y="652"/>
                    <a:pt x="1284" y="661"/>
                  </a:cubicBezTo>
                  <a:cubicBezTo>
                    <a:pt x="1290" y="671"/>
                    <a:pt x="615" y="1038"/>
                    <a:pt x="622" y="1051"/>
                  </a:cubicBezTo>
                  <a:cubicBezTo>
                    <a:pt x="627" y="1060"/>
                    <a:pt x="1277" y="656"/>
                    <a:pt x="1284" y="669"/>
                  </a:cubicBezTo>
                  <a:cubicBezTo>
                    <a:pt x="1292" y="683"/>
                    <a:pt x="628" y="1038"/>
                    <a:pt x="636" y="1051"/>
                  </a:cubicBezTo>
                  <a:cubicBezTo>
                    <a:pt x="638" y="1056"/>
                    <a:pt x="1278" y="667"/>
                    <a:pt x="1284" y="677"/>
                  </a:cubicBezTo>
                  <a:cubicBezTo>
                    <a:pt x="1287" y="682"/>
                    <a:pt x="640" y="1036"/>
                    <a:pt x="649" y="1052"/>
                  </a:cubicBezTo>
                  <a:cubicBezTo>
                    <a:pt x="651" y="1055"/>
                    <a:pt x="1276" y="676"/>
                    <a:pt x="1282" y="686"/>
                  </a:cubicBezTo>
                  <a:cubicBezTo>
                    <a:pt x="1289" y="697"/>
                    <a:pt x="655" y="1043"/>
                    <a:pt x="661" y="1052"/>
                  </a:cubicBezTo>
                  <a:cubicBezTo>
                    <a:pt x="666" y="1062"/>
                    <a:pt x="1272" y="681"/>
                    <a:pt x="1280" y="695"/>
                  </a:cubicBezTo>
                  <a:cubicBezTo>
                    <a:pt x="1284" y="701"/>
                    <a:pt x="662" y="1043"/>
                    <a:pt x="669" y="1055"/>
                  </a:cubicBezTo>
                  <a:cubicBezTo>
                    <a:pt x="674" y="1064"/>
                    <a:pt x="1280" y="687"/>
                    <a:pt x="1286" y="698"/>
                  </a:cubicBezTo>
                  <a:cubicBezTo>
                    <a:pt x="1288" y="702"/>
                    <a:pt x="686" y="1048"/>
                    <a:pt x="688" y="1052"/>
                  </a:cubicBezTo>
                  <a:cubicBezTo>
                    <a:pt x="690" y="1055"/>
                    <a:pt x="1279" y="702"/>
                    <a:pt x="1283" y="708"/>
                  </a:cubicBezTo>
                  <a:cubicBezTo>
                    <a:pt x="1289" y="719"/>
                    <a:pt x="695" y="1042"/>
                    <a:pt x="701" y="1052"/>
                  </a:cubicBezTo>
                  <a:cubicBezTo>
                    <a:pt x="707" y="1062"/>
                    <a:pt x="1275" y="705"/>
                    <a:pt x="1282" y="717"/>
                  </a:cubicBezTo>
                  <a:cubicBezTo>
                    <a:pt x="1286" y="725"/>
                    <a:pt x="711" y="1040"/>
                    <a:pt x="717" y="1051"/>
                  </a:cubicBezTo>
                  <a:cubicBezTo>
                    <a:pt x="719" y="1054"/>
                    <a:pt x="1275" y="712"/>
                    <a:pt x="1283" y="725"/>
                  </a:cubicBezTo>
                  <a:cubicBezTo>
                    <a:pt x="1291" y="738"/>
                    <a:pt x="722" y="1046"/>
                    <a:pt x="726" y="1053"/>
                  </a:cubicBezTo>
                  <a:cubicBezTo>
                    <a:pt x="729" y="1058"/>
                    <a:pt x="1274" y="724"/>
                    <a:pt x="1280" y="734"/>
                  </a:cubicBezTo>
                  <a:cubicBezTo>
                    <a:pt x="1281" y="736"/>
                    <a:pt x="734" y="1038"/>
                    <a:pt x="742" y="1051"/>
                  </a:cubicBezTo>
                  <a:cubicBezTo>
                    <a:pt x="745" y="1057"/>
                    <a:pt x="1276" y="733"/>
                    <a:pt x="1280" y="741"/>
                  </a:cubicBezTo>
                  <a:cubicBezTo>
                    <a:pt x="1286" y="751"/>
                    <a:pt x="751" y="1046"/>
                    <a:pt x="755" y="1052"/>
                  </a:cubicBezTo>
                  <a:cubicBezTo>
                    <a:pt x="759" y="1060"/>
                    <a:pt x="1281" y="739"/>
                    <a:pt x="1285" y="746"/>
                  </a:cubicBezTo>
                  <a:cubicBezTo>
                    <a:pt x="1287" y="749"/>
                    <a:pt x="759" y="1040"/>
                    <a:pt x="766" y="1052"/>
                  </a:cubicBezTo>
                  <a:cubicBezTo>
                    <a:pt x="770" y="1059"/>
                    <a:pt x="1278" y="749"/>
                    <a:pt x="1281" y="755"/>
                  </a:cubicBezTo>
                  <a:cubicBezTo>
                    <a:pt x="1286" y="763"/>
                    <a:pt x="770" y="1042"/>
                    <a:pt x="777" y="1054"/>
                  </a:cubicBezTo>
                  <a:cubicBezTo>
                    <a:pt x="780" y="1060"/>
                    <a:pt x="1276" y="756"/>
                    <a:pt x="1280" y="764"/>
                  </a:cubicBezTo>
                  <a:cubicBezTo>
                    <a:pt x="1282" y="766"/>
                    <a:pt x="787" y="1043"/>
                    <a:pt x="793" y="1053"/>
                  </a:cubicBezTo>
                  <a:cubicBezTo>
                    <a:pt x="797" y="1061"/>
                    <a:pt x="1280" y="760"/>
                    <a:pt x="1285" y="768"/>
                  </a:cubicBezTo>
                  <a:cubicBezTo>
                    <a:pt x="1291" y="778"/>
                    <a:pt x="806" y="1049"/>
                    <a:pt x="808" y="1052"/>
                  </a:cubicBezTo>
                  <a:cubicBezTo>
                    <a:pt x="812" y="1058"/>
                    <a:pt x="1278" y="766"/>
                    <a:pt x="1284" y="777"/>
                  </a:cubicBezTo>
                  <a:cubicBezTo>
                    <a:pt x="1286" y="780"/>
                    <a:pt x="816" y="1050"/>
                    <a:pt x="818" y="1053"/>
                  </a:cubicBezTo>
                  <a:cubicBezTo>
                    <a:pt x="822" y="1059"/>
                    <a:pt x="1278" y="774"/>
                    <a:pt x="1284" y="785"/>
                  </a:cubicBezTo>
                  <a:cubicBezTo>
                    <a:pt x="1290" y="796"/>
                    <a:pt x="827" y="1050"/>
                    <a:pt x="830" y="1054"/>
                  </a:cubicBezTo>
                  <a:cubicBezTo>
                    <a:pt x="834" y="1062"/>
                    <a:pt x="1281" y="783"/>
                    <a:pt x="1286" y="791"/>
                  </a:cubicBezTo>
                  <a:cubicBezTo>
                    <a:pt x="1287" y="793"/>
                    <a:pt x="839" y="1047"/>
                    <a:pt x="843" y="1054"/>
                  </a:cubicBezTo>
                  <a:cubicBezTo>
                    <a:pt x="848" y="1062"/>
                    <a:pt x="1279" y="792"/>
                    <a:pt x="1283" y="799"/>
                  </a:cubicBezTo>
                  <a:cubicBezTo>
                    <a:pt x="1287" y="806"/>
                    <a:pt x="850" y="1043"/>
                    <a:pt x="856" y="1053"/>
                  </a:cubicBezTo>
                  <a:cubicBezTo>
                    <a:pt x="861" y="1062"/>
                    <a:pt x="1280" y="806"/>
                    <a:pt x="1282" y="808"/>
                  </a:cubicBezTo>
                  <a:cubicBezTo>
                    <a:pt x="1284" y="812"/>
                    <a:pt x="869" y="1050"/>
                    <a:pt x="871" y="1053"/>
                  </a:cubicBezTo>
                  <a:cubicBezTo>
                    <a:pt x="875" y="1061"/>
                    <a:pt x="1279" y="806"/>
                    <a:pt x="1284" y="815"/>
                  </a:cubicBezTo>
                  <a:cubicBezTo>
                    <a:pt x="1287" y="821"/>
                    <a:pt x="884" y="1045"/>
                    <a:pt x="888" y="1052"/>
                  </a:cubicBezTo>
                  <a:cubicBezTo>
                    <a:pt x="892" y="1059"/>
                    <a:pt x="1281" y="818"/>
                    <a:pt x="1284" y="823"/>
                  </a:cubicBezTo>
                  <a:cubicBezTo>
                    <a:pt x="1285" y="826"/>
                    <a:pt x="899" y="1048"/>
                    <a:pt x="902" y="1052"/>
                  </a:cubicBezTo>
                  <a:cubicBezTo>
                    <a:pt x="903" y="1055"/>
                    <a:pt x="1276" y="823"/>
                    <a:pt x="1281" y="833"/>
                  </a:cubicBezTo>
                  <a:cubicBezTo>
                    <a:pt x="1286" y="841"/>
                    <a:pt x="909" y="1047"/>
                    <a:pt x="913" y="1053"/>
                  </a:cubicBezTo>
                  <a:cubicBezTo>
                    <a:pt x="914" y="1056"/>
                    <a:pt x="1282" y="833"/>
                    <a:pt x="1285" y="839"/>
                  </a:cubicBezTo>
                  <a:cubicBezTo>
                    <a:pt x="1288" y="844"/>
                    <a:pt x="921" y="1046"/>
                    <a:pt x="925" y="1053"/>
                  </a:cubicBezTo>
                  <a:cubicBezTo>
                    <a:pt x="928" y="1058"/>
                    <a:pt x="1278" y="842"/>
                    <a:pt x="1281" y="848"/>
                  </a:cubicBezTo>
                  <a:cubicBezTo>
                    <a:pt x="1284" y="852"/>
                    <a:pt x="938" y="1051"/>
                    <a:pt x="939" y="1053"/>
                  </a:cubicBezTo>
                  <a:cubicBezTo>
                    <a:pt x="941" y="1056"/>
                    <a:pt x="1282" y="851"/>
                    <a:pt x="1283" y="854"/>
                  </a:cubicBezTo>
                  <a:cubicBezTo>
                    <a:pt x="1288" y="862"/>
                    <a:pt x="952" y="1050"/>
                    <a:pt x="953" y="1053"/>
                  </a:cubicBezTo>
                  <a:cubicBezTo>
                    <a:pt x="955" y="1056"/>
                    <a:pt x="1283" y="856"/>
                    <a:pt x="1286" y="861"/>
                  </a:cubicBezTo>
                  <a:cubicBezTo>
                    <a:pt x="1287" y="863"/>
                    <a:pt x="963" y="1052"/>
                    <a:pt x="964" y="1053"/>
                  </a:cubicBezTo>
                  <a:cubicBezTo>
                    <a:pt x="966" y="1057"/>
                    <a:pt x="1278" y="867"/>
                    <a:pt x="1280" y="871"/>
                  </a:cubicBezTo>
                  <a:cubicBezTo>
                    <a:pt x="1281" y="873"/>
                    <a:pt x="980" y="1048"/>
                    <a:pt x="982" y="1052"/>
                  </a:cubicBezTo>
                  <a:cubicBezTo>
                    <a:pt x="985" y="1057"/>
                    <a:pt x="1279" y="873"/>
                    <a:pt x="1282" y="878"/>
                  </a:cubicBezTo>
                  <a:cubicBezTo>
                    <a:pt x="1283" y="880"/>
                    <a:pt x="989" y="1051"/>
                    <a:pt x="990" y="1053"/>
                  </a:cubicBezTo>
                  <a:cubicBezTo>
                    <a:pt x="992" y="1057"/>
                    <a:pt x="1277" y="879"/>
                    <a:pt x="1281" y="886"/>
                  </a:cubicBezTo>
                  <a:cubicBezTo>
                    <a:pt x="1283" y="889"/>
                    <a:pt x="1002" y="1048"/>
                    <a:pt x="1005" y="1052"/>
                  </a:cubicBezTo>
                  <a:cubicBezTo>
                    <a:pt x="1008" y="1058"/>
                    <a:pt x="1282" y="889"/>
                    <a:pt x="1283" y="891"/>
                  </a:cubicBezTo>
                  <a:cubicBezTo>
                    <a:pt x="1285" y="893"/>
                    <a:pt x="1012" y="1049"/>
                    <a:pt x="1015" y="1055"/>
                  </a:cubicBezTo>
                  <a:cubicBezTo>
                    <a:pt x="1016" y="1057"/>
                    <a:pt x="1284" y="896"/>
                    <a:pt x="1285" y="899"/>
                  </a:cubicBezTo>
                  <a:cubicBezTo>
                    <a:pt x="1287" y="901"/>
                    <a:pt x="1029" y="1049"/>
                    <a:pt x="1031" y="1053"/>
                  </a:cubicBezTo>
                  <a:cubicBezTo>
                    <a:pt x="1034" y="1058"/>
                    <a:pt x="1282" y="905"/>
                    <a:pt x="1283" y="907"/>
                  </a:cubicBezTo>
                  <a:cubicBezTo>
                    <a:pt x="1286" y="912"/>
                    <a:pt x="1045" y="1046"/>
                    <a:pt x="1048" y="1051"/>
                  </a:cubicBezTo>
                  <a:cubicBezTo>
                    <a:pt x="1049" y="1053"/>
                    <a:pt x="1285" y="912"/>
                    <a:pt x="1286" y="914"/>
                  </a:cubicBezTo>
                  <a:cubicBezTo>
                    <a:pt x="1289" y="918"/>
                    <a:pt x="1058" y="1050"/>
                    <a:pt x="1059" y="1053"/>
                  </a:cubicBezTo>
                  <a:cubicBezTo>
                    <a:pt x="1062" y="1058"/>
                    <a:pt x="1285" y="919"/>
                    <a:pt x="1286" y="922"/>
                  </a:cubicBezTo>
                  <a:cubicBezTo>
                    <a:pt x="1289" y="927"/>
                    <a:pt x="1071" y="1051"/>
                    <a:pt x="1073" y="1053"/>
                  </a:cubicBezTo>
                  <a:cubicBezTo>
                    <a:pt x="1074" y="1056"/>
                    <a:pt x="1281" y="931"/>
                    <a:pt x="1282" y="933"/>
                  </a:cubicBezTo>
                  <a:cubicBezTo>
                    <a:pt x="1283" y="935"/>
                    <a:pt x="1084" y="1053"/>
                    <a:pt x="1085" y="1055"/>
                  </a:cubicBezTo>
                  <a:cubicBezTo>
                    <a:pt x="1086" y="1058"/>
                    <a:pt x="1278" y="937"/>
                    <a:pt x="1281" y="942"/>
                  </a:cubicBezTo>
                  <a:cubicBezTo>
                    <a:pt x="1283" y="946"/>
                    <a:pt x="1099" y="1049"/>
                    <a:pt x="1102" y="1053"/>
                  </a:cubicBezTo>
                  <a:cubicBezTo>
                    <a:pt x="1103" y="1055"/>
                    <a:pt x="1281" y="948"/>
                    <a:pt x="1281" y="949"/>
                  </a:cubicBezTo>
                  <a:cubicBezTo>
                    <a:pt x="1283" y="952"/>
                    <a:pt x="1113" y="1050"/>
                    <a:pt x="1115" y="1053"/>
                  </a:cubicBezTo>
                  <a:cubicBezTo>
                    <a:pt x="1116" y="1054"/>
                    <a:pt x="1286" y="953"/>
                    <a:pt x="1286" y="954"/>
                  </a:cubicBezTo>
                  <a:cubicBezTo>
                    <a:pt x="1288" y="957"/>
                    <a:pt x="1128" y="1050"/>
                    <a:pt x="1129" y="1052"/>
                  </a:cubicBezTo>
                  <a:cubicBezTo>
                    <a:pt x="1131" y="1055"/>
                    <a:pt x="1281" y="960"/>
                    <a:pt x="1283" y="963"/>
                  </a:cubicBezTo>
                  <a:cubicBezTo>
                    <a:pt x="1285" y="967"/>
                    <a:pt x="1135" y="1052"/>
                    <a:pt x="1136" y="1055"/>
                  </a:cubicBezTo>
                  <a:cubicBezTo>
                    <a:pt x="1137" y="1056"/>
                    <a:pt x="1283" y="968"/>
                    <a:pt x="1284" y="970"/>
                  </a:cubicBezTo>
                  <a:cubicBezTo>
                    <a:pt x="1286" y="972"/>
                    <a:pt x="1153" y="1049"/>
                    <a:pt x="1154" y="1052"/>
                  </a:cubicBezTo>
                  <a:cubicBezTo>
                    <a:pt x="1155" y="1053"/>
                    <a:pt x="1281" y="976"/>
                    <a:pt x="1282" y="978"/>
                  </a:cubicBezTo>
                  <a:cubicBezTo>
                    <a:pt x="1283" y="981"/>
                    <a:pt x="1166" y="1050"/>
                    <a:pt x="1167" y="1052"/>
                  </a:cubicBezTo>
                  <a:cubicBezTo>
                    <a:pt x="1168" y="1054"/>
                    <a:pt x="1284" y="982"/>
                    <a:pt x="1285" y="984"/>
                  </a:cubicBezTo>
                  <a:cubicBezTo>
                    <a:pt x="1287" y="987"/>
                    <a:pt x="1178" y="1053"/>
                    <a:pt x="1178" y="1054"/>
                  </a:cubicBezTo>
                  <a:cubicBezTo>
                    <a:pt x="1179" y="1055"/>
                    <a:pt x="1282" y="992"/>
                    <a:pt x="1283" y="994"/>
                  </a:cubicBezTo>
                  <a:cubicBezTo>
                    <a:pt x="1284" y="995"/>
                    <a:pt x="1191" y="1054"/>
                    <a:pt x="1191" y="1054"/>
                  </a:cubicBezTo>
                  <a:cubicBezTo>
                    <a:pt x="1191" y="1055"/>
                    <a:pt x="1285" y="998"/>
                    <a:pt x="1285" y="1000"/>
                  </a:cubicBezTo>
                  <a:cubicBezTo>
                    <a:pt x="1286" y="1002"/>
                    <a:pt x="1206" y="1051"/>
                    <a:pt x="1207" y="1053"/>
                  </a:cubicBezTo>
                  <a:cubicBezTo>
                    <a:pt x="1208" y="1054"/>
                    <a:pt x="1281" y="1008"/>
                    <a:pt x="1282" y="1010"/>
                  </a:cubicBezTo>
                  <a:cubicBezTo>
                    <a:pt x="1282" y="1010"/>
                    <a:pt x="1217" y="1053"/>
                    <a:pt x="1218" y="1054"/>
                  </a:cubicBezTo>
                  <a:cubicBezTo>
                    <a:pt x="1218" y="1055"/>
                    <a:pt x="1286" y="1014"/>
                    <a:pt x="1286" y="1015"/>
                  </a:cubicBezTo>
                  <a:cubicBezTo>
                    <a:pt x="1286" y="1015"/>
                    <a:pt x="1236" y="1051"/>
                    <a:pt x="1236" y="1051"/>
                  </a:cubicBezTo>
                  <a:cubicBezTo>
                    <a:pt x="1236" y="1052"/>
                    <a:pt x="1279" y="1025"/>
                    <a:pt x="1280" y="1026"/>
                  </a:cubicBezTo>
                  <a:cubicBezTo>
                    <a:pt x="1280" y="1027"/>
                    <a:pt x="1248" y="1052"/>
                    <a:pt x="1248" y="1052"/>
                  </a:cubicBezTo>
                  <a:cubicBezTo>
                    <a:pt x="1248" y="1053"/>
                    <a:pt x="1285" y="1030"/>
                    <a:pt x="1285" y="1031"/>
                  </a:cubicBezTo>
                  <a:cubicBezTo>
                    <a:pt x="1286" y="1031"/>
                    <a:pt x="1259" y="1054"/>
                    <a:pt x="1260" y="1054"/>
                  </a:cubicBezTo>
                  <a:cubicBezTo>
                    <a:pt x="1260" y="1054"/>
                    <a:pt x="1280" y="1042"/>
                    <a:pt x="1280" y="1042"/>
                  </a:cubicBezTo>
                  <a:cubicBezTo>
                    <a:pt x="1280" y="1042"/>
                    <a:pt x="1278" y="1051"/>
                    <a:pt x="1278" y="1052"/>
                  </a:cubicBezTo>
                  <a:cubicBezTo>
                    <a:pt x="1278" y="1052"/>
                    <a:pt x="1284" y="1048"/>
                    <a:pt x="1284" y="1048"/>
                  </a:cubicBezTo>
                </a:path>
              </a:pathLst>
            </a:custGeom>
            <a:noFill/>
            <a:ln w="17" cap="rnd">
              <a:solidFill>
                <a:schemeClr val="bg1">
                  <a:lumMod val="85000"/>
                </a:schemeClr>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144000" tIns="41476" rIns="144000" bIns="41476" numCol="1" anchor="t" anchorCtr="0" compatLnSpc="1">
              <a:prstTxWarp prst="textNoShape">
                <a:avLst/>
              </a:prstTxWarp>
            </a:bodyPr>
            <a:lstStyle/>
            <a:p>
              <a:pPr lvl="0" algn="ctr">
                <a:spcBef>
                  <a:spcPts val="1200"/>
                </a:spcBef>
              </a:pPr>
              <a:endParaRPr lang="en-ZA" sz="500" b="1" dirty="0" smtClean="0"/>
            </a:p>
            <a:p>
              <a:pPr lvl="0" algn="ctr">
                <a:spcBef>
                  <a:spcPts val="1200"/>
                </a:spcBef>
              </a:pPr>
              <a:r>
                <a:rPr lang="en-ZA" sz="1400" b="1" dirty="0" smtClean="0"/>
                <a:t>Major Functions</a:t>
              </a:r>
              <a:endParaRPr lang="en-ZA" sz="1200" dirty="0" smtClean="0"/>
            </a:p>
            <a:p>
              <a:pPr marL="171450" lvl="0" indent="-171450">
                <a:spcBef>
                  <a:spcPts val="1200"/>
                </a:spcBef>
                <a:buFont typeface="Arial" panose="020B0604020202020204" pitchFamily="34" charset="0"/>
                <a:buChar char="•"/>
              </a:pPr>
              <a:endParaRPr lang="en-ZA" sz="100" dirty="0" smtClean="0"/>
            </a:p>
            <a:p>
              <a:pPr marL="171450" lvl="0" indent="-171450">
                <a:spcBef>
                  <a:spcPts val="1200"/>
                </a:spcBef>
                <a:buFont typeface="Arial" panose="020B0604020202020204" pitchFamily="34" charset="0"/>
                <a:buChar char="•"/>
              </a:pPr>
              <a:r>
                <a:rPr lang="en-ZA" sz="1200" dirty="0" smtClean="0"/>
                <a:t>Investigate </a:t>
              </a:r>
              <a:r>
                <a:rPr lang="en-ZA" sz="1200" dirty="0"/>
                <a:t>corruption, </a:t>
              </a:r>
              <a:r>
                <a:rPr lang="en-ZA" sz="1200" dirty="0" smtClean="0"/>
                <a:t>malpractice </a:t>
              </a:r>
              <a:r>
                <a:rPr lang="en-ZA" sz="1200" dirty="0"/>
                <a:t>and maladministration</a:t>
              </a:r>
            </a:p>
            <a:p>
              <a:pPr marL="171450" lvl="0" indent="-171450">
                <a:spcBef>
                  <a:spcPts val="1200"/>
                </a:spcBef>
                <a:buFont typeface="Arial" panose="020B0604020202020204" pitchFamily="34" charset="0"/>
                <a:buChar char="•"/>
              </a:pPr>
              <a:r>
                <a:rPr lang="en-ZA" sz="1200" dirty="0" smtClean="0"/>
                <a:t>Institute </a:t>
              </a:r>
              <a:r>
                <a:rPr lang="en-ZA" sz="1200" dirty="0"/>
                <a:t>civil proceedings</a:t>
              </a:r>
            </a:p>
          </p:txBody>
        </p:sp>
        <p:grpSp>
          <p:nvGrpSpPr>
            <p:cNvPr id="26" name="Group 112"/>
            <p:cNvGrpSpPr>
              <a:grpSpLocks noChangeAspect="1"/>
            </p:cNvGrpSpPr>
            <p:nvPr/>
          </p:nvGrpSpPr>
          <p:grpSpPr bwMode="auto">
            <a:xfrm>
              <a:off x="325666" y="4161606"/>
              <a:ext cx="486175" cy="486175"/>
              <a:chOff x="1157" y="393"/>
              <a:chExt cx="340" cy="340"/>
            </a:xfrm>
            <a:solidFill>
              <a:schemeClr val="tx1"/>
            </a:solidFill>
          </p:grpSpPr>
          <p:sp>
            <p:nvSpPr>
              <p:cNvPr id="27" name="Freeform 113"/>
              <p:cNvSpPr>
                <a:spLocks noEditPoints="1"/>
              </p:cNvSpPr>
              <p:nvPr/>
            </p:nvSpPr>
            <p:spPr bwMode="auto">
              <a:xfrm>
                <a:off x="1157" y="393"/>
                <a:ext cx="340" cy="340"/>
              </a:xfrm>
              <a:custGeom>
                <a:avLst/>
                <a:gdLst>
                  <a:gd name="T0" fmla="*/ 256 w 512"/>
                  <a:gd name="T1" fmla="*/ 22 h 512"/>
                  <a:gd name="T2" fmla="*/ 491 w 512"/>
                  <a:gd name="T3" fmla="*/ 256 h 512"/>
                  <a:gd name="T4" fmla="*/ 256 w 512"/>
                  <a:gd name="T5" fmla="*/ 491 h 512"/>
                  <a:gd name="T6" fmla="*/ 21 w 512"/>
                  <a:gd name="T7" fmla="*/ 256 h 512"/>
                  <a:gd name="T8" fmla="*/ 256 w 512"/>
                  <a:gd name="T9" fmla="*/ 22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2"/>
                    </a:moveTo>
                    <a:cubicBezTo>
                      <a:pt x="385" y="22"/>
                      <a:pt x="491" y="127"/>
                      <a:pt x="491" y="256"/>
                    </a:cubicBezTo>
                    <a:cubicBezTo>
                      <a:pt x="491" y="386"/>
                      <a:pt x="385" y="491"/>
                      <a:pt x="256" y="491"/>
                    </a:cubicBezTo>
                    <a:cubicBezTo>
                      <a:pt x="127" y="491"/>
                      <a:pt x="21" y="386"/>
                      <a:pt x="21" y="256"/>
                    </a:cubicBezTo>
                    <a:cubicBezTo>
                      <a:pt x="21" y="127"/>
                      <a:pt x="127" y="22"/>
                      <a:pt x="256" y="22"/>
                    </a:cubicBezTo>
                    <a:moveTo>
                      <a:pt x="256" y="0"/>
                    </a:moveTo>
                    <a:cubicBezTo>
                      <a:pt x="115" y="0"/>
                      <a:pt x="0" y="115"/>
                      <a:pt x="0" y="256"/>
                    </a:cubicBezTo>
                    <a:cubicBezTo>
                      <a:pt x="0" y="398"/>
                      <a:pt x="115" y="512"/>
                      <a:pt x="256" y="512"/>
                    </a:cubicBezTo>
                    <a:cubicBezTo>
                      <a:pt x="397" y="512"/>
                      <a:pt x="512" y="398"/>
                      <a:pt x="512" y="256"/>
                    </a:cubicBezTo>
                    <a:cubicBezTo>
                      <a:pt x="512" y="115"/>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8" name="Freeform 114"/>
              <p:cNvSpPr>
                <a:spLocks noEditPoints="1"/>
              </p:cNvSpPr>
              <p:nvPr/>
            </p:nvSpPr>
            <p:spPr bwMode="auto">
              <a:xfrm>
                <a:off x="1221" y="457"/>
                <a:ext cx="212" cy="177"/>
              </a:xfrm>
              <a:custGeom>
                <a:avLst/>
                <a:gdLst>
                  <a:gd name="T0" fmla="*/ 288 w 320"/>
                  <a:gd name="T1" fmla="*/ 203 h 267"/>
                  <a:gd name="T2" fmla="*/ 277 w 320"/>
                  <a:gd name="T3" fmla="*/ 128 h 267"/>
                  <a:gd name="T4" fmla="*/ 171 w 320"/>
                  <a:gd name="T5" fmla="*/ 75 h 267"/>
                  <a:gd name="T6" fmla="*/ 203 w 320"/>
                  <a:gd name="T7" fmla="*/ 64 h 267"/>
                  <a:gd name="T8" fmla="*/ 192 w 320"/>
                  <a:gd name="T9" fmla="*/ 0 h 267"/>
                  <a:gd name="T10" fmla="*/ 117 w 320"/>
                  <a:gd name="T11" fmla="*/ 11 h 267"/>
                  <a:gd name="T12" fmla="*/ 128 w 320"/>
                  <a:gd name="T13" fmla="*/ 75 h 267"/>
                  <a:gd name="T14" fmla="*/ 149 w 320"/>
                  <a:gd name="T15" fmla="*/ 128 h 267"/>
                  <a:gd name="T16" fmla="*/ 32 w 320"/>
                  <a:gd name="T17" fmla="*/ 139 h 267"/>
                  <a:gd name="T18" fmla="*/ 11 w 320"/>
                  <a:gd name="T19" fmla="*/ 203 h 267"/>
                  <a:gd name="T20" fmla="*/ 0 w 320"/>
                  <a:gd name="T21" fmla="*/ 256 h 267"/>
                  <a:gd name="T22" fmla="*/ 75 w 320"/>
                  <a:gd name="T23" fmla="*/ 267 h 267"/>
                  <a:gd name="T24" fmla="*/ 85 w 320"/>
                  <a:gd name="T25" fmla="*/ 214 h 267"/>
                  <a:gd name="T26" fmla="*/ 53 w 320"/>
                  <a:gd name="T27" fmla="*/ 203 h 267"/>
                  <a:gd name="T28" fmla="*/ 149 w 320"/>
                  <a:gd name="T29" fmla="*/ 150 h 267"/>
                  <a:gd name="T30" fmla="*/ 128 w 320"/>
                  <a:gd name="T31" fmla="*/ 203 h 267"/>
                  <a:gd name="T32" fmla="*/ 117 w 320"/>
                  <a:gd name="T33" fmla="*/ 256 h 267"/>
                  <a:gd name="T34" fmla="*/ 192 w 320"/>
                  <a:gd name="T35" fmla="*/ 267 h 267"/>
                  <a:gd name="T36" fmla="*/ 203 w 320"/>
                  <a:gd name="T37" fmla="*/ 214 h 267"/>
                  <a:gd name="T38" fmla="*/ 171 w 320"/>
                  <a:gd name="T39" fmla="*/ 203 h 267"/>
                  <a:gd name="T40" fmla="*/ 267 w 320"/>
                  <a:gd name="T41" fmla="*/ 150 h 267"/>
                  <a:gd name="T42" fmla="*/ 245 w 320"/>
                  <a:gd name="T43" fmla="*/ 203 h 267"/>
                  <a:gd name="T44" fmla="*/ 235 w 320"/>
                  <a:gd name="T45" fmla="*/ 256 h 267"/>
                  <a:gd name="T46" fmla="*/ 309 w 320"/>
                  <a:gd name="T47" fmla="*/ 267 h 267"/>
                  <a:gd name="T48" fmla="*/ 320 w 320"/>
                  <a:gd name="T49" fmla="*/ 214 h 267"/>
                  <a:gd name="T50" fmla="*/ 139 w 320"/>
                  <a:gd name="T51" fmla="*/ 22 h 267"/>
                  <a:gd name="T52" fmla="*/ 181 w 320"/>
                  <a:gd name="T53" fmla="*/ 54 h 267"/>
                  <a:gd name="T54" fmla="*/ 139 w 320"/>
                  <a:gd name="T55" fmla="*/ 22 h 267"/>
                  <a:gd name="T56" fmla="*/ 21 w 320"/>
                  <a:gd name="T57" fmla="*/ 246 h 267"/>
                  <a:gd name="T58" fmla="*/ 64 w 320"/>
                  <a:gd name="T59" fmla="*/ 224 h 267"/>
                  <a:gd name="T60" fmla="*/ 181 w 320"/>
                  <a:gd name="T61" fmla="*/ 246 h 267"/>
                  <a:gd name="T62" fmla="*/ 139 w 320"/>
                  <a:gd name="T63" fmla="*/ 224 h 267"/>
                  <a:gd name="T64" fmla="*/ 181 w 320"/>
                  <a:gd name="T65" fmla="*/ 246 h 267"/>
                  <a:gd name="T66" fmla="*/ 256 w 320"/>
                  <a:gd name="T67" fmla="*/ 246 h 267"/>
                  <a:gd name="T68" fmla="*/ 299 w 320"/>
                  <a:gd name="T69" fmla="*/ 224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267">
                    <a:moveTo>
                      <a:pt x="309" y="203"/>
                    </a:moveTo>
                    <a:cubicBezTo>
                      <a:pt x="288" y="203"/>
                      <a:pt x="288" y="203"/>
                      <a:pt x="288" y="203"/>
                    </a:cubicBezTo>
                    <a:cubicBezTo>
                      <a:pt x="288" y="139"/>
                      <a:pt x="288" y="139"/>
                      <a:pt x="288" y="139"/>
                    </a:cubicBezTo>
                    <a:cubicBezTo>
                      <a:pt x="288" y="133"/>
                      <a:pt x="283" y="128"/>
                      <a:pt x="277" y="128"/>
                    </a:cubicBezTo>
                    <a:cubicBezTo>
                      <a:pt x="171" y="128"/>
                      <a:pt x="171" y="128"/>
                      <a:pt x="171" y="128"/>
                    </a:cubicBezTo>
                    <a:cubicBezTo>
                      <a:pt x="171" y="75"/>
                      <a:pt x="171" y="75"/>
                      <a:pt x="171" y="75"/>
                    </a:cubicBezTo>
                    <a:cubicBezTo>
                      <a:pt x="192" y="75"/>
                      <a:pt x="192" y="75"/>
                      <a:pt x="192" y="75"/>
                    </a:cubicBezTo>
                    <a:cubicBezTo>
                      <a:pt x="198" y="75"/>
                      <a:pt x="203" y="70"/>
                      <a:pt x="203" y="64"/>
                    </a:cubicBezTo>
                    <a:cubicBezTo>
                      <a:pt x="203" y="11"/>
                      <a:pt x="203" y="11"/>
                      <a:pt x="203" y="11"/>
                    </a:cubicBezTo>
                    <a:cubicBezTo>
                      <a:pt x="203" y="5"/>
                      <a:pt x="198" y="0"/>
                      <a:pt x="192" y="0"/>
                    </a:cubicBezTo>
                    <a:cubicBezTo>
                      <a:pt x="128" y="0"/>
                      <a:pt x="128" y="0"/>
                      <a:pt x="128" y="0"/>
                    </a:cubicBezTo>
                    <a:cubicBezTo>
                      <a:pt x="122" y="0"/>
                      <a:pt x="117" y="5"/>
                      <a:pt x="117" y="11"/>
                    </a:cubicBezTo>
                    <a:cubicBezTo>
                      <a:pt x="117" y="64"/>
                      <a:pt x="117" y="64"/>
                      <a:pt x="117" y="64"/>
                    </a:cubicBezTo>
                    <a:cubicBezTo>
                      <a:pt x="117" y="70"/>
                      <a:pt x="122" y="75"/>
                      <a:pt x="128" y="75"/>
                    </a:cubicBezTo>
                    <a:cubicBezTo>
                      <a:pt x="149" y="75"/>
                      <a:pt x="149" y="75"/>
                      <a:pt x="149" y="75"/>
                    </a:cubicBezTo>
                    <a:cubicBezTo>
                      <a:pt x="149" y="128"/>
                      <a:pt x="149" y="128"/>
                      <a:pt x="149" y="128"/>
                    </a:cubicBezTo>
                    <a:cubicBezTo>
                      <a:pt x="43" y="128"/>
                      <a:pt x="43" y="128"/>
                      <a:pt x="43" y="128"/>
                    </a:cubicBezTo>
                    <a:cubicBezTo>
                      <a:pt x="37" y="128"/>
                      <a:pt x="32" y="133"/>
                      <a:pt x="32" y="139"/>
                    </a:cubicBezTo>
                    <a:cubicBezTo>
                      <a:pt x="32" y="203"/>
                      <a:pt x="32" y="203"/>
                      <a:pt x="32" y="203"/>
                    </a:cubicBezTo>
                    <a:cubicBezTo>
                      <a:pt x="11" y="203"/>
                      <a:pt x="11" y="203"/>
                      <a:pt x="11" y="203"/>
                    </a:cubicBezTo>
                    <a:cubicBezTo>
                      <a:pt x="5" y="203"/>
                      <a:pt x="0" y="208"/>
                      <a:pt x="0" y="214"/>
                    </a:cubicBezTo>
                    <a:cubicBezTo>
                      <a:pt x="0" y="256"/>
                      <a:pt x="0" y="256"/>
                      <a:pt x="0" y="256"/>
                    </a:cubicBezTo>
                    <a:cubicBezTo>
                      <a:pt x="0" y="262"/>
                      <a:pt x="5" y="267"/>
                      <a:pt x="11" y="267"/>
                    </a:cubicBezTo>
                    <a:cubicBezTo>
                      <a:pt x="75" y="267"/>
                      <a:pt x="75" y="267"/>
                      <a:pt x="75" y="267"/>
                    </a:cubicBezTo>
                    <a:cubicBezTo>
                      <a:pt x="81" y="267"/>
                      <a:pt x="85" y="262"/>
                      <a:pt x="85" y="256"/>
                    </a:cubicBezTo>
                    <a:cubicBezTo>
                      <a:pt x="85" y="214"/>
                      <a:pt x="85" y="214"/>
                      <a:pt x="85" y="214"/>
                    </a:cubicBezTo>
                    <a:cubicBezTo>
                      <a:pt x="85" y="208"/>
                      <a:pt x="81" y="203"/>
                      <a:pt x="75" y="203"/>
                    </a:cubicBezTo>
                    <a:cubicBezTo>
                      <a:pt x="53" y="203"/>
                      <a:pt x="53" y="203"/>
                      <a:pt x="53" y="203"/>
                    </a:cubicBezTo>
                    <a:cubicBezTo>
                      <a:pt x="53" y="150"/>
                      <a:pt x="53" y="150"/>
                      <a:pt x="53" y="150"/>
                    </a:cubicBezTo>
                    <a:cubicBezTo>
                      <a:pt x="149" y="150"/>
                      <a:pt x="149" y="150"/>
                      <a:pt x="149" y="150"/>
                    </a:cubicBezTo>
                    <a:cubicBezTo>
                      <a:pt x="149" y="203"/>
                      <a:pt x="149" y="203"/>
                      <a:pt x="149" y="203"/>
                    </a:cubicBezTo>
                    <a:cubicBezTo>
                      <a:pt x="128" y="203"/>
                      <a:pt x="128" y="203"/>
                      <a:pt x="128" y="203"/>
                    </a:cubicBezTo>
                    <a:cubicBezTo>
                      <a:pt x="122" y="203"/>
                      <a:pt x="117" y="208"/>
                      <a:pt x="117" y="214"/>
                    </a:cubicBezTo>
                    <a:cubicBezTo>
                      <a:pt x="117" y="256"/>
                      <a:pt x="117" y="256"/>
                      <a:pt x="117" y="256"/>
                    </a:cubicBezTo>
                    <a:cubicBezTo>
                      <a:pt x="117" y="262"/>
                      <a:pt x="122" y="267"/>
                      <a:pt x="128" y="267"/>
                    </a:cubicBezTo>
                    <a:cubicBezTo>
                      <a:pt x="192" y="267"/>
                      <a:pt x="192" y="267"/>
                      <a:pt x="192" y="267"/>
                    </a:cubicBezTo>
                    <a:cubicBezTo>
                      <a:pt x="198" y="267"/>
                      <a:pt x="203" y="262"/>
                      <a:pt x="203" y="256"/>
                    </a:cubicBezTo>
                    <a:cubicBezTo>
                      <a:pt x="203" y="214"/>
                      <a:pt x="203" y="214"/>
                      <a:pt x="203" y="214"/>
                    </a:cubicBezTo>
                    <a:cubicBezTo>
                      <a:pt x="203" y="208"/>
                      <a:pt x="198" y="203"/>
                      <a:pt x="192" y="203"/>
                    </a:cubicBezTo>
                    <a:cubicBezTo>
                      <a:pt x="171" y="203"/>
                      <a:pt x="171" y="203"/>
                      <a:pt x="171" y="203"/>
                    </a:cubicBezTo>
                    <a:cubicBezTo>
                      <a:pt x="171" y="150"/>
                      <a:pt x="171" y="150"/>
                      <a:pt x="171" y="150"/>
                    </a:cubicBezTo>
                    <a:cubicBezTo>
                      <a:pt x="267" y="150"/>
                      <a:pt x="267" y="150"/>
                      <a:pt x="267" y="150"/>
                    </a:cubicBezTo>
                    <a:cubicBezTo>
                      <a:pt x="267" y="203"/>
                      <a:pt x="267" y="203"/>
                      <a:pt x="267" y="203"/>
                    </a:cubicBezTo>
                    <a:cubicBezTo>
                      <a:pt x="245" y="203"/>
                      <a:pt x="245" y="203"/>
                      <a:pt x="245" y="203"/>
                    </a:cubicBezTo>
                    <a:cubicBezTo>
                      <a:pt x="239" y="203"/>
                      <a:pt x="235" y="208"/>
                      <a:pt x="235" y="214"/>
                    </a:cubicBezTo>
                    <a:cubicBezTo>
                      <a:pt x="235" y="256"/>
                      <a:pt x="235" y="256"/>
                      <a:pt x="235" y="256"/>
                    </a:cubicBezTo>
                    <a:cubicBezTo>
                      <a:pt x="235" y="262"/>
                      <a:pt x="239" y="267"/>
                      <a:pt x="245" y="267"/>
                    </a:cubicBezTo>
                    <a:cubicBezTo>
                      <a:pt x="309" y="267"/>
                      <a:pt x="309" y="267"/>
                      <a:pt x="309" y="267"/>
                    </a:cubicBezTo>
                    <a:cubicBezTo>
                      <a:pt x="315" y="267"/>
                      <a:pt x="320" y="262"/>
                      <a:pt x="320" y="256"/>
                    </a:cubicBezTo>
                    <a:cubicBezTo>
                      <a:pt x="320" y="214"/>
                      <a:pt x="320" y="214"/>
                      <a:pt x="320" y="214"/>
                    </a:cubicBezTo>
                    <a:cubicBezTo>
                      <a:pt x="320" y="208"/>
                      <a:pt x="315" y="203"/>
                      <a:pt x="309" y="203"/>
                    </a:cubicBezTo>
                    <a:close/>
                    <a:moveTo>
                      <a:pt x="139" y="22"/>
                    </a:moveTo>
                    <a:cubicBezTo>
                      <a:pt x="181" y="22"/>
                      <a:pt x="181" y="22"/>
                      <a:pt x="181" y="22"/>
                    </a:cubicBezTo>
                    <a:cubicBezTo>
                      <a:pt x="181" y="54"/>
                      <a:pt x="181" y="54"/>
                      <a:pt x="181" y="54"/>
                    </a:cubicBezTo>
                    <a:cubicBezTo>
                      <a:pt x="139" y="54"/>
                      <a:pt x="139" y="54"/>
                      <a:pt x="139" y="54"/>
                    </a:cubicBezTo>
                    <a:lnTo>
                      <a:pt x="139" y="22"/>
                    </a:lnTo>
                    <a:close/>
                    <a:moveTo>
                      <a:pt x="64" y="246"/>
                    </a:moveTo>
                    <a:cubicBezTo>
                      <a:pt x="21" y="246"/>
                      <a:pt x="21" y="246"/>
                      <a:pt x="21" y="246"/>
                    </a:cubicBezTo>
                    <a:cubicBezTo>
                      <a:pt x="21" y="224"/>
                      <a:pt x="21" y="224"/>
                      <a:pt x="21" y="224"/>
                    </a:cubicBezTo>
                    <a:cubicBezTo>
                      <a:pt x="64" y="224"/>
                      <a:pt x="64" y="224"/>
                      <a:pt x="64" y="224"/>
                    </a:cubicBezTo>
                    <a:lnTo>
                      <a:pt x="64" y="246"/>
                    </a:lnTo>
                    <a:close/>
                    <a:moveTo>
                      <a:pt x="181" y="246"/>
                    </a:moveTo>
                    <a:cubicBezTo>
                      <a:pt x="139" y="246"/>
                      <a:pt x="139" y="246"/>
                      <a:pt x="139" y="246"/>
                    </a:cubicBezTo>
                    <a:cubicBezTo>
                      <a:pt x="139" y="224"/>
                      <a:pt x="139" y="224"/>
                      <a:pt x="139" y="224"/>
                    </a:cubicBezTo>
                    <a:cubicBezTo>
                      <a:pt x="181" y="224"/>
                      <a:pt x="181" y="224"/>
                      <a:pt x="181" y="224"/>
                    </a:cubicBezTo>
                    <a:lnTo>
                      <a:pt x="181" y="246"/>
                    </a:lnTo>
                    <a:close/>
                    <a:moveTo>
                      <a:pt x="299" y="246"/>
                    </a:moveTo>
                    <a:cubicBezTo>
                      <a:pt x="256" y="246"/>
                      <a:pt x="256" y="246"/>
                      <a:pt x="256" y="246"/>
                    </a:cubicBezTo>
                    <a:cubicBezTo>
                      <a:pt x="256" y="224"/>
                      <a:pt x="256" y="224"/>
                      <a:pt x="256" y="224"/>
                    </a:cubicBezTo>
                    <a:cubicBezTo>
                      <a:pt x="299" y="224"/>
                      <a:pt x="299" y="224"/>
                      <a:pt x="299" y="224"/>
                    </a:cubicBezTo>
                    <a:lnTo>
                      <a:pt x="299" y="24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grpSp>
        <p:nvGrpSpPr>
          <p:cNvPr id="10" name="Group 9"/>
          <p:cNvGrpSpPr/>
          <p:nvPr/>
        </p:nvGrpSpPr>
        <p:grpSpPr>
          <a:xfrm>
            <a:off x="3236244" y="4006217"/>
            <a:ext cx="2686814" cy="2375532"/>
            <a:chOff x="3216766" y="4006217"/>
            <a:chExt cx="2686814" cy="2375532"/>
          </a:xfrm>
        </p:grpSpPr>
        <p:sp>
          <p:nvSpPr>
            <p:cNvPr id="21" name="Freeform 20"/>
            <p:cNvSpPr>
              <a:spLocks/>
            </p:cNvSpPr>
            <p:nvPr/>
          </p:nvSpPr>
          <p:spPr bwMode="auto">
            <a:xfrm>
              <a:off x="3216766" y="4006217"/>
              <a:ext cx="2686814" cy="2375532"/>
            </a:xfrm>
            <a:custGeom>
              <a:avLst/>
              <a:gdLst>
                <a:gd name="T0" fmla="*/ 62 w 1304"/>
                <a:gd name="T1" fmla="*/ 29 h 1084"/>
                <a:gd name="T2" fmla="*/ 120 w 1304"/>
                <a:gd name="T3" fmla="*/ 28 h 1084"/>
                <a:gd name="T4" fmla="*/ 173 w 1304"/>
                <a:gd name="T5" fmla="*/ 30 h 1084"/>
                <a:gd name="T6" fmla="*/ 222 w 1304"/>
                <a:gd name="T7" fmla="*/ 30 h 1084"/>
                <a:gd name="T8" fmla="*/ 274 w 1304"/>
                <a:gd name="T9" fmla="*/ 30 h 1084"/>
                <a:gd name="T10" fmla="*/ 328 w 1304"/>
                <a:gd name="T11" fmla="*/ 31 h 1084"/>
                <a:gd name="T12" fmla="*/ 384 w 1304"/>
                <a:gd name="T13" fmla="*/ 29 h 1084"/>
                <a:gd name="T14" fmla="*/ 432 w 1304"/>
                <a:gd name="T15" fmla="*/ 31 h 1084"/>
                <a:gd name="T16" fmla="*/ 490 w 1304"/>
                <a:gd name="T17" fmla="*/ 28 h 1084"/>
                <a:gd name="T18" fmla="*/ 540 w 1304"/>
                <a:gd name="T19" fmla="*/ 30 h 1084"/>
                <a:gd name="T20" fmla="*/ 591 w 1304"/>
                <a:gd name="T21" fmla="*/ 30 h 1084"/>
                <a:gd name="T22" fmla="*/ 644 w 1304"/>
                <a:gd name="T23" fmla="*/ 30 h 1084"/>
                <a:gd name="T24" fmla="*/ 699 w 1304"/>
                <a:gd name="T25" fmla="*/ 28 h 1084"/>
                <a:gd name="T26" fmla="*/ 751 w 1304"/>
                <a:gd name="T27" fmla="*/ 30 h 1084"/>
                <a:gd name="T28" fmla="*/ 811 w 1304"/>
                <a:gd name="T29" fmla="*/ 27 h 1084"/>
                <a:gd name="T30" fmla="*/ 860 w 1304"/>
                <a:gd name="T31" fmla="*/ 31 h 1084"/>
                <a:gd name="T32" fmla="*/ 918 w 1304"/>
                <a:gd name="T33" fmla="*/ 29 h 1084"/>
                <a:gd name="T34" fmla="*/ 969 w 1304"/>
                <a:gd name="T35" fmla="*/ 30 h 1084"/>
                <a:gd name="T36" fmla="*/ 1023 w 1304"/>
                <a:gd name="T37" fmla="*/ 28 h 1084"/>
                <a:gd name="T38" fmla="*/ 1072 w 1304"/>
                <a:gd name="T39" fmla="*/ 31 h 1084"/>
                <a:gd name="T40" fmla="*/ 1132 w 1304"/>
                <a:gd name="T41" fmla="*/ 27 h 1084"/>
                <a:gd name="T42" fmla="*/ 1183 w 1304"/>
                <a:gd name="T43" fmla="*/ 29 h 1084"/>
                <a:gd name="T44" fmla="*/ 1236 w 1304"/>
                <a:gd name="T45" fmla="*/ 28 h 1084"/>
                <a:gd name="T46" fmla="*/ 1285 w 1304"/>
                <a:gd name="T47" fmla="*/ 30 h 1084"/>
                <a:gd name="T48" fmla="*/ 1281 w 1304"/>
                <a:gd name="T49" fmla="*/ 63 h 1084"/>
                <a:gd name="T50" fmla="*/ 1286 w 1304"/>
                <a:gd name="T51" fmla="*/ 92 h 1084"/>
                <a:gd name="T52" fmla="*/ 1283 w 1304"/>
                <a:gd name="T53" fmla="*/ 123 h 1084"/>
                <a:gd name="T54" fmla="*/ 1284 w 1304"/>
                <a:gd name="T55" fmla="*/ 154 h 1084"/>
                <a:gd name="T56" fmla="*/ 1286 w 1304"/>
                <a:gd name="T57" fmla="*/ 184 h 1084"/>
                <a:gd name="T58" fmla="*/ 1282 w 1304"/>
                <a:gd name="T59" fmla="*/ 217 h 1084"/>
                <a:gd name="T60" fmla="*/ 1284 w 1304"/>
                <a:gd name="T61" fmla="*/ 248 h 1084"/>
                <a:gd name="T62" fmla="*/ 1283 w 1304"/>
                <a:gd name="T63" fmla="*/ 280 h 1084"/>
                <a:gd name="T64" fmla="*/ 1284 w 1304"/>
                <a:gd name="T65" fmla="*/ 309 h 1084"/>
                <a:gd name="T66" fmla="*/ 1282 w 1304"/>
                <a:gd name="T67" fmla="*/ 344 h 1084"/>
                <a:gd name="T68" fmla="*/ 1282 w 1304"/>
                <a:gd name="T69" fmla="*/ 375 h 1084"/>
                <a:gd name="T70" fmla="*/ 1280 w 1304"/>
                <a:gd name="T71" fmla="*/ 405 h 1084"/>
                <a:gd name="T72" fmla="*/ 1283 w 1304"/>
                <a:gd name="T73" fmla="*/ 435 h 1084"/>
                <a:gd name="T74" fmla="*/ 1285 w 1304"/>
                <a:gd name="T75" fmla="*/ 464 h 1084"/>
                <a:gd name="T76" fmla="*/ 1281 w 1304"/>
                <a:gd name="T77" fmla="*/ 499 h 1084"/>
                <a:gd name="T78" fmla="*/ 1283 w 1304"/>
                <a:gd name="T79" fmla="*/ 528 h 1084"/>
                <a:gd name="T80" fmla="*/ 1285 w 1304"/>
                <a:gd name="T81" fmla="*/ 558 h 1084"/>
                <a:gd name="T82" fmla="*/ 1282 w 1304"/>
                <a:gd name="T83" fmla="*/ 592 h 1084"/>
                <a:gd name="T84" fmla="*/ 1281 w 1304"/>
                <a:gd name="T85" fmla="*/ 623 h 1084"/>
                <a:gd name="T86" fmla="*/ 1281 w 1304"/>
                <a:gd name="T87" fmla="*/ 654 h 1084"/>
                <a:gd name="T88" fmla="*/ 1282 w 1304"/>
                <a:gd name="T89" fmla="*/ 686 h 1084"/>
                <a:gd name="T90" fmla="*/ 1282 w 1304"/>
                <a:gd name="T91" fmla="*/ 717 h 1084"/>
                <a:gd name="T92" fmla="*/ 1285 w 1304"/>
                <a:gd name="T93" fmla="*/ 746 h 1084"/>
                <a:gd name="T94" fmla="*/ 1284 w 1304"/>
                <a:gd name="T95" fmla="*/ 777 h 1084"/>
                <a:gd name="T96" fmla="*/ 1282 w 1304"/>
                <a:gd name="T97" fmla="*/ 808 h 1084"/>
                <a:gd name="T98" fmla="*/ 1285 w 1304"/>
                <a:gd name="T99" fmla="*/ 839 h 1084"/>
                <a:gd name="T100" fmla="*/ 1280 w 1304"/>
                <a:gd name="T101" fmla="*/ 871 h 1084"/>
                <a:gd name="T102" fmla="*/ 1285 w 1304"/>
                <a:gd name="T103" fmla="*/ 899 h 1084"/>
                <a:gd name="T104" fmla="*/ 1282 w 1304"/>
                <a:gd name="T105" fmla="*/ 933 h 1084"/>
                <a:gd name="T106" fmla="*/ 1283 w 1304"/>
                <a:gd name="T107" fmla="*/ 963 h 1084"/>
                <a:gd name="T108" fmla="*/ 1283 w 1304"/>
                <a:gd name="T109" fmla="*/ 994 h 1084"/>
                <a:gd name="T110" fmla="*/ 1280 w 1304"/>
                <a:gd name="T111" fmla="*/ 1026 h 1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04" h="1084">
                  <a:moveTo>
                    <a:pt x="19" y="31"/>
                  </a:moveTo>
                  <a:cubicBezTo>
                    <a:pt x="19" y="31"/>
                    <a:pt x="23" y="29"/>
                    <a:pt x="23" y="29"/>
                  </a:cubicBezTo>
                  <a:cubicBezTo>
                    <a:pt x="23" y="29"/>
                    <a:pt x="22" y="37"/>
                    <a:pt x="22" y="37"/>
                  </a:cubicBezTo>
                  <a:cubicBezTo>
                    <a:pt x="23" y="38"/>
                    <a:pt x="39" y="28"/>
                    <a:pt x="39" y="28"/>
                  </a:cubicBezTo>
                  <a:cubicBezTo>
                    <a:pt x="39" y="28"/>
                    <a:pt x="22" y="44"/>
                    <a:pt x="23" y="45"/>
                  </a:cubicBezTo>
                  <a:cubicBezTo>
                    <a:pt x="23" y="45"/>
                    <a:pt x="46" y="31"/>
                    <a:pt x="46" y="31"/>
                  </a:cubicBezTo>
                  <a:cubicBezTo>
                    <a:pt x="47" y="31"/>
                    <a:pt x="16" y="55"/>
                    <a:pt x="16" y="56"/>
                  </a:cubicBezTo>
                  <a:cubicBezTo>
                    <a:pt x="16" y="56"/>
                    <a:pt x="62" y="28"/>
                    <a:pt x="62" y="29"/>
                  </a:cubicBezTo>
                  <a:cubicBezTo>
                    <a:pt x="63" y="30"/>
                    <a:pt x="17" y="62"/>
                    <a:pt x="18" y="63"/>
                  </a:cubicBezTo>
                  <a:cubicBezTo>
                    <a:pt x="18" y="64"/>
                    <a:pt x="78" y="27"/>
                    <a:pt x="78" y="28"/>
                  </a:cubicBezTo>
                  <a:cubicBezTo>
                    <a:pt x="79" y="29"/>
                    <a:pt x="18" y="69"/>
                    <a:pt x="19" y="70"/>
                  </a:cubicBezTo>
                  <a:cubicBezTo>
                    <a:pt x="19" y="72"/>
                    <a:pt x="87" y="31"/>
                    <a:pt x="87" y="31"/>
                  </a:cubicBezTo>
                  <a:cubicBezTo>
                    <a:pt x="88" y="33"/>
                    <a:pt x="21" y="75"/>
                    <a:pt x="22" y="76"/>
                  </a:cubicBezTo>
                  <a:cubicBezTo>
                    <a:pt x="22" y="77"/>
                    <a:pt x="106" y="27"/>
                    <a:pt x="106" y="28"/>
                  </a:cubicBezTo>
                  <a:cubicBezTo>
                    <a:pt x="107" y="29"/>
                    <a:pt x="19" y="85"/>
                    <a:pt x="20" y="86"/>
                  </a:cubicBezTo>
                  <a:cubicBezTo>
                    <a:pt x="21" y="87"/>
                    <a:pt x="118" y="26"/>
                    <a:pt x="120" y="28"/>
                  </a:cubicBezTo>
                  <a:cubicBezTo>
                    <a:pt x="120" y="29"/>
                    <a:pt x="18" y="92"/>
                    <a:pt x="19" y="94"/>
                  </a:cubicBezTo>
                  <a:cubicBezTo>
                    <a:pt x="20" y="95"/>
                    <a:pt x="132" y="27"/>
                    <a:pt x="133" y="29"/>
                  </a:cubicBezTo>
                  <a:cubicBezTo>
                    <a:pt x="134" y="31"/>
                    <a:pt x="16" y="103"/>
                    <a:pt x="17" y="104"/>
                  </a:cubicBezTo>
                  <a:cubicBezTo>
                    <a:pt x="18" y="107"/>
                    <a:pt x="147" y="28"/>
                    <a:pt x="147" y="29"/>
                  </a:cubicBezTo>
                  <a:cubicBezTo>
                    <a:pt x="148" y="31"/>
                    <a:pt x="19" y="108"/>
                    <a:pt x="20" y="110"/>
                  </a:cubicBezTo>
                  <a:cubicBezTo>
                    <a:pt x="21" y="111"/>
                    <a:pt x="164" y="26"/>
                    <a:pt x="164" y="27"/>
                  </a:cubicBezTo>
                  <a:cubicBezTo>
                    <a:pt x="165" y="29"/>
                    <a:pt x="15" y="118"/>
                    <a:pt x="16" y="120"/>
                  </a:cubicBezTo>
                  <a:cubicBezTo>
                    <a:pt x="17" y="122"/>
                    <a:pt x="172" y="29"/>
                    <a:pt x="173" y="30"/>
                  </a:cubicBezTo>
                  <a:cubicBezTo>
                    <a:pt x="174" y="31"/>
                    <a:pt x="21" y="123"/>
                    <a:pt x="22" y="125"/>
                  </a:cubicBezTo>
                  <a:cubicBezTo>
                    <a:pt x="23" y="127"/>
                    <a:pt x="182" y="27"/>
                    <a:pt x="184" y="31"/>
                  </a:cubicBezTo>
                  <a:cubicBezTo>
                    <a:pt x="185" y="33"/>
                    <a:pt x="20" y="128"/>
                    <a:pt x="22" y="132"/>
                  </a:cubicBezTo>
                  <a:cubicBezTo>
                    <a:pt x="23" y="133"/>
                    <a:pt x="198" y="29"/>
                    <a:pt x="198" y="30"/>
                  </a:cubicBezTo>
                  <a:cubicBezTo>
                    <a:pt x="200" y="32"/>
                    <a:pt x="18" y="137"/>
                    <a:pt x="20" y="140"/>
                  </a:cubicBezTo>
                  <a:cubicBezTo>
                    <a:pt x="21" y="142"/>
                    <a:pt x="212" y="28"/>
                    <a:pt x="212" y="29"/>
                  </a:cubicBezTo>
                  <a:cubicBezTo>
                    <a:pt x="214" y="31"/>
                    <a:pt x="18" y="145"/>
                    <a:pt x="19" y="148"/>
                  </a:cubicBezTo>
                  <a:cubicBezTo>
                    <a:pt x="21" y="151"/>
                    <a:pt x="221" y="28"/>
                    <a:pt x="222" y="30"/>
                  </a:cubicBezTo>
                  <a:cubicBezTo>
                    <a:pt x="225" y="35"/>
                    <a:pt x="21" y="150"/>
                    <a:pt x="23" y="153"/>
                  </a:cubicBezTo>
                  <a:cubicBezTo>
                    <a:pt x="25" y="158"/>
                    <a:pt x="232" y="26"/>
                    <a:pt x="234" y="30"/>
                  </a:cubicBezTo>
                  <a:cubicBezTo>
                    <a:pt x="237" y="34"/>
                    <a:pt x="15" y="162"/>
                    <a:pt x="16" y="163"/>
                  </a:cubicBezTo>
                  <a:cubicBezTo>
                    <a:pt x="19" y="168"/>
                    <a:pt x="246" y="26"/>
                    <a:pt x="248" y="30"/>
                  </a:cubicBezTo>
                  <a:cubicBezTo>
                    <a:pt x="250" y="34"/>
                    <a:pt x="16" y="168"/>
                    <a:pt x="17" y="170"/>
                  </a:cubicBezTo>
                  <a:cubicBezTo>
                    <a:pt x="19" y="173"/>
                    <a:pt x="256" y="25"/>
                    <a:pt x="260" y="31"/>
                  </a:cubicBezTo>
                  <a:cubicBezTo>
                    <a:pt x="261" y="33"/>
                    <a:pt x="19" y="173"/>
                    <a:pt x="21" y="176"/>
                  </a:cubicBezTo>
                  <a:cubicBezTo>
                    <a:pt x="25" y="182"/>
                    <a:pt x="270" y="24"/>
                    <a:pt x="274" y="30"/>
                  </a:cubicBezTo>
                  <a:cubicBezTo>
                    <a:pt x="277" y="36"/>
                    <a:pt x="20" y="183"/>
                    <a:pt x="20" y="184"/>
                  </a:cubicBezTo>
                  <a:cubicBezTo>
                    <a:pt x="22" y="188"/>
                    <a:pt x="290" y="25"/>
                    <a:pt x="292" y="28"/>
                  </a:cubicBezTo>
                  <a:cubicBezTo>
                    <a:pt x="293" y="30"/>
                    <a:pt x="14" y="187"/>
                    <a:pt x="18" y="194"/>
                  </a:cubicBezTo>
                  <a:cubicBezTo>
                    <a:pt x="20" y="197"/>
                    <a:pt x="299" y="26"/>
                    <a:pt x="301" y="30"/>
                  </a:cubicBezTo>
                  <a:cubicBezTo>
                    <a:pt x="304" y="34"/>
                    <a:pt x="19" y="199"/>
                    <a:pt x="20" y="200"/>
                  </a:cubicBezTo>
                  <a:cubicBezTo>
                    <a:pt x="23" y="206"/>
                    <a:pt x="316" y="23"/>
                    <a:pt x="319" y="28"/>
                  </a:cubicBezTo>
                  <a:cubicBezTo>
                    <a:pt x="320" y="30"/>
                    <a:pt x="16" y="208"/>
                    <a:pt x="17" y="210"/>
                  </a:cubicBezTo>
                  <a:cubicBezTo>
                    <a:pt x="21" y="217"/>
                    <a:pt x="324" y="23"/>
                    <a:pt x="328" y="31"/>
                  </a:cubicBezTo>
                  <a:cubicBezTo>
                    <a:pt x="330" y="34"/>
                    <a:pt x="20" y="213"/>
                    <a:pt x="21" y="215"/>
                  </a:cubicBezTo>
                  <a:cubicBezTo>
                    <a:pt x="25" y="222"/>
                    <a:pt x="342" y="20"/>
                    <a:pt x="346" y="27"/>
                  </a:cubicBezTo>
                  <a:cubicBezTo>
                    <a:pt x="348" y="31"/>
                    <a:pt x="17" y="215"/>
                    <a:pt x="21" y="222"/>
                  </a:cubicBezTo>
                  <a:cubicBezTo>
                    <a:pt x="24" y="227"/>
                    <a:pt x="351" y="25"/>
                    <a:pt x="354" y="30"/>
                  </a:cubicBezTo>
                  <a:cubicBezTo>
                    <a:pt x="355" y="33"/>
                    <a:pt x="14" y="227"/>
                    <a:pt x="17" y="233"/>
                  </a:cubicBezTo>
                  <a:cubicBezTo>
                    <a:pt x="18" y="235"/>
                    <a:pt x="372" y="26"/>
                    <a:pt x="373" y="28"/>
                  </a:cubicBezTo>
                  <a:cubicBezTo>
                    <a:pt x="374" y="30"/>
                    <a:pt x="19" y="235"/>
                    <a:pt x="21" y="238"/>
                  </a:cubicBezTo>
                  <a:cubicBezTo>
                    <a:pt x="23" y="242"/>
                    <a:pt x="381" y="23"/>
                    <a:pt x="384" y="29"/>
                  </a:cubicBezTo>
                  <a:cubicBezTo>
                    <a:pt x="388" y="35"/>
                    <a:pt x="20" y="243"/>
                    <a:pt x="21" y="245"/>
                  </a:cubicBezTo>
                  <a:cubicBezTo>
                    <a:pt x="26" y="255"/>
                    <a:pt x="392" y="21"/>
                    <a:pt x="397" y="29"/>
                  </a:cubicBezTo>
                  <a:cubicBezTo>
                    <a:pt x="399" y="32"/>
                    <a:pt x="16" y="251"/>
                    <a:pt x="18" y="255"/>
                  </a:cubicBezTo>
                  <a:cubicBezTo>
                    <a:pt x="20" y="260"/>
                    <a:pt x="403" y="24"/>
                    <a:pt x="406" y="30"/>
                  </a:cubicBezTo>
                  <a:cubicBezTo>
                    <a:pt x="409" y="35"/>
                    <a:pt x="11" y="254"/>
                    <a:pt x="17" y="263"/>
                  </a:cubicBezTo>
                  <a:cubicBezTo>
                    <a:pt x="21" y="272"/>
                    <a:pt x="416" y="23"/>
                    <a:pt x="420" y="30"/>
                  </a:cubicBezTo>
                  <a:cubicBezTo>
                    <a:pt x="424" y="37"/>
                    <a:pt x="17" y="257"/>
                    <a:pt x="22" y="267"/>
                  </a:cubicBezTo>
                  <a:cubicBezTo>
                    <a:pt x="24" y="270"/>
                    <a:pt x="429" y="26"/>
                    <a:pt x="432" y="31"/>
                  </a:cubicBezTo>
                  <a:cubicBezTo>
                    <a:pt x="435" y="36"/>
                    <a:pt x="13" y="269"/>
                    <a:pt x="18" y="277"/>
                  </a:cubicBezTo>
                  <a:cubicBezTo>
                    <a:pt x="22" y="284"/>
                    <a:pt x="442" y="27"/>
                    <a:pt x="444" y="31"/>
                  </a:cubicBezTo>
                  <a:cubicBezTo>
                    <a:pt x="450" y="41"/>
                    <a:pt x="15" y="280"/>
                    <a:pt x="18" y="285"/>
                  </a:cubicBezTo>
                  <a:cubicBezTo>
                    <a:pt x="21" y="290"/>
                    <a:pt x="455" y="21"/>
                    <a:pt x="460" y="30"/>
                  </a:cubicBezTo>
                  <a:cubicBezTo>
                    <a:pt x="463" y="36"/>
                    <a:pt x="19" y="286"/>
                    <a:pt x="22" y="291"/>
                  </a:cubicBezTo>
                  <a:cubicBezTo>
                    <a:pt x="24" y="296"/>
                    <a:pt x="467" y="19"/>
                    <a:pt x="473" y="30"/>
                  </a:cubicBezTo>
                  <a:cubicBezTo>
                    <a:pt x="479" y="40"/>
                    <a:pt x="15" y="299"/>
                    <a:pt x="16" y="301"/>
                  </a:cubicBezTo>
                  <a:cubicBezTo>
                    <a:pt x="20" y="309"/>
                    <a:pt x="485" y="19"/>
                    <a:pt x="490" y="28"/>
                  </a:cubicBezTo>
                  <a:cubicBezTo>
                    <a:pt x="496" y="38"/>
                    <a:pt x="14" y="303"/>
                    <a:pt x="17" y="308"/>
                  </a:cubicBezTo>
                  <a:cubicBezTo>
                    <a:pt x="23" y="319"/>
                    <a:pt x="496" y="16"/>
                    <a:pt x="503" y="27"/>
                  </a:cubicBezTo>
                  <a:cubicBezTo>
                    <a:pt x="505" y="32"/>
                    <a:pt x="16" y="307"/>
                    <a:pt x="21" y="314"/>
                  </a:cubicBezTo>
                  <a:cubicBezTo>
                    <a:pt x="27" y="324"/>
                    <a:pt x="510" y="16"/>
                    <a:pt x="516" y="28"/>
                  </a:cubicBezTo>
                  <a:cubicBezTo>
                    <a:pt x="523" y="39"/>
                    <a:pt x="16" y="317"/>
                    <a:pt x="19" y="323"/>
                  </a:cubicBezTo>
                  <a:cubicBezTo>
                    <a:pt x="22" y="328"/>
                    <a:pt x="521" y="22"/>
                    <a:pt x="526" y="30"/>
                  </a:cubicBezTo>
                  <a:cubicBezTo>
                    <a:pt x="531" y="40"/>
                    <a:pt x="16" y="322"/>
                    <a:pt x="20" y="330"/>
                  </a:cubicBezTo>
                  <a:cubicBezTo>
                    <a:pt x="23" y="335"/>
                    <a:pt x="539" y="27"/>
                    <a:pt x="540" y="30"/>
                  </a:cubicBezTo>
                  <a:cubicBezTo>
                    <a:pt x="544" y="36"/>
                    <a:pt x="14" y="334"/>
                    <a:pt x="17" y="340"/>
                  </a:cubicBezTo>
                  <a:cubicBezTo>
                    <a:pt x="23" y="349"/>
                    <a:pt x="547" y="22"/>
                    <a:pt x="552" y="31"/>
                  </a:cubicBezTo>
                  <a:cubicBezTo>
                    <a:pt x="559" y="43"/>
                    <a:pt x="11" y="333"/>
                    <a:pt x="19" y="346"/>
                  </a:cubicBezTo>
                  <a:cubicBezTo>
                    <a:pt x="25" y="357"/>
                    <a:pt x="568" y="24"/>
                    <a:pt x="570" y="28"/>
                  </a:cubicBezTo>
                  <a:cubicBezTo>
                    <a:pt x="576" y="39"/>
                    <a:pt x="15" y="338"/>
                    <a:pt x="23" y="351"/>
                  </a:cubicBezTo>
                  <a:cubicBezTo>
                    <a:pt x="31" y="365"/>
                    <a:pt x="575" y="21"/>
                    <a:pt x="580" y="29"/>
                  </a:cubicBezTo>
                  <a:cubicBezTo>
                    <a:pt x="587" y="41"/>
                    <a:pt x="9" y="349"/>
                    <a:pt x="17" y="362"/>
                  </a:cubicBezTo>
                  <a:cubicBezTo>
                    <a:pt x="19" y="366"/>
                    <a:pt x="586" y="22"/>
                    <a:pt x="591" y="30"/>
                  </a:cubicBezTo>
                  <a:cubicBezTo>
                    <a:pt x="598" y="42"/>
                    <a:pt x="7" y="355"/>
                    <a:pt x="16" y="370"/>
                  </a:cubicBezTo>
                  <a:cubicBezTo>
                    <a:pt x="18" y="374"/>
                    <a:pt x="599" y="15"/>
                    <a:pt x="607" y="28"/>
                  </a:cubicBezTo>
                  <a:cubicBezTo>
                    <a:pt x="609" y="33"/>
                    <a:pt x="13" y="362"/>
                    <a:pt x="20" y="375"/>
                  </a:cubicBezTo>
                  <a:cubicBezTo>
                    <a:pt x="24" y="382"/>
                    <a:pt x="613" y="15"/>
                    <a:pt x="620" y="28"/>
                  </a:cubicBezTo>
                  <a:cubicBezTo>
                    <a:pt x="622" y="31"/>
                    <a:pt x="15" y="368"/>
                    <a:pt x="22" y="381"/>
                  </a:cubicBezTo>
                  <a:cubicBezTo>
                    <a:pt x="29" y="393"/>
                    <a:pt x="621" y="16"/>
                    <a:pt x="629" y="30"/>
                  </a:cubicBezTo>
                  <a:cubicBezTo>
                    <a:pt x="632" y="34"/>
                    <a:pt x="11" y="379"/>
                    <a:pt x="18" y="391"/>
                  </a:cubicBezTo>
                  <a:cubicBezTo>
                    <a:pt x="23" y="400"/>
                    <a:pt x="641" y="25"/>
                    <a:pt x="644" y="30"/>
                  </a:cubicBezTo>
                  <a:cubicBezTo>
                    <a:pt x="651" y="43"/>
                    <a:pt x="17" y="388"/>
                    <a:pt x="22" y="396"/>
                  </a:cubicBezTo>
                  <a:cubicBezTo>
                    <a:pt x="26" y="404"/>
                    <a:pt x="650" y="22"/>
                    <a:pt x="655" y="30"/>
                  </a:cubicBezTo>
                  <a:cubicBezTo>
                    <a:pt x="661" y="40"/>
                    <a:pt x="16" y="399"/>
                    <a:pt x="19" y="405"/>
                  </a:cubicBezTo>
                  <a:cubicBezTo>
                    <a:pt x="25" y="415"/>
                    <a:pt x="661" y="13"/>
                    <a:pt x="670" y="29"/>
                  </a:cubicBezTo>
                  <a:cubicBezTo>
                    <a:pt x="674" y="36"/>
                    <a:pt x="12" y="405"/>
                    <a:pt x="17" y="414"/>
                  </a:cubicBezTo>
                  <a:cubicBezTo>
                    <a:pt x="26" y="430"/>
                    <a:pt x="678" y="24"/>
                    <a:pt x="682" y="30"/>
                  </a:cubicBezTo>
                  <a:cubicBezTo>
                    <a:pt x="690" y="45"/>
                    <a:pt x="18" y="414"/>
                    <a:pt x="21" y="419"/>
                  </a:cubicBezTo>
                  <a:cubicBezTo>
                    <a:pt x="25" y="426"/>
                    <a:pt x="696" y="23"/>
                    <a:pt x="699" y="28"/>
                  </a:cubicBezTo>
                  <a:cubicBezTo>
                    <a:pt x="703" y="34"/>
                    <a:pt x="13" y="423"/>
                    <a:pt x="17" y="430"/>
                  </a:cubicBezTo>
                  <a:cubicBezTo>
                    <a:pt x="20" y="437"/>
                    <a:pt x="709" y="23"/>
                    <a:pt x="712" y="29"/>
                  </a:cubicBezTo>
                  <a:cubicBezTo>
                    <a:pt x="715" y="33"/>
                    <a:pt x="12" y="430"/>
                    <a:pt x="17" y="438"/>
                  </a:cubicBezTo>
                  <a:cubicBezTo>
                    <a:pt x="20" y="443"/>
                    <a:pt x="719" y="23"/>
                    <a:pt x="723" y="30"/>
                  </a:cubicBezTo>
                  <a:cubicBezTo>
                    <a:pt x="730" y="43"/>
                    <a:pt x="15" y="435"/>
                    <a:pt x="20" y="444"/>
                  </a:cubicBezTo>
                  <a:cubicBezTo>
                    <a:pt x="30" y="461"/>
                    <a:pt x="736" y="17"/>
                    <a:pt x="742" y="28"/>
                  </a:cubicBezTo>
                  <a:cubicBezTo>
                    <a:pt x="750" y="41"/>
                    <a:pt x="14" y="446"/>
                    <a:pt x="18" y="453"/>
                  </a:cubicBezTo>
                  <a:cubicBezTo>
                    <a:pt x="24" y="463"/>
                    <a:pt x="747" y="23"/>
                    <a:pt x="751" y="30"/>
                  </a:cubicBezTo>
                  <a:cubicBezTo>
                    <a:pt x="759" y="43"/>
                    <a:pt x="7" y="443"/>
                    <a:pt x="17" y="461"/>
                  </a:cubicBezTo>
                  <a:cubicBezTo>
                    <a:pt x="27" y="479"/>
                    <a:pt x="758" y="12"/>
                    <a:pt x="767" y="28"/>
                  </a:cubicBezTo>
                  <a:cubicBezTo>
                    <a:pt x="770" y="32"/>
                    <a:pt x="11" y="459"/>
                    <a:pt x="17" y="470"/>
                  </a:cubicBezTo>
                  <a:cubicBezTo>
                    <a:pt x="21" y="476"/>
                    <a:pt x="770" y="11"/>
                    <a:pt x="780" y="29"/>
                  </a:cubicBezTo>
                  <a:cubicBezTo>
                    <a:pt x="784" y="35"/>
                    <a:pt x="12" y="468"/>
                    <a:pt x="17" y="477"/>
                  </a:cubicBezTo>
                  <a:cubicBezTo>
                    <a:pt x="28" y="496"/>
                    <a:pt x="781" y="15"/>
                    <a:pt x="791" y="31"/>
                  </a:cubicBezTo>
                  <a:cubicBezTo>
                    <a:pt x="793" y="35"/>
                    <a:pt x="9" y="467"/>
                    <a:pt x="19" y="485"/>
                  </a:cubicBezTo>
                  <a:cubicBezTo>
                    <a:pt x="27" y="499"/>
                    <a:pt x="804" y="16"/>
                    <a:pt x="811" y="27"/>
                  </a:cubicBezTo>
                  <a:cubicBezTo>
                    <a:pt x="819" y="42"/>
                    <a:pt x="14" y="480"/>
                    <a:pt x="21" y="492"/>
                  </a:cubicBezTo>
                  <a:cubicBezTo>
                    <a:pt x="28" y="503"/>
                    <a:pt x="815" y="19"/>
                    <a:pt x="821" y="30"/>
                  </a:cubicBezTo>
                  <a:cubicBezTo>
                    <a:pt x="827" y="39"/>
                    <a:pt x="16" y="490"/>
                    <a:pt x="21" y="499"/>
                  </a:cubicBezTo>
                  <a:cubicBezTo>
                    <a:pt x="31" y="516"/>
                    <a:pt x="829" y="18"/>
                    <a:pt x="836" y="29"/>
                  </a:cubicBezTo>
                  <a:cubicBezTo>
                    <a:pt x="840" y="36"/>
                    <a:pt x="8" y="492"/>
                    <a:pt x="18" y="509"/>
                  </a:cubicBezTo>
                  <a:cubicBezTo>
                    <a:pt x="23" y="518"/>
                    <a:pt x="845" y="18"/>
                    <a:pt x="851" y="28"/>
                  </a:cubicBezTo>
                  <a:cubicBezTo>
                    <a:pt x="862" y="48"/>
                    <a:pt x="11" y="500"/>
                    <a:pt x="20" y="515"/>
                  </a:cubicBezTo>
                  <a:cubicBezTo>
                    <a:pt x="31" y="535"/>
                    <a:pt x="851" y="16"/>
                    <a:pt x="860" y="31"/>
                  </a:cubicBezTo>
                  <a:cubicBezTo>
                    <a:pt x="863" y="37"/>
                    <a:pt x="11" y="512"/>
                    <a:pt x="18" y="524"/>
                  </a:cubicBezTo>
                  <a:cubicBezTo>
                    <a:pt x="21" y="529"/>
                    <a:pt x="870" y="23"/>
                    <a:pt x="874" y="30"/>
                  </a:cubicBezTo>
                  <a:cubicBezTo>
                    <a:pt x="880" y="40"/>
                    <a:pt x="13" y="524"/>
                    <a:pt x="18" y="533"/>
                  </a:cubicBezTo>
                  <a:cubicBezTo>
                    <a:pt x="23" y="542"/>
                    <a:pt x="880" y="13"/>
                    <a:pt x="889" y="30"/>
                  </a:cubicBezTo>
                  <a:cubicBezTo>
                    <a:pt x="897" y="43"/>
                    <a:pt x="8" y="526"/>
                    <a:pt x="17" y="542"/>
                  </a:cubicBezTo>
                  <a:cubicBezTo>
                    <a:pt x="20" y="548"/>
                    <a:pt x="903" y="19"/>
                    <a:pt x="907" y="27"/>
                  </a:cubicBezTo>
                  <a:cubicBezTo>
                    <a:pt x="913" y="37"/>
                    <a:pt x="13" y="540"/>
                    <a:pt x="18" y="549"/>
                  </a:cubicBezTo>
                  <a:cubicBezTo>
                    <a:pt x="24" y="559"/>
                    <a:pt x="915" y="23"/>
                    <a:pt x="918" y="29"/>
                  </a:cubicBezTo>
                  <a:cubicBezTo>
                    <a:pt x="928" y="46"/>
                    <a:pt x="10" y="533"/>
                    <a:pt x="22" y="554"/>
                  </a:cubicBezTo>
                  <a:cubicBezTo>
                    <a:pt x="31" y="569"/>
                    <a:pt x="923" y="22"/>
                    <a:pt x="928" y="31"/>
                  </a:cubicBezTo>
                  <a:cubicBezTo>
                    <a:pt x="935" y="43"/>
                    <a:pt x="7" y="541"/>
                    <a:pt x="19" y="563"/>
                  </a:cubicBezTo>
                  <a:cubicBezTo>
                    <a:pt x="28" y="578"/>
                    <a:pt x="931" y="9"/>
                    <a:pt x="943" y="30"/>
                  </a:cubicBezTo>
                  <a:cubicBezTo>
                    <a:pt x="952" y="46"/>
                    <a:pt x="8" y="557"/>
                    <a:pt x="16" y="572"/>
                  </a:cubicBezTo>
                  <a:cubicBezTo>
                    <a:pt x="23" y="584"/>
                    <a:pt x="951" y="17"/>
                    <a:pt x="958" y="29"/>
                  </a:cubicBezTo>
                  <a:cubicBezTo>
                    <a:pt x="970" y="49"/>
                    <a:pt x="15" y="567"/>
                    <a:pt x="21" y="577"/>
                  </a:cubicBezTo>
                  <a:cubicBezTo>
                    <a:pt x="30" y="594"/>
                    <a:pt x="958" y="11"/>
                    <a:pt x="969" y="30"/>
                  </a:cubicBezTo>
                  <a:cubicBezTo>
                    <a:pt x="976" y="42"/>
                    <a:pt x="7" y="572"/>
                    <a:pt x="16" y="588"/>
                  </a:cubicBezTo>
                  <a:cubicBezTo>
                    <a:pt x="26" y="606"/>
                    <a:pt x="979" y="15"/>
                    <a:pt x="986" y="28"/>
                  </a:cubicBezTo>
                  <a:cubicBezTo>
                    <a:pt x="999" y="50"/>
                    <a:pt x="18" y="585"/>
                    <a:pt x="22" y="592"/>
                  </a:cubicBezTo>
                  <a:cubicBezTo>
                    <a:pt x="28" y="603"/>
                    <a:pt x="994" y="18"/>
                    <a:pt x="999" y="27"/>
                  </a:cubicBezTo>
                  <a:cubicBezTo>
                    <a:pt x="1010" y="47"/>
                    <a:pt x="14" y="597"/>
                    <a:pt x="17" y="602"/>
                  </a:cubicBezTo>
                  <a:cubicBezTo>
                    <a:pt x="20" y="607"/>
                    <a:pt x="997" y="8"/>
                    <a:pt x="1009" y="29"/>
                  </a:cubicBezTo>
                  <a:cubicBezTo>
                    <a:pt x="1022" y="52"/>
                    <a:pt x="7" y="592"/>
                    <a:pt x="17" y="609"/>
                  </a:cubicBezTo>
                  <a:cubicBezTo>
                    <a:pt x="21" y="616"/>
                    <a:pt x="1009" y="5"/>
                    <a:pt x="1023" y="28"/>
                  </a:cubicBezTo>
                  <a:cubicBezTo>
                    <a:pt x="1028" y="37"/>
                    <a:pt x="11" y="594"/>
                    <a:pt x="23" y="614"/>
                  </a:cubicBezTo>
                  <a:cubicBezTo>
                    <a:pt x="35" y="635"/>
                    <a:pt x="1029" y="24"/>
                    <a:pt x="1033" y="31"/>
                  </a:cubicBezTo>
                  <a:cubicBezTo>
                    <a:pt x="1044" y="49"/>
                    <a:pt x="9" y="597"/>
                    <a:pt x="23" y="622"/>
                  </a:cubicBezTo>
                  <a:cubicBezTo>
                    <a:pt x="30" y="635"/>
                    <a:pt x="1046" y="21"/>
                    <a:pt x="1050" y="29"/>
                  </a:cubicBezTo>
                  <a:cubicBezTo>
                    <a:pt x="1062" y="49"/>
                    <a:pt x="11" y="617"/>
                    <a:pt x="19" y="631"/>
                  </a:cubicBezTo>
                  <a:cubicBezTo>
                    <a:pt x="28" y="648"/>
                    <a:pt x="1051" y="13"/>
                    <a:pt x="1060" y="30"/>
                  </a:cubicBezTo>
                  <a:cubicBezTo>
                    <a:pt x="1068" y="44"/>
                    <a:pt x="13" y="621"/>
                    <a:pt x="22" y="637"/>
                  </a:cubicBezTo>
                  <a:cubicBezTo>
                    <a:pt x="33" y="656"/>
                    <a:pt x="1063" y="14"/>
                    <a:pt x="1072" y="31"/>
                  </a:cubicBezTo>
                  <a:cubicBezTo>
                    <a:pt x="1082" y="48"/>
                    <a:pt x="16" y="638"/>
                    <a:pt x="21" y="646"/>
                  </a:cubicBezTo>
                  <a:cubicBezTo>
                    <a:pt x="29" y="660"/>
                    <a:pt x="1075" y="9"/>
                    <a:pt x="1087" y="31"/>
                  </a:cubicBezTo>
                  <a:cubicBezTo>
                    <a:pt x="1101" y="56"/>
                    <a:pt x="11" y="638"/>
                    <a:pt x="20" y="654"/>
                  </a:cubicBezTo>
                  <a:cubicBezTo>
                    <a:pt x="30" y="671"/>
                    <a:pt x="1100" y="20"/>
                    <a:pt x="1104" y="28"/>
                  </a:cubicBezTo>
                  <a:cubicBezTo>
                    <a:pt x="1110" y="39"/>
                    <a:pt x="7" y="636"/>
                    <a:pt x="22" y="661"/>
                  </a:cubicBezTo>
                  <a:cubicBezTo>
                    <a:pt x="32" y="678"/>
                    <a:pt x="1104" y="14"/>
                    <a:pt x="1114" y="30"/>
                  </a:cubicBezTo>
                  <a:cubicBezTo>
                    <a:pt x="1124" y="47"/>
                    <a:pt x="3" y="648"/>
                    <a:pt x="17" y="671"/>
                  </a:cubicBezTo>
                  <a:cubicBezTo>
                    <a:pt x="28" y="691"/>
                    <a:pt x="1117" y="0"/>
                    <a:pt x="1132" y="27"/>
                  </a:cubicBezTo>
                  <a:cubicBezTo>
                    <a:pt x="1141" y="43"/>
                    <a:pt x="10" y="660"/>
                    <a:pt x="20" y="678"/>
                  </a:cubicBezTo>
                  <a:cubicBezTo>
                    <a:pt x="29" y="693"/>
                    <a:pt x="1138" y="18"/>
                    <a:pt x="1144" y="28"/>
                  </a:cubicBezTo>
                  <a:cubicBezTo>
                    <a:pt x="1152" y="42"/>
                    <a:pt x="16" y="672"/>
                    <a:pt x="23" y="684"/>
                  </a:cubicBezTo>
                  <a:cubicBezTo>
                    <a:pt x="27" y="691"/>
                    <a:pt x="1141" y="5"/>
                    <a:pt x="1155" y="30"/>
                  </a:cubicBezTo>
                  <a:cubicBezTo>
                    <a:pt x="1170" y="55"/>
                    <a:pt x="12" y="689"/>
                    <a:pt x="16" y="695"/>
                  </a:cubicBezTo>
                  <a:cubicBezTo>
                    <a:pt x="26" y="712"/>
                    <a:pt x="1155" y="9"/>
                    <a:pt x="1167" y="31"/>
                  </a:cubicBezTo>
                  <a:cubicBezTo>
                    <a:pt x="1175" y="44"/>
                    <a:pt x="6" y="675"/>
                    <a:pt x="21" y="700"/>
                  </a:cubicBezTo>
                  <a:cubicBezTo>
                    <a:pt x="25" y="708"/>
                    <a:pt x="1170" y="7"/>
                    <a:pt x="1183" y="29"/>
                  </a:cubicBezTo>
                  <a:cubicBezTo>
                    <a:pt x="1198" y="57"/>
                    <a:pt x="7" y="694"/>
                    <a:pt x="16" y="710"/>
                  </a:cubicBezTo>
                  <a:cubicBezTo>
                    <a:pt x="21" y="719"/>
                    <a:pt x="1187" y="7"/>
                    <a:pt x="1199" y="28"/>
                  </a:cubicBezTo>
                  <a:cubicBezTo>
                    <a:pt x="1206" y="39"/>
                    <a:pt x="6" y="698"/>
                    <a:pt x="17" y="717"/>
                  </a:cubicBezTo>
                  <a:cubicBezTo>
                    <a:pt x="32" y="743"/>
                    <a:pt x="1197" y="14"/>
                    <a:pt x="1206" y="31"/>
                  </a:cubicBezTo>
                  <a:cubicBezTo>
                    <a:pt x="1222" y="57"/>
                    <a:pt x="8" y="698"/>
                    <a:pt x="22" y="722"/>
                  </a:cubicBezTo>
                  <a:cubicBezTo>
                    <a:pt x="39" y="752"/>
                    <a:pt x="1212" y="19"/>
                    <a:pt x="1219" y="31"/>
                  </a:cubicBezTo>
                  <a:cubicBezTo>
                    <a:pt x="1229" y="47"/>
                    <a:pt x="4" y="702"/>
                    <a:pt x="20" y="730"/>
                  </a:cubicBezTo>
                  <a:cubicBezTo>
                    <a:pt x="35" y="757"/>
                    <a:pt x="1221" y="4"/>
                    <a:pt x="1236" y="28"/>
                  </a:cubicBezTo>
                  <a:cubicBezTo>
                    <a:pt x="1252" y="57"/>
                    <a:pt x="2" y="710"/>
                    <a:pt x="18" y="738"/>
                  </a:cubicBezTo>
                  <a:cubicBezTo>
                    <a:pt x="29" y="757"/>
                    <a:pt x="1238" y="13"/>
                    <a:pt x="1248" y="29"/>
                  </a:cubicBezTo>
                  <a:cubicBezTo>
                    <a:pt x="1265" y="59"/>
                    <a:pt x="12" y="732"/>
                    <a:pt x="19" y="745"/>
                  </a:cubicBezTo>
                  <a:cubicBezTo>
                    <a:pt x="34" y="771"/>
                    <a:pt x="1248" y="14"/>
                    <a:pt x="1258" y="30"/>
                  </a:cubicBezTo>
                  <a:cubicBezTo>
                    <a:pt x="1273" y="58"/>
                    <a:pt x="17" y="746"/>
                    <a:pt x="20" y="752"/>
                  </a:cubicBezTo>
                  <a:cubicBezTo>
                    <a:pt x="37" y="781"/>
                    <a:pt x="1258" y="9"/>
                    <a:pt x="1270" y="31"/>
                  </a:cubicBezTo>
                  <a:cubicBezTo>
                    <a:pt x="1274" y="37"/>
                    <a:pt x="12" y="743"/>
                    <a:pt x="22" y="759"/>
                  </a:cubicBezTo>
                  <a:cubicBezTo>
                    <a:pt x="31" y="775"/>
                    <a:pt x="1279" y="20"/>
                    <a:pt x="1285" y="30"/>
                  </a:cubicBezTo>
                  <a:cubicBezTo>
                    <a:pt x="1295" y="47"/>
                    <a:pt x="18" y="759"/>
                    <a:pt x="22" y="767"/>
                  </a:cubicBezTo>
                  <a:cubicBezTo>
                    <a:pt x="38" y="794"/>
                    <a:pt x="1280" y="32"/>
                    <a:pt x="1283" y="39"/>
                  </a:cubicBezTo>
                  <a:cubicBezTo>
                    <a:pt x="1290" y="49"/>
                    <a:pt x="3" y="751"/>
                    <a:pt x="18" y="777"/>
                  </a:cubicBezTo>
                  <a:cubicBezTo>
                    <a:pt x="34" y="805"/>
                    <a:pt x="1270" y="18"/>
                    <a:pt x="1286" y="45"/>
                  </a:cubicBezTo>
                  <a:cubicBezTo>
                    <a:pt x="1301" y="72"/>
                    <a:pt x="11" y="771"/>
                    <a:pt x="18" y="785"/>
                  </a:cubicBezTo>
                  <a:cubicBezTo>
                    <a:pt x="30" y="805"/>
                    <a:pt x="1280" y="43"/>
                    <a:pt x="1286" y="53"/>
                  </a:cubicBezTo>
                  <a:cubicBezTo>
                    <a:pt x="1300" y="77"/>
                    <a:pt x="12" y="780"/>
                    <a:pt x="19" y="792"/>
                  </a:cubicBezTo>
                  <a:cubicBezTo>
                    <a:pt x="28" y="808"/>
                    <a:pt x="1268" y="40"/>
                    <a:pt x="1281" y="63"/>
                  </a:cubicBezTo>
                  <a:cubicBezTo>
                    <a:pt x="1294" y="85"/>
                    <a:pt x="1" y="772"/>
                    <a:pt x="17" y="801"/>
                  </a:cubicBezTo>
                  <a:cubicBezTo>
                    <a:pt x="25" y="814"/>
                    <a:pt x="1277" y="56"/>
                    <a:pt x="1285" y="69"/>
                  </a:cubicBezTo>
                  <a:cubicBezTo>
                    <a:pt x="1303" y="100"/>
                    <a:pt x="10" y="793"/>
                    <a:pt x="19" y="808"/>
                  </a:cubicBezTo>
                  <a:cubicBezTo>
                    <a:pt x="33" y="833"/>
                    <a:pt x="1274" y="59"/>
                    <a:pt x="1284" y="77"/>
                  </a:cubicBezTo>
                  <a:cubicBezTo>
                    <a:pt x="1299" y="102"/>
                    <a:pt x="6" y="790"/>
                    <a:pt x="20" y="815"/>
                  </a:cubicBezTo>
                  <a:cubicBezTo>
                    <a:pt x="36" y="842"/>
                    <a:pt x="1278" y="71"/>
                    <a:pt x="1286" y="84"/>
                  </a:cubicBezTo>
                  <a:cubicBezTo>
                    <a:pt x="1304" y="116"/>
                    <a:pt x="8" y="798"/>
                    <a:pt x="22" y="821"/>
                  </a:cubicBezTo>
                  <a:cubicBezTo>
                    <a:pt x="28" y="832"/>
                    <a:pt x="1273" y="69"/>
                    <a:pt x="1286" y="92"/>
                  </a:cubicBezTo>
                  <a:cubicBezTo>
                    <a:pt x="1290" y="99"/>
                    <a:pt x="0" y="804"/>
                    <a:pt x="16" y="832"/>
                  </a:cubicBezTo>
                  <a:cubicBezTo>
                    <a:pt x="26" y="848"/>
                    <a:pt x="1274" y="84"/>
                    <a:pt x="1283" y="100"/>
                  </a:cubicBezTo>
                  <a:cubicBezTo>
                    <a:pt x="1287" y="107"/>
                    <a:pt x="12" y="824"/>
                    <a:pt x="20" y="838"/>
                  </a:cubicBezTo>
                  <a:cubicBezTo>
                    <a:pt x="27" y="849"/>
                    <a:pt x="1277" y="99"/>
                    <a:pt x="1283" y="109"/>
                  </a:cubicBezTo>
                  <a:cubicBezTo>
                    <a:pt x="1289" y="119"/>
                    <a:pt x="8" y="820"/>
                    <a:pt x="22" y="844"/>
                  </a:cubicBezTo>
                  <a:cubicBezTo>
                    <a:pt x="28" y="854"/>
                    <a:pt x="1271" y="91"/>
                    <a:pt x="1285" y="115"/>
                  </a:cubicBezTo>
                  <a:cubicBezTo>
                    <a:pt x="1300" y="141"/>
                    <a:pt x="4" y="825"/>
                    <a:pt x="20" y="852"/>
                  </a:cubicBezTo>
                  <a:cubicBezTo>
                    <a:pt x="38" y="883"/>
                    <a:pt x="1277" y="115"/>
                    <a:pt x="1283" y="123"/>
                  </a:cubicBezTo>
                  <a:cubicBezTo>
                    <a:pt x="1289" y="134"/>
                    <a:pt x="14" y="847"/>
                    <a:pt x="21" y="860"/>
                  </a:cubicBezTo>
                  <a:cubicBezTo>
                    <a:pt x="30" y="876"/>
                    <a:pt x="1279" y="125"/>
                    <a:pt x="1283" y="131"/>
                  </a:cubicBezTo>
                  <a:cubicBezTo>
                    <a:pt x="1301" y="163"/>
                    <a:pt x="3" y="845"/>
                    <a:pt x="17" y="869"/>
                  </a:cubicBezTo>
                  <a:cubicBezTo>
                    <a:pt x="27" y="887"/>
                    <a:pt x="1275" y="121"/>
                    <a:pt x="1285" y="138"/>
                  </a:cubicBezTo>
                  <a:cubicBezTo>
                    <a:pt x="1291" y="149"/>
                    <a:pt x="4" y="852"/>
                    <a:pt x="18" y="877"/>
                  </a:cubicBezTo>
                  <a:cubicBezTo>
                    <a:pt x="24" y="886"/>
                    <a:pt x="1266" y="122"/>
                    <a:pt x="1281" y="148"/>
                  </a:cubicBezTo>
                  <a:cubicBezTo>
                    <a:pt x="1297" y="176"/>
                    <a:pt x="5" y="865"/>
                    <a:pt x="16" y="886"/>
                  </a:cubicBezTo>
                  <a:cubicBezTo>
                    <a:pt x="34" y="916"/>
                    <a:pt x="1278" y="144"/>
                    <a:pt x="1284" y="154"/>
                  </a:cubicBezTo>
                  <a:cubicBezTo>
                    <a:pt x="1299" y="180"/>
                    <a:pt x="6" y="871"/>
                    <a:pt x="18" y="892"/>
                  </a:cubicBezTo>
                  <a:cubicBezTo>
                    <a:pt x="35" y="921"/>
                    <a:pt x="1270" y="139"/>
                    <a:pt x="1283" y="162"/>
                  </a:cubicBezTo>
                  <a:cubicBezTo>
                    <a:pt x="1300" y="191"/>
                    <a:pt x="9" y="879"/>
                    <a:pt x="21" y="898"/>
                  </a:cubicBezTo>
                  <a:cubicBezTo>
                    <a:pt x="26" y="908"/>
                    <a:pt x="1279" y="163"/>
                    <a:pt x="1283" y="170"/>
                  </a:cubicBezTo>
                  <a:cubicBezTo>
                    <a:pt x="1295" y="191"/>
                    <a:pt x="2" y="879"/>
                    <a:pt x="19" y="907"/>
                  </a:cubicBezTo>
                  <a:cubicBezTo>
                    <a:pt x="33" y="932"/>
                    <a:pt x="1268" y="158"/>
                    <a:pt x="1280" y="179"/>
                  </a:cubicBezTo>
                  <a:cubicBezTo>
                    <a:pt x="1293" y="201"/>
                    <a:pt x="12" y="901"/>
                    <a:pt x="20" y="915"/>
                  </a:cubicBezTo>
                  <a:cubicBezTo>
                    <a:pt x="30" y="933"/>
                    <a:pt x="1271" y="158"/>
                    <a:pt x="1286" y="184"/>
                  </a:cubicBezTo>
                  <a:cubicBezTo>
                    <a:pt x="1304" y="216"/>
                    <a:pt x="11" y="903"/>
                    <a:pt x="22" y="922"/>
                  </a:cubicBezTo>
                  <a:cubicBezTo>
                    <a:pt x="28" y="933"/>
                    <a:pt x="1271" y="176"/>
                    <a:pt x="1282" y="194"/>
                  </a:cubicBezTo>
                  <a:cubicBezTo>
                    <a:pt x="1286" y="202"/>
                    <a:pt x="2" y="902"/>
                    <a:pt x="19" y="931"/>
                  </a:cubicBezTo>
                  <a:cubicBezTo>
                    <a:pt x="26" y="944"/>
                    <a:pt x="1266" y="175"/>
                    <a:pt x="1282" y="202"/>
                  </a:cubicBezTo>
                  <a:cubicBezTo>
                    <a:pt x="1288" y="212"/>
                    <a:pt x="8" y="918"/>
                    <a:pt x="20" y="939"/>
                  </a:cubicBezTo>
                  <a:cubicBezTo>
                    <a:pt x="29" y="954"/>
                    <a:pt x="1276" y="191"/>
                    <a:pt x="1286" y="208"/>
                  </a:cubicBezTo>
                  <a:cubicBezTo>
                    <a:pt x="1296" y="225"/>
                    <a:pt x="1" y="914"/>
                    <a:pt x="20" y="946"/>
                  </a:cubicBezTo>
                  <a:cubicBezTo>
                    <a:pt x="35" y="973"/>
                    <a:pt x="1276" y="206"/>
                    <a:pt x="1282" y="217"/>
                  </a:cubicBezTo>
                  <a:cubicBezTo>
                    <a:pt x="1298" y="246"/>
                    <a:pt x="6" y="938"/>
                    <a:pt x="16" y="955"/>
                  </a:cubicBezTo>
                  <a:cubicBezTo>
                    <a:pt x="22" y="966"/>
                    <a:pt x="1270" y="201"/>
                    <a:pt x="1284" y="224"/>
                  </a:cubicBezTo>
                  <a:cubicBezTo>
                    <a:pt x="1301" y="253"/>
                    <a:pt x="13" y="954"/>
                    <a:pt x="18" y="962"/>
                  </a:cubicBezTo>
                  <a:cubicBezTo>
                    <a:pt x="25" y="975"/>
                    <a:pt x="1271" y="209"/>
                    <a:pt x="1284" y="231"/>
                  </a:cubicBezTo>
                  <a:cubicBezTo>
                    <a:pt x="1294" y="249"/>
                    <a:pt x="16" y="958"/>
                    <a:pt x="22" y="968"/>
                  </a:cubicBezTo>
                  <a:cubicBezTo>
                    <a:pt x="38" y="995"/>
                    <a:pt x="1265" y="217"/>
                    <a:pt x="1280" y="241"/>
                  </a:cubicBezTo>
                  <a:cubicBezTo>
                    <a:pt x="1284" y="249"/>
                    <a:pt x="12" y="970"/>
                    <a:pt x="17" y="979"/>
                  </a:cubicBezTo>
                  <a:cubicBezTo>
                    <a:pt x="24" y="990"/>
                    <a:pt x="1271" y="225"/>
                    <a:pt x="1284" y="248"/>
                  </a:cubicBezTo>
                  <a:cubicBezTo>
                    <a:pt x="1292" y="261"/>
                    <a:pt x="11" y="976"/>
                    <a:pt x="17" y="987"/>
                  </a:cubicBezTo>
                  <a:cubicBezTo>
                    <a:pt x="35" y="1018"/>
                    <a:pt x="1270" y="235"/>
                    <a:pt x="1283" y="256"/>
                  </a:cubicBezTo>
                  <a:cubicBezTo>
                    <a:pt x="1298" y="283"/>
                    <a:pt x="10" y="982"/>
                    <a:pt x="17" y="994"/>
                  </a:cubicBezTo>
                  <a:cubicBezTo>
                    <a:pt x="23" y="1004"/>
                    <a:pt x="1272" y="250"/>
                    <a:pt x="1280" y="265"/>
                  </a:cubicBezTo>
                  <a:cubicBezTo>
                    <a:pt x="1298" y="296"/>
                    <a:pt x="5" y="974"/>
                    <a:pt x="21" y="1000"/>
                  </a:cubicBezTo>
                  <a:cubicBezTo>
                    <a:pt x="27" y="1012"/>
                    <a:pt x="1279" y="256"/>
                    <a:pt x="1286" y="269"/>
                  </a:cubicBezTo>
                  <a:cubicBezTo>
                    <a:pt x="1295" y="285"/>
                    <a:pt x="1" y="984"/>
                    <a:pt x="17" y="1011"/>
                  </a:cubicBezTo>
                  <a:cubicBezTo>
                    <a:pt x="32" y="1037"/>
                    <a:pt x="1265" y="249"/>
                    <a:pt x="1283" y="280"/>
                  </a:cubicBezTo>
                  <a:cubicBezTo>
                    <a:pt x="1296" y="303"/>
                    <a:pt x="7" y="992"/>
                    <a:pt x="21" y="1017"/>
                  </a:cubicBezTo>
                  <a:cubicBezTo>
                    <a:pt x="25" y="1023"/>
                    <a:pt x="1275" y="278"/>
                    <a:pt x="1281" y="289"/>
                  </a:cubicBezTo>
                  <a:cubicBezTo>
                    <a:pt x="1293" y="310"/>
                    <a:pt x="12" y="1012"/>
                    <a:pt x="19" y="1025"/>
                  </a:cubicBezTo>
                  <a:cubicBezTo>
                    <a:pt x="24" y="1034"/>
                    <a:pt x="1268" y="268"/>
                    <a:pt x="1284" y="295"/>
                  </a:cubicBezTo>
                  <a:cubicBezTo>
                    <a:pt x="1294" y="311"/>
                    <a:pt x="13" y="1021"/>
                    <a:pt x="19" y="1033"/>
                  </a:cubicBezTo>
                  <a:cubicBezTo>
                    <a:pt x="31" y="1053"/>
                    <a:pt x="1268" y="274"/>
                    <a:pt x="1284" y="302"/>
                  </a:cubicBezTo>
                  <a:cubicBezTo>
                    <a:pt x="1294" y="319"/>
                    <a:pt x="0" y="1013"/>
                    <a:pt x="16" y="1042"/>
                  </a:cubicBezTo>
                  <a:cubicBezTo>
                    <a:pt x="28" y="1062"/>
                    <a:pt x="1272" y="288"/>
                    <a:pt x="1284" y="309"/>
                  </a:cubicBezTo>
                  <a:cubicBezTo>
                    <a:pt x="1300" y="337"/>
                    <a:pt x="10" y="1027"/>
                    <a:pt x="22" y="1046"/>
                  </a:cubicBezTo>
                  <a:cubicBezTo>
                    <a:pt x="34" y="1068"/>
                    <a:pt x="1278" y="306"/>
                    <a:pt x="1285" y="317"/>
                  </a:cubicBezTo>
                  <a:cubicBezTo>
                    <a:pt x="1295" y="335"/>
                    <a:pt x="6" y="1023"/>
                    <a:pt x="24" y="1054"/>
                  </a:cubicBezTo>
                  <a:cubicBezTo>
                    <a:pt x="29" y="1064"/>
                    <a:pt x="1275" y="312"/>
                    <a:pt x="1283" y="326"/>
                  </a:cubicBezTo>
                  <a:cubicBezTo>
                    <a:pt x="1297" y="349"/>
                    <a:pt x="29" y="1031"/>
                    <a:pt x="41" y="1052"/>
                  </a:cubicBezTo>
                  <a:cubicBezTo>
                    <a:pt x="45" y="1059"/>
                    <a:pt x="1279" y="326"/>
                    <a:pt x="1284" y="334"/>
                  </a:cubicBezTo>
                  <a:cubicBezTo>
                    <a:pt x="1301" y="365"/>
                    <a:pt x="39" y="1022"/>
                    <a:pt x="56" y="1052"/>
                  </a:cubicBezTo>
                  <a:cubicBezTo>
                    <a:pt x="65" y="1068"/>
                    <a:pt x="1270" y="323"/>
                    <a:pt x="1282" y="344"/>
                  </a:cubicBezTo>
                  <a:cubicBezTo>
                    <a:pt x="1289" y="356"/>
                    <a:pt x="50" y="1023"/>
                    <a:pt x="67" y="1053"/>
                  </a:cubicBezTo>
                  <a:cubicBezTo>
                    <a:pt x="75" y="1066"/>
                    <a:pt x="1277" y="339"/>
                    <a:pt x="1284" y="350"/>
                  </a:cubicBezTo>
                  <a:cubicBezTo>
                    <a:pt x="1300" y="378"/>
                    <a:pt x="70" y="1029"/>
                    <a:pt x="83" y="1052"/>
                  </a:cubicBezTo>
                  <a:cubicBezTo>
                    <a:pt x="97" y="1077"/>
                    <a:pt x="1269" y="340"/>
                    <a:pt x="1281" y="360"/>
                  </a:cubicBezTo>
                  <a:cubicBezTo>
                    <a:pt x="1285" y="367"/>
                    <a:pt x="78" y="1030"/>
                    <a:pt x="92" y="1054"/>
                  </a:cubicBezTo>
                  <a:cubicBezTo>
                    <a:pt x="109" y="1084"/>
                    <a:pt x="1275" y="357"/>
                    <a:pt x="1281" y="368"/>
                  </a:cubicBezTo>
                  <a:cubicBezTo>
                    <a:pt x="1296" y="394"/>
                    <a:pt x="90" y="1029"/>
                    <a:pt x="105" y="1054"/>
                  </a:cubicBezTo>
                  <a:cubicBezTo>
                    <a:pt x="110" y="1063"/>
                    <a:pt x="1272" y="358"/>
                    <a:pt x="1282" y="375"/>
                  </a:cubicBezTo>
                  <a:cubicBezTo>
                    <a:pt x="1295" y="398"/>
                    <a:pt x="112" y="1034"/>
                    <a:pt x="122" y="1052"/>
                  </a:cubicBezTo>
                  <a:cubicBezTo>
                    <a:pt x="133" y="1070"/>
                    <a:pt x="1280" y="372"/>
                    <a:pt x="1285" y="380"/>
                  </a:cubicBezTo>
                  <a:cubicBezTo>
                    <a:pt x="1295" y="399"/>
                    <a:pt x="119" y="1028"/>
                    <a:pt x="133" y="1053"/>
                  </a:cubicBezTo>
                  <a:cubicBezTo>
                    <a:pt x="147" y="1078"/>
                    <a:pt x="1278" y="378"/>
                    <a:pt x="1284" y="388"/>
                  </a:cubicBezTo>
                  <a:cubicBezTo>
                    <a:pt x="1288" y="395"/>
                    <a:pt x="135" y="1033"/>
                    <a:pt x="146" y="1052"/>
                  </a:cubicBezTo>
                  <a:cubicBezTo>
                    <a:pt x="149" y="1059"/>
                    <a:pt x="1269" y="378"/>
                    <a:pt x="1280" y="397"/>
                  </a:cubicBezTo>
                  <a:cubicBezTo>
                    <a:pt x="1294" y="421"/>
                    <a:pt x="155" y="1040"/>
                    <a:pt x="162" y="1051"/>
                  </a:cubicBezTo>
                  <a:cubicBezTo>
                    <a:pt x="176" y="1076"/>
                    <a:pt x="1268" y="384"/>
                    <a:pt x="1280" y="405"/>
                  </a:cubicBezTo>
                  <a:cubicBezTo>
                    <a:pt x="1288" y="419"/>
                    <a:pt x="164" y="1039"/>
                    <a:pt x="172" y="1053"/>
                  </a:cubicBezTo>
                  <a:cubicBezTo>
                    <a:pt x="175" y="1060"/>
                    <a:pt x="1274" y="400"/>
                    <a:pt x="1281" y="412"/>
                  </a:cubicBezTo>
                  <a:cubicBezTo>
                    <a:pt x="1293" y="433"/>
                    <a:pt x="180" y="1038"/>
                    <a:pt x="188" y="1052"/>
                  </a:cubicBezTo>
                  <a:cubicBezTo>
                    <a:pt x="193" y="1062"/>
                    <a:pt x="1280" y="413"/>
                    <a:pt x="1284" y="419"/>
                  </a:cubicBezTo>
                  <a:cubicBezTo>
                    <a:pt x="1294" y="436"/>
                    <a:pt x="192" y="1045"/>
                    <a:pt x="198" y="1054"/>
                  </a:cubicBezTo>
                  <a:cubicBezTo>
                    <a:pt x="213" y="1080"/>
                    <a:pt x="1266" y="405"/>
                    <a:pt x="1280" y="429"/>
                  </a:cubicBezTo>
                  <a:cubicBezTo>
                    <a:pt x="1294" y="453"/>
                    <a:pt x="205" y="1036"/>
                    <a:pt x="215" y="1052"/>
                  </a:cubicBezTo>
                  <a:cubicBezTo>
                    <a:pt x="220" y="1060"/>
                    <a:pt x="1274" y="420"/>
                    <a:pt x="1283" y="435"/>
                  </a:cubicBezTo>
                  <a:cubicBezTo>
                    <a:pt x="1287" y="442"/>
                    <a:pt x="223" y="1044"/>
                    <a:pt x="227" y="1051"/>
                  </a:cubicBezTo>
                  <a:cubicBezTo>
                    <a:pt x="238" y="1069"/>
                    <a:pt x="1279" y="437"/>
                    <a:pt x="1282" y="442"/>
                  </a:cubicBezTo>
                  <a:cubicBezTo>
                    <a:pt x="1297" y="467"/>
                    <a:pt x="229" y="1035"/>
                    <a:pt x="239" y="1052"/>
                  </a:cubicBezTo>
                  <a:cubicBezTo>
                    <a:pt x="250" y="1071"/>
                    <a:pt x="1276" y="429"/>
                    <a:pt x="1287" y="448"/>
                  </a:cubicBezTo>
                  <a:cubicBezTo>
                    <a:pt x="1296" y="465"/>
                    <a:pt x="251" y="1046"/>
                    <a:pt x="254" y="1052"/>
                  </a:cubicBezTo>
                  <a:cubicBezTo>
                    <a:pt x="264" y="1068"/>
                    <a:pt x="1282" y="450"/>
                    <a:pt x="1286" y="457"/>
                  </a:cubicBezTo>
                  <a:cubicBezTo>
                    <a:pt x="1291" y="465"/>
                    <a:pt x="256" y="1044"/>
                    <a:pt x="262" y="1055"/>
                  </a:cubicBezTo>
                  <a:cubicBezTo>
                    <a:pt x="266" y="1061"/>
                    <a:pt x="1276" y="449"/>
                    <a:pt x="1285" y="464"/>
                  </a:cubicBezTo>
                  <a:cubicBezTo>
                    <a:pt x="1296" y="482"/>
                    <a:pt x="270" y="1032"/>
                    <a:pt x="281" y="1052"/>
                  </a:cubicBezTo>
                  <a:cubicBezTo>
                    <a:pt x="288" y="1063"/>
                    <a:pt x="1267" y="451"/>
                    <a:pt x="1281" y="475"/>
                  </a:cubicBezTo>
                  <a:cubicBezTo>
                    <a:pt x="1285" y="482"/>
                    <a:pt x="288" y="1039"/>
                    <a:pt x="295" y="1051"/>
                  </a:cubicBezTo>
                  <a:cubicBezTo>
                    <a:pt x="300" y="1060"/>
                    <a:pt x="1275" y="464"/>
                    <a:pt x="1284" y="480"/>
                  </a:cubicBezTo>
                  <a:cubicBezTo>
                    <a:pt x="1296" y="500"/>
                    <a:pt x="294" y="1033"/>
                    <a:pt x="306" y="1053"/>
                  </a:cubicBezTo>
                  <a:cubicBezTo>
                    <a:pt x="319" y="1076"/>
                    <a:pt x="1281" y="478"/>
                    <a:pt x="1286" y="487"/>
                  </a:cubicBezTo>
                  <a:cubicBezTo>
                    <a:pt x="1300" y="511"/>
                    <a:pt x="317" y="1047"/>
                    <a:pt x="321" y="1053"/>
                  </a:cubicBezTo>
                  <a:cubicBezTo>
                    <a:pt x="327" y="1063"/>
                    <a:pt x="1270" y="480"/>
                    <a:pt x="1281" y="499"/>
                  </a:cubicBezTo>
                  <a:cubicBezTo>
                    <a:pt x="1286" y="508"/>
                    <a:pt x="326" y="1041"/>
                    <a:pt x="333" y="1053"/>
                  </a:cubicBezTo>
                  <a:cubicBezTo>
                    <a:pt x="341" y="1067"/>
                    <a:pt x="1271" y="482"/>
                    <a:pt x="1284" y="504"/>
                  </a:cubicBezTo>
                  <a:cubicBezTo>
                    <a:pt x="1287" y="510"/>
                    <a:pt x="344" y="1040"/>
                    <a:pt x="350" y="1051"/>
                  </a:cubicBezTo>
                  <a:cubicBezTo>
                    <a:pt x="363" y="1073"/>
                    <a:pt x="1279" y="505"/>
                    <a:pt x="1283" y="513"/>
                  </a:cubicBezTo>
                  <a:cubicBezTo>
                    <a:pt x="1288" y="520"/>
                    <a:pt x="351" y="1035"/>
                    <a:pt x="362" y="1052"/>
                  </a:cubicBezTo>
                  <a:cubicBezTo>
                    <a:pt x="373" y="1073"/>
                    <a:pt x="1274" y="507"/>
                    <a:pt x="1282" y="521"/>
                  </a:cubicBezTo>
                  <a:cubicBezTo>
                    <a:pt x="1287" y="530"/>
                    <a:pt x="361" y="1032"/>
                    <a:pt x="373" y="1053"/>
                  </a:cubicBezTo>
                  <a:cubicBezTo>
                    <a:pt x="384" y="1071"/>
                    <a:pt x="1276" y="515"/>
                    <a:pt x="1283" y="528"/>
                  </a:cubicBezTo>
                  <a:cubicBezTo>
                    <a:pt x="1288" y="537"/>
                    <a:pt x="380" y="1039"/>
                    <a:pt x="387" y="1052"/>
                  </a:cubicBezTo>
                  <a:cubicBezTo>
                    <a:pt x="400" y="1074"/>
                    <a:pt x="1276" y="517"/>
                    <a:pt x="1286" y="534"/>
                  </a:cubicBezTo>
                  <a:cubicBezTo>
                    <a:pt x="1296" y="551"/>
                    <a:pt x="394" y="1037"/>
                    <a:pt x="402" y="1052"/>
                  </a:cubicBezTo>
                  <a:cubicBezTo>
                    <a:pt x="413" y="1071"/>
                    <a:pt x="1273" y="528"/>
                    <a:pt x="1282" y="544"/>
                  </a:cubicBezTo>
                  <a:cubicBezTo>
                    <a:pt x="1293" y="562"/>
                    <a:pt x="408" y="1044"/>
                    <a:pt x="413" y="1054"/>
                  </a:cubicBezTo>
                  <a:cubicBezTo>
                    <a:pt x="424" y="1073"/>
                    <a:pt x="1281" y="542"/>
                    <a:pt x="1286" y="550"/>
                  </a:cubicBezTo>
                  <a:cubicBezTo>
                    <a:pt x="1291" y="559"/>
                    <a:pt x="413" y="1034"/>
                    <a:pt x="425" y="1055"/>
                  </a:cubicBezTo>
                  <a:cubicBezTo>
                    <a:pt x="435" y="1072"/>
                    <a:pt x="1277" y="543"/>
                    <a:pt x="1285" y="558"/>
                  </a:cubicBezTo>
                  <a:cubicBezTo>
                    <a:pt x="1292" y="570"/>
                    <a:pt x="434" y="1044"/>
                    <a:pt x="440" y="1054"/>
                  </a:cubicBezTo>
                  <a:cubicBezTo>
                    <a:pt x="452" y="1074"/>
                    <a:pt x="1281" y="562"/>
                    <a:pt x="1283" y="567"/>
                  </a:cubicBezTo>
                  <a:cubicBezTo>
                    <a:pt x="1293" y="583"/>
                    <a:pt x="452" y="1045"/>
                    <a:pt x="456" y="1053"/>
                  </a:cubicBezTo>
                  <a:cubicBezTo>
                    <a:pt x="459" y="1057"/>
                    <a:pt x="1270" y="557"/>
                    <a:pt x="1281" y="576"/>
                  </a:cubicBezTo>
                  <a:cubicBezTo>
                    <a:pt x="1293" y="596"/>
                    <a:pt x="464" y="1039"/>
                    <a:pt x="471" y="1052"/>
                  </a:cubicBezTo>
                  <a:cubicBezTo>
                    <a:pt x="479" y="1066"/>
                    <a:pt x="1274" y="563"/>
                    <a:pt x="1285" y="582"/>
                  </a:cubicBezTo>
                  <a:cubicBezTo>
                    <a:pt x="1291" y="593"/>
                    <a:pt x="468" y="1036"/>
                    <a:pt x="479" y="1055"/>
                  </a:cubicBezTo>
                  <a:cubicBezTo>
                    <a:pt x="486" y="1067"/>
                    <a:pt x="1274" y="579"/>
                    <a:pt x="1282" y="592"/>
                  </a:cubicBezTo>
                  <a:cubicBezTo>
                    <a:pt x="1286" y="600"/>
                    <a:pt x="491" y="1041"/>
                    <a:pt x="498" y="1052"/>
                  </a:cubicBezTo>
                  <a:cubicBezTo>
                    <a:pt x="502" y="1060"/>
                    <a:pt x="1280" y="595"/>
                    <a:pt x="1283" y="599"/>
                  </a:cubicBezTo>
                  <a:cubicBezTo>
                    <a:pt x="1286" y="605"/>
                    <a:pt x="498" y="1037"/>
                    <a:pt x="508" y="1054"/>
                  </a:cubicBezTo>
                  <a:cubicBezTo>
                    <a:pt x="512" y="1061"/>
                    <a:pt x="1275" y="590"/>
                    <a:pt x="1284" y="606"/>
                  </a:cubicBezTo>
                  <a:cubicBezTo>
                    <a:pt x="1295" y="625"/>
                    <a:pt x="510" y="1035"/>
                    <a:pt x="521" y="1054"/>
                  </a:cubicBezTo>
                  <a:cubicBezTo>
                    <a:pt x="530" y="1070"/>
                    <a:pt x="1276" y="607"/>
                    <a:pt x="1281" y="615"/>
                  </a:cubicBezTo>
                  <a:cubicBezTo>
                    <a:pt x="1291" y="633"/>
                    <a:pt x="529" y="1041"/>
                    <a:pt x="537" y="1053"/>
                  </a:cubicBezTo>
                  <a:cubicBezTo>
                    <a:pt x="540" y="1059"/>
                    <a:pt x="1279" y="618"/>
                    <a:pt x="1281" y="623"/>
                  </a:cubicBezTo>
                  <a:cubicBezTo>
                    <a:pt x="1291" y="639"/>
                    <a:pt x="539" y="1041"/>
                    <a:pt x="547" y="1055"/>
                  </a:cubicBezTo>
                  <a:cubicBezTo>
                    <a:pt x="556" y="1071"/>
                    <a:pt x="1275" y="613"/>
                    <a:pt x="1285" y="629"/>
                  </a:cubicBezTo>
                  <a:cubicBezTo>
                    <a:pt x="1290" y="638"/>
                    <a:pt x="566" y="1047"/>
                    <a:pt x="568" y="1051"/>
                  </a:cubicBezTo>
                  <a:cubicBezTo>
                    <a:pt x="571" y="1058"/>
                    <a:pt x="1274" y="626"/>
                    <a:pt x="1281" y="639"/>
                  </a:cubicBezTo>
                  <a:cubicBezTo>
                    <a:pt x="1291" y="656"/>
                    <a:pt x="569" y="1048"/>
                    <a:pt x="573" y="1055"/>
                  </a:cubicBezTo>
                  <a:cubicBezTo>
                    <a:pt x="576" y="1059"/>
                    <a:pt x="1276" y="640"/>
                    <a:pt x="1280" y="647"/>
                  </a:cubicBezTo>
                  <a:cubicBezTo>
                    <a:pt x="1286" y="658"/>
                    <a:pt x="586" y="1045"/>
                    <a:pt x="590" y="1053"/>
                  </a:cubicBezTo>
                  <a:cubicBezTo>
                    <a:pt x="593" y="1058"/>
                    <a:pt x="1279" y="650"/>
                    <a:pt x="1281" y="654"/>
                  </a:cubicBezTo>
                  <a:cubicBezTo>
                    <a:pt x="1286" y="663"/>
                    <a:pt x="592" y="1038"/>
                    <a:pt x="602" y="1055"/>
                  </a:cubicBezTo>
                  <a:cubicBezTo>
                    <a:pt x="607" y="1063"/>
                    <a:pt x="1279" y="652"/>
                    <a:pt x="1284" y="661"/>
                  </a:cubicBezTo>
                  <a:cubicBezTo>
                    <a:pt x="1290" y="671"/>
                    <a:pt x="615" y="1038"/>
                    <a:pt x="622" y="1051"/>
                  </a:cubicBezTo>
                  <a:cubicBezTo>
                    <a:pt x="627" y="1060"/>
                    <a:pt x="1277" y="656"/>
                    <a:pt x="1284" y="669"/>
                  </a:cubicBezTo>
                  <a:cubicBezTo>
                    <a:pt x="1292" y="683"/>
                    <a:pt x="628" y="1038"/>
                    <a:pt x="636" y="1051"/>
                  </a:cubicBezTo>
                  <a:cubicBezTo>
                    <a:pt x="638" y="1056"/>
                    <a:pt x="1278" y="667"/>
                    <a:pt x="1284" y="677"/>
                  </a:cubicBezTo>
                  <a:cubicBezTo>
                    <a:pt x="1287" y="682"/>
                    <a:pt x="640" y="1036"/>
                    <a:pt x="649" y="1052"/>
                  </a:cubicBezTo>
                  <a:cubicBezTo>
                    <a:pt x="651" y="1055"/>
                    <a:pt x="1276" y="676"/>
                    <a:pt x="1282" y="686"/>
                  </a:cubicBezTo>
                  <a:cubicBezTo>
                    <a:pt x="1289" y="697"/>
                    <a:pt x="655" y="1043"/>
                    <a:pt x="661" y="1052"/>
                  </a:cubicBezTo>
                  <a:cubicBezTo>
                    <a:pt x="666" y="1062"/>
                    <a:pt x="1272" y="681"/>
                    <a:pt x="1280" y="695"/>
                  </a:cubicBezTo>
                  <a:cubicBezTo>
                    <a:pt x="1284" y="701"/>
                    <a:pt x="662" y="1043"/>
                    <a:pt x="669" y="1055"/>
                  </a:cubicBezTo>
                  <a:cubicBezTo>
                    <a:pt x="674" y="1064"/>
                    <a:pt x="1280" y="687"/>
                    <a:pt x="1286" y="698"/>
                  </a:cubicBezTo>
                  <a:cubicBezTo>
                    <a:pt x="1288" y="702"/>
                    <a:pt x="686" y="1048"/>
                    <a:pt x="688" y="1052"/>
                  </a:cubicBezTo>
                  <a:cubicBezTo>
                    <a:pt x="690" y="1055"/>
                    <a:pt x="1279" y="702"/>
                    <a:pt x="1283" y="708"/>
                  </a:cubicBezTo>
                  <a:cubicBezTo>
                    <a:pt x="1289" y="719"/>
                    <a:pt x="695" y="1042"/>
                    <a:pt x="701" y="1052"/>
                  </a:cubicBezTo>
                  <a:cubicBezTo>
                    <a:pt x="707" y="1062"/>
                    <a:pt x="1275" y="705"/>
                    <a:pt x="1282" y="717"/>
                  </a:cubicBezTo>
                  <a:cubicBezTo>
                    <a:pt x="1286" y="725"/>
                    <a:pt x="711" y="1040"/>
                    <a:pt x="717" y="1051"/>
                  </a:cubicBezTo>
                  <a:cubicBezTo>
                    <a:pt x="719" y="1054"/>
                    <a:pt x="1275" y="712"/>
                    <a:pt x="1283" y="725"/>
                  </a:cubicBezTo>
                  <a:cubicBezTo>
                    <a:pt x="1291" y="738"/>
                    <a:pt x="722" y="1046"/>
                    <a:pt x="726" y="1053"/>
                  </a:cubicBezTo>
                  <a:cubicBezTo>
                    <a:pt x="729" y="1058"/>
                    <a:pt x="1274" y="724"/>
                    <a:pt x="1280" y="734"/>
                  </a:cubicBezTo>
                  <a:cubicBezTo>
                    <a:pt x="1281" y="736"/>
                    <a:pt x="734" y="1038"/>
                    <a:pt x="742" y="1051"/>
                  </a:cubicBezTo>
                  <a:cubicBezTo>
                    <a:pt x="745" y="1057"/>
                    <a:pt x="1276" y="733"/>
                    <a:pt x="1280" y="741"/>
                  </a:cubicBezTo>
                  <a:cubicBezTo>
                    <a:pt x="1286" y="751"/>
                    <a:pt x="751" y="1046"/>
                    <a:pt x="755" y="1052"/>
                  </a:cubicBezTo>
                  <a:cubicBezTo>
                    <a:pt x="759" y="1060"/>
                    <a:pt x="1281" y="739"/>
                    <a:pt x="1285" y="746"/>
                  </a:cubicBezTo>
                  <a:cubicBezTo>
                    <a:pt x="1287" y="749"/>
                    <a:pt x="759" y="1040"/>
                    <a:pt x="766" y="1052"/>
                  </a:cubicBezTo>
                  <a:cubicBezTo>
                    <a:pt x="770" y="1059"/>
                    <a:pt x="1278" y="749"/>
                    <a:pt x="1281" y="755"/>
                  </a:cubicBezTo>
                  <a:cubicBezTo>
                    <a:pt x="1286" y="763"/>
                    <a:pt x="770" y="1042"/>
                    <a:pt x="777" y="1054"/>
                  </a:cubicBezTo>
                  <a:cubicBezTo>
                    <a:pt x="780" y="1060"/>
                    <a:pt x="1276" y="756"/>
                    <a:pt x="1280" y="764"/>
                  </a:cubicBezTo>
                  <a:cubicBezTo>
                    <a:pt x="1282" y="766"/>
                    <a:pt x="787" y="1043"/>
                    <a:pt x="793" y="1053"/>
                  </a:cubicBezTo>
                  <a:cubicBezTo>
                    <a:pt x="797" y="1061"/>
                    <a:pt x="1280" y="760"/>
                    <a:pt x="1285" y="768"/>
                  </a:cubicBezTo>
                  <a:cubicBezTo>
                    <a:pt x="1291" y="778"/>
                    <a:pt x="806" y="1049"/>
                    <a:pt x="808" y="1052"/>
                  </a:cubicBezTo>
                  <a:cubicBezTo>
                    <a:pt x="812" y="1058"/>
                    <a:pt x="1278" y="766"/>
                    <a:pt x="1284" y="777"/>
                  </a:cubicBezTo>
                  <a:cubicBezTo>
                    <a:pt x="1286" y="780"/>
                    <a:pt x="816" y="1050"/>
                    <a:pt x="818" y="1053"/>
                  </a:cubicBezTo>
                  <a:cubicBezTo>
                    <a:pt x="822" y="1059"/>
                    <a:pt x="1278" y="774"/>
                    <a:pt x="1284" y="785"/>
                  </a:cubicBezTo>
                  <a:cubicBezTo>
                    <a:pt x="1290" y="796"/>
                    <a:pt x="827" y="1050"/>
                    <a:pt x="830" y="1054"/>
                  </a:cubicBezTo>
                  <a:cubicBezTo>
                    <a:pt x="834" y="1062"/>
                    <a:pt x="1281" y="783"/>
                    <a:pt x="1286" y="791"/>
                  </a:cubicBezTo>
                  <a:cubicBezTo>
                    <a:pt x="1287" y="793"/>
                    <a:pt x="839" y="1047"/>
                    <a:pt x="843" y="1054"/>
                  </a:cubicBezTo>
                  <a:cubicBezTo>
                    <a:pt x="848" y="1062"/>
                    <a:pt x="1279" y="792"/>
                    <a:pt x="1283" y="799"/>
                  </a:cubicBezTo>
                  <a:cubicBezTo>
                    <a:pt x="1287" y="806"/>
                    <a:pt x="850" y="1043"/>
                    <a:pt x="856" y="1053"/>
                  </a:cubicBezTo>
                  <a:cubicBezTo>
                    <a:pt x="861" y="1062"/>
                    <a:pt x="1280" y="806"/>
                    <a:pt x="1282" y="808"/>
                  </a:cubicBezTo>
                  <a:cubicBezTo>
                    <a:pt x="1284" y="812"/>
                    <a:pt x="869" y="1050"/>
                    <a:pt x="871" y="1053"/>
                  </a:cubicBezTo>
                  <a:cubicBezTo>
                    <a:pt x="875" y="1061"/>
                    <a:pt x="1279" y="806"/>
                    <a:pt x="1284" y="815"/>
                  </a:cubicBezTo>
                  <a:cubicBezTo>
                    <a:pt x="1287" y="821"/>
                    <a:pt x="884" y="1045"/>
                    <a:pt x="888" y="1052"/>
                  </a:cubicBezTo>
                  <a:cubicBezTo>
                    <a:pt x="892" y="1059"/>
                    <a:pt x="1281" y="818"/>
                    <a:pt x="1284" y="823"/>
                  </a:cubicBezTo>
                  <a:cubicBezTo>
                    <a:pt x="1285" y="826"/>
                    <a:pt x="899" y="1048"/>
                    <a:pt x="902" y="1052"/>
                  </a:cubicBezTo>
                  <a:cubicBezTo>
                    <a:pt x="903" y="1055"/>
                    <a:pt x="1276" y="823"/>
                    <a:pt x="1281" y="833"/>
                  </a:cubicBezTo>
                  <a:cubicBezTo>
                    <a:pt x="1286" y="841"/>
                    <a:pt x="909" y="1047"/>
                    <a:pt x="913" y="1053"/>
                  </a:cubicBezTo>
                  <a:cubicBezTo>
                    <a:pt x="914" y="1056"/>
                    <a:pt x="1282" y="833"/>
                    <a:pt x="1285" y="839"/>
                  </a:cubicBezTo>
                  <a:cubicBezTo>
                    <a:pt x="1288" y="844"/>
                    <a:pt x="921" y="1046"/>
                    <a:pt x="925" y="1053"/>
                  </a:cubicBezTo>
                  <a:cubicBezTo>
                    <a:pt x="928" y="1058"/>
                    <a:pt x="1278" y="842"/>
                    <a:pt x="1281" y="848"/>
                  </a:cubicBezTo>
                  <a:cubicBezTo>
                    <a:pt x="1284" y="852"/>
                    <a:pt x="938" y="1051"/>
                    <a:pt x="939" y="1053"/>
                  </a:cubicBezTo>
                  <a:cubicBezTo>
                    <a:pt x="941" y="1056"/>
                    <a:pt x="1282" y="851"/>
                    <a:pt x="1283" y="854"/>
                  </a:cubicBezTo>
                  <a:cubicBezTo>
                    <a:pt x="1288" y="862"/>
                    <a:pt x="952" y="1050"/>
                    <a:pt x="953" y="1053"/>
                  </a:cubicBezTo>
                  <a:cubicBezTo>
                    <a:pt x="955" y="1056"/>
                    <a:pt x="1283" y="856"/>
                    <a:pt x="1286" y="861"/>
                  </a:cubicBezTo>
                  <a:cubicBezTo>
                    <a:pt x="1287" y="863"/>
                    <a:pt x="963" y="1052"/>
                    <a:pt x="964" y="1053"/>
                  </a:cubicBezTo>
                  <a:cubicBezTo>
                    <a:pt x="966" y="1057"/>
                    <a:pt x="1278" y="867"/>
                    <a:pt x="1280" y="871"/>
                  </a:cubicBezTo>
                  <a:cubicBezTo>
                    <a:pt x="1281" y="873"/>
                    <a:pt x="980" y="1048"/>
                    <a:pt x="982" y="1052"/>
                  </a:cubicBezTo>
                  <a:cubicBezTo>
                    <a:pt x="985" y="1057"/>
                    <a:pt x="1279" y="873"/>
                    <a:pt x="1282" y="878"/>
                  </a:cubicBezTo>
                  <a:cubicBezTo>
                    <a:pt x="1283" y="880"/>
                    <a:pt x="989" y="1051"/>
                    <a:pt x="990" y="1053"/>
                  </a:cubicBezTo>
                  <a:cubicBezTo>
                    <a:pt x="992" y="1057"/>
                    <a:pt x="1277" y="879"/>
                    <a:pt x="1281" y="886"/>
                  </a:cubicBezTo>
                  <a:cubicBezTo>
                    <a:pt x="1283" y="889"/>
                    <a:pt x="1002" y="1048"/>
                    <a:pt x="1005" y="1052"/>
                  </a:cubicBezTo>
                  <a:cubicBezTo>
                    <a:pt x="1008" y="1058"/>
                    <a:pt x="1282" y="889"/>
                    <a:pt x="1283" y="891"/>
                  </a:cubicBezTo>
                  <a:cubicBezTo>
                    <a:pt x="1285" y="893"/>
                    <a:pt x="1012" y="1049"/>
                    <a:pt x="1015" y="1055"/>
                  </a:cubicBezTo>
                  <a:cubicBezTo>
                    <a:pt x="1016" y="1057"/>
                    <a:pt x="1284" y="896"/>
                    <a:pt x="1285" y="899"/>
                  </a:cubicBezTo>
                  <a:cubicBezTo>
                    <a:pt x="1287" y="901"/>
                    <a:pt x="1029" y="1049"/>
                    <a:pt x="1031" y="1053"/>
                  </a:cubicBezTo>
                  <a:cubicBezTo>
                    <a:pt x="1034" y="1058"/>
                    <a:pt x="1282" y="905"/>
                    <a:pt x="1283" y="907"/>
                  </a:cubicBezTo>
                  <a:cubicBezTo>
                    <a:pt x="1286" y="912"/>
                    <a:pt x="1045" y="1046"/>
                    <a:pt x="1048" y="1051"/>
                  </a:cubicBezTo>
                  <a:cubicBezTo>
                    <a:pt x="1049" y="1053"/>
                    <a:pt x="1285" y="912"/>
                    <a:pt x="1286" y="914"/>
                  </a:cubicBezTo>
                  <a:cubicBezTo>
                    <a:pt x="1289" y="918"/>
                    <a:pt x="1058" y="1050"/>
                    <a:pt x="1059" y="1053"/>
                  </a:cubicBezTo>
                  <a:cubicBezTo>
                    <a:pt x="1062" y="1058"/>
                    <a:pt x="1285" y="919"/>
                    <a:pt x="1286" y="922"/>
                  </a:cubicBezTo>
                  <a:cubicBezTo>
                    <a:pt x="1289" y="927"/>
                    <a:pt x="1071" y="1051"/>
                    <a:pt x="1073" y="1053"/>
                  </a:cubicBezTo>
                  <a:cubicBezTo>
                    <a:pt x="1074" y="1056"/>
                    <a:pt x="1281" y="931"/>
                    <a:pt x="1282" y="933"/>
                  </a:cubicBezTo>
                  <a:cubicBezTo>
                    <a:pt x="1283" y="935"/>
                    <a:pt x="1084" y="1053"/>
                    <a:pt x="1085" y="1055"/>
                  </a:cubicBezTo>
                  <a:cubicBezTo>
                    <a:pt x="1086" y="1058"/>
                    <a:pt x="1278" y="937"/>
                    <a:pt x="1281" y="942"/>
                  </a:cubicBezTo>
                  <a:cubicBezTo>
                    <a:pt x="1283" y="946"/>
                    <a:pt x="1099" y="1049"/>
                    <a:pt x="1102" y="1053"/>
                  </a:cubicBezTo>
                  <a:cubicBezTo>
                    <a:pt x="1103" y="1055"/>
                    <a:pt x="1281" y="948"/>
                    <a:pt x="1281" y="949"/>
                  </a:cubicBezTo>
                  <a:cubicBezTo>
                    <a:pt x="1283" y="952"/>
                    <a:pt x="1113" y="1050"/>
                    <a:pt x="1115" y="1053"/>
                  </a:cubicBezTo>
                  <a:cubicBezTo>
                    <a:pt x="1116" y="1054"/>
                    <a:pt x="1286" y="953"/>
                    <a:pt x="1286" y="954"/>
                  </a:cubicBezTo>
                  <a:cubicBezTo>
                    <a:pt x="1288" y="957"/>
                    <a:pt x="1128" y="1050"/>
                    <a:pt x="1129" y="1052"/>
                  </a:cubicBezTo>
                  <a:cubicBezTo>
                    <a:pt x="1131" y="1055"/>
                    <a:pt x="1281" y="960"/>
                    <a:pt x="1283" y="963"/>
                  </a:cubicBezTo>
                  <a:cubicBezTo>
                    <a:pt x="1285" y="967"/>
                    <a:pt x="1135" y="1052"/>
                    <a:pt x="1136" y="1055"/>
                  </a:cubicBezTo>
                  <a:cubicBezTo>
                    <a:pt x="1137" y="1056"/>
                    <a:pt x="1283" y="968"/>
                    <a:pt x="1284" y="970"/>
                  </a:cubicBezTo>
                  <a:cubicBezTo>
                    <a:pt x="1286" y="972"/>
                    <a:pt x="1153" y="1049"/>
                    <a:pt x="1154" y="1052"/>
                  </a:cubicBezTo>
                  <a:cubicBezTo>
                    <a:pt x="1155" y="1053"/>
                    <a:pt x="1281" y="976"/>
                    <a:pt x="1282" y="978"/>
                  </a:cubicBezTo>
                  <a:cubicBezTo>
                    <a:pt x="1283" y="981"/>
                    <a:pt x="1166" y="1050"/>
                    <a:pt x="1167" y="1052"/>
                  </a:cubicBezTo>
                  <a:cubicBezTo>
                    <a:pt x="1168" y="1054"/>
                    <a:pt x="1284" y="982"/>
                    <a:pt x="1285" y="984"/>
                  </a:cubicBezTo>
                  <a:cubicBezTo>
                    <a:pt x="1287" y="987"/>
                    <a:pt x="1178" y="1053"/>
                    <a:pt x="1178" y="1054"/>
                  </a:cubicBezTo>
                  <a:cubicBezTo>
                    <a:pt x="1179" y="1055"/>
                    <a:pt x="1282" y="992"/>
                    <a:pt x="1283" y="994"/>
                  </a:cubicBezTo>
                  <a:cubicBezTo>
                    <a:pt x="1284" y="995"/>
                    <a:pt x="1191" y="1054"/>
                    <a:pt x="1191" y="1054"/>
                  </a:cubicBezTo>
                  <a:cubicBezTo>
                    <a:pt x="1191" y="1055"/>
                    <a:pt x="1285" y="998"/>
                    <a:pt x="1285" y="1000"/>
                  </a:cubicBezTo>
                  <a:cubicBezTo>
                    <a:pt x="1286" y="1002"/>
                    <a:pt x="1206" y="1051"/>
                    <a:pt x="1207" y="1053"/>
                  </a:cubicBezTo>
                  <a:cubicBezTo>
                    <a:pt x="1208" y="1054"/>
                    <a:pt x="1281" y="1008"/>
                    <a:pt x="1282" y="1010"/>
                  </a:cubicBezTo>
                  <a:cubicBezTo>
                    <a:pt x="1282" y="1010"/>
                    <a:pt x="1217" y="1053"/>
                    <a:pt x="1218" y="1054"/>
                  </a:cubicBezTo>
                  <a:cubicBezTo>
                    <a:pt x="1218" y="1055"/>
                    <a:pt x="1286" y="1014"/>
                    <a:pt x="1286" y="1015"/>
                  </a:cubicBezTo>
                  <a:cubicBezTo>
                    <a:pt x="1286" y="1015"/>
                    <a:pt x="1236" y="1051"/>
                    <a:pt x="1236" y="1051"/>
                  </a:cubicBezTo>
                  <a:cubicBezTo>
                    <a:pt x="1236" y="1052"/>
                    <a:pt x="1279" y="1025"/>
                    <a:pt x="1280" y="1026"/>
                  </a:cubicBezTo>
                  <a:cubicBezTo>
                    <a:pt x="1280" y="1027"/>
                    <a:pt x="1248" y="1052"/>
                    <a:pt x="1248" y="1052"/>
                  </a:cubicBezTo>
                  <a:cubicBezTo>
                    <a:pt x="1248" y="1053"/>
                    <a:pt x="1285" y="1030"/>
                    <a:pt x="1285" y="1031"/>
                  </a:cubicBezTo>
                  <a:cubicBezTo>
                    <a:pt x="1286" y="1031"/>
                    <a:pt x="1259" y="1054"/>
                    <a:pt x="1260" y="1054"/>
                  </a:cubicBezTo>
                  <a:cubicBezTo>
                    <a:pt x="1260" y="1054"/>
                    <a:pt x="1280" y="1042"/>
                    <a:pt x="1280" y="1042"/>
                  </a:cubicBezTo>
                  <a:cubicBezTo>
                    <a:pt x="1280" y="1042"/>
                    <a:pt x="1278" y="1051"/>
                    <a:pt x="1278" y="1052"/>
                  </a:cubicBezTo>
                  <a:cubicBezTo>
                    <a:pt x="1278" y="1052"/>
                    <a:pt x="1284" y="1048"/>
                    <a:pt x="1284" y="1048"/>
                  </a:cubicBezTo>
                </a:path>
              </a:pathLst>
            </a:custGeom>
            <a:noFill/>
            <a:ln w="17" cap="rnd">
              <a:solidFill>
                <a:schemeClr val="bg1">
                  <a:lumMod val="85000"/>
                </a:schemeClr>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144000" tIns="41476" rIns="144000" bIns="41476" numCol="1" anchor="t" anchorCtr="0" compatLnSpc="1">
              <a:prstTxWarp prst="textNoShape">
                <a:avLst/>
              </a:prstTxWarp>
            </a:bodyPr>
            <a:lstStyle/>
            <a:p>
              <a:pPr lvl="0" algn="ctr">
                <a:spcBef>
                  <a:spcPts val="1200"/>
                </a:spcBef>
              </a:pPr>
              <a:endParaRPr lang="en-ZA" sz="400" b="1" dirty="0" smtClean="0"/>
            </a:p>
            <a:p>
              <a:pPr lvl="0" algn="ctr">
                <a:spcBef>
                  <a:spcPts val="1200"/>
                </a:spcBef>
              </a:pPr>
              <a:r>
                <a:rPr lang="en-ZA" sz="1400" b="1" dirty="0" smtClean="0"/>
                <a:t>SIU Powers</a:t>
              </a:r>
              <a:endParaRPr lang="en-US" sz="1400" dirty="0"/>
            </a:p>
            <a:p>
              <a:pPr lvl="0">
                <a:spcBef>
                  <a:spcPts val="1200"/>
                </a:spcBef>
              </a:pPr>
              <a:endParaRPr lang="en-ZA" sz="300" dirty="0" smtClean="0"/>
            </a:p>
            <a:p>
              <a:pPr marL="171450" lvl="0" indent="-171450">
                <a:spcBef>
                  <a:spcPts val="1200"/>
                </a:spcBef>
                <a:buFont typeface="Arial" panose="020B0604020202020204" pitchFamily="34" charset="0"/>
                <a:buChar char="•"/>
              </a:pPr>
              <a:r>
                <a:rPr lang="en-ZA" sz="1200" dirty="0" smtClean="0"/>
                <a:t>Able to subpoena</a:t>
              </a:r>
              <a:r>
                <a:rPr lang="en-ZA" sz="1200" dirty="0"/>
                <a:t>, search and seize evidence, and interrogate witnesses under </a:t>
              </a:r>
              <a:r>
                <a:rPr lang="en-ZA" sz="1200" dirty="0" smtClean="0"/>
                <a:t>oath (once a proclamation has been issued) </a:t>
              </a:r>
              <a:endParaRPr lang="en-ZA" sz="1200" dirty="0"/>
            </a:p>
            <a:p>
              <a:pPr marL="171450" lvl="0" indent="-171450">
                <a:spcBef>
                  <a:spcPts val="1200"/>
                </a:spcBef>
                <a:buFont typeface="Arial" panose="020B0604020202020204" pitchFamily="34" charset="0"/>
                <a:buChar char="•"/>
              </a:pPr>
              <a:r>
                <a:rPr lang="en-ZA" sz="1200" dirty="0" smtClean="0"/>
                <a:t>Institute </a:t>
              </a:r>
              <a:r>
                <a:rPr lang="en-ZA" sz="1200" dirty="0"/>
                <a:t>civil litigation to recover state funds lost or to prevent future losses </a:t>
              </a:r>
            </a:p>
          </p:txBody>
        </p:sp>
        <p:grpSp>
          <p:nvGrpSpPr>
            <p:cNvPr id="29" name="Group 64"/>
            <p:cNvGrpSpPr>
              <a:grpSpLocks noChangeAspect="1"/>
            </p:cNvGrpSpPr>
            <p:nvPr/>
          </p:nvGrpSpPr>
          <p:grpSpPr bwMode="auto">
            <a:xfrm>
              <a:off x="3355945" y="4162905"/>
              <a:ext cx="487810" cy="487810"/>
              <a:chOff x="5009" y="6"/>
              <a:chExt cx="340" cy="340"/>
            </a:xfrm>
            <a:solidFill>
              <a:schemeClr val="tx1"/>
            </a:solidFill>
          </p:grpSpPr>
          <p:sp>
            <p:nvSpPr>
              <p:cNvPr id="30" name="Freeform 65"/>
              <p:cNvSpPr>
                <a:spLocks noEditPoints="1"/>
              </p:cNvSpPr>
              <p:nvPr/>
            </p:nvSpPr>
            <p:spPr bwMode="auto">
              <a:xfrm>
                <a:off x="5009" y="6"/>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1" name="Freeform 66"/>
              <p:cNvSpPr>
                <a:spLocks noEditPoints="1"/>
              </p:cNvSpPr>
              <p:nvPr/>
            </p:nvSpPr>
            <p:spPr bwMode="auto">
              <a:xfrm>
                <a:off x="5073" y="98"/>
                <a:ext cx="212" cy="156"/>
              </a:xfrm>
              <a:custGeom>
                <a:avLst/>
                <a:gdLst>
                  <a:gd name="T0" fmla="*/ 10 w 320"/>
                  <a:gd name="T1" fmla="*/ 235 h 235"/>
                  <a:gd name="T2" fmla="*/ 10 w 320"/>
                  <a:gd name="T3" fmla="*/ 235 h 235"/>
                  <a:gd name="T4" fmla="*/ 4 w 320"/>
                  <a:gd name="T5" fmla="*/ 233 h 235"/>
                  <a:gd name="T6" fmla="*/ 2 w 320"/>
                  <a:gd name="T7" fmla="*/ 231 h 235"/>
                  <a:gd name="T8" fmla="*/ 2 w 320"/>
                  <a:gd name="T9" fmla="*/ 231 h 235"/>
                  <a:gd name="T10" fmla="*/ 2 w 320"/>
                  <a:gd name="T11" fmla="*/ 231 h 235"/>
                  <a:gd name="T12" fmla="*/ 0 w 320"/>
                  <a:gd name="T13" fmla="*/ 224 h 235"/>
                  <a:gd name="T14" fmla="*/ 0 w 320"/>
                  <a:gd name="T15" fmla="*/ 224 h 235"/>
                  <a:gd name="T16" fmla="*/ 0 w 320"/>
                  <a:gd name="T17" fmla="*/ 224 h 235"/>
                  <a:gd name="T18" fmla="*/ 0 w 320"/>
                  <a:gd name="T19" fmla="*/ 224 h 235"/>
                  <a:gd name="T20" fmla="*/ 0 w 320"/>
                  <a:gd name="T21" fmla="*/ 224 h 235"/>
                  <a:gd name="T22" fmla="*/ 0 w 320"/>
                  <a:gd name="T23" fmla="*/ 11 h 235"/>
                  <a:gd name="T24" fmla="*/ 10 w 320"/>
                  <a:gd name="T25" fmla="*/ 0 h 235"/>
                  <a:gd name="T26" fmla="*/ 74 w 320"/>
                  <a:gd name="T27" fmla="*/ 0 h 235"/>
                  <a:gd name="T28" fmla="*/ 82 w 320"/>
                  <a:gd name="T29" fmla="*/ 3 h 235"/>
                  <a:gd name="T30" fmla="*/ 100 w 320"/>
                  <a:gd name="T31" fmla="*/ 22 h 235"/>
                  <a:gd name="T32" fmla="*/ 266 w 320"/>
                  <a:gd name="T33" fmla="*/ 22 h 235"/>
                  <a:gd name="T34" fmla="*/ 277 w 320"/>
                  <a:gd name="T35" fmla="*/ 32 h 235"/>
                  <a:gd name="T36" fmla="*/ 277 w 320"/>
                  <a:gd name="T37" fmla="*/ 64 h 235"/>
                  <a:gd name="T38" fmla="*/ 309 w 320"/>
                  <a:gd name="T39" fmla="*/ 64 h 235"/>
                  <a:gd name="T40" fmla="*/ 318 w 320"/>
                  <a:gd name="T41" fmla="*/ 69 h 235"/>
                  <a:gd name="T42" fmla="*/ 319 w 320"/>
                  <a:gd name="T43" fmla="*/ 78 h 235"/>
                  <a:gd name="T44" fmla="*/ 277 w 320"/>
                  <a:gd name="T45" fmla="*/ 227 h 235"/>
                  <a:gd name="T46" fmla="*/ 266 w 320"/>
                  <a:gd name="T47" fmla="*/ 235 h 235"/>
                  <a:gd name="T48" fmla="*/ 10 w 320"/>
                  <a:gd name="T49" fmla="*/ 235 h 235"/>
                  <a:gd name="T50" fmla="*/ 10 w 320"/>
                  <a:gd name="T51" fmla="*/ 235 h 235"/>
                  <a:gd name="T52" fmla="*/ 25 w 320"/>
                  <a:gd name="T53" fmla="*/ 214 h 235"/>
                  <a:gd name="T54" fmla="*/ 258 w 320"/>
                  <a:gd name="T55" fmla="*/ 214 h 235"/>
                  <a:gd name="T56" fmla="*/ 295 w 320"/>
                  <a:gd name="T57" fmla="*/ 86 h 235"/>
                  <a:gd name="T58" fmla="*/ 71 w 320"/>
                  <a:gd name="T59" fmla="*/ 86 h 235"/>
                  <a:gd name="T60" fmla="*/ 25 w 320"/>
                  <a:gd name="T61" fmla="*/ 214 h 235"/>
                  <a:gd name="T62" fmla="*/ 21 w 320"/>
                  <a:gd name="T63" fmla="*/ 22 h 235"/>
                  <a:gd name="T64" fmla="*/ 21 w 320"/>
                  <a:gd name="T65" fmla="*/ 163 h 235"/>
                  <a:gd name="T66" fmla="*/ 54 w 320"/>
                  <a:gd name="T67" fmla="*/ 71 h 235"/>
                  <a:gd name="T68" fmla="*/ 64 w 320"/>
                  <a:gd name="T69" fmla="*/ 64 h 235"/>
                  <a:gd name="T70" fmla="*/ 256 w 320"/>
                  <a:gd name="T71" fmla="*/ 64 h 235"/>
                  <a:gd name="T72" fmla="*/ 256 w 320"/>
                  <a:gd name="T73" fmla="*/ 43 h 235"/>
                  <a:gd name="T74" fmla="*/ 96 w 320"/>
                  <a:gd name="T75" fmla="*/ 43 h 235"/>
                  <a:gd name="T76" fmla="*/ 88 w 320"/>
                  <a:gd name="T77" fmla="*/ 40 h 235"/>
                  <a:gd name="T78" fmla="*/ 70 w 320"/>
                  <a:gd name="T79" fmla="*/ 22 h 235"/>
                  <a:gd name="T80" fmla="*/ 21 w 320"/>
                  <a:gd name="T81" fmla="*/ 2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0" h="235">
                    <a:moveTo>
                      <a:pt x="10" y="235"/>
                    </a:moveTo>
                    <a:cubicBezTo>
                      <a:pt x="10" y="235"/>
                      <a:pt x="10" y="235"/>
                      <a:pt x="10" y="235"/>
                    </a:cubicBezTo>
                    <a:cubicBezTo>
                      <a:pt x="8" y="235"/>
                      <a:pt x="6" y="234"/>
                      <a:pt x="4" y="233"/>
                    </a:cubicBezTo>
                    <a:cubicBezTo>
                      <a:pt x="4" y="232"/>
                      <a:pt x="3" y="232"/>
                      <a:pt x="2" y="231"/>
                    </a:cubicBezTo>
                    <a:cubicBezTo>
                      <a:pt x="2" y="231"/>
                      <a:pt x="2" y="231"/>
                      <a:pt x="2" y="231"/>
                    </a:cubicBezTo>
                    <a:cubicBezTo>
                      <a:pt x="2" y="231"/>
                      <a:pt x="2" y="231"/>
                      <a:pt x="2" y="231"/>
                    </a:cubicBezTo>
                    <a:cubicBezTo>
                      <a:pt x="1" y="229"/>
                      <a:pt x="0" y="227"/>
                      <a:pt x="0" y="224"/>
                    </a:cubicBezTo>
                    <a:cubicBezTo>
                      <a:pt x="0" y="224"/>
                      <a:pt x="0" y="224"/>
                      <a:pt x="0" y="224"/>
                    </a:cubicBezTo>
                    <a:cubicBezTo>
                      <a:pt x="0" y="224"/>
                      <a:pt x="0" y="224"/>
                      <a:pt x="0" y="224"/>
                    </a:cubicBezTo>
                    <a:cubicBezTo>
                      <a:pt x="0" y="224"/>
                      <a:pt x="0" y="224"/>
                      <a:pt x="0" y="224"/>
                    </a:cubicBezTo>
                    <a:cubicBezTo>
                      <a:pt x="0" y="224"/>
                      <a:pt x="0" y="224"/>
                      <a:pt x="0" y="224"/>
                    </a:cubicBezTo>
                    <a:cubicBezTo>
                      <a:pt x="0" y="11"/>
                      <a:pt x="0" y="11"/>
                      <a:pt x="0" y="11"/>
                    </a:cubicBezTo>
                    <a:cubicBezTo>
                      <a:pt x="0" y="5"/>
                      <a:pt x="4" y="0"/>
                      <a:pt x="10" y="0"/>
                    </a:cubicBezTo>
                    <a:cubicBezTo>
                      <a:pt x="74" y="0"/>
                      <a:pt x="74" y="0"/>
                      <a:pt x="74" y="0"/>
                    </a:cubicBezTo>
                    <a:cubicBezTo>
                      <a:pt x="77" y="0"/>
                      <a:pt x="80" y="1"/>
                      <a:pt x="82" y="3"/>
                    </a:cubicBezTo>
                    <a:cubicBezTo>
                      <a:pt x="100" y="22"/>
                      <a:pt x="100" y="22"/>
                      <a:pt x="100" y="22"/>
                    </a:cubicBezTo>
                    <a:cubicBezTo>
                      <a:pt x="266" y="22"/>
                      <a:pt x="266" y="22"/>
                      <a:pt x="266" y="22"/>
                    </a:cubicBezTo>
                    <a:cubicBezTo>
                      <a:pt x="272" y="22"/>
                      <a:pt x="277" y="26"/>
                      <a:pt x="277" y="32"/>
                    </a:cubicBezTo>
                    <a:cubicBezTo>
                      <a:pt x="277" y="64"/>
                      <a:pt x="277" y="64"/>
                      <a:pt x="277" y="64"/>
                    </a:cubicBezTo>
                    <a:cubicBezTo>
                      <a:pt x="309" y="64"/>
                      <a:pt x="309" y="64"/>
                      <a:pt x="309" y="64"/>
                    </a:cubicBezTo>
                    <a:cubicBezTo>
                      <a:pt x="312" y="64"/>
                      <a:pt x="316" y="66"/>
                      <a:pt x="318" y="69"/>
                    </a:cubicBezTo>
                    <a:cubicBezTo>
                      <a:pt x="320" y="71"/>
                      <a:pt x="320" y="75"/>
                      <a:pt x="319" y="78"/>
                    </a:cubicBezTo>
                    <a:cubicBezTo>
                      <a:pt x="277" y="227"/>
                      <a:pt x="277" y="227"/>
                      <a:pt x="277" y="227"/>
                    </a:cubicBezTo>
                    <a:cubicBezTo>
                      <a:pt x="275" y="232"/>
                      <a:pt x="271" y="235"/>
                      <a:pt x="266" y="235"/>
                    </a:cubicBezTo>
                    <a:cubicBezTo>
                      <a:pt x="10" y="235"/>
                      <a:pt x="10" y="235"/>
                      <a:pt x="10" y="235"/>
                    </a:cubicBezTo>
                    <a:cubicBezTo>
                      <a:pt x="10" y="235"/>
                      <a:pt x="10" y="235"/>
                      <a:pt x="10" y="235"/>
                    </a:cubicBezTo>
                    <a:close/>
                    <a:moveTo>
                      <a:pt x="25" y="214"/>
                    </a:moveTo>
                    <a:cubicBezTo>
                      <a:pt x="258" y="214"/>
                      <a:pt x="258" y="214"/>
                      <a:pt x="258" y="214"/>
                    </a:cubicBezTo>
                    <a:cubicBezTo>
                      <a:pt x="295" y="86"/>
                      <a:pt x="295" y="86"/>
                      <a:pt x="295" y="86"/>
                    </a:cubicBezTo>
                    <a:cubicBezTo>
                      <a:pt x="71" y="86"/>
                      <a:pt x="71" y="86"/>
                      <a:pt x="71" y="86"/>
                    </a:cubicBezTo>
                    <a:lnTo>
                      <a:pt x="25" y="214"/>
                    </a:lnTo>
                    <a:close/>
                    <a:moveTo>
                      <a:pt x="21" y="22"/>
                    </a:moveTo>
                    <a:cubicBezTo>
                      <a:pt x="21" y="163"/>
                      <a:pt x="21" y="163"/>
                      <a:pt x="21" y="163"/>
                    </a:cubicBezTo>
                    <a:cubicBezTo>
                      <a:pt x="54" y="71"/>
                      <a:pt x="54" y="71"/>
                      <a:pt x="54" y="71"/>
                    </a:cubicBezTo>
                    <a:cubicBezTo>
                      <a:pt x="55" y="67"/>
                      <a:pt x="59" y="64"/>
                      <a:pt x="64" y="64"/>
                    </a:cubicBezTo>
                    <a:cubicBezTo>
                      <a:pt x="256" y="64"/>
                      <a:pt x="256" y="64"/>
                      <a:pt x="256" y="64"/>
                    </a:cubicBezTo>
                    <a:cubicBezTo>
                      <a:pt x="256" y="43"/>
                      <a:pt x="256" y="43"/>
                      <a:pt x="256" y="43"/>
                    </a:cubicBezTo>
                    <a:cubicBezTo>
                      <a:pt x="96" y="43"/>
                      <a:pt x="96" y="43"/>
                      <a:pt x="96" y="43"/>
                    </a:cubicBezTo>
                    <a:cubicBezTo>
                      <a:pt x="93" y="43"/>
                      <a:pt x="90" y="42"/>
                      <a:pt x="88" y="40"/>
                    </a:cubicBezTo>
                    <a:cubicBezTo>
                      <a:pt x="70" y="22"/>
                      <a:pt x="70" y="22"/>
                      <a:pt x="70" y="22"/>
                    </a:cubicBezTo>
                    <a:lnTo>
                      <a:pt x="21" y="2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sp>
        <p:nvSpPr>
          <p:cNvPr id="32" name="Rounded Rectangle 31"/>
          <p:cNvSpPr/>
          <p:nvPr/>
        </p:nvSpPr>
        <p:spPr bwMode="gray">
          <a:xfrm>
            <a:off x="386841" y="2894968"/>
            <a:ext cx="3384569" cy="762632"/>
          </a:xfrm>
          <a:prstGeom prst="roundRect">
            <a:avLst/>
          </a:prstGeom>
          <a:solidFill>
            <a:schemeClr val="bg1">
              <a:lumMod val="95000"/>
            </a:schemeClr>
          </a:solidFill>
          <a:ln w="12700" algn="ctr">
            <a:solidFill>
              <a:schemeClr val="bg1">
                <a:lumMod val="85000"/>
              </a:schemeClr>
            </a:solidFill>
            <a:miter lim="800000"/>
            <a:headEnd/>
            <a:tailEnd/>
          </a:ln>
          <a:scene3d>
            <a:camera prst="orthographicFront"/>
            <a:lightRig rig="threePt" dir="t"/>
          </a:scene3d>
          <a:sp3d>
            <a:bevelT/>
          </a:sp3d>
        </p:spPr>
        <p:txBody>
          <a:bodyPr wrap="square" lIns="36000" tIns="36000" rIns="36000" bIns="36000" rtlCol="0" anchor="ctr"/>
          <a:lstStyle/>
          <a:p>
            <a:pPr algn="ctr">
              <a:lnSpc>
                <a:spcPct val="106000"/>
              </a:lnSpc>
            </a:pPr>
            <a:r>
              <a:rPr lang="en-ZA" sz="1400" b="1" dirty="0">
                <a:solidFill>
                  <a:srgbClr val="CCCC00"/>
                </a:solidFill>
                <a:latin typeface="+mj-lt"/>
                <a:ea typeface="Verdana" panose="020B0604030504040204" pitchFamily="34" charset="0"/>
                <a:cs typeface="Verdana" panose="020B0604030504040204" pitchFamily="34" charset="0"/>
              </a:rPr>
              <a:t>Vision</a:t>
            </a:r>
          </a:p>
          <a:p>
            <a:pPr lvl="0" algn="ctr">
              <a:lnSpc>
                <a:spcPct val="106000"/>
              </a:lnSpc>
            </a:pPr>
            <a:r>
              <a:rPr lang="en-GB" sz="1200" i="1" dirty="0" smtClean="0">
                <a:cs typeface="Arial" panose="020B0604020202020204" pitchFamily="34" charset="0"/>
              </a:rPr>
              <a:t>“</a:t>
            </a:r>
            <a:r>
              <a:rPr lang="en-ZA" sz="1200" i="1" dirty="0"/>
              <a:t>The State’s preferred and trusted anti-corruption, forensic investigation and litigation </a:t>
            </a:r>
            <a:r>
              <a:rPr lang="en-ZA" sz="1200" i="1" dirty="0" smtClean="0"/>
              <a:t>agency</a:t>
            </a:r>
            <a:r>
              <a:rPr lang="en-GB" sz="1200" i="1" dirty="0" smtClean="0">
                <a:cs typeface="Arial" panose="020B0604020202020204" pitchFamily="34" charset="0"/>
              </a:rPr>
              <a:t>.”</a:t>
            </a:r>
          </a:p>
          <a:p>
            <a:pPr lvl="0" algn="ctr">
              <a:lnSpc>
                <a:spcPct val="106000"/>
              </a:lnSpc>
            </a:pPr>
            <a:endParaRPr lang="en-GB" sz="1200" i="1" dirty="0" smtClean="0">
              <a:cs typeface="Arial" panose="020B0604020202020204" pitchFamily="34" charset="0"/>
            </a:endParaRPr>
          </a:p>
          <a:p>
            <a:pPr lvl="0" algn="ctr">
              <a:lnSpc>
                <a:spcPct val="106000"/>
              </a:lnSpc>
            </a:pPr>
            <a:endParaRPr lang="en-US" sz="1200" dirty="0"/>
          </a:p>
        </p:txBody>
      </p:sp>
      <p:sp>
        <p:nvSpPr>
          <p:cNvPr id="33" name="Rounded Rectangle 32"/>
          <p:cNvSpPr/>
          <p:nvPr/>
        </p:nvSpPr>
        <p:spPr bwMode="gray">
          <a:xfrm>
            <a:off x="3962400" y="2590800"/>
            <a:ext cx="4786065" cy="1212205"/>
          </a:xfrm>
          <a:prstGeom prst="roundRect">
            <a:avLst/>
          </a:prstGeom>
          <a:solidFill>
            <a:schemeClr val="bg1">
              <a:lumMod val="95000"/>
            </a:schemeClr>
          </a:solidFill>
          <a:ln w="12700" algn="ctr">
            <a:solidFill>
              <a:schemeClr val="bg1">
                <a:lumMod val="85000"/>
              </a:schemeClr>
            </a:solidFill>
            <a:miter lim="800000"/>
            <a:headEnd/>
            <a:tailEnd/>
          </a:ln>
          <a:scene3d>
            <a:camera prst="orthographicFront"/>
            <a:lightRig rig="threePt" dir="t"/>
          </a:scene3d>
          <a:sp3d>
            <a:bevelT/>
          </a:sp3d>
        </p:spPr>
        <p:txBody>
          <a:bodyPr wrap="square" lIns="36000" tIns="36000" rIns="36000" bIns="36000" rtlCol="0" anchor="ctr"/>
          <a:lstStyle/>
          <a:p>
            <a:pPr algn="ctr">
              <a:lnSpc>
                <a:spcPct val="106000"/>
              </a:lnSpc>
            </a:pPr>
            <a:r>
              <a:rPr lang="en-ZA" sz="1400" b="1" dirty="0">
                <a:solidFill>
                  <a:schemeClr val="accent2"/>
                </a:solidFill>
                <a:latin typeface="+mj-lt"/>
                <a:ea typeface="Verdana" panose="020B0604030504040204" pitchFamily="34" charset="0"/>
                <a:cs typeface="Verdana" panose="020B0604030504040204" pitchFamily="34" charset="0"/>
              </a:rPr>
              <a:t>Mission</a:t>
            </a:r>
          </a:p>
          <a:p>
            <a:pPr lvl="0" algn="ctr">
              <a:lnSpc>
                <a:spcPct val="106000"/>
              </a:lnSpc>
            </a:pPr>
            <a:r>
              <a:rPr lang="en-GB" sz="1200" i="1" dirty="0" smtClean="0">
                <a:cs typeface="Arial" panose="020B0604020202020204" pitchFamily="34" charset="0"/>
              </a:rPr>
              <a:t>“</a:t>
            </a:r>
            <a:r>
              <a:rPr lang="en-ZA" sz="1200" i="1" dirty="0"/>
              <a:t>With integrity, we investigate serious malpractices or maladministration in the administration of the State as well as any conduct which may seriously harm the interests of the public and </a:t>
            </a:r>
            <a:r>
              <a:rPr lang="en-ZA" sz="1200" i="1" dirty="0" smtClean="0"/>
              <a:t> </a:t>
            </a:r>
            <a:r>
              <a:rPr lang="en-ZA" sz="1200" i="1" dirty="0"/>
              <a:t>instituting and conducting civil proceedings in any court of law or a Special Tribunal in its own name or on behalf of State </a:t>
            </a:r>
            <a:r>
              <a:rPr lang="en-ZA" sz="1200" i="1" dirty="0" smtClean="0"/>
              <a:t>institutions</a:t>
            </a:r>
            <a:r>
              <a:rPr lang="en-GB" sz="1200" i="1" dirty="0" smtClean="0"/>
              <a:t>.”</a:t>
            </a:r>
            <a:endParaRPr lang="en-US" sz="1200" dirty="0"/>
          </a:p>
        </p:txBody>
      </p:sp>
      <p:sp>
        <p:nvSpPr>
          <p:cNvPr id="35" name="Rectangle 34"/>
          <p:cNvSpPr/>
          <p:nvPr/>
        </p:nvSpPr>
        <p:spPr>
          <a:xfrm>
            <a:off x="1936277" y="6598729"/>
            <a:ext cx="5343454" cy="261610"/>
          </a:xfrm>
          <a:prstGeom prst="rect">
            <a:avLst/>
          </a:prstGeom>
        </p:spPr>
        <p:txBody>
          <a:bodyPr wrap="square">
            <a:spAutoFit/>
          </a:bodyPr>
          <a:lstStyle/>
          <a:p>
            <a:pPr>
              <a:defRPr/>
            </a:pPr>
            <a:r>
              <a:rPr lang="en-US" sz="1100" dirty="0">
                <a:solidFill>
                  <a:srgbClr val="898989"/>
                </a:solidFill>
              </a:rPr>
              <a:t>The State’s Preferred And Trusted Forensic Investigation And Litigation Agency </a:t>
            </a:r>
            <a:endParaRPr lang="en-ZA" sz="1100" dirty="0">
              <a:solidFill>
                <a:srgbClr val="898989"/>
              </a:solidFill>
            </a:endParaRPr>
          </a:p>
        </p:txBody>
      </p:sp>
      <p:sp>
        <p:nvSpPr>
          <p:cNvPr id="2" name="Slide Number Placeholder 1"/>
          <p:cNvSpPr>
            <a:spLocks noGrp="1"/>
          </p:cNvSpPr>
          <p:nvPr>
            <p:ph type="sldNum" sz="quarter" idx="12"/>
          </p:nvPr>
        </p:nvSpPr>
        <p:spPr/>
        <p:txBody>
          <a:bodyPr/>
          <a:lstStyle/>
          <a:p>
            <a:pPr>
              <a:defRPr/>
            </a:pPr>
            <a:fld id="{A47EF741-F0C9-4F59-884C-B68EAAD197AA}" type="slidenum">
              <a:rPr lang="en-ZA" altLang="en-US" smtClean="0"/>
              <a:pPr>
                <a:defRPr/>
              </a:pPr>
              <a:t>4</a:t>
            </a:fld>
            <a:endParaRPr lang="en-ZA" altLang="en-US" dirty="0"/>
          </a:p>
        </p:txBody>
      </p:sp>
    </p:spTree>
    <p:extLst>
      <p:ext uri="{BB962C8B-B14F-4D97-AF65-F5344CB8AC3E}">
        <p14:creationId xmlns:p14="http://schemas.microsoft.com/office/powerpoint/2010/main" xmlns="" val="3850393080"/>
      </p:ext>
    </p:extLst>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5867400" cy="457200"/>
          </a:xfrm>
        </p:spPr>
        <p:txBody>
          <a:bodyPr/>
          <a:lstStyle/>
          <a:p>
            <a:pPr marL="342900" lvl="0" indent="-342900" algn="l"/>
            <a:r>
              <a:rPr lang="en-ZA" sz="2400" b="1" kern="1200" dirty="0">
                <a:solidFill>
                  <a:srgbClr val="000000"/>
                </a:solidFill>
                <a:effectLst>
                  <a:outerShdw blurRad="38100" dist="38100" dir="2700000" algn="tl">
                    <a:srgbClr val="000000">
                      <a:alpha val="43137"/>
                    </a:srgbClr>
                  </a:outerShdw>
                </a:effectLst>
                <a:latin typeface="Arial Narrow" pitchFamily="34" charset="0"/>
                <a:ea typeface="+mn-ea"/>
                <a:cs typeface="+mn-cs"/>
              </a:rPr>
              <a:t>Status on </a:t>
            </a:r>
            <a:r>
              <a:rPr lang="en-ZA" sz="2400" b="1" kern="1200" dirty="0" smtClean="0">
                <a:solidFill>
                  <a:srgbClr val="000000"/>
                </a:solidFill>
                <a:effectLst>
                  <a:outerShdw blurRad="38100" dist="38100" dir="2700000" algn="tl">
                    <a:srgbClr val="000000">
                      <a:alpha val="43137"/>
                    </a:srgbClr>
                  </a:outerShdw>
                </a:effectLst>
                <a:latin typeface="Arial Narrow" pitchFamily="34" charset="0"/>
                <a:ea typeface="+mn-ea"/>
                <a:cs typeface="+mn-cs"/>
              </a:rPr>
              <a:t>Establishment of Special Tribunal </a:t>
            </a:r>
            <a:endParaRPr lang="en-ZA" sz="2400" b="1" kern="1200" dirty="0">
              <a:solidFill>
                <a:srgbClr val="000000"/>
              </a:solidFill>
              <a:effectLst>
                <a:outerShdw blurRad="38100" dist="38100" dir="2700000" algn="tl">
                  <a:srgbClr val="000000">
                    <a:alpha val="43137"/>
                  </a:srgbClr>
                </a:outerShdw>
              </a:effectLst>
              <a:latin typeface="Arial Narrow" pitchFamily="34" charset="0"/>
              <a:ea typeface="+mn-ea"/>
              <a:cs typeface="+mn-cs"/>
            </a:endParaRPr>
          </a:p>
        </p:txBody>
      </p:sp>
      <p:sp>
        <p:nvSpPr>
          <p:cNvPr id="4" name="Slide Number Placeholder 3"/>
          <p:cNvSpPr>
            <a:spLocks noGrp="1"/>
          </p:cNvSpPr>
          <p:nvPr>
            <p:ph type="sldNum" sz="quarter" idx="12"/>
          </p:nvPr>
        </p:nvSpPr>
        <p:spPr/>
        <p:txBody>
          <a:bodyPr/>
          <a:lstStyle/>
          <a:p>
            <a:fld id="{20C112E8-6141-4BE8-9D76-33AE1E90710B}" type="slidenum">
              <a:rPr lang="en-ZA" altLang="en-US" smtClean="0"/>
              <a:pPr/>
              <a:t>40</a:t>
            </a:fld>
            <a:endParaRPr lang="en-ZA" altLang="en-US" dirty="0"/>
          </a:p>
        </p:txBody>
      </p:sp>
      <p:sp>
        <p:nvSpPr>
          <p:cNvPr id="5" name="Rectangle 4"/>
          <p:cNvSpPr/>
          <p:nvPr/>
        </p:nvSpPr>
        <p:spPr>
          <a:xfrm>
            <a:off x="609600" y="1059388"/>
            <a:ext cx="7924800" cy="4662815"/>
          </a:xfrm>
          <a:prstGeom prst="rect">
            <a:avLst/>
          </a:prstGeom>
        </p:spPr>
        <p:txBody>
          <a:bodyPr wrap="square">
            <a:spAutoFit/>
          </a:bodyPr>
          <a:lstStyle/>
          <a:p>
            <a:pPr marL="342900" indent="-342900">
              <a:lnSpc>
                <a:spcPct val="150000"/>
              </a:lnSpc>
              <a:buFont typeface="Arial" panose="020B0604020202020204" pitchFamily="34" charset="0"/>
              <a:buChar char="•"/>
            </a:pPr>
            <a:r>
              <a:rPr lang="en-ZA" dirty="0"/>
              <a:t>The President in and during February 2019 established the Special </a:t>
            </a:r>
            <a:r>
              <a:rPr lang="en-ZA" dirty="0" smtClean="0"/>
              <a:t>Tribunal (ST) </a:t>
            </a:r>
            <a:r>
              <a:rPr lang="en-ZA" dirty="0"/>
              <a:t>and appointed </a:t>
            </a:r>
            <a:r>
              <a:rPr lang="en-ZA" dirty="0" err="1"/>
              <a:t>Makhanya</a:t>
            </a:r>
            <a:r>
              <a:rPr lang="en-ZA" dirty="0"/>
              <a:t> J as the Tribunal President</a:t>
            </a:r>
          </a:p>
          <a:p>
            <a:pPr marL="342900" indent="-342900">
              <a:lnSpc>
                <a:spcPct val="150000"/>
              </a:lnSpc>
              <a:buFont typeface="Arial" panose="020B0604020202020204" pitchFamily="34" charset="0"/>
              <a:buChar char="•"/>
            </a:pPr>
            <a:r>
              <a:rPr lang="en-ZA" dirty="0"/>
              <a:t>Judges from the various provincial divisions were also appointed to the ST </a:t>
            </a:r>
          </a:p>
          <a:p>
            <a:pPr marL="342900" indent="-342900">
              <a:lnSpc>
                <a:spcPct val="150000"/>
              </a:lnSpc>
              <a:buFont typeface="Arial" panose="020B0604020202020204" pitchFamily="34" charset="0"/>
              <a:buChar char="•"/>
            </a:pPr>
            <a:r>
              <a:rPr lang="en-ZA" dirty="0"/>
              <a:t>The </a:t>
            </a:r>
            <a:r>
              <a:rPr lang="en-ZA" dirty="0" smtClean="0"/>
              <a:t>SIU, </a:t>
            </a:r>
            <a:r>
              <a:rPr lang="en-ZA" dirty="0" err="1"/>
              <a:t>Makhanya</a:t>
            </a:r>
            <a:r>
              <a:rPr lang="en-ZA" dirty="0"/>
              <a:t> J and </a:t>
            </a:r>
            <a:r>
              <a:rPr lang="en-ZA" dirty="0" err="1"/>
              <a:t>DoJ&amp;CD</a:t>
            </a:r>
            <a:r>
              <a:rPr lang="en-ZA" dirty="0"/>
              <a:t> officials met and resolved the following</a:t>
            </a:r>
            <a:r>
              <a:rPr lang="en-ZA" dirty="0" smtClean="0"/>
              <a:t>:</a:t>
            </a:r>
          </a:p>
          <a:p>
            <a:pPr marL="800100" lvl="1" indent="-342900">
              <a:lnSpc>
                <a:spcPct val="150000"/>
              </a:lnSpc>
              <a:buFont typeface="Arial" panose="020B0604020202020204" pitchFamily="34" charset="0"/>
              <a:buChar char="•"/>
            </a:pPr>
            <a:r>
              <a:rPr lang="en-ZA" dirty="0" smtClean="0"/>
              <a:t> </a:t>
            </a:r>
            <a:r>
              <a:rPr lang="en-ZA" dirty="0"/>
              <a:t>The seat of the </a:t>
            </a:r>
            <a:r>
              <a:rPr lang="en-ZA" dirty="0" smtClean="0"/>
              <a:t>ST</a:t>
            </a:r>
          </a:p>
          <a:p>
            <a:pPr marL="800100" lvl="1" indent="-342900">
              <a:lnSpc>
                <a:spcPct val="150000"/>
              </a:lnSpc>
              <a:buFont typeface="Arial" panose="020B0604020202020204" pitchFamily="34" charset="0"/>
              <a:buChar char="•"/>
            </a:pPr>
            <a:r>
              <a:rPr lang="en-ZA" dirty="0"/>
              <a:t> </a:t>
            </a:r>
            <a:r>
              <a:rPr lang="en-ZA" dirty="0" smtClean="0"/>
              <a:t>The </a:t>
            </a:r>
            <a:r>
              <a:rPr lang="en-ZA" dirty="0"/>
              <a:t>Regulations to the SIU </a:t>
            </a:r>
            <a:r>
              <a:rPr lang="en-ZA" dirty="0" smtClean="0"/>
              <a:t>Act to be promulgated</a:t>
            </a:r>
          </a:p>
          <a:p>
            <a:pPr marL="800100" lvl="1" indent="-342900">
              <a:lnSpc>
                <a:spcPct val="150000"/>
              </a:lnSpc>
              <a:buFont typeface="Arial" panose="020B0604020202020204" pitchFamily="34" charset="0"/>
              <a:buChar char="•"/>
            </a:pPr>
            <a:r>
              <a:rPr lang="en-ZA" dirty="0" smtClean="0"/>
              <a:t>The </a:t>
            </a:r>
            <a:r>
              <a:rPr lang="en-ZA" dirty="0"/>
              <a:t>Rules of practice applicable to the </a:t>
            </a:r>
            <a:r>
              <a:rPr lang="en-ZA" dirty="0" smtClean="0"/>
              <a:t>ST to be drafted</a:t>
            </a:r>
            <a:endParaRPr lang="en-ZA" dirty="0"/>
          </a:p>
          <a:p>
            <a:pPr marL="342900" indent="-342900">
              <a:lnSpc>
                <a:spcPct val="150000"/>
              </a:lnSpc>
              <a:buFont typeface="Arial" panose="020B0604020202020204" pitchFamily="34" charset="0"/>
              <a:buChar char="•"/>
            </a:pPr>
            <a:r>
              <a:rPr lang="en-ZA" dirty="0" smtClean="0"/>
              <a:t>ST anticipated to be operational in or before October 2019.</a:t>
            </a:r>
          </a:p>
          <a:p>
            <a:pPr marL="342900" indent="-342900">
              <a:lnSpc>
                <a:spcPct val="150000"/>
              </a:lnSpc>
              <a:buFont typeface="Arial" panose="020B0604020202020204" pitchFamily="34" charset="0"/>
              <a:buChar char="•"/>
            </a:pPr>
            <a:r>
              <a:rPr lang="en-ZA" dirty="0" smtClean="0"/>
              <a:t>Overall value of the civil litigation is estimated at R14.7 billion</a:t>
            </a:r>
            <a:endParaRPr lang="en-ZA" dirty="0"/>
          </a:p>
        </p:txBody>
      </p:sp>
    </p:spTree>
    <p:extLst>
      <p:ext uri="{BB962C8B-B14F-4D97-AF65-F5344CB8AC3E}">
        <p14:creationId xmlns:p14="http://schemas.microsoft.com/office/powerpoint/2010/main" xmlns="" val="30236413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132" y="2852936"/>
            <a:ext cx="9123270" cy="1080120"/>
          </a:xfrm>
          <a:solidFill>
            <a:schemeClr val="tx1"/>
          </a:solidFill>
        </p:spPr>
        <p:txBody>
          <a:bodyPr/>
          <a:lstStyle/>
          <a:p>
            <a:pPr marL="0" indent="0" algn="ctr">
              <a:buNone/>
            </a:pPr>
            <a:r>
              <a:rPr lang="en-US" sz="4000" b="1" dirty="0" smtClean="0">
                <a:solidFill>
                  <a:schemeClr val="bg1"/>
                </a:solidFill>
                <a:latin typeface="+mn-lt"/>
              </a:rPr>
              <a:t>International Work</a:t>
            </a:r>
            <a:endParaRPr lang="en-US" sz="4000" b="1" dirty="0">
              <a:solidFill>
                <a:schemeClr val="bg1"/>
              </a:solidFill>
              <a:latin typeface="+mn-lt"/>
            </a:endParaRPr>
          </a:p>
        </p:txBody>
      </p:sp>
      <p:sp>
        <p:nvSpPr>
          <p:cNvPr id="4" name="Slide Number Placeholder 3"/>
          <p:cNvSpPr>
            <a:spLocks noGrp="1"/>
          </p:cNvSpPr>
          <p:nvPr>
            <p:ph type="sldNum" sz="quarter" idx="16"/>
          </p:nvPr>
        </p:nvSpPr>
        <p:spPr/>
        <p:txBody>
          <a:bodyPr/>
          <a:lstStyle/>
          <a:p>
            <a:pPr>
              <a:defRPr/>
            </a:pPr>
            <a:fld id="{0C5DBD5E-B463-434A-AFDF-C337DCC5D644}" type="slidenum">
              <a:rPr lang="en-ZA" smtClean="0"/>
              <a:pPr>
                <a:defRPr/>
              </a:pPr>
              <a:t>41</a:t>
            </a:fld>
            <a:endParaRPr lang="en-ZA" dirty="0"/>
          </a:p>
        </p:txBody>
      </p:sp>
    </p:spTree>
    <p:extLst>
      <p:ext uri="{BB962C8B-B14F-4D97-AF65-F5344CB8AC3E}">
        <p14:creationId xmlns:p14="http://schemas.microsoft.com/office/powerpoint/2010/main" xmlns="" val="269082177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7543800" cy="762000"/>
          </a:xfrm>
        </p:spPr>
        <p:txBody>
          <a:bodyPr/>
          <a:lstStyle/>
          <a:p>
            <a:pPr algn="l"/>
            <a:r>
              <a:rPr lang="en-ZA" sz="2800" b="1" dirty="0"/>
              <a:t>International Anti-Corruption </a:t>
            </a:r>
            <a:r>
              <a:rPr lang="en-ZA" sz="2800" b="1" dirty="0" smtClean="0"/>
              <a:t>Work </a:t>
            </a:r>
            <a:endParaRPr lang="en-ZA" sz="2800" b="1" dirty="0"/>
          </a:p>
        </p:txBody>
      </p:sp>
      <p:sp>
        <p:nvSpPr>
          <p:cNvPr id="3" name="Slide Number Placeholder 2"/>
          <p:cNvSpPr>
            <a:spLocks noGrp="1"/>
          </p:cNvSpPr>
          <p:nvPr>
            <p:ph type="sldNum" sz="quarter" idx="12"/>
          </p:nvPr>
        </p:nvSpPr>
        <p:spPr/>
        <p:txBody>
          <a:bodyPr/>
          <a:lstStyle/>
          <a:p>
            <a:fld id="{20C112E8-6141-4BE8-9D76-33AE1E90710B}" type="slidenum">
              <a:rPr lang="en-ZA" altLang="en-US" smtClean="0"/>
              <a:pPr/>
              <a:t>42</a:t>
            </a:fld>
            <a:endParaRPr lang="en-ZA" altLang="en-US"/>
          </a:p>
        </p:txBody>
      </p:sp>
      <p:sp>
        <p:nvSpPr>
          <p:cNvPr id="4" name="TextBox 3"/>
          <p:cNvSpPr txBox="1"/>
          <p:nvPr/>
        </p:nvSpPr>
        <p:spPr>
          <a:xfrm>
            <a:off x="381000" y="1024890"/>
            <a:ext cx="8382000" cy="5570756"/>
          </a:xfrm>
          <a:prstGeom prst="rect">
            <a:avLst/>
          </a:prstGeom>
          <a:noFill/>
        </p:spPr>
        <p:txBody>
          <a:bodyPr wrap="square" rtlCol="0">
            <a:spAutoFit/>
          </a:bodyPr>
          <a:lstStyle/>
          <a:p>
            <a:pPr>
              <a:lnSpc>
                <a:spcPct val="150000"/>
              </a:lnSpc>
            </a:pPr>
            <a:r>
              <a:rPr lang="en-ZA" dirty="0"/>
              <a:t>SIU participates in the following:</a:t>
            </a:r>
          </a:p>
          <a:p>
            <a:pPr marL="285750" indent="-285750">
              <a:lnSpc>
                <a:spcPct val="150000"/>
              </a:lnSpc>
              <a:buFont typeface="Arial" panose="020B0604020202020204" pitchFamily="34" charset="0"/>
              <a:buChar char="•"/>
            </a:pPr>
            <a:r>
              <a:rPr lang="en-ZA" dirty="0" smtClean="0"/>
              <a:t>African </a:t>
            </a:r>
            <a:r>
              <a:rPr lang="en-ZA" dirty="0"/>
              <a:t>Union Anti-Corruption Working </a:t>
            </a:r>
            <a:r>
              <a:rPr lang="en-ZA" dirty="0" smtClean="0"/>
              <a:t>Group.</a:t>
            </a:r>
            <a:endParaRPr lang="en-ZA" dirty="0"/>
          </a:p>
          <a:p>
            <a:pPr marL="285750" indent="-285750">
              <a:lnSpc>
                <a:spcPct val="150000"/>
              </a:lnSpc>
              <a:buFont typeface="Arial" panose="020B0604020202020204" pitchFamily="34" charset="0"/>
              <a:buChar char="•"/>
            </a:pPr>
            <a:r>
              <a:rPr lang="en-ZA" dirty="0"/>
              <a:t>SADC Anti-Corruption Working </a:t>
            </a:r>
            <a:r>
              <a:rPr lang="en-ZA" dirty="0" smtClean="0"/>
              <a:t>Group.</a:t>
            </a:r>
            <a:endParaRPr lang="en-ZA" dirty="0"/>
          </a:p>
          <a:p>
            <a:pPr marL="285750" indent="-285750">
              <a:lnSpc>
                <a:spcPct val="150000"/>
              </a:lnSpc>
              <a:buFont typeface="Arial" panose="020B0604020202020204" pitchFamily="34" charset="0"/>
              <a:buChar char="•"/>
            </a:pPr>
            <a:r>
              <a:rPr lang="en-ZA" dirty="0"/>
              <a:t>Commonwealth Africa Head of Anti-Corruption Agencies </a:t>
            </a:r>
            <a:r>
              <a:rPr lang="en-ZA" dirty="0" smtClean="0"/>
              <a:t>Forum.</a:t>
            </a:r>
            <a:endParaRPr lang="en-ZA" dirty="0"/>
          </a:p>
          <a:p>
            <a:pPr marL="285750" indent="-285750">
              <a:lnSpc>
                <a:spcPct val="150000"/>
              </a:lnSpc>
              <a:buFont typeface="Arial" panose="020B0604020202020204" pitchFamily="34" charset="0"/>
              <a:buChar char="•"/>
            </a:pPr>
            <a:r>
              <a:rPr lang="en-ZA" dirty="0"/>
              <a:t>Commonwealth Secretariat Anti-Corruption </a:t>
            </a:r>
            <a:r>
              <a:rPr lang="en-ZA" dirty="0" smtClean="0"/>
              <a:t>Initiatives.</a:t>
            </a:r>
            <a:endParaRPr lang="en-ZA" dirty="0"/>
          </a:p>
          <a:p>
            <a:pPr marL="285750" indent="-285750">
              <a:lnSpc>
                <a:spcPct val="150000"/>
              </a:lnSpc>
              <a:buFont typeface="Arial" panose="020B0604020202020204" pitchFamily="34" charset="0"/>
              <a:buChar char="•"/>
            </a:pPr>
            <a:r>
              <a:rPr lang="en-ZA" dirty="0"/>
              <a:t>BRICS Anti-Corruption Working </a:t>
            </a:r>
            <a:r>
              <a:rPr lang="en-ZA" dirty="0" smtClean="0"/>
              <a:t>Group.</a:t>
            </a:r>
            <a:endParaRPr lang="en-ZA" dirty="0"/>
          </a:p>
          <a:p>
            <a:pPr marL="285750" indent="-285750">
              <a:lnSpc>
                <a:spcPct val="150000"/>
              </a:lnSpc>
              <a:buFont typeface="Arial" panose="020B0604020202020204" pitchFamily="34" charset="0"/>
              <a:buChar char="•"/>
            </a:pPr>
            <a:r>
              <a:rPr lang="en-ZA" dirty="0"/>
              <a:t>G20 Anti-Corruption Working </a:t>
            </a:r>
            <a:r>
              <a:rPr lang="en-ZA" dirty="0" smtClean="0"/>
              <a:t>Group.</a:t>
            </a:r>
            <a:endParaRPr lang="en-ZA" dirty="0"/>
          </a:p>
          <a:p>
            <a:pPr marL="285750" indent="-285750">
              <a:lnSpc>
                <a:spcPct val="150000"/>
              </a:lnSpc>
              <a:buFont typeface="Arial" panose="020B0604020202020204" pitchFamily="34" charset="0"/>
              <a:buChar char="•"/>
            </a:pPr>
            <a:r>
              <a:rPr lang="en-ZA" dirty="0"/>
              <a:t>United Nations Office on Drugs and </a:t>
            </a:r>
            <a:r>
              <a:rPr lang="en-ZA" dirty="0" smtClean="0"/>
              <a:t>Crime.</a:t>
            </a:r>
            <a:endParaRPr lang="en-ZA" dirty="0"/>
          </a:p>
          <a:p>
            <a:pPr marL="285750" indent="-285750">
              <a:lnSpc>
                <a:spcPct val="150000"/>
              </a:lnSpc>
              <a:buFont typeface="Arial" panose="020B0604020202020204" pitchFamily="34" charset="0"/>
              <a:buChar char="•"/>
            </a:pPr>
            <a:r>
              <a:rPr lang="en-ZA" dirty="0"/>
              <a:t>United Nations Conventions Anti-Corruption Implementation Working </a:t>
            </a:r>
            <a:r>
              <a:rPr lang="en-ZA" dirty="0" smtClean="0"/>
              <a:t>Groups.</a:t>
            </a:r>
            <a:endParaRPr lang="en-ZA" dirty="0"/>
          </a:p>
          <a:p>
            <a:pPr marL="285750" indent="-285750">
              <a:lnSpc>
                <a:spcPct val="150000"/>
              </a:lnSpc>
              <a:buFont typeface="Arial" panose="020B0604020202020204" pitchFamily="34" charset="0"/>
              <a:buChar char="•"/>
            </a:pPr>
            <a:r>
              <a:rPr lang="en-ZA" dirty="0"/>
              <a:t>From time to time there are initiatives in the African Continent </a:t>
            </a:r>
            <a:r>
              <a:rPr lang="en-ZA" dirty="0" smtClean="0"/>
              <a:t>and International </a:t>
            </a:r>
            <a:r>
              <a:rPr lang="en-ZA" dirty="0"/>
              <a:t>Anti-Corruption Initiatives where SIU is </a:t>
            </a:r>
            <a:r>
              <a:rPr lang="en-ZA" dirty="0" smtClean="0"/>
              <a:t>invited.</a:t>
            </a:r>
          </a:p>
          <a:p>
            <a:pPr marL="285750" indent="-285750">
              <a:lnSpc>
                <a:spcPct val="150000"/>
              </a:lnSpc>
              <a:buFont typeface="Arial" panose="020B0604020202020204" pitchFamily="34" charset="0"/>
              <a:buChar char="•"/>
            </a:pPr>
            <a:endParaRPr lang="en-ZA" dirty="0"/>
          </a:p>
          <a:p>
            <a:pPr>
              <a:lnSpc>
                <a:spcPct val="150000"/>
              </a:lnSpc>
              <a:spcBef>
                <a:spcPts val="600"/>
              </a:spcBef>
            </a:pPr>
            <a:r>
              <a:rPr lang="en-ZA" dirty="0" smtClean="0"/>
              <a:t>SIU </a:t>
            </a:r>
            <a:r>
              <a:rPr lang="en-ZA" dirty="0"/>
              <a:t>works closely with DPSA,DIRCO and ACTT on the above </a:t>
            </a:r>
            <a:r>
              <a:rPr lang="en-ZA" dirty="0" smtClean="0"/>
              <a:t>work. </a:t>
            </a:r>
            <a:endParaRPr lang="en-ZA" dirty="0"/>
          </a:p>
        </p:txBody>
      </p:sp>
    </p:spTree>
    <p:extLst>
      <p:ext uri="{BB962C8B-B14F-4D97-AF65-F5344CB8AC3E}">
        <p14:creationId xmlns:p14="http://schemas.microsoft.com/office/powerpoint/2010/main" xmlns="" val="19073141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132" y="2852936"/>
            <a:ext cx="9123270" cy="1080120"/>
          </a:xfrm>
          <a:solidFill>
            <a:schemeClr val="tx1"/>
          </a:solidFill>
        </p:spPr>
        <p:txBody>
          <a:bodyPr/>
          <a:lstStyle/>
          <a:p>
            <a:pPr marL="0" indent="0" algn="ctr">
              <a:buNone/>
            </a:pPr>
            <a:r>
              <a:rPr lang="en-US" sz="4000" b="1" dirty="0" smtClean="0">
                <a:solidFill>
                  <a:schemeClr val="bg1"/>
                </a:solidFill>
                <a:latin typeface="+mn-lt"/>
              </a:rPr>
              <a:t>Anti-Corruption Task Team Work</a:t>
            </a:r>
            <a:endParaRPr lang="en-US" sz="4000" b="1" dirty="0">
              <a:solidFill>
                <a:schemeClr val="bg1"/>
              </a:solidFill>
              <a:latin typeface="+mn-lt"/>
            </a:endParaRPr>
          </a:p>
        </p:txBody>
      </p:sp>
      <p:sp>
        <p:nvSpPr>
          <p:cNvPr id="4" name="Slide Number Placeholder 3"/>
          <p:cNvSpPr>
            <a:spLocks noGrp="1"/>
          </p:cNvSpPr>
          <p:nvPr>
            <p:ph type="sldNum" sz="quarter" idx="16"/>
          </p:nvPr>
        </p:nvSpPr>
        <p:spPr/>
        <p:txBody>
          <a:bodyPr/>
          <a:lstStyle/>
          <a:p>
            <a:pPr>
              <a:defRPr/>
            </a:pPr>
            <a:fld id="{0C5DBD5E-B463-434A-AFDF-C337DCC5D644}" type="slidenum">
              <a:rPr lang="en-ZA" smtClean="0"/>
              <a:pPr>
                <a:defRPr/>
              </a:pPr>
              <a:t>43</a:t>
            </a:fld>
            <a:endParaRPr lang="en-ZA" dirty="0"/>
          </a:p>
        </p:txBody>
      </p:sp>
    </p:spTree>
    <p:extLst>
      <p:ext uri="{BB962C8B-B14F-4D97-AF65-F5344CB8AC3E}">
        <p14:creationId xmlns:p14="http://schemas.microsoft.com/office/powerpoint/2010/main" xmlns="" val="323312301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895600"/>
            <a:ext cx="8458200" cy="3352800"/>
          </a:xfrm>
        </p:spPr>
        <p:txBody>
          <a:bodyPr numCol="1">
            <a:noAutofit/>
          </a:bodyPr>
          <a:lstStyle/>
          <a:p>
            <a:pPr marL="0" indent="0">
              <a:buNone/>
            </a:pPr>
            <a:r>
              <a:rPr lang="en-ZA" sz="1600" u="sng" dirty="0" smtClean="0">
                <a:latin typeface="Arial Black" panose="020B0A04020102020204" pitchFamily="34" charset="0"/>
              </a:rPr>
              <a:t>The </a:t>
            </a:r>
            <a:r>
              <a:rPr lang="en-ZA" sz="1600" u="sng" dirty="0">
                <a:latin typeface="Arial Black" panose="020B0A04020102020204" pitchFamily="34" charset="0"/>
              </a:rPr>
              <a:t>ACTT Strategy </a:t>
            </a:r>
            <a:r>
              <a:rPr lang="en-ZA" sz="1600" u="sng" dirty="0" smtClean="0">
                <a:latin typeface="Arial Black" panose="020B0A04020102020204" pitchFamily="34" charset="0"/>
              </a:rPr>
              <a:t>mandate Prog </a:t>
            </a:r>
            <a:r>
              <a:rPr lang="en-ZA" sz="1600" u="sng" dirty="0">
                <a:latin typeface="Arial Black" panose="020B0A04020102020204" pitchFamily="34" charset="0"/>
              </a:rPr>
              <a:t>4 </a:t>
            </a:r>
            <a:r>
              <a:rPr lang="en-ZA" sz="1600" u="sng" dirty="0" smtClean="0">
                <a:latin typeface="Arial Black" panose="020B0A04020102020204" pitchFamily="34" charset="0"/>
              </a:rPr>
              <a:t>to execute on the following:</a:t>
            </a:r>
          </a:p>
          <a:p>
            <a:pPr marL="0" indent="0">
              <a:buNone/>
            </a:pPr>
            <a:endParaRPr lang="en-ZA" u="sng" dirty="0" smtClean="0">
              <a:latin typeface="+mn-lt"/>
            </a:endParaRPr>
          </a:p>
          <a:p>
            <a:pPr marL="0" indent="0">
              <a:buNone/>
            </a:pPr>
            <a:endParaRPr lang="en-US" sz="800" dirty="0">
              <a:latin typeface="+mn-lt"/>
            </a:endParaRPr>
          </a:p>
          <a:p>
            <a:pPr marL="0" lvl="3" indent="0">
              <a:lnSpc>
                <a:spcPct val="150000"/>
              </a:lnSpc>
              <a:buNone/>
            </a:pPr>
            <a:endParaRPr lang="en-US" sz="1800" dirty="0">
              <a:latin typeface="+mn-lt"/>
            </a:endParaRPr>
          </a:p>
        </p:txBody>
      </p:sp>
      <p:sp>
        <p:nvSpPr>
          <p:cNvPr id="7" name="Title 1"/>
          <p:cNvSpPr txBox="1">
            <a:spLocks/>
          </p:cNvSpPr>
          <p:nvPr/>
        </p:nvSpPr>
        <p:spPr>
          <a:xfrm>
            <a:off x="1143000" y="0"/>
            <a:ext cx="6165304" cy="739423"/>
          </a:xfrm>
          <a:prstGeom prst="rect">
            <a:avLst/>
          </a:prstGeom>
        </p:spPr>
        <p:txBody>
          <a:bodyPr anchor="ct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spcBef>
                <a:spcPts val="600"/>
              </a:spcBef>
              <a:spcAft>
                <a:spcPts val="0"/>
              </a:spcAft>
              <a:defRPr/>
            </a:pPr>
            <a:r>
              <a:rPr lang="en-ZA" sz="2400" b="1" kern="0" dirty="0" smtClean="0">
                <a:effectLst>
                  <a:outerShdw blurRad="38100" dist="38100" dir="2700000" algn="tl">
                    <a:srgbClr val="000000">
                      <a:alpha val="43137"/>
                    </a:srgbClr>
                  </a:outerShdw>
                </a:effectLst>
                <a:cs typeface="Arial" pitchFamily="34" charset="0"/>
              </a:rPr>
              <a:t>CORRUPTION PREVENTION MEASURES</a:t>
            </a:r>
            <a:endParaRPr lang="en-ZA" sz="2400" b="1" kern="0" dirty="0">
              <a:effectLst>
                <a:outerShdw blurRad="38100" dist="38100" dir="2700000" algn="tl">
                  <a:srgbClr val="000000">
                    <a:alpha val="43137"/>
                  </a:srgbClr>
                </a:outerShdw>
              </a:effectLst>
            </a:endParaRPr>
          </a:p>
        </p:txBody>
      </p:sp>
      <p:sp>
        <p:nvSpPr>
          <p:cNvPr id="8" name="Rounded Rectangle 7"/>
          <p:cNvSpPr/>
          <p:nvPr/>
        </p:nvSpPr>
        <p:spPr>
          <a:xfrm>
            <a:off x="609600" y="1299017"/>
            <a:ext cx="7924800" cy="1303337"/>
          </a:xfrm>
          <a:prstGeom prst="roundRect">
            <a:avLst/>
          </a:prstGeom>
          <a:solidFill>
            <a:schemeClr val="tx1"/>
          </a:solidFill>
          <a:ln/>
        </p:spPr>
        <p:style>
          <a:lnRef idx="0">
            <a:schemeClr val="accent4"/>
          </a:lnRef>
          <a:fillRef idx="3">
            <a:schemeClr val="accent4"/>
          </a:fillRef>
          <a:effectRef idx="3">
            <a:schemeClr val="accent4"/>
          </a:effectRef>
          <a:fontRef idx="minor">
            <a:schemeClr val="lt1"/>
          </a:fontRef>
        </p:style>
        <p:txBody>
          <a:bodyPr rtlCol="0" anchor="ctr"/>
          <a:lstStyle/>
          <a:p>
            <a:pPr algn="just"/>
            <a:r>
              <a:rPr lang="en-ZA" kern="0" dirty="0">
                <a:solidFill>
                  <a:srgbClr val="FFFF00"/>
                </a:solidFill>
                <a:ea typeface="Calibri" panose="020F0502020204030204" pitchFamily="34" charset="0"/>
                <a:cs typeface="Times New Roman" panose="02020603050405020304" pitchFamily="18" charset="0"/>
              </a:rPr>
              <a:t>The Special Investigating Unit (SIU), </a:t>
            </a:r>
            <a:r>
              <a:rPr lang="en-ZA" kern="0" dirty="0" smtClean="0">
                <a:solidFill>
                  <a:srgbClr val="FFFF00"/>
                </a:solidFill>
                <a:ea typeface="Calibri" panose="020F0502020204030204" pitchFamily="34" charset="0"/>
                <a:cs typeface="Times New Roman" panose="02020603050405020304" pitchFamily="18" charset="0"/>
              </a:rPr>
              <a:t>is the Convener </a:t>
            </a:r>
            <a:r>
              <a:rPr lang="en-ZA" kern="0" dirty="0">
                <a:solidFill>
                  <a:srgbClr val="FFFF00"/>
                </a:solidFill>
                <a:ea typeface="Calibri" panose="020F0502020204030204" pitchFamily="34" charset="0"/>
                <a:cs typeface="Times New Roman" panose="02020603050405020304" pitchFamily="18" charset="0"/>
              </a:rPr>
              <a:t>of Programme </a:t>
            </a:r>
            <a:r>
              <a:rPr lang="en-ZA" kern="0" dirty="0" smtClean="0">
                <a:solidFill>
                  <a:srgbClr val="FFFF00"/>
                </a:solidFill>
                <a:ea typeface="Calibri" panose="020F0502020204030204" pitchFamily="34" charset="0"/>
                <a:cs typeface="Times New Roman" panose="02020603050405020304" pitchFamily="18" charset="0"/>
              </a:rPr>
              <a:t>4. It collaborate </a:t>
            </a:r>
            <a:r>
              <a:rPr lang="en-ZA" kern="0" dirty="0">
                <a:solidFill>
                  <a:srgbClr val="FFFF00"/>
                </a:solidFill>
                <a:ea typeface="Calibri" panose="020F0502020204030204" pitchFamily="34" charset="0"/>
                <a:cs typeface="Times New Roman" panose="02020603050405020304" pitchFamily="18" charset="0"/>
              </a:rPr>
              <a:t>and </a:t>
            </a:r>
            <a:r>
              <a:rPr lang="en-ZA" kern="0" dirty="0" smtClean="0">
                <a:solidFill>
                  <a:srgbClr val="FFFF00"/>
                </a:solidFill>
                <a:ea typeface="Calibri" panose="020F0502020204030204" pitchFamily="34" charset="0"/>
                <a:cs typeface="Times New Roman" panose="02020603050405020304" pitchFamily="18" charset="0"/>
              </a:rPr>
              <a:t>work </a:t>
            </a:r>
            <a:r>
              <a:rPr lang="en-ZA" kern="0" dirty="0">
                <a:solidFill>
                  <a:srgbClr val="FFFF00"/>
                </a:solidFill>
                <a:ea typeface="Calibri" panose="020F0502020204030204" pitchFamily="34" charset="0"/>
                <a:cs typeface="Times New Roman" panose="02020603050405020304" pitchFamily="18" charset="0"/>
              </a:rPr>
              <a:t>closely with other ACTT stakeholders to ensure that it delivers on </a:t>
            </a:r>
            <a:r>
              <a:rPr lang="en-ZA" kern="0" dirty="0" smtClean="0">
                <a:solidFill>
                  <a:srgbClr val="FFFF00"/>
                </a:solidFill>
                <a:ea typeface="Calibri" panose="020F0502020204030204" pitchFamily="34" charset="0"/>
                <a:cs typeface="Times New Roman" panose="02020603050405020304" pitchFamily="18" charset="0"/>
              </a:rPr>
              <a:t>its </a:t>
            </a:r>
            <a:r>
              <a:rPr lang="en-ZA" kern="0" dirty="0">
                <a:solidFill>
                  <a:srgbClr val="FFFF00"/>
                </a:solidFill>
                <a:ea typeface="Calibri" panose="020F0502020204030204" pitchFamily="34" charset="0"/>
                <a:cs typeface="Times New Roman" panose="02020603050405020304" pitchFamily="18" charset="0"/>
              </a:rPr>
              <a:t>mandate.</a:t>
            </a:r>
            <a:endParaRPr lang="en-US" dirty="0">
              <a:solidFill>
                <a:srgbClr val="FFFF00"/>
              </a:solidFill>
            </a:endParaRPr>
          </a:p>
        </p:txBody>
      </p:sp>
      <p:sp>
        <p:nvSpPr>
          <p:cNvPr id="5" name="Rounded Rectangle 4"/>
          <p:cNvSpPr/>
          <p:nvPr/>
        </p:nvSpPr>
        <p:spPr>
          <a:xfrm>
            <a:off x="609600" y="3635023"/>
            <a:ext cx="533400" cy="457200"/>
          </a:xfrm>
          <a:prstGeom prst="roundRect">
            <a:avLst/>
          </a:prstGeom>
          <a:solidFill>
            <a:srgbClr val="FFFF00"/>
          </a:solidFill>
          <a:ln>
            <a:solidFill>
              <a:srgbClr val="FFFF00"/>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solidFill>
                  <a:schemeClr val="tx1"/>
                </a:solidFill>
              </a:rPr>
              <a:t>1.</a:t>
            </a:r>
            <a:endParaRPr lang="en-US" dirty="0">
              <a:solidFill>
                <a:schemeClr val="tx1"/>
              </a:solidFill>
            </a:endParaRPr>
          </a:p>
        </p:txBody>
      </p:sp>
      <p:sp>
        <p:nvSpPr>
          <p:cNvPr id="10" name="Rounded Rectangle 9"/>
          <p:cNvSpPr/>
          <p:nvPr/>
        </p:nvSpPr>
        <p:spPr>
          <a:xfrm>
            <a:off x="1512711" y="3635023"/>
            <a:ext cx="4343400" cy="457200"/>
          </a:xfrm>
          <a:prstGeom prst="roundRect">
            <a:avLst/>
          </a:prstGeom>
          <a:solidFill>
            <a:srgbClr val="FFFF00"/>
          </a:solidFill>
          <a:ln/>
        </p:spPr>
        <p:style>
          <a:lnRef idx="0">
            <a:schemeClr val="accent4"/>
          </a:lnRef>
          <a:fillRef idx="3">
            <a:schemeClr val="accent4"/>
          </a:fillRef>
          <a:effectRef idx="3">
            <a:schemeClr val="accent4"/>
          </a:effectRef>
          <a:fontRef idx="minor">
            <a:schemeClr val="lt1"/>
          </a:fontRef>
        </p:style>
        <p:txBody>
          <a:bodyPr rtlCol="0" anchor="ctr"/>
          <a:lstStyle/>
          <a:p>
            <a:r>
              <a:rPr lang="en-US" dirty="0" smtClean="0">
                <a:solidFill>
                  <a:schemeClr val="tx1"/>
                </a:solidFill>
              </a:rPr>
              <a:t>Vulnerability Sector Assessment </a:t>
            </a:r>
            <a:endParaRPr lang="en-US" dirty="0">
              <a:solidFill>
                <a:schemeClr val="tx1"/>
              </a:solidFill>
            </a:endParaRPr>
          </a:p>
        </p:txBody>
      </p:sp>
      <p:sp>
        <p:nvSpPr>
          <p:cNvPr id="11" name="Rounded Rectangle 10"/>
          <p:cNvSpPr/>
          <p:nvPr/>
        </p:nvSpPr>
        <p:spPr>
          <a:xfrm>
            <a:off x="609600" y="4224867"/>
            <a:ext cx="533400" cy="457200"/>
          </a:xfrm>
          <a:prstGeom prst="roundRect">
            <a:avLst/>
          </a:prstGeom>
          <a:solidFill>
            <a:srgbClr val="FFFF00"/>
          </a:solidFill>
          <a:ln>
            <a:solidFill>
              <a:srgbClr val="FFFF00"/>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solidFill>
                  <a:schemeClr val="tx1"/>
                </a:solidFill>
              </a:rPr>
              <a:t>2.</a:t>
            </a:r>
            <a:endParaRPr lang="en-US" dirty="0">
              <a:solidFill>
                <a:schemeClr val="tx1"/>
              </a:solidFill>
            </a:endParaRPr>
          </a:p>
        </p:txBody>
      </p:sp>
      <p:sp>
        <p:nvSpPr>
          <p:cNvPr id="12" name="Rounded Rectangle 11"/>
          <p:cNvSpPr/>
          <p:nvPr/>
        </p:nvSpPr>
        <p:spPr>
          <a:xfrm>
            <a:off x="1521178" y="4224867"/>
            <a:ext cx="3502378" cy="457200"/>
          </a:xfrm>
          <a:prstGeom prst="roundRect">
            <a:avLst/>
          </a:prstGeom>
          <a:solidFill>
            <a:srgbClr val="FFFF00"/>
          </a:solidFill>
          <a:ln>
            <a:solidFill>
              <a:srgbClr val="FFFF00"/>
            </a:solidFill>
          </a:ln>
        </p:spPr>
        <p:style>
          <a:lnRef idx="0">
            <a:schemeClr val="accent4"/>
          </a:lnRef>
          <a:fillRef idx="3">
            <a:schemeClr val="accent4"/>
          </a:fillRef>
          <a:effectRef idx="3">
            <a:schemeClr val="accent4"/>
          </a:effectRef>
          <a:fontRef idx="minor">
            <a:schemeClr val="lt1"/>
          </a:fontRef>
        </p:style>
        <p:txBody>
          <a:bodyPr rtlCol="0" anchor="ctr"/>
          <a:lstStyle/>
          <a:p>
            <a:r>
              <a:rPr lang="en-US" dirty="0" smtClean="0">
                <a:solidFill>
                  <a:schemeClr val="tx1"/>
                </a:solidFill>
              </a:rPr>
              <a:t>Pro-active interventions</a:t>
            </a:r>
            <a:endParaRPr lang="en-US" dirty="0">
              <a:solidFill>
                <a:schemeClr val="tx1"/>
              </a:solidFill>
            </a:endParaRPr>
          </a:p>
        </p:txBody>
      </p:sp>
      <p:sp>
        <p:nvSpPr>
          <p:cNvPr id="13" name="Rounded Rectangle 12"/>
          <p:cNvSpPr/>
          <p:nvPr/>
        </p:nvSpPr>
        <p:spPr>
          <a:xfrm>
            <a:off x="609600" y="4814711"/>
            <a:ext cx="533400" cy="457200"/>
          </a:xfrm>
          <a:prstGeom prst="roundRect">
            <a:avLst/>
          </a:prstGeom>
          <a:solidFill>
            <a:srgbClr val="FFFF00"/>
          </a:solidFill>
          <a:ln>
            <a:solidFill>
              <a:srgbClr val="FFFF00"/>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solidFill>
                  <a:schemeClr val="tx1"/>
                </a:solidFill>
              </a:rPr>
              <a:t>3.</a:t>
            </a:r>
            <a:endParaRPr lang="en-US" dirty="0">
              <a:solidFill>
                <a:schemeClr val="tx1"/>
              </a:solidFill>
            </a:endParaRPr>
          </a:p>
        </p:txBody>
      </p:sp>
      <p:sp>
        <p:nvSpPr>
          <p:cNvPr id="14" name="Rounded Rectangle 13"/>
          <p:cNvSpPr/>
          <p:nvPr/>
        </p:nvSpPr>
        <p:spPr>
          <a:xfrm>
            <a:off x="1524000" y="4814711"/>
            <a:ext cx="3048000" cy="457200"/>
          </a:xfrm>
          <a:prstGeom prst="roundRect">
            <a:avLst/>
          </a:prstGeom>
          <a:solidFill>
            <a:srgbClr val="FFFF00"/>
          </a:solidFill>
          <a:ln>
            <a:solidFill>
              <a:srgbClr val="FFFF00"/>
            </a:solidFill>
          </a:ln>
        </p:spPr>
        <p:style>
          <a:lnRef idx="0">
            <a:schemeClr val="accent5"/>
          </a:lnRef>
          <a:fillRef idx="3">
            <a:schemeClr val="accent5"/>
          </a:fillRef>
          <a:effectRef idx="3">
            <a:schemeClr val="accent5"/>
          </a:effectRef>
          <a:fontRef idx="minor">
            <a:schemeClr val="lt1"/>
          </a:fontRef>
        </p:style>
        <p:txBody>
          <a:bodyPr rtlCol="0" anchor="ctr"/>
          <a:lstStyle/>
          <a:p>
            <a:r>
              <a:rPr lang="en-US" dirty="0" smtClean="0">
                <a:solidFill>
                  <a:schemeClr val="tx1"/>
                </a:solidFill>
              </a:rPr>
              <a:t>Conduct Investigations</a:t>
            </a:r>
            <a:endParaRPr lang="en-US" dirty="0">
              <a:solidFill>
                <a:schemeClr val="tx1"/>
              </a:solidFill>
            </a:endParaRPr>
          </a:p>
        </p:txBody>
      </p:sp>
      <p:sp>
        <p:nvSpPr>
          <p:cNvPr id="15" name="Rounded Rectangle 14"/>
          <p:cNvSpPr/>
          <p:nvPr/>
        </p:nvSpPr>
        <p:spPr>
          <a:xfrm>
            <a:off x="609600" y="5435599"/>
            <a:ext cx="533400" cy="457200"/>
          </a:xfrm>
          <a:prstGeom prst="roundRect">
            <a:avLst/>
          </a:prstGeom>
          <a:solidFill>
            <a:srgbClr val="FFFF00"/>
          </a:solidFill>
          <a:ln>
            <a:solidFill>
              <a:srgbClr val="FFFF00"/>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solidFill>
                  <a:schemeClr val="tx1"/>
                </a:solidFill>
              </a:rPr>
              <a:t>4.</a:t>
            </a:r>
            <a:endParaRPr lang="en-US" dirty="0">
              <a:solidFill>
                <a:schemeClr val="tx1"/>
              </a:solidFill>
            </a:endParaRPr>
          </a:p>
        </p:txBody>
      </p:sp>
      <p:sp>
        <p:nvSpPr>
          <p:cNvPr id="16" name="Rounded Rectangle 15"/>
          <p:cNvSpPr/>
          <p:nvPr/>
        </p:nvSpPr>
        <p:spPr>
          <a:xfrm>
            <a:off x="1524000" y="5417960"/>
            <a:ext cx="2286000" cy="457200"/>
          </a:xfrm>
          <a:prstGeom prst="roundRect">
            <a:avLst/>
          </a:prstGeom>
          <a:solidFill>
            <a:srgbClr val="FFFF00"/>
          </a:solidFill>
          <a:ln>
            <a:solidFill>
              <a:srgbClr val="FFFF00"/>
            </a:solidFill>
          </a:ln>
        </p:spPr>
        <p:style>
          <a:lnRef idx="0">
            <a:schemeClr val="accent5"/>
          </a:lnRef>
          <a:fillRef idx="3">
            <a:schemeClr val="accent5"/>
          </a:fillRef>
          <a:effectRef idx="3">
            <a:schemeClr val="accent5"/>
          </a:effectRef>
          <a:fontRef idx="minor">
            <a:schemeClr val="lt1"/>
          </a:fontRef>
        </p:style>
        <p:txBody>
          <a:bodyPr rtlCol="0" anchor="ctr"/>
          <a:lstStyle/>
          <a:p>
            <a:r>
              <a:rPr lang="en-US" dirty="0" smtClean="0">
                <a:solidFill>
                  <a:schemeClr val="tx1"/>
                </a:solidFill>
              </a:rPr>
              <a:t>Civil Litigation</a:t>
            </a:r>
            <a:endParaRPr lang="en-US" dirty="0">
              <a:solidFill>
                <a:schemeClr val="tx1"/>
              </a:solidFill>
            </a:endParaRPr>
          </a:p>
        </p:txBody>
      </p:sp>
      <p:pic>
        <p:nvPicPr>
          <p:cNvPr id="21" name="Picture 2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658556" y="4224867"/>
            <a:ext cx="2743200" cy="1972911"/>
          </a:xfrm>
          <a:prstGeom prst="rect">
            <a:avLst/>
          </a:prstGeom>
        </p:spPr>
      </p:pic>
      <p:sp>
        <p:nvSpPr>
          <p:cNvPr id="2" name="Slide Number Placeholder 1"/>
          <p:cNvSpPr>
            <a:spLocks noGrp="1"/>
          </p:cNvSpPr>
          <p:nvPr>
            <p:ph type="sldNum" sz="quarter" idx="12"/>
          </p:nvPr>
        </p:nvSpPr>
        <p:spPr/>
        <p:txBody>
          <a:bodyPr/>
          <a:lstStyle/>
          <a:p>
            <a:pPr>
              <a:defRPr/>
            </a:pPr>
            <a:fld id="{A47EF741-F0C9-4F59-884C-B68EAAD197AA}" type="slidenum">
              <a:rPr lang="en-ZA" altLang="en-US" smtClean="0"/>
              <a:pPr>
                <a:defRPr/>
              </a:pPr>
              <a:t>44</a:t>
            </a:fld>
            <a:endParaRPr lang="en-ZA" altLang="en-US" dirty="0"/>
          </a:p>
        </p:txBody>
      </p:sp>
    </p:spTree>
    <p:extLst>
      <p:ext uri="{BB962C8B-B14F-4D97-AF65-F5344CB8AC3E}">
        <p14:creationId xmlns:p14="http://schemas.microsoft.com/office/powerpoint/2010/main" xmlns="" val="2215936722"/>
      </p:ext>
    </p:extLst>
  </p:cSld>
  <p:clrMapOvr>
    <a:masterClrMapping/>
  </p:clrMapOvr>
  <p:transition spd="slow">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143000" y="0"/>
            <a:ext cx="6858000" cy="838200"/>
          </a:xfrm>
          <a:prstGeom prst="rect">
            <a:avLst/>
          </a:prstGeom>
        </p:spPr>
        <p:txBody>
          <a:bodyPr anchor="ct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spcBef>
                <a:spcPts val="600"/>
              </a:spcBef>
              <a:spcAft>
                <a:spcPts val="0"/>
              </a:spcAft>
              <a:defRPr/>
            </a:pPr>
            <a:r>
              <a:rPr lang="en-ZA" sz="2400" b="1" kern="0" dirty="0">
                <a:effectLst>
                  <a:outerShdw blurRad="38100" dist="38100" dir="2700000" algn="tl">
                    <a:srgbClr val="000000">
                      <a:alpha val="43137"/>
                    </a:srgbClr>
                  </a:outerShdw>
                </a:effectLst>
                <a:cs typeface="Arial" pitchFamily="34" charset="0"/>
              </a:rPr>
              <a:t>CORRUPTION PREVENTION MEASURES</a:t>
            </a:r>
            <a:endParaRPr lang="en-ZA" sz="2400" b="1" kern="0" dirty="0">
              <a:effectLst>
                <a:outerShdw blurRad="38100" dist="38100" dir="2700000" algn="tl">
                  <a:srgbClr val="000000">
                    <a:alpha val="43137"/>
                  </a:srgbClr>
                </a:outerShdw>
              </a:effectLst>
            </a:endParaRPr>
          </a:p>
        </p:txBody>
      </p:sp>
      <p:sp>
        <p:nvSpPr>
          <p:cNvPr id="5" name="Rounded Rectangle 4"/>
          <p:cNvSpPr/>
          <p:nvPr/>
        </p:nvSpPr>
        <p:spPr>
          <a:xfrm>
            <a:off x="533400" y="1206494"/>
            <a:ext cx="8001000" cy="1003305"/>
          </a:xfrm>
          <a:prstGeom prst="roundRect">
            <a:avLst/>
          </a:prstGeom>
          <a:solidFill>
            <a:schemeClr val="bg1">
              <a:lumMod val="95000"/>
            </a:schemeClr>
          </a:solidFill>
          <a:ln>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marL="0" lvl="3" indent="0" algn="just">
              <a:buNone/>
            </a:pPr>
            <a:r>
              <a:rPr lang="en-US" u="sng" dirty="0">
                <a:solidFill>
                  <a:schemeClr val="tx1"/>
                </a:solidFill>
              </a:rPr>
              <a:t>SIU as the </a:t>
            </a:r>
            <a:r>
              <a:rPr lang="en-US" u="sng" dirty="0" smtClean="0">
                <a:solidFill>
                  <a:schemeClr val="tx1"/>
                </a:solidFill>
              </a:rPr>
              <a:t>Convener </a:t>
            </a:r>
            <a:r>
              <a:rPr lang="en-US" u="sng" dirty="0">
                <a:solidFill>
                  <a:schemeClr val="tx1"/>
                </a:solidFill>
              </a:rPr>
              <a:t>of Programme 4 has identified vulnerable sectors </a:t>
            </a:r>
            <a:r>
              <a:rPr lang="en-US" u="sng" dirty="0" smtClean="0">
                <a:solidFill>
                  <a:schemeClr val="tx1"/>
                </a:solidFill>
              </a:rPr>
              <a:t>to fraud and corruption through collaboration </a:t>
            </a:r>
            <a:r>
              <a:rPr lang="en-US" u="sng" dirty="0">
                <a:solidFill>
                  <a:schemeClr val="tx1"/>
                </a:solidFill>
              </a:rPr>
              <a:t>with other ACTT stakeholders, informed by </a:t>
            </a:r>
            <a:r>
              <a:rPr lang="en-US" u="sng" dirty="0" smtClean="0">
                <a:solidFill>
                  <a:schemeClr val="tx1"/>
                </a:solidFill>
              </a:rPr>
              <a:t>AG</a:t>
            </a:r>
            <a:r>
              <a:rPr lang="en-US" u="sng" dirty="0">
                <a:solidFill>
                  <a:schemeClr val="tx1"/>
                </a:solidFill>
              </a:rPr>
              <a:t> </a:t>
            </a:r>
            <a:r>
              <a:rPr lang="en-US" u="sng" dirty="0" smtClean="0">
                <a:solidFill>
                  <a:schemeClr val="tx1"/>
                </a:solidFill>
              </a:rPr>
              <a:t>and SCOPA reports.</a:t>
            </a:r>
            <a:endParaRPr lang="en-ZA" u="sng" dirty="0">
              <a:solidFill>
                <a:schemeClr val="tx1"/>
              </a:solidFill>
            </a:endParaRPr>
          </a:p>
        </p:txBody>
      </p:sp>
      <p:sp>
        <p:nvSpPr>
          <p:cNvPr id="10" name="Rounded Rectangle 9"/>
          <p:cNvSpPr/>
          <p:nvPr/>
        </p:nvSpPr>
        <p:spPr>
          <a:xfrm>
            <a:off x="375356" y="3994160"/>
            <a:ext cx="2743200" cy="462124"/>
          </a:xfrm>
          <a:prstGeom prst="roundRect">
            <a:avLst/>
          </a:prstGeom>
          <a:solidFill>
            <a:srgbClr val="00B050"/>
          </a:solidFill>
          <a:ln/>
        </p:spPr>
        <p:style>
          <a:lnRef idx="1">
            <a:schemeClr val="dk1"/>
          </a:lnRef>
          <a:fillRef idx="2">
            <a:schemeClr val="dk1"/>
          </a:fillRef>
          <a:effectRef idx="1">
            <a:schemeClr val="dk1"/>
          </a:effectRef>
          <a:fontRef idx="minor">
            <a:schemeClr val="dk1"/>
          </a:fontRef>
        </p:style>
        <p:txBody>
          <a:bodyPr rtlCol="0" anchor="ctr"/>
          <a:lstStyle/>
          <a:p>
            <a:r>
              <a:rPr lang="en-US" dirty="0" smtClean="0">
                <a:solidFill>
                  <a:schemeClr val="tx1"/>
                </a:solidFill>
              </a:rPr>
              <a:t>2) Construction</a:t>
            </a:r>
            <a:endParaRPr lang="en-US" dirty="0">
              <a:solidFill>
                <a:schemeClr val="tx1"/>
              </a:solidFill>
            </a:endParaRPr>
          </a:p>
        </p:txBody>
      </p:sp>
      <p:sp>
        <p:nvSpPr>
          <p:cNvPr id="11" name="Rounded Rectangle 10"/>
          <p:cNvSpPr/>
          <p:nvPr/>
        </p:nvSpPr>
        <p:spPr>
          <a:xfrm>
            <a:off x="375356" y="4605884"/>
            <a:ext cx="2743200" cy="461434"/>
          </a:xfrm>
          <a:prstGeom prst="roundRect">
            <a:avLst/>
          </a:prstGeom>
          <a:solidFill>
            <a:srgbClr val="FFFF00"/>
          </a:solidFill>
          <a:ln/>
        </p:spPr>
        <p:style>
          <a:lnRef idx="1">
            <a:schemeClr val="dk1"/>
          </a:lnRef>
          <a:fillRef idx="2">
            <a:schemeClr val="dk1"/>
          </a:fillRef>
          <a:effectRef idx="1">
            <a:schemeClr val="dk1"/>
          </a:effectRef>
          <a:fontRef idx="minor">
            <a:schemeClr val="dk1"/>
          </a:fontRef>
        </p:style>
        <p:txBody>
          <a:bodyPr rtlCol="0" anchor="ctr"/>
          <a:lstStyle/>
          <a:p>
            <a:r>
              <a:rPr lang="en-US" dirty="0" smtClean="0">
                <a:solidFill>
                  <a:schemeClr val="tx1"/>
                </a:solidFill>
              </a:rPr>
              <a:t>3) SOEs</a:t>
            </a:r>
            <a:endParaRPr lang="en-US" dirty="0">
              <a:solidFill>
                <a:schemeClr val="tx1"/>
              </a:solidFill>
            </a:endParaRPr>
          </a:p>
        </p:txBody>
      </p:sp>
      <p:sp>
        <p:nvSpPr>
          <p:cNvPr id="12" name="Rounded Rectangle 11"/>
          <p:cNvSpPr/>
          <p:nvPr/>
        </p:nvSpPr>
        <p:spPr>
          <a:xfrm>
            <a:off x="375356" y="5216918"/>
            <a:ext cx="2743200" cy="450074"/>
          </a:xfrm>
          <a:prstGeom prst="roundRect">
            <a:avLst/>
          </a:prstGeom>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r>
              <a:rPr lang="en-US" dirty="0" smtClean="0">
                <a:solidFill>
                  <a:schemeClr val="tx1"/>
                </a:solidFill>
              </a:rPr>
              <a:t>4) Finance</a:t>
            </a:r>
            <a:endParaRPr lang="en-US" dirty="0">
              <a:solidFill>
                <a:schemeClr val="tx1"/>
              </a:solidFill>
            </a:endParaRPr>
          </a:p>
        </p:txBody>
      </p:sp>
      <p:sp>
        <p:nvSpPr>
          <p:cNvPr id="13" name="Rounded Rectangle 12"/>
          <p:cNvSpPr/>
          <p:nvPr/>
        </p:nvSpPr>
        <p:spPr>
          <a:xfrm>
            <a:off x="375356" y="5816592"/>
            <a:ext cx="2743200" cy="450074"/>
          </a:xfrm>
          <a:prstGeom prst="roundRect">
            <a:avLst/>
          </a:prstGeom>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r>
              <a:rPr lang="en-US" dirty="0" smtClean="0">
                <a:solidFill>
                  <a:schemeClr val="tx1"/>
                </a:solidFill>
              </a:rPr>
              <a:t>5) Local Government</a:t>
            </a:r>
            <a:endParaRPr lang="en-US" dirty="0">
              <a:solidFill>
                <a:schemeClr val="tx1"/>
              </a:solidFill>
            </a:endParaRPr>
          </a:p>
        </p:txBody>
      </p:sp>
      <p:sp>
        <p:nvSpPr>
          <p:cNvPr id="14" name="Rounded Rectangle 13"/>
          <p:cNvSpPr/>
          <p:nvPr/>
        </p:nvSpPr>
        <p:spPr>
          <a:xfrm>
            <a:off x="375356" y="3396902"/>
            <a:ext cx="2743200" cy="462124"/>
          </a:xfrm>
          <a:prstGeom prst="roundRect">
            <a:avLst/>
          </a:prstGeom>
          <a:solidFill>
            <a:srgbClr val="00B050"/>
          </a:solidFill>
          <a:ln/>
        </p:spPr>
        <p:style>
          <a:lnRef idx="1">
            <a:schemeClr val="dk1"/>
          </a:lnRef>
          <a:fillRef idx="2">
            <a:schemeClr val="dk1"/>
          </a:fillRef>
          <a:effectRef idx="1">
            <a:schemeClr val="dk1"/>
          </a:effectRef>
          <a:fontRef idx="minor">
            <a:schemeClr val="dk1"/>
          </a:fontRef>
        </p:style>
        <p:txBody>
          <a:bodyPr rtlCol="0" anchor="ctr"/>
          <a:lstStyle/>
          <a:p>
            <a:r>
              <a:rPr lang="en-US" dirty="0">
                <a:solidFill>
                  <a:schemeClr val="tx1"/>
                </a:solidFill>
              </a:rPr>
              <a:t>1</a:t>
            </a:r>
            <a:r>
              <a:rPr lang="en-US" dirty="0" smtClean="0">
                <a:solidFill>
                  <a:schemeClr val="tx1"/>
                </a:solidFill>
              </a:rPr>
              <a:t>) Health</a:t>
            </a:r>
            <a:endParaRPr lang="en-US" dirty="0">
              <a:solidFill>
                <a:schemeClr val="tx1"/>
              </a:solidFill>
            </a:endParaRPr>
          </a:p>
        </p:txBody>
      </p:sp>
      <p:sp>
        <p:nvSpPr>
          <p:cNvPr id="15" name="Rounded Rectangle 14"/>
          <p:cNvSpPr/>
          <p:nvPr/>
        </p:nvSpPr>
        <p:spPr>
          <a:xfrm>
            <a:off x="533400" y="2620811"/>
            <a:ext cx="8001000" cy="501302"/>
          </a:xfrm>
          <a:prstGeom prst="roundRect">
            <a:avLst/>
          </a:prstGeom>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tx1"/>
                </a:solidFill>
                <a:latin typeface="Arial Black" panose="020B0A04020102020204" pitchFamily="34" charset="0"/>
              </a:rPr>
              <a:t>Vulnerable </a:t>
            </a:r>
            <a:r>
              <a:rPr lang="en-US" dirty="0">
                <a:solidFill>
                  <a:schemeClr val="tx1"/>
                </a:solidFill>
                <a:latin typeface="Arial Black" panose="020B0A04020102020204" pitchFamily="34" charset="0"/>
              </a:rPr>
              <a:t>Sectors to incidents of fraud and corruption</a:t>
            </a:r>
          </a:p>
        </p:txBody>
      </p:sp>
      <p:sp>
        <p:nvSpPr>
          <p:cNvPr id="16" name="Rounded Rectangle 15"/>
          <p:cNvSpPr/>
          <p:nvPr/>
        </p:nvSpPr>
        <p:spPr>
          <a:xfrm>
            <a:off x="3200400" y="3396902"/>
            <a:ext cx="2743200" cy="462124"/>
          </a:xfrm>
          <a:prstGeom prst="roundRect">
            <a:avLst/>
          </a:prstGeom>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r>
              <a:rPr lang="en-US" dirty="0" smtClean="0">
                <a:solidFill>
                  <a:schemeClr val="tx1"/>
                </a:solidFill>
              </a:rPr>
              <a:t>6) Energy (e.g IPP)</a:t>
            </a:r>
            <a:endParaRPr lang="en-US" dirty="0">
              <a:solidFill>
                <a:schemeClr val="tx1"/>
              </a:solidFill>
            </a:endParaRPr>
          </a:p>
        </p:txBody>
      </p:sp>
      <p:sp>
        <p:nvSpPr>
          <p:cNvPr id="17" name="Rounded Rectangle 16"/>
          <p:cNvSpPr/>
          <p:nvPr/>
        </p:nvSpPr>
        <p:spPr>
          <a:xfrm>
            <a:off x="3200400" y="3989135"/>
            <a:ext cx="2743200" cy="462124"/>
          </a:xfrm>
          <a:prstGeom prst="roundRect">
            <a:avLst/>
          </a:prstGeom>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r>
              <a:rPr lang="en-US" dirty="0" smtClean="0">
                <a:solidFill>
                  <a:schemeClr val="tx1"/>
                </a:solidFill>
              </a:rPr>
              <a:t>7) Mining</a:t>
            </a:r>
            <a:endParaRPr lang="en-US" dirty="0">
              <a:solidFill>
                <a:schemeClr val="tx1"/>
              </a:solidFill>
            </a:endParaRPr>
          </a:p>
        </p:txBody>
      </p:sp>
      <p:sp>
        <p:nvSpPr>
          <p:cNvPr id="18" name="Rounded Rectangle 17"/>
          <p:cNvSpPr/>
          <p:nvPr/>
        </p:nvSpPr>
        <p:spPr>
          <a:xfrm>
            <a:off x="3200400" y="4605884"/>
            <a:ext cx="2743200" cy="462124"/>
          </a:xfrm>
          <a:prstGeom prst="roundRect">
            <a:avLst/>
          </a:prstGeom>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r>
              <a:rPr lang="en-US" dirty="0" smtClean="0">
                <a:solidFill>
                  <a:schemeClr val="tx1"/>
                </a:solidFill>
              </a:rPr>
              <a:t>8) Water</a:t>
            </a:r>
            <a:endParaRPr lang="en-US" dirty="0">
              <a:solidFill>
                <a:schemeClr val="tx1"/>
              </a:solidFill>
            </a:endParaRPr>
          </a:p>
        </p:txBody>
      </p:sp>
      <p:sp>
        <p:nvSpPr>
          <p:cNvPr id="19" name="Rounded Rectangle 18"/>
          <p:cNvSpPr/>
          <p:nvPr/>
        </p:nvSpPr>
        <p:spPr>
          <a:xfrm>
            <a:off x="3200400" y="5210893"/>
            <a:ext cx="2743200" cy="462124"/>
          </a:xfrm>
          <a:prstGeom prst="roundRect">
            <a:avLst/>
          </a:prstGeom>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r>
              <a:rPr lang="en-US" dirty="0" smtClean="0">
                <a:solidFill>
                  <a:schemeClr val="tx1"/>
                </a:solidFill>
              </a:rPr>
              <a:t>9) Transport</a:t>
            </a:r>
            <a:endParaRPr lang="en-US" dirty="0">
              <a:solidFill>
                <a:schemeClr val="tx1"/>
              </a:solidFill>
            </a:endParaRPr>
          </a:p>
        </p:txBody>
      </p:sp>
      <p:sp>
        <p:nvSpPr>
          <p:cNvPr id="20" name="Rounded Rectangle 19"/>
          <p:cNvSpPr/>
          <p:nvPr/>
        </p:nvSpPr>
        <p:spPr>
          <a:xfrm>
            <a:off x="3200400" y="5804542"/>
            <a:ext cx="2743200" cy="462124"/>
          </a:xfrm>
          <a:prstGeom prst="roundRect">
            <a:avLst/>
          </a:prstGeom>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r>
              <a:rPr lang="en-US" dirty="0" smtClean="0">
                <a:solidFill>
                  <a:schemeClr val="tx1"/>
                </a:solidFill>
              </a:rPr>
              <a:t>10) Real Estate</a:t>
            </a:r>
            <a:endParaRPr lang="en-US" dirty="0">
              <a:solidFill>
                <a:schemeClr val="tx1"/>
              </a:solidFill>
            </a:endParaRPr>
          </a:p>
        </p:txBody>
      </p:sp>
      <p:sp>
        <p:nvSpPr>
          <p:cNvPr id="21" name="Rounded Rectangle 20"/>
          <p:cNvSpPr/>
          <p:nvPr/>
        </p:nvSpPr>
        <p:spPr>
          <a:xfrm>
            <a:off x="6025444" y="3396902"/>
            <a:ext cx="2743200" cy="462124"/>
          </a:xfrm>
          <a:prstGeom prst="roundRect">
            <a:avLst/>
          </a:prstGeom>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r>
              <a:rPr lang="en-US" dirty="0" smtClean="0">
                <a:solidFill>
                  <a:schemeClr val="tx1"/>
                </a:solidFill>
              </a:rPr>
              <a:t>11) Education</a:t>
            </a:r>
            <a:endParaRPr lang="en-US" dirty="0">
              <a:solidFill>
                <a:schemeClr val="tx1"/>
              </a:solidFill>
            </a:endParaRPr>
          </a:p>
        </p:txBody>
      </p:sp>
      <p:sp>
        <p:nvSpPr>
          <p:cNvPr id="22" name="Rounded Rectangle 21"/>
          <p:cNvSpPr/>
          <p:nvPr/>
        </p:nvSpPr>
        <p:spPr>
          <a:xfrm>
            <a:off x="6025444" y="3989135"/>
            <a:ext cx="2743200" cy="462124"/>
          </a:xfrm>
          <a:prstGeom prst="roundRect">
            <a:avLst/>
          </a:prstGeom>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r>
              <a:rPr lang="en-US" dirty="0" smtClean="0">
                <a:solidFill>
                  <a:schemeClr val="tx1"/>
                </a:solidFill>
              </a:rPr>
              <a:t>12) ICT</a:t>
            </a:r>
            <a:endParaRPr lang="en-US" dirty="0">
              <a:solidFill>
                <a:schemeClr val="tx1"/>
              </a:solidFill>
            </a:endParaRPr>
          </a:p>
        </p:txBody>
      </p:sp>
      <p:sp>
        <p:nvSpPr>
          <p:cNvPr id="23" name="Rounded Rectangle 22"/>
          <p:cNvSpPr/>
          <p:nvPr/>
        </p:nvSpPr>
        <p:spPr>
          <a:xfrm>
            <a:off x="6025444" y="4605194"/>
            <a:ext cx="2743200" cy="462124"/>
          </a:xfrm>
          <a:prstGeom prst="roundRect">
            <a:avLst/>
          </a:prstGeom>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r>
              <a:rPr lang="en-US" dirty="0" smtClean="0">
                <a:solidFill>
                  <a:schemeClr val="tx1"/>
                </a:solidFill>
              </a:rPr>
              <a:t>13) SMMEs</a:t>
            </a:r>
            <a:endParaRPr lang="en-US" dirty="0">
              <a:solidFill>
                <a:schemeClr val="tx1"/>
              </a:solidFill>
            </a:endParaRPr>
          </a:p>
        </p:txBody>
      </p:sp>
      <p:sp>
        <p:nvSpPr>
          <p:cNvPr id="24" name="Rounded Rectangle 23"/>
          <p:cNvSpPr/>
          <p:nvPr/>
        </p:nvSpPr>
        <p:spPr>
          <a:xfrm>
            <a:off x="6025444" y="5210893"/>
            <a:ext cx="2743200" cy="462124"/>
          </a:xfrm>
          <a:prstGeom prst="roundRect">
            <a:avLst/>
          </a:prstGeom>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r>
              <a:rPr lang="en-US" dirty="0" smtClean="0">
                <a:solidFill>
                  <a:schemeClr val="tx1"/>
                </a:solidFill>
              </a:rPr>
              <a:t>14) Border Mngt</a:t>
            </a:r>
            <a:endParaRPr lang="en-US" dirty="0">
              <a:solidFill>
                <a:schemeClr val="tx1"/>
              </a:solidFill>
            </a:endParaRPr>
          </a:p>
        </p:txBody>
      </p:sp>
      <p:sp>
        <p:nvSpPr>
          <p:cNvPr id="25" name="Rounded Rectangle 24"/>
          <p:cNvSpPr/>
          <p:nvPr/>
        </p:nvSpPr>
        <p:spPr>
          <a:xfrm>
            <a:off x="6025444" y="5804542"/>
            <a:ext cx="2743200" cy="462124"/>
          </a:xfrm>
          <a:prstGeom prst="roundRect">
            <a:avLst/>
          </a:prstGeom>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r>
              <a:rPr lang="en-US" dirty="0" smtClean="0">
                <a:solidFill>
                  <a:schemeClr val="tx1"/>
                </a:solidFill>
              </a:rPr>
              <a:t>15) Defense/Armaments</a:t>
            </a:r>
            <a:endParaRPr lang="en-US" dirty="0">
              <a:solidFill>
                <a:schemeClr val="tx1"/>
              </a:solidFill>
            </a:endParaRPr>
          </a:p>
        </p:txBody>
      </p:sp>
      <p:cxnSp>
        <p:nvCxnSpPr>
          <p:cNvPr id="27" name="Straight Arrow Connector 26"/>
          <p:cNvCxnSpPr/>
          <p:nvPr/>
        </p:nvCxnSpPr>
        <p:spPr>
          <a:xfrm>
            <a:off x="1905000" y="3122113"/>
            <a:ext cx="0" cy="26069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2" name="Straight Arrow Connector 31"/>
          <p:cNvCxnSpPr/>
          <p:nvPr/>
        </p:nvCxnSpPr>
        <p:spPr>
          <a:xfrm>
            <a:off x="4419600" y="3136204"/>
            <a:ext cx="0" cy="26069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3" name="Straight Arrow Connector 32"/>
          <p:cNvCxnSpPr/>
          <p:nvPr/>
        </p:nvCxnSpPr>
        <p:spPr>
          <a:xfrm>
            <a:off x="7315200" y="3122113"/>
            <a:ext cx="0" cy="26069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 name="TextBox 1"/>
          <p:cNvSpPr txBox="1"/>
          <p:nvPr/>
        </p:nvSpPr>
        <p:spPr>
          <a:xfrm>
            <a:off x="0" y="6398309"/>
            <a:ext cx="748923" cy="646331"/>
          </a:xfrm>
          <a:prstGeom prst="rect">
            <a:avLst/>
          </a:prstGeom>
          <a:noFill/>
        </p:spPr>
        <p:txBody>
          <a:bodyPr wrap="none" rtlCol="0">
            <a:spAutoFit/>
          </a:bodyPr>
          <a:lstStyle/>
          <a:p>
            <a:r>
              <a:rPr lang="en-US" b="1" dirty="0" smtClean="0"/>
              <a:t>Key: </a:t>
            </a:r>
          </a:p>
          <a:p>
            <a:endParaRPr lang="en-ZA" b="1" dirty="0"/>
          </a:p>
        </p:txBody>
      </p:sp>
      <p:sp>
        <p:nvSpPr>
          <p:cNvPr id="29" name="Rounded Rectangle 28"/>
          <p:cNvSpPr/>
          <p:nvPr/>
        </p:nvSpPr>
        <p:spPr>
          <a:xfrm>
            <a:off x="620960" y="6472448"/>
            <a:ext cx="885527" cy="277868"/>
          </a:xfrm>
          <a:prstGeom prst="roundRect">
            <a:avLst/>
          </a:prstGeom>
          <a:solidFill>
            <a:srgbClr val="00B050"/>
          </a:solidFill>
          <a:ln/>
        </p:spPr>
        <p:style>
          <a:lnRef idx="1">
            <a:schemeClr val="dk1"/>
          </a:lnRef>
          <a:fillRef idx="2">
            <a:schemeClr val="dk1"/>
          </a:fillRef>
          <a:effectRef idx="1">
            <a:schemeClr val="dk1"/>
          </a:effectRef>
          <a:fontRef idx="minor">
            <a:schemeClr val="dk1"/>
          </a:fontRef>
        </p:style>
        <p:txBody>
          <a:bodyPr rtlCol="0" anchor="ctr"/>
          <a:lstStyle/>
          <a:p>
            <a:r>
              <a:rPr lang="en-US" sz="900" dirty="0" smtClean="0">
                <a:solidFill>
                  <a:schemeClr val="tx1"/>
                </a:solidFill>
              </a:rPr>
              <a:t>Completed Project</a:t>
            </a:r>
            <a:endParaRPr lang="en-US" sz="900" dirty="0">
              <a:solidFill>
                <a:schemeClr val="tx1"/>
              </a:solidFill>
            </a:endParaRPr>
          </a:p>
        </p:txBody>
      </p:sp>
      <p:sp>
        <p:nvSpPr>
          <p:cNvPr id="30" name="Rounded Rectangle 29"/>
          <p:cNvSpPr/>
          <p:nvPr/>
        </p:nvSpPr>
        <p:spPr>
          <a:xfrm>
            <a:off x="1533128" y="6469602"/>
            <a:ext cx="885527" cy="277868"/>
          </a:xfrm>
          <a:prstGeom prst="roundRect">
            <a:avLst/>
          </a:prstGeom>
          <a:solidFill>
            <a:srgbClr val="FFFF00"/>
          </a:solidFill>
          <a:ln/>
        </p:spPr>
        <p:style>
          <a:lnRef idx="1">
            <a:schemeClr val="dk1"/>
          </a:lnRef>
          <a:fillRef idx="2">
            <a:schemeClr val="dk1"/>
          </a:fillRef>
          <a:effectRef idx="1">
            <a:schemeClr val="dk1"/>
          </a:effectRef>
          <a:fontRef idx="minor">
            <a:schemeClr val="dk1"/>
          </a:fontRef>
        </p:style>
        <p:txBody>
          <a:bodyPr rtlCol="0" anchor="ctr"/>
          <a:lstStyle/>
          <a:p>
            <a:r>
              <a:rPr lang="en-US" sz="900" dirty="0" smtClean="0">
                <a:solidFill>
                  <a:schemeClr val="tx1"/>
                </a:solidFill>
              </a:rPr>
              <a:t>Current Project</a:t>
            </a:r>
            <a:endParaRPr lang="en-US" sz="900" dirty="0">
              <a:solidFill>
                <a:schemeClr val="tx1"/>
              </a:solidFill>
            </a:endParaRPr>
          </a:p>
        </p:txBody>
      </p:sp>
      <p:sp>
        <p:nvSpPr>
          <p:cNvPr id="31" name="Rounded Rectangle 30"/>
          <p:cNvSpPr/>
          <p:nvPr/>
        </p:nvSpPr>
        <p:spPr>
          <a:xfrm>
            <a:off x="2447390" y="6473705"/>
            <a:ext cx="750913" cy="277868"/>
          </a:xfrm>
          <a:prstGeom prst="roundRect">
            <a:avLst/>
          </a:prstGeom>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r>
              <a:rPr lang="en-US" sz="900" dirty="0" smtClean="0">
                <a:solidFill>
                  <a:schemeClr val="tx1"/>
                </a:solidFill>
              </a:rPr>
              <a:t>Next Project</a:t>
            </a:r>
            <a:endParaRPr lang="en-US" sz="900" dirty="0">
              <a:solidFill>
                <a:schemeClr val="tx1"/>
              </a:solidFill>
            </a:endParaRPr>
          </a:p>
        </p:txBody>
      </p:sp>
      <p:sp>
        <p:nvSpPr>
          <p:cNvPr id="3" name="Slide Number Placeholder 2"/>
          <p:cNvSpPr>
            <a:spLocks noGrp="1"/>
          </p:cNvSpPr>
          <p:nvPr>
            <p:ph type="sldNum" sz="quarter" idx="12"/>
          </p:nvPr>
        </p:nvSpPr>
        <p:spPr/>
        <p:txBody>
          <a:bodyPr/>
          <a:lstStyle/>
          <a:p>
            <a:pPr>
              <a:defRPr/>
            </a:pPr>
            <a:fld id="{A47EF741-F0C9-4F59-884C-B68EAAD197AA}" type="slidenum">
              <a:rPr lang="en-ZA" altLang="en-US" smtClean="0"/>
              <a:pPr>
                <a:defRPr/>
              </a:pPr>
              <a:t>45</a:t>
            </a:fld>
            <a:endParaRPr lang="en-ZA" altLang="en-US" dirty="0"/>
          </a:p>
        </p:txBody>
      </p:sp>
    </p:spTree>
    <p:extLst>
      <p:ext uri="{BB962C8B-B14F-4D97-AF65-F5344CB8AC3E}">
        <p14:creationId xmlns:p14="http://schemas.microsoft.com/office/powerpoint/2010/main" xmlns="" val="4001179874"/>
      </p:ext>
    </p:extLst>
  </p:cSld>
  <p:clrMapOvr>
    <a:masterClrMapping/>
  </p:clrMapOvr>
  <p:transition spd="slow">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33401"/>
          </a:xfrm>
        </p:spPr>
        <p:txBody>
          <a:bodyPr/>
          <a:lstStyle/>
          <a:p>
            <a:pPr marL="0" indent="0">
              <a:buNone/>
            </a:pPr>
            <a:r>
              <a:rPr lang="en-ZA" sz="2400" b="1" dirty="0" smtClean="0">
                <a:latin typeface="+mn-lt"/>
              </a:rPr>
              <a:t>Prioritised Sectors</a:t>
            </a:r>
            <a:endParaRPr lang="en-ZA" sz="2400" b="1" dirty="0">
              <a:latin typeface="+mn-lt"/>
            </a:endParaRPr>
          </a:p>
        </p:txBody>
      </p:sp>
      <p:sp>
        <p:nvSpPr>
          <p:cNvPr id="4" name="Slide Number Placeholder 3"/>
          <p:cNvSpPr>
            <a:spLocks noGrp="1"/>
          </p:cNvSpPr>
          <p:nvPr>
            <p:ph type="sldNum" sz="quarter" idx="12"/>
          </p:nvPr>
        </p:nvSpPr>
        <p:spPr/>
        <p:txBody>
          <a:bodyPr/>
          <a:lstStyle/>
          <a:p>
            <a:fld id="{07233A9A-3A9E-4867-A012-B31DBB85E58D}" type="slidenum">
              <a:rPr lang="en-ZA" altLang="en-US" smtClean="0">
                <a:solidFill>
                  <a:srgbClr val="000000">
                    <a:tint val="75000"/>
                  </a:srgbClr>
                </a:solidFill>
              </a:rPr>
              <a:pPr/>
              <a:t>46</a:t>
            </a:fld>
            <a:endParaRPr lang="en-ZA" altLang="en-US" dirty="0">
              <a:solidFill>
                <a:srgbClr val="000000">
                  <a:tint val="75000"/>
                </a:srgbClr>
              </a:solidFill>
            </a:endParaRPr>
          </a:p>
        </p:txBody>
      </p:sp>
      <p:sp>
        <p:nvSpPr>
          <p:cNvPr id="6" name="Title 1"/>
          <p:cNvSpPr txBox="1">
            <a:spLocks/>
          </p:cNvSpPr>
          <p:nvPr/>
        </p:nvSpPr>
        <p:spPr>
          <a:xfrm>
            <a:off x="1143000" y="0"/>
            <a:ext cx="6858000" cy="838200"/>
          </a:xfrm>
          <a:prstGeom prst="rect">
            <a:avLst/>
          </a:prstGeom>
        </p:spPr>
        <p:txBody>
          <a:bodyPr anchor="ct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spcBef>
                <a:spcPts val="600"/>
              </a:spcBef>
              <a:spcAft>
                <a:spcPts val="0"/>
              </a:spcAft>
              <a:defRPr/>
            </a:pPr>
            <a:r>
              <a:rPr lang="en-ZA" sz="2400" b="1" kern="0" dirty="0">
                <a:effectLst>
                  <a:outerShdw blurRad="38100" dist="38100" dir="2700000" algn="tl">
                    <a:srgbClr val="000000">
                      <a:alpha val="43137"/>
                    </a:srgbClr>
                  </a:outerShdw>
                </a:effectLst>
                <a:cs typeface="Arial" pitchFamily="34" charset="0"/>
              </a:rPr>
              <a:t>CORRUPTION PREVENTION MEASURES</a:t>
            </a:r>
            <a:endParaRPr lang="en-ZA" sz="2400" b="1" kern="0" dirty="0">
              <a:effectLst>
                <a:outerShdw blurRad="38100" dist="38100" dir="2700000" algn="tl">
                  <a:srgbClr val="000000">
                    <a:alpha val="43137"/>
                  </a:srgbClr>
                </a:outerShdw>
              </a:effectLst>
            </a:endParaRPr>
          </a:p>
        </p:txBody>
      </p:sp>
      <p:graphicFrame>
        <p:nvGraphicFramePr>
          <p:cNvPr id="8" name="Table 7"/>
          <p:cNvGraphicFramePr>
            <a:graphicFrameLocks noGrp="1"/>
          </p:cNvGraphicFramePr>
          <p:nvPr>
            <p:extLst>
              <p:ext uri="{D42A27DB-BD31-4B8C-83A1-F6EECF244321}">
                <p14:modId xmlns:p14="http://schemas.microsoft.com/office/powerpoint/2010/main" xmlns="" val="3002901462"/>
              </p:ext>
            </p:extLst>
          </p:nvPr>
        </p:nvGraphicFramePr>
        <p:xfrm>
          <a:off x="76200" y="1524000"/>
          <a:ext cx="8915400" cy="4950561"/>
        </p:xfrm>
        <a:graphic>
          <a:graphicData uri="http://schemas.openxmlformats.org/drawingml/2006/table">
            <a:tbl>
              <a:tblPr/>
              <a:tblGrid>
                <a:gridCol w="936567">
                  <a:extLst>
                    <a:ext uri="{9D8B030D-6E8A-4147-A177-3AD203B41FA5}">
                      <a16:colId xmlns="" xmlns:a16="http://schemas.microsoft.com/office/drawing/2014/main" val="20000"/>
                    </a:ext>
                  </a:extLst>
                </a:gridCol>
                <a:gridCol w="892233">
                  <a:extLst>
                    <a:ext uri="{9D8B030D-6E8A-4147-A177-3AD203B41FA5}">
                      <a16:colId xmlns="" xmlns:a16="http://schemas.microsoft.com/office/drawing/2014/main" val="20001"/>
                    </a:ext>
                  </a:extLst>
                </a:gridCol>
                <a:gridCol w="2362200">
                  <a:extLst>
                    <a:ext uri="{9D8B030D-6E8A-4147-A177-3AD203B41FA5}">
                      <a16:colId xmlns="" xmlns:a16="http://schemas.microsoft.com/office/drawing/2014/main" val="20002"/>
                    </a:ext>
                  </a:extLst>
                </a:gridCol>
                <a:gridCol w="685800">
                  <a:extLst>
                    <a:ext uri="{9D8B030D-6E8A-4147-A177-3AD203B41FA5}">
                      <a16:colId xmlns="" xmlns:a16="http://schemas.microsoft.com/office/drawing/2014/main" val="20003"/>
                    </a:ext>
                  </a:extLst>
                </a:gridCol>
                <a:gridCol w="1371600">
                  <a:extLst>
                    <a:ext uri="{9D8B030D-6E8A-4147-A177-3AD203B41FA5}">
                      <a16:colId xmlns="" xmlns:a16="http://schemas.microsoft.com/office/drawing/2014/main" val="20004"/>
                    </a:ext>
                  </a:extLst>
                </a:gridCol>
                <a:gridCol w="2667000">
                  <a:extLst>
                    <a:ext uri="{9D8B030D-6E8A-4147-A177-3AD203B41FA5}">
                      <a16:colId xmlns="" xmlns:a16="http://schemas.microsoft.com/office/drawing/2014/main" val="20005"/>
                    </a:ext>
                  </a:extLst>
                </a:gridCol>
              </a:tblGrid>
              <a:tr h="533400">
                <a:tc>
                  <a:txBody>
                    <a:bodyPr/>
                    <a:lstStyle/>
                    <a:p>
                      <a:pPr algn="ctr" fontAlgn="b"/>
                      <a:r>
                        <a:rPr lang="en-ZA" sz="1300" b="1" i="0" u="none" strike="noStrike" dirty="0">
                          <a:solidFill>
                            <a:srgbClr val="000000"/>
                          </a:solidFill>
                          <a:effectLst/>
                          <a:latin typeface="Arial"/>
                        </a:rPr>
                        <a:t>Proc Number</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ZA" sz="1300" b="1" i="0" u="none" strike="noStrike" dirty="0">
                          <a:solidFill>
                            <a:srgbClr val="000000"/>
                          </a:solidFill>
                          <a:effectLst/>
                          <a:latin typeface="Arial"/>
                        </a:rPr>
                        <a:t>Category</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ZA" sz="1300" b="1" i="0" u="none" strike="noStrike" dirty="0" err="1">
                          <a:solidFill>
                            <a:srgbClr val="000000"/>
                          </a:solidFill>
                          <a:effectLst/>
                          <a:latin typeface="Arial"/>
                        </a:rPr>
                        <a:t>Dept</a:t>
                      </a:r>
                      <a:r>
                        <a:rPr lang="en-ZA" sz="1300" b="1" i="0" u="none" strike="noStrike" dirty="0">
                          <a:solidFill>
                            <a:srgbClr val="000000"/>
                          </a:solidFill>
                          <a:effectLst/>
                          <a:latin typeface="Arial"/>
                        </a:rPr>
                        <a:t>/State Institution</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ZA" sz="1300" b="1" i="0" u="none" strike="noStrike" dirty="0">
                          <a:solidFill>
                            <a:srgbClr val="000000"/>
                          </a:solidFill>
                          <a:effectLst/>
                          <a:latin typeface="Arial"/>
                        </a:rPr>
                        <a:t>NPA referrals</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ZA" sz="1300" b="1" i="0" u="none" strike="noStrike" dirty="0">
                          <a:solidFill>
                            <a:srgbClr val="000000"/>
                          </a:solidFill>
                          <a:effectLst/>
                          <a:latin typeface="Arial"/>
                        </a:rPr>
                        <a:t>Disciplinary referrals</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ZA" sz="1300" b="1" i="0" u="none" strike="noStrike" dirty="0">
                          <a:solidFill>
                            <a:srgbClr val="000000"/>
                          </a:solidFill>
                          <a:effectLst/>
                          <a:latin typeface="Arial"/>
                        </a:rPr>
                        <a:t>Civil litigation </a:t>
                      </a:r>
                      <a:br>
                        <a:rPr lang="en-ZA" sz="1300" b="1" i="0" u="none" strike="noStrike" dirty="0">
                          <a:solidFill>
                            <a:srgbClr val="000000"/>
                          </a:solidFill>
                          <a:effectLst/>
                          <a:latin typeface="Arial"/>
                        </a:rPr>
                      </a:br>
                      <a:r>
                        <a:rPr lang="en-ZA" sz="1300" b="1" i="0" u="none" strike="noStrike" dirty="0">
                          <a:solidFill>
                            <a:srgbClr val="000000"/>
                          </a:solidFill>
                          <a:effectLst/>
                          <a:latin typeface="Arial"/>
                        </a:rPr>
                        <a:t>('R)</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00"/>
                  </a:ext>
                </a:extLst>
              </a:tr>
              <a:tr h="428118">
                <a:tc>
                  <a:txBody>
                    <a:bodyPr/>
                    <a:lstStyle/>
                    <a:p>
                      <a:pPr algn="l" fontAlgn="b"/>
                      <a:r>
                        <a:rPr lang="en-ZA" sz="1300" b="0" i="0" u="none" strike="noStrike">
                          <a:solidFill>
                            <a:srgbClr val="000000"/>
                          </a:solidFill>
                          <a:effectLst/>
                          <a:latin typeface="Arial"/>
                        </a:rPr>
                        <a:t>R11 of 2018</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dirty="0">
                          <a:solidFill>
                            <a:srgbClr val="000000"/>
                          </a:solidFill>
                          <a:effectLst/>
                          <a:latin typeface="Arial"/>
                        </a:rPr>
                        <a:t>SOE</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dirty="0">
                          <a:solidFill>
                            <a:srgbClr val="000000"/>
                          </a:solidFill>
                          <a:effectLst/>
                          <a:latin typeface="Arial"/>
                        </a:rPr>
                        <a:t>Eskom Holdings SOC Ltd</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a:solidFill>
                            <a:srgbClr val="000000"/>
                          </a:solidFill>
                          <a:effectLst/>
                          <a:latin typeface="Arial"/>
                        </a:rPr>
                        <a:t>           34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a:solidFill>
                            <a:srgbClr val="000000"/>
                          </a:solidFill>
                          <a:effectLst/>
                          <a:latin typeface="Arial"/>
                        </a:rPr>
                        <a:t>                14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300" b="0" i="0" u="none" strike="noStrike" dirty="0" smtClean="0">
                          <a:solidFill>
                            <a:srgbClr val="000000"/>
                          </a:solidFill>
                          <a:effectLst/>
                          <a:latin typeface="Arial"/>
                        </a:rPr>
                        <a:t>3 </a:t>
                      </a:r>
                      <a:r>
                        <a:rPr lang="en-ZA" sz="1300" b="0" i="0" u="none" strike="noStrike" dirty="0">
                          <a:solidFill>
                            <a:srgbClr val="000000"/>
                          </a:solidFill>
                          <a:effectLst/>
                          <a:latin typeface="Arial"/>
                        </a:rPr>
                        <a:t>700 000 000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485265">
                <a:tc>
                  <a:txBody>
                    <a:bodyPr/>
                    <a:lstStyle/>
                    <a:p>
                      <a:pPr algn="l" fontAlgn="b"/>
                      <a:r>
                        <a:rPr lang="en-ZA" sz="1300" b="0" i="0" u="none" strike="noStrike">
                          <a:solidFill>
                            <a:srgbClr val="000000"/>
                          </a:solidFill>
                          <a:effectLst/>
                          <a:latin typeface="Arial"/>
                        </a:rPr>
                        <a:t>R29 of 2017</a:t>
                      </a:r>
                      <a:br>
                        <a:rPr lang="en-ZA" sz="1300" b="0" i="0" u="none" strike="noStrike">
                          <a:solidFill>
                            <a:srgbClr val="000000"/>
                          </a:solidFill>
                          <a:effectLst/>
                          <a:latin typeface="Arial"/>
                        </a:rPr>
                      </a:br>
                      <a:r>
                        <a:rPr lang="en-ZA" sz="1300" b="0" i="0" u="none" strike="noStrike">
                          <a:solidFill>
                            <a:srgbClr val="000000"/>
                          </a:solidFill>
                          <a:effectLst/>
                          <a:latin typeface="Arial"/>
                        </a:rPr>
                        <a:t>R19 of 2018</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dirty="0">
                          <a:solidFill>
                            <a:srgbClr val="000000"/>
                          </a:solidFill>
                          <a:effectLst/>
                          <a:latin typeface="Arial"/>
                        </a:rPr>
                        <a:t>SOE</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dirty="0">
                          <a:solidFill>
                            <a:srgbClr val="000000"/>
                          </a:solidFill>
                          <a:effectLst/>
                          <a:latin typeface="Arial"/>
                        </a:rPr>
                        <a:t>South African Broadcasting Corporation (SABC)</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dirty="0">
                          <a:solidFill>
                            <a:srgbClr val="000000"/>
                          </a:solidFill>
                          <a:effectLst/>
                          <a:latin typeface="Arial"/>
                        </a:rPr>
                        <a:t>           16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dirty="0">
                          <a:solidFill>
                            <a:srgbClr val="000000"/>
                          </a:solidFill>
                          <a:effectLst/>
                          <a:latin typeface="Arial"/>
                        </a:rPr>
                        <a:t>                17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300" b="0" i="0" u="none" strike="noStrike" dirty="0">
                          <a:solidFill>
                            <a:srgbClr val="000000"/>
                          </a:solidFill>
                          <a:effectLst/>
                          <a:latin typeface="Arial"/>
                        </a:rPr>
                        <a:t> </a:t>
                      </a:r>
                      <a:r>
                        <a:rPr lang="en-ZA" sz="1300" b="0" i="0" u="none" strike="noStrike" dirty="0" smtClean="0">
                          <a:solidFill>
                            <a:srgbClr val="000000"/>
                          </a:solidFill>
                          <a:effectLst/>
                          <a:latin typeface="Arial"/>
                        </a:rPr>
                        <a:t>467 </a:t>
                      </a:r>
                      <a:r>
                        <a:rPr lang="en-ZA" sz="1300" b="0" i="0" u="none" strike="noStrike" dirty="0">
                          <a:solidFill>
                            <a:srgbClr val="000000"/>
                          </a:solidFill>
                          <a:effectLst/>
                          <a:latin typeface="Arial"/>
                        </a:rPr>
                        <a:t>987 656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457200">
                <a:tc>
                  <a:txBody>
                    <a:bodyPr/>
                    <a:lstStyle/>
                    <a:p>
                      <a:pPr algn="l" fontAlgn="b"/>
                      <a:r>
                        <a:rPr lang="en-ZA" sz="1300" b="0" i="0" u="none" strike="noStrike">
                          <a:solidFill>
                            <a:srgbClr val="000000"/>
                          </a:solidFill>
                          <a:effectLst/>
                          <a:latin typeface="Arial"/>
                        </a:rPr>
                        <a:t>R53 of 2014</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a:solidFill>
                            <a:srgbClr val="000000"/>
                          </a:solidFill>
                          <a:effectLst/>
                          <a:latin typeface="Arial"/>
                        </a:rPr>
                        <a:t>SOE</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dirty="0">
                          <a:solidFill>
                            <a:srgbClr val="000000"/>
                          </a:solidFill>
                          <a:effectLst/>
                          <a:latin typeface="Arial"/>
                        </a:rPr>
                        <a:t>State Information Technology Agency (Pty) Ltd (“SITA”) - IBM and </a:t>
                      </a:r>
                      <a:r>
                        <a:rPr lang="en-ZA" sz="1300" b="0" i="0" u="none" strike="noStrike" dirty="0" err="1">
                          <a:solidFill>
                            <a:srgbClr val="000000"/>
                          </a:solidFill>
                          <a:effectLst/>
                          <a:latin typeface="Arial"/>
                        </a:rPr>
                        <a:t>iFirm</a:t>
                      </a:r>
                      <a:endParaRPr lang="en-ZA" sz="1300" b="0" i="0" u="none" strike="noStrike" dirty="0">
                        <a:solidFill>
                          <a:srgbClr val="000000"/>
                        </a:solidFill>
                        <a:effectLst/>
                        <a:latin typeface="Arial"/>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dirty="0">
                          <a:solidFill>
                            <a:srgbClr val="000000"/>
                          </a:solidFill>
                          <a:effectLst/>
                          <a:latin typeface="Arial"/>
                        </a:rPr>
                        <a:t>             6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dirty="0">
                          <a:solidFill>
                            <a:srgbClr val="000000"/>
                          </a:solidFill>
                          <a:effectLst/>
                          <a:latin typeface="Arial"/>
                        </a:rPr>
                        <a:t>                  3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300" b="0" i="0" u="none" strike="noStrike" dirty="0" smtClean="0">
                          <a:solidFill>
                            <a:srgbClr val="000000"/>
                          </a:solidFill>
                          <a:effectLst/>
                          <a:latin typeface="Arial"/>
                        </a:rPr>
                        <a:t>265 </a:t>
                      </a:r>
                      <a:r>
                        <a:rPr lang="en-ZA" sz="1300" b="0" i="0" u="none" strike="noStrike" dirty="0">
                          <a:solidFill>
                            <a:srgbClr val="000000"/>
                          </a:solidFill>
                          <a:effectLst/>
                          <a:latin typeface="Arial"/>
                        </a:rPr>
                        <a:t>000 000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304800">
                <a:tc>
                  <a:txBody>
                    <a:bodyPr/>
                    <a:lstStyle/>
                    <a:p>
                      <a:pPr algn="l" fontAlgn="b"/>
                      <a:r>
                        <a:rPr lang="en-ZA" sz="1300" b="0" i="0" u="none" strike="noStrike">
                          <a:solidFill>
                            <a:srgbClr val="000000"/>
                          </a:solidFill>
                          <a:effectLst/>
                          <a:latin typeface="Arial"/>
                        </a:rPr>
                        <a:t>R18 of 2019</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a:solidFill>
                            <a:srgbClr val="000000"/>
                          </a:solidFill>
                          <a:effectLst/>
                          <a:latin typeface="Arial"/>
                        </a:rPr>
                        <a:t>Health</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dirty="0">
                          <a:solidFill>
                            <a:srgbClr val="000000"/>
                          </a:solidFill>
                          <a:effectLst/>
                          <a:latin typeface="Arial"/>
                        </a:rPr>
                        <a:t>National Health Laboratory Service</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a:solidFill>
                            <a:srgbClr val="000000"/>
                          </a:solidFill>
                          <a:effectLst/>
                          <a:latin typeface="Arial"/>
                        </a:rPr>
                        <a:t>            -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dirty="0">
                          <a:solidFill>
                            <a:srgbClr val="000000"/>
                          </a:solidFill>
                          <a:effectLst/>
                          <a:latin typeface="Arial"/>
                        </a:rPr>
                        <a:t>                -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300" b="0" i="0" u="none" strike="noStrike" dirty="0" smtClean="0">
                          <a:solidFill>
                            <a:srgbClr val="000000"/>
                          </a:solidFill>
                          <a:effectLst/>
                          <a:latin typeface="Arial"/>
                        </a:rPr>
                        <a:t>-   </a:t>
                      </a:r>
                      <a:endParaRPr lang="en-ZA" sz="1300" b="0" i="0" u="none" strike="noStrike" dirty="0">
                        <a:solidFill>
                          <a:srgbClr val="000000"/>
                        </a:solidFill>
                        <a:effectLst/>
                        <a:latin typeface="Arial"/>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1278466">
                <a:tc>
                  <a:txBody>
                    <a:bodyPr/>
                    <a:lstStyle/>
                    <a:p>
                      <a:pPr algn="l" fontAlgn="b"/>
                      <a:r>
                        <a:rPr lang="en-ZA" sz="1300" b="0" i="0" u="none" strike="noStrike">
                          <a:solidFill>
                            <a:srgbClr val="000000"/>
                          </a:solidFill>
                          <a:effectLst/>
                          <a:latin typeface="Arial"/>
                        </a:rPr>
                        <a:t>R23 of 2017</a:t>
                      </a:r>
                      <a:br>
                        <a:rPr lang="en-ZA" sz="1300" b="0" i="0" u="none" strike="noStrike">
                          <a:solidFill>
                            <a:srgbClr val="000000"/>
                          </a:solidFill>
                          <a:effectLst/>
                          <a:latin typeface="Arial"/>
                        </a:rPr>
                      </a:br>
                      <a:r>
                        <a:rPr lang="en-ZA" sz="1300" b="0" i="0" u="none" strike="noStrike">
                          <a:solidFill>
                            <a:srgbClr val="000000"/>
                          </a:solidFill>
                          <a:effectLst/>
                          <a:latin typeface="Arial"/>
                        </a:rPr>
                        <a:t>R6 of 2019</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dirty="0">
                          <a:solidFill>
                            <a:srgbClr val="000000"/>
                          </a:solidFill>
                          <a:effectLst/>
                          <a:latin typeface="Arial"/>
                        </a:rPr>
                        <a:t>Health</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dirty="0">
                          <a:solidFill>
                            <a:srgbClr val="000000"/>
                          </a:solidFill>
                          <a:effectLst/>
                          <a:latin typeface="Arial"/>
                        </a:rPr>
                        <a:t>Gauteng Provincial Department of Health (Mental health care </a:t>
                      </a:r>
                      <a:r>
                        <a:rPr lang="en-ZA" sz="1300" b="0" i="0" u="none" strike="noStrike" dirty="0" smtClean="0">
                          <a:solidFill>
                            <a:srgbClr val="000000"/>
                          </a:solidFill>
                          <a:effectLst/>
                          <a:latin typeface="Arial"/>
                        </a:rPr>
                        <a:t>facilities – </a:t>
                      </a:r>
                      <a:r>
                        <a:rPr lang="en-ZA" sz="1300" b="1" i="0" u="none" strike="noStrike" dirty="0" smtClean="0">
                          <a:solidFill>
                            <a:srgbClr val="000000"/>
                          </a:solidFill>
                          <a:effectLst/>
                          <a:latin typeface="Arial"/>
                        </a:rPr>
                        <a:t>Life </a:t>
                      </a:r>
                      <a:r>
                        <a:rPr lang="en-ZA" sz="1300" b="1" i="0" u="none" strike="noStrike" dirty="0" err="1" smtClean="0">
                          <a:solidFill>
                            <a:srgbClr val="000000"/>
                          </a:solidFill>
                          <a:effectLst/>
                          <a:latin typeface="Arial"/>
                        </a:rPr>
                        <a:t>Esidimeni</a:t>
                      </a:r>
                      <a:r>
                        <a:rPr lang="en-ZA" sz="1300" b="1" i="0" u="none" strike="noStrike" dirty="0" smtClean="0">
                          <a:solidFill>
                            <a:srgbClr val="000000"/>
                          </a:solidFill>
                          <a:effectLst/>
                          <a:latin typeface="Arial"/>
                        </a:rPr>
                        <a:t>)</a:t>
                      </a:r>
                      <a:endParaRPr lang="en-ZA" sz="1300" b="1" i="0" u="none" strike="noStrike" dirty="0">
                        <a:solidFill>
                          <a:srgbClr val="000000"/>
                        </a:solidFill>
                        <a:effectLst/>
                        <a:latin typeface="Arial"/>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dirty="0">
                          <a:solidFill>
                            <a:srgbClr val="000000"/>
                          </a:solidFill>
                          <a:effectLst/>
                          <a:latin typeface="Arial"/>
                        </a:rPr>
                        <a:t>           35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dirty="0">
                          <a:solidFill>
                            <a:srgbClr val="000000"/>
                          </a:solidFill>
                          <a:effectLst/>
                          <a:latin typeface="Arial"/>
                        </a:rPr>
                        <a:t>                94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71450" indent="-171450" algn="just" fontAlgn="b">
                        <a:lnSpc>
                          <a:spcPct val="100000"/>
                        </a:lnSpc>
                        <a:buFont typeface="Arial" panose="020B0604020202020204" pitchFamily="34" charset="0"/>
                        <a:buChar char="•"/>
                      </a:pPr>
                      <a:r>
                        <a:rPr lang="en-ZA" sz="1300" b="1" i="0" u="none" strike="noStrike" dirty="0" smtClean="0">
                          <a:solidFill>
                            <a:srgbClr val="000000"/>
                          </a:solidFill>
                          <a:effectLst/>
                          <a:latin typeface="Arial"/>
                        </a:rPr>
                        <a:t>Default</a:t>
                      </a:r>
                      <a:r>
                        <a:rPr lang="en-ZA" sz="1300" b="1" i="0" u="none" strike="noStrike" baseline="0" dirty="0" smtClean="0">
                          <a:solidFill>
                            <a:srgbClr val="000000"/>
                          </a:solidFill>
                          <a:effectLst/>
                          <a:latin typeface="Arial"/>
                        </a:rPr>
                        <a:t> judgement </a:t>
                      </a:r>
                      <a:r>
                        <a:rPr lang="en-ZA" sz="1300" b="0" i="0" u="none" strike="noStrike" baseline="0" dirty="0" smtClean="0">
                          <a:solidFill>
                            <a:srgbClr val="000000"/>
                          </a:solidFill>
                          <a:effectLst/>
                          <a:latin typeface="Arial"/>
                        </a:rPr>
                        <a:t>obtained on one matter to the value of </a:t>
                      </a:r>
                      <a:r>
                        <a:rPr lang="en-ZA" sz="1300" b="1" i="0" u="none" strike="noStrike" baseline="0" dirty="0" smtClean="0">
                          <a:solidFill>
                            <a:srgbClr val="000000"/>
                          </a:solidFill>
                          <a:effectLst/>
                          <a:latin typeface="Arial"/>
                        </a:rPr>
                        <a:t>R663,275.</a:t>
                      </a:r>
                      <a:r>
                        <a:rPr lang="en-ZA" sz="1300" b="0" i="0" u="none" strike="noStrike" dirty="0" smtClean="0">
                          <a:solidFill>
                            <a:srgbClr val="000000"/>
                          </a:solidFill>
                          <a:effectLst/>
                          <a:latin typeface="Arial"/>
                        </a:rPr>
                        <a:t> </a:t>
                      </a:r>
                    </a:p>
                    <a:p>
                      <a:pPr marL="171450" indent="-171450" algn="just" fontAlgn="b">
                        <a:lnSpc>
                          <a:spcPct val="100000"/>
                        </a:lnSpc>
                        <a:buFont typeface="Arial" panose="020B0604020202020204" pitchFamily="34" charset="0"/>
                        <a:buChar char="•"/>
                      </a:pPr>
                      <a:r>
                        <a:rPr lang="en-ZA" sz="1300" b="0" i="0" u="none" strike="noStrike" dirty="0" smtClean="0">
                          <a:solidFill>
                            <a:srgbClr val="000000"/>
                          </a:solidFill>
                          <a:effectLst/>
                          <a:latin typeface="Arial"/>
                        </a:rPr>
                        <a:t>Awaiting judgment on another matter to the value of  </a:t>
                      </a:r>
                      <a:r>
                        <a:rPr lang="en-ZA" sz="1300" b="1" i="0" u="none" strike="noStrike" dirty="0" smtClean="0">
                          <a:solidFill>
                            <a:srgbClr val="000000"/>
                          </a:solidFill>
                          <a:effectLst/>
                          <a:latin typeface="Arial"/>
                        </a:rPr>
                        <a:t>R681,113</a:t>
                      </a:r>
                    </a:p>
                    <a:p>
                      <a:pPr marL="171450" indent="-171450" algn="just" fontAlgn="b">
                        <a:lnSpc>
                          <a:spcPct val="100000"/>
                        </a:lnSpc>
                        <a:buFont typeface="Arial" panose="020B0604020202020204" pitchFamily="34" charset="0"/>
                        <a:buChar char="•"/>
                      </a:pPr>
                      <a:r>
                        <a:rPr lang="en-ZA" sz="1300" b="0" i="0" u="none" strike="noStrike" dirty="0" smtClean="0">
                          <a:solidFill>
                            <a:srgbClr val="000000"/>
                          </a:solidFill>
                          <a:effectLst/>
                          <a:latin typeface="Arial"/>
                        </a:rPr>
                        <a:t>To institute civil litigation to the value of </a:t>
                      </a:r>
                      <a:r>
                        <a:rPr lang="en-ZA" sz="1300" b="1" i="0" u="none" strike="noStrike" dirty="0" smtClean="0">
                          <a:solidFill>
                            <a:srgbClr val="000000"/>
                          </a:solidFill>
                          <a:effectLst/>
                          <a:latin typeface="Arial"/>
                        </a:rPr>
                        <a:t>R5 006 628.49 </a:t>
                      </a:r>
                      <a:r>
                        <a:rPr lang="en-ZA" sz="1300" b="0" i="0" u="none" strike="noStrike" dirty="0" smtClean="0">
                          <a:solidFill>
                            <a:srgbClr val="000000"/>
                          </a:solidFill>
                          <a:effectLst/>
                          <a:latin typeface="Arial"/>
                        </a:rPr>
                        <a:t>on other 9</a:t>
                      </a:r>
                      <a:r>
                        <a:rPr lang="en-ZA" sz="1300" b="0" i="0" u="none" strike="noStrike" baseline="0" dirty="0" smtClean="0">
                          <a:solidFill>
                            <a:srgbClr val="000000"/>
                          </a:solidFill>
                          <a:effectLst/>
                          <a:latin typeface="Arial"/>
                        </a:rPr>
                        <a:t> NGOs</a:t>
                      </a:r>
                      <a:endParaRPr lang="en-ZA" sz="1300" b="0" i="0" u="none" strike="noStrike" dirty="0">
                        <a:solidFill>
                          <a:srgbClr val="000000"/>
                        </a:solidFill>
                        <a:effectLst/>
                        <a:latin typeface="Arial"/>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474699">
                <a:tc>
                  <a:txBody>
                    <a:bodyPr/>
                    <a:lstStyle/>
                    <a:p>
                      <a:pPr algn="l" fontAlgn="b"/>
                      <a:r>
                        <a:rPr lang="en-ZA" sz="1300" b="0" i="0" u="none" strike="noStrike">
                          <a:solidFill>
                            <a:srgbClr val="000000"/>
                          </a:solidFill>
                          <a:effectLst/>
                          <a:latin typeface="Arial"/>
                        </a:rPr>
                        <a:t>R23 of 2019</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a:solidFill>
                            <a:srgbClr val="000000"/>
                          </a:solidFill>
                          <a:effectLst/>
                          <a:latin typeface="Arial"/>
                        </a:rPr>
                        <a:t>Health</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dirty="0">
                          <a:solidFill>
                            <a:srgbClr val="000000"/>
                          </a:solidFill>
                          <a:effectLst/>
                          <a:latin typeface="Arial"/>
                        </a:rPr>
                        <a:t>Health Professions Council of South Africa (HPCSA)</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a:solidFill>
                            <a:srgbClr val="000000"/>
                          </a:solidFill>
                          <a:effectLst/>
                          <a:latin typeface="Arial"/>
                        </a:rPr>
                        <a:t>            -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dirty="0">
                          <a:solidFill>
                            <a:srgbClr val="000000"/>
                          </a:solidFill>
                          <a:effectLst/>
                          <a:latin typeface="Arial"/>
                        </a:rPr>
                        <a:t>                -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300" b="0" i="0" u="none" strike="noStrike" dirty="0" smtClean="0">
                          <a:solidFill>
                            <a:srgbClr val="000000"/>
                          </a:solidFill>
                          <a:effectLst/>
                          <a:latin typeface="Arial"/>
                        </a:rPr>
                        <a:t>-   </a:t>
                      </a:r>
                      <a:endParaRPr lang="en-ZA" sz="1300" b="0" i="0" u="none" strike="noStrike" dirty="0">
                        <a:solidFill>
                          <a:srgbClr val="000000"/>
                        </a:solidFill>
                        <a:effectLst/>
                        <a:latin typeface="Arial"/>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428118">
                <a:tc>
                  <a:txBody>
                    <a:bodyPr/>
                    <a:lstStyle/>
                    <a:p>
                      <a:pPr algn="l" fontAlgn="b"/>
                      <a:r>
                        <a:rPr lang="en-ZA" sz="1300" b="0" i="0" u="none" strike="noStrike">
                          <a:solidFill>
                            <a:srgbClr val="000000"/>
                          </a:solidFill>
                          <a:effectLst/>
                          <a:latin typeface="Arial"/>
                        </a:rPr>
                        <a:t>R19 of 2016</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a:solidFill>
                            <a:srgbClr val="000000"/>
                          </a:solidFill>
                          <a:effectLst/>
                          <a:latin typeface="Arial"/>
                        </a:rPr>
                        <a:t>Construction</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dirty="0">
                          <a:solidFill>
                            <a:srgbClr val="000000"/>
                          </a:solidFill>
                          <a:effectLst/>
                          <a:latin typeface="Arial"/>
                        </a:rPr>
                        <a:t>Construction Industry Board (CIDB)</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a:solidFill>
                            <a:srgbClr val="000000"/>
                          </a:solidFill>
                          <a:effectLst/>
                          <a:latin typeface="Arial"/>
                        </a:rPr>
                        <a:t>          126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a:solidFill>
                            <a:srgbClr val="000000"/>
                          </a:solidFill>
                          <a:effectLst/>
                          <a:latin typeface="Arial"/>
                        </a:rPr>
                        <a:t>              210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300" b="0" i="0" u="none" strike="noStrike" dirty="0" smtClean="0">
                          <a:solidFill>
                            <a:srgbClr val="000000"/>
                          </a:solidFill>
                          <a:effectLst/>
                          <a:latin typeface="Arial"/>
                        </a:rPr>
                        <a:t>1 </a:t>
                      </a:r>
                      <a:r>
                        <a:rPr lang="en-ZA" sz="1300" b="0" i="0" u="none" strike="noStrike" dirty="0">
                          <a:solidFill>
                            <a:srgbClr val="000000"/>
                          </a:solidFill>
                          <a:effectLst/>
                          <a:latin typeface="Arial"/>
                        </a:rPr>
                        <a:t>100 000 000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xmlns="" val="1433132854"/>
      </p:ext>
    </p:extLst>
  </p:cSld>
  <p:clrMapOvr>
    <a:masterClrMapping/>
  </p:clrMapOvr>
  <p:transition spd="slow">
    <p:wipe/>
  </p:transition>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 xmlns:a16="http://schemas.microsoft.com/office/drawing/2014/main" id="{A2F4A67F-9043-4C4E-9D2A-9C12FE4EF66F}"/>
              </a:ext>
            </a:extLst>
          </p:cNvPr>
          <p:cNvPicPr>
            <a:picLocks noChangeAspect="1"/>
          </p:cNvPicPr>
          <p:nvPr/>
        </p:nvPicPr>
        <p:blipFill rotWithShape="1">
          <a:blip r:embed="rId2" cstate="print"/>
          <a:srcRect t="5577"/>
          <a:stretch/>
        </p:blipFill>
        <p:spPr>
          <a:xfrm>
            <a:off x="0" y="965200"/>
            <a:ext cx="9144000" cy="6451600"/>
          </a:xfrm>
          <a:prstGeom prst="rect">
            <a:avLst/>
          </a:prstGeom>
        </p:spPr>
      </p:pic>
      <p:sp>
        <p:nvSpPr>
          <p:cNvPr id="2" name="Slide Number Placeholder 1"/>
          <p:cNvSpPr>
            <a:spLocks noGrp="1"/>
          </p:cNvSpPr>
          <p:nvPr>
            <p:ph type="sldNum" sz="quarter" idx="12"/>
          </p:nvPr>
        </p:nvSpPr>
        <p:spPr/>
        <p:txBody>
          <a:bodyPr/>
          <a:lstStyle/>
          <a:p>
            <a:fld id="{9606CA99-BDBE-4114-A376-B0F3ABB74991}" type="slidenum">
              <a:rPr lang="en-ZA" altLang="en-US" smtClean="0"/>
              <a:pPr/>
              <a:t>47</a:t>
            </a:fld>
            <a:endParaRPr lang="en-ZA" altLang="en-US"/>
          </a:p>
        </p:txBody>
      </p:sp>
      <p:sp>
        <p:nvSpPr>
          <p:cNvPr id="5" name="Content Placeholder 2">
            <a:extLst>
              <a:ext uri="{FF2B5EF4-FFF2-40B4-BE49-F238E27FC236}">
                <a16:creationId xmlns="" xmlns:a16="http://schemas.microsoft.com/office/drawing/2014/main" id="{6DABBC68-C15C-4F29-BFEE-518D393570CA}"/>
              </a:ext>
            </a:extLst>
          </p:cNvPr>
          <p:cNvSpPr txBox="1">
            <a:spLocks/>
          </p:cNvSpPr>
          <p:nvPr/>
        </p:nvSpPr>
        <p:spPr bwMode="auto">
          <a:xfrm>
            <a:off x="6373699" y="2933288"/>
            <a:ext cx="1567543"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342900" algn="l" rtl="0" eaLnBrk="0" fontAlgn="base" hangingPunct="0">
              <a:spcBef>
                <a:spcPts val="0"/>
              </a:spcBef>
              <a:spcAft>
                <a:spcPct val="0"/>
              </a:spcAft>
              <a:buFont typeface="Arial" panose="020B0604020202020204" pitchFamily="34" charset="0"/>
              <a:buNone/>
              <a:defRPr sz="3200" b="1">
                <a:solidFill>
                  <a:schemeClr val="tx1"/>
                </a:solidFill>
                <a:latin typeface="Arial Narrow" pitchFamily="34" charset="0"/>
                <a:ea typeface="+mn-ea"/>
                <a:cs typeface="+mn-cs"/>
              </a:defRPr>
            </a:lvl1pPr>
            <a:lvl2pPr marL="742950" indent="-285750" algn="l" rtl="0" eaLnBrk="0" fontAlgn="base" hangingPunct="0">
              <a:spcBef>
                <a:spcPts val="600"/>
              </a:spcBef>
              <a:spcAft>
                <a:spcPct val="0"/>
              </a:spcAft>
              <a:buFont typeface="Arial" panose="020B0604020202020204" pitchFamily="34" charset="0"/>
              <a:buChar char="–"/>
              <a:defRPr sz="2000">
                <a:solidFill>
                  <a:schemeClr val="tx1"/>
                </a:solidFill>
                <a:latin typeface="Arial Narrow" pitchFamily="34" charset="0"/>
              </a:defRPr>
            </a:lvl2pPr>
            <a:lvl3pPr marL="1143000" indent="-228600" algn="l" rtl="0" eaLnBrk="0" fontAlgn="base" hangingPunct="0">
              <a:spcBef>
                <a:spcPts val="600"/>
              </a:spcBef>
              <a:spcAft>
                <a:spcPct val="0"/>
              </a:spcAft>
              <a:buFont typeface="Arial" panose="020B0604020202020204" pitchFamily="34" charset="0"/>
              <a:buChar char="•"/>
              <a:defRPr sz="2000">
                <a:solidFill>
                  <a:schemeClr val="tx1"/>
                </a:solidFill>
                <a:latin typeface="Arial Narrow" pitchFamily="34" charset="0"/>
              </a:defRPr>
            </a:lvl3pPr>
            <a:lvl4pPr marL="1600200" indent="-228600" algn="l" rtl="0" eaLnBrk="0" fontAlgn="base" hangingPunct="0">
              <a:spcBef>
                <a:spcPts val="600"/>
              </a:spcBef>
              <a:spcAft>
                <a:spcPct val="0"/>
              </a:spcAft>
              <a:buFont typeface="Arial" panose="020B0604020202020204" pitchFamily="34" charset="0"/>
              <a:buChar char="–"/>
              <a:defRPr sz="2000">
                <a:solidFill>
                  <a:schemeClr val="tx1"/>
                </a:solidFill>
                <a:latin typeface="Arial Narrow" pitchFamily="34" charset="0"/>
              </a:defRPr>
            </a:lvl4pPr>
            <a:lvl5pPr marL="2057400" indent="-228600" algn="l" rtl="0" eaLnBrk="0" fontAlgn="base" hangingPunct="0">
              <a:spcBef>
                <a:spcPts val="600"/>
              </a:spcBef>
              <a:spcAft>
                <a:spcPct val="0"/>
              </a:spcAft>
              <a:buFont typeface="Arial" panose="020B0604020202020204" pitchFamily="34" charset="0"/>
              <a:buChar char="»"/>
              <a:defRPr sz="2000">
                <a:solidFill>
                  <a:schemeClr val="tx1"/>
                </a:solidFill>
                <a:latin typeface="Arial Narrow" pitchFamily="34" charset="0"/>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a:lstStyle>
          <a:p>
            <a:endParaRPr lang="en-ZA" sz="11500" kern="0" dirty="0" smtClean="0">
              <a:solidFill>
                <a:srgbClr val="F6ED38"/>
              </a:solidFill>
              <a:latin typeface="+mj-lt"/>
            </a:endParaRPr>
          </a:p>
        </p:txBody>
      </p:sp>
      <p:sp>
        <p:nvSpPr>
          <p:cNvPr id="6" name="TextBox 5"/>
          <p:cNvSpPr txBox="1"/>
          <p:nvPr/>
        </p:nvSpPr>
        <p:spPr>
          <a:xfrm>
            <a:off x="3581400" y="3759353"/>
            <a:ext cx="4876800" cy="3046988"/>
          </a:xfrm>
          <a:prstGeom prst="rect">
            <a:avLst/>
          </a:prstGeom>
          <a:noFill/>
        </p:spPr>
        <p:txBody>
          <a:bodyPr wrap="square" rtlCol="0">
            <a:spAutoFit/>
          </a:bodyPr>
          <a:lstStyle/>
          <a:p>
            <a:pPr indent="-342900" eaLnBrk="0" hangingPunct="0">
              <a:spcBef>
                <a:spcPts val="0"/>
              </a:spcBef>
            </a:pPr>
            <a:r>
              <a:rPr lang="en-US" sz="4800" b="1" kern="0" dirty="0" smtClean="0">
                <a:solidFill>
                  <a:srgbClr val="F6ED38"/>
                </a:solidFill>
                <a:latin typeface="+mj-lt"/>
                <a:cs typeface="+mn-cs"/>
              </a:rPr>
              <a:t>Annual Performance Plan (APP) Review</a:t>
            </a:r>
            <a:endParaRPr lang="en-US" sz="4800" b="1" kern="0" dirty="0">
              <a:solidFill>
                <a:srgbClr val="F6ED38"/>
              </a:solidFill>
              <a:latin typeface="+mj-lt"/>
              <a:cs typeface="+mn-cs"/>
            </a:endParaRPr>
          </a:p>
        </p:txBody>
      </p:sp>
    </p:spTree>
    <p:extLst>
      <p:ext uri="{BB962C8B-B14F-4D97-AF65-F5344CB8AC3E}">
        <p14:creationId xmlns:p14="http://schemas.microsoft.com/office/powerpoint/2010/main" xmlns="" val="104390714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2B824C83-4841-4074-B0E3-DA730CA7CAA7}"/>
              </a:ext>
            </a:extLst>
          </p:cNvPr>
          <p:cNvPicPr>
            <a:picLocks noChangeAspect="1"/>
          </p:cNvPicPr>
          <p:nvPr/>
        </p:nvPicPr>
        <p:blipFill>
          <a:blip r:embed="rId4" cstate="print"/>
          <a:stretch>
            <a:fillRect/>
          </a:stretch>
        </p:blipFill>
        <p:spPr>
          <a:xfrm>
            <a:off x="103288" y="1143000"/>
            <a:ext cx="1832959" cy="5410200"/>
          </a:xfrm>
          <a:prstGeom prst="rect">
            <a:avLst/>
          </a:prstGeom>
        </p:spPr>
      </p:pic>
      <p:graphicFrame>
        <p:nvGraphicFramePr>
          <p:cNvPr id="3" name="Object 2" hidden="1"/>
          <p:cNvGraphicFramePr>
            <a:graphicFrameLocks noChangeAspect="1"/>
          </p:cNvGraphicFramePr>
          <p:nvPr>
            <p:extLst/>
          </p:nvPr>
        </p:nvGraphicFramePr>
        <p:xfrm>
          <a:off x="1588" y="1588"/>
          <a:ext cx="1587" cy="1587"/>
        </p:xfrm>
        <a:graphic>
          <a:graphicData uri="http://schemas.openxmlformats.org/presentationml/2006/ole">
            <p:oleObj spid="_x0000_s19707" name="think-cell Slide" r:id="rId5" imgW="360" imgH="360" progId="">
              <p:embed/>
            </p:oleObj>
          </a:graphicData>
        </a:graphic>
      </p:graphicFrame>
      <p:sp>
        <p:nvSpPr>
          <p:cNvPr id="764929" name="Title 1"/>
          <p:cNvSpPr>
            <a:spLocks noGrp="1"/>
          </p:cNvSpPr>
          <p:nvPr>
            <p:ph type="title" idx="4294967295"/>
          </p:nvPr>
        </p:nvSpPr>
        <p:spPr>
          <a:xfrm>
            <a:off x="1838325" y="236538"/>
            <a:ext cx="7305675" cy="468312"/>
          </a:xfrm>
          <a:prstGeom prst="rect">
            <a:avLst/>
          </a:prstGeom>
        </p:spPr>
        <p:txBody>
          <a:bodyPr vert="horz" lIns="45720" tIns="0" rIns="45720" bIns="0" rtlCol="0" anchor="ctr">
            <a:noAutofit/>
          </a:bodyPr>
          <a:lstStyle/>
          <a:p>
            <a:pPr indent="-342900" algn="l" eaLnBrk="1" hangingPunct="1">
              <a:spcBef>
                <a:spcPts val="600"/>
              </a:spcBef>
              <a:spcAft>
                <a:spcPts val="0"/>
              </a:spcAft>
              <a:defRPr/>
            </a:pPr>
            <a:r>
              <a:rPr lang="en-US" altLang="ja-JP" sz="2400" b="1" kern="1200" dirty="0">
                <a:effectLst>
                  <a:outerShdw blurRad="38100" dist="38100" dir="2700000" algn="tl">
                    <a:srgbClr val="000000">
                      <a:alpha val="43137"/>
                    </a:srgbClr>
                  </a:outerShdw>
                </a:effectLst>
              </a:rPr>
              <a:t>Strategic </a:t>
            </a:r>
            <a:r>
              <a:rPr lang="en-US" altLang="ja-JP" sz="2400" b="1" kern="1200" dirty="0" smtClean="0">
                <a:effectLst>
                  <a:outerShdw blurRad="38100" dist="38100" dir="2700000" algn="tl">
                    <a:srgbClr val="000000">
                      <a:alpha val="43137"/>
                    </a:srgbClr>
                  </a:outerShdw>
                </a:effectLst>
              </a:rPr>
              <a:t>Framework</a:t>
            </a:r>
            <a:endParaRPr lang="en-US" sz="2400" b="1" kern="1200" dirty="0">
              <a:effectLst>
                <a:outerShdw blurRad="38100" dist="38100" dir="2700000" algn="tl">
                  <a:srgbClr val="000000">
                    <a:alpha val="43137"/>
                  </a:srgbClr>
                </a:outerShdw>
              </a:effectLst>
            </a:endParaRPr>
          </a:p>
        </p:txBody>
      </p:sp>
      <p:sp>
        <p:nvSpPr>
          <p:cNvPr id="63" name="Rectangle 62"/>
          <p:cNvSpPr/>
          <p:nvPr/>
        </p:nvSpPr>
        <p:spPr>
          <a:xfrm>
            <a:off x="1757779" y="1829311"/>
            <a:ext cx="6525087" cy="338554"/>
          </a:xfrm>
          <a:prstGeom prst="rect">
            <a:avLst/>
          </a:prstGeom>
        </p:spPr>
        <p:txBody>
          <a:bodyPr wrap="square">
            <a:spAutoFit/>
          </a:bodyPr>
          <a:lstStyle/>
          <a:p>
            <a:endParaRPr lang="en-US" sz="1600" dirty="0">
              <a:latin typeface="+mj-lt"/>
              <a:ea typeface="Calibri" panose="020F0502020204030204" pitchFamily="34" charset="0"/>
              <a:cs typeface="Times New Roman" panose="02020603050405020304" pitchFamily="18" charset="0"/>
            </a:endParaRPr>
          </a:p>
        </p:txBody>
      </p:sp>
      <p:grpSp>
        <p:nvGrpSpPr>
          <p:cNvPr id="6" name="Group 5"/>
          <p:cNvGrpSpPr/>
          <p:nvPr/>
        </p:nvGrpSpPr>
        <p:grpSpPr>
          <a:xfrm>
            <a:off x="253267" y="1441016"/>
            <a:ext cx="1527464" cy="857443"/>
            <a:chOff x="259199" y="1231325"/>
            <a:chExt cx="1527464" cy="857443"/>
          </a:xfrm>
          <a:solidFill>
            <a:schemeClr val="tx1">
              <a:alpha val="42000"/>
            </a:schemeClr>
          </a:solidFill>
        </p:grpSpPr>
        <p:sp>
          <p:nvSpPr>
            <p:cNvPr id="2" name="Rectangle 1"/>
            <p:cNvSpPr/>
            <p:nvPr/>
          </p:nvSpPr>
          <p:spPr>
            <a:xfrm>
              <a:off x="259199" y="1231325"/>
              <a:ext cx="1527464" cy="857443"/>
            </a:xfrm>
            <a:prstGeom prst="rect">
              <a:avLst/>
            </a:prstGeom>
            <a:grpFill/>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1600"/>
            </a:p>
          </p:txBody>
        </p:sp>
        <p:sp>
          <p:nvSpPr>
            <p:cNvPr id="64" name="TextBox 63"/>
            <p:cNvSpPr txBox="1"/>
            <p:nvPr/>
          </p:nvSpPr>
          <p:spPr>
            <a:xfrm>
              <a:off x="548186" y="1459991"/>
              <a:ext cx="949491" cy="400110"/>
            </a:xfrm>
            <a:prstGeom prst="rect">
              <a:avLst/>
            </a:prstGeom>
            <a:noFill/>
          </p:spPr>
          <p:txBody>
            <a:bodyPr wrap="none" rtlCol="0">
              <a:spAutoFit/>
            </a:bodyPr>
            <a:lstStyle/>
            <a:p>
              <a:r>
                <a:rPr lang="en-ZA" sz="2000" b="1" dirty="0">
                  <a:solidFill>
                    <a:schemeClr val="bg1"/>
                  </a:solidFill>
                  <a:effectLst>
                    <a:outerShdw blurRad="38100" dist="38100" dir="2700000" algn="tl">
                      <a:srgbClr val="000000">
                        <a:alpha val="43137"/>
                      </a:srgbClr>
                    </a:outerShdw>
                  </a:effectLst>
                  <a:latin typeface="+mj-lt"/>
                </a:rPr>
                <a:t>Vision</a:t>
              </a:r>
              <a:endParaRPr lang="en-US" sz="2000" b="1" dirty="0">
                <a:solidFill>
                  <a:schemeClr val="bg1"/>
                </a:solidFill>
                <a:effectLst>
                  <a:outerShdw blurRad="38100" dist="38100" dir="2700000" algn="tl">
                    <a:srgbClr val="000000">
                      <a:alpha val="43137"/>
                    </a:srgbClr>
                  </a:outerShdw>
                </a:effectLst>
                <a:latin typeface="+mj-lt"/>
              </a:endParaRPr>
            </a:p>
          </p:txBody>
        </p:sp>
      </p:grpSp>
      <p:grpSp>
        <p:nvGrpSpPr>
          <p:cNvPr id="5" name="Group 4"/>
          <p:cNvGrpSpPr/>
          <p:nvPr/>
        </p:nvGrpSpPr>
        <p:grpSpPr>
          <a:xfrm>
            <a:off x="253267" y="2511114"/>
            <a:ext cx="1527464" cy="1619631"/>
            <a:chOff x="184256" y="2194157"/>
            <a:chExt cx="1527464" cy="1619631"/>
          </a:xfrm>
          <a:solidFill>
            <a:schemeClr val="tx1">
              <a:alpha val="42000"/>
            </a:schemeClr>
          </a:solidFill>
        </p:grpSpPr>
        <p:sp>
          <p:nvSpPr>
            <p:cNvPr id="20" name="Rectangle 19"/>
            <p:cNvSpPr/>
            <p:nvPr/>
          </p:nvSpPr>
          <p:spPr>
            <a:xfrm>
              <a:off x="184256" y="2194157"/>
              <a:ext cx="1527464" cy="1619631"/>
            </a:xfrm>
            <a:prstGeom prst="rect">
              <a:avLst/>
            </a:prstGeom>
            <a:grpFill/>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1600"/>
            </a:p>
          </p:txBody>
        </p:sp>
        <p:sp>
          <p:nvSpPr>
            <p:cNvPr id="65" name="TextBox 64"/>
            <p:cNvSpPr txBox="1"/>
            <p:nvPr/>
          </p:nvSpPr>
          <p:spPr>
            <a:xfrm>
              <a:off x="378762" y="2803917"/>
              <a:ext cx="1138453" cy="400110"/>
            </a:xfrm>
            <a:prstGeom prst="rect">
              <a:avLst/>
            </a:prstGeom>
            <a:noFill/>
          </p:spPr>
          <p:txBody>
            <a:bodyPr wrap="none" rtlCol="0">
              <a:spAutoFit/>
            </a:bodyPr>
            <a:lstStyle/>
            <a:p>
              <a:r>
                <a:rPr lang="en-ZA" sz="2000" b="1" dirty="0">
                  <a:solidFill>
                    <a:schemeClr val="bg1"/>
                  </a:solidFill>
                  <a:effectLst>
                    <a:outerShdw blurRad="38100" dist="38100" dir="2700000" algn="tl">
                      <a:srgbClr val="000000">
                        <a:alpha val="43137"/>
                      </a:srgbClr>
                    </a:outerShdw>
                  </a:effectLst>
                  <a:latin typeface="+mj-lt"/>
                </a:rPr>
                <a:t>Mission</a:t>
              </a:r>
              <a:endParaRPr lang="en-US" sz="2000" b="1" dirty="0">
                <a:solidFill>
                  <a:schemeClr val="bg1"/>
                </a:solidFill>
                <a:effectLst>
                  <a:outerShdw blurRad="38100" dist="38100" dir="2700000" algn="tl">
                    <a:srgbClr val="000000">
                      <a:alpha val="43137"/>
                    </a:srgbClr>
                  </a:outerShdw>
                </a:effectLst>
                <a:latin typeface="+mj-lt"/>
              </a:endParaRPr>
            </a:p>
          </p:txBody>
        </p:sp>
      </p:grpSp>
      <p:sp>
        <p:nvSpPr>
          <p:cNvPr id="4" name="Rectangle 3"/>
          <p:cNvSpPr/>
          <p:nvPr/>
        </p:nvSpPr>
        <p:spPr>
          <a:xfrm>
            <a:off x="2025872" y="1439785"/>
            <a:ext cx="6802700" cy="864724"/>
          </a:xfrm>
          <a:prstGeom prst="rect">
            <a:avLst/>
          </a:prstGeom>
          <a:noFill/>
          <a:ln w="3175">
            <a:solidFill>
              <a:schemeClr val="bg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dirty="0">
                <a:solidFill>
                  <a:schemeClr val="tx1"/>
                </a:solidFill>
                <a:ea typeface="Calibri" panose="020F0502020204030204" pitchFamily="34" charset="0"/>
                <a:cs typeface="Times New Roman" panose="02020603050405020304" pitchFamily="18" charset="0"/>
              </a:rPr>
              <a:t>The State’s preferred </a:t>
            </a:r>
            <a:r>
              <a:rPr lang="en-ZA" sz="1600" dirty="0" smtClean="0">
                <a:solidFill>
                  <a:schemeClr val="tx1"/>
                </a:solidFill>
                <a:ea typeface="Calibri" panose="020F0502020204030204" pitchFamily="34" charset="0"/>
                <a:cs typeface="Times New Roman" panose="02020603050405020304" pitchFamily="18" charset="0"/>
              </a:rPr>
              <a:t>and </a:t>
            </a:r>
            <a:r>
              <a:rPr lang="en-ZA" sz="1600" dirty="0">
                <a:solidFill>
                  <a:schemeClr val="tx1"/>
                </a:solidFill>
                <a:ea typeface="Calibri" panose="020F0502020204030204" pitchFamily="34" charset="0"/>
                <a:cs typeface="Times New Roman" panose="02020603050405020304" pitchFamily="18" charset="0"/>
              </a:rPr>
              <a:t>trusted anti-corruption,</a:t>
            </a:r>
            <a:r>
              <a:rPr lang="en-ZA" sz="1600" dirty="0" smtClean="0">
                <a:solidFill>
                  <a:schemeClr val="tx1"/>
                </a:solidFill>
                <a:ea typeface="Calibri" panose="020F0502020204030204" pitchFamily="34" charset="0"/>
                <a:cs typeface="Times New Roman" panose="02020603050405020304" pitchFamily="18" charset="0"/>
              </a:rPr>
              <a:t> forensic </a:t>
            </a:r>
            <a:r>
              <a:rPr lang="en-ZA" sz="1600" dirty="0">
                <a:solidFill>
                  <a:schemeClr val="tx1"/>
                </a:solidFill>
                <a:ea typeface="Calibri" panose="020F0502020204030204" pitchFamily="34" charset="0"/>
                <a:cs typeface="Times New Roman" panose="02020603050405020304" pitchFamily="18" charset="0"/>
              </a:rPr>
              <a:t>investigation and litigation agency</a:t>
            </a:r>
            <a:endParaRPr lang="en-US" sz="1600" dirty="0">
              <a:solidFill>
                <a:schemeClr val="tx1"/>
              </a:solidFill>
              <a:ea typeface="Calibri" panose="020F0502020204030204" pitchFamily="34" charset="0"/>
              <a:cs typeface="Times New Roman" panose="02020603050405020304" pitchFamily="18" charset="0"/>
            </a:endParaRPr>
          </a:p>
        </p:txBody>
      </p:sp>
      <p:sp>
        <p:nvSpPr>
          <p:cNvPr id="83" name="Rectangle 82"/>
          <p:cNvSpPr/>
          <p:nvPr/>
        </p:nvSpPr>
        <p:spPr>
          <a:xfrm>
            <a:off x="2015836" y="2492616"/>
            <a:ext cx="6820851" cy="1622184"/>
          </a:xfrm>
          <a:prstGeom prst="rect">
            <a:avLst/>
          </a:prstGeom>
          <a:noFill/>
          <a:ln w="3175">
            <a:solidFill>
              <a:schemeClr val="bg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dirty="0">
                <a:solidFill>
                  <a:schemeClr val="tx1"/>
                </a:solidFill>
              </a:rPr>
              <a:t>With integrity, we investigate serious malpractices or maladministration in the administration of the State as well as any conduct which may seriously harm the interests of the public and of instituting and conducting civil proceedings in any court of law or a Special Tribunal in its own name or on behalf of State institutions. </a:t>
            </a:r>
          </a:p>
        </p:txBody>
      </p:sp>
      <p:sp>
        <p:nvSpPr>
          <p:cNvPr id="84" name="Rectangle 83"/>
          <p:cNvSpPr/>
          <p:nvPr/>
        </p:nvSpPr>
        <p:spPr>
          <a:xfrm>
            <a:off x="2015836" y="4343400"/>
            <a:ext cx="6802700" cy="2025076"/>
          </a:xfrm>
          <a:prstGeom prst="rect">
            <a:avLst/>
          </a:prstGeom>
          <a:noFill/>
          <a:ln w="3175">
            <a:solidFill>
              <a:schemeClr val="bg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nvGrpSpPr>
          <p:cNvPr id="24" name="Group 23"/>
          <p:cNvGrpSpPr/>
          <p:nvPr/>
        </p:nvGrpSpPr>
        <p:grpSpPr>
          <a:xfrm>
            <a:off x="253267" y="4343400"/>
            <a:ext cx="1580321" cy="2025076"/>
            <a:chOff x="184256" y="2194157"/>
            <a:chExt cx="1527464" cy="1957800"/>
          </a:xfrm>
          <a:solidFill>
            <a:schemeClr val="tx1">
              <a:alpha val="42000"/>
            </a:schemeClr>
          </a:solidFill>
        </p:grpSpPr>
        <p:sp>
          <p:nvSpPr>
            <p:cNvPr id="25" name="Rectangle 24"/>
            <p:cNvSpPr/>
            <p:nvPr/>
          </p:nvSpPr>
          <p:spPr>
            <a:xfrm>
              <a:off x="184256" y="2194157"/>
              <a:ext cx="1527464" cy="1957800"/>
            </a:xfrm>
            <a:prstGeom prst="rect">
              <a:avLst/>
            </a:prstGeom>
            <a:grpFill/>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1600"/>
            </a:p>
          </p:txBody>
        </p:sp>
        <p:sp>
          <p:nvSpPr>
            <p:cNvPr id="26" name="TextBox 25"/>
            <p:cNvSpPr txBox="1"/>
            <p:nvPr/>
          </p:nvSpPr>
          <p:spPr>
            <a:xfrm>
              <a:off x="231961" y="2819114"/>
              <a:ext cx="1432055" cy="386818"/>
            </a:xfrm>
            <a:prstGeom prst="rect">
              <a:avLst/>
            </a:prstGeom>
            <a:noFill/>
          </p:spPr>
          <p:txBody>
            <a:bodyPr wrap="square" rtlCol="0">
              <a:spAutoFit/>
            </a:bodyPr>
            <a:lstStyle/>
            <a:p>
              <a:pPr algn="ctr"/>
              <a:r>
                <a:rPr lang="en-ZA" sz="2000" b="1" dirty="0" smtClean="0">
                  <a:solidFill>
                    <a:schemeClr val="bg1"/>
                  </a:solidFill>
                  <a:effectLst>
                    <a:outerShdw blurRad="38100" dist="38100" dir="2700000" algn="tl">
                      <a:srgbClr val="000000">
                        <a:alpha val="43137"/>
                      </a:srgbClr>
                    </a:outerShdw>
                  </a:effectLst>
                  <a:latin typeface="+mj-lt"/>
                </a:rPr>
                <a:t>Values</a:t>
              </a:r>
              <a:endParaRPr lang="en-US" sz="2000" b="1" dirty="0">
                <a:solidFill>
                  <a:schemeClr val="bg1"/>
                </a:solidFill>
                <a:effectLst>
                  <a:outerShdw blurRad="38100" dist="38100" dir="2700000" algn="tl">
                    <a:srgbClr val="000000">
                      <a:alpha val="43137"/>
                    </a:srgbClr>
                  </a:outerShdw>
                </a:effectLst>
                <a:latin typeface="+mj-lt"/>
              </a:endParaRPr>
            </a:p>
          </p:txBody>
        </p:sp>
      </p:grpSp>
      <p:sp>
        <p:nvSpPr>
          <p:cNvPr id="10" name="TextBox 9"/>
          <p:cNvSpPr txBox="1"/>
          <p:nvPr/>
        </p:nvSpPr>
        <p:spPr>
          <a:xfrm>
            <a:off x="4532884" y="5189887"/>
            <a:ext cx="915635" cy="338554"/>
          </a:xfrm>
          <a:prstGeom prst="rect">
            <a:avLst/>
          </a:prstGeom>
          <a:noFill/>
        </p:spPr>
        <p:txBody>
          <a:bodyPr wrap="none" rtlCol="0">
            <a:spAutoFit/>
          </a:bodyPr>
          <a:lstStyle/>
          <a:p>
            <a:r>
              <a:rPr lang="en-US" sz="1600" dirty="0">
                <a:latin typeface="+mn-lt"/>
                <a:cs typeface="+mn-cs"/>
              </a:rPr>
              <a:t>Integrity</a:t>
            </a:r>
          </a:p>
        </p:txBody>
      </p:sp>
      <p:sp>
        <p:nvSpPr>
          <p:cNvPr id="45" name="TextBox 44"/>
          <p:cNvSpPr txBox="1"/>
          <p:nvPr/>
        </p:nvSpPr>
        <p:spPr>
          <a:xfrm>
            <a:off x="2147274" y="5210388"/>
            <a:ext cx="1369286" cy="338554"/>
          </a:xfrm>
          <a:prstGeom prst="rect">
            <a:avLst/>
          </a:prstGeom>
          <a:noFill/>
        </p:spPr>
        <p:txBody>
          <a:bodyPr wrap="none" rtlCol="0">
            <a:spAutoFit/>
          </a:bodyPr>
          <a:lstStyle/>
          <a:p>
            <a:r>
              <a:rPr lang="en-US" sz="1600" dirty="0" smtClean="0"/>
              <a:t>Co-operation</a:t>
            </a:r>
            <a:endParaRPr lang="en-US" sz="1600" dirty="0"/>
          </a:p>
        </p:txBody>
      </p:sp>
      <p:sp>
        <p:nvSpPr>
          <p:cNvPr id="46" name="TextBox 45"/>
          <p:cNvSpPr txBox="1"/>
          <p:nvPr/>
        </p:nvSpPr>
        <p:spPr>
          <a:xfrm>
            <a:off x="2121103" y="5854453"/>
            <a:ext cx="1118896" cy="338554"/>
          </a:xfrm>
          <a:prstGeom prst="rect">
            <a:avLst/>
          </a:prstGeom>
          <a:noFill/>
        </p:spPr>
        <p:txBody>
          <a:bodyPr wrap="none" rtlCol="0">
            <a:spAutoFit/>
          </a:bodyPr>
          <a:lstStyle/>
          <a:p>
            <a:r>
              <a:rPr lang="en-US" sz="1600" dirty="0" smtClean="0"/>
              <a:t>Teamwork</a:t>
            </a:r>
            <a:endParaRPr lang="en-US" sz="1600" dirty="0"/>
          </a:p>
        </p:txBody>
      </p:sp>
      <p:sp>
        <p:nvSpPr>
          <p:cNvPr id="47" name="TextBox 46"/>
          <p:cNvSpPr txBox="1"/>
          <p:nvPr/>
        </p:nvSpPr>
        <p:spPr>
          <a:xfrm>
            <a:off x="6525704" y="5177592"/>
            <a:ext cx="1630575" cy="338554"/>
          </a:xfrm>
          <a:prstGeom prst="rect">
            <a:avLst/>
          </a:prstGeom>
          <a:noFill/>
        </p:spPr>
        <p:txBody>
          <a:bodyPr wrap="none" rtlCol="0">
            <a:spAutoFit/>
          </a:bodyPr>
          <a:lstStyle/>
          <a:p>
            <a:r>
              <a:rPr lang="en-US" sz="1600" dirty="0" smtClean="0"/>
              <a:t>Professionalism</a:t>
            </a:r>
            <a:endParaRPr lang="en-US" sz="1600" dirty="0"/>
          </a:p>
        </p:txBody>
      </p:sp>
      <p:sp>
        <p:nvSpPr>
          <p:cNvPr id="48" name="TextBox 47"/>
          <p:cNvSpPr txBox="1"/>
          <p:nvPr/>
        </p:nvSpPr>
        <p:spPr>
          <a:xfrm>
            <a:off x="6525704" y="5778075"/>
            <a:ext cx="1057790" cy="338554"/>
          </a:xfrm>
          <a:prstGeom prst="rect">
            <a:avLst/>
          </a:prstGeom>
          <a:noFill/>
        </p:spPr>
        <p:txBody>
          <a:bodyPr wrap="none" rtlCol="0">
            <a:spAutoFit/>
          </a:bodyPr>
          <a:lstStyle/>
          <a:p>
            <a:r>
              <a:rPr lang="en-US" sz="1600" dirty="0" smtClean="0"/>
              <a:t>Efficiency</a:t>
            </a:r>
            <a:endParaRPr lang="en-US" sz="1600" dirty="0"/>
          </a:p>
        </p:txBody>
      </p:sp>
      <p:sp>
        <p:nvSpPr>
          <p:cNvPr id="49" name="TextBox 48"/>
          <p:cNvSpPr txBox="1"/>
          <p:nvPr/>
        </p:nvSpPr>
        <p:spPr>
          <a:xfrm>
            <a:off x="2121103" y="4566323"/>
            <a:ext cx="1483098" cy="338554"/>
          </a:xfrm>
          <a:prstGeom prst="rect">
            <a:avLst/>
          </a:prstGeom>
          <a:noFill/>
        </p:spPr>
        <p:txBody>
          <a:bodyPr wrap="none" rtlCol="0">
            <a:spAutoFit/>
          </a:bodyPr>
          <a:lstStyle/>
          <a:p>
            <a:r>
              <a:rPr lang="en-US" sz="1600" dirty="0" smtClean="0"/>
              <a:t>Independence</a:t>
            </a:r>
            <a:endParaRPr lang="en-US" sz="1600" dirty="0"/>
          </a:p>
        </p:txBody>
      </p:sp>
      <p:sp>
        <p:nvSpPr>
          <p:cNvPr id="50" name="TextBox 49"/>
          <p:cNvSpPr txBox="1"/>
          <p:nvPr/>
        </p:nvSpPr>
        <p:spPr>
          <a:xfrm>
            <a:off x="6496805" y="4577108"/>
            <a:ext cx="1824538" cy="338554"/>
          </a:xfrm>
          <a:prstGeom prst="rect">
            <a:avLst/>
          </a:prstGeom>
          <a:noFill/>
        </p:spPr>
        <p:txBody>
          <a:bodyPr wrap="none" rtlCol="0">
            <a:spAutoFit/>
          </a:bodyPr>
          <a:lstStyle/>
          <a:p>
            <a:r>
              <a:rPr lang="en-US" sz="1600" dirty="0" smtClean="0"/>
              <a:t>Drive and passion</a:t>
            </a:r>
            <a:endParaRPr lang="en-US" sz="1600" dirty="0"/>
          </a:p>
        </p:txBody>
      </p:sp>
      <p:sp>
        <p:nvSpPr>
          <p:cNvPr id="7" name="Slide Number Placeholder 6"/>
          <p:cNvSpPr>
            <a:spLocks noGrp="1"/>
          </p:cNvSpPr>
          <p:nvPr>
            <p:ph type="sldNum" sz="quarter" idx="12"/>
          </p:nvPr>
        </p:nvSpPr>
        <p:spPr/>
        <p:txBody>
          <a:bodyPr/>
          <a:lstStyle/>
          <a:p>
            <a:fld id="{C83DE38E-0E7B-453E-83E4-A5FCF588E108}" type="slidenum">
              <a:rPr lang="en-ZA" altLang="en-US" smtClean="0"/>
              <a:pPr/>
              <a:t>48</a:t>
            </a:fld>
            <a:endParaRPr lang="en-ZA" altLang="en-US"/>
          </a:p>
        </p:txBody>
      </p:sp>
    </p:spTree>
    <p:extLst>
      <p:ext uri="{BB962C8B-B14F-4D97-AF65-F5344CB8AC3E}">
        <p14:creationId xmlns:p14="http://schemas.microsoft.com/office/powerpoint/2010/main" xmlns="" val="228881654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2B824C83-4841-4074-B0E3-DA730CA7CAA7}"/>
              </a:ext>
            </a:extLst>
          </p:cNvPr>
          <p:cNvPicPr>
            <a:picLocks noChangeAspect="1"/>
          </p:cNvPicPr>
          <p:nvPr/>
        </p:nvPicPr>
        <p:blipFill>
          <a:blip r:embed="rId4" cstate="print"/>
          <a:stretch>
            <a:fillRect/>
          </a:stretch>
        </p:blipFill>
        <p:spPr>
          <a:xfrm>
            <a:off x="103288" y="1143000"/>
            <a:ext cx="1832959" cy="5410200"/>
          </a:xfrm>
          <a:prstGeom prst="rect">
            <a:avLst/>
          </a:prstGeom>
        </p:spPr>
      </p:pic>
      <p:graphicFrame>
        <p:nvGraphicFramePr>
          <p:cNvPr id="3" name="Object 2" hidden="1"/>
          <p:cNvGraphicFramePr>
            <a:graphicFrameLocks noChangeAspect="1"/>
          </p:cNvGraphicFramePr>
          <p:nvPr>
            <p:extLst/>
          </p:nvPr>
        </p:nvGraphicFramePr>
        <p:xfrm>
          <a:off x="1588" y="1588"/>
          <a:ext cx="1587" cy="1587"/>
        </p:xfrm>
        <a:graphic>
          <a:graphicData uri="http://schemas.openxmlformats.org/presentationml/2006/ole">
            <p:oleObj spid="_x0000_s43213" name="think-cell Slide" r:id="rId5" imgW="360" imgH="360" progId="">
              <p:embed/>
            </p:oleObj>
          </a:graphicData>
        </a:graphic>
      </p:graphicFrame>
      <p:sp>
        <p:nvSpPr>
          <p:cNvPr id="764929" name="Title 1"/>
          <p:cNvSpPr>
            <a:spLocks noGrp="1"/>
          </p:cNvSpPr>
          <p:nvPr>
            <p:ph type="title" idx="4294967295"/>
          </p:nvPr>
        </p:nvSpPr>
        <p:spPr>
          <a:xfrm>
            <a:off x="1838325" y="236538"/>
            <a:ext cx="7305675" cy="468312"/>
          </a:xfrm>
          <a:prstGeom prst="rect">
            <a:avLst/>
          </a:prstGeom>
        </p:spPr>
        <p:txBody>
          <a:bodyPr vert="horz" lIns="45720" tIns="0" rIns="45720" bIns="0" rtlCol="0" anchor="ctr">
            <a:noAutofit/>
          </a:bodyPr>
          <a:lstStyle/>
          <a:p>
            <a:pPr indent="-342900" algn="l" eaLnBrk="1" hangingPunct="1">
              <a:spcBef>
                <a:spcPts val="600"/>
              </a:spcBef>
              <a:spcAft>
                <a:spcPts val="0"/>
              </a:spcAft>
              <a:defRPr/>
            </a:pPr>
            <a:r>
              <a:rPr lang="en-US" altLang="ja-JP" sz="2400" b="1" kern="1200" dirty="0">
                <a:effectLst>
                  <a:outerShdw blurRad="38100" dist="38100" dir="2700000" algn="tl">
                    <a:srgbClr val="000000">
                      <a:alpha val="43137"/>
                    </a:srgbClr>
                  </a:outerShdw>
                </a:effectLst>
              </a:rPr>
              <a:t>Strategic </a:t>
            </a:r>
            <a:r>
              <a:rPr lang="en-US" altLang="ja-JP" sz="2400" b="1" kern="1200" dirty="0" smtClean="0">
                <a:effectLst>
                  <a:outerShdw blurRad="38100" dist="38100" dir="2700000" algn="tl">
                    <a:srgbClr val="000000">
                      <a:alpha val="43137"/>
                    </a:srgbClr>
                  </a:outerShdw>
                </a:effectLst>
              </a:rPr>
              <a:t>Framework</a:t>
            </a:r>
            <a:endParaRPr lang="en-US" sz="2400" b="1" kern="1200" dirty="0">
              <a:effectLst>
                <a:outerShdw blurRad="38100" dist="38100" dir="2700000" algn="tl">
                  <a:srgbClr val="000000">
                    <a:alpha val="43137"/>
                  </a:srgbClr>
                </a:outerShdw>
              </a:effectLst>
            </a:endParaRPr>
          </a:p>
        </p:txBody>
      </p:sp>
      <p:sp>
        <p:nvSpPr>
          <p:cNvPr id="67" name="TextBox 66"/>
          <p:cNvSpPr txBox="1"/>
          <p:nvPr/>
        </p:nvSpPr>
        <p:spPr>
          <a:xfrm>
            <a:off x="3107507" y="2455138"/>
            <a:ext cx="4790364" cy="369332"/>
          </a:xfrm>
          <a:prstGeom prst="rect">
            <a:avLst/>
          </a:prstGeom>
          <a:noFill/>
        </p:spPr>
        <p:txBody>
          <a:bodyPr wrap="square" rtlCol="0">
            <a:spAutoFit/>
          </a:bodyPr>
          <a:lstStyle/>
          <a:p>
            <a:pPr algn="ctr"/>
            <a:r>
              <a:rPr lang="en-ZA" b="1" i="1" dirty="0">
                <a:solidFill>
                  <a:schemeClr val="bg2">
                    <a:lumMod val="50000"/>
                  </a:schemeClr>
                </a:solidFill>
                <a:latin typeface="+mj-lt"/>
              </a:rPr>
              <a:t>How will we make an impact?</a:t>
            </a:r>
            <a:endParaRPr lang="en-US" b="1" i="1" dirty="0">
              <a:solidFill>
                <a:schemeClr val="bg2">
                  <a:lumMod val="50000"/>
                </a:schemeClr>
              </a:solidFill>
              <a:latin typeface="+mj-lt"/>
            </a:endParaRPr>
          </a:p>
        </p:txBody>
      </p:sp>
      <p:sp>
        <p:nvSpPr>
          <p:cNvPr id="70" name="Rectangle 69"/>
          <p:cNvSpPr/>
          <p:nvPr/>
        </p:nvSpPr>
        <p:spPr>
          <a:xfrm>
            <a:off x="6400800" y="3352800"/>
            <a:ext cx="2448905" cy="1631216"/>
          </a:xfrm>
          <a:prstGeom prst="rect">
            <a:avLst/>
          </a:prstGeom>
        </p:spPr>
        <p:txBody>
          <a:bodyPr wrap="square">
            <a:spAutoFit/>
          </a:bodyPr>
          <a:lstStyle/>
          <a:p>
            <a:pPr algn="ctr"/>
            <a:r>
              <a:rPr lang="en-ZA" sz="1400" dirty="0">
                <a:latin typeface="+mj-lt"/>
                <a:ea typeface="Calibri" panose="020F0502020204030204" pitchFamily="34" charset="0"/>
                <a:cs typeface="Times New Roman" panose="02020603050405020304" pitchFamily="18" charset="0"/>
              </a:rPr>
              <a:t>To influence </a:t>
            </a:r>
            <a:r>
              <a:rPr lang="en-ZA" sz="1600" b="1" dirty="0">
                <a:latin typeface="+mj-lt"/>
                <a:ea typeface="Calibri" panose="020F0502020204030204" pitchFamily="34" charset="0"/>
                <a:cs typeface="Times New Roman" panose="02020603050405020304" pitchFamily="18" charset="0"/>
              </a:rPr>
              <a:t>proactively</a:t>
            </a:r>
            <a:r>
              <a:rPr lang="en-ZA" sz="1400" dirty="0">
                <a:latin typeface="+mj-lt"/>
                <a:ea typeface="Calibri" panose="020F0502020204030204" pitchFamily="34" charset="0"/>
                <a:cs typeface="Times New Roman" panose="02020603050405020304" pitchFamily="18" charset="0"/>
              </a:rPr>
              <a:t> the systemic and behavioural root causes of maladministration and </a:t>
            </a:r>
            <a:r>
              <a:rPr lang="en-ZA" sz="1400" dirty="0" smtClean="0">
                <a:latin typeface="+mj-lt"/>
                <a:ea typeface="Calibri" panose="020F0502020204030204" pitchFamily="34" charset="0"/>
                <a:cs typeface="Times New Roman" panose="02020603050405020304" pitchFamily="18" charset="0"/>
              </a:rPr>
              <a:t>corruption</a:t>
            </a:r>
          </a:p>
          <a:p>
            <a:pPr algn="ctr"/>
            <a:endParaRPr lang="en-ZA" sz="1400" dirty="0">
              <a:latin typeface="+mj-lt"/>
              <a:ea typeface="Calibri" panose="020F0502020204030204" pitchFamily="34" charset="0"/>
              <a:cs typeface="Times New Roman" panose="02020603050405020304" pitchFamily="18" charset="0"/>
            </a:endParaRPr>
          </a:p>
          <a:p>
            <a:pPr algn="ctr"/>
            <a:r>
              <a:rPr lang="en-ZA" sz="1400" b="1" dirty="0" smtClean="0">
                <a:ea typeface="Calibri" panose="020F0502020204030204" pitchFamily="34" charset="0"/>
                <a:cs typeface="Times New Roman" panose="02020603050405020304" pitchFamily="18" charset="0"/>
              </a:rPr>
              <a:t>(PROGRAMME 3) </a:t>
            </a:r>
            <a:endParaRPr lang="en-US" sz="1400" b="1" dirty="0">
              <a:ea typeface="Calibri" panose="020F0502020204030204" pitchFamily="34" charset="0"/>
              <a:cs typeface="Times New Roman" panose="02020603050405020304" pitchFamily="18" charset="0"/>
            </a:endParaRPr>
          </a:p>
        </p:txBody>
      </p:sp>
      <p:sp>
        <p:nvSpPr>
          <p:cNvPr id="84" name="Rectangle 83"/>
          <p:cNvSpPr/>
          <p:nvPr/>
        </p:nvSpPr>
        <p:spPr>
          <a:xfrm>
            <a:off x="2101339" y="2438400"/>
            <a:ext cx="6802700" cy="2971800"/>
          </a:xfrm>
          <a:prstGeom prst="rect">
            <a:avLst/>
          </a:prstGeom>
          <a:noFill/>
          <a:ln w="3175">
            <a:solidFill>
              <a:schemeClr val="bg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7" name="Isosceles Triangle 6"/>
          <p:cNvSpPr/>
          <p:nvPr/>
        </p:nvSpPr>
        <p:spPr>
          <a:xfrm flipV="1">
            <a:off x="2068613" y="1166400"/>
            <a:ext cx="6697145" cy="363682"/>
          </a:xfrm>
          <a:prstGeom prst="triangle">
            <a:avLst/>
          </a:prstGeom>
          <a:solidFill>
            <a:srgbClr val="CCCC00"/>
          </a:solidFill>
          <a:ln>
            <a:solidFill>
              <a:srgbClr val="CCCC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236696" y="2455138"/>
            <a:ext cx="1580321" cy="2025076"/>
            <a:chOff x="184256" y="2194157"/>
            <a:chExt cx="1527464" cy="1957800"/>
          </a:xfrm>
          <a:solidFill>
            <a:schemeClr val="tx1">
              <a:alpha val="42000"/>
            </a:schemeClr>
          </a:solidFill>
        </p:grpSpPr>
        <p:sp>
          <p:nvSpPr>
            <p:cNvPr id="25" name="Rectangle 24"/>
            <p:cNvSpPr/>
            <p:nvPr/>
          </p:nvSpPr>
          <p:spPr>
            <a:xfrm>
              <a:off x="184256" y="2194157"/>
              <a:ext cx="1527464" cy="1957800"/>
            </a:xfrm>
            <a:prstGeom prst="rect">
              <a:avLst/>
            </a:prstGeom>
            <a:grpFill/>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1600"/>
            </a:p>
          </p:txBody>
        </p:sp>
        <p:sp>
          <p:nvSpPr>
            <p:cNvPr id="26" name="TextBox 25"/>
            <p:cNvSpPr txBox="1"/>
            <p:nvPr/>
          </p:nvSpPr>
          <p:spPr>
            <a:xfrm>
              <a:off x="231961" y="2819114"/>
              <a:ext cx="1432055" cy="707886"/>
            </a:xfrm>
            <a:prstGeom prst="rect">
              <a:avLst/>
            </a:prstGeom>
            <a:noFill/>
          </p:spPr>
          <p:txBody>
            <a:bodyPr wrap="square" rtlCol="0">
              <a:spAutoFit/>
            </a:bodyPr>
            <a:lstStyle/>
            <a:p>
              <a:pPr algn="ctr"/>
              <a:r>
                <a:rPr lang="en-ZA" sz="2000" b="1" dirty="0">
                  <a:solidFill>
                    <a:schemeClr val="bg1"/>
                  </a:solidFill>
                  <a:effectLst>
                    <a:outerShdw blurRad="38100" dist="38100" dir="2700000" algn="tl">
                      <a:srgbClr val="000000">
                        <a:alpha val="43137"/>
                      </a:srgbClr>
                    </a:outerShdw>
                  </a:effectLst>
                  <a:latin typeface="+mj-lt"/>
                </a:rPr>
                <a:t>Strategic Goals</a:t>
              </a:r>
              <a:endParaRPr lang="en-US" sz="2000" b="1" dirty="0">
                <a:solidFill>
                  <a:schemeClr val="bg1"/>
                </a:solidFill>
                <a:effectLst>
                  <a:outerShdw blurRad="38100" dist="38100" dir="2700000" algn="tl">
                    <a:srgbClr val="000000">
                      <a:alpha val="43137"/>
                    </a:srgbClr>
                  </a:outerShdw>
                </a:effectLst>
                <a:latin typeface="+mj-lt"/>
              </a:endParaRPr>
            </a:p>
          </p:txBody>
        </p:sp>
      </p:grpSp>
      <p:sp>
        <p:nvSpPr>
          <p:cNvPr id="29" name="Oval 28"/>
          <p:cNvSpPr/>
          <p:nvPr/>
        </p:nvSpPr>
        <p:spPr>
          <a:xfrm>
            <a:off x="7239000" y="2856794"/>
            <a:ext cx="512833" cy="513738"/>
          </a:xfrm>
          <a:prstGeom prst="ellipse">
            <a:avLst/>
          </a:prstGeom>
          <a:solidFill>
            <a:schemeClr val="accent4">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nvGrpSpPr>
          <p:cNvPr id="32" name="Group 31"/>
          <p:cNvGrpSpPr>
            <a:grpSpLocks noChangeAspect="1"/>
          </p:cNvGrpSpPr>
          <p:nvPr/>
        </p:nvGrpSpPr>
        <p:grpSpPr bwMode="auto">
          <a:xfrm>
            <a:off x="7319060" y="2955709"/>
            <a:ext cx="334052" cy="315908"/>
            <a:chOff x="276" y="281"/>
            <a:chExt cx="313" cy="296"/>
          </a:xfrm>
          <a:solidFill>
            <a:srgbClr val="FFFF00"/>
          </a:solidFill>
        </p:grpSpPr>
        <p:sp>
          <p:nvSpPr>
            <p:cNvPr id="33" name="Freeform 10"/>
            <p:cNvSpPr>
              <a:spLocks/>
            </p:cNvSpPr>
            <p:nvPr/>
          </p:nvSpPr>
          <p:spPr bwMode="auto">
            <a:xfrm>
              <a:off x="293" y="293"/>
              <a:ext cx="90" cy="88"/>
            </a:xfrm>
            <a:custGeom>
              <a:avLst/>
              <a:gdLst>
                <a:gd name="T0" fmla="*/ 178 w 178"/>
                <a:gd name="T1" fmla="*/ 88 h 176"/>
                <a:gd name="T2" fmla="*/ 174 w 178"/>
                <a:gd name="T3" fmla="*/ 105 h 176"/>
                <a:gd name="T4" fmla="*/ 170 w 178"/>
                <a:gd name="T5" fmla="*/ 122 h 176"/>
                <a:gd name="T6" fmla="*/ 161 w 178"/>
                <a:gd name="T7" fmla="*/ 138 h 176"/>
                <a:gd name="T8" fmla="*/ 151 w 178"/>
                <a:gd name="T9" fmla="*/ 151 h 176"/>
                <a:gd name="T10" fmla="*/ 138 w 178"/>
                <a:gd name="T11" fmla="*/ 162 h 176"/>
                <a:gd name="T12" fmla="*/ 122 w 178"/>
                <a:gd name="T13" fmla="*/ 168 h 176"/>
                <a:gd name="T14" fmla="*/ 107 w 178"/>
                <a:gd name="T15" fmla="*/ 174 h 176"/>
                <a:gd name="T16" fmla="*/ 88 w 178"/>
                <a:gd name="T17" fmla="*/ 176 h 176"/>
                <a:gd name="T18" fmla="*/ 78 w 178"/>
                <a:gd name="T19" fmla="*/ 176 h 176"/>
                <a:gd name="T20" fmla="*/ 61 w 178"/>
                <a:gd name="T21" fmla="*/ 172 h 176"/>
                <a:gd name="T22" fmla="*/ 46 w 178"/>
                <a:gd name="T23" fmla="*/ 164 h 176"/>
                <a:gd name="T24" fmla="*/ 32 w 178"/>
                <a:gd name="T25" fmla="*/ 155 h 176"/>
                <a:gd name="T26" fmla="*/ 19 w 178"/>
                <a:gd name="T27" fmla="*/ 145 h 176"/>
                <a:gd name="T28" fmla="*/ 11 w 178"/>
                <a:gd name="T29" fmla="*/ 130 h 176"/>
                <a:gd name="T30" fmla="*/ 4 w 178"/>
                <a:gd name="T31" fmla="*/ 115 h 176"/>
                <a:gd name="T32" fmla="*/ 0 w 178"/>
                <a:gd name="T33" fmla="*/ 97 h 176"/>
                <a:gd name="T34" fmla="*/ 0 w 178"/>
                <a:gd name="T35" fmla="*/ 88 h 176"/>
                <a:gd name="T36" fmla="*/ 2 w 178"/>
                <a:gd name="T37" fmla="*/ 71 h 176"/>
                <a:gd name="T38" fmla="*/ 7 w 178"/>
                <a:gd name="T39" fmla="*/ 53 h 176"/>
                <a:gd name="T40" fmla="*/ 15 w 178"/>
                <a:gd name="T41" fmla="*/ 38 h 176"/>
                <a:gd name="T42" fmla="*/ 27 w 178"/>
                <a:gd name="T43" fmla="*/ 25 h 176"/>
                <a:gd name="T44" fmla="*/ 38 w 178"/>
                <a:gd name="T45" fmla="*/ 15 h 176"/>
                <a:gd name="T46" fmla="*/ 53 w 178"/>
                <a:gd name="T47" fmla="*/ 6 h 176"/>
                <a:gd name="T48" fmla="*/ 71 w 178"/>
                <a:gd name="T49" fmla="*/ 2 h 176"/>
                <a:gd name="T50" fmla="*/ 88 w 178"/>
                <a:gd name="T51" fmla="*/ 0 h 176"/>
                <a:gd name="T52" fmla="*/ 96 w 178"/>
                <a:gd name="T53" fmla="*/ 0 h 176"/>
                <a:gd name="T54" fmla="*/ 115 w 178"/>
                <a:gd name="T55" fmla="*/ 4 h 176"/>
                <a:gd name="T56" fmla="*/ 130 w 178"/>
                <a:gd name="T57" fmla="*/ 11 h 176"/>
                <a:gd name="T58" fmla="*/ 145 w 178"/>
                <a:gd name="T59" fmla="*/ 19 h 176"/>
                <a:gd name="T60" fmla="*/ 157 w 178"/>
                <a:gd name="T61" fmla="*/ 32 h 176"/>
                <a:gd name="T62" fmla="*/ 167 w 178"/>
                <a:gd name="T63" fmla="*/ 46 h 176"/>
                <a:gd name="T64" fmla="*/ 172 w 178"/>
                <a:gd name="T65" fmla="*/ 61 h 176"/>
                <a:gd name="T66" fmla="*/ 176 w 178"/>
                <a:gd name="T67" fmla="*/ 78 h 176"/>
                <a:gd name="T68" fmla="*/ 178 w 178"/>
                <a:gd name="T69" fmla="*/ 8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8" h="176">
                  <a:moveTo>
                    <a:pt x="178" y="88"/>
                  </a:moveTo>
                  <a:lnTo>
                    <a:pt x="178" y="88"/>
                  </a:lnTo>
                  <a:lnTo>
                    <a:pt x="176" y="97"/>
                  </a:lnTo>
                  <a:lnTo>
                    <a:pt x="174" y="105"/>
                  </a:lnTo>
                  <a:lnTo>
                    <a:pt x="172" y="115"/>
                  </a:lnTo>
                  <a:lnTo>
                    <a:pt x="170" y="122"/>
                  </a:lnTo>
                  <a:lnTo>
                    <a:pt x="167" y="130"/>
                  </a:lnTo>
                  <a:lnTo>
                    <a:pt x="161" y="138"/>
                  </a:lnTo>
                  <a:lnTo>
                    <a:pt x="157" y="145"/>
                  </a:lnTo>
                  <a:lnTo>
                    <a:pt x="151" y="151"/>
                  </a:lnTo>
                  <a:lnTo>
                    <a:pt x="145" y="155"/>
                  </a:lnTo>
                  <a:lnTo>
                    <a:pt x="138" y="162"/>
                  </a:lnTo>
                  <a:lnTo>
                    <a:pt x="130" y="164"/>
                  </a:lnTo>
                  <a:lnTo>
                    <a:pt x="122" y="168"/>
                  </a:lnTo>
                  <a:lnTo>
                    <a:pt x="115" y="172"/>
                  </a:lnTo>
                  <a:lnTo>
                    <a:pt x="107" y="174"/>
                  </a:lnTo>
                  <a:lnTo>
                    <a:pt x="96" y="176"/>
                  </a:lnTo>
                  <a:lnTo>
                    <a:pt x="88" y="176"/>
                  </a:lnTo>
                  <a:lnTo>
                    <a:pt x="88" y="176"/>
                  </a:lnTo>
                  <a:lnTo>
                    <a:pt x="78" y="176"/>
                  </a:lnTo>
                  <a:lnTo>
                    <a:pt x="71" y="174"/>
                  </a:lnTo>
                  <a:lnTo>
                    <a:pt x="61" y="172"/>
                  </a:lnTo>
                  <a:lnTo>
                    <a:pt x="53" y="168"/>
                  </a:lnTo>
                  <a:lnTo>
                    <a:pt x="46" y="164"/>
                  </a:lnTo>
                  <a:lnTo>
                    <a:pt x="38" y="162"/>
                  </a:lnTo>
                  <a:lnTo>
                    <a:pt x="32" y="155"/>
                  </a:lnTo>
                  <a:lnTo>
                    <a:pt x="27" y="151"/>
                  </a:lnTo>
                  <a:lnTo>
                    <a:pt x="19" y="145"/>
                  </a:lnTo>
                  <a:lnTo>
                    <a:pt x="15" y="138"/>
                  </a:lnTo>
                  <a:lnTo>
                    <a:pt x="11" y="130"/>
                  </a:lnTo>
                  <a:lnTo>
                    <a:pt x="7" y="122"/>
                  </a:lnTo>
                  <a:lnTo>
                    <a:pt x="4" y="115"/>
                  </a:lnTo>
                  <a:lnTo>
                    <a:pt x="2" y="105"/>
                  </a:lnTo>
                  <a:lnTo>
                    <a:pt x="0" y="97"/>
                  </a:lnTo>
                  <a:lnTo>
                    <a:pt x="0" y="88"/>
                  </a:lnTo>
                  <a:lnTo>
                    <a:pt x="0" y="88"/>
                  </a:lnTo>
                  <a:lnTo>
                    <a:pt x="0" y="78"/>
                  </a:lnTo>
                  <a:lnTo>
                    <a:pt x="2" y="71"/>
                  </a:lnTo>
                  <a:lnTo>
                    <a:pt x="4" y="61"/>
                  </a:lnTo>
                  <a:lnTo>
                    <a:pt x="7" y="53"/>
                  </a:lnTo>
                  <a:lnTo>
                    <a:pt x="11" y="46"/>
                  </a:lnTo>
                  <a:lnTo>
                    <a:pt x="15" y="38"/>
                  </a:lnTo>
                  <a:lnTo>
                    <a:pt x="19" y="32"/>
                  </a:lnTo>
                  <a:lnTo>
                    <a:pt x="27" y="25"/>
                  </a:lnTo>
                  <a:lnTo>
                    <a:pt x="32" y="19"/>
                  </a:lnTo>
                  <a:lnTo>
                    <a:pt x="38" y="15"/>
                  </a:lnTo>
                  <a:lnTo>
                    <a:pt x="46" y="11"/>
                  </a:lnTo>
                  <a:lnTo>
                    <a:pt x="53" y="6"/>
                  </a:lnTo>
                  <a:lnTo>
                    <a:pt x="61" y="4"/>
                  </a:lnTo>
                  <a:lnTo>
                    <a:pt x="71" y="2"/>
                  </a:lnTo>
                  <a:lnTo>
                    <a:pt x="78" y="0"/>
                  </a:lnTo>
                  <a:lnTo>
                    <a:pt x="88" y="0"/>
                  </a:lnTo>
                  <a:lnTo>
                    <a:pt x="88" y="0"/>
                  </a:lnTo>
                  <a:lnTo>
                    <a:pt x="96" y="0"/>
                  </a:lnTo>
                  <a:lnTo>
                    <a:pt x="107" y="2"/>
                  </a:lnTo>
                  <a:lnTo>
                    <a:pt x="115" y="4"/>
                  </a:lnTo>
                  <a:lnTo>
                    <a:pt x="122" y="6"/>
                  </a:lnTo>
                  <a:lnTo>
                    <a:pt x="130" y="11"/>
                  </a:lnTo>
                  <a:lnTo>
                    <a:pt x="138" y="15"/>
                  </a:lnTo>
                  <a:lnTo>
                    <a:pt x="145" y="19"/>
                  </a:lnTo>
                  <a:lnTo>
                    <a:pt x="151" y="25"/>
                  </a:lnTo>
                  <a:lnTo>
                    <a:pt x="157" y="32"/>
                  </a:lnTo>
                  <a:lnTo>
                    <a:pt x="161" y="38"/>
                  </a:lnTo>
                  <a:lnTo>
                    <a:pt x="167" y="46"/>
                  </a:lnTo>
                  <a:lnTo>
                    <a:pt x="170" y="53"/>
                  </a:lnTo>
                  <a:lnTo>
                    <a:pt x="172" y="61"/>
                  </a:lnTo>
                  <a:lnTo>
                    <a:pt x="174" y="71"/>
                  </a:lnTo>
                  <a:lnTo>
                    <a:pt x="176" y="78"/>
                  </a:lnTo>
                  <a:lnTo>
                    <a:pt x="178" y="88"/>
                  </a:lnTo>
                  <a:lnTo>
                    <a:pt x="178" y="88"/>
                  </a:lnTo>
                  <a:close/>
                </a:path>
              </a:pathLst>
            </a:custGeom>
            <a:grpFill/>
            <a:ln w="9525">
              <a:solidFill>
                <a:schemeClr val="accent4">
                  <a:lumMod val="50000"/>
                  <a:lumOff val="50000"/>
                </a:schemeClr>
              </a:solidFill>
              <a:round/>
              <a:headEnd/>
              <a:tailEnd/>
            </a:ln>
          </p:spPr>
          <p:txBody>
            <a:bodyPr vert="horz" wrap="square" lIns="91440" tIns="45720" rIns="91440" bIns="45720" numCol="1" anchor="t" anchorCtr="0" compatLnSpc="1">
              <a:prstTxWarp prst="textNoShape">
                <a:avLst/>
              </a:prstTxWarp>
            </a:bodyPr>
            <a:lstStyle/>
            <a:p>
              <a:endParaRPr lang="en-ZA"/>
            </a:p>
          </p:txBody>
        </p:sp>
        <p:sp>
          <p:nvSpPr>
            <p:cNvPr id="34" name="Freeform 11"/>
            <p:cNvSpPr>
              <a:spLocks/>
            </p:cNvSpPr>
            <p:nvPr/>
          </p:nvSpPr>
          <p:spPr bwMode="auto">
            <a:xfrm>
              <a:off x="276" y="395"/>
              <a:ext cx="128" cy="96"/>
            </a:xfrm>
            <a:custGeom>
              <a:avLst/>
              <a:gdLst>
                <a:gd name="T0" fmla="*/ 144 w 255"/>
                <a:gd name="T1" fmla="*/ 0 h 193"/>
                <a:gd name="T2" fmla="*/ 102 w 255"/>
                <a:gd name="T3" fmla="*/ 0 h 193"/>
                <a:gd name="T4" fmla="*/ 102 w 255"/>
                <a:gd name="T5" fmla="*/ 0 h 193"/>
                <a:gd name="T6" fmla="*/ 94 w 255"/>
                <a:gd name="T7" fmla="*/ 0 h 193"/>
                <a:gd name="T8" fmla="*/ 87 w 255"/>
                <a:gd name="T9" fmla="*/ 1 h 193"/>
                <a:gd name="T10" fmla="*/ 79 w 255"/>
                <a:gd name="T11" fmla="*/ 1 h 193"/>
                <a:gd name="T12" fmla="*/ 69 w 255"/>
                <a:gd name="T13" fmla="*/ 5 h 193"/>
                <a:gd name="T14" fmla="*/ 58 w 255"/>
                <a:gd name="T15" fmla="*/ 11 h 193"/>
                <a:gd name="T16" fmla="*/ 48 w 255"/>
                <a:gd name="T17" fmla="*/ 19 h 193"/>
                <a:gd name="T18" fmla="*/ 44 w 255"/>
                <a:gd name="T19" fmla="*/ 24 h 193"/>
                <a:gd name="T20" fmla="*/ 39 w 255"/>
                <a:gd name="T21" fmla="*/ 30 h 193"/>
                <a:gd name="T22" fmla="*/ 39 w 255"/>
                <a:gd name="T23" fmla="*/ 30 h 193"/>
                <a:gd name="T24" fmla="*/ 35 w 255"/>
                <a:gd name="T25" fmla="*/ 38 h 193"/>
                <a:gd name="T26" fmla="*/ 31 w 255"/>
                <a:gd name="T27" fmla="*/ 45 h 193"/>
                <a:gd name="T28" fmla="*/ 23 w 255"/>
                <a:gd name="T29" fmla="*/ 65 h 193"/>
                <a:gd name="T30" fmla="*/ 18 w 255"/>
                <a:gd name="T31" fmla="*/ 88 h 193"/>
                <a:gd name="T32" fmla="*/ 12 w 255"/>
                <a:gd name="T33" fmla="*/ 111 h 193"/>
                <a:gd name="T34" fmla="*/ 2 w 255"/>
                <a:gd name="T35" fmla="*/ 147 h 193"/>
                <a:gd name="T36" fmla="*/ 0 w 255"/>
                <a:gd name="T37" fmla="*/ 164 h 193"/>
                <a:gd name="T38" fmla="*/ 0 w 255"/>
                <a:gd name="T39" fmla="*/ 164 h 193"/>
                <a:gd name="T40" fmla="*/ 0 w 255"/>
                <a:gd name="T41" fmla="*/ 168 h 193"/>
                <a:gd name="T42" fmla="*/ 0 w 255"/>
                <a:gd name="T43" fmla="*/ 174 h 193"/>
                <a:gd name="T44" fmla="*/ 2 w 255"/>
                <a:gd name="T45" fmla="*/ 179 h 193"/>
                <a:gd name="T46" fmla="*/ 4 w 255"/>
                <a:gd name="T47" fmla="*/ 183 h 193"/>
                <a:gd name="T48" fmla="*/ 8 w 255"/>
                <a:gd name="T49" fmla="*/ 187 h 193"/>
                <a:gd name="T50" fmla="*/ 16 w 255"/>
                <a:gd name="T51" fmla="*/ 191 h 193"/>
                <a:gd name="T52" fmla="*/ 25 w 255"/>
                <a:gd name="T53" fmla="*/ 193 h 193"/>
                <a:gd name="T54" fmla="*/ 226 w 255"/>
                <a:gd name="T55" fmla="*/ 193 h 193"/>
                <a:gd name="T56" fmla="*/ 226 w 255"/>
                <a:gd name="T57" fmla="*/ 193 h 193"/>
                <a:gd name="T58" fmla="*/ 230 w 255"/>
                <a:gd name="T59" fmla="*/ 191 h 193"/>
                <a:gd name="T60" fmla="*/ 236 w 255"/>
                <a:gd name="T61" fmla="*/ 191 h 193"/>
                <a:gd name="T62" fmla="*/ 242 w 255"/>
                <a:gd name="T63" fmla="*/ 187 h 193"/>
                <a:gd name="T64" fmla="*/ 246 w 255"/>
                <a:gd name="T65" fmla="*/ 185 h 193"/>
                <a:gd name="T66" fmla="*/ 251 w 255"/>
                <a:gd name="T67" fmla="*/ 181 h 193"/>
                <a:gd name="T68" fmla="*/ 255 w 255"/>
                <a:gd name="T69" fmla="*/ 174 h 193"/>
                <a:gd name="T70" fmla="*/ 255 w 255"/>
                <a:gd name="T71" fmla="*/ 164 h 193"/>
                <a:gd name="T72" fmla="*/ 255 w 255"/>
                <a:gd name="T73" fmla="*/ 164 h 193"/>
                <a:gd name="T74" fmla="*/ 253 w 255"/>
                <a:gd name="T75" fmla="*/ 149 h 193"/>
                <a:gd name="T76" fmla="*/ 246 w 255"/>
                <a:gd name="T77" fmla="*/ 111 h 193"/>
                <a:gd name="T78" fmla="*/ 240 w 255"/>
                <a:gd name="T79" fmla="*/ 89 h 193"/>
                <a:gd name="T80" fmla="*/ 232 w 255"/>
                <a:gd name="T81" fmla="*/ 68 h 193"/>
                <a:gd name="T82" fmla="*/ 225 w 255"/>
                <a:gd name="T83" fmla="*/ 47 h 193"/>
                <a:gd name="T84" fmla="*/ 221 w 255"/>
                <a:gd name="T85" fmla="*/ 40 h 193"/>
                <a:gd name="T86" fmla="*/ 215 w 255"/>
                <a:gd name="T87" fmla="*/ 32 h 193"/>
                <a:gd name="T88" fmla="*/ 215 w 255"/>
                <a:gd name="T89" fmla="*/ 32 h 193"/>
                <a:gd name="T90" fmla="*/ 209 w 255"/>
                <a:gd name="T91" fmla="*/ 24 h 193"/>
                <a:gd name="T92" fmla="*/ 205 w 255"/>
                <a:gd name="T93" fmla="*/ 19 h 193"/>
                <a:gd name="T94" fmla="*/ 200 w 255"/>
                <a:gd name="T95" fmla="*/ 13 h 193"/>
                <a:gd name="T96" fmla="*/ 194 w 255"/>
                <a:gd name="T97" fmla="*/ 11 h 193"/>
                <a:gd name="T98" fmla="*/ 182 w 255"/>
                <a:gd name="T99" fmla="*/ 5 h 193"/>
                <a:gd name="T100" fmla="*/ 171 w 255"/>
                <a:gd name="T101" fmla="*/ 1 h 193"/>
                <a:gd name="T102" fmla="*/ 159 w 255"/>
                <a:gd name="T103" fmla="*/ 0 h 193"/>
                <a:gd name="T104" fmla="*/ 152 w 255"/>
                <a:gd name="T105" fmla="*/ 0 h 193"/>
                <a:gd name="T106" fmla="*/ 144 w 255"/>
                <a:gd name="T107" fmla="*/ 0 h 193"/>
                <a:gd name="T108" fmla="*/ 144 w 255"/>
                <a:gd name="T109"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5" h="193">
                  <a:moveTo>
                    <a:pt x="144" y="0"/>
                  </a:moveTo>
                  <a:lnTo>
                    <a:pt x="102" y="0"/>
                  </a:lnTo>
                  <a:lnTo>
                    <a:pt x="102" y="0"/>
                  </a:lnTo>
                  <a:lnTo>
                    <a:pt x="94" y="0"/>
                  </a:lnTo>
                  <a:lnTo>
                    <a:pt x="87" y="1"/>
                  </a:lnTo>
                  <a:lnTo>
                    <a:pt x="79" y="1"/>
                  </a:lnTo>
                  <a:lnTo>
                    <a:pt x="69" y="5"/>
                  </a:lnTo>
                  <a:lnTo>
                    <a:pt x="58" y="11"/>
                  </a:lnTo>
                  <a:lnTo>
                    <a:pt x="48" y="19"/>
                  </a:lnTo>
                  <a:lnTo>
                    <a:pt x="44" y="24"/>
                  </a:lnTo>
                  <a:lnTo>
                    <a:pt x="39" y="30"/>
                  </a:lnTo>
                  <a:lnTo>
                    <a:pt x="39" y="30"/>
                  </a:lnTo>
                  <a:lnTo>
                    <a:pt x="35" y="38"/>
                  </a:lnTo>
                  <a:lnTo>
                    <a:pt x="31" y="45"/>
                  </a:lnTo>
                  <a:lnTo>
                    <a:pt x="23" y="65"/>
                  </a:lnTo>
                  <a:lnTo>
                    <a:pt x="18" y="88"/>
                  </a:lnTo>
                  <a:lnTo>
                    <a:pt x="12" y="111"/>
                  </a:lnTo>
                  <a:lnTo>
                    <a:pt x="2" y="147"/>
                  </a:lnTo>
                  <a:lnTo>
                    <a:pt x="0" y="164"/>
                  </a:lnTo>
                  <a:lnTo>
                    <a:pt x="0" y="164"/>
                  </a:lnTo>
                  <a:lnTo>
                    <a:pt x="0" y="168"/>
                  </a:lnTo>
                  <a:lnTo>
                    <a:pt x="0" y="174"/>
                  </a:lnTo>
                  <a:lnTo>
                    <a:pt x="2" y="179"/>
                  </a:lnTo>
                  <a:lnTo>
                    <a:pt x="4" y="183"/>
                  </a:lnTo>
                  <a:lnTo>
                    <a:pt x="8" y="187"/>
                  </a:lnTo>
                  <a:lnTo>
                    <a:pt x="16" y="191"/>
                  </a:lnTo>
                  <a:lnTo>
                    <a:pt x="25" y="193"/>
                  </a:lnTo>
                  <a:lnTo>
                    <a:pt x="226" y="193"/>
                  </a:lnTo>
                  <a:lnTo>
                    <a:pt x="226" y="193"/>
                  </a:lnTo>
                  <a:lnTo>
                    <a:pt x="230" y="191"/>
                  </a:lnTo>
                  <a:lnTo>
                    <a:pt x="236" y="191"/>
                  </a:lnTo>
                  <a:lnTo>
                    <a:pt x="242" y="187"/>
                  </a:lnTo>
                  <a:lnTo>
                    <a:pt x="246" y="185"/>
                  </a:lnTo>
                  <a:lnTo>
                    <a:pt x="251" y="181"/>
                  </a:lnTo>
                  <a:lnTo>
                    <a:pt x="255" y="174"/>
                  </a:lnTo>
                  <a:lnTo>
                    <a:pt x="255" y="164"/>
                  </a:lnTo>
                  <a:lnTo>
                    <a:pt x="255" y="164"/>
                  </a:lnTo>
                  <a:lnTo>
                    <a:pt x="253" y="149"/>
                  </a:lnTo>
                  <a:lnTo>
                    <a:pt x="246" y="111"/>
                  </a:lnTo>
                  <a:lnTo>
                    <a:pt x="240" y="89"/>
                  </a:lnTo>
                  <a:lnTo>
                    <a:pt x="232" y="68"/>
                  </a:lnTo>
                  <a:lnTo>
                    <a:pt x="225" y="47"/>
                  </a:lnTo>
                  <a:lnTo>
                    <a:pt x="221" y="40"/>
                  </a:lnTo>
                  <a:lnTo>
                    <a:pt x="215" y="32"/>
                  </a:lnTo>
                  <a:lnTo>
                    <a:pt x="215" y="32"/>
                  </a:lnTo>
                  <a:lnTo>
                    <a:pt x="209" y="24"/>
                  </a:lnTo>
                  <a:lnTo>
                    <a:pt x="205" y="19"/>
                  </a:lnTo>
                  <a:lnTo>
                    <a:pt x="200" y="13"/>
                  </a:lnTo>
                  <a:lnTo>
                    <a:pt x="194" y="11"/>
                  </a:lnTo>
                  <a:lnTo>
                    <a:pt x="182" y="5"/>
                  </a:lnTo>
                  <a:lnTo>
                    <a:pt x="171" y="1"/>
                  </a:lnTo>
                  <a:lnTo>
                    <a:pt x="159" y="0"/>
                  </a:lnTo>
                  <a:lnTo>
                    <a:pt x="152" y="0"/>
                  </a:lnTo>
                  <a:lnTo>
                    <a:pt x="144" y="0"/>
                  </a:lnTo>
                  <a:lnTo>
                    <a:pt x="144" y="0"/>
                  </a:lnTo>
                  <a:close/>
                </a:path>
              </a:pathLst>
            </a:custGeom>
            <a:grpFill/>
            <a:ln w="9525">
              <a:solidFill>
                <a:schemeClr val="accent4">
                  <a:lumMod val="50000"/>
                  <a:lumOff val="50000"/>
                </a:schemeClr>
              </a:solidFill>
              <a:round/>
              <a:headEnd/>
              <a:tailEnd/>
            </a:ln>
          </p:spPr>
          <p:txBody>
            <a:bodyPr vert="horz" wrap="square" lIns="91440" tIns="45720" rIns="91440" bIns="45720" numCol="1" anchor="t" anchorCtr="0" compatLnSpc="1">
              <a:prstTxWarp prst="textNoShape">
                <a:avLst/>
              </a:prstTxWarp>
            </a:bodyPr>
            <a:lstStyle/>
            <a:p>
              <a:endParaRPr lang="en-ZA"/>
            </a:p>
          </p:txBody>
        </p:sp>
        <p:sp>
          <p:nvSpPr>
            <p:cNvPr id="35" name="Freeform 12"/>
            <p:cNvSpPr>
              <a:spLocks/>
            </p:cNvSpPr>
            <p:nvPr/>
          </p:nvSpPr>
          <p:spPr bwMode="auto">
            <a:xfrm>
              <a:off x="479" y="293"/>
              <a:ext cx="87" cy="88"/>
            </a:xfrm>
            <a:custGeom>
              <a:avLst/>
              <a:gdLst>
                <a:gd name="T0" fmla="*/ 174 w 174"/>
                <a:gd name="T1" fmla="*/ 88 h 176"/>
                <a:gd name="T2" fmla="*/ 172 w 174"/>
                <a:gd name="T3" fmla="*/ 105 h 176"/>
                <a:gd name="T4" fmla="*/ 168 w 174"/>
                <a:gd name="T5" fmla="*/ 122 h 176"/>
                <a:gd name="T6" fmla="*/ 159 w 174"/>
                <a:gd name="T7" fmla="*/ 138 h 176"/>
                <a:gd name="T8" fmla="*/ 149 w 174"/>
                <a:gd name="T9" fmla="*/ 151 h 176"/>
                <a:gd name="T10" fmla="*/ 136 w 174"/>
                <a:gd name="T11" fmla="*/ 162 h 176"/>
                <a:gd name="T12" fmla="*/ 120 w 174"/>
                <a:gd name="T13" fmla="*/ 168 h 176"/>
                <a:gd name="T14" fmla="*/ 105 w 174"/>
                <a:gd name="T15" fmla="*/ 174 h 176"/>
                <a:gd name="T16" fmla="*/ 86 w 174"/>
                <a:gd name="T17" fmla="*/ 176 h 176"/>
                <a:gd name="T18" fmla="*/ 78 w 174"/>
                <a:gd name="T19" fmla="*/ 176 h 176"/>
                <a:gd name="T20" fmla="*/ 61 w 174"/>
                <a:gd name="T21" fmla="*/ 172 h 176"/>
                <a:gd name="T22" fmla="*/ 46 w 174"/>
                <a:gd name="T23" fmla="*/ 164 h 176"/>
                <a:gd name="T24" fmla="*/ 32 w 174"/>
                <a:gd name="T25" fmla="*/ 155 h 176"/>
                <a:gd name="T26" fmla="*/ 21 w 174"/>
                <a:gd name="T27" fmla="*/ 145 h 176"/>
                <a:gd name="T28" fmla="*/ 9 w 174"/>
                <a:gd name="T29" fmla="*/ 130 h 176"/>
                <a:gd name="T30" fmla="*/ 3 w 174"/>
                <a:gd name="T31" fmla="*/ 115 h 176"/>
                <a:gd name="T32" fmla="*/ 0 w 174"/>
                <a:gd name="T33" fmla="*/ 97 h 176"/>
                <a:gd name="T34" fmla="*/ 0 w 174"/>
                <a:gd name="T35" fmla="*/ 88 h 176"/>
                <a:gd name="T36" fmla="*/ 1 w 174"/>
                <a:gd name="T37" fmla="*/ 71 h 176"/>
                <a:gd name="T38" fmla="*/ 7 w 174"/>
                <a:gd name="T39" fmla="*/ 53 h 176"/>
                <a:gd name="T40" fmla="*/ 15 w 174"/>
                <a:gd name="T41" fmla="*/ 38 h 176"/>
                <a:gd name="T42" fmla="*/ 26 w 174"/>
                <a:gd name="T43" fmla="*/ 25 h 176"/>
                <a:gd name="T44" fmla="*/ 38 w 174"/>
                <a:gd name="T45" fmla="*/ 15 h 176"/>
                <a:gd name="T46" fmla="*/ 53 w 174"/>
                <a:gd name="T47" fmla="*/ 6 h 176"/>
                <a:gd name="T48" fmla="*/ 69 w 174"/>
                <a:gd name="T49" fmla="*/ 2 h 176"/>
                <a:gd name="T50" fmla="*/ 86 w 174"/>
                <a:gd name="T51" fmla="*/ 0 h 176"/>
                <a:gd name="T52" fmla="*/ 95 w 174"/>
                <a:gd name="T53" fmla="*/ 0 h 176"/>
                <a:gd name="T54" fmla="*/ 113 w 174"/>
                <a:gd name="T55" fmla="*/ 4 h 176"/>
                <a:gd name="T56" fmla="*/ 130 w 174"/>
                <a:gd name="T57" fmla="*/ 11 h 176"/>
                <a:gd name="T58" fmla="*/ 143 w 174"/>
                <a:gd name="T59" fmla="*/ 19 h 176"/>
                <a:gd name="T60" fmla="*/ 155 w 174"/>
                <a:gd name="T61" fmla="*/ 32 h 176"/>
                <a:gd name="T62" fmla="*/ 164 w 174"/>
                <a:gd name="T63" fmla="*/ 46 h 176"/>
                <a:gd name="T64" fmla="*/ 170 w 174"/>
                <a:gd name="T65" fmla="*/ 61 h 176"/>
                <a:gd name="T66" fmla="*/ 174 w 174"/>
                <a:gd name="T67" fmla="*/ 78 h 176"/>
                <a:gd name="T68" fmla="*/ 174 w 174"/>
                <a:gd name="T69" fmla="*/ 8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4" h="176">
                  <a:moveTo>
                    <a:pt x="174" y="88"/>
                  </a:moveTo>
                  <a:lnTo>
                    <a:pt x="174" y="88"/>
                  </a:lnTo>
                  <a:lnTo>
                    <a:pt x="174" y="97"/>
                  </a:lnTo>
                  <a:lnTo>
                    <a:pt x="172" y="105"/>
                  </a:lnTo>
                  <a:lnTo>
                    <a:pt x="170" y="115"/>
                  </a:lnTo>
                  <a:lnTo>
                    <a:pt x="168" y="122"/>
                  </a:lnTo>
                  <a:lnTo>
                    <a:pt x="164" y="130"/>
                  </a:lnTo>
                  <a:lnTo>
                    <a:pt x="159" y="138"/>
                  </a:lnTo>
                  <a:lnTo>
                    <a:pt x="155" y="145"/>
                  </a:lnTo>
                  <a:lnTo>
                    <a:pt x="149" y="151"/>
                  </a:lnTo>
                  <a:lnTo>
                    <a:pt x="143" y="155"/>
                  </a:lnTo>
                  <a:lnTo>
                    <a:pt x="136" y="162"/>
                  </a:lnTo>
                  <a:lnTo>
                    <a:pt x="130" y="164"/>
                  </a:lnTo>
                  <a:lnTo>
                    <a:pt x="120" y="168"/>
                  </a:lnTo>
                  <a:lnTo>
                    <a:pt x="113" y="172"/>
                  </a:lnTo>
                  <a:lnTo>
                    <a:pt x="105" y="174"/>
                  </a:lnTo>
                  <a:lnTo>
                    <a:pt x="95" y="176"/>
                  </a:lnTo>
                  <a:lnTo>
                    <a:pt x="86" y="176"/>
                  </a:lnTo>
                  <a:lnTo>
                    <a:pt x="86" y="176"/>
                  </a:lnTo>
                  <a:lnTo>
                    <a:pt x="78" y="176"/>
                  </a:lnTo>
                  <a:lnTo>
                    <a:pt x="69" y="174"/>
                  </a:lnTo>
                  <a:lnTo>
                    <a:pt x="61" y="172"/>
                  </a:lnTo>
                  <a:lnTo>
                    <a:pt x="53" y="168"/>
                  </a:lnTo>
                  <a:lnTo>
                    <a:pt x="46" y="164"/>
                  </a:lnTo>
                  <a:lnTo>
                    <a:pt x="38" y="162"/>
                  </a:lnTo>
                  <a:lnTo>
                    <a:pt x="32" y="155"/>
                  </a:lnTo>
                  <a:lnTo>
                    <a:pt x="26" y="151"/>
                  </a:lnTo>
                  <a:lnTo>
                    <a:pt x="21" y="145"/>
                  </a:lnTo>
                  <a:lnTo>
                    <a:pt x="15" y="138"/>
                  </a:lnTo>
                  <a:lnTo>
                    <a:pt x="9" y="130"/>
                  </a:lnTo>
                  <a:lnTo>
                    <a:pt x="7" y="122"/>
                  </a:lnTo>
                  <a:lnTo>
                    <a:pt x="3" y="115"/>
                  </a:lnTo>
                  <a:lnTo>
                    <a:pt x="1" y="105"/>
                  </a:lnTo>
                  <a:lnTo>
                    <a:pt x="0" y="97"/>
                  </a:lnTo>
                  <a:lnTo>
                    <a:pt x="0" y="88"/>
                  </a:lnTo>
                  <a:lnTo>
                    <a:pt x="0" y="88"/>
                  </a:lnTo>
                  <a:lnTo>
                    <a:pt x="0" y="78"/>
                  </a:lnTo>
                  <a:lnTo>
                    <a:pt x="1" y="71"/>
                  </a:lnTo>
                  <a:lnTo>
                    <a:pt x="3" y="61"/>
                  </a:lnTo>
                  <a:lnTo>
                    <a:pt x="7" y="53"/>
                  </a:lnTo>
                  <a:lnTo>
                    <a:pt x="9" y="46"/>
                  </a:lnTo>
                  <a:lnTo>
                    <a:pt x="15" y="38"/>
                  </a:lnTo>
                  <a:lnTo>
                    <a:pt x="21" y="32"/>
                  </a:lnTo>
                  <a:lnTo>
                    <a:pt x="26" y="25"/>
                  </a:lnTo>
                  <a:lnTo>
                    <a:pt x="32" y="19"/>
                  </a:lnTo>
                  <a:lnTo>
                    <a:pt x="38" y="15"/>
                  </a:lnTo>
                  <a:lnTo>
                    <a:pt x="46" y="11"/>
                  </a:lnTo>
                  <a:lnTo>
                    <a:pt x="53" y="6"/>
                  </a:lnTo>
                  <a:lnTo>
                    <a:pt x="61" y="4"/>
                  </a:lnTo>
                  <a:lnTo>
                    <a:pt x="69" y="2"/>
                  </a:lnTo>
                  <a:lnTo>
                    <a:pt x="78" y="0"/>
                  </a:lnTo>
                  <a:lnTo>
                    <a:pt x="86" y="0"/>
                  </a:lnTo>
                  <a:lnTo>
                    <a:pt x="86" y="0"/>
                  </a:lnTo>
                  <a:lnTo>
                    <a:pt x="95" y="0"/>
                  </a:lnTo>
                  <a:lnTo>
                    <a:pt x="105" y="2"/>
                  </a:lnTo>
                  <a:lnTo>
                    <a:pt x="113" y="4"/>
                  </a:lnTo>
                  <a:lnTo>
                    <a:pt x="120" y="6"/>
                  </a:lnTo>
                  <a:lnTo>
                    <a:pt x="130" y="11"/>
                  </a:lnTo>
                  <a:lnTo>
                    <a:pt x="136" y="15"/>
                  </a:lnTo>
                  <a:lnTo>
                    <a:pt x="143" y="19"/>
                  </a:lnTo>
                  <a:lnTo>
                    <a:pt x="149" y="25"/>
                  </a:lnTo>
                  <a:lnTo>
                    <a:pt x="155" y="32"/>
                  </a:lnTo>
                  <a:lnTo>
                    <a:pt x="159" y="38"/>
                  </a:lnTo>
                  <a:lnTo>
                    <a:pt x="164" y="46"/>
                  </a:lnTo>
                  <a:lnTo>
                    <a:pt x="168" y="53"/>
                  </a:lnTo>
                  <a:lnTo>
                    <a:pt x="170" y="61"/>
                  </a:lnTo>
                  <a:lnTo>
                    <a:pt x="172" y="71"/>
                  </a:lnTo>
                  <a:lnTo>
                    <a:pt x="174" y="78"/>
                  </a:lnTo>
                  <a:lnTo>
                    <a:pt x="174" y="88"/>
                  </a:lnTo>
                  <a:lnTo>
                    <a:pt x="174" y="88"/>
                  </a:lnTo>
                  <a:close/>
                </a:path>
              </a:pathLst>
            </a:custGeom>
            <a:grpFill/>
            <a:ln w="9525">
              <a:solidFill>
                <a:schemeClr val="accent4">
                  <a:lumMod val="50000"/>
                  <a:lumOff val="50000"/>
                </a:schemeClr>
              </a:solidFill>
              <a:round/>
              <a:headEnd/>
              <a:tailEnd/>
            </a:ln>
          </p:spPr>
          <p:txBody>
            <a:bodyPr vert="horz" wrap="square" lIns="91440" tIns="45720" rIns="91440" bIns="45720" numCol="1" anchor="t" anchorCtr="0" compatLnSpc="1">
              <a:prstTxWarp prst="textNoShape">
                <a:avLst/>
              </a:prstTxWarp>
            </a:bodyPr>
            <a:lstStyle/>
            <a:p>
              <a:endParaRPr lang="en-ZA"/>
            </a:p>
          </p:txBody>
        </p:sp>
        <p:sp>
          <p:nvSpPr>
            <p:cNvPr id="36" name="Freeform 13"/>
            <p:cNvSpPr>
              <a:spLocks/>
            </p:cNvSpPr>
            <p:nvPr/>
          </p:nvSpPr>
          <p:spPr bwMode="auto">
            <a:xfrm>
              <a:off x="461" y="395"/>
              <a:ext cx="128" cy="96"/>
            </a:xfrm>
            <a:custGeom>
              <a:avLst/>
              <a:gdLst>
                <a:gd name="T0" fmla="*/ 144 w 255"/>
                <a:gd name="T1" fmla="*/ 0 h 193"/>
                <a:gd name="T2" fmla="*/ 102 w 255"/>
                <a:gd name="T3" fmla="*/ 0 h 193"/>
                <a:gd name="T4" fmla="*/ 102 w 255"/>
                <a:gd name="T5" fmla="*/ 0 h 193"/>
                <a:gd name="T6" fmla="*/ 94 w 255"/>
                <a:gd name="T7" fmla="*/ 0 h 193"/>
                <a:gd name="T8" fmla="*/ 86 w 255"/>
                <a:gd name="T9" fmla="*/ 1 h 193"/>
                <a:gd name="T10" fmla="*/ 79 w 255"/>
                <a:gd name="T11" fmla="*/ 1 h 193"/>
                <a:gd name="T12" fmla="*/ 69 w 255"/>
                <a:gd name="T13" fmla="*/ 5 h 193"/>
                <a:gd name="T14" fmla="*/ 58 w 255"/>
                <a:gd name="T15" fmla="*/ 11 h 193"/>
                <a:gd name="T16" fmla="*/ 48 w 255"/>
                <a:gd name="T17" fmla="*/ 19 h 193"/>
                <a:gd name="T18" fmla="*/ 44 w 255"/>
                <a:gd name="T19" fmla="*/ 24 h 193"/>
                <a:gd name="T20" fmla="*/ 38 w 255"/>
                <a:gd name="T21" fmla="*/ 30 h 193"/>
                <a:gd name="T22" fmla="*/ 38 w 255"/>
                <a:gd name="T23" fmla="*/ 30 h 193"/>
                <a:gd name="T24" fmla="*/ 35 w 255"/>
                <a:gd name="T25" fmla="*/ 38 h 193"/>
                <a:gd name="T26" fmla="*/ 31 w 255"/>
                <a:gd name="T27" fmla="*/ 45 h 193"/>
                <a:gd name="T28" fmla="*/ 23 w 255"/>
                <a:gd name="T29" fmla="*/ 65 h 193"/>
                <a:gd name="T30" fmla="*/ 17 w 255"/>
                <a:gd name="T31" fmla="*/ 88 h 193"/>
                <a:gd name="T32" fmla="*/ 12 w 255"/>
                <a:gd name="T33" fmla="*/ 111 h 193"/>
                <a:gd name="T34" fmla="*/ 2 w 255"/>
                <a:gd name="T35" fmla="*/ 147 h 193"/>
                <a:gd name="T36" fmla="*/ 0 w 255"/>
                <a:gd name="T37" fmla="*/ 164 h 193"/>
                <a:gd name="T38" fmla="*/ 0 w 255"/>
                <a:gd name="T39" fmla="*/ 164 h 193"/>
                <a:gd name="T40" fmla="*/ 0 w 255"/>
                <a:gd name="T41" fmla="*/ 168 h 193"/>
                <a:gd name="T42" fmla="*/ 0 w 255"/>
                <a:gd name="T43" fmla="*/ 174 h 193"/>
                <a:gd name="T44" fmla="*/ 0 w 255"/>
                <a:gd name="T45" fmla="*/ 179 h 193"/>
                <a:gd name="T46" fmla="*/ 4 w 255"/>
                <a:gd name="T47" fmla="*/ 183 h 193"/>
                <a:gd name="T48" fmla="*/ 10 w 255"/>
                <a:gd name="T49" fmla="*/ 187 h 193"/>
                <a:gd name="T50" fmla="*/ 15 w 255"/>
                <a:gd name="T51" fmla="*/ 191 h 193"/>
                <a:gd name="T52" fmla="*/ 25 w 255"/>
                <a:gd name="T53" fmla="*/ 193 h 193"/>
                <a:gd name="T54" fmla="*/ 226 w 255"/>
                <a:gd name="T55" fmla="*/ 193 h 193"/>
                <a:gd name="T56" fmla="*/ 226 w 255"/>
                <a:gd name="T57" fmla="*/ 193 h 193"/>
                <a:gd name="T58" fmla="*/ 230 w 255"/>
                <a:gd name="T59" fmla="*/ 191 h 193"/>
                <a:gd name="T60" fmla="*/ 234 w 255"/>
                <a:gd name="T61" fmla="*/ 191 h 193"/>
                <a:gd name="T62" fmla="*/ 242 w 255"/>
                <a:gd name="T63" fmla="*/ 187 h 193"/>
                <a:gd name="T64" fmla="*/ 245 w 255"/>
                <a:gd name="T65" fmla="*/ 185 h 193"/>
                <a:gd name="T66" fmla="*/ 251 w 255"/>
                <a:gd name="T67" fmla="*/ 181 h 193"/>
                <a:gd name="T68" fmla="*/ 255 w 255"/>
                <a:gd name="T69" fmla="*/ 174 h 193"/>
                <a:gd name="T70" fmla="*/ 255 w 255"/>
                <a:gd name="T71" fmla="*/ 164 h 193"/>
                <a:gd name="T72" fmla="*/ 255 w 255"/>
                <a:gd name="T73" fmla="*/ 164 h 193"/>
                <a:gd name="T74" fmla="*/ 253 w 255"/>
                <a:gd name="T75" fmla="*/ 149 h 193"/>
                <a:gd name="T76" fmla="*/ 244 w 255"/>
                <a:gd name="T77" fmla="*/ 111 h 193"/>
                <a:gd name="T78" fmla="*/ 240 w 255"/>
                <a:gd name="T79" fmla="*/ 89 h 193"/>
                <a:gd name="T80" fmla="*/ 232 w 255"/>
                <a:gd name="T81" fmla="*/ 68 h 193"/>
                <a:gd name="T82" fmla="*/ 224 w 255"/>
                <a:gd name="T83" fmla="*/ 47 h 193"/>
                <a:gd name="T84" fmla="*/ 219 w 255"/>
                <a:gd name="T85" fmla="*/ 40 h 193"/>
                <a:gd name="T86" fmla="*/ 215 w 255"/>
                <a:gd name="T87" fmla="*/ 32 h 193"/>
                <a:gd name="T88" fmla="*/ 215 w 255"/>
                <a:gd name="T89" fmla="*/ 32 h 193"/>
                <a:gd name="T90" fmla="*/ 209 w 255"/>
                <a:gd name="T91" fmla="*/ 24 h 193"/>
                <a:gd name="T92" fmla="*/ 205 w 255"/>
                <a:gd name="T93" fmla="*/ 19 h 193"/>
                <a:gd name="T94" fmla="*/ 201 w 255"/>
                <a:gd name="T95" fmla="*/ 13 h 193"/>
                <a:gd name="T96" fmla="*/ 194 w 255"/>
                <a:gd name="T97" fmla="*/ 11 h 193"/>
                <a:gd name="T98" fmla="*/ 182 w 255"/>
                <a:gd name="T99" fmla="*/ 5 h 193"/>
                <a:gd name="T100" fmla="*/ 169 w 255"/>
                <a:gd name="T101" fmla="*/ 1 h 193"/>
                <a:gd name="T102" fmla="*/ 161 w 255"/>
                <a:gd name="T103" fmla="*/ 0 h 193"/>
                <a:gd name="T104" fmla="*/ 150 w 255"/>
                <a:gd name="T105" fmla="*/ 0 h 193"/>
                <a:gd name="T106" fmla="*/ 144 w 255"/>
                <a:gd name="T107" fmla="*/ 0 h 193"/>
                <a:gd name="T108" fmla="*/ 144 w 255"/>
                <a:gd name="T109"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5" h="193">
                  <a:moveTo>
                    <a:pt x="144" y="0"/>
                  </a:moveTo>
                  <a:lnTo>
                    <a:pt x="102" y="0"/>
                  </a:lnTo>
                  <a:lnTo>
                    <a:pt x="102" y="0"/>
                  </a:lnTo>
                  <a:lnTo>
                    <a:pt x="94" y="0"/>
                  </a:lnTo>
                  <a:lnTo>
                    <a:pt x="86" y="1"/>
                  </a:lnTo>
                  <a:lnTo>
                    <a:pt x="79" y="1"/>
                  </a:lnTo>
                  <a:lnTo>
                    <a:pt x="69" y="5"/>
                  </a:lnTo>
                  <a:lnTo>
                    <a:pt x="58" y="11"/>
                  </a:lnTo>
                  <a:lnTo>
                    <a:pt x="48" y="19"/>
                  </a:lnTo>
                  <a:lnTo>
                    <a:pt x="44" y="24"/>
                  </a:lnTo>
                  <a:lnTo>
                    <a:pt x="38" y="30"/>
                  </a:lnTo>
                  <a:lnTo>
                    <a:pt x="38" y="30"/>
                  </a:lnTo>
                  <a:lnTo>
                    <a:pt x="35" y="38"/>
                  </a:lnTo>
                  <a:lnTo>
                    <a:pt x="31" y="45"/>
                  </a:lnTo>
                  <a:lnTo>
                    <a:pt x="23" y="65"/>
                  </a:lnTo>
                  <a:lnTo>
                    <a:pt x="17" y="88"/>
                  </a:lnTo>
                  <a:lnTo>
                    <a:pt x="12" y="111"/>
                  </a:lnTo>
                  <a:lnTo>
                    <a:pt x="2" y="147"/>
                  </a:lnTo>
                  <a:lnTo>
                    <a:pt x="0" y="164"/>
                  </a:lnTo>
                  <a:lnTo>
                    <a:pt x="0" y="164"/>
                  </a:lnTo>
                  <a:lnTo>
                    <a:pt x="0" y="168"/>
                  </a:lnTo>
                  <a:lnTo>
                    <a:pt x="0" y="174"/>
                  </a:lnTo>
                  <a:lnTo>
                    <a:pt x="0" y="179"/>
                  </a:lnTo>
                  <a:lnTo>
                    <a:pt x="4" y="183"/>
                  </a:lnTo>
                  <a:lnTo>
                    <a:pt x="10" y="187"/>
                  </a:lnTo>
                  <a:lnTo>
                    <a:pt x="15" y="191"/>
                  </a:lnTo>
                  <a:lnTo>
                    <a:pt x="25" y="193"/>
                  </a:lnTo>
                  <a:lnTo>
                    <a:pt x="226" y="193"/>
                  </a:lnTo>
                  <a:lnTo>
                    <a:pt x="226" y="193"/>
                  </a:lnTo>
                  <a:lnTo>
                    <a:pt x="230" y="191"/>
                  </a:lnTo>
                  <a:lnTo>
                    <a:pt x="234" y="191"/>
                  </a:lnTo>
                  <a:lnTo>
                    <a:pt x="242" y="187"/>
                  </a:lnTo>
                  <a:lnTo>
                    <a:pt x="245" y="185"/>
                  </a:lnTo>
                  <a:lnTo>
                    <a:pt x="251" y="181"/>
                  </a:lnTo>
                  <a:lnTo>
                    <a:pt x="255" y="174"/>
                  </a:lnTo>
                  <a:lnTo>
                    <a:pt x="255" y="164"/>
                  </a:lnTo>
                  <a:lnTo>
                    <a:pt x="255" y="164"/>
                  </a:lnTo>
                  <a:lnTo>
                    <a:pt x="253" y="149"/>
                  </a:lnTo>
                  <a:lnTo>
                    <a:pt x="244" y="111"/>
                  </a:lnTo>
                  <a:lnTo>
                    <a:pt x="240" y="89"/>
                  </a:lnTo>
                  <a:lnTo>
                    <a:pt x="232" y="68"/>
                  </a:lnTo>
                  <a:lnTo>
                    <a:pt x="224" y="47"/>
                  </a:lnTo>
                  <a:lnTo>
                    <a:pt x="219" y="40"/>
                  </a:lnTo>
                  <a:lnTo>
                    <a:pt x="215" y="32"/>
                  </a:lnTo>
                  <a:lnTo>
                    <a:pt x="215" y="32"/>
                  </a:lnTo>
                  <a:lnTo>
                    <a:pt x="209" y="24"/>
                  </a:lnTo>
                  <a:lnTo>
                    <a:pt x="205" y="19"/>
                  </a:lnTo>
                  <a:lnTo>
                    <a:pt x="201" y="13"/>
                  </a:lnTo>
                  <a:lnTo>
                    <a:pt x="194" y="11"/>
                  </a:lnTo>
                  <a:lnTo>
                    <a:pt x="182" y="5"/>
                  </a:lnTo>
                  <a:lnTo>
                    <a:pt x="169" y="1"/>
                  </a:lnTo>
                  <a:lnTo>
                    <a:pt x="161" y="0"/>
                  </a:lnTo>
                  <a:lnTo>
                    <a:pt x="150" y="0"/>
                  </a:lnTo>
                  <a:lnTo>
                    <a:pt x="144" y="0"/>
                  </a:lnTo>
                  <a:lnTo>
                    <a:pt x="144" y="0"/>
                  </a:lnTo>
                  <a:close/>
                </a:path>
              </a:pathLst>
            </a:custGeom>
            <a:grpFill/>
            <a:ln w="9525">
              <a:solidFill>
                <a:schemeClr val="accent4">
                  <a:lumMod val="50000"/>
                  <a:lumOff val="50000"/>
                </a:schemeClr>
              </a:solidFill>
              <a:round/>
              <a:headEnd/>
              <a:tailEnd/>
            </a:ln>
          </p:spPr>
          <p:txBody>
            <a:bodyPr vert="horz" wrap="square" lIns="91440" tIns="45720" rIns="91440" bIns="45720" numCol="1" anchor="t" anchorCtr="0" compatLnSpc="1">
              <a:prstTxWarp prst="textNoShape">
                <a:avLst/>
              </a:prstTxWarp>
            </a:bodyPr>
            <a:lstStyle/>
            <a:p>
              <a:endParaRPr lang="en-ZA"/>
            </a:p>
          </p:txBody>
        </p:sp>
        <p:sp>
          <p:nvSpPr>
            <p:cNvPr id="37" name="Freeform 14"/>
            <p:cNvSpPr>
              <a:spLocks/>
            </p:cNvSpPr>
            <p:nvPr/>
          </p:nvSpPr>
          <p:spPr bwMode="auto">
            <a:xfrm>
              <a:off x="362" y="281"/>
              <a:ext cx="144" cy="142"/>
            </a:xfrm>
            <a:custGeom>
              <a:avLst/>
              <a:gdLst>
                <a:gd name="T0" fmla="*/ 144 w 287"/>
                <a:gd name="T1" fmla="*/ 0 h 285"/>
                <a:gd name="T2" fmla="*/ 115 w 287"/>
                <a:gd name="T3" fmla="*/ 2 h 285"/>
                <a:gd name="T4" fmla="*/ 88 w 287"/>
                <a:gd name="T5" fmla="*/ 9 h 285"/>
                <a:gd name="T6" fmla="*/ 63 w 287"/>
                <a:gd name="T7" fmla="*/ 23 h 285"/>
                <a:gd name="T8" fmla="*/ 42 w 287"/>
                <a:gd name="T9" fmla="*/ 40 h 285"/>
                <a:gd name="T10" fmla="*/ 25 w 287"/>
                <a:gd name="T11" fmla="*/ 61 h 285"/>
                <a:gd name="T12" fmla="*/ 11 w 287"/>
                <a:gd name="T13" fmla="*/ 86 h 285"/>
                <a:gd name="T14" fmla="*/ 4 w 287"/>
                <a:gd name="T15" fmla="*/ 113 h 285"/>
                <a:gd name="T16" fmla="*/ 0 w 287"/>
                <a:gd name="T17" fmla="*/ 141 h 285"/>
                <a:gd name="T18" fmla="*/ 2 w 287"/>
                <a:gd name="T19" fmla="*/ 157 h 285"/>
                <a:gd name="T20" fmla="*/ 7 w 287"/>
                <a:gd name="T21" fmla="*/ 184 h 285"/>
                <a:gd name="T22" fmla="*/ 19 w 287"/>
                <a:gd name="T23" fmla="*/ 210 h 285"/>
                <a:gd name="T24" fmla="*/ 32 w 287"/>
                <a:gd name="T25" fmla="*/ 233 h 285"/>
                <a:gd name="T26" fmla="*/ 53 w 287"/>
                <a:gd name="T27" fmla="*/ 252 h 285"/>
                <a:gd name="T28" fmla="*/ 75 w 287"/>
                <a:gd name="T29" fmla="*/ 268 h 285"/>
                <a:gd name="T30" fmla="*/ 101 w 287"/>
                <a:gd name="T31" fmla="*/ 279 h 285"/>
                <a:gd name="T32" fmla="*/ 128 w 287"/>
                <a:gd name="T33" fmla="*/ 285 h 285"/>
                <a:gd name="T34" fmla="*/ 144 w 287"/>
                <a:gd name="T35" fmla="*/ 285 h 285"/>
                <a:gd name="T36" fmla="*/ 172 w 287"/>
                <a:gd name="T37" fmla="*/ 281 h 285"/>
                <a:gd name="T38" fmla="*/ 197 w 287"/>
                <a:gd name="T39" fmla="*/ 273 h 285"/>
                <a:gd name="T40" fmla="*/ 224 w 287"/>
                <a:gd name="T41" fmla="*/ 260 h 285"/>
                <a:gd name="T42" fmla="*/ 243 w 287"/>
                <a:gd name="T43" fmla="*/ 241 h 285"/>
                <a:gd name="T44" fmla="*/ 262 w 287"/>
                <a:gd name="T45" fmla="*/ 222 h 285"/>
                <a:gd name="T46" fmla="*/ 276 w 287"/>
                <a:gd name="T47" fmla="*/ 199 h 285"/>
                <a:gd name="T48" fmla="*/ 283 w 287"/>
                <a:gd name="T49" fmla="*/ 170 h 285"/>
                <a:gd name="T50" fmla="*/ 287 w 287"/>
                <a:gd name="T51" fmla="*/ 141 h 285"/>
                <a:gd name="T52" fmla="*/ 287 w 287"/>
                <a:gd name="T53" fmla="*/ 126 h 285"/>
                <a:gd name="T54" fmla="*/ 281 w 287"/>
                <a:gd name="T55" fmla="*/ 99 h 285"/>
                <a:gd name="T56" fmla="*/ 270 w 287"/>
                <a:gd name="T57" fmla="*/ 75 h 285"/>
                <a:gd name="T58" fmla="*/ 255 w 287"/>
                <a:gd name="T59" fmla="*/ 52 h 285"/>
                <a:gd name="T60" fmla="*/ 235 w 287"/>
                <a:gd name="T61" fmla="*/ 32 h 285"/>
                <a:gd name="T62" fmla="*/ 212 w 287"/>
                <a:gd name="T63" fmla="*/ 17 h 285"/>
                <a:gd name="T64" fmla="*/ 186 w 287"/>
                <a:gd name="T65" fmla="*/ 6 h 285"/>
                <a:gd name="T66" fmla="*/ 157 w 287"/>
                <a:gd name="T67" fmla="*/ 0 h 285"/>
                <a:gd name="T68" fmla="*/ 144 w 287"/>
                <a:gd name="T69" fmla="*/ 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7" h="285">
                  <a:moveTo>
                    <a:pt x="144" y="0"/>
                  </a:moveTo>
                  <a:lnTo>
                    <a:pt x="144" y="0"/>
                  </a:lnTo>
                  <a:lnTo>
                    <a:pt x="128" y="0"/>
                  </a:lnTo>
                  <a:lnTo>
                    <a:pt x="115" y="2"/>
                  </a:lnTo>
                  <a:lnTo>
                    <a:pt x="101" y="6"/>
                  </a:lnTo>
                  <a:lnTo>
                    <a:pt x="88" y="9"/>
                  </a:lnTo>
                  <a:lnTo>
                    <a:pt x="75" y="17"/>
                  </a:lnTo>
                  <a:lnTo>
                    <a:pt x="63" y="23"/>
                  </a:lnTo>
                  <a:lnTo>
                    <a:pt x="53" y="32"/>
                  </a:lnTo>
                  <a:lnTo>
                    <a:pt x="42" y="40"/>
                  </a:lnTo>
                  <a:lnTo>
                    <a:pt x="32" y="52"/>
                  </a:lnTo>
                  <a:lnTo>
                    <a:pt x="25" y="61"/>
                  </a:lnTo>
                  <a:lnTo>
                    <a:pt x="19" y="75"/>
                  </a:lnTo>
                  <a:lnTo>
                    <a:pt x="11" y="86"/>
                  </a:lnTo>
                  <a:lnTo>
                    <a:pt x="7" y="99"/>
                  </a:lnTo>
                  <a:lnTo>
                    <a:pt x="4" y="113"/>
                  </a:lnTo>
                  <a:lnTo>
                    <a:pt x="2" y="126"/>
                  </a:lnTo>
                  <a:lnTo>
                    <a:pt x="0" y="141"/>
                  </a:lnTo>
                  <a:lnTo>
                    <a:pt x="0" y="141"/>
                  </a:lnTo>
                  <a:lnTo>
                    <a:pt x="2" y="157"/>
                  </a:lnTo>
                  <a:lnTo>
                    <a:pt x="4" y="170"/>
                  </a:lnTo>
                  <a:lnTo>
                    <a:pt x="7" y="184"/>
                  </a:lnTo>
                  <a:lnTo>
                    <a:pt x="11" y="199"/>
                  </a:lnTo>
                  <a:lnTo>
                    <a:pt x="19" y="210"/>
                  </a:lnTo>
                  <a:lnTo>
                    <a:pt x="25" y="222"/>
                  </a:lnTo>
                  <a:lnTo>
                    <a:pt x="32" y="233"/>
                  </a:lnTo>
                  <a:lnTo>
                    <a:pt x="42" y="241"/>
                  </a:lnTo>
                  <a:lnTo>
                    <a:pt x="53" y="252"/>
                  </a:lnTo>
                  <a:lnTo>
                    <a:pt x="63" y="260"/>
                  </a:lnTo>
                  <a:lnTo>
                    <a:pt x="75" y="268"/>
                  </a:lnTo>
                  <a:lnTo>
                    <a:pt x="88" y="273"/>
                  </a:lnTo>
                  <a:lnTo>
                    <a:pt x="101" y="279"/>
                  </a:lnTo>
                  <a:lnTo>
                    <a:pt x="115" y="281"/>
                  </a:lnTo>
                  <a:lnTo>
                    <a:pt x="128" y="285"/>
                  </a:lnTo>
                  <a:lnTo>
                    <a:pt x="144" y="285"/>
                  </a:lnTo>
                  <a:lnTo>
                    <a:pt x="144" y="285"/>
                  </a:lnTo>
                  <a:lnTo>
                    <a:pt x="157" y="285"/>
                  </a:lnTo>
                  <a:lnTo>
                    <a:pt x="172" y="281"/>
                  </a:lnTo>
                  <a:lnTo>
                    <a:pt x="186" y="279"/>
                  </a:lnTo>
                  <a:lnTo>
                    <a:pt x="197" y="273"/>
                  </a:lnTo>
                  <a:lnTo>
                    <a:pt x="212" y="268"/>
                  </a:lnTo>
                  <a:lnTo>
                    <a:pt x="224" y="260"/>
                  </a:lnTo>
                  <a:lnTo>
                    <a:pt x="235" y="252"/>
                  </a:lnTo>
                  <a:lnTo>
                    <a:pt x="243" y="241"/>
                  </a:lnTo>
                  <a:lnTo>
                    <a:pt x="255" y="233"/>
                  </a:lnTo>
                  <a:lnTo>
                    <a:pt x="262" y="222"/>
                  </a:lnTo>
                  <a:lnTo>
                    <a:pt x="270" y="210"/>
                  </a:lnTo>
                  <a:lnTo>
                    <a:pt x="276" y="199"/>
                  </a:lnTo>
                  <a:lnTo>
                    <a:pt x="281" y="184"/>
                  </a:lnTo>
                  <a:lnTo>
                    <a:pt x="283" y="170"/>
                  </a:lnTo>
                  <a:lnTo>
                    <a:pt x="287" y="157"/>
                  </a:lnTo>
                  <a:lnTo>
                    <a:pt x="287" y="141"/>
                  </a:lnTo>
                  <a:lnTo>
                    <a:pt x="287" y="141"/>
                  </a:lnTo>
                  <a:lnTo>
                    <a:pt x="287" y="126"/>
                  </a:lnTo>
                  <a:lnTo>
                    <a:pt x="283" y="113"/>
                  </a:lnTo>
                  <a:lnTo>
                    <a:pt x="281" y="99"/>
                  </a:lnTo>
                  <a:lnTo>
                    <a:pt x="276" y="86"/>
                  </a:lnTo>
                  <a:lnTo>
                    <a:pt x="270" y="75"/>
                  </a:lnTo>
                  <a:lnTo>
                    <a:pt x="262" y="61"/>
                  </a:lnTo>
                  <a:lnTo>
                    <a:pt x="255" y="52"/>
                  </a:lnTo>
                  <a:lnTo>
                    <a:pt x="243" y="40"/>
                  </a:lnTo>
                  <a:lnTo>
                    <a:pt x="235" y="32"/>
                  </a:lnTo>
                  <a:lnTo>
                    <a:pt x="224" y="23"/>
                  </a:lnTo>
                  <a:lnTo>
                    <a:pt x="212" y="17"/>
                  </a:lnTo>
                  <a:lnTo>
                    <a:pt x="197" y="9"/>
                  </a:lnTo>
                  <a:lnTo>
                    <a:pt x="186" y="6"/>
                  </a:lnTo>
                  <a:lnTo>
                    <a:pt x="172" y="2"/>
                  </a:lnTo>
                  <a:lnTo>
                    <a:pt x="157" y="0"/>
                  </a:lnTo>
                  <a:lnTo>
                    <a:pt x="144" y="0"/>
                  </a:lnTo>
                  <a:lnTo>
                    <a:pt x="144" y="0"/>
                  </a:lnTo>
                  <a:close/>
                </a:path>
              </a:pathLst>
            </a:custGeom>
            <a:grpFill/>
            <a:ln w="9525">
              <a:solidFill>
                <a:schemeClr val="accent4">
                  <a:lumMod val="50000"/>
                  <a:lumOff val="50000"/>
                </a:schemeClr>
              </a:solidFill>
              <a:round/>
              <a:headEnd/>
              <a:tailEnd/>
            </a:ln>
          </p:spPr>
          <p:txBody>
            <a:bodyPr vert="horz" wrap="square" lIns="91440" tIns="45720" rIns="91440" bIns="45720" numCol="1" anchor="t" anchorCtr="0" compatLnSpc="1">
              <a:prstTxWarp prst="textNoShape">
                <a:avLst/>
              </a:prstTxWarp>
            </a:bodyPr>
            <a:lstStyle/>
            <a:p>
              <a:endParaRPr lang="en-ZA"/>
            </a:p>
          </p:txBody>
        </p:sp>
        <p:sp>
          <p:nvSpPr>
            <p:cNvPr id="38" name="Freeform 15"/>
            <p:cNvSpPr>
              <a:spLocks/>
            </p:cNvSpPr>
            <p:nvPr/>
          </p:nvSpPr>
          <p:spPr bwMode="auto">
            <a:xfrm>
              <a:off x="338" y="423"/>
              <a:ext cx="200" cy="154"/>
            </a:xfrm>
            <a:custGeom>
              <a:avLst/>
              <a:gdLst>
                <a:gd name="T0" fmla="*/ 228 w 398"/>
                <a:gd name="T1" fmla="*/ 0 h 306"/>
                <a:gd name="T2" fmla="*/ 163 w 398"/>
                <a:gd name="T3" fmla="*/ 0 h 306"/>
                <a:gd name="T4" fmla="*/ 161 w 398"/>
                <a:gd name="T5" fmla="*/ 0 h 306"/>
                <a:gd name="T6" fmla="*/ 146 w 398"/>
                <a:gd name="T7" fmla="*/ 0 h 306"/>
                <a:gd name="T8" fmla="*/ 117 w 398"/>
                <a:gd name="T9" fmla="*/ 6 h 306"/>
                <a:gd name="T10" fmla="*/ 88 w 398"/>
                <a:gd name="T11" fmla="*/ 21 h 306"/>
                <a:gd name="T12" fmla="*/ 71 w 398"/>
                <a:gd name="T13" fmla="*/ 34 h 306"/>
                <a:gd name="T14" fmla="*/ 57 w 398"/>
                <a:gd name="T15" fmla="*/ 52 h 306"/>
                <a:gd name="T16" fmla="*/ 52 w 398"/>
                <a:gd name="T17" fmla="*/ 61 h 306"/>
                <a:gd name="T18" fmla="*/ 34 w 398"/>
                <a:gd name="T19" fmla="*/ 99 h 306"/>
                <a:gd name="T20" fmla="*/ 17 w 398"/>
                <a:gd name="T21" fmla="*/ 163 h 306"/>
                <a:gd name="T22" fmla="*/ 6 w 398"/>
                <a:gd name="T23" fmla="*/ 216 h 306"/>
                <a:gd name="T24" fmla="*/ 0 w 398"/>
                <a:gd name="T25" fmla="*/ 247 h 306"/>
                <a:gd name="T26" fmla="*/ 0 w 398"/>
                <a:gd name="T27" fmla="*/ 262 h 306"/>
                <a:gd name="T28" fmla="*/ 4 w 398"/>
                <a:gd name="T29" fmla="*/ 277 h 306"/>
                <a:gd name="T30" fmla="*/ 9 w 398"/>
                <a:gd name="T31" fmla="*/ 289 h 306"/>
                <a:gd name="T32" fmla="*/ 17 w 398"/>
                <a:gd name="T33" fmla="*/ 295 h 306"/>
                <a:gd name="T34" fmla="*/ 32 w 398"/>
                <a:gd name="T35" fmla="*/ 304 h 306"/>
                <a:gd name="T36" fmla="*/ 46 w 398"/>
                <a:gd name="T37" fmla="*/ 306 h 306"/>
                <a:gd name="T38" fmla="*/ 54 w 398"/>
                <a:gd name="T39" fmla="*/ 306 h 306"/>
                <a:gd name="T40" fmla="*/ 337 w 398"/>
                <a:gd name="T41" fmla="*/ 306 h 306"/>
                <a:gd name="T42" fmla="*/ 337 w 398"/>
                <a:gd name="T43" fmla="*/ 306 h 306"/>
                <a:gd name="T44" fmla="*/ 360 w 398"/>
                <a:gd name="T45" fmla="*/ 304 h 306"/>
                <a:gd name="T46" fmla="*/ 379 w 398"/>
                <a:gd name="T47" fmla="*/ 293 h 306"/>
                <a:gd name="T48" fmla="*/ 393 w 398"/>
                <a:gd name="T49" fmla="*/ 275 h 306"/>
                <a:gd name="T50" fmla="*/ 397 w 398"/>
                <a:gd name="T51" fmla="*/ 264 h 306"/>
                <a:gd name="T52" fmla="*/ 398 w 398"/>
                <a:gd name="T53" fmla="*/ 249 h 306"/>
                <a:gd name="T54" fmla="*/ 398 w 398"/>
                <a:gd name="T55" fmla="*/ 247 h 306"/>
                <a:gd name="T56" fmla="*/ 393 w 398"/>
                <a:gd name="T57" fmla="*/ 218 h 306"/>
                <a:gd name="T58" fmla="*/ 383 w 398"/>
                <a:gd name="T59" fmla="*/ 164 h 306"/>
                <a:gd name="T60" fmla="*/ 364 w 398"/>
                <a:gd name="T61" fmla="*/ 103 h 306"/>
                <a:gd name="T62" fmla="*/ 352 w 398"/>
                <a:gd name="T63" fmla="*/ 76 h 306"/>
                <a:gd name="T64" fmla="*/ 337 w 398"/>
                <a:gd name="T65" fmla="*/ 54 h 306"/>
                <a:gd name="T66" fmla="*/ 331 w 398"/>
                <a:gd name="T67" fmla="*/ 44 h 306"/>
                <a:gd name="T68" fmla="*/ 318 w 398"/>
                <a:gd name="T69" fmla="*/ 31 h 306"/>
                <a:gd name="T70" fmla="*/ 305 w 398"/>
                <a:gd name="T71" fmla="*/ 19 h 306"/>
                <a:gd name="T72" fmla="*/ 282 w 398"/>
                <a:gd name="T73" fmla="*/ 8 h 306"/>
                <a:gd name="T74" fmla="*/ 251 w 398"/>
                <a:gd name="T75" fmla="*/ 0 h 306"/>
                <a:gd name="T76" fmla="*/ 228 w 398"/>
                <a:gd name="T77"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98" h="306">
                  <a:moveTo>
                    <a:pt x="228" y="0"/>
                  </a:moveTo>
                  <a:lnTo>
                    <a:pt x="228" y="0"/>
                  </a:lnTo>
                  <a:lnTo>
                    <a:pt x="220" y="0"/>
                  </a:lnTo>
                  <a:lnTo>
                    <a:pt x="163" y="0"/>
                  </a:lnTo>
                  <a:lnTo>
                    <a:pt x="163" y="0"/>
                  </a:lnTo>
                  <a:lnTo>
                    <a:pt x="161" y="0"/>
                  </a:lnTo>
                  <a:lnTo>
                    <a:pt x="161" y="0"/>
                  </a:lnTo>
                  <a:lnTo>
                    <a:pt x="146" y="0"/>
                  </a:lnTo>
                  <a:lnTo>
                    <a:pt x="132" y="2"/>
                  </a:lnTo>
                  <a:lnTo>
                    <a:pt x="117" y="6"/>
                  </a:lnTo>
                  <a:lnTo>
                    <a:pt x="103" y="13"/>
                  </a:lnTo>
                  <a:lnTo>
                    <a:pt x="88" y="21"/>
                  </a:lnTo>
                  <a:lnTo>
                    <a:pt x="78" y="29"/>
                  </a:lnTo>
                  <a:lnTo>
                    <a:pt x="71" y="34"/>
                  </a:lnTo>
                  <a:lnTo>
                    <a:pt x="65" y="42"/>
                  </a:lnTo>
                  <a:lnTo>
                    <a:pt x="57" y="52"/>
                  </a:lnTo>
                  <a:lnTo>
                    <a:pt x="57" y="52"/>
                  </a:lnTo>
                  <a:lnTo>
                    <a:pt x="52" y="61"/>
                  </a:lnTo>
                  <a:lnTo>
                    <a:pt x="46" y="73"/>
                  </a:lnTo>
                  <a:lnTo>
                    <a:pt x="34" y="99"/>
                  </a:lnTo>
                  <a:lnTo>
                    <a:pt x="27" y="130"/>
                  </a:lnTo>
                  <a:lnTo>
                    <a:pt x="17" y="163"/>
                  </a:lnTo>
                  <a:lnTo>
                    <a:pt x="9" y="191"/>
                  </a:lnTo>
                  <a:lnTo>
                    <a:pt x="6" y="216"/>
                  </a:lnTo>
                  <a:lnTo>
                    <a:pt x="0" y="247"/>
                  </a:lnTo>
                  <a:lnTo>
                    <a:pt x="0" y="247"/>
                  </a:lnTo>
                  <a:lnTo>
                    <a:pt x="0" y="252"/>
                  </a:lnTo>
                  <a:lnTo>
                    <a:pt x="0" y="262"/>
                  </a:lnTo>
                  <a:lnTo>
                    <a:pt x="0" y="268"/>
                  </a:lnTo>
                  <a:lnTo>
                    <a:pt x="4" y="277"/>
                  </a:lnTo>
                  <a:lnTo>
                    <a:pt x="6" y="283"/>
                  </a:lnTo>
                  <a:lnTo>
                    <a:pt x="9" y="289"/>
                  </a:lnTo>
                  <a:lnTo>
                    <a:pt x="9" y="289"/>
                  </a:lnTo>
                  <a:lnTo>
                    <a:pt x="17" y="295"/>
                  </a:lnTo>
                  <a:lnTo>
                    <a:pt x="27" y="302"/>
                  </a:lnTo>
                  <a:lnTo>
                    <a:pt x="32" y="304"/>
                  </a:lnTo>
                  <a:lnTo>
                    <a:pt x="38" y="306"/>
                  </a:lnTo>
                  <a:lnTo>
                    <a:pt x="46" y="306"/>
                  </a:lnTo>
                  <a:lnTo>
                    <a:pt x="54" y="306"/>
                  </a:lnTo>
                  <a:lnTo>
                    <a:pt x="54" y="306"/>
                  </a:lnTo>
                  <a:lnTo>
                    <a:pt x="55" y="306"/>
                  </a:lnTo>
                  <a:lnTo>
                    <a:pt x="337" y="306"/>
                  </a:lnTo>
                  <a:lnTo>
                    <a:pt x="337" y="306"/>
                  </a:lnTo>
                  <a:lnTo>
                    <a:pt x="337" y="306"/>
                  </a:lnTo>
                  <a:lnTo>
                    <a:pt x="349" y="306"/>
                  </a:lnTo>
                  <a:lnTo>
                    <a:pt x="360" y="304"/>
                  </a:lnTo>
                  <a:lnTo>
                    <a:pt x="370" y="300"/>
                  </a:lnTo>
                  <a:lnTo>
                    <a:pt x="379" y="293"/>
                  </a:lnTo>
                  <a:lnTo>
                    <a:pt x="387" y="285"/>
                  </a:lnTo>
                  <a:lnTo>
                    <a:pt x="393" y="275"/>
                  </a:lnTo>
                  <a:lnTo>
                    <a:pt x="395" y="270"/>
                  </a:lnTo>
                  <a:lnTo>
                    <a:pt x="397" y="264"/>
                  </a:lnTo>
                  <a:lnTo>
                    <a:pt x="398" y="256"/>
                  </a:lnTo>
                  <a:lnTo>
                    <a:pt x="398" y="249"/>
                  </a:lnTo>
                  <a:lnTo>
                    <a:pt x="398" y="249"/>
                  </a:lnTo>
                  <a:lnTo>
                    <a:pt x="398" y="247"/>
                  </a:lnTo>
                  <a:lnTo>
                    <a:pt x="398" y="247"/>
                  </a:lnTo>
                  <a:lnTo>
                    <a:pt x="393" y="218"/>
                  </a:lnTo>
                  <a:lnTo>
                    <a:pt x="389" y="193"/>
                  </a:lnTo>
                  <a:lnTo>
                    <a:pt x="383" y="164"/>
                  </a:lnTo>
                  <a:lnTo>
                    <a:pt x="374" y="134"/>
                  </a:lnTo>
                  <a:lnTo>
                    <a:pt x="364" y="103"/>
                  </a:lnTo>
                  <a:lnTo>
                    <a:pt x="358" y="90"/>
                  </a:lnTo>
                  <a:lnTo>
                    <a:pt x="352" y="76"/>
                  </a:lnTo>
                  <a:lnTo>
                    <a:pt x="345" y="65"/>
                  </a:lnTo>
                  <a:lnTo>
                    <a:pt x="337" y="54"/>
                  </a:lnTo>
                  <a:lnTo>
                    <a:pt x="337" y="54"/>
                  </a:lnTo>
                  <a:lnTo>
                    <a:pt x="331" y="44"/>
                  </a:lnTo>
                  <a:lnTo>
                    <a:pt x="326" y="36"/>
                  </a:lnTo>
                  <a:lnTo>
                    <a:pt x="318" y="31"/>
                  </a:lnTo>
                  <a:lnTo>
                    <a:pt x="310" y="25"/>
                  </a:lnTo>
                  <a:lnTo>
                    <a:pt x="305" y="19"/>
                  </a:lnTo>
                  <a:lnTo>
                    <a:pt x="297" y="15"/>
                  </a:lnTo>
                  <a:lnTo>
                    <a:pt x="282" y="8"/>
                  </a:lnTo>
                  <a:lnTo>
                    <a:pt x="266" y="2"/>
                  </a:lnTo>
                  <a:lnTo>
                    <a:pt x="251" y="0"/>
                  </a:lnTo>
                  <a:lnTo>
                    <a:pt x="239" y="0"/>
                  </a:lnTo>
                  <a:lnTo>
                    <a:pt x="228" y="0"/>
                  </a:lnTo>
                  <a:lnTo>
                    <a:pt x="228" y="0"/>
                  </a:lnTo>
                  <a:close/>
                </a:path>
              </a:pathLst>
            </a:custGeom>
            <a:grpFill/>
            <a:ln w="9525">
              <a:solidFill>
                <a:schemeClr val="accent4">
                  <a:lumMod val="50000"/>
                  <a:lumOff val="50000"/>
                </a:schemeClr>
              </a:solidFill>
              <a:round/>
              <a:headEnd/>
              <a:tailEnd/>
            </a:ln>
          </p:spPr>
          <p:txBody>
            <a:bodyPr vert="horz" wrap="square" lIns="91440" tIns="45720" rIns="91440" bIns="45720" numCol="1" anchor="t" anchorCtr="0" compatLnSpc="1">
              <a:prstTxWarp prst="textNoShape">
                <a:avLst/>
              </a:prstTxWarp>
            </a:bodyPr>
            <a:lstStyle/>
            <a:p>
              <a:endParaRPr lang="en-ZA"/>
            </a:p>
          </p:txBody>
        </p:sp>
        <p:sp>
          <p:nvSpPr>
            <p:cNvPr id="39" name="Freeform 16"/>
            <p:cNvSpPr>
              <a:spLocks/>
            </p:cNvSpPr>
            <p:nvPr/>
          </p:nvSpPr>
          <p:spPr bwMode="auto">
            <a:xfrm>
              <a:off x="372" y="291"/>
              <a:ext cx="124" cy="123"/>
            </a:xfrm>
            <a:custGeom>
              <a:avLst/>
              <a:gdLst>
                <a:gd name="T0" fmla="*/ 247 w 247"/>
                <a:gd name="T1" fmla="*/ 124 h 247"/>
                <a:gd name="T2" fmla="*/ 245 w 247"/>
                <a:gd name="T3" fmla="*/ 149 h 247"/>
                <a:gd name="T4" fmla="*/ 238 w 247"/>
                <a:gd name="T5" fmla="*/ 172 h 247"/>
                <a:gd name="T6" fmla="*/ 228 w 247"/>
                <a:gd name="T7" fmla="*/ 193 h 247"/>
                <a:gd name="T8" fmla="*/ 211 w 247"/>
                <a:gd name="T9" fmla="*/ 212 h 247"/>
                <a:gd name="T10" fmla="*/ 193 w 247"/>
                <a:gd name="T11" fmla="*/ 226 h 247"/>
                <a:gd name="T12" fmla="*/ 172 w 247"/>
                <a:gd name="T13" fmla="*/ 239 h 247"/>
                <a:gd name="T14" fmla="*/ 149 w 247"/>
                <a:gd name="T15" fmla="*/ 245 h 247"/>
                <a:gd name="T16" fmla="*/ 125 w 247"/>
                <a:gd name="T17" fmla="*/ 247 h 247"/>
                <a:gd name="T18" fmla="*/ 111 w 247"/>
                <a:gd name="T19" fmla="*/ 247 h 247"/>
                <a:gd name="T20" fmla="*/ 88 w 247"/>
                <a:gd name="T21" fmla="*/ 241 h 247"/>
                <a:gd name="T22" fmla="*/ 65 w 247"/>
                <a:gd name="T23" fmla="*/ 233 h 247"/>
                <a:gd name="T24" fmla="*/ 46 w 247"/>
                <a:gd name="T25" fmla="*/ 218 h 247"/>
                <a:gd name="T26" fmla="*/ 29 w 247"/>
                <a:gd name="T27" fmla="*/ 201 h 247"/>
                <a:gd name="T28" fmla="*/ 13 w 247"/>
                <a:gd name="T29" fmla="*/ 184 h 247"/>
                <a:gd name="T30" fmla="*/ 6 w 247"/>
                <a:gd name="T31" fmla="*/ 161 h 247"/>
                <a:gd name="T32" fmla="*/ 2 w 247"/>
                <a:gd name="T33" fmla="*/ 138 h 247"/>
                <a:gd name="T34" fmla="*/ 0 w 247"/>
                <a:gd name="T35" fmla="*/ 124 h 247"/>
                <a:gd name="T36" fmla="*/ 2 w 247"/>
                <a:gd name="T37" fmla="*/ 100 h 247"/>
                <a:gd name="T38" fmla="*/ 10 w 247"/>
                <a:gd name="T39" fmla="*/ 77 h 247"/>
                <a:gd name="T40" fmla="*/ 21 w 247"/>
                <a:gd name="T41" fmla="*/ 56 h 247"/>
                <a:gd name="T42" fmla="*/ 36 w 247"/>
                <a:gd name="T43" fmla="*/ 36 h 247"/>
                <a:gd name="T44" fmla="*/ 54 w 247"/>
                <a:gd name="T45" fmla="*/ 23 h 247"/>
                <a:gd name="T46" fmla="*/ 75 w 247"/>
                <a:gd name="T47" fmla="*/ 10 h 247"/>
                <a:gd name="T48" fmla="*/ 100 w 247"/>
                <a:gd name="T49" fmla="*/ 4 h 247"/>
                <a:gd name="T50" fmla="*/ 125 w 247"/>
                <a:gd name="T51" fmla="*/ 0 h 247"/>
                <a:gd name="T52" fmla="*/ 138 w 247"/>
                <a:gd name="T53" fmla="*/ 2 h 247"/>
                <a:gd name="T54" fmla="*/ 161 w 247"/>
                <a:gd name="T55" fmla="*/ 6 h 247"/>
                <a:gd name="T56" fmla="*/ 184 w 247"/>
                <a:gd name="T57" fmla="*/ 17 h 247"/>
                <a:gd name="T58" fmla="*/ 203 w 247"/>
                <a:gd name="T59" fmla="*/ 29 h 247"/>
                <a:gd name="T60" fmla="*/ 220 w 247"/>
                <a:gd name="T61" fmla="*/ 46 h 247"/>
                <a:gd name="T62" fmla="*/ 234 w 247"/>
                <a:gd name="T63" fmla="*/ 67 h 247"/>
                <a:gd name="T64" fmla="*/ 243 w 247"/>
                <a:gd name="T65" fmla="*/ 88 h 247"/>
                <a:gd name="T66" fmla="*/ 247 w 247"/>
                <a:gd name="T67" fmla="*/ 113 h 247"/>
                <a:gd name="T68" fmla="*/ 247 w 247"/>
                <a:gd name="T69" fmla="*/ 124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7" h="247">
                  <a:moveTo>
                    <a:pt x="247" y="124"/>
                  </a:moveTo>
                  <a:lnTo>
                    <a:pt x="247" y="124"/>
                  </a:lnTo>
                  <a:lnTo>
                    <a:pt x="247" y="138"/>
                  </a:lnTo>
                  <a:lnTo>
                    <a:pt x="245" y="149"/>
                  </a:lnTo>
                  <a:lnTo>
                    <a:pt x="243" y="161"/>
                  </a:lnTo>
                  <a:lnTo>
                    <a:pt x="238" y="172"/>
                  </a:lnTo>
                  <a:lnTo>
                    <a:pt x="234" y="184"/>
                  </a:lnTo>
                  <a:lnTo>
                    <a:pt x="228" y="193"/>
                  </a:lnTo>
                  <a:lnTo>
                    <a:pt x="220" y="201"/>
                  </a:lnTo>
                  <a:lnTo>
                    <a:pt x="211" y="212"/>
                  </a:lnTo>
                  <a:lnTo>
                    <a:pt x="203" y="218"/>
                  </a:lnTo>
                  <a:lnTo>
                    <a:pt x="193" y="226"/>
                  </a:lnTo>
                  <a:lnTo>
                    <a:pt x="184" y="233"/>
                  </a:lnTo>
                  <a:lnTo>
                    <a:pt x="172" y="239"/>
                  </a:lnTo>
                  <a:lnTo>
                    <a:pt x="161" y="241"/>
                  </a:lnTo>
                  <a:lnTo>
                    <a:pt x="149" y="245"/>
                  </a:lnTo>
                  <a:lnTo>
                    <a:pt x="138" y="247"/>
                  </a:lnTo>
                  <a:lnTo>
                    <a:pt x="125" y="247"/>
                  </a:lnTo>
                  <a:lnTo>
                    <a:pt x="125" y="247"/>
                  </a:lnTo>
                  <a:lnTo>
                    <a:pt x="111" y="247"/>
                  </a:lnTo>
                  <a:lnTo>
                    <a:pt x="100" y="245"/>
                  </a:lnTo>
                  <a:lnTo>
                    <a:pt x="88" y="241"/>
                  </a:lnTo>
                  <a:lnTo>
                    <a:pt x="75" y="239"/>
                  </a:lnTo>
                  <a:lnTo>
                    <a:pt x="65" y="233"/>
                  </a:lnTo>
                  <a:lnTo>
                    <a:pt x="54" y="226"/>
                  </a:lnTo>
                  <a:lnTo>
                    <a:pt x="46" y="218"/>
                  </a:lnTo>
                  <a:lnTo>
                    <a:pt x="36" y="212"/>
                  </a:lnTo>
                  <a:lnTo>
                    <a:pt x="29" y="201"/>
                  </a:lnTo>
                  <a:lnTo>
                    <a:pt x="21" y="193"/>
                  </a:lnTo>
                  <a:lnTo>
                    <a:pt x="13" y="184"/>
                  </a:lnTo>
                  <a:lnTo>
                    <a:pt x="10" y="172"/>
                  </a:lnTo>
                  <a:lnTo>
                    <a:pt x="6" y="161"/>
                  </a:lnTo>
                  <a:lnTo>
                    <a:pt x="2" y="149"/>
                  </a:lnTo>
                  <a:lnTo>
                    <a:pt x="2" y="138"/>
                  </a:lnTo>
                  <a:lnTo>
                    <a:pt x="0" y="124"/>
                  </a:lnTo>
                  <a:lnTo>
                    <a:pt x="0" y="124"/>
                  </a:lnTo>
                  <a:lnTo>
                    <a:pt x="2" y="113"/>
                  </a:lnTo>
                  <a:lnTo>
                    <a:pt x="2" y="100"/>
                  </a:lnTo>
                  <a:lnTo>
                    <a:pt x="6" y="88"/>
                  </a:lnTo>
                  <a:lnTo>
                    <a:pt x="10" y="77"/>
                  </a:lnTo>
                  <a:lnTo>
                    <a:pt x="13" y="67"/>
                  </a:lnTo>
                  <a:lnTo>
                    <a:pt x="21" y="56"/>
                  </a:lnTo>
                  <a:lnTo>
                    <a:pt x="29" y="46"/>
                  </a:lnTo>
                  <a:lnTo>
                    <a:pt x="36" y="36"/>
                  </a:lnTo>
                  <a:lnTo>
                    <a:pt x="46" y="29"/>
                  </a:lnTo>
                  <a:lnTo>
                    <a:pt x="54" y="23"/>
                  </a:lnTo>
                  <a:lnTo>
                    <a:pt x="65" y="17"/>
                  </a:lnTo>
                  <a:lnTo>
                    <a:pt x="75" y="10"/>
                  </a:lnTo>
                  <a:lnTo>
                    <a:pt x="88" y="6"/>
                  </a:lnTo>
                  <a:lnTo>
                    <a:pt x="100" y="4"/>
                  </a:lnTo>
                  <a:lnTo>
                    <a:pt x="111" y="2"/>
                  </a:lnTo>
                  <a:lnTo>
                    <a:pt x="125" y="0"/>
                  </a:lnTo>
                  <a:lnTo>
                    <a:pt x="125" y="0"/>
                  </a:lnTo>
                  <a:lnTo>
                    <a:pt x="138" y="2"/>
                  </a:lnTo>
                  <a:lnTo>
                    <a:pt x="149" y="4"/>
                  </a:lnTo>
                  <a:lnTo>
                    <a:pt x="161" y="6"/>
                  </a:lnTo>
                  <a:lnTo>
                    <a:pt x="172" y="10"/>
                  </a:lnTo>
                  <a:lnTo>
                    <a:pt x="184" y="17"/>
                  </a:lnTo>
                  <a:lnTo>
                    <a:pt x="193" y="23"/>
                  </a:lnTo>
                  <a:lnTo>
                    <a:pt x="203" y="29"/>
                  </a:lnTo>
                  <a:lnTo>
                    <a:pt x="211" y="36"/>
                  </a:lnTo>
                  <a:lnTo>
                    <a:pt x="220" y="46"/>
                  </a:lnTo>
                  <a:lnTo>
                    <a:pt x="228" y="56"/>
                  </a:lnTo>
                  <a:lnTo>
                    <a:pt x="234" y="67"/>
                  </a:lnTo>
                  <a:lnTo>
                    <a:pt x="238" y="77"/>
                  </a:lnTo>
                  <a:lnTo>
                    <a:pt x="243" y="88"/>
                  </a:lnTo>
                  <a:lnTo>
                    <a:pt x="245" y="100"/>
                  </a:lnTo>
                  <a:lnTo>
                    <a:pt x="247" y="113"/>
                  </a:lnTo>
                  <a:lnTo>
                    <a:pt x="247" y="124"/>
                  </a:lnTo>
                  <a:lnTo>
                    <a:pt x="247" y="124"/>
                  </a:lnTo>
                  <a:close/>
                </a:path>
              </a:pathLst>
            </a:custGeom>
            <a:grpFill/>
            <a:ln w="9525">
              <a:solidFill>
                <a:schemeClr val="accent4">
                  <a:lumMod val="50000"/>
                  <a:lumOff val="50000"/>
                </a:schemeClr>
              </a:solidFill>
              <a:round/>
              <a:headEnd/>
              <a:tailEnd/>
            </a:ln>
          </p:spPr>
          <p:txBody>
            <a:bodyPr vert="horz" wrap="square" lIns="91440" tIns="45720" rIns="91440" bIns="45720" numCol="1" anchor="t" anchorCtr="0" compatLnSpc="1">
              <a:prstTxWarp prst="textNoShape">
                <a:avLst/>
              </a:prstTxWarp>
            </a:bodyPr>
            <a:lstStyle/>
            <a:p>
              <a:endParaRPr lang="en-ZA"/>
            </a:p>
          </p:txBody>
        </p:sp>
        <p:sp>
          <p:nvSpPr>
            <p:cNvPr id="40" name="Freeform 17"/>
            <p:cNvSpPr>
              <a:spLocks/>
            </p:cNvSpPr>
            <p:nvPr/>
          </p:nvSpPr>
          <p:spPr bwMode="auto">
            <a:xfrm>
              <a:off x="347" y="432"/>
              <a:ext cx="180" cy="135"/>
            </a:xfrm>
            <a:custGeom>
              <a:avLst/>
              <a:gdLst>
                <a:gd name="T0" fmla="*/ 144 w 360"/>
                <a:gd name="T1" fmla="*/ 2 h 270"/>
                <a:gd name="T2" fmla="*/ 134 w 360"/>
                <a:gd name="T3" fmla="*/ 2 h 270"/>
                <a:gd name="T4" fmla="*/ 111 w 360"/>
                <a:gd name="T5" fmla="*/ 6 h 270"/>
                <a:gd name="T6" fmla="*/ 84 w 360"/>
                <a:gd name="T7" fmla="*/ 17 h 270"/>
                <a:gd name="T8" fmla="*/ 69 w 360"/>
                <a:gd name="T9" fmla="*/ 29 h 270"/>
                <a:gd name="T10" fmla="*/ 56 w 360"/>
                <a:gd name="T11" fmla="*/ 46 h 270"/>
                <a:gd name="T12" fmla="*/ 52 w 360"/>
                <a:gd name="T13" fmla="*/ 54 h 270"/>
                <a:gd name="T14" fmla="*/ 35 w 360"/>
                <a:gd name="T15" fmla="*/ 94 h 270"/>
                <a:gd name="T16" fmla="*/ 17 w 360"/>
                <a:gd name="T17" fmla="*/ 155 h 270"/>
                <a:gd name="T18" fmla="*/ 6 w 360"/>
                <a:gd name="T19" fmla="*/ 209 h 270"/>
                <a:gd name="T20" fmla="*/ 0 w 360"/>
                <a:gd name="T21" fmla="*/ 232 h 270"/>
                <a:gd name="T22" fmla="*/ 2 w 360"/>
                <a:gd name="T23" fmla="*/ 243 h 270"/>
                <a:gd name="T24" fmla="*/ 8 w 360"/>
                <a:gd name="T25" fmla="*/ 257 h 270"/>
                <a:gd name="T26" fmla="*/ 14 w 360"/>
                <a:gd name="T27" fmla="*/ 264 h 270"/>
                <a:gd name="T28" fmla="*/ 23 w 360"/>
                <a:gd name="T29" fmla="*/ 268 h 270"/>
                <a:gd name="T30" fmla="*/ 38 w 360"/>
                <a:gd name="T31" fmla="*/ 270 h 270"/>
                <a:gd name="T32" fmla="*/ 318 w 360"/>
                <a:gd name="T33" fmla="*/ 270 h 270"/>
                <a:gd name="T34" fmla="*/ 332 w 360"/>
                <a:gd name="T35" fmla="*/ 266 h 270"/>
                <a:gd name="T36" fmla="*/ 347 w 360"/>
                <a:gd name="T37" fmla="*/ 260 h 270"/>
                <a:gd name="T38" fmla="*/ 353 w 360"/>
                <a:gd name="T39" fmla="*/ 253 h 270"/>
                <a:gd name="T40" fmla="*/ 358 w 360"/>
                <a:gd name="T41" fmla="*/ 245 h 270"/>
                <a:gd name="T42" fmla="*/ 360 w 360"/>
                <a:gd name="T43" fmla="*/ 232 h 270"/>
                <a:gd name="T44" fmla="*/ 355 w 360"/>
                <a:gd name="T45" fmla="*/ 209 h 270"/>
                <a:gd name="T46" fmla="*/ 345 w 360"/>
                <a:gd name="T47" fmla="*/ 157 h 270"/>
                <a:gd name="T48" fmla="*/ 326 w 360"/>
                <a:gd name="T49" fmla="*/ 96 h 270"/>
                <a:gd name="T50" fmla="*/ 316 w 360"/>
                <a:gd name="T51" fmla="*/ 69 h 270"/>
                <a:gd name="T52" fmla="*/ 303 w 360"/>
                <a:gd name="T53" fmla="*/ 46 h 270"/>
                <a:gd name="T54" fmla="*/ 295 w 360"/>
                <a:gd name="T55" fmla="*/ 37 h 270"/>
                <a:gd name="T56" fmla="*/ 282 w 360"/>
                <a:gd name="T57" fmla="*/ 23 h 270"/>
                <a:gd name="T58" fmla="*/ 265 w 360"/>
                <a:gd name="T59" fmla="*/ 12 h 270"/>
                <a:gd name="T60" fmla="*/ 242 w 360"/>
                <a:gd name="T61" fmla="*/ 4 h 270"/>
                <a:gd name="T62" fmla="*/ 213 w 360"/>
                <a:gd name="T63" fmla="*/ 0 h 270"/>
                <a:gd name="T64" fmla="*/ 203 w 360"/>
                <a:gd name="T65" fmla="*/ 2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0" h="270">
                  <a:moveTo>
                    <a:pt x="203" y="2"/>
                  </a:moveTo>
                  <a:lnTo>
                    <a:pt x="144" y="2"/>
                  </a:lnTo>
                  <a:lnTo>
                    <a:pt x="144" y="2"/>
                  </a:lnTo>
                  <a:lnTo>
                    <a:pt x="134" y="2"/>
                  </a:lnTo>
                  <a:lnTo>
                    <a:pt x="125" y="2"/>
                  </a:lnTo>
                  <a:lnTo>
                    <a:pt x="111" y="6"/>
                  </a:lnTo>
                  <a:lnTo>
                    <a:pt x="98" y="12"/>
                  </a:lnTo>
                  <a:lnTo>
                    <a:pt x="84" y="17"/>
                  </a:lnTo>
                  <a:lnTo>
                    <a:pt x="77" y="23"/>
                  </a:lnTo>
                  <a:lnTo>
                    <a:pt x="69" y="29"/>
                  </a:lnTo>
                  <a:lnTo>
                    <a:pt x="63" y="37"/>
                  </a:lnTo>
                  <a:lnTo>
                    <a:pt x="56" y="46"/>
                  </a:lnTo>
                  <a:lnTo>
                    <a:pt x="56" y="46"/>
                  </a:lnTo>
                  <a:lnTo>
                    <a:pt x="52" y="54"/>
                  </a:lnTo>
                  <a:lnTo>
                    <a:pt x="44" y="65"/>
                  </a:lnTo>
                  <a:lnTo>
                    <a:pt x="35" y="94"/>
                  </a:lnTo>
                  <a:lnTo>
                    <a:pt x="25" y="123"/>
                  </a:lnTo>
                  <a:lnTo>
                    <a:pt x="17" y="155"/>
                  </a:lnTo>
                  <a:lnTo>
                    <a:pt x="10" y="184"/>
                  </a:lnTo>
                  <a:lnTo>
                    <a:pt x="6" y="209"/>
                  </a:lnTo>
                  <a:lnTo>
                    <a:pt x="0" y="232"/>
                  </a:lnTo>
                  <a:lnTo>
                    <a:pt x="0" y="232"/>
                  </a:lnTo>
                  <a:lnTo>
                    <a:pt x="0" y="237"/>
                  </a:lnTo>
                  <a:lnTo>
                    <a:pt x="2" y="243"/>
                  </a:lnTo>
                  <a:lnTo>
                    <a:pt x="4" y="251"/>
                  </a:lnTo>
                  <a:lnTo>
                    <a:pt x="8" y="257"/>
                  </a:lnTo>
                  <a:lnTo>
                    <a:pt x="10" y="260"/>
                  </a:lnTo>
                  <a:lnTo>
                    <a:pt x="14" y="264"/>
                  </a:lnTo>
                  <a:lnTo>
                    <a:pt x="17" y="266"/>
                  </a:lnTo>
                  <a:lnTo>
                    <a:pt x="23" y="268"/>
                  </a:lnTo>
                  <a:lnTo>
                    <a:pt x="31" y="270"/>
                  </a:lnTo>
                  <a:lnTo>
                    <a:pt x="38" y="270"/>
                  </a:lnTo>
                  <a:lnTo>
                    <a:pt x="318" y="270"/>
                  </a:lnTo>
                  <a:lnTo>
                    <a:pt x="318" y="270"/>
                  </a:lnTo>
                  <a:lnTo>
                    <a:pt x="324" y="268"/>
                  </a:lnTo>
                  <a:lnTo>
                    <a:pt x="332" y="266"/>
                  </a:lnTo>
                  <a:lnTo>
                    <a:pt x="339" y="264"/>
                  </a:lnTo>
                  <a:lnTo>
                    <a:pt x="347" y="260"/>
                  </a:lnTo>
                  <a:lnTo>
                    <a:pt x="349" y="257"/>
                  </a:lnTo>
                  <a:lnTo>
                    <a:pt x="353" y="253"/>
                  </a:lnTo>
                  <a:lnTo>
                    <a:pt x="355" y="249"/>
                  </a:lnTo>
                  <a:lnTo>
                    <a:pt x="358" y="245"/>
                  </a:lnTo>
                  <a:lnTo>
                    <a:pt x="360" y="239"/>
                  </a:lnTo>
                  <a:lnTo>
                    <a:pt x="360" y="232"/>
                  </a:lnTo>
                  <a:lnTo>
                    <a:pt x="360" y="232"/>
                  </a:lnTo>
                  <a:lnTo>
                    <a:pt x="355" y="209"/>
                  </a:lnTo>
                  <a:lnTo>
                    <a:pt x="351" y="186"/>
                  </a:lnTo>
                  <a:lnTo>
                    <a:pt x="345" y="157"/>
                  </a:lnTo>
                  <a:lnTo>
                    <a:pt x="337" y="126"/>
                  </a:lnTo>
                  <a:lnTo>
                    <a:pt x="326" y="96"/>
                  </a:lnTo>
                  <a:lnTo>
                    <a:pt x="322" y="81"/>
                  </a:lnTo>
                  <a:lnTo>
                    <a:pt x="316" y="69"/>
                  </a:lnTo>
                  <a:lnTo>
                    <a:pt x="309" y="58"/>
                  </a:lnTo>
                  <a:lnTo>
                    <a:pt x="303" y="46"/>
                  </a:lnTo>
                  <a:lnTo>
                    <a:pt x="303" y="46"/>
                  </a:lnTo>
                  <a:lnTo>
                    <a:pt x="295" y="37"/>
                  </a:lnTo>
                  <a:lnTo>
                    <a:pt x="289" y="29"/>
                  </a:lnTo>
                  <a:lnTo>
                    <a:pt x="282" y="23"/>
                  </a:lnTo>
                  <a:lnTo>
                    <a:pt x="272" y="17"/>
                  </a:lnTo>
                  <a:lnTo>
                    <a:pt x="265" y="12"/>
                  </a:lnTo>
                  <a:lnTo>
                    <a:pt x="257" y="8"/>
                  </a:lnTo>
                  <a:lnTo>
                    <a:pt x="242" y="4"/>
                  </a:lnTo>
                  <a:lnTo>
                    <a:pt x="224" y="2"/>
                  </a:lnTo>
                  <a:lnTo>
                    <a:pt x="213" y="0"/>
                  </a:lnTo>
                  <a:lnTo>
                    <a:pt x="203" y="2"/>
                  </a:lnTo>
                  <a:lnTo>
                    <a:pt x="203" y="2"/>
                  </a:lnTo>
                  <a:close/>
                </a:path>
              </a:pathLst>
            </a:custGeom>
            <a:grpFill/>
            <a:ln w="9525">
              <a:solidFill>
                <a:schemeClr val="accent4">
                  <a:lumMod val="50000"/>
                  <a:lumOff val="50000"/>
                </a:schemeClr>
              </a:solidFill>
              <a:round/>
              <a:headEnd/>
              <a:tailEnd/>
            </a:ln>
          </p:spPr>
          <p:txBody>
            <a:bodyPr vert="horz" wrap="square" lIns="91440" tIns="45720" rIns="91440" bIns="45720" numCol="1" anchor="t" anchorCtr="0" compatLnSpc="1">
              <a:prstTxWarp prst="textNoShape">
                <a:avLst/>
              </a:prstTxWarp>
            </a:bodyPr>
            <a:lstStyle/>
            <a:p>
              <a:endParaRPr lang="en-ZA"/>
            </a:p>
          </p:txBody>
        </p:sp>
      </p:grpSp>
      <p:sp>
        <p:nvSpPr>
          <p:cNvPr id="42" name="Rectangle 41"/>
          <p:cNvSpPr/>
          <p:nvPr/>
        </p:nvSpPr>
        <p:spPr>
          <a:xfrm>
            <a:off x="3962400" y="3352800"/>
            <a:ext cx="2368786" cy="1631216"/>
          </a:xfrm>
          <a:prstGeom prst="rect">
            <a:avLst/>
          </a:prstGeom>
        </p:spPr>
        <p:txBody>
          <a:bodyPr wrap="square">
            <a:spAutoFit/>
          </a:bodyPr>
          <a:lstStyle/>
          <a:p>
            <a:pPr algn="ctr"/>
            <a:r>
              <a:rPr lang="en-ZA" sz="1400" dirty="0">
                <a:latin typeface="+mj-lt"/>
                <a:ea typeface="Calibri" panose="020F0502020204030204" pitchFamily="34" charset="0"/>
                <a:cs typeface="Times New Roman" panose="02020603050405020304" pitchFamily="18" charset="0"/>
              </a:rPr>
              <a:t>To achieve </a:t>
            </a:r>
            <a:r>
              <a:rPr lang="en-ZA" sz="1600" b="1" dirty="0">
                <a:latin typeface="+mj-lt"/>
                <a:ea typeface="Calibri" panose="020F0502020204030204" pitchFamily="34" charset="0"/>
                <a:cs typeface="Times New Roman" panose="02020603050405020304" pitchFamily="18" charset="0"/>
              </a:rPr>
              <a:t>appropriate</a:t>
            </a:r>
            <a:r>
              <a:rPr lang="en-ZA" sz="1400" dirty="0">
                <a:latin typeface="+mj-lt"/>
                <a:ea typeface="Calibri" panose="020F0502020204030204" pitchFamily="34" charset="0"/>
                <a:cs typeface="Times New Roman" panose="02020603050405020304" pitchFamily="18" charset="0"/>
              </a:rPr>
              <a:t> legal outcomes against perpetrators of maladministration and </a:t>
            </a:r>
            <a:r>
              <a:rPr lang="en-ZA" sz="1400" dirty="0" smtClean="0">
                <a:latin typeface="+mj-lt"/>
                <a:ea typeface="Calibri" panose="020F0502020204030204" pitchFamily="34" charset="0"/>
                <a:cs typeface="Times New Roman" panose="02020603050405020304" pitchFamily="18" charset="0"/>
              </a:rPr>
              <a:t>corruption</a:t>
            </a:r>
          </a:p>
          <a:p>
            <a:pPr algn="ctr"/>
            <a:endParaRPr lang="en-ZA" sz="1400" dirty="0" smtClean="0">
              <a:latin typeface="+mj-lt"/>
              <a:ea typeface="Calibri" panose="020F0502020204030204" pitchFamily="34" charset="0"/>
              <a:cs typeface="Times New Roman" panose="02020603050405020304" pitchFamily="18" charset="0"/>
            </a:endParaRPr>
          </a:p>
          <a:p>
            <a:pPr algn="ctr"/>
            <a:r>
              <a:rPr lang="en-ZA" sz="1400" b="1" dirty="0" smtClean="0">
                <a:latin typeface="+mj-lt"/>
                <a:ea typeface="Calibri" panose="020F0502020204030204" pitchFamily="34" charset="0"/>
                <a:cs typeface="Times New Roman" panose="02020603050405020304" pitchFamily="18" charset="0"/>
              </a:rPr>
              <a:t>(PROGRAMME 2)</a:t>
            </a:r>
            <a:endParaRPr lang="en-US" sz="1400" b="1" dirty="0">
              <a:latin typeface="+mj-lt"/>
              <a:ea typeface="Calibri" panose="020F0502020204030204" pitchFamily="34" charset="0"/>
              <a:cs typeface="Times New Roman" panose="02020603050405020304" pitchFamily="18" charset="0"/>
            </a:endParaRPr>
          </a:p>
        </p:txBody>
      </p:sp>
      <p:sp>
        <p:nvSpPr>
          <p:cNvPr id="43" name="Oval 42"/>
          <p:cNvSpPr/>
          <p:nvPr/>
        </p:nvSpPr>
        <p:spPr>
          <a:xfrm>
            <a:off x="4776913" y="2819400"/>
            <a:ext cx="550486" cy="513738"/>
          </a:xfrm>
          <a:prstGeom prst="ellipse">
            <a:avLst/>
          </a:prstGeom>
          <a:solidFill>
            <a:schemeClr val="accent4">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4" name="Freeform 6"/>
          <p:cNvSpPr>
            <a:spLocks noEditPoints="1"/>
          </p:cNvSpPr>
          <p:nvPr/>
        </p:nvSpPr>
        <p:spPr bwMode="auto">
          <a:xfrm>
            <a:off x="4881162" y="2865909"/>
            <a:ext cx="353212" cy="327284"/>
          </a:xfrm>
          <a:custGeom>
            <a:avLst/>
            <a:gdLst>
              <a:gd name="T0" fmla="*/ 900 w 1714"/>
              <a:gd name="T1" fmla="*/ 388 h 1586"/>
              <a:gd name="T2" fmla="*/ 944 w 1714"/>
              <a:gd name="T3" fmla="*/ 354 h 1586"/>
              <a:gd name="T4" fmla="*/ 960 w 1714"/>
              <a:gd name="T5" fmla="*/ 364 h 1586"/>
              <a:gd name="T6" fmla="*/ 986 w 1714"/>
              <a:gd name="T7" fmla="*/ 366 h 1586"/>
              <a:gd name="T8" fmla="*/ 1010 w 1714"/>
              <a:gd name="T9" fmla="*/ 352 h 1586"/>
              <a:gd name="T10" fmla="*/ 1042 w 1714"/>
              <a:gd name="T11" fmla="*/ 316 h 1586"/>
              <a:gd name="T12" fmla="*/ 1048 w 1714"/>
              <a:gd name="T13" fmla="*/ 290 h 1586"/>
              <a:gd name="T14" fmla="*/ 1040 w 1714"/>
              <a:gd name="T15" fmla="*/ 264 h 1586"/>
              <a:gd name="T16" fmla="*/ 772 w 1714"/>
              <a:gd name="T17" fmla="*/ 12 h 1586"/>
              <a:gd name="T18" fmla="*/ 748 w 1714"/>
              <a:gd name="T19" fmla="*/ 0 h 1586"/>
              <a:gd name="T20" fmla="*/ 722 w 1714"/>
              <a:gd name="T21" fmla="*/ 4 h 1586"/>
              <a:gd name="T22" fmla="*/ 680 w 1714"/>
              <a:gd name="T23" fmla="*/ 42 h 1586"/>
              <a:gd name="T24" fmla="*/ 670 w 1714"/>
              <a:gd name="T25" fmla="*/ 58 h 1586"/>
              <a:gd name="T26" fmla="*/ 668 w 1714"/>
              <a:gd name="T27" fmla="*/ 86 h 1586"/>
              <a:gd name="T28" fmla="*/ 682 w 1714"/>
              <a:gd name="T29" fmla="*/ 108 h 1586"/>
              <a:gd name="T30" fmla="*/ 418 w 1714"/>
              <a:gd name="T31" fmla="*/ 914 h 1586"/>
              <a:gd name="T32" fmla="*/ 442 w 1714"/>
              <a:gd name="T33" fmla="*/ 926 h 1586"/>
              <a:gd name="T34" fmla="*/ 468 w 1714"/>
              <a:gd name="T35" fmla="*/ 922 h 1586"/>
              <a:gd name="T36" fmla="*/ 510 w 1714"/>
              <a:gd name="T37" fmla="*/ 884 h 1586"/>
              <a:gd name="T38" fmla="*/ 520 w 1714"/>
              <a:gd name="T39" fmla="*/ 868 h 1586"/>
              <a:gd name="T40" fmla="*/ 522 w 1714"/>
              <a:gd name="T41" fmla="*/ 840 h 1586"/>
              <a:gd name="T42" fmla="*/ 508 w 1714"/>
              <a:gd name="T43" fmla="*/ 816 h 1586"/>
              <a:gd name="T44" fmla="*/ 238 w 1714"/>
              <a:gd name="T45" fmla="*/ 566 h 1586"/>
              <a:gd name="T46" fmla="*/ 212 w 1714"/>
              <a:gd name="T47" fmla="*/ 558 h 1586"/>
              <a:gd name="T48" fmla="*/ 188 w 1714"/>
              <a:gd name="T49" fmla="*/ 568 h 1586"/>
              <a:gd name="T50" fmla="*/ 154 w 1714"/>
              <a:gd name="T51" fmla="*/ 602 h 1586"/>
              <a:gd name="T52" fmla="*/ 142 w 1714"/>
              <a:gd name="T53" fmla="*/ 626 h 1586"/>
              <a:gd name="T54" fmla="*/ 144 w 1714"/>
              <a:gd name="T55" fmla="*/ 652 h 1586"/>
              <a:gd name="T56" fmla="*/ 418 w 1714"/>
              <a:gd name="T57" fmla="*/ 914 h 1586"/>
              <a:gd name="T58" fmla="*/ 1568 w 1714"/>
              <a:gd name="T59" fmla="*/ 1484 h 1586"/>
              <a:gd name="T60" fmla="*/ 1610 w 1714"/>
              <a:gd name="T61" fmla="*/ 1512 h 1586"/>
              <a:gd name="T62" fmla="*/ 1650 w 1714"/>
              <a:gd name="T63" fmla="*/ 1516 h 1586"/>
              <a:gd name="T64" fmla="*/ 1706 w 1714"/>
              <a:gd name="T65" fmla="*/ 1468 h 1586"/>
              <a:gd name="T66" fmla="*/ 1714 w 1714"/>
              <a:gd name="T67" fmla="*/ 1448 h 1586"/>
              <a:gd name="T68" fmla="*/ 1708 w 1714"/>
              <a:gd name="T69" fmla="*/ 1408 h 1586"/>
              <a:gd name="T70" fmla="*/ 1678 w 1714"/>
              <a:gd name="T71" fmla="*/ 1368 h 1586"/>
              <a:gd name="T72" fmla="*/ 1000 w 1714"/>
              <a:gd name="T73" fmla="*/ 1482 h 1586"/>
              <a:gd name="T74" fmla="*/ 994 w 1714"/>
              <a:gd name="T75" fmla="*/ 1466 h 1586"/>
              <a:gd name="T76" fmla="*/ 22 w 1714"/>
              <a:gd name="T77" fmla="*/ 1460 h 1586"/>
              <a:gd name="T78" fmla="*/ 6 w 1714"/>
              <a:gd name="T79" fmla="*/ 1466 h 1586"/>
              <a:gd name="T80" fmla="*/ 0 w 1714"/>
              <a:gd name="T81" fmla="*/ 1564 h 1586"/>
              <a:gd name="T82" fmla="*/ 6 w 1714"/>
              <a:gd name="T83" fmla="*/ 1580 h 1586"/>
              <a:gd name="T84" fmla="*/ 978 w 1714"/>
              <a:gd name="T85" fmla="*/ 1586 h 1586"/>
              <a:gd name="T86" fmla="*/ 994 w 1714"/>
              <a:gd name="T87" fmla="*/ 1580 h 1586"/>
              <a:gd name="T88" fmla="*/ 1000 w 1714"/>
              <a:gd name="T89" fmla="*/ 1482 h 1586"/>
              <a:gd name="T90" fmla="*/ 786 w 1714"/>
              <a:gd name="T91" fmla="*/ 1304 h 1586"/>
              <a:gd name="T92" fmla="*/ 818 w 1714"/>
              <a:gd name="T93" fmla="*/ 1312 h 1586"/>
              <a:gd name="T94" fmla="*/ 842 w 1714"/>
              <a:gd name="T95" fmla="*/ 1334 h 1586"/>
              <a:gd name="T96" fmla="*/ 852 w 1714"/>
              <a:gd name="T97" fmla="*/ 1406 h 1586"/>
              <a:gd name="T98" fmla="*/ 150 w 1714"/>
              <a:gd name="T99" fmla="*/ 1354 h 1586"/>
              <a:gd name="T100" fmla="*/ 166 w 1714"/>
              <a:gd name="T101" fmla="*/ 1324 h 1586"/>
              <a:gd name="T102" fmla="*/ 194 w 1714"/>
              <a:gd name="T103" fmla="*/ 1308 h 1586"/>
              <a:gd name="T104" fmla="*/ 216 w 1714"/>
              <a:gd name="T105" fmla="*/ 1304 h 1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14" h="1586">
                <a:moveTo>
                  <a:pt x="290" y="538"/>
                </a:moveTo>
                <a:lnTo>
                  <a:pt x="650" y="154"/>
                </a:lnTo>
                <a:lnTo>
                  <a:pt x="900" y="388"/>
                </a:lnTo>
                <a:lnTo>
                  <a:pt x="538" y="772"/>
                </a:lnTo>
                <a:lnTo>
                  <a:pt x="290" y="538"/>
                </a:lnTo>
                <a:close/>
                <a:moveTo>
                  <a:pt x="944" y="354"/>
                </a:moveTo>
                <a:lnTo>
                  <a:pt x="944" y="354"/>
                </a:lnTo>
                <a:lnTo>
                  <a:pt x="950" y="360"/>
                </a:lnTo>
                <a:lnTo>
                  <a:pt x="960" y="364"/>
                </a:lnTo>
                <a:lnTo>
                  <a:pt x="968" y="366"/>
                </a:lnTo>
                <a:lnTo>
                  <a:pt x="976" y="368"/>
                </a:lnTo>
                <a:lnTo>
                  <a:pt x="986" y="366"/>
                </a:lnTo>
                <a:lnTo>
                  <a:pt x="994" y="364"/>
                </a:lnTo>
                <a:lnTo>
                  <a:pt x="1002" y="358"/>
                </a:lnTo>
                <a:lnTo>
                  <a:pt x="1010" y="352"/>
                </a:lnTo>
                <a:lnTo>
                  <a:pt x="1036" y="324"/>
                </a:lnTo>
                <a:lnTo>
                  <a:pt x="1036" y="324"/>
                </a:lnTo>
                <a:lnTo>
                  <a:pt x="1042" y="316"/>
                </a:lnTo>
                <a:lnTo>
                  <a:pt x="1046" y="308"/>
                </a:lnTo>
                <a:lnTo>
                  <a:pt x="1048" y="300"/>
                </a:lnTo>
                <a:lnTo>
                  <a:pt x="1048" y="290"/>
                </a:lnTo>
                <a:lnTo>
                  <a:pt x="1048" y="282"/>
                </a:lnTo>
                <a:lnTo>
                  <a:pt x="1044" y="274"/>
                </a:lnTo>
                <a:lnTo>
                  <a:pt x="1040" y="264"/>
                </a:lnTo>
                <a:lnTo>
                  <a:pt x="1034" y="258"/>
                </a:lnTo>
                <a:lnTo>
                  <a:pt x="772" y="12"/>
                </a:lnTo>
                <a:lnTo>
                  <a:pt x="772" y="12"/>
                </a:lnTo>
                <a:lnTo>
                  <a:pt x="764" y="6"/>
                </a:lnTo>
                <a:lnTo>
                  <a:pt x="756" y="2"/>
                </a:lnTo>
                <a:lnTo>
                  <a:pt x="748" y="0"/>
                </a:lnTo>
                <a:lnTo>
                  <a:pt x="738" y="0"/>
                </a:lnTo>
                <a:lnTo>
                  <a:pt x="730" y="0"/>
                </a:lnTo>
                <a:lnTo>
                  <a:pt x="722" y="4"/>
                </a:lnTo>
                <a:lnTo>
                  <a:pt x="714" y="8"/>
                </a:lnTo>
                <a:lnTo>
                  <a:pt x="706" y="14"/>
                </a:lnTo>
                <a:lnTo>
                  <a:pt x="680" y="42"/>
                </a:lnTo>
                <a:lnTo>
                  <a:pt x="680" y="42"/>
                </a:lnTo>
                <a:lnTo>
                  <a:pt x="674" y="50"/>
                </a:lnTo>
                <a:lnTo>
                  <a:pt x="670" y="58"/>
                </a:lnTo>
                <a:lnTo>
                  <a:pt x="668" y="68"/>
                </a:lnTo>
                <a:lnTo>
                  <a:pt x="668" y="76"/>
                </a:lnTo>
                <a:lnTo>
                  <a:pt x="668" y="86"/>
                </a:lnTo>
                <a:lnTo>
                  <a:pt x="672" y="94"/>
                </a:lnTo>
                <a:lnTo>
                  <a:pt x="676" y="102"/>
                </a:lnTo>
                <a:lnTo>
                  <a:pt x="682" y="108"/>
                </a:lnTo>
                <a:lnTo>
                  <a:pt x="944" y="354"/>
                </a:lnTo>
                <a:close/>
                <a:moveTo>
                  <a:pt x="418" y="914"/>
                </a:moveTo>
                <a:lnTo>
                  <a:pt x="418" y="914"/>
                </a:lnTo>
                <a:lnTo>
                  <a:pt x="424" y="920"/>
                </a:lnTo>
                <a:lnTo>
                  <a:pt x="432" y="924"/>
                </a:lnTo>
                <a:lnTo>
                  <a:pt x="442" y="926"/>
                </a:lnTo>
                <a:lnTo>
                  <a:pt x="450" y="926"/>
                </a:lnTo>
                <a:lnTo>
                  <a:pt x="460" y="924"/>
                </a:lnTo>
                <a:lnTo>
                  <a:pt x="468" y="922"/>
                </a:lnTo>
                <a:lnTo>
                  <a:pt x="476" y="918"/>
                </a:lnTo>
                <a:lnTo>
                  <a:pt x="484" y="912"/>
                </a:lnTo>
                <a:lnTo>
                  <a:pt x="510" y="884"/>
                </a:lnTo>
                <a:lnTo>
                  <a:pt x="510" y="884"/>
                </a:lnTo>
                <a:lnTo>
                  <a:pt x="516" y="876"/>
                </a:lnTo>
                <a:lnTo>
                  <a:pt x="520" y="868"/>
                </a:lnTo>
                <a:lnTo>
                  <a:pt x="522" y="858"/>
                </a:lnTo>
                <a:lnTo>
                  <a:pt x="522" y="850"/>
                </a:lnTo>
                <a:lnTo>
                  <a:pt x="522" y="840"/>
                </a:lnTo>
                <a:lnTo>
                  <a:pt x="518" y="832"/>
                </a:lnTo>
                <a:lnTo>
                  <a:pt x="514" y="824"/>
                </a:lnTo>
                <a:lnTo>
                  <a:pt x="508" y="816"/>
                </a:lnTo>
                <a:lnTo>
                  <a:pt x="246" y="572"/>
                </a:lnTo>
                <a:lnTo>
                  <a:pt x="246" y="572"/>
                </a:lnTo>
                <a:lnTo>
                  <a:pt x="238" y="566"/>
                </a:lnTo>
                <a:lnTo>
                  <a:pt x="230" y="562"/>
                </a:lnTo>
                <a:lnTo>
                  <a:pt x="222" y="560"/>
                </a:lnTo>
                <a:lnTo>
                  <a:pt x="212" y="558"/>
                </a:lnTo>
                <a:lnTo>
                  <a:pt x="204" y="560"/>
                </a:lnTo>
                <a:lnTo>
                  <a:pt x="196" y="562"/>
                </a:lnTo>
                <a:lnTo>
                  <a:pt x="188" y="568"/>
                </a:lnTo>
                <a:lnTo>
                  <a:pt x="180" y="574"/>
                </a:lnTo>
                <a:lnTo>
                  <a:pt x="154" y="602"/>
                </a:lnTo>
                <a:lnTo>
                  <a:pt x="154" y="602"/>
                </a:lnTo>
                <a:lnTo>
                  <a:pt x="148" y="608"/>
                </a:lnTo>
                <a:lnTo>
                  <a:pt x="144" y="618"/>
                </a:lnTo>
                <a:lnTo>
                  <a:pt x="142" y="626"/>
                </a:lnTo>
                <a:lnTo>
                  <a:pt x="140" y="636"/>
                </a:lnTo>
                <a:lnTo>
                  <a:pt x="142" y="644"/>
                </a:lnTo>
                <a:lnTo>
                  <a:pt x="144" y="652"/>
                </a:lnTo>
                <a:lnTo>
                  <a:pt x="150" y="660"/>
                </a:lnTo>
                <a:lnTo>
                  <a:pt x="156" y="668"/>
                </a:lnTo>
                <a:lnTo>
                  <a:pt x="418" y="914"/>
                </a:lnTo>
                <a:close/>
                <a:moveTo>
                  <a:pt x="704" y="674"/>
                </a:moveTo>
                <a:lnTo>
                  <a:pt x="1568" y="1484"/>
                </a:lnTo>
                <a:lnTo>
                  <a:pt x="1568" y="1484"/>
                </a:lnTo>
                <a:lnTo>
                  <a:pt x="1582" y="1496"/>
                </a:lnTo>
                <a:lnTo>
                  <a:pt x="1596" y="1506"/>
                </a:lnTo>
                <a:lnTo>
                  <a:pt x="1610" y="1512"/>
                </a:lnTo>
                <a:lnTo>
                  <a:pt x="1624" y="1516"/>
                </a:lnTo>
                <a:lnTo>
                  <a:pt x="1638" y="1518"/>
                </a:lnTo>
                <a:lnTo>
                  <a:pt x="1650" y="1516"/>
                </a:lnTo>
                <a:lnTo>
                  <a:pt x="1660" y="1514"/>
                </a:lnTo>
                <a:lnTo>
                  <a:pt x="1668" y="1506"/>
                </a:lnTo>
                <a:lnTo>
                  <a:pt x="1706" y="1468"/>
                </a:lnTo>
                <a:lnTo>
                  <a:pt x="1706" y="1468"/>
                </a:lnTo>
                <a:lnTo>
                  <a:pt x="1712" y="1458"/>
                </a:lnTo>
                <a:lnTo>
                  <a:pt x="1714" y="1448"/>
                </a:lnTo>
                <a:lnTo>
                  <a:pt x="1714" y="1436"/>
                </a:lnTo>
                <a:lnTo>
                  <a:pt x="1712" y="1422"/>
                </a:lnTo>
                <a:lnTo>
                  <a:pt x="1708" y="1408"/>
                </a:lnTo>
                <a:lnTo>
                  <a:pt x="1700" y="1394"/>
                </a:lnTo>
                <a:lnTo>
                  <a:pt x="1690" y="1380"/>
                </a:lnTo>
                <a:lnTo>
                  <a:pt x="1678" y="1368"/>
                </a:lnTo>
                <a:lnTo>
                  <a:pt x="814" y="558"/>
                </a:lnTo>
                <a:lnTo>
                  <a:pt x="704" y="674"/>
                </a:lnTo>
                <a:close/>
                <a:moveTo>
                  <a:pt x="1000" y="1482"/>
                </a:moveTo>
                <a:lnTo>
                  <a:pt x="1000" y="1482"/>
                </a:lnTo>
                <a:lnTo>
                  <a:pt x="1000" y="1474"/>
                </a:lnTo>
                <a:lnTo>
                  <a:pt x="994" y="1466"/>
                </a:lnTo>
                <a:lnTo>
                  <a:pt x="988" y="1462"/>
                </a:lnTo>
                <a:lnTo>
                  <a:pt x="978" y="1460"/>
                </a:lnTo>
                <a:lnTo>
                  <a:pt x="22" y="1460"/>
                </a:lnTo>
                <a:lnTo>
                  <a:pt x="22" y="1460"/>
                </a:lnTo>
                <a:lnTo>
                  <a:pt x="14" y="1462"/>
                </a:lnTo>
                <a:lnTo>
                  <a:pt x="6" y="1466"/>
                </a:lnTo>
                <a:lnTo>
                  <a:pt x="2" y="1474"/>
                </a:lnTo>
                <a:lnTo>
                  <a:pt x="0" y="1482"/>
                </a:lnTo>
                <a:lnTo>
                  <a:pt x="0" y="1564"/>
                </a:lnTo>
                <a:lnTo>
                  <a:pt x="0" y="1564"/>
                </a:lnTo>
                <a:lnTo>
                  <a:pt x="2" y="1574"/>
                </a:lnTo>
                <a:lnTo>
                  <a:pt x="6" y="1580"/>
                </a:lnTo>
                <a:lnTo>
                  <a:pt x="14" y="1586"/>
                </a:lnTo>
                <a:lnTo>
                  <a:pt x="22" y="1586"/>
                </a:lnTo>
                <a:lnTo>
                  <a:pt x="978" y="1586"/>
                </a:lnTo>
                <a:lnTo>
                  <a:pt x="978" y="1586"/>
                </a:lnTo>
                <a:lnTo>
                  <a:pt x="988" y="1586"/>
                </a:lnTo>
                <a:lnTo>
                  <a:pt x="994" y="1580"/>
                </a:lnTo>
                <a:lnTo>
                  <a:pt x="1000" y="1574"/>
                </a:lnTo>
                <a:lnTo>
                  <a:pt x="1000" y="1564"/>
                </a:lnTo>
                <a:lnTo>
                  <a:pt x="1000" y="1482"/>
                </a:lnTo>
                <a:close/>
                <a:moveTo>
                  <a:pt x="216" y="1304"/>
                </a:moveTo>
                <a:lnTo>
                  <a:pt x="786" y="1304"/>
                </a:lnTo>
                <a:lnTo>
                  <a:pt x="786" y="1304"/>
                </a:lnTo>
                <a:lnTo>
                  <a:pt x="796" y="1304"/>
                </a:lnTo>
                <a:lnTo>
                  <a:pt x="808" y="1308"/>
                </a:lnTo>
                <a:lnTo>
                  <a:pt x="818" y="1312"/>
                </a:lnTo>
                <a:lnTo>
                  <a:pt x="828" y="1318"/>
                </a:lnTo>
                <a:lnTo>
                  <a:pt x="836" y="1324"/>
                </a:lnTo>
                <a:lnTo>
                  <a:pt x="842" y="1334"/>
                </a:lnTo>
                <a:lnTo>
                  <a:pt x="848" y="1342"/>
                </a:lnTo>
                <a:lnTo>
                  <a:pt x="852" y="1354"/>
                </a:lnTo>
                <a:lnTo>
                  <a:pt x="852" y="1406"/>
                </a:lnTo>
                <a:lnTo>
                  <a:pt x="150" y="1406"/>
                </a:lnTo>
                <a:lnTo>
                  <a:pt x="150" y="1354"/>
                </a:lnTo>
                <a:lnTo>
                  <a:pt x="150" y="1354"/>
                </a:lnTo>
                <a:lnTo>
                  <a:pt x="154" y="1342"/>
                </a:lnTo>
                <a:lnTo>
                  <a:pt x="160" y="1334"/>
                </a:lnTo>
                <a:lnTo>
                  <a:pt x="166" y="1324"/>
                </a:lnTo>
                <a:lnTo>
                  <a:pt x="174" y="1318"/>
                </a:lnTo>
                <a:lnTo>
                  <a:pt x="184" y="1312"/>
                </a:lnTo>
                <a:lnTo>
                  <a:pt x="194" y="1308"/>
                </a:lnTo>
                <a:lnTo>
                  <a:pt x="206" y="1304"/>
                </a:lnTo>
                <a:lnTo>
                  <a:pt x="216" y="1304"/>
                </a:lnTo>
                <a:lnTo>
                  <a:pt x="216" y="1304"/>
                </a:lnTo>
                <a:close/>
              </a:path>
            </a:pathLst>
          </a:custGeom>
          <a:solidFill>
            <a:srgbClr val="FFFF00"/>
          </a:solidFill>
          <a:ln>
            <a:noFill/>
          </a:ln>
        </p:spPr>
        <p:txBody>
          <a:bodyPr vert="horz" wrap="square" lIns="91440" tIns="45720" rIns="91440" bIns="45720" numCol="1" anchor="t" anchorCtr="0" compatLnSpc="1">
            <a:prstTxWarp prst="textNoShape">
              <a:avLst/>
            </a:prstTxWarp>
          </a:bodyPr>
          <a:lstStyle/>
          <a:p>
            <a:endParaRPr lang="en-ZA"/>
          </a:p>
        </p:txBody>
      </p:sp>
      <p:sp>
        <p:nvSpPr>
          <p:cNvPr id="45" name="Rectangle 44"/>
          <p:cNvSpPr/>
          <p:nvPr/>
        </p:nvSpPr>
        <p:spPr>
          <a:xfrm>
            <a:off x="2209800" y="3345359"/>
            <a:ext cx="1772120" cy="1631216"/>
          </a:xfrm>
          <a:prstGeom prst="rect">
            <a:avLst/>
          </a:prstGeom>
        </p:spPr>
        <p:txBody>
          <a:bodyPr wrap="square">
            <a:spAutoFit/>
          </a:bodyPr>
          <a:lstStyle/>
          <a:p>
            <a:pPr algn="ctr"/>
            <a:r>
              <a:rPr lang="en-ZA" sz="1400" dirty="0">
                <a:latin typeface="+mj-lt"/>
                <a:ea typeface="Calibri" panose="020F0502020204030204" pitchFamily="34" charset="0"/>
                <a:cs typeface="Times New Roman" panose="02020603050405020304" pitchFamily="18" charset="0"/>
              </a:rPr>
              <a:t>To </a:t>
            </a:r>
            <a:r>
              <a:rPr lang="en-ZA" sz="1600" b="1" dirty="0">
                <a:latin typeface="+mj-lt"/>
                <a:ea typeface="Calibri" panose="020F0502020204030204" pitchFamily="34" charset="0"/>
                <a:cs typeface="Times New Roman" panose="02020603050405020304" pitchFamily="18" charset="0"/>
              </a:rPr>
              <a:t>enable</a:t>
            </a:r>
            <a:r>
              <a:rPr lang="en-ZA" sz="1400" dirty="0">
                <a:latin typeface="+mj-lt"/>
                <a:ea typeface="Calibri" panose="020F0502020204030204" pitchFamily="34" charset="0"/>
                <a:cs typeface="Times New Roman" panose="02020603050405020304" pitchFamily="18" charset="0"/>
              </a:rPr>
              <a:t> core services to perform </a:t>
            </a:r>
            <a:r>
              <a:rPr lang="en-ZA" sz="1400" dirty="0" smtClean="0">
                <a:latin typeface="+mj-lt"/>
                <a:ea typeface="Calibri" panose="020F0502020204030204" pitchFamily="34" charset="0"/>
                <a:cs typeface="Times New Roman" panose="02020603050405020304" pitchFamily="18" charset="0"/>
              </a:rPr>
              <a:t>optimally</a:t>
            </a:r>
          </a:p>
          <a:p>
            <a:pPr algn="ctr"/>
            <a:endParaRPr lang="en-ZA" sz="1400" dirty="0" smtClean="0">
              <a:latin typeface="+mj-lt"/>
              <a:ea typeface="Calibri" panose="020F0502020204030204" pitchFamily="34" charset="0"/>
              <a:cs typeface="Times New Roman" panose="02020603050405020304" pitchFamily="18" charset="0"/>
            </a:endParaRPr>
          </a:p>
          <a:p>
            <a:pPr algn="ctr"/>
            <a:endParaRPr lang="en-ZA" sz="1400" dirty="0">
              <a:latin typeface="+mj-lt"/>
              <a:ea typeface="Calibri" panose="020F0502020204030204" pitchFamily="34" charset="0"/>
              <a:cs typeface="Times New Roman" panose="02020603050405020304" pitchFamily="18" charset="0"/>
            </a:endParaRPr>
          </a:p>
          <a:p>
            <a:pPr algn="ctr"/>
            <a:endParaRPr lang="en-ZA" sz="1400" dirty="0">
              <a:latin typeface="+mj-lt"/>
              <a:ea typeface="Calibri" panose="020F0502020204030204" pitchFamily="34" charset="0"/>
              <a:cs typeface="Times New Roman" panose="02020603050405020304" pitchFamily="18" charset="0"/>
            </a:endParaRPr>
          </a:p>
          <a:p>
            <a:pPr algn="ctr"/>
            <a:r>
              <a:rPr lang="en-ZA" sz="1400" b="1" dirty="0" smtClean="0">
                <a:latin typeface="+mj-lt"/>
                <a:ea typeface="Calibri" panose="020F0502020204030204" pitchFamily="34" charset="0"/>
                <a:cs typeface="Times New Roman" panose="02020603050405020304" pitchFamily="18" charset="0"/>
              </a:rPr>
              <a:t>(PROGRAMME 1) </a:t>
            </a:r>
            <a:endParaRPr lang="en-US" sz="1400" b="1" dirty="0">
              <a:latin typeface="+mj-lt"/>
              <a:ea typeface="Calibri" panose="020F0502020204030204" pitchFamily="34" charset="0"/>
              <a:cs typeface="Times New Roman" panose="02020603050405020304" pitchFamily="18" charset="0"/>
            </a:endParaRPr>
          </a:p>
        </p:txBody>
      </p:sp>
      <p:sp>
        <p:nvSpPr>
          <p:cNvPr id="46" name="Oval 45"/>
          <p:cNvSpPr/>
          <p:nvPr/>
        </p:nvSpPr>
        <p:spPr>
          <a:xfrm>
            <a:off x="2788303" y="2819400"/>
            <a:ext cx="518449" cy="513738"/>
          </a:xfrm>
          <a:prstGeom prst="ellipse">
            <a:avLst/>
          </a:prstGeom>
          <a:solidFill>
            <a:schemeClr val="accent4">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nvGrpSpPr>
          <p:cNvPr id="47" name="Group 13"/>
          <p:cNvGrpSpPr>
            <a:grpSpLocks noChangeAspect="1"/>
          </p:cNvGrpSpPr>
          <p:nvPr/>
        </p:nvGrpSpPr>
        <p:grpSpPr bwMode="auto">
          <a:xfrm>
            <a:off x="2824617" y="2895600"/>
            <a:ext cx="405935" cy="347875"/>
            <a:chOff x="280" y="280"/>
            <a:chExt cx="1664" cy="1426"/>
          </a:xfrm>
          <a:solidFill>
            <a:srgbClr val="FFFF00"/>
          </a:solidFill>
        </p:grpSpPr>
        <p:sp>
          <p:nvSpPr>
            <p:cNvPr id="48" name="Freeform 14"/>
            <p:cNvSpPr>
              <a:spLocks/>
            </p:cNvSpPr>
            <p:nvPr/>
          </p:nvSpPr>
          <p:spPr bwMode="auto">
            <a:xfrm>
              <a:off x="1250" y="546"/>
              <a:ext cx="112" cy="116"/>
            </a:xfrm>
            <a:custGeom>
              <a:avLst/>
              <a:gdLst>
                <a:gd name="T0" fmla="*/ 88 w 112"/>
                <a:gd name="T1" fmla="*/ 106 h 116"/>
                <a:gd name="T2" fmla="*/ 88 w 112"/>
                <a:gd name="T3" fmla="*/ 106 h 116"/>
                <a:gd name="T4" fmla="*/ 98 w 112"/>
                <a:gd name="T5" fmla="*/ 98 h 116"/>
                <a:gd name="T6" fmla="*/ 104 w 112"/>
                <a:gd name="T7" fmla="*/ 88 h 116"/>
                <a:gd name="T8" fmla="*/ 108 w 112"/>
                <a:gd name="T9" fmla="*/ 78 h 116"/>
                <a:gd name="T10" fmla="*/ 112 w 112"/>
                <a:gd name="T11" fmla="*/ 68 h 116"/>
                <a:gd name="T12" fmla="*/ 112 w 112"/>
                <a:gd name="T13" fmla="*/ 58 h 116"/>
                <a:gd name="T14" fmla="*/ 112 w 112"/>
                <a:gd name="T15" fmla="*/ 46 h 116"/>
                <a:gd name="T16" fmla="*/ 108 w 112"/>
                <a:gd name="T17" fmla="*/ 36 h 116"/>
                <a:gd name="T18" fmla="*/ 104 w 112"/>
                <a:gd name="T19" fmla="*/ 28 h 116"/>
                <a:gd name="T20" fmla="*/ 104 w 112"/>
                <a:gd name="T21" fmla="*/ 28 h 116"/>
                <a:gd name="T22" fmla="*/ 96 w 112"/>
                <a:gd name="T23" fmla="*/ 18 h 116"/>
                <a:gd name="T24" fmla="*/ 88 w 112"/>
                <a:gd name="T25" fmla="*/ 10 h 116"/>
                <a:gd name="T26" fmla="*/ 78 w 112"/>
                <a:gd name="T27" fmla="*/ 4 h 116"/>
                <a:gd name="T28" fmla="*/ 68 w 112"/>
                <a:gd name="T29" fmla="*/ 2 h 116"/>
                <a:gd name="T30" fmla="*/ 56 w 112"/>
                <a:gd name="T31" fmla="*/ 0 h 116"/>
                <a:gd name="T32" fmla="*/ 46 w 112"/>
                <a:gd name="T33" fmla="*/ 2 h 116"/>
                <a:gd name="T34" fmla="*/ 34 w 112"/>
                <a:gd name="T35" fmla="*/ 6 h 116"/>
                <a:gd name="T36" fmla="*/ 22 w 112"/>
                <a:gd name="T37" fmla="*/ 12 h 116"/>
                <a:gd name="T38" fmla="*/ 22 w 112"/>
                <a:gd name="T39" fmla="*/ 12 h 116"/>
                <a:gd name="T40" fmla="*/ 14 w 112"/>
                <a:gd name="T41" fmla="*/ 18 h 116"/>
                <a:gd name="T42" fmla="*/ 8 w 112"/>
                <a:gd name="T43" fmla="*/ 26 h 116"/>
                <a:gd name="T44" fmla="*/ 4 w 112"/>
                <a:gd name="T45" fmla="*/ 36 h 116"/>
                <a:gd name="T46" fmla="*/ 0 w 112"/>
                <a:gd name="T47" fmla="*/ 46 h 116"/>
                <a:gd name="T48" fmla="*/ 0 w 112"/>
                <a:gd name="T49" fmla="*/ 58 h 116"/>
                <a:gd name="T50" fmla="*/ 0 w 112"/>
                <a:gd name="T51" fmla="*/ 68 h 116"/>
                <a:gd name="T52" fmla="*/ 4 w 112"/>
                <a:gd name="T53" fmla="*/ 80 h 116"/>
                <a:gd name="T54" fmla="*/ 10 w 112"/>
                <a:gd name="T55" fmla="*/ 90 h 116"/>
                <a:gd name="T56" fmla="*/ 10 w 112"/>
                <a:gd name="T57" fmla="*/ 90 h 116"/>
                <a:gd name="T58" fmla="*/ 18 w 112"/>
                <a:gd name="T59" fmla="*/ 100 h 116"/>
                <a:gd name="T60" fmla="*/ 28 w 112"/>
                <a:gd name="T61" fmla="*/ 106 h 116"/>
                <a:gd name="T62" fmla="*/ 36 w 112"/>
                <a:gd name="T63" fmla="*/ 112 h 116"/>
                <a:gd name="T64" fmla="*/ 46 w 112"/>
                <a:gd name="T65" fmla="*/ 116 h 116"/>
                <a:gd name="T66" fmla="*/ 56 w 112"/>
                <a:gd name="T67" fmla="*/ 116 h 116"/>
                <a:gd name="T68" fmla="*/ 68 w 112"/>
                <a:gd name="T69" fmla="*/ 116 h 116"/>
                <a:gd name="T70" fmla="*/ 78 w 112"/>
                <a:gd name="T71" fmla="*/ 112 h 116"/>
                <a:gd name="T72" fmla="*/ 88 w 112"/>
                <a:gd name="T73" fmla="*/ 106 h 116"/>
                <a:gd name="T74" fmla="*/ 88 w 112"/>
                <a:gd name="T75" fmla="*/ 10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2" h="116">
                  <a:moveTo>
                    <a:pt x="88" y="106"/>
                  </a:moveTo>
                  <a:lnTo>
                    <a:pt x="88" y="106"/>
                  </a:lnTo>
                  <a:lnTo>
                    <a:pt x="98" y="98"/>
                  </a:lnTo>
                  <a:lnTo>
                    <a:pt x="104" y="88"/>
                  </a:lnTo>
                  <a:lnTo>
                    <a:pt x="108" y="78"/>
                  </a:lnTo>
                  <a:lnTo>
                    <a:pt x="112" y="68"/>
                  </a:lnTo>
                  <a:lnTo>
                    <a:pt x="112" y="58"/>
                  </a:lnTo>
                  <a:lnTo>
                    <a:pt x="112" y="46"/>
                  </a:lnTo>
                  <a:lnTo>
                    <a:pt x="108" y="36"/>
                  </a:lnTo>
                  <a:lnTo>
                    <a:pt x="104" y="28"/>
                  </a:lnTo>
                  <a:lnTo>
                    <a:pt x="104" y="28"/>
                  </a:lnTo>
                  <a:lnTo>
                    <a:pt x="96" y="18"/>
                  </a:lnTo>
                  <a:lnTo>
                    <a:pt x="88" y="10"/>
                  </a:lnTo>
                  <a:lnTo>
                    <a:pt x="78" y="4"/>
                  </a:lnTo>
                  <a:lnTo>
                    <a:pt x="68" y="2"/>
                  </a:lnTo>
                  <a:lnTo>
                    <a:pt x="56" y="0"/>
                  </a:lnTo>
                  <a:lnTo>
                    <a:pt x="46" y="2"/>
                  </a:lnTo>
                  <a:lnTo>
                    <a:pt x="34" y="6"/>
                  </a:lnTo>
                  <a:lnTo>
                    <a:pt x="22" y="12"/>
                  </a:lnTo>
                  <a:lnTo>
                    <a:pt x="22" y="12"/>
                  </a:lnTo>
                  <a:lnTo>
                    <a:pt x="14" y="18"/>
                  </a:lnTo>
                  <a:lnTo>
                    <a:pt x="8" y="26"/>
                  </a:lnTo>
                  <a:lnTo>
                    <a:pt x="4" y="36"/>
                  </a:lnTo>
                  <a:lnTo>
                    <a:pt x="0" y="46"/>
                  </a:lnTo>
                  <a:lnTo>
                    <a:pt x="0" y="58"/>
                  </a:lnTo>
                  <a:lnTo>
                    <a:pt x="0" y="68"/>
                  </a:lnTo>
                  <a:lnTo>
                    <a:pt x="4" y="80"/>
                  </a:lnTo>
                  <a:lnTo>
                    <a:pt x="10" y="90"/>
                  </a:lnTo>
                  <a:lnTo>
                    <a:pt x="10" y="90"/>
                  </a:lnTo>
                  <a:lnTo>
                    <a:pt x="18" y="100"/>
                  </a:lnTo>
                  <a:lnTo>
                    <a:pt x="28" y="106"/>
                  </a:lnTo>
                  <a:lnTo>
                    <a:pt x="36" y="112"/>
                  </a:lnTo>
                  <a:lnTo>
                    <a:pt x="46" y="116"/>
                  </a:lnTo>
                  <a:lnTo>
                    <a:pt x="56" y="116"/>
                  </a:lnTo>
                  <a:lnTo>
                    <a:pt x="68" y="116"/>
                  </a:lnTo>
                  <a:lnTo>
                    <a:pt x="78" y="112"/>
                  </a:lnTo>
                  <a:lnTo>
                    <a:pt x="88" y="106"/>
                  </a:lnTo>
                  <a:lnTo>
                    <a:pt x="88" y="10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49" name="Freeform 15"/>
            <p:cNvSpPr>
              <a:spLocks noEditPoints="1"/>
            </p:cNvSpPr>
            <p:nvPr/>
          </p:nvSpPr>
          <p:spPr bwMode="auto">
            <a:xfrm>
              <a:off x="982" y="280"/>
              <a:ext cx="646" cy="644"/>
            </a:xfrm>
            <a:custGeom>
              <a:avLst/>
              <a:gdLst>
                <a:gd name="T0" fmla="*/ 40 w 646"/>
                <a:gd name="T1" fmla="*/ 476 h 644"/>
                <a:gd name="T2" fmla="*/ 78 w 646"/>
                <a:gd name="T3" fmla="*/ 530 h 644"/>
                <a:gd name="T4" fmla="*/ 172 w 646"/>
                <a:gd name="T5" fmla="*/ 514 h 644"/>
                <a:gd name="T6" fmla="*/ 228 w 646"/>
                <a:gd name="T7" fmla="*/ 546 h 644"/>
                <a:gd name="T8" fmla="*/ 232 w 646"/>
                <a:gd name="T9" fmla="*/ 632 h 644"/>
                <a:gd name="T10" fmla="*/ 302 w 646"/>
                <a:gd name="T11" fmla="*/ 644 h 644"/>
                <a:gd name="T12" fmla="*/ 332 w 646"/>
                <a:gd name="T13" fmla="*/ 570 h 644"/>
                <a:gd name="T14" fmla="*/ 354 w 646"/>
                <a:gd name="T15" fmla="*/ 564 h 644"/>
                <a:gd name="T16" fmla="*/ 414 w 646"/>
                <a:gd name="T17" fmla="*/ 546 h 644"/>
                <a:gd name="T18" fmla="*/ 478 w 646"/>
                <a:gd name="T19" fmla="*/ 604 h 644"/>
                <a:gd name="T20" fmla="*/ 504 w 646"/>
                <a:gd name="T21" fmla="*/ 488 h 644"/>
                <a:gd name="T22" fmla="*/ 528 w 646"/>
                <a:gd name="T23" fmla="*/ 456 h 644"/>
                <a:gd name="T24" fmla="*/ 548 w 646"/>
                <a:gd name="T25" fmla="*/ 418 h 644"/>
                <a:gd name="T26" fmla="*/ 636 w 646"/>
                <a:gd name="T27" fmla="*/ 398 h 644"/>
                <a:gd name="T28" fmla="*/ 646 w 646"/>
                <a:gd name="T29" fmla="*/ 348 h 644"/>
                <a:gd name="T30" fmla="*/ 566 w 646"/>
                <a:gd name="T31" fmla="*/ 294 h 644"/>
                <a:gd name="T32" fmla="*/ 552 w 646"/>
                <a:gd name="T33" fmla="*/ 234 h 644"/>
                <a:gd name="T34" fmla="*/ 606 w 646"/>
                <a:gd name="T35" fmla="*/ 168 h 644"/>
                <a:gd name="T36" fmla="*/ 568 w 646"/>
                <a:gd name="T37" fmla="*/ 112 h 644"/>
                <a:gd name="T38" fmla="*/ 458 w 646"/>
                <a:gd name="T39" fmla="*/ 120 h 644"/>
                <a:gd name="T40" fmla="*/ 418 w 646"/>
                <a:gd name="T41" fmla="*/ 100 h 644"/>
                <a:gd name="T42" fmla="*/ 378 w 646"/>
                <a:gd name="T43" fmla="*/ 6 h 644"/>
                <a:gd name="T44" fmla="*/ 314 w 646"/>
                <a:gd name="T45" fmla="*/ 78 h 644"/>
                <a:gd name="T46" fmla="*/ 270 w 646"/>
                <a:gd name="T47" fmla="*/ 82 h 644"/>
                <a:gd name="T48" fmla="*/ 172 w 646"/>
                <a:gd name="T49" fmla="*/ 38 h 644"/>
                <a:gd name="T50" fmla="*/ 114 w 646"/>
                <a:gd name="T51" fmla="*/ 78 h 644"/>
                <a:gd name="T52" fmla="*/ 132 w 646"/>
                <a:gd name="T53" fmla="*/ 170 h 644"/>
                <a:gd name="T54" fmla="*/ 102 w 646"/>
                <a:gd name="T55" fmla="*/ 226 h 644"/>
                <a:gd name="T56" fmla="*/ 16 w 646"/>
                <a:gd name="T57" fmla="*/ 230 h 644"/>
                <a:gd name="T58" fmla="*/ 0 w 646"/>
                <a:gd name="T59" fmla="*/ 300 h 644"/>
                <a:gd name="T60" fmla="*/ 84 w 646"/>
                <a:gd name="T61" fmla="*/ 360 h 644"/>
                <a:gd name="T62" fmla="*/ 98 w 646"/>
                <a:gd name="T63" fmla="*/ 414 h 644"/>
                <a:gd name="T64" fmla="*/ 216 w 646"/>
                <a:gd name="T65" fmla="*/ 168 h 644"/>
                <a:gd name="T66" fmla="*/ 268 w 646"/>
                <a:gd name="T67" fmla="*/ 142 h 644"/>
                <a:gd name="T68" fmla="*/ 322 w 646"/>
                <a:gd name="T69" fmla="*/ 134 h 644"/>
                <a:gd name="T70" fmla="*/ 376 w 646"/>
                <a:gd name="T71" fmla="*/ 142 h 644"/>
                <a:gd name="T72" fmla="*/ 426 w 646"/>
                <a:gd name="T73" fmla="*/ 164 h 644"/>
                <a:gd name="T74" fmla="*/ 470 w 646"/>
                <a:gd name="T75" fmla="*/ 202 h 644"/>
                <a:gd name="T76" fmla="*/ 492 w 646"/>
                <a:gd name="T77" fmla="*/ 234 h 644"/>
                <a:gd name="T78" fmla="*/ 510 w 646"/>
                <a:gd name="T79" fmla="*/ 284 h 644"/>
                <a:gd name="T80" fmla="*/ 512 w 646"/>
                <a:gd name="T81" fmla="*/ 338 h 644"/>
                <a:gd name="T82" fmla="*/ 500 w 646"/>
                <a:gd name="T83" fmla="*/ 390 h 644"/>
                <a:gd name="T84" fmla="*/ 472 w 646"/>
                <a:gd name="T85" fmla="*/ 438 h 644"/>
                <a:gd name="T86" fmla="*/ 430 w 646"/>
                <a:gd name="T87" fmla="*/ 476 h 644"/>
                <a:gd name="T88" fmla="*/ 398 w 646"/>
                <a:gd name="T89" fmla="*/ 494 h 644"/>
                <a:gd name="T90" fmla="*/ 344 w 646"/>
                <a:gd name="T91" fmla="*/ 508 h 644"/>
                <a:gd name="T92" fmla="*/ 290 w 646"/>
                <a:gd name="T93" fmla="*/ 506 h 644"/>
                <a:gd name="T94" fmla="*/ 238 w 646"/>
                <a:gd name="T95" fmla="*/ 490 h 644"/>
                <a:gd name="T96" fmla="*/ 194 w 646"/>
                <a:gd name="T97" fmla="*/ 458 h 644"/>
                <a:gd name="T98" fmla="*/ 168 w 646"/>
                <a:gd name="T99" fmla="*/ 430 h 644"/>
                <a:gd name="T100" fmla="*/ 144 w 646"/>
                <a:gd name="T101" fmla="*/ 378 h 644"/>
                <a:gd name="T102" fmla="*/ 136 w 646"/>
                <a:gd name="T103" fmla="*/ 324 h 644"/>
                <a:gd name="T104" fmla="*/ 144 w 646"/>
                <a:gd name="T105" fmla="*/ 270 h 644"/>
                <a:gd name="T106" fmla="*/ 166 w 646"/>
                <a:gd name="T107" fmla="*/ 220 h 644"/>
                <a:gd name="T108" fmla="*/ 200 w 646"/>
                <a:gd name="T109" fmla="*/ 178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46" h="644">
                  <a:moveTo>
                    <a:pt x="98" y="414"/>
                  </a:moveTo>
                  <a:lnTo>
                    <a:pt x="98" y="414"/>
                  </a:lnTo>
                  <a:lnTo>
                    <a:pt x="40" y="476"/>
                  </a:lnTo>
                  <a:lnTo>
                    <a:pt x="40" y="476"/>
                  </a:lnTo>
                  <a:lnTo>
                    <a:pt x="78" y="530"/>
                  </a:lnTo>
                  <a:lnTo>
                    <a:pt x="78" y="530"/>
                  </a:lnTo>
                  <a:lnTo>
                    <a:pt x="160" y="504"/>
                  </a:lnTo>
                  <a:lnTo>
                    <a:pt x="160" y="504"/>
                  </a:lnTo>
                  <a:lnTo>
                    <a:pt x="172" y="514"/>
                  </a:lnTo>
                  <a:lnTo>
                    <a:pt x="188" y="524"/>
                  </a:lnTo>
                  <a:lnTo>
                    <a:pt x="208" y="536"/>
                  </a:lnTo>
                  <a:lnTo>
                    <a:pt x="228" y="546"/>
                  </a:lnTo>
                  <a:lnTo>
                    <a:pt x="228" y="546"/>
                  </a:lnTo>
                  <a:lnTo>
                    <a:pt x="232" y="632"/>
                  </a:lnTo>
                  <a:lnTo>
                    <a:pt x="232" y="632"/>
                  </a:lnTo>
                  <a:lnTo>
                    <a:pt x="248" y="634"/>
                  </a:lnTo>
                  <a:lnTo>
                    <a:pt x="270" y="638"/>
                  </a:lnTo>
                  <a:lnTo>
                    <a:pt x="302" y="644"/>
                  </a:lnTo>
                  <a:lnTo>
                    <a:pt x="302" y="644"/>
                  </a:lnTo>
                  <a:lnTo>
                    <a:pt x="332" y="570"/>
                  </a:lnTo>
                  <a:lnTo>
                    <a:pt x="332" y="570"/>
                  </a:lnTo>
                  <a:lnTo>
                    <a:pt x="336" y="566"/>
                  </a:lnTo>
                  <a:lnTo>
                    <a:pt x="336" y="566"/>
                  </a:lnTo>
                  <a:lnTo>
                    <a:pt x="354" y="564"/>
                  </a:lnTo>
                  <a:lnTo>
                    <a:pt x="372" y="560"/>
                  </a:lnTo>
                  <a:lnTo>
                    <a:pt x="394" y="554"/>
                  </a:lnTo>
                  <a:lnTo>
                    <a:pt x="414" y="546"/>
                  </a:lnTo>
                  <a:lnTo>
                    <a:pt x="414" y="546"/>
                  </a:lnTo>
                  <a:lnTo>
                    <a:pt x="478" y="604"/>
                  </a:lnTo>
                  <a:lnTo>
                    <a:pt x="478" y="604"/>
                  </a:lnTo>
                  <a:lnTo>
                    <a:pt x="532" y="566"/>
                  </a:lnTo>
                  <a:lnTo>
                    <a:pt x="532" y="566"/>
                  </a:lnTo>
                  <a:lnTo>
                    <a:pt x="504" y="488"/>
                  </a:lnTo>
                  <a:lnTo>
                    <a:pt x="504" y="488"/>
                  </a:lnTo>
                  <a:lnTo>
                    <a:pt x="516" y="474"/>
                  </a:lnTo>
                  <a:lnTo>
                    <a:pt x="528" y="456"/>
                  </a:lnTo>
                  <a:lnTo>
                    <a:pt x="538" y="438"/>
                  </a:lnTo>
                  <a:lnTo>
                    <a:pt x="548" y="418"/>
                  </a:lnTo>
                  <a:lnTo>
                    <a:pt x="548" y="418"/>
                  </a:lnTo>
                  <a:lnTo>
                    <a:pt x="634" y="414"/>
                  </a:lnTo>
                  <a:lnTo>
                    <a:pt x="634" y="414"/>
                  </a:lnTo>
                  <a:lnTo>
                    <a:pt x="636" y="398"/>
                  </a:lnTo>
                  <a:lnTo>
                    <a:pt x="640" y="376"/>
                  </a:lnTo>
                  <a:lnTo>
                    <a:pt x="646" y="348"/>
                  </a:lnTo>
                  <a:lnTo>
                    <a:pt x="646" y="348"/>
                  </a:lnTo>
                  <a:lnTo>
                    <a:pt x="568" y="312"/>
                  </a:lnTo>
                  <a:lnTo>
                    <a:pt x="568" y="312"/>
                  </a:lnTo>
                  <a:lnTo>
                    <a:pt x="566" y="294"/>
                  </a:lnTo>
                  <a:lnTo>
                    <a:pt x="564" y="274"/>
                  </a:lnTo>
                  <a:lnTo>
                    <a:pt x="560" y="254"/>
                  </a:lnTo>
                  <a:lnTo>
                    <a:pt x="552" y="234"/>
                  </a:lnTo>
                  <a:lnTo>
                    <a:pt x="552" y="234"/>
                  </a:lnTo>
                  <a:lnTo>
                    <a:pt x="606" y="168"/>
                  </a:lnTo>
                  <a:lnTo>
                    <a:pt x="606" y="168"/>
                  </a:lnTo>
                  <a:lnTo>
                    <a:pt x="586" y="138"/>
                  </a:lnTo>
                  <a:lnTo>
                    <a:pt x="568" y="112"/>
                  </a:lnTo>
                  <a:lnTo>
                    <a:pt x="568" y="112"/>
                  </a:lnTo>
                  <a:lnTo>
                    <a:pt x="490" y="144"/>
                  </a:lnTo>
                  <a:lnTo>
                    <a:pt x="490" y="144"/>
                  </a:lnTo>
                  <a:lnTo>
                    <a:pt x="458" y="120"/>
                  </a:lnTo>
                  <a:lnTo>
                    <a:pt x="440" y="110"/>
                  </a:lnTo>
                  <a:lnTo>
                    <a:pt x="418" y="100"/>
                  </a:lnTo>
                  <a:lnTo>
                    <a:pt x="418" y="100"/>
                  </a:lnTo>
                  <a:lnTo>
                    <a:pt x="414" y="14"/>
                  </a:lnTo>
                  <a:lnTo>
                    <a:pt x="414" y="14"/>
                  </a:lnTo>
                  <a:lnTo>
                    <a:pt x="378" y="6"/>
                  </a:lnTo>
                  <a:lnTo>
                    <a:pt x="348" y="0"/>
                  </a:lnTo>
                  <a:lnTo>
                    <a:pt x="348" y="0"/>
                  </a:lnTo>
                  <a:lnTo>
                    <a:pt x="314" y="78"/>
                  </a:lnTo>
                  <a:lnTo>
                    <a:pt x="314" y="78"/>
                  </a:lnTo>
                  <a:lnTo>
                    <a:pt x="288" y="80"/>
                  </a:lnTo>
                  <a:lnTo>
                    <a:pt x="270" y="82"/>
                  </a:lnTo>
                  <a:lnTo>
                    <a:pt x="252" y="88"/>
                  </a:lnTo>
                  <a:lnTo>
                    <a:pt x="232" y="96"/>
                  </a:lnTo>
                  <a:lnTo>
                    <a:pt x="172" y="38"/>
                  </a:lnTo>
                  <a:lnTo>
                    <a:pt x="172" y="38"/>
                  </a:lnTo>
                  <a:lnTo>
                    <a:pt x="114" y="78"/>
                  </a:lnTo>
                  <a:lnTo>
                    <a:pt x="114" y="78"/>
                  </a:lnTo>
                  <a:lnTo>
                    <a:pt x="142" y="156"/>
                  </a:lnTo>
                  <a:lnTo>
                    <a:pt x="142" y="156"/>
                  </a:lnTo>
                  <a:lnTo>
                    <a:pt x="132" y="170"/>
                  </a:lnTo>
                  <a:lnTo>
                    <a:pt x="120" y="186"/>
                  </a:lnTo>
                  <a:lnTo>
                    <a:pt x="110" y="206"/>
                  </a:lnTo>
                  <a:lnTo>
                    <a:pt x="102" y="226"/>
                  </a:lnTo>
                  <a:lnTo>
                    <a:pt x="102" y="226"/>
                  </a:lnTo>
                  <a:lnTo>
                    <a:pt x="16" y="230"/>
                  </a:lnTo>
                  <a:lnTo>
                    <a:pt x="16" y="230"/>
                  </a:lnTo>
                  <a:lnTo>
                    <a:pt x="8" y="270"/>
                  </a:lnTo>
                  <a:lnTo>
                    <a:pt x="0" y="300"/>
                  </a:lnTo>
                  <a:lnTo>
                    <a:pt x="0" y="300"/>
                  </a:lnTo>
                  <a:lnTo>
                    <a:pt x="82" y="332"/>
                  </a:lnTo>
                  <a:lnTo>
                    <a:pt x="82" y="332"/>
                  </a:lnTo>
                  <a:lnTo>
                    <a:pt x="84" y="360"/>
                  </a:lnTo>
                  <a:lnTo>
                    <a:pt x="84" y="378"/>
                  </a:lnTo>
                  <a:lnTo>
                    <a:pt x="90" y="394"/>
                  </a:lnTo>
                  <a:lnTo>
                    <a:pt x="98" y="414"/>
                  </a:lnTo>
                  <a:lnTo>
                    <a:pt x="98" y="414"/>
                  </a:lnTo>
                  <a:close/>
                  <a:moveTo>
                    <a:pt x="216" y="168"/>
                  </a:moveTo>
                  <a:lnTo>
                    <a:pt x="216" y="168"/>
                  </a:lnTo>
                  <a:lnTo>
                    <a:pt x="232" y="158"/>
                  </a:lnTo>
                  <a:lnTo>
                    <a:pt x="250" y="148"/>
                  </a:lnTo>
                  <a:lnTo>
                    <a:pt x="268" y="142"/>
                  </a:lnTo>
                  <a:lnTo>
                    <a:pt x="286" y="138"/>
                  </a:lnTo>
                  <a:lnTo>
                    <a:pt x="304" y="136"/>
                  </a:lnTo>
                  <a:lnTo>
                    <a:pt x="322" y="134"/>
                  </a:lnTo>
                  <a:lnTo>
                    <a:pt x="340" y="134"/>
                  </a:lnTo>
                  <a:lnTo>
                    <a:pt x="358" y="138"/>
                  </a:lnTo>
                  <a:lnTo>
                    <a:pt x="376" y="142"/>
                  </a:lnTo>
                  <a:lnTo>
                    <a:pt x="394" y="148"/>
                  </a:lnTo>
                  <a:lnTo>
                    <a:pt x="410" y="154"/>
                  </a:lnTo>
                  <a:lnTo>
                    <a:pt x="426" y="164"/>
                  </a:lnTo>
                  <a:lnTo>
                    <a:pt x="442" y="176"/>
                  </a:lnTo>
                  <a:lnTo>
                    <a:pt x="456" y="188"/>
                  </a:lnTo>
                  <a:lnTo>
                    <a:pt x="470" y="202"/>
                  </a:lnTo>
                  <a:lnTo>
                    <a:pt x="482" y="218"/>
                  </a:lnTo>
                  <a:lnTo>
                    <a:pt x="482" y="218"/>
                  </a:lnTo>
                  <a:lnTo>
                    <a:pt x="492" y="234"/>
                  </a:lnTo>
                  <a:lnTo>
                    <a:pt x="500" y="250"/>
                  </a:lnTo>
                  <a:lnTo>
                    <a:pt x="506" y="268"/>
                  </a:lnTo>
                  <a:lnTo>
                    <a:pt x="510" y="284"/>
                  </a:lnTo>
                  <a:lnTo>
                    <a:pt x="512" y="302"/>
                  </a:lnTo>
                  <a:lnTo>
                    <a:pt x="514" y="320"/>
                  </a:lnTo>
                  <a:lnTo>
                    <a:pt x="512" y="338"/>
                  </a:lnTo>
                  <a:lnTo>
                    <a:pt x="510" y="356"/>
                  </a:lnTo>
                  <a:lnTo>
                    <a:pt x="506" y="374"/>
                  </a:lnTo>
                  <a:lnTo>
                    <a:pt x="500" y="390"/>
                  </a:lnTo>
                  <a:lnTo>
                    <a:pt x="492" y="406"/>
                  </a:lnTo>
                  <a:lnTo>
                    <a:pt x="484" y="422"/>
                  </a:lnTo>
                  <a:lnTo>
                    <a:pt x="472" y="438"/>
                  </a:lnTo>
                  <a:lnTo>
                    <a:pt x="460" y="452"/>
                  </a:lnTo>
                  <a:lnTo>
                    <a:pt x="446" y="464"/>
                  </a:lnTo>
                  <a:lnTo>
                    <a:pt x="430" y="476"/>
                  </a:lnTo>
                  <a:lnTo>
                    <a:pt x="430" y="476"/>
                  </a:lnTo>
                  <a:lnTo>
                    <a:pt x="414" y="486"/>
                  </a:lnTo>
                  <a:lnTo>
                    <a:pt x="398" y="494"/>
                  </a:lnTo>
                  <a:lnTo>
                    <a:pt x="380" y="500"/>
                  </a:lnTo>
                  <a:lnTo>
                    <a:pt x="362" y="506"/>
                  </a:lnTo>
                  <a:lnTo>
                    <a:pt x="344" y="508"/>
                  </a:lnTo>
                  <a:lnTo>
                    <a:pt x="326" y="510"/>
                  </a:lnTo>
                  <a:lnTo>
                    <a:pt x="308" y="510"/>
                  </a:lnTo>
                  <a:lnTo>
                    <a:pt x="290" y="506"/>
                  </a:lnTo>
                  <a:lnTo>
                    <a:pt x="272" y="502"/>
                  </a:lnTo>
                  <a:lnTo>
                    <a:pt x="254" y="498"/>
                  </a:lnTo>
                  <a:lnTo>
                    <a:pt x="238" y="490"/>
                  </a:lnTo>
                  <a:lnTo>
                    <a:pt x="222" y="480"/>
                  </a:lnTo>
                  <a:lnTo>
                    <a:pt x="208" y="470"/>
                  </a:lnTo>
                  <a:lnTo>
                    <a:pt x="194" y="458"/>
                  </a:lnTo>
                  <a:lnTo>
                    <a:pt x="180" y="444"/>
                  </a:lnTo>
                  <a:lnTo>
                    <a:pt x="168" y="430"/>
                  </a:lnTo>
                  <a:lnTo>
                    <a:pt x="168" y="430"/>
                  </a:lnTo>
                  <a:lnTo>
                    <a:pt x="158" y="412"/>
                  </a:lnTo>
                  <a:lnTo>
                    <a:pt x="150" y="396"/>
                  </a:lnTo>
                  <a:lnTo>
                    <a:pt x="144" y="378"/>
                  </a:lnTo>
                  <a:lnTo>
                    <a:pt x="140" y="360"/>
                  </a:lnTo>
                  <a:lnTo>
                    <a:pt x="138" y="342"/>
                  </a:lnTo>
                  <a:lnTo>
                    <a:pt x="136" y="324"/>
                  </a:lnTo>
                  <a:lnTo>
                    <a:pt x="138" y="306"/>
                  </a:lnTo>
                  <a:lnTo>
                    <a:pt x="140" y="288"/>
                  </a:lnTo>
                  <a:lnTo>
                    <a:pt x="144" y="270"/>
                  </a:lnTo>
                  <a:lnTo>
                    <a:pt x="150" y="254"/>
                  </a:lnTo>
                  <a:lnTo>
                    <a:pt x="156" y="236"/>
                  </a:lnTo>
                  <a:lnTo>
                    <a:pt x="166" y="220"/>
                  </a:lnTo>
                  <a:lnTo>
                    <a:pt x="176" y="206"/>
                  </a:lnTo>
                  <a:lnTo>
                    <a:pt x="188" y="192"/>
                  </a:lnTo>
                  <a:lnTo>
                    <a:pt x="200" y="178"/>
                  </a:lnTo>
                  <a:lnTo>
                    <a:pt x="216" y="168"/>
                  </a:lnTo>
                  <a:lnTo>
                    <a:pt x="216"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50" name="Freeform 16"/>
            <p:cNvSpPr>
              <a:spLocks noEditPoints="1"/>
            </p:cNvSpPr>
            <p:nvPr/>
          </p:nvSpPr>
          <p:spPr bwMode="auto">
            <a:xfrm>
              <a:off x="280" y="588"/>
              <a:ext cx="890" cy="890"/>
            </a:xfrm>
            <a:custGeom>
              <a:avLst/>
              <a:gdLst>
                <a:gd name="T0" fmla="*/ 834 w 890"/>
                <a:gd name="T1" fmla="*/ 650 h 890"/>
                <a:gd name="T2" fmla="*/ 826 w 890"/>
                <a:gd name="T3" fmla="*/ 616 h 890"/>
                <a:gd name="T4" fmla="*/ 810 w 890"/>
                <a:gd name="T5" fmla="*/ 512 h 890"/>
                <a:gd name="T6" fmla="*/ 884 w 890"/>
                <a:gd name="T7" fmla="*/ 492 h 890"/>
                <a:gd name="T8" fmla="*/ 886 w 890"/>
                <a:gd name="T9" fmla="*/ 446 h 890"/>
                <a:gd name="T10" fmla="*/ 860 w 890"/>
                <a:gd name="T11" fmla="*/ 422 h 890"/>
                <a:gd name="T12" fmla="*/ 794 w 890"/>
                <a:gd name="T13" fmla="*/ 336 h 890"/>
                <a:gd name="T14" fmla="*/ 850 w 890"/>
                <a:gd name="T15" fmla="*/ 302 h 890"/>
                <a:gd name="T16" fmla="*/ 834 w 890"/>
                <a:gd name="T17" fmla="*/ 246 h 890"/>
                <a:gd name="T18" fmla="*/ 812 w 890"/>
                <a:gd name="T19" fmla="*/ 226 h 890"/>
                <a:gd name="T20" fmla="*/ 704 w 890"/>
                <a:gd name="T21" fmla="*/ 176 h 890"/>
                <a:gd name="T22" fmla="*/ 730 w 890"/>
                <a:gd name="T23" fmla="*/ 122 h 890"/>
                <a:gd name="T24" fmla="*/ 720 w 890"/>
                <a:gd name="T25" fmla="*/ 98 h 890"/>
                <a:gd name="T26" fmla="*/ 678 w 890"/>
                <a:gd name="T27" fmla="*/ 72 h 890"/>
                <a:gd name="T28" fmla="*/ 658 w 890"/>
                <a:gd name="T29" fmla="*/ 78 h 890"/>
                <a:gd name="T30" fmla="*/ 552 w 890"/>
                <a:gd name="T31" fmla="*/ 28 h 890"/>
                <a:gd name="T32" fmla="*/ 540 w 890"/>
                <a:gd name="T33" fmla="*/ 10 h 890"/>
                <a:gd name="T34" fmla="*/ 482 w 890"/>
                <a:gd name="T35" fmla="*/ 2 h 890"/>
                <a:gd name="T36" fmla="*/ 466 w 890"/>
                <a:gd name="T37" fmla="*/ 20 h 890"/>
                <a:gd name="T38" fmla="*/ 362 w 890"/>
                <a:gd name="T39" fmla="*/ 54 h 890"/>
                <a:gd name="T40" fmla="*/ 326 w 890"/>
                <a:gd name="T41" fmla="*/ 12 h 890"/>
                <a:gd name="T42" fmla="*/ 286 w 890"/>
                <a:gd name="T43" fmla="*/ 16 h 890"/>
                <a:gd name="T44" fmla="*/ 270 w 890"/>
                <a:gd name="T45" fmla="*/ 52 h 890"/>
                <a:gd name="T46" fmla="*/ 204 w 890"/>
                <a:gd name="T47" fmla="*/ 148 h 890"/>
                <a:gd name="T48" fmla="*/ 162 w 890"/>
                <a:gd name="T49" fmla="*/ 118 h 890"/>
                <a:gd name="T50" fmla="*/ 118 w 890"/>
                <a:gd name="T51" fmla="*/ 130 h 890"/>
                <a:gd name="T52" fmla="*/ 96 w 890"/>
                <a:gd name="T53" fmla="*/ 162 h 890"/>
                <a:gd name="T54" fmla="*/ 138 w 890"/>
                <a:gd name="T55" fmla="*/ 220 h 890"/>
                <a:gd name="T56" fmla="*/ 44 w 890"/>
                <a:gd name="T57" fmla="*/ 282 h 890"/>
                <a:gd name="T58" fmla="*/ 18 w 890"/>
                <a:gd name="T59" fmla="*/ 298 h 890"/>
                <a:gd name="T60" fmla="*/ 6 w 890"/>
                <a:gd name="T61" fmla="*/ 340 h 890"/>
                <a:gd name="T62" fmla="*/ 22 w 890"/>
                <a:gd name="T63" fmla="*/ 368 h 890"/>
                <a:gd name="T64" fmla="*/ 64 w 890"/>
                <a:gd name="T65" fmla="*/ 464 h 890"/>
                <a:gd name="T66" fmla="*/ 4 w 890"/>
                <a:gd name="T67" fmla="*/ 490 h 890"/>
                <a:gd name="T68" fmla="*/ 10 w 890"/>
                <a:gd name="T69" fmla="*/ 538 h 890"/>
                <a:gd name="T70" fmla="*/ 30 w 890"/>
                <a:gd name="T71" fmla="*/ 566 h 890"/>
                <a:gd name="T72" fmla="*/ 116 w 890"/>
                <a:gd name="T73" fmla="*/ 644 h 890"/>
                <a:gd name="T74" fmla="*/ 72 w 890"/>
                <a:gd name="T75" fmla="*/ 684 h 890"/>
                <a:gd name="T76" fmla="*/ 92 w 890"/>
                <a:gd name="T77" fmla="*/ 728 h 890"/>
                <a:gd name="T78" fmla="*/ 128 w 890"/>
                <a:gd name="T79" fmla="*/ 740 h 890"/>
                <a:gd name="T80" fmla="*/ 182 w 890"/>
                <a:gd name="T81" fmla="*/ 718 h 890"/>
                <a:gd name="T82" fmla="*/ 232 w 890"/>
                <a:gd name="T83" fmla="*/ 818 h 890"/>
                <a:gd name="T84" fmla="*/ 264 w 890"/>
                <a:gd name="T85" fmla="*/ 854 h 890"/>
                <a:gd name="T86" fmla="*/ 294 w 890"/>
                <a:gd name="T87" fmla="*/ 858 h 890"/>
                <a:gd name="T88" fmla="*/ 338 w 890"/>
                <a:gd name="T89" fmla="*/ 804 h 890"/>
                <a:gd name="T90" fmla="*/ 428 w 890"/>
                <a:gd name="T91" fmla="*/ 870 h 890"/>
                <a:gd name="T92" fmla="*/ 450 w 890"/>
                <a:gd name="T93" fmla="*/ 888 h 890"/>
                <a:gd name="T94" fmla="*/ 494 w 890"/>
                <a:gd name="T95" fmla="*/ 884 h 890"/>
                <a:gd name="T96" fmla="*/ 510 w 890"/>
                <a:gd name="T97" fmla="*/ 866 h 890"/>
                <a:gd name="T98" fmla="*/ 596 w 890"/>
                <a:gd name="T99" fmla="*/ 784 h 890"/>
                <a:gd name="T100" fmla="*/ 646 w 890"/>
                <a:gd name="T101" fmla="*/ 836 h 890"/>
                <a:gd name="T102" fmla="*/ 666 w 890"/>
                <a:gd name="T103" fmla="*/ 834 h 890"/>
                <a:gd name="T104" fmla="*/ 696 w 890"/>
                <a:gd name="T105" fmla="*/ 796 h 890"/>
                <a:gd name="T106" fmla="*/ 680 w 890"/>
                <a:gd name="T107" fmla="*/ 742 h 890"/>
                <a:gd name="T108" fmla="*/ 782 w 890"/>
                <a:gd name="T109" fmla="*/ 690 h 890"/>
                <a:gd name="T110" fmla="*/ 814 w 890"/>
                <a:gd name="T111" fmla="*/ 682 h 890"/>
                <a:gd name="T112" fmla="*/ 532 w 890"/>
                <a:gd name="T113" fmla="*/ 492 h 890"/>
                <a:gd name="T114" fmla="*/ 454 w 890"/>
                <a:gd name="T115" fmla="*/ 550 h 890"/>
                <a:gd name="T116" fmla="*/ 370 w 890"/>
                <a:gd name="T117" fmla="*/ 528 h 890"/>
                <a:gd name="T118" fmla="*/ 330 w 890"/>
                <a:gd name="T119" fmla="*/ 438 h 890"/>
                <a:gd name="T120" fmla="*/ 370 w 890"/>
                <a:gd name="T121" fmla="*/ 364 h 890"/>
                <a:gd name="T122" fmla="*/ 442 w 890"/>
                <a:gd name="T123" fmla="*/ 336 h 890"/>
                <a:gd name="T124" fmla="*/ 530 w 890"/>
                <a:gd name="T125" fmla="*/ 38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90" h="890">
                  <a:moveTo>
                    <a:pt x="814" y="682"/>
                  </a:moveTo>
                  <a:lnTo>
                    <a:pt x="814" y="682"/>
                  </a:lnTo>
                  <a:lnTo>
                    <a:pt x="830" y="660"/>
                  </a:lnTo>
                  <a:lnTo>
                    <a:pt x="830" y="660"/>
                  </a:lnTo>
                  <a:lnTo>
                    <a:pt x="834" y="650"/>
                  </a:lnTo>
                  <a:lnTo>
                    <a:pt x="836" y="642"/>
                  </a:lnTo>
                  <a:lnTo>
                    <a:pt x="836" y="634"/>
                  </a:lnTo>
                  <a:lnTo>
                    <a:pt x="834" y="628"/>
                  </a:lnTo>
                  <a:lnTo>
                    <a:pt x="828" y="620"/>
                  </a:lnTo>
                  <a:lnTo>
                    <a:pt x="826" y="616"/>
                  </a:lnTo>
                  <a:lnTo>
                    <a:pt x="826" y="616"/>
                  </a:lnTo>
                  <a:lnTo>
                    <a:pt x="790" y="590"/>
                  </a:lnTo>
                  <a:lnTo>
                    <a:pt x="790" y="590"/>
                  </a:lnTo>
                  <a:lnTo>
                    <a:pt x="810" y="512"/>
                  </a:lnTo>
                  <a:lnTo>
                    <a:pt x="810" y="512"/>
                  </a:lnTo>
                  <a:lnTo>
                    <a:pt x="868" y="504"/>
                  </a:lnTo>
                  <a:lnTo>
                    <a:pt x="868" y="504"/>
                  </a:lnTo>
                  <a:lnTo>
                    <a:pt x="874" y="502"/>
                  </a:lnTo>
                  <a:lnTo>
                    <a:pt x="880" y="498"/>
                  </a:lnTo>
                  <a:lnTo>
                    <a:pt x="884" y="492"/>
                  </a:lnTo>
                  <a:lnTo>
                    <a:pt x="886" y="486"/>
                  </a:lnTo>
                  <a:lnTo>
                    <a:pt x="890" y="472"/>
                  </a:lnTo>
                  <a:lnTo>
                    <a:pt x="888" y="456"/>
                  </a:lnTo>
                  <a:lnTo>
                    <a:pt x="888" y="456"/>
                  </a:lnTo>
                  <a:lnTo>
                    <a:pt x="886" y="446"/>
                  </a:lnTo>
                  <a:lnTo>
                    <a:pt x="884" y="438"/>
                  </a:lnTo>
                  <a:lnTo>
                    <a:pt x="880" y="432"/>
                  </a:lnTo>
                  <a:lnTo>
                    <a:pt x="874" y="428"/>
                  </a:lnTo>
                  <a:lnTo>
                    <a:pt x="864" y="422"/>
                  </a:lnTo>
                  <a:lnTo>
                    <a:pt x="860" y="422"/>
                  </a:lnTo>
                  <a:lnTo>
                    <a:pt x="860" y="422"/>
                  </a:lnTo>
                  <a:lnTo>
                    <a:pt x="814" y="414"/>
                  </a:lnTo>
                  <a:lnTo>
                    <a:pt x="814" y="414"/>
                  </a:lnTo>
                  <a:lnTo>
                    <a:pt x="794" y="336"/>
                  </a:lnTo>
                  <a:lnTo>
                    <a:pt x="794" y="336"/>
                  </a:lnTo>
                  <a:lnTo>
                    <a:pt x="810" y="324"/>
                  </a:lnTo>
                  <a:lnTo>
                    <a:pt x="828" y="314"/>
                  </a:lnTo>
                  <a:lnTo>
                    <a:pt x="844" y="304"/>
                  </a:lnTo>
                  <a:lnTo>
                    <a:pt x="844" y="304"/>
                  </a:lnTo>
                  <a:lnTo>
                    <a:pt x="850" y="302"/>
                  </a:lnTo>
                  <a:lnTo>
                    <a:pt x="852" y="296"/>
                  </a:lnTo>
                  <a:lnTo>
                    <a:pt x="852" y="292"/>
                  </a:lnTo>
                  <a:lnTo>
                    <a:pt x="850" y="284"/>
                  </a:lnTo>
                  <a:lnTo>
                    <a:pt x="844" y="268"/>
                  </a:lnTo>
                  <a:lnTo>
                    <a:pt x="834" y="246"/>
                  </a:lnTo>
                  <a:lnTo>
                    <a:pt x="834" y="246"/>
                  </a:lnTo>
                  <a:lnTo>
                    <a:pt x="828" y="238"/>
                  </a:lnTo>
                  <a:lnTo>
                    <a:pt x="824" y="234"/>
                  </a:lnTo>
                  <a:lnTo>
                    <a:pt x="818" y="228"/>
                  </a:lnTo>
                  <a:lnTo>
                    <a:pt x="812" y="226"/>
                  </a:lnTo>
                  <a:lnTo>
                    <a:pt x="810" y="226"/>
                  </a:lnTo>
                  <a:lnTo>
                    <a:pt x="810" y="226"/>
                  </a:lnTo>
                  <a:lnTo>
                    <a:pt x="760" y="242"/>
                  </a:lnTo>
                  <a:lnTo>
                    <a:pt x="760" y="242"/>
                  </a:lnTo>
                  <a:lnTo>
                    <a:pt x="704" y="176"/>
                  </a:lnTo>
                  <a:lnTo>
                    <a:pt x="704" y="176"/>
                  </a:lnTo>
                  <a:lnTo>
                    <a:pt x="714" y="160"/>
                  </a:lnTo>
                  <a:lnTo>
                    <a:pt x="728" y="130"/>
                  </a:lnTo>
                  <a:lnTo>
                    <a:pt x="728" y="130"/>
                  </a:lnTo>
                  <a:lnTo>
                    <a:pt x="730" y="122"/>
                  </a:lnTo>
                  <a:lnTo>
                    <a:pt x="732" y="114"/>
                  </a:lnTo>
                  <a:lnTo>
                    <a:pt x="730" y="110"/>
                  </a:lnTo>
                  <a:lnTo>
                    <a:pt x="728" y="106"/>
                  </a:lnTo>
                  <a:lnTo>
                    <a:pt x="722" y="100"/>
                  </a:lnTo>
                  <a:lnTo>
                    <a:pt x="720" y="98"/>
                  </a:lnTo>
                  <a:lnTo>
                    <a:pt x="720" y="98"/>
                  </a:lnTo>
                  <a:lnTo>
                    <a:pt x="696" y="78"/>
                  </a:lnTo>
                  <a:lnTo>
                    <a:pt x="696" y="78"/>
                  </a:lnTo>
                  <a:lnTo>
                    <a:pt x="688" y="74"/>
                  </a:lnTo>
                  <a:lnTo>
                    <a:pt x="678" y="72"/>
                  </a:lnTo>
                  <a:lnTo>
                    <a:pt x="672" y="72"/>
                  </a:lnTo>
                  <a:lnTo>
                    <a:pt x="666" y="72"/>
                  </a:lnTo>
                  <a:lnTo>
                    <a:pt x="660" y="76"/>
                  </a:lnTo>
                  <a:lnTo>
                    <a:pt x="658" y="78"/>
                  </a:lnTo>
                  <a:lnTo>
                    <a:pt x="658" y="78"/>
                  </a:lnTo>
                  <a:lnTo>
                    <a:pt x="626" y="122"/>
                  </a:lnTo>
                  <a:lnTo>
                    <a:pt x="626" y="122"/>
                  </a:lnTo>
                  <a:lnTo>
                    <a:pt x="552" y="78"/>
                  </a:lnTo>
                  <a:lnTo>
                    <a:pt x="552" y="78"/>
                  </a:lnTo>
                  <a:lnTo>
                    <a:pt x="552" y="28"/>
                  </a:lnTo>
                  <a:lnTo>
                    <a:pt x="552" y="28"/>
                  </a:lnTo>
                  <a:lnTo>
                    <a:pt x="552" y="22"/>
                  </a:lnTo>
                  <a:lnTo>
                    <a:pt x="550" y="18"/>
                  </a:lnTo>
                  <a:lnTo>
                    <a:pt x="546" y="14"/>
                  </a:lnTo>
                  <a:lnTo>
                    <a:pt x="540" y="10"/>
                  </a:lnTo>
                  <a:lnTo>
                    <a:pt x="524" y="4"/>
                  </a:lnTo>
                  <a:lnTo>
                    <a:pt x="502" y="0"/>
                  </a:lnTo>
                  <a:lnTo>
                    <a:pt x="502" y="0"/>
                  </a:lnTo>
                  <a:lnTo>
                    <a:pt x="490" y="0"/>
                  </a:lnTo>
                  <a:lnTo>
                    <a:pt x="482" y="2"/>
                  </a:lnTo>
                  <a:lnTo>
                    <a:pt x="476" y="6"/>
                  </a:lnTo>
                  <a:lnTo>
                    <a:pt x="472" y="10"/>
                  </a:lnTo>
                  <a:lnTo>
                    <a:pt x="468" y="16"/>
                  </a:lnTo>
                  <a:lnTo>
                    <a:pt x="466" y="20"/>
                  </a:lnTo>
                  <a:lnTo>
                    <a:pt x="466" y="20"/>
                  </a:lnTo>
                  <a:lnTo>
                    <a:pt x="458" y="64"/>
                  </a:lnTo>
                  <a:lnTo>
                    <a:pt x="458" y="64"/>
                  </a:lnTo>
                  <a:lnTo>
                    <a:pt x="364" y="70"/>
                  </a:lnTo>
                  <a:lnTo>
                    <a:pt x="364" y="70"/>
                  </a:lnTo>
                  <a:lnTo>
                    <a:pt x="362" y="54"/>
                  </a:lnTo>
                  <a:lnTo>
                    <a:pt x="356" y="40"/>
                  </a:lnTo>
                  <a:lnTo>
                    <a:pt x="350" y="24"/>
                  </a:lnTo>
                  <a:lnTo>
                    <a:pt x="350" y="24"/>
                  </a:lnTo>
                  <a:lnTo>
                    <a:pt x="336" y="16"/>
                  </a:lnTo>
                  <a:lnTo>
                    <a:pt x="326" y="12"/>
                  </a:lnTo>
                  <a:lnTo>
                    <a:pt x="320" y="12"/>
                  </a:lnTo>
                  <a:lnTo>
                    <a:pt x="318" y="12"/>
                  </a:lnTo>
                  <a:lnTo>
                    <a:pt x="318" y="12"/>
                  </a:lnTo>
                  <a:lnTo>
                    <a:pt x="286" y="16"/>
                  </a:lnTo>
                  <a:lnTo>
                    <a:pt x="286" y="16"/>
                  </a:lnTo>
                  <a:lnTo>
                    <a:pt x="278" y="24"/>
                  </a:lnTo>
                  <a:lnTo>
                    <a:pt x="272" y="30"/>
                  </a:lnTo>
                  <a:lnTo>
                    <a:pt x="270" y="38"/>
                  </a:lnTo>
                  <a:lnTo>
                    <a:pt x="268" y="44"/>
                  </a:lnTo>
                  <a:lnTo>
                    <a:pt x="270" y="52"/>
                  </a:lnTo>
                  <a:lnTo>
                    <a:pt x="272" y="56"/>
                  </a:lnTo>
                  <a:lnTo>
                    <a:pt x="272" y="56"/>
                  </a:lnTo>
                  <a:lnTo>
                    <a:pt x="278" y="102"/>
                  </a:lnTo>
                  <a:lnTo>
                    <a:pt x="278" y="102"/>
                  </a:lnTo>
                  <a:lnTo>
                    <a:pt x="204" y="148"/>
                  </a:lnTo>
                  <a:lnTo>
                    <a:pt x="204" y="148"/>
                  </a:lnTo>
                  <a:lnTo>
                    <a:pt x="190" y="140"/>
                  </a:lnTo>
                  <a:lnTo>
                    <a:pt x="176" y="130"/>
                  </a:lnTo>
                  <a:lnTo>
                    <a:pt x="162" y="118"/>
                  </a:lnTo>
                  <a:lnTo>
                    <a:pt x="162" y="118"/>
                  </a:lnTo>
                  <a:lnTo>
                    <a:pt x="154" y="114"/>
                  </a:lnTo>
                  <a:lnTo>
                    <a:pt x="148" y="112"/>
                  </a:lnTo>
                  <a:lnTo>
                    <a:pt x="140" y="114"/>
                  </a:lnTo>
                  <a:lnTo>
                    <a:pt x="132" y="118"/>
                  </a:lnTo>
                  <a:lnTo>
                    <a:pt x="118" y="130"/>
                  </a:lnTo>
                  <a:lnTo>
                    <a:pt x="104" y="146"/>
                  </a:lnTo>
                  <a:lnTo>
                    <a:pt x="104" y="146"/>
                  </a:lnTo>
                  <a:lnTo>
                    <a:pt x="98" y="150"/>
                  </a:lnTo>
                  <a:lnTo>
                    <a:pt x="96" y="156"/>
                  </a:lnTo>
                  <a:lnTo>
                    <a:pt x="96" y="162"/>
                  </a:lnTo>
                  <a:lnTo>
                    <a:pt x="98" y="166"/>
                  </a:lnTo>
                  <a:lnTo>
                    <a:pt x="102" y="176"/>
                  </a:lnTo>
                  <a:lnTo>
                    <a:pt x="104" y="180"/>
                  </a:lnTo>
                  <a:lnTo>
                    <a:pt x="104" y="180"/>
                  </a:lnTo>
                  <a:lnTo>
                    <a:pt x="138" y="220"/>
                  </a:lnTo>
                  <a:lnTo>
                    <a:pt x="138" y="220"/>
                  </a:lnTo>
                  <a:lnTo>
                    <a:pt x="92" y="290"/>
                  </a:lnTo>
                  <a:lnTo>
                    <a:pt x="92" y="290"/>
                  </a:lnTo>
                  <a:lnTo>
                    <a:pt x="44" y="282"/>
                  </a:lnTo>
                  <a:lnTo>
                    <a:pt x="44" y="282"/>
                  </a:lnTo>
                  <a:lnTo>
                    <a:pt x="36" y="282"/>
                  </a:lnTo>
                  <a:lnTo>
                    <a:pt x="30" y="282"/>
                  </a:lnTo>
                  <a:lnTo>
                    <a:pt x="26" y="286"/>
                  </a:lnTo>
                  <a:lnTo>
                    <a:pt x="22" y="290"/>
                  </a:lnTo>
                  <a:lnTo>
                    <a:pt x="18" y="298"/>
                  </a:lnTo>
                  <a:lnTo>
                    <a:pt x="18" y="300"/>
                  </a:lnTo>
                  <a:lnTo>
                    <a:pt x="18" y="300"/>
                  </a:lnTo>
                  <a:lnTo>
                    <a:pt x="6" y="332"/>
                  </a:lnTo>
                  <a:lnTo>
                    <a:pt x="6" y="332"/>
                  </a:lnTo>
                  <a:lnTo>
                    <a:pt x="6" y="340"/>
                  </a:lnTo>
                  <a:lnTo>
                    <a:pt x="6" y="348"/>
                  </a:lnTo>
                  <a:lnTo>
                    <a:pt x="8" y="354"/>
                  </a:lnTo>
                  <a:lnTo>
                    <a:pt x="12" y="358"/>
                  </a:lnTo>
                  <a:lnTo>
                    <a:pt x="18" y="364"/>
                  </a:lnTo>
                  <a:lnTo>
                    <a:pt x="22" y="368"/>
                  </a:lnTo>
                  <a:lnTo>
                    <a:pt x="22" y="368"/>
                  </a:lnTo>
                  <a:lnTo>
                    <a:pt x="60" y="382"/>
                  </a:lnTo>
                  <a:lnTo>
                    <a:pt x="60" y="382"/>
                  </a:lnTo>
                  <a:lnTo>
                    <a:pt x="64" y="464"/>
                  </a:lnTo>
                  <a:lnTo>
                    <a:pt x="64" y="464"/>
                  </a:lnTo>
                  <a:lnTo>
                    <a:pt x="44" y="472"/>
                  </a:lnTo>
                  <a:lnTo>
                    <a:pt x="26" y="480"/>
                  </a:lnTo>
                  <a:lnTo>
                    <a:pt x="10" y="488"/>
                  </a:lnTo>
                  <a:lnTo>
                    <a:pt x="10" y="488"/>
                  </a:lnTo>
                  <a:lnTo>
                    <a:pt x="4" y="490"/>
                  </a:lnTo>
                  <a:lnTo>
                    <a:pt x="2" y="494"/>
                  </a:lnTo>
                  <a:lnTo>
                    <a:pt x="0" y="500"/>
                  </a:lnTo>
                  <a:lnTo>
                    <a:pt x="0" y="504"/>
                  </a:lnTo>
                  <a:lnTo>
                    <a:pt x="2" y="518"/>
                  </a:lnTo>
                  <a:lnTo>
                    <a:pt x="10" y="538"/>
                  </a:lnTo>
                  <a:lnTo>
                    <a:pt x="10" y="538"/>
                  </a:lnTo>
                  <a:lnTo>
                    <a:pt x="18" y="556"/>
                  </a:lnTo>
                  <a:lnTo>
                    <a:pt x="24" y="564"/>
                  </a:lnTo>
                  <a:lnTo>
                    <a:pt x="28" y="566"/>
                  </a:lnTo>
                  <a:lnTo>
                    <a:pt x="30" y="566"/>
                  </a:lnTo>
                  <a:lnTo>
                    <a:pt x="30" y="566"/>
                  </a:lnTo>
                  <a:lnTo>
                    <a:pt x="80" y="566"/>
                  </a:lnTo>
                  <a:lnTo>
                    <a:pt x="80" y="566"/>
                  </a:lnTo>
                  <a:lnTo>
                    <a:pt x="116" y="644"/>
                  </a:lnTo>
                  <a:lnTo>
                    <a:pt x="116" y="644"/>
                  </a:lnTo>
                  <a:lnTo>
                    <a:pt x="100" y="656"/>
                  </a:lnTo>
                  <a:lnTo>
                    <a:pt x="88" y="666"/>
                  </a:lnTo>
                  <a:lnTo>
                    <a:pt x="76" y="678"/>
                  </a:lnTo>
                  <a:lnTo>
                    <a:pt x="76" y="678"/>
                  </a:lnTo>
                  <a:lnTo>
                    <a:pt x="72" y="684"/>
                  </a:lnTo>
                  <a:lnTo>
                    <a:pt x="72" y="692"/>
                  </a:lnTo>
                  <a:lnTo>
                    <a:pt x="76" y="702"/>
                  </a:lnTo>
                  <a:lnTo>
                    <a:pt x="84" y="714"/>
                  </a:lnTo>
                  <a:lnTo>
                    <a:pt x="84" y="714"/>
                  </a:lnTo>
                  <a:lnTo>
                    <a:pt x="92" y="728"/>
                  </a:lnTo>
                  <a:lnTo>
                    <a:pt x="98" y="734"/>
                  </a:lnTo>
                  <a:lnTo>
                    <a:pt x="104" y="738"/>
                  </a:lnTo>
                  <a:lnTo>
                    <a:pt x="110" y="742"/>
                  </a:lnTo>
                  <a:lnTo>
                    <a:pt x="118" y="742"/>
                  </a:lnTo>
                  <a:lnTo>
                    <a:pt x="128" y="740"/>
                  </a:lnTo>
                  <a:lnTo>
                    <a:pt x="138" y="738"/>
                  </a:lnTo>
                  <a:lnTo>
                    <a:pt x="138" y="738"/>
                  </a:lnTo>
                  <a:lnTo>
                    <a:pt x="164" y="726"/>
                  </a:lnTo>
                  <a:lnTo>
                    <a:pt x="182" y="718"/>
                  </a:lnTo>
                  <a:lnTo>
                    <a:pt x="182" y="718"/>
                  </a:lnTo>
                  <a:lnTo>
                    <a:pt x="248" y="764"/>
                  </a:lnTo>
                  <a:lnTo>
                    <a:pt x="248" y="764"/>
                  </a:lnTo>
                  <a:lnTo>
                    <a:pt x="242" y="782"/>
                  </a:lnTo>
                  <a:lnTo>
                    <a:pt x="232" y="818"/>
                  </a:lnTo>
                  <a:lnTo>
                    <a:pt x="232" y="818"/>
                  </a:lnTo>
                  <a:lnTo>
                    <a:pt x="232" y="832"/>
                  </a:lnTo>
                  <a:lnTo>
                    <a:pt x="234" y="836"/>
                  </a:lnTo>
                  <a:lnTo>
                    <a:pt x="236" y="840"/>
                  </a:lnTo>
                  <a:lnTo>
                    <a:pt x="246" y="846"/>
                  </a:lnTo>
                  <a:lnTo>
                    <a:pt x="264" y="854"/>
                  </a:lnTo>
                  <a:lnTo>
                    <a:pt x="264" y="854"/>
                  </a:lnTo>
                  <a:lnTo>
                    <a:pt x="278" y="860"/>
                  </a:lnTo>
                  <a:lnTo>
                    <a:pt x="284" y="860"/>
                  </a:lnTo>
                  <a:lnTo>
                    <a:pt x="290" y="860"/>
                  </a:lnTo>
                  <a:lnTo>
                    <a:pt x="294" y="858"/>
                  </a:lnTo>
                  <a:lnTo>
                    <a:pt x="298" y="856"/>
                  </a:lnTo>
                  <a:lnTo>
                    <a:pt x="306" y="846"/>
                  </a:lnTo>
                  <a:lnTo>
                    <a:pt x="306" y="846"/>
                  </a:lnTo>
                  <a:lnTo>
                    <a:pt x="338" y="804"/>
                  </a:lnTo>
                  <a:lnTo>
                    <a:pt x="338" y="804"/>
                  </a:lnTo>
                  <a:lnTo>
                    <a:pt x="416" y="822"/>
                  </a:lnTo>
                  <a:lnTo>
                    <a:pt x="416" y="822"/>
                  </a:lnTo>
                  <a:lnTo>
                    <a:pt x="418" y="838"/>
                  </a:lnTo>
                  <a:lnTo>
                    <a:pt x="422" y="854"/>
                  </a:lnTo>
                  <a:lnTo>
                    <a:pt x="428" y="870"/>
                  </a:lnTo>
                  <a:lnTo>
                    <a:pt x="428" y="870"/>
                  </a:lnTo>
                  <a:lnTo>
                    <a:pt x="430" y="874"/>
                  </a:lnTo>
                  <a:lnTo>
                    <a:pt x="434" y="880"/>
                  </a:lnTo>
                  <a:lnTo>
                    <a:pt x="442" y="886"/>
                  </a:lnTo>
                  <a:lnTo>
                    <a:pt x="450" y="888"/>
                  </a:lnTo>
                  <a:lnTo>
                    <a:pt x="454" y="890"/>
                  </a:lnTo>
                  <a:lnTo>
                    <a:pt x="454" y="890"/>
                  </a:lnTo>
                  <a:lnTo>
                    <a:pt x="486" y="886"/>
                  </a:lnTo>
                  <a:lnTo>
                    <a:pt x="486" y="886"/>
                  </a:lnTo>
                  <a:lnTo>
                    <a:pt x="494" y="884"/>
                  </a:lnTo>
                  <a:lnTo>
                    <a:pt x="502" y="880"/>
                  </a:lnTo>
                  <a:lnTo>
                    <a:pt x="506" y="878"/>
                  </a:lnTo>
                  <a:lnTo>
                    <a:pt x="508" y="874"/>
                  </a:lnTo>
                  <a:lnTo>
                    <a:pt x="510" y="868"/>
                  </a:lnTo>
                  <a:lnTo>
                    <a:pt x="510" y="866"/>
                  </a:lnTo>
                  <a:lnTo>
                    <a:pt x="510" y="866"/>
                  </a:lnTo>
                  <a:lnTo>
                    <a:pt x="510" y="816"/>
                  </a:lnTo>
                  <a:lnTo>
                    <a:pt x="510" y="816"/>
                  </a:lnTo>
                  <a:lnTo>
                    <a:pt x="596" y="784"/>
                  </a:lnTo>
                  <a:lnTo>
                    <a:pt x="596" y="784"/>
                  </a:lnTo>
                  <a:lnTo>
                    <a:pt x="608" y="800"/>
                  </a:lnTo>
                  <a:lnTo>
                    <a:pt x="630" y="826"/>
                  </a:lnTo>
                  <a:lnTo>
                    <a:pt x="630" y="826"/>
                  </a:lnTo>
                  <a:lnTo>
                    <a:pt x="638" y="832"/>
                  </a:lnTo>
                  <a:lnTo>
                    <a:pt x="646" y="836"/>
                  </a:lnTo>
                  <a:lnTo>
                    <a:pt x="652" y="838"/>
                  </a:lnTo>
                  <a:lnTo>
                    <a:pt x="656" y="838"/>
                  </a:lnTo>
                  <a:lnTo>
                    <a:pt x="664" y="836"/>
                  </a:lnTo>
                  <a:lnTo>
                    <a:pt x="666" y="834"/>
                  </a:lnTo>
                  <a:lnTo>
                    <a:pt x="666" y="834"/>
                  </a:lnTo>
                  <a:lnTo>
                    <a:pt x="688" y="816"/>
                  </a:lnTo>
                  <a:lnTo>
                    <a:pt x="688" y="816"/>
                  </a:lnTo>
                  <a:lnTo>
                    <a:pt x="694" y="808"/>
                  </a:lnTo>
                  <a:lnTo>
                    <a:pt x="696" y="802"/>
                  </a:lnTo>
                  <a:lnTo>
                    <a:pt x="696" y="796"/>
                  </a:lnTo>
                  <a:lnTo>
                    <a:pt x="696" y="790"/>
                  </a:lnTo>
                  <a:lnTo>
                    <a:pt x="694" y="780"/>
                  </a:lnTo>
                  <a:lnTo>
                    <a:pt x="692" y="776"/>
                  </a:lnTo>
                  <a:lnTo>
                    <a:pt x="692" y="776"/>
                  </a:lnTo>
                  <a:lnTo>
                    <a:pt x="680" y="742"/>
                  </a:lnTo>
                  <a:lnTo>
                    <a:pt x="680" y="742"/>
                  </a:lnTo>
                  <a:lnTo>
                    <a:pt x="736" y="682"/>
                  </a:lnTo>
                  <a:lnTo>
                    <a:pt x="736" y="682"/>
                  </a:lnTo>
                  <a:lnTo>
                    <a:pt x="754" y="686"/>
                  </a:lnTo>
                  <a:lnTo>
                    <a:pt x="782" y="690"/>
                  </a:lnTo>
                  <a:lnTo>
                    <a:pt x="782" y="690"/>
                  </a:lnTo>
                  <a:lnTo>
                    <a:pt x="798" y="690"/>
                  </a:lnTo>
                  <a:lnTo>
                    <a:pt x="808" y="686"/>
                  </a:lnTo>
                  <a:lnTo>
                    <a:pt x="812" y="684"/>
                  </a:lnTo>
                  <a:lnTo>
                    <a:pt x="814" y="682"/>
                  </a:lnTo>
                  <a:lnTo>
                    <a:pt x="814" y="682"/>
                  </a:lnTo>
                  <a:close/>
                  <a:moveTo>
                    <a:pt x="544" y="448"/>
                  </a:moveTo>
                  <a:lnTo>
                    <a:pt x="544" y="448"/>
                  </a:lnTo>
                  <a:lnTo>
                    <a:pt x="540" y="472"/>
                  </a:lnTo>
                  <a:lnTo>
                    <a:pt x="532" y="492"/>
                  </a:lnTo>
                  <a:lnTo>
                    <a:pt x="522" y="510"/>
                  </a:lnTo>
                  <a:lnTo>
                    <a:pt x="508" y="524"/>
                  </a:lnTo>
                  <a:lnTo>
                    <a:pt x="492" y="536"/>
                  </a:lnTo>
                  <a:lnTo>
                    <a:pt x="474" y="544"/>
                  </a:lnTo>
                  <a:lnTo>
                    <a:pt x="454" y="550"/>
                  </a:lnTo>
                  <a:lnTo>
                    <a:pt x="432" y="550"/>
                  </a:lnTo>
                  <a:lnTo>
                    <a:pt x="432" y="550"/>
                  </a:lnTo>
                  <a:lnTo>
                    <a:pt x="408" y="546"/>
                  </a:lnTo>
                  <a:lnTo>
                    <a:pt x="388" y="538"/>
                  </a:lnTo>
                  <a:lnTo>
                    <a:pt x="370" y="528"/>
                  </a:lnTo>
                  <a:lnTo>
                    <a:pt x="356" y="514"/>
                  </a:lnTo>
                  <a:lnTo>
                    <a:pt x="344" y="498"/>
                  </a:lnTo>
                  <a:lnTo>
                    <a:pt x="336" y="480"/>
                  </a:lnTo>
                  <a:lnTo>
                    <a:pt x="330" y="460"/>
                  </a:lnTo>
                  <a:lnTo>
                    <a:pt x="330" y="438"/>
                  </a:lnTo>
                  <a:lnTo>
                    <a:pt x="330" y="438"/>
                  </a:lnTo>
                  <a:lnTo>
                    <a:pt x="334" y="416"/>
                  </a:lnTo>
                  <a:lnTo>
                    <a:pt x="344" y="396"/>
                  </a:lnTo>
                  <a:lnTo>
                    <a:pt x="356" y="378"/>
                  </a:lnTo>
                  <a:lnTo>
                    <a:pt x="370" y="364"/>
                  </a:lnTo>
                  <a:lnTo>
                    <a:pt x="386" y="354"/>
                  </a:lnTo>
                  <a:lnTo>
                    <a:pt x="404" y="344"/>
                  </a:lnTo>
                  <a:lnTo>
                    <a:pt x="424" y="338"/>
                  </a:lnTo>
                  <a:lnTo>
                    <a:pt x="442" y="336"/>
                  </a:lnTo>
                  <a:lnTo>
                    <a:pt x="442" y="336"/>
                  </a:lnTo>
                  <a:lnTo>
                    <a:pt x="466" y="340"/>
                  </a:lnTo>
                  <a:lnTo>
                    <a:pt x="486" y="348"/>
                  </a:lnTo>
                  <a:lnTo>
                    <a:pt x="504" y="358"/>
                  </a:lnTo>
                  <a:lnTo>
                    <a:pt x="518" y="372"/>
                  </a:lnTo>
                  <a:lnTo>
                    <a:pt x="530" y="388"/>
                  </a:lnTo>
                  <a:lnTo>
                    <a:pt x="538" y="406"/>
                  </a:lnTo>
                  <a:lnTo>
                    <a:pt x="544" y="426"/>
                  </a:lnTo>
                  <a:lnTo>
                    <a:pt x="544" y="448"/>
                  </a:lnTo>
                  <a:lnTo>
                    <a:pt x="544" y="44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51" name="Freeform 17"/>
            <p:cNvSpPr>
              <a:spLocks noEditPoints="1"/>
            </p:cNvSpPr>
            <p:nvPr/>
          </p:nvSpPr>
          <p:spPr bwMode="auto">
            <a:xfrm>
              <a:off x="1072" y="830"/>
              <a:ext cx="872" cy="876"/>
            </a:xfrm>
            <a:custGeom>
              <a:avLst/>
              <a:gdLst>
                <a:gd name="T0" fmla="*/ 778 w 872"/>
                <a:gd name="T1" fmla="*/ 328 h 876"/>
                <a:gd name="T2" fmla="*/ 836 w 872"/>
                <a:gd name="T3" fmla="*/ 290 h 876"/>
                <a:gd name="T4" fmla="*/ 814 w 872"/>
                <a:gd name="T5" fmla="*/ 234 h 876"/>
                <a:gd name="T6" fmla="*/ 744 w 872"/>
                <a:gd name="T7" fmla="*/ 238 h 876"/>
                <a:gd name="T8" fmla="*/ 716 w 872"/>
                <a:gd name="T9" fmla="*/ 120 h 876"/>
                <a:gd name="T10" fmla="*/ 708 w 872"/>
                <a:gd name="T11" fmla="*/ 98 h 876"/>
                <a:gd name="T12" fmla="*/ 654 w 872"/>
                <a:gd name="T13" fmla="*/ 72 h 876"/>
                <a:gd name="T14" fmla="*/ 544 w 872"/>
                <a:gd name="T15" fmla="*/ 78 h 876"/>
                <a:gd name="T16" fmla="*/ 538 w 872"/>
                <a:gd name="T17" fmla="*/ 16 h 876"/>
                <a:gd name="T18" fmla="*/ 484 w 872"/>
                <a:gd name="T19" fmla="*/ 0 h 876"/>
                <a:gd name="T20" fmla="*/ 458 w 872"/>
                <a:gd name="T21" fmla="*/ 20 h 876"/>
                <a:gd name="T22" fmla="*/ 348 w 872"/>
                <a:gd name="T23" fmla="*/ 38 h 876"/>
                <a:gd name="T24" fmla="*/ 312 w 872"/>
                <a:gd name="T25" fmla="*/ 10 h 876"/>
                <a:gd name="T26" fmla="*/ 268 w 872"/>
                <a:gd name="T27" fmla="*/ 30 h 876"/>
                <a:gd name="T28" fmla="*/ 276 w 872"/>
                <a:gd name="T29" fmla="*/ 98 h 876"/>
                <a:gd name="T30" fmla="*/ 150 w 872"/>
                <a:gd name="T31" fmla="*/ 112 h 876"/>
                <a:gd name="T32" fmla="*/ 104 w 872"/>
                <a:gd name="T33" fmla="*/ 140 h 876"/>
                <a:gd name="T34" fmla="*/ 104 w 872"/>
                <a:gd name="T35" fmla="*/ 176 h 876"/>
                <a:gd name="T36" fmla="*/ 44 w 872"/>
                <a:gd name="T37" fmla="*/ 274 h 876"/>
                <a:gd name="T38" fmla="*/ 18 w 872"/>
                <a:gd name="T39" fmla="*/ 290 h 876"/>
                <a:gd name="T40" fmla="*/ 6 w 872"/>
                <a:gd name="T41" fmla="*/ 340 h 876"/>
                <a:gd name="T42" fmla="*/ 60 w 872"/>
                <a:gd name="T43" fmla="*/ 374 h 876"/>
                <a:gd name="T44" fmla="*/ 10 w 872"/>
                <a:gd name="T45" fmla="*/ 480 h 876"/>
                <a:gd name="T46" fmla="*/ 2 w 872"/>
                <a:gd name="T47" fmla="*/ 510 h 876"/>
                <a:gd name="T48" fmla="*/ 30 w 872"/>
                <a:gd name="T49" fmla="*/ 558 h 876"/>
                <a:gd name="T50" fmla="*/ 100 w 872"/>
                <a:gd name="T51" fmla="*/ 644 h 876"/>
                <a:gd name="T52" fmla="*/ 76 w 872"/>
                <a:gd name="T53" fmla="*/ 690 h 876"/>
                <a:gd name="T54" fmla="*/ 110 w 872"/>
                <a:gd name="T55" fmla="*/ 728 h 876"/>
                <a:gd name="T56" fmla="*/ 162 w 872"/>
                <a:gd name="T57" fmla="*/ 712 h 876"/>
                <a:gd name="T58" fmla="*/ 228 w 872"/>
                <a:gd name="T59" fmla="*/ 804 h 876"/>
                <a:gd name="T60" fmla="*/ 260 w 872"/>
                <a:gd name="T61" fmla="*/ 840 h 876"/>
                <a:gd name="T62" fmla="*/ 290 w 872"/>
                <a:gd name="T63" fmla="*/ 842 h 876"/>
                <a:gd name="T64" fmla="*/ 408 w 872"/>
                <a:gd name="T65" fmla="*/ 808 h 876"/>
                <a:gd name="T66" fmla="*/ 428 w 872"/>
                <a:gd name="T67" fmla="*/ 866 h 876"/>
                <a:gd name="T68" fmla="*/ 474 w 872"/>
                <a:gd name="T69" fmla="*/ 872 h 876"/>
                <a:gd name="T70" fmla="*/ 502 w 872"/>
                <a:gd name="T71" fmla="*/ 852 h 876"/>
                <a:gd name="T72" fmla="*/ 618 w 872"/>
                <a:gd name="T73" fmla="*/ 808 h 876"/>
                <a:gd name="T74" fmla="*/ 648 w 872"/>
                <a:gd name="T75" fmla="*/ 822 h 876"/>
                <a:gd name="T76" fmla="*/ 680 w 872"/>
                <a:gd name="T77" fmla="*/ 794 h 876"/>
                <a:gd name="T78" fmla="*/ 666 w 872"/>
                <a:gd name="T79" fmla="*/ 730 h 876"/>
                <a:gd name="T80" fmla="*/ 766 w 872"/>
                <a:gd name="T81" fmla="*/ 676 h 876"/>
                <a:gd name="T82" fmla="*/ 798 w 872"/>
                <a:gd name="T83" fmla="*/ 672 h 876"/>
                <a:gd name="T84" fmla="*/ 820 w 872"/>
                <a:gd name="T85" fmla="*/ 616 h 876"/>
                <a:gd name="T86" fmla="*/ 794 w 872"/>
                <a:gd name="T87" fmla="*/ 504 h 876"/>
                <a:gd name="T88" fmla="*/ 866 w 872"/>
                <a:gd name="T89" fmla="*/ 484 h 876"/>
                <a:gd name="T90" fmla="*/ 868 w 872"/>
                <a:gd name="T91" fmla="*/ 428 h 876"/>
                <a:gd name="T92" fmla="*/ 532 w 872"/>
                <a:gd name="T93" fmla="*/ 442 h 876"/>
                <a:gd name="T94" fmla="*/ 482 w 872"/>
                <a:gd name="T95" fmla="*/ 526 h 876"/>
                <a:gd name="T96" fmla="*/ 382 w 872"/>
                <a:gd name="T97" fmla="*/ 528 h 876"/>
                <a:gd name="T98" fmla="*/ 326 w 872"/>
                <a:gd name="T99" fmla="*/ 440 h 876"/>
                <a:gd name="T100" fmla="*/ 348 w 872"/>
                <a:gd name="T101" fmla="*/ 372 h 876"/>
                <a:gd name="T102" fmla="*/ 436 w 872"/>
                <a:gd name="T103" fmla="*/ 332 h 876"/>
                <a:gd name="T104" fmla="*/ 530 w 872"/>
                <a:gd name="T105" fmla="*/ 40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72" h="876">
                  <a:moveTo>
                    <a:pt x="846" y="414"/>
                  </a:moveTo>
                  <a:lnTo>
                    <a:pt x="846" y="414"/>
                  </a:lnTo>
                  <a:lnTo>
                    <a:pt x="802" y="406"/>
                  </a:lnTo>
                  <a:lnTo>
                    <a:pt x="802" y="406"/>
                  </a:lnTo>
                  <a:lnTo>
                    <a:pt x="778" y="328"/>
                  </a:lnTo>
                  <a:lnTo>
                    <a:pt x="778" y="328"/>
                  </a:lnTo>
                  <a:lnTo>
                    <a:pt x="796" y="318"/>
                  </a:lnTo>
                  <a:lnTo>
                    <a:pt x="812" y="308"/>
                  </a:lnTo>
                  <a:lnTo>
                    <a:pt x="830" y="300"/>
                  </a:lnTo>
                  <a:lnTo>
                    <a:pt x="830" y="300"/>
                  </a:lnTo>
                  <a:lnTo>
                    <a:pt x="834" y="296"/>
                  </a:lnTo>
                  <a:lnTo>
                    <a:pt x="836" y="290"/>
                  </a:lnTo>
                  <a:lnTo>
                    <a:pt x="836" y="284"/>
                  </a:lnTo>
                  <a:lnTo>
                    <a:pt x="836" y="278"/>
                  </a:lnTo>
                  <a:lnTo>
                    <a:pt x="828" y="260"/>
                  </a:lnTo>
                  <a:lnTo>
                    <a:pt x="818" y="242"/>
                  </a:lnTo>
                  <a:lnTo>
                    <a:pt x="818" y="242"/>
                  </a:lnTo>
                  <a:lnTo>
                    <a:pt x="814" y="234"/>
                  </a:lnTo>
                  <a:lnTo>
                    <a:pt x="810" y="228"/>
                  </a:lnTo>
                  <a:lnTo>
                    <a:pt x="802" y="224"/>
                  </a:lnTo>
                  <a:lnTo>
                    <a:pt x="796" y="222"/>
                  </a:lnTo>
                  <a:lnTo>
                    <a:pt x="794" y="222"/>
                  </a:lnTo>
                  <a:lnTo>
                    <a:pt x="794" y="222"/>
                  </a:lnTo>
                  <a:lnTo>
                    <a:pt x="744" y="238"/>
                  </a:lnTo>
                  <a:lnTo>
                    <a:pt x="744" y="238"/>
                  </a:lnTo>
                  <a:lnTo>
                    <a:pt x="688" y="172"/>
                  </a:lnTo>
                  <a:lnTo>
                    <a:pt x="688" y="172"/>
                  </a:lnTo>
                  <a:lnTo>
                    <a:pt x="712" y="128"/>
                  </a:lnTo>
                  <a:lnTo>
                    <a:pt x="712" y="128"/>
                  </a:lnTo>
                  <a:lnTo>
                    <a:pt x="716" y="120"/>
                  </a:lnTo>
                  <a:lnTo>
                    <a:pt x="716" y="114"/>
                  </a:lnTo>
                  <a:lnTo>
                    <a:pt x="716" y="108"/>
                  </a:lnTo>
                  <a:lnTo>
                    <a:pt x="714" y="104"/>
                  </a:lnTo>
                  <a:lnTo>
                    <a:pt x="710" y="98"/>
                  </a:lnTo>
                  <a:lnTo>
                    <a:pt x="708" y="98"/>
                  </a:lnTo>
                  <a:lnTo>
                    <a:pt x="708" y="98"/>
                  </a:lnTo>
                  <a:lnTo>
                    <a:pt x="682" y="78"/>
                  </a:lnTo>
                  <a:lnTo>
                    <a:pt x="682" y="78"/>
                  </a:lnTo>
                  <a:lnTo>
                    <a:pt x="672" y="74"/>
                  </a:lnTo>
                  <a:lnTo>
                    <a:pt x="666" y="72"/>
                  </a:lnTo>
                  <a:lnTo>
                    <a:pt x="660" y="70"/>
                  </a:lnTo>
                  <a:lnTo>
                    <a:pt x="654" y="72"/>
                  </a:lnTo>
                  <a:lnTo>
                    <a:pt x="648" y="76"/>
                  </a:lnTo>
                  <a:lnTo>
                    <a:pt x="646" y="78"/>
                  </a:lnTo>
                  <a:lnTo>
                    <a:pt x="646" y="78"/>
                  </a:lnTo>
                  <a:lnTo>
                    <a:pt x="614" y="116"/>
                  </a:lnTo>
                  <a:lnTo>
                    <a:pt x="614" y="116"/>
                  </a:lnTo>
                  <a:lnTo>
                    <a:pt x="544" y="78"/>
                  </a:lnTo>
                  <a:lnTo>
                    <a:pt x="544" y="78"/>
                  </a:lnTo>
                  <a:lnTo>
                    <a:pt x="542" y="62"/>
                  </a:lnTo>
                  <a:lnTo>
                    <a:pt x="540" y="26"/>
                  </a:lnTo>
                  <a:lnTo>
                    <a:pt x="540" y="26"/>
                  </a:lnTo>
                  <a:lnTo>
                    <a:pt x="540" y="22"/>
                  </a:lnTo>
                  <a:lnTo>
                    <a:pt x="538" y="16"/>
                  </a:lnTo>
                  <a:lnTo>
                    <a:pt x="536" y="12"/>
                  </a:lnTo>
                  <a:lnTo>
                    <a:pt x="530" y="8"/>
                  </a:lnTo>
                  <a:lnTo>
                    <a:pt x="516" y="4"/>
                  </a:lnTo>
                  <a:lnTo>
                    <a:pt x="494" y="0"/>
                  </a:lnTo>
                  <a:lnTo>
                    <a:pt x="494" y="0"/>
                  </a:lnTo>
                  <a:lnTo>
                    <a:pt x="484" y="0"/>
                  </a:lnTo>
                  <a:lnTo>
                    <a:pt x="476" y="2"/>
                  </a:lnTo>
                  <a:lnTo>
                    <a:pt x="468" y="6"/>
                  </a:lnTo>
                  <a:lnTo>
                    <a:pt x="464" y="10"/>
                  </a:lnTo>
                  <a:lnTo>
                    <a:pt x="460" y="16"/>
                  </a:lnTo>
                  <a:lnTo>
                    <a:pt x="458" y="20"/>
                  </a:lnTo>
                  <a:lnTo>
                    <a:pt x="458" y="20"/>
                  </a:lnTo>
                  <a:lnTo>
                    <a:pt x="450" y="62"/>
                  </a:lnTo>
                  <a:lnTo>
                    <a:pt x="450" y="62"/>
                  </a:lnTo>
                  <a:lnTo>
                    <a:pt x="358" y="70"/>
                  </a:lnTo>
                  <a:lnTo>
                    <a:pt x="358" y="70"/>
                  </a:lnTo>
                  <a:lnTo>
                    <a:pt x="354" y="54"/>
                  </a:lnTo>
                  <a:lnTo>
                    <a:pt x="348" y="38"/>
                  </a:lnTo>
                  <a:lnTo>
                    <a:pt x="342" y="22"/>
                  </a:lnTo>
                  <a:lnTo>
                    <a:pt x="342" y="22"/>
                  </a:lnTo>
                  <a:lnTo>
                    <a:pt x="336" y="18"/>
                  </a:lnTo>
                  <a:lnTo>
                    <a:pt x="330" y="14"/>
                  </a:lnTo>
                  <a:lnTo>
                    <a:pt x="320" y="12"/>
                  </a:lnTo>
                  <a:lnTo>
                    <a:pt x="312" y="10"/>
                  </a:lnTo>
                  <a:lnTo>
                    <a:pt x="310" y="12"/>
                  </a:lnTo>
                  <a:lnTo>
                    <a:pt x="310" y="12"/>
                  </a:lnTo>
                  <a:lnTo>
                    <a:pt x="282" y="16"/>
                  </a:lnTo>
                  <a:lnTo>
                    <a:pt x="282" y="16"/>
                  </a:lnTo>
                  <a:lnTo>
                    <a:pt x="274" y="22"/>
                  </a:lnTo>
                  <a:lnTo>
                    <a:pt x="268" y="30"/>
                  </a:lnTo>
                  <a:lnTo>
                    <a:pt x="266" y="36"/>
                  </a:lnTo>
                  <a:lnTo>
                    <a:pt x="264" y="42"/>
                  </a:lnTo>
                  <a:lnTo>
                    <a:pt x="266" y="50"/>
                  </a:lnTo>
                  <a:lnTo>
                    <a:pt x="268" y="54"/>
                  </a:lnTo>
                  <a:lnTo>
                    <a:pt x="268" y="54"/>
                  </a:lnTo>
                  <a:lnTo>
                    <a:pt x="276" y="98"/>
                  </a:lnTo>
                  <a:lnTo>
                    <a:pt x="276" y="98"/>
                  </a:lnTo>
                  <a:lnTo>
                    <a:pt x="202" y="148"/>
                  </a:lnTo>
                  <a:lnTo>
                    <a:pt x="202" y="148"/>
                  </a:lnTo>
                  <a:lnTo>
                    <a:pt x="158" y="116"/>
                  </a:lnTo>
                  <a:lnTo>
                    <a:pt x="158" y="116"/>
                  </a:lnTo>
                  <a:lnTo>
                    <a:pt x="150" y="112"/>
                  </a:lnTo>
                  <a:lnTo>
                    <a:pt x="144" y="110"/>
                  </a:lnTo>
                  <a:lnTo>
                    <a:pt x="138" y="112"/>
                  </a:lnTo>
                  <a:lnTo>
                    <a:pt x="130" y="116"/>
                  </a:lnTo>
                  <a:lnTo>
                    <a:pt x="118" y="128"/>
                  </a:lnTo>
                  <a:lnTo>
                    <a:pt x="104" y="140"/>
                  </a:lnTo>
                  <a:lnTo>
                    <a:pt x="104" y="140"/>
                  </a:lnTo>
                  <a:lnTo>
                    <a:pt x="98" y="146"/>
                  </a:lnTo>
                  <a:lnTo>
                    <a:pt x="96" y="152"/>
                  </a:lnTo>
                  <a:lnTo>
                    <a:pt x="96" y="158"/>
                  </a:lnTo>
                  <a:lnTo>
                    <a:pt x="98" y="164"/>
                  </a:lnTo>
                  <a:lnTo>
                    <a:pt x="102" y="172"/>
                  </a:lnTo>
                  <a:lnTo>
                    <a:pt x="104" y="176"/>
                  </a:lnTo>
                  <a:lnTo>
                    <a:pt x="104" y="176"/>
                  </a:lnTo>
                  <a:lnTo>
                    <a:pt x="138" y="214"/>
                  </a:lnTo>
                  <a:lnTo>
                    <a:pt x="138" y="214"/>
                  </a:lnTo>
                  <a:lnTo>
                    <a:pt x="88" y="280"/>
                  </a:lnTo>
                  <a:lnTo>
                    <a:pt x="88" y="280"/>
                  </a:lnTo>
                  <a:lnTo>
                    <a:pt x="44" y="274"/>
                  </a:lnTo>
                  <a:lnTo>
                    <a:pt x="44" y="274"/>
                  </a:lnTo>
                  <a:lnTo>
                    <a:pt x="36" y="272"/>
                  </a:lnTo>
                  <a:lnTo>
                    <a:pt x="30" y="274"/>
                  </a:lnTo>
                  <a:lnTo>
                    <a:pt x="26" y="278"/>
                  </a:lnTo>
                  <a:lnTo>
                    <a:pt x="22" y="282"/>
                  </a:lnTo>
                  <a:lnTo>
                    <a:pt x="18" y="290"/>
                  </a:lnTo>
                  <a:lnTo>
                    <a:pt x="18" y="292"/>
                  </a:lnTo>
                  <a:lnTo>
                    <a:pt x="18" y="292"/>
                  </a:lnTo>
                  <a:lnTo>
                    <a:pt x="6" y="324"/>
                  </a:lnTo>
                  <a:lnTo>
                    <a:pt x="6" y="324"/>
                  </a:lnTo>
                  <a:lnTo>
                    <a:pt x="6" y="332"/>
                  </a:lnTo>
                  <a:lnTo>
                    <a:pt x="6" y="340"/>
                  </a:lnTo>
                  <a:lnTo>
                    <a:pt x="10" y="346"/>
                  </a:lnTo>
                  <a:lnTo>
                    <a:pt x="12" y="350"/>
                  </a:lnTo>
                  <a:lnTo>
                    <a:pt x="18" y="356"/>
                  </a:lnTo>
                  <a:lnTo>
                    <a:pt x="22" y="360"/>
                  </a:lnTo>
                  <a:lnTo>
                    <a:pt x="22" y="360"/>
                  </a:lnTo>
                  <a:lnTo>
                    <a:pt x="60" y="374"/>
                  </a:lnTo>
                  <a:lnTo>
                    <a:pt x="60" y="374"/>
                  </a:lnTo>
                  <a:lnTo>
                    <a:pt x="64" y="456"/>
                  </a:lnTo>
                  <a:lnTo>
                    <a:pt x="64" y="456"/>
                  </a:lnTo>
                  <a:lnTo>
                    <a:pt x="44" y="464"/>
                  </a:lnTo>
                  <a:lnTo>
                    <a:pt x="26" y="472"/>
                  </a:lnTo>
                  <a:lnTo>
                    <a:pt x="10" y="480"/>
                  </a:lnTo>
                  <a:lnTo>
                    <a:pt x="10" y="480"/>
                  </a:lnTo>
                  <a:lnTo>
                    <a:pt x="4" y="482"/>
                  </a:lnTo>
                  <a:lnTo>
                    <a:pt x="2" y="486"/>
                  </a:lnTo>
                  <a:lnTo>
                    <a:pt x="0" y="490"/>
                  </a:lnTo>
                  <a:lnTo>
                    <a:pt x="0" y="496"/>
                  </a:lnTo>
                  <a:lnTo>
                    <a:pt x="2" y="510"/>
                  </a:lnTo>
                  <a:lnTo>
                    <a:pt x="10" y="532"/>
                  </a:lnTo>
                  <a:lnTo>
                    <a:pt x="10" y="532"/>
                  </a:lnTo>
                  <a:lnTo>
                    <a:pt x="18" y="546"/>
                  </a:lnTo>
                  <a:lnTo>
                    <a:pt x="24" y="556"/>
                  </a:lnTo>
                  <a:lnTo>
                    <a:pt x="28" y="558"/>
                  </a:lnTo>
                  <a:lnTo>
                    <a:pt x="30" y="558"/>
                  </a:lnTo>
                  <a:lnTo>
                    <a:pt x="30" y="558"/>
                  </a:lnTo>
                  <a:lnTo>
                    <a:pt x="80" y="554"/>
                  </a:lnTo>
                  <a:lnTo>
                    <a:pt x="80" y="554"/>
                  </a:lnTo>
                  <a:lnTo>
                    <a:pt x="116" y="632"/>
                  </a:lnTo>
                  <a:lnTo>
                    <a:pt x="116" y="632"/>
                  </a:lnTo>
                  <a:lnTo>
                    <a:pt x="100" y="644"/>
                  </a:lnTo>
                  <a:lnTo>
                    <a:pt x="88" y="656"/>
                  </a:lnTo>
                  <a:lnTo>
                    <a:pt x="76" y="668"/>
                  </a:lnTo>
                  <a:lnTo>
                    <a:pt x="76" y="668"/>
                  </a:lnTo>
                  <a:lnTo>
                    <a:pt x="72" y="674"/>
                  </a:lnTo>
                  <a:lnTo>
                    <a:pt x="72" y="682"/>
                  </a:lnTo>
                  <a:lnTo>
                    <a:pt x="76" y="690"/>
                  </a:lnTo>
                  <a:lnTo>
                    <a:pt x="84" y="704"/>
                  </a:lnTo>
                  <a:lnTo>
                    <a:pt x="84" y="704"/>
                  </a:lnTo>
                  <a:lnTo>
                    <a:pt x="92" y="716"/>
                  </a:lnTo>
                  <a:lnTo>
                    <a:pt x="98" y="722"/>
                  </a:lnTo>
                  <a:lnTo>
                    <a:pt x="104" y="726"/>
                  </a:lnTo>
                  <a:lnTo>
                    <a:pt x="110" y="728"/>
                  </a:lnTo>
                  <a:lnTo>
                    <a:pt x="116" y="728"/>
                  </a:lnTo>
                  <a:lnTo>
                    <a:pt x="126" y="728"/>
                  </a:lnTo>
                  <a:lnTo>
                    <a:pt x="134" y="722"/>
                  </a:lnTo>
                  <a:lnTo>
                    <a:pt x="134" y="722"/>
                  </a:lnTo>
                  <a:lnTo>
                    <a:pt x="148" y="718"/>
                  </a:lnTo>
                  <a:lnTo>
                    <a:pt x="162" y="712"/>
                  </a:lnTo>
                  <a:lnTo>
                    <a:pt x="178" y="704"/>
                  </a:lnTo>
                  <a:lnTo>
                    <a:pt x="178" y="704"/>
                  </a:lnTo>
                  <a:lnTo>
                    <a:pt x="244" y="750"/>
                  </a:lnTo>
                  <a:lnTo>
                    <a:pt x="244" y="750"/>
                  </a:lnTo>
                  <a:lnTo>
                    <a:pt x="240" y="768"/>
                  </a:lnTo>
                  <a:lnTo>
                    <a:pt x="228" y="804"/>
                  </a:lnTo>
                  <a:lnTo>
                    <a:pt x="228" y="804"/>
                  </a:lnTo>
                  <a:lnTo>
                    <a:pt x="228" y="816"/>
                  </a:lnTo>
                  <a:lnTo>
                    <a:pt x="230" y="822"/>
                  </a:lnTo>
                  <a:lnTo>
                    <a:pt x="232" y="826"/>
                  </a:lnTo>
                  <a:lnTo>
                    <a:pt x="242" y="832"/>
                  </a:lnTo>
                  <a:lnTo>
                    <a:pt x="260" y="840"/>
                  </a:lnTo>
                  <a:lnTo>
                    <a:pt x="260" y="840"/>
                  </a:lnTo>
                  <a:lnTo>
                    <a:pt x="274" y="846"/>
                  </a:lnTo>
                  <a:lnTo>
                    <a:pt x="280" y="846"/>
                  </a:lnTo>
                  <a:lnTo>
                    <a:pt x="284" y="846"/>
                  </a:lnTo>
                  <a:lnTo>
                    <a:pt x="288" y="844"/>
                  </a:lnTo>
                  <a:lnTo>
                    <a:pt x="290" y="842"/>
                  </a:lnTo>
                  <a:lnTo>
                    <a:pt x="298" y="832"/>
                  </a:lnTo>
                  <a:lnTo>
                    <a:pt x="298" y="832"/>
                  </a:lnTo>
                  <a:lnTo>
                    <a:pt x="330" y="790"/>
                  </a:lnTo>
                  <a:lnTo>
                    <a:pt x="330" y="790"/>
                  </a:lnTo>
                  <a:lnTo>
                    <a:pt x="408" y="808"/>
                  </a:lnTo>
                  <a:lnTo>
                    <a:pt x="408" y="808"/>
                  </a:lnTo>
                  <a:lnTo>
                    <a:pt x="412" y="824"/>
                  </a:lnTo>
                  <a:lnTo>
                    <a:pt x="416" y="840"/>
                  </a:lnTo>
                  <a:lnTo>
                    <a:pt x="424" y="856"/>
                  </a:lnTo>
                  <a:lnTo>
                    <a:pt x="424" y="856"/>
                  </a:lnTo>
                  <a:lnTo>
                    <a:pt x="424" y="860"/>
                  </a:lnTo>
                  <a:lnTo>
                    <a:pt x="428" y="866"/>
                  </a:lnTo>
                  <a:lnTo>
                    <a:pt x="436" y="872"/>
                  </a:lnTo>
                  <a:lnTo>
                    <a:pt x="444" y="874"/>
                  </a:lnTo>
                  <a:lnTo>
                    <a:pt x="446" y="876"/>
                  </a:lnTo>
                  <a:lnTo>
                    <a:pt x="446" y="876"/>
                  </a:lnTo>
                  <a:lnTo>
                    <a:pt x="474" y="872"/>
                  </a:lnTo>
                  <a:lnTo>
                    <a:pt x="474" y="872"/>
                  </a:lnTo>
                  <a:lnTo>
                    <a:pt x="484" y="870"/>
                  </a:lnTo>
                  <a:lnTo>
                    <a:pt x="492" y="866"/>
                  </a:lnTo>
                  <a:lnTo>
                    <a:pt x="496" y="864"/>
                  </a:lnTo>
                  <a:lnTo>
                    <a:pt x="500" y="860"/>
                  </a:lnTo>
                  <a:lnTo>
                    <a:pt x="502" y="854"/>
                  </a:lnTo>
                  <a:lnTo>
                    <a:pt x="502" y="852"/>
                  </a:lnTo>
                  <a:lnTo>
                    <a:pt x="502" y="852"/>
                  </a:lnTo>
                  <a:lnTo>
                    <a:pt x="502" y="800"/>
                  </a:lnTo>
                  <a:lnTo>
                    <a:pt x="502" y="800"/>
                  </a:lnTo>
                  <a:lnTo>
                    <a:pt x="584" y="774"/>
                  </a:lnTo>
                  <a:lnTo>
                    <a:pt x="584" y="774"/>
                  </a:lnTo>
                  <a:lnTo>
                    <a:pt x="618" y="808"/>
                  </a:lnTo>
                  <a:lnTo>
                    <a:pt x="618" y="808"/>
                  </a:lnTo>
                  <a:lnTo>
                    <a:pt x="626" y="816"/>
                  </a:lnTo>
                  <a:lnTo>
                    <a:pt x="634" y="820"/>
                  </a:lnTo>
                  <a:lnTo>
                    <a:pt x="638" y="822"/>
                  </a:lnTo>
                  <a:lnTo>
                    <a:pt x="644" y="824"/>
                  </a:lnTo>
                  <a:lnTo>
                    <a:pt x="648" y="822"/>
                  </a:lnTo>
                  <a:lnTo>
                    <a:pt x="650" y="820"/>
                  </a:lnTo>
                  <a:lnTo>
                    <a:pt x="650" y="820"/>
                  </a:lnTo>
                  <a:lnTo>
                    <a:pt x="654" y="818"/>
                  </a:lnTo>
                  <a:lnTo>
                    <a:pt x="678" y="800"/>
                  </a:lnTo>
                  <a:lnTo>
                    <a:pt x="678" y="800"/>
                  </a:lnTo>
                  <a:lnTo>
                    <a:pt x="680" y="794"/>
                  </a:lnTo>
                  <a:lnTo>
                    <a:pt x="682" y="788"/>
                  </a:lnTo>
                  <a:lnTo>
                    <a:pt x="684" y="778"/>
                  </a:lnTo>
                  <a:lnTo>
                    <a:pt x="682" y="768"/>
                  </a:lnTo>
                  <a:lnTo>
                    <a:pt x="682" y="766"/>
                  </a:lnTo>
                  <a:lnTo>
                    <a:pt x="682" y="766"/>
                  </a:lnTo>
                  <a:lnTo>
                    <a:pt x="666" y="730"/>
                  </a:lnTo>
                  <a:lnTo>
                    <a:pt x="666" y="730"/>
                  </a:lnTo>
                  <a:lnTo>
                    <a:pt x="724" y="668"/>
                  </a:lnTo>
                  <a:lnTo>
                    <a:pt x="724" y="668"/>
                  </a:lnTo>
                  <a:lnTo>
                    <a:pt x="742" y="672"/>
                  </a:lnTo>
                  <a:lnTo>
                    <a:pt x="756" y="674"/>
                  </a:lnTo>
                  <a:lnTo>
                    <a:pt x="766" y="676"/>
                  </a:lnTo>
                  <a:lnTo>
                    <a:pt x="766" y="676"/>
                  </a:lnTo>
                  <a:lnTo>
                    <a:pt x="784" y="676"/>
                  </a:lnTo>
                  <a:lnTo>
                    <a:pt x="792" y="676"/>
                  </a:lnTo>
                  <a:lnTo>
                    <a:pt x="798" y="672"/>
                  </a:lnTo>
                  <a:lnTo>
                    <a:pt x="798" y="672"/>
                  </a:lnTo>
                  <a:lnTo>
                    <a:pt x="798" y="672"/>
                  </a:lnTo>
                  <a:lnTo>
                    <a:pt x="818" y="648"/>
                  </a:lnTo>
                  <a:lnTo>
                    <a:pt x="818" y="648"/>
                  </a:lnTo>
                  <a:lnTo>
                    <a:pt x="822" y="638"/>
                  </a:lnTo>
                  <a:lnTo>
                    <a:pt x="824" y="630"/>
                  </a:lnTo>
                  <a:lnTo>
                    <a:pt x="822" y="622"/>
                  </a:lnTo>
                  <a:lnTo>
                    <a:pt x="820" y="616"/>
                  </a:lnTo>
                  <a:lnTo>
                    <a:pt x="814" y="608"/>
                  </a:lnTo>
                  <a:lnTo>
                    <a:pt x="810" y="606"/>
                  </a:lnTo>
                  <a:lnTo>
                    <a:pt x="810" y="606"/>
                  </a:lnTo>
                  <a:lnTo>
                    <a:pt x="774" y="578"/>
                  </a:lnTo>
                  <a:lnTo>
                    <a:pt x="774" y="578"/>
                  </a:lnTo>
                  <a:lnTo>
                    <a:pt x="794" y="504"/>
                  </a:lnTo>
                  <a:lnTo>
                    <a:pt x="794" y="504"/>
                  </a:lnTo>
                  <a:lnTo>
                    <a:pt x="848" y="496"/>
                  </a:lnTo>
                  <a:lnTo>
                    <a:pt x="848" y="496"/>
                  </a:lnTo>
                  <a:lnTo>
                    <a:pt x="856" y="494"/>
                  </a:lnTo>
                  <a:lnTo>
                    <a:pt x="862" y="490"/>
                  </a:lnTo>
                  <a:lnTo>
                    <a:pt x="866" y="484"/>
                  </a:lnTo>
                  <a:lnTo>
                    <a:pt x="870" y="478"/>
                  </a:lnTo>
                  <a:lnTo>
                    <a:pt x="872" y="462"/>
                  </a:lnTo>
                  <a:lnTo>
                    <a:pt x="872" y="446"/>
                  </a:lnTo>
                  <a:lnTo>
                    <a:pt x="872" y="446"/>
                  </a:lnTo>
                  <a:lnTo>
                    <a:pt x="872" y="436"/>
                  </a:lnTo>
                  <a:lnTo>
                    <a:pt x="868" y="428"/>
                  </a:lnTo>
                  <a:lnTo>
                    <a:pt x="864" y="424"/>
                  </a:lnTo>
                  <a:lnTo>
                    <a:pt x="858" y="420"/>
                  </a:lnTo>
                  <a:lnTo>
                    <a:pt x="850" y="414"/>
                  </a:lnTo>
                  <a:lnTo>
                    <a:pt x="846" y="414"/>
                  </a:lnTo>
                  <a:lnTo>
                    <a:pt x="846" y="414"/>
                  </a:lnTo>
                  <a:close/>
                  <a:moveTo>
                    <a:pt x="532" y="442"/>
                  </a:moveTo>
                  <a:lnTo>
                    <a:pt x="532" y="442"/>
                  </a:lnTo>
                  <a:lnTo>
                    <a:pt x="530" y="462"/>
                  </a:lnTo>
                  <a:lnTo>
                    <a:pt x="522" y="482"/>
                  </a:lnTo>
                  <a:lnTo>
                    <a:pt x="512" y="498"/>
                  </a:lnTo>
                  <a:lnTo>
                    <a:pt x="498" y="514"/>
                  </a:lnTo>
                  <a:lnTo>
                    <a:pt x="482" y="526"/>
                  </a:lnTo>
                  <a:lnTo>
                    <a:pt x="464" y="534"/>
                  </a:lnTo>
                  <a:lnTo>
                    <a:pt x="444" y="538"/>
                  </a:lnTo>
                  <a:lnTo>
                    <a:pt x="424" y="538"/>
                  </a:lnTo>
                  <a:lnTo>
                    <a:pt x="424" y="538"/>
                  </a:lnTo>
                  <a:lnTo>
                    <a:pt x="402" y="536"/>
                  </a:lnTo>
                  <a:lnTo>
                    <a:pt x="382" y="528"/>
                  </a:lnTo>
                  <a:lnTo>
                    <a:pt x="364" y="518"/>
                  </a:lnTo>
                  <a:lnTo>
                    <a:pt x="350" y="504"/>
                  </a:lnTo>
                  <a:lnTo>
                    <a:pt x="338" y="488"/>
                  </a:lnTo>
                  <a:lnTo>
                    <a:pt x="330" y="470"/>
                  </a:lnTo>
                  <a:lnTo>
                    <a:pt x="326" y="450"/>
                  </a:lnTo>
                  <a:lnTo>
                    <a:pt x="326" y="440"/>
                  </a:lnTo>
                  <a:lnTo>
                    <a:pt x="326" y="430"/>
                  </a:lnTo>
                  <a:lnTo>
                    <a:pt x="326" y="430"/>
                  </a:lnTo>
                  <a:lnTo>
                    <a:pt x="328" y="418"/>
                  </a:lnTo>
                  <a:lnTo>
                    <a:pt x="330" y="408"/>
                  </a:lnTo>
                  <a:lnTo>
                    <a:pt x="338" y="390"/>
                  </a:lnTo>
                  <a:lnTo>
                    <a:pt x="348" y="372"/>
                  </a:lnTo>
                  <a:lnTo>
                    <a:pt x="362" y="358"/>
                  </a:lnTo>
                  <a:lnTo>
                    <a:pt x="380" y="348"/>
                  </a:lnTo>
                  <a:lnTo>
                    <a:pt x="398" y="338"/>
                  </a:lnTo>
                  <a:lnTo>
                    <a:pt x="416" y="334"/>
                  </a:lnTo>
                  <a:lnTo>
                    <a:pt x="436" y="332"/>
                  </a:lnTo>
                  <a:lnTo>
                    <a:pt x="436" y="332"/>
                  </a:lnTo>
                  <a:lnTo>
                    <a:pt x="456" y="336"/>
                  </a:lnTo>
                  <a:lnTo>
                    <a:pt x="476" y="342"/>
                  </a:lnTo>
                  <a:lnTo>
                    <a:pt x="494" y="352"/>
                  </a:lnTo>
                  <a:lnTo>
                    <a:pt x="508" y="366"/>
                  </a:lnTo>
                  <a:lnTo>
                    <a:pt x="520" y="382"/>
                  </a:lnTo>
                  <a:lnTo>
                    <a:pt x="530" y="400"/>
                  </a:lnTo>
                  <a:lnTo>
                    <a:pt x="534" y="420"/>
                  </a:lnTo>
                  <a:lnTo>
                    <a:pt x="534" y="430"/>
                  </a:lnTo>
                  <a:lnTo>
                    <a:pt x="532" y="442"/>
                  </a:lnTo>
                  <a:lnTo>
                    <a:pt x="532" y="44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grpSp>
      <p:sp>
        <p:nvSpPr>
          <p:cNvPr id="2" name="Slide Number Placeholder 1"/>
          <p:cNvSpPr>
            <a:spLocks noGrp="1"/>
          </p:cNvSpPr>
          <p:nvPr>
            <p:ph type="sldNum" sz="quarter" idx="12"/>
          </p:nvPr>
        </p:nvSpPr>
        <p:spPr/>
        <p:txBody>
          <a:bodyPr/>
          <a:lstStyle/>
          <a:p>
            <a:fld id="{C83DE38E-0E7B-453E-83E4-A5FCF588E108}" type="slidenum">
              <a:rPr lang="en-ZA" altLang="en-US" smtClean="0"/>
              <a:pPr/>
              <a:t>49</a:t>
            </a:fld>
            <a:endParaRPr lang="en-ZA" altLang="en-US"/>
          </a:p>
        </p:txBody>
      </p:sp>
    </p:spTree>
    <p:extLst>
      <p:ext uri="{BB962C8B-B14F-4D97-AF65-F5344CB8AC3E}">
        <p14:creationId xmlns:p14="http://schemas.microsoft.com/office/powerpoint/2010/main" xmlns="" val="251801495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pPr>
              <a:defRPr/>
            </a:pPr>
            <a:fld id="{DC1BAB4B-37C3-4540-AA8B-870B3C3EF0FC}" type="slidenum">
              <a:rPr lang="en-ZA" smtClean="0">
                <a:solidFill>
                  <a:srgbClr val="000000">
                    <a:tint val="75000"/>
                  </a:srgbClr>
                </a:solidFill>
              </a:rPr>
              <a:pPr>
                <a:defRPr/>
              </a:pPr>
              <a:t>5</a:t>
            </a:fld>
            <a:endParaRPr lang="en-ZA" dirty="0">
              <a:solidFill>
                <a:srgbClr val="000000">
                  <a:tint val="75000"/>
                </a:srgbClr>
              </a:solidFill>
            </a:endParaRPr>
          </a:p>
        </p:txBody>
      </p:sp>
      <p:sp>
        <p:nvSpPr>
          <p:cNvPr id="5" name="Content Placeholder 4"/>
          <p:cNvSpPr>
            <a:spLocks noGrp="1"/>
          </p:cNvSpPr>
          <p:nvPr>
            <p:ph idx="13"/>
          </p:nvPr>
        </p:nvSpPr>
        <p:spPr/>
        <p:txBody>
          <a:bodyPr/>
          <a:lstStyle/>
          <a:p>
            <a:r>
              <a:rPr lang="en-ZA" sz="2400" dirty="0">
                <a:effectLst>
                  <a:outerShdw blurRad="38100" dist="38100" dir="2700000" algn="tl">
                    <a:srgbClr val="000000">
                      <a:alpha val="43137"/>
                    </a:srgbClr>
                  </a:outerShdw>
                </a:effectLst>
                <a:latin typeface="+mj-lt"/>
              </a:rPr>
              <a:t>THE MANDATE OF THE SIU</a:t>
            </a:r>
            <a:endParaRPr lang="en-US" sz="2400" dirty="0">
              <a:effectLst>
                <a:outerShdw blurRad="38100" dist="38100" dir="2700000" algn="tl">
                  <a:srgbClr val="000000">
                    <a:alpha val="43137"/>
                  </a:srgbClr>
                </a:outerShdw>
              </a:effectLst>
              <a:latin typeface="+mj-lt"/>
            </a:endParaRPr>
          </a:p>
        </p:txBody>
      </p:sp>
      <p:sp>
        <p:nvSpPr>
          <p:cNvPr id="10" name="Rectangle 9"/>
          <p:cNvSpPr/>
          <p:nvPr/>
        </p:nvSpPr>
        <p:spPr>
          <a:xfrm>
            <a:off x="179512" y="1393038"/>
            <a:ext cx="8856984" cy="4755148"/>
          </a:xfrm>
          <a:prstGeom prst="rect">
            <a:avLst/>
          </a:prstGeom>
          <a:solidFill>
            <a:schemeClr val="tx1"/>
          </a:solidFill>
        </p:spPr>
        <p:txBody>
          <a:bodyPr wrap="square">
            <a:spAutoFit/>
          </a:bodyPr>
          <a:lstStyle/>
          <a:p>
            <a:pPr lvl="1" algn="just">
              <a:lnSpc>
                <a:spcPct val="150000"/>
              </a:lnSpc>
            </a:pPr>
            <a:r>
              <a:rPr lang="en-US" sz="1600" b="1" dirty="0" smtClean="0">
                <a:solidFill>
                  <a:schemeClr val="bg1"/>
                </a:solidFill>
              </a:rPr>
              <a:t>THE MANDATE OF SIU IS TO INVESTIGATE THE FOLLOWING: </a:t>
            </a:r>
          </a:p>
          <a:p>
            <a:pPr marL="1200150" lvl="2" indent="-285750">
              <a:lnSpc>
                <a:spcPct val="150000"/>
              </a:lnSpc>
              <a:buFont typeface="Arial" panose="020B0604020202020204" pitchFamily="34" charset="0"/>
              <a:buChar char="•"/>
            </a:pPr>
            <a:r>
              <a:rPr lang="en-GB" b="1" dirty="0" smtClean="0">
                <a:solidFill>
                  <a:srgbClr val="FF0000"/>
                </a:solidFill>
              </a:rPr>
              <a:t>Serious maladministration </a:t>
            </a:r>
            <a:r>
              <a:rPr lang="en-GB" sz="1600" dirty="0" smtClean="0">
                <a:solidFill>
                  <a:schemeClr val="bg1"/>
                </a:solidFill>
              </a:rPr>
              <a:t>in connection with the affairs of the State Institution;</a:t>
            </a:r>
            <a:endParaRPr lang="en-ZA" sz="1600" dirty="0" smtClean="0">
              <a:solidFill>
                <a:schemeClr val="bg1"/>
              </a:solidFill>
            </a:endParaRPr>
          </a:p>
          <a:p>
            <a:pPr marL="1200150" lvl="2" indent="-285750">
              <a:lnSpc>
                <a:spcPct val="150000"/>
              </a:lnSpc>
              <a:buFont typeface="Arial" panose="020B0604020202020204" pitchFamily="34" charset="0"/>
              <a:buChar char="•"/>
            </a:pPr>
            <a:r>
              <a:rPr lang="en-GB" b="1" dirty="0" smtClean="0">
                <a:solidFill>
                  <a:srgbClr val="FF0000"/>
                </a:solidFill>
              </a:rPr>
              <a:t>Improper or unlawful conduct </a:t>
            </a:r>
            <a:r>
              <a:rPr lang="en-GB" sz="1600" dirty="0" smtClean="0">
                <a:solidFill>
                  <a:schemeClr val="bg1"/>
                </a:solidFill>
              </a:rPr>
              <a:t>by employees of the State Institution;</a:t>
            </a:r>
            <a:endParaRPr lang="en-ZA" sz="1600" dirty="0" smtClean="0">
              <a:solidFill>
                <a:schemeClr val="bg1"/>
              </a:solidFill>
            </a:endParaRPr>
          </a:p>
          <a:p>
            <a:pPr marL="1200150" lvl="2" indent="-285750">
              <a:lnSpc>
                <a:spcPct val="150000"/>
              </a:lnSpc>
              <a:buFont typeface="Arial" panose="020B0604020202020204" pitchFamily="34" charset="0"/>
              <a:buChar char="•"/>
            </a:pPr>
            <a:r>
              <a:rPr lang="en-GB" sz="1600" dirty="0" smtClean="0">
                <a:solidFill>
                  <a:schemeClr val="bg1"/>
                </a:solidFill>
              </a:rPr>
              <a:t>Unlawful appropriation or expenditure of public money or property;</a:t>
            </a:r>
            <a:endParaRPr lang="en-ZA" sz="1600" dirty="0" smtClean="0">
              <a:solidFill>
                <a:schemeClr val="bg1"/>
              </a:solidFill>
            </a:endParaRPr>
          </a:p>
          <a:p>
            <a:pPr marL="1200150" lvl="2" indent="-285750">
              <a:lnSpc>
                <a:spcPct val="150000"/>
              </a:lnSpc>
              <a:buFont typeface="Arial" panose="020B0604020202020204" pitchFamily="34" charset="0"/>
              <a:buChar char="•"/>
            </a:pPr>
            <a:r>
              <a:rPr lang="en-GB" sz="1600" b="1" dirty="0" smtClean="0">
                <a:solidFill>
                  <a:srgbClr val="FF0000"/>
                </a:solidFill>
              </a:rPr>
              <a:t>Unlawful, irregular or unapproved acquisitive act</a:t>
            </a:r>
            <a:r>
              <a:rPr lang="en-GB" sz="1600" dirty="0" smtClean="0">
                <a:solidFill>
                  <a:schemeClr val="bg1"/>
                </a:solidFill>
              </a:rPr>
              <a:t>, transaction, measure or practice having a bearing upon State Property;</a:t>
            </a:r>
            <a:endParaRPr lang="en-ZA" sz="1600" dirty="0" smtClean="0">
              <a:solidFill>
                <a:schemeClr val="bg1"/>
              </a:solidFill>
            </a:endParaRPr>
          </a:p>
          <a:p>
            <a:pPr marL="1200150" lvl="2" indent="-285750">
              <a:lnSpc>
                <a:spcPct val="150000"/>
              </a:lnSpc>
              <a:buFont typeface="Arial" panose="020B0604020202020204" pitchFamily="34" charset="0"/>
              <a:buChar char="•"/>
            </a:pPr>
            <a:r>
              <a:rPr lang="en-GB" b="1" dirty="0" smtClean="0">
                <a:solidFill>
                  <a:srgbClr val="FF0000"/>
                </a:solidFill>
              </a:rPr>
              <a:t>Intentional or negligent loss of public money </a:t>
            </a:r>
            <a:r>
              <a:rPr lang="en-GB" sz="1600" dirty="0" smtClean="0">
                <a:solidFill>
                  <a:schemeClr val="bg1"/>
                </a:solidFill>
              </a:rPr>
              <a:t>or damage to public property;</a:t>
            </a:r>
            <a:endParaRPr lang="en-ZA" sz="1600" dirty="0" smtClean="0">
              <a:solidFill>
                <a:schemeClr val="bg1"/>
              </a:solidFill>
            </a:endParaRPr>
          </a:p>
          <a:p>
            <a:pPr marL="1200150" lvl="2" indent="-285750">
              <a:lnSpc>
                <a:spcPct val="150000"/>
              </a:lnSpc>
              <a:buFont typeface="Arial" panose="020B0604020202020204" pitchFamily="34" charset="0"/>
              <a:buChar char="•"/>
            </a:pPr>
            <a:r>
              <a:rPr lang="en-GB" sz="1600" b="1" dirty="0" smtClean="0">
                <a:solidFill>
                  <a:srgbClr val="FF0000"/>
                </a:solidFill>
              </a:rPr>
              <a:t>CORRUPTION</a:t>
            </a:r>
            <a:r>
              <a:rPr lang="en-GB" sz="1600" dirty="0" smtClean="0">
                <a:solidFill>
                  <a:schemeClr val="bg1"/>
                </a:solidFill>
              </a:rPr>
              <a:t> in connection with the affairs of the State Institution; or</a:t>
            </a:r>
            <a:endParaRPr lang="en-ZA" sz="1600" dirty="0" smtClean="0">
              <a:solidFill>
                <a:schemeClr val="bg1"/>
              </a:solidFill>
            </a:endParaRPr>
          </a:p>
          <a:p>
            <a:pPr marL="1200150" lvl="2" indent="-285750">
              <a:lnSpc>
                <a:spcPct val="150000"/>
              </a:lnSpc>
              <a:buFont typeface="Arial" panose="020B0604020202020204" pitchFamily="34" charset="0"/>
              <a:buChar char="•"/>
            </a:pPr>
            <a:r>
              <a:rPr lang="en-GB" b="1" dirty="0" smtClean="0">
                <a:solidFill>
                  <a:srgbClr val="FF0000"/>
                </a:solidFill>
              </a:rPr>
              <a:t>Unlawful or improper conduct </a:t>
            </a:r>
            <a:r>
              <a:rPr lang="en-GB" sz="1600" dirty="0" smtClean="0">
                <a:solidFill>
                  <a:schemeClr val="bg1"/>
                </a:solidFill>
              </a:rPr>
              <a:t>by any person that has caused or may cause </a:t>
            </a:r>
          </a:p>
          <a:p>
            <a:pPr marL="1200150" lvl="2" indent="-285750">
              <a:lnSpc>
                <a:spcPct val="150000"/>
              </a:lnSpc>
              <a:buFont typeface="Arial" panose="020B0604020202020204" pitchFamily="34" charset="0"/>
              <a:buChar char="•"/>
            </a:pPr>
            <a:r>
              <a:rPr lang="en-GB" b="1" dirty="0">
                <a:solidFill>
                  <a:srgbClr val="FF0000"/>
                </a:solidFill>
              </a:rPr>
              <a:t>S</a:t>
            </a:r>
            <a:r>
              <a:rPr lang="en-GB" b="1" dirty="0" smtClean="0">
                <a:solidFill>
                  <a:srgbClr val="FF0000"/>
                </a:solidFill>
              </a:rPr>
              <a:t>erious harm to the interests of the public </a:t>
            </a:r>
            <a:r>
              <a:rPr lang="en-GB" sz="1600" dirty="0" smtClean="0">
                <a:solidFill>
                  <a:schemeClr val="bg1"/>
                </a:solidFill>
              </a:rPr>
              <a:t>or any category thereof.</a:t>
            </a:r>
            <a:endParaRPr lang="en-US" sz="1600" dirty="0" smtClean="0">
              <a:solidFill>
                <a:schemeClr val="bg1"/>
              </a:solidFill>
            </a:endParaRPr>
          </a:p>
        </p:txBody>
      </p:sp>
      <p:pic>
        <p:nvPicPr>
          <p:cNvPr id="6" name="Picture 25"/>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r="13899" b="33594"/>
          <a:stretch/>
        </p:blipFill>
        <p:spPr bwMode="auto">
          <a:xfrm>
            <a:off x="8713441" y="6356350"/>
            <a:ext cx="430559" cy="3731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0851869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Oval 29"/>
          <p:cNvSpPr/>
          <p:nvPr/>
        </p:nvSpPr>
        <p:spPr>
          <a:xfrm>
            <a:off x="4648199" y="1090912"/>
            <a:ext cx="762001" cy="685800"/>
          </a:xfrm>
          <a:prstGeom prst="ellipse">
            <a:avLst/>
          </a:prstGeom>
          <a:solidFill>
            <a:schemeClr val="accent4">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aphicFrame>
        <p:nvGraphicFramePr>
          <p:cNvPr id="4" name="Object 3" hidden="1"/>
          <p:cNvGraphicFramePr>
            <a:graphicFrameLocks noChangeAspect="1"/>
          </p:cNvGraphicFramePr>
          <p:nvPr>
            <p:extLst/>
          </p:nvPr>
        </p:nvGraphicFramePr>
        <p:xfrm>
          <a:off x="1588" y="1588"/>
          <a:ext cx="1587" cy="1587"/>
        </p:xfrm>
        <a:graphic>
          <a:graphicData uri="http://schemas.openxmlformats.org/presentationml/2006/ole">
            <p:oleObj spid="_x0000_s22772" name="think-cell Slide" r:id="rId5" imgW="360" imgH="360" progId="">
              <p:embed/>
            </p:oleObj>
          </a:graphicData>
        </a:graphic>
      </p:graphicFrame>
      <p:sp>
        <p:nvSpPr>
          <p:cNvPr id="3" name="Rounded Rectangle 2"/>
          <p:cNvSpPr/>
          <p:nvPr/>
        </p:nvSpPr>
        <p:spPr>
          <a:xfrm>
            <a:off x="1935861" y="2745572"/>
            <a:ext cx="6827139" cy="3415002"/>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C83DE38E-0E7B-453E-83E4-A5FCF588E108}" type="slidenum">
              <a:rPr lang="en-ZA" altLang="en-US" smtClean="0"/>
              <a:pPr/>
              <a:t>50</a:t>
            </a:fld>
            <a:endParaRPr lang="en-ZA" altLang="en-US"/>
          </a:p>
        </p:txBody>
      </p:sp>
      <p:sp>
        <p:nvSpPr>
          <p:cNvPr id="764929" name="Title 1"/>
          <p:cNvSpPr>
            <a:spLocks noGrp="1"/>
          </p:cNvSpPr>
          <p:nvPr>
            <p:ph type="title" idx="4294967295"/>
          </p:nvPr>
        </p:nvSpPr>
        <p:spPr>
          <a:xfrm>
            <a:off x="1674813" y="192088"/>
            <a:ext cx="7469187" cy="469900"/>
          </a:xfrm>
          <a:prstGeom prst="rect">
            <a:avLst/>
          </a:prstGeom>
        </p:spPr>
        <p:txBody>
          <a:bodyPr vert="horz" lIns="45720" tIns="0" rIns="45720" bIns="0" rtlCol="0" anchor="ctr">
            <a:noAutofit/>
          </a:bodyPr>
          <a:lstStyle/>
          <a:p>
            <a:pPr indent="-342900" algn="l" eaLnBrk="1" hangingPunct="1">
              <a:spcBef>
                <a:spcPts val="600"/>
              </a:spcBef>
              <a:spcAft>
                <a:spcPts val="0"/>
              </a:spcAft>
              <a:defRPr/>
            </a:pPr>
            <a:r>
              <a:rPr lang="en-US" altLang="ja-JP" sz="2400" b="1" kern="1200" dirty="0">
                <a:effectLst>
                  <a:outerShdw blurRad="38100" dist="38100" dir="2700000" algn="tl">
                    <a:srgbClr val="000000">
                      <a:alpha val="43137"/>
                    </a:srgbClr>
                  </a:outerShdw>
                </a:effectLst>
              </a:rPr>
              <a:t>Strategic </a:t>
            </a:r>
            <a:r>
              <a:rPr lang="en-US" altLang="ja-JP" sz="2400" b="1" kern="1200" dirty="0" smtClean="0">
                <a:effectLst>
                  <a:outerShdw blurRad="38100" dist="38100" dir="2700000" algn="tl">
                    <a:srgbClr val="000000">
                      <a:alpha val="43137"/>
                    </a:srgbClr>
                  </a:outerShdw>
                </a:effectLst>
              </a:rPr>
              <a:t>Framework</a:t>
            </a:r>
            <a:endParaRPr lang="en-US" sz="2400" b="1" kern="1200" dirty="0">
              <a:effectLst>
                <a:outerShdw blurRad="38100" dist="38100" dir="2700000" algn="tl">
                  <a:srgbClr val="000000">
                    <a:alpha val="43137"/>
                  </a:srgbClr>
                </a:outerShdw>
              </a:effectLst>
            </a:endParaRPr>
          </a:p>
        </p:txBody>
      </p:sp>
      <p:sp>
        <p:nvSpPr>
          <p:cNvPr id="69" name="Rectangle 68"/>
          <p:cNvSpPr/>
          <p:nvPr/>
        </p:nvSpPr>
        <p:spPr>
          <a:xfrm>
            <a:off x="1701534" y="1970580"/>
            <a:ext cx="6832865" cy="338554"/>
          </a:xfrm>
          <a:prstGeom prst="rect">
            <a:avLst/>
          </a:prstGeom>
        </p:spPr>
        <p:txBody>
          <a:bodyPr wrap="square">
            <a:spAutoFit/>
          </a:bodyPr>
          <a:lstStyle/>
          <a:p>
            <a:pPr algn="ctr"/>
            <a:r>
              <a:rPr lang="en-ZA" sz="1600" dirty="0">
                <a:latin typeface="+mj-lt"/>
                <a:ea typeface="Calibri" panose="020F0502020204030204" pitchFamily="34" charset="0"/>
                <a:cs typeface="Times New Roman" panose="02020603050405020304" pitchFamily="18" charset="0"/>
              </a:rPr>
              <a:t>To </a:t>
            </a:r>
            <a:r>
              <a:rPr lang="en-ZA" sz="1600" b="1" dirty="0">
                <a:latin typeface="+mj-lt"/>
                <a:ea typeface="Calibri" panose="020F0502020204030204" pitchFamily="34" charset="0"/>
                <a:cs typeface="Times New Roman" panose="02020603050405020304" pitchFamily="18" charset="0"/>
              </a:rPr>
              <a:t>enable </a:t>
            </a:r>
            <a:r>
              <a:rPr lang="en-ZA" sz="1600" dirty="0">
                <a:latin typeface="+mj-lt"/>
                <a:ea typeface="Calibri" panose="020F0502020204030204" pitchFamily="34" charset="0"/>
                <a:cs typeface="Times New Roman" panose="02020603050405020304" pitchFamily="18" charset="0"/>
              </a:rPr>
              <a:t>core services to perform optimally</a:t>
            </a:r>
            <a:endParaRPr lang="en-US" sz="4400" dirty="0">
              <a:latin typeface="+mj-lt"/>
            </a:endParaRPr>
          </a:p>
        </p:txBody>
      </p:sp>
      <p:sp>
        <p:nvSpPr>
          <p:cNvPr id="18" name="Rectangle 17"/>
          <p:cNvSpPr/>
          <p:nvPr/>
        </p:nvSpPr>
        <p:spPr>
          <a:xfrm>
            <a:off x="2234113" y="2971800"/>
            <a:ext cx="6409818" cy="2893100"/>
          </a:xfrm>
          <a:prstGeom prst="rect">
            <a:avLst/>
          </a:prstGeom>
        </p:spPr>
        <p:txBody>
          <a:bodyPr wrap="square">
            <a:spAutoFit/>
          </a:bodyPr>
          <a:lstStyle/>
          <a:p>
            <a:pPr marL="342900" indent="-342900">
              <a:buFont typeface="+mj-lt"/>
              <a:buAutoNum type="arabicPeriod"/>
            </a:pPr>
            <a:r>
              <a:rPr lang="en-GB" sz="1400" dirty="0"/>
              <a:t>To provide a compliant </a:t>
            </a:r>
            <a:r>
              <a:rPr lang="en-GB" sz="1400" dirty="0" smtClean="0"/>
              <a:t>and sustainable financial </a:t>
            </a:r>
            <a:r>
              <a:rPr lang="en-GB" sz="1400" dirty="0"/>
              <a:t>service in accordance with service delivery standards </a:t>
            </a:r>
            <a:endParaRPr lang="en-ZA" sz="1400" dirty="0"/>
          </a:p>
          <a:p>
            <a:pPr marL="342900" lvl="0" indent="-342900">
              <a:buFont typeface="+mj-lt"/>
              <a:buAutoNum type="arabicPeriod"/>
            </a:pPr>
            <a:r>
              <a:rPr lang="en-ZA" sz="1400" dirty="0"/>
              <a:t>To attract a skilled workforce that </a:t>
            </a:r>
            <a:r>
              <a:rPr lang="en-ZA" sz="1400" dirty="0" smtClean="0"/>
              <a:t>is managed </a:t>
            </a:r>
            <a:r>
              <a:rPr lang="en-ZA" sz="1400" dirty="0"/>
              <a:t>within a performance driven environment</a:t>
            </a:r>
          </a:p>
          <a:p>
            <a:pPr marL="342900" lvl="0" indent="-342900">
              <a:buFont typeface="+mj-lt"/>
              <a:buAutoNum type="arabicPeriod"/>
            </a:pPr>
            <a:r>
              <a:rPr lang="en-ZA" sz="1400" dirty="0"/>
              <a:t>To provide appropriate ICT services in accordance with set standards </a:t>
            </a:r>
          </a:p>
          <a:p>
            <a:pPr marL="342900" indent="-342900">
              <a:buFont typeface="+mj-lt"/>
              <a:buAutoNum type="arabicPeriod"/>
            </a:pPr>
            <a:r>
              <a:rPr lang="en-GB" sz="1400" dirty="0"/>
              <a:t>To collaborate with stakeholders in support of enhanced service delivery and core business objectives</a:t>
            </a:r>
            <a:endParaRPr lang="en-ZA" sz="1400" dirty="0"/>
          </a:p>
          <a:p>
            <a:pPr marL="342900" indent="-342900">
              <a:buFont typeface="+mj-lt"/>
              <a:buAutoNum type="arabicPeriod"/>
            </a:pPr>
            <a:r>
              <a:rPr lang="en-GB" sz="1400" dirty="0"/>
              <a:t>To provide support for strategic and </a:t>
            </a:r>
            <a:r>
              <a:rPr lang="en-GB" sz="1400" dirty="0" smtClean="0"/>
              <a:t>organisational performance management</a:t>
            </a:r>
            <a:endParaRPr lang="en-ZA" sz="1400" dirty="0"/>
          </a:p>
          <a:p>
            <a:pPr marL="342900" lvl="0" indent="-342900">
              <a:buFont typeface="+mj-lt"/>
              <a:buAutoNum type="arabicPeriod"/>
            </a:pPr>
            <a:r>
              <a:rPr lang="en-ZA" sz="1400" dirty="0"/>
              <a:t>To protect the SIU from potential legal risks </a:t>
            </a:r>
          </a:p>
          <a:p>
            <a:pPr marL="342900" indent="-342900">
              <a:buFont typeface="+mj-lt"/>
              <a:buAutoNum type="arabicPeriod"/>
            </a:pPr>
            <a:r>
              <a:rPr lang="en-GB" sz="1400" dirty="0"/>
              <a:t>To protect</a:t>
            </a:r>
            <a:r>
              <a:rPr lang="en-ZA" sz="1400" dirty="0"/>
              <a:t> the SIU integrity from internal and external threats</a:t>
            </a:r>
            <a:endParaRPr lang="en-US" sz="1400" dirty="0">
              <a:ea typeface="Calibri" panose="020F0502020204030204" pitchFamily="34" charset="0"/>
              <a:cs typeface="Times New Roman" panose="02020603050405020304" pitchFamily="18" charset="0"/>
            </a:endParaRPr>
          </a:p>
          <a:p>
            <a:pPr marL="342900" lvl="0" indent="-342900">
              <a:buFont typeface="+mj-lt"/>
              <a:buAutoNum type="arabicPeriod"/>
            </a:pPr>
            <a:r>
              <a:rPr lang="en-GB" sz="1400" dirty="0" smtClean="0"/>
              <a:t>To </a:t>
            </a:r>
            <a:r>
              <a:rPr lang="en-GB" sz="1400" dirty="0"/>
              <a:t>assess internal controls through internal audits </a:t>
            </a:r>
            <a:endParaRPr lang="en-ZA" sz="1400" dirty="0"/>
          </a:p>
          <a:p>
            <a:pPr marL="342900" lvl="0" indent="-342900">
              <a:buFont typeface="+mj-lt"/>
              <a:buAutoNum type="arabicPeriod"/>
            </a:pPr>
            <a:r>
              <a:rPr lang="en-GB" sz="1400" dirty="0" smtClean="0"/>
              <a:t>To </a:t>
            </a:r>
            <a:r>
              <a:rPr lang="en-GB" sz="1400" dirty="0"/>
              <a:t>enable the </a:t>
            </a:r>
            <a:r>
              <a:rPr lang="en-GB" sz="1400" dirty="0" smtClean="0"/>
              <a:t>unit </a:t>
            </a:r>
            <a:r>
              <a:rPr lang="en-GB" sz="1400" dirty="0"/>
              <a:t>to </a:t>
            </a:r>
            <a:r>
              <a:rPr lang="en-GB" sz="1400" dirty="0" smtClean="0"/>
              <a:t>become</a:t>
            </a:r>
            <a:r>
              <a:rPr lang="en-GB" sz="1400" dirty="0"/>
              <a:t> risk </a:t>
            </a:r>
            <a:r>
              <a:rPr lang="en-GB" sz="1400" dirty="0" smtClean="0"/>
              <a:t>intelligent</a:t>
            </a:r>
            <a:endParaRPr lang="en-ZA" sz="1400" dirty="0"/>
          </a:p>
        </p:txBody>
      </p:sp>
      <p:sp>
        <p:nvSpPr>
          <p:cNvPr id="2" name="Rectangle 1"/>
          <p:cNvSpPr/>
          <p:nvPr/>
        </p:nvSpPr>
        <p:spPr>
          <a:xfrm>
            <a:off x="1853048" y="1828801"/>
            <a:ext cx="6994095" cy="4496498"/>
          </a:xfrm>
          <a:prstGeom prst="rect">
            <a:avLst/>
          </a:prstGeom>
          <a:noFill/>
          <a:ln w="3175">
            <a:solidFill>
              <a:schemeClr val="bg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Freeform 220"/>
          <p:cNvSpPr>
            <a:spLocks/>
          </p:cNvSpPr>
          <p:nvPr/>
        </p:nvSpPr>
        <p:spPr bwMode="auto">
          <a:xfrm rot="8007562">
            <a:off x="2391831" y="2225709"/>
            <a:ext cx="621276" cy="348827"/>
          </a:xfrm>
          <a:custGeom>
            <a:avLst/>
            <a:gdLst>
              <a:gd name="T0" fmla="*/ 77 w 162"/>
              <a:gd name="T1" fmla="*/ 36 h 51"/>
              <a:gd name="T2" fmla="*/ 61 w 162"/>
              <a:gd name="T3" fmla="*/ 36 h 51"/>
              <a:gd name="T4" fmla="*/ 50 w 162"/>
              <a:gd name="T5" fmla="*/ 35 h 51"/>
              <a:gd name="T6" fmla="*/ 41 w 162"/>
              <a:gd name="T7" fmla="*/ 35 h 51"/>
              <a:gd name="T8" fmla="*/ 14 w 162"/>
              <a:gd name="T9" fmla="*/ 29 h 51"/>
              <a:gd name="T10" fmla="*/ 14 w 162"/>
              <a:gd name="T11" fmla="*/ 29 h 51"/>
              <a:gd name="T12" fmla="*/ 6 w 162"/>
              <a:gd name="T13" fmla="*/ 19 h 51"/>
              <a:gd name="T14" fmla="*/ 11 w 162"/>
              <a:gd name="T15" fmla="*/ 19 h 51"/>
              <a:gd name="T16" fmla="*/ 15 w 162"/>
              <a:gd name="T17" fmla="*/ 21 h 51"/>
              <a:gd name="T18" fmla="*/ 26 w 162"/>
              <a:gd name="T19" fmla="*/ 23 h 51"/>
              <a:gd name="T20" fmla="*/ 41 w 162"/>
              <a:gd name="T21" fmla="*/ 25 h 51"/>
              <a:gd name="T22" fmla="*/ 43 w 162"/>
              <a:gd name="T23" fmla="*/ 26 h 51"/>
              <a:gd name="T24" fmla="*/ 62 w 162"/>
              <a:gd name="T25" fmla="*/ 27 h 51"/>
              <a:gd name="T26" fmla="*/ 63 w 162"/>
              <a:gd name="T27" fmla="*/ 27 h 51"/>
              <a:gd name="T28" fmla="*/ 81 w 162"/>
              <a:gd name="T29" fmla="*/ 27 h 51"/>
              <a:gd name="T30" fmla="*/ 81 w 162"/>
              <a:gd name="T31" fmla="*/ 27 h 51"/>
              <a:gd name="T32" fmla="*/ 105 w 162"/>
              <a:gd name="T33" fmla="*/ 23 h 51"/>
              <a:gd name="T34" fmla="*/ 106 w 162"/>
              <a:gd name="T35" fmla="*/ 23 h 51"/>
              <a:gd name="T36" fmla="*/ 126 w 162"/>
              <a:gd name="T37" fmla="*/ 18 h 51"/>
              <a:gd name="T38" fmla="*/ 108 w 162"/>
              <a:gd name="T39" fmla="*/ 10 h 51"/>
              <a:gd name="T40" fmla="*/ 107 w 162"/>
              <a:gd name="T41" fmla="*/ 8 h 51"/>
              <a:gd name="T42" fmla="*/ 107 w 162"/>
              <a:gd name="T43" fmla="*/ 7 h 51"/>
              <a:gd name="T44" fmla="*/ 113 w 162"/>
              <a:gd name="T45" fmla="*/ 0 h 51"/>
              <a:gd name="T46" fmla="*/ 126 w 162"/>
              <a:gd name="T47" fmla="*/ 4 h 51"/>
              <a:gd name="T48" fmla="*/ 126 w 162"/>
              <a:gd name="T49" fmla="*/ 4 h 51"/>
              <a:gd name="T50" fmla="*/ 137 w 162"/>
              <a:gd name="T51" fmla="*/ 6 h 51"/>
              <a:gd name="T52" fmla="*/ 138 w 162"/>
              <a:gd name="T53" fmla="*/ 6 h 51"/>
              <a:gd name="T54" fmla="*/ 138 w 162"/>
              <a:gd name="T55" fmla="*/ 7 h 51"/>
              <a:gd name="T56" fmla="*/ 156 w 162"/>
              <a:gd name="T57" fmla="*/ 4 h 51"/>
              <a:gd name="T58" fmla="*/ 157 w 162"/>
              <a:gd name="T59" fmla="*/ 4 h 51"/>
              <a:gd name="T60" fmla="*/ 160 w 162"/>
              <a:gd name="T61" fmla="*/ 17 h 51"/>
              <a:gd name="T62" fmla="*/ 160 w 162"/>
              <a:gd name="T63" fmla="*/ 18 h 51"/>
              <a:gd name="T64" fmla="*/ 150 w 162"/>
              <a:gd name="T65" fmla="*/ 24 h 51"/>
              <a:gd name="T66" fmla="*/ 149 w 162"/>
              <a:gd name="T67" fmla="*/ 24 h 51"/>
              <a:gd name="T68" fmla="*/ 127 w 162"/>
              <a:gd name="T69" fmla="*/ 51 h 51"/>
              <a:gd name="T70" fmla="*/ 123 w 162"/>
              <a:gd name="T71" fmla="*/ 46 h 51"/>
              <a:gd name="T72" fmla="*/ 123 w 162"/>
              <a:gd name="T73" fmla="*/ 45 h 51"/>
              <a:gd name="T74" fmla="*/ 124 w 162"/>
              <a:gd name="T75" fmla="*/ 45 h 51"/>
              <a:gd name="T76" fmla="*/ 133 w 162"/>
              <a:gd name="T77" fmla="*/ 26 h 51"/>
              <a:gd name="T78" fmla="*/ 126 w 162"/>
              <a:gd name="T79" fmla="*/ 28 h 51"/>
              <a:gd name="T80" fmla="*/ 126 w 162"/>
              <a:gd name="T81" fmla="*/ 28 h 51"/>
              <a:gd name="T82" fmla="*/ 77 w 162"/>
              <a:gd name="T83" fmla="*/ 3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2" h="51">
                <a:moveTo>
                  <a:pt x="77" y="36"/>
                </a:moveTo>
                <a:cubicBezTo>
                  <a:pt x="73" y="38"/>
                  <a:pt x="68" y="35"/>
                  <a:pt x="61" y="36"/>
                </a:cubicBezTo>
                <a:cubicBezTo>
                  <a:pt x="58" y="34"/>
                  <a:pt x="52" y="35"/>
                  <a:pt x="50" y="35"/>
                </a:cubicBezTo>
                <a:cubicBezTo>
                  <a:pt x="46" y="34"/>
                  <a:pt x="44" y="37"/>
                  <a:pt x="41" y="35"/>
                </a:cubicBezTo>
                <a:cubicBezTo>
                  <a:pt x="33" y="33"/>
                  <a:pt x="21" y="30"/>
                  <a:pt x="14" y="29"/>
                </a:cubicBezTo>
                <a:cubicBezTo>
                  <a:pt x="14" y="29"/>
                  <a:pt x="14" y="29"/>
                  <a:pt x="14" y="29"/>
                </a:cubicBezTo>
                <a:cubicBezTo>
                  <a:pt x="11" y="27"/>
                  <a:pt x="0" y="25"/>
                  <a:pt x="6" y="19"/>
                </a:cubicBezTo>
                <a:cubicBezTo>
                  <a:pt x="8" y="19"/>
                  <a:pt x="9" y="19"/>
                  <a:pt x="11" y="19"/>
                </a:cubicBezTo>
                <a:cubicBezTo>
                  <a:pt x="12" y="21"/>
                  <a:pt x="14" y="21"/>
                  <a:pt x="15" y="21"/>
                </a:cubicBezTo>
                <a:cubicBezTo>
                  <a:pt x="17" y="23"/>
                  <a:pt x="24" y="24"/>
                  <a:pt x="26" y="23"/>
                </a:cubicBezTo>
                <a:cubicBezTo>
                  <a:pt x="32" y="23"/>
                  <a:pt x="37" y="26"/>
                  <a:pt x="41" y="25"/>
                </a:cubicBezTo>
                <a:cubicBezTo>
                  <a:pt x="41" y="26"/>
                  <a:pt x="42" y="26"/>
                  <a:pt x="43" y="26"/>
                </a:cubicBezTo>
                <a:cubicBezTo>
                  <a:pt x="50" y="27"/>
                  <a:pt x="56" y="28"/>
                  <a:pt x="62" y="27"/>
                </a:cubicBezTo>
                <a:cubicBezTo>
                  <a:pt x="63" y="27"/>
                  <a:pt x="63" y="27"/>
                  <a:pt x="63" y="27"/>
                </a:cubicBezTo>
                <a:cubicBezTo>
                  <a:pt x="67" y="28"/>
                  <a:pt x="77" y="28"/>
                  <a:pt x="81" y="27"/>
                </a:cubicBezTo>
                <a:cubicBezTo>
                  <a:pt x="81" y="27"/>
                  <a:pt x="81" y="27"/>
                  <a:pt x="81" y="27"/>
                </a:cubicBezTo>
                <a:cubicBezTo>
                  <a:pt x="87" y="27"/>
                  <a:pt x="99" y="25"/>
                  <a:pt x="105" y="23"/>
                </a:cubicBezTo>
                <a:cubicBezTo>
                  <a:pt x="106" y="23"/>
                  <a:pt x="106" y="23"/>
                  <a:pt x="106" y="23"/>
                </a:cubicBezTo>
                <a:cubicBezTo>
                  <a:pt x="113" y="23"/>
                  <a:pt x="120" y="20"/>
                  <a:pt x="126" y="18"/>
                </a:cubicBezTo>
                <a:cubicBezTo>
                  <a:pt x="122" y="13"/>
                  <a:pt x="114" y="13"/>
                  <a:pt x="108" y="10"/>
                </a:cubicBezTo>
                <a:cubicBezTo>
                  <a:pt x="108" y="10"/>
                  <a:pt x="108" y="8"/>
                  <a:pt x="107" y="8"/>
                </a:cubicBezTo>
                <a:cubicBezTo>
                  <a:pt x="107" y="8"/>
                  <a:pt x="107" y="8"/>
                  <a:pt x="107" y="7"/>
                </a:cubicBezTo>
                <a:cubicBezTo>
                  <a:pt x="110" y="6"/>
                  <a:pt x="107" y="0"/>
                  <a:pt x="113" y="0"/>
                </a:cubicBezTo>
                <a:cubicBezTo>
                  <a:pt x="116" y="2"/>
                  <a:pt x="123" y="4"/>
                  <a:pt x="126" y="4"/>
                </a:cubicBezTo>
                <a:cubicBezTo>
                  <a:pt x="126" y="4"/>
                  <a:pt x="126" y="4"/>
                  <a:pt x="126" y="4"/>
                </a:cubicBezTo>
                <a:cubicBezTo>
                  <a:pt x="129" y="5"/>
                  <a:pt x="136" y="6"/>
                  <a:pt x="137" y="6"/>
                </a:cubicBezTo>
                <a:cubicBezTo>
                  <a:pt x="138" y="6"/>
                  <a:pt x="138" y="6"/>
                  <a:pt x="138" y="6"/>
                </a:cubicBezTo>
                <a:cubicBezTo>
                  <a:pt x="138" y="6"/>
                  <a:pt x="138" y="6"/>
                  <a:pt x="138" y="7"/>
                </a:cubicBezTo>
                <a:cubicBezTo>
                  <a:pt x="146" y="5"/>
                  <a:pt x="150" y="7"/>
                  <a:pt x="156" y="4"/>
                </a:cubicBezTo>
                <a:cubicBezTo>
                  <a:pt x="156" y="4"/>
                  <a:pt x="156" y="4"/>
                  <a:pt x="157" y="4"/>
                </a:cubicBezTo>
                <a:cubicBezTo>
                  <a:pt x="162" y="5"/>
                  <a:pt x="159" y="14"/>
                  <a:pt x="160" y="17"/>
                </a:cubicBezTo>
                <a:cubicBezTo>
                  <a:pt x="160" y="17"/>
                  <a:pt x="160" y="17"/>
                  <a:pt x="160" y="18"/>
                </a:cubicBezTo>
                <a:cubicBezTo>
                  <a:pt x="157" y="20"/>
                  <a:pt x="152" y="20"/>
                  <a:pt x="150" y="24"/>
                </a:cubicBezTo>
                <a:cubicBezTo>
                  <a:pt x="150" y="24"/>
                  <a:pt x="150" y="24"/>
                  <a:pt x="149" y="24"/>
                </a:cubicBezTo>
                <a:cubicBezTo>
                  <a:pt x="141" y="28"/>
                  <a:pt x="137" y="44"/>
                  <a:pt x="127" y="51"/>
                </a:cubicBezTo>
                <a:cubicBezTo>
                  <a:pt x="125" y="50"/>
                  <a:pt x="124" y="47"/>
                  <a:pt x="123" y="46"/>
                </a:cubicBezTo>
                <a:cubicBezTo>
                  <a:pt x="123" y="46"/>
                  <a:pt x="123" y="45"/>
                  <a:pt x="123" y="45"/>
                </a:cubicBezTo>
                <a:cubicBezTo>
                  <a:pt x="123" y="45"/>
                  <a:pt x="123" y="45"/>
                  <a:pt x="124" y="45"/>
                </a:cubicBezTo>
                <a:cubicBezTo>
                  <a:pt x="127" y="39"/>
                  <a:pt x="133" y="32"/>
                  <a:pt x="133" y="26"/>
                </a:cubicBezTo>
                <a:cubicBezTo>
                  <a:pt x="131" y="26"/>
                  <a:pt x="128" y="26"/>
                  <a:pt x="126" y="28"/>
                </a:cubicBezTo>
                <a:cubicBezTo>
                  <a:pt x="126" y="28"/>
                  <a:pt x="126" y="28"/>
                  <a:pt x="126" y="28"/>
                </a:cubicBezTo>
                <a:cubicBezTo>
                  <a:pt x="113" y="31"/>
                  <a:pt x="92" y="35"/>
                  <a:pt x="77" y="36"/>
                </a:cubicBezTo>
                <a:close/>
              </a:path>
            </a:pathLst>
          </a:custGeom>
          <a:solidFill>
            <a:schemeClr val="tx1">
              <a:lumMod val="65000"/>
              <a:lumOff val="35000"/>
            </a:schemeClr>
          </a:solidFill>
          <a:ln>
            <a:noFill/>
          </a:ln>
          <a:extLst/>
        </p:spPr>
        <p:txBody>
          <a:bodyPr vert="horz" wrap="square" lIns="91440" tIns="45720" rIns="91440" bIns="45720" numCol="1" anchor="t" anchorCtr="0" compatLnSpc="1">
            <a:prstTxWarp prst="textNoShape">
              <a:avLst/>
            </a:prstTxWarp>
          </a:bodyPr>
          <a:lstStyle/>
          <a:p>
            <a:endParaRPr lang="en-US"/>
          </a:p>
        </p:txBody>
      </p:sp>
      <p:grpSp>
        <p:nvGrpSpPr>
          <p:cNvPr id="7" name="Group 4"/>
          <p:cNvGrpSpPr>
            <a:grpSpLocks noChangeAspect="1"/>
          </p:cNvGrpSpPr>
          <p:nvPr/>
        </p:nvGrpSpPr>
        <p:grpSpPr bwMode="auto">
          <a:xfrm>
            <a:off x="4751441" y="1208293"/>
            <a:ext cx="526317" cy="451038"/>
            <a:chOff x="280" y="280"/>
            <a:chExt cx="1664" cy="1426"/>
          </a:xfrm>
          <a:solidFill>
            <a:srgbClr val="FFFF00"/>
          </a:solidFill>
        </p:grpSpPr>
        <p:sp>
          <p:nvSpPr>
            <p:cNvPr id="11" name="Freeform 5"/>
            <p:cNvSpPr>
              <a:spLocks/>
            </p:cNvSpPr>
            <p:nvPr/>
          </p:nvSpPr>
          <p:spPr bwMode="auto">
            <a:xfrm>
              <a:off x="1250" y="546"/>
              <a:ext cx="112" cy="116"/>
            </a:xfrm>
            <a:custGeom>
              <a:avLst/>
              <a:gdLst>
                <a:gd name="T0" fmla="*/ 88 w 112"/>
                <a:gd name="T1" fmla="*/ 106 h 116"/>
                <a:gd name="T2" fmla="*/ 88 w 112"/>
                <a:gd name="T3" fmla="*/ 106 h 116"/>
                <a:gd name="T4" fmla="*/ 98 w 112"/>
                <a:gd name="T5" fmla="*/ 98 h 116"/>
                <a:gd name="T6" fmla="*/ 104 w 112"/>
                <a:gd name="T7" fmla="*/ 88 h 116"/>
                <a:gd name="T8" fmla="*/ 108 w 112"/>
                <a:gd name="T9" fmla="*/ 78 h 116"/>
                <a:gd name="T10" fmla="*/ 112 w 112"/>
                <a:gd name="T11" fmla="*/ 68 h 116"/>
                <a:gd name="T12" fmla="*/ 112 w 112"/>
                <a:gd name="T13" fmla="*/ 58 h 116"/>
                <a:gd name="T14" fmla="*/ 112 w 112"/>
                <a:gd name="T15" fmla="*/ 46 h 116"/>
                <a:gd name="T16" fmla="*/ 108 w 112"/>
                <a:gd name="T17" fmla="*/ 36 h 116"/>
                <a:gd name="T18" fmla="*/ 104 w 112"/>
                <a:gd name="T19" fmla="*/ 28 h 116"/>
                <a:gd name="T20" fmla="*/ 104 w 112"/>
                <a:gd name="T21" fmla="*/ 28 h 116"/>
                <a:gd name="T22" fmla="*/ 96 w 112"/>
                <a:gd name="T23" fmla="*/ 18 h 116"/>
                <a:gd name="T24" fmla="*/ 88 w 112"/>
                <a:gd name="T25" fmla="*/ 10 h 116"/>
                <a:gd name="T26" fmla="*/ 78 w 112"/>
                <a:gd name="T27" fmla="*/ 4 h 116"/>
                <a:gd name="T28" fmla="*/ 68 w 112"/>
                <a:gd name="T29" fmla="*/ 2 h 116"/>
                <a:gd name="T30" fmla="*/ 56 w 112"/>
                <a:gd name="T31" fmla="*/ 0 h 116"/>
                <a:gd name="T32" fmla="*/ 46 w 112"/>
                <a:gd name="T33" fmla="*/ 2 h 116"/>
                <a:gd name="T34" fmla="*/ 34 w 112"/>
                <a:gd name="T35" fmla="*/ 6 h 116"/>
                <a:gd name="T36" fmla="*/ 22 w 112"/>
                <a:gd name="T37" fmla="*/ 12 h 116"/>
                <a:gd name="T38" fmla="*/ 22 w 112"/>
                <a:gd name="T39" fmla="*/ 12 h 116"/>
                <a:gd name="T40" fmla="*/ 14 w 112"/>
                <a:gd name="T41" fmla="*/ 18 h 116"/>
                <a:gd name="T42" fmla="*/ 8 w 112"/>
                <a:gd name="T43" fmla="*/ 26 h 116"/>
                <a:gd name="T44" fmla="*/ 4 w 112"/>
                <a:gd name="T45" fmla="*/ 36 h 116"/>
                <a:gd name="T46" fmla="*/ 0 w 112"/>
                <a:gd name="T47" fmla="*/ 46 h 116"/>
                <a:gd name="T48" fmla="*/ 0 w 112"/>
                <a:gd name="T49" fmla="*/ 58 h 116"/>
                <a:gd name="T50" fmla="*/ 0 w 112"/>
                <a:gd name="T51" fmla="*/ 68 h 116"/>
                <a:gd name="T52" fmla="*/ 4 w 112"/>
                <a:gd name="T53" fmla="*/ 80 h 116"/>
                <a:gd name="T54" fmla="*/ 10 w 112"/>
                <a:gd name="T55" fmla="*/ 90 h 116"/>
                <a:gd name="T56" fmla="*/ 10 w 112"/>
                <a:gd name="T57" fmla="*/ 90 h 116"/>
                <a:gd name="T58" fmla="*/ 18 w 112"/>
                <a:gd name="T59" fmla="*/ 100 h 116"/>
                <a:gd name="T60" fmla="*/ 28 w 112"/>
                <a:gd name="T61" fmla="*/ 106 h 116"/>
                <a:gd name="T62" fmla="*/ 36 w 112"/>
                <a:gd name="T63" fmla="*/ 112 h 116"/>
                <a:gd name="T64" fmla="*/ 46 w 112"/>
                <a:gd name="T65" fmla="*/ 116 h 116"/>
                <a:gd name="T66" fmla="*/ 56 w 112"/>
                <a:gd name="T67" fmla="*/ 116 h 116"/>
                <a:gd name="T68" fmla="*/ 68 w 112"/>
                <a:gd name="T69" fmla="*/ 116 h 116"/>
                <a:gd name="T70" fmla="*/ 78 w 112"/>
                <a:gd name="T71" fmla="*/ 112 h 116"/>
                <a:gd name="T72" fmla="*/ 88 w 112"/>
                <a:gd name="T73" fmla="*/ 106 h 116"/>
                <a:gd name="T74" fmla="*/ 88 w 112"/>
                <a:gd name="T75" fmla="*/ 10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2" h="116">
                  <a:moveTo>
                    <a:pt x="88" y="106"/>
                  </a:moveTo>
                  <a:lnTo>
                    <a:pt x="88" y="106"/>
                  </a:lnTo>
                  <a:lnTo>
                    <a:pt x="98" y="98"/>
                  </a:lnTo>
                  <a:lnTo>
                    <a:pt x="104" y="88"/>
                  </a:lnTo>
                  <a:lnTo>
                    <a:pt x="108" y="78"/>
                  </a:lnTo>
                  <a:lnTo>
                    <a:pt x="112" y="68"/>
                  </a:lnTo>
                  <a:lnTo>
                    <a:pt x="112" y="58"/>
                  </a:lnTo>
                  <a:lnTo>
                    <a:pt x="112" y="46"/>
                  </a:lnTo>
                  <a:lnTo>
                    <a:pt x="108" y="36"/>
                  </a:lnTo>
                  <a:lnTo>
                    <a:pt x="104" y="28"/>
                  </a:lnTo>
                  <a:lnTo>
                    <a:pt x="104" y="28"/>
                  </a:lnTo>
                  <a:lnTo>
                    <a:pt x="96" y="18"/>
                  </a:lnTo>
                  <a:lnTo>
                    <a:pt x="88" y="10"/>
                  </a:lnTo>
                  <a:lnTo>
                    <a:pt x="78" y="4"/>
                  </a:lnTo>
                  <a:lnTo>
                    <a:pt x="68" y="2"/>
                  </a:lnTo>
                  <a:lnTo>
                    <a:pt x="56" y="0"/>
                  </a:lnTo>
                  <a:lnTo>
                    <a:pt x="46" y="2"/>
                  </a:lnTo>
                  <a:lnTo>
                    <a:pt x="34" y="6"/>
                  </a:lnTo>
                  <a:lnTo>
                    <a:pt x="22" y="12"/>
                  </a:lnTo>
                  <a:lnTo>
                    <a:pt x="22" y="12"/>
                  </a:lnTo>
                  <a:lnTo>
                    <a:pt x="14" y="18"/>
                  </a:lnTo>
                  <a:lnTo>
                    <a:pt x="8" y="26"/>
                  </a:lnTo>
                  <a:lnTo>
                    <a:pt x="4" y="36"/>
                  </a:lnTo>
                  <a:lnTo>
                    <a:pt x="0" y="46"/>
                  </a:lnTo>
                  <a:lnTo>
                    <a:pt x="0" y="58"/>
                  </a:lnTo>
                  <a:lnTo>
                    <a:pt x="0" y="68"/>
                  </a:lnTo>
                  <a:lnTo>
                    <a:pt x="4" y="80"/>
                  </a:lnTo>
                  <a:lnTo>
                    <a:pt x="10" y="90"/>
                  </a:lnTo>
                  <a:lnTo>
                    <a:pt x="10" y="90"/>
                  </a:lnTo>
                  <a:lnTo>
                    <a:pt x="18" y="100"/>
                  </a:lnTo>
                  <a:lnTo>
                    <a:pt x="28" y="106"/>
                  </a:lnTo>
                  <a:lnTo>
                    <a:pt x="36" y="112"/>
                  </a:lnTo>
                  <a:lnTo>
                    <a:pt x="46" y="116"/>
                  </a:lnTo>
                  <a:lnTo>
                    <a:pt x="56" y="116"/>
                  </a:lnTo>
                  <a:lnTo>
                    <a:pt x="68" y="116"/>
                  </a:lnTo>
                  <a:lnTo>
                    <a:pt x="78" y="112"/>
                  </a:lnTo>
                  <a:lnTo>
                    <a:pt x="88" y="106"/>
                  </a:lnTo>
                  <a:lnTo>
                    <a:pt x="88" y="10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5" name="Freeform 6"/>
            <p:cNvSpPr>
              <a:spLocks noEditPoints="1"/>
            </p:cNvSpPr>
            <p:nvPr/>
          </p:nvSpPr>
          <p:spPr bwMode="auto">
            <a:xfrm>
              <a:off x="982" y="280"/>
              <a:ext cx="646" cy="644"/>
            </a:xfrm>
            <a:custGeom>
              <a:avLst/>
              <a:gdLst>
                <a:gd name="T0" fmla="*/ 40 w 646"/>
                <a:gd name="T1" fmla="*/ 476 h 644"/>
                <a:gd name="T2" fmla="*/ 78 w 646"/>
                <a:gd name="T3" fmla="*/ 530 h 644"/>
                <a:gd name="T4" fmla="*/ 172 w 646"/>
                <a:gd name="T5" fmla="*/ 514 h 644"/>
                <a:gd name="T6" fmla="*/ 228 w 646"/>
                <a:gd name="T7" fmla="*/ 546 h 644"/>
                <a:gd name="T8" fmla="*/ 232 w 646"/>
                <a:gd name="T9" fmla="*/ 632 h 644"/>
                <a:gd name="T10" fmla="*/ 302 w 646"/>
                <a:gd name="T11" fmla="*/ 644 h 644"/>
                <a:gd name="T12" fmla="*/ 332 w 646"/>
                <a:gd name="T13" fmla="*/ 570 h 644"/>
                <a:gd name="T14" fmla="*/ 354 w 646"/>
                <a:gd name="T15" fmla="*/ 564 h 644"/>
                <a:gd name="T16" fmla="*/ 414 w 646"/>
                <a:gd name="T17" fmla="*/ 546 h 644"/>
                <a:gd name="T18" fmla="*/ 478 w 646"/>
                <a:gd name="T19" fmla="*/ 604 h 644"/>
                <a:gd name="T20" fmla="*/ 504 w 646"/>
                <a:gd name="T21" fmla="*/ 488 h 644"/>
                <a:gd name="T22" fmla="*/ 528 w 646"/>
                <a:gd name="T23" fmla="*/ 456 h 644"/>
                <a:gd name="T24" fmla="*/ 548 w 646"/>
                <a:gd name="T25" fmla="*/ 418 h 644"/>
                <a:gd name="T26" fmla="*/ 636 w 646"/>
                <a:gd name="T27" fmla="*/ 398 h 644"/>
                <a:gd name="T28" fmla="*/ 646 w 646"/>
                <a:gd name="T29" fmla="*/ 348 h 644"/>
                <a:gd name="T30" fmla="*/ 566 w 646"/>
                <a:gd name="T31" fmla="*/ 294 h 644"/>
                <a:gd name="T32" fmla="*/ 552 w 646"/>
                <a:gd name="T33" fmla="*/ 234 h 644"/>
                <a:gd name="T34" fmla="*/ 606 w 646"/>
                <a:gd name="T35" fmla="*/ 168 h 644"/>
                <a:gd name="T36" fmla="*/ 568 w 646"/>
                <a:gd name="T37" fmla="*/ 112 h 644"/>
                <a:gd name="T38" fmla="*/ 458 w 646"/>
                <a:gd name="T39" fmla="*/ 120 h 644"/>
                <a:gd name="T40" fmla="*/ 418 w 646"/>
                <a:gd name="T41" fmla="*/ 100 h 644"/>
                <a:gd name="T42" fmla="*/ 378 w 646"/>
                <a:gd name="T43" fmla="*/ 6 h 644"/>
                <a:gd name="T44" fmla="*/ 314 w 646"/>
                <a:gd name="T45" fmla="*/ 78 h 644"/>
                <a:gd name="T46" fmla="*/ 270 w 646"/>
                <a:gd name="T47" fmla="*/ 82 h 644"/>
                <a:gd name="T48" fmla="*/ 172 w 646"/>
                <a:gd name="T49" fmla="*/ 38 h 644"/>
                <a:gd name="T50" fmla="*/ 114 w 646"/>
                <a:gd name="T51" fmla="*/ 78 h 644"/>
                <a:gd name="T52" fmla="*/ 132 w 646"/>
                <a:gd name="T53" fmla="*/ 170 h 644"/>
                <a:gd name="T54" fmla="*/ 102 w 646"/>
                <a:gd name="T55" fmla="*/ 226 h 644"/>
                <a:gd name="T56" fmla="*/ 16 w 646"/>
                <a:gd name="T57" fmla="*/ 230 h 644"/>
                <a:gd name="T58" fmla="*/ 0 w 646"/>
                <a:gd name="T59" fmla="*/ 300 h 644"/>
                <a:gd name="T60" fmla="*/ 84 w 646"/>
                <a:gd name="T61" fmla="*/ 360 h 644"/>
                <a:gd name="T62" fmla="*/ 98 w 646"/>
                <a:gd name="T63" fmla="*/ 414 h 644"/>
                <a:gd name="T64" fmla="*/ 216 w 646"/>
                <a:gd name="T65" fmla="*/ 168 h 644"/>
                <a:gd name="T66" fmla="*/ 268 w 646"/>
                <a:gd name="T67" fmla="*/ 142 h 644"/>
                <a:gd name="T68" fmla="*/ 322 w 646"/>
                <a:gd name="T69" fmla="*/ 134 h 644"/>
                <a:gd name="T70" fmla="*/ 376 w 646"/>
                <a:gd name="T71" fmla="*/ 142 h 644"/>
                <a:gd name="T72" fmla="*/ 426 w 646"/>
                <a:gd name="T73" fmla="*/ 164 h 644"/>
                <a:gd name="T74" fmla="*/ 470 w 646"/>
                <a:gd name="T75" fmla="*/ 202 h 644"/>
                <a:gd name="T76" fmla="*/ 492 w 646"/>
                <a:gd name="T77" fmla="*/ 234 h 644"/>
                <a:gd name="T78" fmla="*/ 510 w 646"/>
                <a:gd name="T79" fmla="*/ 284 h 644"/>
                <a:gd name="T80" fmla="*/ 512 w 646"/>
                <a:gd name="T81" fmla="*/ 338 h 644"/>
                <a:gd name="T82" fmla="*/ 500 w 646"/>
                <a:gd name="T83" fmla="*/ 390 h 644"/>
                <a:gd name="T84" fmla="*/ 472 w 646"/>
                <a:gd name="T85" fmla="*/ 438 h 644"/>
                <a:gd name="T86" fmla="*/ 430 w 646"/>
                <a:gd name="T87" fmla="*/ 476 h 644"/>
                <a:gd name="T88" fmla="*/ 398 w 646"/>
                <a:gd name="T89" fmla="*/ 494 h 644"/>
                <a:gd name="T90" fmla="*/ 344 w 646"/>
                <a:gd name="T91" fmla="*/ 508 h 644"/>
                <a:gd name="T92" fmla="*/ 290 w 646"/>
                <a:gd name="T93" fmla="*/ 506 h 644"/>
                <a:gd name="T94" fmla="*/ 238 w 646"/>
                <a:gd name="T95" fmla="*/ 490 h 644"/>
                <a:gd name="T96" fmla="*/ 194 w 646"/>
                <a:gd name="T97" fmla="*/ 458 h 644"/>
                <a:gd name="T98" fmla="*/ 168 w 646"/>
                <a:gd name="T99" fmla="*/ 430 h 644"/>
                <a:gd name="T100" fmla="*/ 144 w 646"/>
                <a:gd name="T101" fmla="*/ 378 h 644"/>
                <a:gd name="T102" fmla="*/ 136 w 646"/>
                <a:gd name="T103" fmla="*/ 324 h 644"/>
                <a:gd name="T104" fmla="*/ 144 w 646"/>
                <a:gd name="T105" fmla="*/ 270 h 644"/>
                <a:gd name="T106" fmla="*/ 166 w 646"/>
                <a:gd name="T107" fmla="*/ 220 h 644"/>
                <a:gd name="T108" fmla="*/ 200 w 646"/>
                <a:gd name="T109" fmla="*/ 178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46" h="644">
                  <a:moveTo>
                    <a:pt x="98" y="414"/>
                  </a:moveTo>
                  <a:lnTo>
                    <a:pt x="98" y="414"/>
                  </a:lnTo>
                  <a:lnTo>
                    <a:pt x="40" y="476"/>
                  </a:lnTo>
                  <a:lnTo>
                    <a:pt x="40" y="476"/>
                  </a:lnTo>
                  <a:lnTo>
                    <a:pt x="78" y="530"/>
                  </a:lnTo>
                  <a:lnTo>
                    <a:pt x="78" y="530"/>
                  </a:lnTo>
                  <a:lnTo>
                    <a:pt x="160" y="504"/>
                  </a:lnTo>
                  <a:lnTo>
                    <a:pt x="160" y="504"/>
                  </a:lnTo>
                  <a:lnTo>
                    <a:pt x="172" y="514"/>
                  </a:lnTo>
                  <a:lnTo>
                    <a:pt x="188" y="524"/>
                  </a:lnTo>
                  <a:lnTo>
                    <a:pt x="208" y="536"/>
                  </a:lnTo>
                  <a:lnTo>
                    <a:pt x="228" y="546"/>
                  </a:lnTo>
                  <a:lnTo>
                    <a:pt x="228" y="546"/>
                  </a:lnTo>
                  <a:lnTo>
                    <a:pt x="232" y="632"/>
                  </a:lnTo>
                  <a:lnTo>
                    <a:pt x="232" y="632"/>
                  </a:lnTo>
                  <a:lnTo>
                    <a:pt x="248" y="634"/>
                  </a:lnTo>
                  <a:lnTo>
                    <a:pt x="270" y="638"/>
                  </a:lnTo>
                  <a:lnTo>
                    <a:pt x="302" y="644"/>
                  </a:lnTo>
                  <a:lnTo>
                    <a:pt x="302" y="644"/>
                  </a:lnTo>
                  <a:lnTo>
                    <a:pt x="332" y="570"/>
                  </a:lnTo>
                  <a:lnTo>
                    <a:pt x="332" y="570"/>
                  </a:lnTo>
                  <a:lnTo>
                    <a:pt x="336" y="566"/>
                  </a:lnTo>
                  <a:lnTo>
                    <a:pt x="336" y="566"/>
                  </a:lnTo>
                  <a:lnTo>
                    <a:pt x="354" y="564"/>
                  </a:lnTo>
                  <a:lnTo>
                    <a:pt x="372" y="560"/>
                  </a:lnTo>
                  <a:lnTo>
                    <a:pt x="394" y="554"/>
                  </a:lnTo>
                  <a:lnTo>
                    <a:pt x="414" y="546"/>
                  </a:lnTo>
                  <a:lnTo>
                    <a:pt x="414" y="546"/>
                  </a:lnTo>
                  <a:lnTo>
                    <a:pt x="478" y="604"/>
                  </a:lnTo>
                  <a:lnTo>
                    <a:pt x="478" y="604"/>
                  </a:lnTo>
                  <a:lnTo>
                    <a:pt x="532" y="566"/>
                  </a:lnTo>
                  <a:lnTo>
                    <a:pt x="532" y="566"/>
                  </a:lnTo>
                  <a:lnTo>
                    <a:pt x="504" y="488"/>
                  </a:lnTo>
                  <a:lnTo>
                    <a:pt x="504" y="488"/>
                  </a:lnTo>
                  <a:lnTo>
                    <a:pt x="516" y="474"/>
                  </a:lnTo>
                  <a:lnTo>
                    <a:pt x="528" y="456"/>
                  </a:lnTo>
                  <a:lnTo>
                    <a:pt x="538" y="438"/>
                  </a:lnTo>
                  <a:lnTo>
                    <a:pt x="548" y="418"/>
                  </a:lnTo>
                  <a:lnTo>
                    <a:pt x="548" y="418"/>
                  </a:lnTo>
                  <a:lnTo>
                    <a:pt x="634" y="414"/>
                  </a:lnTo>
                  <a:lnTo>
                    <a:pt x="634" y="414"/>
                  </a:lnTo>
                  <a:lnTo>
                    <a:pt x="636" y="398"/>
                  </a:lnTo>
                  <a:lnTo>
                    <a:pt x="640" y="376"/>
                  </a:lnTo>
                  <a:lnTo>
                    <a:pt x="646" y="348"/>
                  </a:lnTo>
                  <a:lnTo>
                    <a:pt x="646" y="348"/>
                  </a:lnTo>
                  <a:lnTo>
                    <a:pt x="568" y="312"/>
                  </a:lnTo>
                  <a:lnTo>
                    <a:pt x="568" y="312"/>
                  </a:lnTo>
                  <a:lnTo>
                    <a:pt x="566" y="294"/>
                  </a:lnTo>
                  <a:lnTo>
                    <a:pt x="564" y="274"/>
                  </a:lnTo>
                  <a:lnTo>
                    <a:pt x="560" y="254"/>
                  </a:lnTo>
                  <a:lnTo>
                    <a:pt x="552" y="234"/>
                  </a:lnTo>
                  <a:lnTo>
                    <a:pt x="552" y="234"/>
                  </a:lnTo>
                  <a:lnTo>
                    <a:pt x="606" y="168"/>
                  </a:lnTo>
                  <a:lnTo>
                    <a:pt x="606" y="168"/>
                  </a:lnTo>
                  <a:lnTo>
                    <a:pt x="586" y="138"/>
                  </a:lnTo>
                  <a:lnTo>
                    <a:pt x="568" y="112"/>
                  </a:lnTo>
                  <a:lnTo>
                    <a:pt x="568" y="112"/>
                  </a:lnTo>
                  <a:lnTo>
                    <a:pt x="490" y="144"/>
                  </a:lnTo>
                  <a:lnTo>
                    <a:pt x="490" y="144"/>
                  </a:lnTo>
                  <a:lnTo>
                    <a:pt x="458" y="120"/>
                  </a:lnTo>
                  <a:lnTo>
                    <a:pt x="440" y="110"/>
                  </a:lnTo>
                  <a:lnTo>
                    <a:pt x="418" y="100"/>
                  </a:lnTo>
                  <a:lnTo>
                    <a:pt x="418" y="100"/>
                  </a:lnTo>
                  <a:lnTo>
                    <a:pt x="414" y="14"/>
                  </a:lnTo>
                  <a:lnTo>
                    <a:pt x="414" y="14"/>
                  </a:lnTo>
                  <a:lnTo>
                    <a:pt x="378" y="6"/>
                  </a:lnTo>
                  <a:lnTo>
                    <a:pt x="348" y="0"/>
                  </a:lnTo>
                  <a:lnTo>
                    <a:pt x="348" y="0"/>
                  </a:lnTo>
                  <a:lnTo>
                    <a:pt x="314" y="78"/>
                  </a:lnTo>
                  <a:lnTo>
                    <a:pt x="314" y="78"/>
                  </a:lnTo>
                  <a:lnTo>
                    <a:pt x="288" y="80"/>
                  </a:lnTo>
                  <a:lnTo>
                    <a:pt x="270" y="82"/>
                  </a:lnTo>
                  <a:lnTo>
                    <a:pt x="252" y="88"/>
                  </a:lnTo>
                  <a:lnTo>
                    <a:pt x="232" y="96"/>
                  </a:lnTo>
                  <a:lnTo>
                    <a:pt x="172" y="38"/>
                  </a:lnTo>
                  <a:lnTo>
                    <a:pt x="172" y="38"/>
                  </a:lnTo>
                  <a:lnTo>
                    <a:pt x="114" y="78"/>
                  </a:lnTo>
                  <a:lnTo>
                    <a:pt x="114" y="78"/>
                  </a:lnTo>
                  <a:lnTo>
                    <a:pt x="142" y="156"/>
                  </a:lnTo>
                  <a:lnTo>
                    <a:pt x="142" y="156"/>
                  </a:lnTo>
                  <a:lnTo>
                    <a:pt x="132" y="170"/>
                  </a:lnTo>
                  <a:lnTo>
                    <a:pt x="120" y="186"/>
                  </a:lnTo>
                  <a:lnTo>
                    <a:pt x="110" y="206"/>
                  </a:lnTo>
                  <a:lnTo>
                    <a:pt x="102" y="226"/>
                  </a:lnTo>
                  <a:lnTo>
                    <a:pt x="102" y="226"/>
                  </a:lnTo>
                  <a:lnTo>
                    <a:pt x="16" y="230"/>
                  </a:lnTo>
                  <a:lnTo>
                    <a:pt x="16" y="230"/>
                  </a:lnTo>
                  <a:lnTo>
                    <a:pt x="8" y="270"/>
                  </a:lnTo>
                  <a:lnTo>
                    <a:pt x="0" y="300"/>
                  </a:lnTo>
                  <a:lnTo>
                    <a:pt x="0" y="300"/>
                  </a:lnTo>
                  <a:lnTo>
                    <a:pt x="82" y="332"/>
                  </a:lnTo>
                  <a:lnTo>
                    <a:pt x="82" y="332"/>
                  </a:lnTo>
                  <a:lnTo>
                    <a:pt x="84" y="360"/>
                  </a:lnTo>
                  <a:lnTo>
                    <a:pt x="84" y="378"/>
                  </a:lnTo>
                  <a:lnTo>
                    <a:pt x="90" y="394"/>
                  </a:lnTo>
                  <a:lnTo>
                    <a:pt x="98" y="414"/>
                  </a:lnTo>
                  <a:lnTo>
                    <a:pt x="98" y="414"/>
                  </a:lnTo>
                  <a:close/>
                  <a:moveTo>
                    <a:pt x="216" y="168"/>
                  </a:moveTo>
                  <a:lnTo>
                    <a:pt x="216" y="168"/>
                  </a:lnTo>
                  <a:lnTo>
                    <a:pt x="232" y="158"/>
                  </a:lnTo>
                  <a:lnTo>
                    <a:pt x="250" y="148"/>
                  </a:lnTo>
                  <a:lnTo>
                    <a:pt x="268" y="142"/>
                  </a:lnTo>
                  <a:lnTo>
                    <a:pt x="286" y="138"/>
                  </a:lnTo>
                  <a:lnTo>
                    <a:pt x="304" y="136"/>
                  </a:lnTo>
                  <a:lnTo>
                    <a:pt x="322" y="134"/>
                  </a:lnTo>
                  <a:lnTo>
                    <a:pt x="340" y="134"/>
                  </a:lnTo>
                  <a:lnTo>
                    <a:pt x="358" y="138"/>
                  </a:lnTo>
                  <a:lnTo>
                    <a:pt x="376" y="142"/>
                  </a:lnTo>
                  <a:lnTo>
                    <a:pt x="394" y="148"/>
                  </a:lnTo>
                  <a:lnTo>
                    <a:pt x="410" y="154"/>
                  </a:lnTo>
                  <a:lnTo>
                    <a:pt x="426" y="164"/>
                  </a:lnTo>
                  <a:lnTo>
                    <a:pt x="442" y="176"/>
                  </a:lnTo>
                  <a:lnTo>
                    <a:pt x="456" y="188"/>
                  </a:lnTo>
                  <a:lnTo>
                    <a:pt x="470" y="202"/>
                  </a:lnTo>
                  <a:lnTo>
                    <a:pt x="482" y="218"/>
                  </a:lnTo>
                  <a:lnTo>
                    <a:pt x="482" y="218"/>
                  </a:lnTo>
                  <a:lnTo>
                    <a:pt x="492" y="234"/>
                  </a:lnTo>
                  <a:lnTo>
                    <a:pt x="500" y="250"/>
                  </a:lnTo>
                  <a:lnTo>
                    <a:pt x="506" y="268"/>
                  </a:lnTo>
                  <a:lnTo>
                    <a:pt x="510" y="284"/>
                  </a:lnTo>
                  <a:lnTo>
                    <a:pt x="512" y="302"/>
                  </a:lnTo>
                  <a:lnTo>
                    <a:pt x="514" y="320"/>
                  </a:lnTo>
                  <a:lnTo>
                    <a:pt x="512" y="338"/>
                  </a:lnTo>
                  <a:lnTo>
                    <a:pt x="510" y="356"/>
                  </a:lnTo>
                  <a:lnTo>
                    <a:pt x="506" y="374"/>
                  </a:lnTo>
                  <a:lnTo>
                    <a:pt x="500" y="390"/>
                  </a:lnTo>
                  <a:lnTo>
                    <a:pt x="492" y="406"/>
                  </a:lnTo>
                  <a:lnTo>
                    <a:pt x="484" y="422"/>
                  </a:lnTo>
                  <a:lnTo>
                    <a:pt x="472" y="438"/>
                  </a:lnTo>
                  <a:lnTo>
                    <a:pt x="460" y="452"/>
                  </a:lnTo>
                  <a:lnTo>
                    <a:pt x="446" y="464"/>
                  </a:lnTo>
                  <a:lnTo>
                    <a:pt x="430" y="476"/>
                  </a:lnTo>
                  <a:lnTo>
                    <a:pt x="430" y="476"/>
                  </a:lnTo>
                  <a:lnTo>
                    <a:pt x="414" y="486"/>
                  </a:lnTo>
                  <a:lnTo>
                    <a:pt x="398" y="494"/>
                  </a:lnTo>
                  <a:lnTo>
                    <a:pt x="380" y="500"/>
                  </a:lnTo>
                  <a:lnTo>
                    <a:pt x="362" y="506"/>
                  </a:lnTo>
                  <a:lnTo>
                    <a:pt x="344" y="508"/>
                  </a:lnTo>
                  <a:lnTo>
                    <a:pt x="326" y="510"/>
                  </a:lnTo>
                  <a:lnTo>
                    <a:pt x="308" y="510"/>
                  </a:lnTo>
                  <a:lnTo>
                    <a:pt x="290" y="506"/>
                  </a:lnTo>
                  <a:lnTo>
                    <a:pt x="272" y="502"/>
                  </a:lnTo>
                  <a:lnTo>
                    <a:pt x="254" y="498"/>
                  </a:lnTo>
                  <a:lnTo>
                    <a:pt x="238" y="490"/>
                  </a:lnTo>
                  <a:lnTo>
                    <a:pt x="222" y="480"/>
                  </a:lnTo>
                  <a:lnTo>
                    <a:pt x="208" y="470"/>
                  </a:lnTo>
                  <a:lnTo>
                    <a:pt x="194" y="458"/>
                  </a:lnTo>
                  <a:lnTo>
                    <a:pt x="180" y="444"/>
                  </a:lnTo>
                  <a:lnTo>
                    <a:pt x="168" y="430"/>
                  </a:lnTo>
                  <a:lnTo>
                    <a:pt x="168" y="430"/>
                  </a:lnTo>
                  <a:lnTo>
                    <a:pt x="158" y="412"/>
                  </a:lnTo>
                  <a:lnTo>
                    <a:pt x="150" y="396"/>
                  </a:lnTo>
                  <a:lnTo>
                    <a:pt x="144" y="378"/>
                  </a:lnTo>
                  <a:lnTo>
                    <a:pt x="140" y="360"/>
                  </a:lnTo>
                  <a:lnTo>
                    <a:pt x="138" y="342"/>
                  </a:lnTo>
                  <a:lnTo>
                    <a:pt x="136" y="324"/>
                  </a:lnTo>
                  <a:lnTo>
                    <a:pt x="138" y="306"/>
                  </a:lnTo>
                  <a:lnTo>
                    <a:pt x="140" y="288"/>
                  </a:lnTo>
                  <a:lnTo>
                    <a:pt x="144" y="270"/>
                  </a:lnTo>
                  <a:lnTo>
                    <a:pt x="150" y="254"/>
                  </a:lnTo>
                  <a:lnTo>
                    <a:pt x="156" y="236"/>
                  </a:lnTo>
                  <a:lnTo>
                    <a:pt x="166" y="220"/>
                  </a:lnTo>
                  <a:lnTo>
                    <a:pt x="176" y="206"/>
                  </a:lnTo>
                  <a:lnTo>
                    <a:pt x="188" y="192"/>
                  </a:lnTo>
                  <a:lnTo>
                    <a:pt x="200" y="178"/>
                  </a:lnTo>
                  <a:lnTo>
                    <a:pt x="216" y="168"/>
                  </a:lnTo>
                  <a:lnTo>
                    <a:pt x="216"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17" name="Freeform 7"/>
            <p:cNvSpPr>
              <a:spLocks noEditPoints="1"/>
            </p:cNvSpPr>
            <p:nvPr/>
          </p:nvSpPr>
          <p:spPr bwMode="auto">
            <a:xfrm>
              <a:off x="280" y="588"/>
              <a:ext cx="890" cy="890"/>
            </a:xfrm>
            <a:custGeom>
              <a:avLst/>
              <a:gdLst>
                <a:gd name="T0" fmla="*/ 834 w 890"/>
                <a:gd name="T1" fmla="*/ 650 h 890"/>
                <a:gd name="T2" fmla="*/ 826 w 890"/>
                <a:gd name="T3" fmla="*/ 616 h 890"/>
                <a:gd name="T4" fmla="*/ 810 w 890"/>
                <a:gd name="T5" fmla="*/ 512 h 890"/>
                <a:gd name="T6" fmla="*/ 884 w 890"/>
                <a:gd name="T7" fmla="*/ 492 h 890"/>
                <a:gd name="T8" fmla="*/ 886 w 890"/>
                <a:gd name="T9" fmla="*/ 446 h 890"/>
                <a:gd name="T10" fmla="*/ 860 w 890"/>
                <a:gd name="T11" fmla="*/ 422 h 890"/>
                <a:gd name="T12" fmla="*/ 794 w 890"/>
                <a:gd name="T13" fmla="*/ 336 h 890"/>
                <a:gd name="T14" fmla="*/ 850 w 890"/>
                <a:gd name="T15" fmla="*/ 302 h 890"/>
                <a:gd name="T16" fmla="*/ 834 w 890"/>
                <a:gd name="T17" fmla="*/ 246 h 890"/>
                <a:gd name="T18" fmla="*/ 812 w 890"/>
                <a:gd name="T19" fmla="*/ 226 h 890"/>
                <a:gd name="T20" fmla="*/ 704 w 890"/>
                <a:gd name="T21" fmla="*/ 176 h 890"/>
                <a:gd name="T22" fmla="*/ 730 w 890"/>
                <a:gd name="T23" fmla="*/ 122 h 890"/>
                <a:gd name="T24" fmla="*/ 720 w 890"/>
                <a:gd name="T25" fmla="*/ 98 h 890"/>
                <a:gd name="T26" fmla="*/ 678 w 890"/>
                <a:gd name="T27" fmla="*/ 72 h 890"/>
                <a:gd name="T28" fmla="*/ 658 w 890"/>
                <a:gd name="T29" fmla="*/ 78 h 890"/>
                <a:gd name="T30" fmla="*/ 552 w 890"/>
                <a:gd name="T31" fmla="*/ 28 h 890"/>
                <a:gd name="T32" fmla="*/ 540 w 890"/>
                <a:gd name="T33" fmla="*/ 10 h 890"/>
                <a:gd name="T34" fmla="*/ 482 w 890"/>
                <a:gd name="T35" fmla="*/ 2 h 890"/>
                <a:gd name="T36" fmla="*/ 466 w 890"/>
                <a:gd name="T37" fmla="*/ 20 h 890"/>
                <a:gd name="T38" fmla="*/ 362 w 890"/>
                <a:gd name="T39" fmla="*/ 54 h 890"/>
                <a:gd name="T40" fmla="*/ 326 w 890"/>
                <a:gd name="T41" fmla="*/ 12 h 890"/>
                <a:gd name="T42" fmla="*/ 286 w 890"/>
                <a:gd name="T43" fmla="*/ 16 h 890"/>
                <a:gd name="T44" fmla="*/ 270 w 890"/>
                <a:gd name="T45" fmla="*/ 52 h 890"/>
                <a:gd name="T46" fmla="*/ 204 w 890"/>
                <a:gd name="T47" fmla="*/ 148 h 890"/>
                <a:gd name="T48" fmla="*/ 162 w 890"/>
                <a:gd name="T49" fmla="*/ 118 h 890"/>
                <a:gd name="T50" fmla="*/ 118 w 890"/>
                <a:gd name="T51" fmla="*/ 130 h 890"/>
                <a:gd name="T52" fmla="*/ 96 w 890"/>
                <a:gd name="T53" fmla="*/ 162 h 890"/>
                <a:gd name="T54" fmla="*/ 138 w 890"/>
                <a:gd name="T55" fmla="*/ 220 h 890"/>
                <a:gd name="T56" fmla="*/ 44 w 890"/>
                <a:gd name="T57" fmla="*/ 282 h 890"/>
                <a:gd name="T58" fmla="*/ 18 w 890"/>
                <a:gd name="T59" fmla="*/ 298 h 890"/>
                <a:gd name="T60" fmla="*/ 6 w 890"/>
                <a:gd name="T61" fmla="*/ 340 h 890"/>
                <a:gd name="T62" fmla="*/ 22 w 890"/>
                <a:gd name="T63" fmla="*/ 368 h 890"/>
                <a:gd name="T64" fmla="*/ 64 w 890"/>
                <a:gd name="T65" fmla="*/ 464 h 890"/>
                <a:gd name="T66" fmla="*/ 4 w 890"/>
                <a:gd name="T67" fmla="*/ 490 h 890"/>
                <a:gd name="T68" fmla="*/ 10 w 890"/>
                <a:gd name="T69" fmla="*/ 538 h 890"/>
                <a:gd name="T70" fmla="*/ 30 w 890"/>
                <a:gd name="T71" fmla="*/ 566 h 890"/>
                <a:gd name="T72" fmla="*/ 116 w 890"/>
                <a:gd name="T73" fmla="*/ 644 h 890"/>
                <a:gd name="T74" fmla="*/ 72 w 890"/>
                <a:gd name="T75" fmla="*/ 684 h 890"/>
                <a:gd name="T76" fmla="*/ 92 w 890"/>
                <a:gd name="T77" fmla="*/ 728 h 890"/>
                <a:gd name="T78" fmla="*/ 128 w 890"/>
                <a:gd name="T79" fmla="*/ 740 h 890"/>
                <a:gd name="T80" fmla="*/ 182 w 890"/>
                <a:gd name="T81" fmla="*/ 718 h 890"/>
                <a:gd name="T82" fmla="*/ 232 w 890"/>
                <a:gd name="T83" fmla="*/ 818 h 890"/>
                <a:gd name="T84" fmla="*/ 264 w 890"/>
                <a:gd name="T85" fmla="*/ 854 h 890"/>
                <a:gd name="T86" fmla="*/ 294 w 890"/>
                <a:gd name="T87" fmla="*/ 858 h 890"/>
                <a:gd name="T88" fmla="*/ 338 w 890"/>
                <a:gd name="T89" fmla="*/ 804 h 890"/>
                <a:gd name="T90" fmla="*/ 428 w 890"/>
                <a:gd name="T91" fmla="*/ 870 h 890"/>
                <a:gd name="T92" fmla="*/ 450 w 890"/>
                <a:gd name="T93" fmla="*/ 888 h 890"/>
                <a:gd name="T94" fmla="*/ 494 w 890"/>
                <a:gd name="T95" fmla="*/ 884 h 890"/>
                <a:gd name="T96" fmla="*/ 510 w 890"/>
                <a:gd name="T97" fmla="*/ 866 h 890"/>
                <a:gd name="T98" fmla="*/ 596 w 890"/>
                <a:gd name="T99" fmla="*/ 784 h 890"/>
                <a:gd name="T100" fmla="*/ 646 w 890"/>
                <a:gd name="T101" fmla="*/ 836 h 890"/>
                <a:gd name="T102" fmla="*/ 666 w 890"/>
                <a:gd name="T103" fmla="*/ 834 h 890"/>
                <a:gd name="T104" fmla="*/ 696 w 890"/>
                <a:gd name="T105" fmla="*/ 796 h 890"/>
                <a:gd name="T106" fmla="*/ 680 w 890"/>
                <a:gd name="T107" fmla="*/ 742 h 890"/>
                <a:gd name="T108" fmla="*/ 782 w 890"/>
                <a:gd name="T109" fmla="*/ 690 h 890"/>
                <a:gd name="T110" fmla="*/ 814 w 890"/>
                <a:gd name="T111" fmla="*/ 682 h 890"/>
                <a:gd name="T112" fmla="*/ 532 w 890"/>
                <a:gd name="T113" fmla="*/ 492 h 890"/>
                <a:gd name="T114" fmla="*/ 454 w 890"/>
                <a:gd name="T115" fmla="*/ 550 h 890"/>
                <a:gd name="T116" fmla="*/ 370 w 890"/>
                <a:gd name="T117" fmla="*/ 528 h 890"/>
                <a:gd name="T118" fmla="*/ 330 w 890"/>
                <a:gd name="T119" fmla="*/ 438 h 890"/>
                <a:gd name="T120" fmla="*/ 370 w 890"/>
                <a:gd name="T121" fmla="*/ 364 h 890"/>
                <a:gd name="T122" fmla="*/ 442 w 890"/>
                <a:gd name="T123" fmla="*/ 336 h 890"/>
                <a:gd name="T124" fmla="*/ 530 w 890"/>
                <a:gd name="T125" fmla="*/ 38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90" h="890">
                  <a:moveTo>
                    <a:pt x="814" y="682"/>
                  </a:moveTo>
                  <a:lnTo>
                    <a:pt x="814" y="682"/>
                  </a:lnTo>
                  <a:lnTo>
                    <a:pt x="830" y="660"/>
                  </a:lnTo>
                  <a:lnTo>
                    <a:pt x="830" y="660"/>
                  </a:lnTo>
                  <a:lnTo>
                    <a:pt x="834" y="650"/>
                  </a:lnTo>
                  <a:lnTo>
                    <a:pt x="836" y="642"/>
                  </a:lnTo>
                  <a:lnTo>
                    <a:pt x="836" y="634"/>
                  </a:lnTo>
                  <a:lnTo>
                    <a:pt x="834" y="628"/>
                  </a:lnTo>
                  <a:lnTo>
                    <a:pt x="828" y="620"/>
                  </a:lnTo>
                  <a:lnTo>
                    <a:pt x="826" y="616"/>
                  </a:lnTo>
                  <a:lnTo>
                    <a:pt x="826" y="616"/>
                  </a:lnTo>
                  <a:lnTo>
                    <a:pt x="790" y="590"/>
                  </a:lnTo>
                  <a:lnTo>
                    <a:pt x="790" y="590"/>
                  </a:lnTo>
                  <a:lnTo>
                    <a:pt x="810" y="512"/>
                  </a:lnTo>
                  <a:lnTo>
                    <a:pt x="810" y="512"/>
                  </a:lnTo>
                  <a:lnTo>
                    <a:pt x="868" y="504"/>
                  </a:lnTo>
                  <a:lnTo>
                    <a:pt x="868" y="504"/>
                  </a:lnTo>
                  <a:lnTo>
                    <a:pt x="874" y="502"/>
                  </a:lnTo>
                  <a:lnTo>
                    <a:pt x="880" y="498"/>
                  </a:lnTo>
                  <a:lnTo>
                    <a:pt x="884" y="492"/>
                  </a:lnTo>
                  <a:lnTo>
                    <a:pt x="886" y="486"/>
                  </a:lnTo>
                  <a:lnTo>
                    <a:pt x="890" y="472"/>
                  </a:lnTo>
                  <a:lnTo>
                    <a:pt x="888" y="456"/>
                  </a:lnTo>
                  <a:lnTo>
                    <a:pt x="888" y="456"/>
                  </a:lnTo>
                  <a:lnTo>
                    <a:pt x="886" y="446"/>
                  </a:lnTo>
                  <a:lnTo>
                    <a:pt x="884" y="438"/>
                  </a:lnTo>
                  <a:lnTo>
                    <a:pt x="880" y="432"/>
                  </a:lnTo>
                  <a:lnTo>
                    <a:pt x="874" y="428"/>
                  </a:lnTo>
                  <a:lnTo>
                    <a:pt x="864" y="422"/>
                  </a:lnTo>
                  <a:lnTo>
                    <a:pt x="860" y="422"/>
                  </a:lnTo>
                  <a:lnTo>
                    <a:pt x="860" y="422"/>
                  </a:lnTo>
                  <a:lnTo>
                    <a:pt x="814" y="414"/>
                  </a:lnTo>
                  <a:lnTo>
                    <a:pt x="814" y="414"/>
                  </a:lnTo>
                  <a:lnTo>
                    <a:pt x="794" y="336"/>
                  </a:lnTo>
                  <a:lnTo>
                    <a:pt x="794" y="336"/>
                  </a:lnTo>
                  <a:lnTo>
                    <a:pt x="810" y="324"/>
                  </a:lnTo>
                  <a:lnTo>
                    <a:pt x="828" y="314"/>
                  </a:lnTo>
                  <a:lnTo>
                    <a:pt x="844" y="304"/>
                  </a:lnTo>
                  <a:lnTo>
                    <a:pt x="844" y="304"/>
                  </a:lnTo>
                  <a:lnTo>
                    <a:pt x="850" y="302"/>
                  </a:lnTo>
                  <a:lnTo>
                    <a:pt x="852" y="296"/>
                  </a:lnTo>
                  <a:lnTo>
                    <a:pt x="852" y="292"/>
                  </a:lnTo>
                  <a:lnTo>
                    <a:pt x="850" y="284"/>
                  </a:lnTo>
                  <a:lnTo>
                    <a:pt x="844" y="268"/>
                  </a:lnTo>
                  <a:lnTo>
                    <a:pt x="834" y="246"/>
                  </a:lnTo>
                  <a:lnTo>
                    <a:pt x="834" y="246"/>
                  </a:lnTo>
                  <a:lnTo>
                    <a:pt x="828" y="238"/>
                  </a:lnTo>
                  <a:lnTo>
                    <a:pt x="824" y="234"/>
                  </a:lnTo>
                  <a:lnTo>
                    <a:pt x="818" y="228"/>
                  </a:lnTo>
                  <a:lnTo>
                    <a:pt x="812" y="226"/>
                  </a:lnTo>
                  <a:lnTo>
                    <a:pt x="810" y="226"/>
                  </a:lnTo>
                  <a:lnTo>
                    <a:pt x="810" y="226"/>
                  </a:lnTo>
                  <a:lnTo>
                    <a:pt x="760" y="242"/>
                  </a:lnTo>
                  <a:lnTo>
                    <a:pt x="760" y="242"/>
                  </a:lnTo>
                  <a:lnTo>
                    <a:pt x="704" y="176"/>
                  </a:lnTo>
                  <a:lnTo>
                    <a:pt x="704" y="176"/>
                  </a:lnTo>
                  <a:lnTo>
                    <a:pt x="714" y="160"/>
                  </a:lnTo>
                  <a:lnTo>
                    <a:pt x="728" y="130"/>
                  </a:lnTo>
                  <a:lnTo>
                    <a:pt x="728" y="130"/>
                  </a:lnTo>
                  <a:lnTo>
                    <a:pt x="730" y="122"/>
                  </a:lnTo>
                  <a:lnTo>
                    <a:pt x="732" y="114"/>
                  </a:lnTo>
                  <a:lnTo>
                    <a:pt x="730" y="110"/>
                  </a:lnTo>
                  <a:lnTo>
                    <a:pt x="728" y="106"/>
                  </a:lnTo>
                  <a:lnTo>
                    <a:pt x="722" y="100"/>
                  </a:lnTo>
                  <a:lnTo>
                    <a:pt x="720" y="98"/>
                  </a:lnTo>
                  <a:lnTo>
                    <a:pt x="720" y="98"/>
                  </a:lnTo>
                  <a:lnTo>
                    <a:pt x="696" y="78"/>
                  </a:lnTo>
                  <a:lnTo>
                    <a:pt x="696" y="78"/>
                  </a:lnTo>
                  <a:lnTo>
                    <a:pt x="688" y="74"/>
                  </a:lnTo>
                  <a:lnTo>
                    <a:pt x="678" y="72"/>
                  </a:lnTo>
                  <a:lnTo>
                    <a:pt x="672" y="72"/>
                  </a:lnTo>
                  <a:lnTo>
                    <a:pt x="666" y="72"/>
                  </a:lnTo>
                  <a:lnTo>
                    <a:pt x="660" y="76"/>
                  </a:lnTo>
                  <a:lnTo>
                    <a:pt x="658" y="78"/>
                  </a:lnTo>
                  <a:lnTo>
                    <a:pt x="658" y="78"/>
                  </a:lnTo>
                  <a:lnTo>
                    <a:pt x="626" y="122"/>
                  </a:lnTo>
                  <a:lnTo>
                    <a:pt x="626" y="122"/>
                  </a:lnTo>
                  <a:lnTo>
                    <a:pt x="552" y="78"/>
                  </a:lnTo>
                  <a:lnTo>
                    <a:pt x="552" y="78"/>
                  </a:lnTo>
                  <a:lnTo>
                    <a:pt x="552" y="28"/>
                  </a:lnTo>
                  <a:lnTo>
                    <a:pt x="552" y="28"/>
                  </a:lnTo>
                  <a:lnTo>
                    <a:pt x="552" y="22"/>
                  </a:lnTo>
                  <a:lnTo>
                    <a:pt x="550" y="18"/>
                  </a:lnTo>
                  <a:lnTo>
                    <a:pt x="546" y="14"/>
                  </a:lnTo>
                  <a:lnTo>
                    <a:pt x="540" y="10"/>
                  </a:lnTo>
                  <a:lnTo>
                    <a:pt x="524" y="4"/>
                  </a:lnTo>
                  <a:lnTo>
                    <a:pt x="502" y="0"/>
                  </a:lnTo>
                  <a:lnTo>
                    <a:pt x="502" y="0"/>
                  </a:lnTo>
                  <a:lnTo>
                    <a:pt x="490" y="0"/>
                  </a:lnTo>
                  <a:lnTo>
                    <a:pt x="482" y="2"/>
                  </a:lnTo>
                  <a:lnTo>
                    <a:pt x="476" y="6"/>
                  </a:lnTo>
                  <a:lnTo>
                    <a:pt x="472" y="10"/>
                  </a:lnTo>
                  <a:lnTo>
                    <a:pt x="468" y="16"/>
                  </a:lnTo>
                  <a:lnTo>
                    <a:pt x="466" y="20"/>
                  </a:lnTo>
                  <a:lnTo>
                    <a:pt x="466" y="20"/>
                  </a:lnTo>
                  <a:lnTo>
                    <a:pt x="458" y="64"/>
                  </a:lnTo>
                  <a:lnTo>
                    <a:pt x="458" y="64"/>
                  </a:lnTo>
                  <a:lnTo>
                    <a:pt x="364" y="70"/>
                  </a:lnTo>
                  <a:lnTo>
                    <a:pt x="364" y="70"/>
                  </a:lnTo>
                  <a:lnTo>
                    <a:pt x="362" y="54"/>
                  </a:lnTo>
                  <a:lnTo>
                    <a:pt x="356" y="40"/>
                  </a:lnTo>
                  <a:lnTo>
                    <a:pt x="350" y="24"/>
                  </a:lnTo>
                  <a:lnTo>
                    <a:pt x="350" y="24"/>
                  </a:lnTo>
                  <a:lnTo>
                    <a:pt x="336" y="16"/>
                  </a:lnTo>
                  <a:lnTo>
                    <a:pt x="326" y="12"/>
                  </a:lnTo>
                  <a:lnTo>
                    <a:pt x="320" y="12"/>
                  </a:lnTo>
                  <a:lnTo>
                    <a:pt x="318" y="12"/>
                  </a:lnTo>
                  <a:lnTo>
                    <a:pt x="318" y="12"/>
                  </a:lnTo>
                  <a:lnTo>
                    <a:pt x="286" y="16"/>
                  </a:lnTo>
                  <a:lnTo>
                    <a:pt x="286" y="16"/>
                  </a:lnTo>
                  <a:lnTo>
                    <a:pt x="278" y="24"/>
                  </a:lnTo>
                  <a:lnTo>
                    <a:pt x="272" y="30"/>
                  </a:lnTo>
                  <a:lnTo>
                    <a:pt x="270" y="38"/>
                  </a:lnTo>
                  <a:lnTo>
                    <a:pt x="268" y="44"/>
                  </a:lnTo>
                  <a:lnTo>
                    <a:pt x="270" y="52"/>
                  </a:lnTo>
                  <a:lnTo>
                    <a:pt x="272" y="56"/>
                  </a:lnTo>
                  <a:lnTo>
                    <a:pt x="272" y="56"/>
                  </a:lnTo>
                  <a:lnTo>
                    <a:pt x="278" y="102"/>
                  </a:lnTo>
                  <a:lnTo>
                    <a:pt x="278" y="102"/>
                  </a:lnTo>
                  <a:lnTo>
                    <a:pt x="204" y="148"/>
                  </a:lnTo>
                  <a:lnTo>
                    <a:pt x="204" y="148"/>
                  </a:lnTo>
                  <a:lnTo>
                    <a:pt x="190" y="140"/>
                  </a:lnTo>
                  <a:lnTo>
                    <a:pt x="176" y="130"/>
                  </a:lnTo>
                  <a:lnTo>
                    <a:pt x="162" y="118"/>
                  </a:lnTo>
                  <a:lnTo>
                    <a:pt x="162" y="118"/>
                  </a:lnTo>
                  <a:lnTo>
                    <a:pt x="154" y="114"/>
                  </a:lnTo>
                  <a:lnTo>
                    <a:pt x="148" y="112"/>
                  </a:lnTo>
                  <a:lnTo>
                    <a:pt x="140" y="114"/>
                  </a:lnTo>
                  <a:lnTo>
                    <a:pt x="132" y="118"/>
                  </a:lnTo>
                  <a:lnTo>
                    <a:pt x="118" y="130"/>
                  </a:lnTo>
                  <a:lnTo>
                    <a:pt x="104" y="146"/>
                  </a:lnTo>
                  <a:lnTo>
                    <a:pt x="104" y="146"/>
                  </a:lnTo>
                  <a:lnTo>
                    <a:pt x="98" y="150"/>
                  </a:lnTo>
                  <a:lnTo>
                    <a:pt x="96" y="156"/>
                  </a:lnTo>
                  <a:lnTo>
                    <a:pt x="96" y="162"/>
                  </a:lnTo>
                  <a:lnTo>
                    <a:pt x="98" y="166"/>
                  </a:lnTo>
                  <a:lnTo>
                    <a:pt x="102" y="176"/>
                  </a:lnTo>
                  <a:lnTo>
                    <a:pt x="104" y="180"/>
                  </a:lnTo>
                  <a:lnTo>
                    <a:pt x="104" y="180"/>
                  </a:lnTo>
                  <a:lnTo>
                    <a:pt x="138" y="220"/>
                  </a:lnTo>
                  <a:lnTo>
                    <a:pt x="138" y="220"/>
                  </a:lnTo>
                  <a:lnTo>
                    <a:pt x="92" y="290"/>
                  </a:lnTo>
                  <a:lnTo>
                    <a:pt x="92" y="290"/>
                  </a:lnTo>
                  <a:lnTo>
                    <a:pt x="44" y="282"/>
                  </a:lnTo>
                  <a:lnTo>
                    <a:pt x="44" y="282"/>
                  </a:lnTo>
                  <a:lnTo>
                    <a:pt x="36" y="282"/>
                  </a:lnTo>
                  <a:lnTo>
                    <a:pt x="30" y="282"/>
                  </a:lnTo>
                  <a:lnTo>
                    <a:pt x="26" y="286"/>
                  </a:lnTo>
                  <a:lnTo>
                    <a:pt x="22" y="290"/>
                  </a:lnTo>
                  <a:lnTo>
                    <a:pt x="18" y="298"/>
                  </a:lnTo>
                  <a:lnTo>
                    <a:pt x="18" y="300"/>
                  </a:lnTo>
                  <a:lnTo>
                    <a:pt x="18" y="300"/>
                  </a:lnTo>
                  <a:lnTo>
                    <a:pt x="6" y="332"/>
                  </a:lnTo>
                  <a:lnTo>
                    <a:pt x="6" y="332"/>
                  </a:lnTo>
                  <a:lnTo>
                    <a:pt x="6" y="340"/>
                  </a:lnTo>
                  <a:lnTo>
                    <a:pt x="6" y="348"/>
                  </a:lnTo>
                  <a:lnTo>
                    <a:pt x="8" y="354"/>
                  </a:lnTo>
                  <a:lnTo>
                    <a:pt x="12" y="358"/>
                  </a:lnTo>
                  <a:lnTo>
                    <a:pt x="18" y="364"/>
                  </a:lnTo>
                  <a:lnTo>
                    <a:pt x="22" y="368"/>
                  </a:lnTo>
                  <a:lnTo>
                    <a:pt x="22" y="368"/>
                  </a:lnTo>
                  <a:lnTo>
                    <a:pt x="60" y="382"/>
                  </a:lnTo>
                  <a:lnTo>
                    <a:pt x="60" y="382"/>
                  </a:lnTo>
                  <a:lnTo>
                    <a:pt x="64" y="464"/>
                  </a:lnTo>
                  <a:lnTo>
                    <a:pt x="64" y="464"/>
                  </a:lnTo>
                  <a:lnTo>
                    <a:pt x="44" y="472"/>
                  </a:lnTo>
                  <a:lnTo>
                    <a:pt x="26" y="480"/>
                  </a:lnTo>
                  <a:lnTo>
                    <a:pt x="10" y="488"/>
                  </a:lnTo>
                  <a:lnTo>
                    <a:pt x="10" y="488"/>
                  </a:lnTo>
                  <a:lnTo>
                    <a:pt x="4" y="490"/>
                  </a:lnTo>
                  <a:lnTo>
                    <a:pt x="2" y="494"/>
                  </a:lnTo>
                  <a:lnTo>
                    <a:pt x="0" y="500"/>
                  </a:lnTo>
                  <a:lnTo>
                    <a:pt x="0" y="504"/>
                  </a:lnTo>
                  <a:lnTo>
                    <a:pt x="2" y="518"/>
                  </a:lnTo>
                  <a:lnTo>
                    <a:pt x="10" y="538"/>
                  </a:lnTo>
                  <a:lnTo>
                    <a:pt x="10" y="538"/>
                  </a:lnTo>
                  <a:lnTo>
                    <a:pt x="18" y="556"/>
                  </a:lnTo>
                  <a:lnTo>
                    <a:pt x="24" y="564"/>
                  </a:lnTo>
                  <a:lnTo>
                    <a:pt x="28" y="566"/>
                  </a:lnTo>
                  <a:lnTo>
                    <a:pt x="30" y="566"/>
                  </a:lnTo>
                  <a:lnTo>
                    <a:pt x="30" y="566"/>
                  </a:lnTo>
                  <a:lnTo>
                    <a:pt x="80" y="566"/>
                  </a:lnTo>
                  <a:lnTo>
                    <a:pt x="80" y="566"/>
                  </a:lnTo>
                  <a:lnTo>
                    <a:pt x="116" y="644"/>
                  </a:lnTo>
                  <a:lnTo>
                    <a:pt x="116" y="644"/>
                  </a:lnTo>
                  <a:lnTo>
                    <a:pt x="100" y="656"/>
                  </a:lnTo>
                  <a:lnTo>
                    <a:pt x="88" y="666"/>
                  </a:lnTo>
                  <a:lnTo>
                    <a:pt x="76" y="678"/>
                  </a:lnTo>
                  <a:lnTo>
                    <a:pt x="76" y="678"/>
                  </a:lnTo>
                  <a:lnTo>
                    <a:pt x="72" y="684"/>
                  </a:lnTo>
                  <a:lnTo>
                    <a:pt x="72" y="692"/>
                  </a:lnTo>
                  <a:lnTo>
                    <a:pt x="76" y="702"/>
                  </a:lnTo>
                  <a:lnTo>
                    <a:pt x="84" y="714"/>
                  </a:lnTo>
                  <a:lnTo>
                    <a:pt x="84" y="714"/>
                  </a:lnTo>
                  <a:lnTo>
                    <a:pt x="92" y="728"/>
                  </a:lnTo>
                  <a:lnTo>
                    <a:pt x="98" y="734"/>
                  </a:lnTo>
                  <a:lnTo>
                    <a:pt x="104" y="738"/>
                  </a:lnTo>
                  <a:lnTo>
                    <a:pt x="110" y="742"/>
                  </a:lnTo>
                  <a:lnTo>
                    <a:pt x="118" y="742"/>
                  </a:lnTo>
                  <a:lnTo>
                    <a:pt x="128" y="740"/>
                  </a:lnTo>
                  <a:lnTo>
                    <a:pt x="138" y="738"/>
                  </a:lnTo>
                  <a:lnTo>
                    <a:pt x="138" y="738"/>
                  </a:lnTo>
                  <a:lnTo>
                    <a:pt x="164" y="726"/>
                  </a:lnTo>
                  <a:lnTo>
                    <a:pt x="182" y="718"/>
                  </a:lnTo>
                  <a:lnTo>
                    <a:pt x="182" y="718"/>
                  </a:lnTo>
                  <a:lnTo>
                    <a:pt x="248" y="764"/>
                  </a:lnTo>
                  <a:lnTo>
                    <a:pt x="248" y="764"/>
                  </a:lnTo>
                  <a:lnTo>
                    <a:pt x="242" y="782"/>
                  </a:lnTo>
                  <a:lnTo>
                    <a:pt x="232" y="818"/>
                  </a:lnTo>
                  <a:lnTo>
                    <a:pt x="232" y="818"/>
                  </a:lnTo>
                  <a:lnTo>
                    <a:pt x="232" y="832"/>
                  </a:lnTo>
                  <a:lnTo>
                    <a:pt x="234" y="836"/>
                  </a:lnTo>
                  <a:lnTo>
                    <a:pt x="236" y="840"/>
                  </a:lnTo>
                  <a:lnTo>
                    <a:pt x="246" y="846"/>
                  </a:lnTo>
                  <a:lnTo>
                    <a:pt x="264" y="854"/>
                  </a:lnTo>
                  <a:lnTo>
                    <a:pt x="264" y="854"/>
                  </a:lnTo>
                  <a:lnTo>
                    <a:pt x="278" y="860"/>
                  </a:lnTo>
                  <a:lnTo>
                    <a:pt x="284" y="860"/>
                  </a:lnTo>
                  <a:lnTo>
                    <a:pt x="290" y="860"/>
                  </a:lnTo>
                  <a:lnTo>
                    <a:pt x="294" y="858"/>
                  </a:lnTo>
                  <a:lnTo>
                    <a:pt x="298" y="856"/>
                  </a:lnTo>
                  <a:lnTo>
                    <a:pt x="306" y="846"/>
                  </a:lnTo>
                  <a:lnTo>
                    <a:pt x="306" y="846"/>
                  </a:lnTo>
                  <a:lnTo>
                    <a:pt x="338" y="804"/>
                  </a:lnTo>
                  <a:lnTo>
                    <a:pt x="338" y="804"/>
                  </a:lnTo>
                  <a:lnTo>
                    <a:pt x="416" y="822"/>
                  </a:lnTo>
                  <a:lnTo>
                    <a:pt x="416" y="822"/>
                  </a:lnTo>
                  <a:lnTo>
                    <a:pt x="418" y="838"/>
                  </a:lnTo>
                  <a:lnTo>
                    <a:pt x="422" y="854"/>
                  </a:lnTo>
                  <a:lnTo>
                    <a:pt x="428" y="870"/>
                  </a:lnTo>
                  <a:lnTo>
                    <a:pt x="428" y="870"/>
                  </a:lnTo>
                  <a:lnTo>
                    <a:pt x="430" y="874"/>
                  </a:lnTo>
                  <a:lnTo>
                    <a:pt x="434" y="880"/>
                  </a:lnTo>
                  <a:lnTo>
                    <a:pt x="442" y="886"/>
                  </a:lnTo>
                  <a:lnTo>
                    <a:pt x="450" y="888"/>
                  </a:lnTo>
                  <a:lnTo>
                    <a:pt x="454" y="890"/>
                  </a:lnTo>
                  <a:lnTo>
                    <a:pt x="454" y="890"/>
                  </a:lnTo>
                  <a:lnTo>
                    <a:pt x="486" y="886"/>
                  </a:lnTo>
                  <a:lnTo>
                    <a:pt x="486" y="886"/>
                  </a:lnTo>
                  <a:lnTo>
                    <a:pt x="494" y="884"/>
                  </a:lnTo>
                  <a:lnTo>
                    <a:pt x="502" y="880"/>
                  </a:lnTo>
                  <a:lnTo>
                    <a:pt x="506" y="878"/>
                  </a:lnTo>
                  <a:lnTo>
                    <a:pt x="508" y="874"/>
                  </a:lnTo>
                  <a:lnTo>
                    <a:pt x="510" y="868"/>
                  </a:lnTo>
                  <a:lnTo>
                    <a:pt x="510" y="866"/>
                  </a:lnTo>
                  <a:lnTo>
                    <a:pt x="510" y="866"/>
                  </a:lnTo>
                  <a:lnTo>
                    <a:pt x="510" y="816"/>
                  </a:lnTo>
                  <a:lnTo>
                    <a:pt x="510" y="816"/>
                  </a:lnTo>
                  <a:lnTo>
                    <a:pt x="596" y="784"/>
                  </a:lnTo>
                  <a:lnTo>
                    <a:pt x="596" y="784"/>
                  </a:lnTo>
                  <a:lnTo>
                    <a:pt x="608" y="800"/>
                  </a:lnTo>
                  <a:lnTo>
                    <a:pt x="630" y="826"/>
                  </a:lnTo>
                  <a:lnTo>
                    <a:pt x="630" y="826"/>
                  </a:lnTo>
                  <a:lnTo>
                    <a:pt x="638" y="832"/>
                  </a:lnTo>
                  <a:lnTo>
                    <a:pt x="646" y="836"/>
                  </a:lnTo>
                  <a:lnTo>
                    <a:pt x="652" y="838"/>
                  </a:lnTo>
                  <a:lnTo>
                    <a:pt x="656" y="838"/>
                  </a:lnTo>
                  <a:lnTo>
                    <a:pt x="664" y="836"/>
                  </a:lnTo>
                  <a:lnTo>
                    <a:pt x="666" y="834"/>
                  </a:lnTo>
                  <a:lnTo>
                    <a:pt x="666" y="834"/>
                  </a:lnTo>
                  <a:lnTo>
                    <a:pt x="688" y="816"/>
                  </a:lnTo>
                  <a:lnTo>
                    <a:pt x="688" y="816"/>
                  </a:lnTo>
                  <a:lnTo>
                    <a:pt x="694" y="808"/>
                  </a:lnTo>
                  <a:lnTo>
                    <a:pt x="696" y="802"/>
                  </a:lnTo>
                  <a:lnTo>
                    <a:pt x="696" y="796"/>
                  </a:lnTo>
                  <a:lnTo>
                    <a:pt x="696" y="790"/>
                  </a:lnTo>
                  <a:lnTo>
                    <a:pt x="694" y="780"/>
                  </a:lnTo>
                  <a:lnTo>
                    <a:pt x="692" y="776"/>
                  </a:lnTo>
                  <a:lnTo>
                    <a:pt x="692" y="776"/>
                  </a:lnTo>
                  <a:lnTo>
                    <a:pt x="680" y="742"/>
                  </a:lnTo>
                  <a:lnTo>
                    <a:pt x="680" y="742"/>
                  </a:lnTo>
                  <a:lnTo>
                    <a:pt x="736" y="682"/>
                  </a:lnTo>
                  <a:lnTo>
                    <a:pt x="736" y="682"/>
                  </a:lnTo>
                  <a:lnTo>
                    <a:pt x="754" y="686"/>
                  </a:lnTo>
                  <a:lnTo>
                    <a:pt x="782" y="690"/>
                  </a:lnTo>
                  <a:lnTo>
                    <a:pt x="782" y="690"/>
                  </a:lnTo>
                  <a:lnTo>
                    <a:pt x="798" y="690"/>
                  </a:lnTo>
                  <a:lnTo>
                    <a:pt x="808" y="686"/>
                  </a:lnTo>
                  <a:lnTo>
                    <a:pt x="812" y="684"/>
                  </a:lnTo>
                  <a:lnTo>
                    <a:pt x="814" y="682"/>
                  </a:lnTo>
                  <a:lnTo>
                    <a:pt x="814" y="682"/>
                  </a:lnTo>
                  <a:close/>
                  <a:moveTo>
                    <a:pt x="544" y="448"/>
                  </a:moveTo>
                  <a:lnTo>
                    <a:pt x="544" y="448"/>
                  </a:lnTo>
                  <a:lnTo>
                    <a:pt x="540" y="472"/>
                  </a:lnTo>
                  <a:lnTo>
                    <a:pt x="532" y="492"/>
                  </a:lnTo>
                  <a:lnTo>
                    <a:pt x="522" y="510"/>
                  </a:lnTo>
                  <a:lnTo>
                    <a:pt x="508" y="524"/>
                  </a:lnTo>
                  <a:lnTo>
                    <a:pt x="492" y="536"/>
                  </a:lnTo>
                  <a:lnTo>
                    <a:pt x="474" y="544"/>
                  </a:lnTo>
                  <a:lnTo>
                    <a:pt x="454" y="550"/>
                  </a:lnTo>
                  <a:lnTo>
                    <a:pt x="432" y="550"/>
                  </a:lnTo>
                  <a:lnTo>
                    <a:pt x="432" y="550"/>
                  </a:lnTo>
                  <a:lnTo>
                    <a:pt x="408" y="546"/>
                  </a:lnTo>
                  <a:lnTo>
                    <a:pt x="388" y="538"/>
                  </a:lnTo>
                  <a:lnTo>
                    <a:pt x="370" y="528"/>
                  </a:lnTo>
                  <a:lnTo>
                    <a:pt x="356" y="514"/>
                  </a:lnTo>
                  <a:lnTo>
                    <a:pt x="344" y="498"/>
                  </a:lnTo>
                  <a:lnTo>
                    <a:pt x="336" y="480"/>
                  </a:lnTo>
                  <a:lnTo>
                    <a:pt x="330" y="460"/>
                  </a:lnTo>
                  <a:lnTo>
                    <a:pt x="330" y="438"/>
                  </a:lnTo>
                  <a:lnTo>
                    <a:pt x="330" y="438"/>
                  </a:lnTo>
                  <a:lnTo>
                    <a:pt x="334" y="416"/>
                  </a:lnTo>
                  <a:lnTo>
                    <a:pt x="344" y="396"/>
                  </a:lnTo>
                  <a:lnTo>
                    <a:pt x="356" y="378"/>
                  </a:lnTo>
                  <a:lnTo>
                    <a:pt x="370" y="364"/>
                  </a:lnTo>
                  <a:lnTo>
                    <a:pt x="386" y="354"/>
                  </a:lnTo>
                  <a:lnTo>
                    <a:pt x="404" y="344"/>
                  </a:lnTo>
                  <a:lnTo>
                    <a:pt x="424" y="338"/>
                  </a:lnTo>
                  <a:lnTo>
                    <a:pt x="442" y="336"/>
                  </a:lnTo>
                  <a:lnTo>
                    <a:pt x="442" y="336"/>
                  </a:lnTo>
                  <a:lnTo>
                    <a:pt x="466" y="340"/>
                  </a:lnTo>
                  <a:lnTo>
                    <a:pt x="486" y="348"/>
                  </a:lnTo>
                  <a:lnTo>
                    <a:pt x="504" y="358"/>
                  </a:lnTo>
                  <a:lnTo>
                    <a:pt x="518" y="372"/>
                  </a:lnTo>
                  <a:lnTo>
                    <a:pt x="530" y="388"/>
                  </a:lnTo>
                  <a:lnTo>
                    <a:pt x="538" y="406"/>
                  </a:lnTo>
                  <a:lnTo>
                    <a:pt x="544" y="426"/>
                  </a:lnTo>
                  <a:lnTo>
                    <a:pt x="544" y="448"/>
                  </a:lnTo>
                  <a:lnTo>
                    <a:pt x="544" y="44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sp>
          <p:nvSpPr>
            <p:cNvPr id="22" name="Freeform 8"/>
            <p:cNvSpPr>
              <a:spLocks noEditPoints="1"/>
            </p:cNvSpPr>
            <p:nvPr/>
          </p:nvSpPr>
          <p:spPr bwMode="auto">
            <a:xfrm>
              <a:off x="1072" y="830"/>
              <a:ext cx="872" cy="876"/>
            </a:xfrm>
            <a:custGeom>
              <a:avLst/>
              <a:gdLst>
                <a:gd name="T0" fmla="*/ 778 w 872"/>
                <a:gd name="T1" fmla="*/ 328 h 876"/>
                <a:gd name="T2" fmla="*/ 836 w 872"/>
                <a:gd name="T3" fmla="*/ 290 h 876"/>
                <a:gd name="T4" fmla="*/ 814 w 872"/>
                <a:gd name="T5" fmla="*/ 234 h 876"/>
                <a:gd name="T6" fmla="*/ 744 w 872"/>
                <a:gd name="T7" fmla="*/ 238 h 876"/>
                <a:gd name="T8" fmla="*/ 716 w 872"/>
                <a:gd name="T9" fmla="*/ 120 h 876"/>
                <a:gd name="T10" fmla="*/ 708 w 872"/>
                <a:gd name="T11" fmla="*/ 98 h 876"/>
                <a:gd name="T12" fmla="*/ 654 w 872"/>
                <a:gd name="T13" fmla="*/ 72 h 876"/>
                <a:gd name="T14" fmla="*/ 544 w 872"/>
                <a:gd name="T15" fmla="*/ 78 h 876"/>
                <a:gd name="T16" fmla="*/ 538 w 872"/>
                <a:gd name="T17" fmla="*/ 16 h 876"/>
                <a:gd name="T18" fmla="*/ 484 w 872"/>
                <a:gd name="T19" fmla="*/ 0 h 876"/>
                <a:gd name="T20" fmla="*/ 458 w 872"/>
                <a:gd name="T21" fmla="*/ 20 h 876"/>
                <a:gd name="T22" fmla="*/ 348 w 872"/>
                <a:gd name="T23" fmla="*/ 38 h 876"/>
                <a:gd name="T24" fmla="*/ 312 w 872"/>
                <a:gd name="T25" fmla="*/ 10 h 876"/>
                <a:gd name="T26" fmla="*/ 268 w 872"/>
                <a:gd name="T27" fmla="*/ 30 h 876"/>
                <a:gd name="T28" fmla="*/ 276 w 872"/>
                <a:gd name="T29" fmla="*/ 98 h 876"/>
                <a:gd name="T30" fmla="*/ 150 w 872"/>
                <a:gd name="T31" fmla="*/ 112 h 876"/>
                <a:gd name="T32" fmla="*/ 104 w 872"/>
                <a:gd name="T33" fmla="*/ 140 h 876"/>
                <a:gd name="T34" fmla="*/ 104 w 872"/>
                <a:gd name="T35" fmla="*/ 176 h 876"/>
                <a:gd name="T36" fmla="*/ 44 w 872"/>
                <a:gd name="T37" fmla="*/ 274 h 876"/>
                <a:gd name="T38" fmla="*/ 18 w 872"/>
                <a:gd name="T39" fmla="*/ 290 h 876"/>
                <a:gd name="T40" fmla="*/ 6 w 872"/>
                <a:gd name="T41" fmla="*/ 340 h 876"/>
                <a:gd name="T42" fmla="*/ 60 w 872"/>
                <a:gd name="T43" fmla="*/ 374 h 876"/>
                <a:gd name="T44" fmla="*/ 10 w 872"/>
                <a:gd name="T45" fmla="*/ 480 h 876"/>
                <a:gd name="T46" fmla="*/ 2 w 872"/>
                <a:gd name="T47" fmla="*/ 510 h 876"/>
                <a:gd name="T48" fmla="*/ 30 w 872"/>
                <a:gd name="T49" fmla="*/ 558 h 876"/>
                <a:gd name="T50" fmla="*/ 100 w 872"/>
                <a:gd name="T51" fmla="*/ 644 h 876"/>
                <a:gd name="T52" fmla="*/ 76 w 872"/>
                <a:gd name="T53" fmla="*/ 690 h 876"/>
                <a:gd name="T54" fmla="*/ 110 w 872"/>
                <a:gd name="T55" fmla="*/ 728 h 876"/>
                <a:gd name="T56" fmla="*/ 162 w 872"/>
                <a:gd name="T57" fmla="*/ 712 h 876"/>
                <a:gd name="T58" fmla="*/ 228 w 872"/>
                <a:gd name="T59" fmla="*/ 804 h 876"/>
                <a:gd name="T60" fmla="*/ 260 w 872"/>
                <a:gd name="T61" fmla="*/ 840 h 876"/>
                <a:gd name="T62" fmla="*/ 290 w 872"/>
                <a:gd name="T63" fmla="*/ 842 h 876"/>
                <a:gd name="T64" fmla="*/ 408 w 872"/>
                <a:gd name="T65" fmla="*/ 808 h 876"/>
                <a:gd name="T66" fmla="*/ 428 w 872"/>
                <a:gd name="T67" fmla="*/ 866 h 876"/>
                <a:gd name="T68" fmla="*/ 474 w 872"/>
                <a:gd name="T69" fmla="*/ 872 h 876"/>
                <a:gd name="T70" fmla="*/ 502 w 872"/>
                <a:gd name="T71" fmla="*/ 852 h 876"/>
                <a:gd name="T72" fmla="*/ 618 w 872"/>
                <a:gd name="T73" fmla="*/ 808 h 876"/>
                <a:gd name="T74" fmla="*/ 648 w 872"/>
                <a:gd name="T75" fmla="*/ 822 h 876"/>
                <a:gd name="T76" fmla="*/ 680 w 872"/>
                <a:gd name="T77" fmla="*/ 794 h 876"/>
                <a:gd name="T78" fmla="*/ 666 w 872"/>
                <a:gd name="T79" fmla="*/ 730 h 876"/>
                <a:gd name="T80" fmla="*/ 766 w 872"/>
                <a:gd name="T81" fmla="*/ 676 h 876"/>
                <a:gd name="T82" fmla="*/ 798 w 872"/>
                <a:gd name="T83" fmla="*/ 672 h 876"/>
                <a:gd name="T84" fmla="*/ 820 w 872"/>
                <a:gd name="T85" fmla="*/ 616 h 876"/>
                <a:gd name="T86" fmla="*/ 794 w 872"/>
                <a:gd name="T87" fmla="*/ 504 h 876"/>
                <a:gd name="T88" fmla="*/ 866 w 872"/>
                <a:gd name="T89" fmla="*/ 484 h 876"/>
                <a:gd name="T90" fmla="*/ 868 w 872"/>
                <a:gd name="T91" fmla="*/ 428 h 876"/>
                <a:gd name="T92" fmla="*/ 532 w 872"/>
                <a:gd name="T93" fmla="*/ 442 h 876"/>
                <a:gd name="T94" fmla="*/ 482 w 872"/>
                <a:gd name="T95" fmla="*/ 526 h 876"/>
                <a:gd name="T96" fmla="*/ 382 w 872"/>
                <a:gd name="T97" fmla="*/ 528 h 876"/>
                <a:gd name="T98" fmla="*/ 326 w 872"/>
                <a:gd name="T99" fmla="*/ 440 h 876"/>
                <a:gd name="T100" fmla="*/ 348 w 872"/>
                <a:gd name="T101" fmla="*/ 372 h 876"/>
                <a:gd name="T102" fmla="*/ 436 w 872"/>
                <a:gd name="T103" fmla="*/ 332 h 876"/>
                <a:gd name="T104" fmla="*/ 530 w 872"/>
                <a:gd name="T105" fmla="*/ 40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72" h="876">
                  <a:moveTo>
                    <a:pt x="846" y="414"/>
                  </a:moveTo>
                  <a:lnTo>
                    <a:pt x="846" y="414"/>
                  </a:lnTo>
                  <a:lnTo>
                    <a:pt x="802" y="406"/>
                  </a:lnTo>
                  <a:lnTo>
                    <a:pt x="802" y="406"/>
                  </a:lnTo>
                  <a:lnTo>
                    <a:pt x="778" y="328"/>
                  </a:lnTo>
                  <a:lnTo>
                    <a:pt x="778" y="328"/>
                  </a:lnTo>
                  <a:lnTo>
                    <a:pt x="796" y="318"/>
                  </a:lnTo>
                  <a:lnTo>
                    <a:pt x="812" y="308"/>
                  </a:lnTo>
                  <a:lnTo>
                    <a:pt x="830" y="300"/>
                  </a:lnTo>
                  <a:lnTo>
                    <a:pt x="830" y="300"/>
                  </a:lnTo>
                  <a:lnTo>
                    <a:pt x="834" y="296"/>
                  </a:lnTo>
                  <a:lnTo>
                    <a:pt x="836" y="290"/>
                  </a:lnTo>
                  <a:lnTo>
                    <a:pt x="836" y="284"/>
                  </a:lnTo>
                  <a:lnTo>
                    <a:pt x="836" y="278"/>
                  </a:lnTo>
                  <a:lnTo>
                    <a:pt x="828" y="260"/>
                  </a:lnTo>
                  <a:lnTo>
                    <a:pt x="818" y="242"/>
                  </a:lnTo>
                  <a:lnTo>
                    <a:pt x="818" y="242"/>
                  </a:lnTo>
                  <a:lnTo>
                    <a:pt x="814" y="234"/>
                  </a:lnTo>
                  <a:lnTo>
                    <a:pt x="810" y="228"/>
                  </a:lnTo>
                  <a:lnTo>
                    <a:pt x="802" y="224"/>
                  </a:lnTo>
                  <a:lnTo>
                    <a:pt x="796" y="222"/>
                  </a:lnTo>
                  <a:lnTo>
                    <a:pt x="794" y="222"/>
                  </a:lnTo>
                  <a:lnTo>
                    <a:pt x="794" y="222"/>
                  </a:lnTo>
                  <a:lnTo>
                    <a:pt x="744" y="238"/>
                  </a:lnTo>
                  <a:lnTo>
                    <a:pt x="744" y="238"/>
                  </a:lnTo>
                  <a:lnTo>
                    <a:pt x="688" y="172"/>
                  </a:lnTo>
                  <a:lnTo>
                    <a:pt x="688" y="172"/>
                  </a:lnTo>
                  <a:lnTo>
                    <a:pt x="712" y="128"/>
                  </a:lnTo>
                  <a:lnTo>
                    <a:pt x="712" y="128"/>
                  </a:lnTo>
                  <a:lnTo>
                    <a:pt x="716" y="120"/>
                  </a:lnTo>
                  <a:lnTo>
                    <a:pt x="716" y="114"/>
                  </a:lnTo>
                  <a:lnTo>
                    <a:pt x="716" y="108"/>
                  </a:lnTo>
                  <a:lnTo>
                    <a:pt x="714" y="104"/>
                  </a:lnTo>
                  <a:lnTo>
                    <a:pt x="710" y="98"/>
                  </a:lnTo>
                  <a:lnTo>
                    <a:pt x="708" y="98"/>
                  </a:lnTo>
                  <a:lnTo>
                    <a:pt x="708" y="98"/>
                  </a:lnTo>
                  <a:lnTo>
                    <a:pt x="682" y="78"/>
                  </a:lnTo>
                  <a:lnTo>
                    <a:pt x="682" y="78"/>
                  </a:lnTo>
                  <a:lnTo>
                    <a:pt x="672" y="74"/>
                  </a:lnTo>
                  <a:lnTo>
                    <a:pt x="666" y="72"/>
                  </a:lnTo>
                  <a:lnTo>
                    <a:pt x="660" y="70"/>
                  </a:lnTo>
                  <a:lnTo>
                    <a:pt x="654" y="72"/>
                  </a:lnTo>
                  <a:lnTo>
                    <a:pt x="648" y="76"/>
                  </a:lnTo>
                  <a:lnTo>
                    <a:pt x="646" y="78"/>
                  </a:lnTo>
                  <a:lnTo>
                    <a:pt x="646" y="78"/>
                  </a:lnTo>
                  <a:lnTo>
                    <a:pt x="614" y="116"/>
                  </a:lnTo>
                  <a:lnTo>
                    <a:pt x="614" y="116"/>
                  </a:lnTo>
                  <a:lnTo>
                    <a:pt x="544" y="78"/>
                  </a:lnTo>
                  <a:lnTo>
                    <a:pt x="544" y="78"/>
                  </a:lnTo>
                  <a:lnTo>
                    <a:pt x="542" y="62"/>
                  </a:lnTo>
                  <a:lnTo>
                    <a:pt x="540" y="26"/>
                  </a:lnTo>
                  <a:lnTo>
                    <a:pt x="540" y="26"/>
                  </a:lnTo>
                  <a:lnTo>
                    <a:pt x="540" y="22"/>
                  </a:lnTo>
                  <a:lnTo>
                    <a:pt x="538" y="16"/>
                  </a:lnTo>
                  <a:lnTo>
                    <a:pt x="536" y="12"/>
                  </a:lnTo>
                  <a:lnTo>
                    <a:pt x="530" y="8"/>
                  </a:lnTo>
                  <a:lnTo>
                    <a:pt x="516" y="4"/>
                  </a:lnTo>
                  <a:lnTo>
                    <a:pt x="494" y="0"/>
                  </a:lnTo>
                  <a:lnTo>
                    <a:pt x="494" y="0"/>
                  </a:lnTo>
                  <a:lnTo>
                    <a:pt x="484" y="0"/>
                  </a:lnTo>
                  <a:lnTo>
                    <a:pt x="476" y="2"/>
                  </a:lnTo>
                  <a:lnTo>
                    <a:pt x="468" y="6"/>
                  </a:lnTo>
                  <a:lnTo>
                    <a:pt x="464" y="10"/>
                  </a:lnTo>
                  <a:lnTo>
                    <a:pt x="460" y="16"/>
                  </a:lnTo>
                  <a:lnTo>
                    <a:pt x="458" y="20"/>
                  </a:lnTo>
                  <a:lnTo>
                    <a:pt x="458" y="20"/>
                  </a:lnTo>
                  <a:lnTo>
                    <a:pt x="450" y="62"/>
                  </a:lnTo>
                  <a:lnTo>
                    <a:pt x="450" y="62"/>
                  </a:lnTo>
                  <a:lnTo>
                    <a:pt x="358" y="70"/>
                  </a:lnTo>
                  <a:lnTo>
                    <a:pt x="358" y="70"/>
                  </a:lnTo>
                  <a:lnTo>
                    <a:pt x="354" y="54"/>
                  </a:lnTo>
                  <a:lnTo>
                    <a:pt x="348" y="38"/>
                  </a:lnTo>
                  <a:lnTo>
                    <a:pt x="342" y="22"/>
                  </a:lnTo>
                  <a:lnTo>
                    <a:pt x="342" y="22"/>
                  </a:lnTo>
                  <a:lnTo>
                    <a:pt x="336" y="18"/>
                  </a:lnTo>
                  <a:lnTo>
                    <a:pt x="330" y="14"/>
                  </a:lnTo>
                  <a:lnTo>
                    <a:pt x="320" y="12"/>
                  </a:lnTo>
                  <a:lnTo>
                    <a:pt x="312" y="10"/>
                  </a:lnTo>
                  <a:lnTo>
                    <a:pt x="310" y="12"/>
                  </a:lnTo>
                  <a:lnTo>
                    <a:pt x="310" y="12"/>
                  </a:lnTo>
                  <a:lnTo>
                    <a:pt x="282" y="16"/>
                  </a:lnTo>
                  <a:lnTo>
                    <a:pt x="282" y="16"/>
                  </a:lnTo>
                  <a:lnTo>
                    <a:pt x="274" y="22"/>
                  </a:lnTo>
                  <a:lnTo>
                    <a:pt x="268" y="30"/>
                  </a:lnTo>
                  <a:lnTo>
                    <a:pt x="266" y="36"/>
                  </a:lnTo>
                  <a:lnTo>
                    <a:pt x="264" y="42"/>
                  </a:lnTo>
                  <a:lnTo>
                    <a:pt x="266" y="50"/>
                  </a:lnTo>
                  <a:lnTo>
                    <a:pt x="268" y="54"/>
                  </a:lnTo>
                  <a:lnTo>
                    <a:pt x="268" y="54"/>
                  </a:lnTo>
                  <a:lnTo>
                    <a:pt x="276" y="98"/>
                  </a:lnTo>
                  <a:lnTo>
                    <a:pt x="276" y="98"/>
                  </a:lnTo>
                  <a:lnTo>
                    <a:pt x="202" y="148"/>
                  </a:lnTo>
                  <a:lnTo>
                    <a:pt x="202" y="148"/>
                  </a:lnTo>
                  <a:lnTo>
                    <a:pt x="158" y="116"/>
                  </a:lnTo>
                  <a:lnTo>
                    <a:pt x="158" y="116"/>
                  </a:lnTo>
                  <a:lnTo>
                    <a:pt x="150" y="112"/>
                  </a:lnTo>
                  <a:lnTo>
                    <a:pt x="144" y="110"/>
                  </a:lnTo>
                  <a:lnTo>
                    <a:pt x="138" y="112"/>
                  </a:lnTo>
                  <a:lnTo>
                    <a:pt x="130" y="116"/>
                  </a:lnTo>
                  <a:lnTo>
                    <a:pt x="118" y="128"/>
                  </a:lnTo>
                  <a:lnTo>
                    <a:pt x="104" y="140"/>
                  </a:lnTo>
                  <a:lnTo>
                    <a:pt x="104" y="140"/>
                  </a:lnTo>
                  <a:lnTo>
                    <a:pt x="98" y="146"/>
                  </a:lnTo>
                  <a:lnTo>
                    <a:pt x="96" y="152"/>
                  </a:lnTo>
                  <a:lnTo>
                    <a:pt x="96" y="158"/>
                  </a:lnTo>
                  <a:lnTo>
                    <a:pt x="98" y="164"/>
                  </a:lnTo>
                  <a:lnTo>
                    <a:pt x="102" y="172"/>
                  </a:lnTo>
                  <a:lnTo>
                    <a:pt x="104" y="176"/>
                  </a:lnTo>
                  <a:lnTo>
                    <a:pt x="104" y="176"/>
                  </a:lnTo>
                  <a:lnTo>
                    <a:pt x="138" y="214"/>
                  </a:lnTo>
                  <a:lnTo>
                    <a:pt x="138" y="214"/>
                  </a:lnTo>
                  <a:lnTo>
                    <a:pt x="88" y="280"/>
                  </a:lnTo>
                  <a:lnTo>
                    <a:pt x="88" y="280"/>
                  </a:lnTo>
                  <a:lnTo>
                    <a:pt x="44" y="274"/>
                  </a:lnTo>
                  <a:lnTo>
                    <a:pt x="44" y="274"/>
                  </a:lnTo>
                  <a:lnTo>
                    <a:pt x="36" y="272"/>
                  </a:lnTo>
                  <a:lnTo>
                    <a:pt x="30" y="274"/>
                  </a:lnTo>
                  <a:lnTo>
                    <a:pt x="26" y="278"/>
                  </a:lnTo>
                  <a:lnTo>
                    <a:pt x="22" y="282"/>
                  </a:lnTo>
                  <a:lnTo>
                    <a:pt x="18" y="290"/>
                  </a:lnTo>
                  <a:lnTo>
                    <a:pt x="18" y="292"/>
                  </a:lnTo>
                  <a:lnTo>
                    <a:pt x="18" y="292"/>
                  </a:lnTo>
                  <a:lnTo>
                    <a:pt x="6" y="324"/>
                  </a:lnTo>
                  <a:lnTo>
                    <a:pt x="6" y="324"/>
                  </a:lnTo>
                  <a:lnTo>
                    <a:pt x="6" y="332"/>
                  </a:lnTo>
                  <a:lnTo>
                    <a:pt x="6" y="340"/>
                  </a:lnTo>
                  <a:lnTo>
                    <a:pt x="10" y="346"/>
                  </a:lnTo>
                  <a:lnTo>
                    <a:pt x="12" y="350"/>
                  </a:lnTo>
                  <a:lnTo>
                    <a:pt x="18" y="356"/>
                  </a:lnTo>
                  <a:lnTo>
                    <a:pt x="22" y="360"/>
                  </a:lnTo>
                  <a:lnTo>
                    <a:pt x="22" y="360"/>
                  </a:lnTo>
                  <a:lnTo>
                    <a:pt x="60" y="374"/>
                  </a:lnTo>
                  <a:lnTo>
                    <a:pt x="60" y="374"/>
                  </a:lnTo>
                  <a:lnTo>
                    <a:pt x="64" y="456"/>
                  </a:lnTo>
                  <a:lnTo>
                    <a:pt x="64" y="456"/>
                  </a:lnTo>
                  <a:lnTo>
                    <a:pt x="44" y="464"/>
                  </a:lnTo>
                  <a:lnTo>
                    <a:pt x="26" y="472"/>
                  </a:lnTo>
                  <a:lnTo>
                    <a:pt x="10" y="480"/>
                  </a:lnTo>
                  <a:lnTo>
                    <a:pt x="10" y="480"/>
                  </a:lnTo>
                  <a:lnTo>
                    <a:pt x="4" y="482"/>
                  </a:lnTo>
                  <a:lnTo>
                    <a:pt x="2" y="486"/>
                  </a:lnTo>
                  <a:lnTo>
                    <a:pt x="0" y="490"/>
                  </a:lnTo>
                  <a:lnTo>
                    <a:pt x="0" y="496"/>
                  </a:lnTo>
                  <a:lnTo>
                    <a:pt x="2" y="510"/>
                  </a:lnTo>
                  <a:lnTo>
                    <a:pt x="10" y="532"/>
                  </a:lnTo>
                  <a:lnTo>
                    <a:pt x="10" y="532"/>
                  </a:lnTo>
                  <a:lnTo>
                    <a:pt x="18" y="546"/>
                  </a:lnTo>
                  <a:lnTo>
                    <a:pt x="24" y="556"/>
                  </a:lnTo>
                  <a:lnTo>
                    <a:pt x="28" y="558"/>
                  </a:lnTo>
                  <a:lnTo>
                    <a:pt x="30" y="558"/>
                  </a:lnTo>
                  <a:lnTo>
                    <a:pt x="30" y="558"/>
                  </a:lnTo>
                  <a:lnTo>
                    <a:pt x="80" y="554"/>
                  </a:lnTo>
                  <a:lnTo>
                    <a:pt x="80" y="554"/>
                  </a:lnTo>
                  <a:lnTo>
                    <a:pt x="116" y="632"/>
                  </a:lnTo>
                  <a:lnTo>
                    <a:pt x="116" y="632"/>
                  </a:lnTo>
                  <a:lnTo>
                    <a:pt x="100" y="644"/>
                  </a:lnTo>
                  <a:lnTo>
                    <a:pt x="88" y="656"/>
                  </a:lnTo>
                  <a:lnTo>
                    <a:pt x="76" y="668"/>
                  </a:lnTo>
                  <a:lnTo>
                    <a:pt x="76" y="668"/>
                  </a:lnTo>
                  <a:lnTo>
                    <a:pt x="72" y="674"/>
                  </a:lnTo>
                  <a:lnTo>
                    <a:pt x="72" y="682"/>
                  </a:lnTo>
                  <a:lnTo>
                    <a:pt x="76" y="690"/>
                  </a:lnTo>
                  <a:lnTo>
                    <a:pt x="84" y="704"/>
                  </a:lnTo>
                  <a:lnTo>
                    <a:pt x="84" y="704"/>
                  </a:lnTo>
                  <a:lnTo>
                    <a:pt x="92" y="716"/>
                  </a:lnTo>
                  <a:lnTo>
                    <a:pt x="98" y="722"/>
                  </a:lnTo>
                  <a:lnTo>
                    <a:pt x="104" y="726"/>
                  </a:lnTo>
                  <a:lnTo>
                    <a:pt x="110" y="728"/>
                  </a:lnTo>
                  <a:lnTo>
                    <a:pt x="116" y="728"/>
                  </a:lnTo>
                  <a:lnTo>
                    <a:pt x="126" y="728"/>
                  </a:lnTo>
                  <a:lnTo>
                    <a:pt x="134" y="722"/>
                  </a:lnTo>
                  <a:lnTo>
                    <a:pt x="134" y="722"/>
                  </a:lnTo>
                  <a:lnTo>
                    <a:pt x="148" y="718"/>
                  </a:lnTo>
                  <a:lnTo>
                    <a:pt x="162" y="712"/>
                  </a:lnTo>
                  <a:lnTo>
                    <a:pt x="178" y="704"/>
                  </a:lnTo>
                  <a:lnTo>
                    <a:pt x="178" y="704"/>
                  </a:lnTo>
                  <a:lnTo>
                    <a:pt x="244" y="750"/>
                  </a:lnTo>
                  <a:lnTo>
                    <a:pt x="244" y="750"/>
                  </a:lnTo>
                  <a:lnTo>
                    <a:pt x="240" y="768"/>
                  </a:lnTo>
                  <a:lnTo>
                    <a:pt x="228" y="804"/>
                  </a:lnTo>
                  <a:lnTo>
                    <a:pt x="228" y="804"/>
                  </a:lnTo>
                  <a:lnTo>
                    <a:pt x="228" y="816"/>
                  </a:lnTo>
                  <a:lnTo>
                    <a:pt x="230" y="822"/>
                  </a:lnTo>
                  <a:lnTo>
                    <a:pt x="232" y="826"/>
                  </a:lnTo>
                  <a:lnTo>
                    <a:pt x="242" y="832"/>
                  </a:lnTo>
                  <a:lnTo>
                    <a:pt x="260" y="840"/>
                  </a:lnTo>
                  <a:lnTo>
                    <a:pt x="260" y="840"/>
                  </a:lnTo>
                  <a:lnTo>
                    <a:pt x="274" y="846"/>
                  </a:lnTo>
                  <a:lnTo>
                    <a:pt x="280" y="846"/>
                  </a:lnTo>
                  <a:lnTo>
                    <a:pt x="284" y="846"/>
                  </a:lnTo>
                  <a:lnTo>
                    <a:pt x="288" y="844"/>
                  </a:lnTo>
                  <a:lnTo>
                    <a:pt x="290" y="842"/>
                  </a:lnTo>
                  <a:lnTo>
                    <a:pt x="298" y="832"/>
                  </a:lnTo>
                  <a:lnTo>
                    <a:pt x="298" y="832"/>
                  </a:lnTo>
                  <a:lnTo>
                    <a:pt x="330" y="790"/>
                  </a:lnTo>
                  <a:lnTo>
                    <a:pt x="330" y="790"/>
                  </a:lnTo>
                  <a:lnTo>
                    <a:pt x="408" y="808"/>
                  </a:lnTo>
                  <a:lnTo>
                    <a:pt x="408" y="808"/>
                  </a:lnTo>
                  <a:lnTo>
                    <a:pt x="412" y="824"/>
                  </a:lnTo>
                  <a:lnTo>
                    <a:pt x="416" y="840"/>
                  </a:lnTo>
                  <a:lnTo>
                    <a:pt x="424" y="856"/>
                  </a:lnTo>
                  <a:lnTo>
                    <a:pt x="424" y="856"/>
                  </a:lnTo>
                  <a:lnTo>
                    <a:pt x="424" y="860"/>
                  </a:lnTo>
                  <a:lnTo>
                    <a:pt x="428" y="866"/>
                  </a:lnTo>
                  <a:lnTo>
                    <a:pt x="436" y="872"/>
                  </a:lnTo>
                  <a:lnTo>
                    <a:pt x="444" y="874"/>
                  </a:lnTo>
                  <a:lnTo>
                    <a:pt x="446" y="876"/>
                  </a:lnTo>
                  <a:lnTo>
                    <a:pt x="446" y="876"/>
                  </a:lnTo>
                  <a:lnTo>
                    <a:pt x="474" y="872"/>
                  </a:lnTo>
                  <a:lnTo>
                    <a:pt x="474" y="872"/>
                  </a:lnTo>
                  <a:lnTo>
                    <a:pt x="484" y="870"/>
                  </a:lnTo>
                  <a:lnTo>
                    <a:pt x="492" y="866"/>
                  </a:lnTo>
                  <a:lnTo>
                    <a:pt x="496" y="864"/>
                  </a:lnTo>
                  <a:lnTo>
                    <a:pt x="500" y="860"/>
                  </a:lnTo>
                  <a:lnTo>
                    <a:pt x="502" y="854"/>
                  </a:lnTo>
                  <a:lnTo>
                    <a:pt x="502" y="852"/>
                  </a:lnTo>
                  <a:lnTo>
                    <a:pt x="502" y="852"/>
                  </a:lnTo>
                  <a:lnTo>
                    <a:pt x="502" y="800"/>
                  </a:lnTo>
                  <a:lnTo>
                    <a:pt x="502" y="800"/>
                  </a:lnTo>
                  <a:lnTo>
                    <a:pt x="584" y="774"/>
                  </a:lnTo>
                  <a:lnTo>
                    <a:pt x="584" y="774"/>
                  </a:lnTo>
                  <a:lnTo>
                    <a:pt x="618" y="808"/>
                  </a:lnTo>
                  <a:lnTo>
                    <a:pt x="618" y="808"/>
                  </a:lnTo>
                  <a:lnTo>
                    <a:pt x="626" y="816"/>
                  </a:lnTo>
                  <a:lnTo>
                    <a:pt x="634" y="820"/>
                  </a:lnTo>
                  <a:lnTo>
                    <a:pt x="638" y="822"/>
                  </a:lnTo>
                  <a:lnTo>
                    <a:pt x="644" y="824"/>
                  </a:lnTo>
                  <a:lnTo>
                    <a:pt x="648" y="822"/>
                  </a:lnTo>
                  <a:lnTo>
                    <a:pt x="650" y="820"/>
                  </a:lnTo>
                  <a:lnTo>
                    <a:pt x="650" y="820"/>
                  </a:lnTo>
                  <a:lnTo>
                    <a:pt x="654" y="818"/>
                  </a:lnTo>
                  <a:lnTo>
                    <a:pt x="678" y="800"/>
                  </a:lnTo>
                  <a:lnTo>
                    <a:pt x="678" y="800"/>
                  </a:lnTo>
                  <a:lnTo>
                    <a:pt x="680" y="794"/>
                  </a:lnTo>
                  <a:lnTo>
                    <a:pt x="682" y="788"/>
                  </a:lnTo>
                  <a:lnTo>
                    <a:pt x="684" y="778"/>
                  </a:lnTo>
                  <a:lnTo>
                    <a:pt x="682" y="768"/>
                  </a:lnTo>
                  <a:lnTo>
                    <a:pt x="682" y="766"/>
                  </a:lnTo>
                  <a:lnTo>
                    <a:pt x="682" y="766"/>
                  </a:lnTo>
                  <a:lnTo>
                    <a:pt x="666" y="730"/>
                  </a:lnTo>
                  <a:lnTo>
                    <a:pt x="666" y="730"/>
                  </a:lnTo>
                  <a:lnTo>
                    <a:pt x="724" y="668"/>
                  </a:lnTo>
                  <a:lnTo>
                    <a:pt x="724" y="668"/>
                  </a:lnTo>
                  <a:lnTo>
                    <a:pt x="742" y="672"/>
                  </a:lnTo>
                  <a:lnTo>
                    <a:pt x="756" y="674"/>
                  </a:lnTo>
                  <a:lnTo>
                    <a:pt x="766" y="676"/>
                  </a:lnTo>
                  <a:lnTo>
                    <a:pt x="766" y="676"/>
                  </a:lnTo>
                  <a:lnTo>
                    <a:pt x="784" y="676"/>
                  </a:lnTo>
                  <a:lnTo>
                    <a:pt x="792" y="676"/>
                  </a:lnTo>
                  <a:lnTo>
                    <a:pt x="798" y="672"/>
                  </a:lnTo>
                  <a:lnTo>
                    <a:pt x="798" y="672"/>
                  </a:lnTo>
                  <a:lnTo>
                    <a:pt x="798" y="672"/>
                  </a:lnTo>
                  <a:lnTo>
                    <a:pt x="818" y="648"/>
                  </a:lnTo>
                  <a:lnTo>
                    <a:pt x="818" y="648"/>
                  </a:lnTo>
                  <a:lnTo>
                    <a:pt x="822" y="638"/>
                  </a:lnTo>
                  <a:lnTo>
                    <a:pt x="824" y="630"/>
                  </a:lnTo>
                  <a:lnTo>
                    <a:pt x="822" y="622"/>
                  </a:lnTo>
                  <a:lnTo>
                    <a:pt x="820" y="616"/>
                  </a:lnTo>
                  <a:lnTo>
                    <a:pt x="814" y="608"/>
                  </a:lnTo>
                  <a:lnTo>
                    <a:pt x="810" y="606"/>
                  </a:lnTo>
                  <a:lnTo>
                    <a:pt x="810" y="606"/>
                  </a:lnTo>
                  <a:lnTo>
                    <a:pt x="774" y="578"/>
                  </a:lnTo>
                  <a:lnTo>
                    <a:pt x="774" y="578"/>
                  </a:lnTo>
                  <a:lnTo>
                    <a:pt x="794" y="504"/>
                  </a:lnTo>
                  <a:lnTo>
                    <a:pt x="794" y="504"/>
                  </a:lnTo>
                  <a:lnTo>
                    <a:pt x="848" y="496"/>
                  </a:lnTo>
                  <a:lnTo>
                    <a:pt x="848" y="496"/>
                  </a:lnTo>
                  <a:lnTo>
                    <a:pt x="856" y="494"/>
                  </a:lnTo>
                  <a:lnTo>
                    <a:pt x="862" y="490"/>
                  </a:lnTo>
                  <a:lnTo>
                    <a:pt x="866" y="484"/>
                  </a:lnTo>
                  <a:lnTo>
                    <a:pt x="870" y="478"/>
                  </a:lnTo>
                  <a:lnTo>
                    <a:pt x="872" y="462"/>
                  </a:lnTo>
                  <a:lnTo>
                    <a:pt x="872" y="446"/>
                  </a:lnTo>
                  <a:lnTo>
                    <a:pt x="872" y="446"/>
                  </a:lnTo>
                  <a:lnTo>
                    <a:pt x="872" y="436"/>
                  </a:lnTo>
                  <a:lnTo>
                    <a:pt x="868" y="428"/>
                  </a:lnTo>
                  <a:lnTo>
                    <a:pt x="864" y="424"/>
                  </a:lnTo>
                  <a:lnTo>
                    <a:pt x="858" y="420"/>
                  </a:lnTo>
                  <a:lnTo>
                    <a:pt x="850" y="414"/>
                  </a:lnTo>
                  <a:lnTo>
                    <a:pt x="846" y="414"/>
                  </a:lnTo>
                  <a:lnTo>
                    <a:pt x="846" y="414"/>
                  </a:lnTo>
                  <a:close/>
                  <a:moveTo>
                    <a:pt x="532" y="442"/>
                  </a:moveTo>
                  <a:lnTo>
                    <a:pt x="532" y="442"/>
                  </a:lnTo>
                  <a:lnTo>
                    <a:pt x="530" y="462"/>
                  </a:lnTo>
                  <a:lnTo>
                    <a:pt x="522" y="482"/>
                  </a:lnTo>
                  <a:lnTo>
                    <a:pt x="512" y="498"/>
                  </a:lnTo>
                  <a:lnTo>
                    <a:pt x="498" y="514"/>
                  </a:lnTo>
                  <a:lnTo>
                    <a:pt x="482" y="526"/>
                  </a:lnTo>
                  <a:lnTo>
                    <a:pt x="464" y="534"/>
                  </a:lnTo>
                  <a:lnTo>
                    <a:pt x="444" y="538"/>
                  </a:lnTo>
                  <a:lnTo>
                    <a:pt x="424" y="538"/>
                  </a:lnTo>
                  <a:lnTo>
                    <a:pt x="424" y="538"/>
                  </a:lnTo>
                  <a:lnTo>
                    <a:pt x="402" y="536"/>
                  </a:lnTo>
                  <a:lnTo>
                    <a:pt x="382" y="528"/>
                  </a:lnTo>
                  <a:lnTo>
                    <a:pt x="364" y="518"/>
                  </a:lnTo>
                  <a:lnTo>
                    <a:pt x="350" y="504"/>
                  </a:lnTo>
                  <a:lnTo>
                    <a:pt x="338" y="488"/>
                  </a:lnTo>
                  <a:lnTo>
                    <a:pt x="330" y="470"/>
                  </a:lnTo>
                  <a:lnTo>
                    <a:pt x="326" y="450"/>
                  </a:lnTo>
                  <a:lnTo>
                    <a:pt x="326" y="440"/>
                  </a:lnTo>
                  <a:lnTo>
                    <a:pt x="326" y="430"/>
                  </a:lnTo>
                  <a:lnTo>
                    <a:pt x="326" y="430"/>
                  </a:lnTo>
                  <a:lnTo>
                    <a:pt x="328" y="418"/>
                  </a:lnTo>
                  <a:lnTo>
                    <a:pt x="330" y="408"/>
                  </a:lnTo>
                  <a:lnTo>
                    <a:pt x="338" y="390"/>
                  </a:lnTo>
                  <a:lnTo>
                    <a:pt x="348" y="372"/>
                  </a:lnTo>
                  <a:lnTo>
                    <a:pt x="362" y="358"/>
                  </a:lnTo>
                  <a:lnTo>
                    <a:pt x="380" y="348"/>
                  </a:lnTo>
                  <a:lnTo>
                    <a:pt x="398" y="338"/>
                  </a:lnTo>
                  <a:lnTo>
                    <a:pt x="416" y="334"/>
                  </a:lnTo>
                  <a:lnTo>
                    <a:pt x="436" y="332"/>
                  </a:lnTo>
                  <a:lnTo>
                    <a:pt x="436" y="332"/>
                  </a:lnTo>
                  <a:lnTo>
                    <a:pt x="456" y="336"/>
                  </a:lnTo>
                  <a:lnTo>
                    <a:pt x="476" y="342"/>
                  </a:lnTo>
                  <a:lnTo>
                    <a:pt x="494" y="352"/>
                  </a:lnTo>
                  <a:lnTo>
                    <a:pt x="508" y="366"/>
                  </a:lnTo>
                  <a:lnTo>
                    <a:pt x="520" y="382"/>
                  </a:lnTo>
                  <a:lnTo>
                    <a:pt x="530" y="400"/>
                  </a:lnTo>
                  <a:lnTo>
                    <a:pt x="534" y="420"/>
                  </a:lnTo>
                  <a:lnTo>
                    <a:pt x="534" y="430"/>
                  </a:lnTo>
                  <a:lnTo>
                    <a:pt x="532" y="442"/>
                  </a:lnTo>
                  <a:lnTo>
                    <a:pt x="532" y="44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p>
          </p:txBody>
        </p:sp>
      </p:grpSp>
      <p:pic>
        <p:nvPicPr>
          <p:cNvPr id="19" name="Picture 18">
            <a:extLst>
              <a:ext uri="{FF2B5EF4-FFF2-40B4-BE49-F238E27FC236}">
                <a16:creationId xmlns="" xmlns:a16="http://schemas.microsoft.com/office/drawing/2014/main" id="{0743F539-940F-4392-9E7E-EED9636865BC}"/>
              </a:ext>
            </a:extLst>
          </p:cNvPr>
          <p:cNvPicPr>
            <a:picLocks noChangeAspect="1"/>
          </p:cNvPicPr>
          <p:nvPr/>
        </p:nvPicPr>
        <p:blipFill rotWithShape="1">
          <a:blip r:embed="rId6" cstate="print"/>
          <a:srcRect t="9266" b="14007"/>
          <a:stretch/>
        </p:blipFill>
        <p:spPr>
          <a:xfrm>
            <a:off x="123063" y="1121490"/>
            <a:ext cx="1676837" cy="5389576"/>
          </a:xfrm>
          <a:prstGeom prst="rect">
            <a:avLst/>
          </a:prstGeom>
        </p:spPr>
      </p:pic>
      <p:sp>
        <p:nvSpPr>
          <p:cNvPr id="20" name="TextBox 19">
            <a:extLst>
              <a:ext uri="{FF2B5EF4-FFF2-40B4-BE49-F238E27FC236}">
                <a16:creationId xmlns="" xmlns:a16="http://schemas.microsoft.com/office/drawing/2014/main" id="{55E16FC1-D723-493E-B487-8A4C21CDB20D}"/>
              </a:ext>
            </a:extLst>
          </p:cNvPr>
          <p:cNvSpPr txBox="1"/>
          <p:nvPr/>
        </p:nvSpPr>
        <p:spPr>
          <a:xfrm>
            <a:off x="69914" y="4325933"/>
            <a:ext cx="1751647" cy="707886"/>
          </a:xfrm>
          <a:prstGeom prst="rect">
            <a:avLst/>
          </a:prstGeom>
          <a:noFill/>
        </p:spPr>
        <p:txBody>
          <a:bodyPr wrap="square" rtlCol="0">
            <a:spAutoFit/>
          </a:bodyPr>
          <a:lstStyle/>
          <a:p>
            <a:pPr algn="ctr"/>
            <a:r>
              <a:rPr lang="en-US" sz="2000" b="1" dirty="0">
                <a:solidFill>
                  <a:schemeClr val="bg1"/>
                </a:solidFill>
                <a:effectLst>
                  <a:outerShdw blurRad="38100" dist="38100" dir="2700000" algn="tl">
                    <a:srgbClr val="000000">
                      <a:alpha val="43137"/>
                    </a:srgbClr>
                  </a:outerShdw>
                </a:effectLst>
                <a:latin typeface="+mj-lt"/>
              </a:rPr>
              <a:t>Strategic Objectives</a:t>
            </a:r>
          </a:p>
        </p:txBody>
      </p:sp>
    </p:spTree>
    <p:extLst>
      <p:ext uri="{BB962C8B-B14F-4D97-AF65-F5344CB8AC3E}">
        <p14:creationId xmlns:p14="http://schemas.microsoft.com/office/powerpoint/2010/main" xmlns="" val="12189846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Oval 33"/>
          <p:cNvSpPr/>
          <p:nvPr/>
        </p:nvSpPr>
        <p:spPr>
          <a:xfrm>
            <a:off x="7086600" y="1121490"/>
            <a:ext cx="685800" cy="672211"/>
          </a:xfrm>
          <a:prstGeom prst="ellipse">
            <a:avLst/>
          </a:prstGeom>
          <a:solidFill>
            <a:schemeClr val="accent4">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0" name="Oval 29"/>
          <p:cNvSpPr/>
          <p:nvPr/>
        </p:nvSpPr>
        <p:spPr>
          <a:xfrm>
            <a:off x="3227160" y="1135386"/>
            <a:ext cx="659040" cy="685800"/>
          </a:xfrm>
          <a:prstGeom prst="ellipse">
            <a:avLst/>
          </a:prstGeom>
          <a:solidFill>
            <a:schemeClr val="accent4">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aphicFrame>
        <p:nvGraphicFramePr>
          <p:cNvPr id="4" name="Object 3" hidden="1"/>
          <p:cNvGraphicFramePr>
            <a:graphicFrameLocks noChangeAspect="1"/>
          </p:cNvGraphicFramePr>
          <p:nvPr>
            <p:extLst/>
          </p:nvPr>
        </p:nvGraphicFramePr>
        <p:xfrm>
          <a:off x="1588" y="1588"/>
          <a:ext cx="1587" cy="1587"/>
        </p:xfrm>
        <a:graphic>
          <a:graphicData uri="http://schemas.openxmlformats.org/presentationml/2006/ole">
            <p:oleObj spid="_x0000_s20733" name="think-cell Slide" r:id="rId4" imgW="360" imgH="360" progId="">
              <p:embed/>
            </p:oleObj>
          </a:graphicData>
        </a:graphic>
      </p:graphicFrame>
      <p:sp>
        <p:nvSpPr>
          <p:cNvPr id="19" name="Rounded Rectangle 18"/>
          <p:cNvSpPr/>
          <p:nvPr/>
        </p:nvSpPr>
        <p:spPr>
          <a:xfrm>
            <a:off x="6152755" y="3491108"/>
            <a:ext cx="2720969" cy="2896929"/>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1935861" y="2888673"/>
            <a:ext cx="3503161" cy="3622393"/>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4929" name="Title 1"/>
          <p:cNvSpPr>
            <a:spLocks noGrp="1"/>
          </p:cNvSpPr>
          <p:nvPr>
            <p:ph type="title" idx="4294967295"/>
          </p:nvPr>
        </p:nvSpPr>
        <p:spPr>
          <a:xfrm>
            <a:off x="1674813" y="236538"/>
            <a:ext cx="7469187" cy="469900"/>
          </a:xfrm>
          <a:prstGeom prst="rect">
            <a:avLst/>
          </a:prstGeom>
        </p:spPr>
        <p:txBody>
          <a:bodyPr vert="horz" lIns="45720" tIns="0" rIns="45720" bIns="0" rtlCol="0" anchor="ctr">
            <a:noAutofit/>
          </a:bodyPr>
          <a:lstStyle/>
          <a:p>
            <a:pPr indent="-342900" algn="l" eaLnBrk="1" hangingPunct="1">
              <a:spcBef>
                <a:spcPts val="600"/>
              </a:spcBef>
              <a:spcAft>
                <a:spcPts val="0"/>
              </a:spcAft>
              <a:defRPr/>
            </a:pPr>
            <a:r>
              <a:rPr lang="en-US" altLang="ja-JP" sz="2400" b="1" kern="1200" dirty="0">
                <a:effectLst>
                  <a:outerShdw blurRad="38100" dist="38100" dir="2700000" algn="tl">
                    <a:srgbClr val="000000">
                      <a:alpha val="43137"/>
                    </a:srgbClr>
                  </a:outerShdw>
                </a:effectLst>
              </a:rPr>
              <a:t>Strategic </a:t>
            </a:r>
            <a:r>
              <a:rPr lang="en-US" altLang="ja-JP" sz="2400" b="1" kern="1200" dirty="0" smtClean="0">
                <a:effectLst>
                  <a:outerShdw blurRad="38100" dist="38100" dir="2700000" algn="tl">
                    <a:srgbClr val="000000">
                      <a:alpha val="43137"/>
                    </a:srgbClr>
                  </a:outerShdw>
                </a:effectLst>
              </a:rPr>
              <a:t>Framework</a:t>
            </a:r>
            <a:endParaRPr lang="en-US" sz="2400" b="1" kern="1200" dirty="0">
              <a:effectLst>
                <a:outerShdw blurRad="38100" dist="38100" dir="2700000" algn="tl">
                  <a:srgbClr val="000000">
                    <a:alpha val="43137"/>
                  </a:srgbClr>
                </a:outerShdw>
              </a:effectLst>
            </a:endParaRPr>
          </a:p>
        </p:txBody>
      </p:sp>
      <p:sp>
        <p:nvSpPr>
          <p:cNvPr id="69" name="Rectangle 68"/>
          <p:cNvSpPr/>
          <p:nvPr/>
        </p:nvSpPr>
        <p:spPr>
          <a:xfrm>
            <a:off x="1701535" y="1970580"/>
            <a:ext cx="3886200" cy="861774"/>
          </a:xfrm>
          <a:prstGeom prst="rect">
            <a:avLst/>
          </a:prstGeom>
        </p:spPr>
        <p:txBody>
          <a:bodyPr wrap="square">
            <a:spAutoFit/>
          </a:bodyPr>
          <a:lstStyle/>
          <a:p>
            <a:pPr algn="ctr"/>
            <a:r>
              <a:rPr lang="en-ZA" sz="1600" dirty="0">
                <a:latin typeface="+mj-lt"/>
                <a:ea typeface="Calibri" panose="020F0502020204030204" pitchFamily="34" charset="0"/>
                <a:cs typeface="Times New Roman" panose="02020603050405020304" pitchFamily="18" charset="0"/>
              </a:rPr>
              <a:t>To achieve </a:t>
            </a:r>
            <a:r>
              <a:rPr lang="en-ZA" b="1" dirty="0">
                <a:latin typeface="+mj-lt"/>
                <a:ea typeface="Calibri" panose="020F0502020204030204" pitchFamily="34" charset="0"/>
                <a:cs typeface="Times New Roman" panose="02020603050405020304" pitchFamily="18" charset="0"/>
              </a:rPr>
              <a:t>appropriate</a:t>
            </a:r>
            <a:r>
              <a:rPr lang="en-ZA" sz="1600" dirty="0">
                <a:latin typeface="+mj-lt"/>
                <a:ea typeface="Calibri" panose="020F0502020204030204" pitchFamily="34" charset="0"/>
                <a:cs typeface="Times New Roman" panose="02020603050405020304" pitchFamily="18" charset="0"/>
              </a:rPr>
              <a:t> legal outcomes against perpetrators of maladministration and corruption</a:t>
            </a:r>
            <a:endParaRPr lang="en-US" sz="4400" dirty="0">
              <a:latin typeface="+mj-lt"/>
            </a:endParaRPr>
          </a:p>
        </p:txBody>
      </p:sp>
      <p:sp>
        <p:nvSpPr>
          <p:cNvPr id="70" name="Rectangle 69"/>
          <p:cNvSpPr/>
          <p:nvPr/>
        </p:nvSpPr>
        <p:spPr>
          <a:xfrm>
            <a:off x="5876880" y="1939057"/>
            <a:ext cx="3132716" cy="1354217"/>
          </a:xfrm>
          <a:prstGeom prst="rect">
            <a:avLst/>
          </a:prstGeom>
        </p:spPr>
        <p:txBody>
          <a:bodyPr wrap="square">
            <a:spAutoFit/>
          </a:bodyPr>
          <a:lstStyle/>
          <a:p>
            <a:pPr lvl="1" algn="ctr"/>
            <a:r>
              <a:rPr lang="en-ZA" sz="1600" dirty="0">
                <a:latin typeface="+mj-lt"/>
                <a:ea typeface="Calibri" panose="020F0502020204030204" pitchFamily="34" charset="0"/>
                <a:cs typeface="Times New Roman" panose="02020603050405020304" pitchFamily="18" charset="0"/>
              </a:rPr>
              <a:t>To </a:t>
            </a:r>
            <a:r>
              <a:rPr lang="en-ZA" b="1" dirty="0">
                <a:latin typeface="+mj-lt"/>
                <a:ea typeface="Calibri" panose="020F0502020204030204" pitchFamily="34" charset="0"/>
                <a:cs typeface="Times New Roman" panose="02020603050405020304" pitchFamily="18" charset="0"/>
              </a:rPr>
              <a:t>proactively</a:t>
            </a:r>
            <a:r>
              <a:rPr lang="en-ZA" sz="1600" dirty="0">
                <a:latin typeface="+mj-lt"/>
                <a:ea typeface="Calibri" panose="020F0502020204030204" pitchFamily="34" charset="0"/>
                <a:cs typeface="Times New Roman" panose="02020603050405020304" pitchFamily="18" charset="0"/>
              </a:rPr>
              <a:t> influence the systemic and behavioural root causes of maladministration and corruption</a:t>
            </a:r>
            <a:endParaRPr lang="en-US" sz="1600" dirty="0">
              <a:latin typeface="+mj-lt"/>
              <a:ea typeface="Calibri" panose="020F0502020204030204" pitchFamily="34" charset="0"/>
              <a:cs typeface="Times New Roman" panose="02020603050405020304" pitchFamily="18" charset="0"/>
            </a:endParaRPr>
          </a:p>
        </p:txBody>
      </p:sp>
      <p:sp>
        <p:nvSpPr>
          <p:cNvPr id="18" name="Rectangle 17"/>
          <p:cNvSpPr/>
          <p:nvPr/>
        </p:nvSpPr>
        <p:spPr>
          <a:xfrm>
            <a:off x="2124581" y="3094828"/>
            <a:ext cx="3365506" cy="3293209"/>
          </a:xfrm>
          <a:prstGeom prst="rect">
            <a:avLst/>
          </a:prstGeom>
        </p:spPr>
        <p:txBody>
          <a:bodyPr wrap="square">
            <a:spAutoFit/>
          </a:bodyPr>
          <a:lstStyle/>
          <a:p>
            <a:pPr marL="342900" lvl="0" indent="-342900">
              <a:spcBef>
                <a:spcPts val="1200"/>
              </a:spcBef>
              <a:buFont typeface="+mj-lt"/>
              <a:buAutoNum type="arabicPeriod"/>
            </a:pPr>
            <a:r>
              <a:rPr lang="en-GB" sz="1400" dirty="0"/>
              <a:t>To ensure that each case is centrally reported and monitored</a:t>
            </a:r>
            <a:endParaRPr lang="en-ZA" sz="1400" dirty="0"/>
          </a:p>
          <a:p>
            <a:pPr marL="342900" lvl="0" indent="-342900">
              <a:spcBef>
                <a:spcPts val="1200"/>
              </a:spcBef>
              <a:buFont typeface="+mj-lt"/>
              <a:buAutoNum type="arabicPeriod"/>
            </a:pPr>
            <a:r>
              <a:rPr lang="en-GB" sz="1400" dirty="0"/>
              <a:t>To ensure that each allegation is assessed in accordance with standardised criteria</a:t>
            </a:r>
            <a:endParaRPr lang="en-ZA" sz="1400" dirty="0"/>
          </a:p>
          <a:p>
            <a:pPr marL="342900" lvl="0" indent="-342900">
              <a:spcBef>
                <a:spcPts val="1200"/>
              </a:spcBef>
              <a:buFont typeface="+mj-lt"/>
              <a:buAutoNum type="arabicPeriod"/>
            </a:pPr>
            <a:r>
              <a:rPr lang="en-GB" sz="1400" dirty="0"/>
              <a:t>To conduct forensic investigations according to predetermined standards</a:t>
            </a:r>
            <a:endParaRPr lang="en-ZA" sz="1400" dirty="0"/>
          </a:p>
          <a:p>
            <a:pPr marL="342900" lvl="0" indent="-342900">
              <a:spcBef>
                <a:spcPts val="1200"/>
              </a:spcBef>
              <a:buFont typeface="+mj-lt"/>
              <a:buAutoNum type="arabicPeriod"/>
            </a:pPr>
            <a:r>
              <a:rPr lang="en-GB" sz="1400" dirty="0"/>
              <a:t>To initiate the implementation of legal recommendations</a:t>
            </a:r>
            <a:endParaRPr lang="en-ZA" sz="1400" dirty="0"/>
          </a:p>
          <a:p>
            <a:pPr marL="342900" indent="-342900">
              <a:spcBef>
                <a:spcPts val="1200"/>
              </a:spcBef>
              <a:buFont typeface="+mj-lt"/>
              <a:buAutoNum type="arabicPeriod"/>
            </a:pPr>
            <a:r>
              <a:rPr lang="en-GB" sz="1400" dirty="0"/>
              <a:t>To increase legal outcomes based on civil and other proceedings</a:t>
            </a:r>
            <a:endParaRPr lang="en-US" sz="1400" dirty="0">
              <a:latin typeface="+mj-lt"/>
              <a:ea typeface="Calibri" panose="020F0502020204030204" pitchFamily="34" charset="0"/>
              <a:cs typeface="Times New Roman" panose="02020603050405020304" pitchFamily="18" charset="0"/>
            </a:endParaRPr>
          </a:p>
        </p:txBody>
      </p:sp>
      <p:sp>
        <p:nvSpPr>
          <p:cNvPr id="21" name="Rectangle 20"/>
          <p:cNvSpPr/>
          <p:nvPr/>
        </p:nvSpPr>
        <p:spPr>
          <a:xfrm>
            <a:off x="6152755" y="3705181"/>
            <a:ext cx="2714981" cy="2769989"/>
          </a:xfrm>
          <a:prstGeom prst="rect">
            <a:avLst/>
          </a:prstGeom>
        </p:spPr>
        <p:txBody>
          <a:bodyPr wrap="square">
            <a:spAutoFit/>
          </a:bodyPr>
          <a:lstStyle/>
          <a:p>
            <a:pPr marL="342900" indent="-342900">
              <a:spcBef>
                <a:spcPts val="1200"/>
              </a:spcBef>
              <a:buFont typeface="+mj-lt"/>
              <a:buAutoNum type="arabicPeriod"/>
            </a:pPr>
            <a:r>
              <a:rPr lang="en-GB" sz="1400" dirty="0" smtClean="0"/>
              <a:t>To direct </a:t>
            </a:r>
            <a:r>
              <a:rPr lang="en-GB" sz="1400" dirty="0"/>
              <a:t>internal and influence external strategic decision-making processes through data </a:t>
            </a:r>
            <a:r>
              <a:rPr lang="en-GB" sz="1400" dirty="0" smtClean="0"/>
              <a:t>analysis</a:t>
            </a:r>
          </a:p>
          <a:p>
            <a:pPr marL="342900" indent="-342900">
              <a:spcBef>
                <a:spcPts val="1200"/>
              </a:spcBef>
              <a:buFont typeface="+mj-lt"/>
              <a:buAutoNum type="arabicPeriod"/>
            </a:pPr>
            <a:r>
              <a:rPr lang="en-GB" sz="1400" dirty="0" smtClean="0"/>
              <a:t>To </a:t>
            </a:r>
            <a:r>
              <a:rPr lang="en-GB" sz="1400" dirty="0"/>
              <a:t>assist State institutions with the prevention of the reoccurrence of reported cases</a:t>
            </a:r>
            <a:endParaRPr lang="en-ZA" sz="1400" dirty="0"/>
          </a:p>
          <a:p>
            <a:pPr marL="342900" indent="-342900">
              <a:spcBef>
                <a:spcPts val="1200"/>
              </a:spcBef>
              <a:buFont typeface="+mj-lt"/>
              <a:buAutoNum type="arabicPeriod"/>
            </a:pPr>
            <a:r>
              <a:rPr lang="en-GB" sz="1400" dirty="0"/>
              <a:t>To increase public awareness about targeted anti-corruption behaviour</a:t>
            </a:r>
          </a:p>
        </p:txBody>
      </p:sp>
      <p:sp>
        <p:nvSpPr>
          <p:cNvPr id="2" name="Rectangle 1"/>
          <p:cNvSpPr/>
          <p:nvPr/>
        </p:nvSpPr>
        <p:spPr>
          <a:xfrm>
            <a:off x="1831040" y="1828800"/>
            <a:ext cx="3807759" cy="4682266"/>
          </a:xfrm>
          <a:prstGeom prst="rect">
            <a:avLst/>
          </a:prstGeom>
          <a:noFill/>
          <a:ln w="3175">
            <a:solidFill>
              <a:schemeClr val="bg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4" name="Rectangle 13"/>
          <p:cNvSpPr/>
          <p:nvPr/>
        </p:nvSpPr>
        <p:spPr>
          <a:xfrm>
            <a:off x="5867400" y="1828801"/>
            <a:ext cx="3132716" cy="4677156"/>
          </a:xfrm>
          <a:prstGeom prst="rect">
            <a:avLst/>
          </a:prstGeom>
          <a:noFill/>
          <a:ln w="3175">
            <a:solidFill>
              <a:schemeClr val="bg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Freeform 220"/>
          <p:cNvSpPr>
            <a:spLocks/>
          </p:cNvSpPr>
          <p:nvPr/>
        </p:nvSpPr>
        <p:spPr bwMode="auto">
          <a:xfrm rot="8007562">
            <a:off x="1779420" y="2852467"/>
            <a:ext cx="621276" cy="348827"/>
          </a:xfrm>
          <a:custGeom>
            <a:avLst/>
            <a:gdLst>
              <a:gd name="T0" fmla="*/ 77 w 162"/>
              <a:gd name="T1" fmla="*/ 36 h 51"/>
              <a:gd name="T2" fmla="*/ 61 w 162"/>
              <a:gd name="T3" fmla="*/ 36 h 51"/>
              <a:gd name="T4" fmla="*/ 50 w 162"/>
              <a:gd name="T5" fmla="*/ 35 h 51"/>
              <a:gd name="T6" fmla="*/ 41 w 162"/>
              <a:gd name="T7" fmla="*/ 35 h 51"/>
              <a:gd name="T8" fmla="*/ 14 w 162"/>
              <a:gd name="T9" fmla="*/ 29 h 51"/>
              <a:gd name="T10" fmla="*/ 14 w 162"/>
              <a:gd name="T11" fmla="*/ 29 h 51"/>
              <a:gd name="T12" fmla="*/ 6 w 162"/>
              <a:gd name="T13" fmla="*/ 19 h 51"/>
              <a:gd name="T14" fmla="*/ 11 w 162"/>
              <a:gd name="T15" fmla="*/ 19 h 51"/>
              <a:gd name="T16" fmla="*/ 15 w 162"/>
              <a:gd name="T17" fmla="*/ 21 h 51"/>
              <a:gd name="T18" fmla="*/ 26 w 162"/>
              <a:gd name="T19" fmla="*/ 23 h 51"/>
              <a:gd name="T20" fmla="*/ 41 w 162"/>
              <a:gd name="T21" fmla="*/ 25 h 51"/>
              <a:gd name="T22" fmla="*/ 43 w 162"/>
              <a:gd name="T23" fmla="*/ 26 h 51"/>
              <a:gd name="T24" fmla="*/ 62 w 162"/>
              <a:gd name="T25" fmla="*/ 27 h 51"/>
              <a:gd name="T26" fmla="*/ 63 w 162"/>
              <a:gd name="T27" fmla="*/ 27 h 51"/>
              <a:gd name="T28" fmla="*/ 81 w 162"/>
              <a:gd name="T29" fmla="*/ 27 h 51"/>
              <a:gd name="T30" fmla="*/ 81 w 162"/>
              <a:gd name="T31" fmla="*/ 27 h 51"/>
              <a:gd name="T32" fmla="*/ 105 w 162"/>
              <a:gd name="T33" fmla="*/ 23 h 51"/>
              <a:gd name="T34" fmla="*/ 106 w 162"/>
              <a:gd name="T35" fmla="*/ 23 h 51"/>
              <a:gd name="T36" fmla="*/ 126 w 162"/>
              <a:gd name="T37" fmla="*/ 18 h 51"/>
              <a:gd name="T38" fmla="*/ 108 w 162"/>
              <a:gd name="T39" fmla="*/ 10 h 51"/>
              <a:gd name="T40" fmla="*/ 107 w 162"/>
              <a:gd name="T41" fmla="*/ 8 h 51"/>
              <a:gd name="T42" fmla="*/ 107 w 162"/>
              <a:gd name="T43" fmla="*/ 7 h 51"/>
              <a:gd name="T44" fmla="*/ 113 w 162"/>
              <a:gd name="T45" fmla="*/ 0 h 51"/>
              <a:gd name="T46" fmla="*/ 126 w 162"/>
              <a:gd name="T47" fmla="*/ 4 h 51"/>
              <a:gd name="T48" fmla="*/ 126 w 162"/>
              <a:gd name="T49" fmla="*/ 4 h 51"/>
              <a:gd name="T50" fmla="*/ 137 w 162"/>
              <a:gd name="T51" fmla="*/ 6 h 51"/>
              <a:gd name="T52" fmla="*/ 138 w 162"/>
              <a:gd name="T53" fmla="*/ 6 h 51"/>
              <a:gd name="T54" fmla="*/ 138 w 162"/>
              <a:gd name="T55" fmla="*/ 7 h 51"/>
              <a:gd name="T56" fmla="*/ 156 w 162"/>
              <a:gd name="T57" fmla="*/ 4 h 51"/>
              <a:gd name="T58" fmla="*/ 157 w 162"/>
              <a:gd name="T59" fmla="*/ 4 h 51"/>
              <a:gd name="T60" fmla="*/ 160 w 162"/>
              <a:gd name="T61" fmla="*/ 17 h 51"/>
              <a:gd name="T62" fmla="*/ 160 w 162"/>
              <a:gd name="T63" fmla="*/ 18 h 51"/>
              <a:gd name="T64" fmla="*/ 150 w 162"/>
              <a:gd name="T65" fmla="*/ 24 h 51"/>
              <a:gd name="T66" fmla="*/ 149 w 162"/>
              <a:gd name="T67" fmla="*/ 24 h 51"/>
              <a:gd name="T68" fmla="*/ 127 w 162"/>
              <a:gd name="T69" fmla="*/ 51 h 51"/>
              <a:gd name="T70" fmla="*/ 123 w 162"/>
              <a:gd name="T71" fmla="*/ 46 h 51"/>
              <a:gd name="T72" fmla="*/ 123 w 162"/>
              <a:gd name="T73" fmla="*/ 45 h 51"/>
              <a:gd name="T74" fmla="*/ 124 w 162"/>
              <a:gd name="T75" fmla="*/ 45 h 51"/>
              <a:gd name="T76" fmla="*/ 133 w 162"/>
              <a:gd name="T77" fmla="*/ 26 h 51"/>
              <a:gd name="T78" fmla="*/ 126 w 162"/>
              <a:gd name="T79" fmla="*/ 28 h 51"/>
              <a:gd name="T80" fmla="*/ 126 w 162"/>
              <a:gd name="T81" fmla="*/ 28 h 51"/>
              <a:gd name="T82" fmla="*/ 77 w 162"/>
              <a:gd name="T83" fmla="*/ 3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2" h="51">
                <a:moveTo>
                  <a:pt x="77" y="36"/>
                </a:moveTo>
                <a:cubicBezTo>
                  <a:pt x="73" y="38"/>
                  <a:pt x="68" y="35"/>
                  <a:pt x="61" y="36"/>
                </a:cubicBezTo>
                <a:cubicBezTo>
                  <a:pt x="58" y="34"/>
                  <a:pt x="52" y="35"/>
                  <a:pt x="50" y="35"/>
                </a:cubicBezTo>
                <a:cubicBezTo>
                  <a:pt x="46" y="34"/>
                  <a:pt x="44" y="37"/>
                  <a:pt x="41" y="35"/>
                </a:cubicBezTo>
                <a:cubicBezTo>
                  <a:pt x="33" y="33"/>
                  <a:pt x="21" y="30"/>
                  <a:pt x="14" y="29"/>
                </a:cubicBezTo>
                <a:cubicBezTo>
                  <a:pt x="14" y="29"/>
                  <a:pt x="14" y="29"/>
                  <a:pt x="14" y="29"/>
                </a:cubicBezTo>
                <a:cubicBezTo>
                  <a:pt x="11" y="27"/>
                  <a:pt x="0" y="25"/>
                  <a:pt x="6" y="19"/>
                </a:cubicBezTo>
                <a:cubicBezTo>
                  <a:pt x="8" y="19"/>
                  <a:pt x="9" y="19"/>
                  <a:pt x="11" y="19"/>
                </a:cubicBezTo>
                <a:cubicBezTo>
                  <a:pt x="12" y="21"/>
                  <a:pt x="14" y="21"/>
                  <a:pt x="15" y="21"/>
                </a:cubicBezTo>
                <a:cubicBezTo>
                  <a:pt x="17" y="23"/>
                  <a:pt x="24" y="24"/>
                  <a:pt x="26" y="23"/>
                </a:cubicBezTo>
                <a:cubicBezTo>
                  <a:pt x="32" y="23"/>
                  <a:pt x="37" y="26"/>
                  <a:pt x="41" y="25"/>
                </a:cubicBezTo>
                <a:cubicBezTo>
                  <a:pt x="41" y="26"/>
                  <a:pt x="42" y="26"/>
                  <a:pt x="43" y="26"/>
                </a:cubicBezTo>
                <a:cubicBezTo>
                  <a:pt x="50" y="27"/>
                  <a:pt x="56" y="28"/>
                  <a:pt x="62" y="27"/>
                </a:cubicBezTo>
                <a:cubicBezTo>
                  <a:pt x="63" y="27"/>
                  <a:pt x="63" y="27"/>
                  <a:pt x="63" y="27"/>
                </a:cubicBezTo>
                <a:cubicBezTo>
                  <a:pt x="67" y="28"/>
                  <a:pt x="77" y="28"/>
                  <a:pt x="81" y="27"/>
                </a:cubicBezTo>
                <a:cubicBezTo>
                  <a:pt x="81" y="27"/>
                  <a:pt x="81" y="27"/>
                  <a:pt x="81" y="27"/>
                </a:cubicBezTo>
                <a:cubicBezTo>
                  <a:pt x="87" y="27"/>
                  <a:pt x="99" y="25"/>
                  <a:pt x="105" y="23"/>
                </a:cubicBezTo>
                <a:cubicBezTo>
                  <a:pt x="106" y="23"/>
                  <a:pt x="106" y="23"/>
                  <a:pt x="106" y="23"/>
                </a:cubicBezTo>
                <a:cubicBezTo>
                  <a:pt x="113" y="23"/>
                  <a:pt x="120" y="20"/>
                  <a:pt x="126" y="18"/>
                </a:cubicBezTo>
                <a:cubicBezTo>
                  <a:pt x="122" y="13"/>
                  <a:pt x="114" y="13"/>
                  <a:pt x="108" y="10"/>
                </a:cubicBezTo>
                <a:cubicBezTo>
                  <a:pt x="108" y="10"/>
                  <a:pt x="108" y="8"/>
                  <a:pt x="107" y="8"/>
                </a:cubicBezTo>
                <a:cubicBezTo>
                  <a:pt x="107" y="8"/>
                  <a:pt x="107" y="8"/>
                  <a:pt x="107" y="7"/>
                </a:cubicBezTo>
                <a:cubicBezTo>
                  <a:pt x="110" y="6"/>
                  <a:pt x="107" y="0"/>
                  <a:pt x="113" y="0"/>
                </a:cubicBezTo>
                <a:cubicBezTo>
                  <a:pt x="116" y="2"/>
                  <a:pt x="123" y="4"/>
                  <a:pt x="126" y="4"/>
                </a:cubicBezTo>
                <a:cubicBezTo>
                  <a:pt x="126" y="4"/>
                  <a:pt x="126" y="4"/>
                  <a:pt x="126" y="4"/>
                </a:cubicBezTo>
                <a:cubicBezTo>
                  <a:pt x="129" y="5"/>
                  <a:pt x="136" y="6"/>
                  <a:pt x="137" y="6"/>
                </a:cubicBezTo>
                <a:cubicBezTo>
                  <a:pt x="138" y="6"/>
                  <a:pt x="138" y="6"/>
                  <a:pt x="138" y="6"/>
                </a:cubicBezTo>
                <a:cubicBezTo>
                  <a:pt x="138" y="6"/>
                  <a:pt x="138" y="6"/>
                  <a:pt x="138" y="7"/>
                </a:cubicBezTo>
                <a:cubicBezTo>
                  <a:pt x="146" y="5"/>
                  <a:pt x="150" y="7"/>
                  <a:pt x="156" y="4"/>
                </a:cubicBezTo>
                <a:cubicBezTo>
                  <a:pt x="156" y="4"/>
                  <a:pt x="156" y="4"/>
                  <a:pt x="157" y="4"/>
                </a:cubicBezTo>
                <a:cubicBezTo>
                  <a:pt x="162" y="5"/>
                  <a:pt x="159" y="14"/>
                  <a:pt x="160" y="17"/>
                </a:cubicBezTo>
                <a:cubicBezTo>
                  <a:pt x="160" y="17"/>
                  <a:pt x="160" y="17"/>
                  <a:pt x="160" y="18"/>
                </a:cubicBezTo>
                <a:cubicBezTo>
                  <a:pt x="157" y="20"/>
                  <a:pt x="152" y="20"/>
                  <a:pt x="150" y="24"/>
                </a:cubicBezTo>
                <a:cubicBezTo>
                  <a:pt x="150" y="24"/>
                  <a:pt x="150" y="24"/>
                  <a:pt x="149" y="24"/>
                </a:cubicBezTo>
                <a:cubicBezTo>
                  <a:pt x="141" y="28"/>
                  <a:pt x="137" y="44"/>
                  <a:pt x="127" y="51"/>
                </a:cubicBezTo>
                <a:cubicBezTo>
                  <a:pt x="125" y="50"/>
                  <a:pt x="124" y="47"/>
                  <a:pt x="123" y="46"/>
                </a:cubicBezTo>
                <a:cubicBezTo>
                  <a:pt x="123" y="46"/>
                  <a:pt x="123" y="45"/>
                  <a:pt x="123" y="45"/>
                </a:cubicBezTo>
                <a:cubicBezTo>
                  <a:pt x="123" y="45"/>
                  <a:pt x="123" y="45"/>
                  <a:pt x="124" y="45"/>
                </a:cubicBezTo>
                <a:cubicBezTo>
                  <a:pt x="127" y="39"/>
                  <a:pt x="133" y="32"/>
                  <a:pt x="133" y="26"/>
                </a:cubicBezTo>
                <a:cubicBezTo>
                  <a:pt x="131" y="26"/>
                  <a:pt x="128" y="26"/>
                  <a:pt x="126" y="28"/>
                </a:cubicBezTo>
                <a:cubicBezTo>
                  <a:pt x="126" y="28"/>
                  <a:pt x="126" y="28"/>
                  <a:pt x="126" y="28"/>
                </a:cubicBezTo>
                <a:cubicBezTo>
                  <a:pt x="113" y="31"/>
                  <a:pt x="92" y="35"/>
                  <a:pt x="77" y="36"/>
                </a:cubicBezTo>
                <a:close/>
              </a:path>
            </a:pathLst>
          </a:custGeom>
          <a:solidFill>
            <a:schemeClr val="tx1">
              <a:lumMod val="65000"/>
              <a:lumOff val="3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 name="Freeform 220"/>
          <p:cNvSpPr>
            <a:spLocks/>
          </p:cNvSpPr>
          <p:nvPr/>
        </p:nvSpPr>
        <p:spPr bwMode="auto">
          <a:xfrm rot="8007562">
            <a:off x="5864595" y="2860714"/>
            <a:ext cx="608725" cy="292367"/>
          </a:xfrm>
          <a:custGeom>
            <a:avLst/>
            <a:gdLst>
              <a:gd name="T0" fmla="*/ 77 w 162"/>
              <a:gd name="T1" fmla="*/ 36 h 51"/>
              <a:gd name="T2" fmla="*/ 61 w 162"/>
              <a:gd name="T3" fmla="*/ 36 h 51"/>
              <a:gd name="T4" fmla="*/ 50 w 162"/>
              <a:gd name="T5" fmla="*/ 35 h 51"/>
              <a:gd name="T6" fmla="*/ 41 w 162"/>
              <a:gd name="T7" fmla="*/ 35 h 51"/>
              <a:gd name="T8" fmla="*/ 14 w 162"/>
              <a:gd name="T9" fmla="*/ 29 h 51"/>
              <a:gd name="T10" fmla="*/ 14 w 162"/>
              <a:gd name="T11" fmla="*/ 29 h 51"/>
              <a:gd name="T12" fmla="*/ 6 w 162"/>
              <a:gd name="T13" fmla="*/ 19 h 51"/>
              <a:gd name="T14" fmla="*/ 11 w 162"/>
              <a:gd name="T15" fmla="*/ 19 h 51"/>
              <a:gd name="T16" fmla="*/ 15 w 162"/>
              <a:gd name="T17" fmla="*/ 21 h 51"/>
              <a:gd name="T18" fmla="*/ 26 w 162"/>
              <a:gd name="T19" fmla="*/ 23 h 51"/>
              <a:gd name="T20" fmla="*/ 41 w 162"/>
              <a:gd name="T21" fmla="*/ 25 h 51"/>
              <a:gd name="T22" fmla="*/ 43 w 162"/>
              <a:gd name="T23" fmla="*/ 26 h 51"/>
              <a:gd name="T24" fmla="*/ 62 w 162"/>
              <a:gd name="T25" fmla="*/ 27 h 51"/>
              <a:gd name="T26" fmla="*/ 63 w 162"/>
              <a:gd name="T27" fmla="*/ 27 h 51"/>
              <a:gd name="T28" fmla="*/ 81 w 162"/>
              <a:gd name="T29" fmla="*/ 27 h 51"/>
              <a:gd name="T30" fmla="*/ 81 w 162"/>
              <a:gd name="T31" fmla="*/ 27 h 51"/>
              <a:gd name="T32" fmla="*/ 105 w 162"/>
              <a:gd name="T33" fmla="*/ 23 h 51"/>
              <a:gd name="T34" fmla="*/ 106 w 162"/>
              <a:gd name="T35" fmla="*/ 23 h 51"/>
              <a:gd name="T36" fmla="*/ 126 w 162"/>
              <a:gd name="T37" fmla="*/ 18 h 51"/>
              <a:gd name="T38" fmla="*/ 108 w 162"/>
              <a:gd name="T39" fmla="*/ 10 h 51"/>
              <a:gd name="T40" fmla="*/ 107 w 162"/>
              <a:gd name="T41" fmla="*/ 8 h 51"/>
              <a:gd name="T42" fmla="*/ 107 w 162"/>
              <a:gd name="T43" fmla="*/ 7 h 51"/>
              <a:gd name="T44" fmla="*/ 113 w 162"/>
              <a:gd name="T45" fmla="*/ 0 h 51"/>
              <a:gd name="T46" fmla="*/ 126 w 162"/>
              <a:gd name="T47" fmla="*/ 4 h 51"/>
              <a:gd name="T48" fmla="*/ 126 w 162"/>
              <a:gd name="T49" fmla="*/ 4 h 51"/>
              <a:gd name="T50" fmla="*/ 137 w 162"/>
              <a:gd name="T51" fmla="*/ 6 h 51"/>
              <a:gd name="T52" fmla="*/ 138 w 162"/>
              <a:gd name="T53" fmla="*/ 6 h 51"/>
              <a:gd name="T54" fmla="*/ 138 w 162"/>
              <a:gd name="T55" fmla="*/ 7 h 51"/>
              <a:gd name="T56" fmla="*/ 156 w 162"/>
              <a:gd name="T57" fmla="*/ 4 h 51"/>
              <a:gd name="T58" fmla="*/ 157 w 162"/>
              <a:gd name="T59" fmla="*/ 4 h 51"/>
              <a:gd name="T60" fmla="*/ 160 w 162"/>
              <a:gd name="T61" fmla="*/ 17 h 51"/>
              <a:gd name="T62" fmla="*/ 160 w 162"/>
              <a:gd name="T63" fmla="*/ 18 h 51"/>
              <a:gd name="T64" fmla="*/ 150 w 162"/>
              <a:gd name="T65" fmla="*/ 24 h 51"/>
              <a:gd name="T66" fmla="*/ 149 w 162"/>
              <a:gd name="T67" fmla="*/ 24 h 51"/>
              <a:gd name="T68" fmla="*/ 127 w 162"/>
              <a:gd name="T69" fmla="*/ 51 h 51"/>
              <a:gd name="T70" fmla="*/ 123 w 162"/>
              <a:gd name="T71" fmla="*/ 46 h 51"/>
              <a:gd name="T72" fmla="*/ 123 w 162"/>
              <a:gd name="T73" fmla="*/ 45 h 51"/>
              <a:gd name="T74" fmla="*/ 124 w 162"/>
              <a:gd name="T75" fmla="*/ 45 h 51"/>
              <a:gd name="T76" fmla="*/ 133 w 162"/>
              <a:gd name="T77" fmla="*/ 26 h 51"/>
              <a:gd name="T78" fmla="*/ 126 w 162"/>
              <a:gd name="T79" fmla="*/ 28 h 51"/>
              <a:gd name="T80" fmla="*/ 126 w 162"/>
              <a:gd name="T81" fmla="*/ 28 h 51"/>
              <a:gd name="T82" fmla="*/ 77 w 162"/>
              <a:gd name="T83" fmla="*/ 3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2" h="51">
                <a:moveTo>
                  <a:pt x="77" y="36"/>
                </a:moveTo>
                <a:cubicBezTo>
                  <a:pt x="73" y="38"/>
                  <a:pt x="68" y="35"/>
                  <a:pt x="61" y="36"/>
                </a:cubicBezTo>
                <a:cubicBezTo>
                  <a:pt x="58" y="34"/>
                  <a:pt x="52" y="35"/>
                  <a:pt x="50" y="35"/>
                </a:cubicBezTo>
                <a:cubicBezTo>
                  <a:pt x="46" y="34"/>
                  <a:pt x="44" y="37"/>
                  <a:pt x="41" y="35"/>
                </a:cubicBezTo>
                <a:cubicBezTo>
                  <a:pt x="33" y="33"/>
                  <a:pt x="21" y="30"/>
                  <a:pt x="14" y="29"/>
                </a:cubicBezTo>
                <a:cubicBezTo>
                  <a:pt x="14" y="29"/>
                  <a:pt x="14" y="29"/>
                  <a:pt x="14" y="29"/>
                </a:cubicBezTo>
                <a:cubicBezTo>
                  <a:pt x="11" y="27"/>
                  <a:pt x="0" y="25"/>
                  <a:pt x="6" y="19"/>
                </a:cubicBezTo>
                <a:cubicBezTo>
                  <a:pt x="8" y="19"/>
                  <a:pt x="9" y="19"/>
                  <a:pt x="11" y="19"/>
                </a:cubicBezTo>
                <a:cubicBezTo>
                  <a:pt x="12" y="21"/>
                  <a:pt x="14" y="21"/>
                  <a:pt x="15" y="21"/>
                </a:cubicBezTo>
                <a:cubicBezTo>
                  <a:pt x="17" y="23"/>
                  <a:pt x="24" y="24"/>
                  <a:pt x="26" y="23"/>
                </a:cubicBezTo>
                <a:cubicBezTo>
                  <a:pt x="32" y="23"/>
                  <a:pt x="37" y="26"/>
                  <a:pt x="41" y="25"/>
                </a:cubicBezTo>
                <a:cubicBezTo>
                  <a:pt x="41" y="26"/>
                  <a:pt x="42" y="26"/>
                  <a:pt x="43" y="26"/>
                </a:cubicBezTo>
                <a:cubicBezTo>
                  <a:pt x="50" y="27"/>
                  <a:pt x="56" y="28"/>
                  <a:pt x="62" y="27"/>
                </a:cubicBezTo>
                <a:cubicBezTo>
                  <a:pt x="63" y="27"/>
                  <a:pt x="63" y="27"/>
                  <a:pt x="63" y="27"/>
                </a:cubicBezTo>
                <a:cubicBezTo>
                  <a:pt x="67" y="28"/>
                  <a:pt x="77" y="28"/>
                  <a:pt x="81" y="27"/>
                </a:cubicBezTo>
                <a:cubicBezTo>
                  <a:pt x="81" y="27"/>
                  <a:pt x="81" y="27"/>
                  <a:pt x="81" y="27"/>
                </a:cubicBezTo>
                <a:cubicBezTo>
                  <a:pt x="87" y="27"/>
                  <a:pt x="99" y="25"/>
                  <a:pt x="105" y="23"/>
                </a:cubicBezTo>
                <a:cubicBezTo>
                  <a:pt x="106" y="23"/>
                  <a:pt x="106" y="23"/>
                  <a:pt x="106" y="23"/>
                </a:cubicBezTo>
                <a:cubicBezTo>
                  <a:pt x="113" y="23"/>
                  <a:pt x="120" y="20"/>
                  <a:pt x="126" y="18"/>
                </a:cubicBezTo>
                <a:cubicBezTo>
                  <a:pt x="122" y="13"/>
                  <a:pt x="114" y="13"/>
                  <a:pt x="108" y="10"/>
                </a:cubicBezTo>
                <a:cubicBezTo>
                  <a:pt x="108" y="10"/>
                  <a:pt x="108" y="8"/>
                  <a:pt x="107" y="8"/>
                </a:cubicBezTo>
                <a:cubicBezTo>
                  <a:pt x="107" y="8"/>
                  <a:pt x="107" y="8"/>
                  <a:pt x="107" y="7"/>
                </a:cubicBezTo>
                <a:cubicBezTo>
                  <a:pt x="110" y="6"/>
                  <a:pt x="107" y="0"/>
                  <a:pt x="113" y="0"/>
                </a:cubicBezTo>
                <a:cubicBezTo>
                  <a:pt x="116" y="2"/>
                  <a:pt x="123" y="4"/>
                  <a:pt x="126" y="4"/>
                </a:cubicBezTo>
                <a:cubicBezTo>
                  <a:pt x="126" y="4"/>
                  <a:pt x="126" y="4"/>
                  <a:pt x="126" y="4"/>
                </a:cubicBezTo>
                <a:cubicBezTo>
                  <a:pt x="129" y="5"/>
                  <a:pt x="136" y="6"/>
                  <a:pt x="137" y="6"/>
                </a:cubicBezTo>
                <a:cubicBezTo>
                  <a:pt x="138" y="6"/>
                  <a:pt x="138" y="6"/>
                  <a:pt x="138" y="6"/>
                </a:cubicBezTo>
                <a:cubicBezTo>
                  <a:pt x="138" y="6"/>
                  <a:pt x="138" y="6"/>
                  <a:pt x="138" y="7"/>
                </a:cubicBezTo>
                <a:cubicBezTo>
                  <a:pt x="146" y="5"/>
                  <a:pt x="150" y="7"/>
                  <a:pt x="156" y="4"/>
                </a:cubicBezTo>
                <a:cubicBezTo>
                  <a:pt x="156" y="4"/>
                  <a:pt x="156" y="4"/>
                  <a:pt x="157" y="4"/>
                </a:cubicBezTo>
                <a:cubicBezTo>
                  <a:pt x="162" y="5"/>
                  <a:pt x="159" y="14"/>
                  <a:pt x="160" y="17"/>
                </a:cubicBezTo>
                <a:cubicBezTo>
                  <a:pt x="160" y="17"/>
                  <a:pt x="160" y="17"/>
                  <a:pt x="160" y="18"/>
                </a:cubicBezTo>
                <a:cubicBezTo>
                  <a:pt x="157" y="20"/>
                  <a:pt x="152" y="20"/>
                  <a:pt x="150" y="24"/>
                </a:cubicBezTo>
                <a:cubicBezTo>
                  <a:pt x="150" y="24"/>
                  <a:pt x="150" y="24"/>
                  <a:pt x="149" y="24"/>
                </a:cubicBezTo>
                <a:cubicBezTo>
                  <a:pt x="141" y="28"/>
                  <a:pt x="137" y="44"/>
                  <a:pt x="127" y="51"/>
                </a:cubicBezTo>
                <a:cubicBezTo>
                  <a:pt x="125" y="50"/>
                  <a:pt x="124" y="47"/>
                  <a:pt x="123" y="46"/>
                </a:cubicBezTo>
                <a:cubicBezTo>
                  <a:pt x="123" y="46"/>
                  <a:pt x="123" y="45"/>
                  <a:pt x="123" y="45"/>
                </a:cubicBezTo>
                <a:cubicBezTo>
                  <a:pt x="123" y="45"/>
                  <a:pt x="123" y="45"/>
                  <a:pt x="124" y="45"/>
                </a:cubicBezTo>
                <a:cubicBezTo>
                  <a:pt x="127" y="39"/>
                  <a:pt x="133" y="32"/>
                  <a:pt x="133" y="26"/>
                </a:cubicBezTo>
                <a:cubicBezTo>
                  <a:pt x="131" y="26"/>
                  <a:pt x="128" y="26"/>
                  <a:pt x="126" y="28"/>
                </a:cubicBezTo>
                <a:cubicBezTo>
                  <a:pt x="126" y="28"/>
                  <a:pt x="126" y="28"/>
                  <a:pt x="126" y="28"/>
                </a:cubicBezTo>
                <a:cubicBezTo>
                  <a:pt x="113" y="31"/>
                  <a:pt x="92" y="35"/>
                  <a:pt x="77" y="36"/>
                </a:cubicBezTo>
                <a:close/>
              </a:path>
            </a:pathLst>
          </a:custGeom>
          <a:solidFill>
            <a:srgbClr val="CCCC00"/>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8" name="Freeform 6"/>
          <p:cNvSpPr>
            <a:spLocks noEditPoints="1"/>
          </p:cNvSpPr>
          <p:nvPr/>
        </p:nvSpPr>
        <p:spPr bwMode="auto">
          <a:xfrm>
            <a:off x="3416113" y="1244343"/>
            <a:ext cx="393887" cy="387730"/>
          </a:xfrm>
          <a:custGeom>
            <a:avLst/>
            <a:gdLst>
              <a:gd name="T0" fmla="*/ 900 w 1714"/>
              <a:gd name="T1" fmla="*/ 388 h 1586"/>
              <a:gd name="T2" fmla="*/ 944 w 1714"/>
              <a:gd name="T3" fmla="*/ 354 h 1586"/>
              <a:gd name="T4" fmla="*/ 960 w 1714"/>
              <a:gd name="T5" fmla="*/ 364 h 1586"/>
              <a:gd name="T6" fmla="*/ 986 w 1714"/>
              <a:gd name="T7" fmla="*/ 366 h 1586"/>
              <a:gd name="T8" fmla="*/ 1010 w 1714"/>
              <a:gd name="T9" fmla="*/ 352 h 1586"/>
              <a:gd name="T10" fmla="*/ 1042 w 1714"/>
              <a:gd name="T11" fmla="*/ 316 h 1586"/>
              <a:gd name="T12" fmla="*/ 1048 w 1714"/>
              <a:gd name="T13" fmla="*/ 290 h 1586"/>
              <a:gd name="T14" fmla="*/ 1040 w 1714"/>
              <a:gd name="T15" fmla="*/ 264 h 1586"/>
              <a:gd name="T16" fmla="*/ 772 w 1714"/>
              <a:gd name="T17" fmla="*/ 12 h 1586"/>
              <a:gd name="T18" fmla="*/ 748 w 1714"/>
              <a:gd name="T19" fmla="*/ 0 h 1586"/>
              <a:gd name="T20" fmla="*/ 722 w 1714"/>
              <a:gd name="T21" fmla="*/ 4 h 1586"/>
              <a:gd name="T22" fmla="*/ 680 w 1714"/>
              <a:gd name="T23" fmla="*/ 42 h 1586"/>
              <a:gd name="T24" fmla="*/ 670 w 1714"/>
              <a:gd name="T25" fmla="*/ 58 h 1586"/>
              <a:gd name="T26" fmla="*/ 668 w 1714"/>
              <a:gd name="T27" fmla="*/ 86 h 1586"/>
              <a:gd name="T28" fmla="*/ 682 w 1714"/>
              <a:gd name="T29" fmla="*/ 108 h 1586"/>
              <a:gd name="T30" fmla="*/ 418 w 1714"/>
              <a:gd name="T31" fmla="*/ 914 h 1586"/>
              <a:gd name="T32" fmla="*/ 442 w 1714"/>
              <a:gd name="T33" fmla="*/ 926 h 1586"/>
              <a:gd name="T34" fmla="*/ 468 w 1714"/>
              <a:gd name="T35" fmla="*/ 922 h 1586"/>
              <a:gd name="T36" fmla="*/ 510 w 1714"/>
              <a:gd name="T37" fmla="*/ 884 h 1586"/>
              <a:gd name="T38" fmla="*/ 520 w 1714"/>
              <a:gd name="T39" fmla="*/ 868 h 1586"/>
              <a:gd name="T40" fmla="*/ 522 w 1714"/>
              <a:gd name="T41" fmla="*/ 840 h 1586"/>
              <a:gd name="T42" fmla="*/ 508 w 1714"/>
              <a:gd name="T43" fmla="*/ 816 h 1586"/>
              <a:gd name="T44" fmla="*/ 238 w 1714"/>
              <a:gd name="T45" fmla="*/ 566 h 1586"/>
              <a:gd name="T46" fmla="*/ 212 w 1714"/>
              <a:gd name="T47" fmla="*/ 558 h 1586"/>
              <a:gd name="T48" fmla="*/ 188 w 1714"/>
              <a:gd name="T49" fmla="*/ 568 h 1586"/>
              <a:gd name="T50" fmla="*/ 154 w 1714"/>
              <a:gd name="T51" fmla="*/ 602 h 1586"/>
              <a:gd name="T52" fmla="*/ 142 w 1714"/>
              <a:gd name="T53" fmla="*/ 626 h 1586"/>
              <a:gd name="T54" fmla="*/ 144 w 1714"/>
              <a:gd name="T55" fmla="*/ 652 h 1586"/>
              <a:gd name="T56" fmla="*/ 418 w 1714"/>
              <a:gd name="T57" fmla="*/ 914 h 1586"/>
              <a:gd name="T58" fmla="*/ 1568 w 1714"/>
              <a:gd name="T59" fmla="*/ 1484 h 1586"/>
              <a:gd name="T60" fmla="*/ 1610 w 1714"/>
              <a:gd name="T61" fmla="*/ 1512 h 1586"/>
              <a:gd name="T62" fmla="*/ 1650 w 1714"/>
              <a:gd name="T63" fmla="*/ 1516 h 1586"/>
              <a:gd name="T64" fmla="*/ 1706 w 1714"/>
              <a:gd name="T65" fmla="*/ 1468 h 1586"/>
              <a:gd name="T66" fmla="*/ 1714 w 1714"/>
              <a:gd name="T67" fmla="*/ 1448 h 1586"/>
              <a:gd name="T68" fmla="*/ 1708 w 1714"/>
              <a:gd name="T69" fmla="*/ 1408 h 1586"/>
              <a:gd name="T70" fmla="*/ 1678 w 1714"/>
              <a:gd name="T71" fmla="*/ 1368 h 1586"/>
              <a:gd name="T72" fmla="*/ 1000 w 1714"/>
              <a:gd name="T73" fmla="*/ 1482 h 1586"/>
              <a:gd name="T74" fmla="*/ 994 w 1714"/>
              <a:gd name="T75" fmla="*/ 1466 h 1586"/>
              <a:gd name="T76" fmla="*/ 22 w 1714"/>
              <a:gd name="T77" fmla="*/ 1460 h 1586"/>
              <a:gd name="T78" fmla="*/ 6 w 1714"/>
              <a:gd name="T79" fmla="*/ 1466 h 1586"/>
              <a:gd name="T80" fmla="*/ 0 w 1714"/>
              <a:gd name="T81" fmla="*/ 1564 h 1586"/>
              <a:gd name="T82" fmla="*/ 6 w 1714"/>
              <a:gd name="T83" fmla="*/ 1580 h 1586"/>
              <a:gd name="T84" fmla="*/ 978 w 1714"/>
              <a:gd name="T85" fmla="*/ 1586 h 1586"/>
              <a:gd name="T86" fmla="*/ 994 w 1714"/>
              <a:gd name="T87" fmla="*/ 1580 h 1586"/>
              <a:gd name="T88" fmla="*/ 1000 w 1714"/>
              <a:gd name="T89" fmla="*/ 1482 h 1586"/>
              <a:gd name="T90" fmla="*/ 786 w 1714"/>
              <a:gd name="T91" fmla="*/ 1304 h 1586"/>
              <a:gd name="T92" fmla="*/ 818 w 1714"/>
              <a:gd name="T93" fmla="*/ 1312 h 1586"/>
              <a:gd name="T94" fmla="*/ 842 w 1714"/>
              <a:gd name="T95" fmla="*/ 1334 h 1586"/>
              <a:gd name="T96" fmla="*/ 852 w 1714"/>
              <a:gd name="T97" fmla="*/ 1406 h 1586"/>
              <a:gd name="T98" fmla="*/ 150 w 1714"/>
              <a:gd name="T99" fmla="*/ 1354 h 1586"/>
              <a:gd name="T100" fmla="*/ 166 w 1714"/>
              <a:gd name="T101" fmla="*/ 1324 h 1586"/>
              <a:gd name="T102" fmla="*/ 194 w 1714"/>
              <a:gd name="T103" fmla="*/ 1308 h 1586"/>
              <a:gd name="T104" fmla="*/ 216 w 1714"/>
              <a:gd name="T105" fmla="*/ 1304 h 1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14" h="1586">
                <a:moveTo>
                  <a:pt x="290" y="538"/>
                </a:moveTo>
                <a:lnTo>
                  <a:pt x="650" y="154"/>
                </a:lnTo>
                <a:lnTo>
                  <a:pt x="900" y="388"/>
                </a:lnTo>
                <a:lnTo>
                  <a:pt x="538" y="772"/>
                </a:lnTo>
                <a:lnTo>
                  <a:pt x="290" y="538"/>
                </a:lnTo>
                <a:close/>
                <a:moveTo>
                  <a:pt x="944" y="354"/>
                </a:moveTo>
                <a:lnTo>
                  <a:pt x="944" y="354"/>
                </a:lnTo>
                <a:lnTo>
                  <a:pt x="950" y="360"/>
                </a:lnTo>
                <a:lnTo>
                  <a:pt x="960" y="364"/>
                </a:lnTo>
                <a:lnTo>
                  <a:pt x="968" y="366"/>
                </a:lnTo>
                <a:lnTo>
                  <a:pt x="976" y="368"/>
                </a:lnTo>
                <a:lnTo>
                  <a:pt x="986" y="366"/>
                </a:lnTo>
                <a:lnTo>
                  <a:pt x="994" y="364"/>
                </a:lnTo>
                <a:lnTo>
                  <a:pt x="1002" y="358"/>
                </a:lnTo>
                <a:lnTo>
                  <a:pt x="1010" y="352"/>
                </a:lnTo>
                <a:lnTo>
                  <a:pt x="1036" y="324"/>
                </a:lnTo>
                <a:lnTo>
                  <a:pt x="1036" y="324"/>
                </a:lnTo>
                <a:lnTo>
                  <a:pt x="1042" y="316"/>
                </a:lnTo>
                <a:lnTo>
                  <a:pt x="1046" y="308"/>
                </a:lnTo>
                <a:lnTo>
                  <a:pt x="1048" y="300"/>
                </a:lnTo>
                <a:lnTo>
                  <a:pt x="1048" y="290"/>
                </a:lnTo>
                <a:lnTo>
                  <a:pt x="1048" y="282"/>
                </a:lnTo>
                <a:lnTo>
                  <a:pt x="1044" y="274"/>
                </a:lnTo>
                <a:lnTo>
                  <a:pt x="1040" y="264"/>
                </a:lnTo>
                <a:lnTo>
                  <a:pt x="1034" y="258"/>
                </a:lnTo>
                <a:lnTo>
                  <a:pt x="772" y="12"/>
                </a:lnTo>
                <a:lnTo>
                  <a:pt x="772" y="12"/>
                </a:lnTo>
                <a:lnTo>
                  <a:pt x="764" y="6"/>
                </a:lnTo>
                <a:lnTo>
                  <a:pt x="756" y="2"/>
                </a:lnTo>
                <a:lnTo>
                  <a:pt x="748" y="0"/>
                </a:lnTo>
                <a:lnTo>
                  <a:pt x="738" y="0"/>
                </a:lnTo>
                <a:lnTo>
                  <a:pt x="730" y="0"/>
                </a:lnTo>
                <a:lnTo>
                  <a:pt x="722" y="4"/>
                </a:lnTo>
                <a:lnTo>
                  <a:pt x="714" y="8"/>
                </a:lnTo>
                <a:lnTo>
                  <a:pt x="706" y="14"/>
                </a:lnTo>
                <a:lnTo>
                  <a:pt x="680" y="42"/>
                </a:lnTo>
                <a:lnTo>
                  <a:pt x="680" y="42"/>
                </a:lnTo>
                <a:lnTo>
                  <a:pt x="674" y="50"/>
                </a:lnTo>
                <a:lnTo>
                  <a:pt x="670" y="58"/>
                </a:lnTo>
                <a:lnTo>
                  <a:pt x="668" y="68"/>
                </a:lnTo>
                <a:lnTo>
                  <a:pt x="668" y="76"/>
                </a:lnTo>
                <a:lnTo>
                  <a:pt x="668" y="86"/>
                </a:lnTo>
                <a:lnTo>
                  <a:pt x="672" y="94"/>
                </a:lnTo>
                <a:lnTo>
                  <a:pt x="676" y="102"/>
                </a:lnTo>
                <a:lnTo>
                  <a:pt x="682" y="108"/>
                </a:lnTo>
                <a:lnTo>
                  <a:pt x="944" y="354"/>
                </a:lnTo>
                <a:close/>
                <a:moveTo>
                  <a:pt x="418" y="914"/>
                </a:moveTo>
                <a:lnTo>
                  <a:pt x="418" y="914"/>
                </a:lnTo>
                <a:lnTo>
                  <a:pt x="424" y="920"/>
                </a:lnTo>
                <a:lnTo>
                  <a:pt x="432" y="924"/>
                </a:lnTo>
                <a:lnTo>
                  <a:pt x="442" y="926"/>
                </a:lnTo>
                <a:lnTo>
                  <a:pt x="450" y="926"/>
                </a:lnTo>
                <a:lnTo>
                  <a:pt x="460" y="924"/>
                </a:lnTo>
                <a:lnTo>
                  <a:pt x="468" y="922"/>
                </a:lnTo>
                <a:lnTo>
                  <a:pt x="476" y="918"/>
                </a:lnTo>
                <a:lnTo>
                  <a:pt x="484" y="912"/>
                </a:lnTo>
                <a:lnTo>
                  <a:pt x="510" y="884"/>
                </a:lnTo>
                <a:lnTo>
                  <a:pt x="510" y="884"/>
                </a:lnTo>
                <a:lnTo>
                  <a:pt x="516" y="876"/>
                </a:lnTo>
                <a:lnTo>
                  <a:pt x="520" y="868"/>
                </a:lnTo>
                <a:lnTo>
                  <a:pt x="522" y="858"/>
                </a:lnTo>
                <a:lnTo>
                  <a:pt x="522" y="850"/>
                </a:lnTo>
                <a:lnTo>
                  <a:pt x="522" y="840"/>
                </a:lnTo>
                <a:lnTo>
                  <a:pt x="518" y="832"/>
                </a:lnTo>
                <a:lnTo>
                  <a:pt x="514" y="824"/>
                </a:lnTo>
                <a:lnTo>
                  <a:pt x="508" y="816"/>
                </a:lnTo>
                <a:lnTo>
                  <a:pt x="246" y="572"/>
                </a:lnTo>
                <a:lnTo>
                  <a:pt x="246" y="572"/>
                </a:lnTo>
                <a:lnTo>
                  <a:pt x="238" y="566"/>
                </a:lnTo>
                <a:lnTo>
                  <a:pt x="230" y="562"/>
                </a:lnTo>
                <a:lnTo>
                  <a:pt x="222" y="560"/>
                </a:lnTo>
                <a:lnTo>
                  <a:pt x="212" y="558"/>
                </a:lnTo>
                <a:lnTo>
                  <a:pt x="204" y="560"/>
                </a:lnTo>
                <a:lnTo>
                  <a:pt x="196" y="562"/>
                </a:lnTo>
                <a:lnTo>
                  <a:pt x="188" y="568"/>
                </a:lnTo>
                <a:lnTo>
                  <a:pt x="180" y="574"/>
                </a:lnTo>
                <a:lnTo>
                  <a:pt x="154" y="602"/>
                </a:lnTo>
                <a:lnTo>
                  <a:pt x="154" y="602"/>
                </a:lnTo>
                <a:lnTo>
                  <a:pt x="148" y="608"/>
                </a:lnTo>
                <a:lnTo>
                  <a:pt x="144" y="618"/>
                </a:lnTo>
                <a:lnTo>
                  <a:pt x="142" y="626"/>
                </a:lnTo>
                <a:lnTo>
                  <a:pt x="140" y="636"/>
                </a:lnTo>
                <a:lnTo>
                  <a:pt x="142" y="644"/>
                </a:lnTo>
                <a:lnTo>
                  <a:pt x="144" y="652"/>
                </a:lnTo>
                <a:lnTo>
                  <a:pt x="150" y="660"/>
                </a:lnTo>
                <a:lnTo>
                  <a:pt x="156" y="668"/>
                </a:lnTo>
                <a:lnTo>
                  <a:pt x="418" y="914"/>
                </a:lnTo>
                <a:close/>
                <a:moveTo>
                  <a:pt x="704" y="674"/>
                </a:moveTo>
                <a:lnTo>
                  <a:pt x="1568" y="1484"/>
                </a:lnTo>
                <a:lnTo>
                  <a:pt x="1568" y="1484"/>
                </a:lnTo>
                <a:lnTo>
                  <a:pt x="1582" y="1496"/>
                </a:lnTo>
                <a:lnTo>
                  <a:pt x="1596" y="1506"/>
                </a:lnTo>
                <a:lnTo>
                  <a:pt x="1610" y="1512"/>
                </a:lnTo>
                <a:lnTo>
                  <a:pt x="1624" y="1516"/>
                </a:lnTo>
                <a:lnTo>
                  <a:pt x="1638" y="1518"/>
                </a:lnTo>
                <a:lnTo>
                  <a:pt x="1650" y="1516"/>
                </a:lnTo>
                <a:lnTo>
                  <a:pt x="1660" y="1514"/>
                </a:lnTo>
                <a:lnTo>
                  <a:pt x="1668" y="1506"/>
                </a:lnTo>
                <a:lnTo>
                  <a:pt x="1706" y="1468"/>
                </a:lnTo>
                <a:lnTo>
                  <a:pt x="1706" y="1468"/>
                </a:lnTo>
                <a:lnTo>
                  <a:pt x="1712" y="1458"/>
                </a:lnTo>
                <a:lnTo>
                  <a:pt x="1714" y="1448"/>
                </a:lnTo>
                <a:lnTo>
                  <a:pt x="1714" y="1436"/>
                </a:lnTo>
                <a:lnTo>
                  <a:pt x="1712" y="1422"/>
                </a:lnTo>
                <a:lnTo>
                  <a:pt x="1708" y="1408"/>
                </a:lnTo>
                <a:lnTo>
                  <a:pt x="1700" y="1394"/>
                </a:lnTo>
                <a:lnTo>
                  <a:pt x="1690" y="1380"/>
                </a:lnTo>
                <a:lnTo>
                  <a:pt x="1678" y="1368"/>
                </a:lnTo>
                <a:lnTo>
                  <a:pt x="814" y="558"/>
                </a:lnTo>
                <a:lnTo>
                  <a:pt x="704" y="674"/>
                </a:lnTo>
                <a:close/>
                <a:moveTo>
                  <a:pt x="1000" y="1482"/>
                </a:moveTo>
                <a:lnTo>
                  <a:pt x="1000" y="1482"/>
                </a:lnTo>
                <a:lnTo>
                  <a:pt x="1000" y="1474"/>
                </a:lnTo>
                <a:lnTo>
                  <a:pt x="994" y="1466"/>
                </a:lnTo>
                <a:lnTo>
                  <a:pt x="988" y="1462"/>
                </a:lnTo>
                <a:lnTo>
                  <a:pt x="978" y="1460"/>
                </a:lnTo>
                <a:lnTo>
                  <a:pt x="22" y="1460"/>
                </a:lnTo>
                <a:lnTo>
                  <a:pt x="22" y="1460"/>
                </a:lnTo>
                <a:lnTo>
                  <a:pt x="14" y="1462"/>
                </a:lnTo>
                <a:lnTo>
                  <a:pt x="6" y="1466"/>
                </a:lnTo>
                <a:lnTo>
                  <a:pt x="2" y="1474"/>
                </a:lnTo>
                <a:lnTo>
                  <a:pt x="0" y="1482"/>
                </a:lnTo>
                <a:lnTo>
                  <a:pt x="0" y="1564"/>
                </a:lnTo>
                <a:lnTo>
                  <a:pt x="0" y="1564"/>
                </a:lnTo>
                <a:lnTo>
                  <a:pt x="2" y="1574"/>
                </a:lnTo>
                <a:lnTo>
                  <a:pt x="6" y="1580"/>
                </a:lnTo>
                <a:lnTo>
                  <a:pt x="14" y="1586"/>
                </a:lnTo>
                <a:lnTo>
                  <a:pt x="22" y="1586"/>
                </a:lnTo>
                <a:lnTo>
                  <a:pt x="978" y="1586"/>
                </a:lnTo>
                <a:lnTo>
                  <a:pt x="978" y="1586"/>
                </a:lnTo>
                <a:lnTo>
                  <a:pt x="988" y="1586"/>
                </a:lnTo>
                <a:lnTo>
                  <a:pt x="994" y="1580"/>
                </a:lnTo>
                <a:lnTo>
                  <a:pt x="1000" y="1574"/>
                </a:lnTo>
                <a:lnTo>
                  <a:pt x="1000" y="1564"/>
                </a:lnTo>
                <a:lnTo>
                  <a:pt x="1000" y="1482"/>
                </a:lnTo>
                <a:close/>
                <a:moveTo>
                  <a:pt x="216" y="1304"/>
                </a:moveTo>
                <a:lnTo>
                  <a:pt x="786" y="1304"/>
                </a:lnTo>
                <a:lnTo>
                  <a:pt x="786" y="1304"/>
                </a:lnTo>
                <a:lnTo>
                  <a:pt x="796" y="1304"/>
                </a:lnTo>
                <a:lnTo>
                  <a:pt x="808" y="1308"/>
                </a:lnTo>
                <a:lnTo>
                  <a:pt x="818" y="1312"/>
                </a:lnTo>
                <a:lnTo>
                  <a:pt x="828" y="1318"/>
                </a:lnTo>
                <a:lnTo>
                  <a:pt x="836" y="1324"/>
                </a:lnTo>
                <a:lnTo>
                  <a:pt x="842" y="1334"/>
                </a:lnTo>
                <a:lnTo>
                  <a:pt x="848" y="1342"/>
                </a:lnTo>
                <a:lnTo>
                  <a:pt x="852" y="1354"/>
                </a:lnTo>
                <a:lnTo>
                  <a:pt x="852" y="1406"/>
                </a:lnTo>
                <a:lnTo>
                  <a:pt x="150" y="1406"/>
                </a:lnTo>
                <a:lnTo>
                  <a:pt x="150" y="1354"/>
                </a:lnTo>
                <a:lnTo>
                  <a:pt x="150" y="1354"/>
                </a:lnTo>
                <a:lnTo>
                  <a:pt x="154" y="1342"/>
                </a:lnTo>
                <a:lnTo>
                  <a:pt x="160" y="1334"/>
                </a:lnTo>
                <a:lnTo>
                  <a:pt x="166" y="1324"/>
                </a:lnTo>
                <a:lnTo>
                  <a:pt x="174" y="1318"/>
                </a:lnTo>
                <a:lnTo>
                  <a:pt x="184" y="1312"/>
                </a:lnTo>
                <a:lnTo>
                  <a:pt x="194" y="1308"/>
                </a:lnTo>
                <a:lnTo>
                  <a:pt x="206" y="1304"/>
                </a:lnTo>
                <a:lnTo>
                  <a:pt x="216" y="1304"/>
                </a:lnTo>
                <a:lnTo>
                  <a:pt x="216" y="1304"/>
                </a:lnTo>
                <a:close/>
              </a:path>
            </a:pathLst>
          </a:custGeom>
          <a:solidFill>
            <a:srgbClr val="FFFF00"/>
          </a:solidFill>
          <a:ln>
            <a:noFill/>
          </a:ln>
        </p:spPr>
        <p:txBody>
          <a:bodyPr vert="horz" wrap="square" lIns="91440" tIns="45720" rIns="91440" bIns="45720" numCol="1" anchor="t" anchorCtr="0" compatLnSpc="1">
            <a:prstTxWarp prst="textNoShape">
              <a:avLst/>
            </a:prstTxWarp>
          </a:bodyPr>
          <a:lstStyle/>
          <a:p>
            <a:endParaRPr lang="en-ZA"/>
          </a:p>
        </p:txBody>
      </p:sp>
      <p:grpSp>
        <p:nvGrpSpPr>
          <p:cNvPr id="10" name="Group 9"/>
          <p:cNvGrpSpPr>
            <a:grpSpLocks noChangeAspect="1"/>
          </p:cNvGrpSpPr>
          <p:nvPr/>
        </p:nvGrpSpPr>
        <p:grpSpPr bwMode="auto">
          <a:xfrm>
            <a:off x="7185314" y="1234884"/>
            <a:ext cx="434686" cy="411077"/>
            <a:chOff x="276" y="281"/>
            <a:chExt cx="313" cy="296"/>
          </a:xfrm>
          <a:solidFill>
            <a:srgbClr val="FFFF00"/>
          </a:solidFill>
        </p:grpSpPr>
        <p:sp>
          <p:nvSpPr>
            <p:cNvPr id="12" name="Freeform 10"/>
            <p:cNvSpPr>
              <a:spLocks/>
            </p:cNvSpPr>
            <p:nvPr/>
          </p:nvSpPr>
          <p:spPr bwMode="auto">
            <a:xfrm>
              <a:off x="293" y="293"/>
              <a:ext cx="90" cy="88"/>
            </a:xfrm>
            <a:custGeom>
              <a:avLst/>
              <a:gdLst>
                <a:gd name="T0" fmla="*/ 178 w 178"/>
                <a:gd name="T1" fmla="*/ 88 h 176"/>
                <a:gd name="T2" fmla="*/ 174 w 178"/>
                <a:gd name="T3" fmla="*/ 105 h 176"/>
                <a:gd name="T4" fmla="*/ 170 w 178"/>
                <a:gd name="T5" fmla="*/ 122 h 176"/>
                <a:gd name="T6" fmla="*/ 161 w 178"/>
                <a:gd name="T7" fmla="*/ 138 h 176"/>
                <a:gd name="T8" fmla="*/ 151 w 178"/>
                <a:gd name="T9" fmla="*/ 151 h 176"/>
                <a:gd name="T10" fmla="*/ 138 w 178"/>
                <a:gd name="T11" fmla="*/ 162 h 176"/>
                <a:gd name="T12" fmla="*/ 122 w 178"/>
                <a:gd name="T13" fmla="*/ 168 h 176"/>
                <a:gd name="T14" fmla="*/ 107 w 178"/>
                <a:gd name="T15" fmla="*/ 174 h 176"/>
                <a:gd name="T16" fmla="*/ 88 w 178"/>
                <a:gd name="T17" fmla="*/ 176 h 176"/>
                <a:gd name="T18" fmla="*/ 78 w 178"/>
                <a:gd name="T19" fmla="*/ 176 h 176"/>
                <a:gd name="T20" fmla="*/ 61 w 178"/>
                <a:gd name="T21" fmla="*/ 172 h 176"/>
                <a:gd name="T22" fmla="*/ 46 w 178"/>
                <a:gd name="T23" fmla="*/ 164 h 176"/>
                <a:gd name="T24" fmla="*/ 32 w 178"/>
                <a:gd name="T25" fmla="*/ 155 h 176"/>
                <a:gd name="T26" fmla="*/ 19 w 178"/>
                <a:gd name="T27" fmla="*/ 145 h 176"/>
                <a:gd name="T28" fmla="*/ 11 w 178"/>
                <a:gd name="T29" fmla="*/ 130 h 176"/>
                <a:gd name="T30" fmla="*/ 4 w 178"/>
                <a:gd name="T31" fmla="*/ 115 h 176"/>
                <a:gd name="T32" fmla="*/ 0 w 178"/>
                <a:gd name="T33" fmla="*/ 97 h 176"/>
                <a:gd name="T34" fmla="*/ 0 w 178"/>
                <a:gd name="T35" fmla="*/ 88 h 176"/>
                <a:gd name="T36" fmla="*/ 2 w 178"/>
                <a:gd name="T37" fmla="*/ 71 h 176"/>
                <a:gd name="T38" fmla="*/ 7 w 178"/>
                <a:gd name="T39" fmla="*/ 53 h 176"/>
                <a:gd name="T40" fmla="*/ 15 w 178"/>
                <a:gd name="T41" fmla="*/ 38 h 176"/>
                <a:gd name="T42" fmla="*/ 27 w 178"/>
                <a:gd name="T43" fmla="*/ 25 h 176"/>
                <a:gd name="T44" fmla="*/ 38 w 178"/>
                <a:gd name="T45" fmla="*/ 15 h 176"/>
                <a:gd name="T46" fmla="*/ 53 w 178"/>
                <a:gd name="T47" fmla="*/ 6 h 176"/>
                <a:gd name="T48" fmla="*/ 71 w 178"/>
                <a:gd name="T49" fmla="*/ 2 h 176"/>
                <a:gd name="T50" fmla="*/ 88 w 178"/>
                <a:gd name="T51" fmla="*/ 0 h 176"/>
                <a:gd name="T52" fmla="*/ 96 w 178"/>
                <a:gd name="T53" fmla="*/ 0 h 176"/>
                <a:gd name="T54" fmla="*/ 115 w 178"/>
                <a:gd name="T55" fmla="*/ 4 h 176"/>
                <a:gd name="T56" fmla="*/ 130 w 178"/>
                <a:gd name="T57" fmla="*/ 11 h 176"/>
                <a:gd name="T58" fmla="*/ 145 w 178"/>
                <a:gd name="T59" fmla="*/ 19 h 176"/>
                <a:gd name="T60" fmla="*/ 157 w 178"/>
                <a:gd name="T61" fmla="*/ 32 h 176"/>
                <a:gd name="T62" fmla="*/ 167 w 178"/>
                <a:gd name="T63" fmla="*/ 46 h 176"/>
                <a:gd name="T64" fmla="*/ 172 w 178"/>
                <a:gd name="T65" fmla="*/ 61 h 176"/>
                <a:gd name="T66" fmla="*/ 176 w 178"/>
                <a:gd name="T67" fmla="*/ 78 h 176"/>
                <a:gd name="T68" fmla="*/ 178 w 178"/>
                <a:gd name="T69" fmla="*/ 8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8" h="176">
                  <a:moveTo>
                    <a:pt x="178" y="88"/>
                  </a:moveTo>
                  <a:lnTo>
                    <a:pt x="178" y="88"/>
                  </a:lnTo>
                  <a:lnTo>
                    <a:pt x="176" y="97"/>
                  </a:lnTo>
                  <a:lnTo>
                    <a:pt x="174" y="105"/>
                  </a:lnTo>
                  <a:lnTo>
                    <a:pt x="172" y="115"/>
                  </a:lnTo>
                  <a:lnTo>
                    <a:pt x="170" y="122"/>
                  </a:lnTo>
                  <a:lnTo>
                    <a:pt x="167" y="130"/>
                  </a:lnTo>
                  <a:lnTo>
                    <a:pt x="161" y="138"/>
                  </a:lnTo>
                  <a:lnTo>
                    <a:pt x="157" y="145"/>
                  </a:lnTo>
                  <a:lnTo>
                    <a:pt x="151" y="151"/>
                  </a:lnTo>
                  <a:lnTo>
                    <a:pt x="145" y="155"/>
                  </a:lnTo>
                  <a:lnTo>
                    <a:pt x="138" y="162"/>
                  </a:lnTo>
                  <a:lnTo>
                    <a:pt x="130" y="164"/>
                  </a:lnTo>
                  <a:lnTo>
                    <a:pt x="122" y="168"/>
                  </a:lnTo>
                  <a:lnTo>
                    <a:pt x="115" y="172"/>
                  </a:lnTo>
                  <a:lnTo>
                    <a:pt x="107" y="174"/>
                  </a:lnTo>
                  <a:lnTo>
                    <a:pt x="96" y="176"/>
                  </a:lnTo>
                  <a:lnTo>
                    <a:pt x="88" y="176"/>
                  </a:lnTo>
                  <a:lnTo>
                    <a:pt x="88" y="176"/>
                  </a:lnTo>
                  <a:lnTo>
                    <a:pt x="78" y="176"/>
                  </a:lnTo>
                  <a:lnTo>
                    <a:pt x="71" y="174"/>
                  </a:lnTo>
                  <a:lnTo>
                    <a:pt x="61" y="172"/>
                  </a:lnTo>
                  <a:lnTo>
                    <a:pt x="53" y="168"/>
                  </a:lnTo>
                  <a:lnTo>
                    <a:pt x="46" y="164"/>
                  </a:lnTo>
                  <a:lnTo>
                    <a:pt x="38" y="162"/>
                  </a:lnTo>
                  <a:lnTo>
                    <a:pt x="32" y="155"/>
                  </a:lnTo>
                  <a:lnTo>
                    <a:pt x="27" y="151"/>
                  </a:lnTo>
                  <a:lnTo>
                    <a:pt x="19" y="145"/>
                  </a:lnTo>
                  <a:lnTo>
                    <a:pt x="15" y="138"/>
                  </a:lnTo>
                  <a:lnTo>
                    <a:pt x="11" y="130"/>
                  </a:lnTo>
                  <a:lnTo>
                    <a:pt x="7" y="122"/>
                  </a:lnTo>
                  <a:lnTo>
                    <a:pt x="4" y="115"/>
                  </a:lnTo>
                  <a:lnTo>
                    <a:pt x="2" y="105"/>
                  </a:lnTo>
                  <a:lnTo>
                    <a:pt x="0" y="97"/>
                  </a:lnTo>
                  <a:lnTo>
                    <a:pt x="0" y="88"/>
                  </a:lnTo>
                  <a:lnTo>
                    <a:pt x="0" y="88"/>
                  </a:lnTo>
                  <a:lnTo>
                    <a:pt x="0" y="78"/>
                  </a:lnTo>
                  <a:lnTo>
                    <a:pt x="2" y="71"/>
                  </a:lnTo>
                  <a:lnTo>
                    <a:pt x="4" y="61"/>
                  </a:lnTo>
                  <a:lnTo>
                    <a:pt x="7" y="53"/>
                  </a:lnTo>
                  <a:lnTo>
                    <a:pt x="11" y="46"/>
                  </a:lnTo>
                  <a:lnTo>
                    <a:pt x="15" y="38"/>
                  </a:lnTo>
                  <a:lnTo>
                    <a:pt x="19" y="32"/>
                  </a:lnTo>
                  <a:lnTo>
                    <a:pt x="27" y="25"/>
                  </a:lnTo>
                  <a:lnTo>
                    <a:pt x="32" y="19"/>
                  </a:lnTo>
                  <a:lnTo>
                    <a:pt x="38" y="15"/>
                  </a:lnTo>
                  <a:lnTo>
                    <a:pt x="46" y="11"/>
                  </a:lnTo>
                  <a:lnTo>
                    <a:pt x="53" y="6"/>
                  </a:lnTo>
                  <a:lnTo>
                    <a:pt x="61" y="4"/>
                  </a:lnTo>
                  <a:lnTo>
                    <a:pt x="71" y="2"/>
                  </a:lnTo>
                  <a:lnTo>
                    <a:pt x="78" y="0"/>
                  </a:lnTo>
                  <a:lnTo>
                    <a:pt x="88" y="0"/>
                  </a:lnTo>
                  <a:lnTo>
                    <a:pt x="88" y="0"/>
                  </a:lnTo>
                  <a:lnTo>
                    <a:pt x="96" y="0"/>
                  </a:lnTo>
                  <a:lnTo>
                    <a:pt x="107" y="2"/>
                  </a:lnTo>
                  <a:lnTo>
                    <a:pt x="115" y="4"/>
                  </a:lnTo>
                  <a:lnTo>
                    <a:pt x="122" y="6"/>
                  </a:lnTo>
                  <a:lnTo>
                    <a:pt x="130" y="11"/>
                  </a:lnTo>
                  <a:lnTo>
                    <a:pt x="138" y="15"/>
                  </a:lnTo>
                  <a:lnTo>
                    <a:pt x="145" y="19"/>
                  </a:lnTo>
                  <a:lnTo>
                    <a:pt x="151" y="25"/>
                  </a:lnTo>
                  <a:lnTo>
                    <a:pt x="157" y="32"/>
                  </a:lnTo>
                  <a:lnTo>
                    <a:pt x="161" y="38"/>
                  </a:lnTo>
                  <a:lnTo>
                    <a:pt x="167" y="46"/>
                  </a:lnTo>
                  <a:lnTo>
                    <a:pt x="170" y="53"/>
                  </a:lnTo>
                  <a:lnTo>
                    <a:pt x="172" y="61"/>
                  </a:lnTo>
                  <a:lnTo>
                    <a:pt x="174" y="71"/>
                  </a:lnTo>
                  <a:lnTo>
                    <a:pt x="176" y="78"/>
                  </a:lnTo>
                  <a:lnTo>
                    <a:pt x="178" y="88"/>
                  </a:lnTo>
                  <a:lnTo>
                    <a:pt x="178" y="88"/>
                  </a:lnTo>
                  <a:close/>
                </a:path>
              </a:pathLst>
            </a:custGeom>
            <a:grpFill/>
            <a:ln w="9525">
              <a:solidFill>
                <a:schemeClr val="accent4">
                  <a:lumMod val="50000"/>
                  <a:lumOff val="50000"/>
                </a:schemeClr>
              </a:solidFill>
              <a:round/>
              <a:headEnd/>
              <a:tailEnd/>
            </a:ln>
          </p:spPr>
          <p:txBody>
            <a:bodyPr vert="horz" wrap="square" lIns="91440" tIns="45720" rIns="91440" bIns="45720" numCol="1" anchor="t" anchorCtr="0" compatLnSpc="1">
              <a:prstTxWarp prst="textNoShape">
                <a:avLst/>
              </a:prstTxWarp>
            </a:bodyPr>
            <a:lstStyle/>
            <a:p>
              <a:endParaRPr lang="en-ZA"/>
            </a:p>
          </p:txBody>
        </p:sp>
        <p:sp>
          <p:nvSpPr>
            <p:cNvPr id="13" name="Freeform 11"/>
            <p:cNvSpPr>
              <a:spLocks/>
            </p:cNvSpPr>
            <p:nvPr/>
          </p:nvSpPr>
          <p:spPr bwMode="auto">
            <a:xfrm>
              <a:off x="276" y="395"/>
              <a:ext cx="128" cy="96"/>
            </a:xfrm>
            <a:custGeom>
              <a:avLst/>
              <a:gdLst>
                <a:gd name="T0" fmla="*/ 144 w 255"/>
                <a:gd name="T1" fmla="*/ 0 h 193"/>
                <a:gd name="T2" fmla="*/ 102 w 255"/>
                <a:gd name="T3" fmla="*/ 0 h 193"/>
                <a:gd name="T4" fmla="*/ 102 w 255"/>
                <a:gd name="T5" fmla="*/ 0 h 193"/>
                <a:gd name="T6" fmla="*/ 94 w 255"/>
                <a:gd name="T7" fmla="*/ 0 h 193"/>
                <a:gd name="T8" fmla="*/ 87 w 255"/>
                <a:gd name="T9" fmla="*/ 1 h 193"/>
                <a:gd name="T10" fmla="*/ 79 w 255"/>
                <a:gd name="T11" fmla="*/ 1 h 193"/>
                <a:gd name="T12" fmla="*/ 69 w 255"/>
                <a:gd name="T13" fmla="*/ 5 h 193"/>
                <a:gd name="T14" fmla="*/ 58 w 255"/>
                <a:gd name="T15" fmla="*/ 11 h 193"/>
                <a:gd name="T16" fmla="*/ 48 w 255"/>
                <a:gd name="T17" fmla="*/ 19 h 193"/>
                <a:gd name="T18" fmla="*/ 44 w 255"/>
                <a:gd name="T19" fmla="*/ 24 h 193"/>
                <a:gd name="T20" fmla="*/ 39 w 255"/>
                <a:gd name="T21" fmla="*/ 30 h 193"/>
                <a:gd name="T22" fmla="*/ 39 w 255"/>
                <a:gd name="T23" fmla="*/ 30 h 193"/>
                <a:gd name="T24" fmla="*/ 35 w 255"/>
                <a:gd name="T25" fmla="*/ 38 h 193"/>
                <a:gd name="T26" fmla="*/ 31 w 255"/>
                <a:gd name="T27" fmla="*/ 45 h 193"/>
                <a:gd name="T28" fmla="*/ 23 w 255"/>
                <a:gd name="T29" fmla="*/ 65 h 193"/>
                <a:gd name="T30" fmla="*/ 18 w 255"/>
                <a:gd name="T31" fmla="*/ 88 h 193"/>
                <a:gd name="T32" fmla="*/ 12 w 255"/>
                <a:gd name="T33" fmla="*/ 111 h 193"/>
                <a:gd name="T34" fmla="*/ 2 w 255"/>
                <a:gd name="T35" fmla="*/ 147 h 193"/>
                <a:gd name="T36" fmla="*/ 0 w 255"/>
                <a:gd name="T37" fmla="*/ 164 h 193"/>
                <a:gd name="T38" fmla="*/ 0 w 255"/>
                <a:gd name="T39" fmla="*/ 164 h 193"/>
                <a:gd name="T40" fmla="*/ 0 w 255"/>
                <a:gd name="T41" fmla="*/ 168 h 193"/>
                <a:gd name="T42" fmla="*/ 0 w 255"/>
                <a:gd name="T43" fmla="*/ 174 h 193"/>
                <a:gd name="T44" fmla="*/ 2 w 255"/>
                <a:gd name="T45" fmla="*/ 179 h 193"/>
                <a:gd name="T46" fmla="*/ 4 w 255"/>
                <a:gd name="T47" fmla="*/ 183 h 193"/>
                <a:gd name="T48" fmla="*/ 8 w 255"/>
                <a:gd name="T49" fmla="*/ 187 h 193"/>
                <a:gd name="T50" fmla="*/ 16 w 255"/>
                <a:gd name="T51" fmla="*/ 191 h 193"/>
                <a:gd name="T52" fmla="*/ 25 w 255"/>
                <a:gd name="T53" fmla="*/ 193 h 193"/>
                <a:gd name="T54" fmla="*/ 226 w 255"/>
                <a:gd name="T55" fmla="*/ 193 h 193"/>
                <a:gd name="T56" fmla="*/ 226 w 255"/>
                <a:gd name="T57" fmla="*/ 193 h 193"/>
                <a:gd name="T58" fmla="*/ 230 w 255"/>
                <a:gd name="T59" fmla="*/ 191 h 193"/>
                <a:gd name="T60" fmla="*/ 236 w 255"/>
                <a:gd name="T61" fmla="*/ 191 h 193"/>
                <a:gd name="T62" fmla="*/ 242 w 255"/>
                <a:gd name="T63" fmla="*/ 187 h 193"/>
                <a:gd name="T64" fmla="*/ 246 w 255"/>
                <a:gd name="T65" fmla="*/ 185 h 193"/>
                <a:gd name="T66" fmla="*/ 251 w 255"/>
                <a:gd name="T67" fmla="*/ 181 h 193"/>
                <a:gd name="T68" fmla="*/ 255 w 255"/>
                <a:gd name="T69" fmla="*/ 174 h 193"/>
                <a:gd name="T70" fmla="*/ 255 w 255"/>
                <a:gd name="T71" fmla="*/ 164 h 193"/>
                <a:gd name="T72" fmla="*/ 255 w 255"/>
                <a:gd name="T73" fmla="*/ 164 h 193"/>
                <a:gd name="T74" fmla="*/ 253 w 255"/>
                <a:gd name="T75" fmla="*/ 149 h 193"/>
                <a:gd name="T76" fmla="*/ 246 w 255"/>
                <a:gd name="T77" fmla="*/ 111 h 193"/>
                <a:gd name="T78" fmla="*/ 240 w 255"/>
                <a:gd name="T79" fmla="*/ 89 h 193"/>
                <a:gd name="T80" fmla="*/ 232 w 255"/>
                <a:gd name="T81" fmla="*/ 68 h 193"/>
                <a:gd name="T82" fmla="*/ 225 w 255"/>
                <a:gd name="T83" fmla="*/ 47 h 193"/>
                <a:gd name="T84" fmla="*/ 221 w 255"/>
                <a:gd name="T85" fmla="*/ 40 h 193"/>
                <a:gd name="T86" fmla="*/ 215 w 255"/>
                <a:gd name="T87" fmla="*/ 32 h 193"/>
                <a:gd name="T88" fmla="*/ 215 w 255"/>
                <a:gd name="T89" fmla="*/ 32 h 193"/>
                <a:gd name="T90" fmla="*/ 209 w 255"/>
                <a:gd name="T91" fmla="*/ 24 h 193"/>
                <a:gd name="T92" fmla="*/ 205 w 255"/>
                <a:gd name="T93" fmla="*/ 19 h 193"/>
                <a:gd name="T94" fmla="*/ 200 w 255"/>
                <a:gd name="T95" fmla="*/ 13 h 193"/>
                <a:gd name="T96" fmla="*/ 194 w 255"/>
                <a:gd name="T97" fmla="*/ 11 h 193"/>
                <a:gd name="T98" fmla="*/ 182 w 255"/>
                <a:gd name="T99" fmla="*/ 5 h 193"/>
                <a:gd name="T100" fmla="*/ 171 w 255"/>
                <a:gd name="T101" fmla="*/ 1 h 193"/>
                <a:gd name="T102" fmla="*/ 159 w 255"/>
                <a:gd name="T103" fmla="*/ 0 h 193"/>
                <a:gd name="T104" fmla="*/ 152 w 255"/>
                <a:gd name="T105" fmla="*/ 0 h 193"/>
                <a:gd name="T106" fmla="*/ 144 w 255"/>
                <a:gd name="T107" fmla="*/ 0 h 193"/>
                <a:gd name="T108" fmla="*/ 144 w 255"/>
                <a:gd name="T109"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5" h="193">
                  <a:moveTo>
                    <a:pt x="144" y="0"/>
                  </a:moveTo>
                  <a:lnTo>
                    <a:pt x="102" y="0"/>
                  </a:lnTo>
                  <a:lnTo>
                    <a:pt x="102" y="0"/>
                  </a:lnTo>
                  <a:lnTo>
                    <a:pt x="94" y="0"/>
                  </a:lnTo>
                  <a:lnTo>
                    <a:pt x="87" y="1"/>
                  </a:lnTo>
                  <a:lnTo>
                    <a:pt x="79" y="1"/>
                  </a:lnTo>
                  <a:lnTo>
                    <a:pt x="69" y="5"/>
                  </a:lnTo>
                  <a:lnTo>
                    <a:pt x="58" y="11"/>
                  </a:lnTo>
                  <a:lnTo>
                    <a:pt x="48" y="19"/>
                  </a:lnTo>
                  <a:lnTo>
                    <a:pt x="44" y="24"/>
                  </a:lnTo>
                  <a:lnTo>
                    <a:pt x="39" y="30"/>
                  </a:lnTo>
                  <a:lnTo>
                    <a:pt x="39" y="30"/>
                  </a:lnTo>
                  <a:lnTo>
                    <a:pt x="35" y="38"/>
                  </a:lnTo>
                  <a:lnTo>
                    <a:pt x="31" y="45"/>
                  </a:lnTo>
                  <a:lnTo>
                    <a:pt x="23" y="65"/>
                  </a:lnTo>
                  <a:lnTo>
                    <a:pt x="18" y="88"/>
                  </a:lnTo>
                  <a:lnTo>
                    <a:pt x="12" y="111"/>
                  </a:lnTo>
                  <a:lnTo>
                    <a:pt x="2" y="147"/>
                  </a:lnTo>
                  <a:lnTo>
                    <a:pt x="0" y="164"/>
                  </a:lnTo>
                  <a:lnTo>
                    <a:pt x="0" y="164"/>
                  </a:lnTo>
                  <a:lnTo>
                    <a:pt x="0" y="168"/>
                  </a:lnTo>
                  <a:lnTo>
                    <a:pt x="0" y="174"/>
                  </a:lnTo>
                  <a:lnTo>
                    <a:pt x="2" y="179"/>
                  </a:lnTo>
                  <a:lnTo>
                    <a:pt x="4" y="183"/>
                  </a:lnTo>
                  <a:lnTo>
                    <a:pt x="8" y="187"/>
                  </a:lnTo>
                  <a:lnTo>
                    <a:pt x="16" y="191"/>
                  </a:lnTo>
                  <a:lnTo>
                    <a:pt x="25" y="193"/>
                  </a:lnTo>
                  <a:lnTo>
                    <a:pt x="226" y="193"/>
                  </a:lnTo>
                  <a:lnTo>
                    <a:pt x="226" y="193"/>
                  </a:lnTo>
                  <a:lnTo>
                    <a:pt x="230" y="191"/>
                  </a:lnTo>
                  <a:lnTo>
                    <a:pt x="236" y="191"/>
                  </a:lnTo>
                  <a:lnTo>
                    <a:pt x="242" y="187"/>
                  </a:lnTo>
                  <a:lnTo>
                    <a:pt x="246" y="185"/>
                  </a:lnTo>
                  <a:lnTo>
                    <a:pt x="251" y="181"/>
                  </a:lnTo>
                  <a:lnTo>
                    <a:pt x="255" y="174"/>
                  </a:lnTo>
                  <a:lnTo>
                    <a:pt x="255" y="164"/>
                  </a:lnTo>
                  <a:lnTo>
                    <a:pt x="255" y="164"/>
                  </a:lnTo>
                  <a:lnTo>
                    <a:pt x="253" y="149"/>
                  </a:lnTo>
                  <a:lnTo>
                    <a:pt x="246" y="111"/>
                  </a:lnTo>
                  <a:lnTo>
                    <a:pt x="240" y="89"/>
                  </a:lnTo>
                  <a:lnTo>
                    <a:pt x="232" y="68"/>
                  </a:lnTo>
                  <a:lnTo>
                    <a:pt x="225" y="47"/>
                  </a:lnTo>
                  <a:lnTo>
                    <a:pt x="221" y="40"/>
                  </a:lnTo>
                  <a:lnTo>
                    <a:pt x="215" y="32"/>
                  </a:lnTo>
                  <a:lnTo>
                    <a:pt x="215" y="32"/>
                  </a:lnTo>
                  <a:lnTo>
                    <a:pt x="209" y="24"/>
                  </a:lnTo>
                  <a:lnTo>
                    <a:pt x="205" y="19"/>
                  </a:lnTo>
                  <a:lnTo>
                    <a:pt x="200" y="13"/>
                  </a:lnTo>
                  <a:lnTo>
                    <a:pt x="194" y="11"/>
                  </a:lnTo>
                  <a:lnTo>
                    <a:pt x="182" y="5"/>
                  </a:lnTo>
                  <a:lnTo>
                    <a:pt x="171" y="1"/>
                  </a:lnTo>
                  <a:lnTo>
                    <a:pt x="159" y="0"/>
                  </a:lnTo>
                  <a:lnTo>
                    <a:pt x="152" y="0"/>
                  </a:lnTo>
                  <a:lnTo>
                    <a:pt x="144" y="0"/>
                  </a:lnTo>
                  <a:lnTo>
                    <a:pt x="144" y="0"/>
                  </a:lnTo>
                  <a:close/>
                </a:path>
              </a:pathLst>
            </a:custGeom>
            <a:grpFill/>
            <a:ln w="9525">
              <a:solidFill>
                <a:schemeClr val="accent4">
                  <a:lumMod val="50000"/>
                  <a:lumOff val="50000"/>
                </a:schemeClr>
              </a:solidFill>
              <a:round/>
              <a:headEnd/>
              <a:tailEnd/>
            </a:ln>
          </p:spPr>
          <p:txBody>
            <a:bodyPr vert="horz" wrap="square" lIns="91440" tIns="45720" rIns="91440" bIns="45720" numCol="1" anchor="t" anchorCtr="0" compatLnSpc="1">
              <a:prstTxWarp prst="textNoShape">
                <a:avLst/>
              </a:prstTxWarp>
            </a:bodyPr>
            <a:lstStyle/>
            <a:p>
              <a:endParaRPr lang="en-ZA"/>
            </a:p>
          </p:txBody>
        </p:sp>
        <p:sp>
          <p:nvSpPr>
            <p:cNvPr id="24" name="Freeform 12"/>
            <p:cNvSpPr>
              <a:spLocks/>
            </p:cNvSpPr>
            <p:nvPr/>
          </p:nvSpPr>
          <p:spPr bwMode="auto">
            <a:xfrm>
              <a:off x="479" y="293"/>
              <a:ext cx="87" cy="88"/>
            </a:xfrm>
            <a:custGeom>
              <a:avLst/>
              <a:gdLst>
                <a:gd name="T0" fmla="*/ 174 w 174"/>
                <a:gd name="T1" fmla="*/ 88 h 176"/>
                <a:gd name="T2" fmla="*/ 172 w 174"/>
                <a:gd name="T3" fmla="*/ 105 h 176"/>
                <a:gd name="T4" fmla="*/ 168 w 174"/>
                <a:gd name="T5" fmla="*/ 122 h 176"/>
                <a:gd name="T6" fmla="*/ 159 w 174"/>
                <a:gd name="T7" fmla="*/ 138 h 176"/>
                <a:gd name="T8" fmla="*/ 149 w 174"/>
                <a:gd name="T9" fmla="*/ 151 h 176"/>
                <a:gd name="T10" fmla="*/ 136 w 174"/>
                <a:gd name="T11" fmla="*/ 162 h 176"/>
                <a:gd name="T12" fmla="*/ 120 w 174"/>
                <a:gd name="T13" fmla="*/ 168 h 176"/>
                <a:gd name="T14" fmla="*/ 105 w 174"/>
                <a:gd name="T15" fmla="*/ 174 h 176"/>
                <a:gd name="T16" fmla="*/ 86 w 174"/>
                <a:gd name="T17" fmla="*/ 176 h 176"/>
                <a:gd name="T18" fmla="*/ 78 w 174"/>
                <a:gd name="T19" fmla="*/ 176 h 176"/>
                <a:gd name="T20" fmla="*/ 61 w 174"/>
                <a:gd name="T21" fmla="*/ 172 h 176"/>
                <a:gd name="T22" fmla="*/ 46 w 174"/>
                <a:gd name="T23" fmla="*/ 164 h 176"/>
                <a:gd name="T24" fmla="*/ 32 w 174"/>
                <a:gd name="T25" fmla="*/ 155 h 176"/>
                <a:gd name="T26" fmla="*/ 21 w 174"/>
                <a:gd name="T27" fmla="*/ 145 h 176"/>
                <a:gd name="T28" fmla="*/ 9 w 174"/>
                <a:gd name="T29" fmla="*/ 130 h 176"/>
                <a:gd name="T30" fmla="*/ 3 w 174"/>
                <a:gd name="T31" fmla="*/ 115 h 176"/>
                <a:gd name="T32" fmla="*/ 0 w 174"/>
                <a:gd name="T33" fmla="*/ 97 h 176"/>
                <a:gd name="T34" fmla="*/ 0 w 174"/>
                <a:gd name="T35" fmla="*/ 88 h 176"/>
                <a:gd name="T36" fmla="*/ 1 w 174"/>
                <a:gd name="T37" fmla="*/ 71 h 176"/>
                <a:gd name="T38" fmla="*/ 7 w 174"/>
                <a:gd name="T39" fmla="*/ 53 h 176"/>
                <a:gd name="T40" fmla="*/ 15 w 174"/>
                <a:gd name="T41" fmla="*/ 38 h 176"/>
                <a:gd name="T42" fmla="*/ 26 w 174"/>
                <a:gd name="T43" fmla="*/ 25 h 176"/>
                <a:gd name="T44" fmla="*/ 38 w 174"/>
                <a:gd name="T45" fmla="*/ 15 h 176"/>
                <a:gd name="T46" fmla="*/ 53 w 174"/>
                <a:gd name="T47" fmla="*/ 6 h 176"/>
                <a:gd name="T48" fmla="*/ 69 w 174"/>
                <a:gd name="T49" fmla="*/ 2 h 176"/>
                <a:gd name="T50" fmla="*/ 86 w 174"/>
                <a:gd name="T51" fmla="*/ 0 h 176"/>
                <a:gd name="T52" fmla="*/ 95 w 174"/>
                <a:gd name="T53" fmla="*/ 0 h 176"/>
                <a:gd name="T54" fmla="*/ 113 w 174"/>
                <a:gd name="T55" fmla="*/ 4 h 176"/>
                <a:gd name="T56" fmla="*/ 130 w 174"/>
                <a:gd name="T57" fmla="*/ 11 h 176"/>
                <a:gd name="T58" fmla="*/ 143 w 174"/>
                <a:gd name="T59" fmla="*/ 19 h 176"/>
                <a:gd name="T60" fmla="*/ 155 w 174"/>
                <a:gd name="T61" fmla="*/ 32 h 176"/>
                <a:gd name="T62" fmla="*/ 164 w 174"/>
                <a:gd name="T63" fmla="*/ 46 h 176"/>
                <a:gd name="T64" fmla="*/ 170 w 174"/>
                <a:gd name="T65" fmla="*/ 61 h 176"/>
                <a:gd name="T66" fmla="*/ 174 w 174"/>
                <a:gd name="T67" fmla="*/ 78 h 176"/>
                <a:gd name="T68" fmla="*/ 174 w 174"/>
                <a:gd name="T69" fmla="*/ 8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4" h="176">
                  <a:moveTo>
                    <a:pt x="174" y="88"/>
                  </a:moveTo>
                  <a:lnTo>
                    <a:pt x="174" y="88"/>
                  </a:lnTo>
                  <a:lnTo>
                    <a:pt x="174" y="97"/>
                  </a:lnTo>
                  <a:lnTo>
                    <a:pt x="172" y="105"/>
                  </a:lnTo>
                  <a:lnTo>
                    <a:pt x="170" y="115"/>
                  </a:lnTo>
                  <a:lnTo>
                    <a:pt x="168" y="122"/>
                  </a:lnTo>
                  <a:lnTo>
                    <a:pt x="164" y="130"/>
                  </a:lnTo>
                  <a:lnTo>
                    <a:pt x="159" y="138"/>
                  </a:lnTo>
                  <a:lnTo>
                    <a:pt x="155" y="145"/>
                  </a:lnTo>
                  <a:lnTo>
                    <a:pt x="149" y="151"/>
                  </a:lnTo>
                  <a:lnTo>
                    <a:pt x="143" y="155"/>
                  </a:lnTo>
                  <a:lnTo>
                    <a:pt x="136" y="162"/>
                  </a:lnTo>
                  <a:lnTo>
                    <a:pt x="130" y="164"/>
                  </a:lnTo>
                  <a:lnTo>
                    <a:pt x="120" y="168"/>
                  </a:lnTo>
                  <a:lnTo>
                    <a:pt x="113" y="172"/>
                  </a:lnTo>
                  <a:lnTo>
                    <a:pt x="105" y="174"/>
                  </a:lnTo>
                  <a:lnTo>
                    <a:pt x="95" y="176"/>
                  </a:lnTo>
                  <a:lnTo>
                    <a:pt x="86" y="176"/>
                  </a:lnTo>
                  <a:lnTo>
                    <a:pt x="86" y="176"/>
                  </a:lnTo>
                  <a:lnTo>
                    <a:pt x="78" y="176"/>
                  </a:lnTo>
                  <a:lnTo>
                    <a:pt x="69" y="174"/>
                  </a:lnTo>
                  <a:lnTo>
                    <a:pt x="61" y="172"/>
                  </a:lnTo>
                  <a:lnTo>
                    <a:pt x="53" y="168"/>
                  </a:lnTo>
                  <a:lnTo>
                    <a:pt x="46" y="164"/>
                  </a:lnTo>
                  <a:lnTo>
                    <a:pt x="38" y="162"/>
                  </a:lnTo>
                  <a:lnTo>
                    <a:pt x="32" y="155"/>
                  </a:lnTo>
                  <a:lnTo>
                    <a:pt x="26" y="151"/>
                  </a:lnTo>
                  <a:lnTo>
                    <a:pt x="21" y="145"/>
                  </a:lnTo>
                  <a:lnTo>
                    <a:pt x="15" y="138"/>
                  </a:lnTo>
                  <a:lnTo>
                    <a:pt x="9" y="130"/>
                  </a:lnTo>
                  <a:lnTo>
                    <a:pt x="7" y="122"/>
                  </a:lnTo>
                  <a:lnTo>
                    <a:pt x="3" y="115"/>
                  </a:lnTo>
                  <a:lnTo>
                    <a:pt x="1" y="105"/>
                  </a:lnTo>
                  <a:lnTo>
                    <a:pt x="0" y="97"/>
                  </a:lnTo>
                  <a:lnTo>
                    <a:pt x="0" y="88"/>
                  </a:lnTo>
                  <a:lnTo>
                    <a:pt x="0" y="88"/>
                  </a:lnTo>
                  <a:lnTo>
                    <a:pt x="0" y="78"/>
                  </a:lnTo>
                  <a:lnTo>
                    <a:pt x="1" y="71"/>
                  </a:lnTo>
                  <a:lnTo>
                    <a:pt x="3" y="61"/>
                  </a:lnTo>
                  <a:lnTo>
                    <a:pt x="7" y="53"/>
                  </a:lnTo>
                  <a:lnTo>
                    <a:pt x="9" y="46"/>
                  </a:lnTo>
                  <a:lnTo>
                    <a:pt x="15" y="38"/>
                  </a:lnTo>
                  <a:lnTo>
                    <a:pt x="21" y="32"/>
                  </a:lnTo>
                  <a:lnTo>
                    <a:pt x="26" y="25"/>
                  </a:lnTo>
                  <a:lnTo>
                    <a:pt x="32" y="19"/>
                  </a:lnTo>
                  <a:lnTo>
                    <a:pt x="38" y="15"/>
                  </a:lnTo>
                  <a:lnTo>
                    <a:pt x="46" y="11"/>
                  </a:lnTo>
                  <a:lnTo>
                    <a:pt x="53" y="6"/>
                  </a:lnTo>
                  <a:lnTo>
                    <a:pt x="61" y="4"/>
                  </a:lnTo>
                  <a:lnTo>
                    <a:pt x="69" y="2"/>
                  </a:lnTo>
                  <a:lnTo>
                    <a:pt x="78" y="0"/>
                  </a:lnTo>
                  <a:lnTo>
                    <a:pt x="86" y="0"/>
                  </a:lnTo>
                  <a:lnTo>
                    <a:pt x="86" y="0"/>
                  </a:lnTo>
                  <a:lnTo>
                    <a:pt x="95" y="0"/>
                  </a:lnTo>
                  <a:lnTo>
                    <a:pt x="105" y="2"/>
                  </a:lnTo>
                  <a:lnTo>
                    <a:pt x="113" y="4"/>
                  </a:lnTo>
                  <a:lnTo>
                    <a:pt x="120" y="6"/>
                  </a:lnTo>
                  <a:lnTo>
                    <a:pt x="130" y="11"/>
                  </a:lnTo>
                  <a:lnTo>
                    <a:pt x="136" y="15"/>
                  </a:lnTo>
                  <a:lnTo>
                    <a:pt x="143" y="19"/>
                  </a:lnTo>
                  <a:lnTo>
                    <a:pt x="149" y="25"/>
                  </a:lnTo>
                  <a:lnTo>
                    <a:pt x="155" y="32"/>
                  </a:lnTo>
                  <a:lnTo>
                    <a:pt x="159" y="38"/>
                  </a:lnTo>
                  <a:lnTo>
                    <a:pt x="164" y="46"/>
                  </a:lnTo>
                  <a:lnTo>
                    <a:pt x="168" y="53"/>
                  </a:lnTo>
                  <a:lnTo>
                    <a:pt x="170" y="61"/>
                  </a:lnTo>
                  <a:lnTo>
                    <a:pt x="172" y="71"/>
                  </a:lnTo>
                  <a:lnTo>
                    <a:pt x="174" y="78"/>
                  </a:lnTo>
                  <a:lnTo>
                    <a:pt x="174" y="88"/>
                  </a:lnTo>
                  <a:lnTo>
                    <a:pt x="174" y="88"/>
                  </a:lnTo>
                  <a:close/>
                </a:path>
              </a:pathLst>
            </a:custGeom>
            <a:grpFill/>
            <a:ln w="9525">
              <a:solidFill>
                <a:schemeClr val="accent4">
                  <a:lumMod val="50000"/>
                  <a:lumOff val="50000"/>
                </a:schemeClr>
              </a:solidFill>
              <a:round/>
              <a:headEnd/>
              <a:tailEnd/>
            </a:ln>
          </p:spPr>
          <p:txBody>
            <a:bodyPr vert="horz" wrap="square" lIns="91440" tIns="45720" rIns="91440" bIns="45720" numCol="1" anchor="t" anchorCtr="0" compatLnSpc="1">
              <a:prstTxWarp prst="textNoShape">
                <a:avLst/>
              </a:prstTxWarp>
            </a:bodyPr>
            <a:lstStyle/>
            <a:p>
              <a:endParaRPr lang="en-ZA"/>
            </a:p>
          </p:txBody>
        </p:sp>
        <p:sp>
          <p:nvSpPr>
            <p:cNvPr id="25" name="Freeform 13"/>
            <p:cNvSpPr>
              <a:spLocks/>
            </p:cNvSpPr>
            <p:nvPr/>
          </p:nvSpPr>
          <p:spPr bwMode="auto">
            <a:xfrm>
              <a:off x="461" y="395"/>
              <a:ext cx="128" cy="96"/>
            </a:xfrm>
            <a:custGeom>
              <a:avLst/>
              <a:gdLst>
                <a:gd name="T0" fmla="*/ 144 w 255"/>
                <a:gd name="T1" fmla="*/ 0 h 193"/>
                <a:gd name="T2" fmla="*/ 102 w 255"/>
                <a:gd name="T3" fmla="*/ 0 h 193"/>
                <a:gd name="T4" fmla="*/ 102 w 255"/>
                <a:gd name="T5" fmla="*/ 0 h 193"/>
                <a:gd name="T6" fmla="*/ 94 w 255"/>
                <a:gd name="T7" fmla="*/ 0 h 193"/>
                <a:gd name="T8" fmla="*/ 86 w 255"/>
                <a:gd name="T9" fmla="*/ 1 h 193"/>
                <a:gd name="T10" fmla="*/ 79 w 255"/>
                <a:gd name="T11" fmla="*/ 1 h 193"/>
                <a:gd name="T12" fmla="*/ 69 w 255"/>
                <a:gd name="T13" fmla="*/ 5 h 193"/>
                <a:gd name="T14" fmla="*/ 58 w 255"/>
                <a:gd name="T15" fmla="*/ 11 h 193"/>
                <a:gd name="T16" fmla="*/ 48 w 255"/>
                <a:gd name="T17" fmla="*/ 19 h 193"/>
                <a:gd name="T18" fmla="*/ 44 w 255"/>
                <a:gd name="T19" fmla="*/ 24 h 193"/>
                <a:gd name="T20" fmla="*/ 38 w 255"/>
                <a:gd name="T21" fmla="*/ 30 h 193"/>
                <a:gd name="T22" fmla="*/ 38 w 255"/>
                <a:gd name="T23" fmla="*/ 30 h 193"/>
                <a:gd name="T24" fmla="*/ 35 w 255"/>
                <a:gd name="T25" fmla="*/ 38 h 193"/>
                <a:gd name="T26" fmla="*/ 31 w 255"/>
                <a:gd name="T27" fmla="*/ 45 h 193"/>
                <a:gd name="T28" fmla="*/ 23 w 255"/>
                <a:gd name="T29" fmla="*/ 65 h 193"/>
                <a:gd name="T30" fmla="*/ 17 w 255"/>
                <a:gd name="T31" fmla="*/ 88 h 193"/>
                <a:gd name="T32" fmla="*/ 12 w 255"/>
                <a:gd name="T33" fmla="*/ 111 h 193"/>
                <a:gd name="T34" fmla="*/ 2 w 255"/>
                <a:gd name="T35" fmla="*/ 147 h 193"/>
                <a:gd name="T36" fmla="*/ 0 w 255"/>
                <a:gd name="T37" fmla="*/ 164 h 193"/>
                <a:gd name="T38" fmla="*/ 0 w 255"/>
                <a:gd name="T39" fmla="*/ 164 h 193"/>
                <a:gd name="T40" fmla="*/ 0 w 255"/>
                <a:gd name="T41" fmla="*/ 168 h 193"/>
                <a:gd name="T42" fmla="*/ 0 w 255"/>
                <a:gd name="T43" fmla="*/ 174 h 193"/>
                <a:gd name="T44" fmla="*/ 0 w 255"/>
                <a:gd name="T45" fmla="*/ 179 h 193"/>
                <a:gd name="T46" fmla="*/ 4 w 255"/>
                <a:gd name="T47" fmla="*/ 183 h 193"/>
                <a:gd name="T48" fmla="*/ 10 w 255"/>
                <a:gd name="T49" fmla="*/ 187 h 193"/>
                <a:gd name="T50" fmla="*/ 15 w 255"/>
                <a:gd name="T51" fmla="*/ 191 h 193"/>
                <a:gd name="T52" fmla="*/ 25 w 255"/>
                <a:gd name="T53" fmla="*/ 193 h 193"/>
                <a:gd name="T54" fmla="*/ 226 w 255"/>
                <a:gd name="T55" fmla="*/ 193 h 193"/>
                <a:gd name="T56" fmla="*/ 226 w 255"/>
                <a:gd name="T57" fmla="*/ 193 h 193"/>
                <a:gd name="T58" fmla="*/ 230 w 255"/>
                <a:gd name="T59" fmla="*/ 191 h 193"/>
                <a:gd name="T60" fmla="*/ 234 w 255"/>
                <a:gd name="T61" fmla="*/ 191 h 193"/>
                <a:gd name="T62" fmla="*/ 242 w 255"/>
                <a:gd name="T63" fmla="*/ 187 h 193"/>
                <a:gd name="T64" fmla="*/ 245 w 255"/>
                <a:gd name="T65" fmla="*/ 185 h 193"/>
                <a:gd name="T66" fmla="*/ 251 w 255"/>
                <a:gd name="T67" fmla="*/ 181 h 193"/>
                <a:gd name="T68" fmla="*/ 255 w 255"/>
                <a:gd name="T69" fmla="*/ 174 h 193"/>
                <a:gd name="T70" fmla="*/ 255 w 255"/>
                <a:gd name="T71" fmla="*/ 164 h 193"/>
                <a:gd name="T72" fmla="*/ 255 w 255"/>
                <a:gd name="T73" fmla="*/ 164 h 193"/>
                <a:gd name="T74" fmla="*/ 253 w 255"/>
                <a:gd name="T75" fmla="*/ 149 h 193"/>
                <a:gd name="T76" fmla="*/ 244 w 255"/>
                <a:gd name="T77" fmla="*/ 111 h 193"/>
                <a:gd name="T78" fmla="*/ 240 w 255"/>
                <a:gd name="T79" fmla="*/ 89 h 193"/>
                <a:gd name="T80" fmla="*/ 232 w 255"/>
                <a:gd name="T81" fmla="*/ 68 h 193"/>
                <a:gd name="T82" fmla="*/ 224 w 255"/>
                <a:gd name="T83" fmla="*/ 47 h 193"/>
                <a:gd name="T84" fmla="*/ 219 w 255"/>
                <a:gd name="T85" fmla="*/ 40 h 193"/>
                <a:gd name="T86" fmla="*/ 215 w 255"/>
                <a:gd name="T87" fmla="*/ 32 h 193"/>
                <a:gd name="T88" fmla="*/ 215 w 255"/>
                <a:gd name="T89" fmla="*/ 32 h 193"/>
                <a:gd name="T90" fmla="*/ 209 w 255"/>
                <a:gd name="T91" fmla="*/ 24 h 193"/>
                <a:gd name="T92" fmla="*/ 205 w 255"/>
                <a:gd name="T93" fmla="*/ 19 h 193"/>
                <a:gd name="T94" fmla="*/ 201 w 255"/>
                <a:gd name="T95" fmla="*/ 13 h 193"/>
                <a:gd name="T96" fmla="*/ 194 w 255"/>
                <a:gd name="T97" fmla="*/ 11 h 193"/>
                <a:gd name="T98" fmla="*/ 182 w 255"/>
                <a:gd name="T99" fmla="*/ 5 h 193"/>
                <a:gd name="T100" fmla="*/ 169 w 255"/>
                <a:gd name="T101" fmla="*/ 1 h 193"/>
                <a:gd name="T102" fmla="*/ 161 w 255"/>
                <a:gd name="T103" fmla="*/ 0 h 193"/>
                <a:gd name="T104" fmla="*/ 150 w 255"/>
                <a:gd name="T105" fmla="*/ 0 h 193"/>
                <a:gd name="T106" fmla="*/ 144 w 255"/>
                <a:gd name="T107" fmla="*/ 0 h 193"/>
                <a:gd name="T108" fmla="*/ 144 w 255"/>
                <a:gd name="T109"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5" h="193">
                  <a:moveTo>
                    <a:pt x="144" y="0"/>
                  </a:moveTo>
                  <a:lnTo>
                    <a:pt x="102" y="0"/>
                  </a:lnTo>
                  <a:lnTo>
                    <a:pt x="102" y="0"/>
                  </a:lnTo>
                  <a:lnTo>
                    <a:pt x="94" y="0"/>
                  </a:lnTo>
                  <a:lnTo>
                    <a:pt x="86" y="1"/>
                  </a:lnTo>
                  <a:lnTo>
                    <a:pt x="79" y="1"/>
                  </a:lnTo>
                  <a:lnTo>
                    <a:pt x="69" y="5"/>
                  </a:lnTo>
                  <a:lnTo>
                    <a:pt x="58" y="11"/>
                  </a:lnTo>
                  <a:lnTo>
                    <a:pt x="48" y="19"/>
                  </a:lnTo>
                  <a:lnTo>
                    <a:pt x="44" y="24"/>
                  </a:lnTo>
                  <a:lnTo>
                    <a:pt x="38" y="30"/>
                  </a:lnTo>
                  <a:lnTo>
                    <a:pt x="38" y="30"/>
                  </a:lnTo>
                  <a:lnTo>
                    <a:pt x="35" y="38"/>
                  </a:lnTo>
                  <a:lnTo>
                    <a:pt x="31" y="45"/>
                  </a:lnTo>
                  <a:lnTo>
                    <a:pt x="23" y="65"/>
                  </a:lnTo>
                  <a:lnTo>
                    <a:pt x="17" y="88"/>
                  </a:lnTo>
                  <a:lnTo>
                    <a:pt x="12" y="111"/>
                  </a:lnTo>
                  <a:lnTo>
                    <a:pt x="2" y="147"/>
                  </a:lnTo>
                  <a:lnTo>
                    <a:pt x="0" y="164"/>
                  </a:lnTo>
                  <a:lnTo>
                    <a:pt x="0" y="164"/>
                  </a:lnTo>
                  <a:lnTo>
                    <a:pt x="0" y="168"/>
                  </a:lnTo>
                  <a:lnTo>
                    <a:pt x="0" y="174"/>
                  </a:lnTo>
                  <a:lnTo>
                    <a:pt x="0" y="179"/>
                  </a:lnTo>
                  <a:lnTo>
                    <a:pt x="4" y="183"/>
                  </a:lnTo>
                  <a:lnTo>
                    <a:pt x="10" y="187"/>
                  </a:lnTo>
                  <a:lnTo>
                    <a:pt x="15" y="191"/>
                  </a:lnTo>
                  <a:lnTo>
                    <a:pt x="25" y="193"/>
                  </a:lnTo>
                  <a:lnTo>
                    <a:pt x="226" y="193"/>
                  </a:lnTo>
                  <a:lnTo>
                    <a:pt x="226" y="193"/>
                  </a:lnTo>
                  <a:lnTo>
                    <a:pt x="230" y="191"/>
                  </a:lnTo>
                  <a:lnTo>
                    <a:pt x="234" y="191"/>
                  </a:lnTo>
                  <a:lnTo>
                    <a:pt x="242" y="187"/>
                  </a:lnTo>
                  <a:lnTo>
                    <a:pt x="245" y="185"/>
                  </a:lnTo>
                  <a:lnTo>
                    <a:pt x="251" y="181"/>
                  </a:lnTo>
                  <a:lnTo>
                    <a:pt x="255" y="174"/>
                  </a:lnTo>
                  <a:lnTo>
                    <a:pt x="255" y="164"/>
                  </a:lnTo>
                  <a:lnTo>
                    <a:pt x="255" y="164"/>
                  </a:lnTo>
                  <a:lnTo>
                    <a:pt x="253" y="149"/>
                  </a:lnTo>
                  <a:lnTo>
                    <a:pt x="244" y="111"/>
                  </a:lnTo>
                  <a:lnTo>
                    <a:pt x="240" y="89"/>
                  </a:lnTo>
                  <a:lnTo>
                    <a:pt x="232" y="68"/>
                  </a:lnTo>
                  <a:lnTo>
                    <a:pt x="224" y="47"/>
                  </a:lnTo>
                  <a:lnTo>
                    <a:pt x="219" y="40"/>
                  </a:lnTo>
                  <a:lnTo>
                    <a:pt x="215" y="32"/>
                  </a:lnTo>
                  <a:lnTo>
                    <a:pt x="215" y="32"/>
                  </a:lnTo>
                  <a:lnTo>
                    <a:pt x="209" y="24"/>
                  </a:lnTo>
                  <a:lnTo>
                    <a:pt x="205" y="19"/>
                  </a:lnTo>
                  <a:lnTo>
                    <a:pt x="201" y="13"/>
                  </a:lnTo>
                  <a:lnTo>
                    <a:pt x="194" y="11"/>
                  </a:lnTo>
                  <a:lnTo>
                    <a:pt x="182" y="5"/>
                  </a:lnTo>
                  <a:lnTo>
                    <a:pt x="169" y="1"/>
                  </a:lnTo>
                  <a:lnTo>
                    <a:pt x="161" y="0"/>
                  </a:lnTo>
                  <a:lnTo>
                    <a:pt x="150" y="0"/>
                  </a:lnTo>
                  <a:lnTo>
                    <a:pt x="144" y="0"/>
                  </a:lnTo>
                  <a:lnTo>
                    <a:pt x="144" y="0"/>
                  </a:lnTo>
                  <a:close/>
                </a:path>
              </a:pathLst>
            </a:custGeom>
            <a:grpFill/>
            <a:ln w="9525">
              <a:solidFill>
                <a:schemeClr val="accent4">
                  <a:lumMod val="50000"/>
                  <a:lumOff val="50000"/>
                </a:schemeClr>
              </a:solidFill>
              <a:round/>
              <a:headEnd/>
              <a:tailEnd/>
            </a:ln>
          </p:spPr>
          <p:txBody>
            <a:bodyPr vert="horz" wrap="square" lIns="91440" tIns="45720" rIns="91440" bIns="45720" numCol="1" anchor="t" anchorCtr="0" compatLnSpc="1">
              <a:prstTxWarp prst="textNoShape">
                <a:avLst/>
              </a:prstTxWarp>
            </a:bodyPr>
            <a:lstStyle/>
            <a:p>
              <a:endParaRPr lang="en-ZA"/>
            </a:p>
          </p:txBody>
        </p:sp>
        <p:sp>
          <p:nvSpPr>
            <p:cNvPr id="26" name="Freeform 14"/>
            <p:cNvSpPr>
              <a:spLocks/>
            </p:cNvSpPr>
            <p:nvPr/>
          </p:nvSpPr>
          <p:spPr bwMode="auto">
            <a:xfrm>
              <a:off x="362" y="281"/>
              <a:ext cx="144" cy="142"/>
            </a:xfrm>
            <a:custGeom>
              <a:avLst/>
              <a:gdLst>
                <a:gd name="T0" fmla="*/ 144 w 287"/>
                <a:gd name="T1" fmla="*/ 0 h 285"/>
                <a:gd name="T2" fmla="*/ 115 w 287"/>
                <a:gd name="T3" fmla="*/ 2 h 285"/>
                <a:gd name="T4" fmla="*/ 88 w 287"/>
                <a:gd name="T5" fmla="*/ 9 h 285"/>
                <a:gd name="T6" fmla="*/ 63 w 287"/>
                <a:gd name="T7" fmla="*/ 23 h 285"/>
                <a:gd name="T8" fmla="*/ 42 w 287"/>
                <a:gd name="T9" fmla="*/ 40 h 285"/>
                <a:gd name="T10" fmla="*/ 25 w 287"/>
                <a:gd name="T11" fmla="*/ 61 h 285"/>
                <a:gd name="T12" fmla="*/ 11 w 287"/>
                <a:gd name="T13" fmla="*/ 86 h 285"/>
                <a:gd name="T14" fmla="*/ 4 w 287"/>
                <a:gd name="T15" fmla="*/ 113 h 285"/>
                <a:gd name="T16" fmla="*/ 0 w 287"/>
                <a:gd name="T17" fmla="*/ 141 h 285"/>
                <a:gd name="T18" fmla="*/ 2 w 287"/>
                <a:gd name="T19" fmla="*/ 157 h 285"/>
                <a:gd name="T20" fmla="*/ 7 w 287"/>
                <a:gd name="T21" fmla="*/ 184 h 285"/>
                <a:gd name="T22" fmla="*/ 19 w 287"/>
                <a:gd name="T23" fmla="*/ 210 h 285"/>
                <a:gd name="T24" fmla="*/ 32 w 287"/>
                <a:gd name="T25" fmla="*/ 233 h 285"/>
                <a:gd name="T26" fmla="*/ 53 w 287"/>
                <a:gd name="T27" fmla="*/ 252 h 285"/>
                <a:gd name="T28" fmla="*/ 75 w 287"/>
                <a:gd name="T29" fmla="*/ 268 h 285"/>
                <a:gd name="T30" fmla="*/ 101 w 287"/>
                <a:gd name="T31" fmla="*/ 279 h 285"/>
                <a:gd name="T32" fmla="*/ 128 w 287"/>
                <a:gd name="T33" fmla="*/ 285 h 285"/>
                <a:gd name="T34" fmla="*/ 144 w 287"/>
                <a:gd name="T35" fmla="*/ 285 h 285"/>
                <a:gd name="T36" fmla="*/ 172 w 287"/>
                <a:gd name="T37" fmla="*/ 281 h 285"/>
                <a:gd name="T38" fmla="*/ 197 w 287"/>
                <a:gd name="T39" fmla="*/ 273 h 285"/>
                <a:gd name="T40" fmla="*/ 224 w 287"/>
                <a:gd name="T41" fmla="*/ 260 h 285"/>
                <a:gd name="T42" fmla="*/ 243 w 287"/>
                <a:gd name="T43" fmla="*/ 241 h 285"/>
                <a:gd name="T44" fmla="*/ 262 w 287"/>
                <a:gd name="T45" fmla="*/ 222 h 285"/>
                <a:gd name="T46" fmla="*/ 276 w 287"/>
                <a:gd name="T47" fmla="*/ 199 h 285"/>
                <a:gd name="T48" fmla="*/ 283 w 287"/>
                <a:gd name="T49" fmla="*/ 170 h 285"/>
                <a:gd name="T50" fmla="*/ 287 w 287"/>
                <a:gd name="T51" fmla="*/ 141 h 285"/>
                <a:gd name="T52" fmla="*/ 287 w 287"/>
                <a:gd name="T53" fmla="*/ 126 h 285"/>
                <a:gd name="T54" fmla="*/ 281 w 287"/>
                <a:gd name="T55" fmla="*/ 99 h 285"/>
                <a:gd name="T56" fmla="*/ 270 w 287"/>
                <a:gd name="T57" fmla="*/ 75 h 285"/>
                <a:gd name="T58" fmla="*/ 255 w 287"/>
                <a:gd name="T59" fmla="*/ 52 h 285"/>
                <a:gd name="T60" fmla="*/ 235 w 287"/>
                <a:gd name="T61" fmla="*/ 32 h 285"/>
                <a:gd name="T62" fmla="*/ 212 w 287"/>
                <a:gd name="T63" fmla="*/ 17 h 285"/>
                <a:gd name="T64" fmla="*/ 186 w 287"/>
                <a:gd name="T65" fmla="*/ 6 h 285"/>
                <a:gd name="T66" fmla="*/ 157 w 287"/>
                <a:gd name="T67" fmla="*/ 0 h 285"/>
                <a:gd name="T68" fmla="*/ 144 w 287"/>
                <a:gd name="T69" fmla="*/ 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7" h="285">
                  <a:moveTo>
                    <a:pt x="144" y="0"/>
                  </a:moveTo>
                  <a:lnTo>
                    <a:pt x="144" y="0"/>
                  </a:lnTo>
                  <a:lnTo>
                    <a:pt x="128" y="0"/>
                  </a:lnTo>
                  <a:lnTo>
                    <a:pt x="115" y="2"/>
                  </a:lnTo>
                  <a:lnTo>
                    <a:pt x="101" y="6"/>
                  </a:lnTo>
                  <a:lnTo>
                    <a:pt x="88" y="9"/>
                  </a:lnTo>
                  <a:lnTo>
                    <a:pt x="75" y="17"/>
                  </a:lnTo>
                  <a:lnTo>
                    <a:pt x="63" y="23"/>
                  </a:lnTo>
                  <a:lnTo>
                    <a:pt x="53" y="32"/>
                  </a:lnTo>
                  <a:lnTo>
                    <a:pt x="42" y="40"/>
                  </a:lnTo>
                  <a:lnTo>
                    <a:pt x="32" y="52"/>
                  </a:lnTo>
                  <a:lnTo>
                    <a:pt x="25" y="61"/>
                  </a:lnTo>
                  <a:lnTo>
                    <a:pt x="19" y="75"/>
                  </a:lnTo>
                  <a:lnTo>
                    <a:pt x="11" y="86"/>
                  </a:lnTo>
                  <a:lnTo>
                    <a:pt x="7" y="99"/>
                  </a:lnTo>
                  <a:lnTo>
                    <a:pt x="4" y="113"/>
                  </a:lnTo>
                  <a:lnTo>
                    <a:pt x="2" y="126"/>
                  </a:lnTo>
                  <a:lnTo>
                    <a:pt x="0" y="141"/>
                  </a:lnTo>
                  <a:lnTo>
                    <a:pt x="0" y="141"/>
                  </a:lnTo>
                  <a:lnTo>
                    <a:pt x="2" y="157"/>
                  </a:lnTo>
                  <a:lnTo>
                    <a:pt x="4" y="170"/>
                  </a:lnTo>
                  <a:lnTo>
                    <a:pt x="7" y="184"/>
                  </a:lnTo>
                  <a:lnTo>
                    <a:pt x="11" y="199"/>
                  </a:lnTo>
                  <a:lnTo>
                    <a:pt x="19" y="210"/>
                  </a:lnTo>
                  <a:lnTo>
                    <a:pt x="25" y="222"/>
                  </a:lnTo>
                  <a:lnTo>
                    <a:pt x="32" y="233"/>
                  </a:lnTo>
                  <a:lnTo>
                    <a:pt x="42" y="241"/>
                  </a:lnTo>
                  <a:lnTo>
                    <a:pt x="53" y="252"/>
                  </a:lnTo>
                  <a:lnTo>
                    <a:pt x="63" y="260"/>
                  </a:lnTo>
                  <a:lnTo>
                    <a:pt x="75" y="268"/>
                  </a:lnTo>
                  <a:lnTo>
                    <a:pt x="88" y="273"/>
                  </a:lnTo>
                  <a:lnTo>
                    <a:pt x="101" y="279"/>
                  </a:lnTo>
                  <a:lnTo>
                    <a:pt x="115" y="281"/>
                  </a:lnTo>
                  <a:lnTo>
                    <a:pt x="128" y="285"/>
                  </a:lnTo>
                  <a:lnTo>
                    <a:pt x="144" y="285"/>
                  </a:lnTo>
                  <a:lnTo>
                    <a:pt x="144" y="285"/>
                  </a:lnTo>
                  <a:lnTo>
                    <a:pt x="157" y="285"/>
                  </a:lnTo>
                  <a:lnTo>
                    <a:pt x="172" y="281"/>
                  </a:lnTo>
                  <a:lnTo>
                    <a:pt x="186" y="279"/>
                  </a:lnTo>
                  <a:lnTo>
                    <a:pt x="197" y="273"/>
                  </a:lnTo>
                  <a:lnTo>
                    <a:pt x="212" y="268"/>
                  </a:lnTo>
                  <a:lnTo>
                    <a:pt x="224" y="260"/>
                  </a:lnTo>
                  <a:lnTo>
                    <a:pt x="235" y="252"/>
                  </a:lnTo>
                  <a:lnTo>
                    <a:pt x="243" y="241"/>
                  </a:lnTo>
                  <a:lnTo>
                    <a:pt x="255" y="233"/>
                  </a:lnTo>
                  <a:lnTo>
                    <a:pt x="262" y="222"/>
                  </a:lnTo>
                  <a:lnTo>
                    <a:pt x="270" y="210"/>
                  </a:lnTo>
                  <a:lnTo>
                    <a:pt x="276" y="199"/>
                  </a:lnTo>
                  <a:lnTo>
                    <a:pt x="281" y="184"/>
                  </a:lnTo>
                  <a:lnTo>
                    <a:pt x="283" y="170"/>
                  </a:lnTo>
                  <a:lnTo>
                    <a:pt x="287" y="157"/>
                  </a:lnTo>
                  <a:lnTo>
                    <a:pt x="287" y="141"/>
                  </a:lnTo>
                  <a:lnTo>
                    <a:pt x="287" y="141"/>
                  </a:lnTo>
                  <a:lnTo>
                    <a:pt x="287" y="126"/>
                  </a:lnTo>
                  <a:lnTo>
                    <a:pt x="283" y="113"/>
                  </a:lnTo>
                  <a:lnTo>
                    <a:pt x="281" y="99"/>
                  </a:lnTo>
                  <a:lnTo>
                    <a:pt x="276" y="86"/>
                  </a:lnTo>
                  <a:lnTo>
                    <a:pt x="270" y="75"/>
                  </a:lnTo>
                  <a:lnTo>
                    <a:pt x="262" y="61"/>
                  </a:lnTo>
                  <a:lnTo>
                    <a:pt x="255" y="52"/>
                  </a:lnTo>
                  <a:lnTo>
                    <a:pt x="243" y="40"/>
                  </a:lnTo>
                  <a:lnTo>
                    <a:pt x="235" y="32"/>
                  </a:lnTo>
                  <a:lnTo>
                    <a:pt x="224" y="23"/>
                  </a:lnTo>
                  <a:lnTo>
                    <a:pt x="212" y="17"/>
                  </a:lnTo>
                  <a:lnTo>
                    <a:pt x="197" y="9"/>
                  </a:lnTo>
                  <a:lnTo>
                    <a:pt x="186" y="6"/>
                  </a:lnTo>
                  <a:lnTo>
                    <a:pt x="172" y="2"/>
                  </a:lnTo>
                  <a:lnTo>
                    <a:pt x="157" y="0"/>
                  </a:lnTo>
                  <a:lnTo>
                    <a:pt x="144" y="0"/>
                  </a:lnTo>
                  <a:lnTo>
                    <a:pt x="144" y="0"/>
                  </a:lnTo>
                  <a:close/>
                </a:path>
              </a:pathLst>
            </a:custGeom>
            <a:grpFill/>
            <a:ln w="9525">
              <a:solidFill>
                <a:schemeClr val="accent4">
                  <a:lumMod val="50000"/>
                  <a:lumOff val="50000"/>
                </a:schemeClr>
              </a:solidFill>
              <a:round/>
              <a:headEnd/>
              <a:tailEnd/>
            </a:ln>
          </p:spPr>
          <p:txBody>
            <a:bodyPr vert="horz" wrap="square" lIns="91440" tIns="45720" rIns="91440" bIns="45720" numCol="1" anchor="t" anchorCtr="0" compatLnSpc="1">
              <a:prstTxWarp prst="textNoShape">
                <a:avLst/>
              </a:prstTxWarp>
            </a:bodyPr>
            <a:lstStyle/>
            <a:p>
              <a:endParaRPr lang="en-ZA"/>
            </a:p>
          </p:txBody>
        </p:sp>
        <p:sp>
          <p:nvSpPr>
            <p:cNvPr id="27" name="Freeform 15"/>
            <p:cNvSpPr>
              <a:spLocks/>
            </p:cNvSpPr>
            <p:nvPr/>
          </p:nvSpPr>
          <p:spPr bwMode="auto">
            <a:xfrm>
              <a:off x="338" y="423"/>
              <a:ext cx="200" cy="154"/>
            </a:xfrm>
            <a:custGeom>
              <a:avLst/>
              <a:gdLst>
                <a:gd name="T0" fmla="*/ 228 w 398"/>
                <a:gd name="T1" fmla="*/ 0 h 306"/>
                <a:gd name="T2" fmla="*/ 163 w 398"/>
                <a:gd name="T3" fmla="*/ 0 h 306"/>
                <a:gd name="T4" fmla="*/ 161 w 398"/>
                <a:gd name="T5" fmla="*/ 0 h 306"/>
                <a:gd name="T6" fmla="*/ 146 w 398"/>
                <a:gd name="T7" fmla="*/ 0 h 306"/>
                <a:gd name="T8" fmla="*/ 117 w 398"/>
                <a:gd name="T9" fmla="*/ 6 h 306"/>
                <a:gd name="T10" fmla="*/ 88 w 398"/>
                <a:gd name="T11" fmla="*/ 21 h 306"/>
                <a:gd name="T12" fmla="*/ 71 w 398"/>
                <a:gd name="T13" fmla="*/ 34 h 306"/>
                <a:gd name="T14" fmla="*/ 57 w 398"/>
                <a:gd name="T15" fmla="*/ 52 h 306"/>
                <a:gd name="T16" fmla="*/ 52 w 398"/>
                <a:gd name="T17" fmla="*/ 61 h 306"/>
                <a:gd name="T18" fmla="*/ 34 w 398"/>
                <a:gd name="T19" fmla="*/ 99 h 306"/>
                <a:gd name="T20" fmla="*/ 17 w 398"/>
                <a:gd name="T21" fmla="*/ 163 h 306"/>
                <a:gd name="T22" fmla="*/ 6 w 398"/>
                <a:gd name="T23" fmla="*/ 216 h 306"/>
                <a:gd name="T24" fmla="*/ 0 w 398"/>
                <a:gd name="T25" fmla="*/ 247 h 306"/>
                <a:gd name="T26" fmla="*/ 0 w 398"/>
                <a:gd name="T27" fmla="*/ 262 h 306"/>
                <a:gd name="T28" fmla="*/ 4 w 398"/>
                <a:gd name="T29" fmla="*/ 277 h 306"/>
                <a:gd name="T30" fmla="*/ 9 w 398"/>
                <a:gd name="T31" fmla="*/ 289 h 306"/>
                <a:gd name="T32" fmla="*/ 17 w 398"/>
                <a:gd name="T33" fmla="*/ 295 h 306"/>
                <a:gd name="T34" fmla="*/ 32 w 398"/>
                <a:gd name="T35" fmla="*/ 304 h 306"/>
                <a:gd name="T36" fmla="*/ 46 w 398"/>
                <a:gd name="T37" fmla="*/ 306 h 306"/>
                <a:gd name="T38" fmla="*/ 54 w 398"/>
                <a:gd name="T39" fmla="*/ 306 h 306"/>
                <a:gd name="T40" fmla="*/ 337 w 398"/>
                <a:gd name="T41" fmla="*/ 306 h 306"/>
                <a:gd name="T42" fmla="*/ 337 w 398"/>
                <a:gd name="T43" fmla="*/ 306 h 306"/>
                <a:gd name="T44" fmla="*/ 360 w 398"/>
                <a:gd name="T45" fmla="*/ 304 h 306"/>
                <a:gd name="T46" fmla="*/ 379 w 398"/>
                <a:gd name="T47" fmla="*/ 293 h 306"/>
                <a:gd name="T48" fmla="*/ 393 w 398"/>
                <a:gd name="T49" fmla="*/ 275 h 306"/>
                <a:gd name="T50" fmla="*/ 397 w 398"/>
                <a:gd name="T51" fmla="*/ 264 h 306"/>
                <a:gd name="T52" fmla="*/ 398 w 398"/>
                <a:gd name="T53" fmla="*/ 249 h 306"/>
                <a:gd name="T54" fmla="*/ 398 w 398"/>
                <a:gd name="T55" fmla="*/ 247 h 306"/>
                <a:gd name="T56" fmla="*/ 393 w 398"/>
                <a:gd name="T57" fmla="*/ 218 h 306"/>
                <a:gd name="T58" fmla="*/ 383 w 398"/>
                <a:gd name="T59" fmla="*/ 164 h 306"/>
                <a:gd name="T60" fmla="*/ 364 w 398"/>
                <a:gd name="T61" fmla="*/ 103 h 306"/>
                <a:gd name="T62" fmla="*/ 352 w 398"/>
                <a:gd name="T63" fmla="*/ 76 h 306"/>
                <a:gd name="T64" fmla="*/ 337 w 398"/>
                <a:gd name="T65" fmla="*/ 54 h 306"/>
                <a:gd name="T66" fmla="*/ 331 w 398"/>
                <a:gd name="T67" fmla="*/ 44 h 306"/>
                <a:gd name="T68" fmla="*/ 318 w 398"/>
                <a:gd name="T69" fmla="*/ 31 h 306"/>
                <a:gd name="T70" fmla="*/ 305 w 398"/>
                <a:gd name="T71" fmla="*/ 19 h 306"/>
                <a:gd name="T72" fmla="*/ 282 w 398"/>
                <a:gd name="T73" fmla="*/ 8 h 306"/>
                <a:gd name="T74" fmla="*/ 251 w 398"/>
                <a:gd name="T75" fmla="*/ 0 h 306"/>
                <a:gd name="T76" fmla="*/ 228 w 398"/>
                <a:gd name="T77"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98" h="306">
                  <a:moveTo>
                    <a:pt x="228" y="0"/>
                  </a:moveTo>
                  <a:lnTo>
                    <a:pt x="228" y="0"/>
                  </a:lnTo>
                  <a:lnTo>
                    <a:pt x="220" y="0"/>
                  </a:lnTo>
                  <a:lnTo>
                    <a:pt x="163" y="0"/>
                  </a:lnTo>
                  <a:lnTo>
                    <a:pt x="163" y="0"/>
                  </a:lnTo>
                  <a:lnTo>
                    <a:pt x="161" y="0"/>
                  </a:lnTo>
                  <a:lnTo>
                    <a:pt x="161" y="0"/>
                  </a:lnTo>
                  <a:lnTo>
                    <a:pt x="146" y="0"/>
                  </a:lnTo>
                  <a:lnTo>
                    <a:pt x="132" y="2"/>
                  </a:lnTo>
                  <a:lnTo>
                    <a:pt x="117" y="6"/>
                  </a:lnTo>
                  <a:lnTo>
                    <a:pt x="103" y="13"/>
                  </a:lnTo>
                  <a:lnTo>
                    <a:pt x="88" y="21"/>
                  </a:lnTo>
                  <a:lnTo>
                    <a:pt x="78" y="29"/>
                  </a:lnTo>
                  <a:lnTo>
                    <a:pt x="71" y="34"/>
                  </a:lnTo>
                  <a:lnTo>
                    <a:pt x="65" y="42"/>
                  </a:lnTo>
                  <a:lnTo>
                    <a:pt x="57" y="52"/>
                  </a:lnTo>
                  <a:lnTo>
                    <a:pt x="57" y="52"/>
                  </a:lnTo>
                  <a:lnTo>
                    <a:pt x="52" y="61"/>
                  </a:lnTo>
                  <a:lnTo>
                    <a:pt x="46" y="73"/>
                  </a:lnTo>
                  <a:lnTo>
                    <a:pt x="34" y="99"/>
                  </a:lnTo>
                  <a:lnTo>
                    <a:pt x="27" y="130"/>
                  </a:lnTo>
                  <a:lnTo>
                    <a:pt x="17" y="163"/>
                  </a:lnTo>
                  <a:lnTo>
                    <a:pt x="9" y="191"/>
                  </a:lnTo>
                  <a:lnTo>
                    <a:pt x="6" y="216"/>
                  </a:lnTo>
                  <a:lnTo>
                    <a:pt x="0" y="247"/>
                  </a:lnTo>
                  <a:lnTo>
                    <a:pt x="0" y="247"/>
                  </a:lnTo>
                  <a:lnTo>
                    <a:pt x="0" y="252"/>
                  </a:lnTo>
                  <a:lnTo>
                    <a:pt x="0" y="262"/>
                  </a:lnTo>
                  <a:lnTo>
                    <a:pt x="0" y="268"/>
                  </a:lnTo>
                  <a:lnTo>
                    <a:pt x="4" y="277"/>
                  </a:lnTo>
                  <a:lnTo>
                    <a:pt x="6" y="283"/>
                  </a:lnTo>
                  <a:lnTo>
                    <a:pt x="9" y="289"/>
                  </a:lnTo>
                  <a:lnTo>
                    <a:pt x="9" y="289"/>
                  </a:lnTo>
                  <a:lnTo>
                    <a:pt x="17" y="295"/>
                  </a:lnTo>
                  <a:lnTo>
                    <a:pt x="27" y="302"/>
                  </a:lnTo>
                  <a:lnTo>
                    <a:pt x="32" y="304"/>
                  </a:lnTo>
                  <a:lnTo>
                    <a:pt x="38" y="306"/>
                  </a:lnTo>
                  <a:lnTo>
                    <a:pt x="46" y="306"/>
                  </a:lnTo>
                  <a:lnTo>
                    <a:pt x="54" y="306"/>
                  </a:lnTo>
                  <a:lnTo>
                    <a:pt x="54" y="306"/>
                  </a:lnTo>
                  <a:lnTo>
                    <a:pt x="55" y="306"/>
                  </a:lnTo>
                  <a:lnTo>
                    <a:pt x="337" y="306"/>
                  </a:lnTo>
                  <a:lnTo>
                    <a:pt x="337" y="306"/>
                  </a:lnTo>
                  <a:lnTo>
                    <a:pt x="337" y="306"/>
                  </a:lnTo>
                  <a:lnTo>
                    <a:pt x="349" y="306"/>
                  </a:lnTo>
                  <a:lnTo>
                    <a:pt x="360" y="304"/>
                  </a:lnTo>
                  <a:lnTo>
                    <a:pt x="370" y="300"/>
                  </a:lnTo>
                  <a:lnTo>
                    <a:pt x="379" y="293"/>
                  </a:lnTo>
                  <a:lnTo>
                    <a:pt x="387" y="285"/>
                  </a:lnTo>
                  <a:lnTo>
                    <a:pt x="393" y="275"/>
                  </a:lnTo>
                  <a:lnTo>
                    <a:pt x="395" y="270"/>
                  </a:lnTo>
                  <a:lnTo>
                    <a:pt x="397" y="264"/>
                  </a:lnTo>
                  <a:lnTo>
                    <a:pt x="398" y="256"/>
                  </a:lnTo>
                  <a:lnTo>
                    <a:pt x="398" y="249"/>
                  </a:lnTo>
                  <a:lnTo>
                    <a:pt x="398" y="249"/>
                  </a:lnTo>
                  <a:lnTo>
                    <a:pt x="398" y="247"/>
                  </a:lnTo>
                  <a:lnTo>
                    <a:pt x="398" y="247"/>
                  </a:lnTo>
                  <a:lnTo>
                    <a:pt x="393" y="218"/>
                  </a:lnTo>
                  <a:lnTo>
                    <a:pt x="389" y="193"/>
                  </a:lnTo>
                  <a:lnTo>
                    <a:pt x="383" y="164"/>
                  </a:lnTo>
                  <a:lnTo>
                    <a:pt x="374" y="134"/>
                  </a:lnTo>
                  <a:lnTo>
                    <a:pt x="364" y="103"/>
                  </a:lnTo>
                  <a:lnTo>
                    <a:pt x="358" y="90"/>
                  </a:lnTo>
                  <a:lnTo>
                    <a:pt x="352" y="76"/>
                  </a:lnTo>
                  <a:lnTo>
                    <a:pt x="345" y="65"/>
                  </a:lnTo>
                  <a:lnTo>
                    <a:pt x="337" y="54"/>
                  </a:lnTo>
                  <a:lnTo>
                    <a:pt x="337" y="54"/>
                  </a:lnTo>
                  <a:lnTo>
                    <a:pt x="331" y="44"/>
                  </a:lnTo>
                  <a:lnTo>
                    <a:pt x="326" y="36"/>
                  </a:lnTo>
                  <a:lnTo>
                    <a:pt x="318" y="31"/>
                  </a:lnTo>
                  <a:lnTo>
                    <a:pt x="310" y="25"/>
                  </a:lnTo>
                  <a:lnTo>
                    <a:pt x="305" y="19"/>
                  </a:lnTo>
                  <a:lnTo>
                    <a:pt x="297" y="15"/>
                  </a:lnTo>
                  <a:lnTo>
                    <a:pt x="282" y="8"/>
                  </a:lnTo>
                  <a:lnTo>
                    <a:pt x="266" y="2"/>
                  </a:lnTo>
                  <a:lnTo>
                    <a:pt x="251" y="0"/>
                  </a:lnTo>
                  <a:lnTo>
                    <a:pt x="239" y="0"/>
                  </a:lnTo>
                  <a:lnTo>
                    <a:pt x="228" y="0"/>
                  </a:lnTo>
                  <a:lnTo>
                    <a:pt x="228" y="0"/>
                  </a:lnTo>
                  <a:close/>
                </a:path>
              </a:pathLst>
            </a:custGeom>
            <a:grpFill/>
            <a:ln w="9525">
              <a:solidFill>
                <a:schemeClr val="accent4">
                  <a:lumMod val="50000"/>
                  <a:lumOff val="50000"/>
                </a:schemeClr>
              </a:solidFill>
              <a:round/>
              <a:headEnd/>
              <a:tailEnd/>
            </a:ln>
          </p:spPr>
          <p:txBody>
            <a:bodyPr vert="horz" wrap="square" lIns="91440" tIns="45720" rIns="91440" bIns="45720" numCol="1" anchor="t" anchorCtr="0" compatLnSpc="1">
              <a:prstTxWarp prst="textNoShape">
                <a:avLst/>
              </a:prstTxWarp>
            </a:bodyPr>
            <a:lstStyle/>
            <a:p>
              <a:endParaRPr lang="en-ZA"/>
            </a:p>
          </p:txBody>
        </p:sp>
        <p:sp>
          <p:nvSpPr>
            <p:cNvPr id="28" name="Freeform 16"/>
            <p:cNvSpPr>
              <a:spLocks/>
            </p:cNvSpPr>
            <p:nvPr/>
          </p:nvSpPr>
          <p:spPr bwMode="auto">
            <a:xfrm>
              <a:off x="372" y="291"/>
              <a:ext cx="124" cy="123"/>
            </a:xfrm>
            <a:custGeom>
              <a:avLst/>
              <a:gdLst>
                <a:gd name="T0" fmla="*/ 247 w 247"/>
                <a:gd name="T1" fmla="*/ 124 h 247"/>
                <a:gd name="T2" fmla="*/ 245 w 247"/>
                <a:gd name="T3" fmla="*/ 149 h 247"/>
                <a:gd name="T4" fmla="*/ 238 w 247"/>
                <a:gd name="T5" fmla="*/ 172 h 247"/>
                <a:gd name="T6" fmla="*/ 228 w 247"/>
                <a:gd name="T7" fmla="*/ 193 h 247"/>
                <a:gd name="T8" fmla="*/ 211 w 247"/>
                <a:gd name="T9" fmla="*/ 212 h 247"/>
                <a:gd name="T10" fmla="*/ 193 w 247"/>
                <a:gd name="T11" fmla="*/ 226 h 247"/>
                <a:gd name="T12" fmla="*/ 172 w 247"/>
                <a:gd name="T13" fmla="*/ 239 h 247"/>
                <a:gd name="T14" fmla="*/ 149 w 247"/>
                <a:gd name="T15" fmla="*/ 245 h 247"/>
                <a:gd name="T16" fmla="*/ 125 w 247"/>
                <a:gd name="T17" fmla="*/ 247 h 247"/>
                <a:gd name="T18" fmla="*/ 111 w 247"/>
                <a:gd name="T19" fmla="*/ 247 h 247"/>
                <a:gd name="T20" fmla="*/ 88 w 247"/>
                <a:gd name="T21" fmla="*/ 241 h 247"/>
                <a:gd name="T22" fmla="*/ 65 w 247"/>
                <a:gd name="T23" fmla="*/ 233 h 247"/>
                <a:gd name="T24" fmla="*/ 46 w 247"/>
                <a:gd name="T25" fmla="*/ 218 h 247"/>
                <a:gd name="T26" fmla="*/ 29 w 247"/>
                <a:gd name="T27" fmla="*/ 201 h 247"/>
                <a:gd name="T28" fmla="*/ 13 w 247"/>
                <a:gd name="T29" fmla="*/ 184 h 247"/>
                <a:gd name="T30" fmla="*/ 6 w 247"/>
                <a:gd name="T31" fmla="*/ 161 h 247"/>
                <a:gd name="T32" fmla="*/ 2 w 247"/>
                <a:gd name="T33" fmla="*/ 138 h 247"/>
                <a:gd name="T34" fmla="*/ 0 w 247"/>
                <a:gd name="T35" fmla="*/ 124 h 247"/>
                <a:gd name="T36" fmla="*/ 2 w 247"/>
                <a:gd name="T37" fmla="*/ 100 h 247"/>
                <a:gd name="T38" fmla="*/ 10 w 247"/>
                <a:gd name="T39" fmla="*/ 77 h 247"/>
                <a:gd name="T40" fmla="*/ 21 w 247"/>
                <a:gd name="T41" fmla="*/ 56 h 247"/>
                <a:gd name="T42" fmla="*/ 36 w 247"/>
                <a:gd name="T43" fmla="*/ 36 h 247"/>
                <a:gd name="T44" fmla="*/ 54 w 247"/>
                <a:gd name="T45" fmla="*/ 23 h 247"/>
                <a:gd name="T46" fmla="*/ 75 w 247"/>
                <a:gd name="T47" fmla="*/ 10 h 247"/>
                <a:gd name="T48" fmla="*/ 100 w 247"/>
                <a:gd name="T49" fmla="*/ 4 h 247"/>
                <a:gd name="T50" fmla="*/ 125 w 247"/>
                <a:gd name="T51" fmla="*/ 0 h 247"/>
                <a:gd name="T52" fmla="*/ 138 w 247"/>
                <a:gd name="T53" fmla="*/ 2 h 247"/>
                <a:gd name="T54" fmla="*/ 161 w 247"/>
                <a:gd name="T55" fmla="*/ 6 h 247"/>
                <a:gd name="T56" fmla="*/ 184 w 247"/>
                <a:gd name="T57" fmla="*/ 17 h 247"/>
                <a:gd name="T58" fmla="*/ 203 w 247"/>
                <a:gd name="T59" fmla="*/ 29 h 247"/>
                <a:gd name="T60" fmla="*/ 220 w 247"/>
                <a:gd name="T61" fmla="*/ 46 h 247"/>
                <a:gd name="T62" fmla="*/ 234 w 247"/>
                <a:gd name="T63" fmla="*/ 67 h 247"/>
                <a:gd name="T64" fmla="*/ 243 w 247"/>
                <a:gd name="T65" fmla="*/ 88 h 247"/>
                <a:gd name="T66" fmla="*/ 247 w 247"/>
                <a:gd name="T67" fmla="*/ 113 h 247"/>
                <a:gd name="T68" fmla="*/ 247 w 247"/>
                <a:gd name="T69" fmla="*/ 124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7" h="247">
                  <a:moveTo>
                    <a:pt x="247" y="124"/>
                  </a:moveTo>
                  <a:lnTo>
                    <a:pt x="247" y="124"/>
                  </a:lnTo>
                  <a:lnTo>
                    <a:pt x="247" y="138"/>
                  </a:lnTo>
                  <a:lnTo>
                    <a:pt x="245" y="149"/>
                  </a:lnTo>
                  <a:lnTo>
                    <a:pt x="243" y="161"/>
                  </a:lnTo>
                  <a:lnTo>
                    <a:pt x="238" y="172"/>
                  </a:lnTo>
                  <a:lnTo>
                    <a:pt x="234" y="184"/>
                  </a:lnTo>
                  <a:lnTo>
                    <a:pt x="228" y="193"/>
                  </a:lnTo>
                  <a:lnTo>
                    <a:pt x="220" y="201"/>
                  </a:lnTo>
                  <a:lnTo>
                    <a:pt x="211" y="212"/>
                  </a:lnTo>
                  <a:lnTo>
                    <a:pt x="203" y="218"/>
                  </a:lnTo>
                  <a:lnTo>
                    <a:pt x="193" y="226"/>
                  </a:lnTo>
                  <a:lnTo>
                    <a:pt x="184" y="233"/>
                  </a:lnTo>
                  <a:lnTo>
                    <a:pt x="172" y="239"/>
                  </a:lnTo>
                  <a:lnTo>
                    <a:pt x="161" y="241"/>
                  </a:lnTo>
                  <a:lnTo>
                    <a:pt x="149" y="245"/>
                  </a:lnTo>
                  <a:lnTo>
                    <a:pt x="138" y="247"/>
                  </a:lnTo>
                  <a:lnTo>
                    <a:pt x="125" y="247"/>
                  </a:lnTo>
                  <a:lnTo>
                    <a:pt x="125" y="247"/>
                  </a:lnTo>
                  <a:lnTo>
                    <a:pt x="111" y="247"/>
                  </a:lnTo>
                  <a:lnTo>
                    <a:pt x="100" y="245"/>
                  </a:lnTo>
                  <a:lnTo>
                    <a:pt x="88" y="241"/>
                  </a:lnTo>
                  <a:lnTo>
                    <a:pt x="75" y="239"/>
                  </a:lnTo>
                  <a:lnTo>
                    <a:pt x="65" y="233"/>
                  </a:lnTo>
                  <a:lnTo>
                    <a:pt x="54" y="226"/>
                  </a:lnTo>
                  <a:lnTo>
                    <a:pt x="46" y="218"/>
                  </a:lnTo>
                  <a:lnTo>
                    <a:pt x="36" y="212"/>
                  </a:lnTo>
                  <a:lnTo>
                    <a:pt x="29" y="201"/>
                  </a:lnTo>
                  <a:lnTo>
                    <a:pt x="21" y="193"/>
                  </a:lnTo>
                  <a:lnTo>
                    <a:pt x="13" y="184"/>
                  </a:lnTo>
                  <a:lnTo>
                    <a:pt x="10" y="172"/>
                  </a:lnTo>
                  <a:lnTo>
                    <a:pt x="6" y="161"/>
                  </a:lnTo>
                  <a:lnTo>
                    <a:pt x="2" y="149"/>
                  </a:lnTo>
                  <a:lnTo>
                    <a:pt x="2" y="138"/>
                  </a:lnTo>
                  <a:lnTo>
                    <a:pt x="0" y="124"/>
                  </a:lnTo>
                  <a:lnTo>
                    <a:pt x="0" y="124"/>
                  </a:lnTo>
                  <a:lnTo>
                    <a:pt x="2" y="113"/>
                  </a:lnTo>
                  <a:lnTo>
                    <a:pt x="2" y="100"/>
                  </a:lnTo>
                  <a:lnTo>
                    <a:pt x="6" y="88"/>
                  </a:lnTo>
                  <a:lnTo>
                    <a:pt x="10" y="77"/>
                  </a:lnTo>
                  <a:lnTo>
                    <a:pt x="13" y="67"/>
                  </a:lnTo>
                  <a:lnTo>
                    <a:pt x="21" y="56"/>
                  </a:lnTo>
                  <a:lnTo>
                    <a:pt x="29" y="46"/>
                  </a:lnTo>
                  <a:lnTo>
                    <a:pt x="36" y="36"/>
                  </a:lnTo>
                  <a:lnTo>
                    <a:pt x="46" y="29"/>
                  </a:lnTo>
                  <a:lnTo>
                    <a:pt x="54" y="23"/>
                  </a:lnTo>
                  <a:lnTo>
                    <a:pt x="65" y="17"/>
                  </a:lnTo>
                  <a:lnTo>
                    <a:pt x="75" y="10"/>
                  </a:lnTo>
                  <a:lnTo>
                    <a:pt x="88" y="6"/>
                  </a:lnTo>
                  <a:lnTo>
                    <a:pt x="100" y="4"/>
                  </a:lnTo>
                  <a:lnTo>
                    <a:pt x="111" y="2"/>
                  </a:lnTo>
                  <a:lnTo>
                    <a:pt x="125" y="0"/>
                  </a:lnTo>
                  <a:lnTo>
                    <a:pt x="125" y="0"/>
                  </a:lnTo>
                  <a:lnTo>
                    <a:pt x="138" y="2"/>
                  </a:lnTo>
                  <a:lnTo>
                    <a:pt x="149" y="4"/>
                  </a:lnTo>
                  <a:lnTo>
                    <a:pt x="161" y="6"/>
                  </a:lnTo>
                  <a:lnTo>
                    <a:pt x="172" y="10"/>
                  </a:lnTo>
                  <a:lnTo>
                    <a:pt x="184" y="17"/>
                  </a:lnTo>
                  <a:lnTo>
                    <a:pt x="193" y="23"/>
                  </a:lnTo>
                  <a:lnTo>
                    <a:pt x="203" y="29"/>
                  </a:lnTo>
                  <a:lnTo>
                    <a:pt x="211" y="36"/>
                  </a:lnTo>
                  <a:lnTo>
                    <a:pt x="220" y="46"/>
                  </a:lnTo>
                  <a:lnTo>
                    <a:pt x="228" y="56"/>
                  </a:lnTo>
                  <a:lnTo>
                    <a:pt x="234" y="67"/>
                  </a:lnTo>
                  <a:lnTo>
                    <a:pt x="238" y="77"/>
                  </a:lnTo>
                  <a:lnTo>
                    <a:pt x="243" y="88"/>
                  </a:lnTo>
                  <a:lnTo>
                    <a:pt x="245" y="100"/>
                  </a:lnTo>
                  <a:lnTo>
                    <a:pt x="247" y="113"/>
                  </a:lnTo>
                  <a:lnTo>
                    <a:pt x="247" y="124"/>
                  </a:lnTo>
                  <a:lnTo>
                    <a:pt x="247" y="124"/>
                  </a:lnTo>
                  <a:close/>
                </a:path>
              </a:pathLst>
            </a:custGeom>
            <a:grpFill/>
            <a:ln w="9525">
              <a:solidFill>
                <a:schemeClr val="accent4">
                  <a:lumMod val="50000"/>
                  <a:lumOff val="50000"/>
                </a:schemeClr>
              </a:solidFill>
              <a:round/>
              <a:headEnd/>
              <a:tailEnd/>
            </a:ln>
          </p:spPr>
          <p:txBody>
            <a:bodyPr vert="horz" wrap="square" lIns="91440" tIns="45720" rIns="91440" bIns="45720" numCol="1" anchor="t" anchorCtr="0" compatLnSpc="1">
              <a:prstTxWarp prst="textNoShape">
                <a:avLst/>
              </a:prstTxWarp>
            </a:bodyPr>
            <a:lstStyle/>
            <a:p>
              <a:endParaRPr lang="en-ZA"/>
            </a:p>
          </p:txBody>
        </p:sp>
        <p:sp>
          <p:nvSpPr>
            <p:cNvPr id="29" name="Freeform 17"/>
            <p:cNvSpPr>
              <a:spLocks/>
            </p:cNvSpPr>
            <p:nvPr/>
          </p:nvSpPr>
          <p:spPr bwMode="auto">
            <a:xfrm>
              <a:off x="347" y="432"/>
              <a:ext cx="180" cy="135"/>
            </a:xfrm>
            <a:custGeom>
              <a:avLst/>
              <a:gdLst>
                <a:gd name="T0" fmla="*/ 144 w 360"/>
                <a:gd name="T1" fmla="*/ 2 h 270"/>
                <a:gd name="T2" fmla="*/ 134 w 360"/>
                <a:gd name="T3" fmla="*/ 2 h 270"/>
                <a:gd name="T4" fmla="*/ 111 w 360"/>
                <a:gd name="T5" fmla="*/ 6 h 270"/>
                <a:gd name="T6" fmla="*/ 84 w 360"/>
                <a:gd name="T7" fmla="*/ 17 h 270"/>
                <a:gd name="T8" fmla="*/ 69 w 360"/>
                <a:gd name="T9" fmla="*/ 29 h 270"/>
                <a:gd name="T10" fmla="*/ 56 w 360"/>
                <a:gd name="T11" fmla="*/ 46 h 270"/>
                <a:gd name="T12" fmla="*/ 52 w 360"/>
                <a:gd name="T13" fmla="*/ 54 h 270"/>
                <a:gd name="T14" fmla="*/ 35 w 360"/>
                <a:gd name="T15" fmla="*/ 94 h 270"/>
                <a:gd name="T16" fmla="*/ 17 w 360"/>
                <a:gd name="T17" fmla="*/ 155 h 270"/>
                <a:gd name="T18" fmla="*/ 6 w 360"/>
                <a:gd name="T19" fmla="*/ 209 h 270"/>
                <a:gd name="T20" fmla="*/ 0 w 360"/>
                <a:gd name="T21" fmla="*/ 232 h 270"/>
                <a:gd name="T22" fmla="*/ 2 w 360"/>
                <a:gd name="T23" fmla="*/ 243 h 270"/>
                <a:gd name="T24" fmla="*/ 8 w 360"/>
                <a:gd name="T25" fmla="*/ 257 h 270"/>
                <a:gd name="T26" fmla="*/ 14 w 360"/>
                <a:gd name="T27" fmla="*/ 264 h 270"/>
                <a:gd name="T28" fmla="*/ 23 w 360"/>
                <a:gd name="T29" fmla="*/ 268 h 270"/>
                <a:gd name="T30" fmla="*/ 38 w 360"/>
                <a:gd name="T31" fmla="*/ 270 h 270"/>
                <a:gd name="T32" fmla="*/ 318 w 360"/>
                <a:gd name="T33" fmla="*/ 270 h 270"/>
                <a:gd name="T34" fmla="*/ 332 w 360"/>
                <a:gd name="T35" fmla="*/ 266 h 270"/>
                <a:gd name="T36" fmla="*/ 347 w 360"/>
                <a:gd name="T37" fmla="*/ 260 h 270"/>
                <a:gd name="T38" fmla="*/ 353 w 360"/>
                <a:gd name="T39" fmla="*/ 253 h 270"/>
                <a:gd name="T40" fmla="*/ 358 w 360"/>
                <a:gd name="T41" fmla="*/ 245 h 270"/>
                <a:gd name="T42" fmla="*/ 360 w 360"/>
                <a:gd name="T43" fmla="*/ 232 h 270"/>
                <a:gd name="T44" fmla="*/ 355 w 360"/>
                <a:gd name="T45" fmla="*/ 209 h 270"/>
                <a:gd name="T46" fmla="*/ 345 w 360"/>
                <a:gd name="T47" fmla="*/ 157 h 270"/>
                <a:gd name="T48" fmla="*/ 326 w 360"/>
                <a:gd name="T49" fmla="*/ 96 h 270"/>
                <a:gd name="T50" fmla="*/ 316 w 360"/>
                <a:gd name="T51" fmla="*/ 69 h 270"/>
                <a:gd name="T52" fmla="*/ 303 w 360"/>
                <a:gd name="T53" fmla="*/ 46 h 270"/>
                <a:gd name="T54" fmla="*/ 295 w 360"/>
                <a:gd name="T55" fmla="*/ 37 h 270"/>
                <a:gd name="T56" fmla="*/ 282 w 360"/>
                <a:gd name="T57" fmla="*/ 23 h 270"/>
                <a:gd name="T58" fmla="*/ 265 w 360"/>
                <a:gd name="T59" fmla="*/ 12 h 270"/>
                <a:gd name="T60" fmla="*/ 242 w 360"/>
                <a:gd name="T61" fmla="*/ 4 h 270"/>
                <a:gd name="T62" fmla="*/ 213 w 360"/>
                <a:gd name="T63" fmla="*/ 0 h 270"/>
                <a:gd name="T64" fmla="*/ 203 w 360"/>
                <a:gd name="T65" fmla="*/ 2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0" h="270">
                  <a:moveTo>
                    <a:pt x="203" y="2"/>
                  </a:moveTo>
                  <a:lnTo>
                    <a:pt x="144" y="2"/>
                  </a:lnTo>
                  <a:lnTo>
                    <a:pt x="144" y="2"/>
                  </a:lnTo>
                  <a:lnTo>
                    <a:pt x="134" y="2"/>
                  </a:lnTo>
                  <a:lnTo>
                    <a:pt x="125" y="2"/>
                  </a:lnTo>
                  <a:lnTo>
                    <a:pt x="111" y="6"/>
                  </a:lnTo>
                  <a:lnTo>
                    <a:pt x="98" y="12"/>
                  </a:lnTo>
                  <a:lnTo>
                    <a:pt x="84" y="17"/>
                  </a:lnTo>
                  <a:lnTo>
                    <a:pt x="77" y="23"/>
                  </a:lnTo>
                  <a:lnTo>
                    <a:pt x="69" y="29"/>
                  </a:lnTo>
                  <a:lnTo>
                    <a:pt x="63" y="37"/>
                  </a:lnTo>
                  <a:lnTo>
                    <a:pt x="56" y="46"/>
                  </a:lnTo>
                  <a:lnTo>
                    <a:pt x="56" y="46"/>
                  </a:lnTo>
                  <a:lnTo>
                    <a:pt x="52" y="54"/>
                  </a:lnTo>
                  <a:lnTo>
                    <a:pt x="44" y="65"/>
                  </a:lnTo>
                  <a:lnTo>
                    <a:pt x="35" y="94"/>
                  </a:lnTo>
                  <a:lnTo>
                    <a:pt x="25" y="123"/>
                  </a:lnTo>
                  <a:lnTo>
                    <a:pt x="17" y="155"/>
                  </a:lnTo>
                  <a:lnTo>
                    <a:pt x="10" y="184"/>
                  </a:lnTo>
                  <a:lnTo>
                    <a:pt x="6" y="209"/>
                  </a:lnTo>
                  <a:lnTo>
                    <a:pt x="0" y="232"/>
                  </a:lnTo>
                  <a:lnTo>
                    <a:pt x="0" y="232"/>
                  </a:lnTo>
                  <a:lnTo>
                    <a:pt x="0" y="237"/>
                  </a:lnTo>
                  <a:lnTo>
                    <a:pt x="2" y="243"/>
                  </a:lnTo>
                  <a:lnTo>
                    <a:pt x="4" y="251"/>
                  </a:lnTo>
                  <a:lnTo>
                    <a:pt x="8" y="257"/>
                  </a:lnTo>
                  <a:lnTo>
                    <a:pt x="10" y="260"/>
                  </a:lnTo>
                  <a:lnTo>
                    <a:pt x="14" y="264"/>
                  </a:lnTo>
                  <a:lnTo>
                    <a:pt x="17" y="266"/>
                  </a:lnTo>
                  <a:lnTo>
                    <a:pt x="23" y="268"/>
                  </a:lnTo>
                  <a:lnTo>
                    <a:pt x="31" y="270"/>
                  </a:lnTo>
                  <a:lnTo>
                    <a:pt x="38" y="270"/>
                  </a:lnTo>
                  <a:lnTo>
                    <a:pt x="318" y="270"/>
                  </a:lnTo>
                  <a:lnTo>
                    <a:pt x="318" y="270"/>
                  </a:lnTo>
                  <a:lnTo>
                    <a:pt x="324" y="268"/>
                  </a:lnTo>
                  <a:lnTo>
                    <a:pt x="332" y="266"/>
                  </a:lnTo>
                  <a:lnTo>
                    <a:pt x="339" y="264"/>
                  </a:lnTo>
                  <a:lnTo>
                    <a:pt x="347" y="260"/>
                  </a:lnTo>
                  <a:lnTo>
                    <a:pt x="349" y="257"/>
                  </a:lnTo>
                  <a:lnTo>
                    <a:pt x="353" y="253"/>
                  </a:lnTo>
                  <a:lnTo>
                    <a:pt x="355" y="249"/>
                  </a:lnTo>
                  <a:lnTo>
                    <a:pt x="358" y="245"/>
                  </a:lnTo>
                  <a:lnTo>
                    <a:pt x="360" y="239"/>
                  </a:lnTo>
                  <a:lnTo>
                    <a:pt x="360" y="232"/>
                  </a:lnTo>
                  <a:lnTo>
                    <a:pt x="360" y="232"/>
                  </a:lnTo>
                  <a:lnTo>
                    <a:pt x="355" y="209"/>
                  </a:lnTo>
                  <a:lnTo>
                    <a:pt x="351" y="186"/>
                  </a:lnTo>
                  <a:lnTo>
                    <a:pt x="345" y="157"/>
                  </a:lnTo>
                  <a:lnTo>
                    <a:pt x="337" y="126"/>
                  </a:lnTo>
                  <a:lnTo>
                    <a:pt x="326" y="96"/>
                  </a:lnTo>
                  <a:lnTo>
                    <a:pt x="322" y="81"/>
                  </a:lnTo>
                  <a:lnTo>
                    <a:pt x="316" y="69"/>
                  </a:lnTo>
                  <a:lnTo>
                    <a:pt x="309" y="58"/>
                  </a:lnTo>
                  <a:lnTo>
                    <a:pt x="303" y="46"/>
                  </a:lnTo>
                  <a:lnTo>
                    <a:pt x="303" y="46"/>
                  </a:lnTo>
                  <a:lnTo>
                    <a:pt x="295" y="37"/>
                  </a:lnTo>
                  <a:lnTo>
                    <a:pt x="289" y="29"/>
                  </a:lnTo>
                  <a:lnTo>
                    <a:pt x="282" y="23"/>
                  </a:lnTo>
                  <a:lnTo>
                    <a:pt x="272" y="17"/>
                  </a:lnTo>
                  <a:lnTo>
                    <a:pt x="265" y="12"/>
                  </a:lnTo>
                  <a:lnTo>
                    <a:pt x="257" y="8"/>
                  </a:lnTo>
                  <a:lnTo>
                    <a:pt x="242" y="4"/>
                  </a:lnTo>
                  <a:lnTo>
                    <a:pt x="224" y="2"/>
                  </a:lnTo>
                  <a:lnTo>
                    <a:pt x="213" y="0"/>
                  </a:lnTo>
                  <a:lnTo>
                    <a:pt x="203" y="2"/>
                  </a:lnTo>
                  <a:lnTo>
                    <a:pt x="203" y="2"/>
                  </a:lnTo>
                  <a:close/>
                </a:path>
              </a:pathLst>
            </a:custGeom>
            <a:grpFill/>
            <a:ln w="9525">
              <a:solidFill>
                <a:schemeClr val="accent4">
                  <a:lumMod val="50000"/>
                  <a:lumOff val="50000"/>
                </a:schemeClr>
              </a:solidFill>
              <a:round/>
              <a:headEnd/>
              <a:tailEnd/>
            </a:ln>
          </p:spPr>
          <p:txBody>
            <a:bodyPr vert="horz" wrap="square" lIns="91440" tIns="45720" rIns="91440" bIns="45720" numCol="1" anchor="t" anchorCtr="0" compatLnSpc="1">
              <a:prstTxWarp prst="textNoShape">
                <a:avLst/>
              </a:prstTxWarp>
            </a:bodyPr>
            <a:lstStyle/>
            <a:p>
              <a:endParaRPr lang="en-ZA"/>
            </a:p>
          </p:txBody>
        </p:sp>
      </p:grpSp>
      <p:pic>
        <p:nvPicPr>
          <p:cNvPr id="5" name="Picture 4">
            <a:extLst>
              <a:ext uri="{FF2B5EF4-FFF2-40B4-BE49-F238E27FC236}">
                <a16:creationId xmlns="" xmlns:a16="http://schemas.microsoft.com/office/drawing/2014/main" id="{62EAA5AF-7507-413F-9068-65311A1DD62B}"/>
              </a:ext>
            </a:extLst>
          </p:cNvPr>
          <p:cNvPicPr>
            <a:picLocks noChangeAspect="1"/>
          </p:cNvPicPr>
          <p:nvPr/>
        </p:nvPicPr>
        <p:blipFill rotWithShape="1">
          <a:blip r:embed="rId5" cstate="print"/>
          <a:srcRect t="9266" b="14007"/>
          <a:stretch/>
        </p:blipFill>
        <p:spPr>
          <a:xfrm>
            <a:off x="123063" y="1121490"/>
            <a:ext cx="1676837" cy="5389576"/>
          </a:xfrm>
          <a:prstGeom prst="rect">
            <a:avLst/>
          </a:prstGeom>
        </p:spPr>
      </p:pic>
      <p:sp>
        <p:nvSpPr>
          <p:cNvPr id="6" name="TextBox 5">
            <a:extLst>
              <a:ext uri="{FF2B5EF4-FFF2-40B4-BE49-F238E27FC236}">
                <a16:creationId xmlns="" xmlns:a16="http://schemas.microsoft.com/office/drawing/2014/main" id="{9A571EDA-0FB1-4D8B-8EC1-B2B3766D995E}"/>
              </a:ext>
            </a:extLst>
          </p:cNvPr>
          <p:cNvSpPr txBox="1"/>
          <p:nvPr/>
        </p:nvSpPr>
        <p:spPr>
          <a:xfrm>
            <a:off x="69914" y="4325933"/>
            <a:ext cx="1751647" cy="707886"/>
          </a:xfrm>
          <a:prstGeom prst="rect">
            <a:avLst/>
          </a:prstGeom>
          <a:noFill/>
        </p:spPr>
        <p:txBody>
          <a:bodyPr wrap="square" rtlCol="0">
            <a:spAutoFit/>
          </a:bodyPr>
          <a:lstStyle/>
          <a:p>
            <a:pPr algn="ctr"/>
            <a:r>
              <a:rPr lang="en-US" sz="2000" b="1" dirty="0">
                <a:solidFill>
                  <a:schemeClr val="bg1"/>
                </a:solidFill>
                <a:effectLst>
                  <a:outerShdw blurRad="38100" dist="38100" dir="2700000" algn="tl">
                    <a:srgbClr val="000000">
                      <a:alpha val="43137"/>
                    </a:srgbClr>
                  </a:outerShdw>
                </a:effectLst>
                <a:latin typeface="+mj-lt"/>
              </a:rPr>
              <a:t>Strategic Objectives</a:t>
            </a:r>
          </a:p>
        </p:txBody>
      </p:sp>
      <p:sp>
        <p:nvSpPr>
          <p:cNvPr id="7" name="Slide Number Placeholder 6"/>
          <p:cNvSpPr>
            <a:spLocks noGrp="1"/>
          </p:cNvSpPr>
          <p:nvPr>
            <p:ph type="sldNum" sz="quarter" idx="12"/>
          </p:nvPr>
        </p:nvSpPr>
        <p:spPr/>
        <p:txBody>
          <a:bodyPr/>
          <a:lstStyle/>
          <a:p>
            <a:fld id="{C83DE38E-0E7B-453E-83E4-A5FCF588E108}" type="slidenum">
              <a:rPr lang="en-ZA" altLang="en-US" smtClean="0"/>
              <a:pPr/>
              <a:t>51</a:t>
            </a:fld>
            <a:endParaRPr lang="en-ZA" altLang="en-US"/>
          </a:p>
        </p:txBody>
      </p:sp>
    </p:spTree>
    <p:extLst>
      <p:ext uri="{BB962C8B-B14F-4D97-AF65-F5344CB8AC3E}">
        <p14:creationId xmlns:p14="http://schemas.microsoft.com/office/powerpoint/2010/main" xmlns="" val="59101575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132" y="2852936"/>
            <a:ext cx="9123270" cy="1080120"/>
          </a:xfrm>
          <a:solidFill>
            <a:schemeClr val="tx1"/>
          </a:solidFill>
        </p:spPr>
        <p:txBody>
          <a:bodyPr/>
          <a:lstStyle/>
          <a:p>
            <a:pPr marL="0" indent="0" algn="ctr">
              <a:buNone/>
            </a:pPr>
            <a:r>
              <a:rPr lang="en-US" sz="4000" b="1" dirty="0" smtClean="0">
                <a:solidFill>
                  <a:schemeClr val="bg1"/>
                </a:solidFill>
                <a:latin typeface="+mn-lt"/>
              </a:rPr>
              <a:t>Stakeholder Survey</a:t>
            </a:r>
            <a:endParaRPr lang="en-US" sz="4000" b="1" dirty="0">
              <a:solidFill>
                <a:schemeClr val="bg1"/>
              </a:solidFill>
              <a:latin typeface="+mn-lt"/>
            </a:endParaRPr>
          </a:p>
        </p:txBody>
      </p:sp>
      <p:sp>
        <p:nvSpPr>
          <p:cNvPr id="4" name="Slide Number Placeholder 3"/>
          <p:cNvSpPr>
            <a:spLocks noGrp="1"/>
          </p:cNvSpPr>
          <p:nvPr>
            <p:ph type="sldNum" sz="quarter" idx="16"/>
          </p:nvPr>
        </p:nvSpPr>
        <p:spPr/>
        <p:txBody>
          <a:bodyPr/>
          <a:lstStyle/>
          <a:p>
            <a:pPr>
              <a:defRPr/>
            </a:pPr>
            <a:fld id="{0C5DBD5E-B463-434A-AFDF-C337DCC5D644}" type="slidenum">
              <a:rPr lang="en-ZA" smtClean="0"/>
              <a:pPr>
                <a:defRPr/>
              </a:pPr>
              <a:t>52</a:t>
            </a:fld>
            <a:endParaRPr lang="en-ZA" dirty="0"/>
          </a:p>
        </p:txBody>
      </p:sp>
    </p:spTree>
    <p:extLst>
      <p:ext uri="{BB962C8B-B14F-4D97-AF65-F5344CB8AC3E}">
        <p14:creationId xmlns:p14="http://schemas.microsoft.com/office/powerpoint/2010/main" xmlns="" val="331589041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7233A9A-3A9E-4867-A012-B31DBB85E58D}" type="slidenum">
              <a:rPr lang="en-ZA" altLang="en-US" smtClean="0">
                <a:solidFill>
                  <a:srgbClr val="000000">
                    <a:tint val="75000"/>
                  </a:srgbClr>
                </a:solidFill>
              </a:rPr>
              <a:pPr/>
              <a:t>53</a:t>
            </a:fld>
            <a:endParaRPr lang="en-ZA" altLang="en-US" dirty="0">
              <a:solidFill>
                <a:srgbClr val="000000">
                  <a:tint val="75000"/>
                </a:srgbClr>
              </a:solidFill>
            </a:endParaRPr>
          </a:p>
        </p:txBody>
      </p:sp>
      <p:sp>
        <p:nvSpPr>
          <p:cNvPr id="3" name="Content Placeholder 2"/>
          <p:cNvSpPr>
            <a:spLocks noGrp="1"/>
          </p:cNvSpPr>
          <p:nvPr>
            <p:ph idx="4294967295"/>
          </p:nvPr>
        </p:nvSpPr>
        <p:spPr>
          <a:xfrm>
            <a:off x="457200" y="1368833"/>
            <a:ext cx="8229600" cy="4983163"/>
          </a:xfrm>
        </p:spPr>
        <p:txBody>
          <a:bodyPr/>
          <a:lstStyle/>
          <a:p>
            <a:r>
              <a:rPr lang="en-ZA" dirty="0" smtClean="0">
                <a:latin typeface="+mj-lt"/>
              </a:rPr>
              <a:t>The </a:t>
            </a:r>
            <a:r>
              <a:rPr lang="en-ZA" dirty="0">
                <a:latin typeface="+mj-lt"/>
              </a:rPr>
              <a:t>SIU </a:t>
            </a:r>
            <a:r>
              <a:rPr lang="en-ZA" dirty="0" smtClean="0">
                <a:latin typeface="+mj-lt"/>
              </a:rPr>
              <a:t>referrals to be implemented to achieve </a:t>
            </a:r>
            <a:r>
              <a:rPr lang="en-ZA" dirty="0">
                <a:latin typeface="+mj-lt"/>
              </a:rPr>
              <a:t>impact. </a:t>
            </a:r>
            <a:endParaRPr lang="en-ZA" dirty="0" smtClean="0">
              <a:latin typeface="+mj-lt"/>
            </a:endParaRPr>
          </a:p>
          <a:p>
            <a:r>
              <a:rPr lang="en-ZA" dirty="0" smtClean="0">
                <a:latin typeface="+mj-lt"/>
              </a:rPr>
              <a:t>Our </a:t>
            </a:r>
            <a:r>
              <a:rPr lang="en-ZA" dirty="0">
                <a:latin typeface="+mj-lt"/>
              </a:rPr>
              <a:t>focus during the 2019/20 year is to accelerate the </a:t>
            </a:r>
            <a:r>
              <a:rPr lang="en-ZA" dirty="0" smtClean="0">
                <a:latin typeface="+mj-lt"/>
              </a:rPr>
              <a:t>interaction with stakeholders </a:t>
            </a:r>
            <a:r>
              <a:rPr lang="en-ZA" dirty="0">
                <a:latin typeface="+mj-lt"/>
              </a:rPr>
              <a:t>to assist with the integration of inter-governmental business processes to proactively combat and prevent corruption. </a:t>
            </a:r>
            <a:endParaRPr lang="en-ZA" dirty="0" smtClean="0">
              <a:latin typeface="+mj-lt"/>
            </a:endParaRPr>
          </a:p>
          <a:p>
            <a:r>
              <a:rPr lang="en-ZA" dirty="0" smtClean="0">
                <a:latin typeface="+mj-lt"/>
              </a:rPr>
              <a:t>This </a:t>
            </a:r>
            <a:r>
              <a:rPr lang="en-ZA" dirty="0">
                <a:latin typeface="+mj-lt"/>
              </a:rPr>
              <a:t>integration includes the continuous monitoring of remedial actions that were recommended by the SIU to ensure that impact is </a:t>
            </a:r>
            <a:r>
              <a:rPr lang="en-ZA" dirty="0" smtClean="0">
                <a:latin typeface="+mj-lt"/>
              </a:rPr>
              <a:t>achieved.  </a:t>
            </a:r>
          </a:p>
          <a:p>
            <a:r>
              <a:rPr lang="en-ZA" dirty="0" smtClean="0">
                <a:latin typeface="+mj-lt"/>
              </a:rPr>
              <a:t>The </a:t>
            </a:r>
            <a:r>
              <a:rPr lang="en-ZA" dirty="0">
                <a:latin typeface="+mj-lt"/>
              </a:rPr>
              <a:t>focus in 2019/20 is to ensure that adequate governance structures are created </a:t>
            </a:r>
            <a:r>
              <a:rPr lang="en-ZA" dirty="0" smtClean="0">
                <a:latin typeface="+mj-lt"/>
              </a:rPr>
              <a:t>with key stakeholders to </a:t>
            </a:r>
            <a:r>
              <a:rPr lang="en-ZA" dirty="0">
                <a:latin typeface="+mj-lt"/>
              </a:rPr>
              <a:t>enable the full implementation of the strategy by 2020/21.</a:t>
            </a:r>
            <a:endParaRPr lang="en-US" dirty="0">
              <a:latin typeface="+mj-lt"/>
            </a:endParaRPr>
          </a:p>
        </p:txBody>
      </p:sp>
      <p:sp>
        <p:nvSpPr>
          <p:cNvPr id="6" name="Title 1"/>
          <p:cNvSpPr>
            <a:spLocks noGrp="1"/>
          </p:cNvSpPr>
          <p:nvPr>
            <p:ph type="title" idx="4294967295"/>
          </p:nvPr>
        </p:nvSpPr>
        <p:spPr bwMode="auto">
          <a:xfrm>
            <a:off x="990600" y="6927"/>
            <a:ext cx="75438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buFont typeface="Arial" panose="020B0604020202020204" pitchFamily="34" charset="0"/>
              <a:buNone/>
            </a:pPr>
            <a:r>
              <a:rPr lang="en-US" altLang="ja-JP" sz="2200" b="1" kern="1200" dirty="0" smtClean="0">
                <a:effectLst>
                  <a:outerShdw blurRad="38100" dist="38100" dir="2700000" algn="tl">
                    <a:srgbClr val="000000">
                      <a:alpha val="43137"/>
                    </a:srgbClr>
                  </a:outerShdw>
                </a:effectLst>
              </a:rPr>
              <a:t>Internal Situational </a:t>
            </a:r>
            <a:r>
              <a:rPr lang="en-US" altLang="ja-JP" sz="2200" b="1" kern="1200" dirty="0">
                <a:effectLst>
                  <a:outerShdw blurRad="38100" dist="38100" dir="2700000" algn="tl">
                    <a:srgbClr val="000000">
                      <a:alpha val="43137"/>
                    </a:srgbClr>
                  </a:outerShdw>
                </a:effectLst>
              </a:rPr>
              <a:t>Analysis: </a:t>
            </a:r>
            <a:r>
              <a:rPr lang="en-US" altLang="ja-JP" sz="2200" b="1" kern="1200" dirty="0" smtClean="0">
                <a:effectLst>
                  <a:outerShdw blurRad="38100" dist="38100" dir="2700000" algn="tl">
                    <a:srgbClr val="000000">
                      <a:alpha val="43137"/>
                    </a:srgbClr>
                  </a:outerShdw>
                </a:effectLst>
              </a:rPr>
              <a:t>Stakeholder </a:t>
            </a:r>
            <a:br>
              <a:rPr lang="en-US" altLang="ja-JP" sz="2200" b="1" kern="1200" dirty="0" smtClean="0">
                <a:effectLst>
                  <a:outerShdw blurRad="38100" dist="38100" dir="2700000" algn="tl">
                    <a:srgbClr val="000000">
                      <a:alpha val="43137"/>
                    </a:srgbClr>
                  </a:outerShdw>
                </a:effectLst>
              </a:rPr>
            </a:br>
            <a:r>
              <a:rPr lang="en-US" altLang="ja-JP" sz="2200" b="1" kern="1200" dirty="0" smtClean="0">
                <a:effectLst>
                  <a:outerShdw blurRad="38100" dist="38100" dir="2700000" algn="tl">
                    <a:srgbClr val="000000">
                      <a:alpha val="43137"/>
                    </a:srgbClr>
                  </a:outerShdw>
                </a:effectLst>
              </a:rPr>
              <a:t>Management….(1/6)</a:t>
            </a:r>
            <a:endParaRPr lang="en-ZA" sz="2200" b="1" kern="1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54474757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543800" cy="990600"/>
          </a:xfrm>
        </p:spPr>
        <p:txBody>
          <a:bodyPr>
            <a:noAutofit/>
          </a:bodyPr>
          <a:lstStyle/>
          <a:p>
            <a:pPr algn="l"/>
            <a:r>
              <a:rPr lang="en-ZA" sz="2200" b="1" kern="1200" dirty="0">
                <a:effectLst>
                  <a:outerShdw blurRad="38100" dist="38100" dir="2700000" algn="tl">
                    <a:srgbClr val="000000">
                      <a:alpha val="43137"/>
                    </a:srgbClr>
                  </a:outerShdw>
                </a:effectLst>
              </a:rPr>
              <a:t>     </a:t>
            </a:r>
            <a:r>
              <a:rPr lang="en-ZA" sz="2200" b="1" kern="1200" dirty="0" smtClean="0">
                <a:effectLst>
                  <a:outerShdw blurRad="38100" dist="38100" dir="2700000" algn="tl">
                    <a:srgbClr val="000000">
                      <a:alpha val="43137"/>
                    </a:srgbClr>
                  </a:outerShdw>
                </a:effectLst>
              </a:rPr>
              <a:t>Stakeholder </a:t>
            </a:r>
            <a:r>
              <a:rPr lang="en-ZA" sz="2200" b="1" kern="1200" dirty="0">
                <a:effectLst>
                  <a:outerShdw blurRad="38100" dist="38100" dir="2700000" algn="tl">
                    <a:srgbClr val="000000">
                      <a:alpha val="43137"/>
                    </a:srgbClr>
                  </a:outerShdw>
                </a:effectLst>
              </a:rPr>
              <a:t>Management: SIU Stakeholder </a:t>
            </a:r>
            <a:br>
              <a:rPr lang="en-ZA" sz="2200" b="1" kern="1200" dirty="0">
                <a:effectLst>
                  <a:outerShdw blurRad="38100" dist="38100" dir="2700000" algn="tl">
                    <a:srgbClr val="000000">
                      <a:alpha val="43137"/>
                    </a:srgbClr>
                  </a:outerShdw>
                </a:effectLst>
              </a:rPr>
            </a:br>
            <a:r>
              <a:rPr lang="en-ZA" sz="2200" b="1" kern="1200" dirty="0">
                <a:effectLst>
                  <a:outerShdw blurRad="38100" dist="38100" dir="2700000" algn="tl">
                    <a:srgbClr val="000000">
                      <a:alpha val="43137"/>
                    </a:srgbClr>
                  </a:outerShdw>
                </a:effectLst>
              </a:rPr>
              <a:t>     </a:t>
            </a:r>
            <a:r>
              <a:rPr lang="en-ZA" sz="2200" b="1" kern="1200" dirty="0" smtClean="0">
                <a:effectLst>
                  <a:outerShdw blurRad="38100" dist="38100" dir="2700000" algn="tl">
                    <a:srgbClr val="000000">
                      <a:alpha val="43137"/>
                    </a:srgbClr>
                  </a:outerShdw>
                </a:effectLst>
              </a:rPr>
              <a:t>Survey….(2/6</a:t>
            </a:r>
            <a:endParaRPr lang="en-ZA" sz="2200" b="1" kern="1200" dirty="0">
              <a:effectLst>
                <a:outerShdw blurRad="38100" dist="38100" dir="2700000" algn="tl">
                  <a:srgbClr val="000000">
                    <a:alpha val="43137"/>
                  </a:srgbClr>
                </a:outerShdw>
              </a:effectLst>
            </a:endParaRPr>
          </a:p>
        </p:txBody>
      </p:sp>
      <p:sp>
        <p:nvSpPr>
          <p:cNvPr id="6" name="Content Placeholder 2"/>
          <p:cNvSpPr>
            <a:spLocks noGrp="1"/>
          </p:cNvSpPr>
          <p:nvPr>
            <p:ph sz="half" idx="1"/>
          </p:nvPr>
        </p:nvSpPr>
        <p:spPr>
          <a:xfrm>
            <a:off x="457200" y="1219201"/>
            <a:ext cx="8291264" cy="5234136"/>
          </a:xfrm>
        </p:spPr>
        <p:txBody>
          <a:bodyPr>
            <a:normAutofit/>
          </a:bodyPr>
          <a:lstStyle/>
          <a:p>
            <a:pPr lvl="0"/>
            <a:r>
              <a:rPr lang="en-US" sz="2000" dirty="0" smtClean="0">
                <a:latin typeface="+mj-lt"/>
              </a:rPr>
              <a:t>SIU conducted an external stakeholder survey, the objectives of the survey were to:</a:t>
            </a:r>
          </a:p>
          <a:p>
            <a:pPr lvl="1">
              <a:lnSpc>
                <a:spcPct val="200000"/>
              </a:lnSpc>
            </a:pPr>
            <a:r>
              <a:rPr lang="en-US" sz="2000" dirty="0" smtClean="0">
                <a:latin typeface="+mn-lt"/>
              </a:rPr>
              <a:t>Gauge </a:t>
            </a:r>
            <a:r>
              <a:rPr lang="en-US" sz="2000" dirty="0">
                <a:latin typeface="+mn-lt"/>
              </a:rPr>
              <a:t>stakeholders’ opinions of the SIU in the fight against </a:t>
            </a:r>
            <a:r>
              <a:rPr lang="en-US" sz="2000" dirty="0" smtClean="0">
                <a:latin typeface="+mn-lt"/>
              </a:rPr>
              <a:t>corruption.</a:t>
            </a:r>
          </a:p>
          <a:p>
            <a:pPr lvl="1">
              <a:lnSpc>
                <a:spcPct val="200000"/>
              </a:lnSpc>
            </a:pPr>
            <a:r>
              <a:rPr lang="en-ZA" sz="2000" dirty="0" smtClean="0">
                <a:latin typeface="+mn-lt"/>
              </a:rPr>
              <a:t>Measure satisfaction in </a:t>
            </a:r>
            <a:r>
              <a:rPr lang="en-ZA" sz="2000" dirty="0">
                <a:latin typeface="+mn-lt"/>
              </a:rPr>
              <a:t>relation to SIU systems and processes when conducting investigations</a:t>
            </a:r>
            <a:r>
              <a:rPr lang="en-US" sz="2000" dirty="0" smtClean="0">
                <a:latin typeface="+mn-lt"/>
              </a:rPr>
              <a:t>.</a:t>
            </a:r>
            <a:endParaRPr lang="en-ZA" sz="2000" dirty="0">
              <a:latin typeface="+mn-lt"/>
            </a:endParaRPr>
          </a:p>
          <a:p>
            <a:pPr lvl="1">
              <a:lnSpc>
                <a:spcPct val="200000"/>
              </a:lnSpc>
            </a:pPr>
            <a:r>
              <a:rPr lang="en-US" sz="2000" dirty="0" smtClean="0">
                <a:latin typeface="+mn-lt"/>
              </a:rPr>
              <a:t>Provide </a:t>
            </a:r>
            <a:r>
              <a:rPr lang="en-US" sz="2000" dirty="0">
                <a:latin typeface="+mn-lt"/>
              </a:rPr>
              <a:t>baseline </a:t>
            </a:r>
            <a:r>
              <a:rPr lang="en-US" sz="2000" dirty="0" smtClean="0">
                <a:latin typeface="+mn-lt"/>
              </a:rPr>
              <a:t>data to improve service and measure progress</a:t>
            </a:r>
            <a:r>
              <a:rPr lang="en-US" sz="2000" dirty="0" smtClean="0"/>
              <a:t>. </a:t>
            </a:r>
            <a:endParaRPr lang="en-ZA" sz="2000" dirty="0"/>
          </a:p>
          <a:p>
            <a:endParaRPr lang="en-ZA" b="1" dirty="0"/>
          </a:p>
        </p:txBody>
      </p:sp>
      <p:sp>
        <p:nvSpPr>
          <p:cNvPr id="5" name="Slide Number Placeholder 4"/>
          <p:cNvSpPr>
            <a:spLocks noGrp="1"/>
          </p:cNvSpPr>
          <p:nvPr>
            <p:ph type="sldNum" sz="quarter" idx="12"/>
          </p:nvPr>
        </p:nvSpPr>
        <p:spPr/>
        <p:txBody>
          <a:bodyPr/>
          <a:lstStyle/>
          <a:p>
            <a:fld id="{36A71D92-91A0-4B7A-AA56-2A337B80AF29}" type="slidenum">
              <a:rPr lang="en-ZA" altLang="en-US" smtClean="0"/>
              <a:pPr/>
              <a:t>54</a:t>
            </a:fld>
            <a:endParaRPr lang="en-ZA" altLang="en-US"/>
          </a:p>
        </p:txBody>
      </p:sp>
    </p:spTree>
    <p:extLst>
      <p:ext uri="{BB962C8B-B14F-4D97-AF65-F5344CB8AC3E}">
        <p14:creationId xmlns:p14="http://schemas.microsoft.com/office/powerpoint/2010/main" xmlns="" val="298926784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95400" y="76200"/>
            <a:ext cx="7669088" cy="1341438"/>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ZA" sz="3600" dirty="0" smtClean="0"/>
              <a:t>Partner Survey </a:t>
            </a:r>
            <a:endParaRPr lang="en-ZA" sz="3600" dirty="0"/>
          </a:p>
        </p:txBody>
      </p:sp>
      <p:graphicFrame>
        <p:nvGraphicFramePr>
          <p:cNvPr id="3" name="Table 2"/>
          <p:cNvGraphicFramePr>
            <a:graphicFrameLocks noGrp="1"/>
          </p:cNvGraphicFramePr>
          <p:nvPr>
            <p:extLst/>
          </p:nvPr>
        </p:nvGraphicFramePr>
        <p:xfrm>
          <a:off x="755576" y="1417637"/>
          <a:ext cx="7776864" cy="4661582"/>
        </p:xfrm>
        <a:graphic>
          <a:graphicData uri="http://schemas.openxmlformats.org/drawingml/2006/table">
            <a:tbl>
              <a:tblPr firstRow="1" firstCol="1" bandRow="1"/>
              <a:tblGrid>
                <a:gridCol w="6906726">
                  <a:extLst>
                    <a:ext uri="{9D8B030D-6E8A-4147-A177-3AD203B41FA5}">
                      <a16:colId xmlns="" xmlns:a16="http://schemas.microsoft.com/office/drawing/2014/main" val="20000"/>
                    </a:ext>
                  </a:extLst>
                </a:gridCol>
                <a:gridCol w="870138">
                  <a:extLst>
                    <a:ext uri="{9D8B030D-6E8A-4147-A177-3AD203B41FA5}">
                      <a16:colId xmlns="" xmlns:a16="http://schemas.microsoft.com/office/drawing/2014/main" val="20001"/>
                    </a:ext>
                  </a:extLst>
                </a:gridCol>
              </a:tblGrid>
              <a:tr h="444298">
                <a:tc>
                  <a:txBody>
                    <a:bodyPr/>
                    <a:lstStyle/>
                    <a:p>
                      <a:pPr algn="just">
                        <a:lnSpc>
                          <a:spcPct val="115000"/>
                        </a:lnSpc>
                        <a:spcAft>
                          <a:spcPts val="600"/>
                        </a:spcAft>
                      </a:pPr>
                      <a:r>
                        <a:rPr lang="en-ZA" sz="1800" dirty="0">
                          <a:effectLst/>
                          <a:latin typeface="Calibri"/>
                          <a:ea typeface="Calibri"/>
                          <a:cs typeface="Times New Roman"/>
                        </a:rPr>
                        <a:t>Highest</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84AC04"/>
                    </a:solidFill>
                  </a:tcPr>
                </a:tc>
                <a:tc>
                  <a:txBody>
                    <a:bodyPr/>
                    <a:lstStyle/>
                    <a:p>
                      <a:pPr algn="just">
                        <a:lnSpc>
                          <a:spcPct val="115000"/>
                        </a:lnSpc>
                        <a:spcAft>
                          <a:spcPts val="600"/>
                        </a:spcAft>
                      </a:pPr>
                      <a:r>
                        <a:rPr lang="en-ZA" sz="1800" dirty="0">
                          <a:effectLst/>
                          <a:latin typeface="Calibri"/>
                          <a:ea typeface="Calibri"/>
                          <a:cs typeface="Times New Roman"/>
                        </a:rPr>
                        <a:t>Score</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AC04"/>
                    </a:solidFill>
                  </a:tcPr>
                </a:tc>
                <a:extLst>
                  <a:ext uri="{0D108BD9-81ED-4DB2-BD59-A6C34878D82A}">
                    <a16:rowId xmlns="" xmlns:a16="http://schemas.microsoft.com/office/drawing/2014/main" val="10000"/>
                  </a:ext>
                </a:extLst>
              </a:tr>
              <a:tr h="444298">
                <a:tc>
                  <a:txBody>
                    <a:bodyPr/>
                    <a:lstStyle/>
                    <a:p>
                      <a:pPr algn="just">
                        <a:lnSpc>
                          <a:spcPct val="115000"/>
                        </a:lnSpc>
                        <a:spcAft>
                          <a:spcPts val="600"/>
                        </a:spcAft>
                      </a:pPr>
                      <a:r>
                        <a:rPr lang="en-ZA" sz="1800" dirty="0">
                          <a:effectLst/>
                          <a:latin typeface="Calibri"/>
                          <a:ea typeface="Calibri"/>
                          <a:cs typeface="Times New Roman"/>
                        </a:rPr>
                        <a:t>The SIU is responsive when you communicate with them.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600"/>
                        </a:spcAft>
                      </a:pPr>
                      <a:r>
                        <a:rPr lang="en-ZA" sz="1800">
                          <a:effectLst/>
                          <a:latin typeface="Calibri"/>
                          <a:ea typeface="Calibri"/>
                          <a:cs typeface="Times New Roman"/>
                        </a:rPr>
                        <a:t>91</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extLst>
                  <a:ext uri="{0D108BD9-81ED-4DB2-BD59-A6C34878D82A}">
                    <a16:rowId xmlns="" xmlns:a16="http://schemas.microsoft.com/office/drawing/2014/main" val="10001"/>
                  </a:ext>
                </a:extLst>
              </a:tr>
              <a:tr h="444298">
                <a:tc>
                  <a:txBody>
                    <a:bodyPr/>
                    <a:lstStyle/>
                    <a:p>
                      <a:pPr algn="just">
                        <a:lnSpc>
                          <a:spcPct val="115000"/>
                        </a:lnSpc>
                        <a:spcAft>
                          <a:spcPts val="600"/>
                        </a:spcAft>
                      </a:pPr>
                      <a:r>
                        <a:rPr lang="en-ZA" sz="1800" dirty="0">
                          <a:effectLst/>
                          <a:latin typeface="Calibri"/>
                          <a:ea typeface="Calibri"/>
                          <a:cs typeface="Times New Roman"/>
                        </a:rPr>
                        <a:t>The SIU team shows commitment to their task.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600"/>
                        </a:spcAft>
                      </a:pPr>
                      <a:r>
                        <a:rPr lang="en-ZA" sz="1800">
                          <a:effectLst/>
                          <a:latin typeface="Calibri"/>
                          <a:ea typeface="Calibri"/>
                          <a:cs typeface="Times New Roman"/>
                        </a:rPr>
                        <a:t>88</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extLst>
                  <a:ext uri="{0D108BD9-81ED-4DB2-BD59-A6C34878D82A}">
                    <a16:rowId xmlns="" xmlns:a16="http://schemas.microsoft.com/office/drawing/2014/main" val="10002"/>
                  </a:ext>
                </a:extLst>
              </a:tr>
              <a:tr h="444298">
                <a:tc>
                  <a:txBody>
                    <a:bodyPr/>
                    <a:lstStyle/>
                    <a:p>
                      <a:pPr algn="just">
                        <a:lnSpc>
                          <a:spcPct val="115000"/>
                        </a:lnSpc>
                        <a:spcAft>
                          <a:spcPts val="600"/>
                        </a:spcAft>
                      </a:pPr>
                      <a:r>
                        <a:rPr lang="en-ZA" sz="1800" dirty="0">
                          <a:effectLst/>
                          <a:latin typeface="Calibri"/>
                          <a:ea typeface="Calibri"/>
                          <a:cs typeface="Times New Roman"/>
                        </a:rPr>
                        <a:t> The SIU’s turnaround times are sufficient.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600"/>
                        </a:spcAft>
                      </a:pPr>
                      <a:r>
                        <a:rPr lang="en-ZA" sz="1800">
                          <a:effectLst/>
                          <a:latin typeface="Calibri"/>
                          <a:ea typeface="Calibri"/>
                          <a:cs typeface="Times New Roman"/>
                        </a:rPr>
                        <a:t>81</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extLst>
                  <a:ext uri="{0D108BD9-81ED-4DB2-BD59-A6C34878D82A}">
                    <a16:rowId xmlns="" xmlns:a16="http://schemas.microsoft.com/office/drawing/2014/main" val="10003"/>
                  </a:ext>
                </a:extLst>
              </a:tr>
              <a:tr h="888595">
                <a:tc>
                  <a:txBody>
                    <a:bodyPr/>
                    <a:lstStyle/>
                    <a:p>
                      <a:pPr algn="just">
                        <a:lnSpc>
                          <a:spcPct val="115000"/>
                        </a:lnSpc>
                        <a:spcAft>
                          <a:spcPts val="600"/>
                        </a:spcAft>
                      </a:pPr>
                      <a:r>
                        <a:rPr lang="en-ZA" sz="1800" dirty="0">
                          <a:effectLst/>
                          <a:latin typeface="Calibri"/>
                          <a:ea typeface="Calibri"/>
                          <a:cs typeface="Times New Roman"/>
                        </a:rPr>
                        <a:t>The SIU team can be trusted to use the information they obtain in the proper manner.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600"/>
                        </a:spcAft>
                      </a:pPr>
                      <a:r>
                        <a:rPr lang="en-ZA" sz="1800">
                          <a:effectLst/>
                          <a:latin typeface="Calibri"/>
                          <a:ea typeface="Calibri"/>
                          <a:cs typeface="Times New Roman"/>
                        </a:rPr>
                        <a:t>81</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extLst>
                  <a:ext uri="{0D108BD9-81ED-4DB2-BD59-A6C34878D82A}">
                    <a16:rowId xmlns="" xmlns:a16="http://schemas.microsoft.com/office/drawing/2014/main" val="10004"/>
                  </a:ext>
                </a:extLst>
              </a:tr>
              <a:tr h="662902">
                <a:tc>
                  <a:txBody>
                    <a:bodyPr/>
                    <a:lstStyle/>
                    <a:p>
                      <a:pPr algn="just">
                        <a:lnSpc>
                          <a:spcPct val="115000"/>
                        </a:lnSpc>
                        <a:spcAft>
                          <a:spcPts val="600"/>
                        </a:spcAft>
                      </a:pPr>
                      <a:r>
                        <a:rPr lang="en-ZA" sz="1800" dirty="0">
                          <a:effectLst/>
                          <a:latin typeface="Calibri"/>
                          <a:ea typeface="Calibri"/>
                          <a:cs typeface="Times New Roman"/>
                        </a:rPr>
                        <a:t>The </a:t>
                      </a:r>
                      <a:r>
                        <a:rPr lang="en-ZA" sz="1800" dirty="0" smtClean="0">
                          <a:effectLst/>
                          <a:latin typeface="Calibri"/>
                          <a:ea typeface="Calibri"/>
                          <a:cs typeface="Times New Roman"/>
                        </a:rPr>
                        <a:t>level </a:t>
                      </a:r>
                      <a:r>
                        <a:rPr lang="en-ZA" sz="1800" dirty="0">
                          <a:effectLst/>
                          <a:latin typeface="Calibri"/>
                          <a:ea typeface="Calibri"/>
                          <a:cs typeface="Times New Roman"/>
                        </a:rPr>
                        <a:t>of Interaction between  your institution and the SIU is sufficient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600"/>
                        </a:spcAft>
                      </a:pPr>
                      <a:r>
                        <a:rPr lang="en-ZA" sz="1800">
                          <a:effectLst/>
                          <a:latin typeface="Calibri"/>
                          <a:ea typeface="Calibri"/>
                          <a:cs typeface="Times New Roman"/>
                        </a:rPr>
                        <a:t>78</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extLst>
                  <a:ext uri="{0D108BD9-81ED-4DB2-BD59-A6C34878D82A}">
                    <a16:rowId xmlns="" xmlns:a16="http://schemas.microsoft.com/office/drawing/2014/main" val="10005"/>
                  </a:ext>
                </a:extLst>
              </a:tr>
              <a:tr h="888595">
                <a:tc>
                  <a:txBody>
                    <a:bodyPr/>
                    <a:lstStyle/>
                    <a:p>
                      <a:pPr algn="just">
                        <a:lnSpc>
                          <a:spcPct val="115000"/>
                        </a:lnSpc>
                        <a:spcAft>
                          <a:spcPts val="600"/>
                        </a:spcAft>
                      </a:pPr>
                      <a:r>
                        <a:rPr lang="en-ZA" sz="1800" dirty="0">
                          <a:effectLst/>
                          <a:latin typeface="Calibri"/>
                          <a:ea typeface="Calibri"/>
                          <a:cs typeface="Times New Roman"/>
                        </a:rPr>
                        <a:t>The obligations referred to in the MOU between your institution and the SIU are adhered to.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600"/>
                        </a:spcAft>
                      </a:pPr>
                      <a:r>
                        <a:rPr lang="en-ZA" sz="1800">
                          <a:effectLst/>
                          <a:latin typeface="Calibri"/>
                          <a:ea typeface="Calibri"/>
                          <a:cs typeface="Times New Roman"/>
                        </a:rPr>
                        <a:t>78</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extLst>
                  <a:ext uri="{0D108BD9-81ED-4DB2-BD59-A6C34878D82A}">
                    <a16:rowId xmlns="" xmlns:a16="http://schemas.microsoft.com/office/drawing/2014/main" val="10006"/>
                  </a:ext>
                </a:extLst>
              </a:tr>
              <a:tr h="444298">
                <a:tc>
                  <a:txBody>
                    <a:bodyPr/>
                    <a:lstStyle/>
                    <a:p>
                      <a:pPr algn="just">
                        <a:lnSpc>
                          <a:spcPct val="115000"/>
                        </a:lnSpc>
                        <a:spcAft>
                          <a:spcPts val="600"/>
                        </a:spcAft>
                      </a:pPr>
                      <a:r>
                        <a:rPr lang="en-ZA" sz="1800" dirty="0">
                          <a:effectLst/>
                          <a:latin typeface="Calibri"/>
                          <a:ea typeface="Calibri"/>
                          <a:cs typeface="Times New Roman"/>
                        </a:rPr>
                        <a:t>The SIU collaborates effectively with you.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600"/>
                        </a:spcAft>
                      </a:pPr>
                      <a:r>
                        <a:rPr lang="en-ZA" sz="1800" dirty="0">
                          <a:effectLst/>
                          <a:latin typeface="Calibri"/>
                          <a:ea typeface="Calibri"/>
                          <a:cs typeface="Times New Roman"/>
                        </a:rPr>
                        <a:t>78</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extLst>
                  <a:ext uri="{0D108BD9-81ED-4DB2-BD59-A6C34878D82A}">
                    <a16:rowId xmlns="" xmlns:a16="http://schemas.microsoft.com/office/drawing/2014/main" val="10007"/>
                  </a:ext>
                </a:extLst>
              </a:tr>
            </a:tbl>
          </a:graphicData>
        </a:graphic>
      </p:graphicFrame>
      <p:pic>
        <p:nvPicPr>
          <p:cNvPr id="5" name="chart"/>
          <p:cNvPicPr>
            <a:picLocks noChangeAspect="1"/>
          </p:cNvPicPr>
          <p:nvPr/>
        </p:nvPicPr>
        <p:blipFill>
          <a:blip r:embed="rId2" cstate="print"/>
          <a:stretch>
            <a:fillRect/>
          </a:stretch>
        </p:blipFill>
        <p:spPr>
          <a:xfrm>
            <a:off x="0" y="0"/>
            <a:ext cx="1184420" cy="992708"/>
          </a:xfrm>
          <a:prstGeom prst="rect">
            <a:avLst/>
          </a:prstGeom>
        </p:spPr>
      </p:pic>
    </p:spTree>
    <p:extLst>
      <p:ext uri="{BB962C8B-B14F-4D97-AF65-F5344CB8AC3E}">
        <p14:creationId xmlns:p14="http://schemas.microsoft.com/office/powerpoint/2010/main" xmlns="" val="41749309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184420" y="0"/>
            <a:ext cx="7780068" cy="1417638"/>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ZA" sz="3200" dirty="0" smtClean="0"/>
              <a:t>Partner Survey </a:t>
            </a:r>
            <a:endParaRPr lang="en-ZA" sz="3200" dirty="0"/>
          </a:p>
        </p:txBody>
      </p:sp>
      <p:pic>
        <p:nvPicPr>
          <p:cNvPr id="5" name="chart"/>
          <p:cNvPicPr>
            <a:picLocks noChangeAspect="1"/>
          </p:cNvPicPr>
          <p:nvPr/>
        </p:nvPicPr>
        <p:blipFill>
          <a:blip r:embed="rId2" cstate="print"/>
          <a:stretch>
            <a:fillRect/>
          </a:stretch>
        </p:blipFill>
        <p:spPr>
          <a:xfrm>
            <a:off x="0" y="0"/>
            <a:ext cx="1184420" cy="992708"/>
          </a:xfrm>
          <a:prstGeom prst="rect">
            <a:avLst/>
          </a:prstGeom>
        </p:spPr>
      </p:pic>
      <p:graphicFrame>
        <p:nvGraphicFramePr>
          <p:cNvPr id="2" name="Table 1"/>
          <p:cNvGraphicFramePr>
            <a:graphicFrameLocks noGrp="1"/>
          </p:cNvGraphicFramePr>
          <p:nvPr>
            <p:extLst/>
          </p:nvPr>
        </p:nvGraphicFramePr>
        <p:xfrm>
          <a:off x="755576" y="1628800"/>
          <a:ext cx="7632848" cy="3960440"/>
        </p:xfrm>
        <a:graphic>
          <a:graphicData uri="http://schemas.openxmlformats.org/drawingml/2006/table">
            <a:tbl>
              <a:tblPr firstRow="1" firstCol="1" bandRow="1"/>
              <a:tblGrid>
                <a:gridCol w="6778823">
                  <a:extLst>
                    <a:ext uri="{9D8B030D-6E8A-4147-A177-3AD203B41FA5}">
                      <a16:colId xmlns="" xmlns:a16="http://schemas.microsoft.com/office/drawing/2014/main" val="20000"/>
                    </a:ext>
                  </a:extLst>
                </a:gridCol>
                <a:gridCol w="854025">
                  <a:extLst>
                    <a:ext uri="{9D8B030D-6E8A-4147-A177-3AD203B41FA5}">
                      <a16:colId xmlns="" xmlns:a16="http://schemas.microsoft.com/office/drawing/2014/main" val="20001"/>
                    </a:ext>
                  </a:extLst>
                </a:gridCol>
              </a:tblGrid>
              <a:tr h="495055">
                <a:tc>
                  <a:txBody>
                    <a:bodyPr/>
                    <a:lstStyle/>
                    <a:p>
                      <a:pPr algn="just">
                        <a:lnSpc>
                          <a:spcPct val="115000"/>
                        </a:lnSpc>
                        <a:spcAft>
                          <a:spcPts val="600"/>
                        </a:spcAft>
                      </a:pPr>
                      <a:r>
                        <a:rPr lang="en-ZA" sz="1800" dirty="0">
                          <a:effectLst/>
                          <a:latin typeface="Calibri"/>
                          <a:ea typeface="Calibri"/>
                          <a:cs typeface="Times New Roman"/>
                        </a:rPr>
                        <a:t>Lowest</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84AC04"/>
                    </a:solidFill>
                  </a:tcPr>
                </a:tc>
                <a:tc>
                  <a:txBody>
                    <a:bodyPr/>
                    <a:lstStyle/>
                    <a:p>
                      <a:pPr algn="just">
                        <a:lnSpc>
                          <a:spcPct val="115000"/>
                        </a:lnSpc>
                        <a:spcAft>
                          <a:spcPts val="600"/>
                        </a:spcAft>
                      </a:pPr>
                      <a:r>
                        <a:rPr lang="en-ZA" sz="1800">
                          <a:effectLst/>
                          <a:latin typeface="Calibri"/>
                          <a:ea typeface="Calibri"/>
                          <a:cs typeface="Times New Roman"/>
                        </a:rPr>
                        <a:t>Score</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AC04"/>
                    </a:solidFill>
                  </a:tcPr>
                </a:tc>
                <a:extLst>
                  <a:ext uri="{0D108BD9-81ED-4DB2-BD59-A6C34878D82A}">
                    <a16:rowId xmlns="" xmlns:a16="http://schemas.microsoft.com/office/drawing/2014/main" val="10000"/>
                  </a:ext>
                </a:extLst>
              </a:tr>
              <a:tr h="495055">
                <a:tc>
                  <a:txBody>
                    <a:bodyPr/>
                    <a:lstStyle/>
                    <a:p>
                      <a:pPr algn="just">
                        <a:lnSpc>
                          <a:spcPct val="115000"/>
                        </a:lnSpc>
                        <a:spcAft>
                          <a:spcPts val="600"/>
                        </a:spcAft>
                      </a:pPr>
                      <a:r>
                        <a:rPr lang="en-ZA" sz="1800" dirty="0">
                          <a:effectLst/>
                          <a:latin typeface="Calibri"/>
                          <a:ea typeface="Calibri"/>
                          <a:cs typeface="Times New Roman"/>
                        </a:rPr>
                        <a:t>The SIU team collaborates effectively with each other.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600"/>
                        </a:spcAft>
                      </a:pPr>
                      <a:r>
                        <a:rPr lang="en-ZA" sz="1800">
                          <a:effectLst/>
                          <a:latin typeface="Calibri"/>
                          <a:ea typeface="Calibri"/>
                          <a:cs typeface="Times New Roman"/>
                        </a:rPr>
                        <a:t>69</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extLst>
                  <a:ext uri="{0D108BD9-81ED-4DB2-BD59-A6C34878D82A}">
                    <a16:rowId xmlns="" xmlns:a16="http://schemas.microsoft.com/office/drawing/2014/main" val="10001"/>
                  </a:ext>
                </a:extLst>
              </a:tr>
              <a:tr h="495055">
                <a:tc>
                  <a:txBody>
                    <a:bodyPr/>
                    <a:lstStyle/>
                    <a:p>
                      <a:pPr algn="just">
                        <a:lnSpc>
                          <a:spcPct val="115000"/>
                        </a:lnSpc>
                        <a:spcAft>
                          <a:spcPts val="600"/>
                        </a:spcAft>
                      </a:pPr>
                      <a:r>
                        <a:rPr lang="en-ZA" sz="1800" dirty="0">
                          <a:effectLst/>
                          <a:latin typeface="Calibri"/>
                          <a:ea typeface="Calibri"/>
                          <a:cs typeface="Times New Roman"/>
                        </a:rPr>
                        <a:t>The SIU team collaborates effectively with other role players.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600"/>
                        </a:spcAft>
                      </a:pPr>
                      <a:r>
                        <a:rPr lang="en-ZA" sz="1800">
                          <a:effectLst/>
                          <a:latin typeface="Calibri"/>
                          <a:ea typeface="Calibri"/>
                          <a:cs typeface="Times New Roman"/>
                        </a:rPr>
                        <a:t>69</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extLst>
                  <a:ext uri="{0D108BD9-81ED-4DB2-BD59-A6C34878D82A}">
                    <a16:rowId xmlns="" xmlns:a16="http://schemas.microsoft.com/office/drawing/2014/main" val="10002"/>
                  </a:ext>
                </a:extLst>
              </a:tr>
              <a:tr h="495055">
                <a:tc>
                  <a:txBody>
                    <a:bodyPr/>
                    <a:lstStyle/>
                    <a:p>
                      <a:pPr algn="just">
                        <a:lnSpc>
                          <a:spcPct val="115000"/>
                        </a:lnSpc>
                        <a:spcAft>
                          <a:spcPts val="600"/>
                        </a:spcAft>
                      </a:pPr>
                      <a:r>
                        <a:rPr lang="en-ZA" sz="1800" dirty="0">
                          <a:effectLst/>
                          <a:latin typeface="Calibri"/>
                          <a:ea typeface="Calibri"/>
                          <a:cs typeface="Times New Roman"/>
                        </a:rPr>
                        <a:t> The SIU is highly effective at forensic data analysis</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600"/>
                        </a:spcAft>
                      </a:pPr>
                      <a:r>
                        <a:rPr lang="en-ZA" sz="1800">
                          <a:effectLst/>
                          <a:latin typeface="Calibri"/>
                          <a:ea typeface="Calibri"/>
                          <a:cs typeface="Times New Roman"/>
                        </a:rPr>
                        <a:t>69</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extLst>
                  <a:ext uri="{0D108BD9-81ED-4DB2-BD59-A6C34878D82A}">
                    <a16:rowId xmlns="" xmlns:a16="http://schemas.microsoft.com/office/drawing/2014/main" val="10003"/>
                  </a:ext>
                </a:extLst>
              </a:tr>
              <a:tr h="495055">
                <a:tc>
                  <a:txBody>
                    <a:bodyPr/>
                    <a:lstStyle/>
                    <a:p>
                      <a:pPr algn="just">
                        <a:lnSpc>
                          <a:spcPct val="115000"/>
                        </a:lnSpc>
                        <a:spcAft>
                          <a:spcPts val="600"/>
                        </a:spcAft>
                      </a:pPr>
                      <a:r>
                        <a:rPr lang="en-ZA" sz="1800" dirty="0">
                          <a:effectLst/>
                          <a:latin typeface="Calibri"/>
                          <a:ea typeface="Calibri"/>
                          <a:cs typeface="Times New Roman"/>
                        </a:rPr>
                        <a:t>The SIU is highly effective at civil litigation.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600"/>
                        </a:spcAft>
                      </a:pPr>
                      <a:r>
                        <a:rPr lang="en-ZA" sz="1800">
                          <a:effectLst/>
                          <a:latin typeface="Calibri"/>
                          <a:ea typeface="Calibri"/>
                          <a:cs typeface="Times New Roman"/>
                        </a:rPr>
                        <a:t>69</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extLst>
                  <a:ext uri="{0D108BD9-81ED-4DB2-BD59-A6C34878D82A}">
                    <a16:rowId xmlns="" xmlns:a16="http://schemas.microsoft.com/office/drawing/2014/main" val="10004"/>
                  </a:ext>
                </a:extLst>
              </a:tr>
              <a:tr h="495055">
                <a:tc>
                  <a:txBody>
                    <a:bodyPr/>
                    <a:lstStyle/>
                    <a:p>
                      <a:pPr algn="just">
                        <a:lnSpc>
                          <a:spcPct val="115000"/>
                        </a:lnSpc>
                        <a:spcAft>
                          <a:spcPts val="600"/>
                        </a:spcAft>
                      </a:pPr>
                      <a:r>
                        <a:rPr lang="en-ZA" sz="1800" dirty="0">
                          <a:effectLst/>
                          <a:latin typeface="Calibri"/>
                          <a:ea typeface="Calibri"/>
                          <a:cs typeface="Times New Roman"/>
                        </a:rPr>
                        <a:t>The SIU is highly effective at </a:t>
                      </a:r>
                      <a:r>
                        <a:rPr lang="en-ZA" sz="1800" dirty="0" err="1">
                          <a:effectLst/>
                          <a:latin typeface="Calibri"/>
                          <a:ea typeface="Calibri"/>
                          <a:cs typeface="Times New Roman"/>
                        </a:rPr>
                        <a:t>legals</a:t>
                      </a:r>
                      <a:r>
                        <a:rPr lang="en-ZA" sz="1800" dirty="0">
                          <a:effectLst/>
                          <a:latin typeface="Calibri"/>
                          <a:ea typeface="Calibri"/>
                          <a:cs typeface="Times New Roman"/>
                        </a:rPr>
                        <a:t>.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600"/>
                        </a:spcAft>
                      </a:pPr>
                      <a:r>
                        <a:rPr lang="en-ZA" sz="1800">
                          <a:effectLst/>
                          <a:latin typeface="Calibri"/>
                          <a:ea typeface="Calibri"/>
                          <a:cs typeface="Times New Roman"/>
                        </a:rPr>
                        <a:t>69</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extLst>
                  <a:ext uri="{0D108BD9-81ED-4DB2-BD59-A6C34878D82A}">
                    <a16:rowId xmlns="" xmlns:a16="http://schemas.microsoft.com/office/drawing/2014/main" val="10005"/>
                  </a:ext>
                </a:extLst>
              </a:tr>
              <a:tr h="495055">
                <a:tc>
                  <a:txBody>
                    <a:bodyPr/>
                    <a:lstStyle/>
                    <a:p>
                      <a:pPr algn="just">
                        <a:lnSpc>
                          <a:spcPct val="115000"/>
                        </a:lnSpc>
                        <a:spcAft>
                          <a:spcPts val="600"/>
                        </a:spcAft>
                      </a:pPr>
                      <a:r>
                        <a:rPr lang="en-ZA" sz="1800" dirty="0">
                          <a:effectLst/>
                          <a:latin typeface="Calibri"/>
                          <a:ea typeface="Calibri"/>
                          <a:cs typeface="Times New Roman"/>
                        </a:rPr>
                        <a:t>The SIU is highly effective at cyber forensics.</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600"/>
                        </a:spcAft>
                      </a:pPr>
                      <a:r>
                        <a:rPr lang="en-ZA" sz="1800">
                          <a:effectLst/>
                          <a:latin typeface="Calibri"/>
                          <a:ea typeface="Calibri"/>
                          <a:cs typeface="Times New Roman"/>
                        </a:rPr>
                        <a:t>66</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extLst>
                  <a:ext uri="{0D108BD9-81ED-4DB2-BD59-A6C34878D82A}">
                    <a16:rowId xmlns="" xmlns:a16="http://schemas.microsoft.com/office/drawing/2014/main" val="10006"/>
                  </a:ext>
                </a:extLst>
              </a:tr>
              <a:tr h="495055">
                <a:tc>
                  <a:txBody>
                    <a:bodyPr/>
                    <a:lstStyle/>
                    <a:p>
                      <a:pPr algn="just">
                        <a:lnSpc>
                          <a:spcPct val="115000"/>
                        </a:lnSpc>
                        <a:spcAft>
                          <a:spcPts val="600"/>
                        </a:spcAft>
                      </a:pPr>
                      <a:r>
                        <a:rPr lang="en-ZA" sz="1800">
                          <a:effectLst/>
                          <a:latin typeface="Calibri"/>
                          <a:ea typeface="Calibri"/>
                          <a:cs typeface="Times New Roman"/>
                        </a:rPr>
                        <a:t>The SIU team operates effectively in a diverse environment.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600"/>
                        </a:spcAft>
                      </a:pPr>
                      <a:r>
                        <a:rPr lang="en-ZA" sz="1800" dirty="0">
                          <a:effectLst/>
                          <a:latin typeface="Calibri"/>
                          <a:ea typeface="Calibri"/>
                          <a:cs typeface="Times New Roman"/>
                        </a:rPr>
                        <a:t>66</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xmlns="" val="400418370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528" y="274638"/>
            <a:ext cx="6763072" cy="563562"/>
          </a:xfrm>
        </p:spPr>
        <p:txBody>
          <a:bodyPr>
            <a:normAutofit fontScale="90000"/>
          </a:bodyPr>
          <a:lstStyle/>
          <a:p>
            <a:pPr algn="l"/>
            <a:r>
              <a:rPr lang="en-ZA" sz="2200" b="1" dirty="0" smtClean="0"/>
              <a:t>Breakdown of the respondents by demographics (3/6)</a:t>
            </a:r>
            <a:endParaRPr lang="en-ZA" sz="2200" b="1" dirty="0"/>
          </a:p>
        </p:txBody>
      </p:sp>
      <p:graphicFrame>
        <p:nvGraphicFramePr>
          <p:cNvPr id="7" name="Content Placeholder 6"/>
          <p:cNvGraphicFramePr>
            <a:graphicFrameLocks noGrp="1"/>
          </p:cNvGraphicFramePr>
          <p:nvPr>
            <p:ph sz="half" idx="1"/>
            <p:extLst/>
          </p:nvPr>
        </p:nvGraphicFramePr>
        <p:xfrm>
          <a:off x="755576" y="2005950"/>
          <a:ext cx="7344816" cy="4447386"/>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8"/>
          <p:cNvSpPr/>
          <p:nvPr/>
        </p:nvSpPr>
        <p:spPr>
          <a:xfrm>
            <a:off x="1878748" y="1311684"/>
            <a:ext cx="6221644" cy="400110"/>
          </a:xfrm>
          <a:prstGeom prst="rect">
            <a:avLst/>
          </a:prstGeom>
        </p:spPr>
        <p:txBody>
          <a:bodyPr wrap="square">
            <a:spAutoFit/>
          </a:bodyPr>
          <a:lstStyle/>
          <a:p>
            <a:r>
              <a:rPr lang="en-ZA" sz="2000" b="1" dirty="0"/>
              <a:t>Stakeholder survey: Level of government of investigation</a:t>
            </a:r>
          </a:p>
        </p:txBody>
      </p:sp>
      <p:sp>
        <p:nvSpPr>
          <p:cNvPr id="5" name="Slide Number Placeholder 4"/>
          <p:cNvSpPr>
            <a:spLocks noGrp="1"/>
          </p:cNvSpPr>
          <p:nvPr>
            <p:ph type="sldNum" sz="quarter" idx="12"/>
          </p:nvPr>
        </p:nvSpPr>
        <p:spPr/>
        <p:txBody>
          <a:bodyPr/>
          <a:lstStyle/>
          <a:p>
            <a:fld id="{36A71D92-91A0-4B7A-AA56-2A337B80AF29}" type="slidenum">
              <a:rPr lang="en-ZA" altLang="en-US" smtClean="0"/>
              <a:pPr/>
              <a:t>57</a:t>
            </a:fld>
            <a:endParaRPr lang="en-ZA" altLang="en-US"/>
          </a:p>
        </p:txBody>
      </p:sp>
    </p:spTree>
    <p:extLst>
      <p:ext uri="{BB962C8B-B14F-4D97-AF65-F5344CB8AC3E}">
        <p14:creationId xmlns:p14="http://schemas.microsoft.com/office/powerpoint/2010/main" xmlns="" val="74320354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450834" y="1450713"/>
            <a:ext cx="6653692" cy="400110"/>
          </a:xfrm>
          <a:prstGeom prst="rect">
            <a:avLst/>
          </a:prstGeom>
        </p:spPr>
        <p:txBody>
          <a:bodyPr wrap="square">
            <a:spAutoFit/>
          </a:bodyPr>
          <a:lstStyle/>
          <a:p>
            <a:pPr algn="ctr"/>
            <a:r>
              <a:rPr lang="en-ZA" sz="2000" b="1" dirty="0"/>
              <a:t>Stakeholder survey: </a:t>
            </a:r>
            <a:r>
              <a:rPr lang="en-ZA" sz="2000" b="1" dirty="0" smtClean="0"/>
              <a:t>Year of proclamation of </a:t>
            </a:r>
            <a:r>
              <a:rPr lang="en-ZA" sz="2000" b="1" dirty="0"/>
              <a:t>investigation</a:t>
            </a:r>
          </a:p>
        </p:txBody>
      </p:sp>
      <p:graphicFrame>
        <p:nvGraphicFramePr>
          <p:cNvPr id="8" name="Content Placeholder 7"/>
          <p:cNvGraphicFramePr>
            <a:graphicFrameLocks noGrp="1"/>
          </p:cNvGraphicFramePr>
          <p:nvPr>
            <p:ph sz="half" idx="1"/>
            <p:extLst/>
          </p:nvPr>
        </p:nvGraphicFramePr>
        <p:xfrm>
          <a:off x="910042" y="2246326"/>
          <a:ext cx="7499176" cy="4118093"/>
        </p:xfrm>
        <a:graphic>
          <a:graphicData uri="http://schemas.openxmlformats.org/drawingml/2006/chart">
            <c:chart xmlns:c="http://schemas.openxmlformats.org/drawingml/2006/chart" xmlns:r="http://schemas.openxmlformats.org/officeDocument/2006/relationships" r:id="rId2"/>
          </a:graphicData>
        </a:graphic>
      </p:graphicFrame>
      <p:sp>
        <p:nvSpPr>
          <p:cNvPr id="12" name="Title 1"/>
          <p:cNvSpPr>
            <a:spLocks noGrp="1"/>
          </p:cNvSpPr>
          <p:nvPr>
            <p:ph type="title"/>
          </p:nvPr>
        </p:nvSpPr>
        <p:spPr>
          <a:xfrm>
            <a:off x="1092754" y="274638"/>
            <a:ext cx="6755846" cy="639762"/>
          </a:xfrm>
        </p:spPr>
        <p:txBody>
          <a:bodyPr>
            <a:normAutofit fontScale="90000"/>
          </a:bodyPr>
          <a:lstStyle/>
          <a:p>
            <a:pPr algn="l"/>
            <a:r>
              <a:rPr lang="en-ZA" sz="2200" b="1" dirty="0" smtClean="0"/>
              <a:t>Breakdown of the respondents by demographics (4/6</a:t>
            </a:r>
            <a:endParaRPr lang="en-ZA" sz="2200" b="1" dirty="0"/>
          </a:p>
        </p:txBody>
      </p:sp>
      <p:sp>
        <p:nvSpPr>
          <p:cNvPr id="4" name="Slide Number Placeholder 3"/>
          <p:cNvSpPr>
            <a:spLocks noGrp="1"/>
          </p:cNvSpPr>
          <p:nvPr>
            <p:ph type="sldNum" sz="quarter" idx="12"/>
          </p:nvPr>
        </p:nvSpPr>
        <p:spPr/>
        <p:txBody>
          <a:bodyPr/>
          <a:lstStyle/>
          <a:p>
            <a:fld id="{36A71D92-91A0-4B7A-AA56-2A337B80AF29}" type="slidenum">
              <a:rPr lang="en-ZA" altLang="en-US" smtClean="0"/>
              <a:pPr/>
              <a:t>58</a:t>
            </a:fld>
            <a:endParaRPr lang="en-ZA" altLang="en-US"/>
          </a:p>
        </p:txBody>
      </p:sp>
    </p:spTree>
    <p:extLst>
      <p:ext uri="{BB962C8B-B14F-4D97-AF65-F5344CB8AC3E}">
        <p14:creationId xmlns:p14="http://schemas.microsoft.com/office/powerpoint/2010/main" xmlns="" val="20286156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3" hidden="1"/>
          <p:cNvPicPr>
            <a:picLocks noGrp="1"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16100" y="2632075"/>
            <a:ext cx="190500" cy="14287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itle 1"/>
          <p:cNvSpPr txBox="1">
            <a:spLocks/>
          </p:cNvSpPr>
          <p:nvPr/>
        </p:nvSpPr>
        <p:spPr>
          <a:xfrm>
            <a:off x="1143000" y="228600"/>
            <a:ext cx="6248400" cy="850106"/>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eaLnBrk="0" hangingPunct="0"/>
            <a:r>
              <a:rPr lang="en-ZA" sz="2800" b="1" dirty="0"/>
              <a:t>Operations </a:t>
            </a:r>
            <a:r>
              <a:rPr lang="en-ZA" sz="2800" b="1" dirty="0" smtClean="0"/>
              <a:t>– Stakeholders….(5/6)</a:t>
            </a:r>
            <a:endParaRPr lang="en-ZA" sz="2800" b="1" dirty="0"/>
          </a:p>
        </p:txBody>
      </p:sp>
      <p:graphicFrame>
        <p:nvGraphicFramePr>
          <p:cNvPr id="8" name="Chart 7"/>
          <p:cNvGraphicFramePr>
            <a:graphicFrameLocks/>
          </p:cNvGraphicFramePr>
          <p:nvPr>
            <p:extLst>
              <p:ext uri="{D42A27DB-BD31-4B8C-83A1-F6EECF244321}">
                <p14:modId xmlns:p14="http://schemas.microsoft.com/office/powerpoint/2010/main" xmlns="" val="2119543241"/>
              </p:ext>
            </p:extLst>
          </p:nvPr>
        </p:nvGraphicFramePr>
        <p:xfrm>
          <a:off x="176503" y="1034375"/>
          <a:ext cx="4194523" cy="27904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extLst>
              <p:ext uri="{D42A27DB-BD31-4B8C-83A1-F6EECF244321}">
                <p14:modId xmlns:p14="http://schemas.microsoft.com/office/powerpoint/2010/main" xmlns="" val="2294088685"/>
              </p:ext>
            </p:extLst>
          </p:nvPr>
        </p:nvGraphicFramePr>
        <p:xfrm>
          <a:off x="4642992" y="1097538"/>
          <a:ext cx="4501008" cy="27960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a:graphicFrameLocks/>
          </p:cNvGraphicFramePr>
          <p:nvPr>
            <p:extLst>
              <p:ext uri="{D42A27DB-BD31-4B8C-83A1-F6EECF244321}">
                <p14:modId xmlns:p14="http://schemas.microsoft.com/office/powerpoint/2010/main" xmlns="" val="98532723"/>
              </p:ext>
            </p:extLst>
          </p:nvPr>
        </p:nvGraphicFramePr>
        <p:xfrm>
          <a:off x="779489" y="3962400"/>
          <a:ext cx="7727006" cy="2664296"/>
        </p:xfrm>
        <a:graphic>
          <a:graphicData uri="http://schemas.openxmlformats.org/drawingml/2006/chart">
            <c:chart xmlns:c="http://schemas.openxmlformats.org/drawingml/2006/chart" xmlns:r="http://schemas.openxmlformats.org/officeDocument/2006/relationships" r:id="rId5"/>
          </a:graphicData>
        </a:graphic>
      </p:graphicFrame>
      <p:sp>
        <p:nvSpPr>
          <p:cNvPr id="4" name="Slide Number Placeholder 3"/>
          <p:cNvSpPr>
            <a:spLocks noGrp="1"/>
          </p:cNvSpPr>
          <p:nvPr>
            <p:ph type="sldNum" sz="quarter" idx="12"/>
          </p:nvPr>
        </p:nvSpPr>
        <p:spPr/>
        <p:txBody>
          <a:bodyPr/>
          <a:lstStyle/>
          <a:p>
            <a:fld id="{C83DE38E-0E7B-453E-83E4-A5FCF588E108}" type="slidenum">
              <a:rPr lang="en-ZA" altLang="en-US" smtClean="0"/>
              <a:pPr/>
              <a:t>59</a:t>
            </a:fld>
            <a:endParaRPr lang="en-ZA" altLang="en-US"/>
          </a:p>
        </p:txBody>
      </p:sp>
    </p:spTree>
    <p:extLst>
      <p:ext uri="{BB962C8B-B14F-4D97-AF65-F5344CB8AC3E}">
        <p14:creationId xmlns:p14="http://schemas.microsoft.com/office/powerpoint/2010/main" xmlns="" val="22273395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132" y="2852936"/>
            <a:ext cx="9123270" cy="1080120"/>
          </a:xfrm>
          <a:solidFill>
            <a:schemeClr val="tx1"/>
          </a:solidFill>
        </p:spPr>
        <p:txBody>
          <a:bodyPr/>
          <a:lstStyle/>
          <a:p>
            <a:pPr marL="0" indent="0" algn="ctr">
              <a:buNone/>
            </a:pPr>
            <a:r>
              <a:rPr lang="en-US" sz="4800" b="1" dirty="0" smtClean="0">
                <a:solidFill>
                  <a:schemeClr val="bg1"/>
                </a:solidFill>
                <a:latin typeface="+mn-lt"/>
              </a:rPr>
              <a:t>CASE ASSESSMENT</a:t>
            </a:r>
            <a:endParaRPr lang="en-US" sz="4800" b="1" dirty="0">
              <a:solidFill>
                <a:schemeClr val="bg1"/>
              </a:solidFill>
              <a:latin typeface="+mn-lt"/>
            </a:endParaRPr>
          </a:p>
        </p:txBody>
      </p:sp>
      <p:sp>
        <p:nvSpPr>
          <p:cNvPr id="4" name="Slide Number Placeholder 3"/>
          <p:cNvSpPr>
            <a:spLocks noGrp="1"/>
          </p:cNvSpPr>
          <p:nvPr>
            <p:ph type="sldNum" sz="quarter" idx="16"/>
          </p:nvPr>
        </p:nvSpPr>
        <p:spPr/>
        <p:txBody>
          <a:bodyPr/>
          <a:lstStyle/>
          <a:p>
            <a:pPr>
              <a:defRPr/>
            </a:pPr>
            <a:fld id="{0C5DBD5E-B463-434A-AFDF-C337DCC5D644}" type="slidenum">
              <a:rPr lang="en-ZA" smtClean="0"/>
              <a:pPr>
                <a:defRPr/>
              </a:pPr>
              <a:t>6</a:t>
            </a:fld>
            <a:endParaRPr lang="en-ZA" dirty="0"/>
          </a:p>
        </p:txBody>
      </p:sp>
    </p:spTree>
    <p:extLst>
      <p:ext uri="{BB962C8B-B14F-4D97-AF65-F5344CB8AC3E}">
        <p14:creationId xmlns:p14="http://schemas.microsoft.com/office/powerpoint/2010/main" xmlns="" val="47822800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xmlns="" val="531651990"/>
              </p:ext>
            </p:extLst>
          </p:nvPr>
        </p:nvGraphicFramePr>
        <p:xfrm>
          <a:off x="899592" y="966738"/>
          <a:ext cx="7952866" cy="2515511"/>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p:cNvSpPr txBox="1">
            <a:spLocks/>
          </p:cNvSpPr>
          <p:nvPr/>
        </p:nvSpPr>
        <p:spPr>
          <a:xfrm>
            <a:off x="1098104" y="269032"/>
            <a:ext cx="6598096" cy="569168"/>
          </a:xfrm>
          <a:prstGeom prst="rect">
            <a:avLst/>
          </a:prstGeom>
        </p:spPr>
        <p:txBody>
          <a:bodyPr>
            <a:normAutofit fontScale="8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eaLnBrk="0" hangingPunct="0"/>
            <a:r>
              <a:rPr lang="en-ZA" sz="3100" b="1" dirty="0"/>
              <a:t>Stakeholder survey – </a:t>
            </a:r>
            <a:r>
              <a:rPr lang="en-ZA" sz="3100" b="1" dirty="0" smtClean="0"/>
              <a:t>Effectiveness (6/6)</a:t>
            </a:r>
            <a:endParaRPr lang="en-ZA" sz="3100" b="1" dirty="0"/>
          </a:p>
        </p:txBody>
      </p:sp>
      <p:graphicFrame>
        <p:nvGraphicFramePr>
          <p:cNvPr id="5" name="Chart 4"/>
          <p:cNvGraphicFramePr>
            <a:graphicFrameLocks/>
          </p:cNvGraphicFramePr>
          <p:nvPr>
            <p:extLst>
              <p:ext uri="{D42A27DB-BD31-4B8C-83A1-F6EECF244321}">
                <p14:modId xmlns:p14="http://schemas.microsoft.com/office/powerpoint/2010/main" xmlns="" val="2715437514"/>
              </p:ext>
            </p:extLst>
          </p:nvPr>
        </p:nvGraphicFramePr>
        <p:xfrm>
          <a:off x="717066" y="3501008"/>
          <a:ext cx="8036717" cy="2857500"/>
        </p:xfrm>
        <a:graphic>
          <a:graphicData uri="http://schemas.openxmlformats.org/drawingml/2006/chart">
            <c:chart xmlns:c="http://schemas.openxmlformats.org/drawingml/2006/chart" xmlns:r="http://schemas.openxmlformats.org/officeDocument/2006/relationships" r:id="rId3"/>
          </a:graphicData>
        </a:graphic>
      </p:graphicFrame>
      <p:sp>
        <p:nvSpPr>
          <p:cNvPr id="7" name="Slide Number Placeholder 6"/>
          <p:cNvSpPr>
            <a:spLocks noGrp="1"/>
          </p:cNvSpPr>
          <p:nvPr>
            <p:ph type="sldNum" sz="quarter" idx="12"/>
          </p:nvPr>
        </p:nvSpPr>
        <p:spPr/>
        <p:txBody>
          <a:bodyPr/>
          <a:lstStyle/>
          <a:p>
            <a:fld id="{C83DE38E-0E7B-453E-83E4-A5FCF588E108}" type="slidenum">
              <a:rPr lang="en-ZA" altLang="en-US" smtClean="0"/>
              <a:pPr/>
              <a:t>60</a:t>
            </a:fld>
            <a:endParaRPr lang="en-ZA" altLang="en-US"/>
          </a:p>
        </p:txBody>
      </p:sp>
    </p:spTree>
    <p:extLst>
      <p:ext uri="{BB962C8B-B14F-4D97-AF65-F5344CB8AC3E}">
        <p14:creationId xmlns:p14="http://schemas.microsoft.com/office/powerpoint/2010/main" xmlns="" val="328705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132" y="2852936"/>
            <a:ext cx="9123270" cy="1338064"/>
          </a:xfrm>
          <a:solidFill>
            <a:schemeClr val="tx1"/>
          </a:solidFill>
        </p:spPr>
        <p:txBody>
          <a:bodyPr/>
          <a:lstStyle/>
          <a:p>
            <a:pPr marL="0" indent="0" algn="ctr">
              <a:buNone/>
            </a:pPr>
            <a:r>
              <a:rPr lang="en-US" sz="4000" b="1" dirty="0" smtClean="0">
                <a:solidFill>
                  <a:schemeClr val="bg1"/>
                </a:solidFill>
                <a:latin typeface="+mn-lt"/>
              </a:rPr>
              <a:t>Market Data Analytics</a:t>
            </a:r>
            <a:endParaRPr lang="en-US" sz="4000" b="1" dirty="0">
              <a:solidFill>
                <a:schemeClr val="bg1"/>
              </a:solidFill>
              <a:latin typeface="+mn-lt"/>
            </a:endParaRPr>
          </a:p>
        </p:txBody>
      </p:sp>
      <p:sp>
        <p:nvSpPr>
          <p:cNvPr id="4" name="Slide Number Placeholder 3"/>
          <p:cNvSpPr>
            <a:spLocks noGrp="1"/>
          </p:cNvSpPr>
          <p:nvPr>
            <p:ph type="sldNum" sz="quarter" idx="16"/>
          </p:nvPr>
        </p:nvSpPr>
        <p:spPr/>
        <p:txBody>
          <a:bodyPr/>
          <a:lstStyle/>
          <a:p>
            <a:pPr>
              <a:defRPr/>
            </a:pPr>
            <a:fld id="{0C5DBD5E-B463-434A-AFDF-C337DCC5D644}" type="slidenum">
              <a:rPr lang="en-ZA" smtClean="0"/>
              <a:pPr>
                <a:defRPr/>
              </a:pPr>
              <a:t>61</a:t>
            </a:fld>
            <a:endParaRPr lang="en-ZA" dirty="0"/>
          </a:p>
        </p:txBody>
      </p:sp>
    </p:spTree>
    <p:extLst>
      <p:ext uri="{BB962C8B-B14F-4D97-AF65-F5344CB8AC3E}">
        <p14:creationId xmlns:p14="http://schemas.microsoft.com/office/powerpoint/2010/main" xmlns="" val="352149503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675" y="1066800"/>
            <a:ext cx="9010650" cy="5638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C83DE38E-0E7B-453E-83E4-A5FCF588E108}" type="slidenum">
              <a:rPr lang="en-ZA" altLang="en-US" smtClean="0">
                <a:solidFill>
                  <a:schemeClr val="tx1"/>
                </a:solidFill>
              </a:rPr>
              <a:pPr/>
              <a:t>62</a:t>
            </a:fld>
            <a:endParaRPr lang="en-ZA" altLang="en-US">
              <a:solidFill>
                <a:schemeClr val="tx1"/>
              </a:solidFill>
            </a:endParaRPr>
          </a:p>
        </p:txBody>
      </p:sp>
      <p:sp>
        <p:nvSpPr>
          <p:cNvPr id="4" name="Rectangle 3"/>
          <p:cNvSpPr/>
          <p:nvPr/>
        </p:nvSpPr>
        <p:spPr>
          <a:xfrm>
            <a:off x="1096279" y="228600"/>
            <a:ext cx="6295121" cy="461665"/>
          </a:xfrm>
          <a:prstGeom prst="rect">
            <a:avLst/>
          </a:prstGeom>
        </p:spPr>
        <p:txBody>
          <a:bodyPr wrap="none">
            <a:spAutoFit/>
          </a:bodyPr>
          <a:lstStyle/>
          <a:p>
            <a:pPr indent="-342900" eaLnBrk="0" hangingPunct="0"/>
            <a:r>
              <a:rPr lang="en-ZA" sz="2400" b="1" dirty="0">
                <a:solidFill>
                  <a:srgbClr val="000000"/>
                </a:solidFill>
                <a:effectLst>
                  <a:outerShdw blurRad="38100" dist="38100" dir="2700000" algn="tl">
                    <a:srgbClr val="000000">
                      <a:alpha val="43137"/>
                    </a:srgbClr>
                  </a:outerShdw>
                </a:effectLst>
                <a:latin typeface="Arial"/>
                <a:cs typeface="+mj-cs"/>
              </a:rPr>
              <a:t>Conceptual Model: Market Data Analytics </a:t>
            </a:r>
          </a:p>
        </p:txBody>
      </p:sp>
    </p:spTree>
    <p:extLst>
      <p:ext uri="{BB962C8B-B14F-4D97-AF65-F5344CB8AC3E}">
        <p14:creationId xmlns:p14="http://schemas.microsoft.com/office/powerpoint/2010/main" xmlns="" val="39541104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132" y="2852936"/>
            <a:ext cx="9123270" cy="1338064"/>
          </a:xfrm>
          <a:solidFill>
            <a:schemeClr val="tx1"/>
          </a:solidFill>
        </p:spPr>
        <p:txBody>
          <a:bodyPr/>
          <a:lstStyle/>
          <a:p>
            <a:pPr marL="0" indent="0" algn="ctr">
              <a:buNone/>
            </a:pPr>
            <a:r>
              <a:rPr lang="en-US" sz="4000" b="1" dirty="0" smtClean="0">
                <a:solidFill>
                  <a:schemeClr val="bg1"/>
                </a:solidFill>
                <a:latin typeface="+mn-lt"/>
              </a:rPr>
              <a:t>UPDATE on SABC and DWA</a:t>
            </a:r>
            <a:endParaRPr lang="en-US" sz="4000" b="1" dirty="0">
              <a:solidFill>
                <a:schemeClr val="bg1"/>
              </a:solidFill>
              <a:latin typeface="+mn-lt"/>
            </a:endParaRPr>
          </a:p>
        </p:txBody>
      </p:sp>
      <p:sp>
        <p:nvSpPr>
          <p:cNvPr id="4" name="Slide Number Placeholder 3"/>
          <p:cNvSpPr>
            <a:spLocks noGrp="1"/>
          </p:cNvSpPr>
          <p:nvPr>
            <p:ph type="sldNum" sz="quarter" idx="16"/>
          </p:nvPr>
        </p:nvSpPr>
        <p:spPr/>
        <p:txBody>
          <a:bodyPr/>
          <a:lstStyle/>
          <a:p>
            <a:pPr>
              <a:defRPr/>
            </a:pPr>
            <a:fld id="{0C5DBD5E-B463-434A-AFDF-C337DCC5D644}" type="slidenum">
              <a:rPr lang="en-ZA" smtClean="0"/>
              <a:pPr>
                <a:defRPr/>
              </a:pPr>
              <a:t>63</a:t>
            </a:fld>
            <a:endParaRPr lang="en-ZA" dirty="0"/>
          </a:p>
        </p:txBody>
      </p:sp>
    </p:spTree>
    <p:extLst>
      <p:ext uri="{BB962C8B-B14F-4D97-AF65-F5344CB8AC3E}">
        <p14:creationId xmlns:p14="http://schemas.microsoft.com/office/powerpoint/2010/main" xmlns="" val="153420742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5"/>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13899" b="33594"/>
          <a:stretch/>
        </p:blipFill>
        <p:spPr bwMode="auto">
          <a:xfrm>
            <a:off x="8650991" y="6416554"/>
            <a:ext cx="430559" cy="3731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7"/>
          <p:cNvSpPr/>
          <p:nvPr/>
        </p:nvSpPr>
        <p:spPr>
          <a:xfrm>
            <a:off x="754188" y="1628800"/>
            <a:ext cx="7863948" cy="707886"/>
          </a:xfrm>
          <a:prstGeom prst="rect">
            <a:avLst/>
          </a:prstGeom>
        </p:spPr>
        <p:txBody>
          <a:bodyPr wrap="none">
            <a:spAutoFit/>
          </a:bodyPr>
          <a:lstStyle/>
          <a:p>
            <a:r>
              <a:rPr lang="en-US" sz="4000" dirty="0"/>
              <a:t>SPECIAL INVESTIGATING UNIT </a:t>
            </a:r>
          </a:p>
        </p:txBody>
      </p:sp>
      <p:sp>
        <p:nvSpPr>
          <p:cNvPr id="14" name="Rectangle 13"/>
          <p:cNvSpPr/>
          <p:nvPr/>
        </p:nvSpPr>
        <p:spPr>
          <a:xfrm>
            <a:off x="467544" y="2500156"/>
            <a:ext cx="8150592" cy="1384995"/>
          </a:xfrm>
          <a:prstGeom prst="rect">
            <a:avLst/>
          </a:prstGeom>
        </p:spPr>
        <p:txBody>
          <a:bodyPr wrap="square">
            <a:spAutoFit/>
          </a:bodyPr>
          <a:lstStyle/>
          <a:p>
            <a:pPr algn="ctr">
              <a:lnSpc>
                <a:spcPct val="150000"/>
              </a:lnSpc>
            </a:pPr>
            <a:r>
              <a:rPr lang="en-US" sz="2800" dirty="0" smtClean="0"/>
              <a:t>Presentation</a:t>
            </a:r>
          </a:p>
          <a:p>
            <a:pPr algn="ctr">
              <a:lnSpc>
                <a:spcPct val="150000"/>
              </a:lnSpc>
            </a:pPr>
            <a:r>
              <a:rPr lang="en-US" sz="2800" dirty="0" smtClean="0"/>
              <a:t>Department of Water and Sanitation </a:t>
            </a:r>
          </a:p>
        </p:txBody>
      </p:sp>
      <p:sp>
        <p:nvSpPr>
          <p:cNvPr id="3" name="Slide Number Placeholder 2"/>
          <p:cNvSpPr>
            <a:spLocks noGrp="1"/>
          </p:cNvSpPr>
          <p:nvPr>
            <p:ph type="sldNum" sz="quarter" idx="12"/>
          </p:nvPr>
        </p:nvSpPr>
        <p:spPr/>
        <p:txBody>
          <a:bodyPr/>
          <a:lstStyle/>
          <a:p>
            <a:pPr>
              <a:defRPr/>
            </a:pPr>
            <a:fld id="{1D2DA13F-7918-495A-87C0-AB9E88369210}" type="slidenum">
              <a:rPr lang="en-ZA" smtClean="0">
                <a:solidFill>
                  <a:srgbClr val="000000">
                    <a:tint val="75000"/>
                  </a:srgbClr>
                </a:solidFill>
              </a:rPr>
              <a:pPr>
                <a:defRPr/>
              </a:pPr>
              <a:t>64</a:t>
            </a:fld>
            <a:endParaRPr lang="en-ZA" dirty="0">
              <a:solidFill>
                <a:srgbClr val="000000">
                  <a:tint val="75000"/>
                </a:srgbClr>
              </a:solidFill>
            </a:endParaRPr>
          </a:p>
        </p:txBody>
      </p:sp>
      <p:pic>
        <p:nvPicPr>
          <p:cNvPr id="2" name="Picture 1"/>
          <p:cNvPicPr>
            <a:picLocks noChangeAspect="1"/>
          </p:cNvPicPr>
          <p:nvPr/>
        </p:nvPicPr>
        <p:blipFill>
          <a:blip r:embed="rId4" cstate="print"/>
          <a:stretch>
            <a:fillRect/>
          </a:stretch>
        </p:blipFill>
        <p:spPr>
          <a:xfrm>
            <a:off x="467544" y="5156200"/>
            <a:ext cx="3781425" cy="1200150"/>
          </a:xfrm>
          <a:prstGeom prst="rect">
            <a:avLst/>
          </a:prstGeom>
        </p:spPr>
      </p:pic>
    </p:spTree>
    <p:extLst>
      <p:ext uri="{BB962C8B-B14F-4D97-AF65-F5344CB8AC3E}">
        <p14:creationId xmlns:p14="http://schemas.microsoft.com/office/powerpoint/2010/main" xmlns="" val="335820449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p:txBody>
          <a:bodyPr/>
          <a:lstStyle/>
          <a:p>
            <a:pPr>
              <a:defRPr/>
            </a:pPr>
            <a:fld id="{DC1BAB4B-37C3-4540-AA8B-870B3C3EF0FC}" type="slidenum">
              <a:rPr lang="en-ZA" smtClean="0">
                <a:solidFill>
                  <a:srgbClr val="000000">
                    <a:tint val="75000"/>
                  </a:srgbClr>
                </a:solidFill>
              </a:rPr>
              <a:pPr>
                <a:defRPr/>
              </a:pPr>
              <a:t>65</a:t>
            </a:fld>
            <a:endParaRPr lang="en-ZA" dirty="0">
              <a:solidFill>
                <a:srgbClr val="000000">
                  <a:tint val="75000"/>
                </a:srgbClr>
              </a:solidFill>
            </a:endParaRPr>
          </a:p>
        </p:txBody>
      </p:sp>
      <p:sp>
        <p:nvSpPr>
          <p:cNvPr id="6" name="Content Placeholder 5"/>
          <p:cNvSpPr>
            <a:spLocks noGrp="1"/>
          </p:cNvSpPr>
          <p:nvPr>
            <p:ph idx="13"/>
          </p:nvPr>
        </p:nvSpPr>
        <p:spPr/>
        <p:txBody>
          <a:bodyPr/>
          <a:lstStyle/>
          <a:p>
            <a:r>
              <a:rPr lang="en-ZA" sz="2200" dirty="0" smtClean="0">
                <a:effectLst>
                  <a:outerShdw blurRad="38100" dist="38100" dir="2700000" algn="tl">
                    <a:srgbClr val="000000">
                      <a:alpha val="43137"/>
                    </a:srgbClr>
                  </a:outerShdw>
                </a:effectLst>
                <a:latin typeface="+mj-lt"/>
              </a:rPr>
              <a:t>Proclamations Under Discussion </a:t>
            </a:r>
            <a:endParaRPr lang="en-ZA" sz="2200" dirty="0">
              <a:effectLst>
                <a:outerShdw blurRad="38100" dist="38100" dir="2700000" algn="tl">
                  <a:srgbClr val="000000">
                    <a:alpha val="43137"/>
                  </a:srgbClr>
                </a:outerShdw>
              </a:effectLst>
              <a:latin typeface="+mj-lt"/>
            </a:endParaRPr>
          </a:p>
        </p:txBody>
      </p:sp>
      <p:sp>
        <p:nvSpPr>
          <p:cNvPr id="4" name="TextBox 3"/>
          <p:cNvSpPr txBox="1"/>
          <p:nvPr/>
        </p:nvSpPr>
        <p:spPr>
          <a:xfrm>
            <a:off x="201434" y="1183942"/>
            <a:ext cx="8880115" cy="4293483"/>
          </a:xfrm>
          <a:prstGeom prst="rect">
            <a:avLst/>
          </a:prstGeom>
          <a:ln>
            <a:solidFill>
              <a:schemeClr val="bg1"/>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just">
              <a:lnSpc>
                <a:spcPct val="150000"/>
              </a:lnSpc>
            </a:pPr>
            <a:r>
              <a:rPr lang="en-ZA" sz="1400" dirty="0" smtClean="0"/>
              <a:t>The SIU previously presented to a joint sitting of SCOPA and the Portfolio Committee on Water and Sanitation on 27 march 2018. This presentation focuses on progress made since the previous engagement. The proclamations discussed in the presentation are;</a:t>
            </a:r>
          </a:p>
          <a:p>
            <a:pPr algn="just">
              <a:lnSpc>
                <a:spcPct val="150000"/>
              </a:lnSpc>
            </a:pPr>
            <a:endParaRPr lang="en-ZA" sz="1400" dirty="0" smtClean="0"/>
          </a:p>
          <a:p>
            <a:pPr marL="285750" indent="-285750" algn="just">
              <a:lnSpc>
                <a:spcPct val="150000"/>
              </a:lnSpc>
              <a:buFont typeface="Arial" panose="020B0604020202020204" pitchFamily="34" charset="0"/>
              <a:buChar char="•"/>
            </a:pPr>
            <a:r>
              <a:rPr lang="en-ZA" sz="1400" b="1" dirty="0"/>
              <a:t>Proclamation No R35 of </a:t>
            </a:r>
            <a:r>
              <a:rPr lang="en-ZA" sz="1400" b="1" dirty="0" smtClean="0"/>
              <a:t>2008: Allegations at the  </a:t>
            </a:r>
            <a:r>
              <a:rPr lang="en-ZA" sz="1400" b="1" dirty="0" err="1"/>
              <a:t>Mhlathuze</a:t>
            </a:r>
            <a:r>
              <a:rPr lang="en-ZA" sz="1400" b="1" dirty="0"/>
              <a:t> Water Board </a:t>
            </a:r>
          </a:p>
          <a:p>
            <a:pPr algn="just">
              <a:lnSpc>
                <a:spcPct val="150000"/>
              </a:lnSpc>
            </a:pPr>
            <a:endParaRPr lang="en-ZA" sz="1400" b="1" dirty="0" smtClean="0"/>
          </a:p>
          <a:p>
            <a:pPr marL="285750" indent="-285750" algn="just">
              <a:lnSpc>
                <a:spcPct val="150000"/>
              </a:lnSpc>
              <a:buFont typeface="Arial" panose="020B0604020202020204" pitchFamily="34" charset="0"/>
              <a:buChar char="•"/>
            </a:pPr>
            <a:r>
              <a:rPr lang="en-ZA" sz="1400" b="1" dirty="0" smtClean="0"/>
              <a:t>Proclamation No R54 of 2012: Various allegations at the Department of Water Affairs</a:t>
            </a:r>
          </a:p>
          <a:p>
            <a:pPr algn="just">
              <a:lnSpc>
                <a:spcPct val="150000"/>
              </a:lnSpc>
            </a:pPr>
            <a:endParaRPr lang="en-ZA" sz="1400" dirty="0" smtClean="0"/>
          </a:p>
          <a:p>
            <a:pPr marL="285750" indent="-285750" algn="just">
              <a:lnSpc>
                <a:spcPct val="150000"/>
              </a:lnSpc>
              <a:buFont typeface="Arial" panose="020B0604020202020204" pitchFamily="34" charset="0"/>
              <a:buChar char="•"/>
            </a:pPr>
            <a:r>
              <a:rPr lang="en-ZA" sz="1400" b="1" dirty="0" smtClean="0"/>
              <a:t>Proclamation No R22 of 2016: The awarding of contracts to LTE Consulting by the Lepelle Northern Water and Gauteng Department of Human Settlements extended by R27 of 2019</a:t>
            </a:r>
          </a:p>
          <a:p>
            <a:pPr algn="just">
              <a:lnSpc>
                <a:spcPct val="150000"/>
              </a:lnSpc>
            </a:pPr>
            <a:endParaRPr lang="en-ZA" sz="1400" b="1" dirty="0"/>
          </a:p>
          <a:p>
            <a:pPr marL="285750" indent="-285750" algn="just">
              <a:lnSpc>
                <a:spcPct val="150000"/>
              </a:lnSpc>
              <a:buFont typeface="Arial" panose="020B0604020202020204" pitchFamily="34" charset="0"/>
              <a:buChar char="•"/>
            </a:pPr>
            <a:r>
              <a:rPr lang="en-ZA" sz="1400" b="1" dirty="0" smtClean="0"/>
              <a:t>Proclamation No R27 of 2018: The awarding of a contract by the DWS to SAP (SA) extended by Proclamation No R44 of 2019</a:t>
            </a:r>
          </a:p>
        </p:txBody>
      </p:sp>
      <p:pic>
        <p:nvPicPr>
          <p:cNvPr id="8" name="Picture 25"/>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r="13899" b="33594"/>
          <a:stretch/>
        </p:blipFill>
        <p:spPr bwMode="auto">
          <a:xfrm>
            <a:off x="8650991" y="6416554"/>
            <a:ext cx="430559" cy="3731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55904" y="1827753"/>
            <a:ext cx="1728192" cy="1276247"/>
          </a:xfrm>
          <a:prstGeom prst="rect">
            <a:avLst/>
          </a:prstGeom>
          <a:noFill/>
          <a:ln>
            <a:noFill/>
          </a:ln>
        </p:spPr>
      </p:pic>
    </p:spTree>
    <p:extLst>
      <p:ext uri="{BB962C8B-B14F-4D97-AF65-F5344CB8AC3E}">
        <p14:creationId xmlns:p14="http://schemas.microsoft.com/office/powerpoint/2010/main" xmlns="" val="375644768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3"/>
          </p:nvPr>
        </p:nvSpPr>
        <p:spPr/>
        <p:txBody>
          <a:bodyPr/>
          <a:lstStyle/>
          <a:p>
            <a:pPr>
              <a:spcBef>
                <a:spcPct val="0"/>
              </a:spcBef>
            </a:pPr>
            <a:r>
              <a:rPr lang="en-ZA" altLang="en-US" sz="2800" dirty="0" smtClean="0"/>
              <a:t>Overview of outcomes on</a:t>
            </a:r>
          </a:p>
          <a:p>
            <a:pPr>
              <a:spcBef>
                <a:spcPct val="0"/>
              </a:spcBef>
            </a:pPr>
            <a:r>
              <a:rPr lang="en-ZA" altLang="en-US" sz="2800" dirty="0" smtClean="0"/>
              <a:t> SIU proclamations </a:t>
            </a:r>
          </a:p>
        </p:txBody>
      </p:sp>
      <p:sp>
        <p:nvSpPr>
          <p:cNvPr id="7171" name="Slide Number Placeholder 4"/>
          <p:cNvSpPr>
            <a:spLocks noGrp="1"/>
          </p:cNvSpPr>
          <p:nvPr>
            <p:ph type="sldNum" sz="quarter" idx="16"/>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ts val="1200"/>
              </a:spcBef>
              <a:buFont typeface="Arial" panose="020B0604020202020204" pitchFamily="34" charset="0"/>
              <a:buChar char="•"/>
              <a:defRPr sz="2000">
                <a:solidFill>
                  <a:schemeClr val="tx1"/>
                </a:solidFill>
                <a:latin typeface="Arial Narrow" panose="020B0606020202030204" pitchFamily="34" charset="0"/>
              </a:defRPr>
            </a:lvl1pPr>
            <a:lvl2pPr marL="742950" indent="-285750">
              <a:spcBef>
                <a:spcPts val="600"/>
              </a:spcBef>
              <a:buFont typeface="Arial" panose="020B0604020202020204" pitchFamily="34" charset="0"/>
              <a:buChar char="–"/>
              <a:defRPr sz="2000">
                <a:solidFill>
                  <a:schemeClr val="tx1"/>
                </a:solidFill>
                <a:latin typeface="Arial Narrow" panose="020B0606020202030204" pitchFamily="34" charset="0"/>
              </a:defRPr>
            </a:lvl2pPr>
            <a:lvl3pPr marL="1143000" indent="-228600">
              <a:spcBef>
                <a:spcPts val="600"/>
              </a:spcBef>
              <a:buFont typeface="Arial" panose="020B0604020202020204" pitchFamily="34" charset="0"/>
              <a:buChar char="•"/>
              <a:defRPr sz="2000">
                <a:solidFill>
                  <a:schemeClr val="tx1"/>
                </a:solidFill>
                <a:latin typeface="Arial Narrow" panose="020B0606020202030204" pitchFamily="34" charset="0"/>
              </a:defRPr>
            </a:lvl3pPr>
            <a:lvl4pPr marL="1600200" indent="-228600">
              <a:spcBef>
                <a:spcPts val="600"/>
              </a:spcBef>
              <a:buFont typeface="Arial" panose="020B0604020202020204" pitchFamily="34" charset="0"/>
              <a:buChar char="–"/>
              <a:defRPr sz="2000">
                <a:solidFill>
                  <a:schemeClr val="tx1"/>
                </a:solidFill>
                <a:latin typeface="Arial Narrow" panose="020B0606020202030204" pitchFamily="34" charset="0"/>
              </a:defRPr>
            </a:lvl4pPr>
            <a:lvl5pPr marL="2057400" indent="-228600">
              <a:spcBef>
                <a:spcPts val="600"/>
              </a:spcBef>
              <a:buFont typeface="Arial" panose="020B0604020202020204" pitchFamily="34" charset="0"/>
              <a:buChar char="»"/>
              <a:defRPr sz="2000">
                <a:solidFill>
                  <a:schemeClr val="tx1"/>
                </a:solidFill>
                <a:latin typeface="Arial Narrow" panose="020B0606020202030204" pitchFamily="34" charset="0"/>
              </a:defRPr>
            </a:lvl5pPr>
            <a:lvl6pPr marL="2514600" indent="-228600" eaLnBrk="0" fontAlgn="base" hangingPunct="0">
              <a:spcBef>
                <a:spcPts val="600"/>
              </a:spcBef>
              <a:spcAft>
                <a:spcPct val="0"/>
              </a:spcAft>
              <a:buFont typeface="Arial" panose="020B0604020202020204" pitchFamily="34" charset="0"/>
              <a:buChar char="»"/>
              <a:defRPr sz="2000">
                <a:solidFill>
                  <a:schemeClr val="tx1"/>
                </a:solidFill>
                <a:latin typeface="Arial Narrow" panose="020B0606020202030204" pitchFamily="34" charset="0"/>
              </a:defRPr>
            </a:lvl6pPr>
            <a:lvl7pPr marL="2971800" indent="-228600" eaLnBrk="0" fontAlgn="base" hangingPunct="0">
              <a:spcBef>
                <a:spcPts val="600"/>
              </a:spcBef>
              <a:spcAft>
                <a:spcPct val="0"/>
              </a:spcAft>
              <a:buFont typeface="Arial" panose="020B0604020202020204" pitchFamily="34" charset="0"/>
              <a:buChar char="»"/>
              <a:defRPr sz="2000">
                <a:solidFill>
                  <a:schemeClr val="tx1"/>
                </a:solidFill>
                <a:latin typeface="Arial Narrow" panose="020B0606020202030204" pitchFamily="34" charset="0"/>
              </a:defRPr>
            </a:lvl7pPr>
            <a:lvl8pPr marL="3429000" indent="-228600" eaLnBrk="0" fontAlgn="base" hangingPunct="0">
              <a:spcBef>
                <a:spcPts val="600"/>
              </a:spcBef>
              <a:spcAft>
                <a:spcPct val="0"/>
              </a:spcAft>
              <a:buFont typeface="Arial" panose="020B0604020202020204" pitchFamily="34" charset="0"/>
              <a:buChar char="»"/>
              <a:defRPr sz="2000">
                <a:solidFill>
                  <a:schemeClr val="tx1"/>
                </a:solidFill>
                <a:latin typeface="Arial Narrow" panose="020B0606020202030204" pitchFamily="34" charset="0"/>
              </a:defRPr>
            </a:lvl8pPr>
            <a:lvl9pPr marL="3886200" indent="-228600" eaLnBrk="0" fontAlgn="base" hangingPunct="0">
              <a:spcBef>
                <a:spcPts val="600"/>
              </a:spcBef>
              <a:spcAft>
                <a:spcPct val="0"/>
              </a:spcAft>
              <a:buFont typeface="Arial" panose="020B0604020202020204" pitchFamily="34" charset="0"/>
              <a:buChar char="»"/>
              <a:defRPr sz="2000">
                <a:solidFill>
                  <a:schemeClr val="tx1"/>
                </a:solidFill>
                <a:latin typeface="Arial Narrow" panose="020B0606020202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76C03D6C-AC8E-475F-92C3-51FC80886A7D}" type="slidenum">
              <a:rPr kumimoji="0" lang="en-ZA"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66</a:t>
            </a:fld>
            <a:endParaRPr kumimoji="0" lang="en-ZA"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graphicFrame>
        <p:nvGraphicFramePr>
          <p:cNvPr id="3" name="Diagram 2"/>
          <p:cNvGraphicFramePr/>
          <p:nvPr>
            <p:extLst/>
          </p:nvPr>
        </p:nvGraphicFramePr>
        <p:xfrm>
          <a:off x="216074" y="454787"/>
          <a:ext cx="8915400" cy="5901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Straight Arrow Connector 4"/>
          <p:cNvCxnSpPr/>
          <p:nvPr/>
        </p:nvCxnSpPr>
        <p:spPr>
          <a:xfrm>
            <a:off x="611560" y="4581128"/>
            <a:ext cx="108561" cy="3600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20121" y="4941168"/>
            <a:ext cx="2555735" cy="1569660"/>
          </a:xfrm>
          <a:prstGeom prst="rect">
            <a:avLst/>
          </a:prstGeom>
          <a:noFill/>
        </p:spPr>
        <p:txBody>
          <a:bodyPr wrap="square" lIns="91440" tIns="45720" rIns="91440" bIns="45720">
            <a:spAutoFit/>
          </a:bodyPr>
          <a:lstStyle/>
          <a:p>
            <a:pPr marL="342900" indent="-342900">
              <a:buFont typeface="+mj-lt"/>
              <a:buAutoNum type="arabicPeriod"/>
            </a:pPr>
            <a:r>
              <a:rPr lang="en-US" sz="1600" b="0" cap="none" spc="0" dirty="0" err="1" smtClean="0">
                <a:ln w="0"/>
                <a:solidFill>
                  <a:schemeClr val="tx1"/>
                </a:solidFill>
                <a:effectLst>
                  <a:outerShdw blurRad="38100" dist="19050" dir="2700000" algn="tl" rotWithShape="0">
                    <a:schemeClr val="dk1">
                      <a:alpha val="40000"/>
                    </a:schemeClr>
                  </a:outerShdw>
                </a:effectLst>
              </a:rPr>
              <a:t>Vuwani</a:t>
            </a:r>
            <a:r>
              <a:rPr lang="en-US" sz="1600" b="0" cap="none" spc="0" dirty="0" smtClean="0">
                <a:ln w="0"/>
                <a:solidFill>
                  <a:schemeClr val="tx1"/>
                </a:solidFill>
                <a:effectLst>
                  <a:outerShdw blurRad="38100" dist="19050" dir="2700000" algn="tl" rotWithShape="0">
                    <a:schemeClr val="dk1">
                      <a:alpha val="40000"/>
                    </a:schemeClr>
                  </a:outerShdw>
                </a:effectLst>
              </a:rPr>
              <a:t> R95 million</a:t>
            </a:r>
          </a:p>
          <a:p>
            <a:pPr marL="342900" indent="-342900">
              <a:buFont typeface="+mj-lt"/>
              <a:buAutoNum type="arabicPeriod"/>
            </a:pPr>
            <a:r>
              <a:rPr lang="en-US" sz="1600" dirty="0" smtClean="0">
                <a:ln w="0"/>
                <a:effectLst>
                  <a:outerShdw blurRad="38100" dist="19050" dir="2700000" algn="tl" rotWithShape="0">
                    <a:schemeClr val="dk1">
                      <a:alpha val="40000"/>
                    </a:schemeClr>
                  </a:outerShdw>
                </a:effectLst>
              </a:rPr>
              <a:t>GDHS R108 million</a:t>
            </a:r>
          </a:p>
          <a:p>
            <a:pPr marL="342900" indent="-342900">
              <a:buFont typeface="+mj-lt"/>
              <a:buAutoNum type="arabicPeriod"/>
            </a:pPr>
            <a:r>
              <a:rPr lang="en-US" sz="1600" b="0" cap="none" spc="0" dirty="0" smtClean="0">
                <a:ln w="0"/>
                <a:solidFill>
                  <a:schemeClr val="tx1"/>
                </a:solidFill>
                <a:effectLst>
                  <a:outerShdw blurRad="38100" dist="19050" dir="2700000" algn="tl" rotWithShape="0">
                    <a:schemeClr val="dk1">
                      <a:alpha val="40000"/>
                    </a:schemeClr>
                  </a:outerShdw>
                </a:effectLst>
              </a:rPr>
              <a:t>LNW R2,2 billion</a:t>
            </a:r>
          </a:p>
          <a:p>
            <a:pPr marL="342900" indent="-342900">
              <a:buFont typeface="+mj-lt"/>
              <a:buAutoNum type="arabicPeriod"/>
            </a:pPr>
            <a:r>
              <a:rPr lang="en-US" sz="1600" dirty="0" smtClean="0">
                <a:ln w="0"/>
                <a:effectLst>
                  <a:outerShdw blurRad="38100" dist="19050" dir="2700000" algn="tl" rotWithShape="0">
                    <a:schemeClr val="dk1">
                      <a:alpha val="40000"/>
                    </a:schemeClr>
                  </a:outerShdw>
                </a:effectLst>
              </a:rPr>
              <a:t>Litigation against SAP to be instituted soon, brief with SC </a:t>
            </a:r>
            <a:endParaRPr lang="en-US" sz="1600" b="0" cap="none" spc="0" dirty="0">
              <a:ln w="0"/>
              <a:solidFill>
                <a:schemeClr val="tx1"/>
              </a:solidFill>
              <a:effectLst>
                <a:outerShdw blurRad="38100" dist="19050" dir="2700000" algn="tl" rotWithShape="0">
                  <a:schemeClr val="dk1">
                    <a:alpha val="40000"/>
                  </a:schemeClr>
                </a:outerShdw>
              </a:effectLst>
            </a:endParaRPr>
          </a:p>
        </p:txBody>
      </p:sp>
      <p:sp>
        <p:nvSpPr>
          <p:cNvPr id="11" name="Rectangle 10"/>
          <p:cNvSpPr/>
          <p:nvPr/>
        </p:nvSpPr>
        <p:spPr>
          <a:xfrm>
            <a:off x="2254652" y="1089203"/>
            <a:ext cx="1753044" cy="830997"/>
          </a:xfrm>
          <a:prstGeom prst="rect">
            <a:avLst/>
          </a:prstGeom>
          <a:noFill/>
        </p:spPr>
        <p:txBody>
          <a:bodyPr wrap="none" lIns="91440" tIns="45720" rIns="91440" bIns="45720">
            <a:spAutoFit/>
          </a:bodyPr>
          <a:lstStyle/>
          <a:p>
            <a:pPr algn="ctr"/>
            <a:r>
              <a:rPr lang="en-US" sz="1600" b="0" cap="none" spc="0" dirty="0" smtClean="0">
                <a:ln w="0"/>
                <a:solidFill>
                  <a:schemeClr val="tx1"/>
                </a:solidFill>
                <a:effectLst>
                  <a:outerShdw blurRad="38100" dist="19050" dir="2700000" algn="tl" rotWithShape="0">
                    <a:schemeClr val="dk1">
                      <a:alpha val="40000"/>
                    </a:schemeClr>
                  </a:outerShdw>
                </a:effectLst>
              </a:rPr>
              <a:t>7 AFU Referrals</a:t>
            </a:r>
          </a:p>
          <a:p>
            <a:pPr algn="ctr"/>
            <a:r>
              <a:rPr lang="en-US" sz="1600" dirty="0">
                <a:ln w="0"/>
                <a:effectLst>
                  <a:outerShdw blurRad="38100" dist="19050" dir="2700000" algn="tl" rotWithShape="0">
                    <a:schemeClr val="dk1">
                      <a:alpha val="40000"/>
                    </a:schemeClr>
                  </a:outerShdw>
                </a:effectLst>
              </a:rPr>
              <a:t>36 NPA Referrals</a:t>
            </a:r>
          </a:p>
          <a:p>
            <a:pPr algn="ctr"/>
            <a:endParaRPr lang="en-US" sz="1600" b="0" cap="none" spc="0" dirty="0">
              <a:ln w="0"/>
              <a:solidFill>
                <a:schemeClr val="tx1"/>
              </a:solidFill>
              <a:effectLst>
                <a:outerShdw blurRad="38100" dist="19050" dir="2700000" algn="tl" rotWithShape="0">
                  <a:schemeClr val="dk1">
                    <a:alpha val="40000"/>
                  </a:schemeClr>
                </a:outerShdw>
              </a:effectLst>
            </a:endParaRPr>
          </a:p>
        </p:txBody>
      </p:sp>
      <p:cxnSp>
        <p:nvCxnSpPr>
          <p:cNvPr id="16" name="Straight Arrow Connector 15"/>
          <p:cNvCxnSpPr/>
          <p:nvPr/>
        </p:nvCxnSpPr>
        <p:spPr>
          <a:xfrm flipV="1">
            <a:off x="4207579" y="1696782"/>
            <a:ext cx="142878" cy="5080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3993663" y="1141769"/>
            <a:ext cx="3070905" cy="1077218"/>
          </a:xfrm>
          <a:prstGeom prst="rect">
            <a:avLst/>
          </a:prstGeom>
          <a:noFill/>
        </p:spPr>
        <p:txBody>
          <a:bodyPr wrap="square" lIns="91440" tIns="45720" rIns="91440" bIns="45720">
            <a:spAutoFit/>
          </a:bodyPr>
          <a:lstStyle/>
          <a:p>
            <a:pPr algn="ctr"/>
            <a:r>
              <a:rPr lang="en-US" sz="1600" b="0" cap="none" spc="0" dirty="0" smtClean="0">
                <a:ln w="0"/>
                <a:solidFill>
                  <a:schemeClr val="tx1"/>
                </a:solidFill>
                <a:effectLst>
                  <a:outerShdw blurRad="38100" dist="19050" dir="2700000" algn="tl" rotWithShape="0">
                    <a:schemeClr val="dk1">
                      <a:alpha val="40000"/>
                    </a:schemeClr>
                  </a:outerShdw>
                </a:effectLst>
              </a:rPr>
              <a:t>23 Disciplinary referrals</a:t>
            </a:r>
          </a:p>
          <a:p>
            <a:pPr marL="742950" lvl="1" indent="-285750">
              <a:buFontTx/>
              <a:buChar char="-"/>
            </a:pPr>
            <a:r>
              <a:rPr lang="en-US" sz="1600" dirty="0" smtClean="0">
                <a:ln w="0"/>
                <a:effectLst>
                  <a:outerShdw blurRad="38100" dist="19050" dir="2700000" algn="tl" rotWithShape="0">
                    <a:schemeClr val="dk1">
                      <a:alpha val="40000"/>
                    </a:schemeClr>
                  </a:outerShdw>
                </a:effectLst>
              </a:rPr>
              <a:t>3 officials dismissed</a:t>
            </a:r>
          </a:p>
          <a:p>
            <a:pPr marL="742950" lvl="1" indent="-285750">
              <a:buFontTx/>
              <a:buChar char="-"/>
            </a:pPr>
            <a:r>
              <a:rPr lang="en-US" sz="1600" dirty="0" smtClean="0">
                <a:ln w="0"/>
                <a:effectLst>
                  <a:outerShdw blurRad="38100" dist="19050" dir="2700000" algn="tl" rotWithShape="0">
                    <a:schemeClr val="dk1">
                      <a:alpha val="40000"/>
                    </a:schemeClr>
                  </a:outerShdw>
                </a:effectLst>
              </a:rPr>
              <a:t>1 final written warning</a:t>
            </a:r>
          </a:p>
          <a:p>
            <a:pPr marL="742950" lvl="1" indent="-285750">
              <a:buFontTx/>
              <a:buChar char="-"/>
            </a:pPr>
            <a:r>
              <a:rPr lang="en-US" sz="1600" b="0" cap="none" spc="0" dirty="0" smtClean="0">
                <a:ln w="0"/>
                <a:solidFill>
                  <a:schemeClr val="tx1"/>
                </a:solidFill>
                <a:effectLst>
                  <a:outerShdw blurRad="38100" dist="19050" dir="2700000" algn="tl" rotWithShape="0">
                    <a:schemeClr val="dk1">
                      <a:alpha val="40000"/>
                    </a:schemeClr>
                  </a:outerShdw>
                </a:effectLst>
              </a:rPr>
              <a:t>4 officials resigned</a:t>
            </a:r>
            <a:endParaRPr lang="en-US" sz="1600" b="0" cap="none" spc="0" dirty="0">
              <a:ln w="0"/>
              <a:solidFill>
                <a:schemeClr val="tx1"/>
              </a:solidFill>
              <a:effectLst>
                <a:outerShdw blurRad="38100" dist="19050" dir="2700000" algn="tl" rotWithShape="0">
                  <a:schemeClr val="dk1">
                    <a:alpha val="40000"/>
                  </a:schemeClr>
                </a:outerShdw>
              </a:effectLst>
            </a:endParaRPr>
          </a:p>
        </p:txBody>
      </p:sp>
      <p:sp>
        <p:nvSpPr>
          <p:cNvPr id="20" name="Rectangle 19"/>
          <p:cNvSpPr/>
          <p:nvPr/>
        </p:nvSpPr>
        <p:spPr>
          <a:xfrm>
            <a:off x="7272249" y="1366984"/>
            <a:ext cx="1915909" cy="584775"/>
          </a:xfrm>
          <a:prstGeom prst="rect">
            <a:avLst/>
          </a:prstGeom>
          <a:noFill/>
        </p:spPr>
        <p:txBody>
          <a:bodyPr wrap="none" lIns="91440" tIns="45720" rIns="91440" bIns="45720">
            <a:spAutoFit/>
          </a:bodyPr>
          <a:lstStyle/>
          <a:p>
            <a:pPr algn="ctr"/>
            <a:r>
              <a:rPr lang="en-US" sz="1600" b="0" cap="none" spc="0" dirty="0" smtClean="0">
                <a:ln w="0"/>
                <a:solidFill>
                  <a:schemeClr val="tx1"/>
                </a:solidFill>
                <a:effectLst>
                  <a:outerShdw blurRad="38100" dist="19050" dir="2700000" algn="tl" rotWithShape="0">
                    <a:schemeClr val="dk1">
                      <a:alpha val="40000"/>
                    </a:schemeClr>
                  </a:outerShdw>
                </a:effectLst>
              </a:rPr>
              <a:t>21 SARS Referrals</a:t>
            </a:r>
          </a:p>
          <a:p>
            <a:pPr algn="ctr"/>
            <a:r>
              <a:rPr lang="en-US" sz="1600" dirty="0" smtClean="0">
                <a:ln w="0"/>
                <a:effectLst>
                  <a:outerShdw blurRad="38100" dist="19050" dir="2700000" algn="tl" rotWithShape="0">
                    <a:schemeClr val="dk1">
                      <a:alpha val="40000"/>
                    </a:schemeClr>
                  </a:outerShdw>
                </a:effectLst>
              </a:rPr>
              <a:t>3 CIDB Referrals</a:t>
            </a:r>
            <a:endParaRPr lang="en-US" sz="1600" b="0" cap="none" spc="0" dirty="0">
              <a:ln w="0"/>
              <a:solidFill>
                <a:schemeClr val="tx1"/>
              </a:solidFill>
              <a:effectLst>
                <a:outerShdw blurRad="38100" dist="19050" dir="2700000" algn="tl" rotWithShape="0">
                  <a:schemeClr val="dk1">
                    <a:alpha val="40000"/>
                  </a:schemeClr>
                </a:outerShdw>
              </a:effectLst>
            </a:endParaRPr>
          </a:p>
        </p:txBody>
      </p:sp>
      <p:cxnSp>
        <p:nvCxnSpPr>
          <p:cNvPr id="22" name="Straight Arrow Connector 21"/>
          <p:cNvCxnSpPr/>
          <p:nvPr/>
        </p:nvCxnSpPr>
        <p:spPr>
          <a:xfrm flipV="1">
            <a:off x="7161392" y="1666256"/>
            <a:ext cx="196445" cy="5386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6934187" y="4340524"/>
            <a:ext cx="565922" cy="4573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4124701" y="4593629"/>
            <a:ext cx="5378235" cy="2062103"/>
          </a:xfrm>
          <a:prstGeom prst="rect">
            <a:avLst/>
          </a:prstGeom>
          <a:noFill/>
        </p:spPr>
        <p:txBody>
          <a:bodyPr wrap="square" lIns="91440" tIns="45720" rIns="91440" bIns="45720">
            <a:spAutoFit/>
          </a:bodyPr>
          <a:lstStyle/>
          <a:p>
            <a:r>
              <a:rPr lang="en-US" sz="1600" b="0" cap="none" spc="0" dirty="0" err="1" smtClean="0">
                <a:ln w="0"/>
                <a:solidFill>
                  <a:schemeClr val="tx1"/>
                </a:solidFill>
                <a:effectLst>
                  <a:outerShdw blurRad="38100" dist="19050" dir="2700000" algn="tl" rotWithShape="0">
                    <a:schemeClr val="dk1">
                      <a:alpha val="40000"/>
                    </a:schemeClr>
                  </a:outerShdw>
                </a:effectLst>
              </a:rPr>
              <a:t>Procl</a:t>
            </a:r>
            <a:r>
              <a:rPr lang="en-US" sz="1600" b="0" cap="none" spc="0" dirty="0" smtClean="0">
                <a:ln w="0"/>
                <a:solidFill>
                  <a:schemeClr val="tx1"/>
                </a:solidFill>
                <a:effectLst>
                  <a:outerShdw blurRad="38100" dist="19050" dir="2700000" algn="tl" rotWithShape="0">
                    <a:schemeClr val="dk1">
                      <a:alpha val="40000"/>
                    </a:schemeClr>
                  </a:outerShdw>
                </a:effectLst>
              </a:rPr>
              <a:t> R35 of 2008 </a:t>
            </a:r>
          </a:p>
          <a:p>
            <a:r>
              <a:rPr lang="en-US" sz="1600" dirty="0" smtClean="0">
                <a:ln w="0"/>
                <a:effectLst>
                  <a:outerShdw blurRad="38100" dist="19050" dir="2700000" algn="tl" rotWithShape="0">
                    <a:schemeClr val="dk1">
                      <a:alpha val="40000"/>
                    </a:schemeClr>
                  </a:outerShdw>
                </a:effectLst>
              </a:rPr>
              <a:t>        1) Final Report </a:t>
            </a:r>
            <a:r>
              <a:rPr lang="en-US" sz="1600" cap="none" spc="0" dirty="0" smtClean="0">
                <a:ln w="0"/>
                <a:solidFill>
                  <a:schemeClr val="tx1"/>
                </a:solidFill>
                <a:effectLst>
                  <a:outerShdw blurRad="38100" dist="19050" dir="2700000" algn="tl" rotWithShape="0">
                    <a:schemeClr val="dk1">
                      <a:alpha val="40000"/>
                    </a:schemeClr>
                  </a:outerShdw>
                </a:effectLst>
              </a:rPr>
              <a:t>30/04/2013</a:t>
            </a:r>
          </a:p>
          <a:p>
            <a:r>
              <a:rPr lang="en-US" sz="1600" b="0" cap="none" spc="0" dirty="0" err="1" smtClean="0">
                <a:ln w="0"/>
                <a:solidFill>
                  <a:schemeClr val="tx1"/>
                </a:solidFill>
                <a:effectLst>
                  <a:outerShdw blurRad="38100" dist="19050" dir="2700000" algn="tl" rotWithShape="0">
                    <a:schemeClr val="dk1">
                      <a:alpha val="40000"/>
                    </a:schemeClr>
                  </a:outerShdw>
                </a:effectLst>
              </a:rPr>
              <a:t>Procl</a:t>
            </a:r>
            <a:r>
              <a:rPr lang="en-US" sz="1600" b="0" cap="none" spc="0" dirty="0" smtClean="0">
                <a:ln w="0"/>
                <a:solidFill>
                  <a:schemeClr val="tx1"/>
                </a:solidFill>
                <a:effectLst>
                  <a:outerShdw blurRad="38100" dist="19050" dir="2700000" algn="tl" rotWithShape="0">
                    <a:schemeClr val="dk1">
                      <a:alpha val="40000"/>
                    </a:schemeClr>
                  </a:outerShdw>
                </a:effectLst>
              </a:rPr>
              <a:t> R54 of 2012</a:t>
            </a:r>
          </a:p>
          <a:p>
            <a:pPr lvl="1"/>
            <a:r>
              <a:rPr lang="en-US" sz="1600" dirty="0" smtClean="0">
                <a:ln w="0"/>
                <a:effectLst>
                  <a:outerShdw blurRad="38100" dist="19050" dir="2700000" algn="tl" rotWithShape="0">
                    <a:schemeClr val="dk1">
                      <a:alpha val="40000"/>
                    </a:schemeClr>
                  </a:outerShdw>
                </a:effectLst>
              </a:rPr>
              <a:t>2) Final Report 15/12/2016</a:t>
            </a:r>
          </a:p>
          <a:p>
            <a:pPr lvl="1"/>
            <a:r>
              <a:rPr lang="en-US" sz="1600" b="0" cap="none" spc="0" dirty="0" smtClean="0">
                <a:ln w="0"/>
                <a:solidFill>
                  <a:schemeClr val="tx1"/>
                </a:solidFill>
                <a:effectLst>
                  <a:outerShdw blurRad="38100" dist="19050" dir="2700000" algn="tl" rotWithShape="0">
                    <a:schemeClr val="dk1">
                      <a:alpha val="40000"/>
                    </a:schemeClr>
                  </a:outerShdw>
                </a:effectLst>
              </a:rPr>
              <a:t>3) Supplementary Report on </a:t>
            </a:r>
            <a:r>
              <a:rPr lang="en-US" sz="1600" b="0" cap="none" spc="0" dirty="0" err="1" smtClean="0">
                <a:ln w="0"/>
                <a:solidFill>
                  <a:schemeClr val="tx1"/>
                </a:solidFill>
                <a:effectLst>
                  <a:outerShdw blurRad="38100" dist="19050" dir="2700000" algn="tl" rotWithShape="0">
                    <a:schemeClr val="dk1">
                      <a:alpha val="40000"/>
                    </a:schemeClr>
                  </a:outerShdw>
                </a:effectLst>
              </a:rPr>
              <a:t>Vuwani</a:t>
            </a:r>
            <a:r>
              <a:rPr lang="en-US" sz="1600" b="0" cap="none" spc="0" dirty="0" smtClean="0">
                <a:ln w="0"/>
                <a:solidFill>
                  <a:schemeClr val="tx1"/>
                </a:solidFill>
                <a:effectLst>
                  <a:outerShdw blurRad="38100" dist="19050" dir="2700000" algn="tl" rotWithShape="0">
                    <a:schemeClr val="dk1">
                      <a:alpha val="40000"/>
                    </a:schemeClr>
                  </a:outerShdw>
                </a:effectLst>
              </a:rPr>
              <a:t> 28/10/2018</a:t>
            </a:r>
          </a:p>
          <a:p>
            <a:r>
              <a:rPr lang="en-US" sz="1600" dirty="0" err="1" smtClean="0">
                <a:ln w="0"/>
                <a:effectLst>
                  <a:outerShdw blurRad="38100" dist="19050" dir="2700000" algn="tl" rotWithShape="0">
                    <a:schemeClr val="dk1">
                      <a:alpha val="40000"/>
                    </a:schemeClr>
                  </a:outerShdw>
                </a:effectLst>
              </a:rPr>
              <a:t>Procl</a:t>
            </a:r>
            <a:r>
              <a:rPr lang="en-US" sz="1600" dirty="0" smtClean="0">
                <a:ln w="0"/>
                <a:effectLst>
                  <a:outerShdw blurRad="38100" dist="19050" dir="2700000" algn="tl" rotWithShape="0">
                    <a:schemeClr val="dk1">
                      <a:alpha val="40000"/>
                    </a:schemeClr>
                  </a:outerShdw>
                </a:effectLst>
              </a:rPr>
              <a:t> R22 of 2016</a:t>
            </a:r>
          </a:p>
          <a:p>
            <a:pPr lvl="1"/>
            <a:r>
              <a:rPr lang="en-US" sz="1600" dirty="0">
                <a:ln w="0"/>
                <a:effectLst>
                  <a:outerShdw blurRad="38100" dist="19050" dir="2700000" algn="tl" rotWithShape="0">
                    <a:schemeClr val="dk1">
                      <a:alpha val="40000"/>
                    </a:schemeClr>
                  </a:outerShdw>
                </a:effectLst>
              </a:rPr>
              <a:t>4</a:t>
            </a:r>
            <a:r>
              <a:rPr lang="en-US" sz="1600" b="0" cap="none" spc="0" dirty="0" smtClean="0">
                <a:ln w="0"/>
                <a:solidFill>
                  <a:schemeClr val="tx1"/>
                </a:solidFill>
                <a:effectLst>
                  <a:outerShdw blurRad="38100" dist="19050" dir="2700000" algn="tl" rotWithShape="0">
                    <a:schemeClr val="dk1">
                      <a:alpha val="40000"/>
                    </a:schemeClr>
                  </a:outerShdw>
                </a:effectLst>
              </a:rPr>
              <a:t>) Final Report GDHS 21/9/2018</a:t>
            </a:r>
          </a:p>
          <a:p>
            <a:pPr lvl="1"/>
            <a:r>
              <a:rPr lang="en-US" sz="1600" dirty="0">
                <a:ln w="0"/>
                <a:effectLst>
                  <a:outerShdw blurRad="38100" dist="19050" dir="2700000" algn="tl" rotWithShape="0">
                    <a:schemeClr val="dk1">
                      <a:alpha val="40000"/>
                    </a:schemeClr>
                  </a:outerShdw>
                </a:effectLst>
              </a:rPr>
              <a:t>5</a:t>
            </a:r>
            <a:r>
              <a:rPr lang="en-US" sz="1600" dirty="0" smtClean="0">
                <a:ln w="0"/>
                <a:effectLst>
                  <a:outerShdw blurRad="38100" dist="19050" dir="2700000" algn="tl" rotWithShape="0">
                    <a:schemeClr val="dk1">
                      <a:alpha val="40000"/>
                    </a:schemeClr>
                  </a:outerShdw>
                </a:effectLst>
              </a:rPr>
              <a:t>) Interim Report LNW 31/10/2018</a:t>
            </a:r>
            <a:endParaRPr lang="en-US" sz="1600" b="0" cap="none" spc="0" dirty="0">
              <a:ln w="0"/>
              <a:solidFill>
                <a:schemeClr val="tx1"/>
              </a:solidFill>
              <a:effectLst>
                <a:outerShdw blurRad="38100" dist="19050" dir="2700000" algn="tl" rotWithShape="0">
                  <a:schemeClr val="dk1">
                    <a:alpha val="40000"/>
                  </a:schemeClr>
                </a:outerShdw>
              </a:effectLst>
            </a:endParaRPr>
          </a:p>
        </p:txBody>
      </p:sp>
      <p:cxnSp>
        <p:nvCxnSpPr>
          <p:cNvPr id="32" name="Straight Arrow Connector 31"/>
          <p:cNvCxnSpPr/>
          <p:nvPr/>
        </p:nvCxnSpPr>
        <p:spPr>
          <a:xfrm flipV="1">
            <a:off x="2267746" y="1696782"/>
            <a:ext cx="216022" cy="5375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31938374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5"/>
          <p:cNvSpPr>
            <a:spLocks noGrp="1"/>
          </p:cNvSpPr>
          <p:nvPr>
            <p:ph type="ctrTitle"/>
          </p:nvPr>
        </p:nvSpPr>
        <p:spPr bwMode="auto">
          <a:xfrm>
            <a:off x="838200" y="1447800"/>
            <a:ext cx="7772400" cy="14700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b="1" smtClean="0"/>
              <a:t>SIU’s investigations at SABC</a:t>
            </a:r>
          </a:p>
        </p:txBody>
      </p:sp>
      <p:sp>
        <p:nvSpPr>
          <p:cNvPr id="3075" name="Content Placeholder 6"/>
          <p:cNvSpPr>
            <a:spLocks noGrp="1"/>
          </p:cNvSpPr>
          <p:nvPr>
            <p:ph type="subTitle" idx="1"/>
          </p:nvPr>
        </p:nvSpPr>
        <p:spPr>
          <a:xfrm>
            <a:off x="1803400" y="3429000"/>
            <a:ext cx="6400800" cy="1752600"/>
          </a:xfrm>
        </p:spPr>
        <p:txBody>
          <a:bodyPr/>
          <a:lstStyle/>
          <a:p>
            <a:pPr>
              <a:buFont typeface="Arial" charset="0"/>
              <a:buNone/>
              <a:defRPr/>
            </a:pPr>
            <a:endParaRPr lang="en-US" sz="1800" b="1" dirty="0">
              <a:latin typeface="+mj-lt"/>
            </a:endParaRPr>
          </a:p>
          <a:p>
            <a:pPr>
              <a:buFont typeface="Arial" charset="0"/>
              <a:buNone/>
              <a:defRPr/>
            </a:pPr>
            <a:r>
              <a:rPr lang="en-US" sz="1800" b="1" dirty="0" smtClean="0">
                <a:latin typeface="+mj-lt"/>
              </a:rPr>
              <a:t>Proclamations No R29 of 2017 extended by R19 of 2018</a:t>
            </a:r>
          </a:p>
          <a:p>
            <a:pPr>
              <a:buFont typeface="Arial" charset="0"/>
              <a:buNone/>
              <a:defRPr/>
            </a:pPr>
            <a:endParaRPr lang="en-US" dirty="0">
              <a:latin typeface="+mj-lt"/>
            </a:endParaRPr>
          </a:p>
          <a:p>
            <a:pPr>
              <a:buFont typeface="Arial" charset="0"/>
              <a:buNone/>
              <a:defRPr/>
            </a:pPr>
            <a:endParaRPr lang="en-US" sz="2800" b="1" dirty="0" smtClean="0"/>
          </a:p>
          <a:p>
            <a:pPr>
              <a:buFont typeface="Arial" charset="0"/>
              <a:buNone/>
              <a:defRPr/>
            </a:pPr>
            <a:endParaRPr lang="en-ZA" dirty="0" smtClean="0">
              <a:latin typeface="+mn-lt"/>
            </a:endParaRPr>
          </a:p>
        </p:txBody>
      </p:sp>
      <p:pic>
        <p:nvPicPr>
          <p:cNvPr id="5124" name="Picture 1"/>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5800" y="5029200"/>
            <a:ext cx="2235200" cy="167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64811011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7"/>
          <p:cNvSpPr>
            <a:spLocks noGrp="1"/>
          </p:cNvSpPr>
          <p:nvPr>
            <p:ph idx="1"/>
          </p:nvPr>
        </p:nvSpPr>
        <p:spPr/>
        <p:txBody>
          <a:bodyPr/>
          <a:lstStyle/>
          <a:p>
            <a:pPr>
              <a:buFont typeface="Arial" panose="020B0604020202020204" pitchFamily="34" charset="0"/>
              <a:buNone/>
              <a:defRPr/>
            </a:pPr>
            <a:r>
              <a:rPr lang="en-US" altLang="en-US" b="1" u="sng" dirty="0" smtClean="0">
                <a:latin typeface="+mn-lt"/>
              </a:rPr>
              <a:t>Proclamations No R29 of 2017 extended by R19 of 2018 </a:t>
            </a:r>
          </a:p>
          <a:p>
            <a:pPr>
              <a:buFont typeface="Arial" panose="020B0604020202020204" pitchFamily="34" charset="0"/>
              <a:buNone/>
              <a:defRPr/>
            </a:pPr>
            <a:endParaRPr lang="en-US" altLang="en-US" dirty="0" smtClean="0">
              <a:latin typeface="+mn-lt"/>
            </a:endParaRPr>
          </a:p>
          <a:p>
            <a:pPr>
              <a:defRPr/>
            </a:pPr>
            <a:r>
              <a:rPr lang="en-US" altLang="en-US" sz="1800" b="1" dirty="0" smtClean="0">
                <a:latin typeface="+mn-lt"/>
              </a:rPr>
              <a:t>Proclamation No R29 of 2017</a:t>
            </a:r>
          </a:p>
          <a:p>
            <a:pPr lvl="1">
              <a:defRPr/>
            </a:pPr>
            <a:r>
              <a:rPr lang="en-US" altLang="en-US" sz="1800" dirty="0" smtClean="0">
                <a:latin typeface="+mn-lt"/>
              </a:rPr>
              <a:t>Interim Presidential Report:  Submitted on 21 September 2018</a:t>
            </a:r>
          </a:p>
          <a:p>
            <a:pPr lvl="1">
              <a:defRPr/>
            </a:pPr>
            <a:r>
              <a:rPr lang="en-US" altLang="en-US" sz="1800" dirty="0" smtClean="0">
                <a:latin typeface="+mn-lt"/>
              </a:rPr>
              <a:t>Final Presidential Report:	Estimated to be finalized by </a:t>
            </a:r>
          </a:p>
          <a:p>
            <a:pPr marL="457200" lvl="1" indent="0">
              <a:buFont typeface="Arial" panose="020B0604020202020204" pitchFamily="34" charset="0"/>
              <a:buNone/>
              <a:defRPr/>
            </a:pPr>
            <a:r>
              <a:rPr lang="en-US" altLang="en-US" sz="1800" dirty="0">
                <a:latin typeface="+mn-lt"/>
              </a:rPr>
              <a:t>	</a:t>
            </a:r>
            <a:r>
              <a:rPr lang="en-US" altLang="en-US" sz="1800" dirty="0" smtClean="0">
                <a:latin typeface="+mn-lt"/>
              </a:rPr>
              <a:t>			30 November 2019</a:t>
            </a:r>
          </a:p>
          <a:p>
            <a:pPr>
              <a:defRPr/>
            </a:pPr>
            <a:endParaRPr lang="en-US" altLang="en-US" sz="1800" b="1" dirty="0" smtClean="0">
              <a:latin typeface="+mn-lt"/>
            </a:endParaRPr>
          </a:p>
          <a:p>
            <a:pPr>
              <a:defRPr/>
            </a:pPr>
            <a:r>
              <a:rPr lang="en-US" altLang="en-US" sz="1800" b="1" dirty="0" smtClean="0">
                <a:latin typeface="+mn-lt"/>
              </a:rPr>
              <a:t>Proclamation No R19 of 2018 (SABC Security Contract)</a:t>
            </a:r>
          </a:p>
          <a:p>
            <a:pPr lvl="1">
              <a:defRPr/>
            </a:pPr>
            <a:r>
              <a:rPr lang="en-US" altLang="en-US" sz="1800" dirty="0" smtClean="0">
                <a:latin typeface="+mn-lt"/>
              </a:rPr>
              <a:t>Interim Presidential Report: 	Submitted on 30 November 2018</a:t>
            </a:r>
          </a:p>
          <a:p>
            <a:pPr lvl="1">
              <a:defRPr/>
            </a:pPr>
            <a:r>
              <a:rPr lang="en-US" altLang="en-US" sz="1800" dirty="0" smtClean="0">
                <a:latin typeface="+mn-lt"/>
              </a:rPr>
              <a:t>Final Presidential Report:	Submitted on 13 June 2019 </a:t>
            </a:r>
          </a:p>
          <a:p>
            <a:pPr>
              <a:defRPr/>
            </a:pPr>
            <a:endParaRPr lang="en-ZA" altLang="en-US" sz="2400" dirty="0" smtClean="0"/>
          </a:p>
        </p:txBody>
      </p:sp>
      <p:sp>
        <p:nvSpPr>
          <p:cNvPr id="6147" name="Content Placeholder 2"/>
          <p:cNvSpPr>
            <a:spLocks noGrp="1"/>
          </p:cNvSpPr>
          <p:nvPr>
            <p:ph idx="13"/>
          </p:nvPr>
        </p:nvSpPr>
        <p:spPr/>
        <p:txBody>
          <a:bodyPr/>
          <a:lstStyle/>
          <a:p>
            <a:pPr>
              <a:spcBef>
                <a:spcPct val="0"/>
              </a:spcBef>
            </a:pPr>
            <a:r>
              <a:rPr lang="en-ZA" altLang="en-US" sz="2400" smtClean="0"/>
              <a:t>SIU Proclamations for SABC</a:t>
            </a:r>
          </a:p>
        </p:txBody>
      </p:sp>
      <p:sp>
        <p:nvSpPr>
          <p:cNvPr id="6149" name="Slide Number Placeholder 4"/>
          <p:cNvSpPr>
            <a:spLocks noGrp="1"/>
          </p:cNvSpPr>
          <p:nvPr>
            <p:ph type="sldNum" sz="quarter" idx="16"/>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ts val="1200"/>
              </a:spcBef>
              <a:buFont typeface="Arial" panose="020B0604020202020204" pitchFamily="34" charset="0"/>
              <a:buChar char="•"/>
              <a:defRPr sz="2000">
                <a:solidFill>
                  <a:schemeClr val="tx1"/>
                </a:solidFill>
                <a:latin typeface="Arial Narrow" panose="020B0606020202030204" pitchFamily="34" charset="0"/>
              </a:defRPr>
            </a:lvl1pPr>
            <a:lvl2pPr marL="742950" indent="-285750">
              <a:spcBef>
                <a:spcPts val="600"/>
              </a:spcBef>
              <a:buFont typeface="Arial" panose="020B0604020202020204" pitchFamily="34" charset="0"/>
              <a:buChar char="–"/>
              <a:defRPr sz="2000">
                <a:solidFill>
                  <a:schemeClr val="tx1"/>
                </a:solidFill>
                <a:latin typeface="Arial Narrow" panose="020B0606020202030204" pitchFamily="34" charset="0"/>
              </a:defRPr>
            </a:lvl2pPr>
            <a:lvl3pPr marL="1143000" indent="-228600">
              <a:spcBef>
                <a:spcPts val="600"/>
              </a:spcBef>
              <a:buFont typeface="Arial" panose="020B0604020202020204" pitchFamily="34" charset="0"/>
              <a:buChar char="•"/>
              <a:defRPr sz="2000">
                <a:solidFill>
                  <a:schemeClr val="tx1"/>
                </a:solidFill>
                <a:latin typeface="Arial Narrow" panose="020B0606020202030204" pitchFamily="34" charset="0"/>
              </a:defRPr>
            </a:lvl3pPr>
            <a:lvl4pPr marL="1600200" indent="-228600">
              <a:spcBef>
                <a:spcPts val="600"/>
              </a:spcBef>
              <a:buFont typeface="Arial" panose="020B0604020202020204" pitchFamily="34" charset="0"/>
              <a:buChar char="–"/>
              <a:defRPr sz="2000">
                <a:solidFill>
                  <a:schemeClr val="tx1"/>
                </a:solidFill>
                <a:latin typeface="Arial Narrow" panose="020B0606020202030204" pitchFamily="34" charset="0"/>
              </a:defRPr>
            </a:lvl4pPr>
            <a:lvl5pPr marL="2057400" indent="-228600">
              <a:spcBef>
                <a:spcPts val="600"/>
              </a:spcBef>
              <a:buFont typeface="Arial" panose="020B0604020202020204" pitchFamily="34" charset="0"/>
              <a:buChar char="»"/>
              <a:defRPr sz="2000">
                <a:solidFill>
                  <a:schemeClr val="tx1"/>
                </a:solidFill>
                <a:latin typeface="Arial Narrow" panose="020B0606020202030204" pitchFamily="34" charset="0"/>
              </a:defRPr>
            </a:lvl5pPr>
            <a:lvl6pPr marL="2514600" indent="-228600" eaLnBrk="0" fontAlgn="base" hangingPunct="0">
              <a:spcBef>
                <a:spcPts val="600"/>
              </a:spcBef>
              <a:spcAft>
                <a:spcPct val="0"/>
              </a:spcAft>
              <a:buFont typeface="Arial" panose="020B0604020202020204" pitchFamily="34" charset="0"/>
              <a:buChar char="»"/>
              <a:defRPr sz="2000">
                <a:solidFill>
                  <a:schemeClr val="tx1"/>
                </a:solidFill>
                <a:latin typeface="Arial Narrow" panose="020B0606020202030204" pitchFamily="34" charset="0"/>
              </a:defRPr>
            </a:lvl6pPr>
            <a:lvl7pPr marL="2971800" indent="-228600" eaLnBrk="0" fontAlgn="base" hangingPunct="0">
              <a:spcBef>
                <a:spcPts val="600"/>
              </a:spcBef>
              <a:spcAft>
                <a:spcPct val="0"/>
              </a:spcAft>
              <a:buFont typeface="Arial" panose="020B0604020202020204" pitchFamily="34" charset="0"/>
              <a:buChar char="»"/>
              <a:defRPr sz="2000">
                <a:solidFill>
                  <a:schemeClr val="tx1"/>
                </a:solidFill>
                <a:latin typeface="Arial Narrow" panose="020B0606020202030204" pitchFamily="34" charset="0"/>
              </a:defRPr>
            </a:lvl7pPr>
            <a:lvl8pPr marL="3429000" indent="-228600" eaLnBrk="0" fontAlgn="base" hangingPunct="0">
              <a:spcBef>
                <a:spcPts val="600"/>
              </a:spcBef>
              <a:spcAft>
                <a:spcPct val="0"/>
              </a:spcAft>
              <a:buFont typeface="Arial" panose="020B0604020202020204" pitchFamily="34" charset="0"/>
              <a:buChar char="»"/>
              <a:defRPr sz="2000">
                <a:solidFill>
                  <a:schemeClr val="tx1"/>
                </a:solidFill>
                <a:latin typeface="Arial Narrow" panose="020B0606020202030204" pitchFamily="34" charset="0"/>
              </a:defRPr>
            </a:lvl8pPr>
            <a:lvl9pPr marL="3886200" indent="-228600" eaLnBrk="0" fontAlgn="base" hangingPunct="0">
              <a:spcBef>
                <a:spcPts val="600"/>
              </a:spcBef>
              <a:spcAft>
                <a:spcPct val="0"/>
              </a:spcAft>
              <a:buFont typeface="Arial" panose="020B0604020202020204" pitchFamily="34" charset="0"/>
              <a:buChar char="»"/>
              <a:defRPr sz="2000">
                <a:solidFill>
                  <a:schemeClr val="tx1"/>
                </a:solidFill>
                <a:latin typeface="Arial Narrow" panose="020B0606020202030204" pitchFamily="34" charset="0"/>
              </a:defRPr>
            </a:lvl9pPr>
          </a:lstStyle>
          <a:p>
            <a:pPr>
              <a:buFont typeface="Arial" panose="020B0604020202020204" pitchFamily="34" charset="0"/>
              <a:buNone/>
            </a:pPr>
            <a:r>
              <a:rPr lang="en-ZA" altLang="en-US" sz="1200" smtClean="0"/>
              <a:t>5</a:t>
            </a:r>
          </a:p>
        </p:txBody>
      </p:sp>
    </p:spTree>
    <p:extLst>
      <p:ext uri="{BB962C8B-B14F-4D97-AF65-F5344CB8AC3E}">
        <p14:creationId xmlns:p14="http://schemas.microsoft.com/office/powerpoint/2010/main" xmlns="" val="127188060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Slide Number Placeholder 4"/>
          <p:cNvSpPr>
            <a:spLocks noGrp="1"/>
          </p:cNvSpPr>
          <p:nvPr>
            <p:ph type="sldNum" sz="quarter" idx="16"/>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ts val="1200"/>
              </a:spcBef>
              <a:buFont typeface="Arial" panose="020B0604020202020204" pitchFamily="34" charset="0"/>
              <a:buChar char="•"/>
              <a:defRPr sz="2000">
                <a:solidFill>
                  <a:schemeClr val="tx1"/>
                </a:solidFill>
                <a:latin typeface="Arial Narrow" panose="020B0606020202030204" pitchFamily="34" charset="0"/>
              </a:defRPr>
            </a:lvl1pPr>
            <a:lvl2pPr marL="742950" indent="-285750">
              <a:spcBef>
                <a:spcPts val="600"/>
              </a:spcBef>
              <a:buFont typeface="Arial" panose="020B0604020202020204" pitchFamily="34" charset="0"/>
              <a:buChar char="–"/>
              <a:defRPr sz="2000">
                <a:solidFill>
                  <a:schemeClr val="tx1"/>
                </a:solidFill>
                <a:latin typeface="Arial Narrow" panose="020B0606020202030204" pitchFamily="34" charset="0"/>
              </a:defRPr>
            </a:lvl2pPr>
            <a:lvl3pPr marL="1143000" indent="-228600">
              <a:spcBef>
                <a:spcPts val="600"/>
              </a:spcBef>
              <a:buFont typeface="Arial" panose="020B0604020202020204" pitchFamily="34" charset="0"/>
              <a:buChar char="•"/>
              <a:defRPr sz="2000">
                <a:solidFill>
                  <a:schemeClr val="tx1"/>
                </a:solidFill>
                <a:latin typeface="Arial Narrow" panose="020B0606020202030204" pitchFamily="34" charset="0"/>
              </a:defRPr>
            </a:lvl3pPr>
            <a:lvl4pPr marL="1600200" indent="-228600">
              <a:spcBef>
                <a:spcPts val="600"/>
              </a:spcBef>
              <a:buFont typeface="Arial" panose="020B0604020202020204" pitchFamily="34" charset="0"/>
              <a:buChar char="–"/>
              <a:defRPr sz="2000">
                <a:solidFill>
                  <a:schemeClr val="tx1"/>
                </a:solidFill>
                <a:latin typeface="Arial Narrow" panose="020B0606020202030204" pitchFamily="34" charset="0"/>
              </a:defRPr>
            </a:lvl4pPr>
            <a:lvl5pPr marL="2057400" indent="-228600">
              <a:spcBef>
                <a:spcPts val="600"/>
              </a:spcBef>
              <a:buFont typeface="Arial" panose="020B0604020202020204" pitchFamily="34" charset="0"/>
              <a:buChar char="»"/>
              <a:defRPr sz="2000">
                <a:solidFill>
                  <a:schemeClr val="tx1"/>
                </a:solidFill>
                <a:latin typeface="Arial Narrow" panose="020B0606020202030204" pitchFamily="34" charset="0"/>
              </a:defRPr>
            </a:lvl5pPr>
            <a:lvl6pPr marL="2514600" indent="-228600" eaLnBrk="0" fontAlgn="base" hangingPunct="0">
              <a:spcBef>
                <a:spcPts val="600"/>
              </a:spcBef>
              <a:spcAft>
                <a:spcPct val="0"/>
              </a:spcAft>
              <a:buFont typeface="Arial" panose="020B0604020202020204" pitchFamily="34" charset="0"/>
              <a:buChar char="»"/>
              <a:defRPr sz="2000">
                <a:solidFill>
                  <a:schemeClr val="tx1"/>
                </a:solidFill>
                <a:latin typeface="Arial Narrow" panose="020B0606020202030204" pitchFamily="34" charset="0"/>
              </a:defRPr>
            </a:lvl6pPr>
            <a:lvl7pPr marL="2971800" indent="-228600" eaLnBrk="0" fontAlgn="base" hangingPunct="0">
              <a:spcBef>
                <a:spcPts val="600"/>
              </a:spcBef>
              <a:spcAft>
                <a:spcPct val="0"/>
              </a:spcAft>
              <a:buFont typeface="Arial" panose="020B0604020202020204" pitchFamily="34" charset="0"/>
              <a:buChar char="»"/>
              <a:defRPr sz="2000">
                <a:solidFill>
                  <a:schemeClr val="tx1"/>
                </a:solidFill>
                <a:latin typeface="Arial Narrow" panose="020B0606020202030204" pitchFamily="34" charset="0"/>
              </a:defRPr>
            </a:lvl7pPr>
            <a:lvl8pPr marL="3429000" indent="-228600" eaLnBrk="0" fontAlgn="base" hangingPunct="0">
              <a:spcBef>
                <a:spcPts val="600"/>
              </a:spcBef>
              <a:spcAft>
                <a:spcPct val="0"/>
              </a:spcAft>
              <a:buFont typeface="Arial" panose="020B0604020202020204" pitchFamily="34" charset="0"/>
              <a:buChar char="»"/>
              <a:defRPr sz="2000">
                <a:solidFill>
                  <a:schemeClr val="tx1"/>
                </a:solidFill>
                <a:latin typeface="Arial Narrow" panose="020B0606020202030204" pitchFamily="34" charset="0"/>
              </a:defRPr>
            </a:lvl8pPr>
            <a:lvl9pPr marL="3886200" indent="-228600" eaLnBrk="0" fontAlgn="base" hangingPunct="0">
              <a:spcBef>
                <a:spcPts val="600"/>
              </a:spcBef>
              <a:spcAft>
                <a:spcPct val="0"/>
              </a:spcAft>
              <a:buFont typeface="Arial" panose="020B0604020202020204" pitchFamily="34" charset="0"/>
              <a:buChar char="»"/>
              <a:defRPr sz="2000">
                <a:solidFill>
                  <a:schemeClr val="tx1"/>
                </a:solidFill>
                <a:latin typeface="Arial Narrow" panose="020B0606020202030204" pitchFamily="34" charset="0"/>
              </a:defRPr>
            </a:lvl9pPr>
          </a:lstStyle>
          <a:p>
            <a:pPr>
              <a:spcBef>
                <a:spcPct val="0"/>
              </a:spcBef>
              <a:buFontTx/>
              <a:buNone/>
            </a:pPr>
            <a:fld id="{0BAA55B6-A94C-4D1A-85A0-D9F28661D8CF}" type="slidenum">
              <a:rPr lang="en-ZA" altLang="en-US" sz="1200" smtClean="0">
                <a:solidFill>
                  <a:srgbClr val="898989"/>
                </a:solidFill>
                <a:latin typeface="Arial" panose="020B0604020202020204" pitchFamily="34" charset="0"/>
              </a:rPr>
              <a:pPr>
                <a:spcBef>
                  <a:spcPct val="0"/>
                </a:spcBef>
                <a:buFontTx/>
                <a:buNone/>
              </a:pPr>
              <a:t>69</a:t>
            </a:fld>
            <a:endParaRPr lang="en-ZA" altLang="en-US" sz="1200" smtClean="0">
              <a:solidFill>
                <a:srgbClr val="898989"/>
              </a:solidFill>
              <a:latin typeface="Arial" panose="020B0604020202020204" pitchFamily="34" charset="0"/>
            </a:endParaRPr>
          </a:p>
        </p:txBody>
      </p:sp>
      <p:sp>
        <p:nvSpPr>
          <p:cNvPr id="6" name="Title 1"/>
          <p:cNvSpPr>
            <a:spLocks noGrp="1"/>
          </p:cNvSpPr>
          <p:nvPr>
            <p:ph idx="13"/>
          </p:nvPr>
        </p:nvSpPr>
        <p:spPr>
          <a:xfrm>
            <a:off x="1157288" y="19050"/>
            <a:ext cx="6477000" cy="742950"/>
          </a:xfrm>
          <a:extLst/>
        </p:spPr>
        <p:txBody>
          <a:bodyPr anchor="t"/>
          <a:lstStyle/>
          <a:p>
            <a:pPr>
              <a:defRPr/>
            </a:pPr>
            <a:r>
              <a:rPr lang="en-ZA" altLang="en-US" sz="2400" dirty="0" smtClean="0">
                <a:effectLst>
                  <a:outerShdw blurRad="38100" dist="38100" dir="2700000" algn="tl">
                    <a:srgbClr val="000000">
                      <a:alpha val="43137"/>
                    </a:srgbClr>
                  </a:outerShdw>
                </a:effectLst>
              </a:rPr>
              <a:t>Status of the SIU phase 1 </a:t>
            </a:r>
          </a:p>
          <a:p>
            <a:pPr>
              <a:defRPr/>
            </a:pPr>
            <a:r>
              <a:rPr lang="en-ZA" altLang="en-US" sz="2400" dirty="0" smtClean="0">
                <a:effectLst>
                  <a:outerShdw blurRad="38100" dist="38100" dir="2700000" algn="tl">
                    <a:srgbClr val="000000">
                      <a:alpha val="43137"/>
                    </a:srgbClr>
                  </a:outerShdw>
                </a:effectLst>
              </a:rPr>
              <a:t>Investigation at SABC</a:t>
            </a:r>
          </a:p>
        </p:txBody>
      </p:sp>
      <p:sp>
        <p:nvSpPr>
          <p:cNvPr id="10245" name="Content Placeholder 1"/>
          <p:cNvSpPr>
            <a:spLocks noGrp="1"/>
          </p:cNvSpPr>
          <p:nvPr>
            <p:ph idx="1"/>
          </p:nvPr>
        </p:nvSpPr>
        <p:spPr>
          <a:xfrm>
            <a:off x="457200" y="1371600"/>
            <a:ext cx="8229600" cy="4984750"/>
          </a:xfrm>
        </p:spPr>
        <p:txBody>
          <a:bodyPr/>
          <a:lstStyle/>
          <a:p>
            <a:pPr marL="0" indent="0" algn="just">
              <a:lnSpc>
                <a:spcPct val="150000"/>
              </a:lnSpc>
              <a:spcBef>
                <a:spcPts val="0"/>
              </a:spcBef>
              <a:buFont typeface="Arial" panose="020B0604020202020204" pitchFamily="34" charset="0"/>
              <a:buNone/>
              <a:defRPr/>
            </a:pPr>
            <a:endParaRPr lang="en-US" altLang="en-US" sz="1800" dirty="0" smtClean="0">
              <a:latin typeface="+mn-lt"/>
              <a:cs typeface="Times New Roman" panose="02020603050405020304" pitchFamily="18" charset="0"/>
            </a:endParaRPr>
          </a:p>
          <a:p>
            <a:pPr marL="0" indent="0" algn="just">
              <a:lnSpc>
                <a:spcPct val="150000"/>
              </a:lnSpc>
              <a:spcBef>
                <a:spcPts val="0"/>
              </a:spcBef>
              <a:buFont typeface="Arial" panose="020B0604020202020204" pitchFamily="34" charset="0"/>
              <a:buNone/>
              <a:defRPr/>
            </a:pPr>
            <a:r>
              <a:rPr lang="en-US" altLang="en-US" sz="1800" dirty="0" smtClean="0">
                <a:latin typeface="+mn-lt"/>
                <a:cs typeface="Times New Roman" panose="02020603050405020304" pitchFamily="18" charset="0"/>
              </a:rPr>
              <a:t>In phase 1 of the investigation, the SIU investigated the following:</a:t>
            </a:r>
          </a:p>
          <a:p>
            <a:pPr algn="just">
              <a:lnSpc>
                <a:spcPct val="150000"/>
              </a:lnSpc>
              <a:spcBef>
                <a:spcPts val="0"/>
              </a:spcBef>
              <a:defRPr/>
            </a:pPr>
            <a:r>
              <a:rPr lang="en-US" altLang="en-US" sz="1800" dirty="0" smtClean="0">
                <a:latin typeface="+mn-lt"/>
                <a:cs typeface="Times New Roman" panose="02020603050405020304" pitchFamily="18" charset="0"/>
              </a:rPr>
              <a:t>Eight contracts awarded by SABC.</a:t>
            </a:r>
          </a:p>
          <a:p>
            <a:pPr algn="just">
              <a:lnSpc>
                <a:spcPct val="150000"/>
              </a:lnSpc>
              <a:spcBef>
                <a:spcPts val="0"/>
              </a:spcBef>
              <a:defRPr/>
            </a:pPr>
            <a:r>
              <a:rPr lang="en-US" altLang="en-US" sz="1800" dirty="0" smtClean="0">
                <a:latin typeface="+mn-lt"/>
                <a:cs typeface="Times New Roman" panose="02020603050405020304" pitchFamily="18" charset="0"/>
              </a:rPr>
              <a:t>The awarding of the success fee.</a:t>
            </a:r>
          </a:p>
          <a:p>
            <a:pPr algn="just">
              <a:lnSpc>
                <a:spcPct val="150000"/>
              </a:lnSpc>
              <a:spcBef>
                <a:spcPts val="0"/>
              </a:spcBef>
              <a:defRPr/>
            </a:pPr>
            <a:r>
              <a:rPr lang="en-US" altLang="en-US" sz="1800" dirty="0" smtClean="0">
                <a:latin typeface="+mn-lt"/>
                <a:cs typeface="Times New Roman" panose="02020603050405020304" pitchFamily="18" charset="0"/>
              </a:rPr>
              <a:t> confirm the outcome of the Public Protector report on irregular appoints.</a:t>
            </a:r>
          </a:p>
          <a:p>
            <a:pPr algn="just">
              <a:lnSpc>
                <a:spcPct val="150000"/>
              </a:lnSpc>
              <a:spcBef>
                <a:spcPts val="0"/>
              </a:spcBef>
              <a:defRPr/>
            </a:pPr>
            <a:r>
              <a:rPr lang="en-US" altLang="en-US" sz="1800" dirty="0" smtClean="0">
                <a:latin typeface="+mn-lt"/>
                <a:cs typeface="Times New Roman" panose="02020603050405020304" pitchFamily="18" charset="0"/>
              </a:rPr>
              <a:t> summary the SIU found evidence that indicated that there were irregularities in the awarding</a:t>
            </a:r>
            <a:r>
              <a:rPr lang="en-GB" altLang="en-US" sz="1800" dirty="0" smtClean="0">
                <a:latin typeface="+mn-lt"/>
                <a:cs typeface="Times New Roman" panose="02020603050405020304" pitchFamily="18" charset="0"/>
              </a:rPr>
              <a:t> of the eight contracts awarded by SABC. </a:t>
            </a:r>
            <a:endParaRPr lang="en-ZA" altLang="en-US" sz="1800" dirty="0" smtClean="0">
              <a:latin typeface="+mn-lt"/>
              <a:cs typeface="Times New Roman" panose="02020603050405020304" pitchFamily="18" charset="0"/>
            </a:endParaRPr>
          </a:p>
          <a:p>
            <a:pPr marL="0" indent="0" algn="just">
              <a:lnSpc>
                <a:spcPct val="150000"/>
              </a:lnSpc>
              <a:spcAft>
                <a:spcPts val="600"/>
              </a:spcAft>
              <a:buFont typeface="Arial" panose="020B0604020202020204" pitchFamily="34" charset="0"/>
              <a:buNone/>
              <a:defRPr/>
            </a:pPr>
            <a:endParaRPr lang="en-ZA" altLang="en-US" sz="1600" dirty="0" smtClean="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xmlns="" val="3127010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pPr>
              <a:defRPr/>
            </a:pPr>
            <a:fld id="{DC1BAB4B-37C3-4540-AA8B-870B3C3EF0FC}" type="slidenum">
              <a:rPr lang="en-ZA" smtClean="0">
                <a:solidFill>
                  <a:srgbClr val="000000">
                    <a:tint val="75000"/>
                  </a:srgbClr>
                </a:solidFill>
              </a:rPr>
              <a:pPr>
                <a:defRPr/>
              </a:pPr>
              <a:t>7</a:t>
            </a:fld>
            <a:endParaRPr lang="en-ZA" dirty="0">
              <a:solidFill>
                <a:srgbClr val="000000">
                  <a:tint val="75000"/>
                </a:srgbClr>
              </a:solidFill>
            </a:endParaRPr>
          </a:p>
        </p:txBody>
      </p:sp>
      <p:sp>
        <p:nvSpPr>
          <p:cNvPr id="8" name="Content Placeholder 1"/>
          <p:cNvSpPr txBox="1">
            <a:spLocks/>
          </p:cNvSpPr>
          <p:nvPr/>
        </p:nvSpPr>
        <p:spPr bwMode="auto">
          <a:xfrm>
            <a:off x="4283968" y="1612669"/>
            <a:ext cx="4771256" cy="32095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ts val="600"/>
              </a:spcBef>
              <a:spcAft>
                <a:spcPct val="0"/>
              </a:spcAft>
              <a:buFont typeface="Arial" charset="0"/>
              <a:buChar char="•"/>
              <a:defRPr sz="2000" baseline="0">
                <a:solidFill>
                  <a:schemeClr val="tx1"/>
                </a:solidFill>
                <a:latin typeface="Arial Narrow" pitchFamily="34" charset="0"/>
                <a:ea typeface="+mn-ea"/>
                <a:cs typeface="+mn-cs"/>
              </a:defRPr>
            </a:lvl1pPr>
            <a:lvl2pPr marL="742950" indent="-285750" algn="l" rtl="0" eaLnBrk="0" fontAlgn="base" hangingPunct="0">
              <a:spcBef>
                <a:spcPts val="600"/>
              </a:spcBef>
              <a:spcAft>
                <a:spcPct val="0"/>
              </a:spcAft>
              <a:buFont typeface="Arial" charset="0"/>
              <a:buChar char="–"/>
              <a:defRPr sz="2000" baseline="0">
                <a:solidFill>
                  <a:schemeClr val="tx1"/>
                </a:solidFill>
                <a:latin typeface="Arial Narrow" pitchFamily="34" charset="0"/>
              </a:defRPr>
            </a:lvl2pPr>
            <a:lvl3pPr marL="1143000" indent="-228600" algn="l" rtl="0" eaLnBrk="0" fontAlgn="base" hangingPunct="0">
              <a:spcBef>
                <a:spcPts val="600"/>
              </a:spcBef>
              <a:spcAft>
                <a:spcPct val="0"/>
              </a:spcAft>
              <a:buFont typeface="Arial" charset="0"/>
              <a:buChar char="•"/>
              <a:defRPr sz="2000" baseline="0">
                <a:solidFill>
                  <a:schemeClr val="tx1"/>
                </a:solidFill>
                <a:latin typeface="Arial Narrow" pitchFamily="34" charset="0"/>
              </a:defRPr>
            </a:lvl3pPr>
            <a:lvl4pPr marL="1600200" indent="-228600" algn="l" rtl="0" eaLnBrk="0" fontAlgn="base" hangingPunct="0">
              <a:spcBef>
                <a:spcPts val="600"/>
              </a:spcBef>
              <a:spcAft>
                <a:spcPct val="0"/>
              </a:spcAft>
              <a:buFont typeface="Arial" charset="0"/>
              <a:buChar char="–"/>
              <a:defRPr sz="2000" baseline="0">
                <a:solidFill>
                  <a:schemeClr val="tx1"/>
                </a:solidFill>
                <a:latin typeface="Arial Narrow" pitchFamily="34" charset="0"/>
              </a:defRPr>
            </a:lvl4pPr>
            <a:lvl5pPr marL="2057400" indent="-228600" algn="l" rtl="0" eaLnBrk="0" fontAlgn="base" hangingPunct="0">
              <a:spcBef>
                <a:spcPts val="600"/>
              </a:spcBef>
              <a:spcAft>
                <a:spcPct val="0"/>
              </a:spcAft>
              <a:buFont typeface="Arial" charset="0"/>
              <a:buChar char="»"/>
              <a:defRPr sz="2000" baseline="0">
                <a:solidFill>
                  <a:schemeClr val="tx1"/>
                </a:solidFill>
                <a:latin typeface="Arial Narrow" pitchFamily="34" charset="0"/>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a:lstStyle>
          <a:p>
            <a:pPr marL="0" indent="0" algn="just">
              <a:buFont typeface="Arial" panose="020B0604020202020204" pitchFamily="34" charset="0"/>
              <a:buNone/>
              <a:defRPr/>
            </a:pPr>
            <a:endParaRPr lang="en-ZA" kern="0" dirty="0" smtClean="0"/>
          </a:p>
          <a:p>
            <a:pPr algn="just">
              <a:defRPr/>
            </a:pPr>
            <a:endParaRPr lang="en-ZA" kern="0" dirty="0" smtClean="0"/>
          </a:p>
          <a:p>
            <a:pPr algn="just">
              <a:defRPr/>
            </a:pPr>
            <a:endParaRPr lang="en-ZA" kern="0" dirty="0" smtClean="0"/>
          </a:p>
          <a:p>
            <a:pPr lvl="1" algn="just">
              <a:defRPr/>
            </a:pPr>
            <a:endParaRPr lang="en-ZA" kern="0" dirty="0"/>
          </a:p>
        </p:txBody>
      </p:sp>
      <p:sp>
        <p:nvSpPr>
          <p:cNvPr id="9" name="Content Placeholder 2"/>
          <p:cNvSpPr txBox="1">
            <a:spLocks/>
          </p:cNvSpPr>
          <p:nvPr/>
        </p:nvSpPr>
        <p:spPr bwMode="auto">
          <a:xfrm>
            <a:off x="1219200" y="0"/>
            <a:ext cx="65532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0" indent="-342900" algn="l" rtl="0" eaLnBrk="0" fontAlgn="base" hangingPunct="0">
              <a:spcBef>
                <a:spcPts val="0"/>
              </a:spcBef>
              <a:spcAft>
                <a:spcPct val="0"/>
              </a:spcAft>
              <a:buFont typeface="Arial" charset="0"/>
              <a:buNone/>
              <a:defRPr sz="3200" b="1" baseline="0">
                <a:solidFill>
                  <a:schemeClr val="tx1"/>
                </a:solidFill>
                <a:latin typeface="Arial Narrow" pitchFamily="34" charset="0"/>
                <a:ea typeface="+mn-ea"/>
                <a:cs typeface="+mn-cs"/>
              </a:defRPr>
            </a:lvl1pPr>
            <a:lvl2pPr marL="742950" indent="-285750" algn="l" rtl="0" eaLnBrk="0" fontAlgn="base" hangingPunct="0">
              <a:spcBef>
                <a:spcPts val="600"/>
              </a:spcBef>
              <a:spcAft>
                <a:spcPct val="0"/>
              </a:spcAft>
              <a:buFont typeface="Arial" charset="0"/>
              <a:buChar char="–"/>
              <a:defRPr sz="2000" baseline="0">
                <a:solidFill>
                  <a:schemeClr val="tx1"/>
                </a:solidFill>
                <a:latin typeface="Arial Narrow" pitchFamily="34" charset="0"/>
              </a:defRPr>
            </a:lvl2pPr>
            <a:lvl3pPr marL="1143000" indent="-228600" algn="l" rtl="0" eaLnBrk="0" fontAlgn="base" hangingPunct="0">
              <a:spcBef>
                <a:spcPts val="600"/>
              </a:spcBef>
              <a:spcAft>
                <a:spcPct val="0"/>
              </a:spcAft>
              <a:buFont typeface="Arial" charset="0"/>
              <a:buChar char="•"/>
              <a:defRPr sz="2000" baseline="0">
                <a:solidFill>
                  <a:schemeClr val="tx1"/>
                </a:solidFill>
                <a:latin typeface="Arial Narrow" pitchFamily="34" charset="0"/>
              </a:defRPr>
            </a:lvl3pPr>
            <a:lvl4pPr marL="1600200" indent="-228600" algn="l" rtl="0" eaLnBrk="0" fontAlgn="base" hangingPunct="0">
              <a:spcBef>
                <a:spcPts val="600"/>
              </a:spcBef>
              <a:spcAft>
                <a:spcPct val="0"/>
              </a:spcAft>
              <a:buFont typeface="Arial" charset="0"/>
              <a:buChar char="–"/>
              <a:defRPr sz="2000" baseline="0">
                <a:solidFill>
                  <a:schemeClr val="tx1"/>
                </a:solidFill>
                <a:latin typeface="Arial Narrow" pitchFamily="34" charset="0"/>
              </a:defRPr>
            </a:lvl4pPr>
            <a:lvl5pPr marL="2057400" indent="-228600" algn="l" rtl="0" eaLnBrk="0" fontAlgn="base" hangingPunct="0">
              <a:spcBef>
                <a:spcPts val="600"/>
              </a:spcBef>
              <a:spcAft>
                <a:spcPct val="0"/>
              </a:spcAft>
              <a:buFont typeface="Arial" charset="0"/>
              <a:buChar char="»"/>
              <a:defRPr sz="2000" baseline="0">
                <a:solidFill>
                  <a:schemeClr val="tx1"/>
                </a:solidFill>
                <a:latin typeface="Arial Narrow" pitchFamily="34" charset="0"/>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a:lstStyle>
          <a:p>
            <a:pPr>
              <a:spcBef>
                <a:spcPct val="0"/>
              </a:spcBef>
            </a:pPr>
            <a:r>
              <a:rPr lang="en-ZA" altLang="en-US" sz="2400" kern="0" dirty="0" smtClean="0">
                <a:effectLst>
                  <a:outerShdw blurRad="38100" dist="38100" dir="2700000" algn="tl">
                    <a:srgbClr val="000000">
                      <a:alpha val="43137"/>
                    </a:srgbClr>
                  </a:outerShdw>
                </a:effectLst>
                <a:latin typeface="Arial Black" panose="020B0A04020102020204" pitchFamily="34" charset="0"/>
              </a:rPr>
              <a:t>CASE ASSESSMENT PHASE</a:t>
            </a:r>
          </a:p>
        </p:txBody>
      </p:sp>
      <p:sp>
        <p:nvSpPr>
          <p:cNvPr id="10" name="Rounded Rectangle 9"/>
          <p:cNvSpPr/>
          <p:nvPr/>
        </p:nvSpPr>
        <p:spPr>
          <a:xfrm>
            <a:off x="160338" y="1288318"/>
            <a:ext cx="8856984" cy="4755143"/>
          </a:xfrm>
          <a:prstGeom prst="roundRect">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120592" y="1916832"/>
            <a:ext cx="8463284" cy="4093428"/>
          </a:xfrm>
          <a:prstGeom prst="rect">
            <a:avLst/>
          </a:prstGeom>
        </p:spPr>
        <p:txBody>
          <a:bodyPr wrap="square">
            <a:spAutoFit/>
          </a:bodyPr>
          <a:lstStyle/>
          <a:p>
            <a:pPr marL="742950" lvl="1" indent="-285750" algn="just">
              <a:buFont typeface="Arial" panose="020B0604020202020204" pitchFamily="34" charset="0"/>
              <a:buChar char="•"/>
              <a:defRPr/>
            </a:pPr>
            <a:r>
              <a:rPr lang="en-ZA" sz="2000" kern="0" dirty="0">
                <a:solidFill>
                  <a:schemeClr val="bg1"/>
                </a:solidFill>
                <a:latin typeface="Arial Narrow" panose="020B0606020202030204" pitchFamily="34" charset="0"/>
              </a:rPr>
              <a:t>The SIU follows up on and/or receives </a:t>
            </a:r>
            <a:r>
              <a:rPr lang="en-ZA" sz="2000" kern="0" dirty="0" smtClean="0">
                <a:solidFill>
                  <a:schemeClr val="bg1"/>
                </a:solidFill>
                <a:latin typeface="Arial Narrow" panose="020B0606020202030204" pitchFamily="34" charset="0"/>
              </a:rPr>
              <a:t>allegations;</a:t>
            </a:r>
          </a:p>
          <a:p>
            <a:pPr marL="742950" lvl="1" indent="-285750" algn="just">
              <a:buFont typeface="Arial" panose="020B0604020202020204" pitchFamily="34" charset="0"/>
              <a:buChar char="•"/>
              <a:defRPr/>
            </a:pPr>
            <a:r>
              <a:rPr lang="en-ZA" sz="2000" kern="0" dirty="0" smtClean="0">
                <a:solidFill>
                  <a:schemeClr val="bg1"/>
                </a:solidFill>
                <a:latin typeface="Arial Narrow" panose="020B0606020202030204" pitchFamily="34" charset="0"/>
              </a:rPr>
              <a:t>We </a:t>
            </a:r>
            <a:r>
              <a:rPr lang="en-ZA" sz="2000" kern="0" dirty="0">
                <a:solidFill>
                  <a:schemeClr val="bg1"/>
                </a:solidFill>
                <a:latin typeface="Arial Narrow" panose="020B0606020202030204" pitchFamily="34" charset="0"/>
              </a:rPr>
              <a:t>assess and verify the allegations and any evidence </a:t>
            </a:r>
            <a:r>
              <a:rPr lang="en-ZA" sz="2000" kern="0" dirty="0" smtClean="0">
                <a:solidFill>
                  <a:schemeClr val="bg1"/>
                </a:solidFill>
                <a:latin typeface="Arial Narrow" panose="020B0606020202030204" pitchFamily="34" charset="0"/>
              </a:rPr>
              <a:t>available;</a:t>
            </a:r>
          </a:p>
          <a:p>
            <a:pPr marL="742950" lvl="1" indent="-285750" algn="just">
              <a:buFont typeface="Arial" panose="020B0604020202020204" pitchFamily="34" charset="0"/>
              <a:buChar char="•"/>
              <a:defRPr/>
            </a:pPr>
            <a:r>
              <a:rPr lang="en-ZA" sz="2000" kern="0" dirty="0" smtClean="0">
                <a:solidFill>
                  <a:schemeClr val="bg1"/>
                </a:solidFill>
                <a:latin typeface="Arial Narrow" panose="020B0606020202030204" pitchFamily="34" charset="0"/>
              </a:rPr>
              <a:t>Gather </a:t>
            </a:r>
            <a:r>
              <a:rPr lang="en-ZA" sz="2000" kern="0" dirty="0">
                <a:solidFill>
                  <a:schemeClr val="bg1"/>
                </a:solidFill>
                <a:latin typeface="Arial Narrow" panose="020B0606020202030204" pitchFamily="34" charset="0"/>
              </a:rPr>
              <a:t>additional information as needed to support  a motivation for </a:t>
            </a:r>
            <a:r>
              <a:rPr lang="en-ZA" sz="2000" kern="0" dirty="0" smtClean="0">
                <a:solidFill>
                  <a:schemeClr val="bg1"/>
                </a:solidFill>
                <a:latin typeface="Arial Narrow" panose="020B0606020202030204" pitchFamily="34" charset="0"/>
              </a:rPr>
              <a:t>proclamation;</a:t>
            </a:r>
          </a:p>
          <a:p>
            <a:pPr marL="742950" lvl="1" indent="-285750" algn="just">
              <a:buFont typeface="Arial" panose="020B0604020202020204" pitchFamily="34" charset="0"/>
              <a:buChar char="•"/>
              <a:defRPr/>
            </a:pPr>
            <a:r>
              <a:rPr lang="en-ZA" sz="2000" kern="0" dirty="0" smtClean="0">
                <a:solidFill>
                  <a:schemeClr val="bg1"/>
                </a:solidFill>
                <a:latin typeface="Arial Narrow" panose="020B0606020202030204" pitchFamily="34" charset="0"/>
              </a:rPr>
              <a:t>Draft </a:t>
            </a:r>
            <a:r>
              <a:rPr lang="en-ZA" sz="2000" kern="0" dirty="0">
                <a:solidFill>
                  <a:schemeClr val="bg1"/>
                </a:solidFill>
                <a:latin typeface="Arial Narrow" panose="020B0606020202030204" pitchFamily="34" charset="0"/>
              </a:rPr>
              <a:t>the motivation for the proclamation </a:t>
            </a:r>
            <a:r>
              <a:rPr lang="en-ZA" sz="2000" kern="0" dirty="0" smtClean="0">
                <a:solidFill>
                  <a:schemeClr val="bg1"/>
                </a:solidFill>
                <a:latin typeface="Arial Narrow" panose="020B0606020202030204" pitchFamily="34" charset="0"/>
              </a:rPr>
              <a:t>and </a:t>
            </a:r>
            <a:r>
              <a:rPr lang="en-ZA" sz="2000" kern="0" dirty="0">
                <a:solidFill>
                  <a:schemeClr val="bg1"/>
                </a:solidFill>
                <a:latin typeface="Arial Narrow" panose="020B0606020202030204" pitchFamily="34" charset="0"/>
              </a:rPr>
              <a:t>schedule to the proclamation which sets out the scope of the SIU </a:t>
            </a:r>
            <a:r>
              <a:rPr lang="en-ZA" sz="2000" kern="0" dirty="0" smtClean="0">
                <a:solidFill>
                  <a:schemeClr val="bg1"/>
                </a:solidFill>
                <a:latin typeface="Arial Narrow" panose="020B0606020202030204" pitchFamily="34" charset="0"/>
              </a:rPr>
              <a:t>investigation and submit to the Presidency via the DoJ;</a:t>
            </a:r>
          </a:p>
          <a:p>
            <a:pPr marL="742950" lvl="1" indent="-285750" algn="just">
              <a:buFont typeface="Arial" panose="020B0604020202020204" pitchFamily="34" charset="0"/>
              <a:buChar char="•"/>
              <a:defRPr/>
            </a:pPr>
            <a:r>
              <a:rPr lang="en-ZA" sz="2000" kern="0" dirty="0" smtClean="0">
                <a:solidFill>
                  <a:schemeClr val="bg1"/>
                </a:solidFill>
                <a:latin typeface="Arial Narrow" panose="020B0606020202030204" pitchFamily="34" charset="0"/>
              </a:rPr>
              <a:t>Whilst </a:t>
            </a:r>
            <a:r>
              <a:rPr lang="en-ZA" sz="2000" kern="0" dirty="0">
                <a:solidFill>
                  <a:schemeClr val="bg1"/>
                </a:solidFill>
                <a:latin typeface="Arial Narrow" panose="020B0606020202030204" pitchFamily="34" charset="0"/>
              </a:rPr>
              <a:t>the proclamation approval process is underway, the team continues with the desktop analysis of the available documentation, project set up and investigation </a:t>
            </a:r>
            <a:r>
              <a:rPr lang="en-ZA" sz="2000" kern="0" dirty="0" smtClean="0">
                <a:solidFill>
                  <a:schemeClr val="bg1"/>
                </a:solidFill>
                <a:latin typeface="Arial Narrow" panose="020B0606020202030204" pitchFamily="34" charset="0"/>
              </a:rPr>
              <a:t>planning;</a:t>
            </a:r>
          </a:p>
          <a:p>
            <a:pPr marL="742950" lvl="1" indent="-285750" algn="just">
              <a:buFont typeface="Arial" panose="020B0604020202020204" pitchFamily="34" charset="0"/>
              <a:buChar char="•"/>
              <a:defRPr/>
            </a:pPr>
            <a:r>
              <a:rPr lang="en-ZA" sz="2000" b="1" kern="0" dirty="0" smtClean="0">
                <a:solidFill>
                  <a:schemeClr val="bg1"/>
                </a:solidFill>
                <a:latin typeface="Arial Narrow" panose="020B0606020202030204" pitchFamily="34" charset="0"/>
              </a:rPr>
              <a:t>The </a:t>
            </a:r>
            <a:r>
              <a:rPr lang="en-ZA" sz="2000" b="1" kern="0" dirty="0">
                <a:solidFill>
                  <a:schemeClr val="bg1"/>
                </a:solidFill>
                <a:latin typeface="Arial Narrow" panose="020B0606020202030204" pitchFamily="34" charset="0"/>
              </a:rPr>
              <a:t>SIU’s powers cannot be used during the  case assessment phase; </a:t>
            </a:r>
            <a:r>
              <a:rPr lang="en-ZA" sz="2000" kern="0" dirty="0" smtClean="0">
                <a:solidFill>
                  <a:schemeClr val="bg1"/>
                </a:solidFill>
                <a:latin typeface="Arial Narrow" panose="020B0606020202030204" pitchFamily="34" charset="0"/>
              </a:rPr>
              <a:t>and</a:t>
            </a:r>
          </a:p>
          <a:p>
            <a:pPr marL="742950" lvl="1" indent="-285750" algn="just">
              <a:buFont typeface="Arial" panose="020B0604020202020204" pitchFamily="34" charset="0"/>
              <a:buChar char="•"/>
              <a:defRPr/>
            </a:pPr>
            <a:r>
              <a:rPr lang="en-ZA" sz="2000" kern="0" dirty="0" smtClean="0">
                <a:solidFill>
                  <a:schemeClr val="bg1"/>
                </a:solidFill>
                <a:latin typeface="Arial Narrow" panose="020B0606020202030204" pitchFamily="34" charset="0"/>
              </a:rPr>
              <a:t>On </a:t>
            </a:r>
            <a:r>
              <a:rPr lang="en-ZA" sz="2000" kern="0" dirty="0">
                <a:solidFill>
                  <a:schemeClr val="bg1"/>
                </a:solidFill>
                <a:latin typeface="Arial Narrow" panose="020B0606020202030204" pitchFamily="34" charset="0"/>
              </a:rPr>
              <a:t>publication of the proclamation, the team is ready to commence with the investigation.</a:t>
            </a:r>
          </a:p>
          <a:p>
            <a:pPr marL="742950" lvl="1" indent="-285750" algn="just">
              <a:buFont typeface="Arial" panose="020B0604020202020204" pitchFamily="34" charset="0"/>
              <a:buChar char="•"/>
              <a:defRPr/>
            </a:pPr>
            <a:endParaRPr lang="en-ZA" sz="2000" kern="0"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xmlns="" val="96412809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Slide Number Placeholder 4"/>
          <p:cNvSpPr>
            <a:spLocks noGrp="1"/>
          </p:cNvSpPr>
          <p:nvPr>
            <p:ph type="sldNum" sz="quarter" idx="16"/>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ts val="1200"/>
              </a:spcBef>
              <a:buFont typeface="Arial" panose="020B0604020202020204" pitchFamily="34" charset="0"/>
              <a:buChar char="•"/>
              <a:defRPr sz="2000">
                <a:solidFill>
                  <a:schemeClr val="tx1"/>
                </a:solidFill>
                <a:latin typeface="Arial Narrow" panose="020B0606020202030204" pitchFamily="34" charset="0"/>
              </a:defRPr>
            </a:lvl1pPr>
            <a:lvl2pPr marL="742950" indent="-285750">
              <a:spcBef>
                <a:spcPts val="600"/>
              </a:spcBef>
              <a:buFont typeface="Arial" panose="020B0604020202020204" pitchFamily="34" charset="0"/>
              <a:buChar char="–"/>
              <a:defRPr sz="2000">
                <a:solidFill>
                  <a:schemeClr val="tx1"/>
                </a:solidFill>
                <a:latin typeface="Arial Narrow" panose="020B0606020202030204" pitchFamily="34" charset="0"/>
              </a:defRPr>
            </a:lvl2pPr>
            <a:lvl3pPr marL="1143000" indent="-228600">
              <a:spcBef>
                <a:spcPts val="600"/>
              </a:spcBef>
              <a:buFont typeface="Arial" panose="020B0604020202020204" pitchFamily="34" charset="0"/>
              <a:buChar char="•"/>
              <a:defRPr sz="2000">
                <a:solidFill>
                  <a:schemeClr val="tx1"/>
                </a:solidFill>
                <a:latin typeface="Arial Narrow" panose="020B0606020202030204" pitchFamily="34" charset="0"/>
              </a:defRPr>
            </a:lvl3pPr>
            <a:lvl4pPr marL="1600200" indent="-228600">
              <a:spcBef>
                <a:spcPts val="600"/>
              </a:spcBef>
              <a:buFont typeface="Arial" panose="020B0604020202020204" pitchFamily="34" charset="0"/>
              <a:buChar char="–"/>
              <a:defRPr sz="2000">
                <a:solidFill>
                  <a:schemeClr val="tx1"/>
                </a:solidFill>
                <a:latin typeface="Arial Narrow" panose="020B0606020202030204" pitchFamily="34" charset="0"/>
              </a:defRPr>
            </a:lvl4pPr>
            <a:lvl5pPr marL="2057400" indent="-228600">
              <a:spcBef>
                <a:spcPts val="600"/>
              </a:spcBef>
              <a:buFont typeface="Arial" panose="020B0604020202020204" pitchFamily="34" charset="0"/>
              <a:buChar char="»"/>
              <a:defRPr sz="2000">
                <a:solidFill>
                  <a:schemeClr val="tx1"/>
                </a:solidFill>
                <a:latin typeface="Arial Narrow" panose="020B0606020202030204" pitchFamily="34" charset="0"/>
              </a:defRPr>
            </a:lvl5pPr>
            <a:lvl6pPr marL="2514600" indent="-228600" eaLnBrk="0" fontAlgn="base" hangingPunct="0">
              <a:spcBef>
                <a:spcPts val="600"/>
              </a:spcBef>
              <a:spcAft>
                <a:spcPct val="0"/>
              </a:spcAft>
              <a:buFont typeface="Arial" panose="020B0604020202020204" pitchFamily="34" charset="0"/>
              <a:buChar char="»"/>
              <a:defRPr sz="2000">
                <a:solidFill>
                  <a:schemeClr val="tx1"/>
                </a:solidFill>
                <a:latin typeface="Arial Narrow" panose="020B0606020202030204" pitchFamily="34" charset="0"/>
              </a:defRPr>
            </a:lvl6pPr>
            <a:lvl7pPr marL="2971800" indent="-228600" eaLnBrk="0" fontAlgn="base" hangingPunct="0">
              <a:spcBef>
                <a:spcPts val="600"/>
              </a:spcBef>
              <a:spcAft>
                <a:spcPct val="0"/>
              </a:spcAft>
              <a:buFont typeface="Arial" panose="020B0604020202020204" pitchFamily="34" charset="0"/>
              <a:buChar char="»"/>
              <a:defRPr sz="2000">
                <a:solidFill>
                  <a:schemeClr val="tx1"/>
                </a:solidFill>
                <a:latin typeface="Arial Narrow" panose="020B0606020202030204" pitchFamily="34" charset="0"/>
              </a:defRPr>
            </a:lvl7pPr>
            <a:lvl8pPr marL="3429000" indent="-228600" eaLnBrk="0" fontAlgn="base" hangingPunct="0">
              <a:spcBef>
                <a:spcPts val="600"/>
              </a:spcBef>
              <a:spcAft>
                <a:spcPct val="0"/>
              </a:spcAft>
              <a:buFont typeface="Arial" panose="020B0604020202020204" pitchFamily="34" charset="0"/>
              <a:buChar char="»"/>
              <a:defRPr sz="2000">
                <a:solidFill>
                  <a:schemeClr val="tx1"/>
                </a:solidFill>
                <a:latin typeface="Arial Narrow" panose="020B0606020202030204" pitchFamily="34" charset="0"/>
              </a:defRPr>
            </a:lvl8pPr>
            <a:lvl9pPr marL="3886200" indent="-228600" eaLnBrk="0" fontAlgn="base" hangingPunct="0">
              <a:spcBef>
                <a:spcPts val="600"/>
              </a:spcBef>
              <a:spcAft>
                <a:spcPct val="0"/>
              </a:spcAft>
              <a:buFont typeface="Arial" panose="020B0604020202020204" pitchFamily="34" charset="0"/>
              <a:buChar char="»"/>
              <a:defRPr sz="2000">
                <a:solidFill>
                  <a:schemeClr val="tx1"/>
                </a:solidFill>
                <a:latin typeface="Arial Narrow" panose="020B0606020202030204" pitchFamily="34" charset="0"/>
              </a:defRPr>
            </a:lvl9pPr>
          </a:lstStyle>
          <a:p>
            <a:pPr>
              <a:spcBef>
                <a:spcPct val="0"/>
              </a:spcBef>
              <a:buFontTx/>
              <a:buNone/>
            </a:pPr>
            <a:fld id="{6505A861-5C97-43EC-87D8-56BC44C68950}" type="slidenum">
              <a:rPr lang="en-ZA" altLang="en-US" sz="1200" smtClean="0">
                <a:solidFill>
                  <a:srgbClr val="898989"/>
                </a:solidFill>
                <a:latin typeface="Arial" panose="020B0604020202020204" pitchFamily="34" charset="0"/>
              </a:rPr>
              <a:pPr>
                <a:spcBef>
                  <a:spcPct val="0"/>
                </a:spcBef>
                <a:buFontTx/>
                <a:buNone/>
              </a:pPr>
              <a:t>70</a:t>
            </a:fld>
            <a:endParaRPr lang="en-ZA" altLang="en-US" sz="1200" smtClean="0">
              <a:solidFill>
                <a:srgbClr val="898989"/>
              </a:solidFill>
              <a:latin typeface="Arial" panose="020B0604020202020204" pitchFamily="34" charset="0"/>
            </a:endParaRPr>
          </a:p>
        </p:txBody>
      </p:sp>
      <p:sp>
        <p:nvSpPr>
          <p:cNvPr id="6" name="Title 1"/>
          <p:cNvSpPr>
            <a:spLocks noGrp="1"/>
          </p:cNvSpPr>
          <p:nvPr>
            <p:ph idx="13"/>
          </p:nvPr>
        </p:nvSpPr>
        <p:spPr>
          <a:xfrm>
            <a:off x="1157288" y="19050"/>
            <a:ext cx="6477000" cy="742950"/>
          </a:xfrm>
          <a:extLst/>
        </p:spPr>
        <p:txBody>
          <a:bodyPr anchor="t"/>
          <a:lstStyle/>
          <a:p>
            <a:pPr>
              <a:defRPr/>
            </a:pPr>
            <a:r>
              <a:rPr lang="en-ZA" altLang="en-US" sz="2400" dirty="0" smtClean="0">
                <a:effectLst>
                  <a:outerShdw blurRad="38100" dist="38100" dir="2700000" algn="tl">
                    <a:srgbClr val="000000">
                      <a:alpha val="43137"/>
                    </a:srgbClr>
                  </a:outerShdw>
                </a:effectLst>
                <a:latin typeface="+mj-lt"/>
              </a:rPr>
              <a:t>Status of the SIU phase 1 </a:t>
            </a:r>
          </a:p>
          <a:p>
            <a:pPr>
              <a:defRPr/>
            </a:pPr>
            <a:r>
              <a:rPr lang="en-ZA" altLang="en-US" sz="2400" dirty="0" smtClean="0">
                <a:effectLst>
                  <a:outerShdw blurRad="38100" dist="38100" dir="2700000" algn="tl">
                    <a:srgbClr val="000000">
                      <a:alpha val="43137"/>
                    </a:srgbClr>
                  </a:outerShdw>
                </a:effectLst>
                <a:latin typeface="+mj-lt"/>
              </a:rPr>
              <a:t>Investigation at SABC</a:t>
            </a:r>
          </a:p>
        </p:txBody>
      </p:sp>
      <p:sp>
        <p:nvSpPr>
          <p:cNvPr id="11269" name="Content Placeholder 1"/>
          <p:cNvSpPr>
            <a:spLocks noGrp="1"/>
          </p:cNvSpPr>
          <p:nvPr>
            <p:ph idx="1"/>
          </p:nvPr>
        </p:nvSpPr>
        <p:spPr>
          <a:xfrm>
            <a:off x="304800" y="1143000"/>
            <a:ext cx="8686800" cy="5272088"/>
          </a:xfrm>
        </p:spPr>
        <p:txBody>
          <a:bodyPr/>
          <a:lstStyle/>
          <a:p>
            <a:pPr marL="0" indent="0" algn="just">
              <a:lnSpc>
                <a:spcPct val="150000"/>
              </a:lnSpc>
              <a:spcBef>
                <a:spcPts val="0"/>
              </a:spcBef>
              <a:buFont typeface="Arial" panose="020B0604020202020204" pitchFamily="34" charset="0"/>
              <a:buNone/>
              <a:tabLst>
                <a:tab pos="2743200" algn="ctr"/>
                <a:tab pos="5486400" algn="r"/>
              </a:tabLst>
              <a:defRPr/>
            </a:pPr>
            <a:r>
              <a:rPr lang="en-ZA" altLang="en-US" sz="1800" dirty="0" smtClean="0">
                <a:latin typeface="Arial" panose="020B0604020202020204" pitchFamily="34" charset="0"/>
                <a:cs typeface="Times New Roman" panose="02020603050405020304" pitchFamily="18" charset="0"/>
              </a:rPr>
              <a:t>	As a result of the investigation conducted by the SIU, the following outcomes were achieved: </a:t>
            </a:r>
          </a:p>
          <a:p>
            <a:pPr algn="just">
              <a:lnSpc>
                <a:spcPct val="150000"/>
              </a:lnSpc>
              <a:spcBef>
                <a:spcPts val="0"/>
              </a:spcBef>
              <a:tabLst>
                <a:tab pos="2743200" algn="ctr"/>
                <a:tab pos="5486400" algn="r"/>
              </a:tabLst>
              <a:defRPr/>
            </a:pPr>
            <a:r>
              <a:rPr lang="en-ZA" altLang="en-US" sz="1800" dirty="0" smtClean="0">
                <a:latin typeface="Arial" panose="020B0604020202020204" pitchFamily="34" charset="0"/>
                <a:cs typeface="Times New Roman" panose="02020603050405020304" pitchFamily="18" charset="0"/>
              </a:rPr>
              <a:t>Civil litigation was instituted in </a:t>
            </a:r>
            <a:r>
              <a:rPr lang="en-ZA" altLang="en-US" sz="1800" b="1" dirty="0" smtClean="0">
                <a:latin typeface="Arial" panose="020B0604020202020204" pitchFamily="34" charset="0"/>
                <a:cs typeface="Times New Roman" panose="02020603050405020304" pitchFamily="18" charset="0"/>
              </a:rPr>
              <a:t>seven matters</a:t>
            </a:r>
            <a:r>
              <a:rPr lang="en-ZA" altLang="en-US" sz="1800" dirty="0" smtClean="0">
                <a:latin typeface="Arial" panose="020B0604020202020204" pitchFamily="34" charset="0"/>
                <a:cs typeface="Times New Roman" panose="02020603050405020304" pitchFamily="18" charset="0"/>
              </a:rPr>
              <a:t>, with an additional three at Senior Counsel who are drafting the court papers; </a:t>
            </a:r>
          </a:p>
          <a:p>
            <a:pPr algn="just">
              <a:lnSpc>
                <a:spcPct val="150000"/>
              </a:lnSpc>
              <a:spcBef>
                <a:spcPts val="0"/>
              </a:spcBef>
              <a:tabLst>
                <a:tab pos="2743200" algn="ctr"/>
                <a:tab pos="5486400" algn="r"/>
              </a:tabLst>
              <a:defRPr/>
            </a:pPr>
            <a:r>
              <a:rPr lang="en-ZA" altLang="en-US" sz="1800" dirty="0" smtClean="0">
                <a:latin typeface="Arial" panose="020B0604020202020204" pitchFamily="34" charset="0"/>
                <a:cs typeface="Times New Roman" panose="02020603050405020304" pitchFamily="18" charset="0"/>
              </a:rPr>
              <a:t>the provision of evidence to the SABC to assist in defending </a:t>
            </a:r>
            <a:r>
              <a:rPr lang="en-ZA" altLang="en-US" sz="1800" b="1" dirty="0" smtClean="0">
                <a:latin typeface="Arial" panose="020B0604020202020204" pitchFamily="34" charset="0"/>
                <a:cs typeface="Times New Roman" panose="02020603050405020304" pitchFamily="18" charset="0"/>
              </a:rPr>
              <a:t>one civil matter</a:t>
            </a:r>
            <a:r>
              <a:rPr lang="en-ZA" altLang="en-US" sz="1800" dirty="0" smtClean="0">
                <a:latin typeface="Arial" panose="020B0604020202020204" pitchFamily="34" charset="0"/>
                <a:cs typeface="Times New Roman" panose="02020603050405020304" pitchFamily="18" charset="0"/>
              </a:rPr>
              <a:t>;</a:t>
            </a:r>
          </a:p>
          <a:p>
            <a:pPr algn="just">
              <a:lnSpc>
                <a:spcPct val="150000"/>
              </a:lnSpc>
              <a:spcBef>
                <a:spcPts val="0"/>
              </a:spcBef>
              <a:tabLst>
                <a:tab pos="2743200" algn="ctr"/>
                <a:tab pos="5486400" algn="r"/>
              </a:tabLst>
              <a:defRPr/>
            </a:pPr>
            <a:r>
              <a:rPr lang="en-ZA" altLang="en-US" sz="1800" b="1" dirty="0" smtClean="0">
                <a:latin typeface="Arial" panose="020B0604020202020204" pitchFamily="34" charset="0"/>
                <a:cs typeface="Times New Roman" panose="02020603050405020304" pitchFamily="18" charset="0"/>
              </a:rPr>
              <a:t>Six criminal </a:t>
            </a:r>
            <a:r>
              <a:rPr lang="en-ZA" altLang="en-US" sz="1800" dirty="0" smtClean="0">
                <a:latin typeface="Arial" panose="020B0604020202020204" pitchFamily="34" charset="0"/>
                <a:cs typeface="Times New Roman" panose="02020603050405020304" pitchFamily="18" charset="0"/>
              </a:rPr>
              <a:t>referrals; and </a:t>
            </a:r>
          </a:p>
          <a:p>
            <a:pPr algn="just">
              <a:lnSpc>
                <a:spcPct val="150000"/>
              </a:lnSpc>
              <a:spcBef>
                <a:spcPts val="0"/>
              </a:spcBef>
              <a:tabLst>
                <a:tab pos="2743200" algn="ctr"/>
                <a:tab pos="5486400" algn="r"/>
              </a:tabLst>
              <a:defRPr/>
            </a:pPr>
            <a:r>
              <a:rPr lang="en-ZA" altLang="en-US" sz="1800" dirty="0" smtClean="0">
                <a:latin typeface="Arial" panose="020B0604020202020204" pitchFamily="34" charset="0"/>
                <a:cs typeface="Times New Roman" panose="02020603050405020304" pitchFamily="18" charset="0"/>
              </a:rPr>
              <a:t>23 disciplinary referrals. </a:t>
            </a:r>
          </a:p>
          <a:p>
            <a:pPr marL="0" indent="0" algn="just">
              <a:lnSpc>
                <a:spcPct val="150000"/>
              </a:lnSpc>
              <a:spcBef>
                <a:spcPts val="0"/>
              </a:spcBef>
              <a:buNone/>
              <a:tabLst>
                <a:tab pos="2743200" algn="ctr"/>
                <a:tab pos="5486400" algn="r"/>
              </a:tabLst>
              <a:defRPr/>
            </a:pPr>
            <a:r>
              <a:rPr lang="en-ZA" altLang="en-US" sz="1800" dirty="0" smtClean="0">
                <a:latin typeface="Arial" panose="020B0604020202020204" pitchFamily="34" charset="0"/>
                <a:cs typeface="Times New Roman" panose="02020603050405020304" pitchFamily="18" charset="0"/>
              </a:rPr>
              <a:t>SIU </a:t>
            </a:r>
            <a:r>
              <a:rPr lang="en-ZA" altLang="en-US" sz="1800" dirty="0">
                <a:latin typeface="Arial" panose="020B0604020202020204" pitchFamily="34" charset="0"/>
                <a:cs typeface="Times New Roman" panose="02020603050405020304" pitchFamily="18" charset="0"/>
              </a:rPr>
              <a:t>found evidence that indicated that there were irregularities in the awarding of the eight contracts awarded by SABC.</a:t>
            </a:r>
            <a:endParaRPr lang="en-ZA" altLang="en-US" sz="1800" dirty="0" smtClean="0">
              <a:latin typeface="Arial" panose="020B0604020202020204" pitchFamily="34" charset="0"/>
              <a:cs typeface="Times New Roman" panose="02020603050405020304" pitchFamily="18" charset="0"/>
            </a:endParaRPr>
          </a:p>
          <a:p>
            <a:pPr marL="0" indent="0" algn="just">
              <a:lnSpc>
                <a:spcPct val="150000"/>
              </a:lnSpc>
              <a:buFont typeface="Arial" panose="020B0604020202020204" pitchFamily="34" charset="0"/>
              <a:buNone/>
              <a:tabLst>
                <a:tab pos="2743200" algn="ctr"/>
                <a:tab pos="5486400" algn="r"/>
              </a:tabLst>
              <a:defRPr/>
            </a:pPr>
            <a:endParaRPr lang="en-ZA" altLang="en-US" sz="1600" dirty="0" smtClean="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xmlns="" val="419161310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3"/>
          </p:nvPr>
        </p:nvSpPr>
        <p:spPr/>
        <p:txBody>
          <a:bodyPr/>
          <a:lstStyle/>
          <a:p>
            <a:pPr>
              <a:buFont typeface="Arial" charset="0"/>
              <a:buNone/>
              <a:defRPr/>
            </a:pPr>
            <a:endParaRPr lang="en-US" altLang="en-US" dirty="0" smtClean="0">
              <a:effectLst>
                <a:outerShdw blurRad="38100" dist="38100" dir="2700000" algn="tl">
                  <a:srgbClr val="000000">
                    <a:alpha val="43137"/>
                  </a:srgbClr>
                </a:outerShdw>
              </a:effectLst>
            </a:endParaRPr>
          </a:p>
          <a:p>
            <a:pPr>
              <a:buFont typeface="Arial" charset="0"/>
              <a:buNone/>
              <a:defRPr/>
            </a:pPr>
            <a:r>
              <a:rPr lang="en-ZA" altLang="en-US" sz="2400" dirty="0" smtClean="0">
                <a:effectLst>
                  <a:outerShdw blurRad="38100" dist="38100" dir="2700000" algn="tl">
                    <a:srgbClr val="000000">
                      <a:alpha val="43137"/>
                    </a:srgbClr>
                  </a:outerShdw>
                </a:effectLst>
                <a:latin typeface="+mj-lt"/>
              </a:rPr>
              <a:t>Referrals to date</a:t>
            </a:r>
          </a:p>
          <a:p>
            <a:pPr>
              <a:buFont typeface="Arial" charset="0"/>
              <a:buNone/>
              <a:defRPr/>
            </a:pPr>
            <a:endParaRPr lang="en-ZA" dirty="0"/>
          </a:p>
        </p:txBody>
      </p:sp>
      <p:sp>
        <p:nvSpPr>
          <p:cNvPr id="4" name="Footer Placeholder 3"/>
          <p:cNvSpPr>
            <a:spLocks noGrp="1"/>
          </p:cNvSpPr>
          <p:nvPr>
            <p:ph type="ftr" sz="quarter" idx="15"/>
          </p:nvPr>
        </p:nvSpPr>
        <p:spPr>
          <a:xfrm>
            <a:off x="1066800" y="6400800"/>
            <a:ext cx="6858000" cy="365125"/>
          </a:xfrm>
        </p:spPr>
        <p:txBody>
          <a:bodyPr/>
          <a:lstStyle/>
          <a:p>
            <a:pPr>
              <a:defRPr/>
            </a:pPr>
            <a:r>
              <a:rPr lang="en-ZA" b="1" i="1"/>
              <a:t>The State’s preferred and trusted forensic investigation and litigation agency</a:t>
            </a:r>
          </a:p>
        </p:txBody>
      </p:sp>
      <p:sp>
        <p:nvSpPr>
          <p:cNvPr id="11268" name="Slide Number Placeholder 4"/>
          <p:cNvSpPr>
            <a:spLocks noGrp="1"/>
          </p:cNvSpPr>
          <p:nvPr>
            <p:ph type="sldNum" sz="quarter" idx="16"/>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ts val="1200"/>
              </a:spcBef>
              <a:buFont typeface="Arial" panose="020B0604020202020204" pitchFamily="34" charset="0"/>
              <a:buChar char="•"/>
              <a:defRPr sz="2000">
                <a:solidFill>
                  <a:schemeClr val="tx1"/>
                </a:solidFill>
                <a:latin typeface="Arial Narrow" panose="020B0606020202030204" pitchFamily="34" charset="0"/>
              </a:defRPr>
            </a:lvl1pPr>
            <a:lvl2pPr marL="742950" indent="-285750">
              <a:spcBef>
                <a:spcPts val="600"/>
              </a:spcBef>
              <a:buFont typeface="Arial" panose="020B0604020202020204" pitchFamily="34" charset="0"/>
              <a:buChar char="–"/>
              <a:defRPr sz="2000">
                <a:solidFill>
                  <a:schemeClr val="tx1"/>
                </a:solidFill>
                <a:latin typeface="Arial Narrow" panose="020B0606020202030204" pitchFamily="34" charset="0"/>
              </a:defRPr>
            </a:lvl2pPr>
            <a:lvl3pPr marL="1143000" indent="-228600">
              <a:spcBef>
                <a:spcPts val="600"/>
              </a:spcBef>
              <a:buFont typeface="Arial" panose="020B0604020202020204" pitchFamily="34" charset="0"/>
              <a:buChar char="•"/>
              <a:defRPr sz="2000">
                <a:solidFill>
                  <a:schemeClr val="tx1"/>
                </a:solidFill>
                <a:latin typeface="Arial Narrow" panose="020B0606020202030204" pitchFamily="34" charset="0"/>
              </a:defRPr>
            </a:lvl3pPr>
            <a:lvl4pPr marL="1600200" indent="-228600">
              <a:spcBef>
                <a:spcPts val="600"/>
              </a:spcBef>
              <a:buFont typeface="Arial" panose="020B0604020202020204" pitchFamily="34" charset="0"/>
              <a:buChar char="–"/>
              <a:defRPr sz="2000">
                <a:solidFill>
                  <a:schemeClr val="tx1"/>
                </a:solidFill>
                <a:latin typeface="Arial Narrow" panose="020B0606020202030204" pitchFamily="34" charset="0"/>
              </a:defRPr>
            </a:lvl4pPr>
            <a:lvl5pPr marL="2057400" indent="-228600">
              <a:spcBef>
                <a:spcPts val="600"/>
              </a:spcBef>
              <a:buFont typeface="Arial" panose="020B0604020202020204" pitchFamily="34" charset="0"/>
              <a:buChar char="»"/>
              <a:defRPr sz="2000">
                <a:solidFill>
                  <a:schemeClr val="tx1"/>
                </a:solidFill>
                <a:latin typeface="Arial Narrow" panose="020B0606020202030204" pitchFamily="34" charset="0"/>
              </a:defRPr>
            </a:lvl5pPr>
            <a:lvl6pPr marL="2514600" indent="-228600" eaLnBrk="0" fontAlgn="base" hangingPunct="0">
              <a:spcBef>
                <a:spcPts val="600"/>
              </a:spcBef>
              <a:spcAft>
                <a:spcPct val="0"/>
              </a:spcAft>
              <a:buFont typeface="Arial" panose="020B0604020202020204" pitchFamily="34" charset="0"/>
              <a:buChar char="»"/>
              <a:defRPr sz="2000">
                <a:solidFill>
                  <a:schemeClr val="tx1"/>
                </a:solidFill>
                <a:latin typeface="Arial Narrow" panose="020B0606020202030204" pitchFamily="34" charset="0"/>
              </a:defRPr>
            </a:lvl6pPr>
            <a:lvl7pPr marL="2971800" indent="-228600" eaLnBrk="0" fontAlgn="base" hangingPunct="0">
              <a:spcBef>
                <a:spcPts val="600"/>
              </a:spcBef>
              <a:spcAft>
                <a:spcPct val="0"/>
              </a:spcAft>
              <a:buFont typeface="Arial" panose="020B0604020202020204" pitchFamily="34" charset="0"/>
              <a:buChar char="»"/>
              <a:defRPr sz="2000">
                <a:solidFill>
                  <a:schemeClr val="tx1"/>
                </a:solidFill>
                <a:latin typeface="Arial Narrow" panose="020B0606020202030204" pitchFamily="34" charset="0"/>
              </a:defRPr>
            </a:lvl7pPr>
            <a:lvl8pPr marL="3429000" indent="-228600" eaLnBrk="0" fontAlgn="base" hangingPunct="0">
              <a:spcBef>
                <a:spcPts val="600"/>
              </a:spcBef>
              <a:spcAft>
                <a:spcPct val="0"/>
              </a:spcAft>
              <a:buFont typeface="Arial" panose="020B0604020202020204" pitchFamily="34" charset="0"/>
              <a:buChar char="»"/>
              <a:defRPr sz="2000">
                <a:solidFill>
                  <a:schemeClr val="tx1"/>
                </a:solidFill>
                <a:latin typeface="Arial Narrow" panose="020B0606020202030204" pitchFamily="34" charset="0"/>
              </a:defRPr>
            </a:lvl8pPr>
            <a:lvl9pPr marL="3886200" indent="-228600" eaLnBrk="0" fontAlgn="base" hangingPunct="0">
              <a:spcBef>
                <a:spcPts val="600"/>
              </a:spcBef>
              <a:spcAft>
                <a:spcPct val="0"/>
              </a:spcAft>
              <a:buFont typeface="Arial" panose="020B0604020202020204" pitchFamily="34" charset="0"/>
              <a:buChar char="»"/>
              <a:defRPr sz="2000">
                <a:solidFill>
                  <a:schemeClr val="tx1"/>
                </a:solidFill>
                <a:latin typeface="Arial Narrow" panose="020B0606020202030204" pitchFamily="34" charset="0"/>
              </a:defRPr>
            </a:lvl9pPr>
          </a:lstStyle>
          <a:p>
            <a:pPr>
              <a:spcBef>
                <a:spcPct val="0"/>
              </a:spcBef>
              <a:buFontTx/>
              <a:buNone/>
            </a:pPr>
            <a:fld id="{7F0D8547-B9B1-465A-904A-316954EFDF50}" type="slidenum">
              <a:rPr lang="en-ZA" altLang="en-US" sz="1200" smtClean="0">
                <a:solidFill>
                  <a:srgbClr val="898989"/>
                </a:solidFill>
                <a:latin typeface="Arial" panose="020B0604020202020204" pitchFamily="34" charset="0"/>
              </a:rPr>
              <a:pPr>
                <a:spcBef>
                  <a:spcPct val="0"/>
                </a:spcBef>
                <a:buFontTx/>
                <a:buNone/>
              </a:pPr>
              <a:t>71</a:t>
            </a:fld>
            <a:endParaRPr lang="en-ZA" altLang="en-US" sz="1200" smtClean="0">
              <a:solidFill>
                <a:srgbClr val="898989"/>
              </a:solidFill>
              <a:latin typeface="Arial" panose="020B0604020202020204" pitchFamily="34" charset="0"/>
            </a:endParaRPr>
          </a:p>
        </p:txBody>
      </p:sp>
      <p:sp>
        <p:nvSpPr>
          <p:cNvPr id="6" name="Content Placeholder 1"/>
          <p:cNvSpPr>
            <a:spLocks noGrp="1"/>
          </p:cNvSpPr>
          <p:nvPr>
            <p:ph idx="1"/>
          </p:nvPr>
        </p:nvSpPr>
        <p:spPr>
          <a:xfrm>
            <a:off x="457200" y="958849"/>
            <a:ext cx="8382000" cy="5518151"/>
          </a:xfrm>
        </p:spPr>
        <p:txBody>
          <a:bodyPr/>
          <a:lstStyle/>
          <a:p>
            <a:pPr marL="360900" algn="just">
              <a:lnSpc>
                <a:spcPct val="150000"/>
              </a:lnSpc>
              <a:spcAft>
                <a:spcPts val="600"/>
              </a:spcAft>
              <a:defRPr/>
            </a:pPr>
            <a:r>
              <a:rPr lang="en-ZA" sz="1800" dirty="0" smtClean="0">
                <a:latin typeface="+mn-lt"/>
              </a:rPr>
              <a:t>The investigation has produced evidence to initiate the civil litigation </a:t>
            </a:r>
            <a:r>
              <a:rPr lang="en-GB" sz="1800" kern="1400" spc="-50" dirty="0" smtClean="0">
                <a:latin typeface="+mn-lt"/>
                <a:ea typeface="Times New Roman" panose="02020603050405020304" pitchFamily="18" charset="0"/>
                <a:cs typeface="Times New Roman" panose="02020603050405020304" pitchFamily="18" charset="0"/>
              </a:rPr>
              <a:t>instituted in the name of the SIU and SABC in </a:t>
            </a:r>
            <a:r>
              <a:rPr lang="en-GB" sz="1800" b="1" kern="1400" spc="-50" dirty="0" smtClean="0">
                <a:latin typeface="+mn-lt"/>
                <a:ea typeface="Times New Roman" panose="02020603050405020304" pitchFamily="18" charset="0"/>
                <a:cs typeface="Times New Roman" panose="02020603050405020304" pitchFamily="18" charset="0"/>
              </a:rPr>
              <a:t>five High Court matters </a:t>
            </a:r>
            <a:r>
              <a:rPr lang="en-GB" sz="1800" kern="1400" spc="-50" dirty="0" smtClean="0">
                <a:latin typeface="+mn-lt"/>
                <a:ea typeface="Times New Roman" panose="02020603050405020304" pitchFamily="18" charset="0"/>
                <a:cs typeface="Times New Roman" panose="02020603050405020304" pitchFamily="18" charset="0"/>
              </a:rPr>
              <a:t>to the value of just over </a:t>
            </a:r>
            <a:r>
              <a:rPr lang="en-GB" sz="1800" b="1" kern="1400" spc="-50" dirty="0" smtClean="0">
                <a:latin typeface="+mn-lt"/>
                <a:ea typeface="Times New Roman" panose="02020603050405020304" pitchFamily="18" charset="0"/>
                <a:cs typeface="Times New Roman" panose="02020603050405020304" pitchFamily="18" charset="0"/>
              </a:rPr>
              <a:t>R166 million </a:t>
            </a:r>
            <a:r>
              <a:rPr lang="en-GB" sz="1800" kern="1400" spc="-50" dirty="0" smtClean="0">
                <a:latin typeface="+mn-lt"/>
                <a:ea typeface="Times New Roman" panose="02020603050405020304" pitchFamily="18" charset="0"/>
                <a:cs typeface="Times New Roman" panose="02020603050405020304" pitchFamily="18" charset="0"/>
              </a:rPr>
              <a:t>and </a:t>
            </a:r>
          </a:p>
          <a:p>
            <a:pPr marL="360900" algn="just">
              <a:lnSpc>
                <a:spcPct val="150000"/>
              </a:lnSpc>
              <a:spcAft>
                <a:spcPts val="600"/>
              </a:spcAft>
              <a:defRPr/>
            </a:pPr>
            <a:r>
              <a:rPr lang="en-GB" sz="1800" kern="1400" spc="-50" dirty="0" smtClean="0">
                <a:latin typeface="+mn-lt"/>
                <a:ea typeface="Times New Roman" panose="02020603050405020304" pitchFamily="18" charset="0"/>
                <a:cs typeface="Times New Roman" panose="02020603050405020304" pitchFamily="18" charset="0"/>
              </a:rPr>
              <a:t>We have referred 3 matters to the value of </a:t>
            </a:r>
            <a:r>
              <a:rPr lang="en-GB" sz="1800" b="1" kern="1400" spc="-50" dirty="0" smtClean="0">
                <a:latin typeface="+mn-lt"/>
                <a:ea typeface="Times New Roman" panose="02020603050405020304" pitchFamily="18" charset="0"/>
                <a:cs typeface="Times New Roman" panose="02020603050405020304" pitchFamily="18" charset="0"/>
              </a:rPr>
              <a:t>R200 million </a:t>
            </a:r>
            <a:r>
              <a:rPr lang="en-GB" sz="1800" kern="1400" spc="-50" dirty="0" smtClean="0">
                <a:latin typeface="+mn-lt"/>
                <a:ea typeface="Times New Roman" panose="02020603050405020304" pitchFamily="18" charset="0"/>
                <a:cs typeface="Times New Roman" panose="02020603050405020304" pitchFamily="18" charset="0"/>
              </a:rPr>
              <a:t>to Counsel who are preparing court papers. </a:t>
            </a:r>
          </a:p>
          <a:p>
            <a:pPr marL="360900" algn="just">
              <a:lnSpc>
                <a:spcPct val="150000"/>
              </a:lnSpc>
              <a:spcAft>
                <a:spcPts val="600"/>
              </a:spcAft>
              <a:defRPr/>
            </a:pPr>
            <a:r>
              <a:rPr lang="en-GB" sz="1800" kern="1400" spc="-50" dirty="0" smtClean="0">
                <a:latin typeface="+mn-lt"/>
                <a:ea typeface="Times New Roman" panose="02020603050405020304" pitchFamily="18" charset="0"/>
                <a:cs typeface="Times New Roman" panose="02020603050405020304" pitchFamily="18" charset="0"/>
              </a:rPr>
              <a:t>The SIU also provided evidence to defend one claim for R350 000 on 19 March 2018. </a:t>
            </a:r>
          </a:p>
          <a:p>
            <a:pPr marL="360900" algn="just">
              <a:lnSpc>
                <a:spcPct val="150000"/>
              </a:lnSpc>
              <a:spcAft>
                <a:spcPts val="600"/>
              </a:spcAft>
              <a:defRPr/>
            </a:pPr>
            <a:r>
              <a:rPr lang="en-ZA" sz="1800" kern="1400" spc="-50" dirty="0">
                <a:latin typeface="+mn-lt"/>
                <a:ea typeface="Times New Roman" panose="02020603050405020304" pitchFamily="18" charset="0"/>
                <a:cs typeface="Times New Roman" panose="02020603050405020304" pitchFamily="18" charset="0"/>
              </a:rPr>
              <a:t>In respect of the other </a:t>
            </a:r>
            <a:r>
              <a:rPr lang="en-ZA" sz="1800" b="1" kern="1400" spc="-50" dirty="0">
                <a:latin typeface="+mn-lt"/>
                <a:ea typeface="Times New Roman" panose="02020603050405020304" pitchFamily="18" charset="0"/>
                <a:cs typeface="Times New Roman" panose="02020603050405020304" pitchFamily="18" charset="0"/>
              </a:rPr>
              <a:t>5 matters </a:t>
            </a:r>
            <a:r>
              <a:rPr lang="en-ZA" sz="1800" kern="1400" spc="-50" dirty="0">
                <a:latin typeface="+mn-lt"/>
                <a:ea typeface="Times New Roman" panose="02020603050405020304" pitchFamily="18" charset="0"/>
                <a:cs typeface="Times New Roman" panose="02020603050405020304" pitchFamily="18" charset="0"/>
              </a:rPr>
              <a:t>they involve private companies who contracted with SABC, it’s Director and a 3 former SABC Executives, the combined value of the cases is approximately </a:t>
            </a:r>
            <a:r>
              <a:rPr lang="en-ZA" sz="1800" b="1" kern="1400" spc="-50" dirty="0" smtClean="0">
                <a:latin typeface="+mn-lt"/>
                <a:ea typeface="Times New Roman" panose="02020603050405020304" pitchFamily="18" charset="0"/>
                <a:cs typeface="Times New Roman" panose="02020603050405020304" pitchFamily="18" charset="0"/>
              </a:rPr>
              <a:t>R82 </a:t>
            </a:r>
            <a:r>
              <a:rPr lang="en-ZA" sz="1800" b="1" kern="1400" spc="-50" dirty="0">
                <a:latin typeface="+mn-lt"/>
                <a:ea typeface="Times New Roman" panose="02020603050405020304" pitchFamily="18" charset="0"/>
                <a:cs typeface="Times New Roman" panose="02020603050405020304" pitchFamily="18" charset="0"/>
              </a:rPr>
              <a:t>million</a:t>
            </a:r>
            <a:r>
              <a:rPr lang="en-ZA" sz="1800" kern="1400" spc="-50" dirty="0">
                <a:latin typeface="+mn-lt"/>
                <a:ea typeface="Times New Roman" panose="02020603050405020304" pitchFamily="18" charset="0"/>
                <a:cs typeface="Times New Roman" panose="02020603050405020304" pitchFamily="18" charset="0"/>
              </a:rPr>
              <a:t>. The charges are fraud and contravention of the Companies Act and the PFMA. </a:t>
            </a:r>
            <a:endParaRPr lang="en-GB" sz="1800" kern="1400" spc="-50" dirty="0" smtClean="0">
              <a:latin typeface="+mn-lt"/>
              <a:ea typeface="Times New Roman" panose="02020603050405020304" pitchFamily="18" charset="0"/>
              <a:cs typeface="Times New Roman" panose="02020603050405020304" pitchFamily="18" charset="0"/>
            </a:endParaRPr>
          </a:p>
          <a:p>
            <a:pPr marL="0" indent="0" algn="just">
              <a:lnSpc>
                <a:spcPct val="150000"/>
              </a:lnSpc>
              <a:spcAft>
                <a:spcPts val="600"/>
              </a:spcAft>
              <a:buFont typeface="Arial" panose="020B0604020202020204" pitchFamily="34" charset="0"/>
              <a:buNone/>
              <a:defRPr/>
            </a:pPr>
            <a:endParaRPr lang="en-GB" sz="1600" kern="1400" spc="-50" dirty="0" smtClean="0">
              <a:latin typeface="+mn-lt"/>
              <a:ea typeface="Times New Roman" panose="02020603050405020304" pitchFamily="18" charset="0"/>
              <a:cs typeface="Times New Roman" panose="02020603050405020304" pitchFamily="18" charset="0"/>
            </a:endParaRPr>
          </a:p>
          <a:p>
            <a:pPr marL="0" indent="0" algn="just">
              <a:lnSpc>
                <a:spcPct val="150000"/>
              </a:lnSpc>
              <a:spcAft>
                <a:spcPts val="600"/>
              </a:spcAft>
              <a:buFont typeface="Arial" panose="020B0604020202020204" pitchFamily="34" charset="0"/>
              <a:buNone/>
              <a:defRPr/>
            </a:pPr>
            <a:endParaRPr lang="en-GB" sz="1600" kern="1400" spc="-50" dirty="0">
              <a:latin typeface="+mn-lt"/>
              <a:ea typeface="Times New Roman" panose="02020603050405020304" pitchFamily="18" charset="0"/>
              <a:cs typeface="Times New Roman" panose="02020603050405020304" pitchFamily="18" charset="0"/>
            </a:endParaRPr>
          </a:p>
          <a:p>
            <a:pPr marL="0" indent="0" algn="just">
              <a:lnSpc>
                <a:spcPct val="150000"/>
              </a:lnSpc>
              <a:spcAft>
                <a:spcPts val="600"/>
              </a:spcAft>
              <a:buFont typeface="Arial" panose="020B0604020202020204" pitchFamily="34" charset="0"/>
              <a:buNone/>
              <a:defRPr/>
            </a:pPr>
            <a:endParaRPr lang="en-GB" sz="1600" kern="1400" spc="-50" dirty="0" smtClean="0">
              <a:latin typeface="+mn-lt"/>
              <a:ea typeface="Times New Roman" panose="02020603050405020304" pitchFamily="18" charset="0"/>
              <a:cs typeface="Times New Roman" panose="02020603050405020304" pitchFamily="18" charset="0"/>
            </a:endParaRPr>
          </a:p>
          <a:p>
            <a:pPr marL="0" indent="0" algn="just">
              <a:lnSpc>
                <a:spcPct val="150000"/>
              </a:lnSpc>
              <a:spcAft>
                <a:spcPts val="600"/>
              </a:spcAft>
              <a:buFont typeface="Arial" panose="020B0604020202020204" pitchFamily="34" charset="0"/>
              <a:buNone/>
              <a:defRPr/>
            </a:pPr>
            <a:endParaRPr lang="en-ZA" sz="1600" kern="1400" spc="-50" dirty="0" smtClean="0">
              <a:latin typeface="+mn-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18019631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3"/>
          </p:nvPr>
        </p:nvSpPr>
        <p:spPr/>
        <p:txBody>
          <a:bodyPr/>
          <a:lstStyle/>
          <a:p>
            <a:pPr>
              <a:buFont typeface="Arial" charset="0"/>
              <a:buNone/>
              <a:defRPr/>
            </a:pPr>
            <a:endParaRPr lang="en-US" altLang="en-US" dirty="0" smtClean="0">
              <a:effectLst>
                <a:outerShdw blurRad="38100" dist="38100" dir="2700000" algn="tl">
                  <a:srgbClr val="000000">
                    <a:alpha val="43137"/>
                  </a:srgbClr>
                </a:outerShdw>
              </a:effectLst>
            </a:endParaRPr>
          </a:p>
          <a:p>
            <a:pPr>
              <a:buFont typeface="Arial" charset="0"/>
              <a:buNone/>
              <a:defRPr/>
            </a:pPr>
            <a:r>
              <a:rPr lang="en-ZA" altLang="en-US" sz="2400" dirty="0" smtClean="0">
                <a:effectLst>
                  <a:outerShdw blurRad="38100" dist="38100" dir="2700000" algn="tl">
                    <a:srgbClr val="000000">
                      <a:alpha val="43137"/>
                    </a:srgbClr>
                  </a:outerShdw>
                </a:effectLst>
                <a:latin typeface="+mj-lt"/>
              </a:rPr>
              <a:t>Outcomes of referrals </a:t>
            </a:r>
          </a:p>
          <a:p>
            <a:pPr>
              <a:buFont typeface="Arial" charset="0"/>
              <a:buNone/>
              <a:defRPr/>
            </a:pPr>
            <a:endParaRPr lang="en-ZA" altLang="en-US" sz="2400" dirty="0" smtClean="0">
              <a:effectLst>
                <a:outerShdw blurRad="38100" dist="38100" dir="2700000" algn="tl">
                  <a:srgbClr val="000000">
                    <a:alpha val="43137"/>
                  </a:srgbClr>
                </a:outerShdw>
              </a:effectLst>
            </a:endParaRPr>
          </a:p>
          <a:p>
            <a:pPr>
              <a:buFont typeface="Arial" charset="0"/>
              <a:buNone/>
              <a:defRPr/>
            </a:pPr>
            <a:endParaRPr lang="en-ZA" dirty="0"/>
          </a:p>
        </p:txBody>
      </p:sp>
      <p:sp>
        <p:nvSpPr>
          <p:cNvPr id="14340" name="Slide Number Placeholder 4"/>
          <p:cNvSpPr>
            <a:spLocks noGrp="1"/>
          </p:cNvSpPr>
          <p:nvPr>
            <p:ph type="sldNum" sz="quarter" idx="16"/>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ts val="1200"/>
              </a:spcBef>
              <a:buFont typeface="Arial" panose="020B0604020202020204" pitchFamily="34" charset="0"/>
              <a:buChar char="•"/>
              <a:defRPr sz="2000">
                <a:solidFill>
                  <a:schemeClr val="tx1"/>
                </a:solidFill>
                <a:latin typeface="Arial Narrow" panose="020B0606020202030204" pitchFamily="34" charset="0"/>
              </a:defRPr>
            </a:lvl1pPr>
            <a:lvl2pPr marL="742950" indent="-285750">
              <a:spcBef>
                <a:spcPts val="600"/>
              </a:spcBef>
              <a:buFont typeface="Arial" panose="020B0604020202020204" pitchFamily="34" charset="0"/>
              <a:buChar char="–"/>
              <a:defRPr sz="2000">
                <a:solidFill>
                  <a:schemeClr val="tx1"/>
                </a:solidFill>
                <a:latin typeface="Arial Narrow" panose="020B0606020202030204" pitchFamily="34" charset="0"/>
              </a:defRPr>
            </a:lvl2pPr>
            <a:lvl3pPr marL="1143000" indent="-228600">
              <a:spcBef>
                <a:spcPts val="600"/>
              </a:spcBef>
              <a:buFont typeface="Arial" panose="020B0604020202020204" pitchFamily="34" charset="0"/>
              <a:buChar char="•"/>
              <a:defRPr sz="2000">
                <a:solidFill>
                  <a:schemeClr val="tx1"/>
                </a:solidFill>
                <a:latin typeface="Arial Narrow" panose="020B0606020202030204" pitchFamily="34" charset="0"/>
              </a:defRPr>
            </a:lvl3pPr>
            <a:lvl4pPr marL="1600200" indent="-228600">
              <a:spcBef>
                <a:spcPts val="600"/>
              </a:spcBef>
              <a:buFont typeface="Arial" panose="020B0604020202020204" pitchFamily="34" charset="0"/>
              <a:buChar char="–"/>
              <a:defRPr sz="2000">
                <a:solidFill>
                  <a:schemeClr val="tx1"/>
                </a:solidFill>
                <a:latin typeface="Arial Narrow" panose="020B0606020202030204" pitchFamily="34" charset="0"/>
              </a:defRPr>
            </a:lvl4pPr>
            <a:lvl5pPr marL="2057400" indent="-228600">
              <a:spcBef>
                <a:spcPts val="600"/>
              </a:spcBef>
              <a:buFont typeface="Arial" panose="020B0604020202020204" pitchFamily="34" charset="0"/>
              <a:buChar char="»"/>
              <a:defRPr sz="2000">
                <a:solidFill>
                  <a:schemeClr val="tx1"/>
                </a:solidFill>
                <a:latin typeface="Arial Narrow" panose="020B0606020202030204" pitchFamily="34" charset="0"/>
              </a:defRPr>
            </a:lvl5pPr>
            <a:lvl6pPr marL="2514600" indent="-228600" eaLnBrk="0" fontAlgn="base" hangingPunct="0">
              <a:spcBef>
                <a:spcPts val="600"/>
              </a:spcBef>
              <a:spcAft>
                <a:spcPct val="0"/>
              </a:spcAft>
              <a:buFont typeface="Arial" panose="020B0604020202020204" pitchFamily="34" charset="0"/>
              <a:buChar char="»"/>
              <a:defRPr sz="2000">
                <a:solidFill>
                  <a:schemeClr val="tx1"/>
                </a:solidFill>
                <a:latin typeface="Arial Narrow" panose="020B0606020202030204" pitchFamily="34" charset="0"/>
              </a:defRPr>
            </a:lvl6pPr>
            <a:lvl7pPr marL="2971800" indent="-228600" eaLnBrk="0" fontAlgn="base" hangingPunct="0">
              <a:spcBef>
                <a:spcPts val="600"/>
              </a:spcBef>
              <a:spcAft>
                <a:spcPct val="0"/>
              </a:spcAft>
              <a:buFont typeface="Arial" panose="020B0604020202020204" pitchFamily="34" charset="0"/>
              <a:buChar char="»"/>
              <a:defRPr sz="2000">
                <a:solidFill>
                  <a:schemeClr val="tx1"/>
                </a:solidFill>
                <a:latin typeface="Arial Narrow" panose="020B0606020202030204" pitchFamily="34" charset="0"/>
              </a:defRPr>
            </a:lvl7pPr>
            <a:lvl8pPr marL="3429000" indent="-228600" eaLnBrk="0" fontAlgn="base" hangingPunct="0">
              <a:spcBef>
                <a:spcPts val="600"/>
              </a:spcBef>
              <a:spcAft>
                <a:spcPct val="0"/>
              </a:spcAft>
              <a:buFont typeface="Arial" panose="020B0604020202020204" pitchFamily="34" charset="0"/>
              <a:buChar char="»"/>
              <a:defRPr sz="2000">
                <a:solidFill>
                  <a:schemeClr val="tx1"/>
                </a:solidFill>
                <a:latin typeface="Arial Narrow" panose="020B0606020202030204" pitchFamily="34" charset="0"/>
              </a:defRPr>
            </a:lvl8pPr>
            <a:lvl9pPr marL="3886200" indent="-228600" eaLnBrk="0" fontAlgn="base" hangingPunct="0">
              <a:spcBef>
                <a:spcPts val="600"/>
              </a:spcBef>
              <a:spcAft>
                <a:spcPct val="0"/>
              </a:spcAft>
              <a:buFont typeface="Arial" panose="020B0604020202020204" pitchFamily="34" charset="0"/>
              <a:buChar char="»"/>
              <a:defRPr sz="2000">
                <a:solidFill>
                  <a:schemeClr val="tx1"/>
                </a:solidFill>
                <a:latin typeface="Arial Narrow" panose="020B0606020202030204" pitchFamily="34" charset="0"/>
              </a:defRPr>
            </a:lvl9pPr>
          </a:lstStyle>
          <a:p>
            <a:pPr>
              <a:spcBef>
                <a:spcPct val="0"/>
              </a:spcBef>
              <a:buFontTx/>
              <a:buNone/>
            </a:pPr>
            <a:fld id="{7A536656-7444-4740-BCAA-556F1F56A6D9}" type="slidenum">
              <a:rPr lang="en-ZA" altLang="en-US" sz="1200" smtClean="0">
                <a:solidFill>
                  <a:srgbClr val="898989"/>
                </a:solidFill>
                <a:latin typeface="Arial" panose="020B0604020202020204" pitchFamily="34" charset="0"/>
              </a:rPr>
              <a:pPr>
                <a:spcBef>
                  <a:spcPct val="0"/>
                </a:spcBef>
                <a:buFontTx/>
                <a:buNone/>
              </a:pPr>
              <a:t>72</a:t>
            </a:fld>
            <a:endParaRPr lang="en-ZA" altLang="en-US" sz="1200" smtClean="0">
              <a:solidFill>
                <a:srgbClr val="898989"/>
              </a:solidFill>
              <a:latin typeface="Arial" panose="020B0604020202020204" pitchFamily="34" charset="0"/>
            </a:endParaRPr>
          </a:p>
        </p:txBody>
      </p:sp>
      <p:sp>
        <p:nvSpPr>
          <p:cNvPr id="16389" name="Content Placeholder 1"/>
          <p:cNvSpPr>
            <a:spLocks noGrp="1"/>
          </p:cNvSpPr>
          <p:nvPr>
            <p:ph idx="1"/>
          </p:nvPr>
        </p:nvSpPr>
        <p:spPr>
          <a:xfrm>
            <a:off x="381000" y="1066800"/>
            <a:ext cx="8458200" cy="5791200"/>
          </a:xfrm>
        </p:spPr>
        <p:txBody>
          <a:bodyPr/>
          <a:lstStyle/>
          <a:p>
            <a:pPr marL="17463" indent="0" algn="just">
              <a:spcBef>
                <a:spcPts val="0"/>
              </a:spcBef>
              <a:spcAft>
                <a:spcPts val="0"/>
              </a:spcAft>
              <a:buFont typeface="Arial" panose="020B0604020202020204" pitchFamily="34" charset="0"/>
              <a:buNone/>
              <a:defRPr/>
            </a:pPr>
            <a:endParaRPr lang="en-GB" altLang="en-US" sz="1600" b="1" u="sng" dirty="0" smtClean="0">
              <a:latin typeface="Arial" panose="020B0604020202020204" pitchFamily="34" charset="0"/>
              <a:cs typeface="Times New Roman" panose="02020603050405020304" pitchFamily="18" charset="0"/>
            </a:endParaRPr>
          </a:p>
          <a:p>
            <a:pPr marL="17463" indent="0" algn="just">
              <a:lnSpc>
                <a:spcPct val="150000"/>
              </a:lnSpc>
              <a:spcBef>
                <a:spcPts val="0"/>
              </a:spcBef>
              <a:spcAft>
                <a:spcPts val="0"/>
              </a:spcAft>
              <a:buFont typeface="Arial" panose="020B0604020202020204" pitchFamily="34" charset="0"/>
              <a:buNone/>
              <a:defRPr/>
            </a:pPr>
            <a:r>
              <a:rPr lang="en-GB" altLang="en-US" sz="1800" b="1" u="sng" dirty="0" smtClean="0">
                <a:latin typeface="Arial" panose="020B0604020202020204" pitchFamily="34" charset="0"/>
                <a:cs typeface="Times New Roman" panose="02020603050405020304" pitchFamily="18" charset="0"/>
              </a:rPr>
              <a:t>5 SABC Executives no longer with the SABC:</a:t>
            </a:r>
          </a:p>
          <a:p>
            <a:pPr marL="303213" indent="-285750" algn="just">
              <a:lnSpc>
                <a:spcPct val="150000"/>
              </a:lnSpc>
              <a:spcBef>
                <a:spcPts val="0"/>
              </a:spcBef>
              <a:spcAft>
                <a:spcPts val="0"/>
              </a:spcAft>
              <a:defRPr/>
            </a:pPr>
            <a:r>
              <a:rPr lang="en-GB" altLang="en-US" sz="1800" dirty="0">
                <a:latin typeface="Arial" panose="020B0604020202020204" pitchFamily="34" charset="0"/>
                <a:cs typeface="Times New Roman" panose="02020603050405020304" pitchFamily="18" charset="0"/>
              </a:rPr>
              <a:t>1</a:t>
            </a:r>
            <a:r>
              <a:rPr lang="en-GB" altLang="en-US" sz="1800" dirty="0" smtClean="0">
                <a:latin typeface="Arial" panose="020B0604020202020204" pitchFamily="34" charset="0"/>
                <a:cs typeface="Times New Roman" panose="02020603050405020304" pitchFamily="18" charset="0"/>
              </a:rPr>
              <a:t> found guilty of disciplinary charges and dismissed;</a:t>
            </a:r>
          </a:p>
          <a:p>
            <a:pPr marL="303213" indent="-285750" algn="just">
              <a:lnSpc>
                <a:spcPct val="150000"/>
              </a:lnSpc>
              <a:spcBef>
                <a:spcPts val="0"/>
              </a:spcBef>
              <a:spcAft>
                <a:spcPts val="0"/>
              </a:spcAft>
              <a:defRPr/>
            </a:pPr>
            <a:r>
              <a:rPr lang="en-GB" altLang="en-US" sz="1800" dirty="0" smtClean="0">
                <a:latin typeface="Arial" panose="020B0604020202020204" pitchFamily="34" charset="0"/>
                <a:cs typeface="Times New Roman" panose="02020603050405020304" pitchFamily="18" charset="0"/>
              </a:rPr>
              <a:t>1 found guilty of disciplinary charges; final written warning issued and then resigned;</a:t>
            </a:r>
          </a:p>
          <a:p>
            <a:pPr marL="303213" indent="-285750" algn="just">
              <a:lnSpc>
                <a:spcPct val="150000"/>
              </a:lnSpc>
              <a:spcBef>
                <a:spcPts val="0"/>
              </a:spcBef>
              <a:spcAft>
                <a:spcPts val="0"/>
              </a:spcAft>
              <a:defRPr/>
            </a:pPr>
            <a:r>
              <a:rPr lang="en-GB" altLang="en-US" sz="1800" dirty="0" smtClean="0">
                <a:latin typeface="Arial" panose="020B0604020202020204" pitchFamily="34" charset="0"/>
                <a:cs typeface="Times New Roman" panose="02020603050405020304" pitchFamily="18" charset="0"/>
              </a:rPr>
              <a:t>2 resigned in the face of SIU disciplinary; and</a:t>
            </a:r>
          </a:p>
          <a:p>
            <a:pPr marL="303213" indent="-285750" algn="just">
              <a:lnSpc>
                <a:spcPct val="150000"/>
              </a:lnSpc>
              <a:spcBef>
                <a:spcPts val="0"/>
              </a:spcBef>
              <a:spcAft>
                <a:spcPts val="0"/>
              </a:spcAft>
              <a:defRPr/>
            </a:pPr>
            <a:r>
              <a:rPr lang="en-GB" altLang="en-US" sz="1800" dirty="0" smtClean="0">
                <a:latin typeface="Arial" panose="020B0604020202020204" pitchFamily="34" charset="0"/>
                <a:cs typeface="Times New Roman" panose="02020603050405020304" pitchFamily="18" charset="0"/>
              </a:rPr>
              <a:t>1 contract expired and not renewed.</a:t>
            </a:r>
          </a:p>
          <a:p>
            <a:pPr marL="17463" indent="0" algn="just">
              <a:spcBef>
                <a:spcPts val="0"/>
              </a:spcBef>
              <a:spcAft>
                <a:spcPts val="0"/>
              </a:spcAft>
              <a:buFont typeface="Arial" charset="0"/>
              <a:buNone/>
              <a:defRPr/>
            </a:pPr>
            <a:endParaRPr lang="en-GB" altLang="en-US" sz="1800" dirty="0" smtClean="0">
              <a:latin typeface="Arial" panose="020B0604020202020204" pitchFamily="34" charset="0"/>
              <a:cs typeface="Times New Roman" panose="02020603050405020304" pitchFamily="18" charset="0"/>
            </a:endParaRPr>
          </a:p>
          <a:p>
            <a:pPr marL="17463" indent="0" algn="just">
              <a:lnSpc>
                <a:spcPct val="150000"/>
              </a:lnSpc>
              <a:spcBef>
                <a:spcPts val="0"/>
              </a:spcBef>
              <a:spcAft>
                <a:spcPts val="0"/>
              </a:spcAft>
              <a:buFont typeface="Arial" panose="020B0604020202020204" pitchFamily="34" charset="0"/>
              <a:buNone/>
              <a:defRPr/>
            </a:pPr>
            <a:r>
              <a:rPr lang="en-GB" altLang="en-US" sz="1800" b="1" u="sng" dirty="0" smtClean="0">
                <a:latin typeface="Arial" panose="020B0604020202020204" pitchFamily="34" charset="0"/>
                <a:cs typeface="Times New Roman" panose="02020603050405020304" pitchFamily="18" charset="0"/>
              </a:rPr>
              <a:t>2 SABC Officials dismissed:</a:t>
            </a:r>
          </a:p>
          <a:p>
            <a:pPr marL="303213" indent="-285750" algn="just">
              <a:lnSpc>
                <a:spcPct val="150000"/>
              </a:lnSpc>
              <a:spcBef>
                <a:spcPts val="0"/>
              </a:spcBef>
              <a:spcAft>
                <a:spcPts val="0"/>
              </a:spcAft>
              <a:defRPr/>
            </a:pPr>
            <a:r>
              <a:rPr lang="en-GB" altLang="en-US" sz="1800" dirty="0" smtClean="0">
                <a:latin typeface="Arial" panose="020B0604020202020204" pitchFamily="34" charset="0"/>
                <a:cs typeface="Times New Roman" panose="02020603050405020304" pitchFamily="18" charset="0"/>
              </a:rPr>
              <a:t> 2 </a:t>
            </a:r>
            <a:r>
              <a:rPr lang="en-GB" altLang="en-US" sz="1800" dirty="0">
                <a:latin typeface="Arial" panose="020B0604020202020204" pitchFamily="34" charset="0"/>
                <a:cs typeface="Times New Roman" panose="02020603050405020304" pitchFamily="18" charset="0"/>
              </a:rPr>
              <a:t>found guilty of disciplinary charges and </a:t>
            </a:r>
            <a:r>
              <a:rPr lang="en-GB" altLang="en-US" sz="1800" dirty="0" smtClean="0">
                <a:latin typeface="Arial" panose="020B0604020202020204" pitchFamily="34" charset="0"/>
                <a:cs typeface="Times New Roman" panose="02020603050405020304" pitchFamily="18" charset="0"/>
              </a:rPr>
              <a:t>dismissed</a:t>
            </a:r>
            <a:r>
              <a:rPr lang="en-GB" altLang="en-US" sz="1600" dirty="0" smtClean="0">
                <a:latin typeface="Arial" panose="020B0604020202020204" pitchFamily="34" charset="0"/>
                <a:cs typeface="Times New Roman" panose="02020603050405020304" pitchFamily="18" charset="0"/>
              </a:rPr>
              <a:t>.</a:t>
            </a:r>
            <a:endParaRPr lang="en-GB" altLang="en-US" sz="1600" dirty="0">
              <a:latin typeface="Arial" panose="020B0604020202020204" pitchFamily="34" charset="0"/>
              <a:cs typeface="Times New Roman" panose="02020603050405020304" pitchFamily="18" charset="0"/>
            </a:endParaRPr>
          </a:p>
          <a:p>
            <a:pPr marL="17463" indent="0" algn="just">
              <a:lnSpc>
                <a:spcPct val="150000"/>
              </a:lnSpc>
              <a:spcAft>
                <a:spcPts val="600"/>
              </a:spcAft>
              <a:buFont typeface="Arial" panose="020B0604020202020204" pitchFamily="34" charset="0"/>
              <a:buNone/>
              <a:defRPr/>
            </a:pPr>
            <a:endParaRPr lang="en-ZA" altLang="en-US" sz="1600" dirty="0" smtClean="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xmlns="" val="319126390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1"/>
          <p:cNvSpPr>
            <a:spLocks noGrp="1"/>
          </p:cNvSpPr>
          <p:nvPr>
            <p:ph idx="1"/>
          </p:nvPr>
        </p:nvSpPr>
        <p:spPr>
          <a:xfrm>
            <a:off x="457200" y="990600"/>
            <a:ext cx="8686800" cy="5699125"/>
          </a:xfrm>
        </p:spPr>
        <p:txBody>
          <a:bodyPr/>
          <a:lstStyle/>
          <a:p>
            <a:pPr marL="0" indent="0">
              <a:lnSpc>
                <a:spcPct val="150000"/>
              </a:lnSpc>
              <a:buFont typeface="Arial" panose="020B0604020202020204" pitchFamily="34" charset="0"/>
              <a:buNone/>
              <a:defRPr/>
            </a:pPr>
            <a:r>
              <a:rPr lang="en-ZA" altLang="en-US" sz="1600" dirty="0" smtClean="0">
                <a:latin typeface="+mn-lt"/>
              </a:rPr>
              <a:t>Phase 2 of the investigation is ongoing and it is expected to be finalized on November 2019. The investigation covers  some of the following focus areas.</a:t>
            </a:r>
          </a:p>
          <a:p>
            <a:pPr>
              <a:lnSpc>
                <a:spcPct val="150000"/>
              </a:lnSpc>
              <a:defRPr/>
            </a:pPr>
            <a:r>
              <a:rPr lang="en-ZA" altLang="en-US" sz="1600" dirty="0">
                <a:latin typeface="+mn-lt"/>
              </a:rPr>
              <a:t> </a:t>
            </a:r>
            <a:r>
              <a:rPr lang="en-ZA" altLang="en-US" sz="1600" dirty="0" smtClean="0">
                <a:latin typeface="+mn-lt"/>
              </a:rPr>
              <a:t>TNA;</a:t>
            </a:r>
          </a:p>
          <a:p>
            <a:pPr>
              <a:lnSpc>
                <a:spcPct val="150000"/>
              </a:lnSpc>
              <a:defRPr/>
            </a:pPr>
            <a:r>
              <a:rPr lang="en-ZA" altLang="en-US" sz="1600" dirty="0" smtClean="0">
                <a:latin typeface="+mn-lt"/>
              </a:rPr>
              <a:t>SABC Security tender;</a:t>
            </a:r>
          </a:p>
          <a:p>
            <a:pPr>
              <a:lnSpc>
                <a:spcPct val="150000"/>
              </a:lnSpc>
              <a:defRPr/>
            </a:pPr>
            <a:r>
              <a:rPr lang="en-ZA" altLang="en-US" sz="1600" dirty="0" smtClean="0">
                <a:latin typeface="+mn-lt"/>
              </a:rPr>
              <a:t>Irregular appointments of 7 SABC Officials;</a:t>
            </a:r>
          </a:p>
          <a:p>
            <a:pPr>
              <a:lnSpc>
                <a:spcPct val="150000"/>
              </a:lnSpc>
              <a:defRPr/>
            </a:pPr>
            <a:r>
              <a:rPr lang="en-ZA" altLang="en-US" sz="1600" dirty="0" smtClean="0">
                <a:latin typeface="+mn-lt"/>
              </a:rPr>
              <a:t>Irregular payment of bonuses:</a:t>
            </a:r>
          </a:p>
          <a:p>
            <a:pPr lvl="1">
              <a:lnSpc>
                <a:spcPct val="150000"/>
              </a:lnSpc>
              <a:defRPr/>
            </a:pPr>
            <a:r>
              <a:rPr lang="en-ZA" altLang="en-US" sz="1600" dirty="0" smtClean="0">
                <a:latin typeface="+mn-lt"/>
              </a:rPr>
              <a:t>13</a:t>
            </a:r>
            <a:r>
              <a:rPr lang="en-ZA" altLang="en-US" sz="1600" baseline="30000" dirty="0" smtClean="0">
                <a:latin typeface="+mn-lt"/>
              </a:rPr>
              <a:t>th</a:t>
            </a:r>
            <a:r>
              <a:rPr lang="en-ZA" altLang="en-US" sz="1600" dirty="0" smtClean="0">
                <a:latin typeface="+mn-lt"/>
              </a:rPr>
              <a:t> cheques to Senior Managers; and 	</a:t>
            </a:r>
          </a:p>
          <a:p>
            <a:pPr lvl="1">
              <a:lnSpc>
                <a:spcPct val="150000"/>
              </a:lnSpc>
              <a:defRPr/>
            </a:pPr>
            <a:r>
              <a:rPr lang="en-ZA" altLang="en-US" sz="1600" dirty="0" smtClean="0">
                <a:latin typeface="+mn-lt"/>
              </a:rPr>
              <a:t>R31 million paid for the R10 000 to 3124 staff.</a:t>
            </a:r>
          </a:p>
          <a:p>
            <a:pPr>
              <a:lnSpc>
                <a:spcPct val="150000"/>
              </a:lnSpc>
              <a:defRPr/>
            </a:pPr>
            <a:r>
              <a:rPr lang="en-ZA" altLang="en-US" sz="1600" dirty="0" smtClean="0">
                <a:latin typeface="+mn-lt"/>
              </a:rPr>
              <a:t>Irregular Expenditure:</a:t>
            </a:r>
          </a:p>
          <a:p>
            <a:pPr lvl="1">
              <a:lnSpc>
                <a:spcPct val="150000"/>
              </a:lnSpc>
              <a:defRPr/>
            </a:pPr>
            <a:r>
              <a:rPr lang="en-ZA" altLang="en-US" sz="1600" dirty="0" smtClean="0">
                <a:latin typeface="+mn-lt"/>
              </a:rPr>
              <a:t>R5 million SARS penalty; and </a:t>
            </a:r>
          </a:p>
          <a:p>
            <a:pPr lvl="1">
              <a:lnSpc>
                <a:spcPct val="150000"/>
              </a:lnSpc>
              <a:defRPr/>
            </a:pPr>
            <a:r>
              <a:rPr lang="en-ZA" altLang="en-US" sz="1600" dirty="0" smtClean="0">
                <a:latin typeface="+mn-lt"/>
              </a:rPr>
              <a:t>Validity of a sample of Tax Clearance Certificates.</a:t>
            </a:r>
          </a:p>
          <a:p>
            <a:pPr>
              <a:lnSpc>
                <a:spcPct val="150000"/>
              </a:lnSpc>
              <a:defRPr/>
            </a:pPr>
            <a:r>
              <a:rPr lang="en-ZA" altLang="en-US" sz="1600" dirty="0" smtClean="0">
                <a:latin typeface="+mn-lt"/>
              </a:rPr>
              <a:t>Conflicts of Interest.</a:t>
            </a:r>
          </a:p>
          <a:p>
            <a:pPr>
              <a:lnSpc>
                <a:spcPct val="150000"/>
              </a:lnSpc>
              <a:defRPr/>
            </a:pPr>
            <a:r>
              <a:rPr lang="en-ZA" altLang="en-US" sz="1600" dirty="0" smtClean="0">
                <a:latin typeface="+mn-lt"/>
              </a:rPr>
              <a:t>Irregularities relating to procurement of a building</a:t>
            </a:r>
          </a:p>
        </p:txBody>
      </p:sp>
      <p:sp>
        <p:nvSpPr>
          <p:cNvPr id="3" name="Content Placeholder 2"/>
          <p:cNvSpPr>
            <a:spLocks noGrp="1"/>
          </p:cNvSpPr>
          <p:nvPr>
            <p:ph idx="13"/>
          </p:nvPr>
        </p:nvSpPr>
        <p:spPr/>
        <p:txBody>
          <a:bodyPr/>
          <a:lstStyle/>
          <a:p>
            <a:pPr>
              <a:spcBef>
                <a:spcPct val="0"/>
              </a:spcBef>
              <a:defRPr/>
            </a:pPr>
            <a:r>
              <a:rPr lang="en-ZA" altLang="en-US" sz="2400" dirty="0" smtClean="0">
                <a:effectLst>
                  <a:outerShdw blurRad="38100" dist="38100" dir="2700000" algn="tl">
                    <a:srgbClr val="000000">
                      <a:alpha val="43137"/>
                    </a:srgbClr>
                  </a:outerShdw>
                </a:effectLst>
                <a:latin typeface="+mj-lt"/>
              </a:rPr>
              <a:t>Phase 2 of investigations</a:t>
            </a:r>
            <a:endParaRPr lang="en-GB" altLang="en-US" sz="2400" dirty="0">
              <a:effectLst>
                <a:outerShdw blurRad="38100" dist="38100" dir="2700000" algn="tl">
                  <a:srgbClr val="000000">
                    <a:alpha val="43137"/>
                  </a:srgbClr>
                </a:outerShdw>
              </a:effectLst>
              <a:latin typeface="+mj-lt"/>
            </a:endParaRPr>
          </a:p>
        </p:txBody>
      </p:sp>
      <p:sp>
        <p:nvSpPr>
          <p:cNvPr id="15365" name="Slide Number Placeholder 4"/>
          <p:cNvSpPr>
            <a:spLocks noGrp="1"/>
          </p:cNvSpPr>
          <p:nvPr>
            <p:ph type="sldNum" sz="quarter" idx="16"/>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ts val="1200"/>
              </a:spcBef>
              <a:buFont typeface="Arial" panose="020B0604020202020204" pitchFamily="34" charset="0"/>
              <a:buChar char="•"/>
              <a:defRPr sz="2000">
                <a:solidFill>
                  <a:schemeClr val="tx1"/>
                </a:solidFill>
                <a:latin typeface="Arial Narrow" panose="020B0606020202030204" pitchFamily="34" charset="0"/>
              </a:defRPr>
            </a:lvl1pPr>
            <a:lvl2pPr marL="742950" indent="-285750">
              <a:spcBef>
                <a:spcPts val="600"/>
              </a:spcBef>
              <a:buFont typeface="Arial" panose="020B0604020202020204" pitchFamily="34" charset="0"/>
              <a:buChar char="–"/>
              <a:defRPr sz="2000">
                <a:solidFill>
                  <a:schemeClr val="tx1"/>
                </a:solidFill>
                <a:latin typeface="Arial Narrow" panose="020B0606020202030204" pitchFamily="34" charset="0"/>
              </a:defRPr>
            </a:lvl2pPr>
            <a:lvl3pPr marL="1143000" indent="-228600">
              <a:spcBef>
                <a:spcPts val="600"/>
              </a:spcBef>
              <a:buFont typeface="Arial" panose="020B0604020202020204" pitchFamily="34" charset="0"/>
              <a:buChar char="•"/>
              <a:defRPr sz="2000">
                <a:solidFill>
                  <a:schemeClr val="tx1"/>
                </a:solidFill>
                <a:latin typeface="Arial Narrow" panose="020B0606020202030204" pitchFamily="34" charset="0"/>
              </a:defRPr>
            </a:lvl3pPr>
            <a:lvl4pPr marL="1600200" indent="-228600">
              <a:spcBef>
                <a:spcPts val="600"/>
              </a:spcBef>
              <a:buFont typeface="Arial" panose="020B0604020202020204" pitchFamily="34" charset="0"/>
              <a:buChar char="–"/>
              <a:defRPr sz="2000">
                <a:solidFill>
                  <a:schemeClr val="tx1"/>
                </a:solidFill>
                <a:latin typeface="Arial Narrow" panose="020B0606020202030204" pitchFamily="34" charset="0"/>
              </a:defRPr>
            </a:lvl4pPr>
            <a:lvl5pPr marL="2057400" indent="-228600">
              <a:spcBef>
                <a:spcPts val="600"/>
              </a:spcBef>
              <a:buFont typeface="Arial" panose="020B0604020202020204" pitchFamily="34" charset="0"/>
              <a:buChar char="»"/>
              <a:defRPr sz="2000">
                <a:solidFill>
                  <a:schemeClr val="tx1"/>
                </a:solidFill>
                <a:latin typeface="Arial Narrow" panose="020B0606020202030204" pitchFamily="34" charset="0"/>
              </a:defRPr>
            </a:lvl5pPr>
            <a:lvl6pPr marL="2514600" indent="-228600" eaLnBrk="0" fontAlgn="base" hangingPunct="0">
              <a:spcBef>
                <a:spcPts val="600"/>
              </a:spcBef>
              <a:spcAft>
                <a:spcPct val="0"/>
              </a:spcAft>
              <a:buFont typeface="Arial" panose="020B0604020202020204" pitchFamily="34" charset="0"/>
              <a:buChar char="»"/>
              <a:defRPr sz="2000">
                <a:solidFill>
                  <a:schemeClr val="tx1"/>
                </a:solidFill>
                <a:latin typeface="Arial Narrow" panose="020B0606020202030204" pitchFamily="34" charset="0"/>
              </a:defRPr>
            </a:lvl6pPr>
            <a:lvl7pPr marL="2971800" indent="-228600" eaLnBrk="0" fontAlgn="base" hangingPunct="0">
              <a:spcBef>
                <a:spcPts val="600"/>
              </a:spcBef>
              <a:spcAft>
                <a:spcPct val="0"/>
              </a:spcAft>
              <a:buFont typeface="Arial" panose="020B0604020202020204" pitchFamily="34" charset="0"/>
              <a:buChar char="»"/>
              <a:defRPr sz="2000">
                <a:solidFill>
                  <a:schemeClr val="tx1"/>
                </a:solidFill>
                <a:latin typeface="Arial Narrow" panose="020B0606020202030204" pitchFamily="34" charset="0"/>
              </a:defRPr>
            </a:lvl7pPr>
            <a:lvl8pPr marL="3429000" indent="-228600" eaLnBrk="0" fontAlgn="base" hangingPunct="0">
              <a:spcBef>
                <a:spcPts val="600"/>
              </a:spcBef>
              <a:spcAft>
                <a:spcPct val="0"/>
              </a:spcAft>
              <a:buFont typeface="Arial" panose="020B0604020202020204" pitchFamily="34" charset="0"/>
              <a:buChar char="»"/>
              <a:defRPr sz="2000">
                <a:solidFill>
                  <a:schemeClr val="tx1"/>
                </a:solidFill>
                <a:latin typeface="Arial Narrow" panose="020B0606020202030204" pitchFamily="34" charset="0"/>
              </a:defRPr>
            </a:lvl8pPr>
            <a:lvl9pPr marL="3886200" indent="-228600" eaLnBrk="0" fontAlgn="base" hangingPunct="0">
              <a:spcBef>
                <a:spcPts val="600"/>
              </a:spcBef>
              <a:spcAft>
                <a:spcPct val="0"/>
              </a:spcAft>
              <a:buFont typeface="Arial" panose="020B0604020202020204" pitchFamily="34" charset="0"/>
              <a:buChar char="»"/>
              <a:defRPr sz="2000">
                <a:solidFill>
                  <a:schemeClr val="tx1"/>
                </a:solidFill>
                <a:latin typeface="Arial Narrow" panose="020B0606020202030204" pitchFamily="34" charset="0"/>
              </a:defRPr>
            </a:lvl9pPr>
          </a:lstStyle>
          <a:p>
            <a:pPr>
              <a:spcBef>
                <a:spcPct val="0"/>
              </a:spcBef>
              <a:buFontTx/>
              <a:buNone/>
            </a:pPr>
            <a:fld id="{7838A5BE-7B18-43BC-A746-481A0FD9D7B9}" type="slidenum">
              <a:rPr lang="en-ZA" altLang="en-US" sz="1200" smtClean="0">
                <a:solidFill>
                  <a:srgbClr val="898989"/>
                </a:solidFill>
                <a:latin typeface="Arial" panose="020B0604020202020204" pitchFamily="34" charset="0"/>
              </a:rPr>
              <a:pPr>
                <a:spcBef>
                  <a:spcPct val="0"/>
                </a:spcBef>
                <a:buFontTx/>
                <a:buNone/>
              </a:pPr>
              <a:t>73</a:t>
            </a:fld>
            <a:endParaRPr lang="en-ZA" altLang="en-US" sz="1200" smtClean="0">
              <a:solidFill>
                <a:srgbClr val="898989"/>
              </a:solidFill>
              <a:latin typeface="Arial" panose="020B0604020202020204" pitchFamily="34" charset="0"/>
            </a:endParaRPr>
          </a:p>
        </p:txBody>
      </p:sp>
    </p:spTree>
    <p:extLst>
      <p:ext uri="{BB962C8B-B14F-4D97-AF65-F5344CB8AC3E}">
        <p14:creationId xmlns:p14="http://schemas.microsoft.com/office/powerpoint/2010/main" xmlns="" val="424203701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066799"/>
            <a:ext cx="8991600" cy="5654675"/>
          </a:xfrm>
        </p:spPr>
        <p:txBody>
          <a:bodyPr/>
          <a:lstStyle/>
          <a:p>
            <a:pPr marL="0" indent="0" algn="just">
              <a:lnSpc>
                <a:spcPct val="150000"/>
              </a:lnSpc>
              <a:buFont typeface="Arial" panose="020B0604020202020204" pitchFamily="34" charset="0"/>
              <a:buNone/>
              <a:tabLst>
                <a:tab pos="1320800" algn="l"/>
              </a:tabLst>
              <a:defRPr/>
            </a:pPr>
            <a:r>
              <a:rPr lang="en-ZA" sz="1600" b="1" u="sng" dirty="0" smtClean="0">
                <a:latin typeface="+mn-lt"/>
              </a:rPr>
              <a:t>SABC Security Contract</a:t>
            </a:r>
          </a:p>
          <a:p>
            <a:pPr algn="just">
              <a:lnSpc>
                <a:spcPct val="150000"/>
              </a:lnSpc>
              <a:spcBef>
                <a:spcPts val="0"/>
              </a:spcBef>
              <a:tabLst>
                <a:tab pos="1320800" algn="l"/>
              </a:tabLst>
              <a:defRPr/>
            </a:pPr>
            <a:r>
              <a:rPr lang="en-ZA" sz="1600" dirty="0" smtClean="0">
                <a:latin typeface="+mn-lt"/>
              </a:rPr>
              <a:t>The amendment </a:t>
            </a:r>
            <a:r>
              <a:rPr lang="en-ZA" sz="1600" dirty="0">
                <a:latin typeface="+mn-lt"/>
              </a:rPr>
              <a:t>to the SABC Proclamation No R29 of </a:t>
            </a:r>
            <a:r>
              <a:rPr lang="en-ZA" sz="1600" dirty="0" smtClean="0">
                <a:latin typeface="+mn-lt"/>
              </a:rPr>
              <a:t>2017 was published on 6 July 2018, proclamation No R19 of 2018 refers.</a:t>
            </a:r>
          </a:p>
          <a:p>
            <a:pPr algn="just">
              <a:lnSpc>
                <a:spcPct val="150000"/>
              </a:lnSpc>
              <a:spcBef>
                <a:spcPts val="0"/>
              </a:spcBef>
              <a:tabLst>
                <a:tab pos="1320800" algn="l"/>
              </a:tabLst>
              <a:defRPr/>
            </a:pPr>
            <a:r>
              <a:rPr lang="en-ZA" sz="1600" dirty="0" smtClean="0">
                <a:latin typeface="+mn-lt"/>
              </a:rPr>
              <a:t>SIU was then able to access it’s powers in terms of the SIU Act to investigate the award of this contract valued at R185 519 425.67 as well as the allegations of corruption.</a:t>
            </a:r>
          </a:p>
          <a:p>
            <a:pPr algn="just">
              <a:lnSpc>
                <a:spcPct val="150000"/>
              </a:lnSpc>
              <a:spcBef>
                <a:spcPts val="0"/>
              </a:spcBef>
              <a:tabLst>
                <a:tab pos="1320800" algn="l"/>
              </a:tabLst>
              <a:defRPr/>
            </a:pPr>
            <a:r>
              <a:rPr lang="en-ZA" sz="1600" dirty="0" smtClean="0">
                <a:latin typeface="+mn-lt"/>
              </a:rPr>
              <a:t>The SIU has found that:</a:t>
            </a:r>
          </a:p>
          <a:p>
            <a:pPr lvl="1" algn="just">
              <a:lnSpc>
                <a:spcPct val="150000"/>
              </a:lnSpc>
              <a:spcBef>
                <a:spcPts val="0"/>
              </a:spcBef>
              <a:tabLst>
                <a:tab pos="1320800" algn="l"/>
              </a:tabLst>
              <a:defRPr/>
            </a:pPr>
            <a:r>
              <a:rPr lang="en-ZA" sz="1600" dirty="0" smtClean="0">
                <a:latin typeface="+mn-lt"/>
              </a:rPr>
              <a:t>The contract was awarded irregularly; </a:t>
            </a:r>
          </a:p>
          <a:p>
            <a:pPr lvl="1" algn="just">
              <a:lnSpc>
                <a:spcPct val="150000"/>
              </a:lnSpc>
              <a:spcBef>
                <a:spcPts val="0"/>
              </a:spcBef>
              <a:tabLst>
                <a:tab pos="1320800" algn="l"/>
              </a:tabLst>
              <a:defRPr/>
            </a:pPr>
            <a:r>
              <a:rPr lang="en-ZA" sz="1600" dirty="0">
                <a:latin typeface="+mn-lt"/>
              </a:rPr>
              <a:t>There was financial misconduct and contravention of section 86(2) of the PFMA and </a:t>
            </a:r>
            <a:r>
              <a:rPr lang="en-GB" sz="1600" dirty="0">
                <a:latin typeface="+mn-lt"/>
              </a:rPr>
              <a:t>contravention of sections 50 and 51 of the PFMA for failing to act in the best interest of the </a:t>
            </a:r>
            <a:r>
              <a:rPr lang="en-GB" sz="1600" dirty="0" smtClean="0">
                <a:latin typeface="+mn-lt"/>
              </a:rPr>
              <a:t>SABC;</a:t>
            </a:r>
          </a:p>
          <a:p>
            <a:pPr lvl="1" algn="just">
              <a:lnSpc>
                <a:spcPct val="150000"/>
              </a:lnSpc>
              <a:spcBef>
                <a:spcPts val="0"/>
              </a:spcBef>
              <a:tabLst>
                <a:tab pos="1320800" algn="l"/>
              </a:tabLst>
              <a:defRPr/>
            </a:pPr>
            <a:r>
              <a:rPr lang="en-GB" sz="1600" dirty="0" smtClean="0">
                <a:latin typeface="+mn-lt"/>
              </a:rPr>
              <a:t>The allegations of gratification and corrupt payments could not be proven.</a:t>
            </a:r>
            <a:endParaRPr lang="en-ZA" sz="1600" dirty="0">
              <a:latin typeface="+mn-lt"/>
            </a:endParaRPr>
          </a:p>
          <a:p>
            <a:pPr marL="285750" lvl="0" indent="-285750" algn="just" eaLnBrk="1" fontAlgn="auto" hangingPunct="1">
              <a:lnSpc>
                <a:spcPct val="150000"/>
              </a:lnSpc>
              <a:spcBef>
                <a:spcPts val="0"/>
              </a:spcBef>
              <a:spcAft>
                <a:spcPts val="0"/>
              </a:spcAft>
            </a:pPr>
            <a:r>
              <a:rPr lang="en-US" sz="1600" kern="1200" dirty="0">
                <a:solidFill>
                  <a:srgbClr val="000000"/>
                </a:solidFill>
                <a:latin typeface="Arial"/>
              </a:rPr>
              <a:t>On 19 February 2019 SIU succeeded in bringing an application to join in the proceedings. Counsel is preparing an answering affidavit to </a:t>
            </a:r>
            <a:r>
              <a:rPr lang="en-US" sz="1600" kern="1200" dirty="0" err="1">
                <a:solidFill>
                  <a:srgbClr val="000000"/>
                </a:solidFill>
                <a:latin typeface="Arial"/>
              </a:rPr>
              <a:t>Mjayeli’s</a:t>
            </a:r>
            <a:r>
              <a:rPr lang="en-US" sz="1600" kern="1200" dirty="0">
                <a:solidFill>
                  <a:srgbClr val="000000"/>
                </a:solidFill>
                <a:latin typeface="Arial"/>
              </a:rPr>
              <a:t> application.</a:t>
            </a:r>
          </a:p>
          <a:p>
            <a:pPr marL="285750" lvl="0" indent="-285750" eaLnBrk="1" fontAlgn="auto" hangingPunct="1">
              <a:lnSpc>
                <a:spcPct val="150000"/>
              </a:lnSpc>
              <a:spcBef>
                <a:spcPts val="0"/>
              </a:spcBef>
              <a:spcAft>
                <a:spcPts val="0"/>
              </a:spcAft>
            </a:pPr>
            <a:r>
              <a:rPr lang="en-US" sz="1600" kern="1200" dirty="0" smtClean="0">
                <a:solidFill>
                  <a:srgbClr val="000000"/>
                </a:solidFill>
                <a:latin typeface="Arial"/>
              </a:rPr>
              <a:t>The investigation is finalized and the </a:t>
            </a:r>
            <a:r>
              <a:rPr lang="en-US" sz="1600" kern="1200" dirty="0">
                <a:solidFill>
                  <a:srgbClr val="000000"/>
                </a:solidFill>
                <a:latin typeface="Arial"/>
              </a:rPr>
              <a:t>Final Presidential Report </a:t>
            </a:r>
            <a:r>
              <a:rPr lang="en-US" sz="1600" kern="1200" dirty="0" smtClean="0">
                <a:solidFill>
                  <a:srgbClr val="000000"/>
                </a:solidFill>
                <a:latin typeface="Arial"/>
              </a:rPr>
              <a:t>was submitted</a:t>
            </a:r>
            <a:r>
              <a:rPr lang="en-US" sz="1400" kern="1200" dirty="0" smtClean="0">
                <a:solidFill>
                  <a:srgbClr val="000000"/>
                </a:solidFill>
                <a:latin typeface="Arial"/>
              </a:rPr>
              <a:t>.</a:t>
            </a:r>
            <a:endParaRPr lang="en-US" sz="1400" kern="1200" dirty="0">
              <a:solidFill>
                <a:srgbClr val="000000"/>
              </a:solidFill>
              <a:latin typeface="Arial"/>
            </a:endParaRPr>
          </a:p>
          <a:p>
            <a:pPr marL="0" indent="0" algn="just">
              <a:lnSpc>
                <a:spcPct val="150000"/>
              </a:lnSpc>
              <a:spcBef>
                <a:spcPts val="0"/>
              </a:spcBef>
              <a:buFont typeface="Arial" panose="020B0604020202020204" pitchFamily="34" charset="0"/>
              <a:buNone/>
              <a:tabLst>
                <a:tab pos="1320800" algn="l"/>
              </a:tabLst>
              <a:defRPr/>
            </a:pPr>
            <a:endParaRPr lang="en-ZA" dirty="0"/>
          </a:p>
          <a:p>
            <a:pPr>
              <a:buFont typeface="Arial" charset="0"/>
              <a:buChar char="•"/>
              <a:defRPr/>
            </a:pPr>
            <a:endParaRPr lang="en-ZA" dirty="0"/>
          </a:p>
        </p:txBody>
      </p:sp>
      <p:sp>
        <p:nvSpPr>
          <p:cNvPr id="52228" name="Slide Number Placeholder 4"/>
          <p:cNvSpPr>
            <a:spLocks noGrp="1"/>
          </p:cNvSpPr>
          <p:nvPr>
            <p:ph type="sldNum" sz="quarter" idx="16"/>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ts val="1200"/>
              </a:spcBef>
              <a:buFont typeface="Arial" panose="020B0604020202020204" pitchFamily="34" charset="0"/>
              <a:buChar char="•"/>
              <a:defRPr sz="2000">
                <a:solidFill>
                  <a:schemeClr val="tx1"/>
                </a:solidFill>
                <a:latin typeface="Arial Narrow" panose="020B0606020202030204" pitchFamily="34" charset="0"/>
              </a:defRPr>
            </a:lvl1pPr>
            <a:lvl2pPr marL="742950" indent="-285750">
              <a:spcBef>
                <a:spcPts val="600"/>
              </a:spcBef>
              <a:buFont typeface="Arial" panose="020B0604020202020204" pitchFamily="34" charset="0"/>
              <a:buChar char="–"/>
              <a:defRPr sz="2000">
                <a:solidFill>
                  <a:schemeClr val="tx1"/>
                </a:solidFill>
                <a:latin typeface="Arial Narrow" panose="020B0606020202030204" pitchFamily="34" charset="0"/>
              </a:defRPr>
            </a:lvl2pPr>
            <a:lvl3pPr marL="1143000" indent="-228600">
              <a:spcBef>
                <a:spcPts val="600"/>
              </a:spcBef>
              <a:buFont typeface="Arial" panose="020B0604020202020204" pitchFamily="34" charset="0"/>
              <a:buChar char="•"/>
              <a:defRPr sz="2000">
                <a:solidFill>
                  <a:schemeClr val="tx1"/>
                </a:solidFill>
                <a:latin typeface="Arial Narrow" panose="020B0606020202030204" pitchFamily="34" charset="0"/>
              </a:defRPr>
            </a:lvl3pPr>
            <a:lvl4pPr marL="1600200" indent="-228600">
              <a:spcBef>
                <a:spcPts val="600"/>
              </a:spcBef>
              <a:buFont typeface="Arial" panose="020B0604020202020204" pitchFamily="34" charset="0"/>
              <a:buChar char="–"/>
              <a:defRPr sz="2000">
                <a:solidFill>
                  <a:schemeClr val="tx1"/>
                </a:solidFill>
                <a:latin typeface="Arial Narrow" panose="020B0606020202030204" pitchFamily="34" charset="0"/>
              </a:defRPr>
            </a:lvl4pPr>
            <a:lvl5pPr marL="2057400" indent="-228600">
              <a:spcBef>
                <a:spcPts val="600"/>
              </a:spcBef>
              <a:buFont typeface="Arial" panose="020B0604020202020204" pitchFamily="34" charset="0"/>
              <a:buChar char="»"/>
              <a:defRPr sz="2000">
                <a:solidFill>
                  <a:schemeClr val="tx1"/>
                </a:solidFill>
                <a:latin typeface="Arial Narrow" panose="020B0606020202030204" pitchFamily="34" charset="0"/>
              </a:defRPr>
            </a:lvl5pPr>
            <a:lvl6pPr marL="2514600" indent="-228600" eaLnBrk="0" fontAlgn="base" hangingPunct="0">
              <a:spcBef>
                <a:spcPts val="600"/>
              </a:spcBef>
              <a:spcAft>
                <a:spcPct val="0"/>
              </a:spcAft>
              <a:buFont typeface="Arial" panose="020B0604020202020204" pitchFamily="34" charset="0"/>
              <a:buChar char="»"/>
              <a:defRPr sz="2000">
                <a:solidFill>
                  <a:schemeClr val="tx1"/>
                </a:solidFill>
                <a:latin typeface="Arial Narrow" panose="020B0606020202030204" pitchFamily="34" charset="0"/>
              </a:defRPr>
            </a:lvl6pPr>
            <a:lvl7pPr marL="2971800" indent="-228600" eaLnBrk="0" fontAlgn="base" hangingPunct="0">
              <a:spcBef>
                <a:spcPts val="600"/>
              </a:spcBef>
              <a:spcAft>
                <a:spcPct val="0"/>
              </a:spcAft>
              <a:buFont typeface="Arial" panose="020B0604020202020204" pitchFamily="34" charset="0"/>
              <a:buChar char="»"/>
              <a:defRPr sz="2000">
                <a:solidFill>
                  <a:schemeClr val="tx1"/>
                </a:solidFill>
                <a:latin typeface="Arial Narrow" panose="020B0606020202030204" pitchFamily="34" charset="0"/>
              </a:defRPr>
            </a:lvl7pPr>
            <a:lvl8pPr marL="3429000" indent="-228600" eaLnBrk="0" fontAlgn="base" hangingPunct="0">
              <a:spcBef>
                <a:spcPts val="600"/>
              </a:spcBef>
              <a:spcAft>
                <a:spcPct val="0"/>
              </a:spcAft>
              <a:buFont typeface="Arial" panose="020B0604020202020204" pitchFamily="34" charset="0"/>
              <a:buChar char="»"/>
              <a:defRPr sz="2000">
                <a:solidFill>
                  <a:schemeClr val="tx1"/>
                </a:solidFill>
                <a:latin typeface="Arial Narrow" panose="020B0606020202030204" pitchFamily="34" charset="0"/>
              </a:defRPr>
            </a:lvl8pPr>
            <a:lvl9pPr marL="3886200" indent="-228600" eaLnBrk="0" fontAlgn="base" hangingPunct="0">
              <a:spcBef>
                <a:spcPts val="600"/>
              </a:spcBef>
              <a:spcAft>
                <a:spcPct val="0"/>
              </a:spcAft>
              <a:buFont typeface="Arial" panose="020B0604020202020204" pitchFamily="34" charset="0"/>
              <a:buChar char="»"/>
              <a:defRPr sz="2000">
                <a:solidFill>
                  <a:schemeClr val="tx1"/>
                </a:solidFill>
                <a:latin typeface="Arial Narrow" panose="020B0606020202030204" pitchFamily="34" charset="0"/>
              </a:defRPr>
            </a:lvl9pPr>
          </a:lstStyle>
          <a:p>
            <a:pPr>
              <a:spcBef>
                <a:spcPct val="0"/>
              </a:spcBef>
              <a:buFontTx/>
              <a:buNone/>
            </a:pPr>
            <a:fld id="{36E45833-E280-433E-802A-EF73D38E2A90}" type="slidenum">
              <a:rPr lang="en-ZA" altLang="en-US" sz="1200" smtClean="0">
                <a:solidFill>
                  <a:srgbClr val="898989"/>
                </a:solidFill>
                <a:latin typeface="Arial" panose="020B0604020202020204" pitchFamily="34" charset="0"/>
              </a:rPr>
              <a:pPr>
                <a:spcBef>
                  <a:spcPct val="0"/>
                </a:spcBef>
                <a:buFontTx/>
                <a:buNone/>
              </a:pPr>
              <a:t>74</a:t>
            </a:fld>
            <a:endParaRPr lang="en-ZA" altLang="en-US" sz="1200" smtClean="0">
              <a:solidFill>
                <a:srgbClr val="898989"/>
              </a:solidFill>
              <a:latin typeface="Arial" panose="020B0604020202020204" pitchFamily="34" charset="0"/>
            </a:endParaRPr>
          </a:p>
        </p:txBody>
      </p:sp>
      <p:sp>
        <p:nvSpPr>
          <p:cNvPr id="5" name="Content Placeholder 2"/>
          <p:cNvSpPr>
            <a:spLocks noGrp="1"/>
          </p:cNvSpPr>
          <p:nvPr>
            <p:ph idx="13"/>
          </p:nvPr>
        </p:nvSpPr>
        <p:spPr/>
        <p:txBody>
          <a:bodyPr/>
          <a:lstStyle/>
          <a:p>
            <a:pPr>
              <a:spcBef>
                <a:spcPct val="0"/>
              </a:spcBef>
              <a:defRPr/>
            </a:pPr>
            <a:r>
              <a:rPr lang="en-ZA" altLang="en-US" sz="2400" dirty="0" smtClean="0">
                <a:effectLst>
                  <a:outerShdw blurRad="38100" dist="38100" dir="2700000" algn="tl">
                    <a:srgbClr val="000000">
                      <a:alpha val="43137"/>
                    </a:srgbClr>
                  </a:outerShdw>
                </a:effectLst>
              </a:rPr>
              <a:t>PHASE 2 INVESTIGATIONS</a:t>
            </a:r>
            <a:endParaRPr lang="en-GB" altLang="en-US" sz="2400"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32022586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132" y="2852936"/>
            <a:ext cx="9123270" cy="1338064"/>
          </a:xfrm>
          <a:solidFill>
            <a:schemeClr val="tx1"/>
          </a:solidFill>
        </p:spPr>
        <p:txBody>
          <a:bodyPr/>
          <a:lstStyle/>
          <a:p>
            <a:pPr marL="0" indent="0" algn="ctr">
              <a:buNone/>
            </a:pPr>
            <a:r>
              <a:rPr lang="en-US" sz="4000" b="1" dirty="0" smtClean="0">
                <a:solidFill>
                  <a:schemeClr val="bg1"/>
                </a:solidFill>
                <a:latin typeface="+mn-lt"/>
              </a:rPr>
              <a:t>Possible Collaboration With </a:t>
            </a:r>
          </a:p>
          <a:p>
            <a:pPr marL="0" indent="0" algn="ctr">
              <a:buNone/>
            </a:pPr>
            <a:r>
              <a:rPr lang="en-US" sz="4000" b="1" dirty="0" smtClean="0">
                <a:solidFill>
                  <a:schemeClr val="bg1"/>
                </a:solidFill>
                <a:latin typeface="+mn-lt"/>
              </a:rPr>
              <a:t>SCOPA</a:t>
            </a:r>
            <a:endParaRPr lang="en-US" sz="4000" b="1" dirty="0">
              <a:solidFill>
                <a:schemeClr val="bg1"/>
              </a:solidFill>
              <a:latin typeface="+mn-lt"/>
            </a:endParaRPr>
          </a:p>
        </p:txBody>
      </p:sp>
      <p:sp>
        <p:nvSpPr>
          <p:cNvPr id="4" name="Slide Number Placeholder 3"/>
          <p:cNvSpPr>
            <a:spLocks noGrp="1"/>
          </p:cNvSpPr>
          <p:nvPr>
            <p:ph type="sldNum" sz="quarter" idx="16"/>
          </p:nvPr>
        </p:nvSpPr>
        <p:spPr/>
        <p:txBody>
          <a:bodyPr/>
          <a:lstStyle/>
          <a:p>
            <a:pPr>
              <a:defRPr/>
            </a:pPr>
            <a:fld id="{0C5DBD5E-B463-434A-AFDF-C337DCC5D644}" type="slidenum">
              <a:rPr lang="en-ZA" smtClean="0"/>
              <a:pPr>
                <a:defRPr/>
              </a:pPr>
              <a:t>75</a:t>
            </a:fld>
            <a:endParaRPr lang="en-ZA" dirty="0"/>
          </a:p>
        </p:txBody>
      </p:sp>
    </p:spTree>
    <p:extLst>
      <p:ext uri="{BB962C8B-B14F-4D97-AF65-F5344CB8AC3E}">
        <p14:creationId xmlns:p14="http://schemas.microsoft.com/office/powerpoint/2010/main" xmlns="" val="308525823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p:nvPr>
        </p:nvSpPr>
        <p:spPr>
          <a:xfrm>
            <a:off x="533400" y="1295400"/>
            <a:ext cx="8153400" cy="4830763"/>
          </a:xfrm>
        </p:spPr>
        <p:txBody>
          <a:bodyPr/>
          <a:lstStyle/>
          <a:p>
            <a:r>
              <a:rPr lang="en-ZA" dirty="0" smtClean="0"/>
              <a:t>Support for proposed amendments to the SIU Act (funding model, preliminary investigations);</a:t>
            </a:r>
          </a:p>
          <a:p>
            <a:r>
              <a:rPr lang="en-ZA" dirty="0" smtClean="0"/>
              <a:t>Assistance with the implementation of the SIU’s recommendations for remedial action (systemic recommendations, recommendations for disciplinary/administrative action);</a:t>
            </a:r>
          </a:p>
          <a:p>
            <a:r>
              <a:rPr lang="en-ZA" dirty="0" smtClean="0"/>
              <a:t>Assistance with the recovery of outstanding debt owed to the SIU by state institutions;</a:t>
            </a:r>
          </a:p>
          <a:p>
            <a:r>
              <a:rPr lang="en-ZA" dirty="0" smtClean="0"/>
              <a:t>Assistance with securing additional funding to capacitate the SIU;</a:t>
            </a:r>
          </a:p>
          <a:p>
            <a:r>
              <a:rPr lang="en-ZA" dirty="0" smtClean="0"/>
              <a:t>SCOPA can refer matters to the SIU for investigation;</a:t>
            </a:r>
          </a:p>
          <a:p>
            <a:r>
              <a:rPr lang="en-ZA" dirty="0" smtClean="0"/>
              <a:t>SCOPA should encourage that all state institutions to refer matters to the SIU for  investigation and litigation services</a:t>
            </a:r>
          </a:p>
          <a:p>
            <a:pPr marL="0" indent="0">
              <a:buNone/>
            </a:pPr>
            <a:endParaRPr lang="en-ZA" dirty="0" smtClean="0"/>
          </a:p>
          <a:p>
            <a:endParaRPr lang="en-ZA" dirty="0" smtClean="0"/>
          </a:p>
          <a:p>
            <a:endParaRPr lang="en-ZA" dirty="0" smtClean="0"/>
          </a:p>
          <a:p>
            <a:endParaRPr lang="en-GB" dirty="0"/>
          </a:p>
        </p:txBody>
      </p:sp>
      <p:sp>
        <p:nvSpPr>
          <p:cNvPr id="4" name="Slide Number Placeholder 3"/>
          <p:cNvSpPr>
            <a:spLocks noGrp="1"/>
          </p:cNvSpPr>
          <p:nvPr>
            <p:ph type="sldNum" sz="quarter" idx="12"/>
          </p:nvPr>
        </p:nvSpPr>
        <p:spPr/>
        <p:txBody>
          <a:bodyPr/>
          <a:lstStyle/>
          <a:p>
            <a:fld id="{0499AD07-51AD-43AC-AA7C-01905B0EF53F}" type="slidenum">
              <a:rPr lang="en-ZA" smtClean="0"/>
              <a:pPr/>
              <a:t>76</a:t>
            </a:fld>
            <a:endParaRPr lang="en-ZA" dirty="0"/>
          </a:p>
        </p:txBody>
      </p:sp>
      <p:sp>
        <p:nvSpPr>
          <p:cNvPr id="7" name="Title 1"/>
          <p:cNvSpPr txBox="1">
            <a:spLocks/>
          </p:cNvSpPr>
          <p:nvPr/>
        </p:nvSpPr>
        <p:spPr>
          <a:xfrm>
            <a:off x="1143000" y="125728"/>
            <a:ext cx="6553200" cy="712472"/>
          </a:xfrm>
          <a:prstGeom prst="rect">
            <a:avLst/>
          </a:prstGeom>
        </p:spPr>
        <p:txBody>
          <a:bodyPr anchor="ct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spcBef>
                <a:spcPts val="600"/>
              </a:spcBef>
              <a:spcAft>
                <a:spcPts val="0"/>
              </a:spcAft>
              <a:defRPr/>
            </a:pPr>
            <a:r>
              <a:rPr lang="en-ZA" sz="2400" b="1" kern="0" dirty="0" smtClean="0">
                <a:effectLst>
                  <a:outerShdw blurRad="38100" dist="38100" dir="2700000" algn="tl">
                    <a:srgbClr val="000000">
                      <a:alpha val="43137"/>
                    </a:srgbClr>
                  </a:outerShdw>
                </a:effectLst>
                <a:cs typeface="Arial" pitchFamily="34" charset="0"/>
              </a:rPr>
              <a:t>Possible collaboration with SCOPA</a:t>
            </a:r>
          </a:p>
        </p:txBody>
      </p:sp>
      <p:sp>
        <p:nvSpPr>
          <p:cNvPr id="8" name="Footer Placeholder 10"/>
          <p:cNvSpPr txBox="1">
            <a:spLocks/>
          </p:cNvSpPr>
          <p:nvPr/>
        </p:nvSpPr>
        <p:spPr bwMode="auto">
          <a:xfrm>
            <a:off x="251520" y="6492875"/>
            <a:ext cx="8024812" cy="365125"/>
          </a:xfrm>
          <a:prstGeom prst="rect">
            <a:avLst/>
          </a:prstGeom>
          <a:ln>
            <a:miter lim="800000"/>
            <a:headEnd/>
            <a:tailEnd/>
          </a:ln>
        </p:spPr>
        <p:txBody>
          <a:bodyPr wrap="square" numCol="1"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defRPr/>
            </a:pPr>
            <a:endParaRPr lang="en-ZA" sz="1200" dirty="0" smtClean="0">
              <a:solidFill>
                <a:srgbClr val="898989"/>
              </a:solidFill>
            </a:endParaRPr>
          </a:p>
        </p:txBody>
      </p:sp>
      <p:pic>
        <p:nvPicPr>
          <p:cNvPr id="9" name="Picture 25"/>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r="13899" b="33594"/>
          <a:stretch/>
        </p:blipFill>
        <p:spPr bwMode="auto">
          <a:xfrm>
            <a:off x="8713441" y="6356350"/>
            <a:ext cx="430559" cy="3731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087647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44F04E39-42F4-4400-B266-7E8B3781AD9A}"/>
              </a:ext>
            </a:extLst>
          </p:cNvPr>
          <p:cNvPicPr>
            <a:picLocks noChangeAspect="1"/>
          </p:cNvPicPr>
          <p:nvPr/>
        </p:nvPicPr>
        <p:blipFill rotWithShape="1">
          <a:blip r:embed="rId3" cstate="print"/>
          <a:srcRect t="8227"/>
          <a:stretch/>
        </p:blipFill>
        <p:spPr>
          <a:xfrm>
            <a:off x="990600" y="1600200"/>
            <a:ext cx="7543799" cy="4585862"/>
          </a:xfrm>
          <a:prstGeom prst="rect">
            <a:avLst/>
          </a:prstGeom>
        </p:spPr>
      </p:pic>
      <p:sp>
        <p:nvSpPr>
          <p:cNvPr id="10" name="TextBox 9"/>
          <p:cNvSpPr txBox="1"/>
          <p:nvPr/>
        </p:nvSpPr>
        <p:spPr>
          <a:xfrm>
            <a:off x="2590800" y="2971800"/>
            <a:ext cx="8280920" cy="1323439"/>
          </a:xfrm>
          <a:prstGeom prst="rect">
            <a:avLst/>
          </a:prstGeom>
          <a:noFill/>
        </p:spPr>
        <p:txBody>
          <a:bodyPr wrap="square" rtlCol="0">
            <a:spAutoFit/>
          </a:bodyPr>
          <a:lstStyle/>
          <a:p>
            <a:pPr algn="ctr"/>
            <a:r>
              <a:rPr lang="en-ZA" sz="4000" b="1" dirty="0" smtClean="0">
                <a:solidFill>
                  <a:schemeClr val="bg1"/>
                </a:solidFill>
                <a:effectLst>
                  <a:outerShdw blurRad="38100" dist="38100" dir="2700000" algn="tl">
                    <a:srgbClr val="000000">
                      <a:alpha val="43137"/>
                    </a:srgbClr>
                  </a:outerShdw>
                </a:effectLst>
              </a:rPr>
              <a:t>Thank </a:t>
            </a:r>
            <a:r>
              <a:rPr lang="en-ZA" sz="4000" b="1" dirty="0">
                <a:solidFill>
                  <a:schemeClr val="bg1"/>
                </a:solidFill>
                <a:effectLst>
                  <a:outerShdw blurRad="38100" dist="38100" dir="2700000" algn="tl">
                    <a:srgbClr val="000000">
                      <a:alpha val="43137"/>
                    </a:srgbClr>
                  </a:outerShdw>
                </a:effectLst>
              </a:rPr>
              <a:t>You</a:t>
            </a:r>
          </a:p>
          <a:p>
            <a:pPr algn="ctr"/>
            <a:endParaRPr lang="en-ZA" sz="4000" b="1" dirty="0">
              <a:solidFill>
                <a:schemeClr val="bg1"/>
              </a:solidFill>
              <a:effectLst>
                <a:outerShdw blurRad="38100" dist="38100" dir="2700000" algn="tl">
                  <a:srgbClr val="000000">
                    <a:alpha val="43137"/>
                  </a:srgbClr>
                </a:outerShdw>
              </a:effectLst>
            </a:endParaRPr>
          </a:p>
        </p:txBody>
      </p:sp>
      <p:sp>
        <p:nvSpPr>
          <p:cNvPr id="2" name="Rectangle 1"/>
          <p:cNvSpPr/>
          <p:nvPr/>
        </p:nvSpPr>
        <p:spPr>
          <a:xfrm>
            <a:off x="-6005" y="6538912"/>
            <a:ext cx="9200244" cy="4320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Black" panose="020B0A04020102020204" pitchFamily="34" charset="0"/>
              </a:rPr>
              <a:t>REPORT FRAUD AND CORRUPTION ON 0800 701 701 (NATIONAL ANTI- CORRUPTION HOTLINE)</a:t>
            </a:r>
          </a:p>
        </p:txBody>
      </p:sp>
      <p:sp>
        <p:nvSpPr>
          <p:cNvPr id="4" name="Slide Number Placeholder 3"/>
          <p:cNvSpPr>
            <a:spLocks noGrp="1"/>
          </p:cNvSpPr>
          <p:nvPr>
            <p:ph type="sldNum" sz="quarter" idx="12"/>
          </p:nvPr>
        </p:nvSpPr>
        <p:spPr/>
        <p:txBody>
          <a:bodyPr/>
          <a:lstStyle/>
          <a:p>
            <a:fld id="{C12B6D59-0BE7-43BB-B17C-9DE168C2E444}" type="slidenum">
              <a:rPr lang="en-ZA" altLang="en-US" smtClean="0"/>
              <a:pPr/>
              <a:t>77</a:t>
            </a:fld>
            <a:endParaRPr lang="en-ZA" altLang="en-US"/>
          </a:p>
        </p:txBody>
      </p:sp>
    </p:spTree>
    <p:extLst>
      <p:ext uri="{BB962C8B-B14F-4D97-AF65-F5344CB8AC3E}">
        <p14:creationId xmlns:p14="http://schemas.microsoft.com/office/powerpoint/2010/main" xmlns="" val="11245089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3"/>
          </p:nvPr>
        </p:nvSpPr>
        <p:spPr/>
        <p:txBody>
          <a:bodyPr/>
          <a:lstStyle/>
          <a:p>
            <a:pPr>
              <a:spcBef>
                <a:spcPct val="0"/>
              </a:spcBef>
            </a:pPr>
            <a:r>
              <a:rPr lang="en-ZA" altLang="en-US" dirty="0" smtClean="0">
                <a:effectLst>
                  <a:outerShdw blurRad="38100" dist="38100" dir="2700000" algn="tl">
                    <a:srgbClr val="000000">
                      <a:alpha val="43137"/>
                    </a:srgbClr>
                  </a:outerShdw>
                </a:effectLst>
                <a:latin typeface="+mj-lt"/>
              </a:rPr>
              <a:t>SIU DELIVERY MODEL</a:t>
            </a:r>
          </a:p>
        </p:txBody>
      </p:sp>
      <p:sp>
        <p:nvSpPr>
          <p:cNvPr id="14340" name="Slide Number Placeholder 4"/>
          <p:cNvSpPr>
            <a:spLocks noGrp="1"/>
          </p:cNvSpPr>
          <p:nvPr>
            <p:ph type="sldNum" sz="quarter" idx="429496729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ts val="1200"/>
              </a:spcBef>
              <a:buFont typeface="Arial" panose="020B0604020202020204" pitchFamily="34" charset="0"/>
              <a:buChar char="•"/>
              <a:defRPr sz="2000">
                <a:solidFill>
                  <a:schemeClr val="tx1"/>
                </a:solidFill>
                <a:latin typeface="Arial Narrow" panose="020B0606020202030204" pitchFamily="34" charset="0"/>
              </a:defRPr>
            </a:lvl1pPr>
            <a:lvl2pPr marL="742950" indent="-285750">
              <a:spcBef>
                <a:spcPts val="600"/>
              </a:spcBef>
              <a:buFont typeface="Arial" panose="020B0604020202020204" pitchFamily="34" charset="0"/>
              <a:buChar char="–"/>
              <a:defRPr sz="2000">
                <a:solidFill>
                  <a:schemeClr val="tx1"/>
                </a:solidFill>
                <a:latin typeface="Arial Narrow" panose="020B0606020202030204" pitchFamily="34" charset="0"/>
              </a:defRPr>
            </a:lvl2pPr>
            <a:lvl3pPr marL="1143000" indent="-228600">
              <a:spcBef>
                <a:spcPts val="600"/>
              </a:spcBef>
              <a:buFont typeface="Arial" panose="020B0604020202020204" pitchFamily="34" charset="0"/>
              <a:buChar char="•"/>
              <a:defRPr sz="2000">
                <a:solidFill>
                  <a:schemeClr val="tx1"/>
                </a:solidFill>
                <a:latin typeface="Arial Narrow" panose="020B0606020202030204" pitchFamily="34" charset="0"/>
              </a:defRPr>
            </a:lvl3pPr>
            <a:lvl4pPr marL="1600200" indent="-228600">
              <a:spcBef>
                <a:spcPts val="600"/>
              </a:spcBef>
              <a:buFont typeface="Arial" panose="020B0604020202020204" pitchFamily="34" charset="0"/>
              <a:buChar char="–"/>
              <a:defRPr sz="2000">
                <a:solidFill>
                  <a:schemeClr val="tx1"/>
                </a:solidFill>
                <a:latin typeface="Arial Narrow" panose="020B0606020202030204" pitchFamily="34" charset="0"/>
              </a:defRPr>
            </a:lvl4pPr>
            <a:lvl5pPr marL="2057400" indent="-228600">
              <a:spcBef>
                <a:spcPts val="600"/>
              </a:spcBef>
              <a:buFont typeface="Arial" panose="020B0604020202020204" pitchFamily="34" charset="0"/>
              <a:buChar char="»"/>
              <a:defRPr sz="2000">
                <a:solidFill>
                  <a:schemeClr val="tx1"/>
                </a:solidFill>
                <a:latin typeface="Arial Narrow" panose="020B0606020202030204" pitchFamily="34" charset="0"/>
              </a:defRPr>
            </a:lvl5pPr>
            <a:lvl6pPr marL="2514600" indent="-228600" eaLnBrk="0" fontAlgn="base" hangingPunct="0">
              <a:spcBef>
                <a:spcPts val="600"/>
              </a:spcBef>
              <a:spcAft>
                <a:spcPct val="0"/>
              </a:spcAft>
              <a:buFont typeface="Arial" panose="020B0604020202020204" pitchFamily="34" charset="0"/>
              <a:buChar char="»"/>
              <a:defRPr sz="2000">
                <a:solidFill>
                  <a:schemeClr val="tx1"/>
                </a:solidFill>
                <a:latin typeface="Arial Narrow" panose="020B0606020202030204" pitchFamily="34" charset="0"/>
              </a:defRPr>
            </a:lvl6pPr>
            <a:lvl7pPr marL="2971800" indent="-228600" eaLnBrk="0" fontAlgn="base" hangingPunct="0">
              <a:spcBef>
                <a:spcPts val="600"/>
              </a:spcBef>
              <a:spcAft>
                <a:spcPct val="0"/>
              </a:spcAft>
              <a:buFont typeface="Arial" panose="020B0604020202020204" pitchFamily="34" charset="0"/>
              <a:buChar char="»"/>
              <a:defRPr sz="2000">
                <a:solidFill>
                  <a:schemeClr val="tx1"/>
                </a:solidFill>
                <a:latin typeface="Arial Narrow" panose="020B0606020202030204" pitchFamily="34" charset="0"/>
              </a:defRPr>
            </a:lvl7pPr>
            <a:lvl8pPr marL="3429000" indent="-228600" eaLnBrk="0" fontAlgn="base" hangingPunct="0">
              <a:spcBef>
                <a:spcPts val="600"/>
              </a:spcBef>
              <a:spcAft>
                <a:spcPct val="0"/>
              </a:spcAft>
              <a:buFont typeface="Arial" panose="020B0604020202020204" pitchFamily="34" charset="0"/>
              <a:buChar char="»"/>
              <a:defRPr sz="2000">
                <a:solidFill>
                  <a:schemeClr val="tx1"/>
                </a:solidFill>
                <a:latin typeface="Arial Narrow" panose="020B0606020202030204" pitchFamily="34" charset="0"/>
              </a:defRPr>
            </a:lvl8pPr>
            <a:lvl9pPr marL="3886200" indent="-228600" eaLnBrk="0" fontAlgn="base" hangingPunct="0">
              <a:spcBef>
                <a:spcPts val="600"/>
              </a:spcBef>
              <a:spcAft>
                <a:spcPct val="0"/>
              </a:spcAft>
              <a:buFont typeface="Arial" panose="020B0604020202020204" pitchFamily="34" charset="0"/>
              <a:buChar char="»"/>
              <a:defRPr sz="2000">
                <a:solidFill>
                  <a:schemeClr val="tx1"/>
                </a:solidFill>
                <a:latin typeface="Arial Narrow" panose="020B0606020202030204" pitchFamily="34" charset="0"/>
              </a:defRPr>
            </a:lvl9pPr>
          </a:lstStyle>
          <a:p>
            <a:pPr>
              <a:spcBef>
                <a:spcPct val="0"/>
              </a:spcBef>
              <a:buFontTx/>
              <a:buNone/>
            </a:pPr>
            <a:fld id="{0E92E2F3-04BE-4C57-A845-2BF0C24A9E10}" type="slidenum">
              <a:rPr lang="en-ZA" altLang="en-US" sz="1200" smtClean="0">
                <a:solidFill>
                  <a:srgbClr val="898989"/>
                </a:solidFill>
                <a:latin typeface="Arial" panose="020B0604020202020204" pitchFamily="34" charset="0"/>
              </a:rPr>
              <a:pPr>
                <a:spcBef>
                  <a:spcPct val="0"/>
                </a:spcBef>
                <a:buFontTx/>
                <a:buNone/>
              </a:pPr>
              <a:t>8</a:t>
            </a:fld>
            <a:endParaRPr lang="en-ZA" altLang="en-US" sz="1200" dirty="0" smtClean="0">
              <a:solidFill>
                <a:srgbClr val="898989"/>
              </a:solidFill>
              <a:latin typeface="Arial" panose="020B0604020202020204" pitchFamily="34" charset="0"/>
            </a:endParaRPr>
          </a:p>
        </p:txBody>
      </p:sp>
      <p:graphicFrame>
        <p:nvGraphicFramePr>
          <p:cNvPr id="2" name="Diagram 1"/>
          <p:cNvGraphicFramePr/>
          <p:nvPr>
            <p:extLst/>
          </p:nvPr>
        </p:nvGraphicFramePr>
        <p:xfrm>
          <a:off x="152400" y="1066800"/>
          <a:ext cx="8884096" cy="4223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p:cNvSpPr/>
          <p:nvPr/>
        </p:nvSpPr>
        <p:spPr>
          <a:xfrm>
            <a:off x="180529" y="5426550"/>
            <a:ext cx="8855967" cy="707886"/>
          </a:xfrm>
          <a:prstGeom prst="rect">
            <a:avLst/>
          </a:prstGeom>
        </p:spPr>
        <p:txBody>
          <a:bodyPr wrap="square">
            <a:spAutoFit/>
          </a:bodyPr>
          <a:lstStyle/>
          <a:p>
            <a:r>
              <a:rPr lang="en-ZA" sz="2000" dirty="0" smtClean="0">
                <a:latin typeface="Arial Narrow" panose="020B0606020202030204" pitchFamily="34" charset="0"/>
              </a:rPr>
              <a:t>The SIU is in regular </a:t>
            </a:r>
            <a:r>
              <a:rPr lang="en-ZA" sz="2000" dirty="0">
                <a:latin typeface="Arial Narrow" panose="020B0606020202030204" pitchFamily="34" charset="0"/>
              </a:rPr>
              <a:t>contact with Accounting Authorities of State </a:t>
            </a:r>
            <a:r>
              <a:rPr lang="en-ZA" sz="2000" dirty="0" smtClean="0">
                <a:latin typeface="Arial Narrow" panose="020B0606020202030204" pitchFamily="34" charset="0"/>
              </a:rPr>
              <a:t>Institutions to follow up on recommendations. Regular updates are also done with the  NPA  and the Presidency.</a:t>
            </a:r>
            <a:endParaRPr lang="en-ZA" sz="2000" dirty="0">
              <a:latin typeface="Arial Narrow" panose="020B0606020202030204" pitchFamily="34" charset="0"/>
            </a:endParaRPr>
          </a:p>
        </p:txBody>
      </p:sp>
      <p:pic>
        <p:nvPicPr>
          <p:cNvPr id="11" name="Picture 10"/>
          <p:cNvPicPr>
            <a:picLocks noChangeAspect="1"/>
          </p:cNvPicPr>
          <p:nvPr/>
        </p:nvPicPr>
        <p:blipFill rotWithShape="1">
          <a:blip r:embed="rId7" cstate="print">
            <a:extLst>
              <a:ext uri="{28A0092B-C50C-407E-A947-70E740481C1C}">
                <a14:useLocalDpi xmlns:a14="http://schemas.microsoft.com/office/drawing/2010/main" xmlns="" val="0"/>
              </a:ext>
            </a:extLst>
          </a:blip>
          <a:srcRect r="70560"/>
          <a:stretch/>
        </p:blipFill>
        <p:spPr>
          <a:xfrm>
            <a:off x="8722663" y="6304908"/>
            <a:ext cx="349813" cy="416567"/>
          </a:xfrm>
          <a:prstGeom prst="rect">
            <a:avLst/>
          </a:prstGeom>
        </p:spPr>
      </p:pic>
    </p:spTree>
    <p:extLst>
      <p:ext uri="{BB962C8B-B14F-4D97-AF65-F5344CB8AC3E}">
        <p14:creationId xmlns:p14="http://schemas.microsoft.com/office/powerpoint/2010/main" xmlns="" val="76068690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132" y="2852936"/>
            <a:ext cx="9123270" cy="1080120"/>
          </a:xfrm>
          <a:solidFill>
            <a:schemeClr val="tx1"/>
          </a:solidFill>
        </p:spPr>
        <p:txBody>
          <a:bodyPr/>
          <a:lstStyle/>
          <a:p>
            <a:pPr marL="0" indent="0" algn="ctr">
              <a:buNone/>
            </a:pPr>
            <a:r>
              <a:rPr lang="en-US" sz="5400" b="1" dirty="0" smtClean="0">
                <a:solidFill>
                  <a:schemeClr val="bg1"/>
                </a:solidFill>
                <a:latin typeface="+mn-lt"/>
              </a:rPr>
              <a:t>SIU OUTCOMES</a:t>
            </a:r>
            <a:endParaRPr lang="en-US" sz="5400" b="1" dirty="0">
              <a:solidFill>
                <a:schemeClr val="bg1"/>
              </a:solidFill>
              <a:latin typeface="+mn-lt"/>
            </a:endParaRPr>
          </a:p>
        </p:txBody>
      </p:sp>
      <p:sp>
        <p:nvSpPr>
          <p:cNvPr id="4" name="Slide Number Placeholder 3"/>
          <p:cNvSpPr>
            <a:spLocks noGrp="1"/>
          </p:cNvSpPr>
          <p:nvPr>
            <p:ph type="sldNum" sz="quarter" idx="16"/>
          </p:nvPr>
        </p:nvSpPr>
        <p:spPr/>
        <p:txBody>
          <a:bodyPr/>
          <a:lstStyle/>
          <a:p>
            <a:pPr>
              <a:defRPr/>
            </a:pPr>
            <a:fld id="{0C5DBD5E-B463-434A-AFDF-C337DCC5D644}" type="slidenum">
              <a:rPr lang="en-ZA" smtClean="0"/>
              <a:pPr>
                <a:defRPr/>
              </a:pPr>
              <a:t>9</a:t>
            </a:fld>
            <a:endParaRPr lang="en-ZA" dirty="0"/>
          </a:p>
        </p:txBody>
      </p:sp>
    </p:spTree>
    <p:extLst>
      <p:ext uri="{BB962C8B-B14F-4D97-AF65-F5344CB8AC3E}">
        <p14:creationId xmlns:p14="http://schemas.microsoft.com/office/powerpoint/2010/main" xmlns="" val="263259417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theme/theme1.xml><?xml version="1.0" encoding="utf-8"?>
<a:theme xmlns:a="http://schemas.openxmlformats.org/drawingml/2006/main" name="1_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4263</TotalTime>
  <Words>5204</Words>
  <Application>Microsoft Office PowerPoint</Application>
  <PresentationFormat>On-screen Show (4:3)</PresentationFormat>
  <Paragraphs>990</Paragraphs>
  <Slides>77</Slides>
  <Notes>20</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77</vt:i4>
      </vt:variant>
    </vt:vector>
  </HeadingPairs>
  <TitlesOfParts>
    <vt:vector size="80" baseType="lpstr">
      <vt:lpstr>1_Office Theme</vt:lpstr>
      <vt:lpstr>Office Theme</vt:lpstr>
      <vt:lpstr>think-cell Slide</vt:lpstr>
      <vt:lpstr>Presentation to  SCOPA</vt:lpstr>
      <vt:lpstr>TABLE OF CONTENTS</vt:lpstr>
      <vt:lpstr>Slide 3</vt:lpstr>
      <vt:lpstr>THE MANDATE OF THE SIU</vt:lpstr>
      <vt:lpstr>Slide 5</vt:lpstr>
      <vt:lpstr>Slide 6</vt:lpstr>
      <vt:lpstr>Slide 7</vt:lpstr>
      <vt:lpstr>Slide 8</vt:lpstr>
      <vt:lpstr>Slide 9</vt:lpstr>
      <vt:lpstr>Slide 10</vt:lpstr>
      <vt:lpstr>Slide 11</vt:lpstr>
      <vt:lpstr>Case for Change</vt:lpstr>
      <vt:lpstr>Slide 13</vt:lpstr>
      <vt:lpstr>Slide 14</vt:lpstr>
      <vt:lpstr>Slide 15</vt:lpstr>
      <vt:lpstr>Slide 16</vt:lpstr>
      <vt:lpstr>Slide 17</vt:lpstr>
      <vt:lpstr>Slide 18</vt:lpstr>
      <vt:lpstr>Slide 19</vt:lpstr>
      <vt:lpstr>Slide 20</vt:lpstr>
      <vt:lpstr>Slide 21</vt:lpstr>
      <vt:lpstr>Slide 22</vt:lpstr>
      <vt:lpstr>SIU Governance Advisory Committees</vt:lpstr>
      <vt:lpstr>SIU Governance Structures</vt:lpstr>
      <vt:lpstr>SIU Governance Structures</vt:lpstr>
      <vt:lpstr>SIU Governance Structures</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Status on Establishment of Special Tribunal </vt:lpstr>
      <vt:lpstr>Slide 41</vt:lpstr>
      <vt:lpstr>International Anti-Corruption Work </vt:lpstr>
      <vt:lpstr>Slide 43</vt:lpstr>
      <vt:lpstr>Slide 44</vt:lpstr>
      <vt:lpstr>Slide 45</vt:lpstr>
      <vt:lpstr>Slide 46</vt:lpstr>
      <vt:lpstr>Slide 47</vt:lpstr>
      <vt:lpstr>Strategic Framework</vt:lpstr>
      <vt:lpstr>Strategic Framework</vt:lpstr>
      <vt:lpstr>Strategic Framework</vt:lpstr>
      <vt:lpstr>Strategic Framework</vt:lpstr>
      <vt:lpstr>Slide 52</vt:lpstr>
      <vt:lpstr>Internal Situational Analysis: Stakeholder  Management….(1/6)</vt:lpstr>
      <vt:lpstr>     Stakeholder Management: SIU Stakeholder       Survey….(2/6</vt:lpstr>
      <vt:lpstr>Slide 55</vt:lpstr>
      <vt:lpstr>Slide 56</vt:lpstr>
      <vt:lpstr>Breakdown of the respondents by demographics (3/6)</vt:lpstr>
      <vt:lpstr>Breakdown of the respondents by demographics (4/6</vt:lpstr>
      <vt:lpstr>Slide 59</vt:lpstr>
      <vt:lpstr>Slide 60</vt:lpstr>
      <vt:lpstr>Slide 61</vt:lpstr>
      <vt:lpstr>Slide 62</vt:lpstr>
      <vt:lpstr>Slide 63</vt:lpstr>
      <vt:lpstr>Slide 64</vt:lpstr>
      <vt:lpstr>Slide 65</vt:lpstr>
      <vt:lpstr>Slide 66</vt:lpstr>
      <vt:lpstr>SIU’s investigations at SABC</vt:lpstr>
      <vt:lpstr>Slide 68</vt:lpstr>
      <vt:lpstr>Slide 69</vt:lpstr>
      <vt:lpstr>Slide 70</vt:lpstr>
      <vt:lpstr>Slide 71</vt:lpstr>
      <vt:lpstr>Slide 72</vt:lpstr>
      <vt:lpstr>Slide 73</vt:lpstr>
      <vt:lpstr>Slide 74</vt:lpstr>
      <vt:lpstr>Slide 75</vt:lpstr>
      <vt:lpstr>Slide 76</vt:lpstr>
      <vt:lpstr>Slide 77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SIU Presentation  to  Portfolio Committee:  Justice and Constitutional Development   24 April 2013 Strategic Plan, Annual Performance Plan and Budget for 2013/2014</dc:title>
  <dc:creator>DMahole</dc:creator>
  <cp:lastModifiedBy>PUMZA</cp:lastModifiedBy>
  <cp:revision>662</cp:revision>
  <cp:lastPrinted>2019-07-05T07:07:55Z</cp:lastPrinted>
  <dcterms:created xsi:type="dcterms:W3CDTF">2013-04-05T05:33:37Z</dcterms:created>
  <dcterms:modified xsi:type="dcterms:W3CDTF">2019-08-23T09:20:03Z</dcterms:modified>
</cp:coreProperties>
</file>